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g"/>
  <Default Extension="rels" ContentType="application/vnd.openxmlformats-package.relationships+xml"/>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5.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44.jpg" ContentType="image/jpeg"/>
  <Override PartName="/ppt/notesSlides/notesSlide34.xml" ContentType="application/vnd.openxmlformats-officedocument.presentationml.notesSlide+xml"/>
  <Override PartName="/ppt/media/image46.jpg" ContentType="image/jpeg"/>
  <Override PartName="/ppt/notesSlides/notesSlide35.xml" ContentType="application/vnd.openxmlformats-officedocument.presentationml.notesSlide+xml"/>
  <Override PartName="/ppt/media/image47.jpg" ContentType="image/jpeg"/>
  <Override PartName="/ppt/notesSlides/notesSlide36.xml" ContentType="application/vnd.openxmlformats-officedocument.presentationml.notesSlide+xml"/>
  <Override PartName="/ppt/media/image48.jpg" ContentType="image/jpeg"/>
  <Override PartName="/ppt/notesSlides/notesSlide37.xml" ContentType="application/vnd.openxmlformats-officedocument.presentationml.notesSlide+xml"/>
  <Override PartName="/ppt/media/image49.jpg" ContentType="image/jpeg"/>
  <Override PartName="/ppt/media/image50.jpg"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52.jpg" ContentType="image/jpe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86.jpg" ContentType="image/jpeg"/>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635" r:id="rId2"/>
    <p:sldId id="642" r:id="rId3"/>
    <p:sldId id="798" r:id="rId4"/>
    <p:sldId id="985" r:id="rId5"/>
    <p:sldId id="989" r:id="rId6"/>
    <p:sldId id="991" r:id="rId7"/>
    <p:sldId id="992" r:id="rId8"/>
    <p:sldId id="802" r:id="rId9"/>
    <p:sldId id="993" r:id="rId10"/>
    <p:sldId id="995" r:id="rId11"/>
    <p:sldId id="836" r:id="rId12"/>
    <p:sldId id="821" r:id="rId13"/>
    <p:sldId id="996" r:id="rId14"/>
    <p:sldId id="801" r:id="rId15"/>
    <p:sldId id="986" r:id="rId16"/>
    <p:sldId id="987" r:id="rId17"/>
    <p:sldId id="988" r:id="rId18"/>
    <p:sldId id="827" r:id="rId19"/>
    <p:sldId id="994" r:id="rId20"/>
    <p:sldId id="838" r:id="rId21"/>
    <p:sldId id="843" r:id="rId22"/>
    <p:sldId id="847" r:id="rId23"/>
    <p:sldId id="982" r:id="rId24"/>
    <p:sldId id="715" r:id="rId25"/>
    <p:sldId id="853" r:id="rId26"/>
    <p:sldId id="855" r:id="rId27"/>
    <p:sldId id="857" r:id="rId28"/>
    <p:sldId id="858" r:id="rId29"/>
    <p:sldId id="860" r:id="rId30"/>
    <p:sldId id="861" r:id="rId31"/>
    <p:sldId id="862" r:id="rId32"/>
    <p:sldId id="863" r:id="rId33"/>
    <p:sldId id="864" r:id="rId34"/>
    <p:sldId id="865" r:id="rId35"/>
    <p:sldId id="723" r:id="rId36"/>
    <p:sldId id="1000" r:id="rId37"/>
    <p:sldId id="999" r:id="rId38"/>
    <p:sldId id="688" r:id="rId39"/>
    <p:sldId id="721" r:id="rId40"/>
    <p:sldId id="687" r:id="rId41"/>
    <p:sldId id="727" r:id="rId42"/>
    <p:sldId id="718" r:id="rId43"/>
    <p:sldId id="719" r:id="rId44"/>
    <p:sldId id="720" r:id="rId45"/>
    <p:sldId id="729" r:id="rId46"/>
    <p:sldId id="730" r:id="rId47"/>
    <p:sldId id="744" r:id="rId48"/>
    <p:sldId id="725" r:id="rId49"/>
    <p:sldId id="873" r:id="rId50"/>
    <p:sldId id="749" r:id="rId51"/>
    <p:sldId id="754" r:id="rId52"/>
    <p:sldId id="879" r:id="rId53"/>
    <p:sldId id="881" r:id="rId54"/>
    <p:sldId id="892" r:id="rId55"/>
    <p:sldId id="897" r:id="rId56"/>
    <p:sldId id="906" r:id="rId57"/>
    <p:sldId id="907" r:id="rId58"/>
    <p:sldId id="909" r:id="rId59"/>
    <p:sldId id="913" r:id="rId60"/>
    <p:sldId id="914" r:id="rId61"/>
    <p:sldId id="915" r:id="rId62"/>
    <p:sldId id="920" r:id="rId63"/>
    <p:sldId id="921" r:id="rId64"/>
    <p:sldId id="924" r:id="rId65"/>
    <p:sldId id="925" r:id="rId66"/>
    <p:sldId id="926" r:id="rId67"/>
    <p:sldId id="927" r:id="rId68"/>
    <p:sldId id="928" r:id="rId69"/>
    <p:sldId id="934" r:id="rId70"/>
    <p:sldId id="938" r:id="rId71"/>
    <p:sldId id="939" r:id="rId72"/>
    <p:sldId id="940" r:id="rId73"/>
    <p:sldId id="943" r:id="rId74"/>
    <p:sldId id="954" r:id="rId75"/>
    <p:sldId id="955" r:id="rId76"/>
    <p:sldId id="957" r:id="rId77"/>
    <p:sldId id="780" r:id="rId78"/>
    <p:sldId id="781" r:id="rId79"/>
    <p:sldId id="782" r:id="rId80"/>
    <p:sldId id="783" r:id="rId81"/>
    <p:sldId id="997" r:id="rId82"/>
    <p:sldId id="789" r:id="rId83"/>
    <p:sldId id="786" r:id="rId84"/>
    <p:sldId id="788" r:id="rId85"/>
    <p:sldId id="998"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00FF"/>
    <a:srgbClr val="000067"/>
    <a:srgbClr val="00006C"/>
    <a:srgbClr val="000076"/>
    <a:srgbClr val="00007E"/>
    <a:srgbClr val="0000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05" autoAdjust="0"/>
  </p:normalViewPr>
  <p:slideViewPr>
    <p:cSldViewPr snapToGrid="0" snapToObjects="1">
      <p:cViewPr>
        <p:scale>
          <a:sx n="100" d="100"/>
          <a:sy n="100" d="100"/>
        </p:scale>
        <p:origin x="-1864" y="-8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13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AC582-8F62-7B4C-8814-BA33F5DEDCBE}" type="datetimeFigureOut">
              <a:rPr lang="en-US" smtClean="0"/>
              <a:t>6/1/18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B864-C0B1-6645-B180-5DFA5C55D00F}" type="slidenum">
              <a:rPr lang="en-US" smtClean="0"/>
              <a:t>‹#›</a:t>
            </a:fld>
            <a:endParaRPr lang="en-US"/>
          </a:p>
        </p:txBody>
      </p:sp>
    </p:spTree>
    <p:extLst>
      <p:ext uri="{BB962C8B-B14F-4D97-AF65-F5344CB8AC3E}">
        <p14:creationId xmlns:p14="http://schemas.microsoft.com/office/powerpoint/2010/main" val="26307415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ubs.usgs.gov/sir/2006/5218/figure1.html" TargetMode="External"/><Relationship Id="rId4" Type="http://schemas.openxmlformats.org/officeDocument/2006/relationships/hyperlink" Target="https://pubs.usgs.gov/sir/2006/5218/table1.html" TargetMode="External"/><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1" Type="http://schemas.openxmlformats.org/officeDocument/2006/relationships/hyperlink" Target="http://dx.doi.org/10.1130/G37267.1" TargetMode="External"/><Relationship Id="rId12" Type="http://schemas.openxmlformats.org/officeDocument/2006/relationships/hyperlink" Target="http://www.latimes.com/local/california/la-me-la-conchita-20150104-story.html" TargetMode="External"/><Relationship Id="rId13" Type="http://schemas.openxmlformats.org/officeDocument/2006/relationships/hyperlink" Target="https://phys.org/tags/landslides/" TargetMode="External"/><Relationship Id="rId14" Type="http://schemas.openxmlformats.org/officeDocument/2006/relationships/hyperlink" Target="http://www.heraldnet.com/article/20160225/NEWS01/160229480" TargetMode="External"/><Relationship Id="rId15" Type="http://schemas.openxmlformats.org/officeDocument/2006/relationships/hyperlink" Target="http://pugetsoundlidar.org" TargetMode="External"/><Relationship Id="rId1" Type="http://schemas.openxmlformats.org/officeDocument/2006/relationships/notesMaster" Target="../notesMasters/notesMaster1.xml"/><Relationship Id="rId2" Type="http://schemas.openxmlformats.org/officeDocument/2006/relationships/slide" Target="../slides/slide77.xml"/><Relationship Id="rId3" Type="http://schemas.openxmlformats.org/officeDocument/2006/relationships/hyperlink" Target="https://phys.org/news/2016-03-weve-deadly-oso-washington-landslide.html%23jCp" TargetMode="External"/><Relationship Id="rId4" Type="http://schemas.openxmlformats.org/officeDocument/2006/relationships/hyperlink" Target="http://pubs.usgs.gov/circ/1325/" TargetMode="External"/><Relationship Id="rId5" Type="http://schemas.openxmlformats.org/officeDocument/2006/relationships/hyperlink" Target="http://pubs.usgs.gov/fs/2004/3072/fs-2004-3072.html" TargetMode="External"/><Relationship Id="rId6" Type="http://schemas.openxmlformats.org/officeDocument/2006/relationships/hyperlink" Target="http://dx.doi.org/10.1130/G33217.1" TargetMode="External"/><Relationship Id="rId7" Type="http://schemas.openxmlformats.org/officeDocument/2006/relationships/hyperlink" Target="http://www.bbc.com/news/world-asia-china-35148909" TargetMode="External"/><Relationship Id="rId8" Type="http://schemas.openxmlformats.org/officeDocument/2006/relationships/hyperlink" Target="http://projects.seattletimes.com/2014/building-toward-disaster/" TargetMode="External"/><Relationship Id="rId9" Type="http://schemas.openxmlformats.org/officeDocument/2006/relationships/hyperlink" Target="https://phys.org/tags/timber+harvesting/" TargetMode="External"/><Relationship Id="rId10" Type="http://schemas.openxmlformats.org/officeDocument/2006/relationships/hyperlink" Target="http://www.seattletimes.com/seattle-news/state-tackles-steep-challenges-to-step-up-logging-oversight/"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 Id="rId3" Type="http://schemas.openxmlformats.org/officeDocument/2006/relationships/hyperlink" Target="http://pugetsoundlidar.org"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 Id="rId3" Type="http://schemas.openxmlformats.org/officeDocument/2006/relationships/hyperlink" Target="http://pugetsoundlidar.or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 Id="rId3" Type="http://schemas.openxmlformats.org/officeDocument/2006/relationships/hyperlink" Target="http://pugetsoundlidar.org"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old.seattletimes.com/flatpages/local/oso-mudslide-coverage.html" TargetMode="External"/><Relationship Id="rId4" Type="http://schemas.openxmlformats.org/officeDocument/2006/relationships/hyperlink" Target="https://phys.org/news/2016-03-weve-deadly-oso-washington-landslide.html%23jCp" TargetMode="External"/><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1</a:t>
            </a:fld>
            <a:endParaRPr lang="en-US"/>
          </a:p>
        </p:txBody>
      </p:sp>
    </p:spTree>
    <p:extLst>
      <p:ext uri="{BB962C8B-B14F-4D97-AF65-F5344CB8AC3E}">
        <p14:creationId xmlns:p14="http://schemas.microsoft.com/office/powerpoint/2010/main" val="337558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12</a:t>
            </a:fld>
            <a:endParaRPr lang="en-US"/>
          </a:p>
        </p:txBody>
      </p:sp>
    </p:spTree>
    <p:extLst>
      <p:ext uri="{BB962C8B-B14F-4D97-AF65-F5344CB8AC3E}">
        <p14:creationId xmlns:p14="http://schemas.microsoft.com/office/powerpoint/2010/main" val="1212961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5FF48AF-4219-D24B-84D3-445B56761888}" type="slidenum">
              <a:rPr lang="en-US" sz="1200"/>
              <a:pPr eaLnBrk="1" fontAlgn="base" hangingPunct="1">
                <a:spcBef>
                  <a:spcPct val="0"/>
                </a:spcBef>
                <a:spcAft>
                  <a:spcPct val="0"/>
                </a:spcAft>
              </a:pPr>
              <a:t>13</a:t>
            </a:fld>
            <a:endParaRPr lang="en-US" sz="1200"/>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noProof="0" dirty="0" smtClean="0">
                <a:latin typeface="Arial" charset="0"/>
              </a:rPr>
              <a:t>Lindo imagen1</a:t>
            </a:r>
            <a:endParaRPr lang="es-ES_tradnl" noProof="0"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La </a:t>
            </a:r>
            <a:r>
              <a:rPr lang="es-ES_tradnl" b="0" dirty="0" smtClean="0">
                <a:latin typeface="Times New Roman"/>
                <a:cs typeface="Times New Roman"/>
              </a:rPr>
              <a:t>Interferometría </a:t>
            </a:r>
            <a:r>
              <a:rPr lang="es-ES_tradnl" baseline="0" noProof="0" dirty="0" smtClean="0"/>
              <a:t>es el efecto de la interacción de ondas.</a:t>
            </a:r>
          </a:p>
          <a:p>
            <a:endParaRPr lang="es-ES_tradnl" baseline="0" noProof="0" dirty="0" smtClean="0"/>
          </a:p>
          <a:p>
            <a:r>
              <a:rPr lang="es-ES_tradnl" baseline="0" noProof="0" dirty="0" smtClean="0"/>
              <a:t>Si los ondas son ondas de viaje el padrón de interferencia es dinámica.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14</a:t>
            </a:fld>
            <a:endParaRPr lang="en-US"/>
          </a:p>
        </p:txBody>
      </p:sp>
    </p:spTree>
    <p:extLst>
      <p:ext uri="{BB962C8B-B14F-4D97-AF65-F5344CB8AC3E}">
        <p14:creationId xmlns:p14="http://schemas.microsoft.com/office/powerpoint/2010/main" val="3518908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Suma total constructiva</a:t>
            </a:r>
            <a:r>
              <a:rPr lang="es-ES_tradnl" baseline="0" noProof="0" dirty="0" smtClean="0"/>
              <a:t> y destructiva.</a:t>
            </a:r>
          </a:p>
        </p:txBody>
      </p:sp>
      <p:sp>
        <p:nvSpPr>
          <p:cNvPr id="4" name="Slide Number Placeholder 3"/>
          <p:cNvSpPr>
            <a:spLocks noGrp="1"/>
          </p:cNvSpPr>
          <p:nvPr>
            <p:ph type="sldNum" sz="quarter" idx="10"/>
          </p:nvPr>
        </p:nvSpPr>
        <p:spPr/>
        <p:txBody>
          <a:bodyPr/>
          <a:lstStyle/>
          <a:p>
            <a:fld id="{A28EB864-C0B1-6645-B180-5DFA5C55D00F}" type="slidenum">
              <a:rPr lang="en-US" smtClean="0"/>
              <a:t>15</a:t>
            </a:fld>
            <a:endParaRPr lang="en-US"/>
          </a:p>
        </p:txBody>
      </p:sp>
    </p:spTree>
    <p:extLst>
      <p:ext uri="{BB962C8B-B14F-4D97-AF65-F5344CB8AC3E}">
        <p14:creationId xmlns:p14="http://schemas.microsoft.com/office/powerpoint/2010/main" val="1373500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baseline="0" noProof="0" dirty="0" smtClean="0"/>
              <a:t>En el punto donde las dos líneas negras intersectan (7.25 y 8.75 largos de onda de sus fuentes) una de las ondas es -1, y la otra es +1 </a:t>
            </a:r>
            <a:r>
              <a:rPr lang="mr-IN" baseline="0" noProof="0" dirty="0" smtClean="0"/>
              <a:t>–</a:t>
            </a:r>
            <a:r>
              <a:rPr lang="es-ES_tradnl" baseline="0" noProof="0" dirty="0" smtClean="0"/>
              <a:t> suma total destructiva a 0.</a:t>
            </a:r>
          </a:p>
          <a:p>
            <a:endParaRPr lang="es-ES_tradnl" baseline="0" noProof="0" dirty="0" smtClean="0"/>
          </a:p>
          <a:p>
            <a:r>
              <a:rPr lang="es-ES_tradnl" baseline="0" noProof="0" dirty="0" smtClean="0"/>
              <a:t>Por toda la </a:t>
            </a:r>
            <a:r>
              <a:rPr lang="es-ES_tradnl" baseline="0" noProof="0" dirty="0" err="1" smtClean="0"/>
              <a:t>linea</a:t>
            </a:r>
            <a:r>
              <a:rPr lang="es-ES_tradnl" baseline="0" noProof="0" dirty="0" smtClean="0"/>
              <a:t> azul, las diferencias desde sus fuentes son (2n+1)</a:t>
            </a:r>
            <a:r>
              <a:rPr lang="es-ES_tradnl" baseline="0" noProof="0" dirty="0" smtClean="0">
                <a:latin typeface="Symbol"/>
              </a:rPr>
              <a:t>l</a:t>
            </a:r>
            <a:r>
              <a:rPr lang="es-ES_tradnl" baseline="0" noProof="0" dirty="0" smtClean="0"/>
              <a:t>/2 en distancia o (2n+1)pi en fase y cancelan.</a:t>
            </a:r>
          </a:p>
        </p:txBody>
      </p:sp>
      <p:sp>
        <p:nvSpPr>
          <p:cNvPr id="4" name="Slide Number Placeholder 3"/>
          <p:cNvSpPr>
            <a:spLocks noGrp="1"/>
          </p:cNvSpPr>
          <p:nvPr>
            <p:ph type="sldNum" sz="quarter" idx="10"/>
          </p:nvPr>
        </p:nvSpPr>
        <p:spPr/>
        <p:txBody>
          <a:bodyPr/>
          <a:lstStyle/>
          <a:p>
            <a:fld id="{A28EB864-C0B1-6645-B180-5DFA5C55D00F}" type="slidenum">
              <a:rPr lang="en-US" smtClean="0"/>
              <a:t>16</a:t>
            </a:fld>
            <a:endParaRPr lang="en-US"/>
          </a:p>
        </p:txBody>
      </p:sp>
    </p:spTree>
    <p:extLst>
      <p:ext uri="{BB962C8B-B14F-4D97-AF65-F5344CB8AC3E}">
        <p14:creationId xmlns:p14="http://schemas.microsoft.com/office/powerpoint/2010/main" val="1373500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Por toda la </a:t>
            </a:r>
            <a:r>
              <a:rPr lang="es-ES_tradnl" baseline="0" noProof="0" dirty="0" err="1" smtClean="0"/>
              <a:t>linea</a:t>
            </a:r>
            <a:r>
              <a:rPr lang="es-ES_tradnl" baseline="0" noProof="0" dirty="0" smtClean="0"/>
              <a:t> azul, las diferencias desde sus fuentes son </a:t>
            </a:r>
            <a:r>
              <a:rPr lang="es-ES_tradnl" baseline="0" noProof="0" dirty="0" err="1" smtClean="0"/>
              <a:t>n</a:t>
            </a:r>
            <a:r>
              <a:rPr lang="es-ES_tradnl" baseline="0" noProof="0" dirty="0" err="1" smtClean="0">
                <a:latin typeface="Symbol"/>
              </a:rPr>
              <a:t>l</a:t>
            </a:r>
            <a:r>
              <a:rPr lang="es-ES_tradnl" baseline="0" noProof="0" dirty="0" smtClean="0"/>
              <a:t> en distancia o 2npi en fase y cancelan.</a:t>
            </a:r>
          </a:p>
          <a:p>
            <a:endParaRPr lang="es-ES_tradnl" baseline="0" noProof="0" dirty="0" smtClean="0"/>
          </a:p>
          <a:p>
            <a:r>
              <a:rPr lang="es-ES_tradnl" baseline="0" noProof="0" dirty="0" smtClean="0"/>
              <a:t>Nota que no importa la distancia absoluta </a:t>
            </a:r>
            <a:r>
              <a:rPr lang="mr-IN" baseline="0" noProof="0" dirty="0" smtClean="0"/>
              <a:t>–</a:t>
            </a:r>
            <a:r>
              <a:rPr lang="es-ES_tradnl" baseline="0" noProof="0" dirty="0" smtClean="0"/>
              <a:t> solo la diferencia modulo 2pi.</a:t>
            </a:r>
          </a:p>
          <a:p>
            <a:endParaRPr lang="es-ES_tradnl" baseline="0" noProof="0" dirty="0" smtClean="0"/>
          </a:p>
          <a:p>
            <a:r>
              <a:rPr lang="es-ES_tradnl" baseline="0" noProof="0" dirty="0" smtClean="0"/>
              <a:t>Si mides la diferencia en fase solamente hay una ambigüedad de 2pi entre la medición y la diferencia “actual”.</a:t>
            </a:r>
          </a:p>
          <a:p>
            <a:endParaRPr lang="es-ES_tradnl" baseline="0" noProof="0" dirty="0" smtClean="0"/>
          </a:p>
          <a:p>
            <a:r>
              <a:rPr lang="es-ES_tradnl" baseline="0" noProof="0" dirty="0" smtClean="0"/>
              <a:t>Eso pasa con el GPS, VLBI, etc. </a:t>
            </a:r>
            <a:r>
              <a:rPr lang="mr-IN" baseline="0" noProof="0" dirty="0" smtClean="0"/>
              <a:t>–</a:t>
            </a:r>
            <a:r>
              <a:rPr lang="es-ES_tradnl" baseline="0" noProof="0" dirty="0" smtClean="0"/>
              <a:t> todas la técnicas de interferencia de ondas.</a:t>
            </a:r>
          </a:p>
          <a:p>
            <a:endParaRPr lang="es-ES_tradnl" baseline="0" noProof="0" dirty="0" smtClean="0"/>
          </a:p>
          <a:p>
            <a:r>
              <a:rPr lang="es-ES_tradnl" baseline="0" noProof="0" dirty="0" smtClean="0"/>
              <a:t>Nota que </a:t>
            </a:r>
            <a:r>
              <a:rPr lang="mr-IN" baseline="0" noProof="0" dirty="0" smtClean="0"/>
              <a:t>–</a:t>
            </a:r>
            <a:r>
              <a:rPr lang="es-ES_tradnl" baseline="0" noProof="0" dirty="0" smtClean="0"/>
              <a:t> podemos sacar el  campo de las ondas de la fuente de la izquierda en un momento, y el campo de las ondas de la fuente de la derecha en otro momento (mientras que los fuentes tienen al misma fase </a:t>
            </a:r>
            <a:r>
              <a:rPr lang="mr-IN" baseline="0" noProof="0" dirty="0" smtClean="0"/>
              <a:t>–</a:t>
            </a:r>
            <a:r>
              <a:rPr lang="es-ES_tradnl" baseline="0" noProof="0" dirty="0" smtClean="0"/>
              <a:t> relativa a 2pi).</a:t>
            </a:r>
          </a:p>
          <a:p>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17</a:t>
            </a:fld>
            <a:endParaRPr lang="en-US"/>
          </a:p>
        </p:txBody>
      </p:sp>
    </p:spTree>
    <p:extLst>
      <p:ext uri="{BB962C8B-B14F-4D97-AF65-F5344CB8AC3E}">
        <p14:creationId xmlns:p14="http://schemas.microsoft.com/office/powerpoint/2010/main" val="1373500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2F57ACD-71BA-A549-8E1D-779278986196}" type="slidenum">
              <a:rPr lang="en-US" sz="1200" b="0">
                <a:latin typeface="Papyrus" charset="0"/>
                <a:cs typeface="Papyrus" charset="0"/>
              </a:rPr>
              <a:pPr eaLnBrk="1" hangingPunct="1"/>
              <a:t>18</a:t>
            </a:fld>
            <a:endParaRPr lang="en-US" sz="1200" b="0">
              <a:latin typeface="Papyrus" charset="0"/>
              <a:cs typeface="Papyru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Papyru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Entonces podemos sacar dos imágenes mas (necesita</a:t>
            </a:r>
            <a:r>
              <a:rPr lang="es-ES_tradnl" baseline="0" noProof="0" dirty="0" smtClean="0"/>
              <a:t> la primera para darnos el modelo de elevaciones digitales) con un lapso de tiempo entre los imágenes.</a:t>
            </a:r>
          </a:p>
          <a:p>
            <a:endParaRPr lang="es-ES_tradnl" baseline="0" noProof="0" dirty="0" smtClean="0"/>
          </a:p>
          <a:p>
            <a:r>
              <a:rPr lang="es-ES_tradnl" noProof="0" dirty="0" smtClean="0"/>
              <a:t>Si algo ha cambiado –</a:t>
            </a:r>
            <a:r>
              <a:rPr lang="es-ES_tradnl" baseline="0" noProof="0" dirty="0" smtClean="0"/>
              <a:t> una deformación en el superficie – vertical o horizontal – por ejemplo entre la colección de los nuevos imágenes, podemos ver este cambio en la fase del señal (que es proporcional al cambio de distancia en la línea de vista).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19</a:t>
            </a:fld>
            <a:endParaRPr lang="en-US"/>
          </a:p>
        </p:txBody>
      </p:sp>
    </p:spTree>
    <p:extLst>
      <p:ext uri="{BB962C8B-B14F-4D97-AF65-F5344CB8AC3E}">
        <p14:creationId xmlns:p14="http://schemas.microsoft.com/office/powerpoint/2010/main" val="3828340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solidFill>
            <a:srgbClr val="FFFFFF"/>
          </a:solidFill>
          <a:ln/>
        </p:spPr>
      </p:sp>
      <p:sp>
        <p:nvSpPr>
          <p:cNvPr id="95234" name="Rectangle 3"/>
          <p:cNvSpPr>
            <a:spLocks noGrp="1" noChangeArrowheads="1"/>
          </p:cNvSpPr>
          <p:nvPr>
            <p:ph type="body" idx="1"/>
          </p:nvPr>
        </p:nvSpPr>
        <p:spPr>
          <a:xfrm>
            <a:off x="912813" y="4344988"/>
            <a:ext cx="5032375" cy="4113212"/>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Papyru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noProof="0" dirty="0" smtClean="0">
                <a:latin typeface="Papyrus" charset="0"/>
                <a:ea typeface="ＭＳ Ｐゴシック" charset="0"/>
                <a:cs typeface="ＭＳ Ｐゴシック" charset="0"/>
              </a:rPr>
              <a:t>Deformaciones en la dirección de la vista.</a:t>
            </a:r>
          </a:p>
          <a:p>
            <a:r>
              <a:rPr lang="es-ES" noProof="0" dirty="0" smtClean="0">
                <a:latin typeface="Papyrus" charset="0"/>
                <a:ea typeface="ＭＳ Ｐゴシック" charset="0"/>
                <a:cs typeface="ＭＳ Ｐゴシック" charset="0"/>
              </a:rPr>
              <a:t>Muy precisa (mm,</a:t>
            </a:r>
            <a:r>
              <a:rPr lang="es-ES" baseline="0" noProof="0" dirty="0" smtClean="0">
                <a:latin typeface="Papyrus" charset="0"/>
                <a:ea typeface="ＭＳ Ｐゴシック" charset="0"/>
                <a:cs typeface="ＭＳ Ｐゴシック" charset="0"/>
              </a:rPr>
              <a:t> cada ciclo de color [“</a:t>
            </a:r>
            <a:r>
              <a:rPr lang="es-ES" baseline="0" noProof="0" dirty="0" err="1" smtClean="0">
                <a:latin typeface="Papyrus" charset="0"/>
                <a:ea typeface="ＭＳ Ｐゴシック" charset="0"/>
                <a:cs typeface="ＭＳ Ｐゴシック" charset="0"/>
              </a:rPr>
              <a:t>fringes</a:t>
            </a:r>
            <a:r>
              <a:rPr lang="es-ES" baseline="0" noProof="0" dirty="0" smtClean="0">
                <a:latin typeface="Papyrus" charset="0"/>
                <a:ea typeface="ＭＳ Ｐゴシック" charset="0"/>
                <a:cs typeface="ＭＳ Ｐゴシック" charset="0"/>
              </a:rPr>
              <a:t>” en ingles] representa ~2.5 cm de desplazamiento)</a:t>
            </a:r>
          </a:p>
          <a:p>
            <a:r>
              <a:rPr lang="es-ES" baseline="0" noProof="0" dirty="0" smtClean="0">
                <a:latin typeface="Papyrus" charset="0"/>
                <a:ea typeface="ＭＳ Ｐゴシック" charset="0"/>
                <a:cs typeface="ＭＳ Ｐゴシック" charset="0"/>
              </a:rPr>
              <a:t>Necesita ciertas condiciones, que no siempre existen, para funcionar</a:t>
            </a:r>
            <a:endParaRPr lang="es-ES" noProof="0"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23</a:t>
            </a:fld>
            <a:endParaRPr lang="en-US" sz="1200" b="0">
              <a:latin typeface="Papyrus" charset="0"/>
              <a:cs typeface="Papyru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Volcanes</a:t>
            </a:r>
          </a:p>
          <a:p>
            <a:endParaRPr lang="es-ES_tradnl" noProof="0" dirty="0" smtClean="0"/>
          </a:p>
          <a:p>
            <a:r>
              <a:rPr lang="es-ES_tradnl" noProof="0" dirty="0" smtClean="0"/>
              <a:t>Inyección de</a:t>
            </a:r>
            <a:r>
              <a:rPr lang="es-ES_tradnl" baseline="0" noProof="0" dirty="0" smtClean="0"/>
              <a:t> magma en el volcán.</a:t>
            </a:r>
          </a:p>
          <a:p>
            <a:endParaRPr lang="es-ES_tradnl" baseline="0" noProof="0" dirty="0" smtClean="0"/>
          </a:p>
          <a:p>
            <a:r>
              <a:rPr lang="es-ES_tradnl" baseline="0" noProof="0" dirty="0" smtClean="0"/>
              <a:t>Y ahora una nueva técnica de agrimensura – INSAR.</a:t>
            </a:r>
          </a:p>
          <a:p>
            <a:pPr marL="0" indent="0">
              <a:buNone/>
            </a:pPr>
            <a:r>
              <a:rPr lang="es-ES_tradnl" noProof="0" dirty="0" smtClean="0"/>
              <a:t>InSAR interferogram entre</a:t>
            </a:r>
            <a:r>
              <a:rPr lang="es-ES_tradnl" baseline="0" noProof="0" dirty="0" smtClean="0"/>
              <a:t> </a:t>
            </a:r>
            <a:r>
              <a:rPr lang="es-ES_tradnl" noProof="0" dirty="0" smtClean="0"/>
              <a:t>14 abr. 2013 hasta 25 ene. 2014. una “</a:t>
            </a:r>
            <a:r>
              <a:rPr lang="es-ES_tradnl" noProof="0" dirty="0" err="1" smtClean="0"/>
              <a:t>fringe</a:t>
            </a:r>
            <a:r>
              <a:rPr lang="es-ES_tradnl" noProof="0" dirty="0" smtClean="0"/>
              <a:t>” representa 15,5 mm de cambio de rango/distancia</a:t>
            </a:r>
            <a:r>
              <a:rPr lang="es-ES_tradnl" baseline="0" noProof="0" dirty="0" smtClean="0"/>
              <a:t> por la línea de vista entre el satélite y la tierra durante este tiempo</a:t>
            </a:r>
          </a:p>
          <a:p>
            <a:pPr marL="0" indent="0">
              <a:buNone/>
            </a:pPr>
            <a:endParaRPr lang="es-ES_tradnl" noProof="0" dirty="0" smtClean="0"/>
          </a:p>
          <a:p>
            <a:pPr marL="0" indent="0">
              <a:buNone/>
            </a:pPr>
            <a:r>
              <a:rPr lang="es-ES_tradnl" noProof="0" dirty="0" smtClean="0"/>
              <a:t>Serie de tiempo</a:t>
            </a:r>
            <a:r>
              <a:rPr lang="es-ES_tradnl" baseline="0" noProof="0" dirty="0" smtClean="0"/>
              <a:t> de desplazamientos verticales en varios volcanes calculado por modelos InSAR y GPS. Laguna de Maule es mucho mas rápido, y empezó de básicamente cero entere 2003 y 2007.</a:t>
            </a:r>
            <a:endParaRPr lang="es-ES_tradnl" noProof="0" dirty="0" smtClean="0"/>
          </a:p>
          <a:p>
            <a:pPr marL="0" indent="0">
              <a:buNone/>
            </a:pPr>
            <a:endParaRPr lang="es-ES_tradnl" noProof="0" dirty="0" smtClean="0"/>
          </a:p>
          <a:p>
            <a:pPr marL="0" indent="0">
              <a:buNone/>
            </a:pPr>
            <a:r>
              <a:rPr lang="es-ES_tradnl" noProof="0" dirty="0" smtClean="0"/>
              <a:t>Vista hacia</a:t>
            </a:r>
            <a:r>
              <a:rPr lang="es-ES_tradnl" baseline="0" noProof="0" dirty="0" smtClean="0"/>
              <a:t> el este de la estación continua MAU2.</a:t>
            </a:r>
          </a:p>
          <a:p>
            <a:pPr marL="0" indent="0">
              <a:buNone/>
            </a:pPr>
            <a:endParaRPr lang="es-ES_tradnl" baseline="0" noProof="0" dirty="0" smtClean="0"/>
          </a:p>
          <a:p>
            <a:pPr marL="0" indent="0">
              <a:buNone/>
            </a:pPr>
            <a:r>
              <a:rPr lang="es-ES_tradnl" noProof="0" dirty="0" smtClean="0"/>
              <a:t>Series de tiempo</a:t>
            </a:r>
            <a:r>
              <a:rPr lang="es-ES_tradnl" baseline="0" noProof="0" dirty="0" smtClean="0"/>
              <a:t> entre 2012 y 2014 de desplazamiento vertical de MAU2 con respecto a </a:t>
            </a:r>
            <a:r>
              <a:rPr lang="es-ES_tradnl" baseline="0" noProof="0" dirty="0" err="1" smtClean="0"/>
              <a:t>America</a:t>
            </a:r>
            <a:r>
              <a:rPr lang="es-ES_tradnl" baseline="0" noProof="0" dirty="0" smtClean="0"/>
              <a:t> del Sur y el mejor ajuste.</a:t>
            </a:r>
          </a:p>
          <a:p>
            <a:pPr marL="0" indent="0">
              <a:buNone/>
            </a:pPr>
            <a:endParaRPr lang="es-ES_tradnl" baseline="0" noProof="0" dirty="0" smtClean="0"/>
          </a:p>
          <a:p>
            <a:pPr marL="0" indent="0">
              <a:buNone/>
            </a:pPr>
            <a:r>
              <a:rPr lang="es-ES_tradnl" noProof="0" dirty="0" smtClean="0"/>
              <a:t>Velocidad</a:t>
            </a:r>
            <a:r>
              <a:rPr lang="es-ES_tradnl" baseline="0" noProof="0" dirty="0" smtClean="0"/>
              <a:t> promedio de 20 cm/año.</a:t>
            </a:r>
          </a:p>
          <a:p>
            <a:pPr marL="0" indent="0">
              <a:buNone/>
            </a:pPr>
            <a:endParaRPr lang="es-ES_tradnl" baseline="0" noProof="0" dirty="0" smtClean="0"/>
          </a:p>
          <a:p>
            <a:pPr marL="0" indent="0">
              <a:buNone/>
            </a:pPr>
            <a:r>
              <a:rPr lang="es-ES_tradnl" baseline="0" noProof="0" dirty="0" smtClean="0"/>
              <a:t>Nota las discontinuidades lineales en los “</a:t>
            </a:r>
            <a:r>
              <a:rPr lang="es-ES_tradnl" baseline="0" noProof="0" dirty="0" err="1" smtClean="0"/>
              <a:t>fringes</a:t>
            </a:r>
            <a:r>
              <a:rPr lang="es-ES_tradnl" baseline="0" noProof="0" dirty="0" smtClean="0"/>
              <a:t>” </a:t>
            </a:r>
            <a:r>
              <a:rPr lang="mr-IN" baseline="0" noProof="0" dirty="0" smtClean="0"/>
              <a:t>–</a:t>
            </a:r>
            <a:r>
              <a:rPr lang="es-ES_tradnl" baseline="0" noProof="0" dirty="0" smtClean="0"/>
              <a:t> esas son fallas que han tenido movimiento/desplazamientos entre los dos pasos del satélite.</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2</a:t>
            </a:fld>
            <a:endParaRPr lang="en-US"/>
          </a:p>
        </p:txBody>
      </p:sp>
    </p:spTree>
    <p:extLst>
      <p:ext uri="{BB962C8B-B14F-4D97-AF65-F5344CB8AC3E}">
        <p14:creationId xmlns:p14="http://schemas.microsoft.com/office/powerpoint/2010/main" val="248049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F3D6C5-01E6-419B-831D-083720ACE5A4}" type="slidenum">
              <a:rPr lang="en-US"/>
              <a:pPr/>
              <a:t>24</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2" charset="0"/>
              <a:buNone/>
            </a:pPr>
            <a:r>
              <a:rPr lang="en-US" sz="1200" dirty="0" smtClean="0">
                <a:latin typeface="Papyrus" charset="0"/>
                <a:ea typeface="ＭＳ Ｐゴシック" charset="0"/>
                <a:cs typeface="Papyrus" charset="0"/>
              </a:rPr>
              <a:t>Releasing </a:t>
            </a:r>
            <a:r>
              <a:rPr lang="en-US" sz="1200" dirty="0" err="1" smtClean="0">
                <a:latin typeface="Papyrus" charset="0"/>
                <a:ea typeface="ＭＳ Ｐゴシック" charset="0"/>
                <a:cs typeface="Papyrus" charset="0"/>
              </a:rPr>
              <a:t>stepovers</a:t>
            </a:r>
            <a:r>
              <a:rPr lang="en-US" sz="1200" dirty="0" smtClean="0">
                <a:latin typeface="Papyrus" charset="0"/>
                <a:ea typeface="ＭＳ Ｐゴシック" charset="0"/>
                <a:cs typeface="Papyrus" charset="0"/>
              </a:rPr>
              <a:t> (pull </a:t>
            </a:r>
            <a:r>
              <a:rPr lang="en-US" sz="1200" dirty="0" err="1" smtClean="0">
                <a:latin typeface="Papyrus" charset="0"/>
                <a:ea typeface="ＭＳ Ｐゴシック" charset="0"/>
                <a:cs typeface="Papyrus" charset="0"/>
              </a:rPr>
              <a:t>aparts</a:t>
            </a:r>
            <a:r>
              <a:rPr lang="en-US" sz="1200" dirty="0" smtClean="0">
                <a:latin typeface="Papyrus" charset="0"/>
                <a:ea typeface="ＭＳ Ｐゴシック" charset="0"/>
                <a:cs typeface="Papyrus" charset="0"/>
              </a:rPr>
              <a:t>) rebound, </a:t>
            </a:r>
            <a:r>
              <a:rPr lang="en-US" sz="1200" dirty="0" err="1" smtClean="0">
                <a:latin typeface="Papyrus" charset="0"/>
                <a:ea typeface="ＭＳ Ｐゴシック" charset="0"/>
                <a:cs typeface="Papyrus" charset="0"/>
              </a:rPr>
              <a:t>afterslip</a:t>
            </a:r>
            <a:r>
              <a:rPr lang="en-US" sz="1200" dirty="0" smtClean="0">
                <a:latin typeface="Papyrus" charset="0"/>
                <a:ea typeface="ＭＳ Ｐゴシック" charset="0"/>
                <a:cs typeface="Papyrus" charset="0"/>
              </a:rPr>
              <a:t> or v-e relaxation, aftershock, creep.</a:t>
            </a:r>
            <a:endParaRPr lang="en-US" sz="1200" dirty="0">
              <a:latin typeface="Papyrus" charset="0"/>
              <a:ea typeface="ＭＳ Ｐゴシック" charset="0"/>
              <a:cs typeface="Papyrus" charset="0"/>
            </a:endParaRPr>
          </a:p>
        </p:txBody>
      </p:sp>
      <p:sp>
        <p:nvSpPr>
          <p:cNvPr id="4" name="Slide Number Placeholder 3"/>
          <p:cNvSpPr>
            <a:spLocks noGrp="1"/>
          </p:cNvSpPr>
          <p:nvPr>
            <p:ph type="sldNum" sz="quarter" idx="10"/>
          </p:nvPr>
        </p:nvSpPr>
        <p:spPr/>
        <p:txBody>
          <a:bodyPr/>
          <a:lstStyle/>
          <a:p>
            <a:fld id="{A28EB864-C0B1-6645-B180-5DFA5C55D00F}" type="slidenum">
              <a:rPr lang="en-US" smtClean="0"/>
              <a:t>25</a:t>
            </a:fld>
            <a:endParaRPr lang="en-US"/>
          </a:p>
        </p:txBody>
      </p:sp>
    </p:spTree>
    <p:extLst>
      <p:ext uri="{BB962C8B-B14F-4D97-AF65-F5344CB8AC3E}">
        <p14:creationId xmlns:p14="http://schemas.microsoft.com/office/powerpoint/2010/main" val="648151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solidFill>
            <a:srgbClr val="FFFFFF"/>
          </a:solidFill>
          <a:ln/>
        </p:spPr>
      </p:sp>
      <p:sp>
        <p:nvSpPr>
          <p:cNvPr id="11161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Papyru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solidFill>
            <a:srgbClr val="FFFFFF"/>
          </a:solidFill>
          <a:ln/>
        </p:spPr>
      </p:sp>
      <p:sp>
        <p:nvSpPr>
          <p:cNvPr id="113666"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Papyru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solidFill>
            <a:srgbClr val="FFFFFF"/>
          </a:solidFill>
          <a:ln/>
        </p:spPr>
      </p:sp>
      <p:sp>
        <p:nvSpPr>
          <p:cNvPr id="11673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endParaRPr lang="en-US">
              <a:latin typeface="Papyru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Es muy</a:t>
            </a:r>
            <a:r>
              <a:rPr lang="es-ES_tradnl" baseline="0" noProof="0" dirty="0" smtClean="0"/>
              <a:t> </a:t>
            </a:r>
            <a:r>
              <a:rPr lang="es-ES_tradnl" baseline="0" noProof="0" dirty="0" err="1" smtClean="0"/>
              <a:t>dinamico</a:t>
            </a:r>
            <a:r>
              <a:rPr lang="es-ES_tradnl" baseline="0" noProof="0" dirty="0" smtClean="0"/>
              <a:t> esto actividad – la deformación en el </a:t>
            </a:r>
            <a:r>
              <a:rPr lang="es-ES_tradnl" baseline="0" noProof="0" dirty="0" err="1" smtClean="0"/>
              <a:t>Volcan</a:t>
            </a:r>
            <a:r>
              <a:rPr lang="es-ES_tradnl" baseline="0" noProof="0" dirty="0" smtClean="0"/>
              <a:t> de Maule no ha </a:t>
            </a:r>
            <a:r>
              <a:rPr lang="es-ES_tradnl" baseline="0" noProof="0" dirty="0" err="1" smtClean="0"/>
              <a:t>emezado</a:t>
            </a:r>
            <a:r>
              <a:rPr lang="es-ES_tradnl" baseline="0" noProof="0" dirty="0" smtClean="0"/>
              <a:t> cuando hicieron este estudio.</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31</a:t>
            </a:fld>
            <a:endParaRPr lang="en-US"/>
          </a:p>
        </p:txBody>
      </p:sp>
    </p:spTree>
    <p:extLst>
      <p:ext uri="{BB962C8B-B14F-4D97-AF65-F5344CB8AC3E}">
        <p14:creationId xmlns:p14="http://schemas.microsoft.com/office/powerpoint/2010/main" val="3681787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Lastarria</a:t>
            </a:r>
          </a:p>
        </p:txBody>
      </p:sp>
      <p:sp>
        <p:nvSpPr>
          <p:cNvPr id="1208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F8AA4C45-553F-0948-93CE-BA27D053E94D}" type="slidenum">
              <a:rPr lang="en-US" sz="1200" b="0">
                <a:latin typeface="Papyrus" charset="0"/>
                <a:cs typeface="Papyrus" charset="0"/>
              </a:rPr>
              <a:pPr eaLnBrk="1" hangingPunct="1"/>
              <a:t>32</a:t>
            </a:fld>
            <a:endParaRPr lang="en-US" sz="1200" b="0">
              <a:latin typeface="Papyrus" charset="0"/>
              <a:cs typeface="Papyru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a:ln/>
        </p:spPr>
      </p:sp>
      <p:sp>
        <p:nvSpPr>
          <p:cNvPr id="122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Lastarria</a:t>
            </a: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DDC9858-7C4C-9D4F-8249-13B3581ABF33}" type="slidenum">
              <a:rPr lang="en-US" sz="1200" b="0">
                <a:latin typeface="Papyrus" charset="0"/>
                <a:cs typeface="Papyrus" charset="0"/>
              </a:rPr>
              <a:pPr eaLnBrk="1" hangingPunct="1"/>
              <a:t>33</a:t>
            </a:fld>
            <a:endParaRPr lang="en-US" sz="1200" b="0">
              <a:latin typeface="Papyrus" charset="0"/>
              <a:cs typeface="Papyru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a:ln/>
        </p:spPr>
      </p:sp>
      <p:sp>
        <p:nvSpPr>
          <p:cNvPr id="124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Lastarria – uplift not associated with single volcano/mountain</a:t>
            </a:r>
          </a:p>
        </p:txBody>
      </p:sp>
      <p:sp>
        <p:nvSpPr>
          <p:cNvPr id="124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D6CA62D-13D7-F24A-89FC-2965128B4A36}" type="slidenum">
              <a:rPr lang="en-US" sz="1200" b="0">
                <a:latin typeface="Papyrus" charset="0"/>
                <a:cs typeface="Papyrus" charset="0"/>
              </a:rPr>
              <a:pPr eaLnBrk="1" hangingPunct="1"/>
              <a:t>34</a:t>
            </a:fld>
            <a:endParaRPr lang="en-US" sz="1200" b="0">
              <a:latin typeface="Papyrus" charset="0"/>
              <a:cs typeface="Papyru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Desenvuelva es la integraci</a:t>
            </a:r>
            <a:r>
              <a:rPr lang="es-ES_tradnl" noProof="0" dirty="0" smtClean="0"/>
              <a:t>ón de</a:t>
            </a:r>
            <a:r>
              <a:rPr lang="es-ES_tradnl" baseline="0" noProof="0" dirty="0" smtClean="0"/>
              <a:t>l fase envuelta.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35</a:t>
            </a:fld>
            <a:endParaRPr lang="en-US"/>
          </a:p>
        </p:txBody>
      </p:sp>
    </p:spTree>
    <p:extLst>
      <p:ext uri="{BB962C8B-B14F-4D97-AF65-F5344CB8AC3E}">
        <p14:creationId xmlns:p14="http://schemas.microsoft.com/office/powerpoint/2010/main" val="378848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Papyrus"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FA0A9D7-6111-3D4B-88AA-C3E647947B03}" type="slidenum">
              <a:rPr lang="en-US" sz="1200" b="0">
                <a:latin typeface="Papyrus" charset="0"/>
                <a:cs typeface="Papyrus" charset="0"/>
              </a:rPr>
              <a:pPr eaLnBrk="1" hangingPunct="1"/>
              <a:t>3</a:t>
            </a:fld>
            <a:endParaRPr lang="en-US" sz="1200" b="0">
              <a:latin typeface="Papyrus" charset="0"/>
              <a:cs typeface="Papyru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Desenvuelva es la integraci</a:t>
            </a:r>
            <a:r>
              <a:rPr lang="es-ES_tradnl" noProof="0" dirty="0" smtClean="0"/>
              <a:t>ón de</a:t>
            </a:r>
            <a:r>
              <a:rPr lang="es-ES_tradnl" baseline="0" noProof="0" dirty="0" smtClean="0"/>
              <a:t>l fase envuelta.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36</a:t>
            </a:fld>
            <a:endParaRPr lang="en-US"/>
          </a:p>
        </p:txBody>
      </p:sp>
    </p:spTree>
    <p:extLst>
      <p:ext uri="{BB962C8B-B14F-4D97-AF65-F5344CB8AC3E}">
        <p14:creationId xmlns:p14="http://schemas.microsoft.com/office/powerpoint/2010/main" val="3788489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sentinel</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37</a:t>
            </a:fld>
            <a:endParaRPr lang="en-US"/>
          </a:p>
        </p:txBody>
      </p:sp>
    </p:spTree>
    <p:extLst>
      <p:ext uri="{BB962C8B-B14F-4D97-AF65-F5344CB8AC3E}">
        <p14:creationId xmlns:p14="http://schemas.microsoft.com/office/powerpoint/2010/main" val="3788489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sentinel</a:t>
            </a:r>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38</a:t>
            </a:fld>
            <a:endParaRPr lang="en-US"/>
          </a:p>
        </p:txBody>
      </p:sp>
    </p:spTree>
    <p:extLst>
      <p:ext uri="{BB962C8B-B14F-4D97-AF65-F5344CB8AC3E}">
        <p14:creationId xmlns:p14="http://schemas.microsoft.com/office/powerpoint/2010/main" val="3382081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 not</a:t>
            </a:r>
            <a:r>
              <a:rPr lang="en-US" baseline="0" dirty="0" smtClean="0"/>
              <a:t> unique to Diemen </a:t>
            </a:r>
            <a:r>
              <a:rPr lang="mr-IN" baseline="0" dirty="0" smtClean="0"/>
              <a:t>–</a:t>
            </a:r>
            <a:r>
              <a:rPr lang="en-US" baseline="0" dirty="0" smtClean="0"/>
              <a:t> whole of Holland and especially Amsterdam.</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39</a:t>
            </a:fld>
            <a:endParaRPr lang="en-US"/>
          </a:p>
        </p:txBody>
      </p:sp>
    </p:spTree>
    <p:extLst>
      <p:ext uri="{BB962C8B-B14F-4D97-AF65-F5344CB8AC3E}">
        <p14:creationId xmlns:p14="http://schemas.microsoft.com/office/powerpoint/2010/main" val="3757150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Michiel1972 (talk) 22:31, 24 January 2009 (UTC) - own work , using CBS data, CC BY-SA 3.0, https://</a:t>
            </a:r>
            <a:r>
              <a:rPr lang="en-US" dirty="0" err="1" smtClean="0"/>
              <a:t>commons.wikimedia.org</a:t>
            </a:r>
            <a:r>
              <a:rPr lang="en-US" dirty="0" smtClean="0"/>
              <a:t>/w/</a:t>
            </a:r>
            <a:r>
              <a:rPr lang="en-US" dirty="0" err="1" smtClean="0"/>
              <a:t>index.php?curid</a:t>
            </a:r>
            <a:r>
              <a:rPr lang="en-US" dirty="0" smtClean="0"/>
              <a:t>=5783732</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40</a:t>
            </a:fld>
            <a:endParaRPr lang="en-US"/>
          </a:p>
        </p:txBody>
      </p:sp>
    </p:spTree>
    <p:extLst>
      <p:ext uri="{BB962C8B-B14F-4D97-AF65-F5344CB8AC3E}">
        <p14:creationId xmlns:p14="http://schemas.microsoft.com/office/powerpoint/2010/main" val="3592675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Subsidence Map of Diemen. Subsidence varies drastically from street to street.</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42</a:t>
            </a:fld>
            <a:endParaRPr lang="en-US"/>
          </a:p>
        </p:txBody>
      </p:sp>
    </p:spTree>
    <p:extLst>
      <p:ext uri="{BB962C8B-B14F-4D97-AF65-F5344CB8AC3E}">
        <p14:creationId xmlns:p14="http://schemas.microsoft.com/office/powerpoint/2010/main" val="1016416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Aggregation of subsidence data from picture above. The 20 percentile points are converted to a map with an indication of the mean time before failure in years.</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43</a:t>
            </a:fld>
            <a:endParaRPr lang="en-US"/>
          </a:p>
        </p:txBody>
      </p:sp>
    </p:spTree>
    <p:extLst>
      <p:ext uri="{BB962C8B-B14F-4D97-AF65-F5344CB8AC3E}">
        <p14:creationId xmlns:p14="http://schemas.microsoft.com/office/powerpoint/2010/main" val="3296542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Differential settlements in a sewage system by projection of subsidence data on the pipelines.</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44</a:t>
            </a:fld>
            <a:endParaRPr lang="en-US"/>
          </a:p>
        </p:txBody>
      </p:sp>
    </p:spTree>
    <p:extLst>
      <p:ext uri="{BB962C8B-B14F-4D97-AF65-F5344CB8AC3E}">
        <p14:creationId xmlns:p14="http://schemas.microsoft.com/office/powerpoint/2010/main" val="1011633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Enhanced recovery</a:t>
            </a:r>
          </a:p>
          <a:p>
            <a:r>
              <a:rPr lang="en-US" dirty="0" smtClean="0">
                <a:effectLst/>
              </a:rPr>
              <a:t>The tightly spaced </a:t>
            </a:r>
            <a:r>
              <a:rPr lang="en-US" dirty="0" err="1" smtClean="0">
                <a:effectLst/>
              </a:rPr>
              <a:t>Belridge</a:t>
            </a:r>
            <a:r>
              <a:rPr lang="en-US" dirty="0" smtClean="0">
                <a:effectLst/>
              </a:rPr>
              <a:t> diatomite in California has historically seen high subsidence rates up to 30 cm / year. Our customer has optimized </a:t>
            </a:r>
            <a:r>
              <a:rPr lang="en-US" dirty="0" err="1" smtClean="0">
                <a:effectLst/>
              </a:rPr>
              <a:t>waterflooding</a:t>
            </a:r>
            <a:r>
              <a:rPr lang="en-US" dirty="0" smtClean="0">
                <a:effectLst/>
              </a:rPr>
              <a:t> strategy in this field. Injection in the high-porosity, low-permeability diatomite has notoriously unpredictable and dynamic effects. Our product provides continuous updates on subsidence and uplift with millimeter precision over the entire field. Insights in regional and local under-, or overshooting gets converted into continuous adjustments in injection flow rates with high granularity. The payback of this approach has been immediate in the form of reduced incidence of well-casing damage in the field.</a:t>
            </a:r>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46</a:t>
            </a:fld>
            <a:endParaRPr lang="en-US"/>
          </a:p>
        </p:txBody>
      </p:sp>
    </p:spTree>
    <p:extLst>
      <p:ext uri="{BB962C8B-B14F-4D97-AF65-F5344CB8AC3E}">
        <p14:creationId xmlns:p14="http://schemas.microsoft.com/office/powerpoint/2010/main" val="286320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Sentinel 1</a:t>
            </a:r>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47</a:t>
            </a:fld>
            <a:endParaRPr lang="en-US"/>
          </a:p>
        </p:txBody>
      </p:sp>
    </p:spTree>
    <p:extLst>
      <p:ext uri="{BB962C8B-B14F-4D97-AF65-F5344CB8AC3E}">
        <p14:creationId xmlns:p14="http://schemas.microsoft.com/office/powerpoint/2010/main" val="346059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spcBef>
                <a:spcPct val="50000"/>
              </a:spcBef>
              <a:buClr>
                <a:srgbClr val="FF3300"/>
              </a:buClr>
              <a:buSzPct val="175000"/>
            </a:pPr>
            <a:r>
              <a:rPr lang="es-ES_tradnl" b="0" dirty="0" smtClean="0">
                <a:latin typeface="Times New Roman"/>
                <a:cs typeface="Times New Roman"/>
              </a:rPr>
              <a:t>Nos da dos tipos de información.</a:t>
            </a:r>
          </a:p>
          <a:p>
            <a:pPr algn="l" eaLnBrk="1" hangingPunct="1">
              <a:spcBef>
                <a:spcPct val="50000"/>
              </a:spcBef>
              <a:buClr>
                <a:srgbClr val="FF3300"/>
              </a:buClr>
              <a:buSzPct val="175000"/>
            </a:pPr>
            <a:endParaRPr lang="es-ES_tradnl" b="0" dirty="0" smtClean="0">
              <a:latin typeface="Times New Roman"/>
              <a:cs typeface="Times New Roman"/>
            </a:endParaRPr>
          </a:p>
          <a:p>
            <a:pPr algn="l" eaLnBrk="1" hangingPunct="1">
              <a:spcBef>
                <a:spcPct val="50000"/>
              </a:spcBef>
              <a:buClr>
                <a:srgbClr val="FF3300"/>
              </a:buClr>
              <a:buSzPct val="175000"/>
            </a:pPr>
            <a:r>
              <a:rPr lang="es-ES_tradnl" b="0" dirty="0" smtClean="0">
                <a:latin typeface="Times New Roman"/>
                <a:cs typeface="Times New Roman"/>
              </a:rPr>
              <a:t>Cambios de tiempo de vuelo entre la fuente y el blanco.</a:t>
            </a:r>
          </a:p>
          <a:p>
            <a:pPr algn="l" eaLnBrk="1" hangingPunct="1">
              <a:spcBef>
                <a:spcPct val="50000"/>
              </a:spcBef>
              <a:buClr>
                <a:srgbClr val="FF3300"/>
              </a:buClr>
              <a:buSzPct val="175000"/>
            </a:pPr>
            <a:endParaRPr lang="es-ES_tradnl" b="0" dirty="0" smtClean="0">
              <a:latin typeface="Times New Roman"/>
              <a:cs typeface="Times New Roman"/>
            </a:endParaRPr>
          </a:p>
          <a:p>
            <a:pPr algn="l" eaLnBrk="1" hangingPunct="1">
              <a:spcBef>
                <a:spcPct val="50000"/>
              </a:spcBef>
              <a:buClr>
                <a:srgbClr val="FF3300"/>
              </a:buClr>
              <a:buSzPct val="175000"/>
            </a:pPr>
            <a:r>
              <a:rPr lang="es-ES_tradnl" b="0" dirty="0" smtClean="0">
                <a:latin typeface="Times New Roman"/>
                <a:cs typeface="Times New Roman"/>
              </a:rPr>
              <a:t>Esa es la información primaria y mas fácil medir/cuantificar y interpretar.</a:t>
            </a:r>
          </a:p>
          <a:p>
            <a:pPr algn="l" eaLnBrk="1" hangingPunct="1">
              <a:spcBef>
                <a:spcPct val="50000"/>
              </a:spcBef>
              <a:buClr>
                <a:srgbClr val="FF3300"/>
              </a:buClr>
              <a:buSzPct val="175000"/>
            </a:pPr>
            <a:endParaRPr lang="es-ES_tradnl" b="0" dirty="0" smtClean="0">
              <a:latin typeface="Times New Roman"/>
              <a:cs typeface="Times New Roman"/>
            </a:endParaRPr>
          </a:p>
          <a:p>
            <a:pPr algn="l" eaLnBrk="1" hangingPunct="1">
              <a:spcBef>
                <a:spcPct val="50000"/>
              </a:spcBef>
              <a:buClr>
                <a:srgbClr val="FF3300"/>
              </a:buClr>
              <a:buSzPct val="175000"/>
            </a:pPr>
            <a:r>
              <a:rPr lang="es-ES_tradnl" b="0" dirty="0" smtClean="0">
                <a:latin typeface="Times New Roman"/>
                <a:cs typeface="Times New Roman"/>
              </a:rPr>
              <a:t>Información del superficie que dispersa las ondas de radio</a:t>
            </a:r>
          </a:p>
          <a:p>
            <a:pPr algn="l" eaLnBrk="1" hangingPunct="1">
              <a:spcBef>
                <a:spcPct val="50000"/>
              </a:spcBef>
              <a:buClr>
                <a:srgbClr val="FF3300"/>
              </a:buClr>
              <a:buSzPct val="175000"/>
            </a:pPr>
            <a:endParaRPr lang="es-ES_tradnl" b="0" dirty="0" smtClean="0">
              <a:latin typeface="Times New Roman"/>
              <a:cs typeface="Times New Roman"/>
            </a:endParaRPr>
          </a:p>
          <a:p>
            <a:pPr algn="l" eaLnBrk="1" hangingPunct="1">
              <a:spcBef>
                <a:spcPct val="50000"/>
              </a:spcBef>
              <a:buClr>
                <a:srgbClr val="FF3300"/>
              </a:buClr>
              <a:buSzPct val="175000"/>
            </a:pPr>
            <a:r>
              <a:rPr lang="es-ES_tradnl" b="0" dirty="0" smtClean="0">
                <a:latin typeface="Times New Roman"/>
                <a:cs typeface="Times New Roman"/>
              </a:rPr>
              <a:t>--</a:t>
            </a:r>
            <a:r>
              <a:rPr lang="es-ES_tradnl" b="0" baseline="0" dirty="0" smtClean="0">
                <a:latin typeface="Times New Roman"/>
                <a:cs typeface="Times New Roman"/>
              </a:rPr>
              <a:t> </a:t>
            </a:r>
            <a:r>
              <a:rPr lang="es-ES_tradnl" b="0" dirty="0" smtClean="0">
                <a:latin typeface="Times New Roman"/>
                <a:cs typeface="Times New Roman"/>
              </a:rPr>
              <a:t>la energía que vuelve al satélite no es por reflexión, es dispersión</a:t>
            </a:r>
          </a:p>
          <a:p>
            <a:pPr algn="l" eaLnBrk="1" hangingPunct="1">
              <a:spcBef>
                <a:spcPct val="50000"/>
              </a:spcBef>
              <a:buClr>
                <a:srgbClr val="FF3300"/>
              </a:buClr>
              <a:buSzPct val="175000"/>
            </a:pPr>
            <a:endParaRPr lang="es-ES_tradnl" b="0" dirty="0" smtClean="0">
              <a:latin typeface="Times New Roman"/>
              <a:cs typeface="Times New Roman"/>
            </a:endParaRPr>
          </a:p>
          <a:p>
            <a:pPr algn="l" eaLnBrk="1" hangingPunct="1">
              <a:spcBef>
                <a:spcPct val="50000"/>
              </a:spcBef>
              <a:buClr>
                <a:srgbClr val="FF3300"/>
              </a:buClr>
              <a:buSzPct val="175000"/>
            </a:pPr>
            <a:r>
              <a:rPr lang="es-ES_tradnl" b="0" dirty="0" smtClean="0">
                <a:latin typeface="Times New Roman"/>
                <a:cs typeface="Times New Roman"/>
              </a:rPr>
              <a:t>por la fuerza, intensidad, cambios de fase,  polarización, etc.</a:t>
            </a:r>
          </a:p>
          <a:p>
            <a:pPr algn="l" eaLnBrk="1" hangingPunct="1">
              <a:spcBef>
                <a:spcPct val="50000"/>
              </a:spcBef>
              <a:buClr>
                <a:srgbClr val="FF3300"/>
              </a:buClr>
              <a:buSzPct val="175000"/>
            </a:pPr>
            <a:endParaRPr lang="es-ES_tradnl" b="0" dirty="0" smtClean="0">
              <a:latin typeface="Times New Roman"/>
              <a:cs typeface="Times New Roman"/>
            </a:endParaRPr>
          </a:p>
          <a:p>
            <a:pPr algn="l" eaLnBrk="1" hangingPunct="1">
              <a:spcBef>
                <a:spcPct val="50000"/>
              </a:spcBef>
              <a:buClr>
                <a:srgbClr val="FF3300"/>
              </a:buClr>
              <a:buSzPct val="175000"/>
            </a:pPr>
            <a:r>
              <a:rPr lang="es-ES_tradnl" b="0" dirty="0" smtClean="0">
                <a:latin typeface="Times New Roman"/>
                <a:cs typeface="Times New Roman"/>
              </a:rPr>
              <a:t>Esa información es secundaria y mucho mas difícil medir y</a:t>
            </a:r>
            <a:r>
              <a:rPr lang="es-ES_tradnl" b="0" baseline="0" dirty="0" smtClean="0">
                <a:latin typeface="Times New Roman"/>
                <a:cs typeface="Times New Roman"/>
              </a:rPr>
              <a:t> interpretar </a:t>
            </a:r>
            <a:r>
              <a:rPr lang="es-ES_tradnl" b="0" dirty="0" smtClean="0">
                <a:latin typeface="Times New Roman"/>
                <a:cs typeface="Times New Roman"/>
              </a:rPr>
              <a:t>.</a:t>
            </a:r>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4</a:t>
            </a:fld>
            <a:endParaRPr lang="en-US"/>
          </a:p>
        </p:txBody>
      </p:sp>
    </p:spTree>
    <p:extLst>
      <p:ext uri="{BB962C8B-B14F-4D97-AF65-F5344CB8AC3E}">
        <p14:creationId xmlns:p14="http://schemas.microsoft.com/office/powerpoint/2010/main" val="1217538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Figure 7.</a:t>
            </a:r>
            <a:r>
              <a:rPr lang="en-US" dirty="0" smtClean="0"/>
              <a:t> (</a:t>
            </a:r>
            <a:r>
              <a:rPr lang="en-US" i="1" dirty="0" smtClean="0"/>
              <a:t>A</a:t>
            </a:r>
            <a:r>
              <a:rPr lang="en-US" dirty="0" smtClean="0"/>
              <a:t>) Multicolor interferogram and (</a:t>
            </a:r>
            <a:r>
              <a:rPr lang="en-US" i="1" dirty="0" smtClean="0"/>
              <a:t>B</a:t>
            </a:r>
            <a:r>
              <a:rPr lang="en-US" dirty="0" smtClean="0"/>
              <a:t>) 1993 Landsat image, with subsidence bowls and areas with recurring localized displacement, Las Vegas Valley, Nevada. </a:t>
            </a:r>
            <a:r>
              <a:rPr lang="en-US" dirty="0" smtClean="0">
                <a:hlinkClick r:id="rId3"/>
              </a:rPr>
              <a:t>Figure 1</a:t>
            </a:r>
            <a:r>
              <a:rPr lang="en-US" dirty="0" smtClean="0"/>
              <a:t> shows the extent of these images. The interferogram corresponds to number 3 in </a:t>
            </a:r>
            <a:r>
              <a:rPr lang="en-US" dirty="0" smtClean="0">
                <a:hlinkClick r:id="rId4"/>
              </a:rPr>
              <a:t>table 1</a:t>
            </a:r>
            <a:r>
              <a:rPr lang="en-US" dirty="0" smtClean="0"/>
              <a:t>.</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50</a:t>
            </a:fld>
            <a:endParaRPr lang="en-US"/>
          </a:p>
        </p:txBody>
      </p:sp>
    </p:spTree>
    <p:extLst>
      <p:ext uri="{BB962C8B-B14F-4D97-AF65-F5344CB8AC3E}">
        <p14:creationId xmlns:p14="http://schemas.microsoft.com/office/powerpoint/2010/main" val="1201102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Silicon Valley Subsides.</a:t>
            </a:r>
            <a:r>
              <a:rPr lang="en-US" dirty="0" smtClean="0"/>
              <a:t> An 8-month interferogram (Jan.–Aug. 1997) shows seasonal subsidence of about 30 mm near San Jose and corresponds to about a 10-m decline in water levels.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InSAR Finds New Fault Strand</a:t>
            </a:r>
            <a:r>
              <a:rPr lang="en-US" dirty="0" smtClean="0"/>
              <a:t/>
            </a:r>
            <a:br>
              <a:rPr lang="en-US" dirty="0" smtClean="0"/>
            </a:br>
            <a:r>
              <a:rPr lang="en-US" dirty="0" smtClean="0"/>
              <a:t>The </a:t>
            </a:r>
            <a:r>
              <a:rPr lang="en-US" b="1" i="1" dirty="0" smtClean="0"/>
              <a:t>B–B'</a:t>
            </a:r>
            <a:r>
              <a:rPr lang="en-US" dirty="0" smtClean="0"/>
              <a:t> cross section (right) shows a steep subsidence gradient in an area where there are no mapped faults, revealing a previously</a:t>
            </a:r>
            <a:br>
              <a:rPr lang="en-US" dirty="0" smtClean="0"/>
            </a:br>
            <a:r>
              <a:rPr lang="en-US" dirty="0" smtClean="0"/>
              <a:t>unrecognized structure or fault that also acts as a ground-water flow barrier. Mapping faults and geologic structures in an aquifer system is crucial for understanding ground-water flow, regional subsidence patterns, and potential seismic hazards.</a:t>
            </a:r>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51</a:t>
            </a:fld>
            <a:endParaRPr lang="en-US"/>
          </a:p>
        </p:txBody>
      </p:sp>
    </p:spTree>
    <p:extLst>
      <p:ext uri="{BB962C8B-B14F-4D97-AF65-F5344CB8AC3E}">
        <p14:creationId xmlns:p14="http://schemas.microsoft.com/office/powerpoint/2010/main" val="2033841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Papyrus" charset="0"/>
              <a:ea typeface="ＭＳ Ｐゴシック" charset="0"/>
              <a:cs typeface="ＭＳ Ｐゴシック"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EC053B5-DB36-FB4D-8C65-D49017BF5D28}" type="slidenum">
              <a:rPr lang="en-US" sz="1200" b="0">
                <a:latin typeface="Papyrus" charset="0"/>
                <a:cs typeface="Papyrus" charset="0"/>
              </a:rPr>
              <a:pPr eaLnBrk="1" hangingPunct="1"/>
              <a:t>52</a:t>
            </a:fld>
            <a:endParaRPr lang="en-US" sz="1200" b="0">
              <a:latin typeface="Papyrus" charset="0"/>
              <a:cs typeface="Papyru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After Ben Kravitz</a:t>
            </a:r>
          </a:p>
          <a:p>
            <a:endParaRPr lang="en-US">
              <a:latin typeface="Papyrus" charset="0"/>
              <a:ea typeface="ＭＳ Ｐゴシック" charset="0"/>
              <a:cs typeface="ＭＳ Ｐゴシック"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75E08998-1B69-FA4B-899C-C06B94E4A5C8}" type="slidenum">
              <a:rPr lang="en-US" sz="1200" b="0">
                <a:latin typeface="Papyrus" charset="0"/>
                <a:cs typeface="Papyrus" charset="0"/>
              </a:rPr>
              <a:pPr eaLnBrk="1" hangingPunct="1"/>
              <a:t>53</a:t>
            </a:fld>
            <a:endParaRPr lang="en-US" sz="1200" b="0">
              <a:latin typeface="Papyrus" charset="0"/>
              <a:cs typeface="Papyru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ct val="50000"/>
              </a:spcBef>
              <a:defRPr/>
            </a:pPr>
            <a:r>
              <a:rPr lang="es-ES_tradnl" sz="1800" b="0" dirty="0" smtClean="0">
                <a:solidFill>
                  <a:srgbClr val="000000"/>
                </a:solidFill>
                <a:latin typeface="Times New Roman"/>
                <a:cs typeface="Times New Roman"/>
              </a:rPr>
              <a:t>1</a:t>
            </a:r>
            <a:r>
              <a:rPr lang="es-ES_tradnl" sz="1800" b="0" baseline="30000" dirty="0" smtClean="0">
                <a:solidFill>
                  <a:srgbClr val="000000"/>
                </a:solidFill>
                <a:latin typeface="Times New Roman"/>
                <a:cs typeface="Times New Roman"/>
              </a:rPr>
              <a:t>st</a:t>
            </a:r>
            <a:r>
              <a:rPr lang="es-ES_tradnl" sz="1800" b="0" dirty="0" smtClean="0">
                <a:solidFill>
                  <a:srgbClr val="000000"/>
                </a:solidFill>
                <a:latin typeface="Times New Roman"/>
                <a:cs typeface="Times New Roman"/>
              </a:rPr>
              <a:t> </a:t>
            </a:r>
            <a:r>
              <a:rPr lang="es-ES_tradnl" sz="1800" b="0" dirty="0" err="1" smtClean="0">
                <a:solidFill>
                  <a:srgbClr val="000000"/>
                </a:solidFill>
                <a:latin typeface="Times New Roman"/>
                <a:cs typeface="Times New Roman"/>
              </a:rPr>
              <a:t>developed</a:t>
            </a:r>
            <a:r>
              <a:rPr lang="es-ES_tradnl" sz="1800" b="0" dirty="0" smtClean="0">
                <a:solidFill>
                  <a:srgbClr val="000000"/>
                </a:solidFill>
                <a:latin typeface="Times New Roman"/>
                <a:cs typeface="Times New Roman"/>
              </a:rPr>
              <a:t> in 1960 </a:t>
            </a:r>
            <a:r>
              <a:rPr lang="es-ES_tradnl" sz="1800" b="0" dirty="0" err="1" smtClean="0">
                <a:solidFill>
                  <a:srgbClr val="000000"/>
                </a:solidFill>
                <a:latin typeface="Times New Roman"/>
                <a:cs typeface="Times New Roman"/>
              </a:rPr>
              <a:t>by</a:t>
            </a:r>
            <a:r>
              <a:rPr lang="es-ES_tradnl" sz="1800" b="0" dirty="0" smtClean="0">
                <a:solidFill>
                  <a:srgbClr val="000000"/>
                </a:solidFill>
                <a:latin typeface="Times New Roman"/>
                <a:cs typeface="Times New Roman"/>
              </a:rPr>
              <a:t> Hughes </a:t>
            </a:r>
            <a:r>
              <a:rPr lang="es-ES_tradnl" sz="1800" b="0" dirty="0" err="1" smtClean="0">
                <a:solidFill>
                  <a:srgbClr val="000000"/>
                </a:solidFill>
                <a:latin typeface="Times New Roman"/>
                <a:cs typeface="Times New Roman"/>
              </a:rPr>
              <a:t>Aircraft</a:t>
            </a:r>
            <a:r>
              <a:rPr lang="es-ES_tradnl" sz="1800" b="0" dirty="0" smtClean="0">
                <a:solidFill>
                  <a:srgbClr val="000000"/>
                </a:solidFill>
                <a:latin typeface="Times New Roman"/>
                <a:cs typeface="Times New Roman"/>
              </a:rPr>
              <a:t> inc.</a:t>
            </a:r>
          </a:p>
          <a:p>
            <a:pPr>
              <a:spcBef>
                <a:spcPct val="50000"/>
              </a:spcBef>
              <a:buFontTx/>
              <a:buChar char="•"/>
              <a:defRPr/>
            </a:pPr>
            <a:r>
              <a:rPr lang="es-ES_tradnl" sz="1800" b="0" dirty="0" smtClean="0">
                <a:solidFill>
                  <a:srgbClr val="000000"/>
                </a:solidFill>
                <a:latin typeface="Times New Roman"/>
                <a:cs typeface="Times New Roman"/>
              </a:rPr>
              <a:t> Modern </a:t>
            </a:r>
            <a:r>
              <a:rPr lang="es-ES_tradnl" sz="1800" b="0" dirty="0" err="1" smtClean="0">
                <a:solidFill>
                  <a:srgbClr val="000000"/>
                </a:solidFill>
                <a:latin typeface="Times New Roman"/>
                <a:cs typeface="Times New Roman"/>
              </a:rPr>
              <a:t>computers</a:t>
            </a:r>
            <a:r>
              <a:rPr lang="es-ES_tradnl" sz="1800" b="0" dirty="0" smtClean="0">
                <a:solidFill>
                  <a:srgbClr val="000000"/>
                </a:solidFill>
                <a:latin typeface="Times New Roman"/>
                <a:cs typeface="Times New Roman"/>
              </a:rPr>
              <a:t> and DGPS </a:t>
            </a:r>
            <a:r>
              <a:rPr lang="es-ES_tradnl" sz="1800" b="0" dirty="0" err="1" smtClean="0">
                <a:solidFill>
                  <a:srgbClr val="000000"/>
                </a:solidFill>
                <a:latin typeface="Times New Roman"/>
                <a:cs typeface="Times New Roman"/>
              </a:rPr>
              <a:t>make</a:t>
            </a:r>
            <a:r>
              <a:rPr lang="es-ES_tradnl" sz="1800" b="0" dirty="0" smtClean="0">
                <a:solidFill>
                  <a:srgbClr val="000000"/>
                </a:solidFill>
                <a:latin typeface="Times New Roman"/>
                <a:cs typeface="Times New Roman"/>
              </a:rPr>
              <a:t> </a:t>
            </a:r>
            <a:r>
              <a:rPr lang="es-ES_tradnl" sz="1800" b="0" dirty="0" err="1" smtClean="0">
                <a:solidFill>
                  <a:srgbClr val="000000"/>
                </a:solidFill>
                <a:latin typeface="Times New Roman"/>
                <a:cs typeface="Times New Roman"/>
              </a:rPr>
              <a:t>it</a:t>
            </a:r>
            <a:r>
              <a:rPr lang="es-ES_tradnl" sz="1800" b="0" dirty="0" smtClean="0">
                <a:solidFill>
                  <a:srgbClr val="000000"/>
                </a:solidFill>
                <a:latin typeface="Times New Roman"/>
                <a:cs typeface="Times New Roman"/>
              </a:rPr>
              <a:t> </a:t>
            </a:r>
            <a:r>
              <a:rPr lang="es-ES_tradnl" sz="1800" b="0" dirty="0" err="1" smtClean="0">
                <a:solidFill>
                  <a:srgbClr val="000000"/>
                </a:solidFill>
                <a:latin typeface="Times New Roman"/>
                <a:cs typeface="Times New Roman"/>
              </a:rPr>
              <a:t>practical</a:t>
            </a:r>
            <a:r>
              <a:rPr lang="es-ES_tradnl" sz="1800" b="0" dirty="0" smtClean="0">
                <a:solidFill>
                  <a:srgbClr val="000000"/>
                </a:solidFill>
                <a:latin typeface="Times New Roman"/>
                <a:cs typeface="Times New Roman"/>
              </a:rPr>
              <a:t>.</a:t>
            </a:r>
          </a:p>
          <a:p>
            <a:pPr>
              <a:spcBef>
                <a:spcPct val="50000"/>
              </a:spcBef>
              <a:buFontTx/>
              <a:buChar char="•"/>
              <a:defRPr/>
            </a:pPr>
            <a:r>
              <a:rPr lang="es-ES_tradnl" sz="1800" b="0" dirty="0" smtClean="0">
                <a:solidFill>
                  <a:srgbClr val="000000"/>
                </a:solidFill>
                <a:latin typeface="Times New Roman"/>
                <a:cs typeface="Times New Roman"/>
              </a:rPr>
              <a:t> </a:t>
            </a:r>
            <a:r>
              <a:rPr lang="es-ES_tradnl" sz="1800" b="0" dirty="0" err="1" smtClean="0">
                <a:solidFill>
                  <a:srgbClr val="000000"/>
                </a:solidFill>
                <a:latin typeface="Times New Roman"/>
                <a:cs typeface="Times New Roman"/>
              </a:rPr>
              <a:t>Typically</a:t>
            </a:r>
            <a:r>
              <a:rPr lang="es-ES_tradnl" sz="1800" b="0" dirty="0" smtClean="0">
                <a:solidFill>
                  <a:srgbClr val="000000"/>
                </a:solidFill>
                <a:latin typeface="Times New Roman"/>
                <a:cs typeface="Times New Roman"/>
              </a:rPr>
              <a:t> </a:t>
            </a:r>
            <a:r>
              <a:rPr lang="es-ES_tradnl" sz="1800" b="0" dirty="0" err="1" smtClean="0">
                <a:solidFill>
                  <a:srgbClr val="000000"/>
                </a:solidFill>
                <a:latin typeface="Times New Roman"/>
                <a:cs typeface="Times New Roman"/>
              </a:rPr>
              <a:t>used</a:t>
            </a:r>
            <a:r>
              <a:rPr lang="es-ES_tradnl" sz="1800" b="0" dirty="0" smtClean="0">
                <a:solidFill>
                  <a:srgbClr val="000000"/>
                </a:solidFill>
                <a:latin typeface="Times New Roman"/>
                <a:cs typeface="Times New Roman"/>
              </a:rPr>
              <a:t> in </a:t>
            </a:r>
            <a:r>
              <a:rPr lang="es-ES_tradnl" sz="1800" b="0" dirty="0" err="1" smtClean="0">
                <a:solidFill>
                  <a:srgbClr val="000000"/>
                </a:solidFill>
                <a:latin typeface="Times New Roman"/>
                <a:cs typeface="Times New Roman"/>
              </a:rPr>
              <a:t>very</a:t>
            </a:r>
            <a:r>
              <a:rPr lang="es-ES_tradnl" sz="1800" b="0" dirty="0" smtClean="0">
                <a:solidFill>
                  <a:srgbClr val="000000"/>
                </a:solidFill>
                <a:latin typeface="Times New Roman"/>
                <a:cs typeface="Times New Roman"/>
              </a:rPr>
              <a:t> </a:t>
            </a:r>
            <a:r>
              <a:rPr lang="es-ES_tradnl" sz="1800" b="0" dirty="0" err="1" smtClean="0">
                <a:solidFill>
                  <a:srgbClr val="000000"/>
                </a:solidFill>
                <a:latin typeface="Times New Roman"/>
                <a:cs typeface="Times New Roman"/>
              </a:rPr>
              <a:t>accurate</a:t>
            </a:r>
            <a:r>
              <a:rPr lang="es-ES_tradnl" sz="1800" b="0" dirty="0" smtClean="0">
                <a:solidFill>
                  <a:srgbClr val="000000"/>
                </a:solidFill>
                <a:latin typeface="Times New Roman"/>
                <a:cs typeface="Times New Roman"/>
              </a:rPr>
              <a:t> </a:t>
            </a:r>
            <a:r>
              <a:rPr lang="es-ES_tradnl" sz="1800" b="0" dirty="0" err="1" smtClean="0">
                <a:solidFill>
                  <a:srgbClr val="000000"/>
                </a:solidFill>
                <a:latin typeface="Times New Roman"/>
                <a:cs typeface="Times New Roman"/>
              </a:rPr>
              <a:t>mapping</a:t>
            </a:r>
            <a:r>
              <a:rPr lang="es-ES_tradnl" sz="1800" b="0" dirty="0" smtClean="0">
                <a:solidFill>
                  <a:srgbClr val="000000"/>
                </a:solidFill>
                <a:latin typeface="Times New Roman"/>
                <a:cs typeface="Times New Roman"/>
              </a:rPr>
              <a:t> of </a:t>
            </a:r>
            <a:r>
              <a:rPr lang="es-ES_tradnl" sz="1800" b="0" dirty="0" err="1" smtClean="0">
                <a:solidFill>
                  <a:srgbClr val="000000"/>
                </a:solidFill>
                <a:latin typeface="Times New Roman"/>
                <a:cs typeface="Times New Roman"/>
              </a:rPr>
              <a:t>topography</a:t>
            </a:r>
            <a:r>
              <a:rPr lang="es-ES_tradnl" sz="1800" b="0" dirty="0" smtClean="0">
                <a:solidFill>
                  <a:srgbClr val="000000"/>
                </a:solidFill>
                <a:latin typeface="Times New Roman"/>
                <a:cs typeface="Times New Roman"/>
              </a:rPr>
              <a:t>.</a:t>
            </a:r>
          </a:p>
          <a:p>
            <a:pPr>
              <a:spcBef>
                <a:spcPct val="50000"/>
              </a:spcBef>
              <a:buFontTx/>
              <a:buChar char="•"/>
              <a:defRPr/>
            </a:pPr>
            <a:r>
              <a:rPr lang="es-ES_tradnl" sz="1800" b="0" dirty="0" smtClean="0">
                <a:solidFill>
                  <a:srgbClr val="000000"/>
                </a:solidFill>
                <a:latin typeface="Times New Roman"/>
                <a:cs typeface="Times New Roman"/>
              </a:rPr>
              <a:t> New </a:t>
            </a:r>
            <a:r>
              <a:rPr lang="es-ES_tradnl" sz="1800" b="0" dirty="0" err="1" smtClean="0">
                <a:solidFill>
                  <a:srgbClr val="000000"/>
                </a:solidFill>
                <a:latin typeface="Times New Roman"/>
                <a:cs typeface="Times New Roman"/>
              </a:rPr>
              <a:t>technologies</a:t>
            </a:r>
            <a:r>
              <a:rPr lang="es-ES_tradnl" sz="1800" b="0" dirty="0" smtClean="0">
                <a:solidFill>
                  <a:srgbClr val="000000"/>
                </a:solidFill>
                <a:latin typeface="Times New Roman"/>
                <a:cs typeface="Times New Roman"/>
              </a:rPr>
              <a:t> and </a:t>
            </a:r>
            <a:r>
              <a:rPr lang="es-ES_tradnl" sz="1800" b="0" dirty="0" err="1" smtClean="0">
                <a:solidFill>
                  <a:srgbClr val="000000"/>
                </a:solidFill>
                <a:latin typeface="Times New Roman"/>
                <a:cs typeface="Times New Roman"/>
              </a:rPr>
              <a:t>applications</a:t>
            </a:r>
            <a:r>
              <a:rPr lang="es-ES_tradnl" sz="1800" b="0" dirty="0" smtClean="0">
                <a:solidFill>
                  <a:srgbClr val="000000"/>
                </a:solidFill>
                <a:latin typeface="Times New Roman"/>
                <a:cs typeface="Times New Roman"/>
              </a:rPr>
              <a:t> are </a:t>
            </a:r>
            <a:r>
              <a:rPr lang="es-ES_tradnl" sz="1800" b="0" dirty="0" err="1" smtClean="0">
                <a:solidFill>
                  <a:srgbClr val="000000"/>
                </a:solidFill>
                <a:latin typeface="Times New Roman"/>
                <a:cs typeface="Times New Roman"/>
              </a:rPr>
              <a:t>currently</a:t>
            </a:r>
            <a:r>
              <a:rPr lang="es-ES_tradnl" sz="1800" b="0" dirty="0" smtClean="0">
                <a:solidFill>
                  <a:srgbClr val="000000"/>
                </a:solidFill>
                <a:latin typeface="Times New Roman"/>
                <a:cs typeface="Times New Roman"/>
              </a:rPr>
              <a:t> </a:t>
            </a:r>
            <a:r>
              <a:rPr lang="es-ES_tradnl" sz="1800" b="0" dirty="0" err="1" smtClean="0">
                <a:solidFill>
                  <a:srgbClr val="000000"/>
                </a:solidFill>
                <a:latin typeface="Times New Roman"/>
                <a:cs typeface="Times New Roman"/>
              </a:rPr>
              <a:t>being</a:t>
            </a:r>
            <a:r>
              <a:rPr lang="es-ES_tradnl" sz="1800" b="0" dirty="0" smtClean="0">
                <a:solidFill>
                  <a:srgbClr val="000000"/>
                </a:solidFill>
                <a:latin typeface="Times New Roman"/>
                <a:cs typeface="Times New Roman"/>
              </a:rPr>
              <a:t> </a:t>
            </a:r>
            <a:r>
              <a:rPr lang="es-ES_tradnl" sz="1800" b="0" dirty="0" err="1" smtClean="0">
                <a:solidFill>
                  <a:srgbClr val="000000"/>
                </a:solidFill>
                <a:latin typeface="Times New Roman"/>
                <a:cs typeface="Times New Roman"/>
              </a:rPr>
              <a:t>developed</a:t>
            </a:r>
            <a:r>
              <a:rPr lang="es-ES_tradnl" sz="1800" b="0" dirty="0" smtClean="0">
                <a:solidFill>
                  <a:srgbClr val="000000"/>
                </a:solidFill>
                <a:latin typeface="Times New Roman"/>
                <a:cs typeface="Times New Roman"/>
              </a:rPr>
              <a:t>.</a:t>
            </a:r>
            <a:endParaRPr lang="es-ES_tradnl" sz="1800" b="0" dirty="0">
              <a:solidFill>
                <a:srgbClr val="000000"/>
              </a:solidFill>
              <a:latin typeface="Times New Roman"/>
              <a:cs typeface="Times New Roman"/>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0117918-D70A-AA4D-89C4-58367076BEAA}" type="slidenum">
              <a:rPr lang="en-US" sz="1200" b="0">
                <a:latin typeface="Papyrus" charset="0"/>
                <a:cs typeface="Papyrus" charset="0"/>
              </a:rPr>
              <a:pPr eaLnBrk="1" hangingPunct="1"/>
              <a:t>54</a:t>
            </a:fld>
            <a:endParaRPr lang="en-US" sz="1200" b="0">
              <a:latin typeface="Papyrus" charset="0"/>
              <a:cs typeface="Papyru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Papyrus" charset="0"/>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FF794812-B2A3-9D43-ABE3-6DAE2B573261}" type="slidenum">
              <a:rPr lang="en-US" sz="1200" b="0">
                <a:latin typeface="Papyrus" charset="0"/>
                <a:cs typeface="Papyrus" charset="0"/>
              </a:rPr>
              <a:pPr eaLnBrk="1" hangingPunct="1"/>
              <a:t>55</a:t>
            </a:fld>
            <a:endParaRPr lang="en-US" sz="1200" b="0">
              <a:latin typeface="Papyrus" charset="0"/>
              <a:cs typeface="Papyru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Papyrus" charset="0"/>
              <a:ea typeface="ＭＳ Ｐゴシック" charset="0"/>
              <a:cs typeface="ＭＳ Ｐゴシック" charset="0"/>
            </a:endParaRP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14A9D9F-CAB1-434A-A1A1-8F76290A76B7}" type="slidenum">
              <a:rPr lang="en-US" sz="1200" b="0">
                <a:latin typeface="Papyrus" charset="0"/>
                <a:cs typeface="Papyrus" charset="0"/>
              </a:rPr>
              <a:pPr eaLnBrk="1" hangingPunct="1"/>
              <a:t>56</a:t>
            </a:fld>
            <a:endParaRPr lang="en-US" sz="1200" b="0">
              <a:latin typeface="Papyrus" charset="0"/>
              <a:cs typeface="Papyru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8312C02-58DF-0F49-B151-641D5CDA069F}" type="slidenum">
              <a:rPr lang="en-US" sz="1200" b="0">
                <a:latin typeface="Papyrus" charset="0"/>
                <a:cs typeface="Papyrus" charset="0"/>
              </a:rPr>
              <a:pPr eaLnBrk="1" hangingPunct="1"/>
              <a:t>57</a:t>
            </a:fld>
            <a:endParaRPr lang="en-US" sz="1200" b="0">
              <a:latin typeface="Papyrus" charset="0"/>
              <a:cs typeface="Papyru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90000"/>
              </a:lnSpc>
            </a:pPr>
            <a:r>
              <a:rPr lang="en-US" b="0" dirty="0" smtClean="0">
                <a:latin typeface="Papyrus" charset="0"/>
                <a:cs typeface="Papyrus" charset="0"/>
              </a:rPr>
              <a:t>Accuracy depends on pulse rate, flying height, GPS configuration, location of ground stations, and position of the scanner with respect to nadir</a:t>
            </a:r>
          </a:p>
          <a:p>
            <a:pPr lvl="1" algn="l">
              <a:lnSpc>
                <a:spcPct val="90000"/>
              </a:lnSpc>
            </a:pPr>
            <a:endParaRPr lang="en-US" sz="1200" b="0" dirty="0" smtClean="0">
              <a:latin typeface="Papyrus" charset="0"/>
              <a:cs typeface="Papyrus" charset="0"/>
            </a:endParaRPr>
          </a:p>
          <a:p>
            <a:pPr lvl="1" algn="l">
              <a:lnSpc>
                <a:spcPct val="90000"/>
              </a:lnSpc>
            </a:pPr>
            <a:r>
              <a:rPr lang="en-US" sz="2400" b="0" dirty="0" smtClean="0">
                <a:latin typeface="Papyrus" charset="0"/>
                <a:cs typeface="Papyrus" charset="0"/>
              </a:rPr>
              <a:t>Laser footprint on ground ≤ 0.50 meters</a:t>
            </a:r>
          </a:p>
          <a:p>
            <a:pPr lvl="1" algn="l">
              <a:lnSpc>
                <a:spcPct val="90000"/>
              </a:lnSpc>
            </a:pPr>
            <a:r>
              <a:rPr lang="en-US" sz="2400" b="0" dirty="0" smtClean="0">
                <a:latin typeface="Papyrus" charset="0"/>
                <a:cs typeface="Papyrus" charset="0"/>
              </a:rPr>
              <a:t>Typical density is 0.5 to 20+ pulses/m</a:t>
            </a:r>
            <a:r>
              <a:rPr lang="en-US" sz="2400" b="0" baseline="30000" dirty="0" smtClean="0">
                <a:latin typeface="Papyrus" charset="0"/>
                <a:cs typeface="Papyrus" charset="0"/>
              </a:rPr>
              <a:t>2</a:t>
            </a:r>
          </a:p>
          <a:p>
            <a:pPr lvl="1" algn="l">
              <a:lnSpc>
                <a:spcPct val="90000"/>
              </a:lnSpc>
            </a:pPr>
            <a:r>
              <a:rPr lang="en-US" sz="2400" b="0" dirty="0" smtClean="0">
                <a:latin typeface="Papyrus" charset="0"/>
                <a:cs typeface="Papyrus" charset="0"/>
              </a:rPr>
              <a:t>2 to3 returns/pulse in forest areas</a:t>
            </a:r>
          </a:p>
          <a:p>
            <a:pPr lvl="1" algn="l">
              <a:lnSpc>
                <a:spcPct val="90000"/>
              </a:lnSpc>
            </a:pPr>
            <a:r>
              <a:rPr lang="en-US" sz="2400" b="0" dirty="0" smtClean="0">
                <a:latin typeface="Papyrus" charset="0"/>
                <a:cs typeface="Papyrus" charset="0"/>
              </a:rPr>
              <a:t>Surface/canopy models typically 1 to 5m grid</a:t>
            </a:r>
          </a:p>
          <a:p>
            <a:pPr lvl="1" algn="l">
              <a:lnSpc>
                <a:spcPct val="90000"/>
              </a:lnSpc>
            </a:pPr>
            <a:endParaRPr lang="en-US" sz="2400" b="0" dirty="0" smtClean="0">
              <a:latin typeface="Papyrus" charset="0"/>
              <a:cs typeface="Papyrus" charset="0"/>
            </a:endParaRPr>
          </a:p>
          <a:p>
            <a:pPr lvl="1" algn="l">
              <a:lnSpc>
                <a:spcPct val="90000"/>
              </a:lnSpc>
              <a:buFont typeface="Arial" charset="0"/>
              <a:buNone/>
            </a:pPr>
            <a:endParaRPr lang="en-US" sz="800" b="0" dirty="0" smtClean="0">
              <a:latin typeface="Papyrus" charset="0"/>
              <a:cs typeface="Papyrus" charset="0"/>
            </a:endParaRPr>
          </a:p>
          <a:p>
            <a:pPr algn="l">
              <a:lnSpc>
                <a:spcPct val="90000"/>
              </a:lnSpc>
            </a:pPr>
            <a:r>
              <a:rPr lang="en-US" b="0" dirty="0" smtClean="0">
                <a:latin typeface="Papyrus" charset="0"/>
                <a:cs typeface="Papyrus" charset="0"/>
              </a:rPr>
              <a:t>Large volume of data</a:t>
            </a:r>
          </a:p>
          <a:p>
            <a:pPr lvl="1" algn="l">
              <a:lnSpc>
                <a:spcPct val="90000"/>
              </a:lnSpc>
            </a:pPr>
            <a:r>
              <a:rPr lang="en-US" sz="2400" b="0" dirty="0" smtClean="0">
                <a:latin typeface="Papyrus" charset="0"/>
                <a:cs typeface="Papyrus" charset="0"/>
              </a:rPr>
              <a:t>5,000 to 60,000+ pulses/hectare</a:t>
            </a:r>
          </a:p>
          <a:p>
            <a:pPr lvl="1" algn="l">
              <a:lnSpc>
                <a:spcPct val="90000"/>
              </a:lnSpc>
            </a:pPr>
            <a:r>
              <a:rPr lang="en-US" sz="2400" b="0" dirty="0" smtClean="0">
                <a:latin typeface="Papyrus" charset="0"/>
                <a:cs typeface="Papyrus" charset="0"/>
              </a:rPr>
              <a:t>10 to100+ thousands of returns/hectare</a:t>
            </a:r>
          </a:p>
          <a:p>
            <a:pPr lvl="1" algn="l">
              <a:lnSpc>
                <a:spcPct val="90000"/>
              </a:lnSpc>
            </a:pPr>
            <a:r>
              <a:rPr lang="en-US" sz="2400" b="0" dirty="0" smtClean="0">
                <a:latin typeface="Papyrus" charset="0"/>
                <a:cs typeface="Papyrus" charset="0"/>
              </a:rPr>
              <a:t>0.4 to 5.4+ MB/hectare</a:t>
            </a:r>
          </a:p>
          <a:p>
            <a:pPr algn="l">
              <a:lnSpc>
                <a:spcPct val="90000"/>
              </a:lnSpc>
            </a:pPr>
            <a:endParaRPr lang="en-US" b="0" dirty="0" smtClean="0">
              <a:latin typeface="Papyrus" charset="0"/>
              <a:cs typeface="Papyrus" charset="0"/>
            </a:endParaRPr>
          </a:p>
          <a:p>
            <a:pPr algn="l"/>
            <a:r>
              <a:rPr lang="en-US" b="0" dirty="0" smtClean="0">
                <a:latin typeface="Papyrus" charset="0"/>
                <a:cs typeface="Papyrus" charset="0"/>
              </a:rPr>
              <a:t>Intensity and Multiple returns</a:t>
            </a:r>
          </a:p>
          <a:p>
            <a:pPr algn="l"/>
            <a:endParaRPr lang="en-US" b="0" dirty="0" smtClean="0">
              <a:latin typeface="Papyrus" charset="0"/>
              <a:cs typeface="Papyrus" charset="0"/>
            </a:endParaRPr>
          </a:p>
          <a:p>
            <a:pPr algn="l"/>
            <a:endParaRPr lang="en-US" b="0" dirty="0" smtClean="0">
              <a:latin typeface="Papyrus" charset="0"/>
              <a:cs typeface="Papyrus" charset="0"/>
            </a:endParaRPr>
          </a:p>
          <a:p>
            <a:pPr algn="l"/>
            <a:r>
              <a:rPr lang="en-US" b="0" dirty="0" smtClean="0">
                <a:latin typeface="Papyrus" charset="0"/>
                <a:cs typeface="Papyrus" charset="0"/>
              </a:rPr>
              <a:t>Most units today have the ability to measure multiple returns and the intensity of the returned signal for each.</a:t>
            </a:r>
          </a:p>
          <a:p>
            <a:pPr algn="l"/>
            <a:endParaRPr lang="en-US" b="0" dirty="0" smtClean="0">
              <a:latin typeface="Papyrus" charset="0"/>
              <a:cs typeface="Papyrus" charset="0"/>
            </a:endParaRPr>
          </a:p>
          <a:p>
            <a:pPr algn="l"/>
            <a:r>
              <a:rPr lang="en-US" b="0" dirty="0" smtClean="0">
                <a:latin typeface="Papyrus" charset="0"/>
                <a:cs typeface="Papyrus" charset="0"/>
              </a:rPr>
              <a:t>This enables specialized applications using the LIDAR data.</a:t>
            </a:r>
          </a:p>
          <a:p>
            <a:endParaRPr lang="en-US" dirty="0">
              <a:latin typeface="Calibri" charset="0"/>
              <a:ea typeface="ＭＳ Ｐゴシック" charset="0"/>
              <a:cs typeface="ＭＳ Ｐゴシック"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ED9F10CF-74EE-8B47-88D1-BDB027FFBCF3}" type="slidenum">
              <a:rPr lang="en-US" sz="1200" b="0">
                <a:latin typeface="Calibri" charset="0"/>
                <a:cs typeface="Arial" charset="0"/>
              </a:rPr>
              <a:pPr eaLnBrk="1" hangingPunct="1"/>
              <a:t>58</a:t>
            </a:fld>
            <a:endParaRPr lang="en-US" sz="1200" b="0">
              <a:latin typeface="Calibri"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342900" indent="-342900">
              <a:spcBef>
                <a:spcPct val="20000"/>
              </a:spcBef>
              <a:defRPr/>
            </a:pPr>
            <a:r>
              <a:rPr lang="en-US" dirty="0" smtClean="0">
                <a:solidFill>
                  <a:srgbClr val="FFFF00"/>
                </a:solidFill>
                <a:effectLst>
                  <a:outerShdw blurRad="38100" dist="38100" dir="2700000" algn="tl">
                    <a:srgbClr val="000000"/>
                  </a:outerShdw>
                </a:effectLst>
                <a:latin typeface="Impact" charset="0"/>
              </a:rPr>
              <a:t>Mark E. Meade, PE, PLS, CP</a:t>
            </a:r>
          </a:p>
          <a:p>
            <a:pPr marL="342900" indent="-342900">
              <a:spcBef>
                <a:spcPct val="20000"/>
              </a:spcBef>
              <a:defRPr/>
            </a:pPr>
            <a:r>
              <a:rPr lang="en-US" dirty="0" smtClean="0">
                <a:solidFill>
                  <a:srgbClr val="FFFF00"/>
                </a:solidFill>
                <a:effectLst>
                  <a:outerShdw blurRad="38100" dist="38100" dir="2700000" algn="tl">
                    <a:srgbClr val="000000"/>
                  </a:outerShdw>
                </a:effectLst>
                <a:latin typeface="Impact" charset="0"/>
              </a:rPr>
              <a:t>Photo Science, Inc.</a:t>
            </a:r>
          </a:p>
          <a:p>
            <a:pPr>
              <a:defRPr/>
            </a:pPr>
            <a:endParaRPr lang="en-US" dirty="0" smtClean="0"/>
          </a:p>
          <a:p>
            <a:pPr>
              <a:defRPr/>
            </a:pPr>
            <a:endParaRPr lang="en-US" dirty="0"/>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0C4E636-4FB6-424C-97AE-81B7B04EA12B}" type="slidenum">
              <a:rPr lang="en-US" sz="1200" b="0">
                <a:latin typeface="Papyrus" charset="0"/>
                <a:cs typeface="Papyrus" charset="0"/>
              </a:rPr>
              <a:pPr eaLnBrk="1" hangingPunct="1"/>
              <a:t>59</a:t>
            </a:fld>
            <a:endParaRPr lang="en-US" sz="1200" b="0">
              <a:latin typeface="Papyrus" charset="0"/>
              <a:cs typeface="Papyru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5</a:t>
            </a:fld>
            <a:endParaRPr lang="en-US"/>
          </a:p>
        </p:txBody>
      </p:sp>
    </p:spTree>
    <p:extLst>
      <p:ext uri="{BB962C8B-B14F-4D97-AF65-F5344CB8AC3E}">
        <p14:creationId xmlns:p14="http://schemas.microsoft.com/office/powerpoint/2010/main" val="3032082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880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453F70BA-B218-2D4F-BBE3-F25C188D1272}" type="slidenum">
              <a:rPr lang="en-US" sz="1200" b="0">
                <a:latin typeface="Papyrus" charset="0"/>
                <a:cs typeface="Papyrus" charset="0"/>
              </a:rPr>
              <a:pPr eaLnBrk="1" hangingPunct="1"/>
              <a:t>60</a:t>
            </a:fld>
            <a:endParaRPr lang="en-US" sz="1200" b="0">
              <a:latin typeface="Papyrus" charset="0"/>
              <a:cs typeface="Papyru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A403E1CA-0443-7948-9256-25E4C9C729BA}" type="slidenum">
              <a:rPr lang="en-US" sz="1200" b="0">
                <a:latin typeface="Papyrus" charset="0"/>
                <a:cs typeface="Papyrus" charset="0"/>
              </a:rPr>
              <a:pPr eaLnBrk="1" hangingPunct="1"/>
              <a:t>61</a:t>
            </a:fld>
            <a:endParaRPr lang="en-US" sz="1200" b="0">
              <a:latin typeface="Papyrus" charset="0"/>
              <a:cs typeface="Papyrus"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ct val="50000"/>
              </a:spcBef>
              <a:defRPr/>
            </a:pPr>
            <a:r>
              <a:rPr lang="en-US" sz="1800" dirty="0" smtClean="0">
                <a:solidFill>
                  <a:srgbClr val="FFF901"/>
                </a:solidFill>
                <a:effectLst>
                  <a:outerShdw blurRad="38100" dist="38100" dir="2700000" algn="tl">
                    <a:srgbClr val="000000"/>
                  </a:outerShdw>
                </a:effectLst>
                <a:latin typeface="Comic Sans MS" charset="0"/>
              </a:rPr>
              <a:t>Aaron Smith</a:t>
            </a:r>
          </a:p>
          <a:p>
            <a:pPr>
              <a:spcBef>
                <a:spcPct val="50000"/>
              </a:spcBef>
              <a:defRPr/>
            </a:pPr>
            <a:r>
              <a:rPr lang="en-US" dirty="0" smtClean="0">
                <a:solidFill>
                  <a:schemeClr val="bg1"/>
                </a:solidFill>
                <a:effectLst>
                  <a:outerShdw blurRad="38100" dist="38100" dir="2700000" algn="tl">
                    <a:srgbClr val="000000"/>
                  </a:outerShdw>
                </a:effectLst>
                <a:latin typeface="Comic Sans MS" charset="0"/>
              </a:rPr>
              <a:t>Forest Resources Remote Sensing and GIS Lab</a:t>
            </a:r>
          </a:p>
          <a:p>
            <a:pPr>
              <a:spcBef>
                <a:spcPct val="50000"/>
              </a:spcBef>
              <a:defRPr/>
            </a:pPr>
            <a:r>
              <a:rPr lang="en-US" dirty="0" smtClean="0">
                <a:solidFill>
                  <a:schemeClr val="bg1"/>
                </a:solidFill>
                <a:effectLst>
                  <a:outerShdw blurRad="38100" dist="38100" dir="2700000" algn="tl">
                    <a:srgbClr val="000000"/>
                  </a:outerShdw>
                </a:effectLst>
                <a:latin typeface="Comic Sans MS" charset="0"/>
              </a:rPr>
              <a:t>University of Idaho</a:t>
            </a:r>
          </a:p>
          <a:p>
            <a:pPr>
              <a:defRPr/>
            </a:pPr>
            <a:endParaRPr lang="en-US" dirty="0" smtClean="0"/>
          </a:p>
          <a:p>
            <a:pPr>
              <a:defRPr/>
            </a:pPr>
            <a:r>
              <a:rPr lang="en-US" dirty="0" smtClean="0"/>
              <a:t>For intensity – millions of intensity "time series"</a:t>
            </a:r>
            <a:endParaRPr lang="en-US" dirty="0"/>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8EDCA78-47D5-9541-B552-E12DB54FB23F}" type="slidenum">
              <a:rPr lang="en-US" sz="1200" b="0">
                <a:latin typeface="Papyrus" charset="0"/>
                <a:cs typeface="Papyrus" charset="0"/>
              </a:rPr>
              <a:pPr eaLnBrk="1" hangingPunct="1"/>
              <a:t>62</a:t>
            </a:fld>
            <a:endParaRPr lang="en-US" sz="1200" b="0">
              <a:latin typeface="Papyrus" charset="0"/>
              <a:cs typeface="Papyrus"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ct val="50000"/>
              </a:spcBef>
              <a:buFontTx/>
              <a:buChar char="•"/>
              <a:defRPr/>
            </a:pPr>
            <a:r>
              <a:rPr lang="en-US" sz="1800" b="0" dirty="0" smtClean="0">
                <a:solidFill>
                  <a:srgbClr val="000000"/>
                </a:solidFill>
                <a:latin typeface="Papyrus"/>
                <a:cs typeface="Papyrus"/>
              </a:rPr>
              <a:t>Points are used to create 3D surface models for applications.</a:t>
            </a:r>
          </a:p>
          <a:p>
            <a:pPr>
              <a:spcBef>
                <a:spcPct val="50000"/>
              </a:spcBef>
              <a:buFontTx/>
              <a:buChar char="•"/>
              <a:defRPr/>
            </a:pPr>
            <a:r>
              <a:rPr lang="en-US" sz="1800" b="0" dirty="0" smtClean="0">
                <a:solidFill>
                  <a:srgbClr val="000000"/>
                </a:solidFill>
                <a:latin typeface="Papyrus"/>
                <a:cs typeface="Papyrus"/>
              </a:rPr>
              <a:t> Triangular Irregular Networks (TIN)s are used to classify the points and to develop Digital Elevation Models (DEM)s.</a:t>
            </a:r>
          </a:p>
          <a:p>
            <a:pPr>
              <a:spcBef>
                <a:spcPct val="50000"/>
              </a:spcBef>
              <a:buFontTx/>
              <a:buChar char="•"/>
              <a:defRPr/>
            </a:pPr>
            <a:r>
              <a:rPr lang="en-US" sz="1800" b="0" dirty="0" smtClean="0">
                <a:solidFill>
                  <a:srgbClr val="000000"/>
                </a:solidFill>
                <a:latin typeface="Papyrus"/>
                <a:cs typeface="Papyrus"/>
              </a:rPr>
              <a:t> Points must be classified before use: </a:t>
            </a:r>
            <a:r>
              <a:rPr lang="ja-JP" altLang="en-US" sz="1800" b="0" dirty="0" smtClean="0">
                <a:solidFill>
                  <a:srgbClr val="000000"/>
                </a:solidFill>
                <a:latin typeface="Papyrus"/>
                <a:cs typeface="Papyrus"/>
              </a:rPr>
              <a:t>“</a:t>
            </a:r>
            <a:r>
              <a:rPr lang="en-US" sz="1800" b="0" dirty="0" smtClean="0">
                <a:solidFill>
                  <a:srgbClr val="000000"/>
                </a:solidFill>
                <a:latin typeface="Papyrus"/>
                <a:cs typeface="Papyrus"/>
              </a:rPr>
              <a:t>bare earth</a:t>
            </a:r>
            <a:r>
              <a:rPr lang="ja-JP" altLang="en-US" sz="1800" b="0" dirty="0" smtClean="0">
                <a:solidFill>
                  <a:srgbClr val="000000"/>
                </a:solidFill>
                <a:latin typeface="Papyrus"/>
                <a:cs typeface="Papyrus"/>
              </a:rPr>
              <a:t>”</a:t>
            </a:r>
            <a:r>
              <a:rPr lang="en-US" sz="1800" b="0" dirty="0" smtClean="0">
                <a:solidFill>
                  <a:srgbClr val="000000"/>
                </a:solidFill>
                <a:latin typeface="Papyrus"/>
                <a:cs typeface="Papyrus"/>
              </a:rPr>
              <a:t> points hit the </a:t>
            </a:r>
            <a:r>
              <a:rPr lang="ja-JP" altLang="en-US" sz="1800" b="0" dirty="0" smtClean="0">
                <a:solidFill>
                  <a:srgbClr val="000000"/>
                </a:solidFill>
                <a:latin typeface="Papyrus"/>
                <a:cs typeface="Papyrus"/>
              </a:rPr>
              <a:t>“</a:t>
            </a:r>
            <a:r>
              <a:rPr lang="en-US" sz="1800" b="0" dirty="0" smtClean="0">
                <a:solidFill>
                  <a:srgbClr val="000000"/>
                </a:solidFill>
                <a:latin typeface="Papyrus"/>
                <a:cs typeface="Papyrus"/>
              </a:rPr>
              <a:t>ground</a:t>
            </a:r>
            <a:r>
              <a:rPr lang="ja-JP" altLang="en-US" sz="1800" b="0" dirty="0" smtClean="0">
                <a:solidFill>
                  <a:srgbClr val="000000"/>
                </a:solidFill>
                <a:latin typeface="Papyrus"/>
                <a:cs typeface="Papyrus"/>
              </a:rPr>
              <a:t>”</a:t>
            </a:r>
            <a:r>
              <a:rPr lang="en-US" sz="1800" b="0" dirty="0" smtClean="0">
                <a:solidFill>
                  <a:srgbClr val="000000"/>
                </a:solidFill>
                <a:latin typeface="Papyrus"/>
                <a:cs typeface="Papyrus"/>
              </a:rPr>
              <a:t>; other point categories include tree canopy and buildings.</a:t>
            </a:r>
          </a:p>
          <a:p>
            <a:pPr>
              <a:spcBef>
                <a:spcPct val="50000"/>
              </a:spcBef>
              <a:buFontTx/>
              <a:buChar char="•"/>
              <a:defRPr/>
            </a:pPr>
            <a:r>
              <a:rPr lang="en-US" sz="1800" b="0" dirty="0" smtClean="0">
                <a:solidFill>
                  <a:srgbClr val="000000"/>
                </a:solidFill>
                <a:latin typeface="Papyrus"/>
                <a:cs typeface="Papyrus"/>
              </a:rPr>
              <a:t> Correct identification of </a:t>
            </a:r>
            <a:r>
              <a:rPr lang="ja-JP" altLang="en-US" sz="1800" b="0" dirty="0" smtClean="0">
                <a:solidFill>
                  <a:srgbClr val="000000"/>
                </a:solidFill>
                <a:latin typeface="Papyrus"/>
                <a:cs typeface="Papyrus"/>
              </a:rPr>
              <a:t>“</a:t>
            </a:r>
            <a:r>
              <a:rPr lang="en-US" sz="1800" b="0" dirty="0" smtClean="0">
                <a:solidFill>
                  <a:srgbClr val="000000"/>
                </a:solidFill>
                <a:latin typeface="Papyrus"/>
                <a:cs typeface="Papyrus"/>
              </a:rPr>
              <a:t>bare earth</a:t>
            </a:r>
            <a:r>
              <a:rPr lang="ja-JP" altLang="en-US" sz="1800" b="0" dirty="0" smtClean="0">
                <a:solidFill>
                  <a:srgbClr val="000000"/>
                </a:solidFill>
                <a:latin typeface="Papyrus"/>
                <a:cs typeface="Papyrus"/>
              </a:rPr>
              <a:t>”</a:t>
            </a:r>
            <a:r>
              <a:rPr lang="en-US" sz="1800" b="0" dirty="0" smtClean="0">
                <a:solidFill>
                  <a:srgbClr val="000000"/>
                </a:solidFill>
                <a:latin typeface="Papyrus"/>
                <a:cs typeface="Papyrus"/>
              </a:rPr>
              <a:t> is critical for any lidar mapping application. </a:t>
            </a:r>
            <a:endParaRPr lang="en-US" sz="1800" b="0" dirty="0">
              <a:solidFill>
                <a:srgbClr val="000000"/>
              </a:solidFill>
              <a:latin typeface="Papyrus"/>
              <a:cs typeface="Papyrus"/>
            </a:endParaRP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B7BA37A-7F7B-5A43-9575-CB09F219495A}" type="slidenum">
              <a:rPr lang="en-US" sz="1200" b="0">
                <a:latin typeface="Papyrus" charset="0"/>
                <a:cs typeface="Papyrus" charset="0"/>
              </a:rPr>
              <a:pPr eaLnBrk="1" hangingPunct="1"/>
              <a:t>63</a:t>
            </a:fld>
            <a:endParaRPr lang="en-US" sz="1200" b="0">
              <a:latin typeface="Papyrus" charset="0"/>
              <a:cs typeface="Papyrus"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342900" indent="-342900">
              <a:spcBef>
                <a:spcPct val="20000"/>
              </a:spcBef>
              <a:defRPr/>
            </a:pPr>
            <a:r>
              <a:rPr lang="en-US" dirty="0" smtClean="0">
                <a:solidFill>
                  <a:srgbClr val="FFFF00"/>
                </a:solidFill>
                <a:effectLst>
                  <a:outerShdw blurRad="38100" dist="38100" dir="2700000" algn="tl">
                    <a:srgbClr val="000000"/>
                  </a:outerShdw>
                </a:effectLst>
                <a:latin typeface="Impact" charset="0"/>
              </a:rPr>
              <a:t>Mark E. Meade, PE, PLS, CP</a:t>
            </a:r>
          </a:p>
          <a:p>
            <a:pPr marL="342900" indent="-342900">
              <a:spcBef>
                <a:spcPct val="20000"/>
              </a:spcBef>
              <a:defRPr/>
            </a:pPr>
            <a:r>
              <a:rPr lang="en-US" dirty="0" smtClean="0">
                <a:solidFill>
                  <a:srgbClr val="FFFF00"/>
                </a:solidFill>
                <a:effectLst>
                  <a:outerShdw blurRad="38100" dist="38100" dir="2700000" algn="tl">
                    <a:srgbClr val="000000"/>
                  </a:outerShdw>
                </a:effectLst>
                <a:latin typeface="Impact" charset="0"/>
              </a:rPr>
              <a:t>Photo Science, Inc.</a:t>
            </a:r>
          </a:p>
          <a:p>
            <a:pPr>
              <a:defRPr/>
            </a:pPr>
            <a:endParaRPr lang="en-US" dirty="0"/>
          </a:p>
        </p:txBody>
      </p:sp>
      <p:sp>
        <p:nvSpPr>
          <p:cNvPr id="108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79F05582-F97A-114A-A2D1-C44A209A3D93}" type="slidenum">
              <a:rPr lang="en-US" sz="1200" b="0">
                <a:latin typeface="Papyrus" charset="0"/>
                <a:cs typeface="Papyrus" charset="0"/>
              </a:rPr>
              <a:pPr eaLnBrk="1" hangingPunct="1"/>
              <a:t>64</a:t>
            </a:fld>
            <a:endParaRPr lang="en-US" sz="1200" b="0">
              <a:latin typeface="Papyrus" charset="0"/>
              <a:cs typeface="Papyrus"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s-ES_tradnl" noProof="0" dirty="0" smtClean="0"/>
              <a:t>Crudo </a:t>
            </a:r>
            <a:r>
              <a:rPr lang="mr-IN" noProof="0" dirty="0" smtClean="0"/>
              <a:t>–</a:t>
            </a:r>
            <a:r>
              <a:rPr lang="es-ES_tradnl" noProof="0" dirty="0" smtClean="0"/>
              <a:t> arboles, autos,</a:t>
            </a:r>
            <a:r>
              <a:rPr lang="es-ES_tradnl" baseline="0" noProof="0" dirty="0" smtClean="0"/>
              <a:t> puentes, edificios, etc.</a:t>
            </a:r>
            <a:endParaRPr lang="es-ES_tradnl" noProof="0" dirty="0" smtClean="0"/>
          </a:p>
        </p:txBody>
      </p:sp>
      <p:sp>
        <p:nvSpPr>
          <p:cNvPr id="110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080703D1-BB60-FD46-BD83-610D952E795B}" type="slidenum">
              <a:rPr lang="en-US" sz="1200" b="0">
                <a:latin typeface="Papyrus" charset="0"/>
                <a:cs typeface="Papyrus" charset="0"/>
              </a:rPr>
              <a:pPr eaLnBrk="1" hangingPunct="1"/>
              <a:t>65</a:t>
            </a:fld>
            <a:endParaRPr lang="en-US" sz="1200" b="0">
              <a:latin typeface="Papyrus" charset="0"/>
              <a:cs typeface="Papyrus"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s-ES_tradnl" noProof="0" dirty="0" err="1" smtClean="0"/>
              <a:t>Teirra</a:t>
            </a:r>
            <a:r>
              <a:rPr lang="es-ES_tradnl" baseline="0" noProof="0" dirty="0" smtClean="0"/>
              <a:t> desnuda</a:t>
            </a:r>
            <a:endParaRPr lang="es-ES_tradnl" noProof="0" dirty="0"/>
          </a:p>
        </p:txBody>
      </p:sp>
      <p:sp>
        <p:nvSpPr>
          <p:cNvPr id="1126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EE5C12C7-9DA6-8044-8199-41F4F3734169}" type="slidenum">
              <a:rPr lang="en-US" sz="1200" b="0">
                <a:latin typeface="Papyrus" charset="0"/>
                <a:cs typeface="Papyrus" charset="0"/>
              </a:rPr>
              <a:pPr eaLnBrk="1" hangingPunct="1"/>
              <a:t>66</a:t>
            </a:fld>
            <a:endParaRPr lang="en-US" sz="1200" b="0">
              <a:latin typeface="Papyrus" charset="0"/>
              <a:cs typeface="Papyrus"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noProof="0" dirty="0" smtClean="0">
                <a:latin typeface="Calibri" charset="0"/>
                <a:ea typeface="ＭＳ Ｐゴシック" charset="0"/>
                <a:cs typeface="ＭＳ Ｐゴシック" charset="0"/>
              </a:rPr>
              <a:t>imagen</a:t>
            </a:r>
            <a:endParaRPr lang="es-ES_tradnl" noProof="0" dirty="0">
              <a:latin typeface="Calibri" charset="0"/>
              <a:ea typeface="ＭＳ Ｐゴシック" charset="0"/>
              <a:cs typeface="ＭＳ Ｐゴシック" charset="0"/>
            </a:endParaRP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70B4BDCD-ED55-FC43-B7CB-1B0EAB525D02}" type="slidenum">
              <a:rPr lang="en-US" sz="1200" b="0">
                <a:latin typeface="Calibri" charset="0"/>
                <a:cs typeface="Arial" charset="0"/>
              </a:rPr>
              <a:pPr eaLnBrk="1" hangingPunct="1"/>
              <a:t>67</a:t>
            </a:fld>
            <a:endParaRPr lang="en-US" sz="1200" b="0">
              <a:latin typeface="Calibri" charset="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a:ln/>
        </p:spPr>
      </p:sp>
      <p:sp>
        <p:nvSpPr>
          <p:cNvPr id="1167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sz="2400" noProof="0" dirty="0" smtClean="0">
                <a:latin typeface="Arial" charset="0"/>
                <a:ea typeface="ＭＳ Ｐゴシック" charset="0"/>
                <a:cs typeface="Arial" charset="0"/>
              </a:rPr>
              <a:t>Tierra</a:t>
            </a:r>
            <a:r>
              <a:rPr lang="es-ES_tradnl" sz="2400" baseline="0" noProof="0" dirty="0" smtClean="0">
                <a:latin typeface="Arial" charset="0"/>
                <a:ea typeface="ＭＳ Ｐゴシック" charset="0"/>
                <a:cs typeface="Arial" charset="0"/>
              </a:rPr>
              <a:t> desnuda</a:t>
            </a:r>
            <a:endParaRPr lang="es-ES_tradnl" noProof="0" dirty="0">
              <a:latin typeface="Calibri" charset="0"/>
              <a:ea typeface="ＭＳ Ｐゴシック" charset="0"/>
              <a:cs typeface="ＭＳ Ｐゴシック" charset="0"/>
            </a:endParaRPr>
          </a:p>
        </p:txBody>
      </p:sp>
      <p:sp>
        <p:nvSpPr>
          <p:cNvPr id="1167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1E107D4-0A7F-EE4B-A8AF-6E8B96F6D8CE}" type="slidenum">
              <a:rPr lang="en-US" sz="1200" b="0">
                <a:latin typeface="Calibri" charset="0"/>
                <a:cs typeface="Arial" charset="0"/>
              </a:rPr>
              <a:pPr eaLnBrk="1" hangingPunct="1"/>
              <a:t>68</a:t>
            </a:fld>
            <a:endParaRPr lang="en-US" sz="1200" b="0">
              <a:latin typeface="Calibri" charset="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s-ES_tradnl" noProof="0" dirty="0" smtClean="0">
                <a:latin typeface="Papyrus" charset="0"/>
                <a:ea typeface="ＭＳ Ｐゴシック" charset="0"/>
                <a:cs typeface="ＭＳ Ｐゴシック" charset="0"/>
              </a:rPr>
              <a:t>Lidar</a:t>
            </a:r>
            <a:r>
              <a:rPr lang="es-ES_tradnl" baseline="0" noProof="0" dirty="0" smtClean="0">
                <a:latin typeface="Papyrus" charset="0"/>
                <a:ea typeface="ＭＳ Ｐゴシック" charset="0"/>
                <a:cs typeface="ＭＳ Ｐゴシック" charset="0"/>
              </a:rPr>
              <a:t> puede producir mas precisión que SRTM. (es común pixeles de 1 m).</a:t>
            </a:r>
            <a:endParaRPr lang="es-ES_tradnl" noProof="0" dirty="0">
              <a:latin typeface="Papyrus" charset="0"/>
              <a:ea typeface="ＭＳ Ｐゴシック" charset="0"/>
              <a:cs typeface="ＭＳ Ｐゴシック" charset="0"/>
            </a:endParaRPr>
          </a:p>
        </p:txBody>
      </p:sp>
      <p:sp>
        <p:nvSpPr>
          <p:cNvPr id="1290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4BE3DE74-DCE3-1E47-85B1-691E784534F0}" type="slidenum">
              <a:rPr lang="en-US" sz="1200" b="0">
                <a:latin typeface="Papyrus" charset="0"/>
                <a:cs typeface="Papyrus" charset="0"/>
              </a:rPr>
              <a:pPr eaLnBrk="1" hangingPunct="1"/>
              <a:t>69</a:t>
            </a:fld>
            <a:endParaRPr lang="en-US" sz="1200" b="0">
              <a:latin typeface="Papyrus" charset="0"/>
              <a:cs typeface="Papyru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6</a:t>
            </a:fld>
            <a:endParaRPr lang="en-US"/>
          </a:p>
        </p:txBody>
      </p:sp>
    </p:spTree>
    <p:extLst>
      <p:ext uri="{BB962C8B-B14F-4D97-AF65-F5344CB8AC3E}">
        <p14:creationId xmlns:p14="http://schemas.microsoft.com/office/powerpoint/2010/main" val="30320829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the B4 LiDAR image (0.25 m topo grid)</a:t>
            </a:r>
          </a:p>
        </p:txBody>
      </p:sp>
      <p:sp>
        <p:nvSpPr>
          <p:cNvPr id="13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87F2015-87A1-6048-98F4-7A6B7BE1F725}" type="slidenum">
              <a:rPr lang="en-US" sz="1200" b="0">
                <a:latin typeface="Papyrus" charset="0"/>
                <a:cs typeface="Papyrus" charset="0"/>
              </a:rPr>
              <a:pPr eaLnBrk="1" hangingPunct="1"/>
              <a:t>70</a:t>
            </a:fld>
            <a:endParaRPr lang="en-US" sz="1200" b="0">
              <a:latin typeface="Papyrus" charset="0"/>
              <a:cs typeface="Papyrus"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333A427-B3FF-BD46-9F29-39C9084DA2B7}" type="slidenum">
              <a:rPr lang="en-US" sz="1200" b="0">
                <a:latin typeface="Papyrus" charset="0"/>
                <a:cs typeface="Papyrus" charset="0"/>
              </a:rPr>
              <a:pPr eaLnBrk="1" hangingPunct="1"/>
              <a:t>71</a:t>
            </a:fld>
            <a:endParaRPr lang="en-US" sz="1200" b="0">
              <a:latin typeface="Papyrus" charset="0"/>
              <a:cs typeface="Papyrus"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endParaRPr lang="en-US" b="1" dirty="0">
              <a:solidFill>
                <a:srgbClr val="000000"/>
              </a:solidFill>
              <a:cs typeface="Papyrus"/>
            </a:endParaRP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4C3DF953-44BB-AF4F-8E6B-2F9047A17404}" type="slidenum">
              <a:rPr lang="en-US" sz="1200" b="0">
                <a:latin typeface="Papyrus" charset="0"/>
                <a:cs typeface="Papyrus" charset="0"/>
              </a:rPr>
              <a:pPr eaLnBrk="1" hangingPunct="1"/>
              <a:t>72</a:t>
            </a:fld>
            <a:endParaRPr lang="en-US" sz="1200" b="0">
              <a:latin typeface="Papyrus" charset="0"/>
              <a:cs typeface="Papyrus"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147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50000"/>
              </a:spcBef>
              <a:defRPr/>
            </a:pPr>
            <a:r>
              <a:rPr lang="en-US" sz="1200" b="0" dirty="0" smtClean="0">
                <a:latin typeface="Papyrus"/>
                <a:cs typeface="Papyrus"/>
              </a:rPr>
              <a:t>In some places, it is easy to see where the active faults are.</a:t>
            </a:r>
            <a:endParaRPr lang="en-US" sz="1200" b="0" dirty="0">
              <a:latin typeface="Papyrus"/>
              <a:cs typeface="Papyrus"/>
            </a:endParaRPr>
          </a:p>
        </p:txBody>
      </p:sp>
      <p:sp>
        <p:nvSpPr>
          <p:cNvPr id="147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55F4F6E-298D-5F40-8CB9-357880A1DDE2}" type="slidenum">
              <a:rPr lang="en-US" sz="1200" b="0">
                <a:latin typeface="Papyrus" charset="0"/>
                <a:cs typeface="Papyrus" charset="0"/>
              </a:rPr>
              <a:pPr eaLnBrk="1" hangingPunct="1"/>
              <a:t>73</a:t>
            </a:fld>
            <a:endParaRPr lang="en-US" sz="1200" b="0">
              <a:latin typeface="Papyrus" charset="0"/>
              <a:cs typeface="Papyrus"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a:ln/>
        </p:spPr>
      </p:sp>
      <p:sp>
        <p:nvSpPr>
          <p:cNvPr id="167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i="1" dirty="0">
              <a:latin typeface="Papyrus" charset="0"/>
              <a:ea typeface="ＭＳ Ｐゴシック" charset="0"/>
              <a:cs typeface="Papyrus" charset="0"/>
            </a:endParaRPr>
          </a:p>
        </p:txBody>
      </p:sp>
      <p:sp>
        <p:nvSpPr>
          <p:cNvPr id="167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C63FC72A-B2DD-1641-BE68-03F20DA9F2F7}" type="slidenum">
              <a:rPr lang="en-US" sz="1200" b="0">
                <a:latin typeface="Papyrus" charset="0"/>
                <a:cs typeface="Papyrus" charset="0"/>
              </a:rPr>
              <a:pPr eaLnBrk="1" hangingPunct="1"/>
              <a:t>74</a:t>
            </a:fld>
            <a:endParaRPr lang="en-US" sz="1200" b="0">
              <a:latin typeface="Papyrus" charset="0"/>
              <a:cs typeface="Papyrus"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a:ln/>
        </p:spPr>
      </p:sp>
      <p:sp>
        <p:nvSpPr>
          <p:cNvPr id="169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Papyrus" charset="0"/>
              <a:ea typeface="ＭＳ Ｐゴシック" charset="0"/>
              <a:cs typeface="ＭＳ Ｐゴシック" charset="0"/>
            </a:endParaRPr>
          </a:p>
        </p:txBody>
      </p:sp>
      <p:sp>
        <p:nvSpPr>
          <p:cNvPr id="169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4E928689-A833-D245-B4FA-D72C8D77AA39}" type="slidenum">
              <a:rPr lang="en-US" sz="1200" b="0">
                <a:latin typeface="Papyrus" charset="0"/>
                <a:cs typeface="Papyrus" charset="0"/>
              </a:rPr>
              <a:pPr eaLnBrk="1" hangingPunct="1"/>
              <a:t>75</a:t>
            </a:fld>
            <a:endParaRPr lang="en-US" sz="1200" b="0">
              <a:latin typeface="Papyrus" charset="0"/>
              <a:cs typeface="Papyru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a:ln/>
        </p:spPr>
      </p:sp>
      <p:sp>
        <p:nvSpPr>
          <p:cNvPr id="174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Papyrus" charset="0"/>
              <a:ea typeface="ＭＳ Ｐゴシック" charset="0"/>
              <a:cs typeface="ＭＳ Ｐゴシック" charset="0"/>
            </a:endParaRPr>
          </a:p>
        </p:txBody>
      </p:sp>
      <p:sp>
        <p:nvSpPr>
          <p:cNvPr id="174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E0E10A9-B272-5D40-8212-01E29F0B7FF9}" type="slidenum">
              <a:rPr lang="en-US" sz="1200" b="0">
                <a:latin typeface="Papyrus" charset="0"/>
                <a:cs typeface="Papyrus" charset="0"/>
              </a:rPr>
              <a:pPr eaLnBrk="1" hangingPunct="1"/>
              <a:t>76</a:t>
            </a:fld>
            <a:endParaRPr lang="en-US" sz="1200" b="0">
              <a:latin typeface="Papyrus" charset="0"/>
              <a:cs typeface="Papyru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High-resolution topographic map of the </a:t>
            </a:r>
            <a:r>
              <a:rPr lang="en-US" dirty="0" err="1" smtClean="0">
                <a:effectLst/>
              </a:rPr>
              <a:t>Oso</a:t>
            </a:r>
            <a:r>
              <a:rPr lang="en-US" dirty="0" smtClean="0">
                <a:effectLst/>
              </a:rPr>
              <a:t> landslide and surrounding terrain. An older large slide similar to the </a:t>
            </a:r>
            <a:r>
              <a:rPr lang="en-US" dirty="0" err="1" smtClean="0">
                <a:effectLst/>
              </a:rPr>
              <a:t>Oso</a:t>
            </a:r>
            <a:r>
              <a:rPr lang="en-US" dirty="0" smtClean="0">
                <a:effectLst/>
              </a:rPr>
              <a:t> event is seen immediately to the right of the 2014 landslide. Credit: Joseph </a:t>
            </a:r>
            <a:r>
              <a:rPr lang="en-US" dirty="0" err="1" smtClean="0">
                <a:effectLst/>
              </a:rPr>
              <a:t>Wartman</a:t>
            </a:r>
            <a:r>
              <a:rPr lang="en-US" dirty="0" smtClean="0">
                <a:effectLst/>
              </a:rPr>
              <a:t> with data provided by the Puget Sound LIDAR Consortium, CC BY-ND </a:t>
            </a:r>
            <a:br>
              <a:rPr lang="en-US" dirty="0" smtClean="0">
                <a:effectLst/>
              </a:rPr>
            </a:br>
            <a:r>
              <a:rPr lang="en-US" dirty="0" smtClean="0">
                <a:effectLst/>
              </a:rPr>
              <a:t/>
            </a:r>
            <a:br>
              <a:rPr lang="en-US" dirty="0" smtClean="0">
                <a:effectLst/>
              </a:rPr>
            </a:br>
            <a:r>
              <a:rPr lang="en-US" dirty="0" smtClean="0">
                <a:effectLst/>
              </a:rPr>
              <a:t>Read more at: </a:t>
            </a:r>
            <a:r>
              <a:rPr lang="en-US" dirty="0" smtClean="0">
                <a:effectLst/>
                <a:hlinkClick r:id="rId3"/>
              </a:rPr>
              <a:t>https://phys.org/news/2016-03-weve-deadly-oso-washington-landslide.html#jCp</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r>
              <a:rPr lang="en-US" dirty="0" smtClean="0">
                <a:effectLst/>
              </a:rPr>
              <a:t>There are several </a:t>
            </a:r>
            <a:r>
              <a:rPr lang="en-US" dirty="0" smtClean="0">
                <a:effectLst/>
                <a:hlinkClick r:id="rId4"/>
              </a:rPr>
              <a:t>types of landslides</a:t>
            </a:r>
            <a:r>
              <a:rPr lang="en-US" dirty="0" smtClean="0">
                <a:effectLst/>
              </a:rPr>
              <a:t>, but most dangerous are flows, which occur when saturated ground transforms into a liquid-like state and inundates downslope areas within minutes. Flow landslides, such as the one at </a:t>
            </a:r>
            <a:r>
              <a:rPr lang="en-US" dirty="0" err="1" smtClean="0">
                <a:effectLst/>
              </a:rPr>
              <a:t>Oso</a:t>
            </a:r>
            <a:r>
              <a:rPr lang="en-US" dirty="0" smtClean="0">
                <a:effectLst/>
              </a:rPr>
              <a:t>, become disasters when they quickly spill into communities, leaving people virtually no time to escape.</a:t>
            </a:r>
          </a:p>
          <a:p>
            <a:r>
              <a:rPr lang="en-US" dirty="0" smtClean="0">
                <a:effectLst/>
              </a:rPr>
              <a:t>Landslides occur worldwide, including in every U.S. state – the U.S. Geological Survey estimates that, on average, landslides kill </a:t>
            </a:r>
            <a:r>
              <a:rPr lang="en-US" dirty="0" smtClean="0">
                <a:effectLst/>
                <a:hlinkClick r:id="rId5"/>
              </a:rPr>
              <a:t>25 to 50 people across the country each year</a:t>
            </a:r>
            <a:r>
              <a:rPr lang="en-US" dirty="0" smtClean="0">
                <a:effectLst/>
              </a:rPr>
              <a:t>.</a:t>
            </a:r>
          </a:p>
          <a:p>
            <a:r>
              <a:rPr lang="en-US" dirty="0" smtClean="0">
                <a:effectLst/>
              </a:rPr>
              <a:t>The global toll is much worse. During the seven-year period ending in 2010, </a:t>
            </a:r>
            <a:r>
              <a:rPr lang="en-US" dirty="0" smtClean="0">
                <a:effectLst/>
                <a:hlinkClick r:id="rId6"/>
              </a:rPr>
              <a:t>landslides killed over 32,000 people worldwide</a:t>
            </a:r>
            <a:r>
              <a:rPr lang="en-US" dirty="0" smtClean="0">
                <a:effectLst/>
              </a:rPr>
              <a:t>, mostly in densely populated mountainous areas with intense rainfall, such as in Asia and Latin America. Knowing that some regions are more susceptible than others, can we minimize the potential damage from future landslides?</a:t>
            </a:r>
          </a:p>
          <a:p>
            <a:r>
              <a:rPr lang="en-US" b="1" dirty="0" smtClean="0">
                <a:effectLst/>
              </a:rPr>
              <a:t>Do human actions contribute to landslides?</a:t>
            </a:r>
            <a:endParaRPr lang="en-US" dirty="0" smtClean="0">
              <a:effectLst/>
            </a:endParaRPr>
          </a:p>
          <a:p>
            <a:r>
              <a:rPr lang="en-US" dirty="0" smtClean="0">
                <a:effectLst/>
              </a:rPr>
              <a:t>We've learned a lot about the geologic aspects of the </a:t>
            </a:r>
            <a:r>
              <a:rPr lang="en-US" dirty="0" err="1" smtClean="0">
                <a:effectLst/>
              </a:rPr>
              <a:t>Oso</a:t>
            </a:r>
            <a:r>
              <a:rPr lang="en-US" dirty="0" smtClean="0">
                <a:effectLst/>
              </a:rPr>
              <a:t> landslide, but aside from nature, could human activities also have played a role? We know that human actions can contribute to landslides, especially when natural topography is altered to create </a:t>
            </a:r>
            <a:r>
              <a:rPr lang="en-US" dirty="0" err="1" smtClean="0">
                <a:effectLst/>
              </a:rPr>
              <a:t>oversteepened</a:t>
            </a:r>
            <a:r>
              <a:rPr lang="en-US" dirty="0" smtClean="0">
                <a:effectLst/>
              </a:rPr>
              <a:t>, unstable landscapes, as was the case in a </a:t>
            </a:r>
            <a:r>
              <a:rPr lang="en-US" dirty="0" smtClean="0">
                <a:effectLst/>
                <a:hlinkClick r:id="rId7"/>
              </a:rPr>
              <a:t>recent disaster in China</a:t>
            </a:r>
            <a:r>
              <a:rPr lang="en-US" dirty="0" smtClean="0">
                <a:effectLst/>
              </a:rPr>
              <a:t>.</a:t>
            </a:r>
          </a:p>
          <a:p>
            <a:r>
              <a:rPr lang="en-US" dirty="0" smtClean="0">
                <a:effectLst/>
              </a:rPr>
              <a:t/>
            </a:r>
            <a:br>
              <a:rPr lang="en-US" dirty="0" smtClean="0">
                <a:effectLst/>
              </a:rPr>
            </a:br>
            <a:endParaRPr lang="en-US" dirty="0" smtClean="0">
              <a:effectLst/>
            </a:endParaRPr>
          </a:p>
          <a:p>
            <a:r>
              <a:rPr lang="en-US" dirty="0" smtClean="0">
                <a:effectLst/>
              </a:rPr>
              <a:t>For many decades, anecdotal evidence has suggested that logging on or near hill slopes contributes to their collapse by reducing reinforcement from roots and by altering ecosystems to allow more precipitation to enter the ground. As early as 1930, after a slide occurred in the </a:t>
            </a:r>
            <a:r>
              <a:rPr lang="en-US" dirty="0" err="1" smtClean="0">
                <a:effectLst/>
              </a:rPr>
              <a:t>Oso</a:t>
            </a:r>
            <a:r>
              <a:rPr lang="en-US" dirty="0" smtClean="0">
                <a:effectLst/>
              </a:rPr>
              <a:t> region, Washington state's game director noted that "Many people feel that this earth movement was </a:t>
            </a:r>
            <a:r>
              <a:rPr lang="en-US" dirty="0" smtClean="0">
                <a:effectLst/>
                <a:hlinkClick r:id="rId8"/>
              </a:rPr>
              <a:t>triggered by the intense logging</a:t>
            </a:r>
            <a:r>
              <a:rPr lang="en-US" dirty="0" smtClean="0">
                <a:effectLst/>
              </a:rPr>
              <a:t> of the forest cover of the land and resulting erosion." A 1988 study of the area found that </a:t>
            </a:r>
            <a:r>
              <a:rPr lang="en-US" dirty="0" smtClean="0">
                <a:effectLst/>
                <a:hlinkClick r:id="rId9"/>
              </a:rPr>
              <a:t>timber harvesting</a:t>
            </a:r>
            <a:r>
              <a:rPr lang="en-US" dirty="0" smtClean="0">
                <a:effectLst/>
              </a:rPr>
              <a:t> does </a:t>
            </a:r>
            <a:r>
              <a:rPr lang="en-US" dirty="0" smtClean="0">
                <a:effectLst/>
                <a:hlinkClick r:id="rId10"/>
              </a:rPr>
              <a:t>increase surface water infiltration</a:t>
            </a:r>
            <a:r>
              <a:rPr lang="en-US" dirty="0" smtClean="0">
                <a:effectLst/>
              </a:rPr>
              <a:t> to the ground, which can destabilize hillsides.</a:t>
            </a:r>
          </a:p>
          <a:p>
            <a:r>
              <a:rPr lang="en-US" dirty="0" smtClean="0">
                <a:effectLst/>
              </a:rPr>
              <a:t>Yet it is clear that landslides bearing a striking resemblance to the 2014 event in </a:t>
            </a:r>
            <a:r>
              <a:rPr lang="en-US" dirty="0" err="1" smtClean="0">
                <a:effectLst/>
              </a:rPr>
              <a:t>Oso</a:t>
            </a:r>
            <a:r>
              <a:rPr lang="en-US" dirty="0" smtClean="0">
                <a:effectLst/>
              </a:rPr>
              <a:t> have occurred in the region </a:t>
            </a:r>
            <a:r>
              <a:rPr lang="en-US" dirty="0" smtClean="0">
                <a:effectLst/>
                <a:hlinkClick r:id="rId11"/>
              </a:rPr>
              <a:t>for at least 2,000 years</a:t>
            </a:r>
            <a:r>
              <a:rPr lang="en-US" dirty="0" smtClean="0">
                <a:effectLst/>
              </a:rPr>
              <a:t> – long before large-scale timber harvesting began. Though indications are that logging can make some </a:t>
            </a:r>
            <a:r>
              <a:rPr lang="en-US" dirty="0" err="1" smtClean="0">
                <a:effectLst/>
              </a:rPr>
              <a:t>slopeside</a:t>
            </a:r>
            <a:r>
              <a:rPr lang="en-US" dirty="0" smtClean="0">
                <a:effectLst/>
              </a:rPr>
              <a:t> regions more susceptible to landslides, geologic evidence of earlier slides near </a:t>
            </a:r>
            <a:r>
              <a:rPr lang="en-US" dirty="0" err="1" smtClean="0">
                <a:effectLst/>
              </a:rPr>
              <a:t>Oso</a:t>
            </a:r>
            <a:r>
              <a:rPr lang="en-US" dirty="0" smtClean="0">
                <a:effectLst/>
              </a:rPr>
              <a:t> makes it unclear what role, if any, timber harvesting played in this event.</a:t>
            </a:r>
          </a:p>
          <a:p>
            <a:r>
              <a:rPr lang="en-US" b="1" dirty="0" smtClean="0">
                <a:effectLst/>
              </a:rPr>
              <a:t>Living in harm's way</a:t>
            </a:r>
            <a:endParaRPr lang="en-US" dirty="0" smtClean="0">
              <a:effectLst/>
            </a:endParaRPr>
          </a:p>
          <a:p>
            <a:r>
              <a:rPr lang="en-US" dirty="0" smtClean="0">
                <a:effectLst/>
              </a:rPr>
              <a:t>Regardless of whether human action has a hand in setting off a particular landslide, its effects may be felt by anyone who lives downslope.</a:t>
            </a:r>
          </a:p>
          <a:p>
            <a:r>
              <a:rPr lang="en-US" dirty="0" smtClean="0">
                <a:effectLst/>
              </a:rPr>
              <a:t>And we still don't have a good grasp on the interconnected human, social and political factors that lead people to put down roots in dangerous places. Is it because of their lack of scientific understanding or access to incomplete information? Or is existing knowledge simply incomprehensible to public officials and ordinary citizens?</a:t>
            </a:r>
          </a:p>
          <a:p>
            <a:r>
              <a:rPr lang="en-US" dirty="0" smtClean="0">
                <a:effectLst/>
              </a:rPr>
              <a:t>At </a:t>
            </a:r>
            <a:r>
              <a:rPr lang="en-US" dirty="0" err="1" smtClean="0">
                <a:effectLst/>
              </a:rPr>
              <a:t>Oso</a:t>
            </a:r>
            <a:r>
              <a:rPr lang="en-US" dirty="0" smtClean="0">
                <a:effectLst/>
              </a:rPr>
              <a:t>, the Steelhead Haven community, which was established in the early 1960s, continued to expand even as smaller landslides occurred there during the 1990s and 2000s. In the face of continued threats from landslides, how did residents weigh risk against the cost of abandoning property – and the cherished community that bound them together?</a:t>
            </a:r>
          </a:p>
          <a:p>
            <a:r>
              <a:rPr lang="en-US" dirty="0" smtClean="0">
                <a:effectLst/>
              </a:rPr>
              <a:t>The issue is not unique to </a:t>
            </a:r>
            <a:r>
              <a:rPr lang="en-US" dirty="0" err="1" smtClean="0">
                <a:effectLst/>
              </a:rPr>
              <a:t>Oso</a:t>
            </a:r>
            <a:r>
              <a:rPr lang="en-US" dirty="0" smtClean="0">
                <a:effectLst/>
              </a:rPr>
              <a:t>; in the decade since a landslide killed 10 people in La </a:t>
            </a:r>
            <a:r>
              <a:rPr lang="en-US" dirty="0" err="1" smtClean="0">
                <a:effectLst/>
              </a:rPr>
              <a:t>Conchita</a:t>
            </a:r>
            <a:r>
              <a:rPr lang="en-US" dirty="0" smtClean="0">
                <a:effectLst/>
              </a:rPr>
              <a:t>, California, that community, too, has continued to grow. As a La </a:t>
            </a:r>
            <a:r>
              <a:rPr lang="en-US" dirty="0" err="1" smtClean="0">
                <a:effectLst/>
              </a:rPr>
              <a:t>Conchita</a:t>
            </a:r>
            <a:r>
              <a:rPr lang="en-US" dirty="0" smtClean="0">
                <a:effectLst/>
              </a:rPr>
              <a:t> resident recently lamented, "Where else am I going to go? </a:t>
            </a:r>
            <a:r>
              <a:rPr lang="en-US" dirty="0" smtClean="0">
                <a:effectLst/>
                <a:hlinkClick r:id="rId12"/>
              </a:rPr>
              <a:t>This is my home</a:t>
            </a:r>
            <a:r>
              <a:rPr lang="en-US" dirty="0" smtClean="0">
                <a:effectLst/>
              </a:rPr>
              <a:t>."</a:t>
            </a:r>
          </a:p>
          <a:p>
            <a:r>
              <a:rPr lang="en-US" dirty="0" smtClean="0">
                <a:effectLst/>
              </a:rPr>
              <a:t>So even as our understanding of the natural science aspects of the </a:t>
            </a:r>
            <a:r>
              <a:rPr lang="en-US" dirty="0" err="1" smtClean="0">
                <a:effectLst/>
              </a:rPr>
              <a:t>Oso</a:t>
            </a:r>
            <a:r>
              <a:rPr lang="en-US" dirty="0" smtClean="0">
                <a:effectLst/>
              </a:rPr>
              <a:t> landslide increases, there is still much we don't know about the interface between </a:t>
            </a:r>
            <a:r>
              <a:rPr lang="en-US" dirty="0" smtClean="0">
                <a:effectLst/>
                <a:hlinkClick r:id="rId13"/>
              </a:rPr>
              <a:t>landslides</a:t>
            </a:r>
            <a:r>
              <a:rPr lang="en-US" dirty="0" smtClean="0">
                <a:effectLst/>
              </a:rPr>
              <a:t> and people. Questions of this nature are complex, multidisciplinary, sometimes contentious and not easy to answer. But they're important and go beyond scientific curiosities. Indeed, they touch upon issues that are central to land-use planning, resource management and public safety.</a:t>
            </a:r>
          </a:p>
          <a:p>
            <a:r>
              <a:rPr lang="en-US" dirty="0" smtClean="0">
                <a:effectLst/>
              </a:rPr>
              <a:t>There is no doubt that some of these questions will soon be raised in the Washington state courts, where these issues – alleged destabilization from logging and siting a community in a hazardous area – are central to some of the </a:t>
            </a:r>
            <a:r>
              <a:rPr lang="en-US" dirty="0" smtClean="0">
                <a:effectLst/>
                <a:hlinkClick r:id="rId14"/>
              </a:rPr>
              <a:t>pending litigation</a:t>
            </a:r>
            <a:r>
              <a:rPr lang="en-US" dirty="0" smtClean="0">
                <a:effectLst/>
              </a:rPr>
              <a:t>; however, juries are often not ideal arbiters of scientific issues.</a:t>
            </a:r>
          </a:p>
          <a:p>
            <a:r>
              <a:rPr lang="en-US" dirty="0" smtClean="0">
                <a:effectLst/>
              </a:rPr>
              <a:t>Questions about logging and land-use in hazardous terrain lie at the intersection of the natural, social and applied sciences, so multidisciplinary research will be needed to better understand these issues. And understanding alone will not be enough to save lives and reduce losses. We must also have the political will to translate knowledge into practice through effective public policies. </a:t>
            </a:r>
          </a:p>
          <a:p>
            <a:r>
              <a:rPr lang="en-US" dirty="0" smtClean="0">
                <a:effectLst/>
              </a:rPr>
              <a:t/>
            </a:r>
            <a:br>
              <a:rPr lang="en-US" dirty="0" smtClean="0">
                <a:effectLst/>
              </a:rPr>
            </a:br>
            <a:endParaRPr lang="en-US" dirty="0" smtClean="0"/>
          </a:p>
          <a:p>
            <a:endParaRPr lang="en-US" dirty="0" smtClean="0"/>
          </a:p>
          <a:p>
            <a:endParaRPr lang="en-US" dirty="0" smtClean="0"/>
          </a:p>
          <a:p>
            <a:r>
              <a:rPr lang="en-US" dirty="0" smtClean="0"/>
              <a:t>Images by Harvey Greenberg Department of Earth &amp; Space Sciences University of Washington Data from Washington Department of Transportation Tulalip Tribes (2013) NASA (2003) through the </a:t>
            </a:r>
            <a:r>
              <a:rPr lang="en-US" dirty="0" smtClean="0">
                <a:hlinkClick r:id="rId15"/>
              </a:rPr>
              <a:t>Puget Sound LiDAR Consortium</a:t>
            </a:r>
            <a:r>
              <a:rPr lang="en-US" dirty="0" smtClean="0"/>
              <a:t> April 8, 2014 </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77</a:t>
            </a:fld>
            <a:endParaRPr lang="en-US"/>
          </a:p>
        </p:txBody>
      </p:sp>
    </p:spTree>
    <p:extLst>
      <p:ext uri="{BB962C8B-B14F-4D97-AF65-F5344CB8AC3E}">
        <p14:creationId xmlns:p14="http://schemas.microsoft.com/office/powerpoint/2010/main" val="12468125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by Harvey Greenberg Department of Earth &amp; Space Sciences University of Washington Data from Washington Department of Transportation Tulalip Tribes (2013) NASA (2003) through the </a:t>
            </a:r>
            <a:r>
              <a:rPr lang="en-US" dirty="0" smtClean="0">
                <a:hlinkClick r:id="rId3"/>
              </a:rPr>
              <a:t>Puget Sound LiDAR Consortium</a:t>
            </a:r>
            <a:r>
              <a:rPr lang="en-US" dirty="0" smtClean="0"/>
              <a:t> April 8, 2014 </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78</a:t>
            </a:fld>
            <a:endParaRPr lang="en-US"/>
          </a:p>
        </p:txBody>
      </p:sp>
    </p:spTree>
    <p:extLst>
      <p:ext uri="{BB962C8B-B14F-4D97-AF65-F5344CB8AC3E}">
        <p14:creationId xmlns:p14="http://schemas.microsoft.com/office/powerpoint/2010/main" val="24148057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by Harvey Greenberg Department of Earth &amp; Space Sciences University of Washington Data from Washington Department of Transportation Tulalip Tribes (2013) NASA (2003) through the </a:t>
            </a:r>
            <a:r>
              <a:rPr lang="en-US" dirty="0" smtClean="0">
                <a:hlinkClick r:id="rId3"/>
              </a:rPr>
              <a:t>Puget Sound LiDAR Consortium</a:t>
            </a:r>
            <a:r>
              <a:rPr lang="en-US" dirty="0" smtClean="0"/>
              <a:t> April 8, 2014 </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79</a:t>
            </a:fld>
            <a:endParaRPr lang="en-US"/>
          </a:p>
        </p:txBody>
      </p:sp>
    </p:spTree>
    <p:extLst>
      <p:ext uri="{BB962C8B-B14F-4D97-AF65-F5344CB8AC3E}">
        <p14:creationId xmlns:p14="http://schemas.microsoft.com/office/powerpoint/2010/main" val="129221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R – rango</a:t>
            </a:r>
          </a:p>
          <a:p>
            <a:r>
              <a:rPr lang="es-ES_tradnl" noProof="0" dirty="0" smtClean="0"/>
              <a:t>L – proyección de la </a:t>
            </a:r>
            <a:r>
              <a:rPr lang="es-ES_tradnl" noProof="0" dirty="0" err="1" smtClean="0"/>
              <a:t>antenna</a:t>
            </a:r>
            <a:r>
              <a:rPr lang="es-ES_tradnl" noProof="0" dirty="0" smtClean="0"/>
              <a:t> perpendicular de la dirección de vista</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8</a:t>
            </a:fld>
            <a:endParaRPr lang="en-US"/>
          </a:p>
        </p:txBody>
      </p:sp>
    </p:spTree>
    <p:extLst>
      <p:ext uri="{BB962C8B-B14F-4D97-AF65-F5344CB8AC3E}">
        <p14:creationId xmlns:p14="http://schemas.microsoft.com/office/powerpoint/2010/main" val="2053893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by Harvey Greenberg</a:t>
            </a:r>
          </a:p>
          <a:p>
            <a:r>
              <a:rPr lang="en-US" dirty="0" smtClean="0"/>
              <a:t>Department of Earth &amp; Space Sciences</a:t>
            </a:r>
          </a:p>
          <a:p>
            <a:r>
              <a:rPr lang="en-US" dirty="0" smtClean="0"/>
              <a:t>University of Washington</a:t>
            </a:r>
          </a:p>
          <a:p>
            <a:r>
              <a:rPr lang="en-US" dirty="0" smtClean="0"/>
              <a:t>Data from </a:t>
            </a:r>
          </a:p>
          <a:p>
            <a:r>
              <a:rPr lang="en-US" dirty="0" smtClean="0"/>
              <a:t>Washington Department of Transportation</a:t>
            </a:r>
          </a:p>
          <a:p>
            <a:r>
              <a:rPr lang="en-US" dirty="0" smtClean="0"/>
              <a:t>Tulalip Tribes (2013)</a:t>
            </a:r>
          </a:p>
          <a:p>
            <a:r>
              <a:rPr lang="en-US" dirty="0" smtClean="0"/>
              <a:t>NASA (2003)</a:t>
            </a:r>
          </a:p>
          <a:p>
            <a:r>
              <a:rPr lang="en-US" dirty="0" smtClean="0"/>
              <a:t>through the</a:t>
            </a:r>
          </a:p>
          <a:p>
            <a:r>
              <a:rPr lang="en-US" dirty="0" smtClean="0"/>
              <a:t>Puget Sound LiDAR Consortium</a:t>
            </a:r>
          </a:p>
          <a:p>
            <a:r>
              <a:rPr lang="en-US" dirty="0" smtClean="0"/>
              <a:t>April 8, 2014</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80</a:t>
            </a:fld>
            <a:endParaRPr lang="en-US"/>
          </a:p>
        </p:txBody>
      </p:sp>
    </p:spTree>
    <p:extLst>
      <p:ext uri="{BB962C8B-B14F-4D97-AF65-F5344CB8AC3E}">
        <p14:creationId xmlns:p14="http://schemas.microsoft.com/office/powerpoint/2010/main" val="11710290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by Harvey Greenberg</a:t>
            </a:r>
          </a:p>
          <a:p>
            <a:r>
              <a:rPr lang="en-US" dirty="0" smtClean="0"/>
              <a:t>Department of Earth &amp; Space Sciences</a:t>
            </a:r>
          </a:p>
          <a:p>
            <a:r>
              <a:rPr lang="en-US" dirty="0" smtClean="0"/>
              <a:t>University of Washington</a:t>
            </a:r>
          </a:p>
          <a:p>
            <a:r>
              <a:rPr lang="en-US" dirty="0" smtClean="0"/>
              <a:t>Data from </a:t>
            </a:r>
          </a:p>
          <a:p>
            <a:r>
              <a:rPr lang="en-US" dirty="0" smtClean="0"/>
              <a:t>Washington Department of Transportation</a:t>
            </a:r>
          </a:p>
          <a:p>
            <a:r>
              <a:rPr lang="en-US" dirty="0" smtClean="0"/>
              <a:t>Tulalip Tribes (2013)</a:t>
            </a:r>
          </a:p>
          <a:p>
            <a:r>
              <a:rPr lang="en-US" dirty="0" smtClean="0"/>
              <a:t>NASA (2003)</a:t>
            </a:r>
          </a:p>
          <a:p>
            <a:r>
              <a:rPr lang="en-US" dirty="0" smtClean="0"/>
              <a:t>through the</a:t>
            </a:r>
          </a:p>
          <a:p>
            <a:r>
              <a:rPr lang="en-US" dirty="0" smtClean="0"/>
              <a:t>Puget Sound LiDAR Consortium</a:t>
            </a:r>
          </a:p>
          <a:p>
            <a:r>
              <a:rPr lang="en-US" dirty="0" smtClean="0"/>
              <a:t>April 8, 2014</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81</a:t>
            </a:fld>
            <a:endParaRPr lang="en-US"/>
          </a:p>
        </p:txBody>
      </p:sp>
    </p:spTree>
    <p:extLst>
      <p:ext uri="{BB962C8B-B14F-4D97-AF65-F5344CB8AC3E}">
        <p14:creationId xmlns:p14="http://schemas.microsoft.com/office/powerpoint/2010/main" val="11710290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by Harvey Greenberg Department of Earth &amp; Space Sciences University of Washington Data from Washington Department of Transportation Tulalip Tribes (2013) NASA (2003) through the </a:t>
            </a:r>
            <a:r>
              <a:rPr lang="en-US" dirty="0" smtClean="0">
                <a:hlinkClick r:id="rId3"/>
              </a:rPr>
              <a:t>Puget Sound LiDAR Consortium</a:t>
            </a:r>
            <a:r>
              <a:rPr lang="en-US" dirty="0" smtClean="0"/>
              <a:t> April 8, 2014 </a:t>
            </a:r>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82</a:t>
            </a:fld>
            <a:endParaRPr lang="en-US"/>
          </a:p>
        </p:txBody>
      </p:sp>
    </p:spTree>
    <p:extLst>
      <p:ext uri="{BB962C8B-B14F-4D97-AF65-F5344CB8AC3E}">
        <p14:creationId xmlns:p14="http://schemas.microsoft.com/office/powerpoint/2010/main" val="5857800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On March 22, 2014, a hillside above </a:t>
            </a:r>
            <a:r>
              <a:rPr lang="en-US" dirty="0" err="1" smtClean="0">
                <a:effectLst/>
              </a:rPr>
              <a:t>Oso</a:t>
            </a:r>
            <a:r>
              <a:rPr lang="en-US" dirty="0" smtClean="0">
                <a:effectLst/>
              </a:rPr>
              <a:t>, Washington </a:t>
            </a:r>
            <a:r>
              <a:rPr lang="en-US" dirty="0" smtClean="0">
                <a:effectLst/>
                <a:hlinkClick r:id="rId3"/>
              </a:rPr>
              <a:t>collapsed</a:t>
            </a:r>
            <a:r>
              <a:rPr lang="en-US" dirty="0" smtClean="0">
                <a:effectLst/>
              </a:rPr>
              <a:t>, unleashing a torrent of mud and debris that buried the community of Steelhead Haven. Forty-three people lost their lives, making it one of the single deadliest landslide disasters in U.S. history. </a:t>
            </a:r>
            <a:br>
              <a:rPr lang="en-US" dirty="0" smtClean="0">
                <a:effectLst/>
              </a:rPr>
            </a:br>
            <a:r>
              <a:rPr lang="en-US" dirty="0" smtClean="0">
                <a:effectLst/>
              </a:rPr>
              <a:t/>
            </a:r>
            <a:br>
              <a:rPr lang="en-US" dirty="0" smtClean="0">
                <a:effectLst/>
              </a:rPr>
            </a:br>
            <a:r>
              <a:rPr lang="en-US" dirty="0" smtClean="0">
                <a:effectLst/>
              </a:rPr>
              <a:t>Read more at: </a:t>
            </a:r>
            <a:r>
              <a:rPr lang="en-US" dirty="0" smtClean="0">
                <a:effectLst/>
                <a:hlinkClick r:id="rId4"/>
              </a:rPr>
              <a:t>https://phys.org/news/2016-03-weve-deadly-oso-washington-landslide.html#jCp</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83</a:t>
            </a:fld>
            <a:endParaRPr lang="en-US"/>
          </a:p>
        </p:txBody>
      </p:sp>
    </p:spTree>
    <p:extLst>
      <p:ext uri="{BB962C8B-B14F-4D97-AF65-F5344CB8AC3E}">
        <p14:creationId xmlns:p14="http://schemas.microsoft.com/office/powerpoint/2010/main" val="6873666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smtClean="0"/>
              <a:t>Importante en tiempo</a:t>
            </a:r>
            <a:r>
              <a:rPr lang="es-ES_tradnl" baseline="0" noProof="0" smtClean="0"/>
              <a:t> real por respueta en emergencias.</a:t>
            </a:r>
            <a:endParaRPr lang="es-ES_tradnl" noProof="0"/>
          </a:p>
        </p:txBody>
      </p:sp>
      <p:sp>
        <p:nvSpPr>
          <p:cNvPr id="4" name="Slide Number Placeholder 3"/>
          <p:cNvSpPr>
            <a:spLocks noGrp="1"/>
          </p:cNvSpPr>
          <p:nvPr>
            <p:ph type="sldNum" sz="quarter" idx="10"/>
          </p:nvPr>
        </p:nvSpPr>
        <p:spPr/>
        <p:txBody>
          <a:bodyPr/>
          <a:lstStyle/>
          <a:p>
            <a:fld id="{A28EB864-C0B1-6645-B180-5DFA5C55D00F}" type="slidenum">
              <a:rPr lang="en-US" smtClean="0"/>
              <a:t>84</a:t>
            </a:fld>
            <a:endParaRPr lang="en-US"/>
          </a:p>
        </p:txBody>
      </p:sp>
    </p:spTree>
    <p:extLst>
      <p:ext uri="{BB962C8B-B14F-4D97-AF65-F5344CB8AC3E}">
        <p14:creationId xmlns:p14="http://schemas.microsoft.com/office/powerpoint/2010/main" val="7956662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smtClean="0"/>
              <a:t>Topografia muy</a:t>
            </a:r>
            <a:r>
              <a:rPr lang="es-ES_tradnl" baseline="0" noProof="0" smtClean="0"/>
              <a:t> presisa</a:t>
            </a:r>
            <a:endParaRPr lang="es-ES_tradnl" noProof="0"/>
          </a:p>
        </p:txBody>
      </p:sp>
      <p:sp>
        <p:nvSpPr>
          <p:cNvPr id="4" name="Slide Number Placeholder 3"/>
          <p:cNvSpPr>
            <a:spLocks noGrp="1"/>
          </p:cNvSpPr>
          <p:nvPr>
            <p:ph type="sldNum" sz="quarter" idx="10"/>
          </p:nvPr>
        </p:nvSpPr>
        <p:spPr/>
        <p:txBody>
          <a:bodyPr/>
          <a:lstStyle/>
          <a:p>
            <a:fld id="{A28EB864-C0B1-6645-B180-5DFA5C55D00F}" type="slidenum">
              <a:rPr lang="en-US" smtClean="0"/>
              <a:t>85</a:t>
            </a:fld>
            <a:endParaRPr lang="en-US"/>
          </a:p>
        </p:txBody>
      </p:sp>
    </p:spTree>
    <p:extLst>
      <p:ext uri="{BB962C8B-B14F-4D97-AF65-F5344CB8AC3E}">
        <p14:creationId xmlns:p14="http://schemas.microsoft.com/office/powerpoint/2010/main" val="795666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5FF48AF-4219-D24B-84D3-445B56761888}" type="slidenum">
              <a:rPr lang="en-US" sz="1200"/>
              <a:pPr eaLnBrk="1" fontAlgn="base" hangingPunct="1">
                <a:spcBef>
                  <a:spcPct val="0"/>
                </a:spcBef>
                <a:spcAft>
                  <a:spcPct val="0"/>
                </a:spcAft>
              </a:pPr>
              <a:t>10</a:t>
            </a:fld>
            <a:endParaRPr lang="en-US" sz="1200"/>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noProof="0" dirty="0" smtClean="0">
                <a:latin typeface="Arial" charset="0"/>
              </a:rPr>
              <a:t>Con</a:t>
            </a:r>
            <a:r>
              <a:rPr lang="es-ES_tradnl" baseline="0" noProof="0" dirty="0" smtClean="0">
                <a:latin typeface="Arial" charset="0"/>
              </a:rPr>
              <a:t> un solo paso del sistema de SAR (no </a:t>
            </a:r>
            <a:r>
              <a:rPr lang="es-ES_tradnl" baseline="0" noProof="0" dirty="0" err="1" smtClean="0">
                <a:latin typeface="Arial" charset="0"/>
              </a:rPr>
              <a:t>interferometria</a:t>
            </a:r>
            <a:r>
              <a:rPr lang="es-ES_tradnl" baseline="0" noProof="0" dirty="0" smtClean="0">
                <a:latin typeface="Arial" charset="0"/>
              </a:rPr>
              <a:t>) se puede sacar un modelo de elevaciones digitales.</a:t>
            </a:r>
          </a:p>
          <a:p>
            <a:pPr eaLnBrk="1" hangingPunct="1">
              <a:spcBef>
                <a:spcPct val="0"/>
              </a:spcBef>
            </a:pPr>
            <a:endParaRPr lang="es-ES_tradnl" baseline="0" noProof="0" dirty="0" smtClean="0">
              <a:latin typeface="Arial" charset="0"/>
            </a:endParaRPr>
          </a:p>
          <a:p>
            <a:pPr eaLnBrk="1" hangingPunct="1">
              <a:spcBef>
                <a:spcPct val="0"/>
              </a:spcBef>
            </a:pPr>
            <a:r>
              <a:rPr lang="es-ES_tradnl" baseline="0" noProof="0" dirty="0" smtClean="0">
                <a:latin typeface="Arial" charset="0"/>
              </a:rPr>
              <a:t>El transbordador de los EEUU voló una misión especial con un radar para obtener datos de todo el mundo entre 60°N y 54°S de latitud para hacer un modelo de elevaciones digitales de la tierra (no funciona sobre el agua).</a:t>
            </a:r>
          </a:p>
          <a:p>
            <a:pPr eaLnBrk="1" hangingPunct="1">
              <a:spcBef>
                <a:spcPct val="0"/>
              </a:spcBef>
            </a:pPr>
            <a:endParaRPr lang="es-ES_tradnl" baseline="0" noProof="0" dirty="0" smtClean="0">
              <a:latin typeface="Arial" charset="0"/>
            </a:endParaRPr>
          </a:p>
          <a:p>
            <a:pPr eaLnBrk="1" hangingPunct="1">
              <a:spcBef>
                <a:spcPct val="0"/>
              </a:spcBef>
            </a:pPr>
            <a:r>
              <a:rPr lang="es-ES_tradnl" baseline="0" noProof="0" dirty="0" smtClean="0">
                <a:latin typeface="Arial" charset="0"/>
              </a:rPr>
              <a:t>Los datos fueron procesados y publicados abiertos en 2 resoluciones (30 segundos y 3 segundos </a:t>
            </a:r>
            <a:r>
              <a:rPr lang="mr-IN" baseline="0" noProof="0" dirty="0" smtClean="0">
                <a:latin typeface="Arial" charset="0"/>
              </a:rPr>
              <a:t>–</a:t>
            </a:r>
            <a:r>
              <a:rPr lang="es-ES_tradnl" baseline="0" noProof="0" dirty="0" smtClean="0">
                <a:latin typeface="Arial" charset="0"/>
              </a:rPr>
              <a:t> 90 m) inicialmente y recientemente en su máximo resolución de 1 segundo (30 m).</a:t>
            </a:r>
          </a:p>
          <a:p>
            <a:pPr eaLnBrk="1" hangingPunct="1">
              <a:spcBef>
                <a:spcPct val="0"/>
              </a:spcBef>
            </a:pPr>
            <a:endParaRPr lang="es-ES_tradnl" baseline="0" noProof="0" dirty="0" smtClean="0">
              <a:latin typeface="Arial" charset="0"/>
            </a:endParaRPr>
          </a:p>
          <a:p>
            <a:pPr eaLnBrk="1" hangingPunct="1">
              <a:spcBef>
                <a:spcPct val="0"/>
              </a:spcBef>
            </a:pPr>
            <a:r>
              <a:rPr lang="es-ES_tradnl" baseline="0" noProof="0" dirty="0" smtClean="0">
                <a:latin typeface="Arial" charset="0"/>
              </a:rPr>
              <a:t>120, 1200 y 3600 puntos por grado.</a:t>
            </a:r>
            <a:endParaRPr lang="es-ES_tradnl" noProof="0"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CD04105-A8F5-A643-A2BD-9DB990121397}" type="slidenum">
              <a:rPr lang="en-US" sz="1200" b="0">
                <a:latin typeface="Papyrus" charset="0"/>
                <a:cs typeface="Papyrus" charset="0"/>
              </a:rPr>
              <a:pPr eaLnBrk="1" hangingPunct="1"/>
              <a:t>11</a:t>
            </a:fld>
            <a:endParaRPr lang="en-US" sz="1200" b="0">
              <a:latin typeface="Papyrus" charset="0"/>
              <a:cs typeface="Papyru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Papyru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6/1/18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22929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6/1/18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24593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6/1/18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965210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r>
              <a:rPr lang="en-US"/>
              <a:t>G42A-02   12/8/05</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t>2005 Fall AGU Meeting</a:t>
            </a: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85F5F2DF-3B3C-0547-AC58-FAC4B6EEC9F3}" type="slidenum">
              <a:rPr lang="en-US"/>
              <a:pPr/>
              <a:t>‹#›</a:t>
            </a:fld>
            <a:endParaRPr lang="en-US"/>
          </a:p>
        </p:txBody>
      </p:sp>
    </p:spTree>
    <p:extLst>
      <p:ext uri="{BB962C8B-B14F-4D97-AF65-F5344CB8AC3E}">
        <p14:creationId xmlns:p14="http://schemas.microsoft.com/office/powerpoint/2010/main" val="60983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6/1/18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1258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29C9F6-9D0D-7D46-9BBE-DDC44C03EE84}" type="datetimeFigureOut">
              <a:rPr lang="en-US" smtClean="0"/>
              <a:t>6/1/18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2161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29C9F6-9D0D-7D46-9BBE-DDC44C03EE84}" type="datetimeFigureOut">
              <a:rPr lang="en-US" smtClean="0"/>
              <a:t>6/1/18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08384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29C9F6-9D0D-7D46-9BBE-DDC44C03EE84}" type="datetimeFigureOut">
              <a:rPr lang="en-US" smtClean="0"/>
              <a:t>6/1/18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90953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29C9F6-9D0D-7D46-9BBE-DDC44C03EE84}" type="datetimeFigureOut">
              <a:rPr lang="en-US" smtClean="0"/>
              <a:t>6/1/18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00141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9C9F6-9D0D-7D46-9BBE-DDC44C03EE84}" type="datetimeFigureOut">
              <a:rPr lang="en-US" smtClean="0"/>
              <a:t>6/1/18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66741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6/1/18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420291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6/1/18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5886996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9C9F6-9D0D-7D46-9BBE-DDC44C03EE84}" type="datetimeFigureOut">
              <a:rPr lang="en-US" smtClean="0"/>
              <a:t>6/1/18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08346-8F19-CE40-9306-BFAE7BE776F0}" type="slidenum">
              <a:rPr lang="en-US" smtClean="0"/>
              <a:t>‹#›</a:t>
            </a:fld>
            <a:endParaRPr lang="en-US"/>
          </a:p>
        </p:txBody>
      </p:sp>
    </p:spTree>
    <p:extLst>
      <p:ext uri="{BB962C8B-B14F-4D97-AF65-F5344CB8AC3E}">
        <p14:creationId xmlns:p14="http://schemas.microsoft.com/office/powerpoint/2010/main" val="223550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png"/><Relationship Id="rId5" Type="http://schemas.openxmlformats.org/officeDocument/2006/relationships/oleObject" Target="../embeddings/oleObject1.bin"/><Relationship Id="rId6"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hyperlink" Target="http://seamless.usgs.gov/"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2.xml"/><Relationship Id="rId5" Type="http://schemas.openxmlformats.org/officeDocument/2006/relationships/image" Target="../media/image1.png"/><Relationship Id="rId6" Type="http://schemas.openxmlformats.org/officeDocument/2006/relationships/image" Target="../media/image14.png"/><Relationship Id="rId1" Type="http://schemas.microsoft.com/office/2007/relationships/media" Target="../media/media1.mov"/><Relationship Id="rId2" Type="http://schemas.openxmlformats.org/officeDocument/2006/relationships/video" Target="../media/media1.mov"/></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21.jpg"/><Relationship Id="rId8"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2.gif"/><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gif"/><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jp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6.jp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8.jp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2.jp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8.jpe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1.wmf"/><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2.jpe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0.jpeg"/><Relationship Id="rId5"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4.jpe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6.jp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45367"/>
            <a:ext cx="9144000" cy="681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sz="4000" dirty="0">
                <a:latin typeface="Times New Roman"/>
                <a:cs typeface="Papyrus" charset="0"/>
              </a:rPr>
              <a:t>Nuevas aplicaciones geodésicas en la agrimensura moderna.</a:t>
            </a:r>
          </a:p>
          <a:p>
            <a:pPr algn="ctr"/>
            <a:endParaRPr lang="es-ES_tradnl" sz="4000" b="0" dirty="0">
              <a:latin typeface="Times New Roman"/>
              <a:cs typeface="Papyrus" charset="0"/>
            </a:endParaRPr>
          </a:p>
          <a:p>
            <a:pPr algn="ctr"/>
            <a:r>
              <a:rPr lang="es-ES_tradnl" sz="4000" b="0" dirty="0">
                <a:latin typeface="Times New Roman"/>
                <a:cs typeface="Papyrus" charset="0"/>
              </a:rPr>
              <a:t>Universidad de Buenos Aires</a:t>
            </a:r>
          </a:p>
          <a:p>
            <a:pPr algn="ctr"/>
            <a:r>
              <a:rPr lang="es-ES_tradnl" sz="4000" b="0" dirty="0">
                <a:latin typeface="Times New Roman"/>
                <a:cs typeface="Papyrus" charset="0"/>
              </a:rPr>
              <a:t>Marzo-Mayo, 2018</a:t>
            </a:r>
          </a:p>
          <a:p>
            <a:pPr algn="ct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Dr. Robert Smalley</a:t>
            </a:r>
          </a:p>
          <a:p>
            <a:pPr algn="ctr"/>
            <a:r>
              <a:rPr lang="es-ES_tradnl" sz="4000" b="0" dirty="0" err="1">
                <a:latin typeface="Times New Roman"/>
                <a:cs typeface="Papyrus" charset="0"/>
              </a:rPr>
              <a:t>Fulbright</a:t>
            </a:r>
            <a:r>
              <a:rPr lang="es-ES_tradnl" sz="4000" b="0" dirty="0">
                <a:latin typeface="Times New Roman"/>
                <a:cs typeface="Papyrus" charset="0"/>
              </a:rPr>
              <a:t> </a:t>
            </a:r>
            <a:r>
              <a:rPr lang="es-ES_tradnl" sz="4000" b="0" dirty="0" err="1">
                <a:latin typeface="Times New Roman"/>
                <a:cs typeface="Papyrus" charset="0"/>
              </a:rPr>
              <a:t>Scholar</a:t>
            </a: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Reunión </a:t>
            </a:r>
            <a:r>
              <a:rPr lang="es-ES_tradnl" sz="4000" b="0" dirty="0" smtClean="0">
                <a:latin typeface="Times New Roman"/>
                <a:cs typeface="Papyrus" charset="0"/>
              </a:rPr>
              <a:t>10         Mayo 31, </a:t>
            </a:r>
            <a:r>
              <a:rPr lang="es-ES_tradnl" sz="4000" b="0" dirty="0">
                <a:latin typeface="Times New Roman"/>
                <a:cs typeface="Papyrus" charset="0"/>
              </a:rPr>
              <a:t>2018</a:t>
            </a:r>
            <a:endParaRPr lang="en-US" sz="4000" b="0" dirty="0">
              <a:latin typeface="Times New Roman"/>
              <a:cs typeface="Papyrus" charset="0"/>
            </a:endParaRPr>
          </a:p>
        </p:txBody>
      </p:sp>
    </p:spTree>
    <p:extLst>
      <p:ext uri="{BB962C8B-B14F-4D97-AF65-F5344CB8AC3E}">
        <p14:creationId xmlns:p14="http://schemas.microsoft.com/office/powerpoint/2010/main" val="5904215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graphicFrame>
        <p:nvGraphicFramePr>
          <p:cNvPr id="18434" name="Object 3"/>
          <p:cNvGraphicFramePr>
            <a:graphicFrameLocks noChangeAspect="1"/>
          </p:cNvGraphicFramePr>
          <p:nvPr>
            <p:extLst>
              <p:ext uri="{D42A27DB-BD31-4B8C-83A1-F6EECF244321}">
                <p14:modId xmlns:p14="http://schemas.microsoft.com/office/powerpoint/2010/main" val="2401087879"/>
              </p:ext>
            </p:extLst>
          </p:nvPr>
        </p:nvGraphicFramePr>
        <p:xfrm>
          <a:off x="4144963" y="1044575"/>
          <a:ext cx="4627562" cy="5135563"/>
        </p:xfrm>
        <a:graphic>
          <a:graphicData uri="http://schemas.openxmlformats.org/presentationml/2006/ole">
            <mc:AlternateContent xmlns:mc="http://schemas.openxmlformats.org/markup-compatibility/2006">
              <mc:Choice xmlns:v="urn:schemas-microsoft-com:vml" Requires="v">
                <p:oleObj spid="_x0000_s1056" name="Artwork" r:id="rId5" imgW="8415000" imgH="9337500" progId="">
                  <p:embed/>
                </p:oleObj>
              </mc:Choice>
              <mc:Fallback>
                <p:oleObj name="Artwork" r:id="rId5" imgW="8415000" imgH="93375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963" y="1044575"/>
                        <a:ext cx="4627562"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436" name="Text Box 5"/>
          <p:cNvSpPr txBox="1">
            <a:spLocks noChangeArrowheads="1"/>
          </p:cNvSpPr>
          <p:nvPr/>
        </p:nvSpPr>
        <p:spPr bwMode="auto">
          <a:xfrm>
            <a:off x="190499" y="2401888"/>
            <a:ext cx="395446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50000"/>
              </a:spcBef>
            </a:pPr>
            <a:r>
              <a:rPr lang="es-ES_tradnl" sz="2800" dirty="0" smtClean="0">
                <a:solidFill>
                  <a:srgbClr val="000000"/>
                </a:solidFill>
                <a:latin typeface="Times New Roman"/>
                <a:cs typeface="Times New Roman"/>
              </a:rPr>
              <a:t>SRTM (3 </a:t>
            </a:r>
            <a:r>
              <a:rPr lang="es-ES_tradnl" sz="2800" dirty="0" err="1" smtClean="0">
                <a:solidFill>
                  <a:srgbClr val="000000"/>
                </a:solidFill>
                <a:latin typeface="Times New Roman"/>
                <a:cs typeface="Times New Roman"/>
              </a:rPr>
              <a:t>seg</a:t>
            </a:r>
            <a:r>
              <a:rPr lang="es-ES_tradnl" sz="2800" dirty="0" smtClean="0">
                <a:solidFill>
                  <a:srgbClr val="000000"/>
                </a:solidFill>
                <a:latin typeface="Times New Roman"/>
                <a:cs typeface="Times New Roman"/>
              </a:rPr>
              <a:t>)</a:t>
            </a:r>
          </a:p>
          <a:p>
            <a:pPr algn="ctr" eaLnBrk="1" hangingPunct="1">
              <a:spcBef>
                <a:spcPct val="50000"/>
              </a:spcBef>
            </a:pPr>
            <a:r>
              <a:rPr lang="es-ES_tradnl" sz="2800" dirty="0" smtClean="0">
                <a:solidFill>
                  <a:srgbClr val="000000"/>
                </a:solidFill>
                <a:latin typeface="Times New Roman"/>
                <a:cs typeface="Times New Roman"/>
              </a:rPr>
              <a:t>Misión del </a:t>
            </a:r>
            <a:r>
              <a:rPr lang="es-ES_tradnl" sz="2800" dirty="0">
                <a:latin typeface="Times New Roman"/>
                <a:cs typeface="Times New Roman"/>
              </a:rPr>
              <a:t>transbordador espacial</a:t>
            </a:r>
            <a:r>
              <a:rPr lang="es-ES_tradnl" sz="2800" dirty="0" smtClean="0">
                <a:solidFill>
                  <a:srgbClr val="000000"/>
                </a:solidFill>
                <a:latin typeface="Times New Roman"/>
                <a:cs typeface="Times New Roman"/>
              </a:rPr>
              <a:t> de topografía por radar</a:t>
            </a:r>
            <a:endParaRPr lang="es-ES_tradnl" sz="2800" dirty="0">
              <a:solidFill>
                <a:srgbClr val="000000"/>
              </a:solidFill>
              <a:latin typeface="Times New Roman"/>
              <a:cs typeface="Times New Roman"/>
            </a:endParaRPr>
          </a:p>
        </p:txBody>
      </p:sp>
      <p:sp>
        <p:nvSpPr>
          <p:cNvPr id="2" name="TextBox 1"/>
          <p:cNvSpPr txBox="1"/>
          <p:nvPr/>
        </p:nvSpPr>
        <p:spPr>
          <a:xfrm>
            <a:off x="0" y="25400"/>
            <a:ext cx="9144000" cy="523220"/>
          </a:xfrm>
          <a:prstGeom prst="rect">
            <a:avLst/>
          </a:prstGeom>
          <a:noFill/>
        </p:spPr>
        <p:txBody>
          <a:bodyPr wrap="square" rtlCol="0">
            <a:spAutoFit/>
          </a:bodyPr>
          <a:lstStyle/>
          <a:p>
            <a:pPr algn="ctr"/>
            <a:r>
              <a:rPr lang="es-ES_tradnl" sz="2800" smtClean="0">
                <a:latin typeface="Times New Roman"/>
                <a:cs typeface="Times New Roman"/>
              </a:rPr>
              <a:t>Modelos de elevación digital.</a:t>
            </a:r>
            <a:endParaRPr lang="es-ES_tradnl" sz="2800">
              <a:latin typeface="Times New Roman"/>
              <a:cs typeface="Times New Roman"/>
            </a:endParaRPr>
          </a:p>
        </p:txBody>
      </p:sp>
    </p:spTree>
    <p:extLst>
      <p:ext uri="{BB962C8B-B14F-4D97-AF65-F5344CB8AC3E}">
        <p14:creationId xmlns:p14="http://schemas.microsoft.com/office/powerpoint/2010/main" val="13733971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p:txBody>
          <a:bodyPr/>
          <a:lstStyle/>
          <a:p>
            <a:pPr eaLnBrk="1" hangingPunct="1">
              <a:defRPr/>
            </a:pPr>
            <a:r>
              <a:rPr lang="en-US">
                <a:latin typeface="Papyrus" charset="0"/>
              </a:rPr>
              <a:t>SRTM coverage map</a:t>
            </a:r>
          </a:p>
        </p:txBody>
      </p:sp>
      <p:pic>
        <p:nvPicPr>
          <p:cNvPr id="80898" name="Picture 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053" t="20000" r="4199" b="6667"/>
          <a:stretch>
            <a:fillRect/>
          </a:stretch>
        </p:blipFill>
        <p:spPr>
          <a:xfrm>
            <a:off x="0" y="1143000"/>
            <a:ext cx="9144000" cy="4965700"/>
          </a:xfrm>
        </p:spPr>
      </p:pic>
      <p:sp>
        <p:nvSpPr>
          <p:cNvPr id="80899" name="Text Box 10"/>
          <p:cNvSpPr txBox="1">
            <a:spLocks noChangeArrowheads="1"/>
          </p:cNvSpPr>
          <p:nvPr/>
        </p:nvSpPr>
        <p:spPr bwMode="auto">
          <a:xfrm>
            <a:off x="2432050" y="6324600"/>
            <a:ext cx="534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a:latin typeface="Papyrus" charset="0"/>
              </a:rPr>
              <a:t>To download from here </a:t>
            </a:r>
            <a:r>
              <a:rPr lang="en-US">
                <a:latin typeface="Papyrus" charset="0"/>
                <a:hlinkClick r:id="rId5"/>
              </a:rPr>
              <a:t>http://seamless.usgs.gov/</a:t>
            </a:r>
            <a:endParaRPr lang="en-US">
              <a:latin typeface="Papyrus" charset="0"/>
            </a:endParaRPr>
          </a:p>
        </p:txBody>
      </p:sp>
      <p:sp>
        <p:nvSpPr>
          <p:cNvPr id="80900" name="Rectangle 6"/>
          <p:cNvSpPr>
            <a:spLocks noChangeArrowheads="1"/>
          </p:cNvSpPr>
          <p:nvPr/>
        </p:nvSpPr>
        <p:spPr bwMode="auto">
          <a:xfrm>
            <a:off x="128588" y="6488113"/>
            <a:ext cx="722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a:latin typeface="Papyrus" charset="0"/>
              </a:rPr>
              <a:t>Hongjie</a:t>
            </a:r>
          </a:p>
        </p:txBody>
      </p:sp>
    </p:spTree>
    <p:extLst>
      <p:ext uri="{BB962C8B-B14F-4D97-AF65-F5344CB8AC3E}">
        <p14:creationId xmlns:p14="http://schemas.microsoft.com/office/powerpoint/2010/main" val="38858384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56322" name="Picture 6" descr="4-in_SAR_ex"/>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533400" y="685800"/>
            <a:ext cx="3427413"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7" descr="fig5-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792163"/>
            <a:ext cx="7313613"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1"/>
          <p:cNvSpPr>
            <a:spLocks noChangeArrowheads="1"/>
          </p:cNvSpPr>
          <p:nvPr/>
        </p:nvSpPr>
        <p:spPr bwMode="auto">
          <a:xfrm>
            <a:off x="0" y="1522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_tradnl" sz="2800" smtClean="0">
                <a:latin typeface="Times New Roman"/>
                <a:cs typeface="Times New Roman"/>
              </a:rPr>
              <a:t>Confusión perpetua de la interpretación de las imagenes SAR</a:t>
            </a:r>
            <a:endParaRPr lang="es-ES_tradnl" sz="2800">
              <a:latin typeface="Times New Roman"/>
              <a:cs typeface="Times New Roman"/>
            </a:endParaRPr>
          </a:p>
        </p:txBody>
      </p:sp>
    </p:spTree>
    <p:extLst>
      <p:ext uri="{BB962C8B-B14F-4D97-AF65-F5344CB8AC3E}">
        <p14:creationId xmlns:p14="http://schemas.microsoft.com/office/powerpoint/2010/main" val="39259299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25400"/>
            <a:ext cx="9144000" cy="523220"/>
          </a:xfrm>
          <a:prstGeom prst="rect">
            <a:avLst/>
          </a:prstGeom>
          <a:noFill/>
        </p:spPr>
        <p:txBody>
          <a:bodyPr wrap="square" rtlCol="0">
            <a:spAutoFit/>
          </a:bodyPr>
          <a:lstStyle/>
          <a:p>
            <a:pPr algn="ctr"/>
            <a:r>
              <a:rPr lang="es-ES_tradnl" sz="2800" dirty="0" smtClean="0">
                <a:latin typeface="Times New Roman"/>
                <a:cs typeface="Times New Roman"/>
              </a:rPr>
              <a:t>Con múltiples pasos podemos hacer Interferometría.</a:t>
            </a:r>
            <a:endParaRPr lang="es-ES_tradnl" sz="2800" dirty="0">
              <a:latin typeface="Times New Roman"/>
              <a:cs typeface="Times New Roman"/>
            </a:endParaRPr>
          </a:p>
        </p:txBody>
      </p:sp>
      <p:sp>
        <p:nvSpPr>
          <p:cNvPr id="5" name="object 2"/>
          <p:cNvSpPr/>
          <p:nvPr/>
        </p:nvSpPr>
        <p:spPr>
          <a:xfrm>
            <a:off x="923" y="1401763"/>
            <a:ext cx="9143998" cy="4968873"/>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18967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tile tx="0" ty="0" sx="100000" sy="100000" flip="none" algn="tl"/>
        </a:blipFill>
        <a:effectLst/>
      </p:bgPr>
    </p:bg>
    <p:spTree>
      <p:nvGrpSpPr>
        <p:cNvPr id="1" name=""/>
        <p:cNvGrpSpPr/>
        <p:nvPr/>
      </p:nvGrpSpPr>
      <p:grpSpPr>
        <a:xfrm>
          <a:off x="0" y="0"/>
          <a:ext cx="0" cy="0"/>
          <a:chOff x="0" y="0"/>
          <a:chExt cx="0" cy="0"/>
        </a:xfrm>
      </p:grpSpPr>
      <p:pic>
        <p:nvPicPr>
          <p:cNvPr id="8" name="2slit3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73200" y="101600"/>
            <a:ext cx="6299200" cy="6299200"/>
          </a:xfrm>
          <a:prstGeom prst="rect">
            <a:avLst/>
          </a:prstGeom>
        </p:spPr>
      </p:pic>
      <p:sp>
        <p:nvSpPr>
          <p:cNvPr id="27650" name="Text Box 10"/>
          <p:cNvSpPr txBox="1">
            <a:spLocks noChangeArrowheads="1"/>
          </p:cNvSpPr>
          <p:nvPr/>
        </p:nvSpPr>
        <p:spPr bwMode="auto">
          <a:xfrm>
            <a:off x="0" y="-23812"/>
            <a:ext cx="9144000" cy="4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998" tIns="9999" rIns="19998" bIns="9999">
            <a:spAutoFit/>
          </a:bodyPr>
          <a:lstStyle>
            <a:lvl1pPr defTabSz="912813" eaLnBrk="0" hangingPunct="0">
              <a:defRPr sz="2800" b="1">
                <a:solidFill>
                  <a:schemeClr val="tx1"/>
                </a:solidFill>
                <a:latin typeface="Tempus Sans ITC" charset="0"/>
                <a:ea typeface="ＭＳ Ｐゴシック" charset="0"/>
                <a:cs typeface="ＭＳ Ｐゴシック" charset="0"/>
              </a:defRPr>
            </a:lvl1pPr>
            <a:lvl2pPr marL="742950" indent="-285750" defTabSz="912813" eaLnBrk="0" hangingPunct="0">
              <a:defRPr sz="2800" b="1">
                <a:solidFill>
                  <a:schemeClr val="tx1"/>
                </a:solidFill>
                <a:latin typeface="Tempus Sans ITC" charset="0"/>
                <a:ea typeface="ＭＳ Ｐゴシック" charset="0"/>
              </a:defRPr>
            </a:lvl2pPr>
            <a:lvl3pPr defTabSz="912813" eaLnBrk="0" hangingPunct="0">
              <a:defRPr sz="2800" b="1">
                <a:solidFill>
                  <a:schemeClr val="tx1"/>
                </a:solidFill>
                <a:latin typeface="Tempus Sans ITC" charset="0"/>
                <a:ea typeface="ＭＳ Ｐゴシック" charset="0"/>
              </a:defRPr>
            </a:lvl3pPr>
            <a:lvl4pPr marL="1600200" indent="-228600" defTabSz="912813" eaLnBrk="0" hangingPunct="0">
              <a:defRPr sz="2800" b="1">
                <a:solidFill>
                  <a:schemeClr val="tx1"/>
                </a:solidFill>
                <a:latin typeface="Tempus Sans ITC" charset="0"/>
                <a:ea typeface="ＭＳ Ｐゴシック" charset="0"/>
              </a:defRPr>
            </a:lvl4pPr>
            <a:lvl5pPr marL="2057400" indent="-228600" defTabSz="912813" eaLnBrk="0" hangingPunct="0">
              <a:defRPr sz="2800" b="1">
                <a:solidFill>
                  <a:schemeClr val="tx1"/>
                </a:solidFill>
                <a:latin typeface="Tempus Sans ITC" charset="0"/>
                <a:ea typeface="ＭＳ Ｐゴシック" charset="0"/>
              </a:defRPr>
            </a:lvl5pPr>
            <a:lvl6pPr marL="2514600" indent="-228600" defTabSz="912813"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defTabSz="912813"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defTabSz="912813"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defTabSz="912813"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buClr>
                <a:srgbClr val="FF3300"/>
              </a:buClr>
              <a:buSzPct val="130000"/>
            </a:pPr>
            <a:r>
              <a:rPr lang="es-ES_tradnl" b="0" dirty="0" smtClean="0">
                <a:latin typeface="Times New Roman"/>
                <a:cs typeface="Times New Roman"/>
              </a:rPr>
              <a:t>¿Que es Interferometría?</a:t>
            </a:r>
          </a:p>
        </p:txBody>
      </p:sp>
    </p:spTree>
    <p:extLst>
      <p:ext uri="{BB962C8B-B14F-4D97-AF65-F5344CB8AC3E}">
        <p14:creationId xmlns:p14="http://schemas.microsoft.com/office/powerpoint/2010/main" val="24932055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7650" name="Text Box 10"/>
          <p:cNvSpPr txBox="1">
            <a:spLocks noChangeArrowheads="1"/>
          </p:cNvSpPr>
          <p:nvPr/>
        </p:nvSpPr>
        <p:spPr bwMode="auto">
          <a:xfrm>
            <a:off x="0" y="-23812"/>
            <a:ext cx="9144000" cy="4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998" tIns="9999" rIns="19998" bIns="9999">
            <a:spAutoFit/>
          </a:bodyPr>
          <a:lstStyle>
            <a:lvl1pPr defTabSz="912813" eaLnBrk="0" hangingPunct="0">
              <a:defRPr sz="2800" b="1">
                <a:solidFill>
                  <a:schemeClr val="tx1"/>
                </a:solidFill>
                <a:latin typeface="Tempus Sans ITC" charset="0"/>
                <a:ea typeface="ＭＳ Ｐゴシック" charset="0"/>
                <a:cs typeface="ＭＳ Ｐゴシック" charset="0"/>
              </a:defRPr>
            </a:lvl1pPr>
            <a:lvl2pPr marL="742950" indent="-285750" defTabSz="912813" eaLnBrk="0" hangingPunct="0">
              <a:defRPr sz="2800" b="1">
                <a:solidFill>
                  <a:schemeClr val="tx1"/>
                </a:solidFill>
                <a:latin typeface="Tempus Sans ITC" charset="0"/>
                <a:ea typeface="ＭＳ Ｐゴシック" charset="0"/>
              </a:defRPr>
            </a:lvl2pPr>
            <a:lvl3pPr defTabSz="912813" eaLnBrk="0" hangingPunct="0">
              <a:defRPr sz="2800" b="1">
                <a:solidFill>
                  <a:schemeClr val="tx1"/>
                </a:solidFill>
                <a:latin typeface="Tempus Sans ITC" charset="0"/>
                <a:ea typeface="ＭＳ Ｐゴシック" charset="0"/>
              </a:defRPr>
            </a:lvl3pPr>
            <a:lvl4pPr marL="1600200" indent="-228600" defTabSz="912813" eaLnBrk="0" hangingPunct="0">
              <a:defRPr sz="2800" b="1">
                <a:solidFill>
                  <a:schemeClr val="tx1"/>
                </a:solidFill>
                <a:latin typeface="Tempus Sans ITC" charset="0"/>
                <a:ea typeface="ＭＳ Ｐゴシック" charset="0"/>
              </a:defRPr>
            </a:lvl4pPr>
            <a:lvl5pPr marL="2057400" indent="-228600" defTabSz="912813" eaLnBrk="0" hangingPunct="0">
              <a:defRPr sz="2800" b="1">
                <a:solidFill>
                  <a:schemeClr val="tx1"/>
                </a:solidFill>
                <a:latin typeface="Tempus Sans ITC" charset="0"/>
                <a:ea typeface="ＭＳ Ｐゴシック" charset="0"/>
              </a:defRPr>
            </a:lvl5pPr>
            <a:lvl6pPr marL="2514600" indent="-228600" defTabSz="912813"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defTabSz="912813"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defTabSz="912813"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defTabSz="912813"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buClr>
                <a:srgbClr val="FF3300"/>
              </a:buClr>
              <a:buSzPct val="130000"/>
            </a:pPr>
            <a:r>
              <a:rPr lang="es-ES_tradnl" b="0" dirty="0" smtClean="0">
                <a:latin typeface="Times New Roman"/>
                <a:cs typeface="Times New Roman"/>
              </a:rPr>
              <a:t>¿qué </a:t>
            </a:r>
            <a:r>
              <a:rPr lang="es-ES_tradnl" b="0" dirty="0">
                <a:latin typeface="Times New Roman"/>
                <a:cs typeface="Times New Roman"/>
              </a:rPr>
              <a:t>e</a:t>
            </a:r>
            <a:r>
              <a:rPr lang="es-ES_tradnl" b="0" dirty="0" smtClean="0">
                <a:latin typeface="Times New Roman"/>
                <a:cs typeface="Times New Roman"/>
              </a:rPr>
              <a:t>s Interferometría?</a:t>
            </a:r>
          </a:p>
        </p:txBody>
      </p:sp>
      <p:pic>
        <p:nvPicPr>
          <p:cNvPr id="11" name="Picture 10" descr="2dsim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 y="736600"/>
            <a:ext cx="8162368" cy="5809770"/>
          </a:xfrm>
          <a:prstGeom prst="rect">
            <a:avLst/>
          </a:prstGeom>
        </p:spPr>
      </p:pic>
    </p:spTree>
    <p:extLst>
      <p:ext uri="{BB962C8B-B14F-4D97-AF65-F5344CB8AC3E}">
        <p14:creationId xmlns:p14="http://schemas.microsoft.com/office/powerpoint/2010/main" val="35280735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7650" name="Text Box 10"/>
          <p:cNvSpPr txBox="1">
            <a:spLocks noChangeArrowheads="1"/>
          </p:cNvSpPr>
          <p:nvPr/>
        </p:nvSpPr>
        <p:spPr bwMode="auto">
          <a:xfrm>
            <a:off x="12700" y="-23812"/>
            <a:ext cx="9144000" cy="4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998" tIns="9999" rIns="19998" bIns="9999">
            <a:spAutoFit/>
          </a:bodyPr>
          <a:lstStyle>
            <a:lvl1pPr defTabSz="912813" eaLnBrk="0" hangingPunct="0">
              <a:defRPr sz="2800" b="1">
                <a:solidFill>
                  <a:schemeClr val="tx1"/>
                </a:solidFill>
                <a:latin typeface="Tempus Sans ITC" charset="0"/>
                <a:ea typeface="ＭＳ Ｐゴシック" charset="0"/>
                <a:cs typeface="ＭＳ Ｐゴシック" charset="0"/>
              </a:defRPr>
            </a:lvl1pPr>
            <a:lvl2pPr marL="742950" indent="-285750" defTabSz="912813" eaLnBrk="0" hangingPunct="0">
              <a:defRPr sz="2800" b="1">
                <a:solidFill>
                  <a:schemeClr val="tx1"/>
                </a:solidFill>
                <a:latin typeface="Tempus Sans ITC" charset="0"/>
                <a:ea typeface="ＭＳ Ｐゴシック" charset="0"/>
              </a:defRPr>
            </a:lvl2pPr>
            <a:lvl3pPr defTabSz="912813" eaLnBrk="0" hangingPunct="0">
              <a:defRPr sz="2800" b="1">
                <a:solidFill>
                  <a:schemeClr val="tx1"/>
                </a:solidFill>
                <a:latin typeface="Tempus Sans ITC" charset="0"/>
                <a:ea typeface="ＭＳ Ｐゴシック" charset="0"/>
              </a:defRPr>
            </a:lvl3pPr>
            <a:lvl4pPr marL="1600200" indent="-228600" defTabSz="912813" eaLnBrk="0" hangingPunct="0">
              <a:defRPr sz="2800" b="1">
                <a:solidFill>
                  <a:schemeClr val="tx1"/>
                </a:solidFill>
                <a:latin typeface="Tempus Sans ITC" charset="0"/>
                <a:ea typeface="ＭＳ Ｐゴシック" charset="0"/>
              </a:defRPr>
            </a:lvl4pPr>
            <a:lvl5pPr marL="2057400" indent="-228600" defTabSz="912813" eaLnBrk="0" hangingPunct="0">
              <a:defRPr sz="2800" b="1">
                <a:solidFill>
                  <a:schemeClr val="tx1"/>
                </a:solidFill>
                <a:latin typeface="Tempus Sans ITC" charset="0"/>
                <a:ea typeface="ＭＳ Ｐゴシック" charset="0"/>
              </a:defRPr>
            </a:lvl5pPr>
            <a:lvl6pPr marL="2514600" indent="-228600" defTabSz="912813"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defTabSz="912813"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defTabSz="912813"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defTabSz="912813"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buClr>
                <a:srgbClr val="FF3300"/>
              </a:buClr>
              <a:buSzPct val="130000"/>
            </a:pPr>
            <a:r>
              <a:rPr lang="es-ES_tradnl" b="0" dirty="0" smtClean="0">
                <a:latin typeface="Times New Roman"/>
                <a:cs typeface="Times New Roman"/>
              </a:rPr>
              <a:t>¿qué </a:t>
            </a:r>
            <a:r>
              <a:rPr lang="es-ES_tradnl" b="0" dirty="0">
                <a:latin typeface="Times New Roman"/>
                <a:cs typeface="Times New Roman"/>
              </a:rPr>
              <a:t>e</a:t>
            </a:r>
            <a:r>
              <a:rPr lang="es-ES_tradnl" b="0" dirty="0" smtClean="0">
                <a:latin typeface="Times New Roman"/>
                <a:cs typeface="Times New Roman"/>
              </a:rPr>
              <a:t>s Interferometría?</a:t>
            </a:r>
          </a:p>
        </p:txBody>
      </p:sp>
      <p:pic>
        <p:nvPicPr>
          <p:cNvPr id="11" name="Picture 10" descr="2dsim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 y="736600"/>
            <a:ext cx="8162368" cy="5809770"/>
          </a:xfrm>
          <a:prstGeom prst="rect">
            <a:avLst/>
          </a:prstGeom>
        </p:spPr>
      </p:pic>
      <p:cxnSp>
        <p:nvCxnSpPr>
          <p:cNvPr id="13" name="Straight Connector 12"/>
          <p:cNvCxnSpPr/>
          <p:nvPr/>
        </p:nvCxnSpPr>
        <p:spPr>
          <a:xfrm>
            <a:off x="1587500" y="1003300"/>
            <a:ext cx="1930400" cy="351790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010940" y="1301234"/>
            <a:ext cx="2043949" cy="369332"/>
          </a:xfrm>
          <a:prstGeom prst="rect">
            <a:avLst/>
          </a:prstGeom>
          <a:scene3d>
            <a:camera prst="orthographicFront">
              <a:rot lat="0" lon="0" rev="18000000"/>
            </a:camera>
            <a:lightRig rig="threePt" dir="t"/>
          </a:scene3d>
        </p:spPr>
        <p:txBody>
          <a:bodyPr wrap="none">
            <a:spAutoFit/>
          </a:bodyPr>
          <a:lstStyle/>
          <a:p>
            <a:r>
              <a:rPr lang="es-ES_tradnl" dirty="0" smtClean="0"/>
              <a:t>|D1-D2|=(</a:t>
            </a:r>
            <a:r>
              <a:rPr lang="es-ES_tradnl" dirty="0"/>
              <a:t>2n+1)</a:t>
            </a:r>
            <a:r>
              <a:rPr lang="es-ES_tradnl" dirty="0">
                <a:latin typeface="Symbol"/>
              </a:rPr>
              <a:t>l</a:t>
            </a:r>
            <a:r>
              <a:rPr lang="es-ES_tradnl" dirty="0"/>
              <a:t>/</a:t>
            </a:r>
            <a:r>
              <a:rPr lang="es-ES_tradnl" dirty="0" smtClean="0"/>
              <a:t>2 </a:t>
            </a:r>
            <a:endParaRPr lang="en-US" dirty="0"/>
          </a:p>
        </p:txBody>
      </p:sp>
    </p:spTree>
    <p:extLst>
      <p:ext uri="{BB962C8B-B14F-4D97-AF65-F5344CB8AC3E}">
        <p14:creationId xmlns:p14="http://schemas.microsoft.com/office/powerpoint/2010/main" val="37357780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7650" name="Text Box 10"/>
          <p:cNvSpPr txBox="1">
            <a:spLocks noChangeArrowheads="1"/>
          </p:cNvSpPr>
          <p:nvPr/>
        </p:nvSpPr>
        <p:spPr bwMode="auto">
          <a:xfrm>
            <a:off x="12700" y="-23812"/>
            <a:ext cx="9144000" cy="4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998" tIns="9999" rIns="19998" bIns="9999">
            <a:spAutoFit/>
          </a:bodyPr>
          <a:lstStyle>
            <a:lvl1pPr defTabSz="912813" eaLnBrk="0" hangingPunct="0">
              <a:defRPr sz="2800" b="1">
                <a:solidFill>
                  <a:schemeClr val="tx1"/>
                </a:solidFill>
                <a:latin typeface="Tempus Sans ITC" charset="0"/>
                <a:ea typeface="ＭＳ Ｐゴシック" charset="0"/>
                <a:cs typeface="ＭＳ Ｐゴシック" charset="0"/>
              </a:defRPr>
            </a:lvl1pPr>
            <a:lvl2pPr marL="742950" indent="-285750" defTabSz="912813" eaLnBrk="0" hangingPunct="0">
              <a:defRPr sz="2800" b="1">
                <a:solidFill>
                  <a:schemeClr val="tx1"/>
                </a:solidFill>
                <a:latin typeface="Tempus Sans ITC" charset="0"/>
                <a:ea typeface="ＭＳ Ｐゴシック" charset="0"/>
              </a:defRPr>
            </a:lvl2pPr>
            <a:lvl3pPr defTabSz="912813" eaLnBrk="0" hangingPunct="0">
              <a:defRPr sz="2800" b="1">
                <a:solidFill>
                  <a:schemeClr val="tx1"/>
                </a:solidFill>
                <a:latin typeface="Tempus Sans ITC" charset="0"/>
                <a:ea typeface="ＭＳ Ｐゴシック" charset="0"/>
              </a:defRPr>
            </a:lvl3pPr>
            <a:lvl4pPr marL="1600200" indent="-228600" defTabSz="912813" eaLnBrk="0" hangingPunct="0">
              <a:defRPr sz="2800" b="1">
                <a:solidFill>
                  <a:schemeClr val="tx1"/>
                </a:solidFill>
                <a:latin typeface="Tempus Sans ITC" charset="0"/>
                <a:ea typeface="ＭＳ Ｐゴシック" charset="0"/>
              </a:defRPr>
            </a:lvl4pPr>
            <a:lvl5pPr marL="2057400" indent="-228600" defTabSz="912813" eaLnBrk="0" hangingPunct="0">
              <a:defRPr sz="2800" b="1">
                <a:solidFill>
                  <a:schemeClr val="tx1"/>
                </a:solidFill>
                <a:latin typeface="Tempus Sans ITC" charset="0"/>
                <a:ea typeface="ＭＳ Ｐゴシック" charset="0"/>
              </a:defRPr>
            </a:lvl5pPr>
            <a:lvl6pPr marL="2514600" indent="-228600" defTabSz="912813"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defTabSz="912813"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defTabSz="912813"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defTabSz="912813"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buClr>
                <a:srgbClr val="FF3300"/>
              </a:buClr>
              <a:buSzPct val="130000"/>
            </a:pPr>
            <a:r>
              <a:rPr lang="es-ES_tradnl" b="0" dirty="0" smtClean="0">
                <a:latin typeface="Times New Roman"/>
                <a:cs typeface="Times New Roman"/>
              </a:rPr>
              <a:t>¿qué </a:t>
            </a:r>
            <a:r>
              <a:rPr lang="es-ES_tradnl" b="0" dirty="0">
                <a:latin typeface="Times New Roman"/>
                <a:cs typeface="Times New Roman"/>
              </a:rPr>
              <a:t>e</a:t>
            </a:r>
            <a:r>
              <a:rPr lang="es-ES_tradnl" b="0" dirty="0" smtClean="0">
                <a:latin typeface="Times New Roman"/>
                <a:cs typeface="Times New Roman"/>
              </a:rPr>
              <a:t>s Interferometría?</a:t>
            </a:r>
          </a:p>
        </p:txBody>
      </p:sp>
      <p:pic>
        <p:nvPicPr>
          <p:cNvPr id="11" name="Picture 10" descr="2dsim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 y="736600"/>
            <a:ext cx="8162368" cy="5809770"/>
          </a:xfrm>
          <a:prstGeom prst="rect">
            <a:avLst/>
          </a:prstGeom>
        </p:spPr>
      </p:pic>
      <p:cxnSp>
        <p:nvCxnSpPr>
          <p:cNvPr id="13" name="Straight Connector 12"/>
          <p:cNvCxnSpPr/>
          <p:nvPr/>
        </p:nvCxnSpPr>
        <p:spPr>
          <a:xfrm flipH="1">
            <a:off x="5029200" y="1003300"/>
            <a:ext cx="1511300" cy="435610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367040" y="1670566"/>
            <a:ext cx="1348859" cy="369332"/>
          </a:xfrm>
          <a:prstGeom prst="rect">
            <a:avLst/>
          </a:prstGeom>
          <a:scene3d>
            <a:camera prst="orthographicFront">
              <a:rot lat="0" lon="0" rev="4320000"/>
            </a:camera>
            <a:lightRig rig="threePt" dir="t"/>
          </a:scene3d>
        </p:spPr>
        <p:txBody>
          <a:bodyPr wrap="none">
            <a:spAutoFit/>
          </a:bodyPr>
          <a:lstStyle/>
          <a:p>
            <a:r>
              <a:rPr lang="es-ES_tradnl" dirty="0" smtClean="0"/>
              <a:t>|D1-D2|=</a:t>
            </a:r>
            <a:r>
              <a:rPr lang="es-ES_tradnl" dirty="0" err="1" smtClean="0"/>
              <a:t>n</a:t>
            </a:r>
            <a:r>
              <a:rPr lang="es-ES_tradnl" dirty="0" err="1" smtClean="0">
                <a:latin typeface="Symbol"/>
              </a:rPr>
              <a:t>l</a:t>
            </a:r>
            <a:r>
              <a:rPr lang="es-ES_tradnl" dirty="0" smtClean="0"/>
              <a:t> </a:t>
            </a:r>
            <a:endParaRPr lang="en-US" dirty="0"/>
          </a:p>
        </p:txBody>
      </p:sp>
    </p:spTree>
    <p:extLst>
      <p:ext uri="{BB962C8B-B14F-4D97-AF65-F5344CB8AC3E}">
        <p14:creationId xmlns:p14="http://schemas.microsoft.com/office/powerpoint/2010/main" val="35121554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65537" name="Picture 4"/>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21249" t="10001" r="3751" b="11667"/>
          <a:stretch>
            <a:fillRect/>
          </a:stretch>
        </p:blipFill>
        <p:spPr>
          <a:xfrm>
            <a:off x="1219200" y="-958850"/>
            <a:ext cx="6781800" cy="5086350"/>
          </a:xfrm>
        </p:spPr>
      </p:pic>
      <p:sp>
        <p:nvSpPr>
          <p:cNvPr id="65538" name="Line 7"/>
          <p:cNvSpPr>
            <a:spLocks noChangeShapeType="1"/>
          </p:cNvSpPr>
          <p:nvPr/>
        </p:nvSpPr>
        <p:spPr bwMode="auto">
          <a:xfrm>
            <a:off x="2819400" y="4038600"/>
            <a:ext cx="8382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39" name="Text Box 12"/>
          <p:cNvSpPr txBox="1">
            <a:spLocks noChangeArrowheads="1"/>
          </p:cNvSpPr>
          <p:nvPr/>
        </p:nvSpPr>
        <p:spPr bwMode="auto">
          <a:xfrm>
            <a:off x="0" y="502920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_tradnl" b="0" dirty="0" smtClean="0">
                <a:latin typeface="Times New Roman"/>
                <a:cs typeface="Times New Roman"/>
                <a:sym typeface="Symbol" charset="0"/>
              </a:rPr>
              <a:t>Diferencia en fase llamado “fase </a:t>
            </a:r>
            <a:r>
              <a:rPr lang="es-ES_tradnl" b="0" dirty="0" err="1" smtClean="0">
                <a:latin typeface="Times New Roman"/>
                <a:cs typeface="Times New Roman"/>
                <a:sym typeface="Symbol" charset="0"/>
              </a:rPr>
              <a:t>Interferometríca</a:t>
            </a:r>
            <a:r>
              <a:rPr lang="es-ES_tradnl" b="0" dirty="0" smtClean="0">
                <a:latin typeface="Times New Roman"/>
                <a:cs typeface="Times New Roman"/>
                <a:sym typeface="Symbol" charset="0"/>
              </a:rPr>
              <a:t>” </a:t>
            </a:r>
            <a:r>
              <a:rPr lang="mr-IN" b="0" dirty="0" smtClean="0">
                <a:latin typeface="Times New Roman"/>
                <a:cs typeface="Times New Roman"/>
                <a:sym typeface="Symbol" charset="0"/>
              </a:rPr>
              <a:t>–</a:t>
            </a:r>
            <a:r>
              <a:rPr lang="es-ES_tradnl" b="0" dirty="0" smtClean="0">
                <a:latin typeface="Times New Roman"/>
                <a:cs typeface="Times New Roman"/>
                <a:sym typeface="Symbol" charset="0"/>
              </a:rPr>
              <a:t> es determinado por restando la fase medido en cada fin de cada línea de base. Es la diferencia en distancia desde la antena al mismo</a:t>
            </a:r>
            <a:endParaRPr lang="es-ES_tradnl" b="0" dirty="0">
              <a:latin typeface="Times New Roman"/>
              <a:cs typeface="Times New Roman"/>
              <a:sym typeface="Symbol" charset="0"/>
            </a:endParaRPr>
          </a:p>
        </p:txBody>
      </p:sp>
      <p:sp>
        <p:nvSpPr>
          <p:cNvPr id="65540" name="Line 13"/>
          <p:cNvSpPr>
            <a:spLocks noChangeShapeType="1"/>
          </p:cNvSpPr>
          <p:nvPr/>
        </p:nvSpPr>
        <p:spPr bwMode="auto">
          <a:xfrm>
            <a:off x="1447800" y="2667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1" name="Line 14"/>
          <p:cNvSpPr>
            <a:spLocks noChangeShapeType="1"/>
          </p:cNvSpPr>
          <p:nvPr/>
        </p:nvSpPr>
        <p:spPr bwMode="auto">
          <a:xfrm>
            <a:off x="2286000" y="2667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299815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77185"/>
            <a:ext cx="9144000" cy="430887"/>
          </a:xfrm>
          <a:prstGeom prst="rect">
            <a:avLst/>
          </a:prstGeom>
        </p:spPr>
        <p:txBody>
          <a:bodyPr vert="horz" wrap="square" lIns="0" tIns="0" rIns="0" bIns="0" rtlCol="0">
            <a:spAutoFit/>
          </a:bodyPr>
          <a:lstStyle/>
          <a:p>
            <a:pPr marL="11397">
              <a:tabLst>
                <a:tab pos="1111775" algn="l"/>
                <a:tab pos="4161037" algn="l"/>
              </a:tabLst>
            </a:pPr>
            <a:r>
              <a:rPr lang="es-ES" sz="2800" dirty="0" smtClean="0">
                <a:latin typeface="Times New Roman"/>
                <a:cs typeface="Times New Roman"/>
              </a:rPr>
              <a:t>Interferometría de radar de apertura sintética </a:t>
            </a:r>
            <a:r>
              <a:rPr sz="2800" dirty="0" smtClean="0">
                <a:latin typeface="Times New Roman"/>
                <a:cs typeface="Times New Roman"/>
              </a:rPr>
              <a:t>(</a:t>
            </a:r>
            <a:r>
              <a:rPr sz="2800" dirty="0">
                <a:latin typeface="Times New Roman"/>
                <a:cs typeface="Times New Roman"/>
              </a:rPr>
              <a:t>InSAR</a:t>
            </a:r>
            <a:r>
              <a:rPr sz="2800" dirty="0" smtClean="0">
                <a:latin typeface="Times New Roman"/>
                <a:cs typeface="Times New Roman"/>
              </a:rPr>
              <a:t>)</a:t>
            </a:r>
            <a:r>
              <a:rPr lang="en-US" sz="2800" dirty="0" smtClean="0">
                <a:latin typeface="Times New Roman"/>
                <a:cs typeface="Times New Roman"/>
              </a:rPr>
              <a:t>.</a:t>
            </a:r>
            <a:endParaRPr sz="2800" dirty="0">
              <a:latin typeface="Times New Roman"/>
              <a:cs typeface="Times New Roman"/>
            </a:endParaRPr>
          </a:p>
        </p:txBody>
      </p:sp>
      <p:sp>
        <p:nvSpPr>
          <p:cNvPr id="3" name="object 3"/>
          <p:cNvSpPr/>
          <p:nvPr/>
        </p:nvSpPr>
        <p:spPr>
          <a:xfrm>
            <a:off x="901385" y="4034118"/>
            <a:ext cx="2120034" cy="208289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01385" y="1748118"/>
            <a:ext cx="2109931" cy="207308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1557457" y="1361141"/>
            <a:ext cx="1486477" cy="337297"/>
          </a:xfrm>
          <a:prstGeom prst="rect">
            <a:avLst/>
          </a:prstGeom>
        </p:spPr>
        <p:txBody>
          <a:bodyPr vert="horz" wrap="square" lIns="0" tIns="0" rIns="0" bIns="0" rtlCol="0">
            <a:spAutoFit/>
          </a:bodyPr>
          <a:lstStyle/>
          <a:p>
            <a:pPr marL="11397"/>
            <a:r>
              <a:rPr sz="2200" dirty="0" smtClean="0">
                <a:latin typeface="Arial"/>
                <a:cs typeface="Arial"/>
              </a:rPr>
              <a:t>Amplitud</a:t>
            </a:r>
            <a:r>
              <a:rPr sz="2200" spc="-90" dirty="0" smtClean="0">
                <a:latin typeface="Arial"/>
                <a:cs typeface="Arial"/>
              </a:rPr>
              <a:t> </a:t>
            </a:r>
            <a:r>
              <a:rPr sz="2200" dirty="0">
                <a:latin typeface="Arial"/>
                <a:cs typeface="Arial"/>
              </a:rPr>
              <a:t>1</a:t>
            </a:r>
          </a:p>
        </p:txBody>
      </p:sp>
      <p:sp>
        <p:nvSpPr>
          <p:cNvPr id="6" name="object 6"/>
          <p:cNvSpPr txBox="1"/>
          <p:nvPr/>
        </p:nvSpPr>
        <p:spPr>
          <a:xfrm>
            <a:off x="1505212" y="6196106"/>
            <a:ext cx="1040245" cy="337297"/>
          </a:xfrm>
          <a:prstGeom prst="rect">
            <a:avLst/>
          </a:prstGeom>
        </p:spPr>
        <p:txBody>
          <a:bodyPr vert="horz" wrap="square" lIns="0" tIns="0" rIns="0" bIns="0" rtlCol="0">
            <a:spAutoFit/>
          </a:bodyPr>
          <a:lstStyle/>
          <a:p>
            <a:pPr marL="11397"/>
            <a:r>
              <a:rPr lang="es-ES_tradnl" sz="2200" smtClean="0">
                <a:latin typeface="Arial"/>
                <a:cs typeface="Arial"/>
              </a:rPr>
              <a:t>fase</a:t>
            </a:r>
            <a:r>
              <a:rPr lang="es-ES_tradnl" sz="2200" spc="-90" smtClean="0">
                <a:latin typeface="Arial"/>
                <a:cs typeface="Arial"/>
              </a:rPr>
              <a:t> </a:t>
            </a:r>
            <a:r>
              <a:rPr lang="es-ES_tradnl" sz="2200" smtClean="0">
                <a:latin typeface="Arial"/>
                <a:cs typeface="Arial"/>
              </a:rPr>
              <a:t>1</a:t>
            </a:r>
            <a:endParaRPr lang="es-ES_tradnl" sz="2200">
              <a:latin typeface="Arial"/>
              <a:cs typeface="Arial"/>
            </a:endParaRPr>
          </a:p>
        </p:txBody>
      </p:sp>
      <p:sp>
        <p:nvSpPr>
          <p:cNvPr id="7" name="object 7"/>
          <p:cNvSpPr/>
          <p:nvPr/>
        </p:nvSpPr>
        <p:spPr>
          <a:xfrm>
            <a:off x="3464476" y="4034118"/>
            <a:ext cx="2120034" cy="2082893"/>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4068303" y="6196106"/>
            <a:ext cx="1040245" cy="337297"/>
          </a:xfrm>
          <a:prstGeom prst="rect">
            <a:avLst/>
          </a:prstGeom>
        </p:spPr>
        <p:txBody>
          <a:bodyPr vert="horz" wrap="square" lIns="0" tIns="0" rIns="0" bIns="0" rtlCol="0">
            <a:spAutoFit/>
          </a:bodyPr>
          <a:lstStyle/>
          <a:p>
            <a:pPr marL="11397"/>
            <a:r>
              <a:rPr lang="es-ES_tradnl" sz="2200" smtClean="0">
                <a:latin typeface="Arial"/>
                <a:cs typeface="Arial"/>
              </a:rPr>
              <a:t>fase</a:t>
            </a:r>
            <a:r>
              <a:rPr lang="es-ES_tradnl" sz="2200" spc="-90" smtClean="0">
                <a:latin typeface="Arial"/>
                <a:cs typeface="Arial"/>
              </a:rPr>
              <a:t> </a:t>
            </a:r>
            <a:r>
              <a:rPr lang="es-ES_tradnl" sz="2200" smtClean="0">
                <a:latin typeface="Arial"/>
                <a:cs typeface="Arial"/>
              </a:rPr>
              <a:t>2</a:t>
            </a:r>
            <a:endParaRPr lang="es-ES_tradnl" sz="2200">
              <a:latin typeface="Arial"/>
              <a:cs typeface="Arial"/>
            </a:endParaRPr>
          </a:p>
        </p:txBody>
      </p:sp>
      <p:sp>
        <p:nvSpPr>
          <p:cNvPr id="9" name="object 9"/>
          <p:cNvSpPr/>
          <p:nvPr/>
        </p:nvSpPr>
        <p:spPr>
          <a:xfrm>
            <a:off x="3464476" y="1748118"/>
            <a:ext cx="2109932" cy="2073088"/>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4090240" y="1361141"/>
            <a:ext cx="1486477" cy="337297"/>
          </a:xfrm>
          <a:prstGeom prst="rect">
            <a:avLst/>
          </a:prstGeom>
        </p:spPr>
        <p:txBody>
          <a:bodyPr vert="horz" wrap="square" lIns="0" tIns="0" rIns="0" bIns="0" rtlCol="0">
            <a:spAutoFit/>
          </a:bodyPr>
          <a:lstStyle/>
          <a:p>
            <a:pPr marL="11397"/>
            <a:r>
              <a:rPr sz="2200" dirty="0" smtClean="0">
                <a:latin typeface="Arial"/>
                <a:cs typeface="Arial"/>
              </a:rPr>
              <a:t>Amplitud</a:t>
            </a:r>
            <a:r>
              <a:rPr sz="2200" spc="-90" dirty="0" smtClean="0">
                <a:latin typeface="Arial"/>
                <a:cs typeface="Arial"/>
              </a:rPr>
              <a:t> </a:t>
            </a:r>
            <a:r>
              <a:rPr sz="2200" dirty="0">
                <a:latin typeface="Arial"/>
                <a:cs typeface="Arial"/>
              </a:rPr>
              <a:t>2</a:t>
            </a:r>
          </a:p>
        </p:txBody>
      </p:sp>
      <p:sp>
        <p:nvSpPr>
          <p:cNvPr id="11" name="object 11"/>
          <p:cNvSpPr/>
          <p:nvPr/>
        </p:nvSpPr>
        <p:spPr>
          <a:xfrm>
            <a:off x="6166112" y="4034118"/>
            <a:ext cx="2122919" cy="2085694"/>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5938664" y="6202830"/>
            <a:ext cx="3027536" cy="330112"/>
          </a:xfrm>
          <a:prstGeom prst="rect">
            <a:avLst/>
          </a:prstGeom>
        </p:spPr>
        <p:txBody>
          <a:bodyPr vert="horz" wrap="square" lIns="0" tIns="0" rIns="0" bIns="0" rtlCol="0">
            <a:spAutoFit/>
          </a:bodyPr>
          <a:lstStyle/>
          <a:p>
            <a:pPr marL="467276" marR="4559" indent="-456448">
              <a:lnSpc>
                <a:spcPts val="2513"/>
              </a:lnSpc>
            </a:pPr>
            <a:r>
              <a:rPr lang="es-ES_tradnl" sz="2200" smtClean="0">
                <a:latin typeface="Arial"/>
                <a:cs typeface="Arial"/>
              </a:rPr>
              <a:t>fase </a:t>
            </a:r>
            <a:r>
              <a:rPr lang="es-ES_tradnl" sz="2400" smtClean="0"/>
              <a:t>interferometríca</a:t>
            </a:r>
            <a:endParaRPr lang="es-ES_tradnl" sz="2200">
              <a:latin typeface="Arial"/>
              <a:cs typeface="Arial"/>
            </a:endParaRPr>
          </a:p>
        </p:txBody>
      </p:sp>
      <p:sp>
        <p:nvSpPr>
          <p:cNvPr id="13" name="object 13"/>
          <p:cNvSpPr/>
          <p:nvPr/>
        </p:nvSpPr>
        <p:spPr>
          <a:xfrm>
            <a:off x="6166112" y="1748118"/>
            <a:ext cx="2109930" cy="2073088"/>
          </a:xfrm>
          <a:prstGeom prst="rect">
            <a:avLst/>
          </a:prstGeom>
          <a:blipFill>
            <a:blip r:embed="rId8" cstate="print"/>
            <a:stretch>
              <a:fillRect/>
            </a:stretch>
          </a:blipFill>
        </p:spPr>
        <p:txBody>
          <a:bodyPr wrap="square" lIns="0" tIns="0" rIns="0" bIns="0" rtlCol="0"/>
          <a:lstStyle/>
          <a:p>
            <a:endParaRPr/>
          </a:p>
        </p:txBody>
      </p:sp>
      <p:sp>
        <p:nvSpPr>
          <p:cNvPr id="14" name="object 14"/>
          <p:cNvSpPr txBox="1"/>
          <p:nvPr/>
        </p:nvSpPr>
        <p:spPr>
          <a:xfrm>
            <a:off x="6168419" y="1361141"/>
            <a:ext cx="2150918" cy="310403"/>
          </a:xfrm>
          <a:prstGeom prst="rect">
            <a:avLst/>
          </a:prstGeom>
        </p:spPr>
        <p:txBody>
          <a:bodyPr vert="horz" wrap="square" lIns="0" tIns="0" rIns="0" bIns="0" rtlCol="0">
            <a:spAutoFit/>
          </a:bodyPr>
          <a:lstStyle/>
          <a:p>
            <a:pPr marL="11397"/>
            <a:r>
              <a:rPr sz="2000" dirty="0" smtClean="0">
                <a:latin typeface="Arial"/>
                <a:cs typeface="Arial"/>
              </a:rPr>
              <a:t>Amplitud</a:t>
            </a:r>
            <a:r>
              <a:rPr lang="en-US" sz="2000" dirty="0" smtClean="0">
                <a:latin typeface="Arial"/>
                <a:cs typeface="Arial"/>
              </a:rPr>
              <a:t> promedio</a:t>
            </a:r>
            <a:endParaRPr sz="2000" dirty="0">
              <a:latin typeface="Arial"/>
              <a:cs typeface="Arial"/>
            </a:endParaRPr>
          </a:p>
        </p:txBody>
      </p:sp>
    </p:spTree>
    <p:extLst>
      <p:ext uri="{BB962C8B-B14F-4D97-AF65-F5344CB8AC3E}">
        <p14:creationId xmlns:p14="http://schemas.microsoft.com/office/powerpoint/2010/main" val="3707515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volcan del maule.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706627"/>
            <a:ext cx="7289800" cy="6265208"/>
          </a:xfrm>
          <a:prstGeom prst="rect">
            <a:avLst/>
          </a:prstGeom>
        </p:spPr>
      </p:pic>
      <p:sp>
        <p:nvSpPr>
          <p:cNvPr id="3" name="Text Box 24"/>
          <p:cNvSpPr txBox="1">
            <a:spLocks noChangeArrowheads="1"/>
          </p:cNvSpPr>
          <p:nvPr/>
        </p:nvSpPr>
        <p:spPr bwMode="auto">
          <a:xfrm>
            <a:off x="0" y="1588"/>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auto">
              <a:spcBef>
                <a:spcPts val="0"/>
              </a:spcBef>
              <a:spcAft>
                <a:spcPts val="0"/>
              </a:spcAft>
              <a:defRPr/>
            </a:pPr>
            <a:r>
              <a:rPr lang="es-ES_tradnl" sz="2800" dirty="0" smtClean="0">
                <a:solidFill>
                  <a:srgbClr val="000000"/>
                </a:solidFill>
                <a:latin typeface="Times New Roman"/>
                <a:ea typeface="+mn-ea"/>
                <a:cs typeface="Times New Roman"/>
              </a:rPr>
              <a:t>Otra fuente de deformaciones verticales (y horizontales)</a:t>
            </a:r>
            <a:endParaRPr lang="es-ES_tradnl" sz="2800" dirty="0">
              <a:solidFill>
                <a:srgbClr val="000000"/>
              </a:solidFill>
              <a:latin typeface="Times New Roman"/>
              <a:ea typeface="+mn-ea"/>
              <a:cs typeface="Times New Roman"/>
            </a:endParaRPr>
          </a:p>
        </p:txBody>
      </p:sp>
    </p:spTree>
    <p:extLst>
      <p:ext uri="{BB962C8B-B14F-4D97-AF65-F5344CB8AC3E}">
        <p14:creationId xmlns:p14="http://schemas.microsoft.com/office/powerpoint/2010/main" val="42258989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83969" name="Picture 27" descr="whatisInSAR_fri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914400"/>
            <a:ext cx="72199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 Box 42"/>
          <p:cNvSpPr txBox="1">
            <a:spLocks noChangeArrowheads="1"/>
          </p:cNvSpPr>
          <p:nvPr/>
        </p:nvSpPr>
        <p:spPr bwMode="auto">
          <a:xfrm>
            <a:off x="0" y="4846638"/>
            <a:ext cx="9144000" cy="152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9999" rIns="19998" bIns="9999">
            <a:spAutoFit/>
          </a:bodyPr>
          <a:lstStyle>
            <a:lvl1pPr defTabSz="912813" eaLnBrk="0" hangingPunct="0">
              <a:defRPr sz="2800" b="1">
                <a:solidFill>
                  <a:schemeClr val="tx1"/>
                </a:solidFill>
                <a:latin typeface="Tempus Sans ITC" charset="0"/>
                <a:ea typeface="ＭＳ Ｐゴシック" charset="0"/>
                <a:cs typeface="ＭＳ Ｐゴシック" charset="0"/>
              </a:defRPr>
            </a:lvl1pPr>
            <a:lvl2pPr marL="742950" indent="-285750" defTabSz="912813" eaLnBrk="0" hangingPunct="0">
              <a:defRPr sz="2800" b="1">
                <a:solidFill>
                  <a:schemeClr val="tx1"/>
                </a:solidFill>
                <a:latin typeface="Tempus Sans ITC" charset="0"/>
                <a:ea typeface="ＭＳ Ｐゴシック" charset="0"/>
              </a:defRPr>
            </a:lvl2pPr>
            <a:lvl3pPr marL="1143000" indent="-228600" defTabSz="912813" eaLnBrk="0" hangingPunct="0">
              <a:defRPr sz="2800" b="1">
                <a:solidFill>
                  <a:schemeClr val="tx1"/>
                </a:solidFill>
                <a:latin typeface="Tempus Sans ITC" charset="0"/>
                <a:ea typeface="ＭＳ Ｐゴシック" charset="0"/>
              </a:defRPr>
            </a:lvl3pPr>
            <a:lvl4pPr marL="1600200" indent="-228600" defTabSz="912813" eaLnBrk="0" hangingPunct="0">
              <a:defRPr sz="2800" b="1">
                <a:solidFill>
                  <a:schemeClr val="tx1"/>
                </a:solidFill>
                <a:latin typeface="Tempus Sans ITC" charset="0"/>
                <a:ea typeface="ＭＳ Ｐゴシック" charset="0"/>
              </a:defRPr>
            </a:lvl4pPr>
            <a:lvl5pPr marL="2057400" indent="-228600" defTabSz="912813" eaLnBrk="0" hangingPunct="0">
              <a:defRPr sz="2800" b="1">
                <a:solidFill>
                  <a:schemeClr val="tx1"/>
                </a:solidFill>
                <a:latin typeface="Tempus Sans ITC" charset="0"/>
                <a:ea typeface="ＭＳ Ｐゴシック" charset="0"/>
              </a:defRPr>
            </a:lvl5pPr>
            <a:lvl6pPr marL="2514600" indent="-228600" defTabSz="912813"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defTabSz="912813"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defTabSz="912813"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defTabSz="912813"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Usan colores para mostrar los cambios de fase en </a:t>
            </a:r>
            <a:r>
              <a:rPr lang="es-ES_tradnl" b="0" dirty="0">
                <a:latin typeface="Times New Roman"/>
                <a:cs typeface="Times New Roman"/>
              </a:rPr>
              <a:t>un </a:t>
            </a:r>
            <a:r>
              <a:rPr lang="es-ES_tradnl" b="0" dirty="0" err="1" smtClean="0">
                <a:latin typeface="Times New Roman"/>
                <a:cs typeface="Times New Roman"/>
              </a:rPr>
              <a:t>interferograma</a:t>
            </a:r>
            <a:r>
              <a:rPr lang="es-ES_tradnl" b="0" dirty="0" smtClean="0">
                <a:latin typeface="Times New Roman"/>
                <a:cs typeface="Times New Roman"/>
              </a:rPr>
              <a:t>. Los colores mapa en el cambio de altura.</a:t>
            </a:r>
          </a:p>
          <a:p>
            <a:pPr algn="ctr" eaLnBrk="1" hangingPunct="1">
              <a:spcBef>
                <a:spcPct val="50000"/>
              </a:spcBef>
            </a:pPr>
            <a:r>
              <a:rPr lang="es-ES_tradnl" b="0" dirty="0" err="1" smtClean="0">
                <a:latin typeface="Times New Roman"/>
                <a:cs typeface="Times New Roman"/>
              </a:rPr>
              <a:t>Frangas</a:t>
            </a:r>
            <a:r>
              <a:rPr lang="es-ES_tradnl" b="0" dirty="0" smtClean="0">
                <a:latin typeface="Times New Roman"/>
                <a:cs typeface="Times New Roman"/>
              </a:rPr>
              <a:t>– cada franja significa desplazamiento de un </a:t>
            </a:r>
            <a:r>
              <a:rPr lang="es-ES_tradnl" b="0" dirty="0" smtClean="0">
                <a:latin typeface="Symbol" charset="2"/>
                <a:cs typeface="Symbol" charset="2"/>
              </a:rPr>
              <a:t>l</a:t>
            </a:r>
            <a:r>
              <a:rPr lang="es-ES_tradnl" b="0" dirty="0" smtClean="0">
                <a:latin typeface="Times New Roman"/>
                <a:cs typeface="Times New Roman"/>
              </a:rPr>
              <a:t>.</a:t>
            </a:r>
            <a:endParaRPr lang="es-ES_tradnl" b="0" dirty="0">
              <a:latin typeface="Times New Roman"/>
              <a:cs typeface="Times New Roman"/>
            </a:endParaRPr>
          </a:p>
        </p:txBody>
      </p:sp>
    </p:spTree>
    <p:extLst>
      <p:ext uri="{BB962C8B-B14F-4D97-AF65-F5344CB8AC3E}">
        <p14:creationId xmlns:p14="http://schemas.microsoft.com/office/powerpoint/2010/main" val="37938411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90113" name="Picture 8" descr="Interferogram showing deformation of the 1992 Landers earthquake, Califor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2438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 Box 39"/>
          <p:cNvSpPr txBox="1">
            <a:spLocks noChangeArrowheads="1"/>
          </p:cNvSpPr>
          <p:nvPr/>
        </p:nvSpPr>
        <p:spPr bwMode="auto">
          <a:xfrm>
            <a:off x="0" y="4806950"/>
            <a:ext cx="9144000" cy="88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9999" rIns="19998" bIns="9999">
            <a:spAutoFit/>
          </a:bodyPr>
          <a:lstStyle>
            <a:lvl1pPr defTabSz="912813" eaLnBrk="0" hangingPunct="0">
              <a:defRPr sz="2800" b="1">
                <a:solidFill>
                  <a:schemeClr val="tx1"/>
                </a:solidFill>
                <a:latin typeface="Tempus Sans ITC" charset="0"/>
                <a:ea typeface="ＭＳ Ｐゴシック" charset="0"/>
                <a:cs typeface="ＭＳ Ｐゴシック" charset="0"/>
              </a:defRPr>
            </a:lvl1pPr>
            <a:lvl2pPr marL="742950" indent="-285750" defTabSz="912813" eaLnBrk="0" hangingPunct="0">
              <a:defRPr sz="2800" b="1">
                <a:solidFill>
                  <a:schemeClr val="tx1"/>
                </a:solidFill>
                <a:latin typeface="Tempus Sans ITC" charset="0"/>
                <a:ea typeface="ＭＳ Ｐゴシック" charset="0"/>
              </a:defRPr>
            </a:lvl2pPr>
            <a:lvl3pPr marL="1143000" indent="-228600" defTabSz="912813" eaLnBrk="0" hangingPunct="0">
              <a:defRPr sz="2800" b="1">
                <a:solidFill>
                  <a:schemeClr val="tx1"/>
                </a:solidFill>
                <a:latin typeface="Tempus Sans ITC" charset="0"/>
                <a:ea typeface="ＭＳ Ｐゴシック" charset="0"/>
              </a:defRPr>
            </a:lvl3pPr>
            <a:lvl4pPr marL="1600200" indent="-228600" defTabSz="912813" eaLnBrk="0" hangingPunct="0">
              <a:defRPr sz="2800" b="1">
                <a:solidFill>
                  <a:schemeClr val="tx1"/>
                </a:solidFill>
                <a:latin typeface="Tempus Sans ITC" charset="0"/>
                <a:ea typeface="ＭＳ Ｐゴシック" charset="0"/>
              </a:defRPr>
            </a:lvl4pPr>
            <a:lvl5pPr marL="2057400" indent="-228600" defTabSz="912813" eaLnBrk="0" hangingPunct="0">
              <a:defRPr sz="2800" b="1">
                <a:solidFill>
                  <a:schemeClr val="tx1"/>
                </a:solidFill>
                <a:latin typeface="Tempus Sans ITC" charset="0"/>
                <a:ea typeface="ＭＳ Ｐゴシック" charset="0"/>
              </a:defRPr>
            </a:lvl5pPr>
            <a:lvl6pPr marL="2514600" indent="-228600" defTabSz="912813"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defTabSz="912813"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defTabSz="912813"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defTabSz="912813"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Papyrus" charset="0"/>
                <a:cs typeface="Papyrus" charset="0"/>
              </a:rPr>
              <a:t>El primeo0 </a:t>
            </a:r>
            <a:r>
              <a:rPr lang="es-ES_tradnl" b="0" dirty="0" err="1" smtClean="0">
                <a:latin typeface="Papyrus" charset="0"/>
                <a:cs typeface="Papyrus" charset="0"/>
              </a:rPr>
              <a:t>interferograma</a:t>
            </a:r>
            <a:r>
              <a:rPr lang="es-ES_tradnl" b="0" dirty="0" smtClean="0">
                <a:latin typeface="Papyrus" charset="0"/>
                <a:cs typeface="Papyrus" charset="0"/>
              </a:rPr>
              <a:t> tectónica del sismo de </a:t>
            </a:r>
            <a:r>
              <a:rPr lang="es-ES_tradnl" b="0" dirty="0" err="1" smtClean="0">
                <a:latin typeface="Papyrus" charset="0"/>
                <a:cs typeface="Papyrus" charset="0"/>
              </a:rPr>
              <a:t>Landers</a:t>
            </a:r>
            <a:r>
              <a:rPr lang="es-ES_tradnl" b="0" dirty="0" smtClean="0">
                <a:latin typeface="Papyrus" charset="0"/>
                <a:cs typeface="Papyrus" charset="0"/>
              </a:rPr>
              <a:t>, California, en 1992.</a:t>
            </a:r>
            <a:endParaRPr lang="es-ES_tradnl" b="0" dirty="0">
              <a:latin typeface="Papyrus" charset="0"/>
              <a:cs typeface="Papyrus" charset="0"/>
            </a:endParaRPr>
          </a:p>
        </p:txBody>
      </p:sp>
    </p:spTree>
    <p:extLst>
      <p:ext uri="{BB962C8B-B14F-4D97-AF65-F5344CB8AC3E}">
        <p14:creationId xmlns:p14="http://schemas.microsoft.com/office/powerpoint/2010/main" val="15880123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630211" name="Rectangle 3"/>
          <p:cNvSpPr>
            <a:spLocks noChangeArrowheads="1"/>
          </p:cNvSpPr>
          <p:nvPr/>
        </p:nvSpPr>
        <p:spPr bwMode="auto">
          <a:xfrm>
            <a:off x="0" y="1295400"/>
            <a:ext cx="9144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80000"/>
            </a:pPr>
            <a:r>
              <a:rPr lang="es-ES_tradnl" sz="2800" b="0" dirty="0" smtClean="0">
                <a:latin typeface="Times New Roman"/>
                <a:cs typeface="Times New Roman"/>
              </a:rPr>
              <a:t>InSAR puede resolver deformaciones superficiales de la tierra con </a:t>
            </a:r>
            <a:r>
              <a:rPr lang="es-ES_tradnl" sz="2800" dirty="0">
                <a:latin typeface="Times New Roman"/>
                <a:cs typeface="Times New Roman"/>
              </a:rPr>
              <a:t>precisión </a:t>
            </a:r>
            <a:r>
              <a:rPr lang="es-ES_tradnl" sz="2800" dirty="0" err="1">
                <a:latin typeface="Times New Roman"/>
                <a:cs typeface="Times New Roman"/>
              </a:rPr>
              <a:t>centmétrica</a:t>
            </a:r>
            <a:r>
              <a:rPr lang="es-ES_tradnl" sz="2800" dirty="0">
                <a:latin typeface="Times New Roman"/>
                <a:cs typeface="Times New Roman"/>
              </a:rPr>
              <a:t>, con una resolución espacial de </a:t>
            </a:r>
            <a:r>
              <a:rPr lang="es-ES" sz="2800" dirty="0">
                <a:latin typeface="Times New Roman"/>
                <a:cs typeface="Times New Roman"/>
              </a:rPr>
              <a:t>decenas de </a:t>
            </a:r>
            <a:r>
              <a:rPr lang="es-ES" sz="2800" dirty="0" smtClean="0">
                <a:latin typeface="Times New Roman"/>
                <a:cs typeface="Times New Roman"/>
              </a:rPr>
              <a:t>metros, y resolución temporal de mensual por satélite.</a:t>
            </a:r>
            <a:endParaRPr lang="es-ES_tradnl" sz="2800" dirty="0">
              <a:latin typeface="Times New Roman"/>
              <a:cs typeface="Times New Roman"/>
            </a:endParaRPr>
          </a:p>
          <a:p>
            <a:pPr algn="ctr">
              <a:spcBef>
                <a:spcPct val="20000"/>
              </a:spcBef>
              <a:buClr>
                <a:schemeClr val="accent2"/>
              </a:buClr>
              <a:buSzPct val="80000"/>
            </a:pPr>
            <a:endParaRPr lang="es-ES_tradnl" sz="2800" dirty="0">
              <a:latin typeface="Times New Roman"/>
              <a:cs typeface="Times New Roman"/>
            </a:endParaRPr>
          </a:p>
          <a:p>
            <a:pPr algn="ctr">
              <a:spcBef>
                <a:spcPct val="20000"/>
              </a:spcBef>
              <a:buClr>
                <a:schemeClr val="accent2"/>
              </a:buClr>
              <a:buSzPct val="80000"/>
            </a:pPr>
            <a:r>
              <a:rPr lang="es-ES_tradnl" sz="2800" dirty="0" smtClean="0">
                <a:latin typeface="Times New Roman"/>
                <a:cs typeface="Times New Roman"/>
              </a:rPr>
              <a:t>Tiene cobertura (casi) global, día y noche, por todo tipo de tiempo.</a:t>
            </a:r>
          </a:p>
        </p:txBody>
      </p:sp>
    </p:spTree>
    <p:extLst>
      <p:ext uri="{BB962C8B-B14F-4D97-AF65-F5344CB8AC3E}">
        <p14:creationId xmlns:p14="http://schemas.microsoft.com/office/powerpoint/2010/main" val="3831154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0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021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 b="0" dirty="0" smtClean="0">
                <a:latin typeface="Times New Roman"/>
                <a:cs typeface="Times New Roman"/>
              </a:rPr>
              <a:t>Técnicas de mediciones </a:t>
            </a:r>
            <a:r>
              <a:rPr lang="es-ES" b="0" dirty="0">
                <a:latin typeface="Times New Roman"/>
                <a:cs typeface="Times New Roman"/>
              </a:rPr>
              <a:t>satelital - InSAR </a:t>
            </a:r>
            <a:r>
              <a:rPr lang="es-ES" b="0" dirty="0" smtClean="0">
                <a:latin typeface="Times New Roman"/>
                <a:cs typeface="Times New Roman"/>
              </a:rPr>
              <a:t>– </a:t>
            </a:r>
            <a:r>
              <a:rPr lang="es-ES" b="0" dirty="0">
                <a:latin typeface="Times New Roman"/>
                <a:cs typeface="Times New Roman"/>
              </a:rPr>
              <a:t>interferometría.</a:t>
            </a:r>
          </a:p>
          <a:p>
            <a:pPr eaLnBrk="1" hangingPunct="1"/>
            <a:r>
              <a:rPr lang="es-ES" b="0" dirty="0">
                <a:latin typeface="Times New Roman"/>
                <a:cs typeface="Times New Roman"/>
              </a:rPr>
              <a:t>Parte II – Deformaciones.</a:t>
            </a:r>
          </a:p>
        </p:txBody>
      </p:sp>
      <p:pic>
        <p:nvPicPr>
          <p:cNvPr id="3" name="Picture 2"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 y="1143000"/>
            <a:ext cx="7073900" cy="5411111"/>
          </a:xfrm>
          <a:prstGeom prst="rect">
            <a:avLst/>
          </a:prstGeom>
        </p:spPr>
      </p:pic>
    </p:spTree>
    <p:extLst>
      <p:ext uri="{BB962C8B-B14F-4D97-AF65-F5344CB8AC3E}">
        <p14:creationId xmlns:p14="http://schemas.microsoft.com/office/powerpoint/2010/main" val="16755661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t="47096"/>
          <a:stretch>
            <a:fillRect/>
          </a:stretch>
        </p:blipFill>
        <p:spPr bwMode="auto">
          <a:xfrm>
            <a:off x="301625" y="1124744"/>
            <a:ext cx="85185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ChangeArrowheads="1"/>
          </p:cNvSpPr>
          <p:nvPr/>
        </p:nvSpPr>
        <p:spPr bwMode="auto">
          <a:xfrm>
            <a:off x="304800" y="80963"/>
            <a:ext cx="822960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GB" sz="2800" dirty="0" smtClean="0"/>
              <a:t>Q. Time dependent Hazard?</a:t>
            </a:r>
            <a:endParaRPr lang="en-US" sz="2800" dirty="0"/>
          </a:p>
        </p:txBody>
      </p:sp>
      <p:sp>
        <p:nvSpPr>
          <p:cNvPr id="27653" name="Text Box 5"/>
          <p:cNvSpPr txBox="1">
            <a:spLocks noChangeArrowheads="1"/>
          </p:cNvSpPr>
          <p:nvPr/>
        </p:nvSpPr>
        <p:spPr bwMode="auto">
          <a:xfrm>
            <a:off x="685800" y="12954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a:p>
        </p:txBody>
      </p:sp>
      <p:sp>
        <p:nvSpPr>
          <p:cNvPr id="2" name="TextBox 1"/>
          <p:cNvSpPr txBox="1"/>
          <p:nvPr/>
        </p:nvSpPr>
        <p:spPr>
          <a:xfrm>
            <a:off x="1093094" y="4532927"/>
            <a:ext cx="5535105" cy="1200329"/>
          </a:xfrm>
          <a:prstGeom prst="rect">
            <a:avLst/>
          </a:prstGeom>
          <a:noFill/>
        </p:spPr>
        <p:txBody>
          <a:bodyPr wrap="none" rtlCol="0">
            <a:spAutoFit/>
          </a:bodyPr>
          <a:lstStyle/>
          <a:p>
            <a:r>
              <a:rPr lang="en-GB" dirty="0" smtClean="0"/>
              <a:t>3 September 2010: </a:t>
            </a:r>
            <a:r>
              <a:rPr lang="en-GB" dirty="0" err="1" smtClean="0"/>
              <a:t>Darfield</a:t>
            </a:r>
            <a:r>
              <a:rPr lang="en-GB" dirty="0" smtClean="0"/>
              <a:t>, M7.1</a:t>
            </a:r>
          </a:p>
          <a:p>
            <a:endParaRPr lang="en-GB" dirty="0" smtClean="0"/>
          </a:p>
          <a:p>
            <a:r>
              <a:rPr lang="en-GB" dirty="0" smtClean="0"/>
              <a:t>21 February 2011: Christchurch, M6.3</a:t>
            </a:r>
            <a:endParaRPr lang="en-GB" dirty="0"/>
          </a:p>
        </p:txBody>
      </p:sp>
      <p:sp>
        <p:nvSpPr>
          <p:cNvPr id="7" name="TextBox 6"/>
          <p:cNvSpPr txBox="1"/>
          <p:nvPr/>
        </p:nvSpPr>
        <p:spPr>
          <a:xfrm>
            <a:off x="1979712" y="604140"/>
            <a:ext cx="5009320" cy="461665"/>
          </a:xfrm>
          <a:prstGeom prst="rect">
            <a:avLst/>
          </a:prstGeom>
          <a:noFill/>
        </p:spPr>
        <p:txBody>
          <a:bodyPr wrap="none" rtlCol="0">
            <a:spAutoFit/>
          </a:bodyPr>
          <a:lstStyle/>
          <a:p>
            <a:r>
              <a:rPr lang="en-GB" i="1" dirty="0" smtClean="0"/>
              <a:t>New Zealand Earthquakes 2010-11</a:t>
            </a:r>
          </a:p>
        </p:txBody>
      </p:sp>
    </p:spTree>
    <p:extLst>
      <p:ext uri="{BB962C8B-B14F-4D97-AF65-F5344CB8AC3E}">
        <p14:creationId xmlns:p14="http://schemas.microsoft.com/office/powerpoint/2010/main" val="12013955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05473" name="Picture 3" descr="Peltzer_LandersPost.jpg                                        0001CD6FHorton2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486727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4"/>
          <p:cNvSpPr txBox="1">
            <a:spLocks noChangeArrowheads="1"/>
          </p:cNvSpPr>
          <p:nvPr/>
        </p:nvSpPr>
        <p:spPr bwMode="auto">
          <a:xfrm>
            <a:off x="317500" y="1417638"/>
            <a:ext cx="1376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n-US" sz="1200">
                <a:solidFill>
                  <a:schemeClr val="hlink"/>
                </a:solidFill>
                <a:latin typeface="Papyrus" charset="0"/>
                <a:cs typeface="Papyrus" charset="0"/>
              </a:rPr>
              <a:t>Peltzer et al., 1998</a:t>
            </a:r>
          </a:p>
        </p:txBody>
      </p:sp>
      <p:pic>
        <p:nvPicPr>
          <p:cNvPr id="105475" name="Picture 5" descr="C:\talks2002\rog_s46smooth.jpg"/>
          <p:cNvPicPr>
            <a:picLocks noChangeAspect="1" noChangeArrowheads="1"/>
          </p:cNvPicPr>
          <p:nvPr/>
        </p:nvPicPr>
        <p:blipFill>
          <a:blip r:embed="rId5">
            <a:extLst>
              <a:ext uri="{28A0092B-C50C-407E-A947-70E740481C1C}">
                <a14:useLocalDpi xmlns:a14="http://schemas.microsoft.com/office/drawing/2010/main" val="0"/>
              </a:ext>
            </a:extLst>
          </a:blip>
          <a:srcRect l="50410" t="34200" r="20352" b="41576"/>
          <a:stretch>
            <a:fillRect/>
          </a:stretch>
        </p:blipFill>
        <p:spPr bwMode="auto">
          <a:xfrm>
            <a:off x="5500688" y="876300"/>
            <a:ext cx="3176587"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AutoShape 6"/>
          <p:cNvSpPr>
            <a:spLocks noChangeArrowheads="1"/>
          </p:cNvSpPr>
          <p:nvPr/>
        </p:nvSpPr>
        <p:spPr bwMode="auto">
          <a:xfrm>
            <a:off x="6718300" y="1189038"/>
            <a:ext cx="1638300" cy="908050"/>
          </a:xfrm>
          <a:prstGeom prst="wedgeEllipseCallout">
            <a:avLst>
              <a:gd name="adj1" fmla="val -44380"/>
              <a:gd name="adj2" fmla="val 72204"/>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2000">
                <a:latin typeface="Papyrus" charset="0"/>
                <a:cs typeface="Papyrus" charset="0"/>
              </a:rPr>
              <a:t>Up by 4 cm</a:t>
            </a:r>
          </a:p>
        </p:txBody>
      </p:sp>
      <p:sp>
        <p:nvSpPr>
          <p:cNvPr id="105479" name="Rectangle 1"/>
          <p:cNvSpPr>
            <a:spLocks noChangeArrowheads="1"/>
          </p:cNvSpPr>
          <p:nvPr/>
        </p:nvSpPr>
        <p:spPr bwMode="auto">
          <a:xfrm>
            <a:off x="1524000" y="161925"/>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Papyrus" charset="0"/>
                <a:cs typeface="Papyrus" charset="0"/>
              </a:rPr>
              <a:t>Postseismic - 1992 Landers</a:t>
            </a:r>
          </a:p>
        </p:txBody>
      </p:sp>
    </p:spTree>
    <p:extLst>
      <p:ext uri="{BB962C8B-B14F-4D97-AF65-F5344CB8AC3E}">
        <p14:creationId xmlns:p14="http://schemas.microsoft.com/office/powerpoint/2010/main" val="35008893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07521" name="Rectangle 2"/>
          <p:cNvSpPr>
            <a:spLocks noChangeArrowheads="1"/>
          </p:cNvSpPr>
          <p:nvPr/>
        </p:nvSpPr>
        <p:spPr bwMode="auto">
          <a:xfrm>
            <a:off x="76200" y="1295400"/>
            <a:ext cx="281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200" b="0">
                <a:latin typeface="Papyrus" charset="0"/>
                <a:cs typeface="Papyrus" charset="0"/>
              </a:rPr>
              <a:t>(Lyons, S. and Sandwell, JGR,  2003)</a:t>
            </a:r>
          </a:p>
        </p:txBody>
      </p:sp>
      <p:sp>
        <p:nvSpPr>
          <p:cNvPr id="107522" name="Rectangle 3"/>
          <p:cNvSpPr>
            <a:spLocks noChangeArrowheads="1"/>
          </p:cNvSpPr>
          <p:nvPr/>
        </p:nvSpPr>
        <p:spPr bwMode="auto">
          <a:xfrm>
            <a:off x="76200" y="88900"/>
            <a:ext cx="3124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0">
                <a:latin typeface="Papyrus" charset="0"/>
                <a:cs typeface="Papyrus" charset="0"/>
              </a:rPr>
              <a:t>Interseismic - Southern SAF</a:t>
            </a:r>
            <a:endParaRPr lang="en-US" sz="4400" b="0">
              <a:latin typeface="Papyrus" charset="0"/>
              <a:cs typeface="Papyrus" charset="0"/>
            </a:endParaRPr>
          </a:p>
        </p:txBody>
      </p:sp>
      <p:pic>
        <p:nvPicPr>
          <p:cNvPr id="107523" name="Picture 4" descr="creep_inter.jpeg                                               00018EE1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075" y="-461963"/>
            <a:ext cx="6003925" cy="762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7234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10593" name="Picture 2" descr="C:\yuri\pic\ssaf\SSAF2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6050"/>
            <a:ext cx="5668963"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p:cNvSpPr txBox="1">
            <a:spLocks noChangeArrowheads="1"/>
          </p:cNvSpPr>
          <p:nvPr/>
        </p:nvSpPr>
        <p:spPr bwMode="auto">
          <a:xfrm>
            <a:off x="6096000" y="1444625"/>
            <a:ext cx="30130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n-US" b="0">
                <a:latin typeface="Papyrus" charset="0"/>
                <a:cs typeface="Papyrus" charset="0"/>
              </a:rPr>
              <a:t>Line of sight </a:t>
            </a:r>
          </a:p>
          <a:p>
            <a:pPr algn="ctr"/>
            <a:r>
              <a:rPr lang="en-US" b="0">
                <a:latin typeface="Papyrus" charset="0"/>
                <a:cs typeface="Papyrus" charset="0"/>
              </a:rPr>
              <a:t>velocities from </a:t>
            </a:r>
          </a:p>
          <a:p>
            <a:pPr algn="ctr"/>
            <a:r>
              <a:rPr lang="en-US" b="0">
                <a:latin typeface="Papyrus" charset="0"/>
                <a:cs typeface="Papyrus" charset="0"/>
              </a:rPr>
              <a:t>stacked InSAR</a:t>
            </a:r>
          </a:p>
          <a:p>
            <a:pPr algn="ctr"/>
            <a:r>
              <a:rPr lang="en-US" b="0">
                <a:latin typeface="Papyrus" charset="0"/>
                <a:cs typeface="Papyrus" charset="0"/>
              </a:rPr>
              <a:t>data</a:t>
            </a:r>
          </a:p>
          <a:p>
            <a:pPr algn="ctr"/>
            <a:endParaRPr lang="en-US" b="0">
              <a:latin typeface="Papyrus" charset="0"/>
              <a:cs typeface="Papyrus" charset="0"/>
            </a:endParaRPr>
          </a:p>
          <a:p>
            <a:pPr algn="ctr"/>
            <a:r>
              <a:rPr lang="en-US" b="0">
                <a:latin typeface="Papyrus" charset="0"/>
                <a:cs typeface="Papyrus" charset="0"/>
              </a:rPr>
              <a:t>35 interferograms</a:t>
            </a:r>
          </a:p>
          <a:p>
            <a:pPr algn="ctr"/>
            <a:endParaRPr lang="en-US" b="0">
              <a:latin typeface="Papyrus" charset="0"/>
              <a:cs typeface="Papyrus" charset="0"/>
            </a:endParaRPr>
          </a:p>
          <a:p>
            <a:pPr algn="ctr"/>
            <a:r>
              <a:rPr lang="en-US" b="0">
                <a:latin typeface="Papyrus" charset="0"/>
                <a:cs typeface="Papyrus" charset="0"/>
              </a:rPr>
              <a:t>Epoch: 1992-2000</a:t>
            </a:r>
          </a:p>
          <a:p>
            <a:pPr algn="ctr"/>
            <a:endParaRPr lang="en-US" b="0">
              <a:latin typeface="Papyrus" charset="0"/>
              <a:cs typeface="Papyrus" charset="0"/>
            </a:endParaRPr>
          </a:p>
          <a:p>
            <a:pPr algn="ctr"/>
            <a:endParaRPr lang="en-US" b="0">
              <a:latin typeface="Papyrus" charset="0"/>
              <a:cs typeface="Papyrus" charset="0"/>
            </a:endParaRPr>
          </a:p>
        </p:txBody>
      </p:sp>
      <p:sp>
        <p:nvSpPr>
          <p:cNvPr id="110595" name="Text Box 4"/>
          <p:cNvSpPr txBox="1">
            <a:spLocks noChangeArrowheads="1"/>
          </p:cNvSpPr>
          <p:nvPr/>
        </p:nvSpPr>
        <p:spPr bwMode="auto">
          <a:xfrm>
            <a:off x="6705600" y="6324600"/>
            <a:ext cx="1544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1200">
                <a:solidFill>
                  <a:srgbClr val="000000"/>
                </a:solidFill>
                <a:latin typeface="Papyrus" charset="0"/>
                <a:cs typeface="Papyrus" charset="0"/>
              </a:rPr>
              <a:t>Fialko, Nature 2006</a:t>
            </a:r>
          </a:p>
          <a:p>
            <a:pPr algn="ctr" eaLnBrk="1" hangingPunct="1"/>
            <a:r>
              <a:rPr lang="en-US" sz="1200">
                <a:solidFill>
                  <a:srgbClr val="000000"/>
                </a:solidFill>
                <a:latin typeface="Papyrus" charset="0"/>
                <a:cs typeface="Papyrus" charset="0"/>
              </a:rPr>
              <a:t>                </a:t>
            </a:r>
          </a:p>
        </p:txBody>
      </p:sp>
    </p:spTree>
    <p:extLst>
      <p:ext uri="{BB962C8B-B14F-4D97-AF65-F5344CB8AC3E}">
        <p14:creationId xmlns:p14="http://schemas.microsoft.com/office/powerpoint/2010/main" val="32920470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12641" name="Picture 2" descr="C:\yuri\talks\SCEC05\los_ss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3" y="923925"/>
            <a:ext cx="9040812"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 Box 4"/>
          <p:cNvSpPr txBox="1">
            <a:spLocks noChangeArrowheads="1"/>
          </p:cNvSpPr>
          <p:nvPr/>
        </p:nvSpPr>
        <p:spPr bwMode="auto">
          <a:xfrm>
            <a:off x="6705600" y="6324600"/>
            <a:ext cx="1544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sz="1200">
                <a:solidFill>
                  <a:srgbClr val="000000"/>
                </a:solidFill>
                <a:latin typeface="Papyrus" charset="0"/>
                <a:cs typeface="Papyrus" charset="0"/>
              </a:rPr>
              <a:t>Fialko, Nature 2006</a:t>
            </a:r>
          </a:p>
          <a:p>
            <a:pPr algn="ctr" eaLnBrk="1" hangingPunct="1"/>
            <a:r>
              <a:rPr lang="en-US" sz="1200">
                <a:solidFill>
                  <a:srgbClr val="000000"/>
                </a:solidFill>
                <a:latin typeface="Papyrus" charset="0"/>
                <a:cs typeface="Papyrus" charset="0"/>
              </a:rPr>
              <a:t>                </a:t>
            </a:r>
          </a:p>
        </p:txBody>
      </p:sp>
    </p:spTree>
    <p:extLst>
      <p:ext uri="{BB962C8B-B14F-4D97-AF65-F5344CB8AC3E}">
        <p14:creationId xmlns:p14="http://schemas.microsoft.com/office/powerpoint/2010/main" val="40120212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307539"/>
            <a:ext cx="9144000" cy="5693867"/>
          </a:xfrm>
          <a:prstGeom prst="rect">
            <a:avLst/>
          </a:prstGeom>
        </p:spPr>
        <p:txBody>
          <a:bodyPr wrap="square">
            <a:spAutoFit/>
          </a:bodyPr>
          <a:lstStyle/>
          <a:p>
            <a:pPr algn="ctr"/>
            <a:r>
              <a:rPr lang="es-ES_tradnl" sz="2800" dirty="0" smtClean="0">
                <a:latin typeface="Times New Roman"/>
                <a:cs typeface="Times New Roman"/>
              </a:rPr>
              <a:t>Actividad magmática:</a:t>
            </a:r>
          </a:p>
          <a:p>
            <a:pPr algn="ctr"/>
            <a:endParaRPr lang="es-ES_tradnl" sz="2800" dirty="0" smtClean="0">
              <a:latin typeface="Times New Roman"/>
              <a:cs typeface="Times New Roman"/>
            </a:endParaRPr>
          </a:p>
          <a:p>
            <a:pPr algn="ctr"/>
            <a:endParaRPr lang="es-ES_tradnl" sz="2800" dirty="0">
              <a:latin typeface="Times New Roman"/>
              <a:cs typeface="Times New Roman"/>
            </a:endParaRPr>
          </a:p>
          <a:p>
            <a:pPr algn="ctr"/>
            <a:endParaRPr lang="es-ES_tradnl" sz="2800" dirty="0">
              <a:latin typeface="Times New Roman"/>
              <a:cs typeface="Times New Roman"/>
            </a:endParaRPr>
          </a:p>
          <a:p>
            <a:pPr algn="ctr"/>
            <a:r>
              <a:rPr lang="es-ES_tradnl" sz="2800" dirty="0" smtClean="0">
                <a:latin typeface="Times New Roman"/>
                <a:cs typeface="Times New Roman"/>
              </a:rPr>
              <a:t>Detección y interpretación</a:t>
            </a:r>
          </a:p>
          <a:p>
            <a:pPr algn="ctr"/>
            <a:endParaRPr lang="es-ES_tradnl" sz="2800" dirty="0">
              <a:latin typeface="Times New Roman"/>
              <a:cs typeface="Times New Roman"/>
            </a:endParaRPr>
          </a:p>
          <a:p>
            <a:pPr algn="ctr"/>
            <a:r>
              <a:rPr lang="es-ES_tradnl" sz="2800" dirty="0" smtClean="0">
                <a:latin typeface="Times New Roman"/>
                <a:cs typeface="Times New Roman"/>
              </a:rPr>
              <a:t>Locación y geometría de embalses de magma</a:t>
            </a:r>
          </a:p>
          <a:p>
            <a:pPr algn="ctr"/>
            <a:endParaRPr lang="es-ES_tradnl" sz="2800" dirty="0">
              <a:latin typeface="Times New Roman"/>
              <a:cs typeface="Times New Roman"/>
            </a:endParaRPr>
          </a:p>
          <a:p>
            <a:pPr algn="ctr"/>
            <a:r>
              <a:rPr lang="es-ES_tradnl" sz="2800" dirty="0" smtClean="0">
                <a:latin typeface="Times New Roman"/>
                <a:cs typeface="Times New Roman"/>
              </a:rPr>
              <a:t>Dinámica de la fuente de magma</a:t>
            </a:r>
          </a:p>
          <a:p>
            <a:pPr algn="ctr"/>
            <a:endParaRPr lang="es-ES_tradnl" sz="2800" dirty="0">
              <a:latin typeface="Times New Roman"/>
              <a:cs typeface="Times New Roman"/>
            </a:endParaRPr>
          </a:p>
          <a:p>
            <a:pPr algn="ctr"/>
            <a:r>
              <a:rPr lang="es-ES" sz="2800" dirty="0" smtClean="0">
                <a:latin typeface="Times New Roman"/>
                <a:cs typeface="Times New Roman"/>
              </a:rPr>
              <a:t>Fenómenos precursores </a:t>
            </a:r>
            <a:r>
              <a:rPr lang="mr-IN" sz="2800" dirty="0" smtClean="0">
                <a:latin typeface="Times New Roman"/>
                <a:cs typeface="Times New Roman"/>
              </a:rPr>
              <a:t>–</a:t>
            </a:r>
            <a:r>
              <a:rPr lang="es-ES" sz="2800" dirty="0" smtClean="0">
                <a:latin typeface="Times New Roman"/>
                <a:cs typeface="Times New Roman"/>
              </a:rPr>
              <a:t> intrusiones</a:t>
            </a:r>
          </a:p>
          <a:p>
            <a:pPr algn="ctr"/>
            <a:endParaRPr lang="es-ES" sz="2800" dirty="0">
              <a:latin typeface="Times New Roman"/>
              <a:cs typeface="Times New Roman"/>
            </a:endParaRPr>
          </a:p>
          <a:p>
            <a:pPr algn="ctr"/>
            <a:r>
              <a:rPr lang="es-ES" sz="2800" dirty="0" smtClean="0">
                <a:latin typeface="Times New Roman"/>
                <a:cs typeface="Times New Roman"/>
              </a:rPr>
              <a:t>Erupciones</a:t>
            </a:r>
          </a:p>
        </p:txBody>
      </p:sp>
    </p:spTree>
    <p:extLst>
      <p:ext uri="{BB962C8B-B14F-4D97-AF65-F5344CB8AC3E}">
        <p14:creationId xmlns:p14="http://schemas.microsoft.com/office/powerpoint/2010/main" val="3509103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s-ES" b="0" dirty="0" smtClean="0">
                <a:latin typeface="Times New Roman"/>
                <a:cs typeface="Times New Roman"/>
              </a:rPr>
              <a:t>Técnicas de mediciones satelital.</a:t>
            </a:r>
          </a:p>
          <a:p>
            <a:pPr algn="ctr" eaLnBrk="1" hangingPunct="1"/>
            <a:r>
              <a:rPr lang="es-ES" b="0" dirty="0" smtClean="0">
                <a:latin typeface="Times New Roman"/>
                <a:cs typeface="Times New Roman"/>
              </a:rPr>
              <a:t>Parte I – determinación de </a:t>
            </a:r>
            <a:r>
              <a:rPr lang="es-ES" b="0" dirty="0">
                <a:latin typeface="Times New Roman"/>
                <a:cs typeface="Times New Roman"/>
              </a:rPr>
              <a:t>e</a:t>
            </a:r>
            <a:r>
              <a:rPr lang="es-ES" b="0" dirty="0" smtClean="0">
                <a:latin typeface="Times New Roman"/>
                <a:cs typeface="Times New Roman"/>
              </a:rPr>
              <a:t>levación por radar.</a:t>
            </a:r>
            <a:endParaRPr lang="es-ES" b="0" dirty="0">
              <a:latin typeface="Times New Roman"/>
              <a:cs typeface="Times New Roman"/>
            </a:endParaRPr>
          </a:p>
        </p:txBody>
      </p:sp>
      <p:pic>
        <p:nvPicPr>
          <p:cNvPr id="3" name="Picture 2"/>
          <p:cNvPicPr>
            <a:picLocks noChangeAspect="1"/>
          </p:cNvPicPr>
          <p:nvPr/>
        </p:nvPicPr>
        <p:blipFill>
          <a:blip r:embed="rId4"/>
          <a:stretch>
            <a:fillRect/>
          </a:stretch>
        </p:blipFill>
        <p:spPr>
          <a:xfrm>
            <a:off x="609600" y="1422400"/>
            <a:ext cx="7772400" cy="5836366"/>
          </a:xfrm>
          <a:prstGeom prst="rect">
            <a:avLst/>
          </a:prstGeom>
        </p:spPr>
      </p:pic>
      <p:pic>
        <p:nvPicPr>
          <p:cNvPr id="4" name="Picture 3"/>
          <p:cNvPicPr>
            <a:picLocks noChangeAspect="1"/>
          </p:cNvPicPr>
          <p:nvPr/>
        </p:nvPicPr>
        <p:blipFill>
          <a:blip r:embed="rId5"/>
          <a:stretch>
            <a:fillRect/>
          </a:stretch>
        </p:blipFill>
        <p:spPr>
          <a:xfrm>
            <a:off x="6057900" y="1727200"/>
            <a:ext cx="2959100" cy="2819215"/>
          </a:xfrm>
          <a:prstGeom prst="rect">
            <a:avLst/>
          </a:prstGeom>
        </p:spPr>
      </p:pic>
    </p:spTree>
    <p:extLst>
      <p:ext uri="{BB962C8B-B14F-4D97-AF65-F5344CB8AC3E}">
        <p14:creationId xmlns:p14="http://schemas.microsoft.com/office/powerpoint/2010/main" val="24076356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a:xfrm>
            <a:off x="228600" y="304800"/>
            <a:ext cx="3276600" cy="4343400"/>
          </a:xfrm>
        </p:spPr>
        <p:txBody>
          <a:bodyPr>
            <a:normAutofit/>
          </a:bodyPr>
          <a:lstStyle/>
          <a:p>
            <a:pPr>
              <a:defRPr/>
            </a:pPr>
            <a:r>
              <a:rPr lang="es-ES_tradnl" sz="2800" dirty="0" smtClean="0">
                <a:solidFill>
                  <a:schemeClr val="tx1"/>
                </a:solidFill>
                <a:effectLst/>
                <a:latin typeface="Times New Roman"/>
                <a:cs typeface="Times New Roman"/>
              </a:rPr>
              <a:t>Inflación Volcánica</a:t>
            </a:r>
            <a:br>
              <a:rPr lang="es-ES_tradnl" sz="2800" dirty="0" smtClean="0">
                <a:solidFill>
                  <a:schemeClr val="tx1"/>
                </a:solidFill>
                <a:effectLst/>
                <a:latin typeface="Times New Roman"/>
                <a:cs typeface="Times New Roman"/>
              </a:rPr>
            </a:br>
            <a:r>
              <a:rPr lang="es-ES_tradnl" sz="2800" dirty="0">
                <a:latin typeface="Times New Roman"/>
                <a:cs typeface="Times New Roman"/>
              </a:rPr>
              <a:t/>
            </a:r>
            <a:br>
              <a:rPr lang="es-ES_tradnl" sz="2800" dirty="0">
                <a:latin typeface="Times New Roman"/>
                <a:cs typeface="Times New Roman"/>
              </a:rPr>
            </a:br>
            <a:r>
              <a:rPr lang="es-ES_tradnl" sz="2800" dirty="0" smtClean="0">
                <a:latin typeface="Times New Roman"/>
                <a:cs typeface="Times New Roman"/>
              </a:rPr>
              <a:t>Tres Hermanas</a:t>
            </a:r>
            <a:br>
              <a:rPr lang="es-ES_tradnl" sz="2800" dirty="0" smtClean="0">
                <a:latin typeface="Times New Roman"/>
                <a:cs typeface="Times New Roman"/>
              </a:rPr>
            </a:br>
            <a:r>
              <a:rPr lang="es-ES_tradnl" sz="2800" dirty="0">
                <a:latin typeface="Times New Roman"/>
                <a:cs typeface="Times New Roman"/>
              </a:rPr>
              <a:t/>
            </a:r>
            <a:br>
              <a:rPr lang="es-ES_tradnl" sz="2800" dirty="0">
                <a:latin typeface="Times New Roman"/>
                <a:cs typeface="Times New Roman"/>
              </a:rPr>
            </a:br>
            <a:r>
              <a:rPr lang="es-ES_tradnl" sz="2800" dirty="0" smtClean="0">
                <a:latin typeface="Times New Roman"/>
                <a:cs typeface="Times New Roman"/>
              </a:rPr>
              <a:t>Cascadas</a:t>
            </a:r>
            <a:endParaRPr lang="es-ES_tradnl" sz="2800" dirty="0">
              <a:solidFill>
                <a:schemeClr val="tx1"/>
              </a:solidFill>
              <a:effectLst/>
              <a:latin typeface="Times New Roman"/>
              <a:cs typeface="Times New Roman"/>
            </a:endParaRPr>
          </a:p>
        </p:txBody>
      </p:sp>
      <p:sp>
        <p:nvSpPr>
          <p:cNvPr id="117762" name="Rectangle 3"/>
          <p:cNvSpPr>
            <a:spLocks noChangeArrowheads="1"/>
          </p:cNvSpPr>
          <p:nvPr/>
        </p:nvSpPr>
        <p:spPr bwMode="auto">
          <a:xfrm>
            <a:off x="5105400" y="1752600"/>
            <a:ext cx="228600" cy="228600"/>
          </a:xfrm>
          <a:prstGeom prst="rect">
            <a:avLst/>
          </a:prstGeom>
          <a:solidFill>
            <a:srgbClr val="3540D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algn="ctr"/>
            <a:endParaRPr lang="en-US" b="0">
              <a:latin typeface="Papyrus" charset="0"/>
              <a:cs typeface="Papyrus" charset="0"/>
            </a:endParaRPr>
          </a:p>
        </p:txBody>
      </p:sp>
      <p:pic>
        <p:nvPicPr>
          <p:cNvPr id="117764" name="Picture 5" descr="&#10;Wicks_MS.jpeg                                                  00000010Macintosh HD                   ABA78158:"/>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929063" y="0"/>
            <a:ext cx="5238750" cy="6781800"/>
          </a:xfrm>
        </p:spPr>
      </p:pic>
    </p:spTree>
    <p:extLst>
      <p:ext uri="{BB962C8B-B14F-4D97-AF65-F5344CB8AC3E}">
        <p14:creationId xmlns:p14="http://schemas.microsoft.com/office/powerpoint/2010/main" val="25601530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1878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20638"/>
            <a:ext cx="5330825"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260350" y="6581775"/>
            <a:ext cx="1177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b="0">
                <a:latin typeface="Papyrus" charset="0"/>
                <a:cs typeface="Papyrus" charset="0"/>
              </a:rPr>
              <a:t>Matt Pritchard</a:t>
            </a:r>
          </a:p>
        </p:txBody>
      </p:sp>
      <p:sp>
        <p:nvSpPr>
          <p:cNvPr id="5" name="Rectangle 2"/>
          <p:cNvSpPr txBox="1">
            <a:spLocks noChangeArrowheads="1"/>
          </p:cNvSpPr>
          <p:nvPr/>
        </p:nvSpPr>
        <p:spPr>
          <a:xfrm>
            <a:off x="228600" y="304800"/>
            <a:ext cx="3276600" cy="43434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s-ES_tradnl" sz="2800" dirty="0" smtClean="0">
                <a:latin typeface="Times New Roman"/>
                <a:cs typeface="Times New Roman"/>
              </a:rPr>
              <a:t>Inflación Volcánica</a:t>
            </a:r>
            <a:br>
              <a:rPr lang="es-ES_tradnl" sz="2800" dirty="0" smtClean="0">
                <a:latin typeface="Times New Roman"/>
                <a:cs typeface="Times New Roman"/>
              </a:rPr>
            </a:br>
            <a:r>
              <a:rPr lang="es-ES_tradnl" sz="2800" dirty="0" smtClean="0">
                <a:latin typeface="Times New Roman"/>
                <a:cs typeface="Times New Roman"/>
              </a:rPr>
              <a:t/>
            </a:r>
            <a:br>
              <a:rPr lang="es-ES_tradnl" sz="2800" dirty="0" smtClean="0">
                <a:latin typeface="Times New Roman"/>
                <a:cs typeface="Times New Roman"/>
              </a:rPr>
            </a:br>
            <a:r>
              <a:rPr lang="es-ES_tradnl" sz="2800" dirty="0" smtClean="0">
                <a:latin typeface="Times New Roman"/>
                <a:cs typeface="Times New Roman"/>
              </a:rPr>
              <a:t>en los Andes</a:t>
            </a:r>
            <a:endParaRPr lang="es-ES_tradnl" sz="2800" dirty="0">
              <a:latin typeface="Times New Roman"/>
              <a:cs typeface="Times New Roman"/>
            </a:endParaRPr>
          </a:p>
        </p:txBody>
      </p:sp>
    </p:spTree>
    <p:extLst>
      <p:ext uri="{BB962C8B-B14F-4D97-AF65-F5344CB8AC3E}">
        <p14:creationId xmlns:p14="http://schemas.microsoft.com/office/powerpoint/2010/main" val="24094082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1980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0092F1D9-965E-F04A-B11D-B959E0453677}" type="slidenum">
              <a:rPr lang="en-US" sz="1200">
                <a:solidFill>
                  <a:srgbClr val="D38E27"/>
                </a:solidFill>
                <a:latin typeface="Papyrus" charset="0"/>
                <a:cs typeface="Papyrus" charset="0"/>
              </a:rPr>
              <a:pPr eaLnBrk="1" hangingPunct="1"/>
              <a:t>32</a:t>
            </a:fld>
            <a:endParaRPr lang="en-US" sz="1200">
              <a:solidFill>
                <a:srgbClr val="D38E27"/>
              </a:solidFill>
              <a:latin typeface="Papyrus" charset="0"/>
              <a:cs typeface="Papyrus" charset="0"/>
            </a:endParaRPr>
          </a:p>
        </p:txBody>
      </p:sp>
      <p:pic>
        <p:nvPicPr>
          <p:cNvPr id="1198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2131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218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CAFD176-860F-EF48-A42F-D3C547934FB6}" type="slidenum">
              <a:rPr lang="en-US" sz="1200">
                <a:solidFill>
                  <a:srgbClr val="D38E27"/>
                </a:solidFill>
                <a:latin typeface="Papyrus" charset="0"/>
                <a:cs typeface="Papyrus" charset="0"/>
              </a:rPr>
              <a:pPr eaLnBrk="1" hangingPunct="1"/>
              <a:t>33</a:t>
            </a:fld>
            <a:endParaRPr lang="en-US" sz="1200">
              <a:solidFill>
                <a:srgbClr val="D38E27"/>
              </a:solidFill>
              <a:latin typeface="Papyrus" charset="0"/>
              <a:cs typeface="Papyrus" charset="0"/>
            </a:endParaRPr>
          </a:p>
        </p:txBody>
      </p:sp>
      <p:pic>
        <p:nvPicPr>
          <p:cNvPr id="12185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
            <a:ext cx="91440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3701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2390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F0D72A10-39D1-9244-B90D-6A2739BDE9B2}" type="slidenum">
              <a:rPr lang="en-US" sz="1200">
                <a:solidFill>
                  <a:srgbClr val="D38E27"/>
                </a:solidFill>
                <a:latin typeface="Papyrus" charset="0"/>
                <a:cs typeface="Papyrus" charset="0"/>
              </a:rPr>
              <a:pPr eaLnBrk="1" hangingPunct="1"/>
              <a:t>34</a:t>
            </a:fld>
            <a:endParaRPr lang="en-US" sz="1200">
              <a:solidFill>
                <a:srgbClr val="D38E27"/>
              </a:solidFill>
              <a:latin typeface="Papyrus" charset="0"/>
              <a:cs typeface="Papyrus" charset="0"/>
            </a:endParaRPr>
          </a:p>
        </p:txBody>
      </p:sp>
      <p:pic>
        <p:nvPicPr>
          <p:cNvPr id="1239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3225"/>
            <a:ext cx="91440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63" y="-3048000"/>
            <a:ext cx="9144001"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3"/>
          <p:cNvSpPr>
            <a:spLocks noChangeArrowheads="1"/>
          </p:cNvSpPr>
          <p:nvPr/>
        </p:nvSpPr>
        <p:spPr bwMode="auto">
          <a:xfrm>
            <a:off x="76200" y="3429000"/>
            <a:ext cx="2163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b="0">
                <a:solidFill>
                  <a:schemeClr val="bg1"/>
                </a:solidFill>
                <a:latin typeface="Papyrus" charset="0"/>
                <a:cs typeface="Papyrus" charset="0"/>
              </a:rPr>
              <a:t>Matt Pritchard - unpublished</a:t>
            </a:r>
          </a:p>
        </p:txBody>
      </p:sp>
    </p:spTree>
    <p:extLst>
      <p:ext uri="{BB962C8B-B14F-4D97-AF65-F5344CB8AC3E}">
        <p14:creationId xmlns:p14="http://schemas.microsoft.com/office/powerpoint/2010/main" val="386514995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Cont.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2483"/>
            <a:ext cx="9144000" cy="3496235"/>
          </a:xfrm>
          <a:prstGeom prst="rect">
            <a:avLst/>
          </a:prstGeom>
        </p:spPr>
      </p:pic>
      <p:sp>
        <p:nvSpPr>
          <p:cNvPr id="6" name="TextBox 5"/>
          <p:cNvSpPr txBox="1"/>
          <p:nvPr/>
        </p:nvSpPr>
        <p:spPr>
          <a:xfrm>
            <a:off x="0" y="-101600"/>
            <a:ext cx="9042400" cy="954107"/>
          </a:xfrm>
          <a:prstGeom prst="rect">
            <a:avLst/>
          </a:prstGeom>
          <a:noFill/>
        </p:spPr>
        <p:txBody>
          <a:bodyPr wrap="square" rtlCol="0">
            <a:spAutoFit/>
          </a:bodyPr>
          <a:lstStyle/>
          <a:p>
            <a:r>
              <a:rPr lang="en-US" sz="2800" dirty="0" smtClean="0">
                <a:latin typeface="Times New Roman"/>
                <a:cs typeface="Times New Roman"/>
              </a:rPr>
              <a:t>            </a:t>
            </a:r>
            <a:r>
              <a:rPr lang="en-US" sz="2800" dirty="0" err="1" smtClean="0">
                <a:latin typeface="Times New Roman"/>
                <a:cs typeface="Times New Roman"/>
              </a:rPr>
              <a:t>Fase</a:t>
            </a:r>
            <a:r>
              <a:rPr lang="en-US" sz="2800" dirty="0" smtClean="0">
                <a:latin typeface="Times New Roman"/>
                <a:cs typeface="Times New Roman"/>
              </a:rPr>
              <a:t> </a:t>
            </a:r>
            <a:r>
              <a:rPr lang="en-US" sz="2800" dirty="0" err="1" smtClean="0">
                <a:latin typeface="Times New Roman"/>
                <a:cs typeface="Times New Roman"/>
              </a:rPr>
              <a:t>envuelta</a:t>
            </a:r>
            <a:r>
              <a:rPr lang="en-US" sz="2800" dirty="0" smtClean="0">
                <a:latin typeface="Times New Roman"/>
                <a:cs typeface="Times New Roman"/>
              </a:rPr>
              <a:t>                        </a:t>
            </a:r>
            <a:r>
              <a:rPr lang="en-US" sz="2800" dirty="0" err="1" smtClean="0">
                <a:latin typeface="Times New Roman"/>
                <a:cs typeface="Times New Roman"/>
              </a:rPr>
              <a:t>fase</a:t>
            </a:r>
            <a:r>
              <a:rPr lang="en-US" sz="2800" dirty="0" smtClean="0">
                <a:latin typeface="Times New Roman"/>
                <a:cs typeface="Times New Roman"/>
              </a:rPr>
              <a:t> </a:t>
            </a:r>
            <a:r>
              <a:rPr lang="en-US" sz="2800" dirty="0" err="1" smtClean="0">
                <a:latin typeface="Times New Roman"/>
                <a:cs typeface="Times New Roman"/>
              </a:rPr>
              <a:t>desenvuelva</a:t>
            </a:r>
            <a:endParaRPr lang="en-US" sz="2800" dirty="0">
              <a:latin typeface="Times New Roman"/>
              <a:cs typeface="Times New Roman"/>
            </a:endParaRPr>
          </a:p>
          <a:p>
            <a:endParaRPr lang="en-US" sz="2800" dirty="0"/>
          </a:p>
        </p:txBody>
      </p:sp>
      <p:pic>
        <p:nvPicPr>
          <p:cNvPr id="7" name="Picture 6" descr="Session4-SAR-Spanish-16.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166" y="4008718"/>
            <a:ext cx="2751462" cy="2849282"/>
          </a:xfrm>
          <a:prstGeom prst="rect">
            <a:avLst/>
          </a:prstGeom>
        </p:spPr>
      </p:pic>
      <p:sp>
        <p:nvSpPr>
          <p:cNvPr id="8" name="TextBox 7"/>
          <p:cNvSpPr txBox="1"/>
          <p:nvPr/>
        </p:nvSpPr>
        <p:spPr>
          <a:xfrm>
            <a:off x="4521200" y="4711700"/>
            <a:ext cx="4521200" cy="1815882"/>
          </a:xfrm>
          <a:prstGeom prst="rect">
            <a:avLst/>
          </a:prstGeom>
          <a:noFill/>
        </p:spPr>
        <p:txBody>
          <a:bodyPr wrap="square" rtlCol="0">
            <a:spAutoFit/>
          </a:bodyPr>
          <a:lstStyle/>
          <a:p>
            <a:r>
              <a:rPr lang="es-ES_tradnl" sz="2800" dirty="0" smtClean="0">
                <a:latin typeface="Times New Roman"/>
                <a:cs typeface="Times New Roman"/>
              </a:rPr>
              <a:t>La fase desenvuelva tiene ±2</a:t>
            </a:r>
            <a:r>
              <a:rPr lang="es-ES_tradnl" sz="2800" i="1" dirty="0" smtClean="0">
                <a:latin typeface="Symbol" charset="2"/>
                <a:cs typeface="Symbol" charset="2"/>
              </a:rPr>
              <a:t>p</a:t>
            </a:r>
            <a:r>
              <a:rPr lang="es-ES_tradnl" sz="2800" dirty="0" smtClean="0">
                <a:latin typeface="Times New Roman"/>
                <a:cs typeface="Times New Roman"/>
              </a:rPr>
              <a:t> adicional por ciclo o ±</a:t>
            </a:r>
            <a:r>
              <a:rPr lang="es-ES_tradnl" sz="2800" dirty="0" smtClean="0">
                <a:latin typeface="Symbol" charset="2"/>
                <a:cs typeface="Symbol" charset="2"/>
              </a:rPr>
              <a:t>l</a:t>
            </a:r>
            <a:r>
              <a:rPr lang="es-ES_tradnl" sz="2800" dirty="0" smtClean="0">
                <a:latin typeface="Times New Roman"/>
                <a:cs typeface="Times New Roman"/>
              </a:rPr>
              <a:t> en distancia.</a:t>
            </a:r>
          </a:p>
          <a:p>
            <a:endParaRPr lang="es-ES_tradnl" sz="2800" dirty="0"/>
          </a:p>
        </p:txBody>
      </p:sp>
    </p:spTree>
    <p:extLst>
      <p:ext uri="{BB962C8B-B14F-4D97-AF65-F5344CB8AC3E}">
        <p14:creationId xmlns:p14="http://schemas.microsoft.com/office/powerpoint/2010/main" val="327366470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20160915_presentation-47 phase unwrap.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700" y="-1765300"/>
            <a:ext cx="8610600" cy="6457950"/>
          </a:xfrm>
          <a:prstGeom prst="rect">
            <a:avLst/>
          </a:prstGeom>
        </p:spPr>
      </p:pic>
      <p:pic>
        <p:nvPicPr>
          <p:cNvPr id="5" name="Picture 4" descr="20160915_presentation-48 wrapped unwrapped.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9" y="3581401"/>
            <a:ext cx="6096513" cy="3378200"/>
          </a:xfrm>
          <a:prstGeom prst="rect">
            <a:avLst/>
          </a:prstGeom>
        </p:spPr>
      </p:pic>
    </p:spTree>
    <p:extLst>
      <p:ext uri="{BB962C8B-B14F-4D97-AF65-F5344CB8AC3E}">
        <p14:creationId xmlns:p14="http://schemas.microsoft.com/office/powerpoint/2010/main" val="6340849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Sentinel-1-animate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7000"/>
            <a:ext cx="9144000" cy="5143500"/>
          </a:xfrm>
          <a:prstGeom prst="rect">
            <a:avLst/>
          </a:prstGeom>
        </p:spPr>
      </p:pic>
    </p:spTree>
    <p:extLst>
      <p:ext uri="{BB962C8B-B14F-4D97-AF65-F5344CB8AC3E}">
        <p14:creationId xmlns:p14="http://schemas.microsoft.com/office/powerpoint/2010/main" val="27474256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Sentinel-animate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8100"/>
            <a:ext cx="9144000" cy="5143500"/>
          </a:xfrm>
          <a:prstGeom prst="rect">
            <a:avLst/>
          </a:prstGeom>
        </p:spPr>
      </p:pic>
    </p:spTree>
    <p:extLst>
      <p:ext uri="{BB962C8B-B14F-4D97-AF65-F5344CB8AC3E}">
        <p14:creationId xmlns:p14="http://schemas.microsoft.com/office/powerpoint/2010/main" val="35331186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coverfoto_gro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3" y="1104900"/>
            <a:ext cx="9157003" cy="3971764"/>
          </a:xfrm>
          <a:prstGeom prst="rect">
            <a:avLst/>
          </a:prstGeom>
        </p:spPr>
      </p:pic>
      <p:sp>
        <p:nvSpPr>
          <p:cNvPr id="2" name="Rectangle 1"/>
          <p:cNvSpPr/>
          <p:nvPr/>
        </p:nvSpPr>
        <p:spPr>
          <a:xfrm>
            <a:off x="2493772" y="5023535"/>
            <a:ext cx="4572000" cy="646331"/>
          </a:xfrm>
          <a:prstGeom prst="rect">
            <a:avLst/>
          </a:prstGeom>
        </p:spPr>
        <p:txBody>
          <a:bodyPr>
            <a:spAutoFit/>
          </a:bodyPr>
          <a:lstStyle/>
          <a:p>
            <a:r>
              <a:rPr lang="en-US" dirty="0"/>
              <a:t>City of Diemen: infrastructure maintenance using satellite imagery</a:t>
            </a:r>
          </a:p>
        </p:txBody>
      </p:sp>
      <p:sp>
        <p:nvSpPr>
          <p:cNvPr id="4" name="Rectangle 3"/>
          <p:cNvSpPr/>
          <p:nvPr/>
        </p:nvSpPr>
        <p:spPr>
          <a:xfrm>
            <a:off x="2286000" y="202505"/>
            <a:ext cx="4572000" cy="923330"/>
          </a:xfrm>
          <a:prstGeom prst="rect">
            <a:avLst/>
          </a:prstGeom>
        </p:spPr>
        <p:txBody>
          <a:bodyPr>
            <a:spAutoFit/>
          </a:bodyPr>
          <a:lstStyle/>
          <a:p>
            <a:r>
              <a:rPr lang="en-US" dirty="0"/>
              <a:t>City of Diemen saves € 200.000 annually</a:t>
            </a:r>
          </a:p>
          <a:p>
            <a:r>
              <a:rPr lang="en-US" dirty="0"/>
              <a:t>on maintenance with Subsidence Map.</a:t>
            </a:r>
          </a:p>
        </p:txBody>
      </p:sp>
    </p:spTree>
    <p:extLst>
      <p:ext uri="{BB962C8B-B14F-4D97-AF65-F5344CB8AC3E}">
        <p14:creationId xmlns:p14="http://schemas.microsoft.com/office/powerpoint/2010/main" val="2134306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7650" name="Text Box 10"/>
          <p:cNvSpPr txBox="1">
            <a:spLocks noChangeArrowheads="1"/>
          </p:cNvSpPr>
          <p:nvPr/>
        </p:nvSpPr>
        <p:spPr bwMode="auto">
          <a:xfrm>
            <a:off x="0" y="573088"/>
            <a:ext cx="9144000" cy="497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998" tIns="9999" rIns="19998" bIns="9999">
            <a:spAutoFit/>
          </a:bodyPr>
          <a:lstStyle>
            <a:lvl1pPr defTabSz="912813" eaLnBrk="0" hangingPunct="0">
              <a:defRPr sz="2800" b="1">
                <a:solidFill>
                  <a:schemeClr val="tx1"/>
                </a:solidFill>
                <a:latin typeface="Tempus Sans ITC" charset="0"/>
                <a:ea typeface="ＭＳ Ｐゴシック" charset="0"/>
                <a:cs typeface="ＭＳ Ｐゴシック" charset="0"/>
              </a:defRPr>
            </a:lvl1pPr>
            <a:lvl2pPr marL="742950" indent="-285750" defTabSz="912813" eaLnBrk="0" hangingPunct="0">
              <a:defRPr sz="2800" b="1">
                <a:solidFill>
                  <a:schemeClr val="tx1"/>
                </a:solidFill>
                <a:latin typeface="Tempus Sans ITC" charset="0"/>
                <a:ea typeface="ＭＳ Ｐゴシック" charset="0"/>
              </a:defRPr>
            </a:lvl2pPr>
            <a:lvl3pPr defTabSz="912813" eaLnBrk="0" hangingPunct="0">
              <a:defRPr sz="2800" b="1">
                <a:solidFill>
                  <a:schemeClr val="tx1"/>
                </a:solidFill>
                <a:latin typeface="Tempus Sans ITC" charset="0"/>
                <a:ea typeface="ＭＳ Ｐゴシック" charset="0"/>
              </a:defRPr>
            </a:lvl3pPr>
            <a:lvl4pPr marL="1600200" indent="-228600" defTabSz="912813" eaLnBrk="0" hangingPunct="0">
              <a:defRPr sz="2800" b="1">
                <a:solidFill>
                  <a:schemeClr val="tx1"/>
                </a:solidFill>
                <a:latin typeface="Tempus Sans ITC" charset="0"/>
                <a:ea typeface="ＭＳ Ｐゴシック" charset="0"/>
              </a:defRPr>
            </a:lvl4pPr>
            <a:lvl5pPr marL="2057400" indent="-228600" defTabSz="912813" eaLnBrk="0" hangingPunct="0">
              <a:defRPr sz="2800" b="1">
                <a:solidFill>
                  <a:schemeClr val="tx1"/>
                </a:solidFill>
                <a:latin typeface="Tempus Sans ITC" charset="0"/>
                <a:ea typeface="ＭＳ Ｐゴシック" charset="0"/>
              </a:defRPr>
            </a:lvl5pPr>
            <a:lvl6pPr marL="2514600" indent="-228600" defTabSz="912813"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defTabSz="912813"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defTabSz="912813"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defTabSz="912813"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buClr>
                <a:srgbClr val="FF3300"/>
              </a:buClr>
              <a:buSzPct val="130000"/>
            </a:pPr>
            <a:r>
              <a:rPr lang="es-ES_tradnl" b="0" dirty="0" smtClean="0">
                <a:latin typeface="Times New Roman"/>
                <a:cs typeface="Times New Roman"/>
              </a:rPr>
              <a:t>¿Que mide el radar?</a:t>
            </a:r>
          </a:p>
          <a:p>
            <a:pPr algn="ctr" eaLnBrk="1" hangingPunct="1">
              <a:spcBef>
                <a:spcPct val="50000"/>
              </a:spcBef>
              <a:buClr>
                <a:srgbClr val="FF3300"/>
              </a:buClr>
              <a:buSzPct val="130000"/>
            </a:pPr>
            <a:endParaRPr lang="es-ES_tradnl" b="0" dirty="0" smtClean="0">
              <a:latin typeface="Times New Roman"/>
              <a:cs typeface="Times New Roman"/>
            </a:endParaRPr>
          </a:p>
          <a:p>
            <a:pPr algn="ctr" eaLnBrk="1" hangingPunct="1">
              <a:spcBef>
                <a:spcPct val="50000"/>
              </a:spcBef>
              <a:buClr>
                <a:srgbClr val="FF3300"/>
              </a:buClr>
              <a:buSzPct val="175000"/>
            </a:pPr>
            <a:r>
              <a:rPr lang="es-ES_tradnl" b="0" dirty="0" smtClean="0">
                <a:latin typeface="Times New Roman"/>
                <a:cs typeface="Times New Roman"/>
              </a:rPr>
              <a:t>Nos da dos tipos de información.</a:t>
            </a:r>
          </a:p>
          <a:p>
            <a:pPr algn="ctr" eaLnBrk="1" hangingPunct="1">
              <a:spcBef>
                <a:spcPct val="50000"/>
              </a:spcBef>
              <a:buClr>
                <a:srgbClr val="FF3300"/>
              </a:buClr>
              <a:buSzPct val="175000"/>
            </a:pPr>
            <a:endParaRPr lang="es-ES_tradnl" b="0" dirty="0" smtClean="0">
              <a:latin typeface="Times New Roman"/>
              <a:cs typeface="Times New Roman"/>
            </a:endParaRPr>
          </a:p>
          <a:p>
            <a:pPr algn="ctr" eaLnBrk="1" hangingPunct="1">
              <a:spcBef>
                <a:spcPct val="50000"/>
              </a:spcBef>
              <a:buClr>
                <a:srgbClr val="FF3300"/>
              </a:buClr>
              <a:buSzPct val="175000"/>
            </a:pPr>
            <a:r>
              <a:rPr lang="es-ES_tradnl" b="0" dirty="0" smtClean="0">
                <a:latin typeface="Times New Roman"/>
                <a:cs typeface="Times New Roman"/>
              </a:rPr>
              <a:t>Cambios de tiempo de vuelo entre la fuente y el blanco.</a:t>
            </a:r>
          </a:p>
          <a:p>
            <a:pPr algn="ctr" eaLnBrk="1" hangingPunct="1">
              <a:spcBef>
                <a:spcPct val="50000"/>
              </a:spcBef>
              <a:buClr>
                <a:srgbClr val="FF3300"/>
              </a:buClr>
              <a:buSzPct val="175000"/>
            </a:pPr>
            <a:endParaRPr lang="es-ES_tradnl" b="0" dirty="0">
              <a:latin typeface="Times New Roman"/>
              <a:cs typeface="Times New Roman"/>
            </a:endParaRPr>
          </a:p>
          <a:p>
            <a:pPr algn="ctr" eaLnBrk="1" hangingPunct="1">
              <a:spcBef>
                <a:spcPct val="50000"/>
              </a:spcBef>
              <a:buClr>
                <a:srgbClr val="FF3300"/>
              </a:buClr>
              <a:buSzPct val="175000"/>
            </a:pPr>
            <a:endParaRPr lang="es-ES_tradnl" b="0" dirty="0" smtClean="0">
              <a:latin typeface="Times New Roman"/>
              <a:cs typeface="Times New Roman"/>
            </a:endParaRPr>
          </a:p>
          <a:p>
            <a:pPr algn="ctr" eaLnBrk="1" hangingPunct="1">
              <a:spcBef>
                <a:spcPct val="50000"/>
              </a:spcBef>
              <a:buClr>
                <a:srgbClr val="FF3300"/>
              </a:buClr>
              <a:buSzPct val="175000"/>
            </a:pPr>
            <a:r>
              <a:rPr lang="es-ES_tradnl" b="0" dirty="0" smtClean="0">
                <a:latin typeface="Times New Roman"/>
                <a:cs typeface="Times New Roman"/>
              </a:rPr>
              <a:t>Información del superficie que dispersa las ondas de radio. </a:t>
            </a:r>
          </a:p>
        </p:txBody>
      </p:sp>
    </p:spTree>
    <p:extLst>
      <p:ext uri="{BB962C8B-B14F-4D97-AF65-F5344CB8AC3E}">
        <p14:creationId xmlns:p14="http://schemas.microsoft.com/office/powerpoint/2010/main" val="352733678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631736"/>
            <a:ext cx="9144000" cy="954107"/>
          </a:xfrm>
          <a:prstGeom prst="rect">
            <a:avLst/>
          </a:prstGeom>
        </p:spPr>
        <p:txBody>
          <a:bodyPr wrap="square">
            <a:spAutoFit/>
          </a:bodyPr>
          <a:lstStyle/>
          <a:p>
            <a:pPr algn="ctr"/>
            <a:r>
              <a:rPr lang="en-US" sz="2800" dirty="0">
                <a:latin typeface="Times New Roman"/>
                <a:cs typeface="Times New Roman"/>
              </a:rPr>
              <a:t>Diemen </a:t>
            </a:r>
            <a:r>
              <a:rPr lang="en-US" sz="2800" dirty="0" smtClean="0">
                <a:latin typeface="Times New Roman"/>
                <a:cs typeface="Times New Roman"/>
              </a:rPr>
              <a:t>is </a:t>
            </a:r>
            <a:r>
              <a:rPr lang="en-US" sz="2800" dirty="0">
                <a:latin typeface="Times New Roman"/>
                <a:cs typeface="Times New Roman"/>
              </a:rPr>
              <a:t>a town and municipality with a population of 27,734 in the province of North Holland, Netherlands.</a:t>
            </a:r>
          </a:p>
        </p:txBody>
      </p:sp>
      <p:pic>
        <p:nvPicPr>
          <p:cNvPr id="3" name="Picture 2" descr="Map_-_NL_-_Municipality_code_0384_(2009).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 y="1676988"/>
            <a:ext cx="9728200" cy="5190968"/>
          </a:xfrm>
          <a:prstGeom prst="rect">
            <a:avLst/>
          </a:prstGeom>
        </p:spPr>
      </p:pic>
    </p:spTree>
    <p:extLst>
      <p:ext uri="{BB962C8B-B14F-4D97-AF65-F5344CB8AC3E}">
        <p14:creationId xmlns:p14="http://schemas.microsoft.com/office/powerpoint/2010/main" val="1136264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amsterdam_pavement_2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90000" cy="6667500"/>
          </a:xfrm>
          <a:prstGeom prst="rect">
            <a:avLst/>
          </a:prstGeom>
        </p:spPr>
      </p:pic>
    </p:spTree>
    <p:extLst>
      <p:ext uri="{BB962C8B-B14F-4D97-AF65-F5344CB8AC3E}">
        <p14:creationId xmlns:p14="http://schemas.microsoft.com/office/powerpoint/2010/main" val="3516427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diemen_buurten_do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1" y="755650"/>
            <a:ext cx="9169631" cy="4133850"/>
          </a:xfrm>
          <a:prstGeom prst="rect">
            <a:avLst/>
          </a:prstGeom>
        </p:spPr>
      </p:pic>
    </p:spTree>
    <p:extLst>
      <p:ext uri="{BB962C8B-B14F-4D97-AF65-F5344CB8AC3E}">
        <p14:creationId xmlns:p14="http://schemas.microsoft.com/office/powerpoint/2010/main" val="3920712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diemen_buurt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1399"/>
            <a:ext cx="9144000" cy="4384505"/>
          </a:xfrm>
          <a:prstGeom prst="rect">
            <a:avLst/>
          </a:prstGeom>
        </p:spPr>
      </p:pic>
    </p:spTree>
    <p:extLst>
      <p:ext uri="{BB962C8B-B14F-4D97-AF65-F5344CB8AC3E}">
        <p14:creationId xmlns:p14="http://schemas.microsoft.com/office/powerpoint/2010/main" val="3435605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Rioleringenkaart-1-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49"/>
            <a:ext cx="9144000" cy="4122295"/>
          </a:xfrm>
          <a:prstGeom prst="rect">
            <a:avLst/>
          </a:prstGeom>
        </p:spPr>
      </p:pic>
    </p:spTree>
    <p:extLst>
      <p:ext uri="{BB962C8B-B14F-4D97-AF65-F5344CB8AC3E}">
        <p14:creationId xmlns:p14="http://schemas.microsoft.com/office/powerpoint/2010/main" val="1652251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Bel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899454"/>
          </a:xfrm>
          <a:prstGeom prst="rect">
            <a:avLst/>
          </a:prstGeom>
        </p:spPr>
      </p:pic>
      <p:sp>
        <p:nvSpPr>
          <p:cNvPr id="2" name="Rectangle 1"/>
          <p:cNvSpPr/>
          <p:nvPr/>
        </p:nvSpPr>
        <p:spPr>
          <a:xfrm>
            <a:off x="2171700" y="4582636"/>
            <a:ext cx="4572000" cy="1477328"/>
          </a:xfrm>
          <a:prstGeom prst="rect">
            <a:avLst/>
          </a:prstGeom>
        </p:spPr>
        <p:txBody>
          <a:bodyPr>
            <a:spAutoFit/>
          </a:bodyPr>
          <a:lstStyle/>
          <a:p>
            <a:endParaRPr lang="en-US" dirty="0"/>
          </a:p>
          <a:p>
            <a:r>
              <a:rPr lang="en-US" dirty="0"/>
              <a:t>InSAR Monitoring for Oil &amp; Gas </a:t>
            </a:r>
          </a:p>
          <a:p>
            <a:endParaRPr lang="en-US" dirty="0"/>
          </a:p>
          <a:p>
            <a:r>
              <a:rPr lang="en-US" dirty="0"/>
              <a:t>Detect and understand subsidence with high accuracy and regular updates.</a:t>
            </a:r>
          </a:p>
        </p:txBody>
      </p:sp>
    </p:spTree>
    <p:extLst>
      <p:ext uri="{BB962C8B-B14F-4D97-AF65-F5344CB8AC3E}">
        <p14:creationId xmlns:p14="http://schemas.microsoft.com/office/powerpoint/2010/main" val="39652420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diotomite1.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00" y="1619250"/>
            <a:ext cx="5080000" cy="3873500"/>
          </a:xfrm>
          <a:prstGeom prst="rect">
            <a:avLst/>
          </a:prstGeom>
        </p:spPr>
      </p:pic>
    </p:spTree>
    <p:extLst>
      <p:ext uri="{BB962C8B-B14F-4D97-AF65-F5344CB8AC3E}">
        <p14:creationId xmlns:p14="http://schemas.microsoft.com/office/powerpoint/2010/main" val="19111559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Sentinel-1-fl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371"/>
            <a:ext cx="9144000" cy="3777258"/>
          </a:xfrm>
          <a:prstGeom prst="rect">
            <a:avLst/>
          </a:prstGeom>
        </p:spPr>
      </p:pic>
      <p:sp>
        <p:nvSpPr>
          <p:cNvPr id="2" name="Rectangle 1"/>
          <p:cNvSpPr/>
          <p:nvPr/>
        </p:nvSpPr>
        <p:spPr>
          <a:xfrm>
            <a:off x="2286000" y="4745335"/>
            <a:ext cx="4572000" cy="923330"/>
          </a:xfrm>
          <a:prstGeom prst="rect">
            <a:avLst/>
          </a:prstGeom>
        </p:spPr>
        <p:txBody>
          <a:bodyPr>
            <a:spAutoFit/>
          </a:bodyPr>
          <a:lstStyle/>
          <a:p>
            <a:r>
              <a:rPr lang="en-US" dirty="0"/>
              <a:t>MEASURE AND MONITOR SURFACE MOVEMENTS WITH HIGH ACCURACY AND REGULAR UPDATES.</a:t>
            </a:r>
          </a:p>
        </p:txBody>
      </p:sp>
    </p:spTree>
    <p:extLst>
      <p:ext uri="{BB962C8B-B14F-4D97-AF65-F5344CB8AC3E}">
        <p14:creationId xmlns:p14="http://schemas.microsoft.com/office/powerpoint/2010/main" val="86714083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stedin.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9144000" cy="5232400"/>
          </a:xfrm>
          <a:prstGeom prst="rect">
            <a:avLst/>
          </a:prstGeom>
        </p:spPr>
      </p:pic>
    </p:spTree>
    <p:extLst>
      <p:ext uri="{BB962C8B-B14F-4D97-AF65-F5344CB8AC3E}">
        <p14:creationId xmlns:p14="http://schemas.microsoft.com/office/powerpoint/2010/main" val="3496918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3721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5DD05D1-579B-C941-9B2B-6DCD60F139FE}" type="slidenum">
              <a:rPr lang="en-US" sz="1200">
                <a:solidFill>
                  <a:srgbClr val="D38E27"/>
                </a:solidFill>
                <a:latin typeface="Papyrus" charset="0"/>
                <a:cs typeface="Papyrus" charset="0"/>
              </a:rPr>
              <a:pPr eaLnBrk="1" hangingPunct="1"/>
              <a:t>49</a:t>
            </a:fld>
            <a:endParaRPr lang="en-US" sz="1200">
              <a:solidFill>
                <a:srgbClr val="D38E27"/>
              </a:solidFill>
              <a:latin typeface="Papyrus" charset="0"/>
              <a:cs typeface="Papyrus" charset="0"/>
            </a:endParaRPr>
          </a:p>
        </p:txBody>
      </p:sp>
      <p:pic>
        <p:nvPicPr>
          <p:cNvPr id="137218" name="Picture 4" descr="vegas_3d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66838"/>
            <a:ext cx="60960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152400"/>
            <a:ext cx="9144000" cy="1143000"/>
          </a:xfrm>
          <a:prstGeom prst="rect">
            <a:avLst/>
          </a:prstGeom>
        </p:spPr>
        <p:txBody>
          <a:bodyPr anchor="ctr">
            <a:normAutofit fontScale="90000"/>
          </a:bodyPr>
          <a:lstStyle/>
          <a:p>
            <a:pPr eaLnBrk="0" hangingPunct="0">
              <a:defRPr/>
            </a:pPr>
            <a:r>
              <a:rPr lang="en-US" sz="3600" b="0" cap="all" dirty="0">
                <a:latin typeface="Papyrus"/>
                <a:ea typeface="ＭＳ Ｐゴシック" charset="-128"/>
                <a:cs typeface="ＭＳ Ｐゴシック" charset="-128"/>
              </a:rPr>
              <a:t>Subsidence due to ground water withdrawal.</a:t>
            </a:r>
            <a:r>
              <a:rPr lang="en-US" sz="1800" b="0" cap="all" dirty="0">
                <a:latin typeface="Papyrus"/>
                <a:ea typeface="ＭＳ Ｐゴシック" charset="-128"/>
                <a:cs typeface="ＭＳ Ｐゴシック" charset="-128"/>
              </a:rPr>
              <a:t> </a:t>
            </a:r>
            <a:r>
              <a:rPr lang="en-US" sz="1800" b="0" cap="all">
                <a:latin typeface="Papyrus"/>
                <a:ea typeface="ＭＳ Ｐゴシック" charset="-128"/>
                <a:cs typeface="ＭＳ Ｐゴシック" charset="-128"/>
              </a:rPr>
              <a:t>(presentation has </a:t>
            </a:r>
            <a:r>
              <a:rPr lang="en-US" sz="1800" b="0" cap="all" dirty="0">
                <a:latin typeface="Papyrus"/>
                <a:ea typeface="ＭＳ Ｐゴシック" charset="-128"/>
                <a:cs typeface="ＭＳ Ｐゴシック" charset="-128"/>
              </a:rPr>
              <a:t>extreme vertical exaggeration)</a:t>
            </a:r>
            <a:endParaRPr lang="en-US" sz="3600" b="0" cap="all" dirty="0">
              <a:latin typeface="Papyrus"/>
              <a:ea typeface="ＭＳ Ｐゴシック" charset="-128"/>
              <a:cs typeface="ＭＳ Ｐゴシック" charset="-128"/>
            </a:endParaRPr>
          </a:p>
        </p:txBody>
      </p:sp>
      <p:sp>
        <p:nvSpPr>
          <p:cNvPr id="137220" name="Rectangle 5"/>
          <p:cNvSpPr>
            <a:spLocks noChangeArrowheads="1"/>
          </p:cNvSpPr>
          <p:nvPr/>
        </p:nvSpPr>
        <p:spPr bwMode="auto">
          <a:xfrm>
            <a:off x="39688" y="6553200"/>
            <a:ext cx="201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b="0">
                <a:latin typeface="Papyrus" charset="0"/>
              </a:rPr>
              <a:t>I think this is from Amelung</a:t>
            </a:r>
          </a:p>
        </p:txBody>
      </p:sp>
    </p:spTree>
    <p:extLst>
      <p:ext uri="{BB962C8B-B14F-4D97-AF65-F5344CB8AC3E}">
        <p14:creationId xmlns:p14="http://schemas.microsoft.com/office/powerpoint/2010/main" val="19459090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4" name="object 4"/>
          <p:cNvSpPr txBox="1"/>
          <p:nvPr/>
        </p:nvSpPr>
        <p:spPr>
          <a:xfrm>
            <a:off x="262430" y="1747834"/>
            <a:ext cx="4552286" cy="1723549"/>
          </a:xfrm>
          <a:prstGeom prst="rect">
            <a:avLst/>
          </a:prstGeom>
        </p:spPr>
        <p:txBody>
          <a:bodyPr vert="horz" wrap="square" lIns="0" tIns="0" rIns="0" bIns="0" rtlCol="0">
            <a:spAutoFit/>
          </a:bodyPr>
          <a:lstStyle/>
          <a:p>
            <a:pPr marL="11397"/>
            <a:r>
              <a:rPr lang="es-ES_tradnl" sz="2800" dirty="0" smtClean="0">
                <a:latin typeface="Times New Roman"/>
                <a:cs typeface="Times New Roman"/>
              </a:rPr>
              <a:t>Superficie lisa genera reflexión especular.</a:t>
            </a:r>
            <a:endParaRPr lang="es-ES_tradnl" sz="2800" dirty="0">
              <a:latin typeface="Times New Roman"/>
              <a:cs typeface="Times New Roman"/>
            </a:endParaRPr>
          </a:p>
          <a:p>
            <a:pPr marL="11397"/>
            <a:r>
              <a:rPr lang="es-ES_tradnl" sz="2800" dirty="0" smtClean="0">
                <a:latin typeface="Times New Roman"/>
                <a:cs typeface="Times New Roman"/>
              </a:rPr>
              <a:t>Por lo general no vuelve al satélite.</a:t>
            </a:r>
            <a:endParaRPr lang="es-ES_tradnl" sz="2800" dirty="0">
              <a:latin typeface="Times New Roman"/>
              <a:cs typeface="Times New Roman"/>
            </a:endParaRPr>
          </a:p>
        </p:txBody>
      </p:sp>
      <p:sp>
        <p:nvSpPr>
          <p:cNvPr id="7" name="object 7"/>
          <p:cNvSpPr txBox="1">
            <a:spLocks noGrp="1"/>
          </p:cNvSpPr>
          <p:nvPr>
            <p:ph type="title"/>
          </p:nvPr>
        </p:nvSpPr>
        <p:spPr>
          <a:xfrm>
            <a:off x="0" y="47968"/>
            <a:ext cx="9144000" cy="1292662"/>
          </a:xfrm>
          <a:prstGeom prst="rect">
            <a:avLst/>
          </a:prstGeom>
        </p:spPr>
        <p:txBody>
          <a:bodyPr vert="horz" wrap="square" lIns="0" tIns="0" rIns="0" bIns="0" rtlCol="0">
            <a:spAutoFit/>
          </a:bodyPr>
          <a:lstStyle/>
          <a:p>
            <a:pPr marL="11397"/>
            <a:r>
              <a:rPr lang="es-ES_tradnl" sz="2800" spc="-4" dirty="0" smtClean="0">
                <a:latin typeface="Times New Roman"/>
                <a:cs typeface="Times New Roman"/>
              </a:rPr>
              <a:t>¿cómo funciona las mediciones?</a:t>
            </a:r>
            <a:br>
              <a:rPr lang="es-ES_tradnl" sz="2800" spc="-4" dirty="0" smtClean="0">
                <a:latin typeface="Times New Roman"/>
                <a:cs typeface="Times New Roman"/>
              </a:rPr>
            </a:br>
            <a:r>
              <a:rPr lang="es-ES_tradnl" sz="2800" spc="-4" dirty="0">
                <a:latin typeface="Times New Roman"/>
                <a:cs typeface="Times New Roman"/>
              </a:rPr>
              <a:t/>
            </a:r>
            <a:br>
              <a:rPr lang="es-ES_tradnl" sz="2800" spc="-4" dirty="0">
                <a:latin typeface="Times New Roman"/>
                <a:cs typeface="Times New Roman"/>
              </a:rPr>
            </a:br>
            <a:r>
              <a:rPr lang="es-ES_tradnl" sz="2800" spc="-4" dirty="0" smtClean="0">
                <a:latin typeface="Times New Roman"/>
                <a:cs typeface="Times New Roman"/>
              </a:rPr>
              <a:t>Reflexión vs dispersión</a:t>
            </a:r>
            <a:endParaRPr lang="es-ES_tradnl" sz="2800" spc="-4" dirty="0">
              <a:latin typeface="Times New Roman"/>
              <a:cs typeface="Times New Roman"/>
            </a:endParaRPr>
          </a:p>
        </p:txBody>
      </p:sp>
      <p:sp>
        <p:nvSpPr>
          <p:cNvPr id="15" name="object 15"/>
          <p:cNvSpPr txBox="1"/>
          <p:nvPr/>
        </p:nvSpPr>
        <p:spPr>
          <a:xfrm>
            <a:off x="5156200" y="1762032"/>
            <a:ext cx="3401264" cy="861774"/>
          </a:xfrm>
          <a:prstGeom prst="rect">
            <a:avLst/>
          </a:prstGeom>
        </p:spPr>
        <p:txBody>
          <a:bodyPr vert="horz" wrap="square" lIns="0" tIns="0" rIns="0" bIns="0" rtlCol="0">
            <a:spAutoFit/>
          </a:bodyPr>
          <a:lstStyle/>
          <a:p>
            <a:pPr marL="11397"/>
            <a:r>
              <a:rPr lang="es-ES_tradnl" sz="2800" spc="-40" dirty="0" smtClean="0">
                <a:latin typeface="Times New Roman"/>
                <a:cs typeface="Times New Roman"/>
              </a:rPr>
              <a:t>Superficie accidentada.</a:t>
            </a:r>
          </a:p>
          <a:p>
            <a:pPr marL="11397"/>
            <a:r>
              <a:rPr lang="es-ES_tradnl" sz="2800" spc="-40" dirty="0" smtClean="0">
                <a:latin typeface="Times New Roman"/>
                <a:cs typeface="Times New Roman"/>
              </a:rPr>
              <a:t>Energía desparramado.</a:t>
            </a:r>
            <a:endParaRPr lang="es-ES_tradnl" sz="2800" dirty="0">
              <a:latin typeface="Times New Roman"/>
              <a:cs typeface="Times New Roman"/>
            </a:endParaRPr>
          </a:p>
        </p:txBody>
      </p:sp>
      <p:pic>
        <p:nvPicPr>
          <p:cNvPr id="17" name="Picture 16" descr="reflect vs scatt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3256565"/>
            <a:ext cx="8622429" cy="2961071"/>
          </a:xfrm>
          <a:prstGeom prst="rect">
            <a:avLst/>
          </a:prstGeom>
        </p:spPr>
      </p:pic>
    </p:spTree>
    <p:extLst>
      <p:ext uri="{BB962C8B-B14F-4D97-AF65-F5344CB8AC3E}">
        <p14:creationId xmlns:p14="http://schemas.microsoft.com/office/powerpoint/2010/main" val="664649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fig07.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00"/>
            <a:ext cx="9144000" cy="6120433"/>
          </a:xfrm>
          <a:prstGeom prst="rect">
            <a:avLst/>
          </a:prstGeom>
        </p:spPr>
      </p:pic>
    </p:spTree>
    <p:extLst>
      <p:ext uri="{BB962C8B-B14F-4D97-AF65-F5344CB8AC3E}">
        <p14:creationId xmlns:p14="http://schemas.microsoft.com/office/powerpoint/2010/main" val="2388109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p02graphb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500" y="0"/>
            <a:ext cx="5016500" cy="1888005"/>
          </a:xfrm>
          <a:prstGeom prst="rect">
            <a:avLst/>
          </a:prstGeom>
        </p:spPr>
      </p:pic>
      <p:pic>
        <p:nvPicPr>
          <p:cNvPr id="5" name="Picture 4" descr="p02f01bg.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965200"/>
            <a:ext cx="6629400" cy="5930900"/>
          </a:xfrm>
          <a:prstGeom prst="rect">
            <a:avLst/>
          </a:prstGeom>
        </p:spPr>
      </p:pic>
    </p:spTree>
    <p:extLst>
      <p:ext uri="{BB962C8B-B14F-4D97-AF65-F5344CB8AC3E}">
        <p14:creationId xmlns:p14="http://schemas.microsoft.com/office/powerpoint/2010/main" val="1905465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1665288"/>
            <a:ext cx="9144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_tradnl" sz="2800" b="0" dirty="0" err="1" smtClean="0">
                <a:latin typeface="Times New Roman"/>
                <a:cs typeface="Times New Roman"/>
              </a:rPr>
              <a:t>What</a:t>
            </a:r>
            <a:r>
              <a:rPr lang="es-ES_tradnl" sz="2800" b="0" dirty="0" smtClean="0">
                <a:latin typeface="Times New Roman"/>
                <a:cs typeface="Times New Roman"/>
              </a:rPr>
              <a:t> </a:t>
            </a:r>
            <a:r>
              <a:rPr lang="es-ES_tradnl" sz="2800" b="0" dirty="0" err="1" smtClean="0">
                <a:latin typeface="Times New Roman"/>
                <a:cs typeface="Times New Roman"/>
              </a:rPr>
              <a:t>is</a:t>
            </a:r>
            <a:r>
              <a:rPr lang="es-ES_tradnl" sz="2800" b="0" dirty="0" smtClean="0">
                <a:latin typeface="Times New Roman"/>
                <a:cs typeface="Times New Roman"/>
              </a:rPr>
              <a:t> LIDAR?</a:t>
            </a:r>
          </a:p>
          <a:p>
            <a:pPr algn="ctr"/>
            <a:endParaRPr lang="es-ES_tradnl" sz="2800" dirty="0" smtClean="0">
              <a:latin typeface="Times New Roman"/>
              <a:cs typeface="Times New Roman"/>
            </a:endParaRPr>
          </a:p>
          <a:p>
            <a:pPr algn="ctr"/>
            <a:r>
              <a:rPr lang="es-ES_tradnl" sz="2800" u="sng" dirty="0" err="1" smtClean="0">
                <a:latin typeface="Times New Roman"/>
                <a:cs typeface="Times New Roman"/>
              </a:rPr>
              <a:t>LI</a:t>
            </a:r>
            <a:r>
              <a:rPr lang="es-ES_tradnl" sz="2800" dirty="0" err="1" smtClean="0">
                <a:latin typeface="Times New Roman"/>
                <a:cs typeface="Times New Roman"/>
              </a:rPr>
              <a:t>ght</a:t>
            </a:r>
            <a:r>
              <a:rPr lang="es-ES_tradnl" sz="2800" dirty="0" smtClean="0">
                <a:latin typeface="Times New Roman"/>
                <a:cs typeface="Times New Roman"/>
              </a:rPr>
              <a:t> </a:t>
            </a:r>
            <a:r>
              <a:rPr lang="es-ES_tradnl" sz="2800" u="sng" dirty="0" err="1" smtClean="0">
                <a:latin typeface="Times New Roman"/>
                <a:cs typeface="Times New Roman"/>
              </a:rPr>
              <a:t>D</a:t>
            </a:r>
            <a:r>
              <a:rPr lang="es-ES_tradnl" sz="2800" dirty="0" err="1" smtClean="0">
                <a:latin typeface="Times New Roman"/>
                <a:cs typeface="Times New Roman"/>
              </a:rPr>
              <a:t>etection</a:t>
            </a:r>
            <a:r>
              <a:rPr lang="es-ES_tradnl" sz="2800" dirty="0" smtClean="0">
                <a:latin typeface="Times New Roman"/>
                <a:cs typeface="Times New Roman"/>
              </a:rPr>
              <a:t> </a:t>
            </a:r>
            <a:r>
              <a:rPr lang="es-ES_tradnl" sz="2800" u="sng" dirty="0" smtClean="0">
                <a:latin typeface="Times New Roman"/>
                <a:cs typeface="Times New Roman"/>
              </a:rPr>
              <a:t>A</a:t>
            </a:r>
            <a:r>
              <a:rPr lang="es-ES_tradnl" sz="2800" dirty="0" smtClean="0">
                <a:latin typeface="Times New Roman"/>
                <a:cs typeface="Times New Roman"/>
              </a:rPr>
              <a:t>nd </a:t>
            </a:r>
            <a:r>
              <a:rPr lang="es-ES_tradnl" sz="2800" u="sng" dirty="0" err="1" smtClean="0">
                <a:latin typeface="Times New Roman"/>
                <a:cs typeface="Times New Roman"/>
              </a:rPr>
              <a:t>R</a:t>
            </a:r>
            <a:r>
              <a:rPr lang="es-ES_tradnl" sz="2800" dirty="0" err="1" smtClean="0">
                <a:latin typeface="Times New Roman"/>
                <a:cs typeface="Times New Roman"/>
              </a:rPr>
              <a:t>anging</a:t>
            </a:r>
            <a:endParaRPr lang="es-ES_tradnl" sz="2800" dirty="0" smtClean="0">
              <a:latin typeface="Times New Roman"/>
              <a:cs typeface="Times New Roman"/>
            </a:endParaRPr>
          </a:p>
          <a:p>
            <a:pPr algn="ctr"/>
            <a:endParaRPr lang="es-ES_tradnl" sz="2800" dirty="0" smtClean="0">
              <a:latin typeface="Times New Roman"/>
              <a:cs typeface="Times New Roman"/>
            </a:endParaRPr>
          </a:p>
          <a:p>
            <a:pPr algn="ctr"/>
            <a:endParaRPr lang="es-ES_tradnl" sz="2800" b="0" dirty="0" smtClean="0">
              <a:latin typeface="Times New Roman"/>
              <a:cs typeface="Times New Roman"/>
            </a:endParaRPr>
          </a:p>
          <a:p>
            <a:pPr algn="ctr"/>
            <a:endParaRPr lang="es-ES_tradnl" sz="2800" b="0" dirty="0" smtClean="0">
              <a:latin typeface="Times New Roman"/>
              <a:cs typeface="Times New Roman"/>
            </a:endParaRPr>
          </a:p>
          <a:p>
            <a:pPr algn="ctr"/>
            <a:r>
              <a:rPr lang="es-ES_tradnl" sz="2800" dirty="0" smtClean="0">
                <a:latin typeface="Times New Roman"/>
                <a:cs typeface="Times New Roman"/>
              </a:rPr>
              <a:t>Una tecnología de t</a:t>
            </a:r>
            <a:r>
              <a:rPr lang="es-ES_tradnl" sz="2800" b="0" dirty="0" smtClean="0">
                <a:latin typeface="Times New Roman"/>
                <a:cs typeface="Times New Roman"/>
              </a:rPr>
              <a:t>eledetecci</a:t>
            </a:r>
            <a:r>
              <a:rPr lang="es-ES_tradnl" sz="2800" dirty="0" smtClean="0">
                <a:latin typeface="Times New Roman"/>
                <a:cs typeface="Times New Roman"/>
              </a:rPr>
              <a:t>ón óptico capaz de medir la distancia (tiempo de vuelo), u otra propiedad (estudios de las propia des del señal que vuelve), de un blanco por iluminación con luz, típicamente por pulsos de laser.</a:t>
            </a:r>
          </a:p>
        </p:txBody>
      </p:sp>
    </p:spTree>
    <p:extLst>
      <p:ext uri="{BB962C8B-B14F-4D97-AF65-F5344CB8AC3E}">
        <p14:creationId xmlns:p14="http://schemas.microsoft.com/office/powerpoint/2010/main" val="239913984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150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4C866AB7-C340-BF43-8877-9E076FCC39DA}" type="slidenum">
              <a:rPr lang="en-US" sz="1200">
                <a:solidFill>
                  <a:srgbClr val="D38E27"/>
                </a:solidFill>
                <a:latin typeface="Papyrus" charset="0"/>
                <a:cs typeface="Papyrus" charset="0"/>
              </a:rPr>
              <a:pPr eaLnBrk="1" hangingPunct="1"/>
              <a:t>53</a:t>
            </a:fld>
            <a:endParaRPr lang="en-US" sz="1200">
              <a:solidFill>
                <a:srgbClr val="D38E27"/>
              </a:solidFill>
              <a:latin typeface="Papyrus" charset="0"/>
              <a:cs typeface="Papyrus" charset="0"/>
            </a:endParaRPr>
          </a:p>
        </p:txBody>
      </p:sp>
      <p:sp>
        <p:nvSpPr>
          <p:cNvPr id="21506" name="Rectangle 1"/>
          <p:cNvSpPr>
            <a:spLocks noChangeArrowheads="1"/>
          </p:cNvSpPr>
          <p:nvPr/>
        </p:nvSpPr>
        <p:spPr bwMode="auto">
          <a:xfrm>
            <a:off x="76200" y="1295400"/>
            <a:ext cx="9144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_tradnl" sz="2800" b="0" dirty="0" smtClean="0">
                <a:latin typeface="Times New Roman"/>
                <a:cs typeface="Times New Roman"/>
              </a:rPr>
              <a:t>Sistemas de LIDAR </a:t>
            </a:r>
            <a:r>
              <a:rPr lang="es-ES_tradnl" sz="2800" b="0" dirty="0" err="1" smtClean="0">
                <a:latin typeface="Times New Roman"/>
                <a:cs typeface="Times New Roman"/>
              </a:rPr>
              <a:t>systems</a:t>
            </a:r>
            <a:endParaRPr lang="es-ES_tradnl" sz="2800" b="0" dirty="0" smtClean="0">
              <a:latin typeface="Times New Roman"/>
              <a:cs typeface="Times New Roman"/>
            </a:endParaRPr>
          </a:p>
          <a:p>
            <a:pPr algn="ctr"/>
            <a:endParaRPr lang="es-ES_tradnl" sz="2800" b="0" dirty="0" smtClean="0">
              <a:latin typeface="Times New Roman"/>
              <a:cs typeface="Times New Roman"/>
            </a:endParaRPr>
          </a:p>
          <a:p>
            <a:pPr algn="ctr"/>
            <a:r>
              <a:rPr lang="es-ES_tradnl" sz="2800" dirty="0">
                <a:latin typeface="Times New Roman"/>
                <a:cs typeface="Times New Roman"/>
              </a:rPr>
              <a:t>Como se recoge datos lidar –</a:t>
            </a:r>
          </a:p>
          <a:p>
            <a:pPr algn="ctr"/>
            <a:endParaRPr lang="es-ES_tradnl" sz="2800" b="0" dirty="0" smtClean="0">
              <a:latin typeface="Times New Roman"/>
              <a:cs typeface="Times New Roman"/>
            </a:endParaRPr>
          </a:p>
          <a:p>
            <a:pPr algn="ctr"/>
            <a:r>
              <a:rPr lang="es-ES_tradnl" sz="2800" b="0" dirty="0" smtClean="0">
                <a:latin typeface="Times New Roman"/>
                <a:cs typeface="Times New Roman"/>
              </a:rPr>
              <a:t>Basado en la tierra</a:t>
            </a:r>
          </a:p>
          <a:p>
            <a:pPr algn="ctr"/>
            <a:endParaRPr lang="es-ES_tradnl" sz="2800" b="0" dirty="0" smtClean="0">
              <a:latin typeface="Times New Roman"/>
              <a:cs typeface="Times New Roman"/>
            </a:endParaRPr>
          </a:p>
          <a:p>
            <a:pPr algn="ctr"/>
            <a:r>
              <a:rPr lang="es-ES_tradnl" sz="2800" dirty="0">
                <a:latin typeface="Times New Roman"/>
                <a:cs typeface="Times New Roman"/>
              </a:rPr>
              <a:t>B</a:t>
            </a:r>
            <a:r>
              <a:rPr lang="es-ES_tradnl" sz="2800" b="0" dirty="0" smtClean="0">
                <a:latin typeface="Times New Roman"/>
                <a:cs typeface="Times New Roman"/>
              </a:rPr>
              <a:t>asado en el aire</a:t>
            </a:r>
          </a:p>
          <a:p>
            <a:pPr algn="ctr"/>
            <a:endParaRPr lang="es-ES_tradnl" sz="2800" b="0" dirty="0" smtClean="0">
              <a:latin typeface="Times New Roman"/>
              <a:cs typeface="Times New Roman"/>
            </a:endParaRPr>
          </a:p>
          <a:p>
            <a:pPr algn="ctr"/>
            <a:r>
              <a:rPr lang="es-ES_tradnl" sz="2800" b="0" dirty="0" smtClean="0">
                <a:latin typeface="Times New Roman"/>
                <a:cs typeface="Times New Roman"/>
              </a:rPr>
              <a:t>Basado en el espacio</a:t>
            </a:r>
            <a:endParaRPr lang="es-ES_tradnl" sz="2800" b="0" dirty="0">
              <a:latin typeface="Times New Roman"/>
              <a:cs typeface="Times New Roman"/>
            </a:endParaRPr>
          </a:p>
        </p:txBody>
      </p:sp>
    </p:spTree>
    <p:extLst>
      <p:ext uri="{BB962C8B-B14F-4D97-AF65-F5344CB8AC3E}">
        <p14:creationId xmlns:p14="http://schemas.microsoft.com/office/powerpoint/2010/main" val="55327675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43009" name="Picture 7" descr="plane_flyover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143000"/>
            <a:ext cx="3276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
          <p:cNvSpPr txBox="1">
            <a:spLocks noChangeArrowheads="1"/>
          </p:cNvSpPr>
          <p:nvPr/>
        </p:nvSpPr>
        <p:spPr bwMode="auto">
          <a:xfrm>
            <a:off x="762000" y="304800"/>
            <a:ext cx="769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sz="2800" dirty="0" smtClean="0">
                <a:latin typeface="Times New Roman"/>
                <a:cs typeface="Times New Roman"/>
              </a:rPr>
              <a:t>Escaneo </a:t>
            </a:r>
            <a:r>
              <a:rPr lang="es-ES" sz="2800" dirty="0">
                <a:latin typeface="Times New Roman"/>
                <a:cs typeface="Times New Roman"/>
              </a:rPr>
              <a:t>láser aéreo</a:t>
            </a:r>
            <a:endParaRPr lang="es-ES_tradnl" sz="2800" dirty="0">
              <a:solidFill>
                <a:srgbClr val="000000"/>
              </a:solidFill>
              <a:latin typeface="Times New Roman"/>
              <a:cs typeface="Times New Roman"/>
            </a:endParaRPr>
          </a:p>
        </p:txBody>
      </p:sp>
      <p:sp>
        <p:nvSpPr>
          <p:cNvPr id="3082" name="Text Box 10"/>
          <p:cNvSpPr txBox="1">
            <a:spLocks noChangeArrowheads="1"/>
          </p:cNvSpPr>
          <p:nvPr/>
        </p:nvSpPr>
        <p:spPr bwMode="auto">
          <a:xfrm>
            <a:off x="4343400" y="1143000"/>
            <a:ext cx="4572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sz="2800" b="0" dirty="0" smtClean="0">
                <a:solidFill>
                  <a:srgbClr val="000000"/>
                </a:solidFill>
                <a:latin typeface="Times New Roman"/>
                <a:cs typeface="Times New Roman"/>
              </a:rPr>
              <a:t>ALS/LiDAR es un tecnología de </a:t>
            </a:r>
            <a:r>
              <a:rPr lang="es-ES_tradnl" sz="2800" dirty="0" smtClean="0">
                <a:latin typeface="Times New Roman"/>
                <a:cs typeface="Times New Roman"/>
              </a:rPr>
              <a:t>teledetección activa que mide distancia por el tiempo de vuelo de luz de un laser.</a:t>
            </a:r>
          </a:p>
        </p:txBody>
      </p:sp>
    </p:spTree>
    <p:extLst>
      <p:ext uri="{BB962C8B-B14F-4D97-AF65-F5344CB8AC3E}">
        <p14:creationId xmlns:p14="http://schemas.microsoft.com/office/powerpoint/2010/main" val="170976334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5222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575FEBB-527D-6747-AC62-9861AA9BAF64}" type="slidenum">
              <a:rPr lang="en-US" sz="1200">
                <a:solidFill>
                  <a:srgbClr val="D38E27"/>
                </a:solidFill>
                <a:latin typeface="Papyrus" charset="0"/>
                <a:cs typeface="Papyrus" charset="0"/>
              </a:rPr>
              <a:pPr eaLnBrk="1" hangingPunct="1"/>
              <a:t>55</a:t>
            </a:fld>
            <a:endParaRPr lang="en-US" sz="1200">
              <a:solidFill>
                <a:srgbClr val="D38E27"/>
              </a:solidFill>
              <a:latin typeface="Papyrus" charset="0"/>
              <a:cs typeface="Papyrus" charset="0"/>
            </a:endParaRPr>
          </a:p>
        </p:txBody>
      </p:sp>
      <p:pic>
        <p:nvPicPr>
          <p:cNvPr id="522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685800"/>
            <a:ext cx="39624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3"/>
          <p:cNvSpPr txBox="1">
            <a:spLocks noChangeArrowheads="1"/>
          </p:cNvSpPr>
          <p:nvPr/>
        </p:nvSpPr>
        <p:spPr bwMode="auto">
          <a:xfrm>
            <a:off x="0" y="914400"/>
            <a:ext cx="3581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_tradnl" dirty="0" smtClean="0">
                <a:latin typeface="Papyrus" charset="0"/>
                <a:cs typeface="Papyrus" charset="0"/>
              </a:rPr>
              <a:t> </a:t>
            </a:r>
            <a:r>
              <a:rPr lang="es-ES_tradnl" dirty="0" err="1" smtClean="0">
                <a:latin typeface="Papyrus" charset="0"/>
                <a:cs typeface="Papyrus" charset="0"/>
              </a:rPr>
              <a:t>Terresterial</a:t>
            </a:r>
            <a:r>
              <a:rPr lang="es-ES_tradnl" dirty="0" smtClean="0">
                <a:latin typeface="Papyrus" charset="0"/>
                <a:cs typeface="Papyrus" charset="0"/>
              </a:rPr>
              <a:t>/</a:t>
            </a:r>
            <a:r>
              <a:rPr lang="es-ES_tradnl" dirty="0" err="1" smtClean="0">
                <a:latin typeface="Papyrus" charset="0"/>
                <a:cs typeface="Papyrus" charset="0"/>
              </a:rPr>
              <a:t>Tripod</a:t>
            </a:r>
            <a:r>
              <a:rPr lang="es-ES_tradnl" dirty="0" smtClean="0">
                <a:latin typeface="Papyrus" charset="0"/>
                <a:cs typeface="Papyrus" charset="0"/>
              </a:rPr>
              <a:t> Laser Scanner</a:t>
            </a:r>
          </a:p>
          <a:p>
            <a:pPr eaLnBrk="1" hangingPunct="1"/>
            <a:r>
              <a:rPr lang="es-ES_tradnl" dirty="0" smtClean="0">
                <a:latin typeface="Papyrus" charset="0"/>
                <a:cs typeface="Papyrus" charset="0"/>
              </a:rPr>
              <a:t>(TLS)</a:t>
            </a:r>
            <a:endParaRPr lang="es-ES_tradnl" dirty="0">
              <a:latin typeface="Papyrus" charset="0"/>
              <a:cs typeface="Papyrus" charset="0"/>
            </a:endParaRPr>
          </a:p>
        </p:txBody>
      </p:sp>
    </p:spTree>
    <p:extLst>
      <p:ext uri="{BB962C8B-B14F-4D97-AF65-F5344CB8AC3E}">
        <p14:creationId xmlns:p14="http://schemas.microsoft.com/office/powerpoint/2010/main" val="5563066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4339" name="Freeform 3"/>
          <p:cNvSpPr>
            <a:spLocks/>
          </p:cNvSpPr>
          <p:nvPr/>
        </p:nvSpPr>
        <p:spPr bwMode="auto">
          <a:xfrm>
            <a:off x="276225" y="6100763"/>
            <a:ext cx="3771900" cy="273050"/>
          </a:xfrm>
          <a:custGeom>
            <a:avLst/>
            <a:gdLst>
              <a:gd name="T0" fmla="*/ 0 w 2376"/>
              <a:gd name="T1" fmla="*/ 18 h 172"/>
              <a:gd name="T2" fmla="*/ 54 w 2376"/>
              <a:gd name="T3" fmla="*/ 27 h 172"/>
              <a:gd name="T4" fmla="*/ 81 w 2376"/>
              <a:gd name="T5" fmla="*/ 45 h 172"/>
              <a:gd name="T6" fmla="*/ 270 w 2376"/>
              <a:gd name="T7" fmla="*/ 153 h 172"/>
              <a:gd name="T8" fmla="*/ 450 w 2376"/>
              <a:gd name="T9" fmla="*/ 144 h 172"/>
              <a:gd name="T10" fmla="*/ 567 w 2376"/>
              <a:gd name="T11" fmla="*/ 72 h 172"/>
              <a:gd name="T12" fmla="*/ 639 w 2376"/>
              <a:gd name="T13" fmla="*/ 54 h 172"/>
              <a:gd name="T14" fmla="*/ 1089 w 2376"/>
              <a:gd name="T15" fmla="*/ 81 h 172"/>
              <a:gd name="T16" fmla="*/ 1332 w 2376"/>
              <a:gd name="T17" fmla="*/ 72 h 172"/>
              <a:gd name="T18" fmla="*/ 1350 w 2376"/>
              <a:gd name="T19" fmla="*/ 45 h 172"/>
              <a:gd name="T20" fmla="*/ 1386 w 2376"/>
              <a:gd name="T21" fmla="*/ 36 h 172"/>
              <a:gd name="T22" fmla="*/ 1818 w 2376"/>
              <a:gd name="T23" fmla="*/ 72 h 172"/>
              <a:gd name="T24" fmla="*/ 1908 w 2376"/>
              <a:gd name="T25" fmla="*/ 153 h 172"/>
              <a:gd name="T26" fmla="*/ 2016 w 2376"/>
              <a:gd name="T27" fmla="*/ 171 h 172"/>
              <a:gd name="T28" fmla="*/ 2142 w 2376"/>
              <a:gd name="T29" fmla="*/ 162 h 172"/>
              <a:gd name="T30" fmla="*/ 2187 w 2376"/>
              <a:gd name="T31" fmla="*/ 108 h 172"/>
              <a:gd name="T32" fmla="*/ 2349 w 2376"/>
              <a:gd name="T33" fmla="*/ 45 h 172"/>
              <a:gd name="T34" fmla="*/ 2376 w 2376"/>
              <a:gd name="T3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6" h="172">
                <a:moveTo>
                  <a:pt x="0" y="18"/>
                </a:moveTo>
                <a:cubicBezTo>
                  <a:pt x="18" y="21"/>
                  <a:pt x="37" y="21"/>
                  <a:pt x="54" y="27"/>
                </a:cubicBezTo>
                <a:cubicBezTo>
                  <a:pt x="64" y="30"/>
                  <a:pt x="72" y="40"/>
                  <a:pt x="81" y="45"/>
                </a:cubicBezTo>
                <a:cubicBezTo>
                  <a:pt x="141" y="80"/>
                  <a:pt x="203" y="136"/>
                  <a:pt x="270" y="153"/>
                </a:cubicBezTo>
                <a:cubicBezTo>
                  <a:pt x="330" y="150"/>
                  <a:pt x="391" y="153"/>
                  <a:pt x="450" y="144"/>
                </a:cubicBezTo>
                <a:cubicBezTo>
                  <a:pt x="515" y="134"/>
                  <a:pt x="516" y="91"/>
                  <a:pt x="567" y="72"/>
                </a:cubicBezTo>
                <a:cubicBezTo>
                  <a:pt x="590" y="64"/>
                  <a:pt x="615" y="60"/>
                  <a:pt x="639" y="54"/>
                </a:cubicBezTo>
                <a:cubicBezTo>
                  <a:pt x="955" y="62"/>
                  <a:pt x="909" y="51"/>
                  <a:pt x="1089" y="81"/>
                </a:cubicBezTo>
                <a:cubicBezTo>
                  <a:pt x="1170" y="78"/>
                  <a:pt x="1252" y="83"/>
                  <a:pt x="1332" y="72"/>
                </a:cubicBezTo>
                <a:cubicBezTo>
                  <a:pt x="1343" y="71"/>
                  <a:pt x="1341" y="51"/>
                  <a:pt x="1350" y="45"/>
                </a:cubicBezTo>
                <a:cubicBezTo>
                  <a:pt x="1360" y="38"/>
                  <a:pt x="1374" y="39"/>
                  <a:pt x="1386" y="36"/>
                </a:cubicBezTo>
                <a:cubicBezTo>
                  <a:pt x="1806" y="46"/>
                  <a:pt x="1630" y="25"/>
                  <a:pt x="1818" y="72"/>
                </a:cubicBezTo>
                <a:cubicBezTo>
                  <a:pt x="1852" y="94"/>
                  <a:pt x="1868" y="148"/>
                  <a:pt x="1908" y="153"/>
                </a:cubicBezTo>
                <a:cubicBezTo>
                  <a:pt x="1992" y="164"/>
                  <a:pt x="1957" y="156"/>
                  <a:pt x="2016" y="171"/>
                </a:cubicBezTo>
                <a:cubicBezTo>
                  <a:pt x="2058" y="168"/>
                  <a:pt x="2101" y="172"/>
                  <a:pt x="2142" y="162"/>
                </a:cubicBezTo>
                <a:cubicBezTo>
                  <a:pt x="2177" y="154"/>
                  <a:pt x="2162" y="123"/>
                  <a:pt x="2187" y="108"/>
                </a:cubicBezTo>
                <a:cubicBezTo>
                  <a:pt x="2235" y="79"/>
                  <a:pt x="2296" y="63"/>
                  <a:pt x="2349" y="45"/>
                </a:cubicBezTo>
                <a:cubicBezTo>
                  <a:pt x="2371" y="12"/>
                  <a:pt x="2362" y="28"/>
                  <a:pt x="2376" y="0"/>
                </a:cubicBezTo>
              </a:path>
            </a:pathLst>
          </a:custGeom>
          <a:noFill/>
          <a:ln w="28575" cmpd="sng">
            <a:solidFill>
              <a:srgbClr val="66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14340" name="Freeform 4"/>
          <p:cNvSpPr>
            <a:spLocks/>
          </p:cNvSpPr>
          <p:nvPr/>
        </p:nvSpPr>
        <p:spPr bwMode="auto">
          <a:xfrm>
            <a:off x="1828800" y="4876800"/>
            <a:ext cx="904875" cy="1257300"/>
          </a:xfrm>
          <a:custGeom>
            <a:avLst/>
            <a:gdLst>
              <a:gd name="T0" fmla="*/ 360 w 570"/>
              <a:gd name="T1" fmla="*/ 792 h 792"/>
              <a:gd name="T2" fmla="*/ 324 w 570"/>
              <a:gd name="T3" fmla="*/ 342 h 792"/>
              <a:gd name="T4" fmla="*/ 315 w 570"/>
              <a:gd name="T5" fmla="*/ 9 h 792"/>
              <a:gd name="T6" fmla="*/ 306 w 570"/>
              <a:gd name="T7" fmla="*/ 36 h 792"/>
              <a:gd name="T8" fmla="*/ 270 w 570"/>
              <a:gd name="T9" fmla="*/ 90 h 792"/>
              <a:gd name="T10" fmla="*/ 468 w 570"/>
              <a:gd name="T11" fmla="*/ 135 h 792"/>
              <a:gd name="T12" fmla="*/ 396 w 570"/>
              <a:gd name="T13" fmla="*/ 144 h 792"/>
              <a:gd name="T14" fmla="*/ 342 w 570"/>
              <a:gd name="T15" fmla="*/ 153 h 792"/>
              <a:gd name="T16" fmla="*/ 171 w 570"/>
              <a:gd name="T17" fmla="*/ 216 h 792"/>
              <a:gd name="T18" fmla="*/ 234 w 570"/>
              <a:gd name="T19" fmla="*/ 252 h 792"/>
              <a:gd name="T20" fmla="*/ 522 w 570"/>
              <a:gd name="T21" fmla="*/ 270 h 792"/>
              <a:gd name="T22" fmla="*/ 225 w 570"/>
              <a:gd name="T23" fmla="*/ 351 h 792"/>
              <a:gd name="T24" fmla="*/ 135 w 570"/>
              <a:gd name="T25" fmla="*/ 423 h 792"/>
              <a:gd name="T26" fmla="*/ 0 w 570"/>
              <a:gd name="T27" fmla="*/ 459 h 792"/>
              <a:gd name="T28" fmla="*/ 54 w 570"/>
              <a:gd name="T29" fmla="*/ 468 h 792"/>
              <a:gd name="T30" fmla="*/ 531 w 570"/>
              <a:gd name="T31" fmla="*/ 477 h 792"/>
              <a:gd name="T32" fmla="*/ 423 w 570"/>
              <a:gd name="T33" fmla="*/ 522 h 792"/>
              <a:gd name="T34" fmla="*/ 270 w 570"/>
              <a:gd name="T35" fmla="*/ 540 h 792"/>
              <a:gd name="T36" fmla="*/ 216 w 570"/>
              <a:gd name="T37" fmla="*/ 567 h 792"/>
              <a:gd name="T38" fmla="*/ 261 w 570"/>
              <a:gd name="T39" fmla="*/ 576 h 792"/>
              <a:gd name="T40" fmla="*/ 459 w 570"/>
              <a:gd name="T41" fmla="*/ 594 h 792"/>
              <a:gd name="T42" fmla="*/ 297 w 570"/>
              <a:gd name="T43" fmla="*/ 603 h 792"/>
              <a:gd name="T44" fmla="*/ 225 w 570"/>
              <a:gd name="T45" fmla="*/ 612 h 792"/>
              <a:gd name="T46" fmla="*/ 270 w 570"/>
              <a:gd name="T47" fmla="*/ 558 h 792"/>
              <a:gd name="T48" fmla="*/ 324 w 570"/>
              <a:gd name="T49" fmla="*/ 549 h 792"/>
              <a:gd name="T50" fmla="*/ 414 w 570"/>
              <a:gd name="T51" fmla="*/ 504 h 792"/>
              <a:gd name="T52" fmla="*/ 225 w 570"/>
              <a:gd name="T53" fmla="*/ 486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0" h="792">
                <a:moveTo>
                  <a:pt x="360" y="792"/>
                </a:moveTo>
                <a:cubicBezTo>
                  <a:pt x="348" y="333"/>
                  <a:pt x="353" y="575"/>
                  <a:pt x="324" y="342"/>
                </a:cubicBezTo>
                <a:cubicBezTo>
                  <a:pt x="321" y="231"/>
                  <a:pt x="322" y="120"/>
                  <a:pt x="315" y="9"/>
                </a:cubicBezTo>
                <a:cubicBezTo>
                  <a:pt x="314" y="0"/>
                  <a:pt x="311" y="28"/>
                  <a:pt x="306" y="36"/>
                </a:cubicBezTo>
                <a:cubicBezTo>
                  <a:pt x="295" y="55"/>
                  <a:pt x="270" y="90"/>
                  <a:pt x="270" y="90"/>
                </a:cubicBezTo>
                <a:cubicBezTo>
                  <a:pt x="326" y="173"/>
                  <a:pt x="254" y="82"/>
                  <a:pt x="468" y="135"/>
                </a:cubicBezTo>
                <a:cubicBezTo>
                  <a:pt x="491" y="141"/>
                  <a:pt x="420" y="141"/>
                  <a:pt x="396" y="144"/>
                </a:cubicBezTo>
                <a:cubicBezTo>
                  <a:pt x="378" y="147"/>
                  <a:pt x="360" y="149"/>
                  <a:pt x="342" y="153"/>
                </a:cubicBezTo>
                <a:cubicBezTo>
                  <a:pt x="282" y="166"/>
                  <a:pt x="223" y="182"/>
                  <a:pt x="171" y="216"/>
                </a:cubicBezTo>
                <a:cubicBezTo>
                  <a:pt x="155" y="265"/>
                  <a:pt x="152" y="245"/>
                  <a:pt x="234" y="252"/>
                </a:cubicBezTo>
                <a:cubicBezTo>
                  <a:pt x="315" y="259"/>
                  <a:pt x="445" y="266"/>
                  <a:pt x="522" y="270"/>
                </a:cubicBezTo>
                <a:cubicBezTo>
                  <a:pt x="430" y="323"/>
                  <a:pt x="327" y="326"/>
                  <a:pt x="225" y="351"/>
                </a:cubicBezTo>
                <a:cubicBezTo>
                  <a:pt x="195" y="375"/>
                  <a:pt x="168" y="403"/>
                  <a:pt x="135" y="423"/>
                </a:cubicBezTo>
                <a:cubicBezTo>
                  <a:pt x="96" y="447"/>
                  <a:pt x="43" y="445"/>
                  <a:pt x="0" y="459"/>
                </a:cubicBezTo>
                <a:cubicBezTo>
                  <a:pt x="18" y="462"/>
                  <a:pt x="36" y="467"/>
                  <a:pt x="54" y="468"/>
                </a:cubicBezTo>
                <a:cubicBezTo>
                  <a:pt x="213" y="473"/>
                  <a:pt x="374" y="454"/>
                  <a:pt x="531" y="477"/>
                </a:cubicBezTo>
                <a:cubicBezTo>
                  <a:pt x="570" y="483"/>
                  <a:pt x="461" y="512"/>
                  <a:pt x="423" y="522"/>
                </a:cubicBezTo>
                <a:cubicBezTo>
                  <a:pt x="373" y="536"/>
                  <a:pt x="321" y="533"/>
                  <a:pt x="270" y="540"/>
                </a:cubicBezTo>
                <a:cubicBezTo>
                  <a:pt x="269" y="540"/>
                  <a:pt x="210" y="557"/>
                  <a:pt x="216" y="567"/>
                </a:cubicBezTo>
                <a:cubicBezTo>
                  <a:pt x="224" y="580"/>
                  <a:pt x="246" y="574"/>
                  <a:pt x="261" y="576"/>
                </a:cubicBezTo>
                <a:cubicBezTo>
                  <a:pt x="303" y="582"/>
                  <a:pt x="422" y="591"/>
                  <a:pt x="459" y="594"/>
                </a:cubicBezTo>
                <a:cubicBezTo>
                  <a:pt x="405" y="597"/>
                  <a:pt x="351" y="599"/>
                  <a:pt x="297" y="603"/>
                </a:cubicBezTo>
                <a:cubicBezTo>
                  <a:pt x="273" y="605"/>
                  <a:pt x="237" y="633"/>
                  <a:pt x="225" y="612"/>
                </a:cubicBezTo>
                <a:cubicBezTo>
                  <a:pt x="213" y="592"/>
                  <a:pt x="250" y="571"/>
                  <a:pt x="270" y="558"/>
                </a:cubicBezTo>
                <a:cubicBezTo>
                  <a:pt x="285" y="548"/>
                  <a:pt x="306" y="553"/>
                  <a:pt x="324" y="549"/>
                </a:cubicBezTo>
                <a:cubicBezTo>
                  <a:pt x="357" y="542"/>
                  <a:pt x="386" y="523"/>
                  <a:pt x="414" y="504"/>
                </a:cubicBezTo>
                <a:cubicBezTo>
                  <a:pt x="298" y="478"/>
                  <a:pt x="361" y="486"/>
                  <a:pt x="225" y="486"/>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14341" name="Freeform 5"/>
          <p:cNvSpPr>
            <a:spLocks/>
          </p:cNvSpPr>
          <p:nvPr/>
        </p:nvSpPr>
        <p:spPr bwMode="auto">
          <a:xfrm>
            <a:off x="2819400" y="5105400"/>
            <a:ext cx="904875" cy="1257300"/>
          </a:xfrm>
          <a:custGeom>
            <a:avLst/>
            <a:gdLst>
              <a:gd name="T0" fmla="*/ 360 w 570"/>
              <a:gd name="T1" fmla="*/ 792 h 792"/>
              <a:gd name="T2" fmla="*/ 324 w 570"/>
              <a:gd name="T3" fmla="*/ 342 h 792"/>
              <a:gd name="T4" fmla="*/ 315 w 570"/>
              <a:gd name="T5" fmla="*/ 9 h 792"/>
              <a:gd name="T6" fmla="*/ 306 w 570"/>
              <a:gd name="T7" fmla="*/ 36 h 792"/>
              <a:gd name="T8" fmla="*/ 270 w 570"/>
              <a:gd name="T9" fmla="*/ 90 h 792"/>
              <a:gd name="T10" fmla="*/ 468 w 570"/>
              <a:gd name="T11" fmla="*/ 135 h 792"/>
              <a:gd name="T12" fmla="*/ 396 w 570"/>
              <a:gd name="T13" fmla="*/ 144 h 792"/>
              <a:gd name="T14" fmla="*/ 342 w 570"/>
              <a:gd name="T15" fmla="*/ 153 h 792"/>
              <a:gd name="T16" fmla="*/ 171 w 570"/>
              <a:gd name="T17" fmla="*/ 216 h 792"/>
              <a:gd name="T18" fmla="*/ 234 w 570"/>
              <a:gd name="T19" fmla="*/ 252 h 792"/>
              <a:gd name="T20" fmla="*/ 522 w 570"/>
              <a:gd name="T21" fmla="*/ 270 h 792"/>
              <a:gd name="T22" fmla="*/ 225 w 570"/>
              <a:gd name="T23" fmla="*/ 351 h 792"/>
              <a:gd name="T24" fmla="*/ 135 w 570"/>
              <a:gd name="T25" fmla="*/ 423 h 792"/>
              <a:gd name="T26" fmla="*/ 0 w 570"/>
              <a:gd name="T27" fmla="*/ 459 h 792"/>
              <a:gd name="T28" fmla="*/ 54 w 570"/>
              <a:gd name="T29" fmla="*/ 468 h 792"/>
              <a:gd name="T30" fmla="*/ 531 w 570"/>
              <a:gd name="T31" fmla="*/ 477 h 792"/>
              <a:gd name="T32" fmla="*/ 423 w 570"/>
              <a:gd name="T33" fmla="*/ 522 h 792"/>
              <a:gd name="T34" fmla="*/ 270 w 570"/>
              <a:gd name="T35" fmla="*/ 540 h 792"/>
              <a:gd name="T36" fmla="*/ 216 w 570"/>
              <a:gd name="T37" fmla="*/ 567 h 792"/>
              <a:gd name="T38" fmla="*/ 261 w 570"/>
              <a:gd name="T39" fmla="*/ 576 h 792"/>
              <a:gd name="T40" fmla="*/ 459 w 570"/>
              <a:gd name="T41" fmla="*/ 594 h 792"/>
              <a:gd name="T42" fmla="*/ 297 w 570"/>
              <a:gd name="T43" fmla="*/ 603 h 792"/>
              <a:gd name="T44" fmla="*/ 225 w 570"/>
              <a:gd name="T45" fmla="*/ 612 h 792"/>
              <a:gd name="T46" fmla="*/ 270 w 570"/>
              <a:gd name="T47" fmla="*/ 558 h 792"/>
              <a:gd name="T48" fmla="*/ 324 w 570"/>
              <a:gd name="T49" fmla="*/ 549 h 792"/>
              <a:gd name="T50" fmla="*/ 414 w 570"/>
              <a:gd name="T51" fmla="*/ 504 h 792"/>
              <a:gd name="T52" fmla="*/ 225 w 570"/>
              <a:gd name="T53" fmla="*/ 486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0" h="792">
                <a:moveTo>
                  <a:pt x="360" y="792"/>
                </a:moveTo>
                <a:cubicBezTo>
                  <a:pt x="348" y="333"/>
                  <a:pt x="353" y="575"/>
                  <a:pt x="324" y="342"/>
                </a:cubicBezTo>
                <a:cubicBezTo>
                  <a:pt x="321" y="231"/>
                  <a:pt x="322" y="120"/>
                  <a:pt x="315" y="9"/>
                </a:cubicBezTo>
                <a:cubicBezTo>
                  <a:pt x="314" y="0"/>
                  <a:pt x="311" y="28"/>
                  <a:pt x="306" y="36"/>
                </a:cubicBezTo>
                <a:cubicBezTo>
                  <a:pt x="295" y="55"/>
                  <a:pt x="270" y="90"/>
                  <a:pt x="270" y="90"/>
                </a:cubicBezTo>
                <a:cubicBezTo>
                  <a:pt x="326" y="173"/>
                  <a:pt x="254" y="82"/>
                  <a:pt x="468" y="135"/>
                </a:cubicBezTo>
                <a:cubicBezTo>
                  <a:pt x="491" y="141"/>
                  <a:pt x="420" y="141"/>
                  <a:pt x="396" y="144"/>
                </a:cubicBezTo>
                <a:cubicBezTo>
                  <a:pt x="378" y="147"/>
                  <a:pt x="360" y="149"/>
                  <a:pt x="342" y="153"/>
                </a:cubicBezTo>
                <a:cubicBezTo>
                  <a:pt x="282" y="166"/>
                  <a:pt x="223" y="182"/>
                  <a:pt x="171" y="216"/>
                </a:cubicBezTo>
                <a:cubicBezTo>
                  <a:pt x="155" y="265"/>
                  <a:pt x="152" y="245"/>
                  <a:pt x="234" y="252"/>
                </a:cubicBezTo>
                <a:cubicBezTo>
                  <a:pt x="315" y="259"/>
                  <a:pt x="445" y="266"/>
                  <a:pt x="522" y="270"/>
                </a:cubicBezTo>
                <a:cubicBezTo>
                  <a:pt x="430" y="323"/>
                  <a:pt x="327" y="326"/>
                  <a:pt x="225" y="351"/>
                </a:cubicBezTo>
                <a:cubicBezTo>
                  <a:pt x="195" y="375"/>
                  <a:pt x="168" y="403"/>
                  <a:pt x="135" y="423"/>
                </a:cubicBezTo>
                <a:cubicBezTo>
                  <a:pt x="96" y="447"/>
                  <a:pt x="43" y="445"/>
                  <a:pt x="0" y="459"/>
                </a:cubicBezTo>
                <a:cubicBezTo>
                  <a:pt x="18" y="462"/>
                  <a:pt x="36" y="467"/>
                  <a:pt x="54" y="468"/>
                </a:cubicBezTo>
                <a:cubicBezTo>
                  <a:pt x="213" y="473"/>
                  <a:pt x="374" y="454"/>
                  <a:pt x="531" y="477"/>
                </a:cubicBezTo>
                <a:cubicBezTo>
                  <a:pt x="570" y="483"/>
                  <a:pt x="461" y="512"/>
                  <a:pt x="423" y="522"/>
                </a:cubicBezTo>
                <a:cubicBezTo>
                  <a:pt x="373" y="536"/>
                  <a:pt x="321" y="533"/>
                  <a:pt x="270" y="540"/>
                </a:cubicBezTo>
                <a:cubicBezTo>
                  <a:pt x="269" y="540"/>
                  <a:pt x="210" y="557"/>
                  <a:pt x="216" y="567"/>
                </a:cubicBezTo>
                <a:cubicBezTo>
                  <a:pt x="224" y="580"/>
                  <a:pt x="246" y="574"/>
                  <a:pt x="261" y="576"/>
                </a:cubicBezTo>
                <a:cubicBezTo>
                  <a:pt x="303" y="582"/>
                  <a:pt x="422" y="591"/>
                  <a:pt x="459" y="594"/>
                </a:cubicBezTo>
                <a:cubicBezTo>
                  <a:pt x="405" y="597"/>
                  <a:pt x="351" y="599"/>
                  <a:pt x="297" y="603"/>
                </a:cubicBezTo>
                <a:cubicBezTo>
                  <a:pt x="273" y="605"/>
                  <a:pt x="237" y="633"/>
                  <a:pt x="225" y="612"/>
                </a:cubicBezTo>
                <a:cubicBezTo>
                  <a:pt x="213" y="592"/>
                  <a:pt x="250" y="571"/>
                  <a:pt x="270" y="558"/>
                </a:cubicBezTo>
                <a:cubicBezTo>
                  <a:pt x="285" y="548"/>
                  <a:pt x="306" y="553"/>
                  <a:pt x="324" y="549"/>
                </a:cubicBezTo>
                <a:cubicBezTo>
                  <a:pt x="357" y="542"/>
                  <a:pt x="386" y="523"/>
                  <a:pt x="414" y="504"/>
                </a:cubicBezTo>
                <a:cubicBezTo>
                  <a:pt x="298" y="478"/>
                  <a:pt x="361" y="486"/>
                  <a:pt x="225" y="486"/>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14342" name="Freeform 6"/>
          <p:cNvSpPr>
            <a:spLocks/>
          </p:cNvSpPr>
          <p:nvPr/>
        </p:nvSpPr>
        <p:spPr bwMode="auto">
          <a:xfrm>
            <a:off x="609600" y="4953000"/>
            <a:ext cx="904875" cy="1257300"/>
          </a:xfrm>
          <a:custGeom>
            <a:avLst/>
            <a:gdLst>
              <a:gd name="T0" fmla="*/ 360 w 570"/>
              <a:gd name="T1" fmla="*/ 792 h 792"/>
              <a:gd name="T2" fmla="*/ 324 w 570"/>
              <a:gd name="T3" fmla="*/ 342 h 792"/>
              <a:gd name="T4" fmla="*/ 315 w 570"/>
              <a:gd name="T5" fmla="*/ 9 h 792"/>
              <a:gd name="T6" fmla="*/ 306 w 570"/>
              <a:gd name="T7" fmla="*/ 36 h 792"/>
              <a:gd name="T8" fmla="*/ 270 w 570"/>
              <a:gd name="T9" fmla="*/ 90 h 792"/>
              <a:gd name="T10" fmla="*/ 468 w 570"/>
              <a:gd name="T11" fmla="*/ 135 h 792"/>
              <a:gd name="T12" fmla="*/ 396 w 570"/>
              <a:gd name="T13" fmla="*/ 144 h 792"/>
              <a:gd name="T14" fmla="*/ 342 w 570"/>
              <a:gd name="T15" fmla="*/ 153 h 792"/>
              <a:gd name="T16" fmla="*/ 171 w 570"/>
              <a:gd name="T17" fmla="*/ 216 h 792"/>
              <a:gd name="T18" fmla="*/ 234 w 570"/>
              <a:gd name="T19" fmla="*/ 252 h 792"/>
              <a:gd name="T20" fmla="*/ 522 w 570"/>
              <a:gd name="T21" fmla="*/ 270 h 792"/>
              <a:gd name="T22" fmla="*/ 225 w 570"/>
              <a:gd name="T23" fmla="*/ 351 h 792"/>
              <a:gd name="T24" fmla="*/ 135 w 570"/>
              <a:gd name="T25" fmla="*/ 423 h 792"/>
              <a:gd name="T26" fmla="*/ 0 w 570"/>
              <a:gd name="T27" fmla="*/ 459 h 792"/>
              <a:gd name="T28" fmla="*/ 54 w 570"/>
              <a:gd name="T29" fmla="*/ 468 h 792"/>
              <a:gd name="T30" fmla="*/ 531 w 570"/>
              <a:gd name="T31" fmla="*/ 477 h 792"/>
              <a:gd name="T32" fmla="*/ 423 w 570"/>
              <a:gd name="T33" fmla="*/ 522 h 792"/>
              <a:gd name="T34" fmla="*/ 270 w 570"/>
              <a:gd name="T35" fmla="*/ 540 h 792"/>
              <a:gd name="T36" fmla="*/ 216 w 570"/>
              <a:gd name="T37" fmla="*/ 567 h 792"/>
              <a:gd name="T38" fmla="*/ 261 w 570"/>
              <a:gd name="T39" fmla="*/ 576 h 792"/>
              <a:gd name="T40" fmla="*/ 459 w 570"/>
              <a:gd name="T41" fmla="*/ 594 h 792"/>
              <a:gd name="T42" fmla="*/ 297 w 570"/>
              <a:gd name="T43" fmla="*/ 603 h 792"/>
              <a:gd name="T44" fmla="*/ 225 w 570"/>
              <a:gd name="T45" fmla="*/ 612 h 792"/>
              <a:gd name="T46" fmla="*/ 270 w 570"/>
              <a:gd name="T47" fmla="*/ 558 h 792"/>
              <a:gd name="T48" fmla="*/ 324 w 570"/>
              <a:gd name="T49" fmla="*/ 549 h 792"/>
              <a:gd name="T50" fmla="*/ 414 w 570"/>
              <a:gd name="T51" fmla="*/ 504 h 792"/>
              <a:gd name="T52" fmla="*/ 225 w 570"/>
              <a:gd name="T53" fmla="*/ 486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0" h="792">
                <a:moveTo>
                  <a:pt x="360" y="792"/>
                </a:moveTo>
                <a:cubicBezTo>
                  <a:pt x="348" y="333"/>
                  <a:pt x="353" y="575"/>
                  <a:pt x="324" y="342"/>
                </a:cubicBezTo>
                <a:cubicBezTo>
                  <a:pt x="321" y="231"/>
                  <a:pt x="322" y="120"/>
                  <a:pt x="315" y="9"/>
                </a:cubicBezTo>
                <a:cubicBezTo>
                  <a:pt x="314" y="0"/>
                  <a:pt x="311" y="28"/>
                  <a:pt x="306" y="36"/>
                </a:cubicBezTo>
                <a:cubicBezTo>
                  <a:pt x="295" y="55"/>
                  <a:pt x="270" y="90"/>
                  <a:pt x="270" y="90"/>
                </a:cubicBezTo>
                <a:cubicBezTo>
                  <a:pt x="326" y="173"/>
                  <a:pt x="254" y="82"/>
                  <a:pt x="468" y="135"/>
                </a:cubicBezTo>
                <a:cubicBezTo>
                  <a:pt x="491" y="141"/>
                  <a:pt x="420" y="141"/>
                  <a:pt x="396" y="144"/>
                </a:cubicBezTo>
                <a:cubicBezTo>
                  <a:pt x="378" y="147"/>
                  <a:pt x="360" y="149"/>
                  <a:pt x="342" y="153"/>
                </a:cubicBezTo>
                <a:cubicBezTo>
                  <a:pt x="282" y="166"/>
                  <a:pt x="223" y="182"/>
                  <a:pt x="171" y="216"/>
                </a:cubicBezTo>
                <a:cubicBezTo>
                  <a:pt x="155" y="265"/>
                  <a:pt x="152" y="245"/>
                  <a:pt x="234" y="252"/>
                </a:cubicBezTo>
                <a:cubicBezTo>
                  <a:pt x="315" y="259"/>
                  <a:pt x="445" y="266"/>
                  <a:pt x="522" y="270"/>
                </a:cubicBezTo>
                <a:cubicBezTo>
                  <a:pt x="430" y="323"/>
                  <a:pt x="327" y="326"/>
                  <a:pt x="225" y="351"/>
                </a:cubicBezTo>
                <a:cubicBezTo>
                  <a:pt x="195" y="375"/>
                  <a:pt x="168" y="403"/>
                  <a:pt x="135" y="423"/>
                </a:cubicBezTo>
                <a:cubicBezTo>
                  <a:pt x="96" y="447"/>
                  <a:pt x="43" y="445"/>
                  <a:pt x="0" y="459"/>
                </a:cubicBezTo>
                <a:cubicBezTo>
                  <a:pt x="18" y="462"/>
                  <a:pt x="36" y="467"/>
                  <a:pt x="54" y="468"/>
                </a:cubicBezTo>
                <a:cubicBezTo>
                  <a:pt x="213" y="473"/>
                  <a:pt x="374" y="454"/>
                  <a:pt x="531" y="477"/>
                </a:cubicBezTo>
                <a:cubicBezTo>
                  <a:pt x="570" y="483"/>
                  <a:pt x="461" y="512"/>
                  <a:pt x="423" y="522"/>
                </a:cubicBezTo>
                <a:cubicBezTo>
                  <a:pt x="373" y="536"/>
                  <a:pt x="321" y="533"/>
                  <a:pt x="270" y="540"/>
                </a:cubicBezTo>
                <a:cubicBezTo>
                  <a:pt x="269" y="540"/>
                  <a:pt x="210" y="557"/>
                  <a:pt x="216" y="567"/>
                </a:cubicBezTo>
                <a:cubicBezTo>
                  <a:pt x="224" y="580"/>
                  <a:pt x="246" y="574"/>
                  <a:pt x="261" y="576"/>
                </a:cubicBezTo>
                <a:cubicBezTo>
                  <a:pt x="303" y="582"/>
                  <a:pt x="422" y="591"/>
                  <a:pt x="459" y="594"/>
                </a:cubicBezTo>
                <a:cubicBezTo>
                  <a:pt x="405" y="597"/>
                  <a:pt x="351" y="599"/>
                  <a:pt x="297" y="603"/>
                </a:cubicBezTo>
                <a:cubicBezTo>
                  <a:pt x="273" y="605"/>
                  <a:pt x="237" y="633"/>
                  <a:pt x="225" y="612"/>
                </a:cubicBezTo>
                <a:cubicBezTo>
                  <a:pt x="213" y="592"/>
                  <a:pt x="250" y="571"/>
                  <a:pt x="270" y="558"/>
                </a:cubicBezTo>
                <a:cubicBezTo>
                  <a:pt x="285" y="548"/>
                  <a:pt x="306" y="553"/>
                  <a:pt x="324" y="549"/>
                </a:cubicBezTo>
                <a:cubicBezTo>
                  <a:pt x="357" y="542"/>
                  <a:pt x="386" y="523"/>
                  <a:pt x="414" y="504"/>
                </a:cubicBezTo>
                <a:cubicBezTo>
                  <a:pt x="298" y="478"/>
                  <a:pt x="361" y="486"/>
                  <a:pt x="225" y="486"/>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14343" name="Line 7"/>
          <p:cNvSpPr>
            <a:spLocks noChangeShapeType="1"/>
          </p:cNvSpPr>
          <p:nvPr/>
        </p:nvSpPr>
        <p:spPr bwMode="auto">
          <a:xfrm flipH="1">
            <a:off x="1447800" y="2184400"/>
            <a:ext cx="469900" cy="3987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14344" name="Freeform 8"/>
          <p:cNvSpPr>
            <a:spLocks/>
          </p:cNvSpPr>
          <p:nvPr/>
        </p:nvSpPr>
        <p:spPr bwMode="auto">
          <a:xfrm>
            <a:off x="5076825" y="6329363"/>
            <a:ext cx="3771900" cy="273050"/>
          </a:xfrm>
          <a:custGeom>
            <a:avLst/>
            <a:gdLst>
              <a:gd name="T0" fmla="*/ 0 w 2376"/>
              <a:gd name="T1" fmla="*/ 18 h 172"/>
              <a:gd name="T2" fmla="*/ 54 w 2376"/>
              <a:gd name="T3" fmla="*/ 27 h 172"/>
              <a:gd name="T4" fmla="*/ 81 w 2376"/>
              <a:gd name="T5" fmla="*/ 45 h 172"/>
              <a:gd name="T6" fmla="*/ 270 w 2376"/>
              <a:gd name="T7" fmla="*/ 153 h 172"/>
              <a:gd name="T8" fmla="*/ 450 w 2376"/>
              <a:gd name="T9" fmla="*/ 144 h 172"/>
              <a:gd name="T10" fmla="*/ 567 w 2376"/>
              <a:gd name="T11" fmla="*/ 72 h 172"/>
              <a:gd name="T12" fmla="*/ 639 w 2376"/>
              <a:gd name="T13" fmla="*/ 54 h 172"/>
              <a:gd name="T14" fmla="*/ 1089 w 2376"/>
              <a:gd name="T15" fmla="*/ 81 h 172"/>
              <a:gd name="T16" fmla="*/ 1332 w 2376"/>
              <a:gd name="T17" fmla="*/ 72 h 172"/>
              <a:gd name="T18" fmla="*/ 1350 w 2376"/>
              <a:gd name="T19" fmla="*/ 45 h 172"/>
              <a:gd name="T20" fmla="*/ 1386 w 2376"/>
              <a:gd name="T21" fmla="*/ 36 h 172"/>
              <a:gd name="T22" fmla="*/ 1818 w 2376"/>
              <a:gd name="T23" fmla="*/ 72 h 172"/>
              <a:gd name="T24" fmla="*/ 1908 w 2376"/>
              <a:gd name="T25" fmla="*/ 153 h 172"/>
              <a:gd name="T26" fmla="*/ 2016 w 2376"/>
              <a:gd name="T27" fmla="*/ 171 h 172"/>
              <a:gd name="T28" fmla="*/ 2142 w 2376"/>
              <a:gd name="T29" fmla="*/ 162 h 172"/>
              <a:gd name="T30" fmla="*/ 2187 w 2376"/>
              <a:gd name="T31" fmla="*/ 108 h 172"/>
              <a:gd name="T32" fmla="*/ 2349 w 2376"/>
              <a:gd name="T33" fmla="*/ 45 h 172"/>
              <a:gd name="T34" fmla="*/ 2376 w 2376"/>
              <a:gd name="T3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6" h="172">
                <a:moveTo>
                  <a:pt x="0" y="18"/>
                </a:moveTo>
                <a:cubicBezTo>
                  <a:pt x="18" y="21"/>
                  <a:pt x="37" y="21"/>
                  <a:pt x="54" y="27"/>
                </a:cubicBezTo>
                <a:cubicBezTo>
                  <a:pt x="64" y="30"/>
                  <a:pt x="72" y="40"/>
                  <a:pt x="81" y="45"/>
                </a:cubicBezTo>
                <a:cubicBezTo>
                  <a:pt x="141" y="80"/>
                  <a:pt x="203" y="136"/>
                  <a:pt x="270" y="153"/>
                </a:cubicBezTo>
                <a:cubicBezTo>
                  <a:pt x="330" y="150"/>
                  <a:pt x="391" y="153"/>
                  <a:pt x="450" y="144"/>
                </a:cubicBezTo>
                <a:cubicBezTo>
                  <a:pt x="515" y="134"/>
                  <a:pt x="516" y="91"/>
                  <a:pt x="567" y="72"/>
                </a:cubicBezTo>
                <a:cubicBezTo>
                  <a:pt x="590" y="64"/>
                  <a:pt x="615" y="60"/>
                  <a:pt x="639" y="54"/>
                </a:cubicBezTo>
                <a:cubicBezTo>
                  <a:pt x="955" y="62"/>
                  <a:pt x="909" y="51"/>
                  <a:pt x="1089" y="81"/>
                </a:cubicBezTo>
                <a:cubicBezTo>
                  <a:pt x="1170" y="78"/>
                  <a:pt x="1252" y="83"/>
                  <a:pt x="1332" y="72"/>
                </a:cubicBezTo>
                <a:cubicBezTo>
                  <a:pt x="1343" y="71"/>
                  <a:pt x="1341" y="51"/>
                  <a:pt x="1350" y="45"/>
                </a:cubicBezTo>
                <a:cubicBezTo>
                  <a:pt x="1360" y="38"/>
                  <a:pt x="1374" y="39"/>
                  <a:pt x="1386" y="36"/>
                </a:cubicBezTo>
                <a:cubicBezTo>
                  <a:pt x="1806" y="46"/>
                  <a:pt x="1630" y="25"/>
                  <a:pt x="1818" y="72"/>
                </a:cubicBezTo>
                <a:cubicBezTo>
                  <a:pt x="1852" y="94"/>
                  <a:pt x="1868" y="148"/>
                  <a:pt x="1908" y="153"/>
                </a:cubicBezTo>
                <a:cubicBezTo>
                  <a:pt x="1992" y="164"/>
                  <a:pt x="1957" y="156"/>
                  <a:pt x="2016" y="171"/>
                </a:cubicBezTo>
                <a:cubicBezTo>
                  <a:pt x="2058" y="168"/>
                  <a:pt x="2101" y="172"/>
                  <a:pt x="2142" y="162"/>
                </a:cubicBezTo>
                <a:cubicBezTo>
                  <a:pt x="2177" y="154"/>
                  <a:pt x="2162" y="123"/>
                  <a:pt x="2187" y="108"/>
                </a:cubicBezTo>
                <a:cubicBezTo>
                  <a:pt x="2235" y="79"/>
                  <a:pt x="2296" y="63"/>
                  <a:pt x="2349" y="45"/>
                </a:cubicBezTo>
                <a:cubicBezTo>
                  <a:pt x="2371" y="12"/>
                  <a:pt x="2362" y="28"/>
                  <a:pt x="2376" y="0"/>
                </a:cubicBezTo>
              </a:path>
            </a:pathLst>
          </a:custGeom>
          <a:noFill/>
          <a:ln w="28575" cmpd="sng">
            <a:solidFill>
              <a:srgbClr val="66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14345" name="Freeform 9"/>
          <p:cNvSpPr>
            <a:spLocks/>
          </p:cNvSpPr>
          <p:nvPr/>
        </p:nvSpPr>
        <p:spPr bwMode="auto">
          <a:xfrm>
            <a:off x="6629400" y="5105400"/>
            <a:ext cx="904875" cy="1257300"/>
          </a:xfrm>
          <a:custGeom>
            <a:avLst/>
            <a:gdLst>
              <a:gd name="T0" fmla="*/ 360 w 570"/>
              <a:gd name="T1" fmla="*/ 792 h 792"/>
              <a:gd name="T2" fmla="*/ 324 w 570"/>
              <a:gd name="T3" fmla="*/ 342 h 792"/>
              <a:gd name="T4" fmla="*/ 315 w 570"/>
              <a:gd name="T5" fmla="*/ 9 h 792"/>
              <a:gd name="T6" fmla="*/ 306 w 570"/>
              <a:gd name="T7" fmla="*/ 36 h 792"/>
              <a:gd name="T8" fmla="*/ 270 w 570"/>
              <a:gd name="T9" fmla="*/ 90 h 792"/>
              <a:gd name="T10" fmla="*/ 468 w 570"/>
              <a:gd name="T11" fmla="*/ 135 h 792"/>
              <a:gd name="T12" fmla="*/ 396 w 570"/>
              <a:gd name="T13" fmla="*/ 144 h 792"/>
              <a:gd name="T14" fmla="*/ 342 w 570"/>
              <a:gd name="T15" fmla="*/ 153 h 792"/>
              <a:gd name="T16" fmla="*/ 171 w 570"/>
              <a:gd name="T17" fmla="*/ 216 h 792"/>
              <a:gd name="T18" fmla="*/ 234 w 570"/>
              <a:gd name="T19" fmla="*/ 252 h 792"/>
              <a:gd name="T20" fmla="*/ 522 w 570"/>
              <a:gd name="T21" fmla="*/ 270 h 792"/>
              <a:gd name="T22" fmla="*/ 225 w 570"/>
              <a:gd name="T23" fmla="*/ 351 h 792"/>
              <a:gd name="T24" fmla="*/ 135 w 570"/>
              <a:gd name="T25" fmla="*/ 423 h 792"/>
              <a:gd name="T26" fmla="*/ 0 w 570"/>
              <a:gd name="T27" fmla="*/ 459 h 792"/>
              <a:gd name="T28" fmla="*/ 54 w 570"/>
              <a:gd name="T29" fmla="*/ 468 h 792"/>
              <a:gd name="T30" fmla="*/ 531 w 570"/>
              <a:gd name="T31" fmla="*/ 477 h 792"/>
              <a:gd name="T32" fmla="*/ 423 w 570"/>
              <a:gd name="T33" fmla="*/ 522 h 792"/>
              <a:gd name="T34" fmla="*/ 270 w 570"/>
              <a:gd name="T35" fmla="*/ 540 h 792"/>
              <a:gd name="T36" fmla="*/ 216 w 570"/>
              <a:gd name="T37" fmla="*/ 567 h 792"/>
              <a:gd name="T38" fmla="*/ 261 w 570"/>
              <a:gd name="T39" fmla="*/ 576 h 792"/>
              <a:gd name="T40" fmla="*/ 459 w 570"/>
              <a:gd name="T41" fmla="*/ 594 h 792"/>
              <a:gd name="T42" fmla="*/ 297 w 570"/>
              <a:gd name="T43" fmla="*/ 603 h 792"/>
              <a:gd name="T44" fmla="*/ 225 w 570"/>
              <a:gd name="T45" fmla="*/ 612 h 792"/>
              <a:gd name="T46" fmla="*/ 270 w 570"/>
              <a:gd name="T47" fmla="*/ 558 h 792"/>
              <a:gd name="T48" fmla="*/ 324 w 570"/>
              <a:gd name="T49" fmla="*/ 549 h 792"/>
              <a:gd name="T50" fmla="*/ 414 w 570"/>
              <a:gd name="T51" fmla="*/ 504 h 792"/>
              <a:gd name="T52" fmla="*/ 225 w 570"/>
              <a:gd name="T53" fmla="*/ 486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0" h="792">
                <a:moveTo>
                  <a:pt x="360" y="792"/>
                </a:moveTo>
                <a:cubicBezTo>
                  <a:pt x="348" y="333"/>
                  <a:pt x="353" y="575"/>
                  <a:pt x="324" y="342"/>
                </a:cubicBezTo>
                <a:cubicBezTo>
                  <a:pt x="321" y="231"/>
                  <a:pt x="322" y="120"/>
                  <a:pt x="315" y="9"/>
                </a:cubicBezTo>
                <a:cubicBezTo>
                  <a:pt x="314" y="0"/>
                  <a:pt x="311" y="28"/>
                  <a:pt x="306" y="36"/>
                </a:cubicBezTo>
                <a:cubicBezTo>
                  <a:pt x="295" y="55"/>
                  <a:pt x="270" y="90"/>
                  <a:pt x="270" y="90"/>
                </a:cubicBezTo>
                <a:cubicBezTo>
                  <a:pt x="326" y="173"/>
                  <a:pt x="254" y="82"/>
                  <a:pt x="468" y="135"/>
                </a:cubicBezTo>
                <a:cubicBezTo>
                  <a:pt x="491" y="141"/>
                  <a:pt x="420" y="141"/>
                  <a:pt x="396" y="144"/>
                </a:cubicBezTo>
                <a:cubicBezTo>
                  <a:pt x="378" y="147"/>
                  <a:pt x="360" y="149"/>
                  <a:pt x="342" y="153"/>
                </a:cubicBezTo>
                <a:cubicBezTo>
                  <a:pt x="282" y="166"/>
                  <a:pt x="223" y="182"/>
                  <a:pt x="171" y="216"/>
                </a:cubicBezTo>
                <a:cubicBezTo>
                  <a:pt x="155" y="265"/>
                  <a:pt x="152" y="245"/>
                  <a:pt x="234" y="252"/>
                </a:cubicBezTo>
                <a:cubicBezTo>
                  <a:pt x="315" y="259"/>
                  <a:pt x="445" y="266"/>
                  <a:pt x="522" y="270"/>
                </a:cubicBezTo>
                <a:cubicBezTo>
                  <a:pt x="430" y="323"/>
                  <a:pt x="327" y="326"/>
                  <a:pt x="225" y="351"/>
                </a:cubicBezTo>
                <a:cubicBezTo>
                  <a:pt x="195" y="375"/>
                  <a:pt x="168" y="403"/>
                  <a:pt x="135" y="423"/>
                </a:cubicBezTo>
                <a:cubicBezTo>
                  <a:pt x="96" y="447"/>
                  <a:pt x="43" y="445"/>
                  <a:pt x="0" y="459"/>
                </a:cubicBezTo>
                <a:cubicBezTo>
                  <a:pt x="18" y="462"/>
                  <a:pt x="36" y="467"/>
                  <a:pt x="54" y="468"/>
                </a:cubicBezTo>
                <a:cubicBezTo>
                  <a:pt x="213" y="473"/>
                  <a:pt x="374" y="454"/>
                  <a:pt x="531" y="477"/>
                </a:cubicBezTo>
                <a:cubicBezTo>
                  <a:pt x="570" y="483"/>
                  <a:pt x="461" y="512"/>
                  <a:pt x="423" y="522"/>
                </a:cubicBezTo>
                <a:cubicBezTo>
                  <a:pt x="373" y="536"/>
                  <a:pt x="321" y="533"/>
                  <a:pt x="270" y="540"/>
                </a:cubicBezTo>
                <a:cubicBezTo>
                  <a:pt x="269" y="540"/>
                  <a:pt x="210" y="557"/>
                  <a:pt x="216" y="567"/>
                </a:cubicBezTo>
                <a:cubicBezTo>
                  <a:pt x="224" y="580"/>
                  <a:pt x="246" y="574"/>
                  <a:pt x="261" y="576"/>
                </a:cubicBezTo>
                <a:cubicBezTo>
                  <a:pt x="303" y="582"/>
                  <a:pt x="422" y="591"/>
                  <a:pt x="459" y="594"/>
                </a:cubicBezTo>
                <a:cubicBezTo>
                  <a:pt x="405" y="597"/>
                  <a:pt x="351" y="599"/>
                  <a:pt x="297" y="603"/>
                </a:cubicBezTo>
                <a:cubicBezTo>
                  <a:pt x="273" y="605"/>
                  <a:pt x="237" y="633"/>
                  <a:pt x="225" y="612"/>
                </a:cubicBezTo>
                <a:cubicBezTo>
                  <a:pt x="213" y="592"/>
                  <a:pt x="250" y="571"/>
                  <a:pt x="270" y="558"/>
                </a:cubicBezTo>
                <a:cubicBezTo>
                  <a:pt x="285" y="548"/>
                  <a:pt x="306" y="553"/>
                  <a:pt x="324" y="549"/>
                </a:cubicBezTo>
                <a:cubicBezTo>
                  <a:pt x="357" y="542"/>
                  <a:pt x="386" y="523"/>
                  <a:pt x="414" y="504"/>
                </a:cubicBezTo>
                <a:cubicBezTo>
                  <a:pt x="298" y="478"/>
                  <a:pt x="361" y="486"/>
                  <a:pt x="225" y="486"/>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14346" name="Freeform 10"/>
          <p:cNvSpPr>
            <a:spLocks/>
          </p:cNvSpPr>
          <p:nvPr/>
        </p:nvSpPr>
        <p:spPr bwMode="auto">
          <a:xfrm>
            <a:off x="7620000" y="5334000"/>
            <a:ext cx="904875" cy="1257300"/>
          </a:xfrm>
          <a:custGeom>
            <a:avLst/>
            <a:gdLst>
              <a:gd name="T0" fmla="*/ 360 w 570"/>
              <a:gd name="T1" fmla="*/ 792 h 792"/>
              <a:gd name="T2" fmla="*/ 324 w 570"/>
              <a:gd name="T3" fmla="*/ 342 h 792"/>
              <a:gd name="T4" fmla="*/ 315 w 570"/>
              <a:gd name="T5" fmla="*/ 9 h 792"/>
              <a:gd name="T6" fmla="*/ 306 w 570"/>
              <a:gd name="T7" fmla="*/ 36 h 792"/>
              <a:gd name="T8" fmla="*/ 270 w 570"/>
              <a:gd name="T9" fmla="*/ 90 h 792"/>
              <a:gd name="T10" fmla="*/ 468 w 570"/>
              <a:gd name="T11" fmla="*/ 135 h 792"/>
              <a:gd name="T12" fmla="*/ 396 w 570"/>
              <a:gd name="T13" fmla="*/ 144 h 792"/>
              <a:gd name="T14" fmla="*/ 342 w 570"/>
              <a:gd name="T15" fmla="*/ 153 h 792"/>
              <a:gd name="T16" fmla="*/ 171 w 570"/>
              <a:gd name="T17" fmla="*/ 216 h 792"/>
              <a:gd name="T18" fmla="*/ 234 w 570"/>
              <a:gd name="T19" fmla="*/ 252 h 792"/>
              <a:gd name="T20" fmla="*/ 522 w 570"/>
              <a:gd name="T21" fmla="*/ 270 h 792"/>
              <a:gd name="T22" fmla="*/ 225 w 570"/>
              <a:gd name="T23" fmla="*/ 351 h 792"/>
              <a:gd name="T24" fmla="*/ 135 w 570"/>
              <a:gd name="T25" fmla="*/ 423 h 792"/>
              <a:gd name="T26" fmla="*/ 0 w 570"/>
              <a:gd name="T27" fmla="*/ 459 h 792"/>
              <a:gd name="T28" fmla="*/ 54 w 570"/>
              <a:gd name="T29" fmla="*/ 468 h 792"/>
              <a:gd name="T30" fmla="*/ 531 w 570"/>
              <a:gd name="T31" fmla="*/ 477 h 792"/>
              <a:gd name="T32" fmla="*/ 423 w 570"/>
              <a:gd name="T33" fmla="*/ 522 h 792"/>
              <a:gd name="T34" fmla="*/ 270 w 570"/>
              <a:gd name="T35" fmla="*/ 540 h 792"/>
              <a:gd name="T36" fmla="*/ 216 w 570"/>
              <a:gd name="T37" fmla="*/ 567 h 792"/>
              <a:gd name="T38" fmla="*/ 261 w 570"/>
              <a:gd name="T39" fmla="*/ 576 h 792"/>
              <a:gd name="T40" fmla="*/ 459 w 570"/>
              <a:gd name="T41" fmla="*/ 594 h 792"/>
              <a:gd name="T42" fmla="*/ 297 w 570"/>
              <a:gd name="T43" fmla="*/ 603 h 792"/>
              <a:gd name="T44" fmla="*/ 225 w 570"/>
              <a:gd name="T45" fmla="*/ 612 h 792"/>
              <a:gd name="T46" fmla="*/ 270 w 570"/>
              <a:gd name="T47" fmla="*/ 558 h 792"/>
              <a:gd name="T48" fmla="*/ 324 w 570"/>
              <a:gd name="T49" fmla="*/ 549 h 792"/>
              <a:gd name="T50" fmla="*/ 414 w 570"/>
              <a:gd name="T51" fmla="*/ 504 h 792"/>
              <a:gd name="T52" fmla="*/ 225 w 570"/>
              <a:gd name="T53" fmla="*/ 486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0" h="792">
                <a:moveTo>
                  <a:pt x="360" y="792"/>
                </a:moveTo>
                <a:cubicBezTo>
                  <a:pt x="348" y="333"/>
                  <a:pt x="353" y="575"/>
                  <a:pt x="324" y="342"/>
                </a:cubicBezTo>
                <a:cubicBezTo>
                  <a:pt x="321" y="231"/>
                  <a:pt x="322" y="120"/>
                  <a:pt x="315" y="9"/>
                </a:cubicBezTo>
                <a:cubicBezTo>
                  <a:pt x="314" y="0"/>
                  <a:pt x="311" y="28"/>
                  <a:pt x="306" y="36"/>
                </a:cubicBezTo>
                <a:cubicBezTo>
                  <a:pt x="295" y="55"/>
                  <a:pt x="270" y="90"/>
                  <a:pt x="270" y="90"/>
                </a:cubicBezTo>
                <a:cubicBezTo>
                  <a:pt x="326" y="173"/>
                  <a:pt x="254" y="82"/>
                  <a:pt x="468" y="135"/>
                </a:cubicBezTo>
                <a:cubicBezTo>
                  <a:pt x="491" y="141"/>
                  <a:pt x="420" y="141"/>
                  <a:pt x="396" y="144"/>
                </a:cubicBezTo>
                <a:cubicBezTo>
                  <a:pt x="378" y="147"/>
                  <a:pt x="360" y="149"/>
                  <a:pt x="342" y="153"/>
                </a:cubicBezTo>
                <a:cubicBezTo>
                  <a:pt x="282" y="166"/>
                  <a:pt x="223" y="182"/>
                  <a:pt x="171" y="216"/>
                </a:cubicBezTo>
                <a:cubicBezTo>
                  <a:pt x="155" y="265"/>
                  <a:pt x="152" y="245"/>
                  <a:pt x="234" y="252"/>
                </a:cubicBezTo>
                <a:cubicBezTo>
                  <a:pt x="315" y="259"/>
                  <a:pt x="445" y="266"/>
                  <a:pt x="522" y="270"/>
                </a:cubicBezTo>
                <a:cubicBezTo>
                  <a:pt x="430" y="323"/>
                  <a:pt x="327" y="326"/>
                  <a:pt x="225" y="351"/>
                </a:cubicBezTo>
                <a:cubicBezTo>
                  <a:pt x="195" y="375"/>
                  <a:pt x="168" y="403"/>
                  <a:pt x="135" y="423"/>
                </a:cubicBezTo>
                <a:cubicBezTo>
                  <a:pt x="96" y="447"/>
                  <a:pt x="43" y="445"/>
                  <a:pt x="0" y="459"/>
                </a:cubicBezTo>
                <a:cubicBezTo>
                  <a:pt x="18" y="462"/>
                  <a:pt x="36" y="467"/>
                  <a:pt x="54" y="468"/>
                </a:cubicBezTo>
                <a:cubicBezTo>
                  <a:pt x="213" y="473"/>
                  <a:pt x="374" y="454"/>
                  <a:pt x="531" y="477"/>
                </a:cubicBezTo>
                <a:cubicBezTo>
                  <a:pt x="570" y="483"/>
                  <a:pt x="461" y="512"/>
                  <a:pt x="423" y="522"/>
                </a:cubicBezTo>
                <a:cubicBezTo>
                  <a:pt x="373" y="536"/>
                  <a:pt x="321" y="533"/>
                  <a:pt x="270" y="540"/>
                </a:cubicBezTo>
                <a:cubicBezTo>
                  <a:pt x="269" y="540"/>
                  <a:pt x="210" y="557"/>
                  <a:pt x="216" y="567"/>
                </a:cubicBezTo>
                <a:cubicBezTo>
                  <a:pt x="224" y="580"/>
                  <a:pt x="246" y="574"/>
                  <a:pt x="261" y="576"/>
                </a:cubicBezTo>
                <a:cubicBezTo>
                  <a:pt x="303" y="582"/>
                  <a:pt x="422" y="591"/>
                  <a:pt x="459" y="594"/>
                </a:cubicBezTo>
                <a:cubicBezTo>
                  <a:pt x="405" y="597"/>
                  <a:pt x="351" y="599"/>
                  <a:pt x="297" y="603"/>
                </a:cubicBezTo>
                <a:cubicBezTo>
                  <a:pt x="273" y="605"/>
                  <a:pt x="237" y="633"/>
                  <a:pt x="225" y="612"/>
                </a:cubicBezTo>
                <a:cubicBezTo>
                  <a:pt x="213" y="592"/>
                  <a:pt x="250" y="571"/>
                  <a:pt x="270" y="558"/>
                </a:cubicBezTo>
                <a:cubicBezTo>
                  <a:pt x="285" y="548"/>
                  <a:pt x="306" y="553"/>
                  <a:pt x="324" y="549"/>
                </a:cubicBezTo>
                <a:cubicBezTo>
                  <a:pt x="357" y="542"/>
                  <a:pt x="386" y="523"/>
                  <a:pt x="414" y="504"/>
                </a:cubicBezTo>
                <a:cubicBezTo>
                  <a:pt x="298" y="478"/>
                  <a:pt x="361" y="486"/>
                  <a:pt x="225" y="486"/>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14347" name="Freeform 11"/>
          <p:cNvSpPr>
            <a:spLocks/>
          </p:cNvSpPr>
          <p:nvPr/>
        </p:nvSpPr>
        <p:spPr bwMode="auto">
          <a:xfrm>
            <a:off x="5410200" y="5181600"/>
            <a:ext cx="904875" cy="1257300"/>
          </a:xfrm>
          <a:custGeom>
            <a:avLst/>
            <a:gdLst>
              <a:gd name="T0" fmla="*/ 360 w 570"/>
              <a:gd name="T1" fmla="*/ 792 h 792"/>
              <a:gd name="T2" fmla="*/ 324 w 570"/>
              <a:gd name="T3" fmla="*/ 342 h 792"/>
              <a:gd name="T4" fmla="*/ 315 w 570"/>
              <a:gd name="T5" fmla="*/ 9 h 792"/>
              <a:gd name="T6" fmla="*/ 306 w 570"/>
              <a:gd name="T7" fmla="*/ 36 h 792"/>
              <a:gd name="T8" fmla="*/ 270 w 570"/>
              <a:gd name="T9" fmla="*/ 90 h 792"/>
              <a:gd name="T10" fmla="*/ 468 w 570"/>
              <a:gd name="T11" fmla="*/ 135 h 792"/>
              <a:gd name="T12" fmla="*/ 396 w 570"/>
              <a:gd name="T13" fmla="*/ 144 h 792"/>
              <a:gd name="T14" fmla="*/ 342 w 570"/>
              <a:gd name="T15" fmla="*/ 153 h 792"/>
              <a:gd name="T16" fmla="*/ 171 w 570"/>
              <a:gd name="T17" fmla="*/ 216 h 792"/>
              <a:gd name="T18" fmla="*/ 234 w 570"/>
              <a:gd name="T19" fmla="*/ 252 h 792"/>
              <a:gd name="T20" fmla="*/ 522 w 570"/>
              <a:gd name="T21" fmla="*/ 270 h 792"/>
              <a:gd name="T22" fmla="*/ 225 w 570"/>
              <a:gd name="T23" fmla="*/ 351 h 792"/>
              <a:gd name="T24" fmla="*/ 135 w 570"/>
              <a:gd name="T25" fmla="*/ 423 h 792"/>
              <a:gd name="T26" fmla="*/ 0 w 570"/>
              <a:gd name="T27" fmla="*/ 459 h 792"/>
              <a:gd name="T28" fmla="*/ 54 w 570"/>
              <a:gd name="T29" fmla="*/ 468 h 792"/>
              <a:gd name="T30" fmla="*/ 531 w 570"/>
              <a:gd name="T31" fmla="*/ 477 h 792"/>
              <a:gd name="T32" fmla="*/ 423 w 570"/>
              <a:gd name="T33" fmla="*/ 522 h 792"/>
              <a:gd name="T34" fmla="*/ 270 w 570"/>
              <a:gd name="T35" fmla="*/ 540 h 792"/>
              <a:gd name="T36" fmla="*/ 216 w 570"/>
              <a:gd name="T37" fmla="*/ 567 h 792"/>
              <a:gd name="T38" fmla="*/ 261 w 570"/>
              <a:gd name="T39" fmla="*/ 576 h 792"/>
              <a:gd name="T40" fmla="*/ 459 w 570"/>
              <a:gd name="T41" fmla="*/ 594 h 792"/>
              <a:gd name="T42" fmla="*/ 297 w 570"/>
              <a:gd name="T43" fmla="*/ 603 h 792"/>
              <a:gd name="T44" fmla="*/ 225 w 570"/>
              <a:gd name="T45" fmla="*/ 612 h 792"/>
              <a:gd name="T46" fmla="*/ 270 w 570"/>
              <a:gd name="T47" fmla="*/ 558 h 792"/>
              <a:gd name="T48" fmla="*/ 324 w 570"/>
              <a:gd name="T49" fmla="*/ 549 h 792"/>
              <a:gd name="T50" fmla="*/ 414 w 570"/>
              <a:gd name="T51" fmla="*/ 504 h 792"/>
              <a:gd name="T52" fmla="*/ 225 w 570"/>
              <a:gd name="T53" fmla="*/ 486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0" h="792">
                <a:moveTo>
                  <a:pt x="360" y="792"/>
                </a:moveTo>
                <a:cubicBezTo>
                  <a:pt x="348" y="333"/>
                  <a:pt x="353" y="575"/>
                  <a:pt x="324" y="342"/>
                </a:cubicBezTo>
                <a:cubicBezTo>
                  <a:pt x="321" y="231"/>
                  <a:pt x="322" y="120"/>
                  <a:pt x="315" y="9"/>
                </a:cubicBezTo>
                <a:cubicBezTo>
                  <a:pt x="314" y="0"/>
                  <a:pt x="311" y="28"/>
                  <a:pt x="306" y="36"/>
                </a:cubicBezTo>
                <a:cubicBezTo>
                  <a:pt x="295" y="55"/>
                  <a:pt x="270" y="90"/>
                  <a:pt x="270" y="90"/>
                </a:cubicBezTo>
                <a:cubicBezTo>
                  <a:pt x="326" y="173"/>
                  <a:pt x="254" y="82"/>
                  <a:pt x="468" y="135"/>
                </a:cubicBezTo>
                <a:cubicBezTo>
                  <a:pt x="491" y="141"/>
                  <a:pt x="420" y="141"/>
                  <a:pt x="396" y="144"/>
                </a:cubicBezTo>
                <a:cubicBezTo>
                  <a:pt x="378" y="147"/>
                  <a:pt x="360" y="149"/>
                  <a:pt x="342" y="153"/>
                </a:cubicBezTo>
                <a:cubicBezTo>
                  <a:pt x="282" y="166"/>
                  <a:pt x="223" y="182"/>
                  <a:pt x="171" y="216"/>
                </a:cubicBezTo>
                <a:cubicBezTo>
                  <a:pt x="155" y="265"/>
                  <a:pt x="152" y="245"/>
                  <a:pt x="234" y="252"/>
                </a:cubicBezTo>
                <a:cubicBezTo>
                  <a:pt x="315" y="259"/>
                  <a:pt x="445" y="266"/>
                  <a:pt x="522" y="270"/>
                </a:cubicBezTo>
                <a:cubicBezTo>
                  <a:pt x="430" y="323"/>
                  <a:pt x="327" y="326"/>
                  <a:pt x="225" y="351"/>
                </a:cubicBezTo>
                <a:cubicBezTo>
                  <a:pt x="195" y="375"/>
                  <a:pt x="168" y="403"/>
                  <a:pt x="135" y="423"/>
                </a:cubicBezTo>
                <a:cubicBezTo>
                  <a:pt x="96" y="447"/>
                  <a:pt x="43" y="445"/>
                  <a:pt x="0" y="459"/>
                </a:cubicBezTo>
                <a:cubicBezTo>
                  <a:pt x="18" y="462"/>
                  <a:pt x="36" y="467"/>
                  <a:pt x="54" y="468"/>
                </a:cubicBezTo>
                <a:cubicBezTo>
                  <a:pt x="213" y="473"/>
                  <a:pt x="374" y="454"/>
                  <a:pt x="531" y="477"/>
                </a:cubicBezTo>
                <a:cubicBezTo>
                  <a:pt x="570" y="483"/>
                  <a:pt x="461" y="512"/>
                  <a:pt x="423" y="522"/>
                </a:cubicBezTo>
                <a:cubicBezTo>
                  <a:pt x="373" y="536"/>
                  <a:pt x="321" y="533"/>
                  <a:pt x="270" y="540"/>
                </a:cubicBezTo>
                <a:cubicBezTo>
                  <a:pt x="269" y="540"/>
                  <a:pt x="210" y="557"/>
                  <a:pt x="216" y="567"/>
                </a:cubicBezTo>
                <a:cubicBezTo>
                  <a:pt x="224" y="580"/>
                  <a:pt x="246" y="574"/>
                  <a:pt x="261" y="576"/>
                </a:cubicBezTo>
                <a:cubicBezTo>
                  <a:pt x="303" y="582"/>
                  <a:pt x="422" y="591"/>
                  <a:pt x="459" y="594"/>
                </a:cubicBezTo>
                <a:cubicBezTo>
                  <a:pt x="405" y="597"/>
                  <a:pt x="351" y="599"/>
                  <a:pt x="297" y="603"/>
                </a:cubicBezTo>
                <a:cubicBezTo>
                  <a:pt x="273" y="605"/>
                  <a:pt x="237" y="633"/>
                  <a:pt x="225" y="612"/>
                </a:cubicBezTo>
                <a:cubicBezTo>
                  <a:pt x="213" y="592"/>
                  <a:pt x="250" y="571"/>
                  <a:pt x="270" y="558"/>
                </a:cubicBezTo>
                <a:cubicBezTo>
                  <a:pt x="285" y="548"/>
                  <a:pt x="306" y="553"/>
                  <a:pt x="324" y="549"/>
                </a:cubicBezTo>
                <a:cubicBezTo>
                  <a:pt x="357" y="542"/>
                  <a:pt x="386" y="523"/>
                  <a:pt x="414" y="504"/>
                </a:cubicBezTo>
                <a:cubicBezTo>
                  <a:pt x="298" y="478"/>
                  <a:pt x="361" y="486"/>
                  <a:pt x="225" y="486"/>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14348" name="Line 12"/>
          <p:cNvSpPr>
            <a:spLocks noChangeShapeType="1"/>
          </p:cNvSpPr>
          <p:nvPr/>
        </p:nvSpPr>
        <p:spPr bwMode="auto">
          <a:xfrm flipH="1">
            <a:off x="6248400" y="3124200"/>
            <a:ext cx="762000" cy="32766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14349" name="Line 13"/>
          <p:cNvSpPr>
            <a:spLocks noChangeShapeType="1"/>
          </p:cNvSpPr>
          <p:nvPr/>
        </p:nvSpPr>
        <p:spPr bwMode="auto">
          <a:xfrm flipH="1">
            <a:off x="5867400" y="3124200"/>
            <a:ext cx="1143000" cy="21336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2" name="Rectangle 1"/>
          <p:cNvSpPr/>
          <p:nvPr/>
        </p:nvSpPr>
        <p:spPr>
          <a:xfrm>
            <a:off x="0" y="79970"/>
            <a:ext cx="9144000" cy="4401205"/>
          </a:xfrm>
          <a:prstGeom prst="rect">
            <a:avLst/>
          </a:prstGeom>
        </p:spPr>
        <p:txBody>
          <a:bodyPr wrap="square">
            <a:spAutoFit/>
          </a:bodyPr>
          <a:lstStyle/>
          <a:p>
            <a:pPr algn="ctr"/>
            <a:r>
              <a:rPr lang="en-US" sz="2800" dirty="0">
                <a:latin typeface="Times New Roman"/>
                <a:cs typeface="Times New Roman"/>
              </a:rPr>
              <a:t>Why is LIDAR better than photogrammetry?</a:t>
            </a:r>
            <a:br>
              <a:rPr lang="en-US" sz="2800" dirty="0">
                <a:latin typeface="Times New Roman"/>
                <a:cs typeface="Times New Roman"/>
              </a:rPr>
            </a:br>
            <a:r>
              <a:rPr lang="en-US" sz="2800" dirty="0">
                <a:latin typeface="Times New Roman"/>
                <a:cs typeface="Times New Roman"/>
              </a:rPr>
              <a:t>(It</a:t>
            </a:r>
            <a:r>
              <a:rPr lang="ja-JP" altLang="en-US" sz="2800" dirty="0">
                <a:latin typeface="Times New Roman"/>
                <a:cs typeface="Times New Roman"/>
              </a:rPr>
              <a:t>’</a:t>
            </a:r>
            <a:r>
              <a:rPr lang="en-US" altLang="ja-JP" sz="2800" dirty="0">
                <a:latin typeface="Times New Roman"/>
                <a:cs typeface="Times New Roman"/>
              </a:rPr>
              <a:t>s the trees</a:t>
            </a:r>
            <a:r>
              <a:rPr lang="en-US" altLang="ja-JP" sz="2800" dirty="0" smtClean="0">
                <a:latin typeface="Times New Roman"/>
                <a:cs typeface="Times New Roman"/>
              </a:rPr>
              <a:t>)</a:t>
            </a:r>
          </a:p>
          <a:p>
            <a:pPr algn="ctr"/>
            <a:endParaRPr lang="en-US" sz="2800" dirty="0">
              <a:latin typeface="Times New Roman"/>
              <a:cs typeface="Times New Roman"/>
            </a:endParaRPr>
          </a:p>
          <a:p>
            <a:pPr algn="ctr"/>
            <a:r>
              <a:rPr lang="en-US" sz="2800" dirty="0">
                <a:latin typeface="Times New Roman"/>
                <a:cs typeface="Times New Roman"/>
              </a:rPr>
              <a:t>Suppose timber allows 1 of  3 arbitrary rays to reach ground; 1/3 of ground can be surveyed by </a:t>
            </a:r>
            <a:r>
              <a:rPr lang="en-US" sz="2800" dirty="0" smtClean="0">
                <a:latin typeface="Times New Roman"/>
                <a:cs typeface="Times New Roman"/>
              </a:rPr>
              <a:t>LIDAR</a:t>
            </a:r>
          </a:p>
          <a:p>
            <a:pPr algn="ctr"/>
            <a:endParaRPr lang="en-US" sz="2800" dirty="0">
              <a:latin typeface="Times New Roman"/>
              <a:cs typeface="Times New Roman"/>
            </a:endParaRPr>
          </a:p>
          <a:p>
            <a:pPr algn="ctr"/>
            <a:r>
              <a:rPr lang="en-US" sz="2800" dirty="0">
                <a:latin typeface="Times New Roman"/>
                <a:cs typeface="Times New Roman"/>
              </a:rPr>
              <a:t>Photogrammetry requires 2 separate views of a point; only 1/9 of ground will be locatable</a:t>
            </a:r>
          </a:p>
          <a:p>
            <a:pPr algn="ctr"/>
            <a:endParaRPr lang="en-US" sz="2800" dirty="0">
              <a:latin typeface="Times New Roman"/>
              <a:cs typeface="Times New Roman"/>
            </a:endParaRPr>
          </a:p>
          <a:p>
            <a:pPr algn="ctr"/>
            <a:endParaRPr lang="en-US" sz="2800" dirty="0">
              <a:latin typeface="Times New Roman"/>
              <a:cs typeface="Times New Roman"/>
            </a:endParaRPr>
          </a:p>
        </p:txBody>
      </p:sp>
    </p:spTree>
    <p:extLst>
      <p:ext uri="{BB962C8B-B14F-4D97-AF65-F5344CB8AC3E}">
        <p14:creationId xmlns:p14="http://schemas.microsoft.com/office/powerpoint/2010/main" val="163238382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7270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736587C-7843-0045-AA25-D8699759261F}" type="slidenum">
              <a:rPr lang="en-US" sz="1200">
                <a:solidFill>
                  <a:srgbClr val="D38E27"/>
                </a:solidFill>
                <a:latin typeface="Papyrus" charset="0"/>
                <a:cs typeface="Papyrus" charset="0"/>
              </a:rPr>
              <a:pPr eaLnBrk="1" hangingPunct="1"/>
              <a:t>57</a:t>
            </a:fld>
            <a:endParaRPr lang="en-US" sz="1200">
              <a:solidFill>
                <a:srgbClr val="D38E27"/>
              </a:solidFill>
              <a:latin typeface="Papyrus" charset="0"/>
              <a:cs typeface="Papyrus" charset="0"/>
            </a:endParaRPr>
          </a:p>
        </p:txBody>
      </p:sp>
      <p:pic>
        <p:nvPicPr>
          <p:cNvPr id="72706" name="Picture 4" descr="clover shaded relief 16X16"/>
          <p:cNvPicPr>
            <a:picLocks noChangeAspect="1" noChangeArrowheads="1"/>
          </p:cNvPicPr>
          <p:nvPr/>
        </p:nvPicPr>
        <p:blipFill>
          <a:blip r:embed="rId4">
            <a:extLst>
              <a:ext uri="{28A0092B-C50C-407E-A947-70E740481C1C}">
                <a14:useLocalDpi xmlns:a14="http://schemas.microsoft.com/office/drawing/2010/main" val="0"/>
              </a:ext>
            </a:extLst>
          </a:blip>
          <a:srcRect t="48300"/>
          <a:stretch>
            <a:fillRect/>
          </a:stretch>
        </p:blipFill>
        <p:spPr bwMode="auto">
          <a:xfrm>
            <a:off x="457200" y="1524000"/>
            <a:ext cx="83058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1"/>
          <p:cNvSpPr txBox="1">
            <a:spLocks noChangeArrowheads="1"/>
          </p:cNvSpPr>
          <p:nvPr/>
        </p:nvSpPr>
        <p:spPr bwMode="auto">
          <a:xfrm>
            <a:off x="228600" y="381000"/>
            <a:ext cx="26478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s-ES_tradnl" b="0" smtClean="0">
                <a:latin typeface="Times New Roman"/>
                <a:cs typeface="Times New Roman"/>
              </a:rPr>
              <a:t>DEM sombreado</a:t>
            </a:r>
            <a:endParaRPr lang="es-ES_tradnl" b="0">
              <a:latin typeface="Times New Roman"/>
              <a:cs typeface="Times New Roman"/>
            </a:endParaRPr>
          </a:p>
        </p:txBody>
      </p:sp>
    </p:spTree>
    <p:extLst>
      <p:ext uri="{BB962C8B-B14F-4D97-AF65-F5344CB8AC3E}">
        <p14:creationId xmlns:p14="http://schemas.microsoft.com/office/powerpoint/2010/main" val="67671660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0" y="304800"/>
            <a:ext cx="9144000" cy="5943600"/>
          </a:xfrm>
        </p:spPr>
        <p:txBody>
          <a:bodyPr>
            <a:normAutofit lnSpcReduction="10000"/>
          </a:bodyPr>
          <a:lstStyle/>
          <a:p>
            <a:pPr marL="0" indent="0" algn="ctr">
              <a:buFont typeface="Wingdings 2" charset="0"/>
              <a:buNone/>
              <a:defRPr/>
            </a:pPr>
            <a:r>
              <a:rPr lang="es-ES_tradnl" sz="2800" dirty="0" smtClean="0">
                <a:latin typeface="Times New Roman"/>
                <a:cs typeface="Times New Roman"/>
              </a:rPr>
              <a:t>Precisión general</a:t>
            </a:r>
          </a:p>
          <a:p>
            <a:pPr marL="0" indent="0" algn="ctr">
              <a:buFont typeface="Wingdings 2" charset="0"/>
              <a:buNone/>
              <a:defRPr/>
            </a:pPr>
            <a:endParaRPr lang="es-ES_tradnl" sz="2800" dirty="0" smtClean="0">
              <a:latin typeface="Times New Roman"/>
              <a:cs typeface="Times New Roman"/>
            </a:endParaRPr>
          </a:p>
          <a:p>
            <a:pPr marL="0" indent="0" algn="ctr">
              <a:buFont typeface="Wingdings 2" charset="0"/>
              <a:buNone/>
              <a:defRPr/>
            </a:pPr>
            <a:r>
              <a:rPr lang="es-ES_tradnl" sz="2800" dirty="0" smtClean="0">
                <a:latin typeface="Times New Roman"/>
                <a:cs typeface="Times New Roman"/>
              </a:rPr>
              <a:t>Posición (X,Y,Z) de cada “vuelta” 1-46 cm horizontal y 6-30 cm vertical</a:t>
            </a:r>
          </a:p>
          <a:p>
            <a:pPr lvl="1" algn="ctr">
              <a:buFont typeface="Arial" charset="0"/>
              <a:buNone/>
              <a:defRPr/>
            </a:pPr>
            <a:endParaRPr lang="es-ES_tradnl" dirty="0" smtClean="0">
              <a:latin typeface="Times New Roman"/>
              <a:cs typeface="Times New Roman"/>
            </a:endParaRPr>
          </a:p>
          <a:p>
            <a:pPr marL="0" indent="0" algn="ctr">
              <a:buFont typeface="Wingdings 2" charset="0"/>
              <a:buNone/>
              <a:defRPr/>
            </a:pPr>
            <a:r>
              <a:rPr lang="es-ES_tradnl" sz="2800" dirty="0" smtClean="0">
                <a:latin typeface="Times New Roman"/>
                <a:cs typeface="Times New Roman"/>
              </a:rPr>
              <a:t>Superficie de tierra (</a:t>
            </a:r>
            <a:r>
              <a:rPr lang="es-ES" sz="2800" dirty="0">
                <a:latin typeface="Times New Roman"/>
                <a:cs typeface="Times New Roman"/>
              </a:rPr>
              <a:t>superficie de la tierra desnuda</a:t>
            </a:r>
            <a:r>
              <a:rPr lang="es-ES_tradnl" sz="2800" dirty="0" smtClean="0">
                <a:latin typeface="Times New Roman"/>
                <a:cs typeface="Times New Roman"/>
              </a:rPr>
              <a:t>)</a:t>
            </a:r>
          </a:p>
          <a:p>
            <a:pPr marL="457200" lvl="1" indent="0" algn="ctr">
              <a:buFont typeface="Wingdings 2" charset="0"/>
              <a:buNone/>
              <a:defRPr/>
            </a:pPr>
            <a:endParaRPr lang="es-ES_tradnl" dirty="0" smtClean="0">
              <a:latin typeface="Times New Roman"/>
              <a:cs typeface="Times New Roman"/>
            </a:endParaRPr>
          </a:p>
          <a:p>
            <a:pPr marL="457200" lvl="1" indent="0" algn="ctr">
              <a:buFont typeface="Wingdings 2" charset="0"/>
              <a:buNone/>
              <a:defRPr/>
            </a:pPr>
            <a:r>
              <a:rPr lang="es-ES_tradnl" dirty="0" smtClean="0">
                <a:latin typeface="Times New Roman"/>
                <a:cs typeface="Times New Roman"/>
              </a:rPr>
              <a:t>Que es el superficie </a:t>
            </a:r>
            <a:r>
              <a:rPr lang="es-ES_tradnl" dirty="0">
                <a:latin typeface="Times New Roman"/>
                <a:cs typeface="Times New Roman"/>
              </a:rPr>
              <a:t>de tierra </a:t>
            </a:r>
            <a:r>
              <a:rPr lang="es-ES_tradnl" dirty="0" smtClean="0">
                <a:latin typeface="Times New Roman"/>
                <a:cs typeface="Times New Roman"/>
              </a:rPr>
              <a:t>(pasto, roca, </a:t>
            </a:r>
            <a:r>
              <a:rPr lang="es-ES_tradnl" dirty="0" err="1" smtClean="0">
                <a:latin typeface="Times New Roman"/>
                <a:cs typeface="Times New Roman"/>
              </a:rPr>
              <a:t>ojas</a:t>
            </a:r>
            <a:r>
              <a:rPr lang="es-ES_tradnl" dirty="0" smtClean="0">
                <a:latin typeface="Times New Roman"/>
                <a:cs typeface="Times New Roman"/>
              </a:rPr>
              <a:t>)?</a:t>
            </a:r>
          </a:p>
          <a:p>
            <a:pPr lvl="1" algn="ctr">
              <a:buFont typeface="Arial" charset="0"/>
              <a:buNone/>
              <a:defRPr/>
            </a:pPr>
            <a:endParaRPr lang="es-ES_tradnl" dirty="0" smtClean="0">
              <a:latin typeface="Times New Roman"/>
              <a:cs typeface="Times New Roman"/>
            </a:endParaRPr>
          </a:p>
          <a:p>
            <a:pPr marL="0" indent="0" algn="ctr">
              <a:buFont typeface="Wingdings 2" charset="0"/>
              <a:buNone/>
              <a:defRPr/>
            </a:pPr>
            <a:r>
              <a:rPr lang="es-ES_tradnl" sz="2800" dirty="0" smtClean="0">
                <a:latin typeface="Times New Roman"/>
                <a:cs typeface="Times New Roman"/>
              </a:rPr>
              <a:t>Alturas de arboles</a:t>
            </a:r>
          </a:p>
          <a:p>
            <a:pPr marL="457200" lvl="1" indent="0" algn="ctr">
              <a:buNone/>
              <a:defRPr/>
            </a:pPr>
            <a:r>
              <a:rPr lang="es-ES_tradnl" dirty="0" smtClean="0">
                <a:latin typeface="Times New Roman"/>
                <a:cs typeface="Times New Roman"/>
              </a:rPr>
              <a:t>Típicamente </a:t>
            </a:r>
            <a:r>
              <a:rPr lang="es-ES" dirty="0" smtClean="0">
                <a:latin typeface="Times New Roman"/>
                <a:cs typeface="Times New Roman"/>
              </a:rPr>
              <a:t>subestima </a:t>
            </a:r>
            <a:r>
              <a:rPr lang="es-ES" dirty="0">
                <a:latin typeface="Times New Roman"/>
                <a:cs typeface="Times New Roman"/>
              </a:rPr>
              <a:t>las alturas de los </a:t>
            </a:r>
            <a:r>
              <a:rPr lang="es-ES" dirty="0" smtClean="0">
                <a:latin typeface="Times New Roman"/>
                <a:cs typeface="Times New Roman"/>
              </a:rPr>
              <a:t>árboles por </a:t>
            </a:r>
            <a:r>
              <a:rPr lang="es-ES_tradnl" dirty="0">
                <a:latin typeface="Times New Roman"/>
                <a:cs typeface="Times New Roman"/>
              </a:rPr>
              <a:t>0.5 </a:t>
            </a:r>
            <a:r>
              <a:rPr lang="es-ES_tradnl" dirty="0" err="1">
                <a:latin typeface="Times New Roman"/>
                <a:cs typeface="Times New Roman"/>
              </a:rPr>
              <a:t>to</a:t>
            </a:r>
            <a:r>
              <a:rPr lang="es-ES_tradnl" dirty="0">
                <a:latin typeface="Times New Roman"/>
                <a:cs typeface="Times New Roman"/>
              </a:rPr>
              <a:t> 2 </a:t>
            </a:r>
            <a:r>
              <a:rPr lang="es-ES_tradnl" dirty="0" smtClean="0">
                <a:latin typeface="Times New Roman"/>
                <a:cs typeface="Times New Roman"/>
              </a:rPr>
              <a:t>m y el error depende en el </a:t>
            </a:r>
            <a:r>
              <a:rPr lang="es-ES" dirty="0" smtClean="0">
                <a:latin typeface="Times New Roman"/>
                <a:cs typeface="Times New Roman"/>
              </a:rPr>
              <a:t>especies.</a:t>
            </a:r>
          </a:p>
        </p:txBody>
      </p:sp>
    </p:spTree>
    <p:extLst>
      <p:ext uri="{BB962C8B-B14F-4D97-AF65-F5344CB8AC3E}">
        <p14:creationId xmlns:p14="http://schemas.microsoft.com/office/powerpoint/2010/main" val="353385565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84993" name="Picture 1026" descr="Multiple LIDAR Returns"/>
          <p:cNvPicPr>
            <a:picLocks noChangeAspect="1" noChangeArrowheads="1"/>
          </p:cNvPicPr>
          <p:nvPr/>
        </p:nvPicPr>
        <p:blipFill>
          <a:blip r:embed="rId4">
            <a:lum contrast="6000"/>
            <a:extLst>
              <a:ext uri="{28A0092B-C50C-407E-A947-70E740481C1C}">
                <a14:useLocalDpi xmlns:a14="http://schemas.microsoft.com/office/drawing/2010/main" val="0"/>
              </a:ext>
            </a:extLst>
          </a:blip>
          <a:srcRect l="17999" r="18842"/>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 Box 1027"/>
          <p:cNvSpPr txBox="1">
            <a:spLocks noChangeArrowheads="1"/>
          </p:cNvSpPr>
          <p:nvPr/>
        </p:nvSpPr>
        <p:spPr bwMode="auto">
          <a:xfrm>
            <a:off x="4343400" y="1828800"/>
            <a:ext cx="326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chemeClr val="bg1"/>
                </a:solidFill>
              </a:rPr>
              <a:t>Multiple LIDAR Returns</a:t>
            </a:r>
          </a:p>
        </p:txBody>
      </p:sp>
    </p:spTree>
    <p:extLst>
      <p:ext uri="{BB962C8B-B14F-4D97-AF65-F5344CB8AC3E}">
        <p14:creationId xmlns:p14="http://schemas.microsoft.com/office/powerpoint/2010/main" val="13320539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7" name="Picture 16" descr="reflect vs scatt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0" y="3701065"/>
            <a:ext cx="8622429" cy="2961071"/>
          </a:xfrm>
          <a:prstGeom prst="rect">
            <a:avLst/>
          </a:prstGeom>
        </p:spPr>
      </p:pic>
      <p:sp>
        <p:nvSpPr>
          <p:cNvPr id="6" name="TextBox 5"/>
          <p:cNvSpPr txBox="1"/>
          <p:nvPr/>
        </p:nvSpPr>
        <p:spPr>
          <a:xfrm>
            <a:off x="114300" y="1417634"/>
            <a:ext cx="9029700" cy="2246769"/>
          </a:xfrm>
          <a:prstGeom prst="rect">
            <a:avLst/>
          </a:prstGeom>
          <a:noFill/>
        </p:spPr>
        <p:txBody>
          <a:bodyPr wrap="square" rtlCol="0">
            <a:spAutoFit/>
          </a:bodyPr>
          <a:lstStyle/>
          <a:p>
            <a:pPr algn="ctr"/>
            <a:r>
              <a:rPr lang="es-ES_tradnl" sz="2800" dirty="0" smtClean="0">
                <a:latin typeface="Times New Roman"/>
                <a:cs typeface="Times New Roman"/>
              </a:rPr>
              <a:t>La señal que vuelve depende en:</a:t>
            </a:r>
          </a:p>
          <a:p>
            <a:pPr algn="ctr"/>
            <a:endParaRPr lang="es-ES_tradnl" sz="2800" dirty="0" smtClean="0">
              <a:latin typeface="Times New Roman"/>
              <a:cs typeface="Times New Roman"/>
            </a:endParaRPr>
          </a:p>
          <a:p>
            <a:pPr algn="ctr"/>
            <a:r>
              <a:rPr lang="es-ES_tradnl" sz="2800" dirty="0" smtClean="0">
                <a:latin typeface="Times New Roman"/>
                <a:cs typeface="Times New Roman"/>
              </a:rPr>
              <a:t>La pendiente del superficie</a:t>
            </a:r>
          </a:p>
          <a:p>
            <a:pPr algn="ctr"/>
            <a:r>
              <a:rPr lang="es-ES_tradnl" sz="2800" dirty="0" smtClean="0">
                <a:latin typeface="Times New Roman"/>
                <a:cs typeface="Times New Roman"/>
              </a:rPr>
              <a:t>La aspereza del superficie</a:t>
            </a:r>
          </a:p>
          <a:p>
            <a:pPr algn="ctr"/>
            <a:r>
              <a:rPr lang="es-ES_tradnl" sz="2800" dirty="0" smtClean="0">
                <a:latin typeface="Times New Roman"/>
                <a:cs typeface="Times New Roman"/>
              </a:rPr>
              <a:t>El constante dieléctrica del superficie. </a:t>
            </a:r>
            <a:endParaRPr lang="es-ES_tradnl" sz="2800" dirty="0">
              <a:latin typeface="Times New Roman"/>
              <a:cs typeface="Times New Roman"/>
            </a:endParaRPr>
          </a:p>
        </p:txBody>
      </p:sp>
      <p:sp>
        <p:nvSpPr>
          <p:cNvPr id="2" name="Rectangle 1"/>
          <p:cNvSpPr/>
          <p:nvPr/>
        </p:nvSpPr>
        <p:spPr>
          <a:xfrm>
            <a:off x="-2032000" y="3701065"/>
            <a:ext cx="3873500" cy="2961071"/>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440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87041" name="Picture 5" descr="schematic of wave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828800"/>
            <a:ext cx="76962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6"/>
          <p:cNvSpPr txBox="1">
            <a:spLocks noChangeArrowheads="1"/>
          </p:cNvSpPr>
          <p:nvPr/>
        </p:nvSpPr>
        <p:spPr bwMode="auto">
          <a:xfrm>
            <a:off x="762000" y="228600"/>
            <a:ext cx="769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3600" b="0" dirty="0" smtClean="0">
                <a:solidFill>
                  <a:srgbClr val="000000"/>
                </a:solidFill>
                <a:latin typeface="Papyrus"/>
                <a:cs typeface="Papyrus"/>
              </a:rPr>
              <a:t>Análisis de forma de onda </a:t>
            </a:r>
            <a:r>
              <a:rPr lang="es-ES_tradnl" sz="3600" dirty="0" smtClean="0">
                <a:solidFill>
                  <a:srgbClr val="000000"/>
                </a:solidFill>
                <a:latin typeface="Papyrus"/>
                <a:cs typeface="Papyrus"/>
              </a:rPr>
              <a:t>de </a:t>
            </a:r>
            <a:r>
              <a:rPr lang="es-ES_tradnl" sz="3600" b="0" dirty="0" smtClean="0">
                <a:solidFill>
                  <a:srgbClr val="000000"/>
                </a:solidFill>
                <a:latin typeface="Papyrus"/>
                <a:cs typeface="Papyrus"/>
              </a:rPr>
              <a:t>LIDAR</a:t>
            </a:r>
            <a:endParaRPr lang="es-ES_tradnl" sz="3600" b="0" dirty="0">
              <a:solidFill>
                <a:srgbClr val="000000"/>
              </a:solidFill>
              <a:latin typeface="Papyrus"/>
              <a:cs typeface="Papyrus"/>
            </a:endParaRPr>
          </a:p>
        </p:txBody>
      </p:sp>
      <p:sp>
        <p:nvSpPr>
          <p:cNvPr id="24583" name="Text Box 7"/>
          <p:cNvSpPr txBox="1">
            <a:spLocks noChangeArrowheads="1"/>
          </p:cNvSpPr>
          <p:nvPr/>
        </p:nvSpPr>
        <p:spPr bwMode="auto">
          <a:xfrm>
            <a:off x="0" y="9017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ES_tradnl" sz="2800" b="0" dirty="0" smtClean="0">
                <a:solidFill>
                  <a:srgbClr val="000000"/>
                </a:solidFill>
                <a:latin typeface="Papyrus"/>
                <a:cs typeface="Papyrus"/>
              </a:rPr>
              <a:t>Grafico de la intensidad de la energía en la forma de onda.</a:t>
            </a:r>
            <a:endParaRPr lang="es-ES_tradnl" sz="2800" b="0" dirty="0">
              <a:solidFill>
                <a:srgbClr val="000000"/>
              </a:solidFill>
              <a:latin typeface="Papyrus"/>
              <a:cs typeface="Papyrus"/>
            </a:endParaRPr>
          </a:p>
        </p:txBody>
      </p:sp>
      <p:sp>
        <p:nvSpPr>
          <p:cNvPr id="24585" name="Line 9"/>
          <p:cNvSpPr>
            <a:spLocks noChangeShapeType="1"/>
          </p:cNvSpPr>
          <p:nvPr/>
        </p:nvSpPr>
        <p:spPr bwMode="auto">
          <a:xfrm flipH="1">
            <a:off x="2209800" y="1600200"/>
            <a:ext cx="762000" cy="9144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b="0">
              <a:solidFill>
                <a:srgbClr val="000000"/>
              </a:solidFill>
              <a:latin typeface="Papyrus"/>
              <a:cs typeface="Papyrus"/>
            </a:endParaRPr>
          </a:p>
        </p:txBody>
      </p:sp>
      <p:sp>
        <p:nvSpPr>
          <p:cNvPr id="24586" name="Text Box 10"/>
          <p:cNvSpPr txBox="1">
            <a:spLocks noChangeArrowheads="1"/>
          </p:cNvSpPr>
          <p:nvPr/>
        </p:nvSpPr>
        <p:spPr bwMode="auto">
          <a:xfrm>
            <a:off x="0" y="6019800"/>
            <a:ext cx="906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b="0" dirty="0" smtClean="0">
                <a:solidFill>
                  <a:srgbClr val="000000"/>
                </a:solidFill>
                <a:latin typeface="Times New Roman"/>
                <a:cs typeface="Times New Roman"/>
              </a:rPr>
              <a:t>Sigue la distribución</a:t>
            </a:r>
            <a:r>
              <a:rPr lang="es-ES_tradnl" dirty="0" smtClean="0">
                <a:solidFill>
                  <a:srgbClr val="000000"/>
                </a:solidFill>
                <a:latin typeface="Times New Roman"/>
                <a:cs typeface="Times New Roman"/>
              </a:rPr>
              <a:t> de biomasa en el árbol.</a:t>
            </a:r>
            <a:endParaRPr lang="es-ES_tradnl" b="0" dirty="0">
              <a:solidFill>
                <a:srgbClr val="000000"/>
              </a:solidFill>
              <a:latin typeface="Times New Roman"/>
              <a:cs typeface="Times New Roman"/>
            </a:endParaRPr>
          </a:p>
        </p:txBody>
      </p:sp>
    </p:spTree>
    <p:extLst>
      <p:ext uri="{BB962C8B-B14F-4D97-AF65-F5344CB8AC3E}">
        <p14:creationId xmlns:p14="http://schemas.microsoft.com/office/powerpoint/2010/main" val="428107433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89089" name="Picture 2" descr="echo_sample2"/>
          <p:cNvPicPr>
            <a:picLocks noChangeAspect="1" noChangeArrowheads="1"/>
          </p:cNvPicPr>
          <p:nvPr/>
        </p:nvPicPr>
        <p:blipFill>
          <a:blip r:embed="rId4">
            <a:extLst>
              <a:ext uri="{28A0092B-C50C-407E-A947-70E740481C1C}">
                <a14:useLocalDpi xmlns:a14="http://schemas.microsoft.com/office/drawing/2010/main" val="0"/>
              </a:ext>
            </a:extLst>
          </a:blip>
          <a:srcRect b="5507"/>
          <a:stretch>
            <a:fillRect/>
          </a:stretch>
        </p:blipFill>
        <p:spPr bwMode="auto">
          <a:xfrm>
            <a:off x="0" y="609600"/>
            <a:ext cx="9372600"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5561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99329" name="Picture 5" descr="point clo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70025"/>
            <a:ext cx="7929563"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0" y="0"/>
            <a:ext cx="9144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2800" dirty="0" smtClean="0">
                <a:latin typeface="Times New Roman"/>
                <a:cs typeface="Times New Roman"/>
              </a:rPr>
              <a:t>Datos discretos de devolución</a:t>
            </a:r>
            <a:r>
              <a:rPr lang="es-ES_tradnl" sz="2800" b="0" dirty="0" smtClean="0">
                <a:solidFill>
                  <a:srgbClr val="000000"/>
                </a:solidFill>
                <a:latin typeface="Times New Roman"/>
                <a:cs typeface="Times New Roman"/>
              </a:rPr>
              <a:t>: </a:t>
            </a:r>
          </a:p>
          <a:p>
            <a:pPr algn="ctr">
              <a:spcBef>
                <a:spcPct val="50000"/>
              </a:spcBef>
              <a:defRPr/>
            </a:pPr>
            <a:r>
              <a:rPr lang="es-ES_tradnl" sz="2800" b="0" dirty="0" err="1" smtClean="0">
                <a:solidFill>
                  <a:srgbClr val="000000"/>
                </a:solidFill>
                <a:latin typeface="Times New Roman"/>
                <a:cs typeface="Times New Roman"/>
              </a:rPr>
              <a:t>Milliones</a:t>
            </a:r>
            <a:r>
              <a:rPr lang="es-ES_tradnl" sz="2800" b="0" dirty="0" smtClean="0">
                <a:solidFill>
                  <a:srgbClr val="000000"/>
                </a:solidFill>
                <a:latin typeface="Times New Roman"/>
                <a:cs typeface="Times New Roman"/>
              </a:rPr>
              <a:t> de puntos X,Y,Z (se llama un nube de puntos)</a:t>
            </a:r>
            <a:endParaRPr lang="es-ES_tradnl" sz="2800" b="0" dirty="0">
              <a:solidFill>
                <a:srgbClr val="000000"/>
              </a:solidFill>
              <a:latin typeface="Times New Roman"/>
              <a:cs typeface="Times New Roman"/>
            </a:endParaRPr>
          </a:p>
        </p:txBody>
      </p:sp>
      <p:sp>
        <p:nvSpPr>
          <p:cNvPr id="15367" name="Text Box 7"/>
          <p:cNvSpPr txBox="1">
            <a:spLocks noChangeArrowheads="1"/>
          </p:cNvSpPr>
          <p:nvPr/>
        </p:nvSpPr>
        <p:spPr bwMode="auto">
          <a:xfrm>
            <a:off x="3886200" y="6029325"/>
            <a:ext cx="464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0" dirty="0">
                <a:solidFill>
                  <a:schemeClr val="bg1"/>
                </a:solidFill>
                <a:latin typeface="Papyrus"/>
                <a:cs typeface="Papyrus"/>
              </a:rPr>
              <a:t>Area is approximately: 1 X 0.75mi. includes ~ 440,000 returns</a:t>
            </a:r>
          </a:p>
        </p:txBody>
      </p:sp>
    </p:spTree>
    <p:extLst>
      <p:ext uri="{BB962C8B-B14F-4D97-AF65-F5344CB8AC3E}">
        <p14:creationId xmlns:p14="http://schemas.microsoft.com/office/powerpoint/2010/main" val="429292722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0485" name="Text Box 5"/>
          <p:cNvSpPr txBox="1">
            <a:spLocks noChangeArrowheads="1"/>
          </p:cNvSpPr>
          <p:nvPr/>
        </p:nvSpPr>
        <p:spPr bwMode="auto">
          <a:xfrm>
            <a:off x="0" y="152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ES_tradnl" sz="2800" b="0" dirty="0" smtClean="0">
                <a:solidFill>
                  <a:srgbClr val="000000"/>
                </a:solidFill>
                <a:latin typeface="Times New Roman"/>
                <a:cs typeface="Times New Roman"/>
              </a:rPr>
              <a:t>Desde nubes de puntos a modelos de superficies en 3-D.</a:t>
            </a:r>
          </a:p>
        </p:txBody>
      </p:sp>
      <p:pic>
        <p:nvPicPr>
          <p:cNvPr id="101378" name="Picture 6" descr="Astrrod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0" y="1524000"/>
            <a:ext cx="406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81784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0752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4135214-4832-3046-8A17-D35B5DD9BCC6}" type="slidenum">
              <a:rPr lang="en-US" sz="1200">
                <a:solidFill>
                  <a:srgbClr val="D38E27"/>
                </a:solidFill>
                <a:latin typeface="Papyrus" charset="0"/>
                <a:cs typeface="Papyrus" charset="0"/>
              </a:rPr>
              <a:pPr eaLnBrk="1" hangingPunct="1"/>
              <a:t>64</a:t>
            </a:fld>
            <a:endParaRPr lang="en-US" sz="1200">
              <a:solidFill>
                <a:srgbClr val="D38E27"/>
              </a:solidFill>
              <a:latin typeface="Papyrus" charset="0"/>
              <a:cs typeface="Papyrus" charset="0"/>
            </a:endParaRPr>
          </a:p>
        </p:txBody>
      </p:sp>
      <p:sp>
        <p:nvSpPr>
          <p:cNvPr id="107522" name="Rectangle 1"/>
          <p:cNvSpPr>
            <a:spLocks noChangeArrowheads="1"/>
          </p:cNvSpPr>
          <p:nvPr/>
        </p:nvSpPr>
        <p:spPr bwMode="auto">
          <a:xfrm>
            <a:off x="0" y="650875"/>
            <a:ext cx="9144000" cy="436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s-ES_tradnl" sz="2800" b="0" dirty="0" smtClean="0">
                <a:latin typeface="Times New Roman"/>
                <a:cs typeface="Times New Roman"/>
              </a:rPr>
              <a:t>Modelo de tierra desnuda</a:t>
            </a:r>
          </a:p>
          <a:p>
            <a:pPr algn="ctr">
              <a:lnSpc>
                <a:spcPct val="90000"/>
              </a:lnSpc>
            </a:pPr>
            <a:endParaRPr lang="es-ES_tradnl" sz="2800" dirty="0" smtClean="0">
              <a:latin typeface="Times New Roman"/>
              <a:cs typeface="Times New Roman"/>
            </a:endParaRPr>
          </a:p>
          <a:p>
            <a:pPr algn="ctr">
              <a:lnSpc>
                <a:spcPct val="90000"/>
              </a:lnSpc>
            </a:pPr>
            <a:r>
              <a:rPr lang="es-ES_tradnl" sz="2800" b="0" dirty="0" smtClean="0">
                <a:latin typeface="Times New Roman"/>
                <a:cs typeface="Times New Roman"/>
              </a:rPr>
              <a:t>"</a:t>
            </a:r>
            <a:r>
              <a:rPr lang="es-ES_tradnl" sz="2800" b="0" dirty="0" err="1" smtClean="0">
                <a:latin typeface="Times New Roman"/>
                <a:cs typeface="Times New Roman"/>
              </a:rPr>
              <a:t>Bare</a:t>
            </a:r>
            <a:r>
              <a:rPr lang="es-ES_tradnl" sz="2800" b="0" dirty="0" smtClean="0">
                <a:latin typeface="Times New Roman"/>
                <a:cs typeface="Times New Roman"/>
              </a:rPr>
              <a:t> </a:t>
            </a:r>
            <a:r>
              <a:rPr lang="es-ES_tradnl" sz="2800" b="0" dirty="0" err="1" smtClean="0">
                <a:latin typeface="Times New Roman"/>
                <a:cs typeface="Times New Roman"/>
              </a:rPr>
              <a:t>Earth</a:t>
            </a:r>
            <a:r>
              <a:rPr lang="es-ES_tradnl" sz="2800" b="0" dirty="0" smtClean="0">
                <a:latin typeface="Times New Roman"/>
                <a:cs typeface="Times New Roman"/>
              </a:rPr>
              <a:t>" </a:t>
            </a:r>
            <a:r>
              <a:rPr lang="es-ES_tradnl" sz="2800" b="0" dirty="0" err="1" smtClean="0">
                <a:latin typeface="Times New Roman"/>
                <a:cs typeface="Times New Roman"/>
              </a:rPr>
              <a:t>model</a:t>
            </a:r>
            <a:endParaRPr lang="es-ES_tradnl" sz="2800" b="0" dirty="0" smtClean="0">
              <a:latin typeface="Times New Roman"/>
              <a:cs typeface="Times New Roman"/>
            </a:endParaRPr>
          </a:p>
          <a:p>
            <a:pPr algn="ctr">
              <a:lnSpc>
                <a:spcPct val="90000"/>
              </a:lnSpc>
            </a:pPr>
            <a:endParaRPr lang="es-ES_tradnl" sz="2800" dirty="0" smtClean="0">
              <a:latin typeface="Times New Roman"/>
              <a:cs typeface="Times New Roman"/>
            </a:endParaRPr>
          </a:p>
          <a:p>
            <a:pPr algn="ctr">
              <a:lnSpc>
                <a:spcPct val="90000"/>
              </a:lnSpc>
            </a:pPr>
            <a:r>
              <a:rPr lang="es-ES_tradnl" sz="2800" dirty="0" smtClean="0">
                <a:latin typeface="Times New Roman"/>
                <a:cs typeface="Times New Roman"/>
              </a:rPr>
              <a:t>Edición significativa debe ser empleada para crear un modelo de tierra desnuda.</a:t>
            </a:r>
          </a:p>
          <a:p>
            <a:pPr algn="ctr">
              <a:lnSpc>
                <a:spcPct val="90000"/>
              </a:lnSpc>
            </a:pPr>
            <a:endParaRPr lang="es-ES_tradnl" sz="2800" b="0" dirty="0" smtClean="0">
              <a:latin typeface="Times New Roman"/>
              <a:cs typeface="Times New Roman"/>
            </a:endParaRPr>
          </a:p>
          <a:p>
            <a:pPr algn="ctr">
              <a:lnSpc>
                <a:spcPct val="90000"/>
              </a:lnSpc>
            </a:pPr>
            <a:r>
              <a:rPr lang="es-ES_tradnl" sz="2800" dirty="0" smtClean="0">
                <a:latin typeface="Times New Roman"/>
                <a:cs typeface="Times New Roman"/>
              </a:rPr>
              <a:t>Tiene que sacar edificios, otras </a:t>
            </a:r>
            <a:r>
              <a:rPr lang="es-ES_tradnl" sz="2800" dirty="0" err="1" smtClean="0">
                <a:latin typeface="Times New Roman"/>
                <a:cs typeface="Times New Roman"/>
              </a:rPr>
              <a:t>etructuras</a:t>
            </a:r>
            <a:r>
              <a:rPr lang="es-ES_tradnl" sz="2800" dirty="0" smtClean="0">
                <a:latin typeface="Times New Roman"/>
                <a:cs typeface="Times New Roman"/>
              </a:rPr>
              <a:t> antropológicas (pila de troncos en un aserradero por ej.)  </a:t>
            </a:r>
            <a:endParaRPr lang="es-ES_tradnl" sz="2800" dirty="0">
              <a:latin typeface="Times New Roman"/>
              <a:cs typeface="Times New Roman"/>
            </a:endParaRPr>
          </a:p>
          <a:p>
            <a:pPr algn="ctr">
              <a:lnSpc>
                <a:spcPct val="90000"/>
              </a:lnSpc>
            </a:pPr>
            <a:endParaRPr lang="es-ES_tradnl" sz="2800" b="0" dirty="0" smtClean="0">
              <a:latin typeface="Times New Roman"/>
              <a:cs typeface="Times New Roman"/>
            </a:endParaRPr>
          </a:p>
          <a:p>
            <a:pPr algn="ctr">
              <a:lnSpc>
                <a:spcPct val="90000"/>
              </a:lnSpc>
            </a:pPr>
            <a:r>
              <a:rPr lang="es-ES_tradnl" sz="2800" dirty="0" smtClean="0">
                <a:latin typeface="Times New Roman"/>
                <a:cs typeface="Times New Roman"/>
              </a:rPr>
              <a:t>Mucha imaginación.</a:t>
            </a:r>
            <a:endParaRPr lang="es-ES_tradnl" sz="2800" b="0" dirty="0" smtClean="0">
              <a:latin typeface="Times New Roman"/>
              <a:cs typeface="Times New Roman"/>
            </a:endParaRPr>
          </a:p>
        </p:txBody>
      </p:sp>
    </p:spTree>
    <p:extLst>
      <p:ext uri="{BB962C8B-B14F-4D97-AF65-F5344CB8AC3E}">
        <p14:creationId xmlns:p14="http://schemas.microsoft.com/office/powerpoint/2010/main" val="69340762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09569" name="Picture 1026" descr="LIDAR Raw D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241300"/>
            <a:ext cx="9178926" cy="734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46543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11617" name="Picture 2" descr="LIDAR Bare 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220663"/>
            <a:ext cx="9136062" cy="729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65478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5" name="Title 1"/>
          <p:cNvSpPr>
            <a:spLocks noGrp="1"/>
          </p:cNvSpPr>
          <p:nvPr>
            <p:ph type="title"/>
          </p:nvPr>
        </p:nvSpPr>
        <p:spPr/>
        <p:txBody>
          <a:bodyPr/>
          <a:lstStyle/>
          <a:p>
            <a:pPr>
              <a:defRPr/>
            </a:pPr>
            <a:endParaRPr lang="en-US">
              <a:latin typeface="Calibri" charset="0"/>
            </a:endParaRPr>
          </a:p>
        </p:txBody>
      </p:sp>
      <p:sp>
        <p:nvSpPr>
          <p:cNvPr id="113667" name="Content Placeholder 2"/>
          <p:cNvSpPr>
            <a:spLocks noGrp="1"/>
          </p:cNvSpPr>
          <p:nvPr>
            <p:ph idx="1"/>
          </p:nvPr>
        </p:nvSpPr>
        <p:spPr/>
        <p:txBody>
          <a:bodyPr/>
          <a:lstStyle/>
          <a:p>
            <a:endParaRPr lang="en-US">
              <a:latin typeface="Calibri" charset="0"/>
              <a:ea typeface="ＭＳ Ｐゴシック" charset="0"/>
              <a:cs typeface="ＭＳ Ｐゴシック" charset="0"/>
            </a:endParaRPr>
          </a:p>
        </p:txBody>
      </p:sp>
      <p:pic>
        <p:nvPicPr>
          <p:cNvPr id="113668" name="Picture 2" descr="E:\videos\lidar\good\terrain_with_tree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638"/>
            <a:ext cx="9144000"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9221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79" name="Title 1"/>
          <p:cNvSpPr>
            <a:spLocks noGrp="1"/>
          </p:cNvSpPr>
          <p:nvPr>
            <p:ph type="title"/>
          </p:nvPr>
        </p:nvSpPr>
        <p:spPr/>
        <p:txBody>
          <a:bodyPr/>
          <a:lstStyle/>
          <a:p>
            <a:pPr>
              <a:defRPr/>
            </a:pPr>
            <a:endParaRPr lang="en-US">
              <a:latin typeface="Calibri" charset="0"/>
            </a:endParaRPr>
          </a:p>
        </p:txBody>
      </p:sp>
      <p:sp>
        <p:nvSpPr>
          <p:cNvPr id="115715" name="Content Placeholder 2"/>
          <p:cNvSpPr>
            <a:spLocks noGrp="1"/>
          </p:cNvSpPr>
          <p:nvPr>
            <p:ph idx="1"/>
          </p:nvPr>
        </p:nvSpPr>
        <p:spPr/>
        <p:txBody>
          <a:bodyPr/>
          <a:lstStyle/>
          <a:p>
            <a:endParaRPr lang="en-US">
              <a:latin typeface="Calibri" charset="0"/>
              <a:ea typeface="ＭＳ Ｐゴシック" charset="0"/>
              <a:cs typeface="ＭＳ Ｐゴシック" charset="0"/>
            </a:endParaRPr>
          </a:p>
        </p:txBody>
      </p:sp>
      <p:pic>
        <p:nvPicPr>
          <p:cNvPr id="115716" name="Picture 2" descr="E:\videos\lidar\good\terrain_only.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638"/>
            <a:ext cx="9144000"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6908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2800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F60B80C1-C852-9741-B5B0-C633F53C2871}" type="slidenum">
              <a:rPr lang="en-US" sz="1200">
                <a:solidFill>
                  <a:srgbClr val="D38E27"/>
                </a:solidFill>
                <a:latin typeface="Papyrus" charset="0"/>
                <a:cs typeface="Papyrus" charset="0"/>
              </a:rPr>
              <a:pPr eaLnBrk="1" hangingPunct="1"/>
              <a:t>69</a:t>
            </a:fld>
            <a:endParaRPr lang="en-US" sz="1200">
              <a:solidFill>
                <a:srgbClr val="D38E27"/>
              </a:solidFill>
              <a:latin typeface="Papyrus" charset="0"/>
              <a:cs typeface="Papyrus" charset="0"/>
            </a:endParaRPr>
          </a:p>
        </p:txBody>
      </p:sp>
      <p:pic>
        <p:nvPicPr>
          <p:cNvPr id="128002" name="Picture 5" descr="D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624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6" descr="LID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13" y="0"/>
            <a:ext cx="45608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Box 1"/>
          <p:cNvSpPr txBox="1">
            <a:spLocks noChangeArrowheads="1"/>
          </p:cNvSpPr>
          <p:nvPr/>
        </p:nvSpPr>
        <p:spPr bwMode="auto">
          <a:xfrm>
            <a:off x="0" y="60198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b="0">
                <a:latin typeface="Papyrus" charset="0"/>
                <a:cs typeface="Papyrus" charset="0"/>
              </a:rPr>
              <a:t>USGS DEM (SRTM 1 sec?) vs LiDAR DEM</a:t>
            </a:r>
          </a:p>
        </p:txBody>
      </p:sp>
    </p:spTree>
    <p:extLst>
      <p:ext uri="{BB962C8B-B14F-4D97-AF65-F5344CB8AC3E}">
        <p14:creationId xmlns:p14="http://schemas.microsoft.com/office/powerpoint/2010/main" val="32713889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0" name="Picture 9" descr="synthetic antenna.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272077"/>
            <a:ext cx="7323548" cy="5585923"/>
          </a:xfrm>
          <a:prstGeom prst="rect">
            <a:avLst/>
          </a:prstGeom>
        </p:spPr>
      </p:pic>
      <p:sp>
        <p:nvSpPr>
          <p:cNvPr id="4" name="object 4"/>
          <p:cNvSpPr/>
          <p:nvPr/>
        </p:nvSpPr>
        <p:spPr>
          <a:xfrm>
            <a:off x="3009875" y="2166938"/>
            <a:ext cx="1719118" cy="243728"/>
          </a:xfrm>
          <a:custGeom>
            <a:avLst/>
            <a:gdLst/>
            <a:ahLst/>
            <a:cxnLst/>
            <a:rect l="l" t="t" r="r" b="b"/>
            <a:pathLst>
              <a:path w="1891029" h="276225">
                <a:moveTo>
                  <a:pt x="1290636" y="0"/>
                </a:moveTo>
                <a:lnTo>
                  <a:pt x="42862" y="76200"/>
                </a:lnTo>
                <a:lnTo>
                  <a:pt x="0" y="209550"/>
                </a:lnTo>
                <a:lnTo>
                  <a:pt x="114300" y="276225"/>
                </a:lnTo>
                <a:lnTo>
                  <a:pt x="214312" y="271462"/>
                </a:lnTo>
                <a:lnTo>
                  <a:pt x="333375" y="257175"/>
                </a:lnTo>
                <a:lnTo>
                  <a:pt x="895348" y="233362"/>
                </a:lnTo>
                <a:lnTo>
                  <a:pt x="1806926" y="228600"/>
                </a:lnTo>
                <a:lnTo>
                  <a:pt x="1890711" y="109537"/>
                </a:lnTo>
                <a:lnTo>
                  <a:pt x="1290636" y="0"/>
                </a:lnTo>
                <a:close/>
              </a:path>
              <a:path w="1891029" h="276225">
                <a:moveTo>
                  <a:pt x="1806926" y="228600"/>
                </a:moveTo>
                <a:lnTo>
                  <a:pt x="1466848" y="228600"/>
                </a:lnTo>
                <a:lnTo>
                  <a:pt x="1800223" y="238125"/>
                </a:lnTo>
                <a:lnTo>
                  <a:pt x="1806926" y="228600"/>
                </a:lnTo>
                <a:close/>
              </a:path>
            </a:pathLst>
          </a:custGeom>
          <a:blipFill rotWithShape="1">
            <a:blip r:embed="rId2"/>
            <a:tile tx="0" ty="0" sx="100000" sy="100000" flip="none" algn="tl"/>
          </a:blipFill>
        </p:spPr>
        <p:txBody>
          <a:bodyPr wrap="square" lIns="0" tIns="0" rIns="0" bIns="0" rtlCol="0"/>
          <a:lstStyle/>
          <a:p>
            <a:endParaRPr sz="2800">
              <a:latin typeface="Times New Roman"/>
              <a:cs typeface="Times New Roman"/>
            </a:endParaRPr>
          </a:p>
        </p:txBody>
      </p:sp>
      <p:sp>
        <p:nvSpPr>
          <p:cNvPr id="5" name="object 5"/>
          <p:cNvSpPr txBox="1"/>
          <p:nvPr/>
        </p:nvSpPr>
        <p:spPr>
          <a:xfrm>
            <a:off x="2575595" y="952209"/>
            <a:ext cx="5030754" cy="430887"/>
          </a:xfrm>
          <a:prstGeom prst="rect">
            <a:avLst/>
          </a:prstGeom>
        </p:spPr>
        <p:txBody>
          <a:bodyPr vert="horz" wrap="square" lIns="0" tIns="0" rIns="0" bIns="0" rtlCol="0">
            <a:spAutoFit/>
          </a:bodyPr>
          <a:lstStyle/>
          <a:p>
            <a:pPr marL="11397"/>
            <a:r>
              <a:rPr lang="es-ES_tradnl" sz="2800" spc="-4" dirty="0" smtClean="0">
                <a:latin typeface="Times New Roman"/>
                <a:cs typeface="Times New Roman"/>
              </a:rPr>
              <a:t>Apertura sintética</a:t>
            </a:r>
          </a:p>
        </p:txBody>
      </p:sp>
      <p:sp>
        <p:nvSpPr>
          <p:cNvPr id="6" name="object 6"/>
          <p:cNvSpPr/>
          <p:nvPr/>
        </p:nvSpPr>
        <p:spPr>
          <a:xfrm>
            <a:off x="5762020" y="2347633"/>
            <a:ext cx="912091" cy="437029"/>
          </a:xfrm>
          <a:custGeom>
            <a:avLst/>
            <a:gdLst/>
            <a:ahLst/>
            <a:cxnLst/>
            <a:rect l="l" t="t" r="r" b="b"/>
            <a:pathLst>
              <a:path w="1003300" h="495300">
                <a:moveTo>
                  <a:pt x="0" y="0"/>
                </a:moveTo>
                <a:lnTo>
                  <a:pt x="1003299" y="0"/>
                </a:lnTo>
                <a:lnTo>
                  <a:pt x="1003299" y="495300"/>
                </a:lnTo>
                <a:lnTo>
                  <a:pt x="0" y="495300"/>
                </a:lnTo>
                <a:lnTo>
                  <a:pt x="0" y="0"/>
                </a:lnTo>
                <a:close/>
              </a:path>
            </a:pathLst>
          </a:custGeom>
          <a:blipFill rotWithShape="1">
            <a:blip r:embed="rId2"/>
            <a:tile tx="0" ty="0" sx="100000" sy="100000" flip="none" algn="tl"/>
          </a:blipFill>
        </p:spPr>
        <p:txBody>
          <a:bodyPr wrap="square" lIns="0" tIns="0" rIns="0" bIns="0" rtlCol="0"/>
          <a:lstStyle/>
          <a:p>
            <a:endParaRPr sz="2800">
              <a:latin typeface="Times New Roman"/>
              <a:cs typeface="Times New Roman"/>
            </a:endParaRPr>
          </a:p>
        </p:txBody>
      </p:sp>
      <p:sp>
        <p:nvSpPr>
          <p:cNvPr id="7" name="object 7"/>
          <p:cNvSpPr txBox="1"/>
          <p:nvPr/>
        </p:nvSpPr>
        <p:spPr>
          <a:xfrm>
            <a:off x="6400800" y="1491449"/>
            <a:ext cx="2832100" cy="430887"/>
          </a:xfrm>
          <a:prstGeom prst="rect">
            <a:avLst/>
          </a:prstGeom>
        </p:spPr>
        <p:txBody>
          <a:bodyPr vert="horz" wrap="square" lIns="0" tIns="0" rIns="0" bIns="0" rtlCol="0">
            <a:spAutoFit/>
          </a:bodyPr>
          <a:lstStyle/>
          <a:p>
            <a:pPr marL="11397"/>
            <a:r>
              <a:rPr lang="es-ES_tradnl" sz="2800" spc="-4" dirty="0" smtClean="0">
                <a:latin typeface="Times New Roman"/>
                <a:cs typeface="Times New Roman"/>
              </a:rPr>
              <a:t>Apertura física/real</a:t>
            </a:r>
          </a:p>
        </p:txBody>
      </p:sp>
      <p:sp>
        <p:nvSpPr>
          <p:cNvPr id="8" name="object 8"/>
          <p:cNvSpPr/>
          <p:nvPr/>
        </p:nvSpPr>
        <p:spPr>
          <a:xfrm>
            <a:off x="3813149" y="5365304"/>
            <a:ext cx="555651" cy="159684"/>
          </a:xfrm>
          <a:custGeom>
            <a:avLst/>
            <a:gdLst/>
            <a:ahLst/>
            <a:cxnLst/>
            <a:rect l="l" t="t" r="r" b="b"/>
            <a:pathLst>
              <a:path w="466725" h="180975">
                <a:moveTo>
                  <a:pt x="0" y="0"/>
                </a:moveTo>
                <a:lnTo>
                  <a:pt x="466725" y="0"/>
                </a:lnTo>
                <a:lnTo>
                  <a:pt x="466725" y="180975"/>
                </a:lnTo>
                <a:lnTo>
                  <a:pt x="0" y="180975"/>
                </a:lnTo>
                <a:lnTo>
                  <a:pt x="0" y="0"/>
                </a:lnTo>
                <a:close/>
              </a:path>
            </a:pathLst>
          </a:custGeom>
          <a:solidFill>
            <a:srgbClr val="D4FCA9"/>
          </a:solidFill>
        </p:spPr>
        <p:txBody>
          <a:bodyPr wrap="square" lIns="0" tIns="0" rIns="0" bIns="0" rtlCol="0"/>
          <a:lstStyle/>
          <a:p>
            <a:endParaRPr sz="2800">
              <a:latin typeface="Times New Roman"/>
              <a:cs typeface="Times New Roman"/>
            </a:endParaRPr>
          </a:p>
        </p:txBody>
      </p:sp>
      <p:sp>
        <p:nvSpPr>
          <p:cNvPr id="9" name="object 9"/>
          <p:cNvSpPr txBox="1"/>
          <p:nvPr/>
        </p:nvSpPr>
        <p:spPr>
          <a:xfrm>
            <a:off x="2643334" y="5753588"/>
            <a:ext cx="3859066" cy="430887"/>
          </a:xfrm>
          <a:prstGeom prst="rect">
            <a:avLst/>
          </a:prstGeom>
        </p:spPr>
        <p:txBody>
          <a:bodyPr vert="horz" wrap="square" lIns="0" tIns="0" rIns="0" bIns="0" rtlCol="0">
            <a:spAutoFit/>
          </a:bodyPr>
          <a:lstStyle/>
          <a:p>
            <a:pPr marL="11397"/>
            <a:r>
              <a:rPr lang="es-ES" sz="2800" dirty="0">
                <a:latin typeface="Times New Roman"/>
                <a:cs typeface="Times New Roman"/>
              </a:rPr>
              <a:t>celda de resolución</a:t>
            </a:r>
            <a:endParaRPr sz="2800" dirty="0">
              <a:latin typeface="Times New Roman"/>
              <a:cs typeface="Times New Roman"/>
            </a:endParaRPr>
          </a:p>
        </p:txBody>
      </p:sp>
      <p:sp>
        <p:nvSpPr>
          <p:cNvPr id="12" name="Rectangle 11"/>
          <p:cNvSpPr/>
          <p:nvPr/>
        </p:nvSpPr>
        <p:spPr>
          <a:xfrm>
            <a:off x="0" y="-45663"/>
            <a:ext cx="9144000" cy="954107"/>
          </a:xfrm>
          <a:prstGeom prst="rect">
            <a:avLst/>
          </a:prstGeom>
        </p:spPr>
        <p:txBody>
          <a:bodyPr wrap="square">
            <a:spAutoFit/>
          </a:bodyPr>
          <a:lstStyle/>
          <a:p>
            <a:pPr algn="ctr"/>
            <a:r>
              <a:rPr lang="es-ES_tradnl" sz="2800" dirty="0" smtClean="0">
                <a:latin typeface="Times New Roman"/>
                <a:cs typeface="Times New Roman"/>
              </a:rPr>
              <a:t>Mejoramiento </a:t>
            </a:r>
            <a:r>
              <a:rPr lang="es-ES_tradnl" sz="2800" dirty="0">
                <a:latin typeface="Times New Roman"/>
                <a:cs typeface="Times New Roman"/>
              </a:rPr>
              <a:t>de la resolución de seguimiento por apertura </a:t>
            </a:r>
            <a:r>
              <a:rPr lang="es-ES_tradnl" sz="2800" dirty="0" smtClean="0">
                <a:latin typeface="Times New Roman"/>
                <a:cs typeface="Times New Roman"/>
              </a:rPr>
              <a:t>sintética</a:t>
            </a:r>
            <a:endParaRPr lang="en-US" sz="2800" dirty="0">
              <a:latin typeface="Times New Roman"/>
              <a:cs typeface="Times New Roman"/>
            </a:endParaRPr>
          </a:p>
        </p:txBody>
      </p:sp>
    </p:spTree>
    <p:extLst>
      <p:ext uri="{BB962C8B-B14F-4D97-AF65-F5344CB8AC3E}">
        <p14:creationId xmlns:p14="http://schemas.microsoft.com/office/powerpoint/2010/main" val="2494924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13619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583D573-FA54-D74B-A19B-BA188A5C3785}" type="slidenum">
              <a:rPr lang="en-US" sz="1200">
                <a:solidFill>
                  <a:srgbClr val="D38E27"/>
                </a:solidFill>
                <a:latin typeface="Papyrus" charset="0"/>
                <a:cs typeface="Papyrus" charset="0"/>
              </a:rPr>
              <a:pPr eaLnBrk="1" hangingPunct="1"/>
              <a:t>70</a:t>
            </a:fld>
            <a:endParaRPr lang="en-US" sz="1200">
              <a:solidFill>
                <a:srgbClr val="D38E27"/>
              </a:solidFill>
              <a:latin typeface="Papyrus" charset="0"/>
              <a:cs typeface="Papyrus" charset="0"/>
            </a:endParaRPr>
          </a:p>
        </p:txBody>
      </p:sp>
      <p:pic>
        <p:nvPicPr>
          <p:cNvPr id="13619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0738"/>
            <a:ext cx="9144000" cy="60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2"/>
          <p:cNvSpPr>
            <a:spLocks noChangeArrowheads="1"/>
          </p:cNvSpPr>
          <p:nvPr/>
        </p:nvSpPr>
        <p:spPr bwMode="auto">
          <a:xfrm>
            <a:off x="76200" y="76200"/>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0">
                <a:latin typeface="Papyrus" charset="0"/>
                <a:cs typeface="Papyrus" charset="0"/>
              </a:rPr>
              <a:t>Wallace Creek, Carrizo Plain</a:t>
            </a:r>
          </a:p>
        </p:txBody>
      </p:sp>
    </p:spTree>
    <p:extLst>
      <p:ext uri="{BB962C8B-B14F-4D97-AF65-F5344CB8AC3E}">
        <p14:creationId xmlns:p14="http://schemas.microsoft.com/office/powerpoint/2010/main" val="409338733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381000" y="2286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0">
                <a:solidFill>
                  <a:srgbClr val="000000"/>
                </a:solidFill>
                <a:latin typeface="Papyrus"/>
                <a:cs typeface="Papyrus"/>
              </a:rPr>
              <a:t>Geology</a:t>
            </a:r>
          </a:p>
        </p:txBody>
      </p:sp>
      <p:sp>
        <p:nvSpPr>
          <p:cNvPr id="46085" name="Text Box 5"/>
          <p:cNvSpPr txBox="1">
            <a:spLocks noChangeArrowheads="1"/>
          </p:cNvSpPr>
          <p:nvPr/>
        </p:nvSpPr>
        <p:spPr bwMode="auto">
          <a:xfrm>
            <a:off x="685800" y="6172200"/>
            <a:ext cx="8001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200" b="0">
                <a:solidFill>
                  <a:srgbClr val="000000"/>
                </a:solidFill>
                <a:latin typeface="Papyrus"/>
                <a:cs typeface="Papyrus"/>
              </a:rPr>
              <a:t>Mapping Faults </a:t>
            </a:r>
            <a:r>
              <a:rPr lang="en-US" sz="1800" b="0" i="1">
                <a:solidFill>
                  <a:srgbClr val="000000"/>
                </a:solidFill>
                <a:latin typeface="Papyrus"/>
                <a:cs typeface="Papyrus"/>
              </a:rPr>
              <a:t>(Puget Sound LiDAR Consortium)</a:t>
            </a:r>
          </a:p>
        </p:txBody>
      </p:sp>
      <p:pic>
        <p:nvPicPr>
          <p:cNvPr id="138243" name="Picture 6" descr="fault map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9467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47107" name="Text Box 3"/>
          <p:cNvSpPr txBox="1">
            <a:spLocks noChangeArrowheads="1"/>
          </p:cNvSpPr>
          <p:nvPr/>
        </p:nvSpPr>
        <p:spPr bwMode="auto">
          <a:xfrm>
            <a:off x="381000" y="2286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_tradnl" sz="3600" b="0" dirty="0" smtClean="0">
                <a:solidFill>
                  <a:srgbClr val="000000"/>
                </a:solidFill>
                <a:latin typeface="Papyrus"/>
                <a:cs typeface="Papyrus"/>
              </a:rPr>
              <a:t>Otros </a:t>
            </a:r>
            <a:r>
              <a:rPr lang="es-ES_tradnl" sz="3600" dirty="0" smtClean="0">
                <a:solidFill>
                  <a:srgbClr val="000000"/>
                </a:solidFill>
                <a:latin typeface="Papyrus"/>
                <a:cs typeface="Papyrus"/>
              </a:rPr>
              <a:t>Aplicaciones</a:t>
            </a:r>
            <a:endParaRPr lang="es-ES_tradnl" sz="3600" b="0" dirty="0">
              <a:solidFill>
                <a:srgbClr val="000000"/>
              </a:solidFill>
              <a:latin typeface="Papyrus"/>
              <a:cs typeface="Papyrus"/>
            </a:endParaRPr>
          </a:p>
        </p:txBody>
      </p:sp>
      <p:sp>
        <p:nvSpPr>
          <p:cNvPr id="47108" name="Text Box 4"/>
          <p:cNvSpPr txBox="1">
            <a:spLocks noChangeArrowheads="1"/>
          </p:cNvSpPr>
          <p:nvPr/>
        </p:nvSpPr>
        <p:spPr bwMode="auto">
          <a:xfrm>
            <a:off x="5105400" y="1143000"/>
            <a:ext cx="3505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sz="2200" b="0" dirty="0" smtClean="0">
                <a:solidFill>
                  <a:srgbClr val="000000"/>
                </a:solidFill>
                <a:latin typeface="Papyrus"/>
                <a:cs typeface="Papyrus"/>
              </a:rPr>
              <a:t>Medi</a:t>
            </a:r>
            <a:r>
              <a:rPr lang="es-ES_tradnl" sz="2200" dirty="0" smtClean="0">
                <a:solidFill>
                  <a:srgbClr val="000000"/>
                </a:solidFill>
                <a:latin typeface="Papyrus"/>
                <a:cs typeface="Papyrus"/>
              </a:rPr>
              <a:t>r cambio de volumen de minas de cielo abierto.</a:t>
            </a:r>
          </a:p>
        </p:txBody>
      </p:sp>
      <p:pic>
        <p:nvPicPr>
          <p:cNvPr id="140291" name="Picture 6" descr="dp_volumetri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143000"/>
            <a:ext cx="41148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46595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46433" name="Picture 4" descr="C:\My Documents\sfbay.jpg"/>
          <p:cNvPicPr>
            <a:picLocks noChangeAspect="1" noChangeArrowheads="1"/>
          </p:cNvPicPr>
          <p:nvPr/>
        </p:nvPicPr>
        <p:blipFill>
          <a:blip r:embed="rId4">
            <a:lum bright="26000" contrast="-34000"/>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3657600" y="60198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Arial Unicode MS" charset="0"/>
              </a:rPr>
              <a:t>30 km</a:t>
            </a:r>
          </a:p>
        </p:txBody>
      </p:sp>
      <p:sp>
        <p:nvSpPr>
          <p:cNvPr id="4102" name="Text Box 6"/>
          <p:cNvSpPr txBox="1">
            <a:spLocks noChangeArrowheads="1"/>
          </p:cNvSpPr>
          <p:nvPr/>
        </p:nvSpPr>
        <p:spPr bwMode="auto">
          <a:xfrm>
            <a:off x="1" y="3781425"/>
            <a:ext cx="43053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s-ES_tradnl" sz="4400" b="0" dirty="0" smtClean="0">
                <a:latin typeface="Papyrus"/>
                <a:cs typeface="Papyrus"/>
              </a:rPr>
              <a:t>Encontrando fallas </a:t>
            </a:r>
            <a:endParaRPr lang="es-ES_tradnl" sz="4400" b="0" dirty="0">
              <a:latin typeface="Papyrus"/>
              <a:cs typeface="Papyrus"/>
            </a:endParaRPr>
          </a:p>
        </p:txBody>
      </p:sp>
      <p:sp>
        <p:nvSpPr>
          <p:cNvPr id="4103" name="Line 7"/>
          <p:cNvSpPr>
            <a:spLocks noChangeShapeType="1"/>
          </p:cNvSpPr>
          <p:nvPr/>
        </p:nvSpPr>
        <p:spPr bwMode="auto">
          <a:xfrm>
            <a:off x="3657600" y="6477000"/>
            <a:ext cx="2133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Tree>
    <p:extLst>
      <p:ext uri="{BB962C8B-B14F-4D97-AF65-F5344CB8AC3E}">
        <p14:creationId xmlns:p14="http://schemas.microsoft.com/office/powerpoint/2010/main" val="10746018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66913" name="Picture 2" descr="\\Duwamish\rah\borders\lida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24000"/>
            <a:ext cx="11430000" cy="85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7027863" y="2209800"/>
            <a:ext cx="2081212"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0">
                <a:latin typeface="Papyrus"/>
                <a:cs typeface="Papyrus"/>
              </a:rPr>
              <a:t>Toe Jam Hill </a:t>
            </a:r>
          </a:p>
          <a:p>
            <a:pPr algn="ctr">
              <a:defRPr/>
            </a:pPr>
            <a:r>
              <a:rPr lang="en-US" b="0">
                <a:latin typeface="Papyrus"/>
                <a:cs typeface="Papyrus"/>
              </a:rPr>
              <a:t>fault scarp</a:t>
            </a:r>
          </a:p>
        </p:txBody>
      </p:sp>
      <p:sp>
        <p:nvSpPr>
          <p:cNvPr id="30725" name="Text Box 5"/>
          <p:cNvSpPr txBox="1">
            <a:spLocks noChangeArrowheads="1"/>
          </p:cNvSpPr>
          <p:nvPr/>
        </p:nvSpPr>
        <p:spPr bwMode="auto">
          <a:xfrm>
            <a:off x="1497013" y="3276600"/>
            <a:ext cx="26606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0">
                <a:latin typeface="Papyrus"/>
                <a:cs typeface="Papyrus"/>
              </a:rPr>
              <a:t>Waterman Point </a:t>
            </a:r>
          </a:p>
          <a:p>
            <a:pPr algn="ctr">
              <a:defRPr/>
            </a:pPr>
            <a:r>
              <a:rPr lang="en-US" b="0">
                <a:latin typeface="Papyrus"/>
                <a:cs typeface="Papyrus"/>
              </a:rPr>
              <a:t>scarp</a:t>
            </a:r>
          </a:p>
        </p:txBody>
      </p:sp>
      <p:sp>
        <p:nvSpPr>
          <p:cNvPr id="30726" name="Text Box 6"/>
          <p:cNvSpPr txBox="1">
            <a:spLocks noChangeArrowheads="1"/>
          </p:cNvSpPr>
          <p:nvPr/>
        </p:nvSpPr>
        <p:spPr bwMode="auto">
          <a:xfrm>
            <a:off x="5291138" y="4800600"/>
            <a:ext cx="260985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0">
                <a:latin typeface="Papyrus"/>
                <a:cs typeface="Papyrus"/>
              </a:rPr>
              <a:t>beach uplifted </a:t>
            </a:r>
          </a:p>
          <a:p>
            <a:pPr algn="ctr">
              <a:defRPr/>
            </a:pPr>
            <a:r>
              <a:rPr lang="en-US" b="0">
                <a:latin typeface="Papyrus"/>
                <a:cs typeface="Papyrus"/>
              </a:rPr>
              <a:t>during 900 AD </a:t>
            </a:r>
          </a:p>
          <a:p>
            <a:pPr algn="ctr">
              <a:defRPr/>
            </a:pPr>
            <a:r>
              <a:rPr lang="en-US" b="0">
                <a:latin typeface="Papyrus"/>
                <a:cs typeface="Papyrus"/>
              </a:rPr>
              <a:t>earthquake</a:t>
            </a:r>
          </a:p>
        </p:txBody>
      </p:sp>
      <p:sp>
        <p:nvSpPr>
          <p:cNvPr id="30728" name="Line 8"/>
          <p:cNvSpPr>
            <a:spLocks noChangeShapeType="1"/>
          </p:cNvSpPr>
          <p:nvPr/>
        </p:nvSpPr>
        <p:spPr bwMode="auto">
          <a:xfrm flipV="1">
            <a:off x="6629400" y="3733800"/>
            <a:ext cx="3048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30729" name="Line 9"/>
          <p:cNvSpPr>
            <a:spLocks noChangeShapeType="1"/>
          </p:cNvSpPr>
          <p:nvPr/>
        </p:nvSpPr>
        <p:spPr bwMode="auto">
          <a:xfrm flipH="1" flipV="1">
            <a:off x="5486400" y="4495800"/>
            <a:ext cx="685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30731" name="Text Box 11"/>
          <p:cNvSpPr txBox="1">
            <a:spLocks noChangeArrowheads="1"/>
          </p:cNvSpPr>
          <p:nvPr/>
        </p:nvSpPr>
        <p:spPr bwMode="auto">
          <a:xfrm>
            <a:off x="4114800" y="115888"/>
            <a:ext cx="43910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0" dirty="0">
                <a:latin typeface="Papyrus"/>
                <a:cs typeface="Papyrus"/>
              </a:rPr>
              <a:t>15 km west of Seattle</a:t>
            </a:r>
          </a:p>
        </p:txBody>
      </p:sp>
    </p:spTree>
    <p:extLst>
      <p:ext uri="{BB962C8B-B14F-4D97-AF65-F5344CB8AC3E}">
        <p14:creationId xmlns:p14="http://schemas.microsoft.com/office/powerpoint/2010/main" val="134008970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68961" name="Picture 3" descr="\\Duwamish\rah\borders\bain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982200" cy="93059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6" name="Line 6"/>
          <p:cNvSpPr>
            <a:spLocks noChangeShapeType="1"/>
          </p:cNvSpPr>
          <p:nvPr/>
        </p:nvSpPr>
        <p:spPr bwMode="auto">
          <a:xfrm flipH="1" flipV="1">
            <a:off x="1219200" y="1600200"/>
            <a:ext cx="12954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35848" name="Line 8"/>
          <p:cNvSpPr>
            <a:spLocks noChangeShapeType="1"/>
          </p:cNvSpPr>
          <p:nvPr/>
        </p:nvSpPr>
        <p:spPr bwMode="auto">
          <a:xfrm flipV="1">
            <a:off x="4191000" y="2133600"/>
            <a:ext cx="1828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35849" name="Line 9"/>
          <p:cNvSpPr>
            <a:spLocks noChangeShapeType="1"/>
          </p:cNvSpPr>
          <p:nvPr/>
        </p:nvSpPr>
        <p:spPr bwMode="auto">
          <a:xfrm flipV="1">
            <a:off x="3352800" y="1219200"/>
            <a:ext cx="6858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0">
              <a:latin typeface="Papyrus"/>
              <a:cs typeface="Papyrus"/>
            </a:endParaRPr>
          </a:p>
        </p:txBody>
      </p:sp>
      <p:sp>
        <p:nvSpPr>
          <p:cNvPr id="35850" name="Text Box 10"/>
          <p:cNvSpPr txBox="1">
            <a:spLocks noGrp="1" noChangeArrowheads="1"/>
          </p:cNvSpPr>
          <p:nvPr>
            <p:ph type="body" idx="1"/>
          </p:nvPr>
        </p:nvSpPr>
        <p:spPr>
          <a:xfrm>
            <a:off x="2133600" y="2209800"/>
            <a:ext cx="2514600" cy="2209800"/>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spcBef>
                <a:spcPct val="50000"/>
              </a:spcBef>
              <a:buFontTx/>
              <a:buNone/>
              <a:defRPr/>
            </a:pPr>
            <a:r>
              <a:rPr lang="en-US">
                <a:latin typeface="Papyrus"/>
                <a:cs typeface="Papyrus"/>
              </a:rPr>
              <a:t>landslides</a:t>
            </a:r>
          </a:p>
        </p:txBody>
      </p:sp>
      <p:sp>
        <p:nvSpPr>
          <p:cNvPr id="35851" name="Text Box 11"/>
          <p:cNvSpPr txBox="1">
            <a:spLocks noChangeArrowheads="1"/>
          </p:cNvSpPr>
          <p:nvPr/>
        </p:nvSpPr>
        <p:spPr bwMode="auto">
          <a:xfrm>
            <a:off x="990600" y="5943600"/>
            <a:ext cx="4953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0" dirty="0">
                <a:latin typeface="Papyrus"/>
                <a:cs typeface="Papyrus"/>
              </a:rPr>
              <a:t>southern Bainbridge Island</a:t>
            </a:r>
          </a:p>
        </p:txBody>
      </p:sp>
    </p:spTree>
    <p:extLst>
      <p:ext uri="{BB962C8B-B14F-4D97-AF65-F5344CB8AC3E}">
        <p14:creationId xmlns:p14="http://schemas.microsoft.com/office/powerpoint/2010/main" val="277205807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73057" name="Picture 2" descr="B4San_Andrea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100" y="0"/>
            <a:ext cx="645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1436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lidar2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5012"/>
          </a:xfrm>
          <a:prstGeom prst="rect">
            <a:avLst/>
          </a:prstGeom>
        </p:spPr>
      </p:pic>
    </p:spTree>
    <p:extLst>
      <p:ext uri="{BB962C8B-B14F-4D97-AF65-F5344CB8AC3E}">
        <p14:creationId xmlns:p14="http://schemas.microsoft.com/office/powerpoint/2010/main" val="41830345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lidar20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5012"/>
          </a:xfrm>
          <a:prstGeom prst="rect">
            <a:avLst/>
          </a:prstGeom>
        </p:spPr>
      </p:pic>
    </p:spTree>
    <p:extLst>
      <p:ext uri="{BB962C8B-B14F-4D97-AF65-F5344CB8AC3E}">
        <p14:creationId xmlns:p14="http://schemas.microsoft.com/office/powerpoint/2010/main" val="3572523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lidar20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5012"/>
          </a:xfrm>
          <a:prstGeom prst="rect">
            <a:avLst/>
          </a:prstGeom>
        </p:spPr>
      </p:pic>
    </p:spTree>
    <p:extLst>
      <p:ext uri="{BB962C8B-B14F-4D97-AF65-F5344CB8AC3E}">
        <p14:creationId xmlns:p14="http://schemas.microsoft.com/office/powerpoint/2010/main" val="327515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266700"/>
            <a:ext cx="9144000" cy="762000"/>
          </a:xfrm>
        </p:spPr>
        <p:txBody>
          <a:bodyPr/>
          <a:lstStyle/>
          <a:p>
            <a:pPr>
              <a:defRPr/>
            </a:pPr>
            <a:r>
              <a:rPr lang="es-ES_tradnl" sz="2800" dirty="0" smtClean="0">
                <a:latin typeface="Times New Roman"/>
                <a:cs typeface="Times New Roman"/>
              </a:rPr>
              <a:t>Apertura real versus apertura sintética</a:t>
            </a:r>
            <a:endParaRPr lang="es-ES_tradnl" altLang="ko-KR" sz="2800" dirty="0">
              <a:solidFill>
                <a:schemeClr val="tx1"/>
              </a:solidFill>
              <a:effectLst/>
              <a:latin typeface="Times New Roman"/>
              <a:ea typeface="굴림" charset="-127"/>
              <a:cs typeface="Times New Roman"/>
            </a:endParaRPr>
          </a:p>
        </p:txBody>
      </p:sp>
      <p:sp>
        <p:nvSpPr>
          <p:cNvPr id="28675" name="Text Box 4"/>
          <p:cNvSpPr txBox="1">
            <a:spLocks noChangeArrowheads="1"/>
          </p:cNvSpPr>
          <p:nvPr/>
        </p:nvSpPr>
        <p:spPr bwMode="auto">
          <a:xfrm>
            <a:off x="0" y="2060575"/>
            <a:ext cx="406876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buFontTx/>
              <a:buChar char="•"/>
            </a:pPr>
            <a:r>
              <a:rPr lang="es-ES_tradnl" altLang="ko-KR" b="0" smtClean="0">
                <a:latin typeface="Times New Roman"/>
                <a:ea typeface="굴림" charset="0"/>
                <a:cs typeface="Times New Roman"/>
              </a:rPr>
              <a:t> </a:t>
            </a:r>
            <a:r>
              <a:rPr lang="es-ES_tradnl" b="0" smtClean="0">
                <a:latin typeface="Times New Roman"/>
                <a:cs typeface="Times New Roman"/>
              </a:rPr>
              <a:t>Apertura real </a:t>
            </a:r>
            <a:r>
              <a:rPr lang="es-ES_tradnl" altLang="ko-KR" b="0" smtClean="0">
                <a:latin typeface="Times New Roman"/>
                <a:ea typeface="굴림" charset="0"/>
                <a:cs typeface="Times New Roman"/>
              </a:rPr>
              <a:t>:</a:t>
            </a:r>
          </a:p>
          <a:p>
            <a:pPr algn="ctr" eaLnBrk="1" hangingPunct="1"/>
            <a:r>
              <a:rPr lang="es-ES_tradnl" altLang="ko-KR" b="0" smtClean="0">
                <a:latin typeface="Times New Roman"/>
                <a:ea typeface="굴림" charset="0"/>
                <a:cs typeface="Times New Roman"/>
              </a:rPr>
              <a:t>   resolucion ~ Rλ/L</a:t>
            </a:r>
          </a:p>
          <a:p>
            <a:pPr algn="ctr" eaLnBrk="1" hangingPunct="1"/>
            <a:endParaRPr lang="es-ES_tradnl" altLang="ko-KR" b="0" smtClean="0">
              <a:latin typeface="Times New Roman"/>
              <a:ea typeface="굴림" charset="0"/>
              <a:cs typeface="Times New Roman"/>
            </a:endParaRPr>
          </a:p>
          <a:p>
            <a:pPr algn="ctr" eaLnBrk="1" hangingPunct="1">
              <a:buFontTx/>
              <a:buChar char="•"/>
            </a:pPr>
            <a:r>
              <a:rPr lang="es-ES_tradnl" altLang="ko-KR" b="0" smtClean="0">
                <a:latin typeface="Times New Roman"/>
                <a:ea typeface="굴림" charset="0"/>
                <a:cs typeface="Times New Roman"/>
              </a:rPr>
              <a:t> </a:t>
            </a:r>
            <a:r>
              <a:rPr lang="es-ES_tradnl" b="0" smtClean="0">
                <a:latin typeface="Times New Roman"/>
                <a:cs typeface="Times New Roman"/>
              </a:rPr>
              <a:t>apertura sintética</a:t>
            </a:r>
            <a:r>
              <a:rPr lang="es-ES_tradnl" altLang="ko-KR" b="0" smtClean="0">
                <a:latin typeface="Times New Roman"/>
                <a:ea typeface="굴림" charset="0"/>
                <a:cs typeface="Times New Roman"/>
              </a:rPr>
              <a:t>: </a:t>
            </a:r>
          </a:p>
          <a:p>
            <a:pPr algn="ctr" eaLnBrk="1" hangingPunct="1"/>
            <a:r>
              <a:rPr lang="es-ES_tradnl" altLang="ko-KR" b="0" smtClean="0">
                <a:latin typeface="Times New Roman"/>
                <a:ea typeface="굴림" charset="0"/>
                <a:cs typeface="Times New Roman"/>
              </a:rPr>
              <a:t>   resolucion ~ L/2</a:t>
            </a:r>
          </a:p>
          <a:p>
            <a:pPr algn="ctr" eaLnBrk="1" hangingPunct="1"/>
            <a:endParaRPr lang="es-ES_tradnl" altLang="ko-KR" b="0" smtClean="0">
              <a:latin typeface="Times New Roman"/>
              <a:ea typeface="굴림" charset="0"/>
              <a:cs typeface="Times New Roman"/>
            </a:endParaRPr>
          </a:p>
          <a:p>
            <a:pPr algn="ctr" eaLnBrk="1" hangingPunct="1"/>
            <a:r>
              <a:rPr lang="es-ES_tradnl" altLang="ko-KR" b="0" smtClean="0">
                <a:latin typeface="Times New Roman"/>
                <a:ea typeface="굴림" charset="0"/>
                <a:cs typeface="Times New Roman"/>
              </a:rPr>
              <a:t>   Irrespective of R</a:t>
            </a:r>
          </a:p>
          <a:p>
            <a:pPr algn="ctr" eaLnBrk="1" hangingPunct="1"/>
            <a:r>
              <a:rPr lang="es-ES_tradnl" altLang="ko-KR" b="0" smtClean="0">
                <a:latin typeface="Times New Roman"/>
                <a:ea typeface="굴림" charset="0"/>
                <a:cs typeface="Times New Roman"/>
              </a:rPr>
              <a:t>   Smaller, better?!</a:t>
            </a:r>
          </a:p>
          <a:p>
            <a:pPr algn="ctr" eaLnBrk="1" hangingPunct="1"/>
            <a:r>
              <a:rPr lang="es-ES_tradnl" altLang="ko-KR" b="0" smtClean="0">
                <a:latin typeface="Times New Roman"/>
                <a:ea typeface="굴림" charset="0"/>
                <a:cs typeface="Times New Roman"/>
              </a:rPr>
              <a:t>   - Carl Wiley (1951)</a:t>
            </a:r>
          </a:p>
          <a:p>
            <a:pPr lvl="2" algn="ctr" eaLnBrk="1" hangingPunct="1"/>
            <a:r>
              <a:rPr lang="es-ES_tradnl" altLang="ko-KR" b="0" smtClean="0">
                <a:latin typeface="Times New Roman"/>
                <a:ea typeface="굴림" charset="0"/>
                <a:cs typeface="Times New Roman"/>
              </a:rPr>
              <a:t>		</a:t>
            </a:r>
            <a:endParaRPr lang="es-ES_tradnl" altLang="ko-KR" b="0">
              <a:latin typeface="Times New Roman"/>
              <a:ea typeface="굴림" charset="0"/>
              <a:cs typeface="Times New Roman"/>
            </a:endParaRPr>
          </a:p>
        </p:txBody>
      </p:sp>
      <p:sp>
        <p:nvSpPr>
          <p:cNvPr id="28676" name="Line 5"/>
          <p:cNvSpPr>
            <a:spLocks noChangeShapeType="1"/>
          </p:cNvSpPr>
          <p:nvPr/>
        </p:nvSpPr>
        <p:spPr bwMode="auto">
          <a:xfrm flipH="1" flipV="1">
            <a:off x="5003800" y="1916113"/>
            <a:ext cx="620713" cy="2257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8677" name="Rectangle 6"/>
          <p:cNvSpPr>
            <a:spLocks noChangeArrowheads="1"/>
          </p:cNvSpPr>
          <p:nvPr/>
        </p:nvSpPr>
        <p:spPr bwMode="auto">
          <a:xfrm rot="19338593" flipV="1">
            <a:off x="4643438" y="1844675"/>
            <a:ext cx="647700" cy="71438"/>
          </a:xfrm>
          <a:prstGeom prst="rect">
            <a:avLst/>
          </a:prstGeom>
          <a:solidFill>
            <a:schemeClr val="accent1"/>
          </a:solidFill>
          <a:ln w="9525">
            <a:solidFill>
              <a:schemeClr val="tx1"/>
            </a:solidFill>
            <a:miter lim="800000"/>
            <a:headEnd/>
            <a:tailEnd/>
          </a:ln>
        </p:spPr>
        <p:txBody>
          <a:bodyPr wrap="none" anchor="ctr"/>
          <a:lstStyle/>
          <a:p>
            <a:pPr algn="ctr"/>
            <a:endParaRPr lang="en-US" b="0">
              <a:latin typeface="Papyrus" charset="0"/>
            </a:endParaRPr>
          </a:p>
        </p:txBody>
      </p:sp>
      <p:sp>
        <p:nvSpPr>
          <p:cNvPr id="28678" name="Oval 7"/>
          <p:cNvSpPr>
            <a:spLocks noChangeArrowheads="1"/>
          </p:cNvSpPr>
          <p:nvPr/>
        </p:nvSpPr>
        <p:spPr bwMode="auto">
          <a:xfrm rot="1186030">
            <a:off x="5178425" y="4811713"/>
            <a:ext cx="3168650" cy="431800"/>
          </a:xfrm>
          <a:prstGeom prst="ellipse">
            <a:avLst/>
          </a:prstGeom>
          <a:solidFill>
            <a:schemeClr val="bg2"/>
          </a:solidFill>
          <a:ln w="9525">
            <a:solidFill>
              <a:schemeClr val="tx1"/>
            </a:solidFill>
            <a:round/>
            <a:headEnd/>
            <a:tailEnd/>
          </a:ln>
        </p:spPr>
        <p:txBody>
          <a:bodyPr wrap="none" anchor="ctr"/>
          <a:lstStyle/>
          <a:p>
            <a:pPr algn="ctr"/>
            <a:endParaRPr lang="en-US" b="0">
              <a:latin typeface="Papyrus" charset="0"/>
            </a:endParaRPr>
          </a:p>
        </p:txBody>
      </p:sp>
      <p:sp>
        <p:nvSpPr>
          <p:cNvPr id="28679" name="Oval 8"/>
          <p:cNvSpPr>
            <a:spLocks noChangeArrowheads="1"/>
          </p:cNvSpPr>
          <p:nvPr/>
        </p:nvSpPr>
        <p:spPr bwMode="auto">
          <a:xfrm rot="1186030">
            <a:off x="5222875" y="4764088"/>
            <a:ext cx="3168650" cy="431800"/>
          </a:xfrm>
          <a:prstGeom prst="ellipse">
            <a:avLst/>
          </a:prstGeom>
          <a:solidFill>
            <a:schemeClr val="bg2"/>
          </a:solidFill>
          <a:ln w="9525">
            <a:solidFill>
              <a:schemeClr val="tx1"/>
            </a:solidFill>
            <a:round/>
            <a:headEnd/>
            <a:tailEnd/>
          </a:ln>
        </p:spPr>
        <p:txBody>
          <a:bodyPr wrap="none" anchor="ctr"/>
          <a:lstStyle/>
          <a:p>
            <a:pPr algn="ctr"/>
            <a:endParaRPr lang="en-US" b="0">
              <a:latin typeface="Papyrus" charset="0"/>
            </a:endParaRPr>
          </a:p>
        </p:txBody>
      </p:sp>
      <p:sp>
        <p:nvSpPr>
          <p:cNvPr id="28680" name="Oval 9"/>
          <p:cNvSpPr>
            <a:spLocks noChangeArrowheads="1"/>
          </p:cNvSpPr>
          <p:nvPr/>
        </p:nvSpPr>
        <p:spPr bwMode="auto">
          <a:xfrm rot="1186030">
            <a:off x="5280025" y="4705350"/>
            <a:ext cx="3168650" cy="431800"/>
          </a:xfrm>
          <a:prstGeom prst="ellipse">
            <a:avLst/>
          </a:prstGeom>
          <a:solidFill>
            <a:schemeClr val="bg2"/>
          </a:solidFill>
          <a:ln w="9525">
            <a:solidFill>
              <a:schemeClr val="tx1"/>
            </a:solidFill>
            <a:round/>
            <a:headEnd/>
            <a:tailEnd/>
          </a:ln>
        </p:spPr>
        <p:txBody>
          <a:bodyPr wrap="none" anchor="ctr"/>
          <a:lstStyle/>
          <a:p>
            <a:pPr algn="ctr"/>
            <a:endParaRPr lang="en-US" b="0">
              <a:latin typeface="Papyrus" charset="0"/>
            </a:endParaRPr>
          </a:p>
        </p:txBody>
      </p:sp>
      <p:sp>
        <p:nvSpPr>
          <p:cNvPr id="28681" name="Line 10"/>
          <p:cNvSpPr>
            <a:spLocks noChangeShapeType="1"/>
          </p:cNvSpPr>
          <p:nvPr/>
        </p:nvSpPr>
        <p:spPr bwMode="auto">
          <a:xfrm>
            <a:off x="5003800" y="1916113"/>
            <a:ext cx="3560763" cy="3344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8682" name="Line 11"/>
          <p:cNvSpPr>
            <a:spLocks noChangeShapeType="1"/>
          </p:cNvSpPr>
          <p:nvPr/>
        </p:nvSpPr>
        <p:spPr bwMode="auto">
          <a:xfrm flipV="1">
            <a:off x="3956050" y="3275013"/>
            <a:ext cx="2735263" cy="2305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8683" name="Line 12"/>
          <p:cNvSpPr>
            <a:spLocks noChangeShapeType="1"/>
          </p:cNvSpPr>
          <p:nvPr/>
        </p:nvSpPr>
        <p:spPr bwMode="auto">
          <a:xfrm flipV="1">
            <a:off x="7067550" y="5178425"/>
            <a:ext cx="1619250" cy="136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8684" name="Oval 13"/>
          <p:cNvSpPr>
            <a:spLocks noChangeArrowheads="1"/>
          </p:cNvSpPr>
          <p:nvPr/>
        </p:nvSpPr>
        <p:spPr bwMode="auto">
          <a:xfrm rot="1186030">
            <a:off x="3995738" y="5805488"/>
            <a:ext cx="3168650" cy="431800"/>
          </a:xfrm>
          <a:prstGeom prst="ellipse">
            <a:avLst/>
          </a:prstGeom>
          <a:solidFill>
            <a:schemeClr val="bg2"/>
          </a:solidFill>
          <a:ln w="9525">
            <a:solidFill>
              <a:schemeClr val="tx1"/>
            </a:solidFill>
            <a:round/>
            <a:headEnd/>
            <a:tailEnd/>
          </a:ln>
        </p:spPr>
        <p:txBody>
          <a:bodyPr wrap="none" anchor="ctr"/>
          <a:lstStyle/>
          <a:p>
            <a:pPr algn="ctr"/>
            <a:endParaRPr lang="en-US" b="0">
              <a:latin typeface="Papyrus" charset="0"/>
            </a:endParaRPr>
          </a:p>
        </p:txBody>
      </p:sp>
      <p:sp>
        <p:nvSpPr>
          <p:cNvPr id="28685" name="Oval 14"/>
          <p:cNvSpPr>
            <a:spLocks noChangeArrowheads="1"/>
          </p:cNvSpPr>
          <p:nvPr/>
        </p:nvSpPr>
        <p:spPr bwMode="auto">
          <a:xfrm rot="1186030">
            <a:off x="4284663" y="5516563"/>
            <a:ext cx="3168650" cy="431800"/>
          </a:xfrm>
          <a:prstGeom prst="ellipse">
            <a:avLst/>
          </a:prstGeom>
          <a:solidFill>
            <a:schemeClr val="bg2"/>
          </a:solidFill>
          <a:ln w="9525">
            <a:solidFill>
              <a:schemeClr val="tx1"/>
            </a:solidFill>
            <a:round/>
            <a:headEnd/>
            <a:tailEnd/>
          </a:ln>
        </p:spPr>
        <p:txBody>
          <a:bodyPr wrap="none" anchor="ctr"/>
          <a:lstStyle/>
          <a:p>
            <a:pPr algn="ctr"/>
            <a:endParaRPr lang="en-US" b="0">
              <a:latin typeface="Papyrus" charset="0"/>
            </a:endParaRPr>
          </a:p>
        </p:txBody>
      </p:sp>
      <p:sp>
        <p:nvSpPr>
          <p:cNvPr id="28686" name="Oval 15"/>
          <p:cNvSpPr>
            <a:spLocks noChangeArrowheads="1"/>
          </p:cNvSpPr>
          <p:nvPr/>
        </p:nvSpPr>
        <p:spPr bwMode="auto">
          <a:xfrm rot="1186030">
            <a:off x="4643438" y="5229225"/>
            <a:ext cx="3168650" cy="431800"/>
          </a:xfrm>
          <a:prstGeom prst="ellipse">
            <a:avLst/>
          </a:prstGeom>
          <a:solidFill>
            <a:schemeClr val="bg2"/>
          </a:solidFill>
          <a:ln w="9525">
            <a:solidFill>
              <a:schemeClr val="tx1"/>
            </a:solidFill>
            <a:round/>
            <a:headEnd/>
            <a:tailEnd/>
          </a:ln>
        </p:spPr>
        <p:txBody>
          <a:bodyPr wrap="none" anchor="ctr"/>
          <a:lstStyle/>
          <a:p>
            <a:pPr algn="ctr"/>
            <a:endParaRPr lang="en-US" b="0">
              <a:latin typeface="Papyrus" charset="0"/>
            </a:endParaRPr>
          </a:p>
        </p:txBody>
      </p:sp>
      <p:sp>
        <p:nvSpPr>
          <p:cNvPr id="28687" name="Oval 16"/>
          <p:cNvSpPr>
            <a:spLocks noChangeArrowheads="1"/>
          </p:cNvSpPr>
          <p:nvPr/>
        </p:nvSpPr>
        <p:spPr bwMode="auto">
          <a:xfrm rot="1186030">
            <a:off x="5373688" y="4648200"/>
            <a:ext cx="3168650" cy="431800"/>
          </a:xfrm>
          <a:prstGeom prst="ellipse">
            <a:avLst/>
          </a:prstGeom>
          <a:solidFill>
            <a:schemeClr val="bg2"/>
          </a:solidFill>
          <a:ln w="9525">
            <a:solidFill>
              <a:schemeClr val="tx1"/>
            </a:solidFill>
            <a:round/>
            <a:headEnd/>
            <a:tailEnd/>
          </a:ln>
        </p:spPr>
        <p:txBody>
          <a:bodyPr wrap="none" anchor="ctr"/>
          <a:lstStyle/>
          <a:p>
            <a:pPr algn="ctr"/>
            <a:endParaRPr lang="en-US" b="0">
              <a:latin typeface="Papyrus" charset="0"/>
            </a:endParaRPr>
          </a:p>
        </p:txBody>
      </p:sp>
      <p:sp>
        <p:nvSpPr>
          <p:cNvPr id="28688" name="Oval 17"/>
          <p:cNvSpPr>
            <a:spLocks noChangeArrowheads="1"/>
          </p:cNvSpPr>
          <p:nvPr/>
        </p:nvSpPr>
        <p:spPr bwMode="auto">
          <a:xfrm rot="1186030">
            <a:off x="5422900" y="4591050"/>
            <a:ext cx="3168650" cy="431800"/>
          </a:xfrm>
          <a:prstGeom prst="ellipse">
            <a:avLst/>
          </a:prstGeom>
          <a:solidFill>
            <a:schemeClr val="bg2"/>
          </a:solidFill>
          <a:ln w="9525">
            <a:solidFill>
              <a:schemeClr val="tx1"/>
            </a:solidFill>
            <a:round/>
            <a:headEnd/>
            <a:tailEnd/>
          </a:ln>
        </p:spPr>
        <p:txBody>
          <a:bodyPr wrap="none" anchor="ctr"/>
          <a:lstStyle/>
          <a:p>
            <a:pPr algn="ctr"/>
            <a:endParaRPr lang="en-US" b="0">
              <a:latin typeface="Papyrus" charset="0"/>
            </a:endParaRPr>
          </a:p>
        </p:txBody>
      </p:sp>
      <p:sp>
        <p:nvSpPr>
          <p:cNvPr id="28689" name="Oval 18"/>
          <p:cNvSpPr>
            <a:spLocks noChangeArrowheads="1"/>
          </p:cNvSpPr>
          <p:nvPr/>
        </p:nvSpPr>
        <p:spPr bwMode="auto">
          <a:xfrm rot="1186030">
            <a:off x="5470525" y="4530725"/>
            <a:ext cx="3168650" cy="431800"/>
          </a:xfrm>
          <a:prstGeom prst="ellipse">
            <a:avLst/>
          </a:prstGeom>
          <a:solidFill>
            <a:schemeClr val="bg2"/>
          </a:solidFill>
          <a:ln w="9525">
            <a:solidFill>
              <a:schemeClr val="tx1"/>
            </a:solidFill>
            <a:round/>
            <a:headEnd/>
            <a:tailEnd/>
          </a:ln>
        </p:spPr>
        <p:txBody>
          <a:bodyPr wrap="none" anchor="ctr"/>
          <a:lstStyle/>
          <a:p>
            <a:pPr algn="ctr"/>
            <a:endParaRPr lang="en-US" b="0">
              <a:latin typeface="Papyrus" charset="0"/>
            </a:endParaRPr>
          </a:p>
        </p:txBody>
      </p:sp>
    </p:spTree>
    <p:extLst>
      <p:ext uri="{BB962C8B-B14F-4D97-AF65-F5344CB8AC3E}">
        <p14:creationId xmlns:p14="http://schemas.microsoft.com/office/powerpoint/2010/main" val="161075343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diff_t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68" y="-12700"/>
            <a:ext cx="4470665" cy="6858000"/>
          </a:xfrm>
          <a:prstGeom prst="rect">
            <a:avLst/>
          </a:prstGeom>
        </p:spPr>
      </p:pic>
    </p:spTree>
    <p:extLst>
      <p:ext uri="{BB962C8B-B14F-4D97-AF65-F5344CB8AC3E}">
        <p14:creationId xmlns:p14="http://schemas.microsoft.com/office/powerpoint/2010/main" val="4953457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diff_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868" y="-12700"/>
            <a:ext cx="4470665" cy="6858000"/>
          </a:xfrm>
          <a:prstGeom prst="rect">
            <a:avLst/>
          </a:prstGeom>
        </p:spPr>
      </p:pic>
    </p:spTree>
    <p:extLst>
      <p:ext uri="{BB962C8B-B14F-4D97-AF65-F5344CB8AC3E}">
        <p14:creationId xmlns:p14="http://schemas.microsoft.com/office/powerpoint/2010/main" val="8397271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diff_one_road_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810"/>
            <a:ext cx="9144000" cy="6716780"/>
          </a:xfrm>
          <a:prstGeom prst="rect">
            <a:avLst/>
          </a:prstGeom>
        </p:spPr>
      </p:pic>
    </p:spTree>
    <p:extLst>
      <p:ext uri="{BB962C8B-B14F-4D97-AF65-F5344CB8AC3E}">
        <p14:creationId xmlns:p14="http://schemas.microsoft.com/office/powerpoint/2010/main" val="26452931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whatwevele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4504566"/>
          </a:xfrm>
          <a:prstGeom prst="rect">
            <a:avLst/>
          </a:prstGeom>
        </p:spPr>
      </p:pic>
    </p:spTree>
    <p:extLst>
      <p:ext uri="{BB962C8B-B14F-4D97-AF65-F5344CB8AC3E}">
        <p14:creationId xmlns:p14="http://schemas.microsoft.com/office/powerpoint/2010/main" val="42621284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LIDAR-landslide-before-af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1450"/>
            <a:ext cx="5588000" cy="3721100"/>
          </a:xfrm>
          <a:prstGeom prst="rect">
            <a:avLst/>
          </a:prstGeom>
        </p:spPr>
      </p:pic>
    </p:spTree>
    <p:extLst>
      <p:ext uri="{BB962C8B-B14F-4D97-AF65-F5344CB8AC3E}">
        <p14:creationId xmlns:p14="http://schemas.microsoft.com/office/powerpoint/2010/main" val="337811142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Pages from smalley_cox_lidar_ehp_fy17_may25noon.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288" y="0"/>
            <a:ext cx="5256025" cy="6858000"/>
          </a:xfrm>
          <a:prstGeom prst="rect">
            <a:avLst/>
          </a:prstGeom>
        </p:spPr>
      </p:pic>
    </p:spTree>
    <p:extLst>
      <p:ext uri="{BB962C8B-B14F-4D97-AF65-F5344CB8AC3E}">
        <p14:creationId xmlns:p14="http://schemas.microsoft.com/office/powerpoint/2010/main" val="15521829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p:nvPr/>
        </p:nvSpPr>
        <p:spPr>
          <a:xfrm>
            <a:off x="811908" y="1728508"/>
            <a:ext cx="3631045" cy="4297454"/>
          </a:xfrm>
          <a:prstGeom prst="rect">
            <a:avLst/>
          </a:prstGeom>
          <a:blipFill>
            <a:blip r:embed="rId3" cstate="print"/>
            <a:stretch>
              <a:fillRect/>
            </a:stretch>
          </a:blipFill>
        </p:spPr>
        <p:txBody>
          <a:bodyPr wrap="square" lIns="0" tIns="0" rIns="0" bIns="0" rtlCol="0"/>
          <a:lstStyle/>
          <a:p>
            <a:endParaRPr lang="es-ES_tradnl"/>
          </a:p>
        </p:txBody>
      </p:sp>
      <p:sp>
        <p:nvSpPr>
          <p:cNvPr id="3" name="object 3"/>
          <p:cNvSpPr/>
          <p:nvPr/>
        </p:nvSpPr>
        <p:spPr>
          <a:xfrm>
            <a:off x="4614693" y="1728509"/>
            <a:ext cx="4114508" cy="4345079"/>
          </a:xfrm>
          <a:prstGeom prst="rect">
            <a:avLst/>
          </a:prstGeom>
          <a:blipFill>
            <a:blip r:embed="rId4" cstate="print"/>
            <a:stretch>
              <a:fillRect/>
            </a:stretch>
          </a:blipFill>
        </p:spPr>
        <p:txBody>
          <a:bodyPr wrap="square" lIns="0" tIns="0" rIns="0" bIns="0" rtlCol="0"/>
          <a:lstStyle/>
          <a:p>
            <a:endParaRPr lang="es-ES_tradnl"/>
          </a:p>
        </p:txBody>
      </p:sp>
      <p:sp>
        <p:nvSpPr>
          <p:cNvPr id="6" name="object 6"/>
          <p:cNvSpPr txBox="1"/>
          <p:nvPr/>
        </p:nvSpPr>
        <p:spPr>
          <a:xfrm>
            <a:off x="1182230" y="5627874"/>
            <a:ext cx="1778577" cy="281828"/>
          </a:xfrm>
          <a:prstGeom prst="rect">
            <a:avLst/>
          </a:prstGeom>
        </p:spPr>
        <p:txBody>
          <a:bodyPr vert="horz" wrap="square" lIns="0" tIns="0" rIns="0" bIns="0" rtlCol="0">
            <a:spAutoFit/>
          </a:bodyPr>
          <a:lstStyle/>
          <a:p>
            <a:pPr marL="11397"/>
            <a:r>
              <a:rPr lang="es-ES_tradnl" b="1" smtClean="0">
                <a:latin typeface="Tahoma"/>
                <a:cs typeface="Tahoma"/>
              </a:rPr>
              <a:t>5x14 km</a:t>
            </a:r>
            <a:r>
              <a:rPr lang="es-ES_tradnl" b="1" spc="-67" smtClean="0">
                <a:latin typeface="Tahoma"/>
                <a:cs typeface="Tahoma"/>
              </a:rPr>
              <a:t> </a:t>
            </a:r>
            <a:r>
              <a:rPr lang="es-ES_tradnl" b="1" spc="-4" smtClean="0">
                <a:latin typeface="Tahoma"/>
                <a:cs typeface="Tahoma"/>
              </a:rPr>
              <a:t>pixels</a:t>
            </a:r>
            <a:endParaRPr lang="es-ES_tradnl">
              <a:latin typeface="Tahoma"/>
              <a:cs typeface="Tahoma"/>
            </a:endParaRPr>
          </a:p>
        </p:txBody>
      </p:sp>
      <p:sp>
        <p:nvSpPr>
          <p:cNvPr id="7" name="object 7"/>
          <p:cNvSpPr txBox="1"/>
          <p:nvPr/>
        </p:nvSpPr>
        <p:spPr>
          <a:xfrm>
            <a:off x="5055727" y="5520018"/>
            <a:ext cx="1639455" cy="281828"/>
          </a:xfrm>
          <a:prstGeom prst="rect">
            <a:avLst/>
          </a:prstGeom>
        </p:spPr>
        <p:txBody>
          <a:bodyPr vert="horz" wrap="square" lIns="0" tIns="0" rIns="0" bIns="0" rtlCol="0">
            <a:spAutoFit/>
          </a:bodyPr>
          <a:lstStyle/>
          <a:p>
            <a:pPr marL="11397"/>
            <a:r>
              <a:rPr lang="es-ES_tradnl" b="1" smtClean="0">
                <a:latin typeface="Tahoma"/>
                <a:cs typeface="Tahoma"/>
              </a:rPr>
              <a:t>4x20 m</a:t>
            </a:r>
            <a:r>
              <a:rPr lang="es-ES_tradnl" b="1" spc="-67" smtClean="0">
                <a:latin typeface="Tahoma"/>
                <a:cs typeface="Tahoma"/>
              </a:rPr>
              <a:t> </a:t>
            </a:r>
            <a:r>
              <a:rPr lang="es-ES_tradnl" b="1" spc="-4" smtClean="0">
                <a:latin typeface="Tahoma"/>
                <a:cs typeface="Tahoma"/>
              </a:rPr>
              <a:t>pixels</a:t>
            </a:r>
            <a:endParaRPr lang="es-ES_tradnl">
              <a:latin typeface="Tahoma"/>
              <a:cs typeface="Tahoma"/>
            </a:endParaRPr>
          </a:p>
        </p:txBody>
      </p:sp>
      <p:sp>
        <p:nvSpPr>
          <p:cNvPr id="8" name="object 8"/>
          <p:cNvSpPr txBox="1"/>
          <p:nvPr/>
        </p:nvSpPr>
        <p:spPr>
          <a:xfrm>
            <a:off x="949876" y="6225988"/>
            <a:ext cx="1930977" cy="400110"/>
          </a:xfrm>
          <a:prstGeom prst="rect">
            <a:avLst/>
          </a:prstGeom>
        </p:spPr>
        <p:txBody>
          <a:bodyPr vert="horz" wrap="square" lIns="0" tIns="0" rIns="0" bIns="0" rtlCol="0">
            <a:spAutoFit/>
          </a:bodyPr>
          <a:lstStyle/>
          <a:p>
            <a:pPr marL="11397"/>
            <a:r>
              <a:rPr lang="es-ES_tradnl" sz="1300" smtClean="0">
                <a:latin typeface="Tahoma"/>
                <a:cs typeface="Tahoma"/>
              </a:rPr>
              <a:t>Massonnet and </a:t>
            </a:r>
            <a:r>
              <a:rPr lang="es-ES_tradnl" sz="1300" spc="-9" smtClean="0">
                <a:latin typeface="Tahoma"/>
                <a:cs typeface="Tahoma"/>
              </a:rPr>
              <a:t>Feigl,</a:t>
            </a:r>
            <a:r>
              <a:rPr lang="es-ES_tradnl" sz="1300" spc="-67" smtClean="0">
                <a:latin typeface="Tahoma"/>
                <a:cs typeface="Tahoma"/>
              </a:rPr>
              <a:t> </a:t>
            </a:r>
            <a:r>
              <a:rPr lang="es-ES_tradnl" sz="1300" smtClean="0">
                <a:latin typeface="Tahoma"/>
                <a:cs typeface="Tahoma"/>
              </a:rPr>
              <a:t>1998</a:t>
            </a:r>
            <a:endParaRPr lang="es-ES_tradnl" sz="1300">
              <a:latin typeface="Tahoma"/>
              <a:cs typeface="Tahoma"/>
            </a:endParaRPr>
          </a:p>
        </p:txBody>
      </p:sp>
      <p:sp>
        <p:nvSpPr>
          <p:cNvPr id="9" name="Rectangle 8"/>
          <p:cNvSpPr/>
          <p:nvPr/>
        </p:nvSpPr>
        <p:spPr>
          <a:xfrm>
            <a:off x="0" y="272534"/>
            <a:ext cx="9144000" cy="1384995"/>
          </a:xfrm>
          <a:prstGeom prst="rect">
            <a:avLst/>
          </a:prstGeom>
        </p:spPr>
        <p:txBody>
          <a:bodyPr wrap="square">
            <a:spAutoFit/>
          </a:bodyPr>
          <a:lstStyle/>
          <a:p>
            <a:pPr algn="ctr"/>
            <a:r>
              <a:rPr lang="es-ES_tradnl" sz="2800" spc="-4" dirty="0" smtClean="0">
                <a:latin typeface="Times New Roman"/>
                <a:cs typeface="Times New Roman"/>
              </a:rPr>
              <a:t>Mejoramiento de resolución, </a:t>
            </a:r>
            <a:r>
              <a:rPr lang="es-ES" sz="2800" dirty="0" smtClean="0">
                <a:latin typeface="Times New Roman"/>
                <a:cs typeface="Times New Roman"/>
              </a:rPr>
              <a:t>Crimea Ucrania</a:t>
            </a:r>
          </a:p>
          <a:p>
            <a:pPr algn="ctr"/>
            <a:endParaRPr lang="es-ES" sz="2800" dirty="0">
              <a:latin typeface="Times New Roman"/>
              <a:cs typeface="Times New Roman"/>
            </a:endParaRPr>
          </a:p>
          <a:p>
            <a:pPr algn="ctr"/>
            <a:r>
              <a:rPr lang="es-ES_tradnl" sz="2800" dirty="0" smtClean="0">
                <a:latin typeface="Times New Roman"/>
                <a:cs typeface="Times New Roman"/>
              </a:rPr>
              <a:t>apertura real                           apertura sintética</a:t>
            </a:r>
            <a:endParaRPr lang="es-ES_tradnl" sz="2800" dirty="0">
              <a:latin typeface="Times New Roman"/>
              <a:cs typeface="Times New Roman"/>
            </a:endParaRPr>
          </a:p>
        </p:txBody>
      </p:sp>
    </p:spTree>
    <p:extLst>
      <p:ext uri="{BB962C8B-B14F-4D97-AF65-F5344CB8AC3E}">
        <p14:creationId xmlns:p14="http://schemas.microsoft.com/office/powerpoint/2010/main" val="843847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25073</TotalTime>
  <Words>2885</Words>
  <Application>Microsoft Macintosh PowerPoint</Application>
  <PresentationFormat>On-screen Show (4:3)</PresentationFormat>
  <Paragraphs>460</Paragraphs>
  <Slides>85</Slides>
  <Notes>75</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Office Theme</vt:lpstr>
      <vt:lpstr>Artwork</vt:lpstr>
      <vt:lpstr>PowerPoint Presentation</vt:lpstr>
      <vt:lpstr>PowerPoint Presentation</vt:lpstr>
      <vt:lpstr>PowerPoint Presentation</vt:lpstr>
      <vt:lpstr>PowerPoint Presentation</vt:lpstr>
      <vt:lpstr>¿cómo funciona las mediciones?  Reflexión vs dispersión</vt:lpstr>
      <vt:lpstr>PowerPoint Presentation</vt:lpstr>
      <vt:lpstr>PowerPoint Presentation</vt:lpstr>
      <vt:lpstr>Apertura real versus apertura sintética</vt:lpstr>
      <vt:lpstr>PowerPoint Presentation</vt:lpstr>
      <vt:lpstr>PowerPoint Presentation</vt:lpstr>
      <vt:lpstr>SRTM coverage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Interferometría de radar de apertura sintética (InSAR).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Inflación Volcánica  Tres Hermanas  Cascadas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unknown unknown</dc:creator>
  <cp:lastModifiedBy>unknown unknown</cp:lastModifiedBy>
  <cp:revision>773</cp:revision>
  <dcterms:created xsi:type="dcterms:W3CDTF">2018-04-18T01:24:05Z</dcterms:created>
  <dcterms:modified xsi:type="dcterms:W3CDTF">2018-06-02T00:03:40Z</dcterms:modified>
</cp:coreProperties>
</file>