
<file path=[Content_Types].xml><?xml version="1.0" encoding="utf-8"?>
<Types xmlns="http://schemas.openxmlformats.org/package/2006/content-types">
  <Default Extension="xml" ContentType="application/xml"/>
  <Default Extension="jpg" ContentType="image/jpeg"/>
  <Default Extension="rels" ContentType="application/vnd.openxmlformats-package.relationships+xml"/>
  <Default Extension="emf" ContentType="image/x-emf"/>
  <Default Extension="mp4" ContentType="video/unknown"/>
  <Default Extension="vml" ContentType="application/vnd.openxmlformats-officedocument.vmlDrawing"/>
  <Default Extension="mov" ContentType="video/unknown"/>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sldIdLst>
    <p:sldId id="421" r:id="rId2"/>
    <p:sldId id="294" r:id="rId3"/>
    <p:sldId id="325" r:id="rId4"/>
    <p:sldId id="448" r:id="rId5"/>
    <p:sldId id="447" r:id="rId6"/>
    <p:sldId id="446" r:id="rId7"/>
    <p:sldId id="326" r:id="rId8"/>
    <p:sldId id="449" r:id="rId9"/>
    <p:sldId id="324" r:id="rId10"/>
    <p:sldId id="263" r:id="rId11"/>
    <p:sldId id="454" r:id="rId12"/>
    <p:sldId id="455" r:id="rId13"/>
    <p:sldId id="456" r:id="rId14"/>
    <p:sldId id="457" r:id="rId15"/>
    <p:sldId id="458" r:id="rId16"/>
    <p:sldId id="459" r:id="rId17"/>
    <p:sldId id="460" r:id="rId18"/>
    <p:sldId id="461" r:id="rId19"/>
    <p:sldId id="462" r:id="rId20"/>
    <p:sldId id="463" r:id="rId21"/>
    <p:sldId id="453" r:id="rId22"/>
    <p:sldId id="437" r:id="rId23"/>
    <p:sldId id="470" r:id="rId24"/>
    <p:sldId id="471" r:id="rId25"/>
    <p:sldId id="329" r:id="rId26"/>
    <p:sldId id="451" r:id="rId27"/>
    <p:sldId id="464" r:id="rId28"/>
    <p:sldId id="331" r:id="rId29"/>
    <p:sldId id="330" r:id="rId30"/>
    <p:sldId id="452" r:id="rId31"/>
    <p:sldId id="333" r:id="rId32"/>
    <p:sldId id="332" r:id="rId33"/>
    <p:sldId id="338" r:id="rId34"/>
    <p:sldId id="337" r:id="rId35"/>
    <p:sldId id="465" r:id="rId36"/>
    <p:sldId id="336" r:id="rId37"/>
    <p:sldId id="466" r:id="rId38"/>
    <p:sldId id="467" r:id="rId39"/>
    <p:sldId id="468" r:id="rId40"/>
    <p:sldId id="469" r:id="rId41"/>
    <p:sldId id="472" r:id="rId42"/>
    <p:sldId id="478" r:id="rId43"/>
    <p:sldId id="479" r:id="rId44"/>
    <p:sldId id="480" r:id="rId45"/>
    <p:sldId id="473"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223" autoAdjust="0"/>
  </p:normalViewPr>
  <p:slideViewPr>
    <p:cSldViewPr snapToGrid="0" snapToObjects="1">
      <p:cViewPr>
        <p:scale>
          <a:sx n="100" d="100"/>
          <a:sy n="100" d="100"/>
        </p:scale>
        <p:origin x="-1296" y="8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512"/>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slide" Target="slides/slide45.xml"/><Relationship Id="rId47" Type="http://schemas.openxmlformats.org/officeDocument/2006/relationships/notesMaster" Target="notesMasters/notesMaster1.xml"/><Relationship Id="rId48" Type="http://schemas.openxmlformats.org/officeDocument/2006/relationships/printerSettings" Target="printerSettings/printerSettings1.bin"/><Relationship Id="rId4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emf"/><Relationship Id="rId2" Type="http://schemas.openxmlformats.org/officeDocument/2006/relationships/image" Target="../media/image27.emf"/><Relationship Id="rId3" Type="http://schemas.openxmlformats.org/officeDocument/2006/relationships/image" Target="../media/image2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EBAC582-8F62-7B4C-8814-BA33F5DEDCBE}" type="datetimeFigureOut">
              <a:rPr lang="en-US" smtClean="0"/>
              <a:t>5/16/18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8EB864-C0B1-6645-B180-5DFA5C55D00F}" type="slidenum">
              <a:rPr lang="en-US" smtClean="0"/>
              <a:t>‹#›</a:t>
            </a:fld>
            <a:endParaRPr lang="en-US"/>
          </a:p>
        </p:txBody>
      </p:sp>
    </p:spTree>
    <p:extLst>
      <p:ext uri="{BB962C8B-B14F-4D97-AF65-F5344CB8AC3E}">
        <p14:creationId xmlns:p14="http://schemas.microsoft.com/office/powerpoint/2010/main" val="263074159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 Id="rId3" Type="http://schemas.openxmlformats.org/officeDocument/2006/relationships/hyperlink" Target="https://es.wikipedia.org/wiki/Cabalgamiento"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_tradnl" noProof="0" dirty="0" smtClean="0"/>
              <a:t>Meta de</a:t>
            </a:r>
            <a:r>
              <a:rPr lang="es-ES_tradnl" baseline="0" noProof="0" dirty="0" smtClean="0"/>
              <a:t>l la geofísica/geodinámica – desarrollar un modelo del sistema tectónica holística.</a:t>
            </a:r>
          </a:p>
        </p:txBody>
      </p:sp>
      <p:sp>
        <p:nvSpPr>
          <p:cNvPr id="4" name="Slide Number Placeholder 3"/>
          <p:cNvSpPr>
            <a:spLocks noGrp="1"/>
          </p:cNvSpPr>
          <p:nvPr>
            <p:ph type="sldNum" sz="quarter" idx="10"/>
          </p:nvPr>
        </p:nvSpPr>
        <p:spPr/>
        <p:txBody>
          <a:bodyPr/>
          <a:lstStyle/>
          <a:p>
            <a:fld id="{2C959041-EDFF-CF44-AC7F-A8AECB154F71}" type="slidenum">
              <a:rPr lang="en-US" smtClean="0"/>
              <a:t>2</a:t>
            </a:fld>
            <a:endParaRPr lang="en-US"/>
          </a:p>
        </p:txBody>
      </p:sp>
    </p:spTree>
    <p:extLst>
      <p:ext uri="{BB962C8B-B14F-4D97-AF65-F5344CB8AC3E}">
        <p14:creationId xmlns:p14="http://schemas.microsoft.com/office/powerpoint/2010/main" val="7874921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aseline="0" noProof="0" dirty="0" smtClean="0"/>
              <a:t>¿Que pasa aquí?</a:t>
            </a:r>
          </a:p>
          <a:p>
            <a:r>
              <a:rPr lang="es-ES_tradnl" baseline="0" noProof="0" dirty="0" smtClean="0"/>
              <a:t>Lo mismo. El movimiento es </a:t>
            </a:r>
            <a:r>
              <a:rPr lang="es-ES_tradnl" noProof="0" dirty="0" smtClean="0"/>
              <a:t>sinistrorsa</a:t>
            </a:r>
            <a:r>
              <a:rPr lang="es-ES_tradnl" baseline="0" noProof="0" dirty="0" smtClean="0"/>
              <a:t> con ~4 km de desplazamiento.</a:t>
            </a:r>
          </a:p>
        </p:txBody>
      </p:sp>
      <p:sp>
        <p:nvSpPr>
          <p:cNvPr id="4" name="Slide Number Placeholder 3"/>
          <p:cNvSpPr>
            <a:spLocks noGrp="1"/>
          </p:cNvSpPr>
          <p:nvPr>
            <p:ph type="sldNum" sz="quarter" idx="10"/>
          </p:nvPr>
        </p:nvSpPr>
        <p:spPr/>
        <p:txBody>
          <a:bodyPr/>
          <a:lstStyle/>
          <a:p>
            <a:fld id="{2C959041-EDFF-CF44-AC7F-A8AECB154F71}" type="slidenum">
              <a:rPr lang="en-US" smtClean="0"/>
              <a:t>11</a:t>
            </a:fld>
            <a:endParaRPr lang="en-US"/>
          </a:p>
        </p:txBody>
      </p:sp>
    </p:spTree>
    <p:extLst>
      <p:ext uri="{BB962C8B-B14F-4D97-AF65-F5344CB8AC3E}">
        <p14:creationId xmlns:p14="http://schemas.microsoft.com/office/powerpoint/2010/main" val="7874921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aseline="0" noProof="0" dirty="0" smtClean="0"/>
              <a:t>¿Que pasa aquí?</a:t>
            </a:r>
          </a:p>
          <a:p>
            <a:r>
              <a:rPr lang="es-ES_tradnl" baseline="0" noProof="0" dirty="0" smtClean="0"/>
              <a:t>Eso es un dibujo del fondo del mar entre Europa y América del Norte.</a:t>
            </a:r>
          </a:p>
          <a:p>
            <a:r>
              <a:rPr lang="es-ES_tradnl" baseline="0" noProof="0" dirty="0" smtClean="0"/>
              <a:t>Se ve los dorsales – que tiene desplazamientos como hemos visto antes con fallas conectándolos.</a:t>
            </a:r>
          </a:p>
          <a:p>
            <a:endParaRPr lang="es-ES_tradnl" baseline="0" noProof="0" dirty="0" smtClean="0"/>
          </a:p>
        </p:txBody>
      </p:sp>
      <p:sp>
        <p:nvSpPr>
          <p:cNvPr id="4" name="Slide Number Placeholder 3"/>
          <p:cNvSpPr>
            <a:spLocks noGrp="1"/>
          </p:cNvSpPr>
          <p:nvPr>
            <p:ph type="sldNum" sz="quarter" idx="10"/>
          </p:nvPr>
        </p:nvSpPr>
        <p:spPr/>
        <p:txBody>
          <a:bodyPr/>
          <a:lstStyle/>
          <a:p>
            <a:fld id="{2C959041-EDFF-CF44-AC7F-A8AECB154F71}" type="slidenum">
              <a:rPr lang="en-US" smtClean="0"/>
              <a:t>12</a:t>
            </a:fld>
            <a:endParaRPr lang="en-US"/>
          </a:p>
        </p:txBody>
      </p:sp>
    </p:spTree>
    <p:extLst>
      <p:ext uri="{BB962C8B-B14F-4D97-AF65-F5344CB8AC3E}">
        <p14:creationId xmlns:p14="http://schemas.microsoft.com/office/powerpoint/2010/main" val="7874921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aseline="0" noProof="0" dirty="0" smtClean="0"/>
              <a:t>¿Que pasa aquí?</a:t>
            </a:r>
          </a:p>
          <a:p>
            <a:r>
              <a:rPr lang="es-ES_tradnl" baseline="0" noProof="0" dirty="0" smtClean="0"/>
              <a:t>.</a:t>
            </a:r>
          </a:p>
          <a:p>
            <a:r>
              <a:rPr lang="es-ES_tradnl" baseline="0" noProof="0" dirty="0" smtClean="0"/>
              <a:t>Que es el movimiento aquí – ¿dextrosa o sinistrorsa?</a:t>
            </a:r>
          </a:p>
          <a:p>
            <a:endParaRPr lang="es-ES_tradnl" baseline="0" noProof="0" dirty="0" smtClean="0"/>
          </a:p>
          <a:p>
            <a:r>
              <a:rPr lang="es-ES_tradnl" baseline="0" noProof="0" dirty="0" smtClean="0"/>
              <a:t>Cuando fueron descubiertos la geometría sugirió sinistrorsa.</a:t>
            </a:r>
          </a:p>
          <a:p>
            <a:r>
              <a:rPr lang="es-ES_tradnl" baseline="0" noProof="0" dirty="0" smtClean="0"/>
              <a:t>Hay fallas que cruzan el océano con un desplazamiento en el medio.</a:t>
            </a:r>
          </a:p>
          <a:p>
            <a:r>
              <a:rPr lang="es-ES_tradnl" baseline="0" noProof="0" dirty="0" smtClean="0"/>
              <a:t>Parece una falla sinistrorsa.</a:t>
            </a:r>
          </a:p>
          <a:p>
            <a:endParaRPr lang="es-ES_tradnl" baseline="0" noProof="0" dirty="0" smtClean="0"/>
          </a:p>
          <a:p>
            <a:endParaRPr lang="es-ES_tradnl" baseline="0" noProof="0" dirty="0" smtClean="0"/>
          </a:p>
          <a:p>
            <a:endParaRPr lang="es-ES_tradnl" baseline="0" noProof="0" dirty="0" smtClean="0"/>
          </a:p>
          <a:p>
            <a:endParaRPr lang="es-ES_tradnl" baseline="0" noProof="0" dirty="0" smtClean="0"/>
          </a:p>
        </p:txBody>
      </p:sp>
      <p:sp>
        <p:nvSpPr>
          <p:cNvPr id="4" name="Slide Number Placeholder 3"/>
          <p:cNvSpPr>
            <a:spLocks noGrp="1"/>
          </p:cNvSpPr>
          <p:nvPr>
            <p:ph type="sldNum" sz="quarter" idx="10"/>
          </p:nvPr>
        </p:nvSpPr>
        <p:spPr/>
        <p:txBody>
          <a:bodyPr/>
          <a:lstStyle/>
          <a:p>
            <a:fld id="{2C959041-EDFF-CF44-AC7F-A8AECB154F71}" type="slidenum">
              <a:rPr lang="en-US" smtClean="0"/>
              <a:t>13</a:t>
            </a:fld>
            <a:endParaRPr lang="en-US"/>
          </a:p>
        </p:txBody>
      </p:sp>
    </p:spTree>
    <p:extLst>
      <p:ext uri="{BB962C8B-B14F-4D97-AF65-F5344CB8AC3E}">
        <p14:creationId xmlns:p14="http://schemas.microsoft.com/office/powerpoint/2010/main" val="7874921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smtClean="0"/>
              <a:t>Pero había</a:t>
            </a:r>
            <a:r>
              <a:rPr lang="es-ES_tradnl" baseline="0" noProof="0" dirty="0" smtClean="0"/>
              <a:t> unas cosas extrañas.</a:t>
            </a:r>
          </a:p>
          <a:p>
            <a:r>
              <a:rPr lang="es-ES_tradnl" baseline="0" noProof="0" dirty="0" smtClean="0"/>
              <a:t>Por lo general no había muchos sismos por las “fallas” que van de los dorsales (en ese momento no supieron de la expansión de fondo del mar).</a:t>
            </a:r>
          </a:p>
          <a:p>
            <a:r>
              <a:rPr lang="es-ES_tradnl" baseline="0" noProof="0" dirty="0" smtClean="0"/>
              <a:t>Y había sismos en los dorsales.</a:t>
            </a:r>
            <a:endParaRPr lang="es-ES_tradnl" noProof="0" dirty="0"/>
          </a:p>
        </p:txBody>
      </p:sp>
      <p:sp>
        <p:nvSpPr>
          <p:cNvPr id="4" name="Slide Number Placeholder 3"/>
          <p:cNvSpPr>
            <a:spLocks noGrp="1"/>
          </p:cNvSpPr>
          <p:nvPr>
            <p:ph type="sldNum" sz="quarter" idx="10"/>
          </p:nvPr>
        </p:nvSpPr>
        <p:spPr/>
        <p:txBody>
          <a:bodyPr/>
          <a:lstStyle/>
          <a:p>
            <a:fld id="{2C959041-EDFF-CF44-AC7F-A8AECB154F71}" type="slidenum">
              <a:rPr lang="en-US" smtClean="0"/>
              <a:t>14</a:t>
            </a:fld>
            <a:endParaRPr lang="en-US"/>
          </a:p>
        </p:txBody>
      </p:sp>
    </p:spTree>
    <p:extLst>
      <p:ext uri="{BB962C8B-B14F-4D97-AF65-F5344CB8AC3E}">
        <p14:creationId xmlns:p14="http://schemas.microsoft.com/office/powerpoint/2010/main" val="7874921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smtClean="0"/>
              <a:t>En el mismo tiempo</a:t>
            </a:r>
            <a:r>
              <a:rPr lang="es-ES_tradnl" baseline="0" noProof="0" dirty="0" smtClean="0"/>
              <a:t> desarrollaron un método para determinar la orientación de la falla, y la dirección de desplazamiento, que causo un sismo.</a:t>
            </a:r>
          </a:p>
          <a:p>
            <a:endParaRPr lang="es-ES_tradnl" baseline="0" noProof="0" dirty="0" smtClean="0"/>
          </a:p>
          <a:p>
            <a:r>
              <a:rPr lang="es-ES_tradnl" baseline="0" noProof="0" dirty="0" smtClean="0"/>
              <a:t>Los resultados están mostrados en una pelota de playa – que indica si la honda P fue de compresión o dilatación.</a:t>
            </a:r>
          </a:p>
          <a:p>
            <a:endParaRPr lang="es-ES_tradnl" baseline="0" noProof="0" dirty="0" smtClean="0"/>
          </a:p>
          <a:p>
            <a:r>
              <a:rPr lang="es-ES_tradnl" baseline="0" noProof="0" dirty="0" smtClean="0"/>
              <a:t>En este caso la pelota es fácil interpretar – pero hay una ambigüedad – hay dos posibilidades por la falla, los dos posibilidades son verticales, y uno esta orientado NS y el otro EO.</a:t>
            </a:r>
          </a:p>
          <a:p>
            <a:endParaRPr lang="es-ES_tradnl" baseline="0" noProof="0" dirty="0" smtClean="0"/>
          </a:p>
          <a:p>
            <a:endParaRPr lang="es-ES_tradnl" baseline="0" noProof="0" dirty="0" smtClean="0"/>
          </a:p>
          <a:p>
            <a:r>
              <a:rPr lang="es-ES_tradnl" baseline="0" noProof="0" dirty="0" smtClean="0"/>
              <a:t>El padrón de radiación de las ondas sísmicas es cuádruple.</a:t>
            </a:r>
            <a:endParaRPr lang="es-ES_tradnl" noProof="0" dirty="0"/>
          </a:p>
        </p:txBody>
      </p:sp>
      <p:sp>
        <p:nvSpPr>
          <p:cNvPr id="4" name="Slide Number Placeholder 3"/>
          <p:cNvSpPr>
            <a:spLocks noGrp="1"/>
          </p:cNvSpPr>
          <p:nvPr>
            <p:ph type="sldNum" sz="quarter" idx="10"/>
          </p:nvPr>
        </p:nvSpPr>
        <p:spPr/>
        <p:txBody>
          <a:bodyPr/>
          <a:lstStyle/>
          <a:p>
            <a:fld id="{2C959041-EDFF-CF44-AC7F-A8AECB154F71}" type="slidenum">
              <a:rPr lang="en-US" smtClean="0"/>
              <a:t>15</a:t>
            </a:fld>
            <a:endParaRPr lang="en-US"/>
          </a:p>
        </p:txBody>
      </p:sp>
    </p:spTree>
    <p:extLst>
      <p:ext uri="{BB962C8B-B14F-4D97-AF65-F5344CB8AC3E}">
        <p14:creationId xmlns:p14="http://schemas.microsoft.com/office/powerpoint/2010/main" val="7874921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smtClean="0"/>
              <a:t>Si fuera</a:t>
            </a:r>
            <a:r>
              <a:rPr lang="es-ES_tradnl" baseline="0" noProof="0" dirty="0" smtClean="0"/>
              <a:t> una falla </a:t>
            </a:r>
            <a:r>
              <a:rPr lang="es-ES_tradnl" sz="1200" dirty="0" smtClean="0">
                <a:latin typeface="Times New Roman"/>
                <a:cs typeface="Times New Roman"/>
              </a:rPr>
              <a:t>de - desgarre, desplazamiento horizontal, rubmodeslizante –</a:t>
            </a:r>
            <a:r>
              <a:rPr lang="es-ES_tradnl" sz="1200" baseline="0" dirty="0" smtClean="0">
                <a:latin typeface="Times New Roman"/>
                <a:cs typeface="Times New Roman"/>
              </a:rPr>
              <a:t> esperaba ver eso tipo de mecanismo focal.</a:t>
            </a:r>
          </a:p>
          <a:p>
            <a:endParaRPr lang="es-ES_tradnl" sz="1200" baseline="0" noProof="0" dirty="0" smtClean="0">
              <a:latin typeface="Times New Roman"/>
              <a:cs typeface="Times New Roman"/>
            </a:endParaRPr>
          </a:p>
          <a:p>
            <a:r>
              <a:rPr lang="es-ES_tradnl" sz="1200" baseline="0" noProof="0" dirty="0" smtClean="0">
                <a:latin typeface="Times New Roman"/>
                <a:cs typeface="Times New Roman"/>
              </a:rPr>
              <a:t>(todo– sismología, expansión del fondo del mar, etc. fueron en desarrollo paralelo).</a:t>
            </a:r>
            <a:endParaRPr lang="es-ES_tradnl" noProof="0" dirty="0"/>
          </a:p>
        </p:txBody>
      </p:sp>
      <p:sp>
        <p:nvSpPr>
          <p:cNvPr id="4" name="Slide Number Placeholder 3"/>
          <p:cNvSpPr>
            <a:spLocks noGrp="1"/>
          </p:cNvSpPr>
          <p:nvPr>
            <p:ph type="sldNum" sz="quarter" idx="10"/>
          </p:nvPr>
        </p:nvSpPr>
        <p:spPr/>
        <p:txBody>
          <a:bodyPr/>
          <a:lstStyle/>
          <a:p>
            <a:fld id="{2C959041-EDFF-CF44-AC7F-A8AECB154F71}" type="slidenum">
              <a:rPr lang="en-US" smtClean="0"/>
              <a:t>16</a:t>
            </a:fld>
            <a:endParaRPr lang="en-US"/>
          </a:p>
        </p:txBody>
      </p:sp>
    </p:spTree>
    <p:extLst>
      <p:ext uri="{BB962C8B-B14F-4D97-AF65-F5344CB8AC3E}">
        <p14:creationId xmlns:p14="http://schemas.microsoft.com/office/powerpoint/2010/main" val="7874921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smtClean="0"/>
              <a:t>Pero</a:t>
            </a:r>
            <a:r>
              <a:rPr lang="es-ES_tradnl" baseline="0" noProof="0" dirty="0" smtClean="0"/>
              <a:t> encontraron que los sismos fueron </a:t>
            </a:r>
            <a:r>
              <a:rPr lang="es-ES_tradnl" noProof="0" dirty="0" smtClean="0"/>
              <a:t>dextrosas (no supieron</a:t>
            </a:r>
            <a:r>
              <a:rPr lang="es-ES_tradnl" baseline="0" noProof="0" dirty="0" smtClean="0"/>
              <a:t> de expansión del mar todavía)</a:t>
            </a:r>
            <a:endParaRPr lang="es-ES_tradnl" noProof="0" dirty="0"/>
          </a:p>
        </p:txBody>
      </p:sp>
      <p:sp>
        <p:nvSpPr>
          <p:cNvPr id="4" name="Slide Number Placeholder 3"/>
          <p:cNvSpPr>
            <a:spLocks noGrp="1"/>
          </p:cNvSpPr>
          <p:nvPr>
            <p:ph type="sldNum" sz="quarter" idx="10"/>
          </p:nvPr>
        </p:nvSpPr>
        <p:spPr/>
        <p:txBody>
          <a:bodyPr/>
          <a:lstStyle/>
          <a:p>
            <a:fld id="{2C959041-EDFF-CF44-AC7F-A8AECB154F71}" type="slidenum">
              <a:rPr lang="en-US" smtClean="0"/>
              <a:t>17</a:t>
            </a:fld>
            <a:endParaRPr lang="en-US"/>
          </a:p>
        </p:txBody>
      </p:sp>
    </p:spTree>
    <p:extLst>
      <p:ext uri="{BB962C8B-B14F-4D97-AF65-F5344CB8AC3E}">
        <p14:creationId xmlns:p14="http://schemas.microsoft.com/office/powerpoint/2010/main" val="7874921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smtClean="0"/>
              <a:t>La interpretación moderna</a:t>
            </a:r>
            <a:r>
              <a:rPr lang="es-ES_tradnl" baseline="0" noProof="0" dirty="0" smtClean="0"/>
              <a:t> – la geometría de los dorsales y sus ófsets son “fijas” (recuerdes el imagen del fondo del mar Atlántico del norte) y las fallas son transformantes.</a:t>
            </a:r>
          </a:p>
          <a:p>
            <a:endParaRPr lang="es-ES_tradnl" baseline="0" noProof="0" dirty="0" smtClean="0"/>
          </a:p>
          <a:p>
            <a:r>
              <a:rPr lang="es-ES_tradnl" baseline="0" noProof="0" dirty="0" smtClean="0"/>
              <a:t>Son un tipo de falla de </a:t>
            </a:r>
            <a:r>
              <a:rPr lang="es-ES_tradnl" sz="1200" dirty="0" smtClean="0">
                <a:latin typeface="Times New Roman"/>
                <a:cs typeface="Times New Roman"/>
              </a:rPr>
              <a:t>desgarre, desplazamiento horizontal, rubmodeslizante – pero por su relación con</a:t>
            </a:r>
            <a:r>
              <a:rPr lang="es-ES_tradnl" sz="1200" baseline="0" dirty="0" smtClean="0">
                <a:latin typeface="Times New Roman"/>
                <a:cs typeface="Times New Roman"/>
              </a:rPr>
              <a:t> las dorsales y su comportamiento han dado un nombre especial.</a:t>
            </a:r>
          </a:p>
          <a:p>
            <a:endParaRPr lang="es-ES_tradnl" sz="1200" baseline="0" noProof="0" dirty="0" smtClean="0">
              <a:latin typeface="Times New Roman"/>
              <a:cs typeface="Times New Roman"/>
            </a:endParaRPr>
          </a:p>
          <a:p>
            <a:r>
              <a:rPr lang="es-ES_tradnl" sz="1200" baseline="0" noProof="0" dirty="0" smtClean="0">
                <a:latin typeface="Times New Roman"/>
                <a:cs typeface="Times New Roman"/>
              </a:rPr>
              <a:t>Nota que si construyes una </a:t>
            </a:r>
            <a:r>
              <a:rPr lang="es-ES" dirty="0" smtClean="0"/>
              <a:t>cerca cruzando</a:t>
            </a:r>
            <a:r>
              <a:rPr lang="es-ES" baseline="0" dirty="0" smtClean="0"/>
              <a:t> la falla comporta como esperaba.</a:t>
            </a:r>
          </a:p>
          <a:p>
            <a:endParaRPr lang="es-ES" baseline="0" dirty="0" smtClean="0"/>
          </a:p>
          <a:p>
            <a:r>
              <a:rPr lang="es-ES" baseline="0" dirty="0" smtClean="0"/>
              <a:t>También explica porque no hay sismos en las fallas/estructuras que siguen hasta las costas. Son fallas transformantes muertos - que se llama zonas de fractura - porque no hay movimiento relativo después que han pasado por la otra dorsal.</a:t>
            </a:r>
          </a:p>
          <a:p>
            <a:endParaRPr lang="es-ES" baseline="0" noProof="0" dirty="0" smtClean="0"/>
          </a:p>
        </p:txBody>
      </p:sp>
      <p:sp>
        <p:nvSpPr>
          <p:cNvPr id="4" name="Slide Number Placeholder 3"/>
          <p:cNvSpPr>
            <a:spLocks noGrp="1"/>
          </p:cNvSpPr>
          <p:nvPr>
            <p:ph type="sldNum" sz="quarter" idx="10"/>
          </p:nvPr>
        </p:nvSpPr>
        <p:spPr/>
        <p:txBody>
          <a:bodyPr/>
          <a:lstStyle/>
          <a:p>
            <a:fld id="{2C959041-EDFF-CF44-AC7F-A8AECB154F71}" type="slidenum">
              <a:rPr lang="en-US" smtClean="0"/>
              <a:t>18</a:t>
            </a:fld>
            <a:endParaRPr lang="en-US"/>
          </a:p>
        </p:txBody>
      </p:sp>
    </p:spTree>
    <p:extLst>
      <p:ext uri="{BB962C8B-B14F-4D97-AF65-F5344CB8AC3E}">
        <p14:creationId xmlns:p14="http://schemas.microsoft.com/office/powerpoint/2010/main" val="7874921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aseline="0" noProof="0" dirty="0" smtClean="0"/>
              <a:t>Nota el comportamiento de las flechas entre los segmentos de los dorsales – la falla transformante, y una vez que ha pasado del otro dorsal.</a:t>
            </a:r>
          </a:p>
        </p:txBody>
      </p:sp>
      <p:sp>
        <p:nvSpPr>
          <p:cNvPr id="4" name="Slide Number Placeholder 3"/>
          <p:cNvSpPr>
            <a:spLocks noGrp="1"/>
          </p:cNvSpPr>
          <p:nvPr>
            <p:ph type="sldNum" sz="quarter" idx="10"/>
          </p:nvPr>
        </p:nvSpPr>
        <p:spPr/>
        <p:txBody>
          <a:bodyPr/>
          <a:lstStyle/>
          <a:p>
            <a:fld id="{2C959041-EDFF-CF44-AC7F-A8AECB154F71}" type="slidenum">
              <a:rPr lang="en-US" smtClean="0"/>
              <a:t>19</a:t>
            </a:fld>
            <a:endParaRPr lang="en-US"/>
          </a:p>
        </p:txBody>
      </p:sp>
    </p:spTree>
    <p:extLst>
      <p:ext uri="{BB962C8B-B14F-4D97-AF65-F5344CB8AC3E}">
        <p14:creationId xmlns:p14="http://schemas.microsoft.com/office/powerpoint/2010/main" val="7874921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baseline="0" noProof="0" dirty="0" smtClean="0"/>
          </a:p>
        </p:txBody>
      </p:sp>
      <p:sp>
        <p:nvSpPr>
          <p:cNvPr id="4" name="Slide Number Placeholder 3"/>
          <p:cNvSpPr>
            <a:spLocks noGrp="1"/>
          </p:cNvSpPr>
          <p:nvPr>
            <p:ph type="sldNum" sz="quarter" idx="10"/>
          </p:nvPr>
        </p:nvSpPr>
        <p:spPr/>
        <p:txBody>
          <a:bodyPr/>
          <a:lstStyle/>
          <a:p>
            <a:fld id="{2C959041-EDFF-CF44-AC7F-A8AECB154F71}" type="slidenum">
              <a:rPr lang="en-US" smtClean="0"/>
              <a:t>20</a:t>
            </a:fld>
            <a:endParaRPr lang="en-US"/>
          </a:p>
        </p:txBody>
      </p:sp>
    </p:spTree>
    <p:extLst>
      <p:ext uri="{BB962C8B-B14F-4D97-AF65-F5344CB8AC3E}">
        <p14:creationId xmlns:p14="http://schemas.microsoft.com/office/powerpoint/2010/main" val="787492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_tradnl" sz="1200" noProof="0" dirty="0" smtClean="0">
                <a:latin typeface="Times New Roman"/>
                <a:cs typeface="Times New Roman"/>
              </a:rPr>
              <a:t>Limites divergentes:</a:t>
            </a:r>
          </a:p>
          <a:p>
            <a:r>
              <a:rPr lang="es-ES_tradnl" sz="1200" noProof="0" dirty="0" smtClean="0">
                <a:latin typeface="Times New Roman"/>
                <a:cs typeface="Times New Roman"/>
              </a:rPr>
              <a:t>Dorsales mezo oceánicos - También se llama centros de la expansión del fondo del mar.</a:t>
            </a:r>
          </a:p>
          <a:p>
            <a:r>
              <a:rPr lang="es-ES_tradnl" sz="1200" noProof="0" dirty="0" smtClean="0">
                <a:latin typeface="Times New Roman"/>
                <a:cs typeface="Times New Roman"/>
              </a:rPr>
              <a:t>La velocidad de expansión media es el ritmo de expansión por un lado del dorsal.</a:t>
            </a:r>
          </a:p>
          <a:p>
            <a:r>
              <a:rPr lang="es-ES_tradnl" sz="1200" noProof="0" dirty="0" smtClean="0">
                <a:latin typeface="Times New Roman"/>
                <a:cs typeface="Times New Roman"/>
              </a:rPr>
              <a:t>Las</a:t>
            </a:r>
            <a:r>
              <a:rPr lang="es-ES_tradnl" sz="1200" baseline="0" noProof="0" dirty="0" smtClean="0">
                <a:latin typeface="Times New Roman"/>
                <a:cs typeface="Times New Roman"/>
              </a:rPr>
              <a:t> velocidades </a:t>
            </a:r>
            <a:r>
              <a:rPr lang="es-ES_tradnl" sz="1200" baseline="-25000" dirty="0" smtClean="0"/>
              <a:t>A</a:t>
            </a:r>
            <a:r>
              <a:rPr lang="es-ES_tradnl" sz="1200" dirty="0" smtClean="0"/>
              <a:t>V</a:t>
            </a:r>
            <a:r>
              <a:rPr lang="es-ES_tradnl" sz="1200" baseline="-25000" dirty="0" smtClean="0"/>
              <a:t>B</a:t>
            </a:r>
            <a:r>
              <a:rPr lang="es-ES_tradnl" sz="1200" baseline="0" noProof="0" dirty="0" smtClean="0">
                <a:latin typeface="Times New Roman"/>
                <a:cs typeface="Times New Roman"/>
              </a:rPr>
              <a:t> y </a:t>
            </a:r>
            <a:r>
              <a:rPr lang="es-ES_tradnl" sz="1200" baseline="-25000" dirty="0" smtClean="0"/>
              <a:t>A</a:t>
            </a:r>
            <a:r>
              <a:rPr lang="es-ES_tradnl" sz="1200" dirty="0" smtClean="0"/>
              <a:t>V</a:t>
            </a:r>
            <a:r>
              <a:rPr lang="es-ES_tradnl" sz="1200" baseline="-25000" dirty="0" smtClean="0"/>
              <a:t>B</a:t>
            </a:r>
            <a:r>
              <a:rPr lang="es-ES_tradnl" sz="1200" noProof="0" dirty="0" smtClean="0">
                <a:latin typeface="Times New Roman"/>
                <a:cs typeface="Times New Roman"/>
              </a:rPr>
              <a:t> son</a:t>
            </a:r>
            <a:r>
              <a:rPr lang="es-ES_tradnl" sz="1200" baseline="0" noProof="0" dirty="0" smtClean="0">
                <a:latin typeface="Times New Roman"/>
                <a:cs typeface="Times New Roman"/>
              </a:rPr>
              <a:t> doble la velocidad de expansión media.</a:t>
            </a:r>
            <a:endParaRPr lang="es-ES_tradnl" sz="1200" noProof="0" dirty="0" smtClean="0">
              <a:latin typeface="Times New Roman"/>
              <a:cs typeface="Times New Roman"/>
            </a:endParaRPr>
          </a:p>
          <a:p>
            <a:r>
              <a:rPr lang="es-ES_tradnl" sz="1200" noProof="0" dirty="0" smtClean="0">
                <a:latin typeface="Times New Roman"/>
                <a:cs typeface="Times New Roman"/>
              </a:rPr>
              <a:t>Las</a:t>
            </a:r>
            <a:r>
              <a:rPr lang="es-ES_tradnl" sz="1200" baseline="0" noProof="0" dirty="0" smtClean="0">
                <a:latin typeface="Times New Roman"/>
                <a:cs typeface="Times New Roman"/>
              </a:rPr>
              <a:t> placas crecen simétricamente con la velocidad media.</a:t>
            </a:r>
            <a:endParaRPr lang="es-ES_tradnl" sz="1200" noProof="0" dirty="0" smtClean="0">
              <a:latin typeface="Times New Roman"/>
              <a:cs typeface="Times New Roman"/>
            </a:endParaRPr>
          </a:p>
          <a:p>
            <a:endParaRPr lang="es-ES_tradnl" noProof="0" dirty="0" smtClean="0"/>
          </a:p>
          <a:p>
            <a:r>
              <a:rPr lang="es-ES_tradnl" sz="1200" noProof="0" dirty="0" smtClean="0">
                <a:latin typeface="Times New Roman"/>
                <a:cs typeface="Times New Roman"/>
              </a:rPr>
              <a:t>Limites convergentes;</a:t>
            </a:r>
          </a:p>
          <a:p>
            <a:r>
              <a:rPr lang="es-ES_tradnl" sz="1200" noProof="0" dirty="0" smtClean="0">
                <a:latin typeface="Times New Roman"/>
                <a:cs typeface="Times New Roman"/>
              </a:rPr>
              <a:t>Zonas de subducción - Puntos muestra la dirección del subducción.</a:t>
            </a:r>
          </a:p>
          <a:p>
            <a:r>
              <a:rPr lang="es-ES_tradnl" sz="1200" noProof="0" dirty="0" smtClean="0">
                <a:latin typeface="Times New Roman"/>
                <a:cs typeface="Times New Roman"/>
              </a:rPr>
              <a:t>Vector de velocidad</a:t>
            </a:r>
            <a:r>
              <a:rPr lang="es-ES_tradnl" sz="1200" baseline="0" noProof="0" dirty="0" smtClean="0">
                <a:latin typeface="Times New Roman"/>
                <a:cs typeface="Times New Roman"/>
              </a:rPr>
              <a:t> puesta</a:t>
            </a:r>
            <a:r>
              <a:rPr lang="es-ES_tradnl" sz="1200" noProof="0" dirty="0" smtClean="0">
                <a:latin typeface="Times New Roman"/>
                <a:cs typeface="Times New Roman"/>
              </a:rPr>
              <a:t> en la placa que </a:t>
            </a:r>
            <a:r>
              <a:rPr lang="es-ES_tradnl" sz="1200" noProof="0" dirty="0" err="1" smtClean="0">
                <a:latin typeface="Times New Roman"/>
                <a:cs typeface="Times New Roman"/>
              </a:rPr>
              <a:t>subducta</a:t>
            </a:r>
            <a:r>
              <a:rPr lang="es-ES_tradnl" sz="1200" noProof="0" dirty="0" smtClean="0">
                <a:latin typeface="Times New Roman"/>
                <a:cs typeface="Times New Roman"/>
              </a:rPr>
              <a:t>, que</a:t>
            </a:r>
            <a:r>
              <a:rPr lang="es-ES_tradnl" dirty="0" smtClean="0"/>
              <a:t>se hace más pequeño</a:t>
            </a:r>
            <a:r>
              <a:rPr lang="es-ES_tradnl" sz="1200" noProof="0" dirty="0" smtClean="0">
                <a:latin typeface="Times New Roman"/>
                <a:cs typeface="Times New Roman"/>
              </a:rPr>
              <a:t>. La placa</a:t>
            </a:r>
            <a:r>
              <a:rPr lang="es-ES_tradnl" sz="1200" baseline="0" noProof="0" dirty="0" smtClean="0">
                <a:latin typeface="Times New Roman"/>
                <a:cs typeface="Times New Roman"/>
              </a:rPr>
              <a:t> arriba mantiene su tamaño.</a:t>
            </a:r>
            <a:endParaRPr lang="es-ES_tradnl" sz="1200" noProof="0" dirty="0" smtClean="0">
              <a:latin typeface="Times New Roman"/>
              <a:cs typeface="Times New Roman"/>
            </a:endParaRPr>
          </a:p>
          <a:p>
            <a:endParaRPr lang="es-ES_tradnl" sz="1200" noProof="0" dirty="0" smtClean="0">
              <a:latin typeface="Times New Roman"/>
              <a:cs typeface="Times New Roman"/>
            </a:endParaRPr>
          </a:p>
          <a:p>
            <a:pPr marL="0" marR="0" indent="0" algn="l" defTabSz="457200" rtl="0" eaLnBrk="1" fontAlgn="auto" latinLnBrk="0" hangingPunct="1">
              <a:lnSpc>
                <a:spcPct val="100000"/>
              </a:lnSpc>
              <a:spcBef>
                <a:spcPts val="0"/>
              </a:spcBef>
              <a:spcAft>
                <a:spcPts val="0"/>
              </a:spcAft>
              <a:buClrTx/>
              <a:buSzTx/>
              <a:buFontTx/>
              <a:buNone/>
              <a:tabLst/>
              <a:defRPr/>
            </a:pPr>
            <a:r>
              <a:rPr lang="es-ES_tradnl" sz="1200" noProof="0" dirty="0" smtClean="0">
                <a:latin typeface="Times New Roman"/>
                <a:cs typeface="Times New Roman"/>
              </a:rPr>
              <a:t>Limites de fricción: Falla lateral/</a:t>
            </a:r>
            <a:r>
              <a:rPr lang="es-ES_tradnl" sz="1200" noProof="0" dirty="0" err="1" smtClean="0">
                <a:latin typeface="Times New Roman"/>
                <a:cs typeface="Times New Roman"/>
              </a:rPr>
              <a:t>transcurrente</a:t>
            </a:r>
            <a:r>
              <a:rPr lang="es-ES_tradnl" sz="1200" noProof="0" dirty="0" smtClean="0">
                <a:latin typeface="Times New Roman"/>
                <a:cs typeface="Times New Roman"/>
              </a:rPr>
              <a:t>: La velocidad de cada lado esta mostrado.</a:t>
            </a:r>
            <a:r>
              <a:rPr lang="es-ES_tradnl" sz="1200" baseline="0" noProof="0" dirty="0" smtClean="0">
                <a:latin typeface="Times New Roman"/>
                <a:cs typeface="Times New Roman"/>
              </a:rPr>
              <a:t> </a:t>
            </a:r>
          </a:p>
          <a:p>
            <a:pPr marL="0" marR="0" indent="0" algn="l" defTabSz="457200" rtl="0" eaLnBrk="1" fontAlgn="auto" latinLnBrk="0" hangingPunct="1">
              <a:lnSpc>
                <a:spcPct val="100000"/>
              </a:lnSpc>
              <a:spcBef>
                <a:spcPts val="0"/>
              </a:spcBef>
              <a:spcAft>
                <a:spcPts val="0"/>
              </a:spcAft>
              <a:buClrTx/>
              <a:buSzTx/>
              <a:buFontTx/>
              <a:buNone/>
              <a:tabLst/>
              <a:defRPr/>
            </a:pPr>
            <a:r>
              <a:rPr lang="es-ES_tradnl" noProof="0" dirty="0" smtClean="0"/>
              <a:t>Según sea el sentido relativo de desplazamiento se dividen en dextrosas (el bloque se mueve hacia la derecha) o sinistrorsas (el bloque se mueve hacia la izquierda), tomando como criterio el bloque del observador.</a:t>
            </a:r>
          </a:p>
          <a:p>
            <a:pPr marL="0" marR="0" indent="0" algn="l" defTabSz="457200" rtl="0" eaLnBrk="1" fontAlgn="auto" latinLnBrk="0" hangingPunct="1">
              <a:lnSpc>
                <a:spcPct val="100000"/>
              </a:lnSpc>
              <a:spcBef>
                <a:spcPts val="0"/>
              </a:spcBef>
              <a:spcAft>
                <a:spcPts val="0"/>
              </a:spcAft>
              <a:buClrTx/>
              <a:buSzTx/>
              <a:buFontTx/>
              <a:buNone/>
              <a:tabLst/>
              <a:defRPr/>
            </a:pPr>
            <a:r>
              <a:rPr lang="es-ES_tradnl" sz="1200" noProof="0" dirty="0" smtClean="0">
                <a:latin typeface="Times New Roman"/>
                <a:cs typeface="Times New Roman"/>
              </a:rPr>
              <a:t>Las</a:t>
            </a:r>
            <a:r>
              <a:rPr lang="es-ES_tradnl" sz="1200" baseline="0" noProof="0" dirty="0" smtClean="0">
                <a:latin typeface="Times New Roman"/>
                <a:cs typeface="Times New Roman"/>
              </a:rPr>
              <a:t> velocidades </a:t>
            </a:r>
            <a:r>
              <a:rPr lang="es-ES_tradnl" sz="1200" baseline="-25000" dirty="0" smtClean="0"/>
              <a:t>A</a:t>
            </a:r>
            <a:r>
              <a:rPr lang="es-ES_tradnl" sz="1200" dirty="0" smtClean="0"/>
              <a:t>V</a:t>
            </a:r>
            <a:r>
              <a:rPr lang="es-ES_tradnl" sz="1200" baseline="-25000" dirty="0" smtClean="0"/>
              <a:t>B</a:t>
            </a:r>
            <a:r>
              <a:rPr lang="es-ES_tradnl" sz="1200" baseline="0" noProof="0" dirty="0" smtClean="0">
                <a:latin typeface="Times New Roman"/>
                <a:cs typeface="Times New Roman"/>
              </a:rPr>
              <a:t> y </a:t>
            </a:r>
            <a:r>
              <a:rPr lang="es-ES_tradnl" sz="1200" baseline="-25000" dirty="0" smtClean="0"/>
              <a:t>A</a:t>
            </a:r>
            <a:r>
              <a:rPr lang="es-ES_tradnl" sz="1200" dirty="0" smtClean="0"/>
              <a:t>V</a:t>
            </a:r>
            <a:r>
              <a:rPr lang="es-ES_tradnl" sz="1200" baseline="-25000" dirty="0" smtClean="0"/>
              <a:t>B</a:t>
            </a:r>
            <a:r>
              <a:rPr lang="es-ES_tradnl" sz="1200" noProof="0" dirty="0" smtClean="0">
                <a:latin typeface="Times New Roman"/>
                <a:cs typeface="Times New Roman"/>
              </a:rPr>
              <a:t> son</a:t>
            </a:r>
            <a:r>
              <a:rPr lang="es-ES_tradnl" sz="1200" baseline="0" noProof="0" dirty="0" smtClean="0">
                <a:latin typeface="Times New Roman"/>
                <a:cs typeface="Times New Roman"/>
              </a:rPr>
              <a:t> doble la velocidad cada lada.</a:t>
            </a:r>
          </a:p>
          <a:p>
            <a:pPr marL="0" marR="0" indent="0" algn="l" defTabSz="457200" rtl="0" eaLnBrk="1" fontAlgn="auto" latinLnBrk="0" hangingPunct="1">
              <a:lnSpc>
                <a:spcPct val="100000"/>
              </a:lnSpc>
              <a:spcBef>
                <a:spcPts val="0"/>
              </a:spcBef>
              <a:spcAft>
                <a:spcPts val="0"/>
              </a:spcAft>
              <a:buClrTx/>
              <a:buSzTx/>
              <a:buFontTx/>
              <a:buNone/>
              <a:tabLst/>
              <a:defRPr/>
            </a:pPr>
            <a:r>
              <a:rPr lang="es-ES_tradnl" sz="1200" baseline="0" noProof="0" dirty="0" smtClean="0">
                <a:latin typeface="Times New Roman"/>
                <a:cs typeface="Times New Roman"/>
              </a:rPr>
              <a:t>Si los dos lados son del mismo rigidez, la deformación, y salto en los sismos, es simétrica.</a:t>
            </a:r>
            <a:endParaRPr lang="es-ES_tradnl" sz="1200" noProof="0" dirty="0" smtClean="0">
              <a:latin typeface="Times New Roman"/>
              <a:cs typeface="Times New Roman"/>
            </a:endParaRPr>
          </a:p>
          <a:p>
            <a:endParaRPr lang="es-ES_tradnl" sz="1200" noProof="0" dirty="0" smtClean="0">
              <a:latin typeface="Times New Roman"/>
              <a:cs typeface="Times New Roman"/>
            </a:endParaRPr>
          </a:p>
          <a:p>
            <a:endParaRPr lang="es-ES_tradnl" sz="1200" noProof="0" dirty="0" smtClean="0">
              <a:latin typeface="Times New Roman"/>
              <a:cs typeface="Times New Roman"/>
            </a:endParaRPr>
          </a:p>
          <a:p>
            <a:endParaRPr lang="es-ES_tradnl" sz="1200" noProof="0" dirty="0" smtClean="0">
              <a:latin typeface="Times New Roman"/>
              <a:cs typeface="Times New Roman"/>
            </a:endParaRPr>
          </a:p>
          <a:p>
            <a:endParaRPr lang="es-ES_tradnl" sz="1200" noProof="0" dirty="0" smtClean="0">
              <a:latin typeface="Times New Roman"/>
              <a:cs typeface="Times New Roman"/>
            </a:endParaRPr>
          </a:p>
          <a:p>
            <a:endParaRPr lang="es-ES_tradnl" sz="1200" noProof="0" dirty="0" smtClean="0">
              <a:latin typeface="Times New Roman"/>
              <a:cs typeface="Times New Roman"/>
            </a:endParaRPr>
          </a:p>
          <a:p>
            <a:r>
              <a:rPr lang="es-ES_tradnl" noProof="0" dirty="0" smtClean="0"/>
              <a:t>Fallas de salto en dirección: son en general sub-verticales, y separan bloques que se desplazan lateralmente. Según sea el sentido relativo de desplazamiento se dividen en dextrosas (el bloque se mueve hacia la derecha) o sinistrorsas (el bloque se mueve hacia la izquierda), tomando como criterio el bloque del observador y deslizando el contrario. También se conocen como fallas </a:t>
            </a:r>
            <a:r>
              <a:rPr lang="es-ES_tradnl" noProof="0" dirty="0" err="1" smtClean="0"/>
              <a:t>transcurrentes</a:t>
            </a:r>
            <a:r>
              <a:rPr lang="es-ES_tradnl" noProof="0" dirty="0" smtClean="0"/>
              <a:t>, pero este termino se usa cuando la falla tiene escala regional.</a:t>
            </a:r>
          </a:p>
          <a:p>
            <a:r>
              <a:rPr lang="es-ES_tradnl" noProof="0" dirty="0" smtClean="0"/>
              <a:t>Fallas de salto en buzamiento: separan bloques que se desplazan verticalmente. Dentro de las fallas de salto en buzamiento podemos encontrar, fallas normales o directas cuando el bloque superior se mueve hacia </a:t>
            </a:r>
            <a:r>
              <a:rPr lang="es-ES_tradnl" noProof="0" dirty="0" err="1" smtClean="0"/>
              <a:t>abajo.Son</a:t>
            </a:r>
            <a:r>
              <a:rPr lang="es-ES_tradnl" noProof="0" dirty="0" smtClean="0"/>
              <a:t> fallas generalmente asociadas a extensión. Y fallas inversas cuando el bloque superior se mueve hacia arriba. al contrario que las anteriores se asocian a compresión, con el consiguiente acortamiento del sistema. Dentro de la clasificación de falla normal e inversa podemos encontrar las de alto y bajo ángulo. A las fallas inversas de bajo ángulo se les llama también </a:t>
            </a:r>
            <a:r>
              <a:rPr lang="es-ES_tradnl" noProof="0" dirty="0" smtClean="0">
                <a:hlinkClick r:id="rId3" tooltip="Cabalgamiento"/>
              </a:rPr>
              <a:t>cabalgamiento</a:t>
            </a:r>
            <a:r>
              <a:rPr lang="es-ES_tradnl" noProof="0" dirty="0" smtClean="0"/>
              <a:t>.</a:t>
            </a:r>
            <a:endParaRPr lang="es-ES_tradnl" noProof="0" dirty="0"/>
          </a:p>
        </p:txBody>
      </p:sp>
      <p:sp>
        <p:nvSpPr>
          <p:cNvPr id="4" name="Slide Number Placeholder 3"/>
          <p:cNvSpPr>
            <a:spLocks noGrp="1"/>
          </p:cNvSpPr>
          <p:nvPr>
            <p:ph type="sldNum" sz="quarter" idx="10"/>
          </p:nvPr>
        </p:nvSpPr>
        <p:spPr/>
        <p:txBody>
          <a:bodyPr/>
          <a:lstStyle/>
          <a:p>
            <a:fld id="{627097BF-FEFC-FB47-9CF7-B9A0F1DCE5B4}" type="slidenum">
              <a:rPr lang="en-US" smtClean="0"/>
              <a:t>3</a:t>
            </a:fld>
            <a:endParaRPr lang="en-US"/>
          </a:p>
        </p:txBody>
      </p:sp>
    </p:spTree>
    <p:extLst>
      <p:ext uri="{BB962C8B-B14F-4D97-AF65-F5344CB8AC3E}">
        <p14:creationId xmlns:p14="http://schemas.microsoft.com/office/powerpoint/2010/main" val="39626961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smtClean="0"/>
              <a:t>Ahora entran los matemáticos/teóricos con el teorema</a:t>
            </a:r>
            <a:r>
              <a:rPr lang="es-ES_tradnl" baseline="0" noProof="0" dirty="0" smtClean="0"/>
              <a:t> de Euler (actualmente uno de varios teoremas de Euler)</a:t>
            </a:r>
            <a:r>
              <a:rPr lang="es-ES_tradnl" baseline="0" dirty="0" smtClean="0"/>
              <a:t>.</a:t>
            </a:r>
          </a:p>
          <a:p>
            <a:endParaRPr lang="es-ES_tradnl" baseline="0" dirty="0" smtClean="0"/>
          </a:p>
          <a:p>
            <a:r>
              <a:rPr lang="es-ES_tradnl" baseline="0" dirty="0" smtClean="0"/>
              <a:t>Vamos a pasar un tiempito con esta figura. La idea es simple y “obvio” pero la aplicación causa cualquier cantidad de confusión.</a:t>
            </a:r>
          </a:p>
          <a:p>
            <a:endParaRPr lang="es-ES_tradnl" baseline="0" dirty="0" smtClean="0"/>
          </a:p>
          <a:p>
            <a:r>
              <a:rPr lang="es-ES_tradnl" baseline="0" dirty="0" smtClean="0"/>
              <a:t>El movimiento de las placas todavía es en dos dimensiones – el superficie de la tierra. Pero este superficie tiene 3D.</a:t>
            </a:r>
          </a:p>
          <a:p>
            <a:endParaRPr lang="es-ES_tradnl"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s-ES_tradnl" dirty="0" smtClean="0"/>
              <a:t>TODOS los movimientos de capas/casquetes/cáscaras esféricas rígidas sobre una esfera pueden ser totalmente descrito por una rotación sobre/alrededor de un eje que pasa por el centro de la esfera. </a:t>
            </a:r>
            <a:r>
              <a:rPr lang="es-ES_tradnl" baseline="0" dirty="0" smtClean="0"/>
              <a:t>Este eje es conocido como el polo de rotación de Euler o mas simple el polo de Euler.</a:t>
            </a:r>
          </a:p>
          <a:p>
            <a:pPr marL="0" marR="0" indent="0" algn="l" defTabSz="457200" rtl="0" eaLnBrk="1" fontAlgn="auto" latinLnBrk="0" hangingPunct="1">
              <a:lnSpc>
                <a:spcPct val="100000"/>
              </a:lnSpc>
              <a:spcBef>
                <a:spcPts val="0"/>
              </a:spcBef>
              <a:spcAft>
                <a:spcPts val="0"/>
              </a:spcAft>
              <a:buClrTx/>
              <a:buSzTx/>
              <a:buFontTx/>
              <a:buNone/>
              <a:tabLst/>
              <a:defRPr/>
            </a:pPr>
            <a:endParaRPr lang="es-ES_tradnl"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s-ES_tradnl" baseline="0" dirty="0" smtClean="0"/>
              <a:t>Nota la condición que la capa/casquete/cáscara necesita ser rígida. No es una problema matemática, con esa condición ciertas cosas pasa. Si encontramos una situación física que cumple con estas condiciones, podemos aplicar la matemática. Por eso motivo las placas tectónicas tienen que ser, o parecer, rígidas durante épocas geológicas.</a:t>
            </a:r>
          </a:p>
          <a:p>
            <a:pPr marL="0" marR="0" indent="0" algn="l" defTabSz="457200" rtl="0" eaLnBrk="1" fontAlgn="auto" latinLnBrk="0" hangingPunct="1">
              <a:lnSpc>
                <a:spcPct val="100000"/>
              </a:lnSpc>
              <a:spcBef>
                <a:spcPts val="0"/>
              </a:spcBef>
              <a:spcAft>
                <a:spcPts val="0"/>
              </a:spcAft>
              <a:buClrTx/>
              <a:buSzTx/>
              <a:buFontTx/>
              <a:buNone/>
              <a:tabLst/>
              <a:defRPr/>
            </a:pPr>
            <a:endParaRPr lang="es-ES_tradnl"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s-ES_tradnl" baseline="0" dirty="0" smtClean="0"/>
              <a:t>Entonces – ahora podemos describir como la placas (rígidas, sin deformaciones) mueven el el superficie.</a:t>
            </a:r>
          </a:p>
          <a:p>
            <a:endParaRPr lang="es-ES_tradnl" baseline="0" dirty="0" smtClean="0"/>
          </a:p>
          <a:p>
            <a:r>
              <a:rPr lang="es-ES_tradnl" baseline="0" dirty="0" smtClean="0"/>
              <a:t>Los puntos en la </a:t>
            </a:r>
            <a:r>
              <a:rPr lang="es-ES_tradnl" dirty="0" smtClean="0"/>
              <a:t>capas/casquetes/cáscaras esférica</a:t>
            </a:r>
            <a:r>
              <a:rPr lang="es-ES_tradnl" baseline="0" dirty="0" smtClean="0"/>
              <a:t> “Placa A” mueve por las líneas de corriente dibujados, que son círculos pequeños de un marco de coordinadas esféricas en que el polo define el eje. Es lo mismo de las líneas de longitud y latitud, círculos grandes – meridianas, y círculos pequeños, por el polo norte, pero con el polo de rotación A.</a:t>
            </a:r>
          </a:p>
          <a:p>
            <a:endParaRPr lang="es-ES_tradnl" baseline="0" dirty="0" smtClean="0"/>
          </a:p>
          <a:p>
            <a:r>
              <a:rPr lang="es-ES_tradnl" baseline="0" dirty="0" smtClean="0"/>
              <a:t>Los dos juegos de flechas están distribuidas por dos meridianos/círculos grandes del marco de polo A (entre P y E, y </a:t>
            </a:r>
            <a:r>
              <a:rPr lang="es-ES_tradnl" baseline="0" dirty="0" err="1" smtClean="0"/>
              <a:t>P.y</a:t>
            </a:r>
            <a:r>
              <a:rPr lang="es-ES_tradnl" baseline="0" dirty="0" smtClean="0"/>
              <a:t> E, E y E’ están sobre el “ecuador” del marco de polo A). Muestran (indirectamente) las velocidades lineales (por la diferentes distancias que mueven) de los puntos por cada circulo pequeño.</a:t>
            </a:r>
          </a:p>
          <a:p>
            <a:endParaRPr lang="es-ES_tradnl" baseline="0" dirty="0" smtClean="0"/>
          </a:p>
          <a:p>
            <a:r>
              <a:rPr lang="es-ES_tradnl" baseline="0" dirty="0" smtClean="0"/>
              <a:t>Nota que todos los puntos en la placa no mueven con la misma velocidad lineal (son vectores – tienen “rapidez” y dirección – en ingles técnico distinguimos entere “</a:t>
            </a:r>
            <a:r>
              <a:rPr lang="es-ES_tradnl" baseline="0" dirty="0" err="1" smtClean="0"/>
              <a:t>speed</a:t>
            </a:r>
            <a:r>
              <a:rPr lang="es-ES_tradnl" baseline="0" dirty="0" smtClean="0"/>
              <a:t>”, distancia/tiempo – un escalar, tiene magnitud solamente, y velocidad- que tiene </a:t>
            </a:r>
            <a:r>
              <a:rPr lang="es-ES_tradnl" baseline="0" dirty="0" err="1" smtClean="0"/>
              <a:t>speed</a:t>
            </a:r>
            <a:r>
              <a:rPr lang="es-ES_tradnl" baseline="0" dirty="0" smtClean="0"/>
              <a:t> y dirección – un vector).</a:t>
            </a:r>
          </a:p>
          <a:p>
            <a:endParaRPr lang="es-ES_tradnl" baseline="0" dirty="0" smtClean="0"/>
          </a:p>
          <a:p>
            <a:r>
              <a:rPr lang="es-ES_tradnl" baseline="0" dirty="0" smtClean="0"/>
              <a:t>Esas velocidades son lineales, instantáneos y tangente al superficie. Con tiempo van cambiando su dirección, mientras el rapidez es constante. Si la velocidad no es constante hay una aceleración. La aceleración puede cambiar el rapidez o la dirección, y este caso cambia solamente la dirección. Los dos partes de velocidad pueden tener derivados de tiempo.</a:t>
            </a:r>
          </a:p>
          <a:p>
            <a:endParaRPr lang="es-ES_tradnl" baseline="0" dirty="0" smtClean="0"/>
          </a:p>
          <a:p>
            <a:r>
              <a:rPr lang="es-ES_tradnl" baseline="0" dirty="0" smtClean="0"/>
              <a:t>Mientras que las velocidades lineales de cada punto en la placa A son diferentes, la velocidad angular de los puntos, como la rotación diaria de la tierra, es lo mismo por todos los puntos en la placa A y es basado en el tiempo para hacer una rotación completa. </a:t>
            </a:r>
          </a:p>
        </p:txBody>
      </p:sp>
      <p:sp>
        <p:nvSpPr>
          <p:cNvPr id="4" name="Slide Number Placeholder 3"/>
          <p:cNvSpPr>
            <a:spLocks noGrp="1"/>
          </p:cNvSpPr>
          <p:nvPr>
            <p:ph type="sldNum" sz="quarter" idx="10"/>
          </p:nvPr>
        </p:nvSpPr>
        <p:spPr/>
        <p:txBody>
          <a:bodyPr/>
          <a:lstStyle/>
          <a:p>
            <a:fld id="{2C959041-EDFF-CF44-AC7F-A8AECB154F71}" type="slidenum">
              <a:rPr lang="en-US" smtClean="0"/>
              <a:t>21</a:t>
            </a:fld>
            <a:endParaRPr lang="en-US"/>
          </a:p>
        </p:txBody>
      </p:sp>
    </p:spTree>
    <p:extLst>
      <p:ext uri="{BB962C8B-B14F-4D97-AF65-F5344CB8AC3E}">
        <p14:creationId xmlns:p14="http://schemas.microsoft.com/office/powerpoint/2010/main" val="7874921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_tradnl" baseline="0" noProof="0" dirty="0" smtClean="0"/>
              <a:t>Podemos ver, considerando rotación de la tierra, que la velocidad del punto es un función del magnitud del Polo de Euler y el ángulo, </a:t>
            </a:r>
            <a:r>
              <a:rPr lang="es-ES_tradnl" sz="1200" dirty="0" smtClean="0">
                <a:latin typeface="Symbol" charset="2"/>
                <a:cs typeface="Symbol" charset="2"/>
              </a:rPr>
              <a:t>theta</a:t>
            </a:r>
            <a:r>
              <a:rPr lang="es-ES_tradnl" baseline="0" noProof="0" dirty="0" smtClean="0"/>
              <a:t>, entre el Polo de Euler y el vector al punto.</a:t>
            </a:r>
          </a:p>
          <a:p>
            <a:pPr marL="0" marR="0" indent="0" algn="l" defTabSz="457200" rtl="0" eaLnBrk="1" fontAlgn="auto" latinLnBrk="0" hangingPunct="1">
              <a:lnSpc>
                <a:spcPct val="100000"/>
              </a:lnSpc>
              <a:spcBef>
                <a:spcPts val="0"/>
              </a:spcBef>
              <a:spcAft>
                <a:spcPts val="0"/>
              </a:spcAft>
              <a:buClrTx/>
              <a:buSzTx/>
              <a:buFontTx/>
              <a:buNone/>
              <a:tabLst/>
              <a:defRPr/>
            </a:pPr>
            <a:r>
              <a:rPr lang="es-ES_tradnl" baseline="0" noProof="0" dirty="0" smtClean="0"/>
              <a:t>La velocidad es tangente al superficie de la tierra y perpendicular del plano formado por los vectores omega y R.</a:t>
            </a:r>
          </a:p>
          <a:p>
            <a:pPr marL="0" marR="0" indent="0" algn="l" defTabSz="457200" rtl="0" eaLnBrk="1" fontAlgn="auto" latinLnBrk="0" hangingPunct="1">
              <a:lnSpc>
                <a:spcPct val="100000"/>
              </a:lnSpc>
              <a:spcBef>
                <a:spcPts val="0"/>
              </a:spcBef>
              <a:spcAft>
                <a:spcPts val="0"/>
              </a:spcAft>
              <a:buClrTx/>
              <a:buSzTx/>
              <a:buFontTx/>
              <a:buNone/>
              <a:tabLst/>
              <a:defRPr/>
            </a:pPr>
            <a:r>
              <a:rPr lang="es-ES_tradnl" baseline="0" noProof="0" dirty="0" smtClean="0"/>
              <a:t>Es fácil hacer el calculo en XYZ. En final tiene que cambiar la velocidad en componentes </a:t>
            </a:r>
            <a:r>
              <a:rPr lang="es-ES_tradnl" baseline="0" noProof="0" dirty="0" err="1" smtClean="0"/>
              <a:t>ned</a:t>
            </a:r>
            <a:r>
              <a:rPr lang="es-ES_tradnl" baseline="0" noProof="0" dirty="0" smtClean="0"/>
              <a:t>, </a:t>
            </a:r>
            <a:r>
              <a:rPr lang="es-ES_tradnl" baseline="0" noProof="0" dirty="0" err="1" smtClean="0"/>
              <a:t>neu</a:t>
            </a:r>
            <a:r>
              <a:rPr lang="es-ES_tradnl" baseline="0" noProof="0" dirty="0" smtClean="0"/>
              <a:t>, </a:t>
            </a:r>
            <a:r>
              <a:rPr lang="es-ES_tradnl" baseline="0" noProof="0" dirty="0" err="1" smtClean="0"/>
              <a:t>enu</a:t>
            </a:r>
            <a:r>
              <a:rPr lang="es-ES_tradnl" baseline="0" noProof="0" dirty="0" smtClean="0"/>
              <a:t>.</a:t>
            </a:r>
          </a:p>
          <a:p>
            <a:pPr marL="0" marR="0" indent="0" algn="l" defTabSz="457200" rtl="0" eaLnBrk="1" fontAlgn="auto" latinLnBrk="0" hangingPunct="1">
              <a:lnSpc>
                <a:spcPct val="100000"/>
              </a:lnSpc>
              <a:spcBef>
                <a:spcPts val="0"/>
              </a:spcBef>
              <a:spcAft>
                <a:spcPts val="0"/>
              </a:spcAft>
              <a:buClrTx/>
              <a:buSzTx/>
              <a:buFontTx/>
              <a:buNone/>
              <a:tabLst/>
              <a:defRPr/>
            </a:pPr>
            <a:endParaRPr lang="es-ES_tradnl" baseline="0" noProof="0" dirty="0" smtClean="0"/>
          </a:p>
          <a:p>
            <a:r>
              <a:rPr lang="es-ES_tradnl" dirty="0" smtClean="0"/>
              <a:t>EL punto naranja es la ubicación del Polo</a:t>
            </a:r>
            <a:r>
              <a:rPr lang="es-ES_tradnl" baseline="0" dirty="0" smtClean="0"/>
              <a:t> de Euler en el superficie.</a:t>
            </a:r>
          </a:p>
          <a:p>
            <a:r>
              <a:rPr lang="es-ES_tradnl" baseline="0" dirty="0" smtClean="0"/>
              <a:t>El cuadro azul es nuestra placa.</a:t>
            </a:r>
          </a:p>
          <a:p>
            <a:r>
              <a:rPr lang="es-ES_tradnl" baseline="0" dirty="0" smtClean="0"/>
              <a:t>El vector verde, V, es el vector de velocidad, es </a:t>
            </a:r>
            <a:r>
              <a:rPr lang="es-ES_tradnl" baseline="0" dirty="0" err="1" smtClean="0"/>
              <a:t>tanjente</a:t>
            </a:r>
            <a:r>
              <a:rPr lang="es-ES_tradnl" baseline="0" dirty="0" smtClean="0"/>
              <a:t> el superficie de la esfera.</a:t>
            </a:r>
            <a:endParaRPr lang="es-ES_tradnl" baseline="0" noProof="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s-ES_tradnl" baseline="0" noProof="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s-ES_tradnl" baseline="0" noProof="0" dirty="0" err="1" smtClean="0"/>
              <a:t>Left</a:t>
            </a:r>
            <a:r>
              <a:rPr lang="es-ES_tradnl" baseline="0" noProof="0" dirty="0" smtClean="0"/>
              <a:t> figure </a:t>
            </a:r>
            <a:r>
              <a:rPr lang="es-ES_tradnl" dirty="0" err="1" smtClean="0"/>
              <a:t>From</a:t>
            </a:r>
            <a:r>
              <a:rPr lang="es-ES_tradnl" dirty="0" smtClean="0"/>
              <a:t> </a:t>
            </a:r>
            <a:r>
              <a:rPr lang="es-ES_tradnl" dirty="0" err="1" smtClean="0"/>
              <a:t>Vigny</a:t>
            </a:r>
            <a:r>
              <a:rPr lang="es-ES_tradnl" dirty="0" smtClean="0"/>
              <a:t>, China </a:t>
            </a:r>
            <a:r>
              <a:rPr lang="es-ES_tradnl" dirty="0" err="1" smtClean="0"/>
              <a:t>GSoCAS</a:t>
            </a:r>
            <a:r>
              <a:rPr lang="es-ES_tradnl" dirty="0" smtClean="0"/>
              <a:t> </a:t>
            </a:r>
            <a:r>
              <a:rPr lang="es-ES_tradnl" dirty="0" err="1" smtClean="0"/>
              <a:t>Geodesy-Geodynamics</a:t>
            </a:r>
            <a:r>
              <a:rPr lang="es-ES_tradnl" dirty="0" smtClean="0"/>
              <a:t> 4, 2004</a:t>
            </a:r>
          </a:p>
          <a:p>
            <a:pPr marL="0" marR="0" indent="0" algn="l" defTabSz="457200" rtl="0" eaLnBrk="1" fontAlgn="auto" latinLnBrk="0" hangingPunct="1">
              <a:lnSpc>
                <a:spcPct val="100000"/>
              </a:lnSpc>
              <a:spcBef>
                <a:spcPts val="0"/>
              </a:spcBef>
              <a:spcAft>
                <a:spcPts val="0"/>
              </a:spcAft>
              <a:buClrTx/>
              <a:buSzTx/>
              <a:buFontTx/>
              <a:buNone/>
              <a:tabLst/>
              <a:defRPr/>
            </a:pPr>
            <a:endParaRPr lang="es-ES_tradnl" baseline="0" noProof="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s-ES_tradnl" baseline="0" noProof="0" dirty="0" smtClean="0">
              <a:latin typeface="Times New Roman"/>
              <a:cs typeface="Times New Roman"/>
            </a:endParaRPr>
          </a:p>
        </p:txBody>
      </p:sp>
      <p:sp>
        <p:nvSpPr>
          <p:cNvPr id="4" name="Slide Number Placeholder 3"/>
          <p:cNvSpPr>
            <a:spLocks noGrp="1"/>
          </p:cNvSpPr>
          <p:nvPr>
            <p:ph type="sldNum" sz="quarter" idx="10"/>
          </p:nvPr>
        </p:nvSpPr>
        <p:spPr/>
        <p:txBody>
          <a:bodyPr/>
          <a:lstStyle/>
          <a:p>
            <a:fld id="{2C959041-EDFF-CF44-AC7F-A8AECB154F71}" type="slidenum">
              <a:rPr lang="en-US" smtClean="0"/>
              <a:t>22</a:t>
            </a:fld>
            <a:endParaRPr lang="en-US"/>
          </a:p>
        </p:txBody>
      </p:sp>
    </p:spTree>
    <p:extLst>
      <p:ext uri="{BB962C8B-B14F-4D97-AF65-F5344CB8AC3E}">
        <p14:creationId xmlns:p14="http://schemas.microsoft.com/office/powerpoint/2010/main" val="7874921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smtClean="0"/>
              <a:t>Movimiento de una placa</a:t>
            </a:r>
            <a:r>
              <a:rPr lang="es-ES_tradnl" baseline="0" noProof="0" dirty="0" smtClean="0"/>
              <a:t> rígida por el superficie de la tierra.</a:t>
            </a:r>
            <a:endParaRPr lang="es-ES_tradnl" noProof="0" dirty="0"/>
          </a:p>
        </p:txBody>
      </p:sp>
      <p:sp>
        <p:nvSpPr>
          <p:cNvPr id="4" name="Slide Number Placeholder 3"/>
          <p:cNvSpPr>
            <a:spLocks noGrp="1"/>
          </p:cNvSpPr>
          <p:nvPr>
            <p:ph type="sldNum" sz="quarter" idx="10"/>
          </p:nvPr>
        </p:nvSpPr>
        <p:spPr/>
        <p:txBody>
          <a:bodyPr/>
          <a:lstStyle/>
          <a:p>
            <a:fld id="{627097BF-FEFC-FB47-9CF7-B9A0F1DCE5B4}" type="slidenum">
              <a:rPr lang="en-US" smtClean="0"/>
              <a:t>25</a:t>
            </a:fld>
            <a:endParaRPr lang="en-US"/>
          </a:p>
        </p:txBody>
      </p:sp>
    </p:spTree>
    <p:extLst>
      <p:ext uri="{BB962C8B-B14F-4D97-AF65-F5344CB8AC3E}">
        <p14:creationId xmlns:p14="http://schemas.microsoft.com/office/powerpoint/2010/main" val="26549388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smtClean="0"/>
              <a:t>Ahora transfiriendo los</a:t>
            </a:r>
            <a:r>
              <a:rPr lang="es-ES_tradnl" baseline="0" noProof="0" dirty="0" smtClean="0"/>
              <a:t> limites de las </a:t>
            </a:r>
            <a:r>
              <a:rPr lang="es-ES_tradnl" noProof="0" dirty="0" smtClean="0"/>
              <a:t>placas</a:t>
            </a:r>
            <a:r>
              <a:rPr lang="es-ES_tradnl" baseline="0" noProof="0" dirty="0" smtClean="0"/>
              <a:t> tectónicas a la esfera.</a:t>
            </a:r>
          </a:p>
          <a:p>
            <a:endParaRPr lang="es-ES_tradnl" baseline="0" noProof="0" dirty="0" smtClean="0"/>
          </a:p>
          <a:p>
            <a:endParaRPr lang="es-ES_tradnl" baseline="0" noProof="0" dirty="0" smtClean="0"/>
          </a:p>
          <a:p>
            <a:r>
              <a:rPr lang="es-ES_tradnl" baseline="0" noProof="0" dirty="0" smtClean="0"/>
              <a:t>En comparación a 2D, la velocidad de la placa varia con distancia del polo. Las velocidades de expansión del fondo del mar, y las fallas transformantes, también varia con la distancia del polo. Entonces – hay variación de velocidad, pero no hay deformación.</a:t>
            </a:r>
          </a:p>
          <a:p>
            <a:endParaRPr lang="es-ES_tradnl" baseline="0" noProof="0" dirty="0" smtClean="0"/>
          </a:p>
          <a:p>
            <a:r>
              <a:rPr lang="es-ES_tradnl" baseline="0" noProof="0" dirty="0" smtClean="0"/>
              <a:t>Los ejes de los dorsales oceánicos están alineadas con las meridianas definidas por el polo. Las fallas transformantes, y los zonas de fractura (fallas transformantes </a:t>
            </a:r>
            <a:r>
              <a:rPr lang="es-ES" dirty="0" smtClean="0"/>
              <a:t>extintos</a:t>
            </a:r>
            <a:r>
              <a:rPr lang="es-ES_tradnl" baseline="0" noProof="0" dirty="0" smtClean="0"/>
              <a:t>) – son perpendicular a los dorsales y siguen círculos pequeños. Esos puntos serán importantes.</a:t>
            </a:r>
          </a:p>
          <a:p>
            <a:endParaRPr lang="es-ES_tradnl" baseline="0" noProof="0" dirty="0" smtClean="0"/>
          </a:p>
          <a:p>
            <a:r>
              <a:rPr lang="es-ES_tradnl" baseline="0" noProof="0" dirty="0" smtClean="0"/>
              <a:t>Las zonas de subducción son como son. No siguen nada asociada con el marco natural del polo.</a:t>
            </a:r>
            <a:endParaRPr lang="es-ES_tradnl" noProof="0" dirty="0" smtClean="0"/>
          </a:p>
          <a:p>
            <a:endParaRPr lang="es-ES_tradnl" noProof="0" dirty="0" smtClean="0"/>
          </a:p>
        </p:txBody>
      </p:sp>
      <p:sp>
        <p:nvSpPr>
          <p:cNvPr id="4" name="Slide Number Placeholder 3"/>
          <p:cNvSpPr>
            <a:spLocks noGrp="1"/>
          </p:cNvSpPr>
          <p:nvPr>
            <p:ph type="sldNum" sz="quarter" idx="10"/>
          </p:nvPr>
        </p:nvSpPr>
        <p:spPr/>
        <p:txBody>
          <a:bodyPr/>
          <a:lstStyle/>
          <a:p>
            <a:fld id="{627097BF-FEFC-FB47-9CF7-B9A0F1DCE5B4}" type="slidenum">
              <a:rPr lang="en-US" smtClean="0"/>
              <a:t>26</a:t>
            </a:fld>
            <a:endParaRPr lang="en-US"/>
          </a:p>
        </p:txBody>
      </p:sp>
    </p:spTree>
    <p:extLst>
      <p:ext uri="{BB962C8B-B14F-4D97-AF65-F5344CB8AC3E}">
        <p14:creationId xmlns:p14="http://schemas.microsoft.com/office/powerpoint/2010/main" val="31342357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aseline="0" noProof="0" dirty="0" smtClean="0"/>
              <a:t>Ahora podes hacer mundos imaginarias – bajo las condiciones de tectónica de la placas.</a:t>
            </a:r>
          </a:p>
          <a:p>
            <a:r>
              <a:rPr lang="es-ES_tradnl" baseline="0" noProof="0" dirty="0" smtClean="0"/>
              <a:t>Un mundo con 2 placas. Todo la área creído por los dorsales, tiene entrar en las zonas de subducción.</a:t>
            </a:r>
          </a:p>
          <a:p>
            <a:endParaRPr lang="es-ES_tradnl" baseline="0" noProof="0" dirty="0" smtClean="0"/>
          </a:p>
          <a:p>
            <a:r>
              <a:rPr lang="es-ES_tradnl" baseline="0" noProof="0" dirty="0" smtClean="0"/>
              <a:t>¿Es “estable” este mundo? Por ejemplo – la dorsal del polo de </a:t>
            </a:r>
            <a:r>
              <a:rPr lang="es-ES_tradnl" baseline="0" noProof="0" dirty="0" err="1" smtClean="0"/>
              <a:t>euler</a:t>
            </a:r>
            <a:r>
              <a:rPr lang="es-ES_tradnl" baseline="0" noProof="0" dirty="0" smtClean="0"/>
              <a:t> en este momento es lineal con la zona de subducción</a:t>
            </a:r>
            <a:r>
              <a:rPr lang="es-ES_tradnl" baseline="0" noProof="0" smtClean="0"/>
              <a:t>. ¿Quedara así</a:t>
            </a:r>
            <a:r>
              <a:rPr lang="es-ES_tradnl" baseline="0" noProof="0" dirty="0" smtClean="0"/>
              <a:t>?</a:t>
            </a:r>
          </a:p>
        </p:txBody>
      </p:sp>
      <p:sp>
        <p:nvSpPr>
          <p:cNvPr id="4" name="Slide Number Placeholder 3"/>
          <p:cNvSpPr>
            <a:spLocks noGrp="1"/>
          </p:cNvSpPr>
          <p:nvPr>
            <p:ph type="sldNum" sz="quarter" idx="10"/>
          </p:nvPr>
        </p:nvSpPr>
        <p:spPr/>
        <p:txBody>
          <a:bodyPr/>
          <a:lstStyle/>
          <a:p>
            <a:fld id="{627097BF-FEFC-FB47-9CF7-B9A0F1DCE5B4}" type="slidenum">
              <a:rPr lang="en-US" smtClean="0"/>
              <a:t>27</a:t>
            </a:fld>
            <a:endParaRPr lang="en-US"/>
          </a:p>
        </p:txBody>
      </p:sp>
    </p:spTree>
    <p:extLst>
      <p:ext uri="{BB962C8B-B14F-4D97-AF65-F5344CB8AC3E}">
        <p14:creationId xmlns:p14="http://schemas.microsoft.com/office/powerpoint/2010/main" val="31342357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smtClean="0"/>
              <a:t>Ahora</a:t>
            </a:r>
            <a:r>
              <a:rPr lang="es-ES_tradnl" baseline="0" noProof="0" dirty="0" smtClean="0"/>
              <a:t> podemos ver gráficamente como invertir los datos para encontrar el polo de Euler.</a:t>
            </a:r>
          </a:p>
          <a:p>
            <a:r>
              <a:rPr lang="es-ES_tradnl" baseline="0" noProof="0" dirty="0" smtClean="0"/>
              <a:t>Porque todos las fallas transformantes quedan en círculos pequeños pueden construir radios – perpendiculares - y la intersección será el polo (posición solamente, no la velocidad).</a:t>
            </a:r>
          </a:p>
          <a:p>
            <a:r>
              <a:rPr lang="es-ES_tradnl" baseline="0" noProof="0" dirty="0" smtClean="0"/>
              <a:t>Mas largo es mejor porque da un radio mas preciso.</a:t>
            </a:r>
          </a:p>
          <a:p>
            <a:r>
              <a:rPr lang="es-ES_tradnl" baseline="0" noProof="0" dirty="0" smtClean="0"/>
              <a:t>La zona </a:t>
            </a:r>
            <a:r>
              <a:rPr lang="es-ES_tradnl" i="0" baseline="0" noProof="0" dirty="0" smtClean="0"/>
              <a:t>de </a:t>
            </a:r>
            <a:r>
              <a:rPr lang="es-ES_tradnl" i="0" dirty="0" smtClean="0"/>
              <a:t>incertidumbre es definida</a:t>
            </a:r>
            <a:r>
              <a:rPr lang="es-ES_tradnl" i="0" baseline="0" dirty="0" smtClean="0"/>
              <a:t> por la área de las intersecciones.</a:t>
            </a:r>
          </a:p>
          <a:p>
            <a:endParaRPr lang="es-ES_tradnl" i="0" baseline="0" noProof="0" dirty="0" smtClean="0"/>
          </a:p>
          <a:p>
            <a:r>
              <a:rPr lang="es-ES_tradnl" baseline="0" noProof="0" dirty="0" smtClean="0"/>
              <a:t>También, los dorsales son alineadas con los círculos grande y sus velocidades – son perpendiculares y por los círculos pequeños. Podemos extenderlos para ver su intersección – pero normalmente usan los velocidades </a:t>
            </a:r>
            <a:r>
              <a:rPr lang="es-ES_tradnl" baseline="0" noProof="0" dirty="0" err="1" smtClean="0"/>
              <a:t>solamenete</a:t>
            </a:r>
            <a:r>
              <a:rPr lang="es-ES_tradnl" baseline="0" noProof="0" dirty="0" smtClean="0"/>
              <a:t>. </a:t>
            </a:r>
          </a:p>
          <a:p>
            <a:endParaRPr lang="es-ES_tradnl" baseline="0" noProof="0" dirty="0" smtClean="0"/>
          </a:p>
        </p:txBody>
      </p:sp>
      <p:sp>
        <p:nvSpPr>
          <p:cNvPr id="4" name="Slide Number Placeholder 3"/>
          <p:cNvSpPr>
            <a:spLocks noGrp="1"/>
          </p:cNvSpPr>
          <p:nvPr>
            <p:ph type="sldNum" sz="quarter" idx="10"/>
          </p:nvPr>
        </p:nvSpPr>
        <p:spPr/>
        <p:txBody>
          <a:bodyPr/>
          <a:lstStyle/>
          <a:p>
            <a:fld id="{627097BF-FEFC-FB47-9CF7-B9A0F1DCE5B4}" type="slidenum">
              <a:rPr lang="en-US" smtClean="0"/>
              <a:t>28</a:t>
            </a:fld>
            <a:endParaRPr lang="en-US"/>
          </a:p>
        </p:txBody>
      </p:sp>
    </p:spTree>
    <p:extLst>
      <p:ext uri="{BB962C8B-B14F-4D97-AF65-F5344CB8AC3E}">
        <p14:creationId xmlns:p14="http://schemas.microsoft.com/office/powerpoint/2010/main" val="29752954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smtClean="0"/>
              <a:t>No es solo el número de puntos que determina la calidad</a:t>
            </a:r>
            <a:r>
              <a:rPr lang="es-ES_tradnl" baseline="0" noProof="0" dirty="0" smtClean="0"/>
              <a:t> de las estimaciones del polo</a:t>
            </a:r>
            <a:r>
              <a:rPr lang="es-ES_tradnl" noProof="0" dirty="0" smtClean="0"/>
              <a:t>, las placas mas </a:t>
            </a:r>
            <a:r>
              <a:rPr lang="es-ES_tradnl" baseline="0" noProof="0" dirty="0" smtClean="0"/>
              <a:t>grandes son mejor definidos porque tiene mas variación en los vectores. velocidad por distancia latitudinal del polo, y dirección por distribución longitudinal del polo.</a:t>
            </a:r>
          </a:p>
          <a:p>
            <a:endParaRPr lang="es-ES_tradnl" baseline="0" noProof="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s-ES_tradnl" noProof="0" dirty="0" err="1" smtClean="0"/>
              <a:t>From</a:t>
            </a:r>
            <a:r>
              <a:rPr lang="es-ES_tradnl" noProof="0" dirty="0" smtClean="0"/>
              <a:t> </a:t>
            </a:r>
            <a:r>
              <a:rPr lang="es-ES_tradnl" noProof="0" dirty="0" err="1" smtClean="0"/>
              <a:t>Vigny</a:t>
            </a:r>
            <a:r>
              <a:rPr lang="es-ES_tradnl" noProof="0" dirty="0" smtClean="0"/>
              <a:t>, China </a:t>
            </a:r>
            <a:r>
              <a:rPr lang="es-ES_tradnl" noProof="0" dirty="0" err="1" smtClean="0"/>
              <a:t>GSoCAS</a:t>
            </a:r>
            <a:r>
              <a:rPr lang="es-ES_tradnl" noProof="0" dirty="0" smtClean="0"/>
              <a:t> </a:t>
            </a:r>
            <a:r>
              <a:rPr lang="es-ES_tradnl" noProof="0" dirty="0" err="1" smtClean="0"/>
              <a:t>Geodesy-Geodynamics</a:t>
            </a:r>
            <a:r>
              <a:rPr lang="es-ES_tradnl" noProof="0" dirty="0" smtClean="0"/>
              <a:t> 4, 2004</a:t>
            </a:r>
          </a:p>
          <a:p>
            <a:endParaRPr lang="es-ES_tradnl" noProof="0" dirty="0"/>
          </a:p>
        </p:txBody>
      </p:sp>
      <p:sp>
        <p:nvSpPr>
          <p:cNvPr id="4" name="Slide Number Placeholder 3"/>
          <p:cNvSpPr>
            <a:spLocks noGrp="1"/>
          </p:cNvSpPr>
          <p:nvPr>
            <p:ph type="sldNum" sz="quarter" idx="10"/>
          </p:nvPr>
        </p:nvSpPr>
        <p:spPr/>
        <p:txBody>
          <a:bodyPr/>
          <a:lstStyle/>
          <a:p>
            <a:fld id="{627097BF-FEFC-FB47-9CF7-B9A0F1DCE5B4}" type="slidenum">
              <a:rPr lang="en-US" smtClean="0"/>
              <a:t>29</a:t>
            </a:fld>
            <a:endParaRPr lang="en-US"/>
          </a:p>
        </p:txBody>
      </p:sp>
    </p:spTree>
    <p:extLst>
      <p:ext uri="{BB962C8B-B14F-4D97-AF65-F5344CB8AC3E}">
        <p14:creationId xmlns:p14="http://schemas.microsoft.com/office/powerpoint/2010/main" val="41588119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smtClean="0"/>
              <a:t>Si tiene una sola velocidad, hay un número infinito de posible polos. Todos en un circulo grande perpendicular a la </a:t>
            </a:r>
            <a:r>
              <a:rPr lang="es-ES_tradnl" baseline="0" noProof="0" dirty="0" smtClean="0"/>
              <a:t>velocidad V.</a:t>
            </a:r>
          </a:p>
          <a:p>
            <a:r>
              <a:rPr lang="es-ES_tradnl" baseline="0" noProof="0" dirty="0" smtClean="0"/>
              <a:t>Si esta trabajando con datos geológicos se puede encontrar la ubicación del polo sin velocidades.</a:t>
            </a:r>
          </a:p>
          <a:p>
            <a:r>
              <a:rPr lang="es-ES_tradnl" baseline="0" noProof="0" dirty="0" smtClean="0"/>
              <a:t>Si esta trabajando con datos GNSS, sin combinación de geológicos, necesita 3 velocidades por placa.</a:t>
            </a:r>
          </a:p>
          <a:p>
            <a:endParaRPr lang="es-ES_tradnl" baseline="0" noProof="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s-ES_tradnl" noProof="0" dirty="0" err="1" smtClean="0"/>
              <a:t>From</a:t>
            </a:r>
            <a:r>
              <a:rPr lang="es-ES_tradnl" noProof="0" dirty="0" smtClean="0"/>
              <a:t> </a:t>
            </a:r>
            <a:r>
              <a:rPr lang="es-ES_tradnl" noProof="0" dirty="0" err="1" smtClean="0"/>
              <a:t>Vigny</a:t>
            </a:r>
            <a:r>
              <a:rPr lang="es-ES_tradnl" noProof="0" dirty="0" smtClean="0"/>
              <a:t>, China </a:t>
            </a:r>
            <a:r>
              <a:rPr lang="es-ES_tradnl" noProof="0" dirty="0" err="1" smtClean="0"/>
              <a:t>GSoCAS</a:t>
            </a:r>
            <a:r>
              <a:rPr lang="es-ES_tradnl" noProof="0" dirty="0" smtClean="0"/>
              <a:t> </a:t>
            </a:r>
            <a:r>
              <a:rPr lang="es-ES_tradnl" noProof="0" dirty="0" err="1" smtClean="0"/>
              <a:t>Geodesy-Geodynamics</a:t>
            </a:r>
            <a:r>
              <a:rPr lang="es-ES_tradnl" noProof="0" dirty="0" smtClean="0"/>
              <a:t> 4, 2004</a:t>
            </a:r>
          </a:p>
          <a:p>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30</a:t>
            </a:fld>
            <a:endParaRPr lang="en-US"/>
          </a:p>
        </p:txBody>
      </p:sp>
    </p:spTree>
    <p:extLst>
      <p:ext uri="{BB962C8B-B14F-4D97-AF65-F5344CB8AC3E}">
        <p14:creationId xmlns:p14="http://schemas.microsoft.com/office/powerpoint/2010/main" val="26549388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_tradnl" noProof="0" dirty="0" smtClean="0"/>
              <a:t>Tenemos una gran cantidad</a:t>
            </a:r>
            <a:r>
              <a:rPr lang="es-ES_tradnl" baseline="0" noProof="0" dirty="0" smtClean="0"/>
              <a:t> de velocidades. Nota que algunas (pocos) son muy diferente – puede ser errores o problemas del espacio con “ajuste” de los dorsales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From Vigny, China </a:t>
            </a:r>
            <a:r>
              <a:rPr lang="en-US" dirty="0" err="1" smtClean="0"/>
              <a:t>GSoCAS</a:t>
            </a:r>
            <a:r>
              <a:rPr lang="en-US" dirty="0" smtClean="0"/>
              <a:t> Geodesy-Geodynamics 4, 2004</a:t>
            </a:r>
          </a:p>
          <a:p>
            <a:endParaRPr lang="en-US" dirty="0"/>
          </a:p>
        </p:txBody>
      </p:sp>
      <p:sp>
        <p:nvSpPr>
          <p:cNvPr id="4" name="Slide Number Placeholder 3"/>
          <p:cNvSpPr>
            <a:spLocks noGrp="1"/>
          </p:cNvSpPr>
          <p:nvPr>
            <p:ph type="sldNum" sz="quarter" idx="10"/>
          </p:nvPr>
        </p:nvSpPr>
        <p:spPr/>
        <p:txBody>
          <a:bodyPr/>
          <a:lstStyle/>
          <a:p>
            <a:fld id="{A28EB864-C0B1-6645-B180-5DFA5C55D00F}" type="slidenum">
              <a:rPr lang="en-US" smtClean="0"/>
              <a:t>31</a:t>
            </a:fld>
            <a:endParaRPr lang="en-US"/>
          </a:p>
        </p:txBody>
      </p:sp>
    </p:spTree>
    <p:extLst>
      <p:ext uri="{BB962C8B-B14F-4D97-AF65-F5344CB8AC3E}">
        <p14:creationId xmlns:p14="http://schemas.microsoft.com/office/powerpoint/2010/main" val="21106027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smtClean="0"/>
              <a:t>Reforzamos</a:t>
            </a:r>
            <a:r>
              <a:rPr lang="es-ES_tradnl" baseline="0" noProof="0" dirty="0" smtClean="0"/>
              <a:t> con los azimuts de fallas transformantes</a:t>
            </a:r>
          </a:p>
          <a:p>
            <a:endParaRPr lang="es-ES_tradnl" baseline="0" noProof="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From Vigny, China </a:t>
            </a:r>
            <a:r>
              <a:rPr lang="en-US" dirty="0" err="1" smtClean="0"/>
              <a:t>GSoCAS</a:t>
            </a:r>
            <a:r>
              <a:rPr lang="en-US" dirty="0" smtClean="0"/>
              <a:t> Geodesy-Geodynamics 4, 2004</a:t>
            </a:r>
          </a:p>
          <a:p>
            <a:endParaRPr lang="es-ES_tradnl" noProof="0" dirty="0"/>
          </a:p>
        </p:txBody>
      </p:sp>
      <p:sp>
        <p:nvSpPr>
          <p:cNvPr id="4" name="Slide Number Placeholder 3"/>
          <p:cNvSpPr>
            <a:spLocks noGrp="1"/>
          </p:cNvSpPr>
          <p:nvPr>
            <p:ph type="sldNum" sz="quarter" idx="10"/>
          </p:nvPr>
        </p:nvSpPr>
        <p:spPr/>
        <p:txBody>
          <a:bodyPr/>
          <a:lstStyle/>
          <a:p>
            <a:fld id="{627097BF-FEFC-FB47-9CF7-B9A0F1DCE5B4}" type="slidenum">
              <a:rPr lang="en-US" smtClean="0"/>
              <a:t>32</a:t>
            </a:fld>
            <a:endParaRPr lang="en-US"/>
          </a:p>
        </p:txBody>
      </p:sp>
    </p:spTree>
    <p:extLst>
      <p:ext uri="{BB962C8B-B14F-4D97-AF65-F5344CB8AC3E}">
        <p14:creationId xmlns:p14="http://schemas.microsoft.com/office/powerpoint/2010/main" val="3216807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noProof="0" dirty="0" smtClean="0"/>
          </a:p>
        </p:txBody>
      </p:sp>
      <p:sp>
        <p:nvSpPr>
          <p:cNvPr id="4" name="Slide Number Placeholder 3"/>
          <p:cNvSpPr>
            <a:spLocks noGrp="1"/>
          </p:cNvSpPr>
          <p:nvPr>
            <p:ph type="sldNum" sz="quarter" idx="10"/>
          </p:nvPr>
        </p:nvSpPr>
        <p:spPr/>
        <p:txBody>
          <a:bodyPr/>
          <a:lstStyle/>
          <a:p>
            <a:fld id="{627097BF-FEFC-FB47-9CF7-B9A0F1DCE5B4}" type="slidenum">
              <a:rPr lang="en-US" smtClean="0"/>
              <a:t>4</a:t>
            </a:fld>
            <a:endParaRPr lang="en-US"/>
          </a:p>
        </p:txBody>
      </p:sp>
    </p:spTree>
    <p:extLst>
      <p:ext uri="{BB962C8B-B14F-4D97-AF65-F5344CB8AC3E}">
        <p14:creationId xmlns:p14="http://schemas.microsoft.com/office/powerpoint/2010/main" val="39626961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smtClean="0"/>
              <a:t>Y finalmente</a:t>
            </a:r>
            <a:r>
              <a:rPr lang="es-ES_tradnl" baseline="0" noProof="0" dirty="0" smtClean="0"/>
              <a:t> con los azimuts de las fallas de los sismos.</a:t>
            </a:r>
            <a:endParaRPr lang="es-ES_tradnl" noProof="0" dirty="0" smtClean="0"/>
          </a:p>
          <a:p>
            <a:endParaRPr lang="es-ES_tradnl" noProof="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s-ES_tradnl" noProof="0" dirty="0" err="1" smtClean="0"/>
              <a:t>From</a:t>
            </a:r>
            <a:r>
              <a:rPr lang="es-ES_tradnl" noProof="0" dirty="0" smtClean="0"/>
              <a:t> </a:t>
            </a:r>
            <a:r>
              <a:rPr lang="es-ES_tradnl" noProof="0" dirty="0" err="1" smtClean="0"/>
              <a:t>Vigny</a:t>
            </a:r>
            <a:r>
              <a:rPr lang="es-ES_tradnl" noProof="0" dirty="0" smtClean="0"/>
              <a:t>, China </a:t>
            </a:r>
            <a:r>
              <a:rPr lang="es-ES_tradnl" noProof="0" dirty="0" err="1" smtClean="0"/>
              <a:t>GSoCAS</a:t>
            </a:r>
            <a:r>
              <a:rPr lang="es-ES_tradnl" noProof="0" dirty="0" smtClean="0"/>
              <a:t> </a:t>
            </a:r>
            <a:r>
              <a:rPr lang="es-ES_tradnl" noProof="0" dirty="0" err="1" smtClean="0"/>
              <a:t>Geodesy-Geodynamics</a:t>
            </a:r>
            <a:r>
              <a:rPr lang="es-ES_tradnl" noProof="0" dirty="0" smtClean="0"/>
              <a:t> 4, 2004</a:t>
            </a:r>
          </a:p>
          <a:p>
            <a:endParaRPr lang="es-ES_tradnl" noProof="0" dirty="0"/>
          </a:p>
        </p:txBody>
      </p:sp>
      <p:sp>
        <p:nvSpPr>
          <p:cNvPr id="4" name="Slide Number Placeholder 3"/>
          <p:cNvSpPr>
            <a:spLocks noGrp="1"/>
          </p:cNvSpPr>
          <p:nvPr>
            <p:ph type="sldNum" sz="quarter" idx="10"/>
          </p:nvPr>
        </p:nvSpPr>
        <p:spPr/>
        <p:txBody>
          <a:bodyPr/>
          <a:lstStyle/>
          <a:p>
            <a:fld id="{A28EB864-C0B1-6645-B180-5DFA5C55D00F}" type="slidenum">
              <a:rPr lang="en-US" smtClean="0"/>
              <a:t>33</a:t>
            </a:fld>
            <a:endParaRPr lang="en-US"/>
          </a:p>
        </p:txBody>
      </p:sp>
    </p:spTree>
    <p:extLst>
      <p:ext uri="{BB962C8B-B14F-4D97-AF65-F5344CB8AC3E}">
        <p14:creationId xmlns:p14="http://schemas.microsoft.com/office/powerpoint/2010/main" val="6206828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smtClean="0"/>
              <a:t>Nuvel1 y Nuvel1a fueron estimados completamente por datos geológicos.</a:t>
            </a:r>
          </a:p>
          <a:p>
            <a:endParaRPr lang="en-US" dirty="0"/>
          </a:p>
        </p:txBody>
      </p:sp>
      <p:sp>
        <p:nvSpPr>
          <p:cNvPr id="4" name="Slide Number Placeholder 3"/>
          <p:cNvSpPr>
            <a:spLocks noGrp="1"/>
          </p:cNvSpPr>
          <p:nvPr>
            <p:ph type="sldNum" sz="quarter" idx="10"/>
          </p:nvPr>
        </p:nvSpPr>
        <p:spPr/>
        <p:txBody>
          <a:bodyPr/>
          <a:lstStyle/>
          <a:p>
            <a:fld id="{A28EB864-C0B1-6645-B180-5DFA5C55D00F}" type="slidenum">
              <a:rPr lang="en-US" smtClean="0"/>
              <a:t>34</a:t>
            </a:fld>
            <a:endParaRPr lang="en-US"/>
          </a:p>
        </p:txBody>
      </p:sp>
    </p:spTree>
    <p:extLst>
      <p:ext uri="{BB962C8B-B14F-4D97-AF65-F5344CB8AC3E}">
        <p14:creationId xmlns:p14="http://schemas.microsoft.com/office/powerpoint/2010/main" val="18791390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smtClean="0"/>
              <a:t>Nuvel1 y Nuvel1a fueron estimados completamente por datos geológicos.</a:t>
            </a:r>
          </a:p>
          <a:p>
            <a:r>
              <a:rPr lang="es-ES_tradnl" noProof="0" dirty="0" smtClean="0"/>
              <a:t>Morel</a:t>
            </a:r>
            <a:r>
              <a:rPr lang="es-ES_tradnl" baseline="0" noProof="0" dirty="0" smtClean="0"/>
              <a:t> tiene datos de GPS de refuerza.</a:t>
            </a:r>
            <a:endParaRPr lang="es-ES_tradnl" noProof="0" dirty="0" smtClean="0"/>
          </a:p>
          <a:p>
            <a:endParaRPr lang="es-ES_tradnl" noProof="0" dirty="0" smtClean="0"/>
          </a:p>
        </p:txBody>
      </p:sp>
      <p:sp>
        <p:nvSpPr>
          <p:cNvPr id="4" name="Slide Number Placeholder 3"/>
          <p:cNvSpPr>
            <a:spLocks noGrp="1"/>
          </p:cNvSpPr>
          <p:nvPr>
            <p:ph type="sldNum" sz="quarter" idx="10"/>
          </p:nvPr>
        </p:nvSpPr>
        <p:spPr/>
        <p:txBody>
          <a:bodyPr/>
          <a:lstStyle/>
          <a:p>
            <a:fld id="{627097BF-FEFC-FB47-9CF7-B9A0F1DCE5B4}" type="slidenum">
              <a:rPr lang="en-US" smtClean="0"/>
              <a:t>35</a:t>
            </a:fld>
            <a:endParaRPr lang="en-US"/>
          </a:p>
        </p:txBody>
      </p:sp>
    </p:spTree>
    <p:extLst>
      <p:ext uri="{BB962C8B-B14F-4D97-AF65-F5344CB8AC3E}">
        <p14:creationId xmlns:p14="http://schemas.microsoft.com/office/powerpoint/2010/main" val="3134235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8EB864-C0B1-6645-B180-5DFA5C55D00F}" type="slidenum">
              <a:rPr lang="en-US" smtClean="0"/>
              <a:t>36</a:t>
            </a:fld>
            <a:endParaRPr lang="en-US"/>
          </a:p>
        </p:txBody>
      </p:sp>
    </p:spTree>
    <p:extLst>
      <p:ext uri="{BB962C8B-B14F-4D97-AF65-F5344CB8AC3E}">
        <p14:creationId xmlns:p14="http://schemas.microsoft.com/office/powerpoint/2010/main" val="27825038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aseline="0" noProof="0" dirty="0" smtClean="0"/>
              <a:t>Nota que hay bastante placas que no tiene suficiente datos GNSS – Placa </a:t>
            </a:r>
            <a:r>
              <a:rPr lang="es-ES_tradnl" baseline="0" noProof="0" dirty="0" err="1" smtClean="0"/>
              <a:t>scotia</a:t>
            </a:r>
            <a:r>
              <a:rPr lang="es-ES_tradnl" baseline="0" noProof="0" dirty="0" smtClean="0"/>
              <a:t>, placa </a:t>
            </a:r>
            <a:r>
              <a:rPr lang="es-ES_tradnl" baseline="0" noProof="0" dirty="0" err="1" smtClean="0"/>
              <a:t>sandwich</a:t>
            </a:r>
            <a:r>
              <a:rPr lang="es-ES_tradnl" baseline="0" noProof="0" dirty="0" smtClean="0"/>
              <a:t> del sur, placa cocos, </a:t>
            </a:r>
            <a:r>
              <a:rPr lang="is-IS" baseline="0" noProof="0" dirty="0" smtClean="0"/>
              <a:t>… son completamente debajo del mar sin mediciones GNSS.</a:t>
            </a:r>
            <a:endParaRPr lang="es-ES_tradnl" noProof="0" dirty="0" smtClean="0"/>
          </a:p>
          <a:p>
            <a:endParaRPr lang="es-ES_tradnl" noProof="0" dirty="0" smtClean="0"/>
          </a:p>
        </p:txBody>
      </p:sp>
      <p:sp>
        <p:nvSpPr>
          <p:cNvPr id="4" name="Slide Number Placeholder 3"/>
          <p:cNvSpPr>
            <a:spLocks noGrp="1"/>
          </p:cNvSpPr>
          <p:nvPr>
            <p:ph type="sldNum" sz="quarter" idx="10"/>
          </p:nvPr>
        </p:nvSpPr>
        <p:spPr/>
        <p:txBody>
          <a:bodyPr/>
          <a:lstStyle/>
          <a:p>
            <a:fld id="{627097BF-FEFC-FB47-9CF7-B9A0F1DCE5B4}" type="slidenum">
              <a:rPr lang="en-US" smtClean="0"/>
              <a:t>37</a:t>
            </a:fld>
            <a:endParaRPr lang="en-US"/>
          </a:p>
        </p:txBody>
      </p:sp>
    </p:spTree>
    <p:extLst>
      <p:ext uri="{BB962C8B-B14F-4D97-AF65-F5344CB8AC3E}">
        <p14:creationId xmlns:p14="http://schemas.microsoft.com/office/powerpoint/2010/main" val="31342357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aseline="0" noProof="0" dirty="0" smtClean="0"/>
              <a:t>ITRF da un campo de velocidades horizontales, y esta desarrollando también en el vertical.</a:t>
            </a:r>
          </a:p>
          <a:p>
            <a:endParaRPr lang="es-ES_tradnl" baseline="0" noProof="0" dirty="0" smtClean="0"/>
          </a:p>
          <a:p>
            <a:r>
              <a:rPr lang="es-ES_tradnl" baseline="0" noProof="0" dirty="0" smtClean="0"/>
              <a:t>Toma en cuenta – deformaciones “instantáneas” </a:t>
            </a:r>
            <a:r>
              <a:rPr lang="es-ES_tradnl" baseline="0" noProof="0" dirty="0" err="1" smtClean="0"/>
              <a:t>co</a:t>
            </a:r>
            <a:r>
              <a:rPr lang="es-ES_tradnl" baseline="0" noProof="0" dirty="0" smtClean="0"/>
              <a:t> sísmicas (modelación de 4000 sismos, si el modelo de </a:t>
            </a:r>
            <a:r>
              <a:rPr lang="es-ES_tradnl" baseline="0" noProof="0" dirty="0" err="1" smtClean="0"/>
              <a:t>Okada</a:t>
            </a:r>
            <a:r>
              <a:rPr lang="es-ES_tradnl" baseline="0" noProof="0" dirty="0" smtClean="0"/>
              <a:t> predijo un salto mas que 1 mm, incluyó un potencial salto en el serie de tiempo), pos sísmica, y harmónicas.</a:t>
            </a:r>
          </a:p>
          <a:p>
            <a:endParaRPr lang="es-ES_tradnl" baseline="0" noProof="0" dirty="0" smtClean="0"/>
          </a:p>
          <a:p>
            <a:r>
              <a:rPr lang="es-ES_tradnl" baseline="0" noProof="0" dirty="0" smtClean="0"/>
              <a:t>Sacan todos los efectos non seculares para obtener velocidades (constante magnitud y dirección – si no hay aceleraciones y la velocidad no tiene sentido mas que instantáneo).</a:t>
            </a:r>
          </a:p>
          <a:p>
            <a:endParaRPr lang="es-ES_tradnl" baseline="0" noProof="0" dirty="0" smtClean="0"/>
          </a:p>
          <a:p>
            <a:endParaRPr lang="es-ES_tradnl" noProof="0" dirty="0" smtClean="0"/>
          </a:p>
        </p:txBody>
      </p:sp>
      <p:sp>
        <p:nvSpPr>
          <p:cNvPr id="4" name="Slide Number Placeholder 3"/>
          <p:cNvSpPr>
            <a:spLocks noGrp="1"/>
          </p:cNvSpPr>
          <p:nvPr>
            <p:ph type="sldNum" sz="quarter" idx="10"/>
          </p:nvPr>
        </p:nvSpPr>
        <p:spPr/>
        <p:txBody>
          <a:bodyPr/>
          <a:lstStyle/>
          <a:p>
            <a:fld id="{627097BF-FEFC-FB47-9CF7-B9A0F1DCE5B4}" type="slidenum">
              <a:rPr lang="en-US" smtClean="0"/>
              <a:t>38</a:t>
            </a:fld>
            <a:endParaRPr lang="en-US"/>
          </a:p>
        </p:txBody>
      </p:sp>
    </p:spTree>
    <p:extLst>
      <p:ext uri="{BB962C8B-B14F-4D97-AF65-F5344CB8AC3E}">
        <p14:creationId xmlns:p14="http://schemas.microsoft.com/office/powerpoint/2010/main" val="31342357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aseline="0" noProof="0" dirty="0" smtClean="0"/>
              <a:t>.</a:t>
            </a:r>
            <a:endParaRPr lang="es-ES_tradnl" noProof="0" dirty="0" smtClean="0"/>
          </a:p>
          <a:p>
            <a:endParaRPr lang="es-ES_tradnl" noProof="0" dirty="0" smtClean="0"/>
          </a:p>
        </p:txBody>
      </p:sp>
      <p:sp>
        <p:nvSpPr>
          <p:cNvPr id="4" name="Slide Number Placeholder 3"/>
          <p:cNvSpPr>
            <a:spLocks noGrp="1"/>
          </p:cNvSpPr>
          <p:nvPr>
            <p:ph type="sldNum" sz="quarter" idx="10"/>
          </p:nvPr>
        </p:nvSpPr>
        <p:spPr/>
        <p:txBody>
          <a:bodyPr/>
          <a:lstStyle/>
          <a:p>
            <a:fld id="{627097BF-FEFC-FB47-9CF7-B9A0F1DCE5B4}" type="slidenum">
              <a:rPr lang="en-US" smtClean="0"/>
              <a:t>39</a:t>
            </a:fld>
            <a:endParaRPr lang="en-US"/>
          </a:p>
        </p:txBody>
      </p:sp>
    </p:spTree>
    <p:extLst>
      <p:ext uri="{BB962C8B-B14F-4D97-AF65-F5344CB8AC3E}">
        <p14:creationId xmlns:p14="http://schemas.microsoft.com/office/powerpoint/2010/main" val="31342357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aseline="0" noProof="0" dirty="0" smtClean="0"/>
              <a:t>.</a:t>
            </a:r>
            <a:endParaRPr lang="es-ES_tradnl" noProof="0" dirty="0" smtClean="0"/>
          </a:p>
          <a:p>
            <a:endParaRPr lang="es-ES_tradnl" noProof="0" dirty="0" smtClean="0"/>
          </a:p>
        </p:txBody>
      </p:sp>
      <p:sp>
        <p:nvSpPr>
          <p:cNvPr id="4" name="Slide Number Placeholder 3"/>
          <p:cNvSpPr>
            <a:spLocks noGrp="1"/>
          </p:cNvSpPr>
          <p:nvPr>
            <p:ph type="sldNum" sz="quarter" idx="10"/>
          </p:nvPr>
        </p:nvSpPr>
        <p:spPr/>
        <p:txBody>
          <a:bodyPr/>
          <a:lstStyle/>
          <a:p>
            <a:fld id="{627097BF-FEFC-FB47-9CF7-B9A0F1DCE5B4}" type="slidenum">
              <a:rPr lang="en-US" smtClean="0"/>
              <a:t>40</a:t>
            </a:fld>
            <a:endParaRPr lang="en-US"/>
          </a:p>
        </p:txBody>
      </p:sp>
    </p:spTree>
    <p:extLst>
      <p:ext uri="{BB962C8B-B14F-4D97-AF65-F5344CB8AC3E}">
        <p14:creationId xmlns:p14="http://schemas.microsoft.com/office/powerpoint/2010/main" val="31342357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aseline="0" noProof="0" dirty="0" smtClean="0"/>
              <a:t>.</a:t>
            </a:r>
            <a:endParaRPr lang="es-ES_tradnl" noProof="0" dirty="0" smtClean="0"/>
          </a:p>
          <a:p>
            <a:endParaRPr lang="es-ES_tradnl" noProof="0" dirty="0" smtClean="0"/>
          </a:p>
        </p:txBody>
      </p:sp>
      <p:sp>
        <p:nvSpPr>
          <p:cNvPr id="4" name="Slide Number Placeholder 3"/>
          <p:cNvSpPr>
            <a:spLocks noGrp="1"/>
          </p:cNvSpPr>
          <p:nvPr>
            <p:ph type="sldNum" sz="quarter" idx="10"/>
          </p:nvPr>
        </p:nvSpPr>
        <p:spPr/>
        <p:txBody>
          <a:bodyPr/>
          <a:lstStyle/>
          <a:p>
            <a:fld id="{627097BF-FEFC-FB47-9CF7-B9A0F1DCE5B4}" type="slidenum">
              <a:rPr lang="en-US" smtClean="0"/>
              <a:t>41</a:t>
            </a:fld>
            <a:endParaRPr lang="en-US"/>
          </a:p>
        </p:txBody>
      </p:sp>
    </p:spTree>
    <p:extLst>
      <p:ext uri="{BB962C8B-B14F-4D97-AF65-F5344CB8AC3E}">
        <p14:creationId xmlns:p14="http://schemas.microsoft.com/office/powerpoint/2010/main" val="31342357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aseline="0" noProof="0" dirty="0" smtClean="0"/>
              <a:t>Aquí vemos un grafico que presenta unas distintas fuentes de movimientos seculares y deformaciones non-seculares, sus periodos de actuar, y su ritmo de movimiento (de placas rígidas) o deformación (todos los otros).</a:t>
            </a:r>
          </a:p>
          <a:p>
            <a:endParaRPr lang="es-ES_tradnl" baseline="0" noProof="0" dirty="0" smtClean="0"/>
          </a:p>
          <a:p>
            <a:r>
              <a:rPr lang="es-ES_tradnl" baseline="0" noProof="0" dirty="0" smtClean="0"/>
              <a:t>Los sistemas GNSS pueden medir esas señales por todo su rango de tiempo y ritmo.</a:t>
            </a:r>
          </a:p>
          <a:p>
            <a:endParaRPr lang="es-ES_tradnl" baseline="0" noProof="0" dirty="0" smtClean="0"/>
          </a:p>
          <a:p>
            <a:r>
              <a:rPr lang="es-ES_tradnl" baseline="0" noProof="0" dirty="0" smtClean="0"/>
              <a:t>Rígida vs deformación es un función de las “coordinadas” internas/líneas de base/geometría. Si la coordinadas internas son constante, es rígida, si no hay deformación.</a:t>
            </a:r>
          </a:p>
          <a:p>
            <a:endParaRPr lang="es-ES_tradnl" baseline="0" noProof="0" dirty="0" smtClean="0"/>
          </a:p>
          <a:p>
            <a:endParaRPr lang="es-ES_tradnl" baseline="0" noProof="0" dirty="0" smtClean="0"/>
          </a:p>
          <a:p>
            <a:endParaRPr lang="es-ES_tradnl" baseline="0" noProof="0" dirty="0" smtClean="0"/>
          </a:p>
          <a:p>
            <a:endParaRPr lang="es-ES_tradnl" baseline="0" noProof="0" dirty="0" smtClean="0"/>
          </a:p>
          <a:p>
            <a:endParaRPr lang="es-ES_tradnl" baseline="0" noProof="0" dirty="0" smtClean="0"/>
          </a:p>
          <a:p>
            <a:r>
              <a:rPr lang="es-ES_tradnl" baseline="0" noProof="0" dirty="0" smtClean="0"/>
              <a:t>Richard </a:t>
            </a:r>
            <a:r>
              <a:rPr lang="es-ES_tradnl" baseline="0" noProof="0" dirty="0" err="1" smtClean="0"/>
              <a:t>Stanway</a:t>
            </a:r>
            <a:endParaRPr lang="es-ES_tradnl" baseline="0" noProof="0" dirty="0" smtClean="0"/>
          </a:p>
          <a:p>
            <a:endParaRPr lang="es-ES_tradnl" baseline="0" noProof="0" dirty="0" smtClean="0"/>
          </a:p>
          <a:p>
            <a:r>
              <a:rPr lang="es-ES_tradnl" baseline="0" noProof="0" dirty="0" err="1" smtClean="0"/>
              <a:t>https</a:t>
            </a:r>
            <a:r>
              <a:rPr lang="es-ES_tradnl" baseline="0" noProof="0" dirty="0" smtClean="0"/>
              <a:t>://</a:t>
            </a:r>
            <a:r>
              <a:rPr lang="es-ES_tradnl" baseline="0" noProof="0" dirty="0" err="1" smtClean="0"/>
              <a:t>www.researchgate.net</a:t>
            </a:r>
            <a:r>
              <a:rPr lang="es-ES_tradnl" baseline="0" noProof="0" dirty="0" smtClean="0"/>
              <a:t>/</a:t>
            </a:r>
            <a:r>
              <a:rPr lang="es-ES_tradnl" baseline="0" noProof="0" dirty="0" err="1" smtClean="0"/>
              <a:t>publication</a:t>
            </a:r>
            <a:r>
              <a:rPr lang="es-ES_tradnl" baseline="0" noProof="0" dirty="0" smtClean="0"/>
              <a:t>/284723859_TS02C_-_Geodetic_Datum_II_Four_Dimensional_Deformation_Modelling_the_link_between_International_Regional_and_Local_Reference_Frames_Four_Dimensional_Deformation_Modelling_the_link_between_Internationa/</a:t>
            </a:r>
            <a:r>
              <a:rPr lang="es-ES_tradnl" baseline="0" noProof="0" dirty="0" err="1" smtClean="0"/>
              <a:t>figures?lo</a:t>
            </a:r>
            <a:r>
              <a:rPr lang="es-ES_tradnl" baseline="0" noProof="0" dirty="0" smtClean="0"/>
              <a:t>=1</a:t>
            </a:r>
          </a:p>
        </p:txBody>
      </p:sp>
      <p:sp>
        <p:nvSpPr>
          <p:cNvPr id="4" name="Slide Number Placeholder 3"/>
          <p:cNvSpPr>
            <a:spLocks noGrp="1"/>
          </p:cNvSpPr>
          <p:nvPr>
            <p:ph type="sldNum" sz="quarter" idx="10"/>
          </p:nvPr>
        </p:nvSpPr>
        <p:spPr/>
        <p:txBody>
          <a:bodyPr/>
          <a:lstStyle/>
          <a:p>
            <a:fld id="{2C959041-EDFF-CF44-AC7F-A8AECB154F71}" type="slidenum">
              <a:rPr lang="en-US" smtClean="0"/>
              <a:t>42</a:t>
            </a:fld>
            <a:endParaRPr lang="en-US"/>
          </a:p>
        </p:txBody>
      </p:sp>
    </p:spTree>
    <p:extLst>
      <p:ext uri="{BB962C8B-B14F-4D97-AF65-F5344CB8AC3E}">
        <p14:creationId xmlns:p14="http://schemas.microsoft.com/office/powerpoint/2010/main" val="787492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smtClean="0"/>
              <a:t>Velocidades relativas entre 3 placas – podes</a:t>
            </a:r>
            <a:r>
              <a:rPr lang="es-ES_tradnl" baseline="0" noProof="0" dirty="0" smtClean="0"/>
              <a:t> usar cualquiera como referencia para encontrar las velocidades entre cualquier otro par.</a:t>
            </a:r>
          </a:p>
          <a:p>
            <a:r>
              <a:rPr lang="es-ES_tradnl" baseline="0" noProof="0" dirty="0" smtClean="0"/>
              <a:t>Nota – todos los velocidades son determinados entre una palca y su vecina.</a:t>
            </a:r>
          </a:p>
          <a:p>
            <a:endParaRPr lang="es-ES_tradnl" baseline="0" noProof="0" dirty="0" smtClean="0"/>
          </a:p>
          <a:p>
            <a:r>
              <a:rPr lang="es-ES_tradnl" baseline="0" noProof="0" dirty="0" smtClean="0"/>
              <a:t>Que es la velocidad relativa entre la placa B y A, con placa B de referencia, </a:t>
            </a:r>
            <a:r>
              <a:rPr lang="es-ES_tradnl" baseline="-25000" noProof="0" dirty="0" smtClean="0"/>
              <a:t>B</a:t>
            </a:r>
            <a:r>
              <a:rPr lang="es-ES_tradnl" baseline="0" noProof="0" dirty="0" smtClean="0"/>
              <a:t>V</a:t>
            </a:r>
            <a:r>
              <a:rPr lang="es-ES_tradnl" baseline="-25000" noProof="0" dirty="0" smtClean="0"/>
              <a:t>A</a:t>
            </a:r>
            <a:r>
              <a:rPr lang="es-ES_tradnl" baseline="0" noProof="0" dirty="0" smtClean="0"/>
              <a:t>? – esperar unas repuestas</a:t>
            </a:r>
          </a:p>
          <a:p>
            <a:r>
              <a:rPr lang="es-ES_tradnl" baseline="0" noProof="0" dirty="0" smtClean="0"/>
              <a:t>Placas B y A no tiene un limite en común. ¿Como hacemos?</a:t>
            </a:r>
          </a:p>
          <a:p>
            <a:endParaRPr lang="es-ES_tradnl" baseline="0" noProof="0" dirty="0" smtClean="0"/>
          </a:p>
          <a:p>
            <a:r>
              <a:rPr lang="es-ES_tradnl" baseline="0" noProof="0" dirty="0" smtClean="0"/>
              <a:t>Vemos </a:t>
            </a:r>
            <a:r>
              <a:rPr lang="es-ES_tradnl" baseline="-25000" noProof="0" dirty="0" smtClean="0"/>
              <a:t>B</a:t>
            </a:r>
            <a:r>
              <a:rPr lang="es-ES_tradnl" baseline="0" noProof="0" dirty="0" smtClean="0"/>
              <a:t>V</a:t>
            </a:r>
            <a:r>
              <a:rPr lang="es-ES_tradnl" baseline="-25000" noProof="0" dirty="0" smtClean="0"/>
              <a:t>G</a:t>
            </a:r>
            <a:r>
              <a:rPr lang="es-ES_tradnl" baseline="0" noProof="0" dirty="0" smtClean="0"/>
              <a:t> primero.</a:t>
            </a:r>
          </a:p>
          <a:p>
            <a:r>
              <a:rPr lang="es-ES_tradnl" baseline="0" noProof="0" dirty="0" smtClean="0"/>
              <a:t>Si estas en B, midiendo a un punto en G, que es la velocidad que determina? (40).</a:t>
            </a:r>
          </a:p>
          <a:p>
            <a:r>
              <a:rPr lang="es-ES_tradnl" baseline="0" noProof="0" dirty="0" smtClean="0"/>
              <a:t>Si la placa B esta pegada a la izquierda, el dorsal entre B y G mueve a la derecha con ? (20) por el crecimiento de la placa B.</a:t>
            </a:r>
          </a:p>
          <a:p>
            <a:endParaRPr lang="es-ES_tradnl" baseline="0" noProof="0" dirty="0" smtClean="0"/>
          </a:p>
          <a:p>
            <a:r>
              <a:rPr lang="es-ES_tradnl" baseline="0" noProof="0" dirty="0" smtClean="0"/>
              <a:t>Como decimos en la la ultima dispositiva - para ser claro tiene que hablar de “velocidad (o ritmo) completa/o” – la velocidad entre dos puntos, uno en cada lado del limite, alejan; o “velocidad (o ritmo) media/o – la velocidad que un punto en la place aleja del limite/dorsal de su placa”.</a:t>
            </a:r>
          </a:p>
          <a:p>
            <a:endParaRPr lang="es-ES_tradnl" baseline="0" noProof="0" dirty="0" smtClean="0"/>
          </a:p>
          <a:p>
            <a:r>
              <a:rPr lang="es-ES_tradnl" baseline="0" noProof="0" dirty="0" smtClean="0"/>
              <a:t>Entonces que velocidad completa produce el dorsal entre las placas G y A (puntos fijos el las dos placas)? (120).</a:t>
            </a:r>
          </a:p>
          <a:p>
            <a:endParaRPr lang="es-ES_tradnl" baseline="0" noProof="0" dirty="0" smtClean="0"/>
          </a:p>
          <a:p>
            <a:r>
              <a:rPr lang="es-ES_tradnl" baseline="0" noProof="0" dirty="0" smtClean="0"/>
              <a:t>Y finalmente, volviendo a la primera pregunta, si estas midiendo entre un punto en la placa B y un punto en la placa A, </a:t>
            </a:r>
            <a:r>
              <a:rPr lang="es-ES_tradnl" baseline="-25000" noProof="0" dirty="0" smtClean="0"/>
              <a:t>B</a:t>
            </a:r>
            <a:r>
              <a:rPr lang="es-ES_tradnl" baseline="0" noProof="0" dirty="0" smtClean="0"/>
              <a:t>V</a:t>
            </a:r>
            <a:r>
              <a:rPr lang="es-ES_tradnl" baseline="-25000" noProof="0" dirty="0" smtClean="0"/>
              <a:t>A</a:t>
            </a:r>
            <a:r>
              <a:rPr lang="es-ES_tradnl" baseline="0" noProof="0" dirty="0" smtClean="0"/>
              <a:t>? (160)</a:t>
            </a:r>
          </a:p>
          <a:p>
            <a:endParaRPr lang="es-ES_tradnl" baseline="0" noProof="0" dirty="0" smtClean="0"/>
          </a:p>
          <a:p>
            <a:r>
              <a:rPr lang="es-ES_tradnl" baseline="0" noProof="0" dirty="0" smtClean="0"/>
              <a:t>Hace algún sentido geodinámica la velocidad entre (un punto en) la placa B y (un punto en) al placa A, </a:t>
            </a:r>
            <a:r>
              <a:rPr lang="es-ES_tradnl" baseline="-25000" noProof="0" dirty="0" smtClean="0"/>
              <a:t>B</a:t>
            </a:r>
            <a:r>
              <a:rPr lang="es-ES_tradnl" baseline="0" noProof="0" dirty="0" smtClean="0"/>
              <a:t>V</a:t>
            </a:r>
            <a:r>
              <a:rPr lang="es-ES_tradnl" baseline="-25000" noProof="0" dirty="0" smtClean="0"/>
              <a:t>A</a:t>
            </a:r>
            <a:r>
              <a:rPr lang="es-ES_tradnl" baseline="0" noProof="0" dirty="0" smtClean="0"/>
              <a:t>?</a:t>
            </a:r>
          </a:p>
          <a:p>
            <a:r>
              <a:rPr lang="es-ES_tradnl" baseline="0" noProof="0" dirty="0" smtClean="0"/>
              <a:t>Mas probable que no.</a:t>
            </a:r>
          </a:p>
          <a:p>
            <a:r>
              <a:rPr lang="es-ES_tradnl" noProof="0" dirty="0" smtClean="0"/>
              <a:t>Pero</a:t>
            </a:r>
            <a:r>
              <a:rPr lang="es-ES_tradnl" baseline="0" noProof="0" dirty="0" smtClean="0"/>
              <a:t> es que medís con GPS!</a:t>
            </a:r>
            <a:endParaRPr lang="es-ES_tradnl" noProof="0" dirty="0" smtClean="0"/>
          </a:p>
        </p:txBody>
      </p:sp>
      <p:sp>
        <p:nvSpPr>
          <p:cNvPr id="4" name="Slide Number Placeholder 3"/>
          <p:cNvSpPr>
            <a:spLocks noGrp="1"/>
          </p:cNvSpPr>
          <p:nvPr>
            <p:ph type="sldNum" sz="quarter" idx="10"/>
          </p:nvPr>
        </p:nvSpPr>
        <p:spPr/>
        <p:txBody>
          <a:bodyPr/>
          <a:lstStyle/>
          <a:p>
            <a:fld id="{627097BF-FEFC-FB47-9CF7-B9A0F1DCE5B4}" type="slidenum">
              <a:rPr lang="en-US" smtClean="0"/>
              <a:t>5</a:t>
            </a:fld>
            <a:endParaRPr lang="en-US"/>
          </a:p>
        </p:txBody>
      </p:sp>
    </p:spTree>
    <p:extLst>
      <p:ext uri="{BB962C8B-B14F-4D97-AF65-F5344CB8AC3E}">
        <p14:creationId xmlns:p14="http://schemas.microsoft.com/office/powerpoint/2010/main" val="39626961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aseline="0" noProof="0" dirty="0" smtClean="0"/>
              <a:t>Cuantificación del tiempo (eje horizontal) para notar una deformación como función del ritmo de deformación (eje vertical) y la precisión deseada/especificada de las mediciones (cada curva). Nota que la precisión mas alta dibujada es un parte en 10 a la 5, no muy preciso.</a:t>
            </a:r>
          </a:p>
          <a:p>
            <a:r>
              <a:rPr lang="es-ES_tradnl" baseline="0" noProof="0" dirty="0" smtClean="0"/>
              <a:t>El ritmo de deformación aquí (100-500 10</a:t>
            </a:r>
            <a:r>
              <a:rPr lang="es-ES_tradnl" baseline="30000" noProof="0" dirty="0" smtClean="0"/>
              <a:t>-9</a:t>
            </a:r>
            <a:r>
              <a:rPr lang="es-ES_tradnl" baseline="0" noProof="0" dirty="0" smtClean="0"/>
              <a:t>, 0.1-0.5 10</a:t>
            </a:r>
            <a:r>
              <a:rPr lang="es-ES_tradnl" baseline="30000" noProof="0" dirty="0" smtClean="0"/>
              <a:t>-6</a:t>
            </a:r>
            <a:r>
              <a:rPr lang="es-ES_tradnl" baseline="0" noProof="0" dirty="0" smtClean="0"/>
              <a:t> ) es similar a la falla de San Andreas.</a:t>
            </a:r>
          </a:p>
          <a:p>
            <a:r>
              <a:rPr lang="es-ES_tradnl" baseline="0" noProof="0" dirty="0" smtClean="0"/>
              <a:t>Depende en donde estas podes tener problemas por no tomar en cuenta la deformación en décadas – hasta con agrimensura tradicional.</a:t>
            </a:r>
          </a:p>
          <a:p>
            <a:r>
              <a:rPr lang="es-ES_tradnl" baseline="0" noProof="0" dirty="0" smtClean="0"/>
              <a:t>Dimensional/Local son coordinadas internas.</a:t>
            </a:r>
          </a:p>
          <a:p>
            <a:endParaRPr lang="es-ES_tradnl" baseline="0" noProof="0" dirty="0" smtClean="0"/>
          </a:p>
          <a:p>
            <a:r>
              <a:rPr lang="es-ES_tradnl" baseline="0" noProof="0" dirty="0" smtClean="0"/>
              <a:t>Richard </a:t>
            </a:r>
            <a:r>
              <a:rPr lang="es-ES_tradnl" baseline="0" noProof="0" dirty="0" err="1" smtClean="0"/>
              <a:t>Stanway</a:t>
            </a:r>
            <a:endParaRPr lang="es-ES_tradnl" baseline="0" noProof="0" dirty="0" smtClean="0"/>
          </a:p>
          <a:p>
            <a:endParaRPr lang="es-ES_tradnl" baseline="0" noProof="0" dirty="0" smtClean="0"/>
          </a:p>
          <a:p>
            <a:r>
              <a:rPr lang="es-ES_tradnl" baseline="0" noProof="0" dirty="0" err="1" smtClean="0"/>
              <a:t>https</a:t>
            </a:r>
            <a:r>
              <a:rPr lang="es-ES_tradnl" baseline="0" noProof="0" dirty="0" smtClean="0"/>
              <a:t>://</a:t>
            </a:r>
            <a:r>
              <a:rPr lang="es-ES_tradnl" baseline="0" noProof="0" dirty="0" err="1" smtClean="0"/>
              <a:t>www.researchgate.net</a:t>
            </a:r>
            <a:r>
              <a:rPr lang="es-ES_tradnl" baseline="0" noProof="0" dirty="0" smtClean="0"/>
              <a:t>/</a:t>
            </a:r>
            <a:r>
              <a:rPr lang="es-ES_tradnl" baseline="0" noProof="0" dirty="0" err="1" smtClean="0"/>
              <a:t>publication</a:t>
            </a:r>
            <a:r>
              <a:rPr lang="es-ES_tradnl" baseline="0" noProof="0" dirty="0" smtClean="0"/>
              <a:t>/284723859_TS02C_-_Geodetic_Datum_II_Four_Dimensional_Deformation_Modelling_the_link_between_International_Regional_and_Local_Reference_Frames_Four_Dimensional_Deformation_Modelling_the_link_between_Internationa/</a:t>
            </a:r>
            <a:r>
              <a:rPr lang="es-ES_tradnl" baseline="0" noProof="0" dirty="0" err="1" smtClean="0"/>
              <a:t>figures?lo</a:t>
            </a:r>
            <a:r>
              <a:rPr lang="es-ES_tradnl" baseline="0" noProof="0" dirty="0" smtClean="0"/>
              <a:t>=1</a:t>
            </a:r>
          </a:p>
          <a:p>
            <a:endParaRPr lang="es-ES_tradnl" baseline="0" noProof="0" dirty="0" smtClean="0"/>
          </a:p>
          <a:p>
            <a:r>
              <a:rPr lang="es-ES_tradnl" dirty="0" err="1" smtClean="0"/>
              <a:t>Number</a:t>
            </a:r>
            <a:r>
              <a:rPr lang="es-ES_tradnl" dirty="0" smtClean="0"/>
              <a:t> of </a:t>
            </a:r>
            <a:r>
              <a:rPr lang="es-ES_tradnl" dirty="0" err="1" smtClean="0"/>
              <a:t>years</a:t>
            </a:r>
            <a:r>
              <a:rPr lang="es-ES_tradnl" dirty="0" smtClean="0"/>
              <a:t> </a:t>
            </a:r>
            <a:r>
              <a:rPr lang="es-ES_tradnl" dirty="0" err="1" smtClean="0"/>
              <a:t>till</a:t>
            </a:r>
            <a:r>
              <a:rPr lang="es-ES_tradnl" dirty="0" smtClean="0"/>
              <a:t> LU </a:t>
            </a:r>
            <a:r>
              <a:rPr lang="es-ES_tradnl" dirty="0" err="1" smtClean="0"/>
              <a:t>tolerances</a:t>
            </a:r>
            <a:r>
              <a:rPr lang="es-ES_tradnl" dirty="0" smtClean="0"/>
              <a:t> are </a:t>
            </a:r>
            <a:r>
              <a:rPr lang="es-ES_tradnl" dirty="0" err="1" smtClean="0"/>
              <a:t>exceeded</a:t>
            </a:r>
            <a:r>
              <a:rPr lang="es-ES_tradnl" dirty="0" smtClean="0"/>
              <a:t> </a:t>
            </a:r>
            <a:r>
              <a:rPr lang="es-ES_tradnl" dirty="0" err="1" smtClean="0"/>
              <a:t>for</a:t>
            </a:r>
            <a:r>
              <a:rPr lang="es-ES_tradnl" dirty="0" smtClean="0"/>
              <a:t> </a:t>
            </a:r>
            <a:r>
              <a:rPr lang="es-ES_tradnl" dirty="0" err="1" smtClean="0"/>
              <a:t>differing</a:t>
            </a:r>
            <a:r>
              <a:rPr lang="es-ES_tradnl" dirty="0" smtClean="0"/>
              <a:t> </a:t>
            </a:r>
            <a:r>
              <a:rPr lang="es-ES_tradnl" dirty="0" err="1" smtClean="0"/>
              <a:t>strain</a:t>
            </a:r>
            <a:r>
              <a:rPr lang="es-ES_tradnl" dirty="0" smtClean="0"/>
              <a:t> </a:t>
            </a:r>
            <a:r>
              <a:rPr lang="es-ES_tradnl" dirty="0" err="1" smtClean="0"/>
              <a:t>rates</a:t>
            </a:r>
            <a:r>
              <a:rPr lang="es-ES_tradnl" dirty="0" smtClean="0"/>
              <a:t> and </a:t>
            </a:r>
            <a:r>
              <a:rPr lang="es-ES_tradnl" dirty="0" err="1" smtClean="0"/>
              <a:t>specifications</a:t>
            </a:r>
            <a:r>
              <a:rPr lang="es-ES_tradnl" dirty="0" smtClean="0"/>
              <a:t>  </a:t>
            </a:r>
            <a:endParaRPr lang="es-ES_tradnl" baseline="0" noProof="0" dirty="0" smtClean="0"/>
          </a:p>
        </p:txBody>
      </p:sp>
      <p:sp>
        <p:nvSpPr>
          <p:cNvPr id="4" name="Slide Number Placeholder 3"/>
          <p:cNvSpPr>
            <a:spLocks noGrp="1"/>
          </p:cNvSpPr>
          <p:nvPr>
            <p:ph type="sldNum" sz="quarter" idx="10"/>
          </p:nvPr>
        </p:nvSpPr>
        <p:spPr/>
        <p:txBody>
          <a:bodyPr/>
          <a:lstStyle/>
          <a:p>
            <a:fld id="{2C959041-EDFF-CF44-AC7F-A8AECB154F71}" type="slidenum">
              <a:rPr lang="en-US" smtClean="0"/>
              <a:t>43</a:t>
            </a:fld>
            <a:endParaRPr lang="en-US"/>
          </a:p>
        </p:txBody>
      </p:sp>
    </p:spTree>
    <p:extLst>
      <p:ext uri="{BB962C8B-B14F-4D97-AF65-F5344CB8AC3E}">
        <p14:creationId xmlns:p14="http://schemas.microsoft.com/office/powerpoint/2010/main" val="7874921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aseline="0" noProof="0" dirty="0" smtClean="0"/>
              <a:t>Grafico similar al ultimo, pero ahora la precisión/especificación es en posición, o coordinadas externas.</a:t>
            </a:r>
          </a:p>
          <a:p>
            <a:endParaRPr lang="es-ES_tradnl" baseline="0" noProof="0" dirty="0" smtClean="0"/>
          </a:p>
          <a:p>
            <a:r>
              <a:rPr lang="es-ES_tradnl" baseline="0" noProof="0" dirty="0" smtClean="0"/>
              <a:t>Richard </a:t>
            </a:r>
            <a:r>
              <a:rPr lang="es-ES_tradnl" baseline="0" noProof="0" dirty="0" err="1" smtClean="0"/>
              <a:t>Stanway</a:t>
            </a:r>
            <a:endParaRPr lang="es-ES_tradnl" baseline="0" noProof="0" dirty="0" smtClean="0"/>
          </a:p>
          <a:p>
            <a:endParaRPr lang="es-ES_tradnl" baseline="0" noProof="0" dirty="0" smtClean="0"/>
          </a:p>
          <a:p>
            <a:r>
              <a:rPr lang="es-ES_tradnl" baseline="0" noProof="0" dirty="0" err="1" smtClean="0"/>
              <a:t>https</a:t>
            </a:r>
            <a:r>
              <a:rPr lang="es-ES_tradnl" baseline="0" noProof="0" dirty="0" smtClean="0"/>
              <a:t>://</a:t>
            </a:r>
            <a:r>
              <a:rPr lang="es-ES_tradnl" baseline="0" noProof="0" dirty="0" err="1" smtClean="0"/>
              <a:t>www.researchgate.net</a:t>
            </a:r>
            <a:r>
              <a:rPr lang="es-ES_tradnl" baseline="0" noProof="0" dirty="0" smtClean="0"/>
              <a:t>/</a:t>
            </a:r>
            <a:r>
              <a:rPr lang="es-ES_tradnl" baseline="0" noProof="0" dirty="0" err="1" smtClean="0"/>
              <a:t>publication</a:t>
            </a:r>
            <a:r>
              <a:rPr lang="es-ES_tradnl" baseline="0" noProof="0" dirty="0" smtClean="0"/>
              <a:t>/284723859_TS02C_-_Geodetic_Datum_II_Four_Dimensional_Deformation_Modelling_the_link_between_International_Regional_and_Local_Reference_Frames_Four_Dimensional_Deformation_Modelling_the_link_between_Internationa/</a:t>
            </a:r>
            <a:r>
              <a:rPr lang="es-ES_tradnl" baseline="0" noProof="0" dirty="0" err="1" smtClean="0"/>
              <a:t>figures?lo</a:t>
            </a:r>
            <a:r>
              <a:rPr lang="es-ES_tradnl" baseline="0" noProof="0" dirty="0" smtClean="0"/>
              <a:t>=1</a:t>
            </a:r>
          </a:p>
          <a:p>
            <a:endParaRPr lang="es-ES_tradnl" baseline="0" noProof="0" dirty="0" smtClean="0"/>
          </a:p>
        </p:txBody>
      </p:sp>
      <p:sp>
        <p:nvSpPr>
          <p:cNvPr id="4" name="Slide Number Placeholder 3"/>
          <p:cNvSpPr>
            <a:spLocks noGrp="1"/>
          </p:cNvSpPr>
          <p:nvPr>
            <p:ph type="sldNum" sz="quarter" idx="10"/>
          </p:nvPr>
        </p:nvSpPr>
        <p:spPr/>
        <p:txBody>
          <a:bodyPr/>
          <a:lstStyle/>
          <a:p>
            <a:fld id="{2C959041-EDFF-CF44-AC7F-A8AECB154F71}" type="slidenum">
              <a:rPr lang="en-US" smtClean="0"/>
              <a:t>44</a:t>
            </a:fld>
            <a:endParaRPr lang="en-US"/>
          </a:p>
        </p:txBody>
      </p:sp>
    </p:spTree>
    <p:extLst>
      <p:ext uri="{BB962C8B-B14F-4D97-AF65-F5344CB8AC3E}">
        <p14:creationId xmlns:p14="http://schemas.microsoft.com/office/powerpoint/2010/main" val="7874921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dirty="0" smtClean="0"/>
              <a:t>El marco actual de Australia fue implementado</a:t>
            </a:r>
            <a:r>
              <a:rPr lang="es-ES_tradnl" baseline="0" dirty="0" smtClean="0"/>
              <a:t> en 1964. Desde entonces la placa de Australia ha </a:t>
            </a:r>
            <a:r>
              <a:rPr lang="es-ES_tradnl" baseline="0" smtClean="0"/>
              <a:t>corrido aproximadamente </a:t>
            </a:r>
            <a:r>
              <a:rPr lang="es-ES_tradnl" baseline="0" dirty="0" smtClean="0"/>
              <a:t>1.6 </a:t>
            </a:r>
            <a:r>
              <a:rPr lang="es-ES_tradnl" baseline="0" smtClean="0"/>
              <a:t>m.</a:t>
            </a:r>
          </a:p>
          <a:p>
            <a:endParaRPr lang="es-ES_tradnl" dirty="0" smtClean="0"/>
          </a:p>
          <a:p>
            <a:r>
              <a:rPr lang="es-ES_tradnl" dirty="0" smtClean="0"/>
              <a:t> </a:t>
            </a:r>
            <a:r>
              <a:rPr lang="es-ES_tradnl" dirty="0" err="1" smtClean="0"/>
              <a:t>Since</a:t>
            </a:r>
            <a:r>
              <a:rPr lang="es-ES_tradnl" dirty="0" smtClean="0"/>
              <a:t> </a:t>
            </a:r>
            <a:r>
              <a:rPr lang="es-ES_tradnl" dirty="0" err="1" smtClean="0"/>
              <a:t>the</a:t>
            </a:r>
            <a:r>
              <a:rPr lang="es-ES_tradnl" dirty="0" smtClean="0"/>
              <a:t> </a:t>
            </a:r>
            <a:r>
              <a:rPr lang="es-ES_tradnl" dirty="0" err="1" smtClean="0"/>
              <a:t>implementation</a:t>
            </a:r>
            <a:r>
              <a:rPr lang="es-ES_tradnl" dirty="0" smtClean="0"/>
              <a:t> of </a:t>
            </a:r>
            <a:r>
              <a:rPr lang="es-ES_tradnl" dirty="0" err="1" smtClean="0"/>
              <a:t>the</a:t>
            </a:r>
            <a:r>
              <a:rPr lang="es-ES_tradnl" dirty="0" smtClean="0"/>
              <a:t> </a:t>
            </a:r>
            <a:r>
              <a:rPr lang="es-ES_tradnl" dirty="0" err="1" smtClean="0"/>
              <a:t>previous</a:t>
            </a:r>
            <a:r>
              <a:rPr lang="es-ES_tradnl" dirty="0" smtClean="0"/>
              <a:t> </a:t>
            </a:r>
            <a:r>
              <a:rPr lang="es-ES_tradnl" dirty="0" err="1" smtClean="0"/>
              <a:t>Australian</a:t>
            </a:r>
            <a:r>
              <a:rPr lang="es-ES_tradnl" dirty="0" smtClean="0"/>
              <a:t> </a:t>
            </a:r>
            <a:r>
              <a:rPr lang="es-ES_tradnl" dirty="0" err="1" smtClean="0"/>
              <a:t>datum</a:t>
            </a:r>
            <a:r>
              <a:rPr lang="es-ES_tradnl" dirty="0" smtClean="0"/>
              <a:t>, </a:t>
            </a:r>
            <a:r>
              <a:rPr lang="es-ES_tradnl" dirty="0" err="1" smtClean="0"/>
              <a:t>the</a:t>
            </a:r>
            <a:r>
              <a:rPr lang="es-ES_tradnl" dirty="0" smtClean="0"/>
              <a:t> </a:t>
            </a:r>
            <a:r>
              <a:rPr lang="es-ES_tradnl" dirty="0" err="1" smtClean="0"/>
              <a:t>Geocentric</a:t>
            </a:r>
            <a:r>
              <a:rPr lang="es-ES_tradnl" dirty="0" smtClean="0"/>
              <a:t> </a:t>
            </a:r>
            <a:r>
              <a:rPr lang="es-ES_tradnl" dirty="0" err="1" smtClean="0"/>
              <a:t>Datum</a:t>
            </a:r>
            <a:r>
              <a:rPr lang="es-ES_tradnl" dirty="0" smtClean="0"/>
              <a:t> of Australia 1994 (GDA94), </a:t>
            </a:r>
            <a:r>
              <a:rPr lang="es-ES_tradnl" dirty="0" err="1" smtClean="0"/>
              <a:t>the</a:t>
            </a:r>
            <a:r>
              <a:rPr lang="es-ES_tradnl" dirty="0" smtClean="0"/>
              <a:t> </a:t>
            </a:r>
            <a:r>
              <a:rPr lang="es-ES_tradnl" dirty="0" err="1" smtClean="0"/>
              <a:t>Australian</a:t>
            </a:r>
            <a:r>
              <a:rPr lang="es-ES_tradnl" dirty="0" smtClean="0"/>
              <a:t> </a:t>
            </a:r>
            <a:r>
              <a:rPr lang="es-ES_tradnl" dirty="0" err="1" smtClean="0"/>
              <a:t>plate</a:t>
            </a:r>
            <a:r>
              <a:rPr lang="es-ES_tradnl" dirty="0" smtClean="0"/>
              <a:t> has moved </a:t>
            </a:r>
            <a:r>
              <a:rPr lang="es-ES_tradnl" dirty="0" err="1" smtClean="0"/>
              <a:t>approximately</a:t>
            </a:r>
            <a:r>
              <a:rPr lang="es-ES_tradnl" dirty="0" smtClean="0"/>
              <a:t> 1.6 m, and </a:t>
            </a:r>
            <a:r>
              <a:rPr lang="es-ES_tradnl" dirty="0" err="1" smtClean="0"/>
              <a:t>Australia's</a:t>
            </a:r>
            <a:r>
              <a:rPr lang="es-ES_tradnl" dirty="0" smtClean="0"/>
              <a:t> </a:t>
            </a:r>
            <a:r>
              <a:rPr lang="es-ES_tradnl" dirty="0" err="1" smtClean="0"/>
              <a:t>coordinates</a:t>
            </a:r>
            <a:r>
              <a:rPr lang="es-ES_tradnl" dirty="0" smtClean="0"/>
              <a:t> are no </a:t>
            </a:r>
            <a:r>
              <a:rPr lang="es-ES_tradnl" dirty="0" err="1" smtClean="0"/>
              <a:t>longer</a:t>
            </a:r>
            <a:r>
              <a:rPr lang="es-ES_tradnl" dirty="0" smtClean="0"/>
              <a:t> </a:t>
            </a:r>
            <a:r>
              <a:rPr lang="es-ES_tradnl" dirty="0" err="1" smtClean="0"/>
              <a:t>aligned</a:t>
            </a:r>
            <a:r>
              <a:rPr lang="es-ES_tradnl" dirty="0" smtClean="0"/>
              <a:t> </a:t>
            </a:r>
            <a:r>
              <a:rPr lang="es-ES_tradnl" dirty="0" err="1" smtClean="0"/>
              <a:t>with</a:t>
            </a:r>
            <a:r>
              <a:rPr lang="es-ES_tradnl" dirty="0" smtClean="0"/>
              <a:t> Global </a:t>
            </a:r>
            <a:r>
              <a:rPr lang="es-ES_tradnl" dirty="0" err="1" smtClean="0"/>
              <a:t>Navigation</a:t>
            </a:r>
            <a:r>
              <a:rPr lang="es-ES_tradnl" dirty="0" smtClean="0"/>
              <a:t> </a:t>
            </a:r>
            <a:r>
              <a:rPr lang="es-ES_tradnl" dirty="0" err="1" smtClean="0"/>
              <a:t>Satellite</a:t>
            </a:r>
            <a:r>
              <a:rPr lang="es-ES_tradnl" dirty="0" smtClean="0"/>
              <a:t> </a:t>
            </a:r>
            <a:r>
              <a:rPr lang="es-ES_tradnl" dirty="0" err="1" smtClean="0"/>
              <a:t>Systems</a:t>
            </a:r>
            <a:r>
              <a:rPr lang="es-ES_tradnl" dirty="0" smtClean="0"/>
              <a:t> (GNSS) </a:t>
            </a:r>
            <a:r>
              <a:rPr lang="es-ES_tradnl" dirty="0" err="1" smtClean="0"/>
              <a:t>such</a:t>
            </a:r>
            <a:r>
              <a:rPr lang="es-ES_tradnl" dirty="0" smtClean="0"/>
              <a:t> as GPS. </a:t>
            </a:r>
            <a:r>
              <a:rPr lang="es-ES_tradnl" dirty="0" err="1" smtClean="0"/>
              <a:t>Differences</a:t>
            </a:r>
            <a:r>
              <a:rPr lang="es-ES_tradnl" dirty="0" smtClean="0"/>
              <a:t> of </a:t>
            </a:r>
            <a:r>
              <a:rPr lang="es-ES_tradnl" dirty="0" err="1" smtClean="0"/>
              <a:t>this</a:t>
            </a:r>
            <a:r>
              <a:rPr lang="es-ES_tradnl" dirty="0" smtClean="0"/>
              <a:t> </a:t>
            </a:r>
            <a:r>
              <a:rPr lang="es-ES_tradnl" dirty="0" err="1" smtClean="0"/>
              <a:t>magnitude</a:t>
            </a:r>
            <a:r>
              <a:rPr lang="es-ES_tradnl" dirty="0" smtClean="0"/>
              <a:t> are </a:t>
            </a:r>
            <a:r>
              <a:rPr lang="es-ES_tradnl" dirty="0" err="1" smtClean="0"/>
              <a:t>significant</a:t>
            </a:r>
            <a:r>
              <a:rPr lang="es-ES_tradnl" dirty="0" smtClean="0"/>
              <a:t> </a:t>
            </a:r>
            <a:r>
              <a:rPr lang="es-ES_tradnl" dirty="0" err="1" smtClean="0"/>
              <a:t>when</a:t>
            </a:r>
            <a:r>
              <a:rPr lang="es-ES_tradnl" dirty="0" smtClean="0"/>
              <a:t> </a:t>
            </a:r>
            <a:r>
              <a:rPr lang="es-ES_tradnl" dirty="0" err="1" smtClean="0"/>
              <a:t>it</a:t>
            </a:r>
            <a:r>
              <a:rPr lang="es-ES_tradnl" dirty="0" smtClean="0"/>
              <a:t> comes </a:t>
            </a:r>
            <a:r>
              <a:rPr lang="es-ES_tradnl" dirty="0" err="1" smtClean="0"/>
              <a:t>to</a:t>
            </a:r>
            <a:r>
              <a:rPr lang="es-ES_tradnl" dirty="0" smtClean="0"/>
              <a:t> </a:t>
            </a:r>
            <a:r>
              <a:rPr lang="es-ES_tradnl" dirty="0" err="1" smtClean="0"/>
              <a:t>applications</a:t>
            </a:r>
            <a:r>
              <a:rPr lang="es-ES_tradnl" dirty="0" smtClean="0"/>
              <a:t> </a:t>
            </a:r>
            <a:r>
              <a:rPr lang="es-ES_tradnl" dirty="0" err="1" smtClean="0"/>
              <a:t>that</a:t>
            </a:r>
            <a:r>
              <a:rPr lang="es-ES_tradnl" dirty="0" smtClean="0"/>
              <a:t> </a:t>
            </a:r>
            <a:r>
              <a:rPr lang="es-ES_tradnl" dirty="0" err="1" smtClean="0"/>
              <a:t>rely</a:t>
            </a:r>
            <a:r>
              <a:rPr lang="es-ES_tradnl" dirty="0" smtClean="0"/>
              <a:t> </a:t>
            </a:r>
            <a:r>
              <a:rPr lang="es-ES_tradnl" dirty="0" err="1" smtClean="0"/>
              <a:t>on</a:t>
            </a:r>
            <a:r>
              <a:rPr lang="es-ES_tradnl" dirty="0" smtClean="0"/>
              <a:t> </a:t>
            </a:r>
            <a:r>
              <a:rPr lang="es-ES_tradnl" dirty="0" err="1" smtClean="0"/>
              <a:t>accurate</a:t>
            </a:r>
            <a:r>
              <a:rPr lang="es-ES_tradnl" dirty="0" smtClean="0"/>
              <a:t> </a:t>
            </a:r>
            <a:r>
              <a:rPr lang="es-ES_tradnl" dirty="0" err="1" smtClean="0"/>
              <a:t>satellite</a:t>
            </a:r>
            <a:r>
              <a:rPr lang="es-ES_tradnl" dirty="0" smtClean="0"/>
              <a:t> </a:t>
            </a:r>
            <a:r>
              <a:rPr lang="es-ES_tradnl" dirty="0" err="1" smtClean="0"/>
              <a:t>positioning</a:t>
            </a:r>
            <a:r>
              <a:rPr lang="es-ES_tradnl" dirty="0" smtClean="0"/>
              <a:t> </a:t>
            </a:r>
            <a:r>
              <a:rPr lang="es-ES_tradnl" dirty="0" err="1" smtClean="0"/>
              <a:t>such</a:t>
            </a:r>
            <a:r>
              <a:rPr lang="es-ES_tradnl" dirty="0" smtClean="0"/>
              <a:t> as in-</a:t>
            </a:r>
            <a:r>
              <a:rPr lang="es-ES_tradnl" dirty="0" err="1" smtClean="0"/>
              <a:t>vehicle</a:t>
            </a:r>
            <a:r>
              <a:rPr lang="es-ES_tradnl" dirty="0" smtClean="0"/>
              <a:t> </a:t>
            </a:r>
            <a:r>
              <a:rPr lang="es-ES_tradnl" dirty="0" err="1" smtClean="0"/>
              <a:t>navigation</a:t>
            </a:r>
            <a:r>
              <a:rPr lang="es-ES_tradnl" dirty="0" smtClean="0"/>
              <a:t>, </a:t>
            </a:r>
            <a:r>
              <a:rPr lang="es-ES_tradnl" dirty="0" err="1" smtClean="0"/>
              <a:t>automated</a:t>
            </a:r>
            <a:r>
              <a:rPr lang="es-ES_tradnl" dirty="0" smtClean="0"/>
              <a:t> </a:t>
            </a:r>
            <a:r>
              <a:rPr lang="es-ES_tradnl" dirty="0" err="1" smtClean="0"/>
              <a:t>mining</a:t>
            </a:r>
            <a:r>
              <a:rPr lang="es-ES_tradnl" dirty="0" smtClean="0"/>
              <a:t> </a:t>
            </a:r>
            <a:r>
              <a:rPr lang="es-ES_tradnl" dirty="0" err="1" smtClean="0"/>
              <a:t>operations</a:t>
            </a:r>
            <a:r>
              <a:rPr lang="es-ES_tradnl" dirty="0" smtClean="0"/>
              <a:t>, </a:t>
            </a:r>
            <a:r>
              <a:rPr lang="es-ES_tradnl" dirty="0" err="1" smtClean="0"/>
              <a:t>precision</a:t>
            </a:r>
            <a:r>
              <a:rPr lang="es-ES_tradnl" dirty="0" smtClean="0"/>
              <a:t> </a:t>
            </a:r>
            <a:r>
              <a:rPr lang="es-ES_tradnl" dirty="0" err="1" smtClean="0"/>
              <a:t>agriculture</a:t>
            </a:r>
            <a:r>
              <a:rPr lang="es-ES_tradnl" dirty="0" smtClean="0"/>
              <a:t> and </a:t>
            </a:r>
            <a:r>
              <a:rPr lang="es-ES_tradnl" dirty="0" err="1" smtClean="0"/>
              <a:t>surveying</a:t>
            </a:r>
            <a:r>
              <a:rPr lang="es-ES_tradnl" dirty="0" smtClean="0"/>
              <a:t> </a:t>
            </a:r>
            <a:r>
              <a:rPr lang="es-ES_tradnl" dirty="0" err="1" smtClean="0"/>
              <a:t>where</a:t>
            </a:r>
            <a:r>
              <a:rPr lang="es-ES_tradnl" dirty="0" smtClean="0"/>
              <a:t> </a:t>
            </a:r>
            <a:r>
              <a:rPr lang="es-ES_tradnl" dirty="0" err="1" smtClean="0"/>
              <a:t>high</a:t>
            </a:r>
            <a:r>
              <a:rPr lang="es-ES_tradnl" dirty="0" smtClean="0"/>
              <a:t> </a:t>
            </a:r>
            <a:r>
              <a:rPr lang="es-ES_tradnl" dirty="0" err="1" smtClean="0"/>
              <a:t>absolute</a:t>
            </a:r>
            <a:r>
              <a:rPr lang="es-ES_tradnl" dirty="0" smtClean="0"/>
              <a:t> </a:t>
            </a:r>
            <a:r>
              <a:rPr lang="es-ES_tradnl" dirty="0" err="1" smtClean="0"/>
              <a:t>accuracies</a:t>
            </a:r>
            <a:r>
              <a:rPr lang="es-ES_tradnl" dirty="0" smtClean="0"/>
              <a:t> are </a:t>
            </a:r>
            <a:r>
              <a:rPr lang="es-ES_tradnl" dirty="0" err="1" smtClean="0"/>
              <a:t>required</a:t>
            </a:r>
            <a:r>
              <a:rPr lang="es-ES_tradnl" dirty="0" smtClean="0"/>
              <a:t>. </a:t>
            </a:r>
            <a:r>
              <a:rPr lang="es-ES_tradnl" dirty="0" err="1" smtClean="0"/>
              <a:t>To</a:t>
            </a:r>
            <a:r>
              <a:rPr lang="es-ES_tradnl" dirty="0" smtClean="0"/>
              <a:t> </a:t>
            </a:r>
            <a:r>
              <a:rPr lang="es-ES_tradnl" dirty="0" err="1" smtClean="0"/>
              <a:t>address</a:t>
            </a:r>
            <a:r>
              <a:rPr lang="es-ES_tradnl" dirty="0" smtClean="0"/>
              <a:t> </a:t>
            </a:r>
            <a:r>
              <a:rPr lang="es-ES_tradnl" dirty="0" err="1" smtClean="0"/>
              <a:t>this</a:t>
            </a:r>
            <a:r>
              <a:rPr lang="es-ES_tradnl" dirty="0" smtClean="0"/>
              <a:t>, Australia has </a:t>
            </a:r>
            <a:r>
              <a:rPr lang="es-ES_tradnl" dirty="0" err="1" smtClean="0"/>
              <a:t>implemented</a:t>
            </a:r>
            <a:r>
              <a:rPr lang="es-ES_tradnl" dirty="0" smtClean="0"/>
              <a:t> a new </a:t>
            </a:r>
            <a:r>
              <a:rPr lang="es-ES_tradnl" dirty="0" err="1" smtClean="0"/>
              <a:t>datum</a:t>
            </a:r>
            <a:r>
              <a:rPr lang="es-ES_tradnl" dirty="0" smtClean="0"/>
              <a:t> </a:t>
            </a:r>
            <a:r>
              <a:rPr lang="es-ES_tradnl" dirty="0" err="1" smtClean="0"/>
              <a:t>known</a:t>
            </a:r>
            <a:r>
              <a:rPr lang="es-ES_tradnl" dirty="0" smtClean="0"/>
              <a:t> as </a:t>
            </a:r>
            <a:r>
              <a:rPr lang="es-ES_tradnl" dirty="0" err="1" smtClean="0"/>
              <a:t>the</a:t>
            </a:r>
            <a:r>
              <a:rPr lang="es-ES_tradnl" dirty="0" smtClean="0"/>
              <a:t> </a:t>
            </a:r>
            <a:r>
              <a:rPr lang="es-ES_tradnl" dirty="0" err="1" smtClean="0"/>
              <a:t>Geocentric</a:t>
            </a:r>
            <a:r>
              <a:rPr lang="es-ES_tradnl" dirty="0" smtClean="0"/>
              <a:t> </a:t>
            </a:r>
            <a:r>
              <a:rPr lang="es-ES_tradnl" dirty="0" err="1" smtClean="0"/>
              <a:t>Datum</a:t>
            </a:r>
            <a:r>
              <a:rPr lang="es-ES_tradnl" dirty="0" smtClean="0"/>
              <a:t> of Australia 2020 (GDA2020).</a:t>
            </a:r>
            <a:r>
              <a:rPr lang="es-ES_tradnl" baseline="0" noProof="0" dirty="0" smtClean="0"/>
              <a:t>.</a:t>
            </a:r>
            <a:endParaRPr lang="es-ES_tradnl" noProof="0" dirty="0" smtClean="0"/>
          </a:p>
          <a:p>
            <a:endParaRPr lang="es-ES_tradnl" noProof="0" dirty="0" smtClean="0"/>
          </a:p>
        </p:txBody>
      </p:sp>
      <p:sp>
        <p:nvSpPr>
          <p:cNvPr id="4" name="Slide Number Placeholder 3"/>
          <p:cNvSpPr>
            <a:spLocks noGrp="1"/>
          </p:cNvSpPr>
          <p:nvPr>
            <p:ph type="sldNum" sz="quarter" idx="10"/>
          </p:nvPr>
        </p:nvSpPr>
        <p:spPr/>
        <p:txBody>
          <a:bodyPr/>
          <a:lstStyle/>
          <a:p>
            <a:fld id="{627097BF-FEFC-FB47-9CF7-B9A0F1DCE5B4}" type="slidenum">
              <a:rPr lang="en-US" smtClean="0"/>
              <a:t>45</a:t>
            </a:fld>
            <a:endParaRPr lang="en-US"/>
          </a:p>
        </p:txBody>
      </p:sp>
    </p:spTree>
    <p:extLst>
      <p:ext uri="{BB962C8B-B14F-4D97-AF65-F5344CB8AC3E}">
        <p14:creationId xmlns:p14="http://schemas.microsoft.com/office/powerpoint/2010/main" val="3134235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_tradnl" baseline="0" noProof="0" dirty="0" smtClean="0"/>
              <a:t>Volviendo al comentario – no hay nada fija.</a:t>
            </a:r>
          </a:p>
          <a:p>
            <a:pPr marL="0" marR="0" indent="0" algn="l" defTabSz="457200" rtl="0" eaLnBrk="1" fontAlgn="auto" latinLnBrk="0" hangingPunct="1">
              <a:lnSpc>
                <a:spcPct val="100000"/>
              </a:lnSpc>
              <a:spcBef>
                <a:spcPts val="0"/>
              </a:spcBef>
              <a:spcAft>
                <a:spcPts val="0"/>
              </a:spcAft>
              <a:buClrTx/>
              <a:buSzTx/>
              <a:buFontTx/>
              <a:buNone/>
              <a:tabLst/>
              <a:defRPr/>
            </a:pPr>
            <a:r>
              <a:rPr lang="es-ES_tradnl" baseline="0" noProof="0" dirty="0" smtClean="0"/>
              <a:t>Las placas no son fijos, y no son de tamaño fijo tampoco.</a:t>
            </a:r>
          </a:p>
        </p:txBody>
      </p:sp>
      <p:sp>
        <p:nvSpPr>
          <p:cNvPr id="4" name="Slide Number Placeholder 3"/>
          <p:cNvSpPr>
            <a:spLocks noGrp="1"/>
          </p:cNvSpPr>
          <p:nvPr>
            <p:ph type="sldNum" sz="quarter" idx="10"/>
          </p:nvPr>
        </p:nvSpPr>
        <p:spPr/>
        <p:txBody>
          <a:bodyPr/>
          <a:lstStyle/>
          <a:p>
            <a:fld id="{2C959041-EDFF-CF44-AC7F-A8AECB154F71}" type="slidenum">
              <a:rPr lang="en-US" smtClean="0"/>
              <a:t>6</a:t>
            </a:fld>
            <a:endParaRPr lang="en-US"/>
          </a:p>
        </p:txBody>
      </p:sp>
    </p:spTree>
    <p:extLst>
      <p:ext uri="{BB962C8B-B14F-4D97-AF65-F5344CB8AC3E}">
        <p14:creationId xmlns:p14="http://schemas.microsoft.com/office/powerpoint/2010/main" val="78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smtClean="0"/>
              <a:t>La</a:t>
            </a:r>
            <a:r>
              <a:rPr lang="es-ES_tradnl" baseline="0" noProof="0" dirty="0" smtClean="0"/>
              <a:t> “referencia” del marco es arbitraria. Eligiendo la placa G en el medio como referencia tenemos la situación a la izquierda.</a:t>
            </a:r>
          </a:p>
          <a:p>
            <a:endParaRPr lang="es-ES_tradnl" baseline="0" noProof="0" dirty="0" smtClean="0"/>
          </a:p>
          <a:p>
            <a:r>
              <a:rPr lang="es-ES_tradnl" baseline="0" noProof="0" dirty="0" smtClean="0"/>
              <a:t>Para cambiar a otra referencia, el primero por ejemplo con B de referencia, simplemente sumar la velocidad entre la placa de la vieja referencia y la placa de la nueva referencia.</a:t>
            </a:r>
          </a:p>
          <a:p>
            <a:endParaRPr lang="es-ES_tradnl" baseline="0" noProof="0" dirty="0" smtClean="0"/>
          </a:p>
          <a:p>
            <a:r>
              <a:rPr lang="es-ES_tradnl" baseline="0" noProof="0" dirty="0" smtClean="0"/>
              <a:t>Entre las placas B y G, este invierte la dirección, y tenemos </a:t>
            </a:r>
            <a:r>
              <a:rPr lang="es-ES_tradnl" baseline="-25000" noProof="0" dirty="0" smtClean="0"/>
              <a:t>B</a:t>
            </a:r>
            <a:r>
              <a:rPr lang="es-ES_tradnl" baseline="0" noProof="0" dirty="0" smtClean="0"/>
              <a:t>V</a:t>
            </a:r>
            <a:r>
              <a:rPr lang="es-ES_tradnl" baseline="-25000" noProof="0" dirty="0" smtClean="0"/>
              <a:t>G</a:t>
            </a:r>
            <a:r>
              <a:rPr lang="es-ES_tradnl" baseline="0" noProof="0" dirty="0" smtClean="0"/>
              <a:t> entre B y G como antes.</a:t>
            </a:r>
          </a:p>
          <a:p>
            <a:r>
              <a:rPr lang="es-ES_tradnl" baseline="0" noProof="0" dirty="0" smtClean="0"/>
              <a:t>Sumando la </a:t>
            </a:r>
            <a:r>
              <a:rPr lang="es-ES_tradnl" baseline="-25000" noProof="0" dirty="0" smtClean="0"/>
              <a:t>B</a:t>
            </a:r>
            <a:r>
              <a:rPr lang="es-ES_tradnl" baseline="0" noProof="0" dirty="0" smtClean="0"/>
              <a:t>V</a:t>
            </a:r>
            <a:r>
              <a:rPr lang="es-ES_tradnl" baseline="-25000" noProof="0" dirty="0" smtClean="0"/>
              <a:t>G</a:t>
            </a:r>
            <a:r>
              <a:rPr lang="es-ES_tradnl" baseline="0" noProof="0" dirty="0" smtClean="0"/>
              <a:t> volvamos el primer punto de vista (nota que los velocidades en el croquis a la izquierda son mas cortos que los en el croquis a la derecha.</a:t>
            </a:r>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7</a:t>
            </a:fld>
            <a:endParaRPr lang="en-US"/>
          </a:p>
        </p:txBody>
      </p:sp>
    </p:spTree>
    <p:extLst>
      <p:ext uri="{BB962C8B-B14F-4D97-AF65-F5344CB8AC3E}">
        <p14:creationId xmlns:p14="http://schemas.microsoft.com/office/powerpoint/2010/main" val="10858546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smtClean="0"/>
              <a:t>El</a:t>
            </a:r>
            <a:r>
              <a:rPr lang="es-ES_tradnl" baseline="0" noProof="0" dirty="0" smtClean="0"/>
              <a:t> mismo de ante, con un desplazamiento relativo (no absoluta, entonces no cuenta).</a:t>
            </a:r>
            <a:endParaRPr lang="es-ES_tradnl" noProof="0" dirty="0"/>
          </a:p>
        </p:txBody>
      </p:sp>
      <p:sp>
        <p:nvSpPr>
          <p:cNvPr id="4" name="Slide Number Placeholder 3"/>
          <p:cNvSpPr>
            <a:spLocks noGrp="1"/>
          </p:cNvSpPr>
          <p:nvPr>
            <p:ph type="sldNum" sz="quarter" idx="10"/>
          </p:nvPr>
        </p:nvSpPr>
        <p:spPr/>
        <p:txBody>
          <a:bodyPr/>
          <a:lstStyle/>
          <a:p>
            <a:fld id="{627097BF-FEFC-FB47-9CF7-B9A0F1DCE5B4}" type="slidenum">
              <a:rPr lang="en-US" smtClean="0"/>
              <a:t>8</a:t>
            </a:fld>
            <a:endParaRPr lang="en-US"/>
          </a:p>
        </p:txBody>
      </p:sp>
    </p:spTree>
    <p:extLst>
      <p:ext uri="{BB962C8B-B14F-4D97-AF65-F5344CB8AC3E}">
        <p14:creationId xmlns:p14="http://schemas.microsoft.com/office/powerpoint/2010/main" val="1085854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smtClean="0"/>
              <a:t>Aquí</a:t>
            </a:r>
            <a:r>
              <a:rPr lang="es-ES_tradnl" baseline="0" noProof="0" dirty="0" smtClean="0"/>
              <a:t> tenemos 2 placas, en (a) tenemos un dorsal con expansión del fondo del mar por la izquierda y un limite de subducción a la derecha.</a:t>
            </a:r>
          </a:p>
          <a:p>
            <a:endParaRPr lang="es-ES_tradnl" baseline="0" noProof="0" dirty="0" smtClean="0"/>
          </a:p>
          <a:p>
            <a:r>
              <a:rPr lang="es-ES_tradnl" baseline="0" noProof="0" dirty="0" smtClean="0"/>
              <a:t>Los velocidades entre las placas en (b) lo que mides cuando esta en una de la placas midiendo un punto en la otra (paralelo la dirección de movimiento) </a:t>
            </a:r>
          </a:p>
          <a:p>
            <a:endParaRPr lang="es-ES_tradnl" baseline="0" noProof="0" dirty="0" smtClean="0"/>
          </a:p>
          <a:p>
            <a:r>
              <a:rPr lang="es-ES_tradnl" baseline="0" noProof="0" dirty="0" smtClean="0"/>
              <a:t>Ahora hay dos opciones para el limite de subducción.</a:t>
            </a:r>
          </a:p>
          <a:p>
            <a:endParaRPr lang="es-ES_tradnl" baseline="0" noProof="0" dirty="0" smtClean="0"/>
          </a:p>
          <a:p>
            <a:r>
              <a:rPr lang="es-ES_tradnl" baseline="0" noProof="0" dirty="0" smtClean="0"/>
              <a:t>La placa A puede </a:t>
            </a:r>
            <a:r>
              <a:rPr lang="es-ES_tradnl" baseline="0" noProof="0" dirty="0" err="1" smtClean="0"/>
              <a:t>subducir</a:t>
            </a:r>
            <a:r>
              <a:rPr lang="es-ES_tradnl" baseline="0" noProof="0" dirty="0" smtClean="0"/>
              <a:t> debajo de placa B (c), o la placa B puede </a:t>
            </a:r>
            <a:r>
              <a:rPr lang="es-ES_tradnl" baseline="0" noProof="0" dirty="0" err="1" smtClean="0"/>
              <a:t>subducir</a:t>
            </a:r>
            <a:r>
              <a:rPr lang="es-ES_tradnl" baseline="0" noProof="0" dirty="0" smtClean="0"/>
              <a:t> (d) debajo de placa A. Los dientes indican la dirección de </a:t>
            </a:r>
            <a:r>
              <a:rPr lang="es-ES_tradnl" baseline="0" noProof="0" smtClean="0"/>
              <a:t>la subducción, </a:t>
            </a:r>
            <a:r>
              <a:rPr lang="es-ES_tradnl" baseline="0" noProof="0" dirty="0" smtClean="0"/>
              <a:t>a la izquierda en (c) y a </a:t>
            </a:r>
            <a:r>
              <a:rPr lang="es-ES_tradnl" baseline="0" noProof="0" smtClean="0"/>
              <a:t>la derecha en (d). </a:t>
            </a:r>
            <a:endParaRPr lang="es-ES_tradnl" baseline="0" noProof="0" dirty="0" smtClean="0"/>
          </a:p>
          <a:p>
            <a:endParaRPr lang="es-ES_tradnl" baseline="0" noProof="0" dirty="0" smtClean="0"/>
          </a:p>
          <a:p>
            <a:r>
              <a:rPr lang="es-ES_tradnl" baseline="0" noProof="0" dirty="0" smtClean="0"/>
              <a:t>En el caso (c) (debajo derecha) la placa B crece en tamaño por la área en azul, en el caso (d) la placa B se hace mas pequeño y el dorsal eventualmente va a entrar la zona de subducción y queda un limite muerto.</a:t>
            </a:r>
            <a:endParaRPr lang="es-ES_tradnl" noProof="0" dirty="0"/>
          </a:p>
        </p:txBody>
      </p:sp>
      <p:sp>
        <p:nvSpPr>
          <p:cNvPr id="4" name="Slide Number Placeholder 3"/>
          <p:cNvSpPr>
            <a:spLocks noGrp="1"/>
          </p:cNvSpPr>
          <p:nvPr>
            <p:ph type="sldNum" sz="quarter" idx="10"/>
          </p:nvPr>
        </p:nvSpPr>
        <p:spPr/>
        <p:txBody>
          <a:bodyPr/>
          <a:lstStyle/>
          <a:p>
            <a:fld id="{627097BF-FEFC-FB47-9CF7-B9A0F1DCE5B4}" type="slidenum">
              <a:rPr lang="en-US" smtClean="0"/>
              <a:t>9</a:t>
            </a:fld>
            <a:endParaRPr lang="en-US"/>
          </a:p>
        </p:txBody>
      </p:sp>
    </p:spTree>
    <p:extLst>
      <p:ext uri="{BB962C8B-B14F-4D97-AF65-F5344CB8AC3E}">
        <p14:creationId xmlns:p14="http://schemas.microsoft.com/office/powerpoint/2010/main" val="22252235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aseline="0" noProof="0" dirty="0" smtClean="0"/>
              <a:t>Tenemos el modelo de </a:t>
            </a:r>
            <a:r>
              <a:rPr lang="es-ES_tradnl" baseline="0" noProof="0" dirty="0" err="1" smtClean="0"/>
              <a:t>Ried</a:t>
            </a:r>
            <a:r>
              <a:rPr lang="es-ES_tradnl" baseline="0" noProof="0" dirty="0" smtClean="0"/>
              <a:t> de rebote elástico.</a:t>
            </a:r>
          </a:p>
          <a:p>
            <a:r>
              <a:rPr lang="es-ES_tradnl" baseline="0" noProof="0" dirty="0" smtClean="0"/>
              <a:t>Las estructuras con desplazamiento aquí fueron alineados antes el sismo y es desplazamiento muestra el movimiento relativa por un sismo, o integrado por muchos sismos.</a:t>
            </a:r>
          </a:p>
          <a:p>
            <a:r>
              <a:rPr lang="es-ES_tradnl" baseline="0" noProof="0" dirty="0" smtClean="0"/>
              <a:t>El desplazamiento del camino es el mismo sentido como el movimiento en al falla.</a:t>
            </a:r>
          </a:p>
        </p:txBody>
      </p:sp>
      <p:sp>
        <p:nvSpPr>
          <p:cNvPr id="4" name="Slide Number Placeholder 3"/>
          <p:cNvSpPr>
            <a:spLocks noGrp="1"/>
          </p:cNvSpPr>
          <p:nvPr>
            <p:ph type="sldNum" sz="quarter" idx="10"/>
          </p:nvPr>
        </p:nvSpPr>
        <p:spPr/>
        <p:txBody>
          <a:bodyPr/>
          <a:lstStyle/>
          <a:p>
            <a:fld id="{2C959041-EDFF-CF44-AC7F-A8AECB154F71}" type="slidenum">
              <a:rPr lang="en-US" smtClean="0"/>
              <a:t>10</a:t>
            </a:fld>
            <a:endParaRPr lang="en-US"/>
          </a:p>
        </p:txBody>
      </p:sp>
    </p:spTree>
    <p:extLst>
      <p:ext uri="{BB962C8B-B14F-4D97-AF65-F5344CB8AC3E}">
        <p14:creationId xmlns:p14="http://schemas.microsoft.com/office/powerpoint/2010/main" val="7874921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A29C9F6-9D0D-7D46-9BBE-DDC44C03EE84}" type="datetimeFigureOut">
              <a:rPr lang="en-US" smtClean="0"/>
              <a:t>5/16/18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C08346-8F19-CE40-9306-BFAE7BE776F0}" type="slidenum">
              <a:rPr lang="en-US" smtClean="0"/>
              <a:t>‹#›</a:t>
            </a:fld>
            <a:endParaRPr lang="en-US"/>
          </a:p>
        </p:txBody>
      </p:sp>
    </p:spTree>
    <p:extLst>
      <p:ext uri="{BB962C8B-B14F-4D97-AF65-F5344CB8AC3E}">
        <p14:creationId xmlns:p14="http://schemas.microsoft.com/office/powerpoint/2010/main" val="1229292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29C9F6-9D0D-7D46-9BBE-DDC44C03EE84}" type="datetimeFigureOut">
              <a:rPr lang="en-US" smtClean="0"/>
              <a:t>5/16/18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C08346-8F19-CE40-9306-BFAE7BE776F0}" type="slidenum">
              <a:rPr lang="en-US" smtClean="0"/>
              <a:t>‹#›</a:t>
            </a:fld>
            <a:endParaRPr lang="en-US"/>
          </a:p>
        </p:txBody>
      </p:sp>
    </p:spTree>
    <p:extLst>
      <p:ext uri="{BB962C8B-B14F-4D97-AF65-F5344CB8AC3E}">
        <p14:creationId xmlns:p14="http://schemas.microsoft.com/office/powerpoint/2010/main" val="7245930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29C9F6-9D0D-7D46-9BBE-DDC44C03EE84}" type="datetimeFigureOut">
              <a:rPr lang="en-US" smtClean="0"/>
              <a:t>5/16/18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C08346-8F19-CE40-9306-BFAE7BE776F0}" type="slidenum">
              <a:rPr lang="en-US" smtClean="0"/>
              <a:t>‹#›</a:t>
            </a:fld>
            <a:endParaRPr lang="en-US"/>
          </a:p>
        </p:txBody>
      </p:sp>
    </p:spTree>
    <p:extLst>
      <p:ext uri="{BB962C8B-B14F-4D97-AF65-F5344CB8AC3E}">
        <p14:creationId xmlns:p14="http://schemas.microsoft.com/office/powerpoint/2010/main" val="1965210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29C9F6-9D0D-7D46-9BBE-DDC44C03EE84}" type="datetimeFigureOut">
              <a:rPr lang="en-US" smtClean="0"/>
              <a:t>5/16/18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C08346-8F19-CE40-9306-BFAE7BE776F0}" type="slidenum">
              <a:rPr lang="en-US" smtClean="0"/>
              <a:t>‹#›</a:t>
            </a:fld>
            <a:endParaRPr lang="en-US"/>
          </a:p>
        </p:txBody>
      </p:sp>
    </p:spTree>
    <p:extLst>
      <p:ext uri="{BB962C8B-B14F-4D97-AF65-F5344CB8AC3E}">
        <p14:creationId xmlns:p14="http://schemas.microsoft.com/office/powerpoint/2010/main" val="7125835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A29C9F6-9D0D-7D46-9BBE-DDC44C03EE84}" type="datetimeFigureOut">
              <a:rPr lang="en-US" smtClean="0"/>
              <a:t>5/16/18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C08346-8F19-CE40-9306-BFAE7BE776F0}" type="slidenum">
              <a:rPr lang="en-US" smtClean="0"/>
              <a:t>‹#›</a:t>
            </a:fld>
            <a:endParaRPr lang="en-US"/>
          </a:p>
        </p:txBody>
      </p:sp>
    </p:spTree>
    <p:extLst>
      <p:ext uri="{BB962C8B-B14F-4D97-AF65-F5344CB8AC3E}">
        <p14:creationId xmlns:p14="http://schemas.microsoft.com/office/powerpoint/2010/main" val="221613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A29C9F6-9D0D-7D46-9BBE-DDC44C03EE84}" type="datetimeFigureOut">
              <a:rPr lang="en-US" smtClean="0"/>
              <a:t>5/16/18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C08346-8F19-CE40-9306-BFAE7BE776F0}" type="slidenum">
              <a:rPr lang="en-US" smtClean="0"/>
              <a:t>‹#›</a:t>
            </a:fld>
            <a:endParaRPr lang="en-US"/>
          </a:p>
        </p:txBody>
      </p:sp>
    </p:spTree>
    <p:extLst>
      <p:ext uri="{BB962C8B-B14F-4D97-AF65-F5344CB8AC3E}">
        <p14:creationId xmlns:p14="http://schemas.microsoft.com/office/powerpoint/2010/main" val="30838436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A29C9F6-9D0D-7D46-9BBE-DDC44C03EE84}" type="datetimeFigureOut">
              <a:rPr lang="en-US" smtClean="0"/>
              <a:t>5/16/18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C08346-8F19-CE40-9306-BFAE7BE776F0}" type="slidenum">
              <a:rPr lang="en-US" smtClean="0"/>
              <a:t>‹#›</a:t>
            </a:fld>
            <a:endParaRPr lang="en-US"/>
          </a:p>
        </p:txBody>
      </p:sp>
    </p:spTree>
    <p:extLst>
      <p:ext uri="{BB962C8B-B14F-4D97-AF65-F5344CB8AC3E}">
        <p14:creationId xmlns:p14="http://schemas.microsoft.com/office/powerpoint/2010/main" val="3909536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A29C9F6-9D0D-7D46-9BBE-DDC44C03EE84}" type="datetimeFigureOut">
              <a:rPr lang="en-US" smtClean="0"/>
              <a:t>5/16/18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C08346-8F19-CE40-9306-BFAE7BE776F0}" type="slidenum">
              <a:rPr lang="en-US" smtClean="0"/>
              <a:t>‹#›</a:t>
            </a:fld>
            <a:endParaRPr lang="en-US"/>
          </a:p>
        </p:txBody>
      </p:sp>
    </p:spTree>
    <p:extLst>
      <p:ext uri="{BB962C8B-B14F-4D97-AF65-F5344CB8AC3E}">
        <p14:creationId xmlns:p14="http://schemas.microsoft.com/office/powerpoint/2010/main" val="10014133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29C9F6-9D0D-7D46-9BBE-DDC44C03EE84}" type="datetimeFigureOut">
              <a:rPr lang="en-US" smtClean="0"/>
              <a:t>5/16/18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C08346-8F19-CE40-9306-BFAE7BE776F0}" type="slidenum">
              <a:rPr lang="en-US" smtClean="0"/>
              <a:t>‹#›</a:t>
            </a:fld>
            <a:endParaRPr lang="en-US"/>
          </a:p>
        </p:txBody>
      </p:sp>
    </p:spTree>
    <p:extLst>
      <p:ext uri="{BB962C8B-B14F-4D97-AF65-F5344CB8AC3E}">
        <p14:creationId xmlns:p14="http://schemas.microsoft.com/office/powerpoint/2010/main" val="1667413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29C9F6-9D0D-7D46-9BBE-DDC44C03EE84}" type="datetimeFigureOut">
              <a:rPr lang="en-US" smtClean="0"/>
              <a:t>5/16/18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C08346-8F19-CE40-9306-BFAE7BE776F0}" type="slidenum">
              <a:rPr lang="en-US" smtClean="0"/>
              <a:t>‹#›</a:t>
            </a:fld>
            <a:endParaRPr lang="en-US"/>
          </a:p>
        </p:txBody>
      </p:sp>
    </p:spTree>
    <p:extLst>
      <p:ext uri="{BB962C8B-B14F-4D97-AF65-F5344CB8AC3E}">
        <p14:creationId xmlns:p14="http://schemas.microsoft.com/office/powerpoint/2010/main" val="4202916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29C9F6-9D0D-7D46-9BBE-DDC44C03EE84}" type="datetimeFigureOut">
              <a:rPr lang="en-US" smtClean="0"/>
              <a:t>5/16/18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C08346-8F19-CE40-9306-BFAE7BE776F0}" type="slidenum">
              <a:rPr lang="en-US" smtClean="0"/>
              <a:t>‹#›</a:t>
            </a:fld>
            <a:endParaRPr lang="en-US"/>
          </a:p>
        </p:txBody>
      </p:sp>
    </p:spTree>
    <p:extLst>
      <p:ext uri="{BB962C8B-B14F-4D97-AF65-F5344CB8AC3E}">
        <p14:creationId xmlns:p14="http://schemas.microsoft.com/office/powerpoint/2010/main" val="258869962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29C9F6-9D0D-7D46-9BBE-DDC44C03EE84}" type="datetimeFigureOut">
              <a:rPr lang="en-US" smtClean="0"/>
              <a:t>5/16/18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C08346-8F19-CE40-9306-BFAE7BE776F0}" type="slidenum">
              <a:rPr lang="en-US" smtClean="0"/>
              <a:t>‹#›</a:t>
            </a:fld>
            <a:endParaRPr lang="en-US"/>
          </a:p>
        </p:txBody>
      </p:sp>
    </p:spTree>
    <p:extLst>
      <p:ext uri="{BB962C8B-B14F-4D97-AF65-F5344CB8AC3E}">
        <p14:creationId xmlns:p14="http://schemas.microsoft.com/office/powerpoint/2010/main" val="22355024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13.gif"/><Relationship Id="rId6"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5.jp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6.jp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6.jp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7.gif"/><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8.xml"/><Relationship Id="rId5" Type="http://schemas.openxmlformats.org/officeDocument/2006/relationships/image" Target="../media/image1.png"/><Relationship Id="rId6" Type="http://schemas.openxmlformats.org/officeDocument/2006/relationships/image" Target="../media/image21.png"/><Relationship Id="rId1" Type="http://schemas.microsoft.com/office/2007/relationships/media" Target="../media/media1.mov"/><Relationship Id="rId2" Type="http://schemas.openxmlformats.org/officeDocument/2006/relationships/video" Target="../media/media1.mov"/></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25.e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26.emf"/><Relationship Id="rId5" Type="http://schemas.openxmlformats.org/officeDocument/2006/relationships/oleObject" Target="../embeddings/oleObject3.bin"/><Relationship Id="rId6" Type="http://schemas.openxmlformats.org/officeDocument/2006/relationships/image" Target="../media/image27.emf"/><Relationship Id="rId7" Type="http://schemas.openxmlformats.org/officeDocument/2006/relationships/oleObject" Target="../embeddings/oleObject4.bin"/><Relationship Id="rId8" Type="http://schemas.openxmlformats.org/officeDocument/2006/relationships/image" Target="../media/image28.emf"/><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2.xml"/><Relationship Id="rId5" Type="http://schemas.openxmlformats.org/officeDocument/2006/relationships/image" Target="../media/image1.png"/><Relationship Id="rId6" Type="http://schemas.openxmlformats.org/officeDocument/2006/relationships/image" Target="../media/image29.png"/><Relationship Id="rId1" Type="http://schemas.microsoft.com/office/2007/relationships/media" Target="../media/media2.mp4"/><Relationship Id="rId2" Type="http://schemas.openxmlformats.org/officeDocument/2006/relationships/video" Target="../media/media2.mp4"/></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5.gif"/><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4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4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49.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50.JP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45367"/>
            <a:ext cx="9144000" cy="6817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6269" tIns="23134" rIns="46269" bIns="23134">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a:r>
              <a:rPr lang="es-ES_tradnl" sz="4000" dirty="0">
                <a:latin typeface="Times New Roman"/>
                <a:cs typeface="Papyrus" charset="0"/>
              </a:rPr>
              <a:t>Nuevas aplicaciones geodésicas en la agrimensura moderna.</a:t>
            </a:r>
          </a:p>
          <a:p>
            <a:pPr algn="ctr"/>
            <a:endParaRPr lang="es-ES_tradnl" sz="4000" b="0" dirty="0">
              <a:latin typeface="Times New Roman"/>
              <a:cs typeface="Papyrus" charset="0"/>
            </a:endParaRPr>
          </a:p>
          <a:p>
            <a:pPr algn="ctr"/>
            <a:r>
              <a:rPr lang="es-ES_tradnl" sz="4000" b="0" dirty="0">
                <a:latin typeface="Times New Roman"/>
                <a:cs typeface="Papyrus" charset="0"/>
              </a:rPr>
              <a:t>Universidad de Buenos Aires</a:t>
            </a:r>
          </a:p>
          <a:p>
            <a:pPr algn="ctr"/>
            <a:r>
              <a:rPr lang="es-ES_tradnl" sz="4000" b="0" dirty="0">
                <a:latin typeface="Times New Roman"/>
                <a:cs typeface="Papyrus" charset="0"/>
              </a:rPr>
              <a:t>Marzo-Mayo, 2018</a:t>
            </a:r>
          </a:p>
          <a:p>
            <a:pPr algn="ctr"/>
            <a:endParaRPr lang="es-ES_tradnl" sz="4000" b="0" dirty="0">
              <a:latin typeface="Times New Roman"/>
              <a:cs typeface="Papyrus" charset="0"/>
            </a:endParaRPr>
          </a:p>
          <a:p>
            <a:pPr algn="ctr"/>
            <a:endParaRPr lang="es-ES_tradnl" sz="4000" b="0" dirty="0">
              <a:latin typeface="Times New Roman"/>
              <a:cs typeface="Papyrus" charset="0"/>
            </a:endParaRPr>
          </a:p>
          <a:p>
            <a:pPr algn="ctr"/>
            <a:r>
              <a:rPr lang="es-ES_tradnl" sz="4000" b="0" dirty="0">
                <a:latin typeface="Times New Roman"/>
                <a:cs typeface="Papyrus" charset="0"/>
              </a:rPr>
              <a:t>Dr. Robert Smalley</a:t>
            </a:r>
          </a:p>
          <a:p>
            <a:pPr algn="ctr"/>
            <a:r>
              <a:rPr lang="es-ES_tradnl" sz="4000" b="0" dirty="0" err="1">
                <a:latin typeface="Times New Roman"/>
                <a:cs typeface="Papyrus" charset="0"/>
              </a:rPr>
              <a:t>Fulbright</a:t>
            </a:r>
            <a:r>
              <a:rPr lang="es-ES_tradnl" sz="4000" b="0" dirty="0">
                <a:latin typeface="Times New Roman"/>
                <a:cs typeface="Papyrus" charset="0"/>
              </a:rPr>
              <a:t> </a:t>
            </a:r>
            <a:r>
              <a:rPr lang="es-ES_tradnl" sz="4000" b="0" dirty="0" err="1">
                <a:latin typeface="Times New Roman"/>
                <a:cs typeface="Papyrus" charset="0"/>
              </a:rPr>
              <a:t>Scholar</a:t>
            </a:r>
            <a:endParaRPr lang="es-ES_tradnl" sz="4000" b="0" dirty="0">
              <a:latin typeface="Times New Roman"/>
              <a:cs typeface="Papyrus" charset="0"/>
            </a:endParaRPr>
          </a:p>
          <a:p>
            <a:pPr algn="ctr"/>
            <a:endParaRPr lang="es-ES_tradnl" sz="4000" b="0" dirty="0">
              <a:latin typeface="Times New Roman"/>
              <a:cs typeface="Papyrus" charset="0"/>
            </a:endParaRPr>
          </a:p>
          <a:p>
            <a:pPr algn="ctr"/>
            <a:r>
              <a:rPr lang="es-ES_tradnl" sz="4000" b="0" dirty="0">
                <a:latin typeface="Times New Roman"/>
                <a:cs typeface="Papyrus" charset="0"/>
              </a:rPr>
              <a:t>Reunión </a:t>
            </a:r>
            <a:r>
              <a:rPr lang="es-ES_tradnl" sz="4000" b="0" dirty="0" smtClean="0">
                <a:latin typeface="Times New Roman"/>
                <a:cs typeface="Papyrus" charset="0"/>
              </a:rPr>
              <a:t>5         </a:t>
            </a:r>
            <a:r>
              <a:rPr lang="es-ES_tradnl" sz="4000" b="0" dirty="0">
                <a:latin typeface="Times New Roman"/>
                <a:cs typeface="Papyrus" charset="0"/>
              </a:rPr>
              <a:t>Abril </a:t>
            </a:r>
            <a:r>
              <a:rPr lang="es-ES_tradnl" sz="4000" b="0" dirty="0" smtClean="0">
                <a:latin typeface="Times New Roman"/>
                <a:cs typeface="Papyrus" charset="0"/>
              </a:rPr>
              <a:t>26, </a:t>
            </a:r>
            <a:r>
              <a:rPr lang="es-ES_tradnl" sz="4000" b="0" dirty="0">
                <a:latin typeface="Times New Roman"/>
                <a:cs typeface="Papyrus" charset="0"/>
              </a:rPr>
              <a:t>2018</a:t>
            </a:r>
            <a:endParaRPr lang="en-US" sz="4000" b="0" dirty="0">
              <a:latin typeface="Times New Roman"/>
              <a:cs typeface="Papyrus" charset="0"/>
            </a:endParaRPr>
          </a:p>
        </p:txBody>
      </p:sp>
    </p:spTree>
    <p:extLst>
      <p:ext uri="{BB962C8B-B14F-4D97-AF65-F5344CB8AC3E}">
        <p14:creationId xmlns:p14="http://schemas.microsoft.com/office/powerpoint/2010/main" val="211805356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0" y="25400"/>
            <a:ext cx="9042400" cy="1815882"/>
          </a:xfrm>
          <a:prstGeom prst="rect">
            <a:avLst/>
          </a:prstGeom>
          <a:noFill/>
        </p:spPr>
        <p:txBody>
          <a:bodyPr wrap="square" rtlCol="0">
            <a:spAutoFit/>
          </a:bodyPr>
          <a:lstStyle/>
          <a:p>
            <a:pPr algn="ctr"/>
            <a:r>
              <a:rPr lang="es-ES_tradnl" sz="2800" dirty="0" smtClean="0">
                <a:latin typeface="Times New Roman"/>
                <a:cs typeface="Times New Roman"/>
              </a:rPr>
              <a:t>Falla transformante</a:t>
            </a:r>
          </a:p>
          <a:p>
            <a:pPr algn="ctr"/>
            <a:r>
              <a:rPr lang="es-ES_tradnl" sz="2800" dirty="0" smtClean="0">
                <a:latin typeface="Times New Roman"/>
                <a:cs typeface="Times New Roman"/>
              </a:rPr>
              <a:t>vs</a:t>
            </a:r>
            <a:endParaRPr lang="es-ES_tradnl" sz="2800" dirty="0">
              <a:latin typeface="Times New Roman"/>
              <a:cs typeface="Times New Roman"/>
            </a:endParaRPr>
          </a:p>
          <a:p>
            <a:pPr algn="ctr"/>
            <a:r>
              <a:rPr lang="es-ES_tradnl" sz="2800" dirty="0" smtClean="0">
                <a:latin typeface="Times New Roman"/>
                <a:cs typeface="Times New Roman"/>
              </a:rPr>
              <a:t>Falla de - desgarre, de desplazamiento horizontal, de rubmodeslizante.</a:t>
            </a:r>
            <a:endParaRPr lang="es-ES_tradnl" sz="2800" dirty="0">
              <a:latin typeface="Times New Roman"/>
              <a:cs typeface="Times New Roman"/>
            </a:endParaRPr>
          </a:p>
        </p:txBody>
      </p:sp>
      <p:pic>
        <p:nvPicPr>
          <p:cNvPr id="9" name="Picture 8"/>
          <p:cNvPicPr>
            <a:picLocks noChangeAspect="1"/>
          </p:cNvPicPr>
          <p:nvPr/>
        </p:nvPicPr>
        <p:blipFill>
          <a:blip r:embed="rId4"/>
          <a:stretch>
            <a:fillRect/>
          </a:stretch>
        </p:blipFill>
        <p:spPr>
          <a:xfrm>
            <a:off x="838200" y="2621988"/>
            <a:ext cx="3416300" cy="4020111"/>
          </a:xfrm>
          <a:prstGeom prst="rect">
            <a:avLst/>
          </a:prstGeom>
        </p:spPr>
      </p:pic>
      <p:pic>
        <p:nvPicPr>
          <p:cNvPr id="5" name="Picture 4" descr="strike-c.gi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610100" y="1866900"/>
            <a:ext cx="4267200" cy="2438400"/>
          </a:xfrm>
          <a:prstGeom prst="rect">
            <a:avLst/>
          </a:prstGeom>
        </p:spPr>
      </p:pic>
      <p:pic>
        <p:nvPicPr>
          <p:cNvPr id="11" name="Picture 10" descr="Fig.2a_SFQuake-1906_04_18_001.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946650" y="4305300"/>
            <a:ext cx="3752850" cy="2501900"/>
          </a:xfrm>
          <a:prstGeom prst="rect">
            <a:avLst/>
          </a:prstGeom>
        </p:spPr>
      </p:pic>
    </p:spTree>
    <p:extLst>
      <p:ext uri="{BB962C8B-B14F-4D97-AF65-F5344CB8AC3E}">
        <p14:creationId xmlns:p14="http://schemas.microsoft.com/office/powerpoint/2010/main" val="145115603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0" y="25400"/>
            <a:ext cx="9042400" cy="1815882"/>
          </a:xfrm>
          <a:prstGeom prst="rect">
            <a:avLst/>
          </a:prstGeom>
          <a:noFill/>
        </p:spPr>
        <p:txBody>
          <a:bodyPr wrap="square" rtlCol="0">
            <a:spAutoFit/>
          </a:bodyPr>
          <a:lstStyle/>
          <a:p>
            <a:pPr algn="ctr"/>
            <a:r>
              <a:rPr lang="es-ES_tradnl" sz="2800" dirty="0" smtClean="0">
                <a:latin typeface="Times New Roman"/>
                <a:cs typeface="Times New Roman"/>
              </a:rPr>
              <a:t>Falla transformante</a:t>
            </a:r>
          </a:p>
          <a:p>
            <a:pPr algn="ctr"/>
            <a:r>
              <a:rPr lang="es-ES_tradnl" sz="2800" dirty="0" smtClean="0">
                <a:latin typeface="Times New Roman"/>
                <a:cs typeface="Times New Roman"/>
              </a:rPr>
              <a:t>vs</a:t>
            </a:r>
            <a:endParaRPr lang="es-ES_tradnl" sz="2800" dirty="0">
              <a:latin typeface="Times New Roman"/>
              <a:cs typeface="Times New Roman"/>
            </a:endParaRPr>
          </a:p>
          <a:p>
            <a:pPr algn="ctr"/>
            <a:r>
              <a:rPr lang="es-ES_tradnl" sz="2800" dirty="0" smtClean="0">
                <a:latin typeface="Times New Roman"/>
                <a:cs typeface="Times New Roman"/>
              </a:rPr>
              <a:t>Falla de - desgarre, de desplazamiento horizontal, de rubmodeslizante.</a:t>
            </a:r>
            <a:endParaRPr lang="es-ES_tradnl" sz="2800" dirty="0">
              <a:latin typeface="Times New Roman"/>
              <a:cs typeface="Times New Roman"/>
            </a:endParaRPr>
          </a:p>
        </p:txBody>
      </p:sp>
      <p:pic>
        <p:nvPicPr>
          <p:cNvPr id="3" name="Picture 2" descr="Piqiang_Fault,_China_detail.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47800" y="2131637"/>
            <a:ext cx="6311900" cy="4217497"/>
          </a:xfrm>
          <a:prstGeom prst="rect">
            <a:avLst/>
          </a:prstGeom>
        </p:spPr>
      </p:pic>
    </p:spTree>
    <p:extLst>
      <p:ext uri="{BB962C8B-B14F-4D97-AF65-F5344CB8AC3E}">
        <p14:creationId xmlns:p14="http://schemas.microsoft.com/office/powerpoint/2010/main" val="209267925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0" y="25400"/>
            <a:ext cx="9042400" cy="1815882"/>
          </a:xfrm>
          <a:prstGeom prst="rect">
            <a:avLst/>
          </a:prstGeom>
          <a:noFill/>
        </p:spPr>
        <p:txBody>
          <a:bodyPr wrap="square" rtlCol="0">
            <a:spAutoFit/>
          </a:bodyPr>
          <a:lstStyle/>
          <a:p>
            <a:pPr algn="ctr"/>
            <a:r>
              <a:rPr lang="es-ES_tradnl" sz="2800" dirty="0" smtClean="0">
                <a:latin typeface="Times New Roman"/>
                <a:cs typeface="Times New Roman"/>
              </a:rPr>
              <a:t>Falla transformante</a:t>
            </a:r>
          </a:p>
          <a:p>
            <a:pPr algn="ctr"/>
            <a:r>
              <a:rPr lang="es-ES_tradnl" sz="2800" dirty="0" smtClean="0">
                <a:latin typeface="Times New Roman"/>
                <a:cs typeface="Times New Roman"/>
              </a:rPr>
              <a:t>vs</a:t>
            </a:r>
            <a:endParaRPr lang="es-ES_tradnl" sz="2800" dirty="0">
              <a:latin typeface="Times New Roman"/>
              <a:cs typeface="Times New Roman"/>
            </a:endParaRPr>
          </a:p>
          <a:p>
            <a:pPr algn="ctr"/>
            <a:r>
              <a:rPr lang="es-ES_tradnl" sz="2800" dirty="0" smtClean="0">
                <a:latin typeface="Times New Roman"/>
                <a:cs typeface="Times New Roman"/>
              </a:rPr>
              <a:t>Falla de – desgarre, desplazamiento horizontal, rubmodeslizante.</a:t>
            </a:r>
            <a:endParaRPr lang="es-ES_tradnl" sz="2800" dirty="0">
              <a:latin typeface="Times New Roman"/>
              <a:cs typeface="Times New Roman"/>
            </a:endParaRPr>
          </a:p>
        </p:txBody>
      </p:sp>
      <p:pic>
        <p:nvPicPr>
          <p:cNvPr id="4" name="Picture 3" descr="249f62bfc4f20a088b4d26c70f77d8ac.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97000" y="1930400"/>
            <a:ext cx="6400800" cy="4800600"/>
          </a:xfrm>
          <a:prstGeom prst="rect">
            <a:avLst/>
          </a:prstGeom>
        </p:spPr>
      </p:pic>
    </p:spTree>
    <p:extLst>
      <p:ext uri="{BB962C8B-B14F-4D97-AF65-F5344CB8AC3E}">
        <p14:creationId xmlns:p14="http://schemas.microsoft.com/office/powerpoint/2010/main" val="181827827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0" y="25400"/>
            <a:ext cx="9042400" cy="1815882"/>
          </a:xfrm>
          <a:prstGeom prst="rect">
            <a:avLst/>
          </a:prstGeom>
          <a:noFill/>
        </p:spPr>
        <p:txBody>
          <a:bodyPr wrap="square" rtlCol="0">
            <a:spAutoFit/>
          </a:bodyPr>
          <a:lstStyle/>
          <a:p>
            <a:pPr algn="ctr"/>
            <a:r>
              <a:rPr lang="es-ES_tradnl" sz="2800" dirty="0" smtClean="0">
                <a:latin typeface="Times New Roman"/>
                <a:cs typeface="Times New Roman"/>
              </a:rPr>
              <a:t>Falla transformante</a:t>
            </a:r>
          </a:p>
          <a:p>
            <a:pPr algn="ctr"/>
            <a:r>
              <a:rPr lang="es-ES_tradnl" sz="2800" dirty="0" smtClean="0">
                <a:latin typeface="Times New Roman"/>
                <a:cs typeface="Times New Roman"/>
              </a:rPr>
              <a:t>vs</a:t>
            </a:r>
            <a:endParaRPr lang="es-ES_tradnl" sz="2800" dirty="0">
              <a:latin typeface="Times New Roman"/>
              <a:cs typeface="Times New Roman"/>
            </a:endParaRPr>
          </a:p>
          <a:p>
            <a:pPr algn="ctr"/>
            <a:r>
              <a:rPr lang="es-ES_tradnl" sz="2800" dirty="0" smtClean="0">
                <a:latin typeface="Times New Roman"/>
                <a:cs typeface="Times New Roman"/>
              </a:rPr>
              <a:t>Falla de – desgarre, desplazamiento horizontal, rubmodeslizante.</a:t>
            </a:r>
            <a:endParaRPr lang="es-ES_tradnl" sz="2800" dirty="0">
              <a:latin typeface="Times New Roman"/>
              <a:cs typeface="Times New Roman"/>
            </a:endParaRPr>
          </a:p>
        </p:txBody>
      </p:sp>
      <p:pic>
        <p:nvPicPr>
          <p:cNvPr id="4" name="Picture 3" descr="249f62bfc4f20a088b4d26c70f77d8ac.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97000" y="1930400"/>
            <a:ext cx="6400800" cy="4800600"/>
          </a:xfrm>
          <a:prstGeom prst="rect">
            <a:avLst/>
          </a:prstGeom>
        </p:spPr>
      </p:pic>
      <p:sp>
        <p:nvSpPr>
          <p:cNvPr id="3" name="Rectangle 2"/>
          <p:cNvSpPr/>
          <p:nvPr/>
        </p:nvSpPr>
        <p:spPr>
          <a:xfrm>
            <a:off x="1397000" y="3517900"/>
            <a:ext cx="2159000" cy="825500"/>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924223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3" name="Picture 2" descr="image32.gi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0500" y="457200"/>
            <a:ext cx="8763000" cy="5930900"/>
          </a:xfrm>
          <a:prstGeom prst="rect">
            <a:avLst/>
          </a:prstGeom>
        </p:spPr>
      </p:pic>
    </p:spTree>
    <p:extLst>
      <p:ext uri="{BB962C8B-B14F-4D97-AF65-F5344CB8AC3E}">
        <p14:creationId xmlns:p14="http://schemas.microsoft.com/office/powerpoint/2010/main" val="335073804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6" name="Picture 5" descr="foc mec beachballs copy.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43000" y="850900"/>
            <a:ext cx="6858000" cy="5146766"/>
          </a:xfrm>
          <a:prstGeom prst="rect">
            <a:avLst/>
          </a:prstGeom>
        </p:spPr>
      </p:pic>
      <p:sp>
        <p:nvSpPr>
          <p:cNvPr id="7" name="Rectangle 6"/>
          <p:cNvSpPr/>
          <p:nvPr/>
        </p:nvSpPr>
        <p:spPr>
          <a:xfrm>
            <a:off x="1143000" y="850900"/>
            <a:ext cx="6858000" cy="1879600"/>
          </a:xfrm>
          <a:prstGeom prst="rect">
            <a:avLst/>
          </a:prstGeom>
          <a:blipFill rotWithShape="1">
            <a:blip r:embed="rId3"/>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0" y="114300"/>
            <a:ext cx="9144000" cy="1384995"/>
          </a:xfrm>
          <a:prstGeom prst="rect">
            <a:avLst/>
          </a:prstGeom>
          <a:noFill/>
        </p:spPr>
        <p:txBody>
          <a:bodyPr wrap="square" rtlCol="0">
            <a:spAutoFit/>
          </a:bodyPr>
          <a:lstStyle/>
          <a:p>
            <a:pPr algn="ctr"/>
            <a:r>
              <a:rPr lang="es-ES_tradnl" sz="2800" dirty="0" smtClean="0">
                <a:latin typeface="Times New Roman"/>
                <a:cs typeface="Times New Roman"/>
              </a:rPr>
              <a:t>Las pelotas de la playa en sismología</a:t>
            </a:r>
          </a:p>
          <a:p>
            <a:pPr algn="ctr"/>
            <a:endParaRPr lang="es-ES_tradnl" sz="2800" dirty="0" smtClean="0">
              <a:latin typeface="Times New Roman"/>
              <a:cs typeface="Times New Roman"/>
            </a:endParaRPr>
          </a:p>
          <a:p>
            <a:pPr algn="ctr"/>
            <a:r>
              <a:rPr lang="es-ES_tradnl" sz="2800" dirty="0" smtClean="0">
                <a:latin typeface="Times New Roman"/>
                <a:cs typeface="Times New Roman"/>
              </a:rPr>
              <a:t>Mecanismos focales</a:t>
            </a:r>
            <a:endParaRPr lang="es-ES_tradnl" sz="2800" dirty="0">
              <a:latin typeface="Times New Roman"/>
              <a:cs typeface="Times New Roman"/>
            </a:endParaRPr>
          </a:p>
        </p:txBody>
      </p:sp>
      <p:cxnSp>
        <p:nvCxnSpPr>
          <p:cNvPr id="9" name="Straight Arrow Connector 8"/>
          <p:cNvCxnSpPr/>
          <p:nvPr/>
        </p:nvCxnSpPr>
        <p:spPr>
          <a:xfrm flipH="1" flipV="1">
            <a:off x="2946400" y="2146300"/>
            <a:ext cx="25400" cy="7747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3124200" y="2197100"/>
            <a:ext cx="0" cy="7747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flipV="1">
            <a:off x="7912100" y="4406897"/>
            <a:ext cx="774700"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rot="16200000">
            <a:off x="8375650" y="4171948"/>
            <a:ext cx="0" cy="7747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flipV="1">
            <a:off x="590550" y="4470396"/>
            <a:ext cx="774700"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rot="16200000">
            <a:off x="1054100" y="4222747"/>
            <a:ext cx="0" cy="7747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5335152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7" name="Rectangle 6"/>
          <p:cNvSpPr/>
          <p:nvPr/>
        </p:nvSpPr>
        <p:spPr>
          <a:xfrm>
            <a:off x="1143000" y="850900"/>
            <a:ext cx="6858000" cy="1879600"/>
          </a:xfrm>
          <a:prstGeom prst="rect">
            <a:avLst/>
          </a:prstGeom>
          <a:blipFill rotWithShape="1">
            <a:blip r:embed="rId3"/>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0" y="114300"/>
            <a:ext cx="9144000" cy="1384995"/>
          </a:xfrm>
          <a:prstGeom prst="rect">
            <a:avLst/>
          </a:prstGeom>
          <a:noFill/>
        </p:spPr>
        <p:txBody>
          <a:bodyPr wrap="square" rtlCol="0">
            <a:spAutoFit/>
          </a:bodyPr>
          <a:lstStyle/>
          <a:p>
            <a:pPr algn="ctr"/>
            <a:r>
              <a:rPr lang="es-ES_tradnl" sz="2800" dirty="0" smtClean="0">
                <a:latin typeface="Times New Roman"/>
                <a:cs typeface="Times New Roman"/>
              </a:rPr>
              <a:t>Las pelotas de la playa en sismología</a:t>
            </a:r>
          </a:p>
          <a:p>
            <a:pPr algn="ctr"/>
            <a:endParaRPr lang="es-ES_tradnl" sz="2800" dirty="0" smtClean="0">
              <a:latin typeface="Times New Roman"/>
              <a:cs typeface="Times New Roman"/>
            </a:endParaRPr>
          </a:p>
          <a:p>
            <a:pPr algn="ctr"/>
            <a:r>
              <a:rPr lang="es-ES_tradnl" sz="2800" dirty="0" smtClean="0">
                <a:latin typeface="Times New Roman"/>
                <a:cs typeface="Times New Roman"/>
              </a:rPr>
              <a:t>Mecanismos focales</a:t>
            </a:r>
            <a:endParaRPr lang="es-ES_tradnl" sz="2800" dirty="0">
              <a:latin typeface="Times New Roman"/>
              <a:cs typeface="Times New Roman"/>
            </a:endParaRPr>
          </a:p>
        </p:txBody>
      </p:sp>
      <p:pic>
        <p:nvPicPr>
          <p:cNvPr id="2" name="Picture 1" descr="lecture10-TransformFaults-3.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560064" y="1599651"/>
            <a:ext cx="5050536" cy="4789465"/>
          </a:xfrm>
          <a:prstGeom prst="rect">
            <a:avLst/>
          </a:prstGeom>
        </p:spPr>
      </p:pic>
      <p:sp>
        <p:nvSpPr>
          <p:cNvPr id="3" name="Rectangle 2"/>
          <p:cNvSpPr/>
          <p:nvPr/>
        </p:nvSpPr>
        <p:spPr>
          <a:xfrm>
            <a:off x="6096000" y="1599651"/>
            <a:ext cx="2514600" cy="4789465"/>
          </a:xfrm>
          <a:prstGeom prst="rect">
            <a:avLst/>
          </a:prstGeom>
          <a:blipFill rotWithShape="1">
            <a:blip r:embed="rId3"/>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163465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7" name="Rectangle 6"/>
          <p:cNvSpPr/>
          <p:nvPr/>
        </p:nvSpPr>
        <p:spPr>
          <a:xfrm>
            <a:off x="1143000" y="850900"/>
            <a:ext cx="6858000" cy="1879600"/>
          </a:xfrm>
          <a:prstGeom prst="rect">
            <a:avLst/>
          </a:prstGeom>
          <a:blipFill rotWithShape="1">
            <a:blip r:embed="rId3"/>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0" y="114300"/>
            <a:ext cx="9144000" cy="1384995"/>
          </a:xfrm>
          <a:prstGeom prst="rect">
            <a:avLst/>
          </a:prstGeom>
          <a:noFill/>
        </p:spPr>
        <p:txBody>
          <a:bodyPr wrap="square" rtlCol="0">
            <a:spAutoFit/>
          </a:bodyPr>
          <a:lstStyle/>
          <a:p>
            <a:pPr algn="ctr"/>
            <a:r>
              <a:rPr lang="es-ES_tradnl" sz="2800" dirty="0" smtClean="0">
                <a:latin typeface="Times New Roman"/>
                <a:cs typeface="Times New Roman"/>
              </a:rPr>
              <a:t>Las pelotas de la playa en sismología</a:t>
            </a:r>
          </a:p>
          <a:p>
            <a:pPr algn="ctr"/>
            <a:endParaRPr lang="es-ES_tradnl" sz="2800" dirty="0" smtClean="0">
              <a:latin typeface="Times New Roman"/>
              <a:cs typeface="Times New Roman"/>
            </a:endParaRPr>
          </a:p>
          <a:p>
            <a:pPr algn="ctr"/>
            <a:r>
              <a:rPr lang="es-ES_tradnl" sz="2800" dirty="0" smtClean="0">
                <a:latin typeface="Times New Roman"/>
                <a:cs typeface="Times New Roman"/>
              </a:rPr>
              <a:t>Mecanismos focales</a:t>
            </a:r>
            <a:endParaRPr lang="es-ES_tradnl" sz="2800" dirty="0">
              <a:latin typeface="Times New Roman"/>
              <a:cs typeface="Times New Roman"/>
            </a:endParaRPr>
          </a:p>
        </p:txBody>
      </p:sp>
      <p:pic>
        <p:nvPicPr>
          <p:cNvPr id="2" name="Picture 1" descr="lecture10-TransformFaults-3.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40232" y="1599651"/>
            <a:ext cx="5050536" cy="4789465"/>
          </a:xfrm>
          <a:prstGeom prst="rect">
            <a:avLst/>
          </a:prstGeom>
        </p:spPr>
      </p:pic>
      <p:sp>
        <p:nvSpPr>
          <p:cNvPr id="3" name="Rectangle 2"/>
          <p:cNvSpPr/>
          <p:nvPr/>
        </p:nvSpPr>
        <p:spPr>
          <a:xfrm>
            <a:off x="645668" y="1637751"/>
            <a:ext cx="2514600" cy="4789465"/>
          </a:xfrm>
          <a:prstGeom prst="rect">
            <a:avLst/>
          </a:prstGeom>
          <a:blipFill rotWithShape="1">
            <a:blip r:embed="rId3"/>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585491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7" name="Rectangle 6"/>
          <p:cNvSpPr/>
          <p:nvPr/>
        </p:nvSpPr>
        <p:spPr>
          <a:xfrm>
            <a:off x="1143000" y="850900"/>
            <a:ext cx="6858000" cy="1879600"/>
          </a:xfrm>
          <a:prstGeom prst="rect">
            <a:avLst/>
          </a:prstGeom>
          <a:blipFill rotWithShape="1">
            <a:blip r:embed="rId3"/>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0" y="114300"/>
            <a:ext cx="9144000" cy="2246769"/>
          </a:xfrm>
          <a:prstGeom prst="rect">
            <a:avLst/>
          </a:prstGeom>
          <a:noFill/>
        </p:spPr>
        <p:txBody>
          <a:bodyPr wrap="square" rtlCol="0">
            <a:spAutoFit/>
          </a:bodyPr>
          <a:lstStyle/>
          <a:p>
            <a:pPr algn="ctr"/>
            <a:r>
              <a:rPr lang="es-ES_tradnl" sz="2800" dirty="0" smtClean="0">
                <a:latin typeface="Times New Roman"/>
                <a:cs typeface="Times New Roman"/>
              </a:rPr>
              <a:t>Pero contribuido a la desarrollo de la tectónica de las placas que estaba armándose rápidamente.</a:t>
            </a:r>
          </a:p>
          <a:p>
            <a:pPr algn="ctr"/>
            <a:endParaRPr lang="es-ES_tradnl" sz="2800" dirty="0">
              <a:latin typeface="Times New Roman"/>
              <a:cs typeface="Times New Roman"/>
            </a:endParaRPr>
          </a:p>
          <a:p>
            <a:pPr algn="ctr"/>
            <a:r>
              <a:rPr lang="es-ES_tradnl" sz="2800" dirty="0" smtClean="0">
                <a:latin typeface="Times New Roman"/>
                <a:cs typeface="Times New Roman"/>
              </a:rPr>
              <a:t>Son fallas transformantes</a:t>
            </a:r>
            <a:endParaRPr lang="es-ES_tradnl" sz="2800" dirty="0">
              <a:latin typeface="Times New Roman"/>
              <a:cs typeface="Times New Roman"/>
            </a:endParaRPr>
          </a:p>
          <a:p>
            <a:pPr algn="ctr"/>
            <a:endParaRPr lang="es-ES_tradnl" sz="2800" dirty="0">
              <a:latin typeface="Times New Roman"/>
              <a:cs typeface="Times New Roman"/>
            </a:endParaRPr>
          </a:p>
        </p:txBody>
      </p:sp>
      <p:pic>
        <p:nvPicPr>
          <p:cNvPr id="9" name="Picture 8" descr="eq_atlan_trnsfrm_ans.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33400" y="2286000"/>
            <a:ext cx="8077200" cy="4254500"/>
          </a:xfrm>
          <a:prstGeom prst="rect">
            <a:avLst/>
          </a:prstGeom>
        </p:spPr>
      </p:pic>
    </p:spTree>
    <p:extLst>
      <p:ext uri="{BB962C8B-B14F-4D97-AF65-F5344CB8AC3E}">
        <p14:creationId xmlns:p14="http://schemas.microsoft.com/office/powerpoint/2010/main" val="295646661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5"/>
          <a:tile tx="0" ty="0" sx="100000" sy="100000" flip="none" algn="tl"/>
        </a:blipFill>
        <a:effectLst/>
      </p:bgPr>
    </p:bg>
    <p:spTree>
      <p:nvGrpSpPr>
        <p:cNvPr id="1" name=""/>
        <p:cNvGrpSpPr/>
        <p:nvPr/>
      </p:nvGrpSpPr>
      <p:grpSpPr>
        <a:xfrm>
          <a:off x="0" y="0"/>
          <a:ext cx="0" cy="0"/>
          <a:chOff x="0" y="0"/>
          <a:chExt cx="0" cy="0"/>
        </a:xfrm>
      </p:grpSpPr>
      <p:sp>
        <p:nvSpPr>
          <p:cNvPr id="7" name="Rectangle 6"/>
          <p:cNvSpPr/>
          <p:nvPr/>
        </p:nvSpPr>
        <p:spPr>
          <a:xfrm>
            <a:off x="1143000" y="850900"/>
            <a:ext cx="6858000" cy="1879600"/>
          </a:xfrm>
          <a:prstGeom prst="rect">
            <a:avLst/>
          </a:prstGeom>
          <a:blipFill rotWithShape="1">
            <a:blip r:embed="rId5"/>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0" y="114300"/>
            <a:ext cx="9144000" cy="954107"/>
          </a:xfrm>
          <a:prstGeom prst="rect">
            <a:avLst/>
          </a:prstGeom>
          <a:noFill/>
        </p:spPr>
        <p:txBody>
          <a:bodyPr wrap="square" rtlCol="0">
            <a:spAutoFit/>
          </a:bodyPr>
          <a:lstStyle/>
          <a:p>
            <a:pPr algn="ctr"/>
            <a:r>
              <a:rPr lang="es-ES_tradnl" sz="2800" dirty="0" smtClean="0">
                <a:latin typeface="Times New Roman"/>
                <a:cs typeface="Times New Roman"/>
              </a:rPr>
              <a:t>Animación de fallas transformantes</a:t>
            </a:r>
            <a:endParaRPr lang="es-ES_tradnl" sz="2800" dirty="0">
              <a:latin typeface="Times New Roman"/>
              <a:cs typeface="Times New Roman"/>
            </a:endParaRPr>
          </a:p>
          <a:p>
            <a:pPr algn="ctr"/>
            <a:endParaRPr lang="es-ES_tradnl" sz="2800" dirty="0">
              <a:latin typeface="Times New Roman"/>
              <a:cs typeface="Times New Roman"/>
            </a:endParaRPr>
          </a:p>
        </p:txBody>
      </p:sp>
      <p:pic>
        <p:nvPicPr>
          <p:cNvPr id="2" name="SFS3_TFArrows.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2700" y="673100"/>
            <a:ext cx="9144000" cy="6096000"/>
          </a:xfrm>
          <a:prstGeom prst="rect">
            <a:avLst/>
          </a:prstGeom>
        </p:spPr>
      </p:pic>
    </p:spTree>
    <p:extLst>
      <p:ext uri="{BB962C8B-B14F-4D97-AF65-F5344CB8AC3E}">
        <p14:creationId xmlns:p14="http://schemas.microsoft.com/office/powerpoint/2010/main" val="227155673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0" y="443423"/>
            <a:ext cx="9144000" cy="523220"/>
          </a:xfrm>
          <a:prstGeom prst="rect">
            <a:avLst/>
          </a:prstGeom>
          <a:noFill/>
        </p:spPr>
        <p:txBody>
          <a:bodyPr wrap="square" rtlCol="0">
            <a:spAutoFit/>
          </a:bodyPr>
          <a:lstStyle/>
          <a:p>
            <a:pPr algn="ctr"/>
            <a:r>
              <a:rPr lang="es-ES_tradnl" sz="2800" smtClean="0">
                <a:latin typeface="Times New Roman"/>
                <a:cs typeface="Times New Roman"/>
              </a:rPr>
              <a:t>Deriva de los continentes</a:t>
            </a:r>
            <a:endParaRPr lang="es-ES_tradnl" sz="2800">
              <a:latin typeface="Times New Roman"/>
              <a:cs typeface="Times New Roman"/>
            </a:endParaRPr>
          </a:p>
        </p:txBody>
      </p:sp>
      <p:pic>
        <p:nvPicPr>
          <p:cNvPr id="3" name="Picture 2" descr="CartoonHolden28_500transparent.psd"/>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815" y="1210962"/>
            <a:ext cx="9132185" cy="5241874"/>
          </a:xfrm>
          <a:prstGeom prst="rect">
            <a:avLst/>
          </a:prstGeom>
        </p:spPr>
      </p:pic>
    </p:spTree>
    <p:extLst>
      <p:ext uri="{BB962C8B-B14F-4D97-AF65-F5344CB8AC3E}">
        <p14:creationId xmlns:p14="http://schemas.microsoft.com/office/powerpoint/2010/main" val="400116818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7" name="Rectangle 6"/>
          <p:cNvSpPr/>
          <p:nvPr/>
        </p:nvSpPr>
        <p:spPr>
          <a:xfrm>
            <a:off x="1143000" y="850900"/>
            <a:ext cx="6858000" cy="1879600"/>
          </a:xfrm>
          <a:prstGeom prst="rect">
            <a:avLst/>
          </a:prstGeom>
          <a:blipFill rotWithShape="1">
            <a:blip r:embed="rId3"/>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0" y="317500"/>
            <a:ext cx="9144000" cy="6124754"/>
          </a:xfrm>
          <a:prstGeom prst="rect">
            <a:avLst/>
          </a:prstGeom>
          <a:noFill/>
        </p:spPr>
        <p:txBody>
          <a:bodyPr wrap="square" rtlCol="0">
            <a:spAutoFit/>
          </a:bodyPr>
          <a:lstStyle/>
          <a:p>
            <a:pPr algn="ctr"/>
            <a:r>
              <a:rPr lang="es-ES_tradnl" sz="2800" dirty="0" smtClean="0">
                <a:latin typeface="Times New Roman"/>
                <a:cs typeface="Times New Roman"/>
              </a:rPr>
              <a:t>Ahora estamos listos para armar</a:t>
            </a:r>
          </a:p>
          <a:p>
            <a:pPr algn="ctr"/>
            <a:endParaRPr lang="es-ES_tradnl" sz="2800" dirty="0">
              <a:latin typeface="Times New Roman"/>
              <a:cs typeface="Times New Roman"/>
            </a:endParaRPr>
          </a:p>
          <a:p>
            <a:pPr algn="ctr"/>
            <a:r>
              <a:rPr lang="es-ES_tradnl" sz="2800" dirty="0" smtClean="0">
                <a:latin typeface="Times New Roman"/>
                <a:cs typeface="Times New Roman"/>
              </a:rPr>
              <a:t>Velocidades de la placas por la geología</a:t>
            </a:r>
          </a:p>
          <a:p>
            <a:pPr algn="ctr"/>
            <a:r>
              <a:rPr lang="es-ES_tradnl" sz="2800" dirty="0" smtClean="0">
                <a:latin typeface="Times New Roman"/>
                <a:cs typeface="Times New Roman"/>
              </a:rPr>
              <a:t>(todos los datos son de los limites – velocidades de expansión del fondo del mar, azimut de fallas transformantes [en algunos, y muy pocos, casos pueden tener velocidades también – la Falla San Andreas por ejemplo], azimut de sismos interplacas en zonas de subducción. Es esencial tener por lo menos un velocidad entre cada par de placas.)</a:t>
            </a:r>
          </a:p>
          <a:p>
            <a:pPr algn="ctr"/>
            <a:endParaRPr lang="es-ES_tradnl" sz="2800" dirty="0">
              <a:latin typeface="Times New Roman"/>
              <a:cs typeface="Times New Roman"/>
            </a:endParaRPr>
          </a:p>
          <a:p>
            <a:pPr algn="ctr"/>
            <a:r>
              <a:rPr lang="es-ES_tradnl" sz="2800" dirty="0" smtClean="0">
                <a:latin typeface="Times New Roman"/>
                <a:cs typeface="Times New Roman"/>
              </a:rPr>
              <a:t>Velocidades de las placas por GNSS</a:t>
            </a:r>
          </a:p>
          <a:p>
            <a:pPr algn="ctr"/>
            <a:r>
              <a:rPr lang="es-ES_tradnl" sz="2800" dirty="0" smtClean="0">
                <a:latin typeface="Times New Roman"/>
                <a:cs typeface="Times New Roman"/>
              </a:rPr>
              <a:t>(aquí todos los datos están de tierra. No tiene que saber nada de placas y salen “solo”. Pero necesita tener por lo menos 3 puntos, bien distribuidos, por placa).</a:t>
            </a:r>
            <a:endParaRPr lang="es-ES_tradnl" sz="2800" dirty="0">
              <a:latin typeface="Times New Roman"/>
              <a:cs typeface="Times New Roman"/>
            </a:endParaRPr>
          </a:p>
        </p:txBody>
      </p:sp>
    </p:spTree>
    <p:extLst>
      <p:ext uri="{BB962C8B-B14F-4D97-AF65-F5344CB8AC3E}">
        <p14:creationId xmlns:p14="http://schemas.microsoft.com/office/powerpoint/2010/main" val="122440707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6" name="Picture 5" descr="Pages from geodetic_aspects transparent2a.psd"/>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867406" y="1701764"/>
            <a:ext cx="6246553" cy="5194300"/>
          </a:xfrm>
          <a:prstGeom prst="rect">
            <a:avLst/>
          </a:prstGeom>
        </p:spPr>
      </p:pic>
      <p:sp>
        <p:nvSpPr>
          <p:cNvPr id="7" name="Text Box 2"/>
          <p:cNvSpPr txBox="1">
            <a:spLocks noChangeArrowheads="1"/>
          </p:cNvSpPr>
          <p:nvPr/>
        </p:nvSpPr>
        <p:spPr bwMode="auto">
          <a:xfrm>
            <a:off x="0" y="113099"/>
            <a:ext cx="9144000" cy="1277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6269" tIns="23134" rIns="46269" bIns="23134">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a:r>
              <a:rPr lang="es-ES_tradnl" sz="4000" dirty="0" smtClean="0">
                <a:latin typeface="Times New Roman"/>
                <a:cs typeface="Times New Roman"/>
              </a:rPr>
              <a:t>Cinemática del movimiento de las placas en 3D (sobre la esfera) </a:t>
            </a:r>
            <a:endParaRPr lang="es-ES_tradnl" sz="4000" dirty="0">
              <a:latin typeface="Times New Roman"/>
              <a:cs typeface="Times New Roman"/>
            </a:endParaRPr>
          </a:p>
        </p:txBody>
      </p:sp>
      <p:sp>
        <p:nvSpPr>
          <p:cNvPr id="4" name="TextBox 3"/>
          <p:cNvSpPr txBox="1"/>
          <p:nvPr/>
        </p:nvSpPr>
        <p:spPr>
          <a:xfrm>
            <a:off x="2324608" y="1985435"/>
            <a:ext cx="1045125" cy="784830"/>
          </a:xfrm>
          <a:prstGeom prst="rect">
            <a:avLst/>
          </a:prstGeom>
          <a:blipFill rotWithShape="1">
            <a:blip r:embed="rId3"/>
            <a:tile tx="0" ty="0" sx="100000" sy="100000" flip="none" algn="tl"/>
          </a:blipFill>
        </p:spPr>
        <p:txBody>
          <a:bodyPr wrap="square" rtlCol="0">
            <a:spAutoFit/>
          </a:bodyPr>
          <a:lstStyle/>
          <a:p>
            <a:r>
              <a:rPr lang="en-US" sz="1500" b="1" dirty="0" smtClean="0">
                <a:solidFill>
                  <a:schemeClr val="bg1">
                    <a:lumMod val="50000"/>
                  </a:schemeClr>
                </a:solidFill>
              </a:rPr>
              <a:t>Small circles</a:t>
            </a:r>
          </a:p>
          <a:p>
            <a:r>
              <a:rPr lang="en-US" sz="1500" b="1" dirty="0" smtClean="0">
                <a:solidFill>
                  <a:schemeClr val="bg1">
                    <a:lumMod val="50000"/>
                  </a:schemeClr>
                </a:solidFill>
              </a:rPr>
              <a:t>around </a:t>
            </a:r>
            <a:r>
              <a:rPr lang="en-US" sz="1500" b="1" dirty="0" smtClean="0">
                <a:solidFill>
                  <a:schemeClr val="bg1">
                    <a:lumMod val="50000"/>
                  </a:schemeClr>
                </a:solidFill>
                <a:latin typeface="Symbol" charset="2"/>
                <a:cs typeface="Symbol" charset="2"/>
              </a:rPr>
              <a:t>W</a:t>
            </a:r>
            <a:r>
              <a:rPr lang="en-US" sz="1500" b="1" dirty="0" smtClean="0">
                <a:solidFill>
                  <a:schemeClr val="bg1">
                    <a:lumMod val="50000"/>
                  </a:schemeClr>
                </a:solidFill>
              </a:rPr>
              <a:t> </a:t>
            </a:r>
            <a:endParaRPr lang="en-US" sz="1500" b="1" dirty="0">
              <a:solidFill>
                <a:schemeClr val="bg1">
                  <a:lumMod val="50000"/>
                </a:schemeClr>
              </a:solidFill>
            </a:endParaRPr>
          </a:p>
        </p:txBody>
      </p:sp>
      <p:sp>
        <p:nvSpPr>
          <p:cNvPr id="8" name="TextBox 7"/>
          <p:cNvSpPr txBox="1"/>
          <p:nvPr/>
        </p:nvSpPr>
        <p:spPr>
          <a:xfrm>
            <a:off x="703747" y="3369725"/>
            <a:ext cx="1045125" cy="1246495"/>
          </a:xfrm>
          <a:prstGeom prst="rect">
            <a:avLst/>
          </a:prstGeom>
          <a:blipFill rotWithShape="1">
            <a:blip r:embed="rId3"/>
            <a:tile tx="0" ty="0" sx="100000" sy="100000" flip="none" algn="tl"/>
          </a:blipFill>
        </p:spPr>
        <p:txBody>
          <a:bodyPr wrap="square" rtlCol="0">
            <a:spAutoFit/>
          </a:bodyPr>
          <a:lstStyle/>
          <a:p>
            <a:r>
              <a:rPr lang="en-US" sz="1500" b="1" dirty="0" smtClean="0">
                <a:solidFill>
                  <a:schemeClr val="bg1">
                    <a:lumMod val="50000"/>
                  </a:schemeClr>
                </a:solidFill>
              </a:rPr>
              <a:t>Lines of latitude, small circles</a:t>
            </a:r>
          </a:p>
          <a:p>
            <a:r>
              <a:rPr lang="en-US" sz="1500" b="1" dirty="0" smtClean="0">
                <a:solidFill>
                  <a:schemeClr val="bg1">
                    <a:lumMod val="50000"/>
                  </a:schemeClr>
                </a:solidFill>
              </a:rPr>
              <a:t>Around N</a:t>
            </a:r>
            <a:endParaRPr lang="en-US" sz="1500" b="1" dirty="0">
              <a:solidFill>
                <a:schemeClr val="bg1">
                  <a:lumMod val="50000"/>
                </a:schemeClr>
              </a:solidFill>
            </a:endParaRPr>
          </a:p>
        </p:txBody>
      </p:sp>
      <p:cxnSp>
        <p:nvCxnSpPr>
          <p:cNvPr id="10" name="Straight Arrow Connector 9"/>
          <p:cNvCxnSpPr/>
          <p:nvPr/>
        </p:nvCxnSpPr>
        <p:spPr>
          <a:xfrm>
            <a:off x="1574794" y="3793057"/>
            <a:ext cx="1456271" cy="474133"/>
          </a:xfrm>
          <a:prstGeom prst="straightConnector1">
            <a:avLst/>
          </a:prstGeom>
          <a:ln w="889" cmpd="sng">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125395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12" name="Picture 11" descr="Pages from GSoCAS-4-1.psd"/>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60826" y="815170"/>
            <a:ext cx="6401458" cy="6229096"/>
          </a:xfrm>
          <a:prstGeom prst="rect">
            <a:avLst/>
          </a:prstGeom>
        </p:spPr>
      </p:pic>
      <p:sp>
        <p:nvSpPr>
          <p:cNvPr id="6" name="TextBox 5"/>
          <p:cNvSpPr txBox="1"/>
          <p:nvPr/>
        </p:nvSpPr>
        <p:spPr>
          <a:xfrm>
            <a:off x="0" y="50803"/>
            <a:ext cx="9144000" cy="523220"/>
          </a:xfrm>
          <a:prstGeom prst="rect">
            <a:avLst/>
          </a:prstGeom>
          <a:noFill/>
        </p:spPr>
        <p:txBody>
          <a:bodyPr wrap="square" rtlCol="0">
            <a:spAutoFit/>
          </a:bodyPr>
          <a:lstStyle/>
          <a:p>
            <a:pPr algn="ctr"/>
            <a:r>
              <a:rPr lang="es-ES_tradnl" sz="2800" smtClean="0">
                <a:latin typeface="Times New Roman"/>
                <a:cs typeface="Times New Roman"/>
              </a:rPr>
              <a:t>Calculo de velocidad por el Polo de Euler</a:t>
            </a:r>
            <a:endParaRPr lang="es-ES_tradnl" sz="2800">
              <a:latin typeface="Times New Roman"/>
              <a:cs typeface="Times New Roman"/>
            </a:endParaRPr>
          </a:p>
        </p:txBody>
      </p:sp>
      <p:pic>
        <p:nvPicPr>
          <p:cNvPr id="8" name="Picture 7" descr="fig-rotating-earth copy.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212761" y="624821"/>
            <a:ext cx="4049771" cy="4716903"/>
          </a:xfrm>
          <a:prstGeom prst="rect">
            <a:avLst/>
          </a:prstGeom>
        </p:spPr>
      </p:pic>
      <p:sp>
        <p:nvSpPr>
          <p:cNvPr id="9" name="TextBox 8"/>
          <p:cNvSpPr txBox="1"/>
          <p:nvPr/>
        </p:nvSpPr>
        <p:spPr>
          <a:xfrm>
            <a:off x="7230530" y="2353732"/>
            <a:ext cx="931333" cy="523220"/>
          </a:xfrm>
          <a:prstGeom prst="rect">
            <a:avLst/>
          </a:prstGeom>
          <a:noFill/>
        </p:spPr>
        <p:txBody>
          <a:bodyPr wrap="square" rtlCol="0">
            <a:spAutoFit/>
          </a:bodyPr>
          <a:lstStyle/>
          <a:p>
            <a:r>
              <a:rPr lang="en-US" sz="2800" dirty="0" smtClean="0">
                <a:latin typeface="Symbol"/>
              </a:rPr>
              <a:t>Q</a:t>
            </a:r>
            <a:endParaRPr lang="en-US" sz="2800" dirty="0">
              <a:latin typeface="Symbol"/>
            </a:endParaRPr>
          </a:p>
        </p:txBody>
      </p:sp>
      <p:sp>
        <p:nvSpPr>
          <p:cNvPr id="10" name="TextBox 9"/>
          <p:cNvSpPr txBox="1"/>
          <p:nvPr/>
        </p:nvSpPr>
        <p:spPr>
          <a:xfrm>
            <a:off x="2294461" y="3852324"/>
            <a:ext cx="931333" cy="523220"/>
          </a:xfrm>
          <a:prstGeom prst="rect">
            <a:avLst/>
          </a:prstGeom>
          <a:noFill/>
        </p:spPr>
        <p:txBody>
          <a:bodyPr wrap="square" rtlCol="0">
            <a:spAutoFit/>
          </a:bodyPr>
          <a:lstStyle/>
          <a:p>
            <a:r>
              <a:rPr lang="en-US" sz="2800" dirty="0" smtClean="0">
                <a:latin typeface="Symbol"/>
              </a:rPr>
              <a:t>Q</a:t>
            </a:r>
            <a:endParaRPr lang="en-US" sz="2800" dirty="0">
              <a:latin typeface="Symbol"/>
            </a:endParaRPr>
          </a:p>
        </p:txBody>
      </p:sp>
      <p:sp>
        <p:nvSpPr>
          <p:cNvPr id="11" name="TextBox 10"/>
          <p:cNvSpPr txBox="1"/>
          <p:nvPr/>
        </p:nvSpPr>
        <p:spPr>
          <a:xfrm>
            <a:off x="5880119" y="5537193"/>
            <a:ext cx="1909214" cy="523220"/>
          </a:xfrm>
          <a:prstGeom prst="rect">
            <a:avLst/>
          </a:prstGeom>
          <a:noFill/>
        </p:spPr>
        <p:txBody>
          <a:bodyPr wrap="square" rtlCol="0">
            <a:spAutoFit/>
          </a:bodyPr>
          <a:lstStyle/>
          <a:p>
            <a:r>
              <a:rPr lang="en-US" sz="2800" b="1" dirty="0" smtClean="0">
                <a:latin typeface="Times New Roman"/>
                <a:cs typeface="Times New Roman"/>
              </a:rPr>
              <a:t>V</a:t>
            </a:r>
            <a:r>
              <a:rPr lang="en-US" sz="2800" dirty="0" smtClean="0">
                <a:latin typeface="Symbol"/>
              </a:rPr>
              <a:t>= </a:t>
            </a:r>
            <a:r>
              <a:rPr lang="en-US" sz="2800" b="1" dirty="0" smtClean="0">
                <a:latin typeface="Symbol"/>
              </a:rPr>
              <a:t>W </a:t>
            </a:r>
            <a:r>
              <a:rPr lang="en-US" sz="2800" dirty="0" smtClean="0">
                <a:latin typeface="Times New Roman"/>
                <a:cs typeface="Times New Roman"/>
              </a:rPr>
              <a:t>x </a:t>
            </a:r>
            <a:r>
              <a:rPr lang="en-US" sz="2800" b="1" dirty="0" smtClean="0">
                <a:latin typeface="Times New Roman"/>
                <a:cs typeface="Times New Roman"/>
              </a:rPr>
              <a:t>R</a:t>
            </a:r>
            <a:endParaRPr lang="en-US" sz="2800" b="1" dirty="0">
              <a:latin typeface="Times New Roman"/>
              <a:cs typeface="Times New Roman"/>
            </a:endParaRPr>
          </a:p>
        </p:txBody>
      </p:sp>
      <p:sp>
        <p:nvSpPr>
          <p:cNvPr id="13" name="Rectangle 12"/>
          <p:cNvSpPr/>
          <p:nvPr/>
        </p:nvSpPr>
        <p:spPr>
          <a:xfrm>
            <a:off x="732369" y="1559504"/>
            <a:ext cx="364202" cy="369332"/>
          </a:xfrm>
          <a:prstGeom prst="rect">
            <a:avLst/>
          </a:prstGeom>
          <a:blipFill rotWithShape="1">
            <a:blip r:embed="rId3"/>
            <a:tile tx="0" ty="0" sx="100000" sy="100000" flip="none" algn="tl"/>
          </a:blipFill>
        </p:spPr>
        <p:txBody>
          <a:bodyPr wrap="none">
            <a:spAutoFit/>
          </a:bodyPr>
          <a:lstStyle/>
          <a:p>
            <a:r>
              <a:rPr lang="en-US" b="1" dirty="0">
                <a:latin typeface="Symbol"/>
              </a:rPr>
              <a:t>W</a:t>
            </a:r>
            <a:endParaRPr lang="en-US" dirty="0"/>
          </a:p>
        </p:txBody>
      </p:sp>
    </p:spTree>
    <p:extLst>
      <p:ext uri="{BB962C8B-B14F-4D97-AF65-F5344CB8AC3E}">
        <p14:creationId xmlns:p14="http://schemas.microsoft.com/office/powerpoint/2010/main" val="222774815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A1E4E0DE-DAF2-ED46-A2D7-9C2551FE9C43}" type="slidenum">
              <a:rPr lang="en-US" sz="1200">
                <a:solidFill>
                  <a:srgbClr val="D38E27"/>
                </a:solidFill>
                <a:latin typeface="Papyrus" charset="0"/>
                <a:cs typeface="Papyrus" charset="0"/>
              </a:rPr>
              <a:pPr eaLnBrk="1" hangingPunct="1"/>
              <a:t>23</a:t>
            </a:fld>
            <a:endParaRPr lang="en-US" sz="1200">
              <a:solidFill>
                <a:srgbClr val="D38E27"/>
              </a:solidFill>
              <a:latin typeface="Papyrus" charset="0"/>
              <a:cs typeface="Papyrus" charset="0"/>
            </a:endParaRPr>
          </a:p>
        </p:txBody>
      </p:sp>
      <p:graphicFrame>
        <p:nvGraphicFramePr>
          <p:cNvPr id="47106" name="Object 2"/>
          <p:cNvGraphicFramePr>
            <a:graphicFrameLocks noChangeAspect="1"/>
          </p:cNvGraphicFramePr>
          <p:nvPr/>
        </p:nvGraphicFramePr>
        <p:xfrm>
          <a:off x="3810000" y="5126038"/>
          <a:ext cx="1509713" cy="377825"/>
        </p:xfrm>
        <a:graphic>
          <a:graphicData uri="http://schemas.openxmlformats.org/presentationml/2006/ole">
            <mc:AlternateContent xmlns:mc="http://schemas.openxmlformats.org/markup-compatibility/2006">
              <mc:Choice xmlns:v="urn:schemas-microsoft-com:vml" Requires="v">
                <p:oleObj spid="_x0000_s1048" name="Equation" r:id="rId3" imgW="660400" imgH="165100" progId="Equation.3">
                  <p:embed/>
                </p:oleObj>
              </mc:Choice>
              <mc:Fallback>
                <p:oleObj name="Equation" r:id="rId3" imgW="660400" imgH="1651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5126038"/>
                        <a:ext cx="1509713" cy="377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47108" name="Text Box 9"/>
          <p:cNvSpPr txBox="1">
            <a:spLocks noChangeArrowheads="1"/>
          </p:cNvSpPr>
          <p:nvPr/>
        </p:nvSpPr>
        <p:spPr bwMode="auto">
          <a:xfrm>
            <a:off x="0" y="1625600"/>
            <a:ext cx="91440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spcBef>
                <a:spcPct val="50000"/>
              </a:spcBef>
            </a:pPr>
            <a:r>
              <a:rPr lang="es-ES_tradnl" b="0" dirty="0" smtClean="0">
                <a:latin typeface="Times New Roman"/>
                <a:cs typeface="Times New Roman"/>
              </a:rPr>
              <a:t>Calculo de avance:</a:t>
            </a:r>
          </a:p>
          <a:p>
            <a:pPr algn="ctr" eaLnBrk="1" hangingPunct="1">
              <a:spcBef>
                <a:spcPct val="50000"/>
              </a:spcBef>
            </a:pPr>
            <a:endParaRPr lang="es-ES_tradnl" b="0" dirty="0" smtClean="0">
              <a:latin typeface="Times New Roman"/>
              <a:cs typeface="Times New Roman"/>
            </a:endParaRPr>
          </a:p>
          <a:p>
            <a:pPr algn="ctr" eaLnBrk="1" hangingPunct="1">
              <a:spcBef>
                <a:spcPct val="50000"/>
              </a:spcBef>
            </a:pPr>
            <a:r>
              <a:rPr lang="es-ES_tradnl" b="0" dirty="0" smtClean="0">
                <a:latin typeface="Times New Roman"/>
                <a:cs typeface="Times New Roman"/>
              </a:rPr>
              <a:t>Dado un polo de rotación, R, por el movimiento de una cascara esférica sobre el superficie de una esfera podemos calcular la velocidad en el punto X por</a:t>
            </a:r>
            <a:endParaRPr lang="es-ES_tradnl" b="0" dirty="0">
              <a:latin typeface="Times New Roman"/>
              <a:cs typeface="Times New Roman"/>
            </a:endParaRPr>
          </a:p>
        </p:txBody>
      </p:sp>
    </p:spTree>
    <p:extLst>
      <p:ext uri="{BB962C8B-B14F-4D97-AF65-F5344CB8AC3E}">
        <p14:creationId xmlns:p14="http://schemas.microsoft.com/office/powerpoint/2010/main" val="17331131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19F21263-45EA-7644-95C4-857772507C46}" type="slidenum">
              <a:rPr lang="en-US" sz="1200">
                <a:solidFill>
                  <a:srgbClr val="D38E27"/>
                </a:solidFill>
                <a:latin typeface="Papyrus" charset="0"/>
                <a:cs typeface="Papyrus" charset="0"/>
              </a:rPr>
              <a:pPr eaLnBrk="1" hangingPunct="1"/>
              <a:t>24</a:t>
            </a:fld>
            <a:endParaRPr lang="en-US" sz="1200">
              <a:solidFill>
                <a:srgbClr val="D38E27"/>
              </a:solidFill>
              <a:latin typeface="Papyrus" charset="0"/>
              <a:cs typeface="Papyrus" charset="0"/>
            </a:endParaRPr>
          </a:p>
        </p:txBody>
      </p:sp>
      <p:graphicFrame>
        <p:nvGraphicFramePr>
          <p:cNvPr id="48130" name="Object 2"/>
          <p:cNvGraphicFramePr>
            <a:graphicFrameLocks noChangeAspect="1"/>
          </p:cNvGraphicFramePr>
          <p:nvPr/>
        </p:nvGraphicFramePr>
        <p:xfrm>
          <a:off x="3976688" y="2800350"/>
          <a:ext cx="1189037" cy="377825"/>
        </p:xfrm>
        <a:graphic>
          <a:graphicData uri="http://schemas.openxmlformats.org/presentationml/2006/ole">
            <mc:AlternateContent xmlns:mc="http://schemas.openxmlformats.org/markup-compatibility/2006">
              <mc:Choice xmlns:v="urn:schemas-microsoft-com:vml" Requires="v">
                <p:oleObj spid="_x0000_s2110" name="Equation" r:id="rId3" imgW="520700" imgH="165100" progId="Equation.3">
                  <p:embed/>
                </p:oleObj>
              </mc:Choice>
              <mc:Fallback>
                <p:oleObj name="Equation" r:id="rId3" imgW="520700" imgH="1651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6688" y="2800350"/>
                        <a:ext cx="1189037" cy="377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48131" name="Object 3"/>
          <p:cNvGraphicFramePr>
            <a:graphicFrameLocks noChangeAspect="1"/>
          </p:cNvGraphicFramePr>
          <p:nvPr/>
        </p:nvGraphicFramePr>
        <p:xfrm>
          <a:off x="3824288" y="1963738"/>
          <a:ext cx="1509712" cy="376237"/>
        </p:xfrm>
        <a:graphic>
          <a:graphicData uri="http://schemas.openxmlformats.org/presentationml/2006/ole">
            <mc:AlternateContent xmlns:mc="http://schemas.openxmlformats.org/markup-compatibility/2006">
              <mc:Choice xmlns:v="urn:schemas-microsoft-com:vml" Requires="v">
                <p:oleObj spid="_x0000_s2111" name="Equation" r:id="rId5" imgW="660400" imgH="165100" progId="Equation.3">
                  <p:embed/>
                </p:oleObj>
              </mc:Choice>
              <mc:Fallback>
                <p:oleObj name="Equation" r:id="rId5" imgW="660400" imgH="1651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24288" y="1963738"/>
                        <a:ext cx="1509712" cy="376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48132" name="Object 4"/>
          <p:cNvGraphicFramePr>
            <a:graphicFrameLocks noChangeAspect="1"/>
          </p:cNvGraphicFramePr>
          <p:nvPr/>
        </p:nvGraphicFramePr>
        <p:xfrm>
          <a:off x="3109913" y="4129088"/>
          <a:ext cx="2901950" cy="1655762"/>
        </p:xfrm>
        <a:graphic>
          <a:graphicData uri="http://schemas.openxmlformats.org/presentationml/2006/ole">
            <mc:AlternateContent xmlns:mc="http://schemas.openxmlformats.org/markup-compatibility/2006">
              <mc:Choice xmlns:v="urn:schemas-microsoft-com:vml" Requires="v">
                <p:oleObj spid="_x0000_s2112" name="Equation" r:id="rId7" imgW="1270000" imgH="723900" progId="Equation.3">
                  <p:embed/>
                </p:oleObj>
              </mc:Choice>
              <mc:Fallback>
                <p:oleObj name="Equation" r:id="rId7" imgW="1270000" imgH="7239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09913" y="4129088"/>
                        <a:ext cx="2901950" cy="1655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48133" name="Text Box 5"/>
          <p:cNvSpPr txBox="1">
            <a:spLocks noChangeArrowheads="1"/>
          </p:cNvSpPr>
          <p:nvPr/>
        </p:nvSpPr>
        <p:spPr bwMode="auto">
          <a:xfrm>
            <a:off x="0" y="0"/>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spcBef>
                <a:spcPct val="50000"/>
              </a:spcBef>
            </a:pPr>
            <a:r>
              <a:rPr lang="es-ES_tradnl" b="0" dirty="0" smtClean="0">
                <a:latin typeface="Times New Roman"/>
                <a:cs typeface="Times New Roman"/>
              </a:rPr>
              <a:t>Si tenemos los datos en </a:t>
            </a:r>
            <a:r>
              <a:rPr lang="es-ES_tradnl" b="0" dirty="0">
                <a:latin typeface="Times New Roman"/>
                <a:cs typeface="Times New Roman"/>
              </a:rPr>
              <a:t>coordenadas cartesianos</a:t>
            </a:r>
          </a:p>
        </p:txBody>
      </p:sp>
      <p:sp>
        <p:nvSpPr>
          <p:cNvPr id="48134" name="Text Box 7"/>
          <p:cNvSpPr txBox="1">
            <a:spLocks noChangeArrowheads="1"/>
          </p:cNvSpPr>
          <p:nvPr/>
        </p:nvSpPr>
        <p:spPr bwMode="auto">
          <a:xfrm>
            <a:off x="76200" y="3367088"/>
            <a:ext cx="8991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spcBef>
                <a:spcPct val="50000"/>
              </a:spcBef>
            </a:pPr>
            <a:r>
              <a:rPr lang="es-ES_tradnl" b="0" dirty="0" smtClean="0">
                <a:latin typeface="Times New Roman"/>
                <a:cs typeface="Times New Roman"/>
              </a:rPr>
              <a:t>donde W es la matriz de rotación</a:t>
            </a:r>
            <a:endParaRPr lang="es-ES_tradnl" b="0" dirty="0">
              <a:latin typeface="Times New Roman"/>
              <a:cs typeface="Times New Roman"/>
            </a:endParaRPr>
          </a:p>
        </p:txBody>
      </p:sp>
      <p:sp>
        <p:nvSpPr>
          <p:cNvPr id="48135" name="Text Box 8"/>
          <p:cNvSpPr txBox="1">
            <a:spLocks noChangeArrowheads="1"/>
          </p:cNvSpPr>
          <p:nvPr/>
        </p:nvSpPr>
        <p:spPr bwMode="auto">
          <a:xfrm>
            <a:off x="0" y="6248400"/>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algn="ctr" eaLnBrk="1" hangingPunct="1">
              <a:spcBef>
                <a:spcPct val="50000"/>
              </a:spcBef>
            </a:pPr>
            <a:r>
              <a:rPr lang="es-ES_tradnl" b="0" dirty="0" smtClean="0">
                <a:latin typeface="Times New Roman"/>
                <a:cs typeface="Times New Roman"/>
              </a:rPr>
              <a:t>(note – eso es por infinitesimal, no finito, rotaciones)</a:t>
            </a:r>
            <a:endParaRPr lang="es-ES_tradnl" b="0" dirty="0">
              <a:latin typeface="Times New Roman"/>
              <a:cs typeface="Times New Roman"/>
            </a:endParaRPr>
          </a:p>
        </p:txBody>
      </p:sp>
    </p:spTree>
    <p:extLst>
      <p:ext uri="{BB962C8B-B14F-4D97-AF65-F5344CB8AC3E}">
        <p14:creationId xmlns:p14="http://schemas.microsoft.com/office/powerpoint/2010/main" val="9721246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5"/>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0" y="304800"/>
            <a:ext cx="9144000" cy="523220"/>
          </a:xfrm>
          <a:prstGeom prst="rect">
            <a:avLst/>
          </a:prstGeom>
          <a:noFill/>
        </p:spPr>
        <p:txBody>
          <a:bodyPr wrap="square" rtlCol="0">
            <a:spAutoFit/>
          </a:bodyPr>
          <a:lstStyle/>
          <a:p>
            <a:pPr algn="ctr"/>
            <a:r>
              <a:rPr lang="es-ES_tradnl" sz="2800" dirty="0" smtClean="0">
                <a:latin typeface="Times New Roman"/>
                <a:cs typeface="Times New Roman"/>
              </a:rPr>
              <a:t>animación</a:t>
            </a:r>
            <a:endParaRPr lang="es-ES_tradnl" sz="2800" dirty="0">
              <a:latin typeface="Times New Roman"/>
              <a:cs typeface="Times New Roman"/>
            </a:endParaRPr>
          </a:p>
        </p:txBody>
      </p:sp>
      <p:pic>
        <p:nvPicPr>
          <p:cNvPr id="5" name="Motion of a rigid plate across the surface of the Earth.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857250"/>
            <a:ext cx="9144000" cy="5143500"/>
          </a:xfrm>
          <a:prstGeom prst="rect">
            <a:avLst/>
          </a:prstGeom>
        </p:spPr>
      </p:pic>
    </p:spTree>
    <p:extLst>
      <p:ext uri="{BB962C8B-B14F-4D97-AF65-F5344CB8AC3E}">
        <p14:creationId xmlns:p14="http://schemas.microsoft.com/office/powerpoint/2010/main" val="155538154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2" name="Picture 1" descr="Pages from plate_tectonics-5 transp.psd"/>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07599" y="431800"/>
            <a:ext cx="7417808" cy="6197600"/>
          </a:xfrm>
          <a:prstGeom prst="rect">
            <a:avLst/>
          </a:prstGeom>
        </p:spPr>
      </p:pic>
    </p:spTree>
    <p:extLst>
      <p:ext uri="{BB962C8B-B14F-4D97-AF65-F5344CB8AC3E}">
        <p14:creationId xmlns:p14="http://schemas.microsoft.com/office/powerpoint/2010/main" val="174377070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4" name="Picture 3" descr="EulerPole.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98600" y="355600"/>
            <a:ext cx="6126480" cy="6132576"/>
          </a:xfrm>
          <a:prstGeom prst="rect">
            <a:avLst/>
          </a:prstGeom>
        </p:spPr>
      </p:pic>
    </p:spTree>
    <p:extLst>
      <p:ext uri="{BB962C8B-B14F-4D97-AF65-F5344CB8AC3E}">
        <p14:creationId xmlns:p14="http://schemas.microsoft.com/office/powerpoint/2010/main" val="98038786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4" name="Picture 3" descr="Pages from GSoCAS-4-3b.psd"/>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0471" y="518160"/>
            <a:ext cx="5788617" cy="5692140"/>
          </a:xfrm>
          <a:prstGeom prst="rect">
            <a:avLst/>
          </a:prstGeom>
        </p:spPr>
      </p:pic>
      <p:pic>
        <p:nvPicPr>
          <p:cNvPr id="5" name="Picture 4" descr="Pages from GSoCAS-4-3c.psd"/>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354572" y="596900"/>
            <a:ext cx="2353056" cy="3691128"/>
          </a:xfrm>
          <a:prstGeom prst="rect">
            <a:avLst/>
          </a:prstGeom>
        </p:spPr>
      </p:pic>
      <p:pic>
        <p:nvPicPr>
          <p:cNvPr id="6" name="Picture 5" descr="Pages from GSoCAS-4-3a.psd"/>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354572" y="4600956"/>
            <a:ext cx="2410968" cy="1542288"/>
          </a:xfrm>
          <a:prstGeom prst="rect">
            <a:avLst/>
          </a:prstGeom>
        </p:spPr>
      </p:pic>
      <p:cxnSp>
        <p:nvCxnSpPr>
          <p:cNvPr id="3" name="Straight Connector 2"/>
          <p:cNvCxnSpPr/>
          <p:nvPr/>
        </p:nvCxnSpPr>
        <p:spPr>
          <a:xfrm flipH="1" flipV="1">
            <a:off x="4394200" y="787400"/>
            <a:ext cx="584200" cy="3035300"/>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flipV="1">
            <a:off x="4495800" y="939800"/>
            <a:ext cx="355600" cy="3348228"/>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4546600" y="1219200"/>
            <a:ext cx="0" cy="3619500"/>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4292600" y="1130300"/>
            <a:ext cx="241300" cy="4318000"/>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4114800" y="1435100"/>
            <a:ext cx="431800" cy="4318000"/>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572057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2" name="Picture 1" descr="Pages from GSoCAS-4-2b.psd"/>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38834" y="1603662"/>
            <a:ext cx="8351166" cy="4276648"/>
          </a:xfrm>
          <a:prstGeom prst="rect">
            <a:avLst/>
          </a:prstGeom>
        </p:spPr>
      </p:pic>
    </p:spTree>
    <p:extLst>
      <p:ext uri="{BB962C8B-B14F-4D97-AF65-F5344CB8AC3E}">
        <p14:creationId xmlns:p14="http://schemas.microsoft.com/office/powerpoint/2010/main" val="100028157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11" name="Picture 10" descr="Pages from L03.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3521" y="-33869"/>
            <a:ext cx="9407521" cy="6927602"/>
          </a:xfrm>
          <a:prstGeom prst="rect">
            <a:avLst/>
          </a:prstGeom>
        </p:spPr>
      </p:pic>
      <p:sp>
        <p:nvSpPr>
          <p:cNvPr id="12" name="TextBox 11"/>
          <p:cNvSpPr txBox="1"/>
          <p:nvPr/>
        </p:nvSpPr>
        <p:spPr>
          <a:xfrm>
            <a:off x="0" y="203200"/>
            <a:ext cx="3996267" cy="954107"/>
          </a:xfrm>
          <a:prstGeom prst="rect">
            <a:avLst/>
          </a:prstGeom>
          <a:blipFill rotWithShape="1">
            <a:blip r:embed="rId3"/>
            <a:tile tx="0" ty="0" sx="100000" sy="100000" flip="none" algn="tl"/>
          </a:blipFill>
        </p:spPr>
        <p:txBody>
          <a:bodyPr wrap="square" rtlCol="0">
            <a:spAutoFit/>
          </a:bodyPr>
          <a:lstStyle/>
          <a:p>
            <a:r>
              <a:rPr lang="es-ES_tradnl" sz="2800" dirty="0" smtClean="0">
                <a:latin typeface="Times New Roman"/>
                <a:cs typeface="Times New Roman"/>
              </a:rPr>
              <a:t>Una Tierra plana</a:t>
            </a:r>
          </a:p>
          <a:p>
            <a:r>
              <a:rPr lang="es-ES_tradnl" sz="2800" dirty="0" smtClean="0">
                <a:latin typeface="Times New Roman"/>
                <a:cs typeface="Times New Roman"/>
              </a:rPr>
              <a:t>Velocidades de la placas</a:t>
            </a:r>
            <a:endParaRPr lang="es-ES_tradnl" sz="2800" dirty="0">
              <a:latin typeface="Times New Roman"/>
              <a:cs typeface="Times New Roman"/>
            </a:endParaRPr>
          </a:p>
        </p:txBody>
      </p:sp>
      <p:sp>
        <p:nvSpPr>
          <p:cNvPr id="13" name="TextBox 12"/>
          <p:cNvSpPr txBox="1"/>
          <p:nvPr/>
        </p:nvSpPr>
        <p:spPr>
          <a:xfrm>
            <a:off x="5350937" y="220143"/>
            <a:ext cx="3623733" cy="1384995"/>
          </a:xfrm>
          <a:prstGeom prst="rect">
            <a:avLst/>
          </a:prstGeom>
          <a:blipFill rotWithShape="1">
            <a:blip r:embed="rId3"/>
            <a:tile tx="0" ty="0" sx="100000" sy="100000" flip="none" algn="tl"/>
          </a:blipFill>
        </p:spPr>
        <p:txBody>
          <a:bodyPr wrap="square" rtlCol="0">
            <a:spAutoFit/>
          </a:bodyPr>
          <a:lstStyle/>
          <a:p>
            <a:r>
              <a:rPr lang="es-ES_tradnl" sz="2800" smtClean="0">
                <a:latin typeface="Times New Roman"/>
                <a:cs typeface="Times New Roman"/>
              </a:rPr>
              <a:t>La velocicad de placa B con respeto a placa A.</a:t>
            </a:r>
          </a:p>
          <a:p>
            <a:r>
              <a:rPr lang="es-ES_tradnl" sz="2800" smtClean="0">
                <a:latin typeface="Times New Roman"/>
                <a:cs typeface="Times New Roman"/>
              </a:rPr>
              <a:t>         y el reverso.</a:t>
            </a:r>
            <a:endParaRPr lang="es-ES_tradnl" sz="2800">
              <a:latin typeface="Times New Roman"/>
              <a:cs typeface="Times New Roman"/>
            </a:endParaRPr>
          </a:p>
        </p:txBody>
      </p:sp>
      <p:sp>
        <p:nvSpPr>
          <p:cNvPr id="14" name="TextBox 13"/>
          <p:cNvSpPr txBox="1"/>
          <p:nvPr/>
        </p:nvSpPr>
        <p:spPr>
          <a:xfrm>
            <a:off x="4402655" y="1811867"/>
            <a:ext cx="4572015" cy="4832093"/>
          </a:xfrm>
          <a:prstGeom prst="rect">
            <a:avLst/>
          </a:prstGeom>
          <a:blipFill rotWithShape="1">
            <a:blip r:embed="rId3"/>
            <a:tile tx="0" ty="0" sx="100000" sy="100000" flip="none" algn="tl"/>
          </a:blipFill>
        </p:spPr>
        <p:txBody>
          <a:bodyPr wrap="square" rtlCol="0">
            <a:spAutoFit/>
          </a:bodyPr>
          <a:lstStyle/>
          <a:p>
            <a:endParaRPr lang="es-ES_tradnl" sz="2800" dirty="0" smtClean="0">
              <a:latin typeface="Times New Roman"/>
              <a:cs typeface="Times New Roman"/>
            </a:endParaRPr>
          </a:p>
          <a:p>
            <a:r>
              <a:rPr lang="es-ES_tradnl" sz="2800" dirty="0" smtClean="0">
                <a:latin typeface="Times New Roman"/>
                <a:cs typeface="Times New Roman"/>
              </a:rPr>
              <a:t>Limites divergentes</a:t>
            </a:r>
          </a:p>
          <a:p>
            <a:endParaRPr lang="es-ES_tradnl" sz="2800" dirty="0" smtClean="0">
              <a:latin typeface="Times New Roman"/>
              <a:cs typeface="Times New Roman"/>
            </a:endParaRPr>
          </a:p>
          <a:p>
            <a:endParaRPr lang="es-ES_tradnl" sz="2800" dirty="0" smtClean="0">
              <a:latin typeface="Times New Roman"/>
              <a:cs typeface="Times New Roman"/>
            </a:endParaRPr>
          </a:p>
          <a:p>
            <a:r>
              <a:rPr lang="es-ES_tradnl" sz="2800" dirty="0" smtClean="0">
                <a:latin typeface="Times New Roman"/>
                <a:cs typeface="Times New Roman"/>
              </a:rPr>
              <a:t>Limites convergentes</a:t>
            </a:r>
            <a:endParaRPr lang="es-ES_tradnl" sz="2800" dirty="0">
              <a:latin typeface="Times New Roman"/>
              <a:cs typeface="Times New Roman"/>
            </a:endParaRPr>
          </a:p>
          <a:p>
            <a:endParaRPr lang="es-ES_tradnl" sz="2800" dirty="0" smtClean="0">
              <a:latin typeface="Times New Roman"/>
              <a:cs typeface="Times New Roman"/>
            </a:endParaRPr>
          </a:p>
          <a:p>
            <a:endParaRPr lang="es-ES_tradnl" sz="2800" dirty="0">
              <a:latin typeface="Times New Roman"/>
              <a:cs typeface="Times New Roman"/>
            </a:endParaRPr>
          </a:p>
          <a:p>
            <a:endParaRPr lang="es-ES_tradnl" sz="2800" dirty="0" smtClean="0">
              <a:latin typeface="Times New Roman"/>
              <a:cs typeface="Times New Roman"/>
            </a:endParaRPr>
          </a:p>
          <a:p>
            <a:r>
              <a:rPr lang="es-ES_tradnl" sz="2800" dirty="0" smtClean="0">
                <a:latin typeface="Times New Roman"/>
                <a:cs typeface="Times New Roman"/>
              </a:rPr>
              <a:t>Limites </a:t>
            </a:r>
            <a:r>
              <a:rPr lang="es-ES_tradnl" sz="2800" dirty="0">
                <a:latin typeface="Times New Roman"/>
                <a:cs typeface="Times New Roman"/>
              </a:rPr>
              <a:t>de </a:t>
            </a:r>
            <a:r>
              <a:rPr lang="es-ES_tradnl" sz="2800" dirty="0" smtClean="0">
                <a:latin typeface="Times New Roman"/>
                <a:cs typeface="Times New Roman"/>
              </a:rPr>
              <a:t>fricción</a:t>
            </a:r>
            <a:endParaRPr lang="es-ES_tradnl" sz="2800" dirty="0">
              <a:latin typeface="Times New Roman"/>
              <a:cs typeface="Times New Roman"/>
            </a:endParaRPr>
          </a:p>
          <a:p>
            <a:endParaRPr lang="es-ES_tradnl" sz="2800" dirty="0" smtClean="0">
              <a:latin typeface="Times New Roman"/>
              <a:cs typeface="Times New Roman"/>
            </a:endParaRPr>
          </a:p>
          <a:p>
            <a:endParaRPr lang="es-ES_tradnl" sz="2800" dirty="0">
              <a:latin typeface="Times New Roman"/>
              <a:cs typeface="Times New Roman"/>
            </a:endParaRPr>
          </a:p>
        </p:txBody>
      </p:sp>
    </p:spTree>
    <p:extLst>
      <p:ext uri="{BB962C8B-B14F-4D97-AF65-F5344CB8AC3E}">
        <p14:creationId xmlns:p14="http://schemas.microsoft.com/office/powerpoint/2010/main" val="309604278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3" name="Picture 2" descr="Pages from GSoCAS-4-2.psd"/>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1075" y="1947324"/>
            <a:ext cx="9286406" cy="3200400"/>
          </a:xfrm>
          <a:prstGeom prst="rect">
            <a:avLst/>
          </a:prstGeom>
        </p:spPr>
      </p:pic>
      <p:sp>
        <p:nvSpPr>
          <p:cNvPr id="2" name="TextBox 1"/>
          <p:cNvSpPr txBox="1"/>
          <p:nvPr/>
        </p:nvSpPr>
        <p:spPr>
          <a:xfrm>
            <a:off x="0" y="304800"/>
            <a:ext cx="9144000" cy="954107"/>
          </a:xfrm>
          <a:prstGeom prst="rect">
            <a:avLst/>
          </a:prstGeom>
          <a:noFill/>
        </p:spPr>
        <p:txBody>
          <a:bodyPr wrap="square" rtlCol="0">
            <a:spAutoFit/>
          </a:bodyPr>
          <a:lstStyle/>
          <a:p>
            <a:pPr algn="ctr"/>
            <a:r>
              <a:rPr lang="es-ES_tradnl" sz="2800" smtClean="0">
                <a:latin typeface="Times New Roman"/>
                <a:cs typeface="Times New Roman"/>
              </a:rPr>
              <a:t>Calculo de Polo de Euler de Velocidades</a:t>
            </a:r>
          </a:p>
          <a:p>
            <a:pPr algn="ctr"/>
            <a:r>
              <a:rPr lang="es-ES_tradnl" sz="2800" smtClean="0">
                <a:latin typeface="Times New Roman"/>
                <a:cs typeface="Times New Roman"/>
              </a:rPr>
              <a:t>Una velocidad no es suficiente</a:t>
            </a:r>
            <a:endParaRPr lang="es-ES_tradnl" sz="2800">
              <a:latin typeface="Times New Roman"/>
              <a:cs typeface="Times New Roman"/>
            </a:endParaRPr>
          </a:p>
        </p:txBody>
      </p:sp>
    </p:spTree>
    <p:extLst>
      <p:ext uri="{BB962C8B-B14F-4D97-AF65-F5344CB8AC3E}">
        <p14:creationId xmlns:p14="http://schemas.microsoft.com/office/powerpoint/2010/main" val="417364171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2" name="Picture 1" descr="Pages from GSoCAS-4-5.psd"/>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49300" y="1224280"/>
            <a:ext cx="7467600" cy="4922520"/>
          </a:xfrm>
          <a:prstGeom prst="rect">
            <a:avLst/>
          </a:prstGeom>
        </p:spPr>
      </p:pic>
      <p:sp>
        <p:nvSpPr>
          <p:cNvPr id="4" name="TextBox 3"/>
          <p:cNvSpPr txBox="1"/>
          <p:nvPr/>
        </p:nvSpPr>
        <p:spPr>
          <a:xfrm>
            <a:off x="0" y="25400"/>
            <a:ext cx="9144000" cy="1384995"/>
          </a:xfrm>
          <a:prstGeom prst="rect">
            <a:avLst/>
          </a:prstGeom>
          <a:noFill/>
        </p:spPr>
        <p:txBody>
          <a:bodyPr wrap="square" rtlCol="0">
            <a:spAutoFit/>
          </a:bodyPr>
          <a:lstStyle/>
          <a:p>
            <a:pPr algn="ctr"/>
            <a:r>
              <a:rPr lang="es-ES_tradnl" sz="2800" dirty="0" smtClean="0">
                <a:latin typeface="Times New Roman"/>
                <a:cs typeface="Times New Roman"/>
              </a:rPr>
              <a:t>Determinación </a:t>
            </a:r>
            <a:r>
              <a:rPr lang="es-ES_tradnl" sz="2800" dirty="0">
                <a:latin typeface="Times New Roman"/>
                <a:cs typeface="Times New Roman"/>
              </a:rPr>
              <a:t>el polo entre las placas de </a:t>
            </a:r>
            <a:r>
              <a:rPr lang="es-ES_tradnl" sz="2800" dirty="0" err="1">
                <a:latin typeface="Times New Roman"/>
                <a:cs typeface="Times New Roman"/>
              </a:rPr>
              <a:t>America</a:t>
            </a:r>
            <a:r>
              <a:rPr lang="es-ES_tradnl" sz="2800" dirty="0">
                <a:latin typeface="Times New Roman"/>
                <a:cs typeface="Times New Roman"/>
              </a:rPr>
              <a:t> del Sur y Europa (nota – el polo </a:t>
            </a:r>
            <a:r>
              <a:rPr lang="es-ES_tradnl" sz="2800" dirty="0" smtClean="0">
                <a:latin typeface="Times New Roman"/>
                <a:cs typeface="Times New Roman"/>
              </a:rPr>
              <a:t>por geología es </a:t>
            </a:r>
            <a:r>
              <a:rPr lang="es-ES_tradnl" sz="2800" dirty="0">
                <a:latin typeface="Times New Roman"/>
                <a:cs typeface="Times New Roman"/>
              </a:rPr>
              <a:t>siempre entre placas</a:t>
            </a:r>
            <a:r>
              <a:rPr lang="es-ES_tradnl" sz="2800" dirty="0" smtClean="0">
                <a:latin typeface="Times New Roman"/>
                <a:cs typeface="Times New Roman"/>
              </a:rPr>
              <a:t>).</a:t>
            </a:r>
            <a:endParaRPr lang="es-ES_tradnl" sz="2800" dirty="0">
              <a:latin typeface="Times New Roman"/>
              <a:cs typeface="Times New Roman"/>
            </a:endParaRPr>
          </a:p>
          <a:p>
            <a:pPr algn="ctr"/>
            <a:endParaRPr lang="en-US" sz="2800" dirty="0">
              <a:latin typeface="Times New Roman"/>
              <a:cs typeface="Times New Roman"/>
            </a:endParaRPr>
          </a:p>
        </p:txBody>
      </p:sp>
    </p:spTree>
    <p:extLst>
      <p:ext uri="{BB962C8B-B14F-4D97-AF65-F5344CB8AC3E}">
        <p14:creationId xmlns:p14="http://schemas.microsoft.com/office/powerpoint/2010/main" val="12099534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2" name="Picture 1" descr="Pages from GSoCAS-4-4.psd"/>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0100" y="1151636"/>
            <a:ext cx="7693152" cy="4910328"/>
          </a:xfrm>
          <a:prstGeom prst="rect">
            <a:avLst/>
          </a:prstGeom>
        </p:spPr>
      </p:pic>
    </p:spTree>
    <p:extLst>
      <p:ext uri="{BB962C8B-B14F-4D97-AF65-F5344CB8AC3E}">
        <p14:creationId xmlns:p14="http://schemas.microsoft.com/office/powerpoint/2010/main" val="329004747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2" name="Picture 1" descr="Pages from GSoCAS-4-6.psd"/>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899160"/>
            <a:ext cx="8205216" cy="4983480"/>
          </a:xfrm>
          <a:prstGeom prst="rect">
            <a:avLst/>
          </a:prstGeom>
        </p:spPr>
      </p:pic>
    </p:spTree>
    <p:extLst>
      <p:ext uri="{BB962C8B-B14F-4D97-AF65-F5344CB8AC3E}">
        <p14:creationId xmlns:p14="http://schemas.microsoft.com/office/powerpoint/2010/main" val="76539149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2" name="Picture 1" descr="Pages from GSoCAS-4-7.psd"/>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53668" y="1448816"/>
            <a:ext cx="6227064" cy="4696968"/>
          </a:xfrm>
          <a:prstGeom prst="rect">
            <a:avLst/>
          </a:prstGeom>
        </p:spPr>
      </p:pic>
    </p:spTree>
    <p:extLst>
      <p:ext uri="{BB962C8B-B14F-4D97-AF65-F5344CB8AC3E}">
        <p14:creationId xmlns:p14="http://schemas.microsoft.com/office/powerpoint/2010/main" val="144474948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3" name="Picture 2" descr="morevel nuvel plate ckts.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651000" y="1701800"/>
            <a:ext cx="5827776" cy="4892040"/>
          </a:xfrm>
          <a:prstGeom prst="rect">
            <a:avLst/>
          </a:prstGeom>
        </p:spPr>
      </p:pic>
      <p:sp>
        <p:nvSpPr>
          <p:cNvPr id="4" name="TextBox 3"/>
          <p:cNvSpPr txBox="1"/>
          <p:nvPr/>
        </p:nvSpPr>
        <p:spPr>
          <a:xfrm>
            <a:off x="0" y="279400"/>
            <a:ext cx="9144000" cy="954107"/>
          </a:xfrm>
          <a:prstGeom prst="rect">
            <a:avLst/>
          </a:prstGeom>
          <a:noFill/>
        </p:spPr>
        <p:txBody>
          <a:bodyPr wrap="square" rtlCol="0">
            <a:spAutoFit/>
          </a:bodyPr>
          <a:lstStyle/>
          <a:p>
            <a:pPr algn="ctr"/>
            <a:r>
              <a:rPr lang="es-ES_tradnl" sz="2800" smtClean="0">
                <a:latin typeface="Times New Roman"/>
                <a:cs typeface="Times New Roman"/>
              </a:rPr>
              <a:t>Los circuitos para determinacion de los polos de Euler con información geological</a:t>
            </a:r>
            <a:endParaRPr lang="es-ES_tradnl" sz="2800">
              <a:latin typeface="Times New Roman"/>
              <a:cs typeface="Times New Roman"/>
            </a:endParaRPr>
          </a:p>
        </p:txBody>
      </p:sp>
    </p:spTree>
    <p:extLst>
      <p:ext uri="{BB962C8B-B14F-4D97-AF65-F5344CB8AC3E}">
        <p14:creationId xmlns:p14="http://schemas.microsoft.com/office/powerpoint/2010/main" val="398135622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2" name="Picture 1" descr="Pages from GSoCAS-4-9.psd"/>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727964"/>
            <a:ext cx="7946136" cy="4690872"/>
          </a:xfrm>
          <a:prstGeom prst="rect">
            <a:avLst/>
          </a:prstGeom>
        </p:spPr>
      </p:pic>
    </p:spTree>
    <p:extLst>
      <p:ext uri="{BB962C8B-B14F-4D97-AF65-F5344CB8AC3E}">
        <p14:creationId xmlns:p14="http://schemas.microsoft.com/office/powerpoint/2010/main" val="287899557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2" name="Picture 1" descr="plate_motion copy.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92100" y="838200"/>
            <a:ext cx="9144000" cy="5786438"/>
          </a:xfrm>
          <a:prstGeom prst="rect">
            <a:avLst/>
          </a:prstGeom>
        </p:spPr>
      </p:pic>
      <p:sp>
        <p:nvSpPr>
          <p:cNvPr id="3" name="TextBox 2"/>
          <p:cNvSpPr txBox="1"/>
          <p:nvPr/>
        </p:nvSpPr>
        <p:spPr>
          <a:xfrm>
            <a:off x="0" y="152400"/>
            <a:ext cx="9144000" cy="523220"/>
          </a:xfrm>
          <a:prstGeom prst="rect">
            <a:avLst/>
          </a:prstGeom>
          <a:noFill/>
        </p:spPr>
        <p:txBody>
          <a:bodyPr wrap="square" rtlCol="0">
            <a:spAutoFit/>
          </a:bodyPr>
          <a:lstStyle/>
          <a:p>
            <a:pPr algn="ctr"/>
            <a:r>
              <a:rPr lang="es-ES_tradnl" sz="2800" smtClean="0">
                <a:latin typeface="Times New Roman"/>
                <a:cs typeface="Times New Roman"/>
              </a:rPr>
              <a:t>REVEL es de GNSS solamente, pero tiene solo 19 placas.</a:t>
            </a:r>
            <a:endParaRPr lang="es-ES_tradnl" sz="2800">
              <a:latin typeface="Times New Roman"/>
              <a:cs typeface="Times New Roman"/>
            </a:endParaRPr>
          </a:p>
        </p:txBody>
      </p:sp>
    </p:spTree>
    <p:extLst>
      <p:ext uri="{BB962C8B-B14F-4D97-AF65-F5344CB8AC3E}">
        <p14:creationId xmlns:p14="http://schemas.microsoft.com/office/powerpoint/2010/main" val="354594143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2" name="Picture 1" descr="ITRF2014-vel copy.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889000"/>
            <a:ext cx="9144000" cy="5938251"/>
          </a:xfrm>
          <a:prstGeom prst="rect">
            <a:avLst/>
          </a:prstGeom>
        </p:spPr>
      </p:pic>
      <p:sp>
        <p:nvSpPr>
          <p:cNvPr id="3" name="TextBox 2"/>
          <p:cNvSpPr txBox="1"/>
          <p:nvPr/>
        </p:nvSpPr>
        <p:spPr>
          <a:xfrm>
            <a:off x="0" y="203200"/>
            <a:ext cx="9144000" cy="523220"/>
          </a:xfrm>
          <a:prstGeom prst="rect">
            <a:avLst/>
          </a:prstGeom>
          <a:noFill/>
        </p:spPr>
        <p:txBody>
          <a:bodyPr wrap="square" rtlCol="0">
            <a:spAutoFit/>
          </a:bodyPr>
          <a:lstStyle/>
          <a:p>
            <a:pPr algn="ctr"/>
            <a:r>
              <a:rPr lang="es-ES_tradnl" sz="2800" dirty="0" smtClean="0">
                <a:latin typeface="Times New Roman"/>
                <a:cs typeface="Times New Roman"/>
              </a:rPr>
              <a:t>ITRF2014 campo de velocidades horizontales</a:t>
            </a:r>
            <a:endParaRPr lang="es-ES_tradnl" sz="2800" dirty="0">
              <a:latin typeface="Times New Roman"/>
              <a:cs typeface="Times New Roman"/>
            </a:endParaRPr>
          </a:p>
        </p:txBody>
      </p:sp>
    </p:spTree>
    <p:extLst>
      <p:ext uri="{BB962C8B-B14F-4D97-AF65-F5344CB8AC3E}">
        <p14:creationId xmlns:p14="http://schemas.microsoft.com/office/powerpoint/2010/main" val="96232332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2" name="Picture 1" descr="cbnar2006vvel.gi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6143093" cy="6858000"/>
          </a:xfrm>
          <a:prstGeom prst="rect">
            <a:avLst/>
          </a:prstGeom>
        </p:spPr>
      </p:pic>
      <p:sp>
        <p:nvSpPr>
          <p:cNvPr id="3" name="TextBox 2"/>
          <p:cNvSpPr txBox="1"/>
          <p:nvPr/>
        </p:nvSpPr>
        <p:spPr>
          <a:xfrm>
            <a:off x="6143093" y="419100"/>
            <a:ext cx="3000907" cy="6124754"/>
          </a:xfrm>
          <a:prstGeom prst="rect">
            <a:avLst/>
          </a:prstGeom>
          <a:noFill/>
        </p:spPr>
        <p:txBody>
          <a:bodyPr wrap="square" rtlCol="0">
            <a:spAutoFit/>
          </a:bodyPr>
          <a:lstStyle/>
          <a:p>
            <a:pPr algn="ctr"/>
            <a:r>
              <a:rPr lang="es-ES_tradnl" sz="2800" dirty="0" smtClean="0">
                <a:latin typeface="Times New Roman"/>
                <a:cs typeface="Times New Roman"/>
              </a:rPr>
              <a:t>Velocidades verticales</a:t>
            </a:r>
          </a:p>
          <a:p>
            <a:pPr algn="ctr"/>
            <a:endParaRPr lang="es-ES_tradnl" sz="2800" dirty="0">
              <a:latin typeface="Times New Roman"/>
              <a:cs typeface="Times New Roman"/>
            </a:endParaRPr>
          </a:p>
          <a:p>
            <a:pPr algn="ctr"/>
            <a:r>
              <a:rPr lang="es-ES_tradnl" sz="2800" dirty="0" smtClean="0">
                <a:latin typeface="Times New Roman"/>
                <a:cs typeface="Times New Roman"/>
              </a:rPr>
              <a:t>En América del Norte</a:t>
            </a:r>
          </a:p>
          <a:p>
            <a:pPr algn="ctr"/>
            <a:r>
              <a:rPr lang="es-ES_tradnl" sz="2800" dirty="0" smtClean="0">
                <a:latin typeface="Times New Roman"/>
                <a:cs typeface="Times New Roman"/>
              </a:rPr>
              <a:t> </a:t>
            </a:r>
          </a:p>
          <a:p>
            <a:pPr algn="ctr"/>
            <a:r>
              <a:rPr lang="es-ES_tradnl" sz="2800" dirty="0" smtClean="0">
                <a:latin typeface="Times New Roman"/>
                <a:cs typeface="Times New Roman"/>
              </a:rPr>
              <a:t>Los señales en el vertical son relacionadas a cambios de clima, principalmente al ultima desglaciación en el hemisferio norte.</a:t>
            </a:r>
            <a:endParaRPr lang="es-ES_tradnl" sz="2800" dirty="0">
              <a:latin typeface="Times New Roman"/>
              <a:cs typeface="Times New Roman"/>
            </a:endParaRPr>
          </a:p>
        </p:txBody>
      </p:sp>
    </p:spTree>
    <p:extLst>
      <p:ext uri="{BB962C8B-B14F-4D97-AF65-F5344CB8AC3E}">
        <p14:creationId xmlns:p14="http://schemas.microsoft.com/office/powerpoint/2010/main" val="255042500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3" name="TextBox 2"/>
          <p:cNvSpPr txBox="1"/>
          <p:nvPr/>
        </p:nvSpPr>
        <p:spPr>
          <a:xfrm>
            <a:off x="0" y="16938"/>
            <a:ext cx="9144000" cy="3970318"/>
          </a:xfrm>
          <a:prstGeom prst="rect">
            <a:avLst/>
          </a:prstGeom>
          <a:noFill/>
        </p:spPr>
        <p:txBody>
          <a:bodyPr wrap="square" rtlCol="0">
            <a:spAutoFit/>
          </a:bodyPr>
          <a:lstStyle/>
          <a:p>
            <a:pPr algn="ctr"/>
            <a:r>
              <a:rPr lang="es-ES_tradnl" sz="2800" dirty="0" smtClean="0">
                <a:latin typeface="Times New Roman"/>
                <a:cs typeface="Times New Roman"/>
              </a:rPr>
              <a:t>Velocidades relativas en 2D (tierra plana)</a:t>
            </a:r>
          </a:p>
          <a:p>
            <a:pPr algn="ctr"/>
            <a:endParaRPr lang="es-ES_tradnl" sz="2800" dirty="0">
              <a:latin typeface="Times New Roman"/>
              <a:cs typeface="Times New Roman"/>
            </a:endParaRPr>
          </a:p>
          <a:p>
            <a:pPr algn="ctr"/>
            <a:r>
              <a:rPr lang="es-ES_tradnl" sz="2800" dirty="0">
                <a:latin typeface="Times New Roman"/>
                <a:cs typeface="Times New Roman"/>
              </a:rPr>
              <a:t>Limite </a:t>
            </a:r>
            <a:r>
              <a:rPr lang="es-ES_tradnl" sz="2800" dirty="0" smtClean="0">
                <a:latin typeface="Times New Roman"/>
                <a:cs typeface="Times New Roman"/>
              </a:rPr>
              <a:t>constructiva:</a:t>
            </a:r>
          </a:p>
          <a:p>
            <a:pPr algn="ctr"/>
            <a:r>
              <a:rPr lang="es-ES_tradnl" sz="2800" dirty="0">
                <a:latin typeface="Times New Roman"/>
                <a:cs typeface="Times New Roman"/>
              </a:rPr>
              <a:t>P</a:t>
            </a:r>
            <a:r>
              <a:rPr lang="es-ES_tradnl" sz="2800" dirty="0" smtClean="0">
                <a:latin typeface="Times New Roman"/>
                <a:cs typeface="Times New Roman"/>
              </a:rPr>
              <a:t>or un par de placas (A y B), la velocidad relativa es el vector que indica el ritmo de movimiento relativa. </a:t>
            </a:r>
          </a:p>
          <a:p>
            <a:pPr algn="ctr"/>
            <a:endParaRPr lang="es-ES_tradnl" sz="2800" dirty="0">
              <a:latin typeface="Times New Roman"/>
              <a:cs typeface="Times New Roman"/>
            </a:endParaRPr>
          </a:p>
          <a:p>
            <a:pPr algn="ctr"/>
            <a:r>
              <a:rPr lang="es-ES_tradnl" sz="2800" dirty="0" smtClean="0">
                <a:latin typeface="Times New Roman"/>
                <a:cs typeface="Times New Roman"/>
              </a:rPr>
              <a:t>La velocidad de placa A, con respecto a un observador en placa B es </a:t>
            </a:r>
            <a:r>
              <a:rPr lang="es-ES_tradnl" sz="2800" dirty="0"/>
              <a:t>, </a:t>
            </a:r>
            <a:r>
              <a:rPr lang="es-ES_tradnl" sz="2800" baseline="-25000" dirty="0" smtClean="0"/>
              <a:t>A</a:t>
            </a:r>
            <a:r>
              <a:rPr lang="es-ES_tradnl" sz="2800" dirty="0" smtClean="0"/>
              <a:t>V</a:t>
            </a:r>
            <a:r>
              <a:rPr lang="es-ES_tradnl" sz="2800" baseline="-25000" dirty="0" smtClean="0"/>
              <a:t>B</a:t>
            </a:r>
            <a:r>
              <a:rPr lang="es-ES_tradnl" sz="2800" dirty="0" smtClean="0"/>
              <a:t>? </a:t>
            </a:r>
            <a:r>
              <a:rPr lang="es-ES_tradnl" sz="2800" dirty="0" smtClean="0">
                <a:latin typeface="Times New Roman"/>
                <a:cs typeface="Times New Roman"/>
              </a:rPr>
              <a:t>, y la opuesta por un observador en Placa A.</a:t>
            </a:r>
            <a:endParaRPr lang="es-ES_tradnl" sz="2800" dirty="0">
              <a:latin typeface="Times New Roman"/>
              <a:cs typeface="Times New Roman"/>
            </a:endParaRPr>
          </a:p>
          <a:p>
            <a:pPr algn="ctr"/>
            <a:endParaRPr lang="es-ES_tradnl" sz="2800" dirty="0">
              <a:latin typeface="Times New Roman"/>
              <a:cs typeface="Times New Roman"/>
            </a:endParaRPr>
          </a:p>
        </p:txBody>
      </p:sp>
      <p:pic>
        <p:nvPicPr>
          <p:cNvPr id="9" name="Picture 8" descr="plate movements 2d flat earth divergent.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8533" y="3623730"/>
            <a:ext cx="5926667" cy="3386667"/>
          </a:xfrm>
          <a:prstGeom prst="rect">
            <a:avLst/>
          </a:prstGeom>
        </p:spPr>
      </p:pic>
    </p:spTree>
    <p:extLst>
      <p:ext uri="{BB962C8B-B14F-4D97-AF65-F5344CB8AC3E}">
        <p14:creationId xmlns:p14="http://schemas.microsoft.com/office/powerpoint/2010/main" val="381535997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2" name="Picture 1" descr="EPN_ETRF2014_UP copy.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7466744" cy="6858000"/>
          </a:xfrm>
          <a:prstGeom prst="rect">
            <a:avLst/>
          </a:prstGeom>
        </p:spPr>
      </p:pic>
      <p:sp>
        <p:nvSpPr>
          <p:cNvPr id="3" name="TextBox 2"/>
          <p:cNvSpPr txBox="1"/>
          <p:nvPr/>
        </p:nvSpPr>
        <p:spPr>
          <a:xfrm>
            <a:off x="7073900" y="2311400"/>
            <a:ext cx="2070100" cy="2246769"/>
          </a:xfrm>
          <a:prstGeom prst="rect">
            <a:avLst/>
          </a:prstGeom>
          <a:noFill/>
        </p:spPr>
        <p:txBody>
          <a:bodyPr wrap="square" rtlCol="0">
            <a:spAutoFit/>
          </a:bodyPr>
          <a:lstStyle/>
          <a:p>
            <a:pPr algn="ctr"/>
            <a:r>
              <a:rPr lang="es-ES_tradnl" sz="2800" dirty="0" smtClean="0">
                <a:latin typeface="Times New Roman"/>
                <a:cs typeface="Times New Roman"/>
              </a:rPr>
              <a:t>Velocidades verticales</a:t>
            </a:r>
          </a:p>
          <a:p>
            <a:pPr algn="ctr"/>
            <a:r>
              <a:rPr lang="es-ES_tradnl" sz="2800" dirty="0" smtClean="0">
                <a:latin typeface="Times New Roman"/>
                <a:cs typeface="Times New Roman"/>
              </a:rPr>
              <a:t> </a:t>
            </a:r>
          </a:p>
          <a:p>
            <a:pPr algn="ctr"/>
            <a:r>
              <a:rPr lang="es-ES_tradnl" sz="2800" dirty="0" smtClean="0">
                <a:latin typeface="Times New Roman"/>
                <a:cs typeface="Times New Roman"/>
              </a:rPr>
              <a:t>También en Europa.</a:t>
            </a:r>
            <a:endParaRPr lang="es-ES_tradnl" sz="2800" dirty="0">
              <a:latin typeface="Times New Roman"/>
              <a:cs typeface="Times New Roman"/>
            </a:endParaRPr>
          </a:p>
        </p:txBody>
      </p:sp>
    </p:spTree>
    <p:extLst>
      <p:ext uri="{BB962C8B-B14F-4D97-AF65-F5344CB8AC3E}">
        <p14:creationId xmlns:p14="http://schemas.microsoft.com/office/powerpoint/2010/main" val="92043394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0" y="533400"/>
            <a:ext cx="9144000" cy="1815882"/>
          </a:xfrm>
          <a:prstGeom prst="rect">
            <a:avLst/>
          </a:prstGeom>
          <a:noFill/>
        </p:spPr>
        <p:txBody>
          <a:bodyPr wrap="square" rtlCol="0">
            <a:spAutoFit/>
          </a:bodyPr>
          <a:lstStyle/>
          <a:p>
            <a:pPr algn="ctr"/>
            <a:r>
              <a:rPr lang="es-ES_tradnl" sz="2800" dirty="0" smtClean="0">
                <a:latin typeface="Times New Roman"/>
                <a:cs typeface="Times New Roman"/>
              </a:rPr>
              <a:t>No hemos visto en detalle todos las deformaciones que pueden ser detectados por GNSS pero estamos listos a ver los efectos que el movimiento de las placas (movimientos seculares) y movimientos non-seculares afectan al agrimensura.</a:t>
            </a:r>
            <a:endParaRPr lang="es-ES_tradnl" sz="2800" dirty="0">
              <a:latin typeface="Times New Roman"/>
              <a:cs typeface="Times New Roman"/>
            </a:endParaRPr>
          </a:p>
        </p:txBody>
      </p:sp>
    </p:spTree>
    <p:extLst>
      <p:ext uri="{BB962C8B-B14F-4D97-AF65-F5344CB8AC3E}">
        <p14:creationId xmlns:p14="http://schemas.microsoft.com/office/powerpoint/2010/main" val="1012206392"/>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 y="76203"/>
            <a:ext cx="9144000" cy="523220"/>
          </a:xfrm>
          <a:prstGeom prst="rect">
            <a:avLst/>
          </a:prstGeom>
          <a:noFill/>
        </p:spPr>
        <p:txBody>
          <a:bodyPr wrap="square" rtlCol="0">
            <a:spAutoFit/>
          </a:bodyPr>
          <a:lstStyle/>
          <a:p>
            <a:pPr algn="ctr"/>
            <a:r>
              <a:rPr lang="es-ES_tradnl" sz="2800" dirty="0" smtClean="0">
                <a:latin typeface="Times New Roman"/>
                <a:cs typeface="Times New Roman"/>
              </a:rPr>
              <a:t>Cuantificación de las deformaciones la la </a:t>
            </a:r>
            <a:r>
              <a:rPr lang="es-ES_tradnl" sz="2800" dirty="0" err="1" smtClean="0">
                <a:latin typeface="Times New Roman"/>
                <a:cs typeface="Times New Roman"/>
              </a:rPr>
              <a:t>teirra</a:t>
            </a:r>
            <a:r>
              <a:rPr lang="es-ES_tradnl" sz="2800" dirty="0" smtClean="0">
                <a:latin typeface="Times New Roman"/>
                <a:cs typeface="Times New Roman"/>
              </a:rPr>
              <a:t> </a:t>
            </a:r>
            <a:endParaRPr lang="es-ES_tradnl" sz="2800" dirty="0">
              <a:latin typeface="Times New Roman"/>
              <a:cs typeface="Times New Roman"/>
            </a:endParaRPr>
          </a:p>
        </p:txBody>
      </p:sp>
      <p:pic>
        <p:nvPicPr>
          <p:cNvPr id="5" name="Picture 4" descr="Temporal-and-spatial-domain-of-terrestrial-deformation copy copy.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8900" y="732360"/>
            <a:ext cx="8966200" cy="6146800"/>
          </a:xfrm>
          <a:prstGeom prst="rect">
            <a:avLst/>
          </a:prstGeom>
        </p:spPr>
      </p:pic>
    </p:spTree>
    <p:extLst>
      <p:ext uri="{BB962C8B-B14F-4D97-AF65-F5344CB8AC3E}">
        <p14:creationId xmlns:p14="http://schemas.microsoft.com/office/powerpoint/2010/main" val="98455424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umber-of-years-till-LU-tolerances-are-exceeded-for-differing-strain-rates-and copy.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82600"/>
            <a:ext cx="9144000" cy="5872873"/>
          </a:xfrm>
          <a:prstGeom prst="rect">
            <a:avLst/>
          </a:prstGeom>
        </p:spPr>
      </p:pic>
    </p:spTree>
    <p:extLst>
      <p:ext uri="{BB962C8B-B14F-4D97-AF65-F5344CB8AC3E}">
        <p14:creationId xmlns:p14="http://schemas.microsoft.com/office/powerpoint/2010/main" val="2444468721"/>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umber-of-years-till-PU-tolerances-are-exceeded-for-differing-strain-rates-and copy.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35560"/>
            <a:ext cx="9144000" cy="5659989"/>
          </a:xfrm>
          <a:prstGeom prst="rect">
            <a:avLst/>
          </a:prstGeom>
        </p:spPr>
      </p:pic>
    </p:spTree>
    <p:extLst>
      <p:ext uri="{BB962C8B-B14F-4D97-AF65-F5344CB8AC3E}">
        <p14:creationId xmlns:p14="http://schemas.microsoft.com/office/powerpoint/2010/main" val="3337922323"/>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2" name="Picture 1" descr="platemotion.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93387"/>
            <a:ext cx="9144000" cy="6264613"/>
          </a:xfrm>
          <a:prstGeom prst="rect">
            <a:avLst/>
          </a:prstGeom>
        </p:spPr>
      </p:pic>
      <p:sp>
        <p:nvSpPr>
          <p:cNvPr id="3" name="TextBox 2"/>
          <p:cNvSpPr txBox="1"/>
          <p:nvPr/>
        </p:nvSpPr>
        <p:spPr>
          <a:xfrm>
            <a:off x="0" y="63500"/>
            <a:ext cx="9144000" cy="523220"/>
          </a:xfrm>
          <a:prstGeom prst="rect">
            <a:avLst/>
          </a:prstGeom>
          <a:noFill/>
        </p:spPr>
        <p:txBody>
          <a:bodyPr wrap="square" rtlCol="0">
            <a:spAutoFit/>
          </a:bodyPr>
          <a:lstStyle/>
          <a:p>
            <a:pPr algn="ctr"/>
            <a:r>
              <a:rPr lang="en-US" sz="2800" dirty="0" smtClean="0">
                <a:latin typeface="Times New Roman"/>
                <a:cs typeface="Times New Roman"/>
              </a:rPr>
              <a:t>El </a:t>
            </a:r>
            <a:r>
              <a:rPr lang="en-US" sz="2800" dirty="0" err="1" smtClean="0">
                <a:latin typeface="Times New Roman"/>
                <a:cs typeface="Times New Roman"/>
              </a:rPr>
              <a:t>problema</a:t>
            </a:r>
            <a:endParaRPr lang="en-US" sz="2800" dirty="0">
              <a:latin typeface="Times New Roman"/>
              <a:cs typeface="Times New Roman"/>
            </a:endParaRPr>
          </a:p>
        </p:txBody>
      </p:sp>
    </p:spTree>
    <p:extLst>
      <p:ext uri="{BB962C8B-B14F-4D97-AF65-F5344CB8AC3E}">
        <p14:creationId xmlns:p14="http://schemas.microsoft.com/office/powerpoint/2010/main" val="194652507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2" name="Picture 1" descr="Pages from plate_tectonics-3 transparent.psd"/>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235201" y="1398485"/>
            <a:ext cx="9161568" cy="4087915"/>
          </a:xfrm>
          <a:prstGeom prst="rect">
            <a:avLst/>
          </a:prstGeom>
        </p:spPr>
      </p:pic>
      <p:sp>
        <p:nvSpPr>
          <p:cNvPr id="3" name="TextBox 2"/>
          <p:cNvSpPr txBox="1"/>
          <p:nvPr/>
        </p:nvSpPr>
        <p:spPr>
          <a:xfrm>
            <a:off x="1" y="270933"/>
            <a:ext cx="9143999" cy="523220"/>
          </a:xfrm>
          <a:prstGeom prst="rect">
            <a:avLst/>
          </a:prstGeom>
          <a:noFill/>
        </p:spPr>
        <p:txBody>
          <a:bodyPr wrap="square" rtlCol="0">
            <a:spAutoFit/>
          </a:bodyPr>
          <a:lstStyle/>
          <a:p>
            <a:pPr algn="ctr"/>
            <a:r>
              <a:rPr lang="es-ES_tradnl" sz="2800" dirty="0" smtClean="0">
                <a:latin typeface="Times New Roman"/>
                <a:cs typeface="Times New Roman"/>
              </a:rPr>
              <a:t>Velocidades relativas en 2D (tierra plana)</a:t>
            </a:r>
            <a:endParaRPr lang="es-ES_tradnl" sz="2800" dirty="0">
              <a:latin typeface="Times New Roman"/>
              <a:cs typeface="Times New Roman"/>
            </a:endParaRPr>
          </a:p>
        </p:txBody>
      </p:sp>
      <p:sp>
        <p:nvSpPr>
          <p:cNvPr id="4" name="Rectangle 3"/>
          <p:cNvSpPr/>
          <p:nvPr/>
        </p:nvSpPr>
        <p:spPr>
          <a:xfrm>
            <a:off x="7073900" y="1411167"/>
            <a:ext cx="4305300" cy="4087915"/>
          </a:xfrm>
          <a:prstGeom prst="rect">
            <a:avLst/>
          </a:prstGeom>
          <a:blipFill rotWithShape="1">
            <a:blip r:embed="rId3"/>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762483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3" name="TextBox 2"/>
          <p:cNvSpPr txBox="1"/>
          <p:nvPr/>
        </p:nvSpPr>
        <p:spPr>
          <a:xfrm>
            <a:off x="-16933" y="270933"/>
            <a:ext cx="9144000" cy="6124754"/>
          </a:xfrm>
          <a:prstGeom prst="rect">
            <a:avLst/>
          </a:prstGeom>
          <a:noFill/>
        </p:spPr>
        <p:txBody>
          <a:bodyPr wrap="square" rtlCol="0">
            <a:spAutoFit/>
          </a:bodyPr>
          <a:lstStyle/>
          <a:p>
            <a:r>
              <a:rPr lang="es-ES_tradnl" sz="2800" dirty="0" smtClean="0">
                <a:latin typeface="Times New Roman"/>
                <a:cs typeface="Times New Roman"/>
              </a:rPr>
              <a:t>Un </a:t>
            </a:r>
            <a:r>
              <a:rPr lang="es-ES_tradnl" sz="2800" dirty="0" err="1" smtClean="0">
                <a:latin typeface="Times New Roman"/>
                <a:cs typeface="Times New Roman"/>
              </a:rPr>
              <a:t>croqui</a:t>
            </a:r>
            <a:r>
              <a:rPr lang="es-ES_tradnl" sz="2800" dirty="0" smtClean="0">
                <a:latin typeface="Times New Roman"/>
                <a:cs typeface="Times New Roman"/>
              </a:rPr>
              <a:t> del estado:</a:t>
            </a:r>
          </a:p>
          <a:p>
            <a:endParaRPr lang="es-ES_tradnl" sz="2800" dirty="0" smtClean="0">
              <a:latin typeface="Times New Roman"/>
              <a:cs typeface="Times New Roman"/>
            </a:endParaRPr>
          </a:p>
          <a:p>
            <a:endParaRPr lang="es-ES_tradnl" sz="2800" dirty="0" smtClean="0">
              <a:latin typeface="Times New Roman"/>
              <a:cs typeface="Times New Roman"/>
            </a:endParaRPr>
          </a:p>
          <a:p>
            <a:r>
              <a:rPr lang="es-ES_tradnl" sz="2800" dirty="0" smtClean="0">
                <a:latin typeface="Times New Roman"/>
                <a:cs typeface="Times New Roman"/>
              </a:rPr>
              <a:t>Inicial</a:t>
            </a:r>
          </a:p>
          <a:p>
            <a:endParaRPr lang="es-ES_tradnl" sz="2800" dirty="0" smtClean="0">
              <a:latin typeface="Times New Roman"/>
              <a:cs typeface="Times New Roman"/>
            </a:endParaRPr>
          </a:p>
          <a:p>
            <a:endParaRPr lang="es-ES_tradnl" sz="2800" dirty="0" smtClean="0">
              <a:latin typeface="Times New Roman"/>
              <a:cs typeface="Times New Roman"/>
            </a:endParaRPr>
          </a:p>
          <a:p>
            <a:endParaRPr lang="es-ES_tradnl" sz="2800" dirty="0" smtClean="0">
              <a:latin typeface="Times New Roman"/>
              <a:cs typeface="Times New Roman"/>
            </a:endParaRPr>
          </a:p>
          <a:p>
            <a:endParaRPr lang="es-ES_tradnl" sz="2800" dirty="0" smtClean="0">
              <a:latin typeface="Times New Roman"/>
              <a:cs typeface="Times New Roman"/>
            </a:endParaRPr>
          </a:p>
          <a:p>
            <a:endParaRPr lang="es-ES_tradnl" sz="2800" dirty="0" smtClean="0">
              <a:latin typeface="Times New Roman"/>
              <a:cs typeface="Times New Roman"/>
            </a:endParaRPr>
          </a:p>
          <a:p>
            <a:endParaRPr lang="es-ES_tradnl" sz="2800" dirty="0">
              <a:latin typeface="Times New Roman"/>
              <a:cs typeface="Times New Roman"/>
            </a:endParaRPr>
          </a:p>
          <a:p>
            <a:r>
              <a:rPr lang="es-ES_tradnl" sz="2800" dirty="0" smtClean="0">
                <a:latin typeface="Times New Roman"/>
                <a:cs typeface="Times New Roman"/>
              </a:rPr>
              <a:t>y </a:t>
            </a:r>
            <a:r>
              <a:rPr lang="es-ES_tradnl" sz="2800" dirty="0" err="1" smtClean="0">
                <a:latin typeface="Times New Roman"/>
                <a:cs typeface="Times New Roman"/>
              </a:rPr>
              <a:t>despues</a:t>
            </a:r>
            <a:r>
              <a:rPr lang="es-ES_tradnl" sz="2800" dirty="0" smtClean="0">
                <a:latin typeface="Times New Roman"/>
                <a:cs typeface="Times New Roman"/>
              </a:rPr>
              <a:t> de un tiempo</a:t>
            </a:r>
          </a:p>
          <a:p>
            <a:endParaRPr lang="es-ES_tradnl" sz="2800" dirty="0" smtClean="0">
              <a:latin typeface="Times New Roman"/>
              <a:cs typeface="Times New Roman"/>
            </a:endParaRPr>
          </a:p>
          <a:p>
            <a:endParaRPr lang="es-ES_tradnl" sz="2800" dirty="0" smtClean="0">
              <a:latin typeface="Times New Roman"/>
              <a:cs typeface="Times New Roman"/>
            </a:endParaRPr>
          </a:p>
          <a:p>
            <a:r>
              <a:rPr lang="es-ES_tradnl" sz="2800" dirty="0" smtClean="0">
                <a:latin typeface="Times New Roman"/>
                <a:cs typeface="Times New Roman"/>
              </a:rPr>
              <a:t>con el limite izquierdo fijo.</a:t>
            </a:r>
            <a:endParaRPr lang="es-ES_tradnl" sz="2800" dirty="0">
              <a:latin typeface="Times New Roman"/>
              <a:cs typeface="Times New Roman"/>
            </a:endParaRPr>
          </a:p>
        </p:txBody>
      </p:sp>
      <p:pic>
        <p:nvPicPr>
          <p:cNvPr id="5" name="Picture 4" descr="plate motions growth 2.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72000" y="1003300"/>
            <a:ext cx="3479800" cy="4610100"/>
          </a:xfrm>
          <a:prstGeom prst="rect">
            <a:avLst/>
          </a:prstGeom>
        </p:spPr>
      </p:pic>
    </p:spTree>
    <p:extLst>
      <p:ext uri="{BB962C8B-B14F-4D97-AF65-F5344CB8AC3E}">
        <p14:creationId xmlns:p14="http://schemas.microsoft.com/office/powerpoint/2010/main" val="67657802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2" name="Picture 1" descr="Pages from plate_tectonics-4 transp.psd"/>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5399" y="1714500"/>
            <a:ext cx="9179699" cy="2621788"/>
          </a:xfrm>
          <a:prstGeom prst="rect">
            <a:avLst/>
          </a:prstGeom>
        </p:spPr>
      </p:pic>
      <p:sp>
        <p:nvSpPr>
          <p:cNvPr id="3" name="TextBox 2"/>
          <p:cNvSpPr txBox="1"/>
          <p:nvPr/>
        </p:nvSpPr>
        <p:spPr>
          <a:xfrm>
            <a:off x="7734299" y="1058333"/>
            <a:ext cx="1536701" cy="369332"/>
          </a:xfrm>
          <a:prstGeom prst="rect">
            <a:avLst/>
          </a:prstGeom>
          <a:noFill/>
        </p:spPr>
        <p:txBody>
          <a:bodyPr wrap="square" rtlCol="0">
            <a:spAutoFit/>
          </a:bodyPr>
          <a:lstStyle/>
          <a:p>
            <a:r>
              <a:rPr lang="es-ES_tradnl" baseline="-25000" dirty="0" smtClean="0"/>
              <a:t>B</a:t>
            </a:r>
            <a:r>
              <a:rPr lang="es-ES_tradnl" dirty="0" smtClean="0"/>
              <a:t>V</a:t>
            </a:r>
            <a:r>
              <a:rPr lang="es-ES_tradnl" baseline="-25000" dirty="0" smtClean="0"/>
              <a:t>G</a:t>
            </a:r>
            <a:r>
              <a:rPr lang="es-ES_tradnl" dirty="0" smtClean="0"/>
              <a:t> +</a:t>
            </a:r>
            <a:r>
              <a:rPr lang="es-ES_tradnl" baseline="-25000" dirty="0" smtClean="0"/>
              <a:t>G</a:t>
            </a:r>
            <a:r>
              <a:rPr lang="es-ES_tradnl" dirty="0" smtClean="0"/>
              <a:t>V</a:t>
            </a:r>
            <a:r>
              <a:rPr lang="es-ES_tradnl" baseline="-25000" dirty="0" smtClean="0"/>
              <a:t>A</a:t>
            </a:r>
            <a:r>
              <a:rPr lang="es-ES_tradnl" dirty="0" smtClean="0"/>
              <a:t> =</a:t>
            </a:r>
            <a:r>
              <a:rPr lang="es-ES_tradnl" baseline="-25000" dirty="0" smtClean="0"/>
              <a:t>B</a:t>
            </a:r>
            <a:r>
              <a:rPr lang="es-ES_tradnl" dirty="0" smtClean="0"/>
              <a:t>V</a:t>
            </a:r>
            <a:r>
              <a:rPr lang="es-ES_tradnl" baseline="-25000" dirty="0" smtClean="0"/>
              <a:t>A</a:t>
            </a:r>
            <a:endParaRPr lang="en-US" dirty="0"/>
          </a:p>
        </p:txBody>
      </p:sp>
      <p:sp>
        <p:nvSpPr>
          <p:cNvPr id="5" name="Freeform 4"/>
          <p:cNvSpPr/>
          <p:nvPr/>
        </p:nvSpPr>
        <p:spPr>
          <a:xfrm>
            <a:off x="8089900" y="1143000"/>
            <a:ext cx="266700" cy="444500"/>
          </a:xfrm>
          <a:custGeom>
            <a:avLst/>
            <a:gdLst>
              <a:gd name="connsiteX0" fmla="*/ 0 w 266700"/>
              <a:gd name="connsiteY0" fmla="*/ 76200 h 444500"/>
              <a:gd name="connsiteX1" fmla="*/ 0 w 266700"/>
              <a:gd name="connsiteY1" fmla="*/ 444500 h 444500"/>
              <a:gd name="connsiteX2" fmla="*/ 266700 w 266700"/>
              <a:gd name="connsiteY2" fmla="*/ 444500 h 444500"/>
              <a:gd name="connsiteX3" fmla="*/ 266700 w 266700"/>
              <a:gd name="connsiteY3" fmla="*/ 0 h 444500"/>
            </a:gdLst>
            <a:ahLst/>
            <a:cxnLst>
              <a:cxn ang="0">
                <a:pos x="connsiteX0" y="connsiteY0"/>
              </a:cxn>
              <a:cxn ang="0">
                <a:pos x="connsiteX1" y="connsiteY1"/>
              </a:cxn>
              <a:cxn ang="0">
                <a:pos x="connsiteX2" y="connsiteY2"/>
              </a:cxn>
              <a:cxn ang="0">
                <a:pos x="connsiteX3" y="connsiteY3"/>
              </a:cxn>
            </a:cxnLst>
            <a:rect l="l" t="t" r="r" b="b"/>
            <a:pathLst>
              <a:path w="266700" h="444500">
                <a:moveTo>
                  <a:pt x="0" y="76200"/>
                </a:moveTo>
                <a:lnTo>
                  <a:pt x="0" y="444500"/>
                </a:lnTo>
                <a:lnTo>
                  <a:pt x="266700" y="444500"/>
                </a:lnTo>
                <a:lnTo>
                  <a:pt x="266700" y="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89094224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4" name="Picture 3" descr="plate motions growth 3.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832100" y="1117600"/>
            <a:ext cx="3479800" cy="4610100"/>
          </a:xfrm>
          <a:prstGeom prst="rect">
            <a:avLst/>
          </a:prstGeom>
        </p:spPr>
      </p:pic>
    </p:spTree>
    <p:extLst>
      <p:ext uri="{BB962C8B-B14F-4D97-AF65-F5344CB8AC3E}">
        <p14:creationId xmlns:p14="http://schemas.microsoft.com/office/powerpoint/2010/main" val="419375501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pic>
        <p:nvPicPr>
          <p:cNvPr id="25" name="Picture 24" descr="simple subduct.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26361" y="3533257"/>
            <a:ext cx="3170572" cy="3177861"/>
          </a:xfrm>
          <a:prstGeom prst="rect">
            <a:avLst/>
          </a:prstGeom>
        </p:spPr>
      </p:pic>
      <p:sp>
        <p:nvSpPr>
          <p:cNvPr id="6" name="Rectangle 5"/>
          <p:cNvSpPr/>
          <p:nvPr/>
        </p:nvSpPr>
        <p:spPr>
          <a:xfrm>
            <a:off x="1926361" y="3533257"/>
            <a:ext cx="3170572" cy="1343543"/>
          </a:xfrm>
          <a:prstGeom prst="rect">
            <a:avLst/>
          </a:prstGeom>
          <a:blipFill rotWithShape="1">
            <a:blip r:embed="rId3"/>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calc rel vels 2.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236124" y="-338317"/>
            <a:ext cx="7023323" cy="6125280"/>
          </a:xfrm>
          <a:prstGeom prst="rect">
            <a:avLst/>
          </a:prstGeom>
        </p:spPr>
      </p:pic>
      <p:sp>
        <p:nvSpPr>
          <p:cNvPr id="5" name="TextBox 4"/>
          <p:cNvSpPr txBox="1"/>
          <p:nvPr/>
        </p:nvSpPr>
        <p:spPr>
          <a:xfrm>
            <a:off x="-795866" y="-38100"/>
            <a:ext cx="10549466" cy="954107"/>
          </a:xfrm>
          <a:prstGeom prst="rect">
            <a:avLst/>
          </a:prstGeom>
          <a:blipFill rotWithShape="1">
            <a:blip r:embed="rId3"/>
            <a:tile tx="0" ty="0" sx="100000" sy="100000" flip="none" algn="tl"/>
          </a:blipFill>
        </p:spPr>
        <p:txBody>
          <a:bodyPr wrap="square" rtlCol="0">
            <a:spAutoFit/>
          </a:bodyPr>
          <a:lstStyle/>
          <a:p>
            <a:pPr algn="ctr"/>
            <a:r>
              <a:rPr lang="es-ES_tradnl" sz="2800" dirty="0" smtClean="0">
                <a:latin typeface="Times New Roman"/>
                <a:cs typeface="Times New Roman"/>
              </a:rPr>
              <a:t>Una Tierra plana</a:t>
            </a:r>
          </a:p>
          <a:p>
            <a:pPr algn="ctr"/>
            <a:r>
              <a:rPr lang="es-ES_tradnl" sz="2800" dirty="0" smtClean="0">
                <a:latin typeface="Times New Roman"/>
                <a:cs typeface="Times New Roman"/>
              </a:rPr>
              <a:t>Velocidades de la placas</a:t>
            </a:r>
            <a:endParaRPr lang="es-ES_tradnl" sz="2800" dirty="0">
              <a:latin typeface="Times New Roman"/>
              <a:cs typeface="Times New Roman"/>
            </a:endParaRPr>
          </a:p>
        </p:txBody>
      </p:sp>
      <p:sp>
        <p:nvSpPr>
          <p:cNvPr id="8" name="TextBox 7"/>
          <p:cNvSpPr txBox="1"/>
          <p:nvPr/>
        </p:nvSpPr>
        <p:spPr>
          <a:xfrm>
            <a:off x="613833" y="1845733"/>
            <a:ext cx="262662" cy="276999"/>
          </a:xfrm>
          <a:prstGeom prst="rect">
            <a:avLst/>
          </a:prstGeom>
          <a:noFill/>
        </p:spPr>
        <p:txBody>
          <a:bodyPr wrap="none" rtlCol="0">
            <a:spAutoFit/>
          </a:bodyPr>
          <a:lstStyle/>
          <a:p>
            <a:r>
              <a:rPr lang="en-US" sz="1200" dirty="0" smtClean="0"/>
              <a:t>2</a:t>
            </a:r>
            <a:endParaRPr lang="en-US" sz="1200" dirty="0"/>
          </a:p>
        </p:txBody>
      </p:sp>
      <p:sp>
        <p:nvSpPr>
          <p:cNvPr id="9" name="TextBox 8"/>
          <p:cNvSpPr txBox="1"/>
          <p:nvPr/>
        </p:nvSpPr>
        <p:spPr>
          <a:xfrm>
            <a:off x="258233" y="1845733"/>
            <a:ext cx="262662" cy="276999"/>
          </a:xfrm>
          <a:prstGeom prst="rect">
            <a:avLst/>
          </a:prstGeom>
          <a:noFill/>
        </p:spPr>
        <p:txBody>
          <a:bodyPr wrap="none" rtlCol="0">
            <a:spAutoFit/>
          </a:bodyPr>
          <a:lstStyle/>
          <a:p>
            <a:r>
              <a:rPr lang="en-US" sz="1200" dirty="0" smtClean="0"/>
              <a:t>2</a:t>
            </a:r>
            <a:endParaRPr lang="en-US" sz="1200" dirty="0"/>
          </a:p>
        </p:txBody>
      </p:sp>
      <p:sp>
        <p:nvSpPr>
          <p:cNvPr id="10" name="TextBox 9"/>
          <p:cNvSpPr txBox="1"/>
          <p:nvPr/>
        </p:nvSpPr>
        <p:spPr>
          <a:xfrm>
            <a:off x="613833" y="4218232"/>
            <a:ext cx="262662" cy="276999"/>
          </a:xfrm>
          <a:prstGeom prst="rect">
            <a:avLst/>
          </a:prstGeom>
          <a:noFill/>
        </p:spPr>
        <p:txBody>
          <a:bodyPr wrap="none" rtlCol="0">
            <a:spAutoFit/>
          </a:bodyPr>
          <a:lstStyle/>
          <a:p>
            <a:r>
              <a:rPr lang="en-US" sz="1200" dirty="0" smtClean="0"/>
              <a:t>2</a:t>
            </a:r>
            <a:endParaRPr lang="en-US" sz="1200" dirty="0"/>
          </a:p>
        </p:txBody>
      </p:sp>
      <p:sp>
        <p:nvSpPr>
          <p:cNvPr id="11" name="TextBox 10"/>
          <p:cNvSpPr txBox="1"/>
          <p:nvPr/>
        </p:nvSpPr>
        <p:spPr>
          <a:xfrm>
            <a:off x="262466" y="4218232"/>
            <a:ext cx="262662" cy="276999"/>
          </a:xfrm>
          <a:prstGeom prst="rect">
            <a:avLst/>
          </a:prstGeom>
          <a:noFill/>
        </p:spPr>
        <p:txBody>
          <a:bodyPr wrap="none" rtlCol="0">
            <a:spAutoFit/>
          </a:bodyPr>
          <a:lstStyle/>
          <a:p>
            <a:r>
              <a:rPr lang="en-US" sz="1200" dirty="0" smtClean="0"/>
              <a:t>2</a:t>
            </a:r>
            <a:endParaRPr lang="en-US" sz="1200" dirty="0"/>
          </a:p>
        </p:txBody>
      </p:sp>
      <p:sp>
        <p:nvSpPr>
          <p:cNvPr id="12" name="TextBox 11"/>
          <p:cNvSpPr txBox="1"/>
          <p:nvPr/>
        </p:nvSpPr>
        <p:spPr>
          <a:xfrm>
            <a:off x="3136802" y="4235165"/>
            <a:ext cx="262662" cy="276999"/>
          </a:xfrm>
          <a:prstGeom prst="rect">
            <a:avLst/>
          </a:prstGeom>
          <a:noFill/>
        </p:spPr>
        <p:txBody>
          <a:bodyPr wrap="none" rtlCol="0">
            <a:spAutoFit/>
          </a:bodyPr>
          <a:lstStyle/>
          <a:p>
            <a:r>
              <a:rPr lang="en-US" sz="1200" dirty="0" smtClean="0"/>
              <a:t>2</a:t>
            </a:r>
            <a:endParaRPr lang="en-US" sz="1200" dirty="0"/>
          </a:p>
        </p:txBody>
      </p:sp>
      <p:sp>
        <p:nvSpPr>
          <p:cNvPr id="13" name="TextBox 12"/>
          <p:cNvSpPr txBox="1"/>
          <p:nvPr/>
        </p:nvSpPr>
        <p:spPr>
          <a:xfrm>
            <a:off x="3471333" y="4235165"/>
            <a:ext cx="262662" cy="276999"/>
          </a:xfrm>
          <a:prstGeom prst="rect">
            <a:avLst/>
          </a:prstGeom>
          <a:noFill/>
        </p:spPr>
        <p:txBody>
          <a:bodyPr wrap="none" rtlCol="0">
            <a:spAutoFit/>
          </a:bodyPr>
          <a:lstStyle/>
          <a:p>
            <a:r>
              <a:rPr lang="en-US" sz="1200" dirty="0" smtClean="0"/>
              <a:t>2</a:t>
            </a:r>
            <a:endParaRPr lang="en-US" sz="1200" dirty="0"/>
          </a:p>
        </p:txBody>
      </p:sp>
      <p:sp>
        <p:nvSpPr>
          <p:cNvPr id="18" name="TextBox 17"/>
          <p:cNvSpPr txBox="1"/>
          <p:nvPr/>
        </p:nvSpPr>
        <p:spPr>
          <a:xfrm>
            <a:off x="1579033" y="4260564"/>
            <a:ext cx="262662" cy="276999"/>
          </a:xfrm>
          <a:prstGeom prst="rect">
            <a:avLst/>
          </a:prstGeom>
          <a:noFill/>
        </p:spPr>
        <p:txBody>
          <a:bodyPr wrap="none" rtlCol="0">
            <a:spAutoFit/>
          </a:bodyPr>
          <a:lstStyle/>
          <a:p>
            <a:r>
              <a:rPr lang="en-US" sz="1200" dirty="0"/>
              <a:t>4</a:t>
            </a:r>
          </a:p>
        </p:txBody>
      </p:sp>
      <p:sp>
        <p:nvSpPr>
          <p:cNvPr id="19" name="TextBox 18"/>
          <p:cNvSpPr txBox="1"/>
          <p:nvPr/>
        </p:nvSpPr>
        <p:spPr>
          <a:xfrm>
            <a:off x="4017433" y="4247864"/>
            <a:ext cx="262662" cy="276999"/>
          </a:xfrm>
          <a:prstGeom prst="rect">
            <a:avLst/>
          </a:prstGeom>
          <a:noFill/>
        </p:spPr>
        <p:txBody>
          <a:bodyPr wrap="none" rtlCol="0">
            <a:spAutoFit/>
          </a:bodyPr>
          <a:lstStyle/>
          <a:p>
            <a:r>
              <a:rPr lang="en-US" sz="1200" dirty="0"/>
              <a:t>4</a:t>
            </a:r>
          </a:p>
        </p:txBody>
      </p:sp>
      <p:pic>
        <p:nvPicPr>
          <p:cNvPr id="4" name="Picture 3" descr="simple subduct.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41206" y="5644688"/>
            <a:ext cx="3047805" cy="3054812"/>
          </a:xfrm>
          <a:prstGeom prst="rect">
            <a:avLst/>
          </a:prstGeom>
        </p:spPr>
      </p:pic>
      <p:pic>
        <p:nvPicPr>
          <p:cNvPr id="27" name="Picture 26" descr="finding plate velocities and geometry changes copy.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914900" y="1460500"/>
            <a:ext cx="4191000" cy="3657600"/>
          </a:xfrm>
          <a:prstGeom prst="rect">
            <a:avLst/>
          </a:prstGeom>
        </p:spPr>
      </p:pic>
    </p:spTree>
    <p:extLst>
      <p:ext uri="{BB962C8B-B14F-4D97-AF65-F5344CB8AC3E}">
        <p14:creationId xmlns:p14="http://schemas.microsoft.com/office/powerpoint/2010/main" val="309906282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10363</TotalTime>
  <Words>3970</Words>
  <Application>Microsoft Macintosh PowerPoint</Application>
  <PresentationFormat>On-screen Show (4:3)</PresentationFormat>
  <Paragraphs>375</Paragraphs>
  <Slides>45</Slides>
  <Notes>42</Notes>
  <HiddenSlides>0</HiddenSlides>
  <MMClips>2</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45</vt:i4>
      </vt:variant>
    </vt:vector>
  </HeadingPairs>
  <TitlesOfParts>
    <vt:vector size="47" baseType="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unknown unknown</dc:creator>
  <cp:lastModifiedBy>unknown unknown</cp:lastModifiedBy>
  <cp:revision>255</cp:revision>
  <dcterms:created xsi:type="dcterms:W3CDTF">2018-04-18T01:24:05Z</dcterms:created>
  <dcterms:modified xsi:type="dcterms:W3CDTF">2018-05-16T12:09:50Z</dcterms:modified>
</cp:coreProperties>
</file>