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1.bin" ContentType="application/vnd.openxmlformats-officedocument.oleObject"/>
  <Override PartName="/ppt/notesSlides/notesSlide4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46.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7.xml" ContentType="application/vnd.openxmlformats-officedocument.presentationml.notesSlide+xml"/>
  <Override PartName="/ppt/embeddings/oleObject7.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embeddings/oleObject8.bin" ContentType="application/vnd.openxmlformats-officedocument.oleObject"/>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54" r:id="rId1"/>
  </p:sldMasterIdLst>
  <p:notesMasterIdLst>
    <p:notesMasterId r:id="rId92"/>
  </p:notesMasterIdLst>
  <p:handoutMasterIdLst>
    <p:handoutMasterId r:id="rId93"/>
  </p:handoutMasterIdLst>
  <p:sldIdLst>
    <p:sldId id="857" r:id="rId2"/>
    <p:sldId id="884" r:id="rId3"/>
    <p:sldId id="837" r:id="rId4"/>
    <p:sldId id="1952" r:id="rId5"/>
    <p:sldId id="1954" r:id="rId6"/>
    <p:sldId id="1953" r:id="rId7"/>
    <p:sldId id="802" r:id="rId8"/>
    <p:sldId id="803" r:id="rId9"/>
    <p:sldId id="799" r:id="rId10"/>
    <p:sldId id="800" r:id="rId11"/>
    <p:sldId id="842" r:id="rId12"/>
    <p:sldId id="801" r:id="rId13"/>
    <p:sldId id="1969" r:id="rId14"/>
    <p:sldId id="256" r:id="rId15"/>
    <p:sldId id="2044" r:id="rId16"/>
    <p:sldId id="2045" r:id="rId17"/>
    <p:sldId id="409" r:id="rId18"/>
    <p:sldId id="2046" r:id="rId19"/>
    <p:sldId id="2047" r:id="rId20"/>
    <p:sldId id="312" r:id="rId21"/>
    <p:sldId id="2048" r:id="rId22"/>
    <p:sldId id="637" r:id="rId23"/>
    <p:sldId id="858" r:id="rId24"/>
    <p:sldId id="859" r:id="rId25"/>
    <p:sldId id="1958" r:id="rId26"/>
    <p:sldId id="1959" r:id="rId27"/>
    <p:sldId id="1967" r:id="rId28"/>
    <p:sldId id="2049" r:id="rId29"/>
    <p:sldId id="1957" r:id="rId30"/>
    <p:sldId id="1955" r:id="rId31"/>
    <p:sldId id="271" r:id="rId32"/>
    <p:sldId id="638" r:id="rId33"/>
    <p:sldId id="2039" r:id="rId34"/>
    <p:sldId id="270" r:id="rId35"/>
    <p:sldId id="2033" r:id="rId36"/>
    <p:sldId id="2042" r:id="rId37"/>
    <p:sldId id="2034" r:id="rId38"/>
    <p:sldId id="2036" r:id="rId39"/>
    <p:sldId id="2037" r:id="rId40"/>
    <p:sldId id="2035" r:id="rId41"/>
    <p:sldId id="2038" r:id="rId42"/>
    <p:sldId id="2040" r:id="rId43"/>
    <p:sldId id="2041" r:id="rId44"/>
    <p:sldId id="1974" r:id="rId45"/>
    <p:sldId id="1956" r:id="rId46"/>
    <p:sldId id="2050" r:id="rId47"/>
    <p:sldId id="2053" r:id="rId48"/>
    <p:sldId id="1991" r:id="rId49"/>
    <p:sldId id="845" r:id="rId50"/>
    <p:sldId id="1970" r:id="rId51"/>
    <p:sldId id="313" r:id="rId52"/>
    <p:sldId id="2030" r:id="rId53"/>
    <p:sldId id="1994" r:id="rId54"/>
    <p:sldId id="1995" r:id="rId55"/>
    <p:sldId id="2031" r:id="rId56"/>
    <p:sldId id="2054" r:id="rId57"/>
    <p:sldId id="2073" r:id="rId58"/>
    <p:sldId id="2074" r:id="rId59"/>
    <p:sldId id="2066" r:id="rId60"/>
    <p:sldId id="2067" r:id="rId61"/>
    <p:sldId id="2068" r:id="rId62"/>
    <p:sldId id="2065" r:id="rId63"/>
    <p:sldId id="2062" r:id="rId64"/>
    <p:sldId id="2063" r:id="rId65"/>
    <p:sldId id="2064" r:id="rId66"/>
    <p:sldId id="2055" r:id="rId67"/>
    <p:sldId id="2072" r:id="rId68"/>
    <p:sldId id="2056" r:id="rId69"/>
    <p:sldId id="2058" r:id="rId70"/>
    <p:sldId id="2059" r:id="rId71"/>
    <p:sldId id="2060" r:id="rId72"/>
    <p:sldId id="2002" r:id="rId73"/>
    <p:sldId id="2075" r:id="rId74"/>
    <p:sldId id="2004" r:id="rId75"/>
    <p:sldId id="2005" r:id="rId76"/>
    <p:sldId id="2006" r:id="rId77"/>
    <p:sldId id="2007" r:id="rId78"/>
    <p:sldId id="2078" r:id="rId79"/>
    <p:sldId id="2079" r:id="rId80"/>
    <p:sldId id="2083" r:id="rId81"/>
    <p:sldId id="2080" r:id="rId82"/>
    <p:sldId id="2081" r:id="rId83"/>
    <p:sldId id="2082" r:id="rId84"/>
    <p:sldId id="2084" r:id="rId85"/>
    <p:sldId id="2085" r:id="rId86"/>
    <p:sldId id="2086" r:id="rId87"/>
    <p:sldId id="2087" r:id="rId88"/>
    <p:sldId id="2088" r:id="rId89"/>
    <p:sldId id="2092" r:id="rId90"/>
    <p:sldId id="2089" r:id="rId91"/>
  </p:sldIdLst>
  <p:sldSz cx="9144000" cy="6858000" type="screen4x3"/>
  <p:notesSz cx="6858000" cy="9144000"/>
  <p:defaultTextStyle>
    <a:defPPr>
      <a:defRPr lang="en-US"/>
    </a:defPPr>
    <a:lvl1pPr algn="ctr" rtl="0" fontAlgn="base">
      <a:spcBef>
        <a:spcPct val="0"/>
      </a:spcBef>
      <a:spcAft>
        <a:spcPct val="0"/>
      </a:spcAft>
      <a:defRPr sz="2800" b="1" kern="1200">
        <a:solidFill>
          <a:schemeClr val="tx1"/>
        </a:solidFill>
        <a:latin typeface="Tempus Sans ITC"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empus Sans ITC"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empus Sans ITC"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empus Sans ITC"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empus Sans ITC"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empus Sans ITC"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empus Sans ITC"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empus Sans ITC"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empus Sans ITC"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66FF33"/>
    <a:srgbClr val="008000"/>
    <a:srgbClr val="00FF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67" autoAdjust="0"/>
  </p:normalViewPr>
  <p:slideViewPr>
    <p:cSldViewPr>
      <p:cViewPr>
        <p:scale>
          <a:sx n="100" d="100"/>
          <a:sy n="100" d="100"/>
        </p:scale>
        <p:origin x="-129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944"/>
    </p:cViewPr>
  </p:sorterViewPr>
  <p:notesViewPr>
    <p:cSldViewPr>
      <p:cViewPr>
        <p:scale>
          <a:sx n="200" d="100"/>
          <a:sy n="200" d="100"/>
        </p:scale>
        <p:origin x="-72" y="42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30.emf"/><Relationship Id="rId3"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empus Sans ITC" pitchFamily="82" charset="0"/>
                <a:ea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FDDB635E-DE83-F849-A314-59CD047831F8}" type="datetime1">
              <a:rPr lang="en-US"/>
              <a:pPr>
                <a:defRPr/>
              </a:pPr>
              <a:t>5/16/18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empus Sans ITC" pitchFamily="82" charset="0"/>
                <a:ea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AD085505-5AF8-6243-88FF-A47C65FBFD6F}" type="slidenum">
              <a:rPr lang="en-US"/>
              <a:pPr>
                <a:defRPr/>
              </a:pPr>
              <a:t>‹#›</a:t>
            </a:fld>
            <a:endParaRPr lang="en-US"/>
          </a:p>
        </p:txBody>
      </p:sp>
    </p:spTree>
    <p:extLst>
      <p:ext uri="{BB962C8B-B14F-4D97-AF65-F5344CB8AC3E}">
        <p14:creationId xmlns:p14="http://schemas.microsoft.com/office/powerpoint/2010/main" val="41294411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Papyrus"/>
                <a:ea typeface="Papyrus"/>
                <a:cs typeface="Papyru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9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Papyrus" charset="0"/>
                <a:cs typeface="Papyrus" charset="0"/>
              </a:defRPr>
            </a:lvl1pPr>
          </a:lstStyle>
          <a:p>
            <a:pPr>
              <a:defRPr/>
            </a:pPr>
            <a:fld id="{71D198F3-3501-C547-8BD8-A87DE1B19EF5}" type="slidenum">
              <a:rPr lang="en-US"/>
              <a:pPr>
                <a:defRPr/>
              </a:pPr>
              <a:t>‹#›</a:t>
            </a:fld>
            <a:endParaRPr lang="en-US"/>
          </a:p>
        </p:txBody>
      </p:sp>
    </p:spTree>
    <p:extLst>
      <p:ext uri="{BB962C8B-B14F-4D97-AF65-F5344CB8AC3E}">
        <p14:creationId xmlns:p14="http://schemas.microsoft.com/office/powerpoint/2010/main" val="40509858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Papyrus"/>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Papyrus"/>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Papyrus"/>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Papyrus"/>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Papyrus"/>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endParaRPr lang="en-US" dirty="0">
              <a:latin typeface="Papyrus" charset="0"/>
              <a:cs typeface="Papyrus" charset="0"/>
            </a:endParaRP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2</a:t>
            </a:fld>
            <a:endParaRPr lang="en-US"/>
          </a:p>
        </p:txBody>
      </p:sp>
    </p:spTree>
    <p:extLst>
      <p:ext uri="{BB962C8B-B14F-4D97-AF65-F5344CB8AC3E}">
        <p14:creationId xmlns:p14="http://schemas.microsoft.com/office/powerpoint/2010/main" val="61123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B1F0B5F-A2F6-2547-83F0-5CCB1BB42730}" type="slidenum">
              <a:rPr lang="en-US" sz="1200" b="0">
                <a:latin typeface="Papyrus" charset="0"/>
                <a:cs typeface="Papyrus" charset="0"/>
              </a:rPr>
              <a:pPr eaLnBrk="1" hangingPunct="1"/>
              <a:t>18</a:t>
            </a:fld>
            <a:endParaRPr lang="en-US" sz="1200" b="0">
              <a:latin typeface="Papyrus" charset="0"/>
              <a:cs typeface="Papyru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noProof="0" dirty="0" smtClean="0">
                <a:latin typeface="Papyrus" charset="0"/>
                <a:ea typeface="ＭＳ Ｐゴシック" charset="0"/>
                <a:cs typeface="ＭＳ Ｐゴシック" charset="0"/>
              </a:rPr>
              <a:t>Geodesia y su aplicación practica de agrimensura,</a:t>
            </a:r>
            <a:r>
              <a:rPr lang="es-ES" baseline="0" noProof="0" dirty="0" smtClean="0">
                <a:latin typeface="Papyrus" charset="0"/>
                <a:ea typeface="ＭＳ Ｐゴシック" charset="0"/>
                <a:cs typeface="ＭＳ Ｐゴシック" charset="0"/>
              </a:rPr>
              <a:t> y geodinámica no tenían un vinculo muy fuerte antes el desarrollo de GPS – siguieron sendas paralelas.</a:t>
            </a:r>
            <a:endParaRPr lang="es-ES" noProof="0" dirty="0">
              <a:latin typeface="Papyru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B1F0B5F-A2F6-2547-83F0-5CCB1BB42730}" type="slidenum">
              <a:rPr lang="en-US" sz="1200" b="0">
                <a:latin typeface="Papyrus" charset="0"/>
                <a:cs typeface="Papyrus" charset="0"/>
              </a:rPr>
              <a:pPr eaLnBrk="1" hangingPunct="1"/>
              <a:t>19</a:t>
            </a:fld>
            <a:endParaRPr lang="en-US" sz="1200" b="0">
              <a:latin typeface="Papyrus" charset="0"/>
              <a:cs typeface="Papyru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noProof="0" dirty="0" smtClean="0">
                <a:latin typeface="Papyrus" charset="0"/>
                <a:ea typeface="ＭＳ Ｐゴシック" charset="0"/>
                <a:cs typeface="ＭＳ Ｐゴシック" charset="0"/>
              </a:rPr>
              <a:t>T&amp;S OK para fines geodinámicos,</a:t>
            </a:r>
            <a:r>
              <a:rPr lang="es-ES" baseline="0" noProof="0" dirty="0" smtClean="0">
                <a:latin typeface="Papyrus" charset="0"/>
                <a:ea typeface="ＭＳ Ｐゴシック" charset="0"/>
                <a:cs typeface="ＭＳ Ｐゴシック" charset="0"/>
              </a:rPr>
              <a:t> no geodestas/agrimensuras.</a:t>
            </a:r>
          </a:p>
          <a:p>
            <a:pPr eaLnBrk="1" hangingPunct="1"/>
            <a:r>
              <a:rPr lang="es-ES" noProof="0" dirty="0" smtClean="0">
                <a:latin typeface="Papyrus" charset="0"/>
                <a:ea typeface="ＭＳ Ｐゴシック" charset="0"/>
                <a:cs typeface="ＭＳ Ｐゴシック" charset="0"/>
              </a:rPr>
              <a:t>Antes</a:t>
            </a:r>
            <a:r>
              <a:rPr lang="es-ES" baseline="0" noProof="0" dirty="0" smtClean="0">
                <a:latin typeface="Papyrus" charset="0"/>
                <a:ea typeface="ＭＳ Ｐゴシック" charset="0"/>
                <a:cs typeface="ＭＳ Ｐゴシック" charset="0"/>
              </a:rPr>
              <a:t> pen</a:t>
            </a:r>
            <a:r>
              <a:rPr lang="es-ES" noProof="0" dirty="0" smtClean="0">
                <a:latin typeface="Papyrus" charset="0"/>
                <a:ea typeface="ＭＳ Ｐゴシック" charset="0"/>
                <a:cs typeface="ＭＳ Ｐゴシック" charset="0"/>
              </a:rPr>
              <a:t>saba que sismología tenia los peyores libros de texto</a:t>
            </a:r>
            <a:r>
              <a:rPr lang="es-ES" baseline="0" noProof="0" dirty="0" smtClean="0">
                <a:latin typeface="Papyrus" charset="0"/>
                <a:ea typeface="ＭＳ Ｐゴシック" charset="0"/>
                <a:cs typeface="ＭＳ Ｐゴシック" charset="0"/>
              </a:rPr>
              <a:t> – estaba equivocado </a:t>
            </a:r>
            <a:r>
              <a:rPr lang="es-ES" noProof="0" dirty="0" smtClean="0">
                <a:latin typeface="Papyrus" charset="0"/>
                <a:ea typeface="ＭＳ Ｐゴシック" charset="0"/>
                <a:cs typeface="ＭＳ Ｐゴシック" charset="0"/>
              </a:rPr>
              <a:t>– Geodesia</a:t>
            </a:r>
            <a:r>
              <a:rPr lang="es-ES" baseline="0" noProof="0" dirty="0" smtClean="0">
                <a:latin typeface="Papyrus" charset="0"/>
                <a:ea typeface="ＭＳ Ｐゴシック" charset="0"/>
                <a:cs typeface="ＭＳ Ｐゴシック" charset="0"/>
              </a:rPr>
              <a:t> gana</a:t>
            </a:r>
            <a:r>
              <a:rPr lang="es-ES" noProof="0" dirty="0" smtClean="0">
                <a:latin typeface="Papyrus" charset="0"/>
                <a:ea typeface="ＭＳ Ｐゴシック" charset="0"/>
                <a:cs typeface="ＭＳ Ｐゴシック" charset="0"/>
              </a:rPr>
              <a:t>!</a:t>
            </a:r>
            <a:endParaRPr lang="es-ES" noProof="0" dirty="0">
              <a:latin typeface="Papyru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20</a:t>
            </a:fld>
            <a:endParaRPr lang="en-US"/>
          </a:p>
        </p:txBody>
      </p:sp>
    </p:spTree>
    <p:extLst>
      <p:ext uri="{BB962C8B-B14F-4D97-AF65-F5344CB8AC3E}">
        <p14:creationId xmlns:p14="http://schemas.microsoft.com/office/powerpoint/2010/main" val="3015500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21</a:t>
            </a:fld>
            <a:endParaRPr lang="en-US"/>
          </a:p>
        </p:txBody>
      </p:sp>
    </p:spTree>
    <p:extLst>
      <p:ext uri="{BB962C8B-B14F-4D97-AF65-F5344CB8AC3E}">
        <p14:creationId xmlns:p14="http://schemas.microsoft.com/office/powerpoint/2010/main" val="3015500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Glacial Isostatic </a:t>
            </a:r>
            <a:r>
              <a:rPr lang="es-ES" noProof="0" dirty="0" err="1" smtClean="0">
                <a:latin typeface="Papyrus" charset="0"/>
                <a:ea typeface="ＭＳ Ｐゴシック" charset="0"/>
                <a:cs typeface="ＭＳ Ｐゴシック" charset="0"/>
              </a:rPr>
              <a:t>Adjustment</a:t>
            </a:r>
            <a:r>
              <a:rPr lang="es-ES" noProof="0" dirty="0" smtClean="0">
                <a:latin typeface="Papyrus" charset="0"/>
                <a:ea typeface="ＭＳ Ｐゴシック" charset="0"/>
                <a:cs typeface="ＭＳ Ｐゴシック" charset="0"/>
              </a:rPr>
              <a:t> (GIA/ ajuste isostático glacial</a:t>
            </a:r>
            <a:r>
              <a:rPr lang="es-ES" baseline="0" noProof="0" dirty="0" smtClean="0">
                <a:latin typeface="Papyrus" charset="0"/>
                <a:ea typeface="ＭＳ Ｐゴシック" charset="0"/>
                <a:cs typeface="ＭＳ Ｐゴシック" charset="0"/>
              </a:rPr>
              <a:t> – </a:t>
            </a:r>
            <a:r>
              <a:rPr lang="es-ES" noProof="0" dirty="0" smtClean="0">
                <a:latin typeface="Papyrus" charset="0"/>
                <a:ea typeface="ＭＳ Ｐゴシック" charset="0"/>
                <a:cs typeface="ＭＳ Ｐゴシック" charset="0"/>
              </a:rPr>
              <a:t>AIG) es un ejemplo</a:t>
            </a:r>
            <a:r>
              <a:rPr lang="es-ES" baseline="0" noProof="0" dirty="0" smtClean="0">
                <a:latin typeface="Papyrus" charset="0"/>
                <a:ea typeface="ＭＳ Ｐゴシック" charset="0"/>
                <a:cs typeface="ＭＳ Ｐゴシック" charset="0"/>
              </a:rPr>
              <a:t> del ajuste isostático.</a:t>
            </a:r>
            <a:endParaRPr lang="es-ES" noProof="0" dirty="0" smtClean="0">
              <a:latin typeface="Papyrus" charset="0"/>
              <a:ea typeface="ＭＳ Ｐゴシック" charset="0"/>
              <a:cs typeface="ＭＳ Ｐゴシック" charset="0"/>
            </a:endParaRPr>
          </a:p>
          <a:p>
            <a:r>
              <a:rPr lang="es-ES" noProof="0" dirty="0" smtClean="0">
                <a:latin typeface="Papyrus" charset="0"/>
                <a:ea typeface="ＭＳ Ｐゴシック" charset="0"/>
                <a:cs typeface="ＭＳ Ｐゴシック" charset="0"/>
              </a:rPr>
              <a:t>Es una forma</a:t>
            </a:r>
            <a:r>
              <a:rPr lang="es-ES" baseline="0" noProof="0" dirty="0" smtClean="0">
                <a:latin typeface="Papyrus" charset="0"/>
                <a:ea typeface="ＭＳ Ｐゴシック" charset="0"/>
                <a:cs typeface="ＭＳ Ｐゴシック" charset="0"/>
              </a:rPr>
              <a:t> de ajuste isostático, hay otros, pero </a:t>
            </a:r>
            <a:r>
              <a:rPr lang="es-ES" noProof="0" dirty="0" smtClean="0">
                <a:latin typeface="Papyrus" charset="0"/>
                <a:ea typeface="ＭＳ Ｐゴシック" charset="0"/>
                <a:cs typeface="ＭＳ Ｐゴシック" charset="0"/>
              </a:rPr>
              <a:t>ajuste isostático Tectónica probablemente pasa demasiado</a:t>
            </a:r>
            <a:r>
              <a:rPr lang="es-ES" baseline="0" noProof="0" dirty="0" smtClean="0">
                <a:latin typeface="Papyrus" charset="0"/>
                <a:ea typeface="ＭＳ Ｐゴシック" charset="0"/>
                <a:cs typeface="ＭＳ Ｐゴシック" charset="0"/>
              </a:rPr>
              <a:t> lento</a:t>
            </a:r>
          </a:p>
          <a:p>
            <a:endParaRPr lang="es-ES" noProof="0" dirty="0" smtClean="0">
              <a:latin typeface="Papyrus" charset="0"/>
              <a:ea typeface="ＭＳ Ｐゴシック" charset="0"/>
              <a:cs typeface="ＭＳ Ｐゴシック" charset="0"/>
            </a:endParaRPr>
          </a:p>
          <a:p>
            <a:r>
              <a:rPr lang="es-ES" noProof="0" dirty="0" smtClean="0">
                <a:latin typeface="Papyrus" charset="0"/>
                <a:ea typeface="ＭＳ Ｐゴシック" charset="0"/>
                <a:cs typeface="ＭＳ Ｐゴシック" charset="0"/>
              </a:rPr>
              <a:t>La situación nueva es buena por la seguridad de empleo</a:t>
            </a:r>
            <a:r>
              <a:rPr lang="es-ES" baseline="0" noProof="0" dirty="0" smtClean="0">
                <a:latin typeface="Papyrus" charset="0"/>
                <a:ea typeface="ＭＳ Ｐゴシック" charset="0"/>
                <a:cs typeface="ＭＳ Ｐゴシック" charset="0"/>
              </a:rPr>
              <a:t> – el trabajo nunca va a terminar (como medicina, siempre será algo que es la causa numerosamente mas grande de la muerte).</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DACD93E-3ED1-3842-ABA5-001B03B156E2}" type="slidenum">
              <a:rPr lang="en-US" sz="1200" b="0">
                <a:latin typeface="Papyrus" charset="0"/>
                <a:cs typeface="Papyrus" charset="0"/>
              </a:rPr>
              <a:pPr eaLnBrk="1" hangingPunct="1"/>
              <a:t>22</a:t>
            </a:fld>
            <a:endParaRPr lang="en-US" sz="1200" b="0">
              <a:latin typeface="Papyrus" charset="0"/>
              <a:cs typeface="Papyru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Es difícil ver el</a:t>
            </a:r>
            <a:r>
              <a:rPr lang="es-ES" baseline="0" noProof="0" dirty="0" smtClean="0">
                <a:latin typeface="Papyrus" charset="0"/>
                <a:ea typeface="ＭＳ Ｐゴシック" charset="0"/>
                <a:cs typeface="ＭＳ Ｐゴシック" charset="0"/>
              </a:rPr>
              <a:t> rango de </a:t>
            </a:r>
            <a:r>
              <a:rPr lang="es-ES" dirty="0" smtClean="0">
                <a:latin typeface="Papyrus" charset="0"/>
                <a:cs typeface="Papyrus" charset="0"/>
              </a:rPr>
              <a:t>desplazamientos. </a:t>
            </a:r>
            <a:r>
              <a:rPr lang="es-ES" baseline="0" noProof="0" dirty="0" smtClean="0">
                <a:latin typeface="Papyrus" charset="0"/>
                <a:ea typeface="ＭＳ Ｐゴシック" charset="0"/>
                <a:cs typeface="ＭＳ Ｐゴシック" charset="0"/>
              </a:rPr>
              <a:t>En Concepción, el vector mas largo sale del mapa (Concepción salto 3m, pero sola muestra 0.5, Constitución, que no figura – saltó 5m), mientras </a:t>
            </a:r>
            <a:r>
              <a:rPr lang="es-ES" noProof="0" dirty="0" smtClean="0">
                <a:latin typeface="Papyrus" charset="0"/>
                <a:ea typeface="ＭＳ Ｐゴシック" charset="0"/>
                <a:cs typeface="ＭＳ Ｐゴシック" charset="0"/>
              </a:rPr>
              <a:t>Buenos Aires casi no se ve – por  el amplio rango de </a:t>
            </a:r>
            <a:r>
              <a:rPr lang="es-ES" dirty="0" smtClean="0">
                <a:latin typeface="Papyrus" charset="0"/>
                <a:cs typeface="Papyrus" charset="0"/>
              </a:rPr>
              <a:t>desplazamientos </a:t>
            </a:r>
            <a:r>
              <a:rPr lang="es-ES" noProof="0" dirty="0" smtClean="0">
                <a:latin typeface="Papyrus" charset="0"/>
                <a:ea typeface="ＭＳ Ｐゴシック" charset="0"/>
                <a:cs typeface="ＭＳ Ｐゴシック" charset="0"/>
              </a:rPr>
              <a:t>en</a:t>
            </a:r>
            <a:r>
              <a:rPr lang="es-ES" baseline="0" noProof="0" dirty="0" smtClean="0">
                <a:latin typeface="Papyrus" charset="0"/>
                <a:ea typeface="ＭＳ Ｐゴシック" charset="0"/>
                <a:cs typeface="ＭＳ Ｐゴシック" charset="0"/>
              </a:rPr>
              <a:t> una sola escala</a:t>
            </a:r>
            <a:r>
              <a:rPr lang="es-ES" dirty="0" smtClean="0">
                <a:latin typeface="Papyrus" charset="0"/>
                <a:ea typeface="ＭＳ Ｐゴシック" charset="0"/>
                <a:cs typeface="ＭＳ Ｐゴシック" charset="0"/>
              </a:rPr>
              <a:t>.</a:t>
            </a:r>
            <a:endParaRPr lang="es-ES" dirty="0">
              <a:latin typeface="Papyrus" charset="0"/>
              <a:ea typeface="ＭＳ Ｐゴシック" charset="0"/>
              <a:cs typeface="ＭＳ Ｐゴシック"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EA820CE-73CD-2F48-8119-BBA59CB08E17}" type="slidenum">
              <a:rPr lang="en-US" sz="1200" b="0">
                <a:latin typeface="Papyrus" charset="0"/>
                <a:cs typeface="Papyrus" charset="0"/>
              </a:rPr>
              <a:pPr eaLnBrk="1" hangingPunct="1"/>
              <a:t>23</a:t>
            </a:fld>
            <a:endParaRPr lang="en-US" sz="1200" b="0">
              <a:latin typeface="Papyrus" charset="0"/>
              <a:cs typeface="Papyru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Puntos 1-3 son tradicionales</a:t>
            </a:r>
          </a:p>
          <a:p>
            <a:r>
              <a:rPr lang="es-ES" noProof="0" dirty="0" smtClean="0">
                <a:latin typeface="Papyrus" charset="0"/>
                <a:ea typeface="ＭＳ Ｐゴシック" charset="0"/>
                <a:cs typeface="ＭＳ Ｐゴシック" charset="0"/>
              </a:rPr>
              <a:t>¿Porque</a:t>
            </a:r>
            <a:r>
              <a:rPr lang="es-ES" baseline="0" noProof="0" dirty="0" smtClean="0">
                <a:latin typeface="Papyrus" charset="0"/>
                <a:ea typeface="ＭＳ Ｐゴシック" charset="0"/>
                <a:cs typeface="ＭＳ Ｐゴシック" charset="0"/>
              </a:rPr>
              <a:t> gravedad se metió en la geodesia?</a:t>
            </a:r>
          </a:p>
          <a:p>
            <a:r>
              <a:rPr lang="es-ES" baseline="0" noProof="0" dirty="0" smtClean="0">
                <a:latin typeface="Papyrus" charset="0"/>
                <a:ea typeface="ＭＳ Ｐゴシック" charset="0"/>
                <a:cs typeface="ＭＳ Ｐゴシック" charset="0"/>
              </a:rPr>
              <a:t>Gravedad es la fuerza que organiza el universo. Es muy débil pero tiene un rango muy largo y es de un solo “signo” (atracción), no hay cancelaciones.</a:t>
            </a:r>
            <a:endParaRPr lang="es-ES" noProof="0" dirty="0" smtClean="0">
              <a:latin typeface="Papyrus"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61E0084-95DE-7A4B-9A8A-FFC49833C16B}" type="slidenum">
              <a:rPr lang="en-US" sz="1200" b="0">
                <a:latin typeface="Papyrus" charset="0"/>
                <a:cs typeface="Papyrus" charset="0"/>
              </a:rPr>
              <a:pPr eaLnBrk="1" hangingPunct="1"/>
              <a:t>24</a:t>
            </a:fld>
            <a:endParaRPr lang="en-US" sz="1200" b="0">
              <a:latin typeface="Papyrus" charset="0"/>
              <a:cs typeface="Papyru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http://</a:t>
            </a:r>
            <a:r>
              <a:rPr lang="es-ES" noProof="0" dirty="0" err="1" smtClean="0"/>
              <a:t>quarksandcoffee.com</a:t>
            </a:r>
            <a:r>
              <a:rPr lang="es-ES" noProof="0" dirty="0" smtClean="0"/>
              <a:t>/</a:t>
            </a:r>
            <a:r>
              <a:rPr lang="es-ES" noProof="0" dirty="0" err="1" smtClean="0"/>
              <a:t>index.php</a:t>
            </a:r>
            <a:r>
              <a:rPr lang="es-ES" noProof="0" dirty="0" smtClean="0"/>
              <a:t>/2015/10/29/why-are-some-moons-spherical-but-others-are-shaped-like-potatoes/</a:t>
            </a:r>
          </a:p>
          <a:p>
            <a:endParaRPr lang="es-ES" noProof="0" dirty="0" smtClean="0"/>
          </a:p>
          <a:p>
            <a:r>
              <a:rPr lang="es-ES" baseline="0" noProof="0" dirty="0" smtClean="0">
                <a:latin typeface="Papyrus" charset="0"/>
                <a:ea typeface="ＭＳ Ｐゴシック" charset="0"/>
                <a:cs typeface="ＭＳ Ｐゴシック" charset="0"/>
              </a:rPr>
              <a:t>La forma de la tierra es controlada por gravedad.</a:t>
            </a:r>
            <a:endParaRPr lang="es-ES" noProof="0" dirty="0" smtClean="0"/>
          </a:p>
          <a:p>
            <a:r>
              <a:rPr lang="es-ES" b="0" dirty="0" smtClean="0"/>
              <a:t>La atracción gravitatoria </a:t>
            </a:r>
            <a:r>
              <a:rPr lang="es-ES" b="0" noProof="0" dirty="0" smtClean="0"/>
              <a:t>tira</a:t>
            </a:r>
            <a:r>
              <a:rPr lang="es-ES" noProof="0" dirty="0" smtClean="0"/>
              <a:t> cosas</a:t>
            </a:r>
            <a:r>
              <a:rPr lang="es-ES" baseline="0" noProof="0" dirty="0" smtClean="0"/>
              <a:t> conjuntas y forman esferas. Si un cuerpo es suficiente pequeño, la fuerza de gravedad no tiene suficiente fuerza para deformarla y queda como una papa.</a:t>
            </a: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25</a:t>
            </a:fld>
            <a:endParaRPr lang="en-US"/>
          </a:p>
        </p:txBody>
      </p:sp>
    </p:spTree>
    <p:extLst>
      <p:ext uri="{BB962C8B-B14F-4D97-AF65-F5344CB8AC3E}">
        <p14:creationId xmlns:p14="http://schemas.microsoft.com/office/powerpoint/2010/main" val="130980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http://</a:t>
            </a:r>
            <a:r>
              <a:rPr lang="es-ES" noProof="0" dirty="0" err="1" smtClean="0"/>
              <a:t>quarksandcoffee.com</a:t>
            </a:r>
            <a:r>
              <a:rPr lang="es-ES" noProof="0" dirty="0" smtClean="0"/>
              <a:t>/</a:t>
            </a:r>
            <a:r>
              <a:rPr lang="es-ES" noProof="0" dirty="0" err="1" smtClean="0"/>
              <a:t>index.php</a:t>
            </a:r>
            <a:r>
              <a:rPr lang="es-ES" noProof="0" dirty="0" smtClean="0"/>
              <a:t>/2015/10/29/why-are-some-moons-spherical-but-others-are-shaped-like-potatoes/</a:t>
            </a:r>
          </a:p>
          <a:p>
            <a:endParaRPr lang="es-ES" baseline="0" noProof="0" dirty="0" smtClean="0"/>
          </a:p>
          <a:p>
            <a:r>
              <a:rPr lang="es-ES" baseline="0" noProof="0" dirty="0" smtClean="0"/>
              <a:t>El limite donde gravedad tiene al fuerza necesaria para superar las propiedades del material se llama el “radio de papas”</a:t>
            </a:r>
          </a:p>
          <a:p>
            <a:r>
              <a:rPr lang="es-ES" baseline="0" noProof="0" dirty="0" smtClean="0"/>
              <a:t>Es ~2-300 km en cuerpos rocosos, un poco mas grande por cuerpos de hielo</a:t>
            </a: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26</a:t>
            </a:fld>
            <a:endParaRPr lang="en-US"/>
          </a:p>
        </p:txBody>
      </p:sp>
    </p:spTree>
    <p:extLst>
      <p:ext uri="{BB962C8B-B14F-4D97-AF65-F5344CB8AC3E}">
        <p14:creationId xmlns:p14="http://schemas.microsoft.com/office/powerpoint/2010/main" val="1309806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noProof="0" dirty="0" smtClean="0">
                <a:latin typeface="Times New Roman"/>
                <a:cs typeface="Times New Roman"/>
              </a:rPr>
              <a:t>Es el </a:t>
            </a:r>
            <a:r>
              <a:rPr lang="es-ES" b="0" baseline="0" noProof="0" dirty="0" smtClean="0">
                <a:latin typeface="Times New Roman"/>
                <a:cs typeface="Times New Roman"/>
              </a:rPr>
              <a:t>mas pequeño </a:t>
            </a:r>
            <a:r>
              <a:rPr lang="es-ES" b="0" noProof="0" dirty="0" smtClean="0">
                <a:latin typeface="Times New Roman"/>
                <a:cs typeface="Times New Roman"/>
              </a:rPr>
              <a:t>cuerpo</a:t>
            </a:r>
            <a:r>
              <a:rPr lang="es-ES" b="0" baseline="0" noProof="0" dirty="0" smtClean="0">
                <a:latin typeface="Times New Roman"/>
                <a:cs typeface="Times New Roman"/>
              </a:rPr>
              <a:t> conocido ser redondeado por su auto gravedad.</a:t>
            </a:r>
            <a:endParaRPr lang="es-ES" b="0" noProof="0" dirty="0" smtClean="0">
              <a:latin typeface="Times New Roman"/>
              <a:cs typeface="Times New Roman"/>
            </a:endParaRPr>
          </a:p>
          <a:p>
            <a:r>
              <a:rPr lang="es-ES" b="0" noProof="0" dirty="0" smtClean="0">
                <a:latin typeface="Times New Roman"/>
                <a:cs typeface="Times New Roman"/>
              </a:rPr>
              <a:t>Parece la “Estrella de la Muerte” de la película Guerra de la Galaxia.</a:t>
            </a:r>
          </a:p>
          <a:p>
            <a:r>
              <a:rPr lang="es-ES" b="0" noProof="0" dirty="0" smtClean="0">
                <a:latin typeface="Times New Roman"/>
                <a:cs typeface="Times New Roman"/>
              </a:rPr>
              <a:t>Cráter formado por un </a:t>
            </a:r>
            <a:r>
              <a:rPr lang="es-ES" noProof="0" dirty="0" smtClean="0"/>
              <a:t>impacto meteórico de un cuerpo</a:t>
            </a:r>
            <a:r>
              <a:rPr lang="es-ES" baseline="0" noProof="0" dirty="0" smtClean="0"/>
              <a:t> ~5 km en diámetro y velocidad de 31 km/s.</a:t>
            </a:r>
          </a:p>
          <a:p>
            <a:r>
              <a:rPr lang="es-ES" b="0" baseline="0" noProof="0" dirty="0" smtClean="0">
                <a:latin typeface="Times New Roman"/>
                <a:cs typeface="Times New Roman"/>
              </a:rPr>
              <a:t>Bueno – eso es la repuesta por la física/geodinámica - ¿por qué?, no lo de de ingeniería/practica - como me afecta y que hago? Entonces, que es la repuesta de ingeniería/practica?</a:t>
            </a:r>
            <a:endParaRPr lang="es-ES" b="0" noProof="0" dirty="0">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27</a:t>
            </a:fld>
            <a:endParaRPr lang="en-US"/>
          </a:p>
        </p:txBody>
      </p:sp>
    </p:spTree>
    <p:extLst>
      <p:ext uri="{BB962C8B-B14F-4D97-AF65-F5344CB8AC3E}">
        <p14:creationId xmlns:p14="http://schemas.microsoft.com/office/powerpoint/2010/main" val="256410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Son caros ~$100 nuevos</a:t>
            </a:r>
          </a:p>
          <a:p>
            <a:r>
              <a:rPr lang="es-ES" noProof="0" dirty="0" smtClean="0"/>
              <a:t>No hay en e-</a:t>
            </a:r>
            <a:r>
              <a:rPr lang="es-ES" noProof="0" dirty="0" err="1" smtClean="0"/>
              <a:t>book</a:t>
            </a:r>
            <a:endParaRPr lang="es-ES" noProof="0" dirty="0" smtClean="0"/>
          </a:p>
          <a:p>
            <a:r>
              <a:rPr lang="es-ES" noProof="0" dirty="0" smtClean="0"/>
              <a:t>No</a:t>
            </a:r>
            <a:r>
              <a:rPr lang="es-ES" baseline="0" noProof="0" dirty="0" smtClean="0"/>
              <a:t> necesita los 2, uno es suficiente, la segunda es mas dedicada a GPS/GNSS</a:t>
            </a: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3</a:t>
            </a:fld>
            <a:endParaRPr lang="en-US"/>
          </a:p>
        </p:txBody>
      </p:sp>
    </p:spTree>
    <p:extLst>
      <p:ext uri="{BB962C8B-B14F-4D97-AF65-F5344CB8AC3E}">
        <p14:creationId xmlns:p14="http://schemas.microsoft.com/office/powerpoint/2010/main" val="2046068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baseline="0" noProof="0" dirty="0" smtClean="0">
                <a:latin typeface="Times New Roman"/>
                <a:cs typeface="Times New Roman"/>
              </a:rPr>
              <a:t>repuesta de ingeniería/practica</a:t>
            </a:r>
          </a:p>
          <a:p>
            <a:r>
              <a:rPr lang="es-ES" b="0" baseline="0" noProof="0" dirty="0" smtClean="0">
                <a:latin typeface="Times New Roman"/>
                <a:cs typeface="Times New Roman"/>
              </a:rPr>
              <a:t>Geodesia tradicional y su aplicación practica en agrimensura, dedicaba una fuerza inmensa para representar la forma de la tierra en una forma consistente y útil tomando en cuenta los efectos de la gravedad en todas las mediciones.</a:t>
            </a:r>
            <a:endParaRPr lang="es-ES" b="0" baseline="0" noProof="0" dirty="0">
              <a:latin typeface="Times New Roman"/>
              <a:cs typeface="Times New Roman"/>
            </a:endParaRPr>
          </a:p>
          <a:p>
            <a:r>
              <a:rPr lang="es-ES" b="0" baseline="0" noProof="0" dirty="0" smtClean="0">
                <a:latin typeface="Times New Roman"/>
                <a:cs typeface="Times New Roman"/>
              </a:rPr>
              <a:t>No importa por que el geoide esta como esta, lo importo es corregir por los efectos.</a:t>
            </a: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28</a:t>
            </a:fld>
            <a:endParaRPr lang="en-US"/>
          </a:p>
        </p:txBody>
      </p:sp>
    </p:spTree>
    <p:extLst>
      <p:ext uri="{BB962C8B-B14F-4D97-AF65-F5344CB8AC3E}">
        <p14:creationId xmlns:p14="http://schemas.microsoft.com/office/powerpoint/2010/main" val="2564108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Siguiendo</a:t>
            </a:r>
            <a:r>
              <a:rPr lang="es-ES" baseline="0" noProof="0" dirty="0" smtClean="0">
                <a:latin typeface="Papyrus" charset="0"/>
                <a:ea typeface="ＭＳ Ｐゴシック" charset="0"/>
                <a:cs typeface="ＭＳ Ｐゴシック" charset="0"/>
              </a:rPr>
              <a:t> - </a:t>
            </a:r>
            <a:r>
              <a:rPr lang="es-ES" noProof="0" dirty="0" smtClean="0">
                <a:latin typeface="Papyrus" charset="0"/>
                <a:ea typeface="ＭＳ Ｐゴシック" charset="0"/>
                <a:cs typeface="ＭＳ Ｐゴシック" charset="0"/>
              </a:rPr>
              <a:t>Puntos 1-3 son tradicionales</a:t>
            </a:r>
          </a:p>
          <a:p>
            <a:endParaRPr lang="es-ES" noProof="0" dirty="0" smtClean="0">
              <a:latin typeface="Papyrus" charset="0"/>
              <a:ea typeface="ＭＳ Ｐゴシック" charset="0"/>
              <a:cs typeface="ＭＳ Ｐゴシック" charset="0"/>
            </a:endParaRPr>
          </a:p>
          <a:p>
            <a:r>
              <a:rPr lang="es-ES" noProof="0" dirty="0" smtClean="0">
                <a:latin typeface="Papyrus" charset="0"/>
                <a:ea typeface="ＭＳ Ｐゴシック" charset="0"/>
                <a:cs typeface="ＭＳ Ｐゴシック" charset="0"/>
              </a:rPr>
              <a:t>Punto 4 es nuevo, introducido por</a:t>
            </a:r>
            <a:r>
              <a:rPr lang="es-ES" baseline="0" noProof="0" dirty="0" smtClean="0">
                <a:latin typeface="Papyrus" charset="0"/>
                <a:ea typeface="ＭＳ Ｐゴシック" charset="0"/>
                <a:cs typeface="ＭＳ Ｐゴシック" charset="0"/>
              </a:rPr>
              <a:t> la modernas técnicas de medición que ahora pueden medir cambios en los primeros 3 puntos desde escalas locales hasta globales – por ejemplo movimiento de las placas, deformaciones sísmicas, deformaciones entre y pos sísmicas, repuesta de pesos aplicados, etc.</a:t>
            </a:r>
            <a:endParaRPr lang="es-ES" noProof="0" dirty="0">
              <a:latin typeface="Papyrus"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61E0084-95DE-7A4B-9A8A-FFC49833C16B}" type="slidenum">
              <a:rPr lang="en-US" sz="1200" b="0">
                <a:latin typeface="Papyrus" charset="0"/>
                <a:cs typeface="Papyrus" charset="0"/>
              </a:rPr>
              <a:pPr eaLnBrk="1" hangingPunct="1"/>
              <a:t>29</a:t>
            </a:fld>
            <a:endParaRPr lang="en-US" sz="1200" b="0">
              <a:latin typeface="Papyrus" charset="0"/>
              <a:cs typeface="Papyru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1) La “forma” actual de la tierra – pero es como</a:t>
            </a:r>
            <a:r>
              <a:rPr lang="es-ES" baseline="0" noProof="0" dirty="0" smtClean="0">
                <a:latin typeface="Papyrus" charset="0"/>
                <a:ea typeface="ＭＳ Ｐゴシック" charset="0"/>
                <a:cs typeface="ＭＳ Ｐゴシック" charset="0"/>
              </a:rPr>
              <a:t> se encuentra y difícil determinar porque depende en la distribución actual de la masa en la tierra, rotación de la tierra (eje de rotación y su cambios), deformación de esfera a elipsoide, cambios de distribución de masas (pregunta la clase por ejemplos – nieve en el hemisferio norte, volcanes, glaciares, </a:t>
            </a:r>
            <a:r>
              <a:rPr lang="is-IS" baseline="0" noProof="0" dirty="0" smtClean="0">
                <a:latin typeface="Papyrus" charset="0"/>
                <a:ea typeface="ＭＳ Ｐゴシック" charset="0"/>
                <a:cs typeface="ＭＳ Ｐゴシック" charset="0"/>
              </a:rPr>
              <a:t>…</a:t>
            </a:r>
            <a:r>
              <a:rPr lang="es-ES" baseline="0" noProof="0" dirty="0" smtClean="0">
                <a:latin typeface="Papyrus" charset="0"/>
                <a:ea typeface="ＭＳ Ｐゴシック" charset="0"/>
                <a:cs typeface="ＭＳ Ｐゴシック" charset="0"/>
              </a:rPr>
              <a:t>), </a:t>
            </a:r>
          </a:p>
          <a:p>
            <a:r>
              <a:rPr lang="es-ES" baseline="0" noProof="0" dirty="0" smtClean="0">
                <a:latin typeface="Papyrus" charset="0"/>
                <a:ea typeface="ＭＳ Ｐゴシック" charset="0"/>
                <a:cs typeface="ＭＳ Ｐゴシック" charset="0"/>
              </a:rPr>
              <a:t>2) Forma geométrica – esfera, elipsoide – definiciones muy precisas, pero un poco de desafío (</a:t>
            </a:r>
            <a:r>
              <a:rPr lang="es-ES" baseline="0" noProof="0" dirty="0" err="1" smtClean="0">
                <a:latin typeface="Papyrus" charset="0"/>
                <a:ea typeface="ＭＳ Ｐゴシック" charset="0"/>
                <a:cs typeface="ＭＳ Ｐゴシック" charset="0"/>
              </a:rPr>
              <a:t>challenge</a:t>
            </a:r>
            <a:r>
              <a:rPr lang="es-ES" baseline="0" noProof="0" dirty="0" smtClean="0">
                <a:latin typeface="Papyrus" charset="0"/>
                <a:ea typeface="ＭＳ Ｐゴシック" charset="0"/>
                <a:cs typeface="ＭＳ Ｐゴシック" charset="0"/>
              </a:rPr>
              <a:t>) para vincular con la forma actual.</a:t>
            </a:r>
          </a:p>
          <a:p>
            <a:r>
              <a:rPr lang="es-ES" baseline="0" noProof="0" dirty="0" smtClean="0">
                <a:latin typeface="Papyrus" charset="0"/>
                <a:ea typeface="ＭＳ Ｐゴシック" charset="0"/>
                <a:cs typeface="ＭＳ Ｐゴシック" charset="0"/>
              </a:rPr>
              <a:t>3) Punto 3 es una herramienta por la implementación de 1 y 2.</a:t>
            </a:r>
            <a:endParaRPr lang="es-ES" noProof="0" dirty="0">
              <a:latin typeface="Papyrus"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61E0084-95DE-7A4B-9A8A-FFC49833C16B}" type="slidenum">
              <a:rPr lang="en-US" sz="1200" b="0">
                <a:latin typeface="Papyrus" charset="0"/>
                <a:cs typeface="Papyrus" charset="0"/>
              </a:rPr>
              <a:pPr eaLnBrk="1" hangingPunct="1"/>
              <a:t>30</a:t>
            </a:fld>
            <a:endParaRPr lang="en-US" sz="1200" b="0">
              <a:latin typeface="Papyrus" charset="0"/>
              <a:cs typeface="Papyru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altLang="ja-JP" noProof="0" dirty="0" smtClean="0">
                <a:latin typeface="Papyrus" charset="0"/>
                <a:cs typeface="Papyrus" charset="0"/>
              </a:rPr>
              <a:t>Sistemas</a:t>
            </a:r>
            <a:r>
              <a:rPr lang="es-ES" altLang="ja-JP" baseline="0" noProof="0" dirty="0" smtClean="0">
                <a:latin typeface="Papyrus" charset="0"/>
                <a:cs typeface="Papyrus" charset="0"/>
              </a:rPr>
              <a:t> de </a:t>
            </a:r>
            <a:r>
              <a:rPr lang="es-ES" altLang="ja-JP" noProof="0" dirty="0" smtClean="0">
                <a:latin typeface="Papyrus" charset="0"/>
                <a:cs typeface="Papyrus" charset="0"/>
              </a:rPr>
              <a:t>posicionamiento por US,</a:t>
            </a:r>
            <a:r>
              <a:rPr lang="es-ES" altLang="ja-JP" baseline="0" noProof="0" dirty="0" smtClean="0">
                <a:latin typeface="Papyrus" charset="0"/>
                <a:cs typeface="Papyrus" charset="0"/>
              </a:rPr>
              <a:t> </a:t>
            </a:r>
            <a:r>
              <a:rPr lang="es-ES" altLang="ja-JP" baseline="0" noProof="0" dirty="0" err="1" smtClean="0">
                <a:latin typeface="Papyrus" charset="0"/>
                <a:cs typeface="Papyrus" charset="0"/>
              </a:rPr>
              <a:t>Russia</a:t>
            </a:r>
            <a:r>
              <a:rPr lang="es-ES" altLang="ja-JP" baseline="0" noProof="0" dirty="0" smtClean="0">
                <a:latin typeface="Papyrus" charset="0"/>
                <a:cs typeface="Papyrus" charset="0"/>
              </a:rPr>
              <a:t>, UE, China, India, </a:t>
            </a:r>
            <a:r>
              <a:rPr lang="es-ES" altLang="ja-JP" baseline="0" noProof="0" dirty="0" err="1" smtClean="0">
                <a:latin typeface="Papyrus" charset="0"/>
                <a:cs typeface="Papyrus" charset="0"/>
              </a:rPr>
              <a:t>Japan</a:t>
            </a:r>
            <a:endParaRPr lang="es-ES" altLang="ja-JP" baseline="0" noProof="0" dirty="0" smtClean="0">
              <a:latin typeface="Papyrus" charset="0"/>
              <a:cs typeface="Papyrus"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altLang="ja-JP" noProof="0" dirty="0" smtClean="0">
                <a:latin typeface="Papyrus" charset="0"/>
                <a:cs typeface="Papyrus" charset="0"/>
              </a:rPr>
              <a:t>se</a:t>
            </a:r>
            <a:r>
              <a:rPr lang="es-ES" altLang="ja-JP" baseline="0" noProof="0" dirty="0" smtClean="0">
                <a:latin typeface="Papyrus" charset="0"/>
                <a:cs typeface="Papyrus" charset="0"/>
              </a:rPr>
              <a:t> puede usar por </a:t>
            </a:r>
            <a:r>
              <a:rPr lang="es-ES" altLang="ja-JP" noProof="0" dirty="0" smtClean="0">
                <a:latin typeface="Papyrus" charset="0"/>
                <a:cs typeface="Papyrus" charset="0"/>
              </a:rPr>
              <a:t>estudios del tamaño, forma, movimientos,</a:t>
            </a:r>
            <a:r>
              <a:rPr lang="es-ES" altLang="ja-JP" baseline="0" noProof="0" dirty="0" smtClean="0">
                <a:latin typeface="Papyrus" charset="0"/>
                <a:cs typeface="Papyrus" charset="0"/>
              </a:rPr>
              <a:t> deformaciones </a:t>
            </a:r>
            <a:r>
              <a:rPr lang="es-ES" altLang="ja-JP" noProof="0" dirty="0" smtClean="0">
                <a:latin typeface="Papyrus" charset="0"/>
                <a:cs typeface="Papyrus" charset="0"/>
              </a:rPr>
              <a:t>de la tierra.</a:t>
            </a:r>
          </a:p>
          <a:p>
            <a:pPr marL="0" marR="0" indent="0" algn="l" defTabSz="914400" rtl="0" eaLnBrk="0" fontAlgn="base" latinLnBrk="0" hangingPunct="0">
              <a:lnSpc>
                <a:spcPct val="100000"/>
              </a:lnSpc>
              <a:spcBef>
                <a:spcPct val="30000"/>
              </a:spcBef>
              <a:spcAft>
                <a:spcPct val="0"/>
              </a:spcAft>
              <a:buClrTx/>
              <a:buSzTx/>
              <a:buFontTx/>
              <a:buNone/>
              <a:tabLst/>
              <a:defRPr/>
            </a:pPr>
            <a:r>
              <a:rPr lang="es-ES" altLang="ja-JP" baseline="0" noProof="0" dirty="0" smtClean="0">
                <a:latin typeface="Papyrus" charset="0"/>
                <a:cs typeface="Papyrus" charset="0"/>
              </a:rPr>
              <a:t>Todos no son funcionado “full”</a:t>
            </a:r>
            <a:endParaRPr lang="es-ES" altLang="ja-JP" noProof="0" dirty="0" smtClean="0">
              <a:latin typeface="Papyrus" charset="0"/>
              <a:cs typeface="Papyrus"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altLang="ja-JP" baseline="0" noProof="0" dirty="0" smtClean="0">
                <a:latin typeface="Papyrus" charset="0"/>
                <a:cs typeface="Papyrus" charset="0"/>
              </a:rPr>
              <a:t>Los otros sistemas – satélite (a de avión) laser, lunar laser, </a:t>
            </a:r>
            <a:r>
              <a:rPr lang="es-ES" altLang="ja-JP" baseline="0" noProof="0" dirty="0" err="1" smtClean="0">
                <a:latin typeface="Papyrus" charset="0"/>
                <a:cs typeface="Papyrus" charset="0"/>
              </a:rPr>
              <a:t>doppler</a:t>
            </a:r>
            <a:r>
              <a:rPr lang="es-ES" altLang="ja-JP" baseline="0" noProof="0" dirty="0" smtClean="0">
                <a:latin typeface="Papyrus" charset="0"/>
                <a:cs typeface="Papyrus" charset="0"/>
              </a:rPr>
              <a:t>, – varios sistemas por los </a:t>
            </a:r>
            <a:r>
              <a:rPr lang="es-ES" altLang="ja-JP" baseline="0" noProof="0" dirty="0" err="1" smtClean="0">
                <a:latin typeface="Papyrus" charset="0"/>
                <a:cs typeface="Papyrus" charset="0"/>
              </a:rPr>
              <a:t>oceanos</a:t>
            </a:r>
            <a:r>
              <a:rPr lang="es-ES" altLang="ja-JP" baseline="0" noProof="0" dirty="0" smtClean="0">
                <a:latin typeface="Papyrus" charset="0"/>
                <a:cs typeface="Papyrus" charset="0"/>
              </a:rPr>
              <a:t>, </a:t>
            </a:r>
            <a:r>
              <a:rPr lang="es-ES" altLang="ja-JP" baseline="0" noProof="0" dirty="0" err="1" smtClean="0">
                <a:latin typeface="Papyrus" charset="0"/>
                <a:cs typeface="Papyrus" charset="0"/>
              </a:rPr>
              <a:t>doppler</a:t>
            </a:r>
            <a:r>
              <a:rPr lang="es-ES" altLang="ja-JP" baseline="0" noProof="0" dirty="0" smtClean="0">
                <a:latin typeface="Papyrus" charset="0"/>
                <a:cs typeface="Papyrus" charset="0"/>
              </a:rPr>
              <a:t>, </a:t>
            </a:r>
            <a:r>
              <a:rPr lang="es-ES" altLang="ja-JP" noProof="0" dirty="0" smtClean="0">
                <a:latin typeface="Papyrus" charset="0"/>
                <a:cs typeface="Papyrus" charset="0"/>
              </a:rPr>
              <a:t>y del campo </a:t>
            </a:r>
            <a:r>
              <a:rPr lang="es-ES" altLang="ja-JP" noProof="0" dirty="0" err="1" smtClean="0">
                <a:latin typeface="Papyrus" charset="0"/>
                <a:cs typeface="Papyrus" charset="0"/>
              </a:rPr>
              <a:t>gravimetico</a:t>
            </a:r>
            <a:endParaRPr lang="es-ES" altLang="ja-JP" baseline="0" noProof="0" dirty="0" smtClean="0">
              <a:latin typeface="Papyrus" charset="0"/>
              <a:cs typeface="Papyrus"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noProof="0" dirty="0" smtClean="0">
                <a:latin typeface="Papyrus" charset="0"/>
                <a:ea typeface="ＭＳ Ｐゴシック" charset="0"/>
                <a:cs typeface="ＭＳ Ｐゴシック" charset="0"/>
              </a:rPr>
              <a:t>GPS es lo mas famoso, y</a:t>
            </a:r>
            <a:r>
              <a:rPr lang="es-ES" baseline="0" noProof="0" dirty="0" smtClean="0">
                <a:latin typeface="Papyrus" charset="0"/>
                <a:ea typeface="ＭＳ Ｐゴシック" charset="0"/>
                <a:cs typeface="ＭＳ Ｐゴシック" charset="0"/>
              </a:rPr>
              <a:t> tiene muchos usos</a:t>
            </a:r>
            <a:r>
              <a:rPr lang="es-ES" noProof="0" dirty="0" smtClean="0">
                <a:latin typeface="Papyrus" charset="0"/>
                <a:ea typeface="ＭＳ Ｐゴシック" charset="0"/>
                <a:cs typeface="ＭＳ Ｐゴシック" charset="0"/>
              </a:rPr>
              <a:t> – los</a:t>
            </a:r>
            <a:r>
              <a:rPr lang="es-ES" baseline="0" noProof="0" dirty="0" smtClean="0">
                <a:latin typeface="Papyrus" charset="0"/>
                <a:ea typeface="ＭＳ Ｐゴシック" charset="0"/>
                <a:cs typeface="ＭＳ Ｐゴシック" charset="0"/>
              </a:rPr>
              <a:t> otros que no son GNSS, son principalmente científicos</a:t>
            </a:r>
            <a:endParaRPr lang="es-ES" noProof="0" dirty="0" smtClean="0">
              <a:latin typeface="Papyrus"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altLang="ja-JP" dirty="0" smtClean="0">
              <a:latin typeface="Papyrus" charset="0"/>
              <a:cs typeface="Papyrus" charset="0"/>
            </a:endParaRPr>
          </a:p>
          <a:p>
            <a:endParaRPr lang="en-US" dirty="0">
              <a:latin typeface="Papyrus" charset="0"/>
              <a:ea typeface="ＭＳ Ｐゴシック" charset="0"/>
              <a:cs typeface="ＭＳ Ｐゴシック"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D541F98-8981-8C48-987E-36D0DD6FBC93}" type="slidenum">
              <a:rPr lang="en-US" sz="1200" b="0">
                <a:latin typeface="Papyrus" charset="0"/>
                <a:cs typeface="Papyrus" charset="0"/>
              </a:rPr>
              <a:pPr eaLnBrk="1" hangingPunct="1"/>
              <a:t>31</a:t>
            </a:fld>
            <a:endParaRPr lang="en-US" sz="1200" b="0">
              <a:latin typeface="Papyrus" charset="0"/>
              <a:cs typeface="Papyru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Papyrus" charset="0"/>
                <a:ea typeface="ＭＳ Ｐゴシック" charset="0"/>
                <a:cs typeface="ＭＳ Ｐゴシック" charset="0"/>
              </a:rPr>
              <a:t>GPS most famous of </a:t>
            </a:r>
            <a:r>
              <a:rPr lang="en-US" dirty="0" smtClean="0">
                <a:latin typeface="Papyrus" charset="0"/>
                <a:ea typeface="ＭＳ Ｐゴシック" charset="0"/>
                <a:cs typeface="ＭＳ Ｐゴシック" charset="0"/>
              </a:rPr>
              <a:t>GNSS, </a:t>
            </a:r>
            <a:r>
              <a:rPr lang="en-US" dirty="0">
                <a:latin typeface="Papyrus" charset="0"/>
                <a:ea typeface="ＭＳ Ｐゴシック" charset="0"/>
                <a:cs typeface="ＭＳ Ｐゴシック" charset="0"/>
              </a:rPr>
              <a:t>has most number of uses – others basically scientific</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33</a:t>
            </a:fld>
            <a:endParaRPr lang="en-US" sz="1200" b="0">
              <a:latin typeface="Papyrus" charset="0"/>
              <a:cs typeface="Papyru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Voy a usar</a:t>
            </a:r>
            <a:r>
              <a:rPr lang="es-ES" baseline="0" noProof="0" dirty="0" smtClean="0">
                <a:latin typeface="Papyrus" charset="0"/>
                <a:ea typeface="ＭＳ Ｐゴシック" charset="0"/>
                <a:cs typeface="ＭＳ Ｐゴシック" charset="0"/>
              </a:rPr>
              <a:t> tiempo de vuelo por mediciones de tiempo de mediciones unidireccional, o ida solamente.</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34</a:t>
            </a:fld>
            <a:endParaRPr lang="en-US" sz="1200" b="0">
              <a:latin typeface="Papyrus" charset="0"/>
              <a:cs typeface="Papyru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La suposición es que la señal es una onda plana. La diferencia en tiempo es</a:t>
            </a:r>
            <a:r>
              <a:rPr lang="es-ES" baseline="0" noProof="0" dirty="0" smtClean="0">
                <a:latin typeface="Papyrus" charset="0"/>
                <a:ea typeface="ＭＳ Ｐゴシック" charset="0"/>
                <a:cs typeface="ＭＳ Ｐゴシック" charset="0"/>
              </a:rPr>
              <a:t> proporcional a la distancia extra para llegar a la segunda estación</a:t>
            </a:r>
            <a:r>
              <a:rPr lang="es-ES" noProof="0" dirty="0" smtClean="0">
                <a:latin typeface="Papyrus" charset="0"/>
                <a:ea typeface="ＭＳ Ｐゴシック" charset="0"/>
                <a:cs typeface="ＭＳ Ｐゴシック" charset="0"/>
              </a:rPr>
              <a:t>.</a:t>
            </a:r>
          </a:p>
          <a:p>
            <a:r>
              <a:rPr lang="es-ES" noProof="0" dirty="0" smtClean="0">
                <a:latin typeface="Papyrus" charset="0"/>
                <a:ea typeface="ＭＳ Ｐゴシック" charset="0"/>
                <a:cs typeface="ＭＳ Ｐゴシック" charset="0"/>
              </a:rPr>
              <a:t>Hay otros usos de VLBI que</a:t>
            </a:r>
            <a:r>
              <a:rPr lang="es-ES" baseline="0" noProof="0" dirty="0" smtClean="0">
                <a:latin typeface="Papyrus" charset="0"/>
                <a:ea typeface="ＭＳ Ｐゴシック" charset="0"/>
                <a:cs typeface="ＭＳ Ｐゴシック" charset="0"/>
              </a:rPr>
              <a:t> no son geodésicas</a:t>
            </a:r>
            <a:r>
              <a:rPr lang="es-ES" noProof="0" dirty="0" smtClean="0">
                <a:latin typeface="Papyrus" charset="0"/>
                <a:ea typeface="ＭＳ Ｐゴシック" charset="0"/>
                <a:cs typeface="ＭＳ Ｐゴシック" charset="0"/>
              </a:rPr>
              <a:t>.</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35</a:t>
            </a:fld>
            <a:endParaRPr lang="en-US" sz="1200" b="0">
              <a:latin typeface="Papyrus" charset="0"/>
              <a:cs typeface="Papyru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Hablamos</a:t>
            </a:r>
            <a:r>
              <a:rPr lang="es-ES" baseline="0" noProof="0" dirty="0" smtClean="0">
                <a:latin typeface="Papyrus" charset="0"/>
                <a:ea typeface="ＭＳ Ｐゴシック" charset="0"/>
                <a:cs typeface="ＭＳ Ｐゴシック" charset="0"/>
              </a:rPr>
              <a:t> de los errores después.</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36</a:t>
            </a:fld>
            <a:endParaRPr lang="en-US" sz="1200" b="0">
              <a:latin typeface="Papyrus" charset="0"/>
              <a:cs typeface="Papyru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Papyrus" charset="0"/>
                <a:ea typeface="ＭＳ Ｐゴシック" charset="0"/>
                <a:cs typeface="ＭＳ Ｐゴシック" charset="0"/>
              </a:rPr>
              <a:t>V</a:t>
            </a:r>
            <a:r>
              <a:rPr lang="es-ES" noProof="0" dirty="0" err="1" smtClean="0">
                <a:latin typeface="Papyrus" charset="0"/>
                <a:ea typeface="ＭＳ Ｐゴシック" charset="0"/>
                <a:cs typeface="ＭＳ Ｐゴシック" charset="0"/>
              </a:rPr>
              <a:t>oy</a:t>
            </a:r>
            <a:r>
              <a:rPr lang="es-ES" noProof="0" dirty="0" smtClean="0">
                <a:latin typeface="Papyrus" charset="0"/>
                <a:ea typeface="ＭＳ Ｐゴシック" charset="0"/>
                <a:cs typeface="ＭＳ Ｐゴシック" charset="0"/>
              </a:rPr>
              <a:t> a usar</a:t>
            </a:r>
            <a:r>
              <a:rPr lang="es-ES" baseline="0" noProof="0" dirty="0" smtClean="0">
                <a:latin typeface="Papyrus" charset="0"/>
                <a:ea typeface="ＭＳ Ｐゴシック" charset="0"/>
                <a:cs typeface="ＭＳ Ｐゴシック" charset="0"/>
              </a:rPr>
              <a:t> tiempo de transito por tiempos bidireccional.</a:t>
            </a:r>
          </a:p>
          <a:p>
            <a:r>
              <a:rPr lang="es-ES" baseline="0" noProof="0" dirty="0" smtClean="0">
                <a:latin typeface="Papyrus" charset="0"/>
                <a:ea typeface="ＭＳ Ｐゴシック" charset="0"/>
                <a:cs typeface="ＭＳ Ｐゴシック" charset="0"/>
              </a:rPr>
              <a:t>El superficie del mar no coincide con el geoide – por corrientes, viento, marea, etc.</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37</a:t>
            </a:fld>
            <a:endParaRPr lang="en-US" sz="1200" b="0">
              <a:latin typeface="Papyrus" charset="0"/>
              <a:cs typeface="Papyru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Voy a usar tiempo</a:t>
            </a:r>
            <a:r>
              <a:rPr lang="es-ES" baseline="0" noProof="0" dirty="0" smtClean="0">
                <a:latin typeface="Papyrus" charset="0"/>
                <a:ea typeface="ＭＳ Ｐゴシック" charset="0"/>
                <a:cs typeface="ＭＳ Ｐゴシック" charset="0"/>
              </a:rPr>
              <a:t> de transito por los </a:t>
            </a:r>
            <a:r>
              <a:rPr lang="es-ES" baseline="0" noProof="0" dirty="0" err="1" smtClean="0">
                <a:latin typeface="Papyrus" charset="0"/>
                <a:ea typeface="ＭＳ Ｐゴシック" charset="0"/>
                <a:cs typeface="ＭＳ Ｐゴシック" charset="0"/>
              </a:rPr>
              <a:t>bidirectionales</a:t>
            </a:r>
            <a:r>
              <a:rPr lang="es-ES" baseline="0" noProof="0" dirty="0" smtClean="0">
                <a:latin typeface="Papyrus" charset="0"/>
                <a:ea typeface="ＭＳ Ｐゴシック" charset="0"/>
                <a:cs typeface="ＭＳ Ｐゴシック" charset="0"/>
              </a:rPr>
              <a:t>.</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38</a:t>
            </a:fld>
            <a:endParaRPr lang="en-US" sz="1200" b="0">
              <a:latin typeface="Papyrus" charset="0"/>
              <a:cs typeface="Papyru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noProof="0" dirty="0" smtClean="0">
                <a:solidFill>
                  <a:schemeClr val="tx1"/>
                </a:solidFill>
                <a:effectLst/>
                <a:latin typeface="Papyrus"/>
                <a:ea typeface="ＭＳ Ｐゴシック" charset="-128"/>
                <a:cs typeface="ＭＳ Ｐゴシック" charset="-128"/>
              </a:rPr>
              <a:t>Geofísicos</a:t>
            </a:r>
            <a:r>
              <a:rPr lang="es-ES" sz="1200" kern="1200" baseline="0" noProof="0" dirty="0" smtClean="0">
                <a:solidFill>
                  <a:schemeClr val="tx1"/>
                </a:solidFill>
                <a:effectLst/>
                <a:latin typeface="Papyrus"/>
                <a:ea typeface="ＭＳ Ｐゴシック" charset="-128"/>
                <a:cs typeface="ＭＳ Ｐゴシック" charset="-128"/>
              </a:rPr>
              <a:t> usan gravedad para estimar las variaciones de densidad, y sus causas, dentro de la tierra. Geodestas usan para definir el geoide.</a:t>
            </a:r>
          </a:p>
          <a:p>
            <a:r>
              <a:rPr lang="es-ES" sz="1200" kern="1200" baseline="0" noProof="0" dirty="0" smtClean="0">
                <a:solidFill>
                  <a:schemeClr val="tx1"/>
                </a:solidFill>
                <a:effectLst/>
                <a:latin typeface="Papyrus"/>
                <a:ea typeface="ＭＳ Ｐゴシック" charset="-128"/>
                <a:cs typeface="ＭＳ Ｐゴシック" charset="-128"/>
              </a:rPr>
              <a:t>Este “tutorial” intenta unificar los dos puntos de vista.</a:t>
            </a: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a:t>
            </a:fld>
            <a:endParaRPr lang="en-US"/>
          </a:p>
        </p:txBody>
      </p:sp>
    </p:spTree>
    <p:extLst>
      <p:ext uri="{BB962C8B-B14F-4D97-AF65-F5344CB8AC3E}">
        <p14:creationId xmlns:p14="http://schemas.microsoft.com/office/powerpoint/2010/main" val="3600362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2</a:t>
            </a:r>
            <a:r>
              <a:rPr lang="es-ES" baseline="0" noProof="0" dirty="0" smtClean="0">
                <a:latin typeface="Papyrus" charset="0"/>
                <a:ea typeface="ＭＳ Ｐゴシック" charset="0"/>
                <a:cs typeface="ＭＳ Ｐゴシック" charset="0"/>
              </a:rPr>
              <a:t> satélites volando en formación tándem, la gravedad afecta la distancia entre los dos.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39</a:t>
            </a:fld>
            <a:endParaRPr lang="en-US" sz="1200" b="0">
              <a:latin typeface="Papyrus" charset="0"/>
              <a:cs typeface="Papyru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“observable” es el efecto de </a:t>
            </a:r>
            <a:r>
              <a:rPr lang="es-ES" noProof="0" dirty="0" err="1" smtClean="0">
                <a:latin typeface="Papyrus" charset="0"/>
                <a:ea typeface="ＭＳ Ｐゴシック" charset="0"/>
                <a:cs typeface="ＭＳ Ｐゴシック" charset="0"/>
              </a:rPr>
              <a:t>Doppler</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40</a:t>
            </a:fld>
            <a:endParaRPr lang="en-US" sz="1200" b="0">
              <a:latin typeface="Papyrus" charset="0"/>
              <a:cs typeface="Papyru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41</a:t>
            </a:fld>
            <a:endParaRPr lang="en-US" sz="1200" b="0">
              <a:latin typeface="Papyrus" charset="0"/>
              <a:cs typeface="Papyru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También pueden ver deformaciones entre</a:t>
            </a:r>
            <a:r>
              <a:rPr lang="es-ES" baseline="0" noProof="0" dirty="0" smtClean="0">
                <a:latin typeface="Papyrus" charset="0"/>
                <a:ea typeface="ＭＳ Ｐゴシック" charset="0"/>
                <a:cs typeface="ＭＳ Ｐゴシック" charset="0"/>
              </a:rPr>
              <a:t>- y pos-sísmica, movimientos verticales por varios motivos, etc.</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42</a:t>
            </a:fld>
            <a:endParaRPr lang="en-US" sz="1200" b="0">
              <a:latin typeface="Papyrus" charset="0"/>
              <a:cs typeface="Papyru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Mide deformaciones en la dirección de la vista – horizontal y vertical.</a:t>
            </a:r>
          </a:p>
          <a:p>
            <a:r>
              <a:rPr lang="es-ES" noProof="0" dirty="0" smtClean="0">
                <a:latin typeface="Papyrus" charset="0"/>
                <a:ea typeface="ＭＳ Ｐゴシック" charset="0"/>
                <a:cs typeface="ＭＳ Ｐゴシック" charset="0"/>
              </a:rPr>
              <a:t>Muy precisa (mm,</a:t>
            </a:r>
            <a:r>
              <a:rPr lang="es-ES" baseline="0" noProof="0" dirty="0" smtClean="0">
                <a:latin typeface="Papyrus" charset="0"/>
                <a:ea typeface="ＭＳ Ｐゴシック" charset="0"/>
                <a:cs typeface="ＭＳ Ｐゴシック" charset="0"/>
              </a:rPr>
              <a:t> cada ciclo de color [“</a:t>
            </a:r>
            <a:r>
              <a:rPr lang="es-ES" baseline="0" noProof="0" dirty="0" err="1" smtClean="0">
                <a:latin typeface="Papyrus" charset="0"/>
                <a:ea typeface="ＭＳ Ｐゴシック" charset="0"/>
                <a:cs typeface="ＭＳ Ｐゴシック" charset="0"/>
              </a:rPr>
              <a:t>fringes</a:t>
            </a:r>
            <a:r>
              <a:rPr lang="es-ES" baseline="0" noProof="0" dirty="0" smtClean="0">
                <a:latin typeface="Papyrus" charset="0"/>
                <a:ea typeface="ＭＳ Ｐゴシック" charset="0"/>
                <a:cs typeface="ＭＳ Ｐゴシック" charset="0"/>
              </a:rPr>
              <a:t>” en ingles] representa ~2.5 cm de desplazamiento)</a:t>
            </a:r>
          </a:p>
          <a:p>
            <a:r>
              <a:rPr lang="es-ES" baseline="0" noProof="0" dirty="0" smtClean="0">
                <a:latin typeface="Papyrus" charset="0"/>
                <a:ea typeface="ＭＳ Ｐゴシック" charset="0"/>
                <a:cs typeface="ＭＳ Ｐゴシック" charset="0"/>
              </a:rPr>
              <a:t>Necesita ciertas condiciones, que no siempre existen, para funcionar</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43</a:t>
            </a:fld>
            <a:endParaRPr lang="en-US" sz="1200" b="0">
              <a:latin typeface="Papyrus" charset="0"/>
              <a:cs typeface="Papyru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Vamos a usar las siglas</a:t>
            </a:r>
            <a:r>
              <a:rPr lang="es-ES" baseline="0" noProof="0" dirty="0" smtClean="0"/>
              <a:t> de GPS y otros sistemas en ingles.</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44</a:t>
            </a:fld>
            <a:endParaRPr lang="en-US"/>
          </a:p>
        </p:txBody>
      </p:sp>
    </p:spTree>
    <p:extLst>
      <p:ext uri="{BB962C8B-B14F-4D97-AF65-F5344CB8AC3E}">
        <p14:creationId xmlns:p14="http://schemas.microsoft.com/office/powerpoint/2010/main" val="2777421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La</a:t>
            </a:r>
            <a:r>
              <a:rPr lang="es-ES" baseline="0" noProof="0" dirty="0" smtClean="0">
                <a:latin typeface="Papyrus" charset="0"/>
                <a:ea typeface="ＭＳ Ｐゴシック" charset="0"/>
                <a:cs typeface="ＭＳ Ｐゴシック" charset="0"/>
              </a:rPr>
              <a:t> t</a:t>
            </a:r>
            <a:r>
              <a:rPr lang="es-ES" noProof="0" dirty="0" smtClean="0">
                <a:latin typeface="Papyrus" charset="0"/>
                <a:ea typeface="ＭＳ Ｐゴシック" charset="0"/>
                <a:cs typeface="ＭＳ Ｐゴシック" charset="0"/>
              </a:rPr>
              <a:t>ransferencia de tiempo</a:t>
            </a:r>
            <a:r>
              <a:rPr lang="es-ES" baseline="0" noProof="0" dirty="0" smtClean="0">
                <a:latin typeface="Papyrus" charset="0"/>
                <a:ea typeface="ＭＳ Ｐゴシック" charset="0"/>
                <a:cs typeface="ＭＳ Ｐゴシック" charset="0"/>
              </a:rPr>
              <a:t> puede ser su función mas importante</a:t>
            </a:r>
          </a:p>
          <a:p>
            <a:r>
              <a:rPr lang="es-ES" altLang="ja-JP" b="0" noProof="0" dirty="0" smtClean="0">
                <a:latin typeface="Times New Roman"/>
                <a:cs typeface="Times New Roman"/>
              </a:rPr>
              <a:t>(como electricidad, servicios de comunicación, agua – entrando</a:t>
            </a:r>
            <a:r>
              <a:rPr lang="es-ES" altLang="ja-JP" b="0" baseline="0" noProof="0" dirty="0" smtClean="0">
                <a:latin typeface="Times New Roman"/>
                <a:cs typeface="Times New Roman"/>
              </a:rPr>
              <a:t> y saliendo la casa</a:t>
            </a:r>
            <a:r>
              <a:rPr lang="es-ES" altLang="ja-JP" b="0" noProof="0" dirty="0" smtClean="0">
                <a:latin typeface="Times New Roman"/>
                <a:cs typeface="Times New Roman"/>
              </a:rPr>
              <a:t>)</a:t>
            </a:r>
          </a:p>
          <a:p>
            <a:endParaRPr lang="en-US" altLang="ja-JP" dirty="0" smtClean="0">
              <a:latin typeface="Papyrus"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61E0084-95DE-7A4B-9A8A-FFC49833C16B}" type="slidenum">
              <a:rPr lang="en-US" sz="1200" b="0">
                <a:latin typeface="Papyrus" charset="0"/>
                <a:cs typeface="Papyrus" charset="0"/>
              </a:rPr>
              <a:pPr eaLnBrk="1" hangingPunct="1"/>
              <a:t>45</a:t>
            </a:fld>
            <a:endParaRPr lang="en-US" sz="1200" b="0">
              <a:latin typeface="Papyrus" charset="0"/>
              <a:cs typeface="Papyru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46</a:t>
            </a:fld>
            <a:endParaRPr lang="en-US"/>
          </a:p>
        </p:txBody>
      </p:sp>
    </p:spTree>
    <p:extLst>
      <p:ext uri="{BB962C8B-B14F-4D97-AF65-F5344CB8AC3E}">
        <p14:creationId xmlns:p14="http://schemas.microsoft.com/office/powerpoint/2010/main" val="3417685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¡Un regalo </a:t>
            </a:r>
            <a:r>
              <a:rPr lang="es-ES" noProof="0" dirty="0" err="1" smtClean="0"/>
              <a:t>magnfico</a:t>
            </a:r>
            <a:r>
              <a:rPr lang="es-ES" noProof="0" dirty="0" smtClean="0"/>
              <a:t>!</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47</a:t>
            </a:fld>
            <a:endParaRPr lang="en-US"/>
          </a:p>
        </p:txBody>
      </p:sp>
    </p:spTree>
    <p:extLst>
      <p:ext uri="{BB962C8B-B14F-4D97-AF65-F5344CB8AC3E}">
        <p14:creationId xmlns:p14="http://schemas.microsoft.com/office/powerpoint/2010/main" val="3417685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48</a:t>
            </a:fld>
            <a:endParaRPr lang="en-US"/>
          </a:p>
        </p:txBody>
      </p:sp>
    </p:spTree>
    <p:extLst>
      <p:ext uri="{BB962C8B-B14F-4D97-AF65-F5344CB8AC3E}">
        <p14:creationId xmlns:p14="http://schemas.microsoft.com/office/powerpoint/2010/main" val="28356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No he averiguado todos los links.</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9</a:t>
            </a:fld>
            <a:endParaRPr lang="en-US"/>
          </a:p>
        </p:txBody>
      </p:sp>
    </p:spTree>
    <p:extLst>
      <p:ext uri="{BB962C8B-B14F-4D97-AF65-F5344CB8AC3E}">
        <p14:creationId xmlns:p14="http://schemas.microsoft.com/office/powerpoint/2010/main" val="2775081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err="1" smtClean="0"/>
              <a:t>Sputnik</a:t>
            </a:r>
            <a:r>
              <a:rPr lang="es-ES" baseline="0" noProof="0" dirty="0" smtClean="0"/>
              <a:t> – transmitió una señal de honda continua, sin modulación (i.e. - encendida o apagada – el audio es puesta por el receptor – un BFO – entonces suena distinta en cada grabación).</a:t>
            </a:r>
          </a:p>
          <a:p>
            <a:r>
              <a:rPr lang="es-ES" baseline="0" noProof="0" dirty="0" smtClean="0"/>
              <a:t>El señal fue diseñada ser recibido por equipos de </a:t>
            </a:r>
            <a:r>
              <a:rPr lang="es-ES" i="0" dirty="0" smtClean="0"/>
              <a:t>aficionados</a:t>
            </a:r>
            <a:r>
              <a:rPr lang="es-ES" i="1" dirty="0" smtClean="0"/>
              <a:t> </a:t>
            </a:r>
            <a:r>
              <a:rPr lang="es-ES" baseline="0" noProof="0" dirty="0" smtClean="0"/>
              <a:t>de radio (transmitió en ;as bandas de ellos). Rusia pedio que los aficionados </a:t>
            </a:r>
            <a:r>
              <a:rPr lang="es-ES" baseline="0" noProof="0" dirty="0" err="1" smtClean="0"/>
              <a:t>hacn</a:t>
            </a:r>
            <a:r>
              <a:rPr lang="es-ES" baseline="0" noProof="0" dirty="0" smtClean="0"/>
              <a:t> grabaciones del el señal y mandarlas a ellos.</a:t>
            </a:r>
          </a:p>
          <a:p>
            <a:r>
              <a:rPr lang="es-ES" baseline="0" noProof="0" dirty="0" smtClean="0"/>
              <a:t>Fue lanzado durante el Año Polar Internacional (IPY por su siglas en ingles). </a:t>
            </a:r>
          </a:p>
          <a:p>
            <a:endParaRPr lang="es-ES" baseline="0" noProof="0" dirty="0" smtClean="0"/>
          </a:p>
          <a:p>
            <a:r>
              <a:rPr lang="es-ES" baseline="0" noProof="0" dirty="0" err="1" smtClean="0"/>
              <a:t>Sputnik</a:t>
            </a:r>
            <a:r>
              <a:rPr lang="es-ES" baseline="0" noProof="0" dirty="0" smtClean="0"/>
              <a:t> causo un pánico en los EEUU – resulto en el “</a:t>
            </a:r>
            <a:r>
              <a:rPr lang="es-ES" baseline="0" noProof="0" dirty="0" err="1" smtClean="0"/>
              <a:t>space</a:t>
            </a:r>
            <a:r>
              <a:rPr lang="es-ES" baseline="0" noProof="0" dirty="0" smtClean="0"/>
              <a:t> </a:t>
            </a:r>
            <a:r>
              <a:rPr lang="es-ES" baseline="0" noProof="0" dirty="0" err="1" smtClean="0"/>
              <a:t>race</a:t>
            </a:r>
            <a:r>
              <a:rPr lang="es-ES" baseline="0" noProof="0" dirty="0" smtClean="0"/>
              <a:t>” que terminó con la llegada a la luna por el hombre.</a:t>
            </a:r>
          </a:p>
          <a:p>
            <a:endParaRPr lang="es-ES" baseline="0" noProof="0" dirty="0" smtClean="0"/>
          </a:p>
          <a:p>
            <a:r>
              <a:rPr lang="es-ES" baseline="0" noProof="0" dirty="0" smtClean="0"/>
              <a:t>Importante desarrollo de </a:t>
            </a:r>
            <a:r>
              <a:rPr lang="es-ES" baseline="0" noProof="0" dirty="0" err="1" smtClean="0"/>
              <a:t>Sputnik</a:t>
            </a:r>
            <a:r>
              <a:rPr lang="es-ES" baseline="0" noProof="0" dirty="0" smtClean="0"/>
              <a:t> – obvio después –</a:t>
            </a:r>
          </a:p>
          <a:p>
            <a:r>
              <a:rPr lang="es-ES" baseline="0" noProof="0" dirty="0" smtClean="0"/>
              <a:t>Podía oír el efecto de </a:t>
            </a:r>
            <a:r>
              <a:rPr lang="es-ES" baseline="0" noProof="0" dirty="0" err="1" smtClean="0"/>
              <a:t>Doppler</a:t>
            </a:r>
            <a:r>
              <a:rPr lang="es-ES" baseline="0" noProof="0" dirty="0" smtClean="0"/>
              <a:t>. Por la física del efecto, podía rastrearlo y, por saber donde estas, determinar su orbita. Y mas, una vez que sabe el orbito, puede usar el efecto de </a:t>
            </a:r>
            <a:r>
              <a:rPr lang="es-ES" baseline="0" noProof="0" dirty="0" err="1" smtClean="0"/>
              <a:t>Doppler</a:t>
            </a:r>
            <a:r>
              <a:rPr lang="es-ES" baseline="0" noProof="0" dirty="0" smtClean="0"/>
              <a:t> para ubicarse basado en señal.</a:t>
            </a:r>
          </a:p>
          <a:p>
            <a:r>
              <a:rPr lang="es-ES" baseline="0" noProof="0" dirty="0" smtClean="0"/>
              <a:t>Cuando </a:t>
            </a:r>
            <a:r>
              <a:rPr lang="es-ES" baseline="0" noProof="0" dirty="0" err="1" smtClean="0"/>
              <a:t>Sputnik</a:t>
            </a:r>
            <a:r>
              <a:rPr lang="es-ES" baseline="0" noProof="0" dirty="0" smtClean="0"/>
              <a:t> fue lanzado el 4 de octubre de 1957 los técnicos de WKCR grabo el señal durante su primer paso sobre los EEUU y retransmito por el radio. El día siguiente el FBI llegó a la estación,  tomó la grabación y nunca ha devuelto o pagado.</a:t>
            </a: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49</a:t>
            </a:fld>
            <a:endParaRPr lang="en-US"/>
          </a:p>
        </p:txBody>
      </p:sp>
    </p:spTree>
    <p:extLst>
      <p:ext uri="{BB962C8B-B14F-4D97-AF65-F5344CB8AC3E}">
        <p14:creationId xmlns:p14="http://schemas.microsoft.com/office/powerpoint/2010/main" val="1876713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Sistema de transferencia de tiempo y Navegación. Nota el orden de los funciones – transferencia de tiempo</a:t>
            </a:r>
            <a:r>
              <a:rPr lang="es-ES" baseline="0" noProof="0" dirty="0" smtClean="0">
                <a:latin typeface="Papyrus" charset="0"/>
                <a:ea typeface="ＭＳ Ｐゴシック" charset="0"/>
                <a:cs typeface="ＭＳ Ｐゴシック" charset="0"/>
              </a:rPr>
              <a:t> puede ser la función mas importante.</a:t>
            </a:r>
          </a:p>
          <a:p>
            <a:r>
              <a:rPr lang="es-ES" altLang="ja-JP" baseline="0" noProof="0" dirty="0" smtClean="0">
                <a:latin typeface="Papyrus" charset="0"/>
                <a:ea typeface="ＭＳ Ｐゴシック" charset="0"/>
                <a:cs typeface="ＭＳ Ｐゴシック" charset="0"/>
              </a:rPr>
              <a:t>GPS ha sido integrado en nuestros vidas en un nivel fundamental (los celulares, internet, etc. no funciona sin el tiempo de GPS, los sistemas de navegación – aviación, autos, ka auto conducción, etc. – no funciona.</a:t>
            </a:r>
            <a:endParaRPr lang="es-ES" altLang="ja-JP" noProof="0" dirty="0" smtClean="0">
              <a:latin typeface="Papyrus"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61E0084-95DE-7A4B-9A8A-FFC49833C16B}" type="slidenum">
              <a:rPr lang="en-US" sz="1200" b="0">
                <a:latin typeface="Papyrus" charset="0"/>
                <a:cs typeface="Papyrus" charset="0"/>
              </a:rPr>
              <a:pPr eaLnBrk="1" hangingPunct="1"/>
              <a:t>50</a:t>
            </a:fld>
            <a:endParaRPr lang="en-US" sz="1200" b="0">
              <a:latin typeface="Papyrus" charset="0"/>
              <a:cs typeface="Papyru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err="1" smtClean="0"/>
              <a:t>Bewildered</a:t>
            </a:r>
            <a:r>
              <a:rPr lang="es-ES" baseline="0" noProof="0" dirty="0" smtClean="0"/>
              <a:t> - </a:t>
            </a:r>
            <a:r>
              <a:rPr lang="es-ES" noProof="0" dirty="0" smtClean="0"/>
              <a:t>Desconcertado , perplejo,</a:t>
            </a:r>
            <a:r>
              <a:rPr lang="es-ES" baseline="0" noProof="0" dirty="0" smtClean="0"/>
              <a:t> apabullado</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51</a:t>
            </a:fld>
            <a:endParaRPr lang="en-US"/>
          </a:p>
        </p:txBody>
      </p:sp>
    </p:spTree>
    <p:extLst>
      <p:ext uri="{BB962C8B-B14F-4D97-AF65-F5344CB8AC3E}">
        <p14:creationId xmlns:p14="http://schemas.microsoft.com/office/powerpoint/2010/main" val="353694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Último punto importante</a:t>
            </a:r>
            <a:r>
              <a:rPr lang="es-ES" baseline="0" noProof="0" dirty="0" smtClean="0"/>
              <a:t> por uso militar – no emite señales que el enemigo puede recibir para ubicar Ud.</a:t>
            </a:r>
          </a:p>
          <a:p>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52</a:t>
            </a:fld>
            <a:endParaRPr lang="en-US"/>
          </a:p>
        </p:txBody>
      </p:sp>
    </p:spTree>
    <p:extLst>
      <p:ext uri="{BB962C8B-B14F-4D97-AF65-F5344CB8AC3E}">
        <p14:creationId xmlns:p14="http://schemas.microsoft.com/office/powerpoint/2010/main" val="3199625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Estas en un</a:t>
            </a:r>
            <a:r>
              <a:rPr lang="es-ES" baseline="0" noProof="0" dirty="0" smtClean="0"/>
              <a:t> espacio </a:t>
            </a:r>
            <a:r>
              <a:rPr lang="es-ES" noProof="0" dirty="0" smtClean="0"/>
              <a:t>oscuro. Hay una retro reflector</a:t>
            </a:r>
            <a:r>
              <a:rPr lang="es-ES" baseline="0" noProof="0" dirty="0" smtClean="0"/>
              <a:t> en el espacio en un lugar conocido - (x0,y0). Tiene un medidor de distancia electrónico.</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53</a:t>
            </a:fld>
            <a:endParaRPr lang="en-US"/>
          </a:p>
        </p:txBody>
      </p:sp>
    </p:spTree>
    <p:extLst>
      <p:ext uri="{BB962C8B-B14F-4D97-AF65-F5344CB8AC3E}">
        <p14:creationId xmlns:p14="http://schemas.microsoft.com/office/powerpoint/2010/main" val="2344307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La solución es degenerado por el raíz</a:t>
            </a:r>
            <a:r>
              <a:rPr lang="es-ES" baseline="0" noProof="0" dirty="0" smtClean="0"/>
              <a:t> cuadrado.</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54</a:t>
            </a:fld>
            <a:endParaRPr lang="en-US"/>
          </a:p>
        </p:txBody>
      </p:sp>
    </p:spTree>
    <p:extLst>
      <p:ext uri="{BB962C8B-B14F-4D97-AF65-F5344CB8AC3E}">
        <p14:creationId xmlns:p14="http://schemas.microsoft.com/office/powerpoint/2010/main" val="2558985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Para determinar cual</a:t>
            </a:r>
            <a:r>
              <a:rPr lang="es-ES" baseline="0" noProof="0" dirty="0" smtClean="0"/>
              <a:t> de los dos puntos, necesita otra medición</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55</a:t>
            </a:fld>
            <a:endParaRPr lang="en-US"/>
          </a:p>
        </p:txBody>
      </p:sp>
    </p:spTree>
    <p:extLst>
      <p:ext uri="{BB962C8B-B14F-4D97-AF65-F5344CB8AC3E}">
        <p14:creationId xmlns:p14="http://schemas.microsoft.com/office/powerpoint/2010/main" val="1372698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El otro</a:t>
            </a:r>
            <a:r>
              <a:rPr lang="es-ES" baseline="0" noProof="0" dirty="0" smtClean="0"/>
              <a:t> punto en la solución con solo 2 mediciones es “tonto” sabiendo que estamos en el superficie de la tierra. Nota que no necesitamos saber el radio de la tierra – estamos en el circulo que representa la tierra, sabemos la relación entre la ubicación de los satélites y la tierra, y podemos elegir el punto correcto, descartando el punto en el espacio por el otro lado de los satélites.</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56</a:t>
            </a:fld>
            <a:endParaRPr lang="en-US"/>
          </a:p>
        </p:txBody>
      </p:sp>
    </p:spTree>
    <p:extLst>
      <p:ext uri="{BB962C8B-B14F-4D97-AF65-F5344CB8AC3E}">
        <p14:creationId xmlns:p14="http://schemas.microsoft.com/office/powerpoint/2010/main" val="3560907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Otra vez</a:t>
            </a:r>
            <a:r>
              <a:rPr lang="es-ES" baseline="0" noProof="0" dirty="0" smtClean="0"/>
              <a:t> – podemos usar el hecho que estamos en la tierra para elegir el solución final.</a:t>
            </a:r>
          </a:p>
          <a:p>
            <a:r>
              <a:rPr lang="es-ES" baseline="0" noProof="0" dirty="0" smtClean="0"/>
              <a:t>Adelantando un poco - la parte geométrica viene del matriz de diseño y es expresado por los DOP. </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58</a:t>
            </a:fld>
            <a:endParaRPr lang="en-US"/>
          </a:p>
        </p:txBody>
      </p:sp>
    </p:spTree>
    <p:extLst>
      <p:ext uri="{BB962C8B-B14F-4D97-AF65-F5344CB8AC3E}">
        <p14:creationId xmlns:p14="http://schemas.microsoft.com/office/powerpoint/2010/main" val="39507020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Comparación</a:t>
            </a:r>
            <a:r>
              <a:rPr lang="es-ES" baseline="0" noProof="0" dirty="0" smtClean="0"/>
              <a:t> de determinación de distancia por mediciones bidireccional (</a:t>
            </a:r>
            <a:r>
              <a:rPr lang="es-ES" baseline="0" noProof="0" dirty="0" err="1" smtClean="0"/>
              <a:t>two-way</a:t>
            </a:r>
            <a:r>
              <a:rPr lang="es-ES" baseline="0" noProof="0" dirty="0" smtClean="0"/>
              <a:t>) o con los unidireccional (</a:t>
            </a:r>
            <a:r>
              <a:rPr lang="es-ES" baseline="0" noProof="0" dirty="0" err="1" smtClean="0"/>
              <a:t>one-way</a:t>
            </a:r>
            <a:r>
              <a:rPr lang="es-ES" baseline="0" noProof="0" dirty="0" smtClean="0"/>
              <a:t>).</a:t>
            </a:r>
          </a:p>
          <a:p>
            <a:r>
              <a:rPr lang="es-ES" baseline="0" noProof="0" dirty="0" smtClean="0"/>
              <a:t>Con bidireccional necesita un solo reloj, con unidireccional necesita dos relojes  y tienen que ser sincronizados.</a:t>
            </a:r>
          </a:p>
          <a:p>
            <a:r>
              <a:rPr lang="es-ES" baseline="0" noProof="0" dirty="0" smtClean="0"/>
              <a:t>In los dos métodos determina la distancia por el tiempo y la velocidad del señal.</a:t>
            </a:r>
          </a:p>
          <a:p>
            <a:r>
              <a:rPr lang="es-ES" baseline="0" noProof="0" dirty="0" smtClean="0"/>
              <a:t>Usamos luz de </a:t>
            </a:r>
            <a:r>
              <a:rPr lang="es-ES" b="0" dirty="0" smtClean="0">
                <a:latin typeface="Times New Roman"/>
                <a:cs typeface="Times New Roman"/>
              </a:rPr>
              <a:t>(visible, IR, señales de radio, micro-ondas, etc.) </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59</a:t>
            </a:fld>
            <a:endParaRPr lang="en-US"/>
          </a:p>
        </p:txBody>
      </p:sp>
    </p:spTree>
    <p:extLst>
      <p:ext uri="{BB962C8B-B14F-4D97-AF65-F5344CB8AC3E}">
        <p14:creationId xmlns:p14="http://schemas.microsoft.com/office/powerpoint/2010/main" val="116041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He averiguado los links</a:t>
            </a:r>
            <a:r>
              <a:rPr lang="es-ES" baseline="0" noProof="0" dirty="0" smtClean="0"/>
              <a:t> en las previas paginas, no he averiguado los links en esas paginas (hay demasiado).</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13</a:t>
            </a:fld>
            <a:endParaRPr lang="en-US"/>
          </a:p>
        </p:txBody>
      </p:sp>
    </p:spTree>
    <p:extLst>
      <p:ext uri="{BB962C8B-B14F-4D97-AF65-F5344CB8AC3E}">
        <p14:creationId xmlns:p14="http://schemas.microsoft.com/office/powerpoint/2010/main" val="3613060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No se si el último es ventaja</a:t>
            </a:r>
            <a:r>
              <a:rPr lang="es-ES" baseline="0" noProof="0" dirty="0" smtClean="0"/>
              <a:t> por el proveedor – si por el usuario.</a:t>
            </a:r>
          </a:p>
          <a:p>
            <a:r>
              <a:rPr lang="es-ES" baseline="0" noProof="0" dirty="0" smtClean="0"/>
              <a:t>GPS usa unidireccional – entonces vamos a seguir con eso.</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60</a:t>
            </a:fld>
            <a:endParaRPr lang="en-US"/>
          </a:p>
        </p:txBody>
      </p:sp>
    </p:spTree>
    <p:extLst>
      <p:ext uri="{BB962C8B-B14F-4D97-AF65-F5344CB8AC3E}">
        <p14:creationId xmlns:p14="http://schemas.microsoft.com/office/powerpoint/2010/main" val="1837820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La parte de los satélites es caro, pero</a:t>
            </a:r>
            <a:r>
              <a:rPr lang="es-ES" baseline="0" noProof="0" dirty="0" smtClean="0"/>
              <a:t> solamente necesita hacer por el numero de satélites (máximo 32), no el numero de receptores (¿mil millones?) </a:t>
            </a:r>
          </a:p>
          <a:p>
            <a:r>
              <a:rPr lang="es-ES" noProof="0" dirty="0" smtClean="0"/>
              <a:t>Los receptores profesionales permite</a:t>
            </a:r>
            <a:r>
              <a:rPr lang="es-ES" baseline="0" noProof="0" dirty="0" smtClean="0"/>
              <a:t> el uso de un reloj externa y ese reloj puede ser atómica – un ejemplo de eso es en el laboratorio de tiempo del IGN.</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64</a:t>
            </a:fld>
            <a:endParaRPr lang="en-US"/>
          </a:p>
        </p:txBody>
      </p:sp>
    </p:spTree>
    <p:extLst>
      <p:ext uri="{BB962C8B-B14F-4D97-AF65-F5344CB8AC3E}">
        <p14:creationId xmlns:p14="http://schemas.microsoft.com/office/powerpoint/2010/main" val="3539740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Un poco mentira aquí – los satélites no mandan el tiempo, pero</a:t>
            </a:r>
            <a:r>
              <a:rPr lang="es-ES" baseline="0" noProof="0" dirty="0" smtClean="0"/>
              <a:t> se puede encontrar.</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65</a:t>
            </a:fld>
            <a:endParaRPr lang="en-US"/>
          </a:p>
        </p:txBody>
      </p:sp>
    </p:spTree>
    <p:extLst>
      <p:ext uri="{BB962C8B-B14F-4D97-AF65-F5344CB8AC3E}">
        <p14:creationId xmlns:p14="http://schemas.microsoft.com/office/powerpoint/2010/main" val="34187769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Nota</a:t>
            </a:r>
            <a:r>
              <a:rPr lang="es-ES" baseline="0" noProof="0" dirty="0" smtClean="0"/>
              <a:t> que los radios cruzan en la solución.</a:t>
            </a:r>
          </a:p>
          <a:p>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69</a:t>
            </a:fld>
            <a:endParaRPr lang="en-US"/>
          </a:p>
        </p:txBody>
      </p:sp>
    </p:spTree>
    <p:extLst>
      <p:ext uri="{BB962C8B-B14F-4D97-AF65-F5344CB8AC3E}">
        <p14:creationId xmlns:p14="http://schemas.microsoft.com/office/powerpoint/2010/main" val="32553296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La construcción grafica tiene</a:t>
            </a:r>
            <a:r>
              <a:rPr lang="es-ES" baseline="0" noProof="0" dirty="0" smtClean="0"/>
              <a:t> escala. Los círculos con diámetro DCE – diámetro </a:t>
            </a:r>
            <a:r>
              <a:rPr lang="es-ES" baseline="0" noProof="0" dirty="0" err="1" smtClean="0"/>
              <a:t>clock</a:t>
            </a:r>
            <a:r>
              <a:rPr lang="es-ES" baseline="0" noProof="0" dirty="0" smtClean="0"/>
              <a:t> error – son </a:t>
            </a:r>
            <a:r>
              <a:rPr lang="es-ES" baseline="0" noProof="0" dirty="0" err="1" smtClean="0"/>
              <a:t>eguales</a:t>
            </a:r>
            <a:endParaRPr lang="es-ES" baseline="0" noProof="0" dirty="0" smtClean="0"/>
          </a:p>
          <a:p>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70</a:t>
            </a:fld>
            <a:endParaRPr lang="en-US"/>
          </a:p>
        </p:txBody>
      </p:sp>
    </p:spTree>
    <p:extLst>
      <p:ext uri="{BB962C8B-B14F-4D97-AF65-F5344CB8AC3E}">
        <p14:creationId xmlns:p14="http://schemas.microsoft.com/office/powerpoint/2010/main" val="3255329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La construcción grafica tiene</a:t>
            </a:r>
            <a:r>
              <a:rPr lang="es-ES" baseline="0" noProof="0" dirty="0" smtClean="0"/>
              <a:t> escala. Los círculos con diámetro DCE – diámetro </a:t>
            </a:r>
            <a:r>
              <a:rPr lang="es-ES" baseline="0" noProof="0" dirty="0" err="1" smtClean="0"/>
              <a:t>clock</a:t>
            </a:r>
            <a:r>
              <a:rPr lang="es-ES" baseline="0" noProof="0" dirty="0" smtClean="0"/>
              <a:t> error – son iguales.</a:t>
            </a:r>
          </a:p>
          <a:p>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71</a:t>
            </a:fld>
            <a:endParaRPr lang="en-US"/>
          </a:p>
        </p:txBody>
      </p:sp>
    </p:spTree>
    <p:extLst>
      <p:ext uri="{BB962C8B-B14F-4D97-AF65-F5344CB8AC3E}">
        <p14:creationId xmlns:p14="http://schemas.microsoft.com/office/powerpoint/2010/main" val="3255329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Los imágenes</a:t>
            </a:r>
            <a:r>
              <a:rPr lang="es-ES" baseline="0" noProof="0" dirty="0" smtClean="0"/>
              <a:t> están en unidades ingles, donde tenemos una cantidad de unidades – pulgada, pie, yarda, milla, milla </a:t>
            </a:r>
            <a:r>
              <a:rPr lang="es-ES" baseline="0" noProof="0" dirty="0" err="1" smtClean="0"/>
              <a:t>nautica</a:t>
            </a:r>
            <a:r>
              <a:rPr lang="es-ES" baseline="0" noProof="0" dirty="0" smtClean="0"/>
              <a:t>, </a:t>
            </a:r>
            <a:r>
              <a:rPr lang="es-ES" baseline="0" noProof="0" dirty="0" err="1" smtClean="0"/>
              <a:t>furlong</a:t>
            </a:r>
            <a:r>
              <a:rPr lang="es-ES" baseline="0" noProof="0" dirty="0" smtClean="0"/>
              <a:t> (no tiene traducción), legua (distancia caminado en una hora, </a:t>
            </a:r>
            <a:r>
              <a:rPr lang="es-ES" baseline="0" noProof="0" dirty="0" err="1" smtClean="0"/>
              <a:t>Udes</a:t>
            </a:r>
            <a:r>
              <a:rPr lang="es-ES" baseline="0" noProof="0" dirty="0" smtClean="0"/>
              <a:t> tienen ese también), </a:t>
            </a: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74</a:t>
            </a:fld>
            <a:endParaRPr lang="en-US"/>
          </a:p>
        </p:txBody>
      </p:sp>
    </p:spTree>
    <p:extLst>
      <p:ext uri="{BB962C8B-B14F-4D97-AF65-F5344CB8AC3E}">
        <p14:creationId xmlns:p14="http://schemas.microsoft.com/office/powerpoint/2010/main" val="4077133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No me gusta este grafico</a:t>
            </a:r>
            <a:r>
              <a:rPr lang="es-ES" baseline="0" noProof="0" dirty="0" smtClean="0"/>
              <a:t> tanto porque estamos ubicado en un circulo, no un disco.</a:t>
            </a:r>
          </a:p>
          <a:p>
            <a:r>
              <a:rPr lang="es-ES" baseline="0" noProof="0" dirty="0" smtClean="0"/>
              <a:t>Nota que en 3 dimensiones, estamos un “paso” atrás de 2 dimensiones (estamos en un circulo con una sola medición)</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75</a:t>
            </a:fld>
            <a:endParaRPr lang="en-US"/>
          </a:p>
        </p:txBody>
      </p:sp>
    </p:spTree>
    <p:extLst>
      <p:ext uri="{BB962C8B-B14F-4D97-AF65-F5344CB8AC3E}">
        <p14:creationId xmlns:p14="http://schemas.microsoft.com/office/powerpoint/2010/main" val="997051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Estamos el el punto que esta por el lado del plano de la tierra.</a:t>
            </a:r>
          </a:p>
          <a:p>
            <a:r>
              <a:rPr lang="es-ES" noProof="0" dirty="0" smtClean="0"/>
              <a:t>Problemas con esta</a:t>
            </a:r>
            <a:r>
              <a:rPr lang="es-ES" baseline="0" noProof="0" dirty="0" smtClean="0"/>
              <a:t> figura:</a:t>
            </a:r>
          </a:p>
          <a:p>
            <a:r>
              <a:rPr lang="es-ES" baseline="0" noProof="0" dirty="0" smtClean="0"/>
              <a:t>Los 3 centros definen un plano.</a:t>
            </a:r>
          </a:p>
          <a:p>
            <a:r>
              <a:rPr lang="es-ES" baseline="0" noProof="0" dirty="0" smtClean="0"/>
              <a:t>Hay 3 círculos de intersección, en 3 planos perpendiculares el plano de los puntos céntricos.</a:t>
            </a:r>
          </a:p>
          <a:p>
            <a:r>
              <a:rPr lang="es-ES" baseline="0" noProof="0" dirty="0" smtClean="0"/>
              <a:t>Las intersecciones de los 3 planos de los círculos con el plano del los puntos céntricos forman un triángulo en el plano de los puntos céntricos.</a:t>
            </a:r>
          </a:p>
          <a:p>
            <a:r>
              <a:rPr lang="es-ES" baseline="0" noProof="0" dirty="0" smtClean="0"/>
              <a:t>Queda con 2 puntos de intersección, y siguiendo lo que pasó en 2D, son simétricas con respecto del plano de los puntos céntricos. </a:t>
            </a:r>
          </a:p>
          <a:p>
            <a:r>
              <a:rPr lang="es-ES" baseline="0" noProof="0" dirty="0" smtClean="0"/>
              <a:t>Entonces esos puntos están simétricas, arriba y abajo del plano, no en el plano como dibujado.</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76</a:t>
            </a:fld>
            <a:endParaRPr lang="en-US"/>
          </a:p>
        </p:txBody>
      </p:sp>
    </p:spTree>
    <p:extLst>
      <p:ext uri="{BB962C8B-B14F-4D97-AF65-F5344CB8AC3E}">
        <p14:creationId xmlns:p14="http://schemas.microsoft.com/office/powerpoint/2010/main" val="2975418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77</a:t>
            </a:fld>
            <a:endParaRPr lang="en-US"/>
          </a:p>
        </p:txBody>
      </p:sp>
    </p:spTree>
    <p:extLst>
      <p:ext uri="{BB962C8B-B14F-4D97-AF65-F5344CB8AC3E}">
        <p14:creationId xmlns:p14="http://schemas.microsoft.com/office/powerpoint/2010/main" val="275183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Con tiempo</a:t>
            </a:r>
            <a:r>
              <a:rPr lang="es-ES" baseline="0" noProof="0" dirty="0" smtClean="0">
                <a:latin typeface="Papyrus" charset="0"/>
                <a:ea typeface="ＭＳ Ｐゴシック" charset="0"/>
                <a:cs typeface="ＭＳ Ｐゴシック" charset="0"/>
              </a:rPr>
              <a:t> las herramientas de geodesia han mejorado evolucionariamente (suave), proveyendo un mejor descripción de la tierra, pero una tierra “fija”. El desarrollo de GPS ha introducido un cambio cuántico, i.e. un salto discontinuo y de vértigo, que requiere un cambio de paradigma.</a:t>
            </a:r>
          </a:p>
          <a:p>
            <a:endParaRPr lang="es-ES" baseline="0" noProof="0" dirty="0" smtClean="0">
              <a:latin typeface="Papyrus" charset="0"/>
              <a:ea typeface="ＭＳ Ｐゴシック" charset="0"/>
              <a:cs typeface="ＭＳ Ｐゴシック" charset="0"/>
            </a:endParaRPr>
          </a:p>
          <a:p>
            <a:endParaRPr lang="es-ES" baseline="0" noProof="0" dirty="0" smtClean="0">
              <a:latin typeface="Papyrus" charset="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C4166A6E-A63E-6448-83A6-4F0171FFAD18}" type="slidenum">
              <a:rPr lang="en-US" sz="1200" b="0">
                <a:latin typeface="Papyrus" charset="0"/>
                <a:cs typeface="Papyrus" charset="0"/>
              </a:rPr>
              <a:pPr eaLnBrk="1" hangingPunct="1"/>
              <a:t>14</a:t>
            </a:fld>
            <a:endParaRPr lang="en-US" sz="1200" b="0">
              <a:latin typeface="Papyrus" charset="0"/>
              <a:cs typeface="Papyru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78</a:t>
            </a:fld>
            <a:endParaRPr lang="en-US"/>
          </a:p>
        </p:txBody>
      </p:sp>
    </p:spTree>
    <p:extLst>
      <p:ext uri="{BB962C8B-B14F-4D97-AF65-F5344CB8AC3E}">
        <p14:creationId xmlns:p14="http://schemas.microsoft.com/office/powerpoint/2010/main" val="2751831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smtClean="0"/>
              <a:t>Hay</a:t>
            </a:r>
            <a:r>
              <a:rPr lang="es-ES" baseline="0" noProof="0" dirty="0" smtClean="0"/>
              <a:t> mas información en la solución – con 4 tiene solución exacta (puede ser incorrecta por errores en los datos, pero si hay una solución es exacta). Con 5 satélites, puede saber la calidad de la solución por las estadística. Si es malo, informa el piloto para no tener confianza en el GPS (no usa!). Con 6 estaciones, con uno malo, puede identificar el malo y forma una buena solución basado en los 5 buenos (corrección de errores – pueden hacer cuando tiene mas datos que necesita), o si hay 2 malos pueden saber no aceptar la solución. Sigue con mas satélites, mientras que hay por lo menos 5 buenos, pueden corregir errores.</a:t>
            </a:r>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79</a:t>
            </a:fld>
            <a:endParaRPr lang="en-US"/>
          </a:p>
        </p:txBody>
      </p:sp>
    </p:spTree>
    <p:extLst>
      <p:ext uri="{BB962C8B-B14F-4D97-AF65-F5344CB8AC3E}">
        <p14:creationId xmlns:p14="http://schemas.microsoft.com/office/powerpoint/2010/main" val="2751831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80</a:t>
            </a:fld>
            <a:endParaRPr lang="en-US"/>
          </a:p>
        </p:txBody>
      </p:sp>
    </p:spTree>
    <p:extLst>
      <p:ext uri="{BB962C8B-B14F-4D97-AF65-F5344CB8AC3E}">
        <p14:creationId xmlns:p14="http://schemas.microsoft.com/office/powerpoint/2010/main" val="27518318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err="1" smtClean="0">
                <a:latin typeface="Papyrus" charset="0"/>
                <a:ea typeface="ＭＳ Ｐゴシック" charset="0"/>
                <a:cs typeface="ＭＳ Ｐゴシック" charset="0"/>
              </a:rPr>
              <a:t>Same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picture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just</a:t>
            </a:r>
            <a:r>
              <a:rPr lang="es-ES" noProof="0" dirty="0" smtClean="0">
                <a:latin typeface="Papyrus" charset="0"/>
                <a:ea typeface="ＭＳ Ｐゴシック" charset="0"/>
                <a:cs typeface="ＭＳ Ｐゴシック" charset="0"/>
              </a:rPr>
              <a:t> moved </a:t>
            </a:r>
            <a:r>
              <a:rPr lang="es-ES" noProof="0" dirty="0" err="1" smtClean="0">
                <a:latin typeface="Papyrus" charset="0"/>
                <a:ea typeface="ＭＳ Ｐゴシック" charset="0"/>
                <a:cs typeface="ＭＳ Ｐゴシック" charset="0"/>
              </a:rPr>
              <a:t>the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surface</a:t>
            </a:r>
            <a:r>
              <a:rPr lang="es-ES" noProof="0" dirty="0" smtClean="0">
                <a:latin typeface="Papyrus" charset="0"/>
                <a:ea typeface="ＭＳ Ｐゴシック" charset="0"/>
                <a:cs typeface="ＭＳ Ｐゴシック" charset="0"/>
              </a:rPr>
              <a:t> of </a:t>
            </a:r>
            <a:r>
              <a:rPr lang="es-ES" noProof="0" dirty="0" err="1" smtClean="0">
                <a:latin typeface="Papyrus" charset="0"/>
                <a:ea typeface="ＭＳ Ｐゴシック" charset="0"/>
                <a:cs typeface="ＭＳ Ｐゴシック" charset="0"/>
              </a:rPr>
              <a:t>the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earth</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from</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the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square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to</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the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stations</a:t>
            </a:r>
            <a:r>
              <a:rPr lang="es-ES" noProof="0" dirty="0" smtClean="0">
                <a:latin typeface="Papyrus" charset="0"/>
                <a:ea typeface="ＭＳ Ｐゴシック" charset="0"/>
                <a:cs typeface="ＭＳ Ｐゴシック" charset="0"/>
              </a:rPr>
              <a:t> and </a:t>
            </a:r>
            <a:r>
              <a:rPr lang="es-ES" noProof="0" dirty="0" err="1" smtClean="0">
                <a:latin typeface="Papyrus" charset="0"/>
                <a:ea typeface="ＭＳ Ｐゴシック" charset="0"/>
                <a:cs typeface="ＭＳ Ｐゴシック" charset="0"/>
              </a:rPr>
              <a:t>made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the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rays</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go</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the</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other</a:t>
            </a:r>
            <a:r>
              <a:rPr lang="es-ES" noProof="0" dirty="0" smtClean="0">
                <a:latin typeface="Papyrus" charset="0"/>
                <a:ea typeface="ＭＳ Ｐゴシック" charset="0"/>
                <a:cs typeface="ＭＳ Ｐゴシック" charset="0"/>
              </a:rPr>
              <a:t> </a:t>
            </a:r>
            <a:r>
              <a:rPr lang="es-ES" noProof="0" dirty="0" err="1" smtClean="0">
                <a:latin typeface="Papyrus" charset="0"/>
                <a:ea typeface="ＭＳ Ｐゴシック" charset="0"/>
                <a:cs typeface="ＭＳ Ｐゴシック" charset="0"/>
              </a:rPr>
              <a:t>way</a:t>
            </a:r>
            <a:r>
              <a:rPr lang="es-ES" noProof="0" dirty="0" smtClean="0">
                <a:latin typeface="Papyrus" charset="0"/>
                <a:ea typeface="ＭＳ Ｐゴシック" charset="0"/>
                <a:cs typeface="ＭＳ Ｐゴシック" charset="0"/>
              </a:rPr>
              <a:t>.</a:t>
            </a:r>
            <a:endParaRPr lang="es-ES" noProof="0" dirty="0">
              <a:latin typeface="Papyrus" charset="0"/>
              <a:ea typeface="ＭＳ Ｐゴシック" charset="0"/>
              <a:cs typeface="ＭＳ Ｐゴシック" charset="0"/>
            </a:endParaRP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1CD3799-8816-6F4C-B76C-E24A3D0F0B30}" type="slidenum">
              <a:rPr lang="en-US" sz="1200" b="0">
                <a:latin typeface="Papyrus" charset="0"/>
                <a:cs typeface="Papyrus" charset="0"/>
              </a:rPr>
              <a:pPr eaLnBrk="1" hangingPunct="1"/>
              <a:t>83</a:t>
            </a:fld>
            <a:endParaRPr lang="en-US" sz="1200" b="0">
              <a:latin typeface="Papyrus" charset="0"/>
              <a:cs typeface="Papyru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El mismo imagen, solo</a:t>
            </a:r>
            <a:r>
              <a:rPr lang="es-ES" baseline="0" noProof="0" dirty="0" smtClean="0">
                <a:latin typeface="Papyrus" charset="0"/>
                <a:ea typeface="ＭＳ Ｐゴシック" charset="0"/>
                <a:cs typeface="ＭＳ Ｐゴシック" charset="0"/>
              </a:rPr>
              <a:t> cambie el superficie de referencia.</a:t>
            </a:r>
          </a:p>
          <a:p>
            <a:r>
              <a:rPr lang="es-ES" baseline="0" noProof="0" dirty="0" smtClean="0">
                <a:latin typeface="Papyrus" charset="0"/>
                <a:ea typeface="ＭＳ Ｐゴシック" charset="0"/>
                <a:cs typeface="ＭＳ Ｐゴシック" charset="0"/>
              </a:rPr>
              <a:t>Los nombres de las ondas sísmicas dado aquí son por la física (dinámica), también pueden nombrar por el tipo de movimiento – longitudinal por los P y transversal por los S, o (de pedo) por el orden de su llegada Principal y Secundario. Los nombres fueron dados por el orden de llegada, porque no entendieron lo que eran.</a:t>
            </a:r>
          </a:p>
          <a:p>
            <a:endParaRPr lang="es-ES" noProof="0" dirty="0">
              <a:latin typeface="Papyrus" charset="0"/>
              <a:ea typeface="ＭＳ Ｐゴシック" charset="0"/>
              <a:cs typeface="ＭＳ Ｐゴシック" charset="0"/>
            </a:endParaRP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1CD3799-8816-6F4C-B76C-E24A3D0F0B30}" type="slidenum">
              <a:rPr lang="en-US" sz="1200" b="0">
                <a:latin typeface="Papyrus" charset="0"/>
                <a:cs typeface="Papyrus" charset="0"/>
              </a:rPr>
              <a:pPr eaLnBrk="1" hangingPunct="1"/>
              <a:t>84</a:t>
            </a:fld>
            <a:endParaRPr lang="en-US" sz="1200" b="0">
              <a:latin typeface="Papyrus" charset="0"/>
              <a:cs typeface="Papyru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noProof="0" dirty="0">
              <a:latin typeface="Papyrus" charset="0"/>
              <a:ea typeface="ＭＳ Ｐゴシック" charset="0"/>
              <a:cs typeface="ＭＳ Ｐゴシック" charset="0"/>
            </a:endParaRP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1CD3799-8816-6F4C-B76C-E24A3D0F0B30}" type="slidenum">
              <a:rPr lang="en-US" sz="1200" b="0">
                <a:latin typeface="Papyrus" charset="0"/>
                <a:cs typeface="Papyrus" charset="0"/>
              </a:rPr>
              <a:pPr eaLnBrk="1" hangingPunct="1"/>
              <a:t>85</a:t>
            </a:fld>
            <a:endParaRPr lang="en-US" sz="1200" b="0">
              <a:latin typeface="Papyrus" charset="0"/>
              <a:cs typeface="Papyru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baseline="0" noProof="0" dirty="0" smtClean="0">
                <a:latin typeface="Papyrus" charset="0"/>
                <a:ea typeface="ＭＳ Ｐゴシック" charset="0"/>
                <a:cs typeface="ＭＳ Ｐゴシック" charset="0"/>
              </a:rPr>
              <a:t>Una cosa para notar. En 2D, el hipocentro en el superficie, la geometría no tiene solución. Los círculos son demasiados grandes.</a:t>
            </a: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1CD3799-8816-6F4C-B76C-E24A3D0F0B30}" type="slidenum">
              <a:rPr lang="en-US" sz="1200" b="0">
                <a:latin typeface="Papyrus" charset="0"/>
                <a:cs typeface="Papyrus" charset="0"/>
              </a:rPr>
              <a:pPr eaLnBrk="1" hangingPunct="1"/>
              <a:t>86</a:t>
            </a:fld>
            <a:endParaRPr lang="en-US" sz="1200" b="0">
              <a:latin typeface="Papyrus" charset="0"/>
              <a:cs typeface="Papyru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baseline="0" noProof="0" dirty="0" smtClean="0">
                <a:latin typeface="Papyrus" charset="0"/>
                <a:ea typeface="ＭＳ Ｐゴシック" charset="0"/>
                <a:cs typeface="ＭＳ Ｐゴシック" charset="0"/>
              </a:rPr>
              <a:t>Los círculos rellenos a la derecha provee cuerda.</a:t>
            </a:r>
          </a:p>
          <a:p>
            <a:r>
              <a:rPr lang="es-ES" baseline="0" noProof="0" dirty="0" smtClean="0">
                <a:latin typeface="Papyrus" charset="0"/>
                <a:ea typeface="ＭＳ Ｐゴシック" charset="0"/>
                <a:cs typeface="ＭＳ Ｐゴシック" charset="0"/>
              </a:rPr>
              <a:t>Pongo señales por los cuerdas usando la escala de tiempo/distancia.</a:t>
            </a:r>
          </a:p>
          <a:p>
            <a:r>
              <a:rPr lang="es-ES" baseline="0" noProof="0" dirty="0" smtClean="0">
                <a:latin typeface="Papyrus" charset="0"/>
                <a:ea typeface="ＭＳ Ｐゴシック" charset="0"/>
                <a:cs typeface="ＭＳ Ｐゴシック" charset="0"/>
              </a:rPr>
              <a:t>Junta las terminaciones de las cuerdas y moverla junta en 3D hasta que los señales están alineados.</a:t>
            </a:r>
          </a:p>
          <a:p>
            <a:r>
              <a:rPr lang="es-ES" baseline="0" noProof="0" dirty="0" smtClean="0">
                <a:latin typeface="Papyrus" charset="0"/>
                <a:ea typeface="ＭＳ Ｐゴシック" charset="0"/>
                <a:cs typeface="ＭＳ Ｐゴシック" charset="0"/>
              </a:rPr>
              <a:t>Nota que el sismo es en el “aire”, pero hay dos lugares donde tiene solución analogía – simétricamente debajo de la mesa (donde es sismo esta actualmente).</a:t>
            </a: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1CD3799-8816-6F4C-B76C-E24A3D0F0B30}" type="slidenum">
              <a:rPr lang="en-US" sz="1200" b="0">
                <a:latin typeface="Papyrus" charset="0"/>
                <a:cs typeface="Papyrus" charset="0"/>
              </a:rPr>
              <a:pPr eaLnBrk="1" hangingPunct="1"/>
              <a:t>87</a:t>
            </a:fld>
            <a:endParaRPr lang="en-US" sz="1200" b="0">
              <a:latin typeface="Papyrus" charset="0"/>
              <a:cs typeface="Papyru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baseline="0" noProof="0" dirty="0" smtClean="0">
                <a:latin typeface="Papyrus" charset="0"/>
                <a:ea typeface="ＭＳ Ｐゴシック" charset="0"/>
                <a:cs typeface="ＭＳ Ｐゴシック" charset="0"/>
              </a:rPr>
              <a:t>Se puede modificar el equipo por el caso de GPS con un error común por el reloj. Se el reloj es avanzado por ejemplo, las cuerdas van estar demasiado largo, cado uno por el mismo largo. No van a ajustar y alinear. Si pone un anillo que puede desplazar para cambiar donde están unidos las cuerdas, se puede encontrar la ubicación y el corrección (por la distancia entre la unión de lo fines y la posición del anillo.</a:t>
            </a: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1CD3799-8816-6F4C-B76C-E24A3D0F0B30}" type="slidenum">
              <a:rPr lang="en-US" sz="1200" b="0">
                <a:latin typeface="Papyrus" charset="0"/>
                <a:cs typeface="Papyrus" charset="0"/>
              </a:rPr>
              <a:pPr eaLnBrk="1" hangingPunct="1"/>
              <a:t>88</a:t>
            </a:fld>
            <a:endParaRPr lang="en-US" sz="1200" b="0">
              <a:latin typeface="Papyrus" charset="0"/>
              <a:cs typeface="Papyrus"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baseline="0" noProof="0" dirty="0" smtClean="0">
                <a:latin typeface="Papyrus" charset="0"/>
                <a:ea typeface="ＭＳ Ｐゴシック" charset="0"/>
                <a:cs typeface="ＭＳ Ｐゴシック" charset="0"/>
              </a:rPr>
              <a:t>Este parece mas mágica – pero es como los sismos son ubicados en practica. Es mas fácil y precisa la medición de las llegadas de los P porque son las primeras llegadas y salen del ruido bastante bueno. El S es mas difícil porque esta en el ruido producido por los ondas P, entonces no es tan precisa.</a:t>
            </a: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1CD3799-8816-6F4C-B76C-E24A3D0F0B30}" type="slidenum">
              <a:rPr lang="en-US" sz="1200" b="0">
                <a:latin typeface="Papyrus" charset="0"/>
                <a:cs typeface="Papyrus" charset="0"/>
              </a:rPr>
              <a:pPr eaLnBrk="1" hangingPunct="1"/>
              <a:t>89</a:t>
            </a:fld>
            <a:endParaRPr lang="en-US" sz="1200" b="0">
              <a:latin typeface="Papyrus" charset="0"/>
              <a:cs typeface="Papyru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baseline="0" noProof="0" dirty="0" smtClean="0">
              <a:latin typeface="Papyrus" charset="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C4166A6E-A63E-6448-83A6-4F0171FFAD18}" type="slidenum">
              <a:rPr lang="en-US" sz="1200" b="0">
                <a:latin typeface="Papyrus" charset="0"/>
                <a:cs typeface="Papyrus" charset="0"/>
              </a:rPr>
              <a:pPr eaLnBrk="1" hangingPunct="1"/>
              <a:t>15</a:t>
            </a:fld>
            <a:endParaRPr lang="en-US" sz="1200" b="0">
              <a:latin typeface="Papyrus" charset="0"/>
              <a:cs typeface="Papyru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baseline="0" noProof="0" dirty="0" smtClean="0">
              <a:latin typeface="Papyrus" charset="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C4166A6E-A63E-6448-83A6-4F0171FFAD18}" type="slidenum">
              <a:rPr lang="en-US" sz="1200" b="0">
                <a:latin typeface="Papyrus" charset="0"/>
                <a:cs typeface="Papyrus" charset="0"/>
              </a:rPr>
              <a:pPr eaLnBrk="1" hangingPunct="1"/>
              <a:t>16</a:t>
            </a:fld>
            <a:endParaRPr lang="en-US" sz="1200" b="0">
              <a:latin typeface="Papyrus" charset="0"/>
              <a:cs typeface="Papyru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B1F0B5F-A2F6-2547-83F0-5CCB1BB42730}" type="slidenum">
              <a:rPr lang="en-US" sz="1200" b="0">
                <a:latin typeface="Papyrus" charset="0"/>
                <a:cs typeface="Papyrus" charset="0"/>
              </a:rPr>
              <a:pPr eaLnBrk="1" hangingPunct="1"/>
              <a:t>17</a:t>
            </a:fld>
            <a:endParaRPr lang="en-US" sz="1200" b="0">
              <a:latin typeface="Papyrus" charset="0"/>
              <a:cs typeface="Papyru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noProof="0" dirty="0" smtClean="0">
                <a:latin typeface="Papyrus" charset="0"/>
                <a:ea typeface="ＭＳ Ｐゴシック" charset="0"/>
                <a:cs typeface="ＭＳ Ｐゴシック" charset="0"/>
              </a:rPr>
              <a:t>Todo bien</a:t>
            </a:r>
            <a:endParaRPr lang="es-ES" noProof="0" dirty="0">
              <a:latin typeface="Papyru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759431-95D4-2D41-8BE8-9D0DF78EE602}" type="slidenum">
              <a:rPr lang="en-US"/>
              <a:pPr>
                <a:defRPr/>
              </a:pPr>
              <a:t>‹#›</a:t>
            </a:fld>
            <a:endParaRPr lang="en-US"/>
          </a:p>
        </p:txBody>
      </p:sp>
    </p:spTree>
    <p:extLst>
      <p:ext uri="{BB962C8B-B14F-4D97-AF65-F5344CB8AC3E}">
        <p14:creationId xmlns:p14="http://schemas.microsoft.com/office/powerpoint/2010/main" val="290497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9A9CBB-1AB6-0B44-AF00-E0564DE553BD}" type="slidenum">
              <a:rPr lang="en-US"/>
              <a:pPr>
                <a:defRPr/>
              </a:pPr>
              <a:t>‹#›</a:t>
            </a:fld>
            <a:endParaRPr lang="en-US"/>
          </a:p>
        </p:txBody>
      </p:sp>
    </p:spTree>
    <p:extLst>
      <p:ext uri="{BB962C8B-B14F-4D97-AF65-F5344CB8AC3E}">
        <p14:creationId xmlns:p14="http://schemas.microsoft.com/office/powerpoint/2010/main" val="192879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AE22F4-337B-2744-B4A7-FB851D5F13B1}" type="slidenum">
              <a:rPr lang="en-US"/>
              <a:pPr>
                <a:defRPr/>
              </a:pPr>
              <a:t>‹#›</a:t>
            </a:fld>
            <a:endParaRPr lang="en-US"/>
          </a:p>
        </p:txBody>
      </p:sp>
    </p:spTree>
    <p:extLst>
      <p:ext uri="{BB962C8B-B14F-4D97-AF65-F5344CB8AC3E}">
        <p14:creationId xmlns:p14="http://schemas.microsoft.com/office/powerpoint/2010/main" val="413212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441B12-E648-304E-AB73-E91BE67F648B}" type="slidenum">
              <a:rPr lang="en-US"/>
              <a:pPr>
                <a:defRPr/>
              </a:pPr>
              <a:t>‹#›</a:t>
            </a:fld>
            <a:endParaRPr lang="en-US"/>
          </a:p>
        </p:txBody>
      </p:sp>
    </p:spTree>
    <p:extLst>
      <p:ext uri="{BB962C8B-B14F-4D97-AF65-F5344CB8AC3E}">
        <p14:creationId xmlns:p14="http://schemas.microsoft.com/office/powerpoint/2010/main" val="140351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2E0176-F44C-1A4B-B4DA-53F6B5803865}" type="slidenum">
              <a:rPr lang="en-US"/>
              <a:pPr>
                <a:defRPr/>
              </a:pPr>
              <a:t>‹#›</a:t>
            </a:fld>
            <a:endParaRPr lang="en-US"/>
          </a:p>
        </p:txBody>
      </p:sp>
    </p:spTree>
    <p:extLst>
      <p:ext uri="{BB962C8B-B14F-4D97-AF65-F5344CB8AC3E}">
        <p14:creationId xmlns:p14="http://schemas.microsoft.com/office/powerpoint/2010/main" val="210361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D7EAE3-8FC5-2F4F-BC4A-E0165BEC5AD7}" type="slidenum">
              <a:rPr lang="en-US"/>
              <a:pPr>
                <a:defRPr/>
              </a:pPr>
              <a:t>‹#›</a:t>
            </a:fld>
            <a:endParaRPr lang="en-US"/>
          </a:p>
        </p:txBody>
      </p:sp>
    </p:spTree>
    <p:extLst>
      <p:ext uri="{BB962C8B-B14F-4D97-AF65-F5344CB8AC3E}">
        <p14:creationId xmlns:p14="http://schemas.microsoft.com/office/powerpoint/2010/main" val="391570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0F5CB13-7039-124B-B991-E8554E5AE67D}" type="slidenum">
              <a:rPr lang="en-US"/>
              <a:pPr>
                <a:defRPr/>
              </a:pPr>
              <a:t>‹#›</a:t>
            </a:fld>
            <a:endParaRPr lang="en-US"/>
          </a:p>
        </p:txBody>
      </p:sp>
    </p:spTree>
    <p:extLst>
      <p:ext uri="{BB962C8B-B14F-4D97-AF65-F5344CB8AC3E}">
        <p14:creationId xmlns:p14="http://schemas.microsoft.com/office/powerpoint/2010/main" val="271691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2DB3BF9-BD11-A749-B492-48A986E9B3F1}" type="slidenum">
              <a:rPr lang="en-US"/>
              <a:pPr>
                <a:defRPr/>
              </a:pPr>
              <a:t>‹#›</a:t>
            </a:fld>
            <a:endParaRPr lang="en-US"/>
          </a:p>
        </p:txBody>
      </p:sp>
    </p:spTree>
    <p:extLst>
      <p:ext uri="{BB962C8B-B14F-4D97-AF65-F5344CB8AC3E}">
        <p14:creationId xmlns:p14="http://schemas.microsoft.com/office/powerpoint/2010/main" val="332480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838914-C503-E142-B164-64977AB72D27}" type="slidenum">
              <a:rPr lang="en-US"/>
              <a:pPr>
                <a:defRPr/>
              </a:pPr>
              <a:t>‹#›</a:t>
            </a:fld>
            <a:endParaRPr lang="en-US"/>
          </a:p>
        </p:txBody>
      </p:sp>
    </p:spTree>
    <p:extLst>
      <p:ext uri="{BB962C8B-B14F-4D97-AF65-F5344CB8AC3E}">
        <p14:creationId xmlns:p14="http://schemas.microsoft.com/office/powerpoint/2010/main" val="259517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C57F7E-B53A-9444-89DF-D47144C08521}" type="slidenum">
              <a:rPr lang="en-US"/>
              <a:pPr>
                <a:defRPr/>
              </a:pPr>
              <a:t>‹#›</a:t>
            </a:fld>
            <a:endParaRPr lang="en-US"/>
          </a:p>
        </p:txBody>
      </p:sp>
    </p:spTree>
    <p:extLst>
      <p:ext uri="{BB962C8B-B14F-4D97-AF65-F5344CB8AC3E}">
        <p14:creationId xmlns:p14="http://schemas.microsoft.com/office/powerpoint/2010/main" val="423870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FB710D-C779-D540-85CB-1DBA75214D79}" type="slidenum">
              <a:rPr lang="en-US"/>
              <a:pPr>
                <a:defRPr/>
              </a:pPr>
              <a:t>‹#›</a:t>
            </a:fld>
            <a:endParaRPr lang="en-US"/>
          </a:p>
        </p:txBody>
      </p:sp>
    </p:spTree>
    <p:extLst>
      <p:ext uri="{BB962C8B-B14F-4D97-AF65-F5344CB8AC3E}">
        <p14:creationId xmlns:p14="http://schemas.microsoft.com/office/powerpoint/2010/main" val="7438422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6307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07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548A54AD-697D-4E40-BE81-11783E9746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ceri.memphis.edu/~smalley/" TargetMode="External"/><Relationship Id="rId4" Type="http://schemas.openxmlformats.org/officeDocument/2006/relationships/hyperlink" Target="http://www.ceri.memphis.edu/~smalley/ESCI7355/ESCI_7355_Applications_of_Space_Based_Geodesy_2012.html"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hyperlink" Target="http://XXXX.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25.png"/><Relationship Id="rId5" Type="http://schemas.openxmlformats.org/officeDocument/2006/relationships/oleObject" Target="../embeddings/oleObject1.bin"/><Relationship Id="rId6" Type="http://schemas.openxmlformats.org/officeDocument/2006/relationships/image" Target="../media/image24.emf"/><Relationship Id="rId7"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2.bin"/><Relationship Id="rId5" Type="http://schemas.openxmlformats.org/officeDocument/2006/relationships/image" Target="../media/image27.emf"/><Relationship Id="rId6" Type="http://schemas.openxmlformats.org/officeDocument/2006/relationships/oleObject" Target="../embeddings/oleObject3.bin"/><Relationship Id="rId7" Type="http://schemas.openxmlformats.org/officeDocument/2006/relationships/image" Target="../media/image28.emf"/><Relationship Id="rId8"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4.bin"/><Relationship Id="rId5" Type="http://schemas.openxmlformats.org/officeDocument/2006/relationships/image" Target="../media/image27.emf"/><Relationship Id="rId6" Type="http://schemas.openxmlformats.org/officeDocument/2006/relationships/oleObject" Target="../embeddings/oleObject5.bin"/><Relationship Id="rId7" Type="http://schemas.openxmlformats.org/officeDocument/2006/relationships/image" Target="../media/image30.emf"/><Relationship Id="rId8" Type="http://schemas.openxmlformats.org/officeDocument/2006/relationships/oleObject" Target="../embeddings/oleObject6.bin"/><Relationship Id="rId9" Type="http://schemas.openxmlformats.org/officeDocument/2006/relationships/image" Target="../media/image31.emf"/><Relationship Id="rId10" Type="http://schemas.openxmlformats.org/officeDocument/2006/relationships/image" Target="../media/image32.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3.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4.emf"/><Relationship Id="rId5" Type="http://schemas.openxmlformats.org/officeDocument/2006/relationships/image" Target="../media/image35.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41.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42.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oleObject8.bin"/><Relationship Id="rId5" Type="http://schemas.openxmlformats.org/officeDocument/2006/relationships/image" Target="../media/image46.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4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0"/>
            <a:ext cx="91440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_tradnl" sz="4000" dirty="0" smtClean="0">
                <a:latin typeface="Times New Roman"/>
                <a:cs typeface="Papyrus" charset="0"/>
              </a:rPr>
              <a:t>Nuevas </a:t>
            </a:r>
            <a:r>
              <a:rPr lang="es-ES_tradnl" sz="4000" dirty="0">
                <a:latin typeface="Times New Roman"/>
                <a:cs typeface="Papyrus" charset="0"/>
              </a:rPr>
              <a:t>aplicaciones geodésicas en la agrimensura </a:t>
            </a:r>
            <a:r>
              <a:rPr lang="es-ES_tradnl" sz="4000" dirty="0" smtClean="0">
                <a:latin typeface="Times New Roman"/>
                <a:cs typeface="Papyrus" charset="0"/>
              </a:rPr>
              <a:t>moderna.</a:t>
            </a:r>
            <a:endParaRPr lang="es-ES_tradnl" sz="4000" dirty="0">
              <a:latin typeface="Times New Roman"/>
              <a:cs typeface="Papyrus" charset="0"/>
            </a:endParaRPr>
          </a:p>
          <a:p>
            <a:endParaRPr lang="es-ES_tradnl" sz="4000" b="0" dirty="0">
              <a:latin typeface="Times New Roman"/>
              <a:cs typeface="Papyrus" charset="0"/>
            </a:endParaRPr>
          </a:p>
          <a:p>
            <a:r>
              <a:rPr lang="es-ES_tradnl" sz="4000" b="0" dirty="0">
                <a:latin typeface="Times New Roman"/>
                <a:cs typeface="Papyrus" charset="0"/>
              </a:rPr>
              <a:t>Universidad de Buenos </a:t>
            </a:r>
            <a:r>
              <a:rPr lang="es-ES_tradnl" sz="4000" b="0" dirty="0" smtClean="0">
                <a:latin typeface="Times New Roman"/>
                <a:cs typeface="Papyrus" charset="0"/>
              </a:rPr>
              <a:t>Aires</a:t>
            </a:r>
            <a:endParaRPr lang="es-ES_tradnl" sz="4000" b="0" dirty="0">
              <a:latin typeface="Times New Roman"/>
              <a:cs typeface="Papyrus" charset="0"/>
            </a:endParaRPr>
          </a:p>
          <a:p>
            <a:r>
              <a:rPr lang="es-ES_tradnl" sz="4000" b="0" dirty="0">
                <a:latin typeface="Times New Roman"/>
                <a:cs typeface="Papyrus" charset="0"/>
              </a:rPr>
              <a:t>Marzo-</a:t>
            </a:r>
            <a:r>
              <a:rPr lang="es-ES_tradnl" sz="4000" b="0" dirty="0" smtClean="0">
                <a:latin typeface="Times New Roman"/>
                <a:cs typeface="Papyrus" charset="0"/>
              </a:rPr>
              <a:t>Mayo, </a:t>
            </a:r>
            <a:r>
              <a:rPr lang="es-ES_tradnl" sz="4000" b="0" dirty="0">
                <a:latin typeface="Times New Roman"/>
                <a:cs typeface="Papyrus" charset="0"/>
              </a:rPr>
              <a:t>2018</a:t>
            </a:r>
          </a:p>
          <a:p>
            <a:endParaRPr lang="es-ES_tradnl" sz="4000" b="0" dirty="0" smtClean="0">
              <a:latin typeface="Times New Roman"/>
              <a:cs typeface="Papyrus" charset="0"/>
            </a:endParaRPr>
          </a:p>
          <a:p>
            <a:endParaRPr lang="es-ES_tradnl" sz="4000" b="0" dirty="0">
              <a:latin typeface="Times New Roman"/>
              <a:cs typeface="Papyrus" charset="0"/>
            </a:endParaRPr>
          </a:p>
          <a:p>
            <a:r>
              <a:rPr lang="es-ES_tradnl" sz="4000" b="0" dirty="0">
                <a:latin typeface="Times New Roman"/>
                <a:cs typeface="Papyrus" charset="0"/>
              </a:rPr>
              <a:t>Dr. Robert </a:t>
            </a:r>
            <a:r>
              <a:rPr lang="es-ES_tradnl" sz="4000" b="0" dirty="0" smtClean="0">
                <a:latin typeface="Times New Roman"/>
                <a:cs typeface="Papyrus" charset="0"/>
              </a:rPr>
              <a:t>Smalley</a:t>
            </a:r>
          </a:p>
          <a:p>
            <a:r>
              <a:rPr lang="es-ES_tradnl" sz="4000" b="0" dirty="0" err="1" smtClean="0">
                <a:latin typeface="Times New Roman"/>
                <a:cs typeface="Papyrus" charset="0"/>
              </a:rPr>
              <a:t>Fulbright</a:t>
            </a:r>
            <a:r>
              <a:rPr lang="es-ES_tradnl" sz="4000" b="0" dirty="0" smtClean="0">
                <a:latin typeface="Times New Roman"/>
                <a:cs typeface="Papyrus" charset="0"/>
              </a:rPr>
              <a:t> </a:t>
            </a:r>
            <a:r>
              <a:rPr lang="es-ES_tradnl" sz="4000" b="0" dirty="0" err="1" smtClean="0">
                <a:latin typeface="Times New Roman"/>
                <a:cs typeface="Papyrus" charset="0"/>
              </a:rPr>
              <a:t>Scholar</a:t>
            </a:r>
            <a:endParaRPr lang="es-ES_tradnl" sz="4000" b="0" dirty="0" smtClean="0">
              <a:latin typeface="Times New Roman"/>
              <a:cs typeface="Papyrus" charset="0"/>
            </a:endParaRPr>
          </a:p>
          <a:p>
            <a:endParaRPr lang="es-ES_tradnl" sz="4000" b="0" dirty="0">
              <a:latin typeface="Times New Roman"/>
              <a:cs typeface="Papyrus" charset="0"/>
            </a:endParaRPr>
          </a:p>
          <a:p>
            <a:r>
              <a:rPr lang="es-ES_tradnl" sz="4000" b="0" dirty="0" smtClean="0">
                <a:latin typeface="Times New Roman"/>
                <a:cs typeface="Papyrus" charset="0"/>
              </a:rPr>
              <a:t>Clase 1         Marzo 22, 2018</a:t>
            </a:r>
            <a:endParaRPr lang="en-US" sz="4000" b="0" dirty="0">
              <a:latin typeface="Times New Roman"/>
              <a:cs typeface="Papyrus"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0" y="533400"/>
            <a:ext cx="9144000" cy="612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Mas del INTERNET</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GPS Data </a:t>
            </a:r>
            <a:r>
              <a:rPr lang="es-ES" b="0" dirty="0" err="1" smtClean="0">
                <a:latin typeface="Times New Roman"/>
                <a:cs typeface="Times New Roman"/>
              </a:rPr>
              <a:t>Processing</a:t>
            </a:r>
            <a:r>
              <a:rPr lang="es-ES" b="0" dirty="0" smtClean="0">
                <a:latin typeface="Times New Roman"/>
                <a:cs typeface="Times New Roman"/>
              </a:rPr>
              <a:t> </a:t>
            </a:r>
            <a:r>
              <a:rPr lang="es-ES" b="0" dirty="0" err="1" smtClean="0">
                <a:latin typeface="Times New Roman"/>
                <a:cs typeface="Times New Roman"/>
              </a:rPr>
              <a:t>Methodology</a:t>
            </a:r>
            <a:r>
              <a:rPr lang="es-ES" b="0" dirty="0" smtClean="0">
                <a:latin typeface="Times New Roman"/>
                <a:cs typeface="Times New Roman"/>
              </a:rPr>
              <a:t>: </a:t>
            </a:r>
            <a:r>
              <a:rPr lang="es-ES" b="0" dirty="0" err="1" smtClean="0">
                <a:latin typeface="Times New Roman"/>
                <a:cs typeface="Times New Roman"/>
              </a:rPr>
              <a:t>from</a:t>
            </a:r>
            <a:r>
              <a:rPr lang="es-ES" b="0" dirty="0" smtClean="0">
                <a:latin typeface="Times New Roman"/>
                <a:cs typeface="Times New Roman"/>
              </a:rPr>
              <a:t> </a:t>
            </a:r>
            <a:r>
              <a:rPr lang="es-ES" b="0" dirty="0" err="1" smtClean="0">
                <a:latin typeface="Times New Roman"/>
                <a:cs typeface="Times New Roman"/>
              </a:rPr>
              <a:t>Theory</a:t>
            </a:r>
            <a:r>
              <a:rPr lang="es-ES" b="0" dirty="0" smtClean="0">
                <a:latin typeface="Times New Roman"/>
                <a:cs typeface="Times New Roman"/>
              </a:rPr>
              <a:t> </a:t>
            </a:r>
            <a:r>
              <a:rPr lang="es-ES" b="0" dirty="0" err="1" smtClean="0">
                <a:latin typeface="Times New Roman"/>
                <a:cs typeface="Times New Roman"/>
              </a:rPr>
              <a:t>to</a:t>
            </a:r>
            <a:r>
              <a:rPr lang="es-ES" b="0" dirty="0" smtClean="0">
                <a:latin typeface="Times New Roman"/>
                <a:cs typeface="Times New Roman"/>
              </a:rPr>
              <a:t> </a:t>
            </a:r>
            <a:r>
              <a:rPr lang="es-ES" b="0" dirty="0" err="1" smtClean="0">
                <a:latin typeface="Times New Roman"/>
                <a:cs typeface="Times New Roman"/>
              </a:rPr>
              <a:t>Applications</a:t>
            </a: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G. </a:t>
            </a:r>
            <a:r>
              <a:rPr lang="es-ES" b="0" dirty="0" err="1" smtClean="0">
                <a:latin typeface="Times New Roman"/>
                <a:cs typeface="Times New Roman"/>
              </a:rPr>
              <a:t>Blewitt</a:t>
            </a:r>
            <a:endParaRPr lang="es-ES" b="0" dirty="0" smtClean="0">
              <a:latin typeface="Times New Roman"/>
              <a:cs typeface="Times New Roman"/>
            </a:endParaRP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GPS </a:t>
            </a:r>
            <a:r>
              <a:rPr lang="es-ES" b="0" dirty="0" err="1" smtClean="0">
                <a:latin typeface="Times New Roman"/>
                <a:cs typeface="Times New Roman"/>
              </a:rPr>
              <a:t>for</a:t>
            </a:r>
            <a:r>
              <a:rPr lang="es-ES" b="0" dirty="0" smtClean="0">
                <a:latin typeface="Times New Roman"/>
                <a:cs typeface="Times New Roman"/>
              </a:rPr>
              <a:t> </a:t>
            </a:r>
            <a:r>
              <a:rPr lang="es-ES" b="0" dirty="0" err="1" smtClean="0">
                <a:latin typeface="Times New Roman"/>
                <a:cs typeface="Times New Roman"/>
              </a:rPr>
              <a:t>Geodesy</a:t>
            </a:r>
            <a:r>
              <a:rPr lang="es-ES" b="0" dirty="0" smtClean="0">
                <a:latin typeface="Times New Roman"/>
                <a:cs typeface="Times New Roman"/>
              </a:rPr>
              <a:t>, p231-270, </a:t>
            </a:r>
            <a:r>
              <a:rPr lang="es-ES" b="0" dirty="0" err="1" smtClean="0">
                <a:latin typeface="Times New Roman"/>
                <a:cs typeface="Times New Roman"/>
              </a:rPr>
              <a:t>Springer-Verlag</a:t>
            </a:r>
            <a:endParaRPr lang="es-ES" b="0" dirty="0" smtClean="0">
              <a:latin typeface="Times New Roman"/>
              <a:cs typeface="Times New Roman"/>
            </a:endParaRP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http://</a:t>
            </a:r>
            <a:r>
              <a:rPr lang="es-ES" b="0" dirty="0" err="1" smtClean="0">
                <a:latin typeface="Times New Roman"/>
                <a:cs typeface="Times New Roman"/>
              </a:rPr>
              <a:t>www.nbmg.unr.edu</a:t>
            </a:r>
            <a:r>
              <a:rPr lang="es-ES" b="0" dirty="0" smtClean="0">
                <a:latin typeface="Times New Roman"/>
                <a:cs typeface="Times New Roman"/>
              </a:rPr>
              <a:t>/</a:t>
            </a:r>
            <a:r>
              <a:rPr lang="es-ES" b="0" dirty="0" err="1" smtClean="0">
                <a:latin typeface="Times New Roman"/>
                <a:cs typeface="Times New Roman"/>
              </a:rPr>
              <a:t>staff</a:t>
            </a:r>
            <a:r>
              <a:rPr lang="es-ES" b="0" dirty="0" smtClean="0">
                <a:latin typeface="Times New Roman"/>
                <a:cs typeface="Times New Roman"/>
              </a:rPr>
              <a:t>/</a:t>
            </a:r>
            <a:r>
              <a:rPr lang="es-ES" b="0" dirty="0" err="1" smtClean="0">
                <a:latin typeface="Times New Roman"/>
                <a:cs typeface="Times New Roman"/>
              </a:rPr>
              <a:t>pdfs</a:t>
            </a:r>
            <a:r>
              <a:rPr lang="es-ES" b="0" dirty="0" smtClean="0">
                <a:latin typeface="Times New Roman"/>
                <a:cs typeface="Times New Roman"/>
              </a:rPr>
              <a:t>/gps%20for%20geodesy.pdf </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0" y="457200"/>
            <a:ext cx="91440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Mas del INTERNET</a:t>
            </a:r>
          </a:p>
          <a:p>
            <a:pPr eaLnBrk="1" hangingPunct="1"/>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GPS and </a:t>
            </a:r>
            <a:r>
              <a:rPr lang="es-ES" b="0" dirty="0" err="1" smtClean="0">
                <a:latin typeface="Times New Roman"/>
                <a:cs typeface="Times New Roman"/>
              </a:rPr>
              <a:t>Space</a:t>
            </a:r>
            <a:r>
              <a:rPr lang="es-ES" b="0" dirty="0" smtClean="0">
                <a:latin typeface="Times New Roman"/>
                <a:cs typeface="Times New Roman"/>
              </a:rPr>
              <a:t> </a:t>
            </a:r>
            <a:r>
              <a:rPr lang="es-ES" b="0" dirty="0" err="1" smtClean="0">
                <a:latin typeface="Times New Roman"/>
                <a:cs typeface="Times New Roman"/>
              </a:rPr>
              <a:t>Based</a:t>
            </a:r>
            <a:r>
              <a:rPr lang="es-ES" b="0" dirty="0" smtClean="0">
                <a:latin typeface="Times New Roman"/>
                <a:cs typeface="Times New Roman"/>
              </a:rPr>
              <a:t> </a:t>
            </a:r>
            <a:r>
              <a:rPr lang="es-ES" b="0" dirty="0" err="1" smtClean="0">
                <a:latin typeface="Times New Roman"/>
                <a:cs typeface="Times New Roman"/>
              </a:rPr>
              <a:t>Geodetic</a:t>
            </a:r>
            <a:r>
              <a:rPr lang="es-ES" b="0" dirty="0" smtClean="0">
                <a:latin typeface="Times New Roman"/>
                <a:cs typeface="Times New Roman"/>
              </a:rPr>
              <a:t> </a:t>
            </a:r>
            <a:r>
              <a:rPr lang="es-ES" b="0" dirty="0" err="1" smtClean="0">
                <a:latin typeface="Times New Roman"/>
                <a:cs typeface="Times New Roman"/>
              </a:rPr>
              <a:t>Methods</a:t>
            </a: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G. </a:t>
            </a:r>
            <a:r>
              <a:rPr lang="es-ES" b="0" dirty="0" err="1" smtClean="0">
                <a:latin typeface="Times New Roman"/>
                <a:cs typeface="Times New Roman"/>
              </a:rPr>
              <a:t>Blewitt</a:t>
            </a:r>
            <a:endParaRPr lang="es-ES" b="0" dirty="0" smtClean="0">
              <a:latin typeface="Times New Roman"/>
              <a:cs typeface="Times New Roman"/>
            </a:endParaRP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Capitulo en </a:t>
            </a:r>
            <a:r>
              <a:rPr lang="es-ES" b="0" dirty="0" err="1" smtClean="0">
                <a:latin typeface="Times New Roman"/>
                <a:cs typeface="Times New Roman"/>
              </a:rPr>
              <a:t>Treatise</a:t>
            </a:r>
            <a:r>
              <a:rPr lang="es-ES" b="0" dirty="0" smtClean="0">
                <a:latin typeface="Times New Roman"/>
                <a:cs typeface="Times New Roman"/>
              </a:rPr>
              <a:t> </a:t>
            </a:r>
            <a:r>
              <a:rPr lang="es-ES" b="0" dirty="0" err="1" smtClean="0">
                <a:latin typeface="Times New Roman"/>
                <a:cs typeface="Times New Roman"/>
              </a:rPr>
              <a:t>on</a:t>
            </a:r>
            <a:r>
              <a:rPr lang="es-ES" b="0" dirty="0" smtClean="0">
                <a:latin typeface="Times New Roman"/>
                <a:cs typeface="Times New Roman"/>
              </a:rPr>
              <a:t> </a:t>
            </a:r>
            <a:r>
              <a:rPr lang="es-ES" b="0" dirty="0" err="1" smtClean="0">
                <a:latin typeface="Times New Roman"/>
                <a:cs typeface="Times New Roman"/>
              </a:rPr>
              <a:t>Geophysics</a:t>
            </a:r>
            <a:r>
              <a:rPr lang="es-ES" b="0" dirty="0" smtClean="0">
                <a:latin typeface="Times New Roman"/>
                <a:cs typeface="Times New Roman"/>
              </a:rPr>
              <a:t>, Vol. 3., pp. 351-390, 2007.</a:t>
            </a:r>
          </a:p>
          <a:p>
            <a:pPr eaLnBrk="1" hangingPunct="1">
              <a:spcBef>
                <a:spcPct val="50000"/>
              </a:spcBef>
            </a:pPr>
            <a:r>
              <a:rPr lang="es-ES" b="0" dirty="0" smtClean="0">
                <a:latin typeface="Times New Roman"/>
                <a:cs typeface="Times New Roman"/>
              </a:rPr>
              <a:t>Ed. Thomas </a:t>
            </a:r>
            <a:r>
              <a:rPr lang="es-ES" b="0" dirty="0" err="1" smtClean="0">
                <a:latin typeface="Times New Roman"/>
                <a:cs typeface="Times New Roman"/>
              </a:rPr>
              <a:t>Herring</a:t>
            </a:r>
            <a:r>
              <a:rPr lang="es-ES" b="0" dirty="0" smtClean="0">
                <a:latin typeface="Times New Roman"/>
                <a:cs typeface="Times New Roman"/>
              </a:rPr>
              <a:t>, Ed.-in-</a:t>
            </a:r>
            <a:r>
              <a:rPr lang="es-ES" b="0" dirty="0" err="1" smtClean="0">
                <a:latin typeface="Times New Roman"/>
                <a:cs typeface="Times New Roman"/>
              </a:rPr>
              <a:t>chief</a:t>
            </a:r>
            <a:r>
              <a:rPr lang="es-ES" b="0" dirty="0" smtClean="0">
                <a:latin typeface="Times New Roman"/>
                <a:cs typeface="Times New Roman"/>
              </a:rPr>
              <a:t> Gerald Schubert, </a:t>
            </a:r>
            <a:r>
              <a:rPr lang="es-ES" b="0" dirty="0" err="1" smtClean="0">
                <a:latin typeface="Times New Roman"/>
                <a:cs typeface="Times New Roman"/>
              </a:rPr>
              <a:t>Academic</a:t>
            </a:r>
            <a:r>
              <a:rPr lang="es-ES" b="0" dirty="0" smtClean="0">
                <a:latin typeface="Times New Roman"/>
                <a:cs typeface="Times New Roman"/>
              </a:rPr>
              <a:t> </a:t>
            </a:r>
            <a:r>
              <a:rPr lang="es-ES" b="0" dirty="0" err="1" smtClean="0">
                <a:latin typeface="Times New Roman"/>
                <a:cs typeface="Times New Roman"/>
              </a:rPr>
              <a:t>Press</a:t>
            </a:r>
            <a:r>
              <a:rPr lang="es-ES" b="0" dirty="0" smtClean="0">
                <a:latin typeface="Times New Roman"/>
                <a:cs typeface="Times New Roman"/>
              </a:rPr>
              <a:t>, Oxford, UK, ISBN: 0-444-51928-9.</a:t>
            </a: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http://</a:t>
            </a:r>
            <a:r>
              <a:rPr lang="es-ES" b="0" dirty="0" err="1" smtClean="0">
                <a:latin typeface="Times New Roman"/>
                <a:cs typeface="Times New Roman"/>
              </a:rPr>
              <a:t>www.nbmg.unr.edu</a:t>
            </a:r>
            <a:r>
              <a:rPr lang="es-ES" b="0" dirty="0" smtClean="0">
                <a:latin typeface="Times New Roman"/>
                <a:cs typeface="Times New Roman"/>
              </a:rPr>
              <a:t>/</a:t>
            </a:r>
            <a:r>
              <a:rPr lang="es-ES" b="0" dirty="0" err="1" smtClean="0">
                <a:latin typeface="Times New Roman"/>
                <a:cs typeface="Times New Roman"/>
              </a:rPr>
              <a:t>staff</a:t>
            </a:r>
            <a:r>
              <a:rPr lang="es-ES" b="0" dirty="0" smtClean="0">
                <a:latin typeface="Times New Roman"/>
                <a:cs typeface="Times New Roman"/>
              </a:rPr>
              <a:t>/</a:t>
            </a:r>
            <a:r>
              <a:rPr lang="es-ES" b="0" dirty="0" err="1" smtClean="0">
                <a:latin typeface="Times New Roman"/>
                <a:cs typeface="Times New Roman"/>
              </a:rPr>
              <a:t>pdfs</a:t>
            </a:r>
            <a:r>
              <a:rPr lang="es-ES" b="0" dirty="0" smtClean="0">
                <a:latin typeface="Times New Roman"/>
                <a:cs typeface="Times New Roman"/>
              </a:rPr>
              <a:t>/</a:t>
            </a:r>
            <a:r>
              <a:rPr lang="es-ES" b="0" dirty="0" err="1" smtClean="0">
                <a:latin typeface="Times New Roman"/>
                <a:cs typeface="Times New Roman"/>
              </a:rPr>
              <a:t>blewitt_treatise.pdf</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2700" y="304800"/>
            <a:ext cx="9144000" cy="590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Mas del INTERNET</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GPS </a:t>
            </a:r>
            <a:r>
              <a:rPr lang="es-ES" b="0" dirty="0" err="1" smtClean="0">
                <a:latin typeface="Times New Roman"/>
                <a:cs typeface="Times New Roman"/>
              </a:rPr>
              <a:t>Positioning</a:t>
            </a:r>
            <a:r>
              <a:rPr lang="es-ES" b="0" dirty="0" smtClean="0">
                <a:latin typeface="Times New Roman"/>
                <a:cs typeface="Times New Roman"/>
              </a:rPr>
              <a:t> Guide</a:t>
            </a: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Disponible de</a:t>
            </a:r>
          </a:p>
          <a:p>
            <a:pPr eaLnBrk="1" hangingPunct="1">
              <a:spcBef>
                <a:spcPct val="50000"/>
              </a:spcBef>
            </a:pPr>
            <a:r>
              <a:rPr lang="es-ES" b="0" dirty="0" smtClean="0">
                <a:latin typeface="Times New Roman"/>
                <a:cs typeface="Times New Roman"/>
              </a:rPr>
              <a:t>Natural </a:t>
            </a:r>
            <a:r>
              <a:rPr lang="es-ES" b="0" dirty="0" err="1" smtClean="0">
                <a:latin typeface="Times New Roman"/>
                <a:cs typeface="Times New Roman"/>
              </a:rPr>
              <a:t>Resources</a:t>
            </a:r>
            <a:r>
              <a:rPr lang="es-ES" b="0" dirty="0" smtClean="0">
                <a:latin typeface="Times New Roman"/>
                <a:cs typeface="Times New Roman"/>
              </a:rPr>
              <a:t> </a:t>
            </a:r>
            <a:r>
              <a:rPr lang="es-ES" b="0" dirty="0" err="1" smtClean="0">
                <a:latin typeface="Times New Roman"/>
                <a:cs typeface="Times New Roman"/>
              </a:rPr>
              <a:t>Canada</a:t>
            </a:r>
            <a:endParaRPr lang="es-ES" b="0" dirty="0" smtClean="0">
              <a:latin typeface="Times New Roman"/>
              <a:cs typeface="Times New Roman"/>
            </a:endParaRP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http://</a:t>
            </a:r>
            <a:r>
              <a:rPr lang="es-ES" b="0" dirty="0" err="1" smtClean="0">
                <a:latin typeface="Times New Roman"/>
                <a:cs typeface="Times New Roman"/>
              </a:rPr>
              <a:t>www.geod.nrcan.gc.ca</a:t>
            </a:r>
            <a:r>
              <a:rPr lang="es-ES" b="0" dirty="0" smtClean="0">
                <a:latin typeface="Times New Roman"/>
                <a:cs typeface="Times New Roman"/>
              </a:rPr>
              <a:t>/</a:t>
            </a:r>
            <a:r>
              <a:rPr lang="es-ES" b="0" dirty="0" err="1" smtClean="0">
                <a:latin typeface="Times New Roman"/>
                <a:cs typeface="Times New Roman"/>
              </a:rPr>
              <a:t>publications</a:t>
            </a:r>
            <a:r>
              <a:rPr lang="es-ES" b="0" dirty="0" smtClean="0">
                <a:latin typeface="Times New Roman"/>
                <a:cs typeface="Times New Roman"/>
              </a:rPr>
              <a:t>/</a:t>
            </a:r>
            <a:r>
              <a:rPr lang="es-ES" b="0" dirty="0" err="1" smtClean="0">
                <a:latin typeface="Times New Roman"/>
                <a:cs typeface="Times New Roman"/>
              </a:rPr>
              <a:t>papers</a:t>
            </a:r>
            <a:r>
              <a:rPr lang="es-ES" b="0" dirty="0" smtClean="0">
                <a:latin typeface="Times New Roman"/>
                <a:cs typeface="Times New Roman"/>
              </a:rPr>
              <a:t>/</a:t>
            </a:r>
            <a:r>
              <a:rPr lang="es-ES" b="0" dirty="0" err="1" smtClean="0">
                <a:latin typeface="Times New Roman"/>
                <a:cs typeface="Times New Roman"/>
              </a:rPr>
              <a:t>gps_e.php</a:t>
            </a: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(mas otras cosas)</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0"/>
            <a:ext cx="9144000" cy="5139869"/>
          </a:xfrm>
          <a:prstGeom prst="rect">
            <a:avLst/>
          </a:prstGeom>
        </p:spPr>
        <p:txBody>
          <a:bodyPr wrap="square">
            <a:spAutoFit/>
          </a:bodyPr>
          <a:lstStyle/>
          <a:p>
            <a:pPr eaLnBrk="1" hangingPunct="1"/>
            <a:r>
              <a:rPr lang="es-ES" b="0" dirty="0">
                <a:latin typeface="Times New Roman"/>
                <a:cs typeface="Times New Roman"/>
              </a:rPr>
              <a:t>Mas del </a:t>
            </a:r>
            <a:r>
              <a:rPr lang="es-ES" b="0" dirty="0" smtClean="0">
                <a:latin typeface="Times New Roman"/>
                <a:cs typeface="Times New Roman"/>
              </a:rPr>
              <a:t>INTERNET</a:t>
            </a:r>
          </a:p>
          <a:p>
            <a:pPr eaLnBrk="1" hangingPunct="1"/>
            <a:endParaRPr lang="es-ES" b="0" dirty="0">
              <a:latin typeface="Times New Roman"/>
              <a:cs typeface="Times New Roman"/>
            </a:endParaRPr>
          </a:p>
          <a:p>
            <a:pPr eaLnBrk="1" hangingPunct="1"/>
            <a:r>
              <a:rPr lang="es-ES" b="0" dirty="0" smtClean="0">
                <a:latin typeface="Times New Roman"/>
                <a:cs typeface="Times New Roman"/>
              </a:rPr>
              <a:t>De mi pagina de web en la Universidad de Memphis</a:t>
            </a:r>
          </a:p>
          <a:p>
            <a:pPr eaLnBrk="1" hangingPunct="1"/>
            <a:endParaRPr lang="es-ES" b="0" dirty="0">
              <a:latin typeface="Times New Roman"/>
              <a:cs typeface="Times New Roman"/>
            </a:endParaRPr>
          </a:p>
          <a:p>
            <a:pPr eaLnBrk="1" hangingPunct="1"/>
            <a:r>
              <a:rPr lang="es-ES" b="0" dirty="0">
                <a:latin typeface="Times New Roman"/>
                <a:cs typeface="Times New Roman"/>
                <a:hlinkClick r:id="rId3"/>
              </a:rPr>
              <a:t>http://www.ceri.memphis.edu/~smalley</a:t>
            </a:r>
            <a:r>
              <a:rPr lang="es-ES" b="0" dirty="0" smtClean="0">
                <a:latin typeface="Times New Roman"/>
                <a:cs typeface="Times New Roman"/>
                <a:hlinkClick r:id="rId3"/>
              </a:rPr>
              <a:t>/</a:t>
            </a:r>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endParaRPr lang="es-ES" b="0" dirty="0">
              <a:latin typeface="Times New Roman"/>
              <a:cs typeface="Times New Roman"/>
            </a:endParaRPr>
          </a:p>
          <a:p>
            <a:pPr eaLnBrk="1" hangingPunct="1"/>
            <a:endParaRPr lang="es-ES" b="0" dirty="0">
              <a:latin typeface="Times New Roman"/>
              <a:cs typeface="Times New Roman"/>
            </a:endParaRPr>
          </a:p>
          <a:p>
            <a:pPr eaLnBrk="1" hangingPunct="1"/>
            <a:r>
              <a:rPr lang="es-ES" sz="2400" b="0" dirty="0">
                <a:latin typeface="Times New Roman"/>
                <a:cs typeface="Times New Roman"/>
                <a:hlinkClick r:id="rId4"/>
              </a:rPr>
              <a:t>http://www.ceri.memphis.edu/~smalley/ESCI7355/ESCI_7355_Applications_of_Space_Based_Geodesy_2012.</a:t>
            </a:r>
            <a:r>
              <a:rPr lang="es-ES" sz="2400" b="0" dirty="0" smtClean="0">
                <a:latin typeface="Times New Roman"/>
                <a:cs typeface="Times New Roman"/>
                <a:hlinkClick r:id="rId4"/>
              </a:rPr>
              <a:t>html</a:t>
            </a:r>
            <a:endParaRPr lang="es-ES" sz="2400" b="0" dirty="0" smtClean="0">
              <a:latin typeface="Times New Roman"/>
              <a:cs typeface="Times New Roman"/>
            </a:endParaRPr>
          </a:p>
          <a:p>
            <a:pPr eaLnBrk="1" hangingPunct="1"/>
            <a:endParaRPr lang="es-ES" b="0" dirty="0">
              <a:latin typeface="Times New Roman"/>
              <a:cs typeface="Times New Roman"/>
            </a:endParaRPr>
          </a:p>
          <a:p>
            <a:pPr eaLnBrk="1" hangingPunct="1"/>
            <a:r>
              <a:rPr lang="es-ES" b="0" dirty="0" smtClean="0">
                <a:latin typeface="Times New Roman"/>
                <a:cs typeface="Times New Roman"/>
              </a:rPr>
              <a:t>Tiene un montón de links.</a:t>
            </a:r>
            <a:endParaRPr lang="es-ES" b="0" dirty="0">
              <a:latin typeface="Times New Roman"/>
              <a:cs typeface="Times New Roman"/>
            </a:endParaRPr>
          </a:p>
        </p:txBody>
      </p:sp>
    </p:spTree>
    <p:extLst>
      <p:ext uri="{BB962C8B-B14F-4D97-AF65-F5344CB8AC3E}">
        <p14:creationId xmlns:p14="http://schemas.microsoft.com/office/powerpoint/2010/main" val="7524580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149958"/>
            <a:ext cx="9144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buFontTx/>
              <a:buAutoNum type="arabicPeriod"/>
            </a:pPr>
            <a:r>
              <a:rPr lang="es-ES" b="0" dirty="0" smtClean="0">
                <a:latin typeface="Times New Roman"/>
                <a:cs typeface="Times New Roman"/>
              </a:rPr>
              <a:t>Introducción.</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Objetivos y resumen del curso</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a:t>
            </a:r>
          </a:p>
          <a:p>
            <a:pPr eaLnBrk="1" hangingPunct="1"/>
            <a:endParaRPr lang="es-ES" b="0" dirty="0">
              <a:latin typeface="Times New Roman"/>
              <a:cs typeface="Times New Roman"/>
            </a:endParaRPr>
          </a:p>
          <a:p>
            <a:pPr marL="514350" indent="-514350" eaLnBrk="1" hangingPunct="1">
              <a:buAutoNum type="arabicParenR"/>
            </a:pPr>
            <a:r>
              <a:rPr lang="es-ES" b="0" dirty="0" smtClean="0">
                <a:latin typeface="Times New Roman"/>
                <a:cs typeface="Times New Roman"/>
              </a:rPr>
              <a:t>Entendimiento </a:t>
            </a:r>
            <a:r>
              <a:rPr lang="es-ES" b="0" dirty="0">
                <a:latin typeface="Times New Roman"/>
                <a:cs typeface="Times New Roman"/>
              </a:rPr>
              <a:t>y </a:t>
            </a:r>
            <a:r>
              <a:rPr lang="es-ES" b="0" dirty="0" smtClean="0">
                <a:latin typeface="Times New Roman"/>
                <a:cs typeface="Times New Roman"/>
              </a:rPr>
              <a:t>reconocimiento de Geodesia </a:t>
            </a:r>
            <a:r>
              <a:rPr lang="es-ES" b="0" dirty="0">
                <a:latin typeface="Times New Roman"/>
                <a:cs typeface="Times New Roman"/>
              </a:rPr>
              <a:t>moderna (basado por </a:t>
            </a:r>
            <a:r>
              <a:rPr lang="es-ES" b="0" dirty="0" smtClean="0">
                <a:latin typeface="Times New Roman"/>
                <a:cs typeface="Times New Roman"/>
              </a:rPr>
              <a:t>satélite y tomando en cuenta la dinámica de la tierra).</a:t>
            </a:r>
          </a:p>
          <a:p>
            <a:pPr marL="0" indent="0" eaLnBrk="1" hangingPunct="1"/>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149958"/>
            <a:ext cx="9144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buFontTx/>
              <a:buAutoNum type="arabicPeriod"/>
            </a:pPr>
            <a:r>
              <a:rPr lang="es-ES" b="0" dirty="0" smtClean="0">
                <a:latin typeface="Times New Roman"/>
                <a:cs typeface="Times New Roman"/>
              </a:rPr>
              <a:t>Introducción.</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Objetivos y resumen del curso</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a:t>
            </a:r>
          </a:p>
          <a:p>
            <a:pPr eaLnBrk="1" hangingPunct="1"/>
            <a:endParaRPr lang="es-ES" b="0" dirty="0">
              <a:latin typeface="Times New Roman"/>
              <a:cs typeface="Times New Roman"/>
            </a:endParaRPr>
          </a:p>
          <a:p>
            <a:pPr marL="0" indent="0" eaLnBrk="1" hangingPunct="1"/>
            <a:r>
              <a:rPr lang="es-ES" b="0" dirty="0" smtClean="0">
                <a:latin typeface="Times New Roman"/>
                <a:cs typeface="Times New Roman"/>
              </a:rPr>
              <a:t>1) Entendimiento </a:t>
            </a:r>
            <a:r>
              <a:rPr lang="es-ES" b="0" dirty="0">
                <a:latin typeface="Times New Roman"/>
                <a:cs typeface="Times New Roman"/>
              </a:rPr>
              <a:t>y </a:t>
            </a:r>
            <a:r>
              <a:rPr lang="es-ES" b="0" dirty="0" smtClean="0">
                <a:latin typeface="Times New Roman"/>
                <a:cs typeface="Times New Roman"/>
              </a:rPr>
              <a:t>reconocimiento de Geodesia </a:t>
            </a:r>
            <a:r>
              <a:rPr lang="es-ES" b="0" dirty="0">
                <a:latin typeface="Times New Roman"/>
                <a:cs typeface="Times New Roman"/>
              </a:rPr>
              <a:t>moderna (basado por </a:t>
            </a:r>
            <a:r>
              <a:rPr lang="es-ES" b="0" dirty="0" smtClean="0">
                <a:latin typeface="Times New Roman"/>
                <a:cs typeface="Times New Roman"/>
              </a:rPr>
              <a:t>satélite y tomando en cuenta la dinámica de la tierra).</a:t>
            </a:r>
          </a:p>
          <a:p>
            <a:pPr marL="514350" indent="-514350" eaLnBrk="1" hangingPunct="1">
              <a:buAutoNum type="arabicParenR"/>
            </a:pPr>
            <a:endParaRPr lang="es-ES" b="0" dirty="0">
              <a:latin typeface="Times New Roman"/>
              <a:cs typeface="Times New Roman"/>
            </a:endParaRPr>
          </a:p>
          <a:p>
            <a:pPr marL="0" indent="0" eaLnBrk="1" hangingPunct="1"/>
            <a:r>
              <a:rPr lang="es-ES" b="0" dirty="0" smtClean="0">
                <a:latin typeface="Times New Roman"/>
                <a:cs typeface="Times New Roman"/>
              </a:rPr>
              <a:t>2) Habilidad </a:t>
            </a:r>
            <a:r>
              <a:rPr lang="es-ES" b="0" dirty="0">
                <a:latin typeface="Times New Roman"/>
                <a:cs typeface="Times New Roman"/>
              </a:rPr>
              <a:t>de usar las herramientas de Geodesia </a:t>
            </a:r>
            <a:r>
              <a:rPr lang="es-ES" b="0" dirty="0" smtClean="0">
                <a:latin typeface="Times New Roman"/>
                <a:cs typeface="Times New Roman"/>
              </a:rPr>
              <a:t>moderna en Agrimensura.</a:t>
            </a:r>
          </a:p>
          <a:p>
            <a:pPr marL="0" indent="0" eaLnBrk="1" hangingPunct="1"/>
            <a:endParaRPr lang="es-ES" b="0" dirty="0">
              <a:latin typeface="Times New Roman"/>
              <a:cs typeface="Times New Roman"/>
            </a:endParaRPr>
          </a:p>
        </p:txBody>
      </p:sp>
    </p:spTree>
    <p:extLst>
      <p:ext uri="{BB962C8B-B14F-4D97-AF65-F5344CB8AC3E}">
        <p14:creationId xmlns:p14="http://schemas.microsoft.com/office/powerpoint/2010/main" val="10443651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149958"/>
            <a:ext cx="9144000" cy="655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buFontTx/>
              <a:buAutoNum type="arabicPeriod"/>
            </a:pPr>
            <a:r>
              <a:rPr lang="es-ES" b="0" dirty="0" smtClean="0">
                <a:latin typeface="Times New Roman"/>
                <a:cs typeface="Times New Roman"/>
              </a:rPr>
              <a:t>Introducción.</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Objetivos y resumen del curso</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a:t>
            </a:r>
          </a:p>
          <a:p>
            <a:pPr eaLnBrk="1" hangingPunct="1"/>
            <a:endParaRPr lang="es-ES" b="0" dirty="0">
              <a:latin typeface="Times New Roman"/>
              <a:cs typeface="Times New Roman"/>
            </a:endParaRPr>
          </a:p>
          <a:p>
            <a:pPr marL="0" indent="0" eaLnBrk="1" hangingPunct="1"/>
            <a:r>
              <a:rPr lang="es-ES" b="0" dirty="0" smtClean="0">
                <a:latin typeface="Times New Roman"/>
                <a:cs typeface="Times New Roman"/>
              </a:rPr>
              <a:t>1) Entendimiento </a:t>
            </a:r>
            <a:r>
              <a:rPr lang="es-ES" b="0" dirty="0">
                <a:latin typeface="Times New Roman"/>
                <a:cs typeface="Times New Roman"/>
              </a:rPr>
              <a:t>y </a:t>
            </a:r>
            <a:r>
              <a:rPr lang="es-ES" b="0" dirty="0" smtClean="0">
                <a:latin typeface="Times New Roman"/>
                <a:cs typeface="Times New Roman"/>
              </a:rPr>
              <a:t>reconocimiento de Geodesia </a:t>
            </a:r>
            <a:r>
              <a:rPr lang="es-ES" b="0" dirty="0">
                <a:latin typeface="Times New Roman"/>
                <a:cs typeface="Times New Roman"/>
              </a:rPr>
              <a:t>moderna (basado por </a:t>
            </a:r>
            <a:r>
              <a:rPr lang="es-ES" b="0" dirty="0" smtClean="0">
                <a:latin typeface="Times New Roman"/>
                <a:cs typeface="Times New Roman"/>
              </a:rPr>
              <a:t>satélite y tomando en cuenta la dinámica de la tierra).</a:t>
            </a:r>
          </a:p>
          <a:p>
            <a:pPr marL="514350" indent="-514350" eaLnBrk="1" hangingPunct="1">
              <a:buAutoNum type="arabicParenR"/>
            </a:pPr>
            <a:endParaRPr lang="es-ES" b="0" dirty="0">
              <a:latin typeface="Times New Roman"/>
              <a:cs typeface="Times New Roman"/>
            </a:endParaRPr>
          </a:p>
          <a:p>
            <a:pPr marL="0" indent="0" eaLnBrk="1" hangingPunct="1"/>
            <a:r>
              <a:rPr lang="es-ES" b="0" dirty="0" smtClean="0">
                <a:latin typeface="Times New Roman"/>
                <a:cs typeface="Times New Roman"/>
              </a:rPr>
              <a:t>2) Habilidad </a:t>
            </a:r>
            <a:r>
              <a:rPr lang="es-ES" b="0" dirty="0">
                <a:latin typeface="Times New Roman"/>
                <a:cs typeface="Times New Roman"/>
              </a:rPr>
              <a:t>de usar las herramientas de Geodesia </a:t>
            </a:r>
            <a:r>
              <a:rPr lang="es-ES" b="0" dirty="0" smtClean="0">
                <a:latin typeface="Times New Roman"/>
                <a:cs typeface="Times New Roman"/>
              </a:rPr>
              <a:t>moderna en Agrimensura.</a:t>
            </a:r>
          </a:p>
          <a:p>
            <a:pPr marL="514350" indent="-514350" eaLnBrk="1" hangingPunct="1">
              <a:buFontTx/>
              <a:buAutoNum type="arabicParenR"/>
            </a:pPr>
            <a:endParaRPr lang="es-ES" b="0" dirty="0">
              <a:latin typeface="Times New Roman"/>
              <a:cs typeface="Times New Roman"/>
            </a:endParaRPr>
          </a:p>
          <a:p>
            <a:pPr marL="0" indent="0" eaLnBrk="1" hangingPunct="1"/>
            <a:r>
              <a:rPr lang="es-ES" b="0" dirty="0">
                <a:latin typeface="Times New Roman"/>
                <a:cs typeface="Times New Roman"/>
              </a:rPr>
              <a:t>3) </a:t>
            </a:r>
            <a:r>
              <a:rPr lang="es-ES" b="0" u="sng" dirty="0">
                <a:latin typeface="Times New Roman"/>
                <a:cs typeface="Times New Roman"/>
              </a:rPr>
              <a:t>Habilidad de aplicar la Geodesia moderna en estudios multidisciplinarios</a:t>
            </a:r>
            <a:r>
              <a:rPr lang="es-ES" b="0" u="sng" dirty="0" smtClean="0">
                <a:latin typeface="Times New Roman"/>
                <a:cs typeface="Times New Roman"/>
              </a:rPr>
              <a:t>.</a:t>
            </a:r>
            <a:endParaRPr lang="es-ES" b="0" dirty="0">
              <a:latin typeface="Times New Roman"/>
              <a:cs typeface="Times New Roman"/>
            </a:endParaRPr>
          </a:p>
        </p:txBody>
      </p:sp>
    </p:spTree>
    <p:extLst>
      <p:ext uri="{BB962C8B-B14F-4D97-AF65-F5344CB8AC3E}">
        <p14:creationId xmlns:p14="http://schemas.microsoft.com/office/powerpoint/2010/main" val="29476950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6"/>
          <p:cNvSpPr txBox="1">
            <a:spLocks noChangeArrowheads="1"/>
          </p:cNvSpPr>
          <p:nvPr/>
        </p:nvSpPr>
        <p:spPr bwMode="auto">
          <a:xfrm>
            <a:off x="0" y="23872"/>
            <a:ext cx="91440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a:t>
            </a:r>
          </a:p>
          <a:p>
            <a:pPr eaLnBrk="1" hangingPunct="1"/>
            <a:r>
              <a:rPr lang="es-ES" b="0" dirty="0" smtClean="0">
                <a:latin typeface="Times New Roman"/>
                <a:cs typeface="Times New Roman"/>
              </a:rPr>
              <a:t>Repuesta corta (punto de vista de afuera del campo de Geodesia/Agrimensura)</a:t>
            </a:r>
          </a:p>
          <a:p>
            <a:pPr eaLnBrk="1" hangingPunct="1"/>
            <a:endParaRPr lang="es-ES" altLang="ja-JP" b="0" dirty="0" smtClean="0">
              <a:latin typeface="Times New Roman"/>
              <a:cs typeface="Times New Roman"/>
            </a:endParaRPr>
          </a:p>
          <a:p>
            <a:pPr eaLnBrk="1" hangingPunct="1"/>
            <a:r>
              <a:rPr lang="es-ES" altLang="ja-JP" b="0" dirty="0" smtClean="0">
                <a:latin typeface="Times New Roman"/>
                <a:cs typeface="Times New Roman"/>
              </a:rPr>
              <a:t>“…Geodesia física – la forma de la tierra y su campo de gravedad. </a:t>
            </a:r>
          </a:p>
          <a:p>
            <a:pPr eaLnBrk="1" hangingPunct="1"/>
            <a:endParaRPr lang="es-ES" b="0" dirty="0" smtClean="0">
              <a:latin typeface="Times New Roman"/>
              <a:cs typeface="Times New Roman"/>
            </a:endParaRPr>
          </a:p>
          <a:p>
            <a:pPr eaLnBrk="1" hangingPunct="1"/>
            <a:endParaRPr lang="es-ES" b="0" dirty="0">
              <a:latin typeface="Times New Roman"/>
              <a:cs typeface="Times New Roman"/>
            </a:endParaRPr>
          </a:p>
          <a:p>
            <a:pPr eaLnBrk="1" hangingPunct="1"/>
            <a:endParaRPr lang="es-ES" b="0" dirty="0" smtClean="0">
              <a:latin typeface="Times New Roman"/>
              <a:cs typeface="Times New Roman"/>
            </a:endParaRPr>
          </a:p>
          <a:p>
            <a:pPr eaLnBrk="1" hangingPunct="1"/>
            <a:endParaRPr lang="es-ES" b="0" dirty="0">
              <a:latin typeface="Times New Roman"/>
              <a:cs typeface="Times New Roman"/>
            </a:endParaRPr>
          </a:p>
          <a:p>
            <a:pPr eaLnBrk="1" hangingPunct="1"/>
            <a:endParaRPr lang="es-ES" b="0" dirty="0" smtClean="0">
              <a:latin typeface="Times New Roman"/>
              <a:cs typeface="Times New Roman"/>
            </a:endParaRPr>
          </a:p>
          <a:p>
            <a:pPr eaLnBrk="1" hangingPunct="1"/>
            <a:endParaRPr lang="es-ES" b="0" dirty="0">
              <a:latin typeface="Times New Roman"/>
              <a:cs typeface="Times New Roman"/>
            </a:endParaRPr>
          </a:p>
          <a:p>
            <a:pPr eaLnBrk="1" hangingPunct="1"/>
            <a:endParaRPr lang="es-ES" b="0" dirty="0">
              <a:latin typeface="Times New Roman"/>
              <a:cs typeface="Times New Roman"/>
            </a:endParaRP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sz="1800" b="0" dirty="0" smtClean="0">
                <a:latin typeface="Times New Roman"/>
                <a:cs typeface="Times New Roman"/>
              </a:rPr>
              <a:t>Comentario de Geofísico David Sandwell, Universidad de </a:t>
            </a:r>
            <a:r>
              <a:rPr lang="es-ES" sz="1800" b="0" dirty="0" err="1" smtClean="0">
                <a:latin typeface="Times New Roman"/>
                <a:cs typeface="Times New Roman"/>
              </a:rPr>
              <a:t>Hawaii</a:t>
            </a:r>
            <a:endParaRPr lang="es-ES" sz="1800"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6"/>
          <p:cNvSpPr txBox="1">
            <a:spLocks noChangeArrowheads="1"/>
          </p:cNvSpPr>
          <p:nvPr/>
        </p:nvSpPr>
        <p:spPr bwMode="auto">
          <a:xfrm>
            <a:off x="0" y="23872"/>
            <a:ext cx="91440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a:t>
            </a:r>
          </a:p>
          <a:p>
            <a:pPr eaLnBrk="1" hangingPunct="1"/>
            <a:r>
              <a:rPr lang="es-ES" b="0" dirty="0">
                <a:latin typeface="Times New Roman"/>
                <a:cs typeface="Times New Roman"/>
              </a:rPr>
              <a:t>corta (punto de vista de afuera del campo de Geodesia/Agrimensura)</a:t>
            </a:r>
          </a:p>
          <a:p>
            <a:pPr eaLnBrk="1" hangingPunct="1"/>
            <a:endParaRPr lang="es-ES" altLang="ja-JP" b="0" dirty="0" smtClean="0">
              <a:latin typeface="Times New Roman"/>
              <a:cs typeface="Times New Roman"/>
            </a:endParaRPr>
          </a:p>
          <a:p>
            <a:pPr eaLnBrk="1" hangingPunct="1"/>
            <a:r>
              <a:rPr lang="es-ES" altLang="ja-JP" b="0" dirty="0" smtClean="0">
                <a:latin typeface="Times New Roman"/>
                <a:cs typeface="Times New Roman"/>
              </a:rPr>
              <a:t>“…Geodesia física – la forma de la tierra y su campo de gravedad. </a:t>
            </a:r>
          </a:p>
          <a:p>
            <a:pPr eaLnBrk="1" hangingPunct="1"/>
            <a:endParaRPr lang="es-ES" b="0" dirty="0" smtClean="0">
              <a:latin typeface="Times New Roman"/>
              <a:cs typeface="Times New Roman"/>
            </a:endParaRPr>
          </a:p>
          <a:p>
            <a:pPr eaLnBrk="1" hangingPunct="1"/>
            <a:r>
              <a:rPr lang="es-ES" b="0" dirty="0">
                <a:latin typeface="Times New Roman"/>
                <a:cs typeface="Times New Roman"/>
              </a:rPr>
              <a:t>Esto es </a:t>
            </a:r>
            <a:r>
              <a:rPr lang="es-ES" b="0" dirty="0" smtClean="0">
                <a:latin typeface="Times New Roman"/>
                <a:cs typeface="Times New Roman"/>
              </a:rPr>
              <a:t>simplemente la teoría </a:t>
            </a:r>
            <a:r>
              <a:rPr lang="es-ES" b="0" dirty="0">
                <a:latin typeface="Times New Roman"/>
                <a:cs typeface="Times New Roman"/>
              </a:rPr>
              <a:t>electrostática aplicada a la tierra</a:t>
            </a:r>
            <a:r>
              <a:rPr lang="es-ES" b="0" dirty="0" smtClean="0">
                <a:latin typeface="Times New Roman"/>
                <a:cs typeface="Times New Roman"/>
              </a:rPr>
              <a:t>, pero, </a:t>
            </a:r>
            <a:r>
              <a:rPr lang="es-ES" b="0" dirty="0">
                <a:latin typeface="Times New Roman"/>
                <a:cs typeface="Times New Roman"/>
              </a:rPr>
              <a:t>en comparación </a:t>
            </a:r>
            <a:r>
              <a:rPr lang="es-ES" b="0" dirty="0" smtClean="0">
                <a:latin typeface="Times New Roman"/>
                <a:cs typeface="Times New Roman"/>
              </a:rPr>
              <a:t>a electrostática, geodesia es una pesadilla de ecuaciones inusuales, notaciones inusuales, y convenciones confusas.</a:t>
            </a:r>
          </a:p>
          <a:p>
            <a:pPr eaLnBrk="1" hangingPunct="1"/>
            <a:endParaRPr lang="es-ES" b="0" dirty="0" smtClean="0">
              <a:latin typeface="Times New Roman"/>
              <a:cs typeface="Times New Roman"/>
            </a:endParaRPr>
          </a:p>
          <a:p>
            <a:pPr eaLnBrk="1" hangingPunct="1"/>
            <a:endParaRPr lang="es-ES" b="0" dirty="0">
              <a:latin typeface="Times New Roman"/>
              <a:cs typeface="Times New Roman"/>
            </a:endParaRP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sz="1800" b="0" dirty="0" smtClean="0">
                <a:latin typeface="Times New Roman"/>
                <a:cs typeface="Times New Roman"/>
              </a:rPr>
              <a:t>Comentario de Geofísico David Sandwell, Universidad de </a:t>
            </a:r>
            <a:r>
              <a:rPr lang="es-ES" sz="1800" b="0" dirty="0" err="1" smtClean="0">
                <a:latin typeface="Times New Roman"/>
                <a:cs typeface="Times New Roman"/>
              </a:rPr>
              <a:t>Hawaii</a:t>
            </a:r>
            <a:endParaRPr lang="es-ES" sz="1800" b="0" dirty="0">
              <a:latin typeface="Times New Roman"/>
              <a:cs typeface="Times New Roman"/>
            </a:endParaRPr>
          </a:p>
        </p:txBody>
      </p:sp>
    </p:spTree>
    <p:extLst>
      <p:ext uri="{BB962C8B-B14F-4D97-AF65-F5344CB8AC3E}">
        <p14:creationId xmlns:p14="http://schemas.microsoft.com/office/powerpoint/2010/main" val="13108078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6"/>
          <p:cNvSpPr txBox="1">
            <a:spLocks noChangeArrowheads="1"/>
          </p:cNvSpPr>
          <p:nvPr/>
        </p:nvSpPr>
        <p:spPr bwMode="auto">
          <a:xfrm>
            <a:off x="0" y="23872"/>
            <a:ext cx="91440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a:t>
            </a:r>
          </a:p>
          <a:p>
            <a:pPr eaLnBrk="1" hangingPunct="1"/>
            <a:r>
              <a:rPr lang="es-ES" b="0" dirty="0" smtClean="0">
                <a:latin typeface="Times New Roman"/>
                <a:cs typeface="Times New Roman"/>
              </a:rPr>
              <a:t>Repuesta corta (</a:t>
            </a:r>
            <a:r>
              <a:rPr lang="es-ES" b="0" dirty="0">
                <a:latin typeface="Times New Roman"/>
                <a:cs typeface="Times New Roman"/>
              </a:rPr>
              <a:t>punto de vista de afuera del campo de Geodesia/Agrimensura)</a:t>
            </a:r>
          </a:p>
          <a:p>
            <a:pPr eaLnBrk="1" hangingPunct="1"/>
            <a:endParaRPr lang="es-ES" b="0" dirty="0" smtClean="0">
              <a:latin typeface="Times New Roman"/>
              <a:cs typeface="Times New Roman"/>
            </a:endParaRPr>
          </a:p>
          <a:p>
            <a:pPr eaLnBrk="1" hangingPunct="1"/>
            <a:endParaRPr lang="es-ES" altLang="ja-JP" b="0" dirty="0" smtClean="0">
              <a:latin typeface="Times New Roman"/>
              <a:cs typeface="Times New Roman"/>
            </a:endParaRPr>
          </a:p>
          <a:p>
            <a:pPr eaLnBrk="1" hangingPunct="1"/>
            <a:r>
              <a:rPr lang="es-ES" altLang="ja-JP" b="0" dirty="0" smtClean="0">
                <a:latin typeface="Times New Roman"/>
                <a:cs typeface="Times New Roman"/>
              </a:rPr>
              <a:t>“…Geodesia física – la forma de la tierra y su campo de gravedad. </a:t>
            </a:r>
          </a:p>
          <a:p>
            <a:pPr eaLnBrk="1" hangingPunct="1"/>
            <a:endParaRPr lang="es-ES" b="0" dirty="0" smtClean="0">
              <a:latin typeface="Times New Roman"/>
              <a:cs typeface="Times New Roman"/>
            </a:endParaRPr>
          </a:p>
          <a:p>
            <a:pPr eaLnBrk="1" hangingPunct="1"/>
            <a:r>
              <a:rPr lang="es-ES" b="0" dirty="0">
                <a:latin typeface="Times New Roman"/>
                <a:cs typeface="Times New Roman"/>
              </a:rPr>
              <a:t>Esto es </a:t>
            </a:r>
            <a:r>
              <a:rPr lang="es-ES" b="0" dirty="0" smtClean="0">
                <a:latin typeface="Times New Roman"/>
                <a:cs typeface="Times New Roman"/>
              </a:rPr>
              <a:t>simplemente al teoría </a:t>
            </a:r>
            <a:r>
              <a:rPr lang="es-ES" b="0" dirty="0">
                <a:latin typeface="Times New Roman"/>
                <a:cs typeface="Times New Roman"/>
              </a:rPr>
              <a:t>electrostática aplicada a la tierra</a:t>
            </a:r>
            <a:r>
              <a:rPr lang="es-ES" b="0" dirty="0" smtClean="0">
                <a:latin typeface="Times New Roman"/>
                <a:cs typeface="Times New Roman"/>
              </a:rPr>
              <a:t>, pero, </a:t>
            </a:r>
            <a:r>
              <a:rPr lang="es-ES" b="0" dirty="0">
                <a:latin typeface="Times New Roman"/>
                <a:cs typeface="Times New Roman"/>
              </a:rPr>
              <a:t>en comparación </a:t>
            </a:r>
            <a:r>
              <a:rPr lang="es-ES" b="0" dirty="0" smtClean="0">
                <a:latin typeface="Times New Roman"/>
                <a:cs typeface="Times New Roman"/>
              </a:rPr>
              <a:t>a electrostática, geodesia es una pesadilla de ecuaciones inusuales, notaciones inusuales, y convenciones confusas.</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No hay un libro, claro y conciso, de la tema, aunque </a:t>
            </a:r>
          </a:p>
          <a:p>
            <a:pPr eaLnBrk="1" hangingPunct="1"/>
            <a:r>
              <a:rPr lang="es-ES" b="0" dirty="0" smtClean="0">
                <a:latin typeface="Times New Roman"/>
                <a:cs typeface="Times New Roman"/>
              </a:rPr>
              <a:t>Capitulo 5 de </a:t>
            </a:r>
            <a:r>
              <a:rPr lang="es-ES" b="0" dirty="0" err="1" smtClean="0">
                <a:latin typeface="Times New Roman"/>
                <a:cs typeface="Times New Roman"/>
              </a:rPr>
              <a:t>Turcotte</a:t>
            </a:r>
            <a:r>
              <a:rPr lang="es-ES" b="0" dirty="0" smtClean="0">
                <a:latin typeface="Times New Roman"/>
                <a:cs typeface="Times New Roman"/>
              </a:rPr>
              <a:t> and Schubert es OK.”</a:t>
            </a:r>
          </a:p>
          <a:p>
            <a:pPr eaLnBrk="1" hangingPunct="1"/>
            <a:r>
              <a:rPr lang="es-ES" sz="1800" b="0" dirty="0" smtClean="0">
                <a:latin typeface="Times New Roman"/>
                <a:cs typeface="Times New Roman"/>
              </a:rPr>
              <a:t>Comentario de Geofísico David Sandwell, Universidad de </a:t>
            </a:r>
            <a:r>
              <a:rPr lang="es-ES" sz="1800" b="0" dirty="0" err="1" smtClean="0">
                <a:latin typeface="Times New Roman"/>
                <a:cs typeface="Times New Roman"/>
              </a:rPr>
              <a:t>Hawaii</a:t>
            </a:r>
            <a:endParaRPr lang="es-ES" sz="1800" b="0" dirty="0">
              <a:latin typeface="Times New Roman"/>
              <a:cs typeface="Times New Roman"/>
            </a:endParaRPr>
          </a:p>
        </p:txBody>
      </p:sp>
    </p:spTree>
    <p:extLst>
      <p:ext uri="{BB962C8B-B14F-4D97-AF65-F5344CB8AC3E}">
        <p14:creationId xmlns:p14="http://schemas.microsoft.com/office/powerpoint/2010/main" val="41338806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897553"/>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 b="0" dirty="0" smtClean="0">
                <a:latin typeface="Times New Roman"/>
                <a:cs typeface="Trajan Pro"/>
              </a:rPr>
              <a:t>Las notas de la clase serán disponible en formato </a:t>
            </a:r>
            <a:r>
              <a:rPr lang="es-ES" b="0" dirty="0" err="1" smtClean="0">
                <a:latin typeface="Times New Roman"/>
                <a:cs typeface="Trajan Pro"/>
              </a:rPr>
              <a:t>pdf</a:t>
            </a:r>
            <a:r>
              <a:rPr lang="es-ES" b="0" dirty="0" smtClean="0">
                <a:latin typeface="Times New Roman"/>
                <a:cs typeface="Trajan Pro"/>
              </a:rPr>
              <a:t> después de la clase en la pagina de web de la clase. </a:t>
            </a:r>
            <a:endParaRPr lang="es-ES" sz="1200" b="0" dirty="0" smtClean="0">
              <a:latin typeface="Times New Roman"/>
              <a:cs typeface="Trajan Pro"/>
            </a:endParaRPr>
          </a:p>
          <a:p>
            <a:pPr eaLnBrk="1" hangingPunct="1">
              <a:spcBef>
                <a:spcPct val="50000"/>
              </a:spcBef>
            </a:pPr>
            <a:r>
              <a:rPr lang="es-ES" b="0" dirty="0" smtClean="0">
                <a:latin typeface="Times New Roman"/>
                <a:cs typeface="Trajan Pro"/>
                <a:hlinkClick r:id="rId3"/>
              </a:rPr>
              <a:t>http://</a:t>
            </a:r>
            <a:r>
              <a:rPr lang="es-ES" b="0" dirty="0" err="1" smtClean="0">
                <a:latin typeface="Times New Roman"/>
                <a:cs typeface="Trajan Pro"/>
                <a:hlinkClick r:id="rId3"/>
              </a:rPr>
              <a:t>XXXX.html</a:t>
            </a:r>
            <a:endParaRPr lang="es-ES" b="0" dirty="0" smtClean="0">
              <a:latin typeface="Times New Roman"/>
              <a:cs typeface="Trajan Pro"/>
            </a:endParaRPr>
          </a:p>
          <a:p>
            <a:pPr eaLnBrk="1" hangingPunct="1">
              <a:spcBef>
                <a:spcPct val="50000"/>
              </a:spcBef>
            </a:pPr>
            <a:endParaRPr lang="es-ES" b="0" dirty="0" smtClean="0">
              <a:latin typeface="Times New Roman"/>
              <a:cs typeface="Trajan Pro"/>
            </a:endParaRPr>
          </a:p>
          <a:p>
            <a:pPr eaLnBrk="1" hangingPunct="1">
              <a:spcBef>
                <a:spcPct val="50000"/>
              </a:spcBef>
            </a:pPr>
            <a:r>
              <a:rPr lang="es-ES" b="0" dirty="0" smtClean="0">
                <a:latin typeface="Times New Roman"/>
                <a:cs typeface="Trajan Pro"/>
              </a:rPr>
              <a:t>Por favor avísame si hay problemas con la pagina. </a:t>
            </a:r>
          </a:p>
          <a:p>
            <a:pPr eaLnBrk="1" hangingPunct="1">
              <a:spcBef>
                <a:spcPct val="50000"/>
              </a:spcBef>
            </a:pPr>
            <a:endParaRPr lang="es-ES" b="0" dirty="0" smtClean="0">
              <a:latin typeface="Times New Roman"/>
              <a:cs typeface="Trajan Pro"/>
            </a:endParaRPr>
          </a:p>
          <a:p>
            <a:pPr eaLnBrk="1" hangingPunct="1">
              <a:spcBef>
                <a:spcPct val="50000"/>
              </a:spcBef>
            </a:pPr>
            <a:endParaRPr lang="es-ES" b="0" dirty="0">
              <a:latin typeface="Times New Roman"/>
              <a:cs typeface="Trajan Pro"/>
            </a:endParaRPr>
          </a:p>
          <a:p>
            <a:pPr eaLnBrk="1" hangingPunct="1">
              <a:spcBef>
                <a:spcPct val="50000"/>
              </a:spcBef>
            </a:pPr>
            <a:r>
              <a:rPr lang="es-ES" b="0" dirty="0" smtClean="0">
                <a:latin typeface="Times New Roman"/>
                <a:cs typeface="Trajan Pro"/>
              </a:rPr>
              <a:t>Aviso: Las notas no son “estáticas”, serán actualizadas luego de la clase</a:t>
            </a:r>
            <a:r>
              <a:rPr lang="es-ES" altLang="ja-JP" b="0" dirty="0" smtClean="0">
                <a:latin typeface="Times New Roman"/>
                <a:cs typeface="Trajan Pro"/>
              </a:rPr>
              <a: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0" y="152400"/>
            <a:ext cx="9144000" cy="52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Geodesia Moderna</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 Continuación de los estudios tradicionales</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MAS</a:t>
            </a:r>
          </a:p>
          <a:p>
            <a:pPr eaLnBrk="1" hangingPunct="1"/>
            <a:endParaRPr lang="es-ES" b="0" dirty="0" smtClean="0">
              <a:latin typeface="Times New Roman"/>
              <a:cs typeface="Times New Roman"/>
            </a:endParaRPr>
          </a:p>
          <a:p>
            <a:pPr marL="457200" indent="-457200" eaLnBrk="1" hangingPunct="1">
              <a:buFontTx/>
              <a:buChar char="-"/>
            </a:pPr>
            <a:r>
              <a:rPr lang="es-ES" b="0" dirty="0" smtClean="0">
                <a:latin typeface="Times New Roman"/>
                <a:cs typeface="Times New Roman"/>
              </a:rPr>
              <a:t>Una expansión significante, basado en tecnología nueva, que provee un mejoramiento de 1-2 ordenes de magnitud en la precisión de las mediciones geodésicas y de agrimensura.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0" y="152400"/>
            <a:ext cx="9144000" cy="655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Geodesia Moderna</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 Continuación de los estudios tradicionales</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MAS</a:t>
            </a:r>
          </a:p>
          <a:p>
            <a:pPr eaLnBrk="1" hangingPunct="1"/>
            <a:endParaRPr lang="es-ES" b="0" dirty="0" smtClean="0">
              <a:latin typeface="Times New Roman"/>
              <a:cs typeface="Times New Roman"/>
            </a:endParaRPr>
          </a:p>
          <a:p>
            <a:pPr marL="457200" indent="-457200" eaLnBrk="1" hangingPunct="1">
              <a:buFontTx/>
              <a:buChar char="-"/>
            </a:pPr>
            <a:r>
              <a:rPr lang="es-ES" b="0" dirty="0" smtClean="0">
                <a:latin typeface="Times New Roman"/>
                <a:cs typeface="Times New Roman"/>
              </a:rPr>
              <a:t>Una expansión significante, basado en tecnología nueva, que provee un mejoramiento de 1-2 ordenes de magnitud en la precisión de las mediciones de agrimensura.</a:t>
            </a:r>
          </a:p>
          <a:p>
            <a:pPr eaLnBrk="1" hangingPunct="1"/>
            <a:endParaRPr lang="es-ES" b="0" dirty="0" smtClean="0">
              <a:latin typeface="Times New Roman"/>
              <a:cs typeface="Times New Roman"/>
            </a:endParaRPr>
          </a:p>
          <a:p>
            <a:pPr marL="457200" indent="-457200" eaLnBrk="1" hangingPunct="1">
              <a:buFontTx/>
              <a:buChar char="-"/>
            </a:pPr>
            <a:r>
              <a:rPr lang="es-ES" b="0" dirty="0">
                <a:latin typeface="Times New Roman"/>
                <a:cs typeface="Times New Roman"/>
              </a:rPr>
              <a:t>E</a:t>
            </a:r>
            <a:r>
              <a:rPr lang="es-ES" b="0" dirty="0" smtClean="0">
                <a:latin typeface="Times New Roman"/>
                <a:cs typeface="Times New Roman"/>
              </a:rPr>
              <a:t>l </a:t>
            </a:r>
            <a:r>
              <a:rPr lang="es-ES" b="0" dirty="0">
                <a:latin typeface="Times New Roman"/>
                <a:cs typeface="Times New Roman"/>
              </a:rPr>
              <a:t>uso de técnicas de agrimensura de </a:t>
            </a:r>
            <a:r>
              <a:rPr lang="es-ES" b="0" dirty="0" smtClean="0">
                <a:latin typeface="Times New Roman"/>
                <a:cs typeface="Times New Roman"/>
              </a:rPr>
              <a:t>espacio causó una expansión de la capacidad de agrimensura en nuevas aplicaciones. </a:t>
            </a:r>
          </a:p>
        </p:txBody>
      </p:sp>
    </p:spTree>
    <p:extLst>
      <p:ext uri="{BB962C8B-B14F-4D97-AF65-F5344CB8AC3E}">
        <p14:creationId xmlns:p14="http://schemas.microsoft.com/office/powerpoint/2010/main" val="1464037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8" name="Text Box 4"/>
          <p:cNvSpPr txBox="1">
            <a:spLocks noChangeArrowheads="1"/>
          </p:cNvSpPr>
          <p:nvPr/>
        </p:nvSpPr>
        <p:spPr bwMode="auto">
          <a:xfrm>
            <a:off x="0" y="276046"/>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Geodesia Moderna</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Este nuevo punto requiere un cambio de paradigma para incluir cambios en la forma de la tierra por los siguientes efectos </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 movimientos de placas</a:t>
            </a:r>
            <a:endParaRPr lang="es-ES" b="0" dirty="0">
              <a:latin typeface="Times New Roman"/>
              <a:cs typeface="Times New Roman"/>
            </a:endParaRPr>
          </a:p>
          <a:p>
            <a:pPr eaLnBrk="1" hangingPunct="1"/>
            <a:r>
              <a:rPr lang="es-ES" b="0" dirty="0" smtClean="0">
                <a:latin typeface="Times New Roman"/>
                <a:cs typeface="Times New Roman"/>
              </a:rPr>
              <a:t>- deformaciones de los limites de placas</a:t>
            </a:r>
            <a:endParaRPr lang="es-ES" b="0" dirty="0">
              <a:latin typeface="Times New Roman"/>
              <a:cs typeface="Times New Roman"/>
            </a:endParaRPr>
          </a:p>
          <a:p>
            <a:pPr eaLnBrk="1" hangingPunct="1"/>
            <a:r>
              <a:rPr lang="es-ES" b="0" dirty="0" smtClean="0">
                <a:latin typeface="Times New Roman"/>
                <a:cs typeface="Times New Roman"/>
              </a:rPr>
              <a:t>- ajustes isostáticas [glaciales y </a:t>
            </a:r>
            <a:r>
              <a:rPr lang="es-ES" b="0" dirty="0">
                <a:latin typeface="Times New Roman"/>
                <a:cs typeface="Times New Roman"/>
              </a:rPr>
              <a:t>otros] de pesos </a:t>
            </a:r>
            <a:r>
              <a:rPr lang="es-ES" b="0" dirty="0" smtClean="0">
                <a:latin typeface="Times New Roman"/>
                <a:cs typeface="Times New Roman"/>
              </a:rPr>
              <a:t>aplicados</a:t>
            </a:r>
          </a:p>
          <a:p>
            <a:pPr eaLnBrk="1" hangingPunct="1"/>
            <a:r>
              <a:rPr lang="es-ES" b="0" dirty="0" smtClean="0">
                <a:latin typeface="Times New Roman"/>
                <a:cs typeface="Times New Roman"/>
              </a:rPr>
              <a:t>- repuestas </a:t>
            </a:r>
            <a:r>
              <a:rPr lang="es-ES" b="0" dirty="0">
                <a:latin typeface="Times New Roman"/>
                <a:cs typeface="Times New Roman"/>
              </a:rPr>
              <a:t>elásticas </a:t>
            </a:r>
            <a:r>
              <a:rPr lang="es-ES" b="0" dirty="0" smtClean="0">
                <a:latin typeface="Times New Roman"/>
                <a:cs typeface="Times New Roman"/>
              </a:rPr>
              <a:t>[</a:t>
            </a:r>
            <a:r>
              <a:rPr lang="es-ES" b="0" dirty="0">
                <a:latin typeface="Times New Roman"/>
                <a:cs typeface="Times New Roman"/>
              </a:rPr>
              <a:t>glaciales y otros] de pesos aplicados </a:t>
            </a:r>
          </a:p>
          <a:p>
            <a:pPr eaLnBrk="1" hangingPunct="1"/>
            <a:r>
              <a:rPr lang="es-ES" b="0" dirty="0" smtClean="0">
                <a:latin typeface="Times New Roman"/>
                <a:cs typeface="Times New Roman"/>
              </a:rPr>
              <a:t>- deformaciones generado por los sismos</a:t>
            </a:r>
          </a:p>
          <a:p>
            <a:pPr eaLnBrk="1" hangingPunct="1"/>
            <a:r>
              <a:rPr lang="es-ES" b="0" dirty="0" smtClean="0">
                <a:latin typeface="Times New Roman"/>
                <a:cs typeface="Times New Roman"/>
              </a:rPr>
              <a:t>- etc.</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2"/>
          <p:cNvSpPr txBox="1">
            <a:spLocks noChangeArrowheads="1"/>
          </p:cNvSpPr>
          <p:nvPr/>
        </p:nvSpPr>
        <p:spPr bwMode="auto">
          <a:xfrm>
            <a:off x="5334000" y="-76200"/>
            <a:ext cx="38862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Ejemplo de Geodesia Moderna:</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Desplazamiento </a:t>
            </a:r>
            <a:r>
              <a:rPr lang="es-ES" b="0" dirty="0" err="1" smtClean="0">
                <a:latin typeface="Times New Roman"/>
                <a:cs typeface="Times New Roman"/>
              </a:rPr>
              <a:t>co</a:t>
            </a:r>
            <a:r>
              <a:rPr lang="es-ES" b="0" dirty="0" smtClean="0">
                <a:latin typeface="Times New Roman"/>
                <a:cs typeface="Times New Roman"/>
              </a:rPr>
              <a:t>-sísmico por el sismo de 27/2/2010, M8.8, de Maule, en Chile.</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Desplazamiento</a:t>
            </a:r>
            <a:r>
              <a:rPr lang="es-ES" b="0" dirty="0">
                <a:latin typeface="Times New Roman"/>
                <a:cs typeface="Times New Roman"/>
              </a:rPr>
              <a:t>, con respecto de la placa de América del sur, </a:t>
            </a:r>
            <a:r>
              <a:rPr lang="es-ES" b="0" dirty="0" smtClean="0">
                <a:latin typeface="Times New Roman"/>
                <a:cs typeface="Times New Roman"/>
              </a:rPr>
              <a:t> hasta 5m en la costa en Chile, 50 cm en Mendoza Capital, y 2.5 cm en Buenos Aires (a mas de 1200 km).</a:t>
            </a:r>
            <a:endParaRPr lang="es-ES" b="0" dirty="0">
              <a:latin typeface="Times New Roman"/>
              <a:cs typeface="Times New Roman"/>
            </a:endParaRPr>
          </a:p>
        </p:txBody>
      </p:sp>
      <p:pic>
        <p:nvPicPr>
          <p:cNvPr id="2" name="Picture 1" descr="Untitled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177800"/>
            <a:ext cx="10905726" cy="6527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0" y="381000"/>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la Geodesia?</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Es una ciencia, con aplicaciones directas en agrimensura, que está dedicada al estudio de:</a:t>
            </a:r>
          </a:p>
          <a:p>
            <a:pPr eaLnBrk="1" hangingPunct="1"/>
            <a:endParaRPr lang="es-ES" b="0" dirty="0">
              <a:latin typeface="Times New Roman"/>
              <a:cs typeface="Times New Roman"/>
            </a:endParaRPr>
          </a:p>
          <a:p>
            <a:pPr eaLnBrk="1" hangingPunct="1"/>
            <a:r>
              <a:rPr lang="es-ES" b="0" dirty="0" smtClean="0">
                <a:latin typeface="Times New Roman"/>
                <a:cs typeface="Times New Roman"/>
              </a:rPr>
              <a:t>1) La forma de la tierra</a:t>
            </a:r>
          </a:p>
          <a:p>
            <a:pPr eaLnBrk="1" hangingPunct="1"/>
            <a:endParaRPr lang="es-ES" b="0" dirty="0">
              <a:latin typeface="Times New Roman"/>
              <a:cs typeface="Times New Roman"/>
            </a:endParaRPr>
          </a:p>
          <a:p>
            <a:pPr eaLnBrk="1" hangingPunct="1"/>
            <a:r>
              <a:rPr lang="es-ES" b="0" dirty="0" smtClean="0">
                <a:latin typeface="Times New Roman"/>
                <a:cs typeface="Times New Roman"/>
              </a:rPr>
              <a:t>2) Su orientación en el espacio</a:t>
            </a:r>
          </a:p>
          <a:p>
            <a:pPr eaLnBrk="1" hangingPunct="1"/>
            <a:endParaRPr lang="es-ES" b="0" dirty="0">
              <a:latin typeface="Times New Roman"/>
              <a:cs typeface="Times New Roman"/>
            </a:endParaRPr>
          </a:p>
          <a:p>
            <a:pPr eaLnBrk="1" hangingPunct="1"/>
            <a:r>
              <a:rPr lang="es-ES" b="0" dirty="0" smtClean="0">
                <a:latin typeface="Times New Roman"/>
                <a:cs typeface="Times New Roman"/>
              </a:rPr>
              <a:t>3) Su campo gravimétrico</a:t>
            </a:r>
          </a:p>
          <a:p>
            <a:pPr eaLnBrk="1" hangingPunct="1"/>
            <a:endParaRPr lang="es-ES" b="0" dirty="0">
              <a:latin typeface="Times New Roman"/>
              <a:cs typeface="Times New Roman"/>
            </a:endParaRPr>
          </a:p>
          <a:p>
            <a:pPr eaLnBrk="1" hangingPunct="1"/>
            <a:r>
              <a:rPr lang="es-ES" b="0" dirty="0" smtClean="0">
                <a:latin typeface="Times New Roman"/>
                <a:cs typeface="Times New Roman"/>
              </a:rPr>
              <a:t>	4) Y LA EVOLUCION DE ESOS 3 PUNTOS EN TIEMPO</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50712"/>
            <a:ext cx="9144000" cy="4111888"/>
          </a:xfrm>
          <a:prstGeom prst="rect">
            <a:avLst/>
          </a:prstGeom>
        </p:spPr>
      </p:pic>
      <p:sp>
        <p:nvSpPr>
          <p:cNvPr id="4" name="Rectangle 3"/>
          <p:cNvSpPr/>
          <p:nvPr/>
        </p:nvSpPr>
        <p:spPr>
          <a:xfrm>
            <a:off x="0" y="152400"/>
            <a:ext cx="9148997" cy="954107"/>
          </a:xfrm>
          <a:prstGeom prst="rect">
            <a:avLst/>
          </a:prstGeom>
        </p:spPr>
        <p:txBody>
          <a:bodyPr wrap="square">
            <a:spAutoFit/>
          </a:bodyPr>
          <a:lstStyle/>
          <a:p>
            <a:r>
              <a:rPr lang="es-ES" b="0" dirty="0" smtClean="0">
                <a:latin typeface="Times New Roman"/>
                <a:cs typeface="Times New Roman"/>
              </a:rPr>
              <a:t>¿Porque algunas lunas, asteroides, y cuerpos espaciales tienen forma esférica y otras tienen la forma de papa?</a:t>
            </a:r>
            <a:endParaRPr lang="es-ES" dirty="0"/>
          </a:p>
        </p:txBody>
      </p:sp>
    </p:spTree>
    <p:extLst>
      <p:ext uri="{BB962C8B-B14F-4D97-AF65-F5344CB8AC3E}">
        <p14:creationId xmlns:p14="http://schemas.microsoft.com/office/powerpoint/2010/main" val="239613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71600"/>
            <a:ext cx="9144000" cy="4111888"/>
          </a:xfrm>
          <a:prstGeom prst="rect">
            <a:avLst/>
          </a:prstGeom>
        </p:spPr>
      </p:pic>
      <p:sp>
        <p:nvSpPr>
          <p:cNvPr id="5" name="Rectangle 4"/>
          <p:cNvSpPr/>
          <p:nvPr/>
        </p:nvSpPr>
        <p:spPr>
          <a:xfrm>
            <a:off x="0" y="5715000"/>
            <a:ext cx="9144000" cy="954107"/>
          </a:xfrm>
          <a:prstGeom prst="rect">
            <a:avLst/>
          </a:prstGeom>
        </p:spPr>
        <p:txBody>
          <a:bodyPr wrap="square">
            <a:spAutoFit/>
          </a:bodyPr>
          <a:lstStyle/>
          <a:p>
            <a:r>
              <a:rPr lang="es-ES" b="0" dirty="0" smtClean="0">
                <a:latin typeface="Times New Roman"/>
                <a:cs typeface="Times New Roman"/>
              </a:rPr>
              <a:t>El “radio de papas”: ~2-300 km por cuerpos rocosos, un poco mas por cuerpos de hielo. </a:t>
            </a:r>
            <a:endParaRPr lang="es-ES" dirty="0"/>
          </a:p>
        </p:txBody>
      </p:sp>
      <p:sp>
        <p:nvSpPr>
          <p:cNvPr id="6" name="Rectangle 5"/>
          <p:cNvSpPr/>
          <p:nvPr/>
        </p:nvSpPr>
        <p:spPr>
          <a:xfrm>
            <a:off x="0" y="152400"/>
            <a:ext cx="9148997" cy="954107"/>
          </a:xfrm>
          <a:prstGeom prst="rect">
            <a:avLst/>
          </a:prstGeom>
        </p:spPr>
        <p:txBody>
          <a:bodyPr wrap="square">
            <a:spAutoFit/>
          </a:bodyPr>
          <a:lstStyle/>
          <a:p>
            <a:r>
              <a:rPr lang="es-ES" b="0" dirty="0" smtClean="0">
                <a:latin typeface="Times New Roman"/>
                <a:cs typeface="Times New Roman"/>
              </a:rPr>
              <a:t>¿Porque algunas lunas, asteroides, y cuerpos espaciales tienen forma esférica y otras tienen la forma de papa?</a:t>
            </a:r>
            <a:endParaRPr lang="es-ES" dirty="0"/>
          </a:p>
        </p:txBody>
      </p:sp>
    </p:spTree>
    <p:extLst>
      <p:ext uri="{BB962C8B-B14F-4D97-AF65-F5344CB8AC3E}">
        <p14:creationId xmlns:p14="http://schemas.microsoft.com/office/powerpoint/2010/main" val="322970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815882"/>
          </a:xfrm>
          <a:prstGeom prst="rect">
            <a:avLst/>
          </a:prstGeom>
        </p:spPr>
        <p:txBody>
          <a:bodyPr wrap="square">
            <a:spAutoFit/>
          </a:bodyPr>
          <a:lstStyle/>
          <a:p>
            <a:r>
              <a:rPr lang="es-ES" b="0" dirty="0" smtClean="0">
                <a:latin typeface="Times New Roman"/>
                <a:cs typeface="Times New Roman"/>
              </a:rPr>
              <a:t>Mimas, una de las 62 lunas conocidas de Saturno.</a:t>
            </a:r>
          </a:p>
          <a:p>
            <a:r>
              <a:rPr lang="es-ES" b="0" dirty="0" smtClean="0">
                <a:latin typeface="Times New Roman"/>
                <a:cs typeface="Times New Roman"/>
              </a:rPr>
              <a:t>Está compuesta de hielo, tiene forma redondeada (es un elipsoide) por su auto gravitación. Tiene diámetro de 396 km.</a:t>
            </a:r>
            <a:endParaRPr lang="es-ES" b="0" dirty="0">
              <a:latin typeface="Times New Roman"/>
              <a:cs typeface="Times New Roman"/>
            </a:endParaRPr>
          </a:p>
          <a:p>
            <a:r>
              <a:rPr lang="es-ES" b="0" dirty="0" smtClean="0">
                <a:latin typeface="Times New Roman"/>
                <a:cs typeface="Times New Roman"/>
              </a:rPr>
              <a:t> </a:t>
            </a:r>
            <a:endParaRPr lang="es-ES" dirty="0"/>
          </a:p>
        </p:txBody>
      </p:sp>
      <p:pic>
        <p:nvPicPr>
          <p:cNvPr id="5" name="Picture 4"/>
          <p:cNvPicPr>
            <a:picLocks noChangeAspect="1"/>
          </p:cNvPicPr>
          <p:nvPr/>
        </p:nvPicPr>
        <p:blipFill>
          <a:blip r:embed="rId3"/>
          <a:stretch>
            <a:fillRect/>
          </a:stretch>
        </p:blipFill>
        <p:spPr>
          <a:xfrm>
            <a:off x="2057400" y="1676400"/>
            <a:ext cx="5003800" cy="5003800"/>
          </a:xfrm>
          <a:prstGeom prst="rect">
            <a:avLst/>
          </a:prstGeom>
        </p:spPr>
      </p:pic>
    </p:spTree>
    <p:extLst>
      <p:ext uri="{BB962C8B-B14F-4D97-AF65-F5344CB8AC3E}">
        <p14:creationId xmlns:p14="http://schemas.microsoft.com/office/powerpoint/2010/main" val="2056606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bserved+difference+in+height+depends+on+leveling+rout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7800"/>
            <a:ext cx="9144000" cy="6858000"/>
          </a:xfrm>
          <a:prstGeom prst="rect">
            <a:avLst/>
          </a:prstGeom>
        </p:spPr>
      </p:pic>
      <p:sp>
        <p:nvSpPr>
          <p:cNvPr id="7" name="Rectangle 6"/>
          <p:cNvSpPr/>
          <p:nvPr/>
        </p:nvSpPr>
        <p:spPr>
          <a:xfrm>
            <a:off x="0" y="0"/>
            <a:ext cx="9144000" cy="3539431"/>
          </a:xfrm>
          <a:prstGeom prst="rect">
            <a:avLst/>
          </a:prstGeom>
        </p:spPr>
        <p:txBody>
          <a:bodyPr wrap="square">
            <a:spAutoFit/>
          </a:bodyPr>
          <a:lstStyle/>
          <a:p>
            <a:r>
              <a:rPr lang="es-ES" b="0" dirty="0">
                <a:latin typeface="Times New Roman"/>
                <a:cs typeface="Times New Roman"/>
              </a:rPr>
              <a:t>L</a:t>
            </a:r>
            <a:r>
              <a:rPr lang="es-ES" b="0" dirty="0" smtClean="0">
                <a:latin typeface="Times New Roman"/>
                <a:cs typeface="Times New Roman"/>
              </a:rPr>
              <a:t>a </a:t>
            </a:r>
            <a:r>
              <a:rPr lang="es-ES" b="0" dirty="0">
                <a:latin typeface="Times New Roman"/>
                <a:cs typeface="Times New Roman"/>
              </a:rPr>
              <a:t>gravedad </a:t>
            </a:r>
            <a:r>
              <a:rPr lang="es-ES" b="0" dirty="0" smtClean="0">
                <a:latin typeface="Times New Roman"/>
                <a:cs typeface="Times New Roman"/>
              </a:rPr>
              <a:t>afecta (</a:t>
            </a:r>
            <a:r>
              <a:rPr lang="es-ES" b="0" dirty="0">
                <a:latin typeface="Times New Roman"/>
                <a:cs typeface="Times New Roman"/>
              </a:rPr>
              <a:t>casi) </a:t>
            </a:r>
            <a:r>
              <a:rPr lang="es-ES" b="0" dirty="0" smtClean="0">
                <a:latin typeface="Times New Roman"/>
                <a:cs typeface="Times New Roman"/>
              </a:rPr>
              <a:t>todas </a:t>
            </a:r>
            <a:r>
              <a:rPr lang="es-ES" b="0" dirty="0">
                <a:latin typeface="Times New Roman"/>
                <a:cs typeface="Times New Roman"/>
              </a:rPr>
              <a:t>las mediciones </a:t>
            </a:r>
            <a:r>
              <a:rPr lang="es-ES" b="0" dirty="0" smtClean="0">
                <a:latin typeface="Times New Roman"/>
                <a:cs typeface="Times New Roman"/>
              </a:rPr>
              <a:t>geodésicas</a:t>
            </a:r>
            <a:r>
              <a:rPr lang="es-ES" b="0" dirty="0">
                <a:latin typeface="Times New Roman"/>
                <a:cs typeface="Times New Roman"/>
              </a:rPr>
              <a:t> </a:t>
            </a:r>
            <a:r>
              <a:rPr lang="es-ES" b="0" dirty="0" smtClean="0">
                <a:latin typeface="Times New Roman"/>
                <a:cs typeface="Times New Roman"/>
              </a:rPr>
              <a:t>y de agrimensura porque necesitan ser orientadas.</a:t>
            </a:r>
            <a:endParaRPr lang="es-ES" b="0" dirty="0">
              <a:latin typeface="Times New Roman"/>
              <a:cs typeface="Times New Roman"/>
            </a:endParaRPr>
          </a:p>
          <a:p>
            <a:r>
              <a:rPr lang="es-ES" b="0" dirty="0" smtClean="0">
                <a:latin typeface="Times New Roman"/>
                <a:cs typeface="Times New Roman"/>
              </a:rPr>
              <a:t>Y la orientación está dada por el nivel o vertical.</a:t>
            </a:r>
          </a:p>
          <a:p>
            <a:endParaRPr lang="es-ES" b="0" dirty="0">
              <a:latin typeface="Times New Roman"/>
              <a:cs typeface="Times New Roman"/>
            </a:endParaRPr>
          </a:p>
          <a:p>
            <a:r>
              <a:rPr lang="es-ES" b="0" dirty="0" smtClean="0">
                <a:latin typeface="Times New Roman"/>
                <a:cs typeface="Times New Roman"/>
              </a:rPr>
              <a:t>El nivel esta determinado por la gravedad – plomada.</a:t>
            </a:r>
          </a:p>
          <a:p>
            <a:endParaRPr lang="es-ES" b="0" dirty="0">
              <a:latin typeface="Times New Roman"/>
              <a:cs typeface="Times New Roman"/>
            </a:endParaRPr>
          </a:p>
          <a:p>
            <a:r>
              <a:rPr lang="es-ES" b="0" dirty="0" smtClean="0">
                <a:latin typeface="Times New Roman"/>
                <a:cs typeface="Times New Roman"/>
              </a:rPr>
              <a:t>Y gravedad “es lo que es”.</a:t>
            </a:r>
            <a:endParaRPr lang="es-ES" b="0" dirty="0">
              <a:latin typeface="Times New Roman"/>
              <a:cs typeface="Times New Roman"/>
            </a:endParaRPr>
          </a:p>
          <a:p>
            <a:endParaRPr lang="es-ES" dirty="0"/>
          </a:p>
        </p:txBody>
      </p:sp>
    </p:spTree>
    <p:extLst>
      <p:ext uri="{BB962C8B-B14F-4D97-AF65-F5344CB8AC3E}">
        <p14:creationId xmlns:p14="http://schemas.microsoft.com/office/powerpoint/2010/main" val="995693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0" y="381000"/>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la Geodesia?</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Es una ciencia, con aplicaciones directas en agrimensura, que está dedicada al estudio de:</a:t>
            </a:r>
          </a:p>
          <a:p>
            <a:pPr eaLnBrk="1" hangingPunct="1"/>
            <a:endParaRPr lang="es-ES" b="0" dirty="0">
              <a:latin typeface="Times New Roman"/>
              <a:cs typeface="Times New Roman"/>
            </a:endParaRPr>
          </a:p>
          <a:p>
            <a:pPr eaLnBrk="1" hangingPunct="1"/>
            <a:r>
              <a:rPr lang="es-ES" b="0" dirty="0" smtClean="0">
                <a:latin typeface="Times New Roman"/>
                <a:cs typeface="Times New Roman"/>
              </a:rPr>
              <a:t>1) La forma de la tierra</a:t>
            </a:r>
          </a:p>
          <a:p>
            <a:pPr eaLnBrk="1" hangingPunct="1"/>
            <a:endParaRPr lang="es-ES" b="0" dirty="0">
              <a:latin typeface="Times New Roman"/>
              <a:cs typeface="Times New Roman"/>
            </a:endParaRPr>
          </a:p>
          <a:p>
            <a:pPr eaLnBrk="1" hangingPunct="1"/>
            <a:r>
              <a:rPr lang="es-ES" b="0" dirty="0" smtClean="0">
                <a:latin typeface="Times New Roman"/>
                <a:cs typeface="Times New Roman"/>
              </a:rPr>
              <a:t>2) Su orientación en el espacio</a:t>
            </a:r>
          </a:p>
          <a:p>
            <a:pPr eaLnBrk="1" hangingPunct="1"/>
            <a:endParaRPr lang="es-ES" b="0" dirty="0">
              <a:latin typeface="Times New Roman"/>
              <a:cs typeface="Times New Roman"/>
            </a:endParaRPr>
          </a:p>
          <a:p>
            <a:pPr eaLnBrk="1" hangingPunct="1"/>
            <a:r>
              <a:rPr lang="es-ES" b="0" dirty="0" smtClean="0">
                <a:latin typeface="Times New Roman"/>
                <a:cs typeface="Times New Roman"/>
              </a:rPr>
              <a:t>3) Su campo gravimétrico</a:t>
            </a:r>
          </a:p>
          <a:p>
            <a:pPr eaLnBrk="1" hangingPunct="1"/>
            <a:endParaRPr lang="es-ES" b="0" dirty="0">
              <a:latin typeface="Times New Roman"/>
              <a:cs typeface="Times New Roman"/>
            </a:endParaRPr>
          </a:p>
          <a:p>
            <a:pPr eaLnBrk="1" hangingPunct="1"/>
            <a:r>
              <a:rPr lang="es-ES" b="0" dirty="0" smtClean="0">
                <a:latin typeface="Times New Roman"/>
                <a:cs typeface="Times New Roman"/>
              </a:rPr>
              <a:t>	4) Y LA EVOLUCION DE ESOS 3 PUNTOS EN TIEMPO</a:t>
            </a:r>
          </a:p>
        </p:txBody>
      </p:sp>
    </p:spTree>
    <p:extLst>
      <p:ext uri="{BB962C8B-B14F-4D97-AF65-F5344CB8AC3E}">
        <p14:creationId xmlns:p14="http://schemas.microsoft.com/office/powerpoint/2010/main" val="37019574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28600"/>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Libros de “texto”</a:t>
            </a:r>
          </a:p>
          <a:p>
            <a:pPr eaLnBrk="1" hangingPunct="1"/>
            <a:endParaRPr lang="es-ES" b="0" dirty="0">
              <a:latin typeface="Times New Roman"/>
              <a:cs typeface="Times New Roman"/>
            </a:endParaRPr>
          </a:p>
          <a:p>
            <a:pPr eaLnBrk="1" hangingPunct="1"/>
            <a:r>
              <a:rPr lang="es-ES" b="0" dirty="0" smtClean="0">
                <a:latin typeface="Times New Roman"/>
                <a:cs typeface="Times New Roman"/>
              </a:rPr>
              <a:t>La clase no tiene libro de texto, pero aquí es una selección de libros recomendados/útiles:</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Básicos</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Linear Algebra, </a:t>
            </a:r>
            <a:r>
              <a:rPr lang="es-ES" b="0" dirty="0" err="1" smtClean="0">
                <a:latin typeface="Times New Roman"/>
                <a:cs typeface="Times New Roman"/>
              </a:rPr>
              <a:t>Geodesy</a:t>
            </a:r>
            <a:r>
              <a:rPr lang="es-ES" b="0" dirty="0" smtClean="0">
                <a:latin typeface="Times New Roman"/>
                <a:cs typeface="Times New Roman"/>
              </a:rPr>
              <a:t> and GPS, </a:t>
            </a:r>
            <a:r>
              <a:rPr lang="es-ES" b="0" dirty="0" err="1" smtClean="0">
                <a:latin typeface="Times New Roman"/>
                <a:cs typeface="Times New Roman"/>
              </a:rPr>
              <a:t>Strang</a:t>
            </a:r>
            <a:r>
              <a:rPr lang="es-ES" b="0" dirty="0" smtClean="0">
                <a:latin typeface="Times New Roman"/>
                <a:cs typeface="Times New Roman"/>
              </a:rPr>
              <a:t> and </a:t>
            </a:r>
            <a:r>
              <a:rPr lang="es-ES" b="0" dirty="0" err="1" smtClean="0">
                <a:latin typeface="Times New Roman"/>
                <a:cs typeface="Times New Roman"/>
              </a:rPr>
              <a:t>Boore</a:t>
            </a:r>
            <a:r>
              <a:rPr lang="es-ES" b="0" dirty="0" smtClean="0">
                <a:latin typeface="Times New Roman"/>
                <a:cs typeface="Times New Roman"/>
              </a:rPr>
              <a:t> (1997)</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o</a:t>
            </a:r>
          </a:p>
          <a:p>
            <a:pPr eaLnBrk="1" hangingPunct="1"/>
            <a:endParaRPr lang="es-ES" b="0" dirty="0" smtClean="0">
              <a:latin typeface="Times New Roman"/>
              <a:cs typeface="Times New Roman"/>
            </a:endParaRPr>
          </a:p>
          <a:p>
            <a:pPr eaLnBrk="1" hangingPunct="1"/>
            <a:r>
              <a:rPr lang="es-ES" b="0" dirty="0" err="1" smtClean="0">
                <a:latin typeface="Times New Roman"/>
                <a:cs typeface="Times New Roman"/>
              </a:rPr>
              <a:t>Algorithms</a:t>
            </a:r>
            <a:r>
              <a:rPr lang="es-ES" b="0" dirty="0" smtClean="0">
                <a:latin typeface="Times New Roman"/>
                <a:cs typeface="Times New Roman"/>
              </a:rPr>
              <a:t> </a:t>
            </a:r>
            <a:r>
              <a:rPr lang="es-ES" b="0" dirty="0" err="1" smtClean="0">
                <a:latin typeface="Times New Roman"/>
                <a:cs typeface="Times New Roman"/>
              </a:rPr>
              <a:t>for</a:t>
            </a:r>
            <a:r>
              <a:rPr lang="es-ES" b="0" dirty="0" smtClean="0">
                <a:latin typeface="Times New Roman"/>
                <a:cs typeface="Times New Roman"/>
              </a:rPr>
              <a:t> Global </a:t>
            </a:r>
            <a:r>
              <a:rPr lang="es-ES" b="0" dirty="0" err="1" smtClean="0">
                <a:latin typeface="Times New Roman"/>
                <a:cs typeface="Times New Roman"/>
              </a:rPr>
              <a:t>Positioning</a:t>
            </a:r>
            <a:r>
              <a:rPr lang="es-ES" b="0" dirty="0" smtClean="0">
                <a:latin typeface="Times New Roman"/>
                <a:cs typeface="Times New Roman"/>
              </a:rPr>
              <a:t>, </a:t>
            </a:r>
            <a:r>
              <a:rPr lang="es-ES" b="0" dirty="0" err="1" smtClean="0">
                <a:latin typeface="Times New Roman"/>
                <a:cs typeface="Times New Roman"/>
              </a:rPr>
              <a:t>Boore</a:t>
            </a:r>
            <a:r>
              <a:rPr lang="es-ES" b="0" dirty="0" smtClean="0">
                <a:latin typeface="Times New Roman"/>
                <a:cs typeface="Times New Roman"/>
              </a:rPr>
              <a:t> y </a:t>
            </a:r>
            <a:r>
              <a:rPr lang="es-ES" b="0" dirty="0" err="1" smtClean="0">
                <a:latin typeface="Times New Roman"/>
                <a:cs typeface="Times New Roman"/>
              </a:rPr>
              <a:t>Strang</a:t>
            </a:r>
            <a:r>
              <a:rPr lang="es-ES" b="0" dirty="0" smtClean="0">
                <a:latin typeface="Times New Roman"/>
                <a:cs typeface="Times New Roman"/>
              </a:rPr>
              <a:t> (2012)</a:t>
            </a:r>
          </a:p>
          <a:p>
            <a:pPr eaLnBrk="1" hangingPunct="1"/>
            <a:r>
              <a:rPr lang="es-ES" b="0" dirty="0" smtClean="0">
                <a:latin typeface="Times New Roman"/>
                <a:cs typeface="Times New Roman"/>
              </a:rPr>
              <a:t>[</a:t>
            </a:r>
            <a:r>
              <a:rPr lang="es-ES" b="0" dirty="0" err="1" smtClean="0">
                <a:latin typeface="Times New Roman"/>
                <a:cs typeface="Times New Roman"/>
              </a:rPr>
              <a:t>Fulbright</a:t>
            </a:r>
            <a:r>
              <a:rPr lang="es-ES" b="0" dirty="0" smtClean="0">
                <a:latin typeface="Times New Roman"/>
                <a:cs typeface="Times New Roman"/>
              </a:rPr>
              <a:t> está donando una copia a la biblioteca]</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0" y="304800"/>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Entonces, nos gustaría describir la forma de la tierra</a:t>
            </a:r>
          </a:p>
          <a:p>
            <a:pPr eaLnBrk="1" hangingPunct="1"/>
            <a:endParaRPr lang="es-ES" b="0" dirty="0">
              <a:latin typeface="Times New Roman"/>
              <a:cs typeface="Times New Roman"/>
            </a:endParaRPr>
          </a:p>
          <a:p>
            <a:pPr eaLnBrk="1" hangingPunct="1"/>
            <a:r>
              <a:rPr lang="es-ES" b="0" dirty="0" smtClean="0">
                <a:latin typeface="Times New Roman"/>
                <a:cs typeface="Times New Roman"/>
              </a:rPr>
              <a:t>¿Como hacemos?</a:t>
            </a:r>
          </a:p>
          <a:p>
            <a:pPr eaLnBrk="1" hangingPunct="1"/>
            <a:endParaRPr lang="es-ES" b="0" dirty="0">
              <a:latin typeface="Times New Roman"/>
              <a:cs typeface="Times New Roman"/>
            </a:endParaRPr>
          </a:p>
          <a:p>
            <a:pPr eaLnBrk="1" hangingPunct="1"/>
            <a:r>
              <a:rPr lang="es-ES" b="0" dirty="0" smtClean="0">
                <a:latin typeface="Times New Roman"/>
                <a:cs typeface="Times New Roman"/>
              </a:rPr>
              <a:t>Con mediciones</a:t>
            </a:r>
          </a:p>
          <a:p>
            <a:pPr eaLnBrk="1" hangingPunct="1"/>
            <a:endParaRPr lang="es-ES" b="0" dirty="0" smtClean="0">
              <a:latin typeface="Times New Roman"/>
              <a:cs typeface="Times New Roman"/>
            </a:endParaRPr>
          </a:p>
          <a:p>
            <a:pPr marL="514350" indent="-514350" eaLnBrk="1" hangingPunct="1">
              <a:buAutoNum type="arabicParenR"/>
            </a:pPr>
            <a:r>
              <a:rPr lang="es-ES" b="0" dirty="0" smtClean="0">
                <a:latin typeface="Times New Roman"/>
                <a:cs typeface="Times New Roman"/>
              </a:rPr>
              <a:t>Geodesia Física</a:t>
            </a:r>
            <a:endParaRPr lang="es-ES" b="0" dirty="0">
              <a:latin typeface="Times New Roman"/>
              <a:cs typeface="Times New Roman"/>
            </a:endParaRPr>
          </a:p>
          <a:p>
            <a:pPr eaLnBrk="1" hangingPunct="1"/>
            <a:r>
              <a:rPr lang="es-ES" b="0" dirty="0" smtClean="0">
                <a:latin typeface="Times New Roman"/>
                <a:cs typeface="Times New Roman"/>
              </a:rPr>
              <a:t>Se concentra en el campo gravimétrico y geoide</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2) Geodesia Geométrica</a:t>
            </a:r>
          </a:p>
          <a:p>
            <a:pPr eaLnBrk="1" hangingPunct="1"/>
            <a:r>
              <a:rPr lang="es-ES" b="0" dirty="0" smtClean="0">
                <a:latin typeface="Times New Roman"/>
                <a:cs typeface="Times New Roman"/>
              </a:rPr>
              <a:t>Se concentra en ubicación en una sistema geométrica</a:t>
            </a:r>
          </a:p>
          <a:p>
            <a:pPr eaLnBrk="1" hangingPunct="1"/>
            <a:endParaRPr lang="es-ES" b="0" dirty="0">
              <a:latin typeface="Times New Roman"/>
              <a:cs typeface="Times New Roman"/>
            </a:endParaRPr>
          </a:p>
          <a:p>
            <a:pPr eaLnBrk="1" hangingPunct="1"/>
            <a:r>
              <a:rPr lang="es-ES" b="0" dirty="0" smtClean="0">
                <a:solidFill>
                  <a:schemeClr val="tx1">
                    <a:lumMod val="65000"/>
                    <a:lumOff val="35000"/>
                  </a:schemeClr>
                </a:solidFill>
                <a:latin typeface="Times New Roman"/>
                <a:cs typeface="Times New Roman"/>
              </a:rPr>
              <a:t>3) </a:t>
            </a:r>
            <a:r>
              <a:rPr lang="es-ES" b="0" dirty="0">
                <a:solidFill>
                  <a:schemeClr val="tx1">
                    <a:lumMod val="65000"/>
                    <a:lumOff val="35000"/>
                  </a:schemeClr>
                </a:solidFill>
                <a:latin typeface="Times New Roman"/>
                <a:cs typeface="Times New Roman"/>
              </a:rPr>
              <a:t>Geodesia </a:t>
            </a:r>
            <a:r>
              <a:rPr lang="es-ES" b="0" dirty="0" smtClean="0">
                <a:solidFill>
                  <a:schemeClr val="tx1">
                    <a:lumMod val="65000"/>
                    <a:lumOff val="35000"/>
                  </a:schemeClr>
                </a:solidFill>
                <a:latin typeface="Times New Roman"/>
                <a:cs typeface="Times New Roman"/>
              </a:rPr>
              <a:t>satelital</a:t>
            </a:r>
          </a:p>
          <a:p>
            <a:pPr eaLnBrk="1" hangingPunct="1"/>
            <a:r>
              <a:rPr lang="es-ES" b="0" dirty="0" smtClean="0">
                <a:solidFill>
                  <a:schemeClr val="tx1">
                    <a:lumMod val="65000"/>
                    <a:lumOff val="35000"/>
                  </a:schemeClr>
                </a:solidFill>
                <a:latin typeface="Times New Roman"/>
                <a:cs typeface="Times New Roman"/>
              </a:rPr>
              <a:t>Uso de satélites para obtener datos de 1 &amp; 2.</a:t>
            </a:r>
            <a:endParaRPr lang="es-ES" b="0" dirty="0">
              <a:solidFill>
                <a:schemeClr val="tx1">
                  <a:lumMod val="65000"/>
                  <a:lumOff val="35000"/>
                </a:schemeClr>
              </a:solidFill>
              <a:latin typeface="Times New Roman"/>
              <a:cs typeface="Times New Roman"/>
            </a:endParaRPr>
          </a:p>
        </p:txBody>
      </p:sp>
    </p:spTree>
    <p:extLst>
      <p:ext uri="{BB962C8B-B14F-4D97-AF65-F5344CB8AC3E}">
        <p14:creationId xmlns:p14="http://schemas.microsoft.com/office/powerpoint/2010/main" val="7416959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0"/>
            <a:ext cx="9144000" cy="655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 Satelital?</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Aplicación de las técnicas de agrimensura con satélites a la ciencia de Geodesia. </a:t>
            </a:r>
          </a:p>
          <a:p>
            <a:pPr eaLnBrk="1" hangingPunct="1"/>
            <a:r>
              <a:rPr lang="es-ES" b="0" dirty="0" smtClean="0">
                <a:latin typeface="Times New Roman"/>
                <a:cs typeface="Times New Roman"/>
              </a:rPr>
              <a:t>(</a:t>
            </a:r>
            <a:r>
              <a:rPr lang="es-ES" dirty="0" smtClean="0">
                <a:latin typeface="Times New Roman"/>
                <a:cs typeface="Times New Roman"/>
              </a:rPr>
              <a:t>GPS/GLONAS/GALELIO/BEIDOU/IRNS/JRANS</a:t>
            </a:r>
            <a:r>
              <a:rPr lang="es-ES" b="0" dirty="0" smtClean="0">
                <a:latin typeface="Times New Roman"/>
                <a:cs typeface="Times New Roman"/>
              </a:rPr>
              <a:t>, </a:t>
            </a:r>
            <a:r>
              <a:rPr lang="es-ES" b="0" dirty="0">
                <a:latin typeface="Times New Roman"/>
                <a:cs typeface="Times New Roman"/>
              </a:rPr>
              <a:t>Altimetría </a:t>
            </a:r>
            <a:r>
              <a:rPr lang="es-ES" b="0" dirty="0" smtClean="0">
                <a:latin typeface="Times New Roman"/>
                <a:cs typeface="Times New Roman"/>
              </a:rPr>
              <a:t>Satelital</a:t>
            </a:r>
            <a:r>
              <a:rPr lang="es-ES" b="0" dirty="0">
                <a:latin typeface="Times New Roman"/>
                <a:cs typeface="Times New Roman"/>
              </a:rPr>
              <a:t>/</a:t>
            </a:r>
            <a:r>
              <a:rPr lang="es-ES" b="0" dirty="0" smtClean="0">
                <a:latin typeface="Times New Roman"/>
                <a:cs typeface="Times New Roman"/>
              </a:rPr>
              <a:t>SLR</a:t>
            </a:r>
            <a:r>
              <a:rPr lang="es-ES" b="0" dirty="0">
                <a:latin typeface="Times New Roman"/>
                <a:cs typeface="Times New Roman"/>
              </a:rPr>
              <a:t>/</a:t>
            </a:r>
            <a:r>
              <a:rPr lang="es-ES" b="0" dirty="0" smtClean="0">
                <a:latin typeface="Times New Roman"/>
                <a:cs typeface="Times New Roman"/>
              </a:rPr>
              <a:t>LLR, VLBI/InSAR, DORIS, </a:t>
            </a:r>
            <a:r>
              <a:rPr lang="es-ES" b="0" dirty="0" err="1" smtClean="0">
                <a:latin typeface="Times New Roman"/>
                <a:cs typeface="Times New Roman"/>
              </a:rPr>
              <a:t>Doppler</a:t>
            </a:r>
            <a:r>
              <a:rPr lang="es-ES" b="0" dirty="0" smtClean="0">
                <a:latin typeface="Times New Roman"/>
                <a:cs typeface="Times New Roman"/>
              </a:rPr>
              <a:t>)</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Los sistemas en negrita son</a:t>
            </a:r>
          </a:p>
          <a:p>
            <a:pPr eaLnBrk="1" hangingPunct="1"/>
            <a:r>
              <a:rPr lang="es-ES" b="0" dirty="0" smtClean="0">
                <a:latin typeface="Times New Roman"/>
                <a:cs typeface="Times New Roman"/>
              </a:rPr>
              <a:t>llamado colectivamente</a:t>
            </a:r>
          </a:p>
          <a:p>
            <a:pPr eaLnBrk="1" hangingPunct="1"/>
            <a:r>
              <a:rPr lang="es-ES" b="0" dirty="0" smtClean="0">
                <a:latin typeface="Times New Roman"/>
                <a:cs typeface="Times New Roman"/>
              </a:rPr>
              <a:t> </a:t>
            </a:r>
          </a:p>
          <a:p>
            <a:pPr eaLnBrk="1" hangingPunct="1"/>
            <a:r>
              <a:rPr lang="es-ES" b="0" dirty="0" smtClean="0">
                <a:latin typeface="Times New Roman"/>
                <a:cs typeface="Times New Roman"/>
              </a:rPr>
              <a:t>-- </a:t>
            </a:r>
            <a:r>
              <a:rPr lang="es-ES" b="0" u="sng" dirty="0" smtClean="0">
                <a:latin typeface="Times New Roman"/>
                <a:cs typeface="Times New Roman"/>
              </a:rPr>
              <a:t>GNSS --</a:t>
            </a:r>
          </a:p>
          <a:p>
            <a:pPr eaLnBrk="1" hangingPunct="1"/>
            <a:endParaRPr lang="es-ES" b="0" u="sng" dirty="0" smtClean="0">
              <a:latin typeface="Times New Roman"/>
              <a:cs typeface="Times New Roman"/>
            </a:endParaRPr>
          </a:p>
          <a:p>
            <a:pPr eaLnBrk="1" hangingPunct="1"/>
            <a:r>
              <a:rPr lang="es-ES" b="0" u="sng" dirty="0" smtClean="0">
                <a:latin typeface="Times New Roman"/>
                <a:cs typeface="Times New Roman"/>
              </a:rPr>
              <a:t>Global </a:t>
            </a:r>
            <a:r>
              <a:rPr lang="es-ES" b="0" u="sng" dirty="0" err="1" smtClean="0">
                <a:latin typeface="Times New Roman"/>
                <a:cs typeface="Times New Roman"/>
              </a:rPr>
              <a:t>Navigation</a:t>
            </a:r>
            <a:r>
              <a:rPr lang="es-ES" b="0" u="sng" dirty="0" smtClean="0">
                <a:latin typeface="Times New Roman"/>
                <a:cs typeface="Times New Roman"/>
              </a:rPr>
              <a:t> </a:t>
            </a:r>
            <a:r>
              <a:rPr lang="es-ES" b="0" u="sng" dirty="0" err="1" smtClean="0">
                <a:latin typeface="Times New Roman"/>
                <a:cs typeface="Times New Roman"/>
              </a:rPr>
              <a:t>Satellite</a:t>
            </a:r>
            <a:r>
              <a:rPr lang="es-ES" b="0" u="sng" dirty="0" smtClean="0">
                <a:latin typeface="Times New Roman"/>
                <a:cs typeface="Times New Roman"/>
              </a:rPr>
              <a:t> </a:t>
            </a:r>
            <a:r>
              <a:rPr lang="es-ES" b="0" u="sng" dirty="0" err="1" smtClean="0">
                <a:latin typeface="Times New Roman"/>
                <a:cs typeface="Times New Roman"/>
              </a:rPr>
              <a:t>Systems</a:t>
            </a:r>
            <a:endParaRPr lang="es-ES" b="0" u="sng" dirty="0">
              <a:latin typeface="Times New Roman"/>
              <a:cs typeface="Times New Roman"/>
            </a:endParaRPr>
          </a:p>
          <a:p>
            <a:pPr eaLnBrk="1" hangingPunct="1"/>
            <a:r>
              <a:rPr lang="es-ES" b="0" u="sng" dirty="0" smtClean="0">
                <a:latin typeface="Times New Roman"/>
                <a:cs typeface="Times New Roman"/>
              </a:rPr>
              <a:t>Sistemas de Navegación Global por Satélite</a:t>
            </a:r>
            <a:r>
              <a:rPr lang="es-ES" b="0" dirty="0" smtClean="0">
                <a:latin typeface="Times New Roman"/>
                <a:cs typeface="Times New Roman"/>
              </a:rPr>
              <a:t> </a:t>
            </a:r>
            <a:endParaRPr lang="es-ES" b="0" dirty="0">
              <a:latin typeface="Times New Roman"/>
              <a:cs typeface="Times New Roman"/>
            </a:endParaRPr>
          </a:p>
        </p:txBody>
      </p:sp>
      <p:pic>
        <p:nvPicPr>
          <p:cNvPr id="29699" name="Picture 3" descr="GPS_satell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3352800"/>
            <a:ext cx="19812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gps syste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3365863"/>
            <a:ext cx="1841863" cy="18157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52400" y="609600"/>
            <a:ext cx="8915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Geodesia Satelital?</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altLang="ja-JP" b="0" dirty="0" smtClean="0">
                <a:latin typeface="Times New Roman"/>
                <a:cs typeface="Times New Roman"/>
              </a:rPr>
              <a:t>Resulta en una nueva descripción de “Geodesia” basado en una aumento cuántico de precisión</a:t>
            </a:r>
            <a:endParaRPr lang="es-ES" altLang="ja-JP" b="0" dirty="0">
              <a:latin typeface="Times New Roman"/>
              <a:cs typeface="Times New Roman"/>
            </a:endParaRPr>
          </a:p>
          <a:p>
            <a:pPr eaLnBrk="1" hangingPunct="1"/>
            <a:endParaRPr lang="es-ES" altLang="ja-JP" b="0" dirty="0" smtClean="0">
              <a:latin typeface="Times New Roman"/>
              <a:cs typeface="Times New Roman"/>
            </a:endParaRPr>
          </a:p>
          <a:p>
            <a:pPr eaLnBrk="1" hangingPunct="1"/>
            <a:r>
              <a:rPr lang="es-ES" altLang="ja-JP" b="0" dirty="0" smtClean="0">
                <a:latin typeface="Times New Roman"/>
                <a:cs typeface="Times New Roman"/>
              </a:rPr>
              <a:t>(ej. </a:t>
            </a:r>
            <a:r>
              <a:rPr lang="es-ES" altLang="ja-JP" b="0" dirty="0">
                <a:latin typeface="Times New Roman"/>
                <a:cs typeface="Times New Roman"/>
              </a:rPr>
              <a:t>p</a:t>
            </a:r>
            <a:r>
              <a:rPr lang="es-ES" altLang="ja-JP" b="0" dirty="0" smtClean="0">
                <a:latin typeface="Times New Roman"/>
                <a:cs typeface="Times New Roman"/>
              </a:rPr>
              <a:t>uede medir variaciones en la rotación y orientación de la tierra por sismos, movimiento de la placas, las mareas terrestres y marina, el tiempo, el Clima, etc.)</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838200"/>
            <a:ext cx="9144000" cy="48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satelital</a:t>
            </a:r>
          </a:p>
          <a:p>
            <a:pPr eaLnBrk="1" hangingPunct="1"/>
            <a:endParaRPr lang="es-ES" b="0" dirty="0" smtClean="0">
              <a:latin typeface="Times New Roman"/>
              <a:cs typeface="Times New Roman"/>
            </a:endParaRPr>
          </a:p>
          <a:p>
            <a:pPr eaLnBrk="1" hangingPunct="1"/>
            <a:r>
              <a:rPr lang="es-ES" dirty="0">
                <a:latin typeface="Times New Roman"/>
                <a:cs typeface="Times New Roman"/>
              </a:rPr>
              <a:t>GPS/Galileo/GLONAS</a:t>
            </a:r>
            <a:r>
              <a:rPr lang="es-ES" dirty="0" smtClean="0">
                <a:latin typeface="Times New Roman"/>
                <a:cs typeface="Times New Roman"/>
              </a:rPr>
              <a:t>…=GNSS</a:t>
            </a:r>
            <a:endParaRPr lang="es-ES" dirty="0">
              <a:latin typeface="Times New Roman"/>
              <a:cs typeface="Times New Roman"/>
            </a:endParaRPr>
          </a:p>
          <a:p>
            <a:pPr eaLnBrk="1" hangingPunct="1"/>
            <a:r>
              <a:rPr lang="es-ES" b="0" dirty="0" smtClean="0">
                <a:latin typeface="Times New Roman"/>
                <a:cs typeface="Times New Roman"/>
              </a:rPr>
              <a:t>VLBI</a:t>
            </a:r>
            <a:endParaRPr lang="es-ES" b="0" dirty="0">
              <a:latin typeface="Times New Roman"/>
              <a:cs typeface="Times New Roman"/>
            </a:endParaRPr>
          </a:p>
          <a:p>
            <a:pPr eaLnBrk="1" hangingPunct="1"/>
            <a:r>
              <a:rPr lang="es-ES" b="0" dirty="0">
                <a:latin typeface="Times New Roman"/>
                <a:cs typeface="Times New Roman"/>
              </a:rPr>
              <a:t>Altimetría </a:t>
            </a:r>
            <a:r>
              <a:rPr lang="es-ES" b="0" dirty="0" smtClean="0">
                <a:latin typeface="Times New Roman"/>
                <a:cs typeface="Times New Roman"/>
              </a:rPr>
              <a:t>satelital</a:t>
            </a:r>
          </a:p>
          <a:p>
            <a:pPr eaLnBrk="1" hangingPunct="1"/>
            <a:r>
              <a:rPr lang="es-ES" b="0" dirty="0" smtClean="0">
                <a:latin typeface="Times New Roman"/>
                <a:cs typeface="Times New Roman"/>
              </a:rPr>
              <a:t>SLR</a:t>
            </a:r>
          </a:p>
          <a:p>
            <a:pPr eaLnBrk="1" hangingPunct="1"/>
            <a:r>
              <a:rPr lang="es-ES" b="0" dirty="0" smtClean="0">
                <a:latin typeface="Times New Roman"/>
                <a:cs typeface="Times New Roman"/>
              </a:rPr>
              <a:t>LLR</a:t>
            </a:r>
          </a:p>
          <a:p>
            <a:pPr eaLnBrk="1" hangingPunct="1"/>
            <a:r>
              <a:rPr lang="es-ES" b="0" dirty="0" smtClean="0">
                <a:latin typeface="Times New Roman"/>
                <a:cs typeface="Times New Roman"/>
              </a:rPr>
              <a:t>GRACE</a:t>
            </a:r>
            <a:endParaRPr lang="es-ES" b="0" dirty="0">
              <a:latin typeface="Times New Roman"/>
              <a:cs typeface="Times New Roman"/>
            </a:endParaRPr>
          </a:p>
          <a:p>
            <a:pPr eaLnBrk="1" hangingPunct="1"/>
            <a:r>
              <a:rPr lang="es-ES" b="0" dirty="0" smtClean="0">
                <a:latin typeface="Times New Roman"/>
                <a:cs typeface="Times New Roman"/>
              </a:rPr>
              <a:t>DORIS</a:t>
            </a:r>
          </a:p>
          <a:p>
            <a:pPr eaLnBrk="1" hangingPunct="1"/>
            <a:r>
              <a:rPr lang="es-ES" b="0" dirty="0" smtClean="0">
                <a:latin typeface="Times New Roman"/>
                <a:cs typeface="Times New Roman"/>
              </a:rPr>
              <a:t>SAR</a:t>
            </a:r>
            <a:endParaRPr lang="es-ES" b="0" dirty="0">
              <a:latin typeface="Times New Roman"/>
              <a:cs typeface="Times New Roman"/>
            </a:endParaRPr>
          </a:p>
          <a:p>
            <a:pPr eaLnBrk="1" hangingPunct="1"/>
            <a:r>
              <a:rPr lang="es-ES" b="0" dirty="0" smtClean="0">
                <a:latin typeface="Times New Roman"/>
                <a:cs typeface="Times New Roman"/>
              </a:rPr>
              <a:t>InSAR</a:t>
            </a:r>
            <a:endParaRPr lang="es-ES" b="0" dirty="0">
              <a:latin typeface="Times New Roman"/>
              <a:cs typeface="Times New Roman"/>
            </a:endParaRPr>
          </a:p>
        </p:txBody>
      </p:sp>
    </p:spTree>
    <p:extLst>
      <p:ext uri="{BB962C8B-B14F-4D97-AF65-F5344CB8AC3E}">
        <p14:creationId xmlns:p14="http://schemas.microsoft.com/office/powerpoint/2010/main" val="15759682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a:t>
            </a:r>
            <a:r>
              <a:rPr lang="es-ES" b="0" dirty="0">
                <a:latin typeface="Times New Roman"/>
                <a:cs typeface="Times New Roman"/>
              </a:rPr>
              <a:t>mediciones satelital </a:t>
            </a:r>
            <a:r>
              <a:rPr lang="es-ES" b="0" dirty="0" smtClean="0">
                <a:latin typeface="Times New Roman"/>
                <a:cs typeface="Times New Roman"/>
              </a:rPr>
              <a:t>- GPS</a:t>
            </a:r>
            <a:r>
              <a:rPr lang="es-ES" b="0" dirty="0">
                <a:latin typeface="Times New Roman"/>
                <a:cs typeface="Times New Roman"/>
              </a:rPr>
              <a:t>/Galileo/GLONAS… </a:t>
            </a:r>
            <a:r>
              <a:rPr lang="es-ES" b="0" dirty="0" smtClean="0">
                <a:latin typeface="Times New Roman"/>
                <a:cs typeface="Times New Roman"/>
              </a:rPr>
              <a:t>usan tiempo </a:t>
            </a:r>
            <a:r>
              <a:rPr lang="es-ES" b="0" dirty="0">
                <a:latin typeface="Times New Roman"/>
                <a:cs typeface="Times New Roman"/>
              </a:rPr>
              <a:t>de </a:t>
            </a:r>
            <a:r>
              <a:rPr lang="es-ES" b="0" dirty="0" smtClean="0">
                <a:latin typeface="Times New Roman"/>
                <a:cs typeface="Times New Roman"/>
              </a:rPr>
              <a:t>vuelo de satélite a usuario (unidireccional). Mide posición (y otras cosas).</a:t>
            </a:r>
            <a:endParaRPr lang="es-ES" b="0" dirty="0">
              <a:latin typeface="Times New Roman"/>
              <a:cs typeface="Times New Roman"/>
            </a:endParaRPr>
          </a:p>
        </p:txBody>
      </p:sp>
      <p:pic>
        <p:nvPicPr>
          <p:cNvPr id="3" name="Picture 2"/>
          <p:cNvPicPr>
            <a:picLocks noChangeAspect="1"/>
          </p:cNvPicPr>
          <p:nvPr/>
        </p:nvPicPr>
        <p:blipFill>
          <a:blip r:embed="rId3"/>
          <a:stretch>
            <a:fillRect/>
          </a:stretch>
        </p:blipFill>
        <p:spPr>
          <a:xfrm>
            <a:off x="685800" y="1447800"/>
            <a:ext cx="7772400" cy="51841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11269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satelital – VLBI diferencias en tiempo de vuelo (por </a:t>
            </a:r>
            <a:r>
              <a:rPr lang="es-ES" b="0" dirty="0" err="1" smtClean="0">
                <a:latin typeface="Times New Roman"/>
                <a:cs typeface="Times New Roman"/>
              </a:rPr>
              <a:t>interferometría</a:t>
            </a:r>
            <a:r>
              <a:rPr lang="es-ES" b="0" dirty="0" smtClean="0">
                <a:latin typeface="Times New Roman"/>
                <a:cs typeface="Times New Roman"/>
              </a:rPr>
              <a:t>). Mide línea de base. </a:t>
            </a:r>
            <a:endParaRPr lang="es-ES" b="0" dirty="0">
              <a:latin typeface="Times New Roman"/>
              <a:cs typeface="Times New Roman"/>
            </a:endParaRPr>
          </a:p>
        </p:txBody>
      </p:sp>
      <p:pic>
        <p:nvPicPr>
          <p:cNvPr id="2" name="Picture 1" descr="Untitled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4500" y="1155700"/>
            <a:ext cx="5715000" cy="5397500"/>
          </a:xfrm>
          <a:prstGeom prst="rect">
            <a:avLst/>
          </a:prstGeom>
        </p:spPr>
      </p:pic>
    </p:spTree>
    <p:extLst>
      <p:ext uri="{BB962C8B-B14F-4D97-AF65-F5344CB8AC3E}">
        <p14:creationId xmlns:p14="http://schemas.microsoft.com/office/powerpoint/2010/main" val="25794581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163669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Todos estos sistemas dependen en señales de micro-ondas, naturales </a:t>
            </a:r>
            <a:r>
              <a:rPr lang="es-ES" b="0" dirty="0">
                <a:latin typeface="Times New Roman"/>
                <a:cs typeface="Times New Roman"/>
              </a:rPr>
              <a:t>o </a:t>
            </a:r>
            <a:r>
              <a:rPr lang="es-ES" b="0" dirty="0" smtClean="0">
                <a:latin typeface="Times New Roman"/>
                <a:cs typeface="Times New Roman"/>
              </a:rPr>
              <a:t>antropomórficas, </a:t>
            </a:r>
            <a:r>
              <a:rPr lang="es-ES" b="0" dirty="0">
                <a:latin typeface="Times New Roman"/>
                <a:cs typeface="Times New Roman"/>
              </a:rPr>
              <a:t>y </a:t>
            </a:r>
            <a:r>
              <a:rPr lang="es-ES" b="0" dirty="0" smtClean="0">
                <a:latin typeface="Times New Roman"/>
                <a:cs typeface="Times New Roman"/>
              </a:rPr>
              <a:t>sufren de los mismos errores.</a:t>
            </a:r>
            <a:endParaRPr lang="es-ES" b="0" dirty="0">
              <a:latin typeface="Times New Roman"/>
              <a:cs typeface="Times New Roman"/>
            </a:endParaRPr>
          </a:p>
        </p:txBody>
      </p:sp>
    </p:spTree>
    <p:extLst>
      <p:ext uri="{BB962C8B-B14F-4D97-AF65-F5344CB8AC3E}">
        <p14:creationId xmlns:p14="http://schemas.microsoft.com/office/powerpoint/2010/main" val="35372998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762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satelital</a:t>
            </a:r>
          </a:p>
          <a:p>
            <a:pPr eaLnBrk="1" hangingPunct="1"/>
            <a:r>
              <a:rPr lang="es-ES" b="0" dirty="0" smtClean="0">
                <a:latin typeface="Times New Roman"/>
                <a:cs typeface="Times New Roman"/>
              </a:rPr>
              <a:t>Altimetría </a:t>
            </a:r>
            <a:r>
              <a:rPr lang="es-ES" b="0" dirty="0">
                <a:latin typeface="Times New Roman"/>
                <a:cs typeface="Times New Roman"/>
              </a:rPr>
              <a:t>satelital </a:t>
            </a:r>
            <a:r>
              <a:rPr lang="es-ES" b="0" dirty="0" smtClean="0">
                <a:latin typeface="Times New Roman"/>
                <a:cs typeface="Times New Roman"/>
              </a:rPr>
              <a:t>– tiempo de transito (bidireccional).</a:t>
            </a:r>
          </a:p>
          <a:p>
            <a:pPr eaLnBrk="1" hangingPunct="1"/>
            <a:r>
              <a:rPr lang="es-ES" b="0" dirty="0" smtClean="0">
                <a:latin typeface="Times New Roman"/>
                <a:cs typeface="Times New Roman"/>
              </a:rPr>
              <a:t>Mide altura del superficie del mar.</a:t>
            </a:r>
            <a:endParaRPr lang="es-ES" b="0" dirty="0">
              <a:latin typeface="Times New Roman"/>
              <a:cs typeface="Times New Roman"/>
            </a:endParaRPr>
          </a:p>
        </p:txBody>
      </p:sp>
      <p:pic>
        <p:nvPicPr>
          <p:cNvPr id="3" name="Picture 2"/>
          <p:cNvPicPr>
            <a:picLocks noChangeAspect="1"/>
          </p:cNvPicPr>
          <p:nvPr/>
        </p:nvPicPr>
        <p:blipFill>
          <a:blip r:embed="rId3"/>
          <a:stretch>
            <a:fillRect/>
          </a:stretch>
        </p:blipFill>
        <p:spPr>
          <a:xfrm>
            <a:off x="1346200" y="1579638"/>
            <a:ext cx="6426200" cy="5202162"/>
          </a:xfrm>
          <a:prstGeom prst="rect">
            <a:avLst/>
          </a:prstGeom>
        </p:spPr>
      </p:pic>
    </p:spTree>
    <p:extLst>
      <p:ext uri="{BB962C8B-B14F-4D97-AF65-F5344CB8AC3E}">
        <p14:creationId xmlns:p14="http://schemas.microsoft.com/office/powerpoint/2010/main" val="23265378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762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a:t>
            </a:r>
            <a:r>
              <a:rPr lang="es-ES" b="0" dirty="0">
                <a:latin typeface="Times New Roman"/>
                <a:cs typeface="Times New Roman"/>
              </a:rPr>
              <a:t>satelital - SLR/</a:t>
            </a:r>
            <a:r>
              <a:rPr lang="es-ES" b="0" dirty="0" smtClean="0">
                <a:latin typeface="Times New Roman"/>
                <a:cs typeface="Times New Roman"/>
              </a:rPr>
              <a:t>LLR</a:t>
            </a:r>
            <a:r>
              <a:rPr lang="es-ES" b="0" dirty="0">
                <a:latin typeface="Times New Roman"/>
                <a:cs typeface="Times New Roman"/>
              </a:rPr>
              <a:t>– tiempo de </a:t>
            </a:r>
            <a:r>
              <a:rPr lang="es-ES" b="0" dirty="0" smtClean="0">
                <a:latin typeface="Times New Roman"/>
                <a:cs typeface="Times New Roman"/>
              </a:rPr>
              <a:t>transito </a:t>
            </a:r>
            <a:r>
              <a:rPr lang="es-ES" b="0" dirty="0" err="1" smtClean="0">
                <a:latin typeface="Times New Roman"/>
                <a:cs typeface="Times New Roman"/>
              </a:rPr>
              <a:t>bidirectional</a:t>
            </a:r>
            <a:r>
              <a:rPr lang="es-ES" b="0" dirty="0" smtClean="0">
                <a:latin typeface="Times New Roman"/>
                <a:cs typeface="Times New Roman"/>
              </a:rPr>
              <a:t>. Mide posición.</a:t>
            </a:r>
            <a:endParaRPr lang="es-ES" b="0" dirty="0">
              <a:latin typeface="Times New Roman"/>
              <a:cs typeface="Times New Roman"/>
            </a:endParaRPr>
          </a:p>
        </p:txBody>
      </p:sp>
      <p:pic>
        <p:nvPicPr>
          <p:cNvPr id="6" name="Picture 5" descr="Untitled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1143000"/>
            <a:ext cx="4493623" cy="3370217"/>
          </a:xfrm>
          <a:prstGeom prst="rect">
            <a:avLst/>
          </a:prstGeom>
        </p:spPr>
      </p:pic>
      <p:pic>
        <p:nvPicPr>
          <p:cNvPr id="8" name="Picture 7"/>
          <p:cNvPicPr>
            <a:picLocks noChangeAspect="1"/>
          </p:cNvPicPr>
          <p:nvPr/>
        </p:nvPicPr>
        <p:blipFill>
          <a:blip r:embed="rId4"/>
          <a:stretch>
            <a:fillRect/>
          </a:stretch>
        </p:blipFill>
        <p:spPr>
          <a:xfrm>
            <a:off x="4775200" y="1219200"/>
            <a:ext cx="5588000" cy="5638800"/>
          </a:xfrm>
          <a:prstGeom prst="rect">
            <a:avLst/>
          </a:prstGeom>
        </p:spPr>
      </p:pic>
      <p:pic>
        <p:nvPicPr>
          <p:cNvPr id="13" name="Picture 12" descr="Untitled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 y="4467497"/>
            <a:ext cx="7641771" cy="2390503"/>
          </a:xfrm>
          <a:prstGeom prst="rect">
            <a:avLst/>
          </a:prstGeom>
        </p:spPr>
      </p:pic>
    </p:spTree>
    <p:extLst>
      <p:ext uri="{BB962C8B-B14F-4D97-AF65-F5344CB8AC3E}">
        <p14:creationId xmlns:p14="http://schemas.microsoft.com/office/powerpoint/2010/main" val="21940562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grace_browse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885950"/>
            <a:ext cx="48006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0" y="3492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a:t>
            </a:r>
            <a:r>
              <a:rPr lang="es-ES" b="0" dirty="0">
                <a:latin typeface="Times New Roman"/>
                <a:cs typeface="Times New Roman"/>
              </a:rPr>
              <a:t>satelital </a:t>
            </a:r>
            <a:r>
              <a:rPr lang="es-ES" b="0" dirty="0" smtClean="0">
                <a:latin typeface="Times New Roman"/>
                <a:cs typeface="Times New Roman"/>
              </a:rPr>
              <a:t>– GRACE </a:t>
            </a:r>
            <a:r>
              <a:rPr lang="es-ES" b="0" dirty="0">
                <a:latin typeface="Times New Roman"/>
                <a:cs typeface="Times New Roman"/>
              </a:rPr>
              <a:t>– tiempo de </a:t>
            </a:r>
            <a:r>
              <a:rPr lang="es-ES" b="0" dirty="0" smtClean="0">
                <a:latin typeface="Times New Roman"/>
                <a:cs typeface="Times New Roman"/>
              </a:rPr>
              <a:t>transito </a:t>
            </a:r>
            <a:r>
              <a:rPr lang="es-ES" b="0" dirty="0" err="1" smtClean="0">
                <a:latin typeface="Times New Roman"/>
                <a:cs typeface="Times New Roman"/>
              </a:rPr>
              <a:t>bidirectional</a:t>
            </a:r>
            <a:r>
              <a:rPr lang="es-ES" b="0" dirty="0" smtClean="0">
                <a:latin typeface="Times New Roman"/>
                <a:cs typeface="Times New Roman"/>
              </a:rPr>
              <a:t>. Mide gravedad y sus cambios.</a:t>
            </a:r>
            <a:endParaRPr lang="es-ES" b="0" dirty="0">
              <a:latin typeface="Times New Roman"/>
              <a:cs typeface="Times New Roman"/>
            </a:endParaRPr>
          </a:p>
        </p:txBody>
      </p:sp>
    </p:spTree>
    <p:extLst>
      <p:ext uri="{BB962C8B-B14F-4D97-AF65-F5344CB8AC3E}">
        <p14:creationId xmlns:p14="http://schemas.microsoft.com/office/powerpoint/2010/main" val="14470691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00" y="88403"/>
            <a:ext cx="9144000" cy="6186309"/>
          </a:xfrm>
          <a:prstGeom prst="rect">
            <a:avLst/>
          </a:prstGeom>
          <a:noFill/>
        </p:spPr>
        <p:txBody>
          <a:bodyPr wrap="square" rtlCol="0">
            <a:spAutoFit/>
          </a:bodyPr>
          <a:lstStyle/>
          <a:p>
            <a:r>
              <a:rPr lang="es-ES" b="0" dirty="0" smtClean="0">
                <a:latin typeface="Times New Roman"/>
                <a:cs typeface="Times New Roman"/>
              </a:rPr>
              <a:t>Mas avanzados</a:t>
            </a:r>
            <a:endParaRPr lang="es-ES" b="0" dirty="0">
              <a:latin typeface="Times New Roman"/>
              <a:cs typeface="Times New Roman"/>
            </a:endParaRPr>
          </a:p>
          <a:p>
            <a:endParaRPr lang="es-ES" b="0" dirty="0" smtClean="0">
              <a:latin typeface="Times New Roman"/>
              <a:cs typeface="Times New Roman"/>
            </a:endParaRPr>
          </a:p>
          <a:p>
            <a:endParaRPr lang="es-ES" b="0" dirty="0" smtClean="0">
              <a:latin typeface="Times New Roman"/>
              <a:cs typeface="Times New Roman"/>
            </a:endParaRPr>
          </a:p>
          <a:p>
            <a:r>
              <a:rPr lang="es-ES" b="0" dirty="0" smtClean="0">
                <a:latin typeface="Times New Roman"/>
                <a:cs typeface="Times New Roman"/>
              </a:rPr>
              <a:t>GPS: </a:t>
            </a:r>
            <a:r>
              <a:rPr lang="es-ES" b="0" dirty="0" err="1" smtClean="0">
                <a:latin typeface="Times New Roman"/>
                <a:cs typeface="Times New Roman"/>
              </a:rPr>
              <a:t>Theory</a:t>
            </a:r>
            <a:r>
              <a:rPr lang="es-ES" b="0" dirty="0" smtClean="0">
                <a:latin typeface="Times New Roman"/>
                <a:cs typeface="Times New Roman"/>
              </a:rPr>
              <a:t>, </a:t>
            </a:r>
            <a:r>
              <a:rPr lang="es-ES" b="0" dirty="0" err="1" smtClean="0">
                <a:latin typeface="Times New Roman"/>
                <a:cs typeface="Times New Roman"/>
              </a:rPr>
              <a:t>Algorithms</a:t>
            </a:r>
            <a:r>
              <a:rPr lang="es-ES" b="0" dirty="0" smtClean="0">
                <a:latin typeface="Times New Roman"/>
                <a:cs typeface="Times New Roman"/>
              </a:rPr>
              <a:t> and </a:t>
            </a:r>
            <a:r>
              <a:rPr lang="es-ES" b="0" dirty="0" err="1" smtClean="0">
                <a:latin typeface="Times New Roman"/>
                <a:cs typeface="Times New Roman"/>
              </a:rPr>
              <a:t>Applications</a:t>
            </a:r>
            <a:r>
              <a:rPr lang="es-ES" b="0" dirty="0" smtClean="0">
                <a:latin typeface="Times New Roman"/>
                <a:cs typeface="Times New Roman"/>
              </a:rPr>
              <a:t> 3rd ed. 2016 </a:t>
            </a:r>
            <a:r>
              <a:rPr lang="es-ES" b="0" dirty="0" err="1" smtClean="0">
                <a:latin typeface="Times New Roman"/>
                <a:cs typeface="Times New Roman"/>
              </a:rPr>
              <a:t>Edition</a:t>
            </a:r>
            <a:r>
              <a:rPr lang="es-ES" b="0" dirty="0" smtClean="0">
                <a:latin typeface="Times New Roman"/>
                <a:cs typeface="Times New Roman"/>
              </a:rPr>
              <a:t> </a:t>
            </a:r>
          </a:p>
          <a:p>
            <a:r>
              <a:rPr lang="es-ES" b="0" dirty="0" err="1" smtClean="0">
                <a:latin typeface="Times New Roman"/>
                <a:cs typeface="Times New Roman"/>
              </a:rPr>
              <a:t>Guochang</a:t>
            </a:r>
            <a:r>
              <a:rPr lang="es-ES" b="0" dirty="0" smtClean="0">
                <a:latin typeface="Times New Roman"/>
                <a:cs typeface="Times New Roman"/>
              </a:rPr>
              <a:t> </a:t>
            </a:r>
            <a:r>
              <a:rPr lang="es-ES" b="0" dirty="0" err="1" smtClean="0">
                <a:latin typeface="Times New Roman"/>
                <a:cs typeface="Times New Roman"/>
              </a:rPr>
              <a:t>Xu</a:t>
            </a:r>
            <a:r>
              <a:rPr lang="es-ES" b="0" dirty="0" smtClean="0">
                <a:latin typeface="Times New Roman"/>
                <a:cs typeface="Times New Roman"/>
              </a:rPr>
              <a:t>, </a:t>
            </a:r>
            <a:r>
              <a:rPr lang="es-ES" b="0" dirty="0" err="1" smtClean="0">
                <a:latin typeface="Times New Roman"/>
                <a:cs typeface="Times New Roman"/>
              </a:rPr>
              <a:t>Yan</a:t>
            </a:r>
            <a:r>
              <a:rPr lang="es-ES" b="0" dirty="0" smtClean="0">
                <a:latin typeface="Times New Roman"/>
                <a:cs typeface="Times New Roman"/>
              </a:rPr>
              <a:t> </a:t>
            </a:r>
            <a:r>
              <a:rPr lang="es-ES" b="0" dirty="0" err="1" smtClean="0">
                <a:latin typeface="Times New Roman"/>
                <a:cs typeface="Times New Roman"/>
              </a:rPr>
              <a:t>Xu</a:t>
            </a:r>
            <a:endParaRPr lang="es-ES" b="0" dirty="0" smtClean="0">
              <a:latin typeface="Times New Roman"/>
              <a:cs typeface="Times New Roman"/>
            </a:endParaRPr>
          </a:p>
          <a:p>
            <a:r>
              <a:rPr lang="es-ES" b="0" dirty="0">
                <a:latin typeface="Times New Roman"/>
                <a:cs typeface="Times New Roman"/>
              </a:rPr>
              <a:t>[</a:t>
            </a:r>
            <a:r>
              <a:rPr lang="es-ES" b="0" dirty="0" err="1">
                <a:latin typeface="Times New Roman"/>
                <a:cs typeface="Times New Roman"/>
              </a:rPr>
              <a:t>Fulbright</a:t>
            </a:r>
            <a:r>
              <a:rPr lang="es-ES" b="0" dirty="0">
                <a:latin typeface="Times New Roman"/>
                <a:cs typeface="Times New Roman"/>
              </a:rPr>
              <a:t> está donando una copia a la biblioteca]</a:t>
            </a:r>
          </a:p>
          <a:p>
            <a:endParaRPr lang="es-ES" b="0" dirty="0" smtClean="0">
              <a:latin typeface="Times New Roman"/>
              <a:cs typeface="Times New Roman"/>
            </a:endParaRPr>
          </a:p>
          <a:p>
            <a:r>
              <a:rPr lang="es-ES" sz="2000" b="0" dirty="0" smtClean="0">
                <a:latin typeface="Times New Roman"/>
                <a:cs typeface="Times New Roman"/>
              </a:rPr>
              <a:t>La 2</a:t>
            </a:r>
            <a:r>
              <a:rPr lang="es-ES" sz="2000" b="0" baseline="30000" dirty="0" smtClean="0">
                <a:latin typeface="Times New Roman"/>
                <a:cs typeface="Times New Roman"/>
              </a:rPr>
              <a:t>nda</a:t>
            </a:r>
            <a:r>
              <a:rPr lang="es-ES" sz="2000" b="0" dirty="0" smtClean="0">
                <a:latin typeface="Times New Roman"/>
                <a:cs typeface="Times New Roman"/>
              </a:rPr>
              <a:t> edición es disponible en </a:t>
            </a:r>
            <a:r>
              <a:rPr lang="es-ES" sz="2000" b="0" dirty="0" err="1" smtClean="0">
                <a:latin typeface="Times New Roman"/>
                <a:cs typeface="Times New Roman"/>
              </a:rPr>
              <a:t>pdf</a:t>
            </a:r>
            <a:r>
              <a:rPr lang="es-ES" sz="2000" b="0" dirty="0" smtClean="0">
                <a:latin typeface="Times New Roman"/>
                <a:cs typeface="Times New Roman"/>
              </a:rPr>
              <a:t> desde </a:t>
            </a:r>
          </a:p>
          <a:p>
            <a:r>
              <a:rPr lang="en-US" sz="2000" b="0" dirty="0">
                <a:latin typeface="Times New Roman"/>
                <a:cs typeface="Times New Roman"/>
              </a:rPr>
              <a:t>https://</a:t>
            </a:r>
            <a:r>
              <a:rPr lang="en-US" sz="2000" b="0" dirty="0" err="1">
                <a:latin typeface="Times New Roman"/>
                <a:cs typeface="Times New Roman"/>
              </a:rPr>
              <a:t>nguyenduyliemgis.files.wordpress.com</a:t>
            </a:r>
            <a:r>
              <a:rPr lang="en-US" sz="2000" b="0" dirty="0">
                <a:latin typeface="Times New Roman"/>
                <a:cs typeface="Times New Roman"/>
              </a:rPr>
              <a:t>/2014/09/gps-theory-algorithms-and-applications-2007.pdf</a:t>
            </a:r>
            <a:endParaRPr lang="es-ES" sz="2000" b="0" dirty="0">
              <a:latin typeface="Times New Roman"/>
              <a:cs typeface="Times New Roman"/>
            </a:endParaRPr>
          </a:p>
          <a:p>
            <a:endParaRPr lang="es-ES" b="0" dirty="0" smtClean="0">
              <a:latin typeface="Times New Roman"/>
              <a:cs typeface="Times New Roman"/>
            </a:endParaRPr>
          </a:p>
          <a:p>
            <a:endParaRPr lang="es-ES" b="0" dirty="0" smtClean="0">
              <a:latin typeface="Times New Roman"/>
              <a:cs typeface="Times New Roman"/>
            </a:endParaRPr>
          </a:p>
          <a:p>
            <a:r>
              <a:rPr lang="es-ES" b="0" dirty="0" smtClean="0">
                <a:latin typeface="Times New Roman"/>
                <a:cs typeface="Times New Roman"/>
              </a:rPr>
              <a:t>GPS </a:t>
            </a:r>
            <a:r>
              <a:rPr lang="es-ES" b="0" dirty="0" err="1">
                <a:latin typeface="Times New Roman"/>
                <a:cs typeface="Times New Roman"/>
              </a:rPr>
              <a:t>Satellite</a:t>
            </a:r>
            <a:r>
              <a:rPr lang="es-ES" b="0" dirty="0">
                <a:latin typeface="Times New Roman"/>
                <a:cs typeface="Times New Roman"/>
              </a:rPr>
              <a:t> </a:t>
            </a:r>
            <a:r>
              <a:rPr lang="es-ES" b="0" dirty="0" err="1">
                <a:latin typeface="Times New Roman"/>
                <a:cs typeface="Times New Roman"/>
              </a:rPr>
              <a:t>Surveying</a:t>
            </a:r>
            <a:r>
              <a:rPr lang="es-ES" b="0" dirty="0">
                <a:latin typeface="Times New Roman"/>
                <a:cs typeface="Times New Roman"/>
              </a:rPr>
              <a:t>, </a:t>
            </a:r>
            <a:r>
              <a:rPr lang="es-ES" b="0" dirty="0" smtClean="0">
                <a:latin typeface="Times New Roman"/>
                <a:cs typeface="Times New Roman"/>
              </a:rPr>
              <a:t>Leick, </a:t>
            </a:r>
            <a:r>
              <a:rPr lang="es-ES" b="0" dirty="0" err="1" smtClean="0">
                <a:latin typeface="Times New Roman"/>
                <a:cs typeface="Times New Roman"/>
              </a:rPr>
              <a:t>Rapoport</a:t>
            </a:r>
            <a:r>
              <a:rPr lang="es-ES" b="0" dirty="0" smtClean="0">
                <a:latin typeface="Times New Roman"/>
                <a:cs typeface="Times New Roman"/>
              </a:rPr>
              <a:t> y </a:t>
            </a:r>
            <a:r>
              <a:rPr lang="es-ES" b="0" dirty="0" err="1" smtClean="0">
                <a:latin typeface="Times New Roman"/>
                <a:cs typeface="Times New Roman"/>
              </a:rPr>
              <a:t>Tatarnikov</a:t>
            </a:r>
            <a:endParaRPr lang="es-ES" b="0" dirty="0" smtClean="0">
              <a:latin typeface="Times New Roman"/>
              <a:cs typeface="Times New Roman"/>
            </a:endParaRPr>
          </a:p>
          <a:p>
            <a:r>
              <a:rPr lang="es-ES" b="0" dirty="0">
                <a:latin typeface="Times New Roman"/>
                <a:cs typeface="Times New Roman"/>
              </a:rPr>
              <a:t>[</a:t>
            </a:r>
            <a:r>
              <a:rPr lang="es-ES" b="0" dirty="0" err="1">
                <a:latin typeface="Times New Roman"/>
                <a:cs typeface="Times New Roman"/>
              </a:rPr>
              <a:t>Fulbright</a:t>
            </a:r>
            <a:r>
              <a:rPr lang="es-ES" b="0" dirty="0">
                <a:latin typeface="Times New Roman"/>
                <a:cs typeface="Times New Roman"/>
              </a:rPr>
              <a:t> está donando una copia a la biblioteca</a:t>
            </a:r>
            <a:r>
              <a:rPr lang="es-ES" b="0" dirty="0" smtClean="0">
                <a:latin typeface="Times New Roman"/>
                <a:cs typeface="Times New Roman"/>
              </a:rPr>
              <a:t>]</a:t>
            </a:r>
            <a:endParaRPr lang="es-ES" b="0" dirty="0">
              <a:latin typeface="Times New Roman"/>
              <a:cs typeface="Times New Roman"/>
            </a:endParaRPr>
          </a:p>
        </p:txBody>
      </p:sp>
    </p:spTree>
    <p:extLst>
      <p:ext uri="{BB962C8B-B14F-4D97-AF65-F5344CB8AC3E}">
        <p14:creationId xmlns:p14="http://schemas.microsoft.com/office/powerpoint/2010/main" val="8238074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a:t>
            </a:r>
            <a:r>
              <a:rPr lang="es-ES" b="0" dirty="0">
                <a:latin typeface="Times New Roman"/>
                <a:cs typeface="Times New Roman"/>
              </a:rPr>
              <a:t>satelital- </a:t>
            </a:r>
            <a:r>
              <a:rPr lang="es-ES" b="0" dirty="0" smtClean="0">
                <a:latin typeface="Times New Roman"/>
                <a:cs typeface="Times New Roman"/>
              </a:rPr>
              <a:t>DORIS (</a:t>
            </a:r>
            <a:r>
              <a:rPr lang="es-ES" b="0" dirty="0" err="1" smtClean="0">
                <a:latin typeface="Times New Roman"/>
                <a:cs typeface="Times New Roman"/>
              </a:rPr>
              <a:t>Doppler</a:t>
            </a:r>
            <a:r>
              <a:rPr lang="es-ES" b="0" dirty="0" smtClean="0">
                <a:latin typeface="Times New Roman"/>
                <a:cs typeface="Times New Roman"/>
              </a:rPr>
              <a:t> </a:t>
            </a:r>
            <a:r>
              <a:rPr lang="es-ES" b="0" dirty="0" err="1" smtClean="0">
                <a:latin typeface="Times New Roman"/>
                <a:cs typeface="Times New Roman"/>
              </a:rPr>
              <a:t>Orbitography</a:t>
            </a:r>
            <a:r>
              <a:rPr lang="es-ES" b="0" dirty="0" smtClean="0">
                <a:latin typeface="Times New Roman"/>
                <a:cs typeface="Times New Roman"/>
              </a:rPr>
              <a:t> and </a:t>
            </a:r>
            <a:r>
              <a:rPr lang="es-ES" b="0" dirty="0" err="1" smtClean="0">
                <a:latin typeface="Times New Roman"/>
                <a:cs typeface="Times New Roman"/>
              </a:rPr>
              <a:t>Radiopositioning</a:t>
            </a:r>
            <a:r>
              <a:rPr lang="es-ES" b="0" dirty="0" smtClean="0">
                <a:latin typeface="Times New Roman"/>
                <a:cs typeface="Times New Roman"/>
              </a:rPr>
              <a:t> </a:t>
            </a:r>
            <a:r>
              <a:rPr lang="es-ES" b="0" dirty="0" err="1" smtClean="0">
                <a:latin typeface="Times New Roman"/>
                <a:cs typeface="Times New Roman"/>
              </a:rPr>
              <a:t>Integrated</a:t>
            </a:r>
            <a:r>
              <a:rPr lang="es-ES" b="0" dirty="0" smtClean="0">
                <a:latin typeface="Times New Roman"/>
                <a:cs typeface="Times New Roman"/>
              </a:rPr>
              <a:t> </a:t>
            </a:r>
            <a:r>
              <a:rPr lang="es-ES" b="0" dirty="0" err="1" smtClean="0">
                <a:latin typeface="Times New Roman"/>
                <a:cs typeface="Times New Roman"/>
              </a:rPr>
              <a:t>by</a:t>
            </a:r>
            <a:r>
              <a:rPr lang="es-ES" b="0" dirty="0" smtClean="0">
                <a:latin typeface="Times New Roman"/>
                <a:cs typeface="Times New Roman"/>
              </a:rPr>
              <a:t> </a:t>
            </a:r>
            <a:r>
              <a:rPr lang="es-ES" b="0" dirty="0" err="1" smtClean="0">
                <a:latin typeface="Times New Roman"/>
                <a:cs typeface="Times New Roman"/>
              </a:rPr>
              <a:t>Satellite</a:t>
            </a:r>
            <a:r>
              <a:rPr lang="es-ES" b="0" dirty="0" smtClean="0">
                <a:latin typeface="Times New Roman"/>
                <a:cs typeface="Times New Roman"/>
              </a:rPr>
              <a:t>)  </a:t>
            </a:r>
            <a:r>
              <a:rPr lang="es-ES" b="0" dirty="0">
                <a:latin typeface="Times New Roman"/>
                <a:cs typeface="Times New Roman"/>
              </a:rPr>
              <a:t>– </a:t>
            </a:r>
            <a:r>
              <a:rPr lang="es-ES" b="0" dirty="0" smtClean="0">
                <a:latin typeface="Times New Roman"/>
                <a:cs typeface="Times New Roman"/>
              </a:rPr>
              <a:t>usa el efecto de </a:t>
            </a:r>
            <a:r>
              <a:rPr lang="es-ES" b="0" dirty="0" err="1" smtClean="0">
                <a:latin typeface="Times New Roman"/>
                <a:cs typeface="Times New Roman"/>
              </a:rPr>
              <a:t>Doppler</a:t>
            </a:r>
            <a:r>
              <a:rPr lang="es-ES" b="0" dirty="0" smtClean="0">
                <a:latin typeface="Times New Roman"/>
                <a:cs typeface="Times New Roman"/>
              </a:rPr>
              <a:t>. Mide posición.</a:t>
            </a:r>
            <a:endParaRPr lang="es-ES" b="0" dirty="0">
              <a:latin typeface="Times New Roman"/>
              <a:cs typeface="Times New Roman"/>
            </a:endParaRPr>
          </a:p>
          <a:p>
            <a:pPr eaLnBrk="1" hangingPunct="1"/>
            <a:endParaRPr lang="es-ES" b="0" dirty="0">
              <a:latin typeface="Times New Roman"/>
              <a:cs typeface="Times New Roman"/>
            </a:endParaRPr>
          </a:p>
        </p:txBody>
      </p:sp>
      <p:pic>
        <p:nvPicPr>
          <p:cNvPr id="3" name="Picture 2" descr="Untitled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1447800"/>
            <a:ext cx="7239000" cy="5429250"/>
          </a:xfrm>
          <a:prstGeom prst="rect">
            <a:avLst/>
          </a:prstGeom>
        </p:spPr>
      </p:pic>
    </p:spTree>
    <p:extLst>
      <p:ext uri="{BB962C8B-B14F-4D97-AF65-F5344CB8AC3E}">
        <p14:creationId xmlns:p14="http://schemas.microsoft.com/office/powerpoint/2010/main" val="31467744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satelital SAR/InSAR: </a:t>
            </a:r>
            <a:r>
              <a:rPr lang="es-ES" b="0" dirty="0" err="1" smtClean="0">
                <a:latin typeface="Times New Roman"/>
                <a:cs typeface="Times New Roman"/>
              </a:rPr>
              <a:t>interferometría</a:t>
            </a:r>
            <a:r>
              <a:rPr lang="es-ES" b="0" dirty="0" smtClean="0">
                <a:latin typeface="Times New Roman"/>
                <a:cs typeface="Times New Roman"/>
              </a:rPr>
              <a:t>. Parte I – Modelos de Elevación Digital </a:t>
            </a:r>
            <a:r>
              <a:rPr lang="es-ES" sz="2000" b="0" dirty="0" smtClean="0">
                <a:latin typeface="Times New Roman"/>
                <a:cs typeface="Times New Roman"/>
              </a:rPr>
              <a:t>(DEM por su siglas en Ingles)</a:t>
            </a:r>
            <a:r>
              <a:rPr lang="es-ES" b="0" dirty="0" smtClean="0">
                <a:latin typeface="Times New Roman"/>
                <a:cs typeface="Times New Roman"/>
              </a:rPr>
              <a:t>.</a:t>
            </a:r>
            <a:endParaRPr lang="es-ES" b="0" dirty="0">
              <a:latin typeface="Times New Roman"/>
              <a:cs typeface="Times New Roman"/>
            </a:endParaRPr>
          </a:p>
        </p:txBody>
      </p:sp>
      <p:pic>
        <p:nvPicPr>
          <p:cNvPr id="3" name="Picture 2"/>
          <p:cNvPicPr>
            <a:picLocks noChangeAspect="1"/>
          </p:cNvPicPr>
          <p:nvPr/>
        </p:nvPicPr>
        <p:blipFill>
          <a:blip r:embed="rId3"/>
          <a:stretch>
            <a:fillRect/>
          </a:stretch>
        </p:blipFill>
        <p:spPr>
          <a:xfrm>
            <a:off x="0" y="990600"/>
            <a:ext cx="7772400" cy="5836366"/>
          </a:xfrm>
          <a:prstGeom prst="rect">
            <a:avLst/>
          </a:prstGeom>
        </p:spPr>
      </p:pic>
      <p:sp>
        <p:nvSpPr>
          <p:cNvPr id="2" name="Rectangle 1"/>
          <p:cNvSpPr/>
          <p:nvPr/>
        </p:nvSpPr>
        <p:spPr>
          <a:xfrm>
            <a:off x="5638800" y="990600"/>
            <a:ext cx="3505200" cy="3200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5867400" y="1143000"/>
            <a:ext cx="2959100" cy="2819215"/>
          </a:xfrm>
          <a:prstGeom prst="rect">
            <a:avLst/>
          </a:prstGeom>
        </p:spPr>
      </p:pic>
    </p:spTree>
    <p:extLst>
      <p:ext uri="{BB962C8B-B14F-4D97-AF65-F5344CB8AC3E}">
        <p14:creationId xmlns:p14="http://schemas.microsoft.com/office/powerpoint/2010/main" val="3298894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a:t>
            </a:r>
            <a:r>
              <a:rPr lang="es-ES" b="0" dirty="0">
                <a:latin typeface="Times New Roman"/>
                <a:cs typeface="Times New Roman"/>
              </a:rPr>
              <a:t>satelital - InSAR </a:t>
            </a:r>
            <a:r>
              <a:rPr lang="es-ES" b="0" dirty="0" smtClean="0">
                <a:latin typeface="Times New Roman"/>
                <a:cs typeface="Times New Roman"/>
              </a:rPr>
              <a:t>– </a:t>
            </a:r>
            <a:r>
              <a:rPr lang="es-ES" b="0" dirty="0" err="1">
                <a:latin typeface="Times New Roman"/>
                <a:cs typeface="Times New Roman"/>
              </a:rPr>
              <a:t>interferometría</a:t>
            </a:r>
            <a:r>
              <a:rPr lang="es-ES" b="0" dirty="0">
                <a:latin typeface="Times New Roman"/>
                <a:cs typeface="Times New Roman"/>
              </a:rPr>
              <a:t>.</a:t>
            </a:r>
          </a:p>
          <a:p>
            <a:pPr eaLnBrk="1" hangingPunct="1"/>
            <a:r>
              <a:rPr lang="es-ES" b="0" dirty="0">
                <a:latin typeface="Times New Roman"/>
                <a:cs typeface="Times New Roman"/>
              </a:rPr>
              <a:t>Parte II – </a:t>
            </a:r>
            <a:r>
              <a:rPr lang="es-ES" b="0" dirty="0" smtClean="0">
                <a:latin typeface="Times New Roman"/>
                <a:cs typeface="Times New Roman"/>
              </a:rPr>
              <a:t>Deformaciones </a:t>
            </a:r>
            <a:r>
              <a:rPr lang="es-ES" b="0" dirty="0" err="1" smtClean="0">
                <a:latin typeface="Times New Roman"/>
                <a:cs typeface="Times New Roman"/>
              </a:rPr>
              <a:t>co-sismica</a:t>
            </a:r>
            <a:r>
              <a:rPr lang="es-ES" b="0" dirty="0" smtClean="0">
                <a:latin typeface="Times New Roman"/>
                <a:cs typeface="Times New Roman"/>
              </a:rPr>
              <a:t>.</a:t>
            </a:r>
            <a:endParaRPr lang="es-ES" b="0" dirty="0">
              <a:latin typeface="Times New Roman"/>
              <a:cs typeface="Times New Roman"/>
            </a:endParaRPr>
          </a:p>
        </p:txBody>
      </p:sp>
      <p:pic>
        <p:nvPicPr>
          <p:cNvPr id="2" name="Picture 1" descr="Untitled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1143000"/>
            <a:ext cx="8458200" cy="4384686"/>
          </a:xfrm>
          <a:prstGeom prst="rect">
            <a:avLst/>
          </a:prstGeom>
        </p:spPr>
      </p:pic>
    </p:spTree>
    <p:extLst>
      <p:ext uri="{BB962C8B-B14F-4D97-AF65-F5344CB8AC3E}">
        <p14:creationId xmlns:p14="http://schemas.microsoft.com/office/powerpoint/2010/main" val="26368177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a:t>
            </a:r>
            <a:r>
              <a:rPr lang="es-ES" b="0" dirty="0">
                <a:latin typeface="Times New Roman"/>
                <a:cs typeface="Times New Roman"/>
              </a:rPr>
              <a:t>satelital - InSAR </a:t>
            </a:r>
            <a:r>
              <a:rPr lang="es-ES" b="0" dirty="0" smtClean="0">
                <a:latin typeface="Times New Roman"/>
                <a:cs typeface="Times New Roman"/>
              </a:rPr>
              <a:t>– </a:t>
            </a:r>
            <a:r>
              <a:rPr lang="es-ES" b="0" dirty="0" err="1">
                <a:latin typeface="Times New Roman"/>
                <a:cs typeface="Times New Roman"/>
              </a:rPr>
              <a:t>interferometría</a:t>
            </a:r>
            <a:r>
              <a:rPr lang="es-ES" b="0" dirty="0">
                <a:latin typeface="Times New Roman"/>
                <a:cs typeface="Times New Roman"/>
              </a:rPr>
              <a:t>.</a:t>
            </a:r>
          </a:p>
          <a:p>
            <a:pPr eaLnBrk="1" hangingPunct="1"/>
            <a:r>
              <a:rPr lang="es-ES" b="0" dirty="0">
                <a:latin typeface="Times New Roman"/>
                <a:cs typeface="Times New Roman"/>
              </a:rPr>
              <a:t>Parte II – Deformaciones.</a:t>
            </a:r>
          </a:p>
        </p:txBody>
      </p:sp>
      <p:pic>
        <p:nvPicPr>
          <p:cNvPr id="3" name="Picture 2" descr="Untitl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3300" y="1143000"/>
            <a:ext cx="7073900" cy="5411111"/>
          </a:xfrm>
          <a:prstGeom prst="rect">
            <a:avLst/>
          </a:prstGeom>
        </p:spPr>
      </p:pic>
    </p:spTree>
    <p:extLst>
      <p:ext uri="{BB962C8B-B14F-4D97-AF65-F5344CB8AC3E}">
        <p14:creationId xmlns:p14="http://schemas.microsoft.com/office/powerpoint/2010/main" val="23520996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986" name="Rectangle 2"/>
          <p:cNvSpPr>
            <a:spLocks noGrp="1" noChangeArrowheads="1"/>
          </p:cNvSpPr>
          <p:nvPr>
            <p:ph type="title"/>
          </p:nvPr>
        </p:nvSpPr>
        <p:spPr>
          <a:xfrm>
            <a:off x="0" y="0"/>
            <a:ext cx="9144000" cy="2057400"/>
          </a:xfrm>
        </p:spPr>
        <p:txBody>
          <a:bodyPr rtlCol="0">
            <a:normAutofit fontScale="90000"/>
          </a:bodyPr>
          <a:lstStyle/>
          <a:p>
            <a:pPr fontAlgn="auto">
              <a:spcAft>
                <a:spcPts val="0"/>
              </a:spcAft>
              <a:defRPr/>
            </a:pPr>
            <a:r>
              <a:rPr lang="es-ES" sz="2800" dirty="0" err="1" smtClean="0">
                <a:latin typeface="Times New Roman"/>
                <a:ea typeface="+mj-ea"/>
                <a:cs typeface="Times New Roman"/>
              </a:rPr>
              <a:t>The</a:t>
            </a:r>
            <a:r>
              <a:rPr lang="es-ES" sz="2800" dirty="0" smtClean="0">
                <a:latin typeface="Times New Roman"/>
                <a:ea typeface="+mj-ea"/>
                <a:cs typeface="Times New Roman"/>
              </a:rPr>
              <a:t> Global </a:t>
            </a:r>
            <a:r>
              <a:rPr lang="es-ES" sz="2800" dirty="0" err="1" smtClean="0">
                <a:latin typeface="Times New Roman"/>
                <a:ea typeface="+mj-ea"/>
                <a:cs typeface="Times New Roman"/>
              </a:rPr>
              <a:t>Positioning</a:t>
            </a:r>
            <a:r>
              <a:rPr lang="es-ES" sz="2800" dirty="0" smtClean="0">
                <a:latin typeface="Times New Roman"/>
                <a:ea typeface="+mj-ea"/>
                <a:cs typeface="Times New Roman"/>
              </a:rPr>
              <a:t> </a:t>
            </a:r>
            <a:r>
              <a:rPr lang="es-ES" sz="2800" dirty="0" err="1" smtClean="0">
                <a:latin typeface="Times New Roman"/>
                <a:ea typeface="+mj-ea"/>
                <a:cs typeface="Times New Roman"/>
              </a:rPr>
              <a:t>System</a:t>
            </a:r>
            <a:r>
              <a:rPr lang="es-ES" sz="2800" dirty="0">
                <a:latin typeface="Times New Roman"/>
                <a:ea typeface="+mj-ea"/>
                <a:cs typeface="Times New Roman"/>
              </a:rPr>
              <a:t> </a:t>
            </a:r>
            <a:r>
              <a:rPr lang="es-ES" sz="2800" dirty="0" smtClean="0">
                <a:latin typeface="Times New Roman"/>
                <a:ea typeface="+mj-ea"/>
                <a:cs typeface="Times New Roman"/>
              </a:rPr>
              <a:t>(GPS)</a:t>
            </a:r>
            <a:br>
              <a:rPr lang="es-ES" sz="2800" dirty="0" smtClean="0">
                <a:latin typeface="Times New Roman"/>
                <a:ea typeface="+mj-ea"/>
                <a:cs typeface="Times New Roman"/>
              </a:rPr>
            </a:br>
            <a:r>
              <a:rPr lang="es-ES" sz="2800" dirty="0" smtClean="0">
                <a:latin typeface="Times New Roman"/>
                <a:ea typeface="+mj-ea"/>
                <a:cs typeface="Times New Roman"/>
              </a:rPr>
              <a:t>oficialmente NAVSTAR</a:t>
            </a:r>
            <a:br>
              <a:rPr lang="es-ES" sz="2800" dirty="0" smtClean="0">
                <a:latin typeface="Times New Roman"/>
                <a:ea typeface="+mj-ea"/>
                <a:cs typeface="Times New Roman"/>
              </a:rPr>
            </a:br>
            <a:r>
              <a:rPr lang="es-ES" sz="2800" dirty="0" err="1" smtClean="0">
                <a:latin typeface="Times New Roman"/>
                <a:ea typeface="+mj-ea"/>
                <a:cs typeface="Times New Roman"/>
              </a:rPr>
              <a:t>Navigation</a:t>
            </a:r>
            <a:r>
              <a:rPr lang="es-ES" sz="2800" dirty="0" smtClean="0">
                <a:latin typeface="Times New Roman"/>
                <a:ea typeface="+mj-ea"/>
                <a:cs typeface="Times New Roman"/>
              </a:rPr>
              <a:t> </a:t>
            </a:r>
            <a:r>
              <a:rPr lang="es-ES" sz="2800" dirty="0" err="1">
                <a:latin typeface="Times New Roman"/>
                <a:ea typeface="+mj-ea"/>
                <a:cs typeface="Times New Roman"/>
              </a:rPr>
              <a:t>System</a:t>
            </a:r>
            <a:r>
              <a:rPr lang="es-ES" sz="2800" dirty="0">
                <a:latin typeface="Times New Roman"/>
                <a:ea typeface="+mj-ea"/>
                <a:cs typeface="Times New Roman"/>
              </a:rPr>
              <a:t> </a:t>
            </a:r>
            <a:r>
              <a:rPr lang="es-ES" sz="2800" dirty="0" err="1">
                <a:latin typeface="Times New Roman"/>
                <a:ea typeface="+mj-ea"/>
                <a:cs typeface="Times New Roman"/>
              </a:rPr>
              <a:t>Using</a:t>
            </a:r>
            <a:r>
              <a:rPr lang="es-ES" sz="2800" dirty="0">
                <a:latin typeface="Times New Roman"/>
                <a:ea typeface="+mj-ea"/>
                <a:cs typeface="Times New Roman"/>
              </a:rPr>
              <a:t> </a:t>
            </a:r>
            <a:r>
              <a:rPr lang="es-ES" sz="2800" dirty="0" err="1">
                <a:latin typeface="Times New Roman"/>
                <a:ea typeface="+mj-ea"/>
                <a:cs typeface="Times New Roman"/>
              </a:rPr>
              <a:t>Timing</a:t>
            </a:r>
            <a:r>
              <a:rPr lang="es-ES" sz="2800" dirty="0">
                <a:latin typeface="Times New Roman"/>
                <a:ea typeface="+mj-ea"/>
                <a:cs typeface="Times New Roman"/>
              </a:rPr>
              <a:t> and </a:t>
            </a:r>
            <a:r>
              <a:rPr lang="es-ES" sz="2800" dirty="0" err="1">
                <a:latin typeface="Times New Roman"/>
                <a:ea typeface="+mj-ea"/>
                <a:cs typeface="Times New Roman"/>
              </a:rPr>
              <a:t>Ranging</a:t>
            </a:r>
            <a:r>
              <a:rPr lang="es-ES" sz="2800" dirty="0">
                <a:latin typeface="Times New Roman"/>
                <a:ea typeface="+mj-ea"/>
                <a:cs typeface="Times New Roman"/>
              </a:rPr>
              <a:t/>
            </a:r>
            <a:br>
              <a:rPr lang="es-ES" sz="2800" dirty="0">
                <a:latin typeface="Times New Roman"/>
                <a:ea typeface="+mj-ea"/>
                <a:cs typeface="Times New Roman"/>
              </a:rPr>
            </a:br>
            <a:r>
              <a:rPr lang="es-ES" sz="2800" dirty="0" smtClean="0">
                <a:latin typeface="Times New Roman"/>
                <a:ea typeface="+mj-ea"/>
                <a:cs typeface="Times New Roman"/>
              </a:rPr>
              <a:t/>
            </a:r>
            <a:br>
              <a:rPr lang="es-ES" sz="2800" dirty="0" smtClean="0">
                <a:latin typeface="Times New Roman"/>
                <a:ea typeface="+mj-ea"/>
                <a:cs typeface="Times New Roman"/>
              </a:rPr>
            </a:br>
            <a:r>
              <a:rPr lang="es-ES" sz="2800" dirty="0" smtClean="0">
                <a:latin typeface="Times New Roman"/>
                <a:ea typeface="+mj-ea"/>
                <a:cs typeface="Times New Roman"/>
              </a:rPr>
              <a:t>Sistema de Posicionamiento Global</a:t>
            </a:r>
            <a:endParaRPr lang="es-ES" sz="2800" dirty="0">
              <a:latin typeface="Times New Roman"/>
              <a:ea typeface="+mj-ea"/>
              <a:cs typeface="Times New Roman"/>
            </a:endParaRPr>
          </a:p>
        </p:txBody>
      </p:sp>
      <p:pic>
        <p:nvPicPr>
          <p:cNvPr id="2" name="Picture 1" descr="GPS_Block_III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0" y="2209800"/>
            <a:ext cx="4572000" cy="4572000"/>
          </a:xfrm>
          <a:prstGeom prst="rect">
            <a:avLst/>
          </a:prstGeom>
        </p:spPr>
      </p:pic>
    </p:spTree>
    <p:extLst>
      <p:ext uri="{BB962C8B-B14F-4D97-AF65-F5344CB8AC3E}">
        <p14:creationId xmlns:p14="http://schemas.microsoft.com/office/powerpoint/2010/main" val="21605592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0" y="228600"/>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GPS?</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Fue diseñado como un sistema de</a:t>
            </a:r>
          </a:p>
          <a:p>
            <a:pPr marL="457200" indent="-457200" eaLnBrk="1" hangingPunct="1">
              <a:buFontTx/>
              <a:buChar char="-"/>
            </a:pPr>
            <a:r>
              <a:rPr lang="es-ES" b="0" dirty="0" smtClean="0">
                <a:latin typeface="Times New Roman"/>
                <a:cs typeface="Times New Roman"/>
              </a:rPr>
              <a:t>Posicionamiento</a:t>
            </a:r>
          </a:p>
          <a:p>
            <a:pPr marL="457200" indent="-457200" eaLnBrk="1" hangingPunct="1">
              <a:buFontTx/>
              <a:buChar char="-"/>
            </a:pPr>
            <a:r>
              <a:rPr lang="es-ES" b="0" dirty="0" smtClean="0">
                <a:latin typeface="Times New Roman"/>
                <a:cs typeface="Times New Roman"/>
              </a:rPr>
              <a:t>navegación y </a:t>
            </a:r>
          </a:p>
          <a:p>
            <a:pPr marL="457200" indent="-457200" eaLnBrk="1" hangingPunct="1">
              <a:buFontTx/>
              <a:buChar char="-"/>
            </a:pPr>
            <a:r>
              <a:rPr lang="es-ES" b="0" dirty="0" smtClean="0">
                <a:latin typeface="Times New Roman"/>
                <a:cs typeface="Times New Roman"/>
              </a:rPr>
              <a:t>transferencia de tiempo</a:t>
            </a:r>
          </a:p>
          <a:p>
            <a:pPr eaLnBrk="1" hangingPunct="1"/>
            <a:r>
              <a:rPr lang="es-ES" b="0" dirty="0" smtClean="0">
                <a:latin typeface="Times New Roman"/>
                <a:cs typeface="Times New Roman"/>
              </a:rPr>
              <a:t>por el departamento de defensa de los EEUU.</a:t>
            </a:r>
          </a:p>
          <a:p>
            <a:pPr eaLnBrk="1" hangingPunct="1"/>
            <a:endParaRPr lang="es-ES" b="0" dirty="0" smtClean="0">
              <a:latin typeface="Times New Roman"/>
              <a:cs typeface="Times New Roman"/>
            </a:endParaRPr>
          </a:p>
          <a:p>
            <a:pPr eaLnBrk="1" hangingPunct="1"/>
            <a:endParaRPr lang="es-ES" b="0" dirty="0">
              <a:latin typeface="Times New Roman"/>
              <a:cs typeface="Times New Roman"/>
            </a:endParaRPr>
          </a:p>
          <a:p>
            <a:pPr eaLnBrk="1" hangingPunct="1"/>
            <a:endParaRPr lang="es-ES" b="0" dirty="0" smtClean="0">
              <a:latin typeface="Times New Roman"/>
              <a:cs typeface="Times New Roman"/>
            </a:endParaRPr>
          </a:p>
          <a:p>
            <a:pPr eaLnBrk="1" hangingPunct="1"/>
            <a:r>
              <a:rPr lang="es-ES" b="0" dirty="0" err="1" smtClean="0">
                <a:latin typeface="Times New Roman"/>
                <a:cs typeface="Times New Roman"/>
              </a:rPr>
              <a:t>Trimble</a:t>
            </a:r>
            <a:r>
              <a:rPr lang="es-ES" b="0" dirty="0">
                <a:latin typeface="Times New Roman"/>
                <a:cs typeface="Times New Roman"/>
              </a:rPr>
              <a:t>,</a:t>
            </a:r>
            <a:r>
              <a:rPr lang="es-ES" b="0" dirty="0" smtClean="0">
                <a:latin typeface="Times New Roman"/>
                <a:cs typeface="Times New Roman"/>
              </a:rPr>
              <a:t> una fabrica de equipos GPS, dijo que GPS será</a:t>
            </a:r>
          </a:p>
          <a:p>
            <a:pPr eaLnBrk="1" hangingPunct="1"/>
            <a:endParaRPr lang="es-ES" altLang="ja-JP" b="0" dirty="0">
              <a:latin typeface="Times New Roman"/>
              <a:cs typeface="Times New Roman"/>
            </a:endParaRPr>
          </a:p>
          <a:p>
            <a:pPr eaLnBrk="1" hangingPunct="1"/>
            <a:r>
              <a:rPr lang="es-ES" altLang="ja-JP" b="0" dirty="0" smtClean="0">
                <a:latin typeface="Times New Roman"/>
                <a:cs typeface="Times New Roman"/>
              </a:rPr>
              <a:t>“el siguiente servicio publico”</a:t>
            </a:r>
            <a:endParaRPr lang="es-ES" b="0" dirty="0" smtClean="0">
              <a:latin typeface="Times New Roman"/>
              <a:cs typeface="Times New Roman"/>
            </a:endParaRPr>
          </a:p>
        </p:txBody>
      </p:sp>
    </p:spTree>
    <p:extLst>
      <p:ext uri="{BB962C8B-B14F-4D97-AF65-F5344CB8AC3E}">
        <p14:creationId xmlns:p14="http://schemas.microsoft.com/office/powerpoint/2010/main" val="258735194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KAL007.pn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0" y="-1938058"/>
            <a:ext cx="9144000" cy="9329458"/>
          </a:xfrm>
          <a:prstGeom prst="rect">
            <a:avLst/>
          </a:prstGeom>
        </p:spPr>
      </p:pic>
      <p:sp>
        <p:nvSpPr>
          <p:cNvPr id="4" name="Text Box 2"/>
          <p:cNvSpPr txBox="1">
            <a:spLocks noChangeArrowheads="1"/>
          </p:cNvSpPr>
          <p:nvPr/>
        </p:nvSpPr>
        <p:spPr bwMode="auto">
          <a:xfrm>
            <a:off x="38100" y="3810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b="0">
                <a:latin typeface="Times New Roman"/>
                <a:cs typeface="Times New Roman"/>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l"/>
            <a:r>
              <a:rPr lang="es-ES" sz="3600" b="1" dirty="0" smtClean="0"/>
              <a:t>“</a:t>
            </a:r>
            <a:r>
              <a:rPr lang="es-ES" sz="3600" b="1" dirty="0"/>
              <a:t>incidente” de KAL-007 en </a:t>
            </a:r>
            <a:r>
              <a:rPr lang="es-ES" sz="3600" b="1" dirty="0" smtClean="0"/>
              <a:t>1983</a:t>
            </a:r>
            <a:endParaRPr lang="en-US" sz="3600" b="1" dirty="0"/>
          </a:p>
        </p:txBody>
      </p:sp>
    </p:spTree>
    <p:extLst>
      <p:ext uri="{BB962C8B-B14F-4D97-AF65-F5344CB8AC3E}">
        <p14:creationId xmlns:p14="http://schemas.microsoft.com/office/powerpoint/2010/main" val="1510529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604420"/>
            <a:ext cx="9144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b="0">
                <a:latin typeface="Times New Roman"/>
                <a:cs typeface="Times New Roman"/>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s-ES" dirty="0"/>
              <a:t>Introducción al sistema GPS</a:t>
            </a:r>
          </a:p>
          <a:p>
            <a:endParaRPr lang="es-ES" dirty="0"/>
          </a:p>
          <a:p>
            <a:r>
              <a:rPr lang="es-ES" dirty="0"/>
              <a:t>Después del “incidente” de KAL-007 en 1983, el </a:t>
            </a:r>
            <a:r>
              <a:rPr lang="es-ES" dirty="0" smtClean="0"/>
              <a:t>Presidente de los EE.UU., Ronald </a:t>
            </a:r>
            <a:r>
              <a:rPr lang="es-ES" dirty="0" err="1" smtClean="0"/>
              <a:t>Regan</a:t>
            </a:r>
            <a:r>
              <a:rPr lang="es-ES" dirty="0" smtClean="0"/>
              <a:t>, </a:t>
            </a:r>
            <a:r>
              <a:rPr lang="es-ES" dirty="0"/>
              <a:t>ordenó que el diseño del sistema GPS </a:t>
            </a:r>
            <a:r>
              <a:rPr lang="es-ES" dirty="0" smtClean="0"/>
              <a:t>incluya </a:t>
            </a:r>
            <a:r>
              <a:rPr lang="es-ES" dirty="0"/>
              <a:t>una versión del señal, degradado, </a:t>
            </a:r>
            <a:r>
              <a:rPr lang="es-ES" dirty="0" smtClean="0"/>
              <a:t>para uso </a:t>
            </a:r>
            <a:r>
              <a:rPr lang="es-ES" dirty="0"/>
              <a:t>civil </a:t>
            </a:r>
            <a:r>
              <a:rPr lang="es-ES" dirty="0" smtClean="0"/>
              <a:t>de manera de prevenir </a:t>
            </a:r>
            <a:r>
              <a:rPr lang="es-ES" dirty="0"/>
              <a:t>la recurrencia de errores </a:t>
            </a:r>
            <a:r>
              <a:rPr lang="es-ES" dirty="0" smtClean="0"/>
              <a:t>similares.</a:t>
            </a:r>
            <a:endParaRPr lang="es-ES" dirty="0"/>
          </a:p>
          <a:p>
            <a:endParaRPr lang="es-ES" dirty="0"/>
          </a:p>
          <a:p>
            <a:r>
              <a:rPr lang="es-ES" dirty="0"/>
              <a:t>Algo </a:t>
            </a:r>
            <a:r>
              <a:rPr lang="es-ES" dirty="0" smtClean="0"/>
              <a:t>imprevisto</a:t>
            </a:r>
            <a:r>
              <a:rPr lang="es-ES" dirty="0"/>
              <a:t>, y definitivamente no planeado</a:t>
            </a:r>
          </a:p>
          <a:p>
            <a:endParaRPr lang="es-ES" dirty="0"/>
          </a:p>
          <a:p>
            <a:r>
              <a:rPr lang="es-ES" dirty="0" smtClean="0"/>
              <a:t>Esta </a:t>
            </a:r>
            <a:r>
              <a:rPr lang="es-ES" dirty="0"/>
              <a:t>decisión/desarrollo </a:t>
            </a:r>
            <a:r>
              <a:rPr lang="es-ES" dirty="0" smtClean="0"/>
              <a:t>generó una </a:t>
            </a:r>
            <a:r>
              <a:rPr lang="es-ES" dirty="0"/>
              <a:t>explosión de usos civiles basado principalmente en sistemas terrestres y </a:t>
            </a:r>
            <a:r>
              <a:rPr lang="es-ES" dirty="0" smtClean="0"/>
              <a:t>desarrollos de  </a:t>
            </a:r>
            <a:r>
              <a:rPr lang="es-ES" dirty="0"/>
              <a:t>técnicas </a:t>
            </a:r>
            <a:r>
              <a:rPr lang="es-ES" dirty="0" smtClean="0"/>
              <a:t>de </a:t>
            </a:r>
            <a:r>
              <a:rPr lang="es-ES" dirty="0"/>
              <a:t>ingeniería.</a:t>
            </a:r>
            <a:endParaRPr lang="en-US" dirty="0"/>
          </a:p>
        </p:txBody>
      </p:sp>
    </p:spTree>
    <p:extLst>
      <p:ext uri="{BB962C8B-B14F-4D97-AF65-F5344CB8AC3E}">
        <p14:creationId xmlns:p14="http://schemas.microsoft.com/office/powerpoint/2010/main" val="11200120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2"/>
          <p:cNvSpPr txBox="1">
            <a:spLocks noChangeArrowheads="1"/>
          </p:cNvSpPr>
          <p:nvPr/>
        </p:nvSpPr>
        <p:spPr bwMode="auto">
          <a:xfrm>
            <a:off x="0" y="838200"/>
            <a:ext cx="9144000"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b="0">
                <a:latin typeface="Times New Roman"/>
                <a:cs typeface="Times New Roman"/>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dirty="0"/>
              <a:t>¡</a:t>
            </a:r>
            <a:r>
              <a:rPr lang="en-US" dirty="0" smtClean="0"/>
              <a:t>GPS </a:t>
            </a:r>
            <a:r>
              <a:rPr lang="en-US" dirty="0" err="1" smtClean="0"/>
              <a:t>es</a:t>
            </a:r>
            <a:r>
              <a:rPr lang="en-US" dirty="0" smtClean="0"/>
              <a:t> </a:t>
            </a:r>
            <a:r>
              <a:rPr lang="en-US" dirty="0" err="1" smtClean="0"/>
              <a:t>una</a:t>
            </a:r>
            <a:r>
              <a:rPr lang="en-US" dirty="0" smtClean="0"/>
              <a:t> de </a:t>
            </a:r>
            <a:r>
              <a:rPr lang="en-US" dirty="0" err="1" smtClean="0"/>
              <a:t>las</a:t>
            </a:r>
            <a:r>
              <a:rPr lang="en-US" dirty="0" smtClean="0"/>
              <a:t> </a:t>
            </a:r>
            <a:r>
              <a:rPr lang="en-US" dirty="0" err="1" smtClean="0"/>
              <a:t>herramientas</a:t>
            </a:r>
            <a:r>
              <a:rPr lang="en-US" dirty="0" smtClean="0"/>
              <a:t> </a:t>
            </a:r>
            <a:r>
              <a:rPr lang="en-US" dirty="0" err="1" smtClean="0"/>
              <a:t>más</a:t>
            </a:r>
            <a:r>
              <a:rPr lang="en-US" dirty="0" smtClean="0"/>
              <a:t> </a:t>
            </a:r>
            <a:r>
              <a:rPr lang="en-US" dirty="0" err="1" smtClean="0"/>
              <a:t>fantásticas</a:t>
            </a:r>
            <a:r>
              <a:rPr lang="en-US" dirty="0" smtClean="0"/>
              <a:t> </a:t>
            </a:r>
            <a:r>
              <a:rPr lang="en-US" dirty="0" err="1" smtClean="0"/>
              <a:t>producidas</a:t>
            </a:r>
            <a:r>
              <a:rPr lang="en-US" dirty="0" smtClean="0"/>
              <a:t> </a:t>
            </a:r>
            <a:r>
              <a:rPr lang="en-US" dirty="0" err="1" smtClean="0"/>
              <a:t>por</a:t>
            </a:r>
            <a:r>
              <a:rPr lang="en-US" dirty="0" smtClean="0"/>
              <a:t> el hombre! </a:t>
            </a:r>
          </a:p>
          <a:p>
            <a:endParaRPr lang="en-US" dirty="0" smtClean="0"/>
          </a:p>
          <a:p>
            <a:r>
              <a:rPr lang="en-US" dirty="0" smtClean="0"/>
              <a:t>GPS </a:t>
            </a:r>
            <a:r>
              <a:rPr lang="en-US" dirty="0" err="1" smtClean="0"/>
              <a:t>pasará</a:t>
            </a:r>
            <a:r>
              <a:rPr lang="en-US" dirty="0" smtClean="0"/>
              <a:t> a la </a:t>
            </a:r>
            <a:r>
              <a:rPr lang="en-US" dirty="0" err="1" smtClean="0"/>
              <a:t>historia</a:t>
            </a:r>
            <a:r>
              <a:rPr lang="en-US" dirty="0" smtClean="0"/>
              <a:t> </a:t>
            </a:r>
            <a:r>
              <a:rPr lang="en-US" dirty="0" err="1" smtClean="0"/>
              <a:t>como</a:t>
            </a:r>
            <a:r>
              <a:rPr lang="en-US" dirty="0" smtClean="0"/>
              <a:t> un </a:t>
            </a:r>
            <a:r>
              <a:rPr lang="en-US" dirty="0" err="1" smtClean="0"/>
              <a:t>invento</a:t>
            </a:r>
            <a:r>
              <a:rPr lang="en-US" dirty="0" smtClean="0"/>
              <a:t> </a:t>
            </a:r>
            <a:r>
              <a:rPr lang="en-US" dirty="0" err="1" smtClean="0"/>
              <a:t>equivalente</a:t>
            </a:r>
            <a:r>
              <a:rPr lang="en-US" dirty="0" smtClean="0"/>
              <a:t> al </a:t>
            </a:r>
            <a:r>
              <a:rPr lang="en-US" dirty="0" err="1" smtClean="0"/>
              <a:t>cronómetro</a:t>
            </a:r>
            <a:r>
              <a:rPr lang="en-US" dirty="0" smtClean="0"/>
              <a:t> </a:t>
            </a:r>
            <a:r>
              <a:rPr lang="en-US" dirty="0" err="1" smtClean="0"/>
              <a:t>marino</a:t>
            </a:r>
            <a:r>
              <a:rPr lang="en-US" dirty="0" smtClean="0"/>
              <a:t>, el </a:t>
            </a:r>
            <a:r>
              <a:rPr lang="en-US" dirty="0" err="1" smtClean="0"/>
              <a:t>cual</a:t>
            </a:r>
            <a:r>
              <a:rPr lang="en-US" dirty="0" smtClean="0"/>
              <a:t> </a:t>
            </a:r>
            <a:r>
              <a:rPr lang="en-US" dirty="0" err="1" smtClean="0"/>
              <a:t>produjo</a:t>
            </a:r>
            <a:r>
              <a:rPr lang="en-US" dirty="0" smtClean="0"/>
              <a:t> </a:t>
            </a:r>
            <a:r>
              <a:rPr lang="en-US" dirty="0" err="1" smtClean="0"/>
              <a:t>una</a:t>
            </a:r>
            <a:r>
              <a:rPr lang="en-US" dirty="0" smtClean="0"/>
              <a:t> </a:t>
            </a:r>
            <a:r>
              <a:rPr lang="en-US" dirty="0" err="1" smtClean="0"/>
              <a:t>explosión</a:t>
            </a:r>
            <a:r>
              <a:rPr lang="en-US" dirty="0" smtClean="0"/>
              <a:t> de </a:t>
            </a:r>
            <a:r>
              <a:rPr lang="en-US" dirty="0" err="1" smtClean="0"/>
              <a:t>actividad</a:t>
            </a:r>
            <a:r>
              <a:rPr lang="en-US" dirty="0" smtClean="0"/>
              <a:t> marina en el </a:t>
            </a:r>
            <a:r>
              <a:rPr lang="en-US" dirty="0" err="1" smtClean="0"/>
              <a:t>siglo</a:t>
            </a:r>
            <a:r>
              <a:rPr lang="en-US" dirty="0" smtClean="0"/>
              <a:t> IXX.</a:t>
            </a:r>
          </a:p>
          <a:p>
            <a:endParaRPr lang="en-US" dirty="0"/>
          </a:p>
          <a:p>
            <a:endParaRPr lang="en-US" dirty="0"/>
          </a:p>
        </p:txBody>
      </p:sp>
      <p:sp>
        <p:nvSpPr>
          <p:cNvPr id="67588" name="Rectangle 3"/>
          <p:cNvSpPr>
            <a:spLocks noChangeArrowheads="1"/>
          </p:cNvSpPr>
          <p:nvPr/>
        </p:nvSpPr>
        <p:spPr bwMode="auto">
          <a:xfrm>
            <a:off x="-40653" y="6629400"/>
            <a:ext cx="32410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900" dirty="0" smtClean="0">
                <a:latin typeface="Papyrus" charset="0"/>
                <a:cs typeface="Papyrus" charset="0"/>
              </a:rPr>
              <a:t>http</a:t>
            </a:r>
            <a:r>
              <a:rPr lang="en-US" sz="900" dirty="0">
                <a:latin typeface="Papyrus" charset="0"/>
                <a:cs typeface="Papyrus" charset="0"/>
              </a:rPr>
              <a:t>://</a:t>
            </a:r>
            <a:r>
              <a:rPr lang="en-US" sz="900" dirty="0" err="1">
                <a:latin typeface="Papyrus" charset="0"/>
                <a:cs typeface="Papyrus" charset="0"/>
              </a:rPr>
              <a:t>www.ja-gps.com.au</a:t>
            </a:r>
            <a:r>
              <a:rPr lang="en-US" sz="900" dirty="0">
                <a:latin typeface="Papyrus" charset="0"/>
                <a:cs typeface="Papyrus" charset="0"/>
              </a:rPr>
              <a:t>/</a:t>
            </a:r>
            <a:r>
              <a:rPr lang="en-US" sz="900" dirty="0" err="1" smtClean="0">
                <a:latin typeface="Papyrus" charset="0"/>
                <a:cs typeface="Papyrus" charset="0"/>
              </a:rPr>
              <a:t>whatisgps.tml</a:t>
            </a:r>
            <a:endParaRPr lang="en-US" sz="900" dirty="0">
              <a:latin typeface="Papyrus" charset="0"/>
              <a:cs typeface="Papyrus" charset="0"/>
            </a:endParaRPr>
          </a:p>
        </p:txBody>
      </p:sp>
    </p:spTree>
    <p:extLst>
      <p:ext uri="{BB962C8B-B14F-4D97-AF65-F5344CB8AC3E}">
        <p14:creationId xmlns:p14="http://schemas.microsoft.com/office/powerpoint/2010/main" val="32952566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1053405"/>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Desarrollo de GPS basado en el sistema “TRANSIT </a:t>
            </a:r>
            <a:r>
              <a:rPr lang="es-ES" b="0" dirty="0" err="1" smtClean="0">
                <a:latin typeface="Times New Roman"/>
                <a:cs typeface="Times New Roman"/>
              </a:rPr>
              <a:t>Doppler</a:t>
            </a:r>
            <a:r>
              <a:rPr lang="es-ES" b="0" dirty="0" smtClean="0">
                <a:latin typeface="Times New Roman"/>
                <a:cs typeface="Times New Roman"/>
              </a:rPr>
              <a:t>”</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Todo “inspirado” por SPUTNIK!</a:t>
            </a:r>
            <a:endParaRPr lang="es-ES" b="0" dirty="0">
              <a:latin typeface="Times New Roman"/>
              <a:cs typeface="Times New Roman"/>
            </a:endParaRPr>
          </a:p>
        </p:txBody>
      </p:sp>
      <p:pic>
        <p:nvPicPr>
          <p:cNvPr id="36867"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67400" y="4318000"/>
            <a:ext cx="26352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08769"/>
            <a:ext cx="9144000" cy="4401205"/>
          </a:xfrm>
          <a:prstGeom prst="rect">
            <a:avLst/>
          </a:prstGeom>
          <a:noFill/>
        </p:spPr>
        <p:txBody>
          <a:bodyPr wrap="square" rtlCol="0">
            <a:spAutoFit/>
          </a:bodyPr>
          <a:lstStyle/>
          <a:p>
            <a:r>
              <a:rPr lang="es-ES" b="0" dirty="0" smtClean="0">
                <a:latin typeface="Times New Roman"/>
                <a:cs typeface="Times New Roman"/>
              </a:rPr>
              <a:t>Algo practico</a:t>
            </a:r>
          </a:p>
          <a:p>
            <a:endParaRPr lang="es-ES" b="0" dirty="0">
              <a:latin typeface="Times New Roman"/>
              <a:cs typeface="Times New Roman"/>
            </a:endParaRPr>
          </a:p>
          <a:p>
            <a:endParaRPr lang="es-ES" b="0" dirty="0" smtClean="0">
              <a:latin typeface="Times New Roman"/>
              <a:cs typeface="Times New Roman"/>
            </a:endParaRPr>
          </a:p>
          <a:p>
            <a:endParaRPr lang="es-ES" b="0" dirty="0">
              <a:latin typeface="Times New Roman"/>
              <a:cs typeface="Times New Roman"/>
            </a:endParaRPr>
          </a:p>
          <a:p>
            <a:r>
              <a:rPr lang="es-ES" b="0" dirty="0">
                <a:latin typeface="Times New Roman"/>
                <a:cs typeface="Times New Roman"/>
              </a:rPr>
              <a:t>Datums and </a:t>
            </a:r>
            <a:r>
              <a:rPr lang="es-ES" b="0" dirty="0" err="1">
                <a:latin typeface="Times New Roman"/>
                <a:cs typeface="Times New Roman"/>
              </a:rPr>
              <a:t>Map</a:t>
            </a:r>
            <a:r>
              <a:rPr lang="es-ES" b="0" dirty="0">
                <a:latin typeface="Times New Roman"/>
                <a:cs typeface="Times New Roman"/>
              </a:rPr>
              <a:t> </a:t>
            </a:r>
            <a:r>
              <a:rPr lang="es-ES" b="0" dirty="0" err="1">
                <a:latin typeface="Times New Roman"/>
                <a:cs typeface="Times New Roman"/>
              </a:rPr>
              <a:t>Projections</a:t>
            </a:r>
            <a:r>
              <a:rPr lang="es-ES" b="0" dirty="0">
                <a:latin typeface="Times New Roman"/>
                <a:cs typeface="Times New Roman"/>
              </a:rPr>
              <a:t>: </a:t>
            </a:r>
            <a:r>
              <a:rPr lang="es-ES" b="0" dirty="0" err="1">
                <a:latin typeface="Times New Roman"/>
                <a:cs typeface="Times New Roman"/>
              </a:rPr>
              <a:t>For</a:t>
            </a:r>
            <a:r>
              <a:rPr lang="es-ES" b="0" dirty="0">
                <a:latin typeface="Times New Roman"/>
                <a:cs typeface="Times New Roman"/>
              </a:rPr>
              <a:t> </a:t>
            </a:r>
            <a:r>
              <a:rPr lang="es-ES" b="0" dirty="0" err="1">
                <a:latin typeface="Times New Roman"/>
                <a:cs typeface="Times New Roman"/>
              </a:rPr>
              <a:t>Remote</a:t>
            </a:r>
            <a:r>
              <a:rPr lang="es-ES" b="0" dirty="0">
                <a:latin typeface="Times New Roman"/>
                <a:cs typeface="Times New Roman"/>
              </a:rPr>
              <a:t> </a:t>
            </a:r>
            <a:r>
              <a:rPr lang="es-ES" b="0" dirty="0" err="1">
                <a:latin typeface="Times New Roman"/>
                <a:cs typeface="Times New Roman"/>
              </a:rPr>
              <a:t>Sensing</a:t>
            </a:r>
            <a:r>
              <a:rPr lang="es-ES" b="0" dirty="0">
                <a:latin typeface="Times New Roman"/>
                <a:cs typeface="Times New Roman"/>
              </a:rPr>
              <a:t>, GIS and </a:t>
            </a:r>
            <a:r>
              <a:rPr lang="es-ES" b="0" dirty="0" err="1">
                <a:latin typeface="Times New Roman"/>
                <a:cs typeface="Times New Roman"/>
              </a:rPr>
              <a:t>Surveying</a:t>
            </a:r>
            <a:r>
              <a:rPr lang="es-ES" b="0" dirty="0">
                <a:latin typeface="Times New Roman"/>
                <a:cs typeface="Times New Roman"/>
              </a:rPr>
              <a:t>, </a:t>
            </a:r>
            <a:r>
              <a:rPr lang="es-ES" b="0" dirty="0" err="1">
                <a:latin typeface="Times New Roman"/>
                <a:cs typeface="Times New Roman"/>
              </a:rPr>
              <a:t>Second</a:t>
            </a:r>
            <a:r>
              <a:rPr lang="es-ES" b="0" dirty="0">
                <a:latin typeface="Times New Roman"/>
                <a:cs typeface="Times New Roman"/>
              </a:rPr>
              <a:t> </a:t>
            </a:r>
            <a:r>
              <a:rPr lang="es-ES" b="0" dirty="0" err="1">
                <a:latin typeface="Times New Roman"/>
                <a:cs typeface="Times New Roman"/>
              </a:rPr>
              <a:t>Edition</a:t>
            </a:r>
            <a:r>
              <a:rPr lang="es-ES" b="0" dirty="0">
                <a:latin typeface="Times New Roman"/>
                <a:cs typeface="Times New Roman"/>
              </a:rPr>
              <a:t>, </a:t>
            </a:r>
            <a:r>
              <a:rPr lang="es-ES" b="0" dirty="0" err="1" smtClean="0">
                <a:latin typeface="Times New Roman"/>
                <a:cs typeface="Times New Roman"/>
              </a:rPr>
              <a:t>Iiiffe</a:t>
            </a:r>
            <a:endParaRPr lang="es-ES" b="0" dirty="0" smtClean="0">
              <a:latin typeface="Times New Roman"/>
              <a:cs typeface="Times New Roman"/>
            </a:endParaRPr>
          </a:p>
          <a:p>
            <a:r>
              <a:rPr lang="es-ES" b="0" dirty="0">
                <a:latin typeface="Times New Roman"/>
                <a:cs typeface="Times New Roman"/>
              </a:rPr>
              <a:t>[</a:t>
            </a:r>
            <a:r>
              <a:rPr lang="es-ES" b="0" dirty="0" err="1">
                <a:latin typeface="Times New Roman"/>
                <a:cs typeface="Times New Roman"/>
              </a:rPr>
              <a:t>Fulbright</a:t>
            </a:r>
            <a:r>
              <a:rPr lang="es-ES" b="0" dirty="0">
                <a:latin typeface="Times New Roman"/>
                <a:cs typeface="Times New Roman"/>
              </a:rPr>
              <a:t> está donando una copia a la biblioteca]</a:t>
            </a:r>
          </a:p>
          <a:p>
            <a:endParaRPr lang="es-ES" b="0" dirty="0" smtClean="0">
              <a:latin typeface="Times New Roman"/>
              <a:cs typeface="Times New Roman"/>
            </a:endParaRPr>
          </a:p>
          <a:p>
            <a:endParaRPr lang="es-ES" b="0" dirty="0">
              <a:latin typeface="Times New Roman"/>
              <a:cs typeface="Times New Roman"/>
            </a:endParaRPr>
          </a:p>
          <a:p>
            <a:endParaRPr lang="es-ES" b="0" dirty="0" smtClean="0">
              <a:latin typeface="Times New Roman"/>
              <a:cs typeface="Times New Roman"/>
            </a:endParaRPr>
          </a:p>
        </p:txBody>
      </p:sp>
    </p:spTree>
    <p:extLst>
      <p:ext uri="{BB962C8B-B14F-4D97-AF65-F5344CB8AC3E}">
        <p14:creationId xmlns:p14="http://schemas.microsoft.com/office/powerpoint/2010/main" val="269225174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0" y="381000"/>
            <a:ext cx="9144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¿Que es GPS?</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Como funciona GPS/GNSS</a:t>
            </a:r>
          </a:p>
          <a:p>
            <a:pPr eaLnBrk="1" hangingPunct="1"/>
            <a:r>
              <a:rPr lang="es-ES" b="0" dirty="0" smtClean="0">
                <a:latin typeface="Times New Roman"/>
                <a:cs typeface="Times New Roman"/>
              </a:rPr>
              <a:t>(</a:t>
            </a:r>
            <a:r>
              <a:rPr lang="es-ES" altLang="ja-JP" b="0" dirty="0" smtClean="0">
                <a:latin typeface="Times New Roman"/>
                <a:cs typeface="Times New Roman"/>
              </a:rPr>
              <a:t>“popular”)</a:t>
            </a:r>
          </a:p>
          <a:p>
            <a:pPr eaLnBrk="1" hangingPunct="1"/>
            <a:endParaRPr lang="es-ES" b="0" dirty="0">
              <a:latin typeface="Times New Roman"/>
              <a:cs typeface="Times New Roman"/>
            </a:endParaRPr>
          </a:p>
          <a:p>
            <a:pPr eaLnBrk="1" hangingPunct="1"/>
            <a:r>
              <a:rPr lang="es-ES" b="0" dirty="0">
                <a:latin typeface="Times New Roman"/>
                <a:cs typeface="Times New Roman"/>
              </a:rPr>
              <a:t>Como funciona GPS/GNSS</a:t>
            </a:r>
          </a:p>
          <a:p>
            <a:pPr eaLnBrk="1" hangingPunct="1"/>
            <a:r>
              <a:rPr lang="es-ES" b="0" dirty="0" smtClean="0">
                <a:latin typeface="Times New Roman"/>
                <a:cs typeface="Times New Roman"/>
              </a:rPr>
              <a:t>(técnico)</a:t>
            </a:r>
          </a:p>
          <a:p>
            <a:pPr eaLnBrk="1" hangingPunct="1"/>
            <a:r>
              <a:rPr lang="es-ES" b="0" dirty="0" smtClean="0">
                <a:latin typeface="Times New Roman"/>
                <a:cs typeface="Times New Roman"/>
              </a:rPr>
              <a:t>[</a:t>
            </a:r>
            <a:r>
              <a:rPr lang="es-ES" b="0" dirty="0" err="1" smtClean="0">
                <a:latin typeface="Times New Roman"/>
                <a:cs typeface="Times New Roman"/>
              </a:rPr>
              <a:t>trilateración</a:t>
            </a:r>
            <a:r>
              <a:rPr lang="es-ES" b="0" dirty="0">
                <a:latin typeface="Times New Roman"/>
                <a:cs typeface="Times New Roman"/>
              </a:rPr>
              <a:t>, </a:t>
            </a:r>
            <a:r>
              <a:rPr lang="es-ES" b="0" dirty="0" smtClean="0">
                <a:latin typeface="Times New Roman"/>
                <a:cs typeface="Times New Roman"/>
              </a:rPr>
              <a:t>tiempo, </a:t>
            </a:r>
            <a:r>
              <a:rPr lang="es-ES" b="0" dirty="0" err="1">
                <a:latin typeface="Times New Roman"/>
                <a:cs typeface="Times New Roman"/>
              </a:rPr>
              <a:t>D</a:t>
            </a:r>
            <a:r>
              <a:rPr lang="es-ES" b="0" dirty="0" err="1" smtClean="0">
                <a:latin typeface="Times New Roman"/>
                <a:cs typeface="Times New Roman"/>
              </a:rPr>
              <a:t>oppler</a:t>
            </a:r>
            <a:r>
              <a:rPr lang="es-ES" b="0" dirty="0">
                <a:latin typeface="Times New Roman"/>
                <a:cs typeface="Times New Roman"/>
              </a:rPr>
              <a:t>,  </a:t>
            </a:r>
            <a:r>
              <a:rPr lang="es-ES" b="0" dirty="0" smtClean="0">
                <a:latin typeface="Times New Roman"/>
                <a:cs typeface="Times New Roman"/>
              </a:rPr>
              <a:t>satelitales, orbitas, estimación, observables, propagación, errores, </a:t>
            </a:r>
            <a:r>
              <a:rPr lang="is-IS" b="0" dirty="0" smtClean="0">
                <a:latin typeface="Times New Roman"/>
                <a:cs typeface="Times New Roman"/>
              </a:rPr>
              <a:t>…</a:t>
            </a:r>
            <a:r>
              <a:rPr lang="es-ES" b="0" dirty="0" smtClean="0">
                <a:latin typeface="Times New Roman"/>
                <a:cs typeface="Times New Roman"/>
              </a:rPr>
              <a:t>]</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Procesamiento</a:t>
            </a:r>
            <a:endParaRPr lang="es-ES" b="0" dirty="0">
              <a:latin typeface="Times New Roman"/>
              <a:cs typeface="Times New Roman"/>
            </a:endParaRP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Aplicaciones – modelación</a:t>
            </a:r>
            <a:endParaRPr lang="es-ES" b="0" dirty="0">
              <a:latin typeface="Times New Roman"/>
              <a:cs typeface="Times New Roman"/>
            </a:endParaRPr>
          </a:p>
        </p:txBody>
      </p:sp>
    </p:spTree>
    <p:extLst>
      <p:ext uri="{BB962C8B-B14F-4D97-AF65-F5344CB8AC3E}">
        <p14:creationId xmlns:p14="http://schemas.microsoft.com/office/powerpoint/2010/main" val="265620563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0" y="4719697"/>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sz="3200" dirty="0" smtClean="0">
                <a:latin typeface="Papyrus" charset="0"/>
                <a:cs typeface="Papyrus" charset="0"/>
              </a:rPr>
              <a:t>“Nunca estuve perdido</a:t>
            </a:r>
            <a:r>
              <a:rPr lang="es-ES" altLang="ja-JP" sz="3200" dirty="0">
                <a:latin typeface="Papyrus" charset="0"/>
                <a:cs typeface="Papyrus" charset="0"/>
              </a:rPr>
              <a:t>. </a:t>
            </a:r>
            <a:r>
              <a:rPr lang="es-ES" sz="3200" dirty="0">
                <a:latin typeface="Papyrus" charset="0"/>
                <a:cs typeface="Papyrus" charset="0"/>
              </a:rPr>
              <a:t>Una vez estuve perplejo durante tres días</a:t>
            </a:r>
            <a:r>
              <a:rPr lang="es-ES" altLang="ja-JP" sz="3200" dirty="0">
                <a:latin typeface="Papyrus" charset="0"/>
                <a:cs typeface="Papyrus" charset="0"/>
              </a:rPr>
              <a:t>, pero </a:t>
            </a:r>
            <a:r>
              <a:rPr lang="es-ES" altLang="ja-JP" sz="3200" dirty="0" smtClean="0">
                <a:latin typeface="Papyrus" charset="0"/>
                <a:cs typeface="Papyrus" charset="0"/>
              </a:rPr>
              <a:t>nunca perdido!”</a:t>
            </a:r>
          </a:p>
          <a:p>
            <a:pPr eaLnBrk="1" hangingPunct="1"/>
            <a:endParaRPr lang="es-ES" sz="3200" dirty="0" smtClean="0">
              <a:latin typeface="Papyrus" charset="0"/>
              <a:cs typeface="Papyrus" charset="0"/>
            </a:endParaRPr>
          </a:p>
          <a:p>
            <a:pPr eaLnBrk="1" hangingPunct="1"/>
            <a:r>
              <a:rPr lang="es-ES" sz="3200" dirty="0" err="1" smtClean="0">
                <a:latin typeface="Papyrus" charset="0"/>
                <a:cs typeface="Papyrus" charset="0"/>
              </a:rPr>
              <a:t>Dan</a:t>
            </a:r>
            <a:r>
              <a:rPr lang="es-ES" altLang="ja-JP" sz="3200" dirty="0" err="1" smtClean="0">
                <a:latin typeface="Papyrus" charset="0"/>
                <a:cs typeface="Papyrus" charset="0"/>
              </a:rPr>
              <a:t>’l</a:t>
            </a:r>
            <a:r>
              <a:rPr lang="es-ES" altLang="ja-JP" sz="3200" dirty="0" smtClean="0">
                <a:latin typeface="Papyrus" charset="0"/>
                <a:cs typeface="Papyrus" charset="0"/>
              </a:rPr>
              <a:t> Boone</a:t>
            </a:r>
            <a:endParaRPr lang="es-ES" sz="3200" dirty="0">
              <a:latin typeface="Papyrus" charset="0"/>
              <a:cs typeface="Papyrus" charset="0"/>
            </a:endParaRPr>
          </a:p>
        </p:txBody>
      </p:sp>
      <p:pic>
        <p:nvPicPr>
          <p:cNvPr id="3" name="Picture 2" descr="estas aqui.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9144000" cy="453281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noFill/>
        </p:spPr>
        <p:txBody>
          <a:bodyPr wrap="square" rtlCol="0">
            <a:spAutoFit/>
          </a:bodyPr>
          <a:lstStyle/>
          <a:p>
            <a:r>
              <a:rPr lang="es-ES" b="0" dirty="0" smtClean="0">
                <a:latin typeface="Times New Roman"/>
                <a:cs typeface="Times New Roman"/>
              </a:rPr>
              <a:t>Navegación Básica con GPS</a:t>
            </a:r>
          </a:p>
          <a:p>
            <a:endParaRPr lang="es-ES" b="0" dirty="0" smtClean="0">
              <a:latin typeface="Times New Roman"/>
              <a:cs typeface="Times New Roman"/>
            </a:endParaRPr>
          </a:p>
          <a:p>
            <a:r>
              <a:rPr lang="es-ES" b="0" dirty="0" smtClean="0">
                <a:latin typeface="Times New Roman"/>
                <a:cs typeface="Times New Roman"/>
              </a:rPr>
              <a:t>Usa un proceso de </a:t>
            </a:r>
            <a:r>
              <a:rPr lang="es-ES" b="0" dirty="0" err="1" smtClean="0">
                <a:latin typeface="Times New Roman"/>
                <a:cs typeface="Times New Roman"/>
              </a:rPr>
              <a:t>trilateración</a:t>
            </a:r>
            <a:r>
              <a:rPr lang="es-ES" b="0" dirty="0" smtClean="0">
                <a:latin typeface="Times New Roman"/>
                <a:cs typeface="Times New Roman"/>
              </a:rPr>
              <a:t>, depende de distancias (no usa, como dice muchas de las descripciones populares, triangulación, que es basado en ángulos).</a:t>
            </a:r>
          </a:p>
          <a:p>
            <a:endParaRPr lang="es-ES" b="0" dirty="0" smtClean="0">
              <a:latin typeface="Times New Roman"/>
              <a:cs typeface="Times New Roman"/>
            </a:endParaRPr>
          </a:p>
          <a:p>
            <a:r>
              <a:rPr lang="es-ES" b="0" dirty="0">
                <a:latin typeface="Times New Roman"/>
                <a:cs typeface="Times New Roman"/>
              </a:rPr>
              <a:t>- Determina </a:t>
            </a:r>
            <a:r>
              <a:rPr lang="es-ES" b="0" dirty="0" smtClean="0">
                <a:latin typeface="Times New Roman"/>
                <a:cs typeface="Times New Roman"/>
              </a:rPr>
              <a:t>distancia por “tiempo de vuelo”. Necesita sincronización precisa.</a:t>
            </a:r>
          </a:p>
          <a:p>
            <a:r>
              <a:rPr lang="es-ES" b="0" dirty="0" smtClean="0">
                <a:latin typeface="Times New Roman"/>
                <a:cs typeface="Times New Roman"/>
              </a:rPr>
              <a:t>- Error de 1</a:t>
            </a:r>
            <a:r>
              <a:rPr lang="es-ES" b="0" dirty="0" smtClean="0">
                <a:latin typeface="Symbol"/>
                <a:cs typeface="Times New Roman"/>
              </a:rPr>
              <a:t>m</a:t>
            </a:r>
            <a:r>
              <a:rPr lang="es-ES" b="0" dirty="0" smtClean="0">
                <a:latin typeface="Times New Roman"/>
                <a:cs typeface="Times New Roman"/>
              </a:rPr>
              <a:t> </a:t>
            </a:r>
            <a:r>
              <a:rPr lang="es-ES" b="0" dirty="0" err="1" smtClean="0">
                <a:latin typeface="Times New Roman"/>
                <a:cs typeface="Times New Roman"/>
              </a:rPr>
              <a:t>sec</a:t>
            </a:r>
            <a:r>
              <a:rPr lang="es-ES" b="0" dirty="0" smtClean="0">
                <a:latin typeface="Times New Roman"/>
                <a:cs typeface="Times New Roman"/>
              </a:rPr>
              <a:t> produce 300 m de error.</a:t>
            </a:r>
          </a:p>
          <a:p>
            <a:r>
              <a:rPr lang="es-ES" b="0" dirty="0" smtClean="0">
                <a:latin typeface="Times New Roman"/>
                <a:cs typeface="Times New Roman"/>
              </a:rPr>
              <a:t>- Lo mejor el reloj, lo mas caro.</a:t>
            </a:r>
          </a:p>
          <a:p>
            <a:endParaRPr lang="es-ES" b="0" dirty="0">
              <a:latin typeface="Times New Roman"/>
              <a:cs typeface="Times New Roman"/>
            </a:endParaRPr>
          </a:p>
          <a:p>
            <a:r>
              <a:rPr lang="es-ES" b="0" dirty="0" smtClean="0">
                <a:latin typeface="Times New Roman"/>
                <a:cs typeface="Times New Roman"/>
              </a:rPr>
              <a:t>Extienda a 3D bastante fácilmente, pero las estaciones también necesita ser repartido en 3D - “afuera del plano”.</a:t>
            </a:r>
          </a:p>
          <a:p>
            <a:endParaRPr lang="es-ES" b="0" dirty="0">
              <a:latin typeface="Times New Roman"/>
              <a:cs typeface="Times New Roman"/>
            </a:endParaRPr>
          </a:p>
          <a:p>
            <a:r>
              <a:rPr lang="es-ES" b="0" dirty="0" smtClean="0">
                <a:latin typeface="Times New Roman"/>
                <a:cs typeface="Times New Roman"/>
              </a:rPr>
              <a:t>Usuario es “pasivo”, recibe señales solamente (no tiene que transmitir/comunicar con el sistema ).</a:t>
            </a:r>
          </a:p>
        </p:txBody>
      </p:sp>
    </p:spTree>
    <p:extLst>
      <p:ext uri="{BB962C8B-B14F-4D97-AF65-F5344CB8AC3E}">
        <p14:creationId xmlns:p14="http://schemas.microsoft.com/office/powerpoint/2010/main" val="22905140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 y="25400"/>
            <a:ext cx="9144000" cy="1815882"/>
          </a:xfrm>
          <a:prstGeom prst="rect">
            <a:avLst/>
          </a:prstGeom>
          <a:noFill/>
        </p:spPr>
        <p:txBody>
          <a:bodyPr wrap="square" rtlCol="0">
            <a:spAutoFit/>
          </a:bodyPr>
          <a:lstStyle/>
          <a:p>
            <a:r>
              <a:rPr lang="es-ES" b="0" dirty="0" smtClean="0">
                <a:latin typeface="Times New Roman"/>
                <a:cs typeface="Times New Roman"/>
              </a:rPr>
              <a:t>Navegación Básica General</a:t>
            </a:r>
          </a:p>
          <a:p>
            <a:endParaRPr lang="es-ES" b="0" dirty="0" smtClean="0">
              <a:latin typeface="Times New Roman"/>
              <a:cs typeface="Times New Roman"/>
            </a:endParaRPr>
          </a:p>
          <a:p>
            <a:r>
              <a:rPr lang="es-ES" b="0" dirty="0">
                <a:latin typeface="Times New Roman"/>
                <a:cs typeface="Times New Roman"/>
              </a:rPr>
              <a:t>E</a:t>
            </a:r>
            <a:r>
              <a:rPr lang="es-ES" b="0" dirty="0" smtClean="0">
                <a:latin typeface="Times New Roman"/>
                <a:cs typeface="Times New Roman"/>
              </a:rPr>
              <a:t>l objetivo: Determinar nuestra ubicación con relación a un marco de referencia conocido.</a:t>
            </a:r>
          </a:p>
        </p:txBody>
      </p:sp>
      <p:pic>
        <p:nvPicPr>
          <p:cNvPr id="4" name="Picture 3" descr="Untitled-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8800" y="1828800"/>
            <a:ext cx="4343400" cy="4343400"/>
          </a:xfrm>
          <a:prstGeom prst="rect">
            <a:avLst/>
          </a:prstGeom>
        </p:spPr>
      </p:pic>
      <p:sp>
        <p:nvSpPr>
          <p:cNvPr id="7" name="Rectangle 6"/>
          <p:cNvSpPr/>
          <p:nvPr/>
        </p:nvSpPr>
        <p:spPr>
          <a:xfrm>
            <a:off x="0" y="1828800"/>
            <a:ext cx="6324600" cy="2246769"/>
          </a:xfrm>
          <a:prstGeom prst="rect">
            <a:avLst/>
          </a:prstGeom>
        </p:spPr>
        <p:txBody>
          <a:bodyPr wrap="square">
            <a:spAutoFit/>
          </a:bodyPr>
          <a:lstStyle/>
          <a:p>
            <a:pPr algn="l"/>
            <a:r>
              <a:rPr lang="es-ES" b="0" dirty="0">
                <a:latin typeface="Times New Roman"/>
                <a:cs typeface="Times New Roman"/>
              </a:rPr>
              <a:t>Idea </a:t>
            </a:r>
            <a:r>
              <a:rPr lang="es-ES" b="0" dirty="0" smtClean="0">
                <a:latin typeface="Times New Roman"/>
                <a:cs typeface="Times New Roman"/>
              </a:rPr>
              <a:t>básica, primero en 2D:</a:t>
            </a:r>
          </a:p>
          <a:p>
            <a:pPr algn="l"/>
            <a:endParaRPr lang="es-ES" b="0" dirty="0">
              <a:latin typeface="Times New Roman"/>
              <a:cs typeface="Times New Roman"/>
            </a:endParaRPr>
          </a:p>
          <a:p>
            <a:pPr algn="l"/>
            <a:r>
              <a:rPr lang="es-ES" b="0" dirty="0" smtClean="0">
                <a:latin typeface="Times New Roman"/>
                <a:cs typeface="Times New Roman"/>
              </a:rPr>
              <a:t>Usa </a:t>
            </a:r>
            <a:r>
              <a:rPr lang="es-ES" b="0" dirty="0">
                <a:latin typeface="Times New Roman"/>
                <a:cs typeface="Times New Roman"/>
              </a:rPr>
              <a:t>medidor de distancia </a:t>
            </a:r>
            <a:r>
              <a:rPr lang="es-ES" b="0" dirty="0" smtClean="0">
                <a:latin typeface="Times New Roman"/>
                <a:cs typeface="Times New Roman"/>
              </a:rPr>
              <a:t>electrónico para determinar la distancia (solamente, no azimut) a una estación conocida en (x</a:t>
            </a:r>
            <a:r>
              <a:rPr lang="es-ES" b="0" baseline="-25000" dirty="0" smtClean="0">
                <a:latin typeface="Times New Roman"/>
                <a:cs typeface="Times New Roman"/>
              </a:rPr>
              <a:t>0</a:t>
            </a:r>
            <a:r>
              <a:rPr lang="es-ES" b="0" dirty="0" smtClean="0">
                <a:latin typeface="Times New Roman"/>
                <a:cs typeface="Times New Roman"/>
              </a:rPr>
              <a:t>,y</a:t>
            </a:r>
            <a:r>
              <a:rPr lang="es-ES" b="0" baseline="-25000" dirty="0" smtClean="0">
                <a:latin typeface="Times New Roman"/>
                <a:cs typeface="Times New Roman"/>
              </a:rPr>
              <a:t>0</a:t>
            </a:r>
            <a:r>
              <a:rPr lang="es-ES" b="0" dirty="0" smtClean="0">
                <a:latin typeface="Times New Roman"/>
                <a:cs typeface="Times New Roman"/>
              </a:rPr>
              <a:t>).</a:t>
            </a:r>
            <a:endParaRPr lang="es-ES" b="0" dirty="0">
              <a:latin typeface="Times New Roman"/>
              <a:cs typeface="Times New Roman"/>
            </a:endParaRPr>
          </a:p>
        </p:txBody>
      </p:sp>
      <p:sp>
        <p:nvSpPr>
          <p:cNvPr id="20" name="Rectangle 19"/>
          <p:cNvSpPr/>
          <p:nvPr/>
        </p:nvSpPr>
        <p:spPr>
          <a:xfrm>
            <a:off x="2743200" y="4343400"/>
            <a:ext cx="4495800" cy="2246769"/>
          </a:xfrm>
          <a:prstGeom prst="rect">
            <a:avLst/>
          </a:prstGeom>
        </p:spPr>
        <p:txBody>
          <a:bodyPr wrap="square">
            <a:spAutoFit/>
          </a:bodyPr>
          <a:lstStyle/>
          <a:p>
            <a:pPr algn="l"/>
            <a:r>
              <a:rPr lang="es-ES" b="0" dirty="0" smtClean="0">
                <a:latin typeface="Times New Roman"/>
                <a:cs typeface="Times New Roman"/>
              </a:rPr>
              <a:t>Entonces, estas ubicado en algún lugar del circulo de radio R de la estación.</a:t>
            </a:r>
          </a:p>
          <a:p>
            <a:pPr algn="l"/>
            <a:endParaRPr lang="es-ES" b="0" dirty="0">
              <a:latin typeface="Times New Roman"/>
              <a:cs typeface="Times New Roman"/>
            </a:endParaRPr>
          </a:p>
          <a:p>
            <a:pPr algn="l"/>
            <a:r>
              <a:rPr lang="es-ES" b="0" dirty="0" smtClean="0">
                <a:latin typeface="Times New Roman"/>
                <a:cs typeface="Times New Roman"/>
              </a:rPr>
              <a:t> </a:t>
            </a:r>
            <a:endParaRPr lang="es-ES" b="0" dirty="0">
              <a:latin typeface="Times New Roman"/>
              <a:cs typeface="Times New Roman"/>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77580022"/>
              </p:ext>
            </p:extLst>
          </p:nvPr>
        </p:nvGraphicFramePr>
        <p:xfrm>
          <a:off x="3276600" y="5867400"/>
          <a:ext cx="3380509" cy="609600"/>
        </p:xfrm>
        <a:graphic>
          <a:graphicData uri="http://schemas.openxmlformats.org/presentationml/2006/ole">
            <mc:AlternateContent xmlns:mc="http://schemas.openxmlformats.org/markup-compatibility/2006">
              <mc:Choice xmlns:v="urn:schemas-microsoft-com:vml" Requires="v">
                <p:oleObj spid="_x0000_s1151" name="Equation" r:id="rId5" imgW="1549400" imgH="279400" progId="Equation.3">
                  <p:embed/>
                </p:oleObj>
              </mc:Choice>
              <mc:Fallback>
                <p:oleObj name="Equation" r:id="rId5" imgW="1549400" imgH="279400" progId="Equation.3">
                  <p:embed/>
                  <p:pic>
                    <p:nvPicPr>
                      <p:cNvPr id="0" name=""/>
                      <p:cNvPicPr/>
                      <p:nvPr/>
                    </p:nvPicPr>
                    <p:blipFill>
                      <a:blip r:embed="rId6"/>
                      <a:stretch>
                        <a:fillRect/>
                      </a:stretch>
                    </p:blipFill>
                    <p:spPr>
                      <a:xfrm>
                        <a:off x="3276600" y="5867400"/>
                        <a:ext cx="3380509" cy="609600"/>
                      </a:xfrm>
                      <a:prstGeom prst="rect">
                        <a:avLst/>
                      </a:prstGeom>
                    </p:spPr>
                  </p:pic>
                </p:oleObj>
              </mc:Fallback>
            </mc:AlternateContent>
          </a:graphicData>
        </a:graphic>
      </p:graphicFrame>
      <p:pic>
        <p:nvPicPr>
          <p:cNvPr id="11" name="Picture 10"/>
          <p:cNvPicPr>
            <a:picLocks noChangeAspect="1"/>
          </p:cNvPicPr>
          <p:nvPr/>
        </p:nvPicPr>
        <p:blipFill>
          <a:blip r:embed="rId7"/>
          <a:stretch>
            <a:fillRect/>
          </a:stretch>
        </p:blipFill>
        <p:spPr>
          <a:xfrm>
            <a:off x="762000" y="4572000"/>
            <a:ext cx="1600200" cy="1600200"/>
          </a:xfrm>
          <a:prstGeom prst="rect">
            <a:avLst/>
          </a:prstGeom>
        </p:spPr>
      </p:pic>
    </p:spTree>
    <p:extLst>
      <p:ext uri="{BB962C8B-B14F-4D97-AF65-F5344CB8AC3E}">
        <p14:creationId xmlns:p14="http://schemas.microsoft.com/office/powerpoint/2010/main" val="19080466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20" name="Object 86019"/>
          <p:cNvGraphicFramePr>
            <a:graphicFrameLocks noChangeAspect="1"/>
          </p:cNvGraphicFramePr>
          <p:nvPr>
            <p:extLst>
              <p:ext uri="{D42A27DB-BD31-4B8C-83A1-F6EECF244321}">
                <p14:modId xmlns:p14="http://schemas.microsoft.com/office/powerpoint/2010/main" val="1472991069"/>
              </p:ext>
            </p:extLst>
          </p:nvPr>
        </p:nvGraphicFramePr>
        <p:xfrm>
          <a:off x="3124200" y="1905000"/>
          <a:ext cx="4006850" cy="673100"/>
        </p:xfrm>
        <a:graphic>
          <a:graphicData uri="http://schemas.openxmlformats.org/presentationml/2006/ole">
            <mc:AlternateContent xmlns:mc="http://schemas.openxmlformats.org/markup-compatibility/2006">
              <mc:Choice xmlns:v="urn:schemas-microsoft-com:vml" Requires="v">
                <p:oleObj spid="_x0000_s1134838" name="Equation" r:id="rId4" imgW="1663700" imgH="279400" progId="Equation.3">
                  <p:embed/>
                </p:oleObj>
              </mc:Choice>
              <mc:Fallback>
                <p:oleObj name="Equation" r:id="rId4" imgW="1663700" imgH="279400" progId="Equation.3">
                  <p:embed/>
                  <p:pic>
                    <p:nvPicPr>
                      <p:cNvPr id="0" name=""/>
                      <p:cNvPicPr/>
                      <p:nvPr/>
                    </p:nvPicPr>
                    <p:blipFill>
                      <a:blip r:embed="rId5"/>
                      <a:stretch>
                        <a:fillRect/>
                      </a:stretch>
                    </p:blipFill>
                    <p:spPr>
                      <a:xfrm>
                        <a:off x="3124200" y="1905000"/>
                        <a:ext cx="4006850" cy="673100"/>
                      </a:xfrm>
                      <a:prstGeom prst="rect">
                        <a:avLst/>
                      </a:prstGeom>
                    </p:spPr>
                  </p:pic>
                </p:oleObj>
              </mc:Fallback>
            </mc:AlternateContent>
          </a:graphicData>
        </a:graphic>
      </p:graphicFrame>
      <p:graphicFrame>
        <p:nvGraphicFramePr>
          <p:cNvPr id="86022" name="Object 86021"/>
          <p:cNvGraphicFramePr>
            <a:graphicFrameLocks noChangeAspect="1"/>
          </p:cNvGraphicFramePr>
          <p:nvPr>
            <p:extLst>
              <p:ext uri="{D42A27DB-BD31-4B8C-83A1-F6EECF244321}">
                <p14:modId xmlns:p14="http://schemas.microsoft.com/office/powerpoint/2010/main" val="3456828537"/>
              </p:ext>
            </p:extLst>
          </p:nvPr>
        </p:nvGraphicFramePr>
        <p:xfrm>
          <a:off x="2209800" y="5715000"/>
          <a:ext cx="4208318" cy="685800"/>
        </p:xfrm>
        <a:graphic>
          <a:graphicData uri="http://schemas.openxmlformats.org/presentationml/2006/ole">
            <mc:AlternateContent xmlns:mc="http://schemas.openxmlformats.org/markup-compatibility/2006">
              <mc:Choice xmlns:v="urn:schemas-microsoft-com:vml" Requires="v">
                <p:oleObj spid="_x0000_s1134839" name="Equation" r:id="rId6" imgW="1714500" imgH="279400" progId="Equation.3">
                  <p:embed/>
                </p:oleObj>
              </mc:Choice>
              <mc:Fallback>
                <p:oleObj name="Equation" r:id="rId6" imgW="1714500" imgH="279400" progId="Equation.3">
                  <p:embed/>
                  <p:pic>
                    <p:nvPicPr>
                      <p:cNvPr id="0" name=""/>
                      <p:cNvPicPr/>
                      <p:nvPr/>
                    </p:nvPicPr>
                    <p:blipFill>
                      <a:blip r:embed="rId7"/>
                      <a:stretch>
                        <a:fillRect/>
                      </a:stretch>
                    </p:blipFill>
                    <p:spPr>
                      <a:xfrm>
                        <a:off x="2209800" y="5715000"/>
                        <a:ext cx="4208318" cy="685800"/>
                      </a:xfrm>
                      <a:prstGeom prst="rect">
                        <a:avLst/>
                      </a:prstGeom>
                    </p:spPr>
                  </p:pic>
                </p:oleObj>
              </mc:Fallback>
            </mc:AlternateContent>
          </a:graphicData>
        </a:graphic>
      </p:graphicFrame>
      <p:sp>
        <p:nvSpPr>
          <p:cNvPr id="39" name="Rectangle 38"/>
          <p:cNvSpPr/>
          <p:nvPr/>
        </p:nvSpPr>
        <p:spPr>
          <a:xfrm>
            <a:off x="0" y="76200"/>
            <a:ext cx="9144000" cy="954107"/>
          </a:xfrm>
          <a:prstGeom prst="rect">
            <a:avLst/>
          </a:prstGeom>
        </p:spPr>
        <p:txBody>
          <a:bodyPr wrap="square">
            <a:spAutoFit/>
          </a:bodyPr>
          <a:lstStyle/>
          <a:p>
            <a:pPr algn="l"/>
            <a:r>
              <a:rPr lang="es-ES" b="0" dirty="0" smtClean="0">
                <a:latin typeface="Times New Roman"/>
                <a:cs typeface="Times New Roman"/>
              </a:rPr>
              <a:t>Usando el </a:t>
            </a:r>
            <a:r>
              <a:rPr lang="es-ES" b="0" dirty="0">
                <a:latin typeface="Times New Roman"/>
                <a:cs typeface="Times New Roman"/>
              </a:rPr>
              <a:t>medidor de distancia </a:t>
            </a:r>
            <a:r>
              <a:rPr lang="es-ES" b="0" dirty="0" smtClean="0">
                <a:latin typeface="Times New Roman"/>
                <a:cs typeface="Times New Roman"/>
              </a:rPr>
              <a:t>electrónico para determinar la distancia a dos estaci</a:t>
            </a:r>
            <a:r>
              <a:rPr lang="es-ES" b="0" dirty="0">
                <a:latin typeface="Times New Roman"/>
                <a:cs typeface="Times New Roman"/>
              </a:rPr>
              <a:t>o</a:t>
            </a:r>
            <a:r>
              <a:rPr lang="es-ES" b="0" dirty="0" smtClean="0">
                <a:latin typeface="Times New Roman"/>
                <a:cs typeface="Times New Roman"/>
              </a:rPr>
              <a:t>nes conocidas en (x</a:t>
            </a:r>
            <a:r>
              <a:rPr lang="es-ES" b="0" baseline="-25000" dirty="0" smtClean="0">
                <a:latin typeface="Times New Roman"/>
                <a:cs typeface="Times New Roman"/>
              </a:rPr>
              <a:t>0</a:t>
            </a:r>
            <a:r>
              <a:rPr lang="es-ES" b="0" dirty="0" smtClean="0">
                <a:latin typeface="Times New Roman"/>
                <a:cs typeface="Times New Roman"/>
              </a:rPr>
              <a:t>,y</a:t>
            </a:r>
            <a:r>
              <a:rPr lang="es-ES" b="0" baseline="-25000" dirty="0" smtClean="0">
                <a:latin typeface="Times New Roman"/>
                <a:cs typeface="Times New Roman"/>
              </a:rPr>
              <a:t>0</a:t>
            </a:r>
            <a:r>
              <a:rPr lang="es-ES" b="0" dirty="0" smtClean="0">
                <a:latin typeface="Times New Roman"/>
                <a:cs typeface="Times New Roman"/>
              </a:rPr>
              <a:t>) y </a:t>
            </a:r>
            <a:r>
              <a:rPr lang="es-ES" b="0" dirty="0">
                <a:latin typeface="Times New Roman"/>
                <a:cs typeface="Times New Roman"/>
              </a:rPr>
              <a:t>(</a:t>
            </a:r>
            <a:r>
              <a:rPr lang="es-ES" b="0" dirty="0" smtClean="0">
                <a:latin typeface="Times New Roman"/>
                <a:cs typeface="Times New Roman"/>
              </a:rPr>
              <a:t>x</a:t>
            </a:r>
            <a:r>
              <a:rPr lang="es-ES" b="0" baseline="-25000" dirty="0" smtClean="0">
                <a:latin typeface="Times New Roman"/>
                <a:cs typeface="Times New Roman"/>
              </a:rPr>
              <a:t>1</a:t>
            </a:r>
            <a:r>
              <a:rPr lang="es-ES" b="0" dirty="0" smtClean="0">
                <a:latin typeface="Times New Roman"/>
                <a:cs typeface="Times New Roman"/>
              </a:rPr>
              <a:t>,y</a:t>
            </a:r>
            <a:r>
              <a:rPr lang="es-ES" b="0" baseline="-25000" dirty="0" smtClean="0">
                <a:latin typeface="Times New Roman"/>
                <a:cs typeface="Times New Roman"/>
              </a:rPr>
              <a:t>1</a:t>
            </a:r>
            <a:r>
              <a:rPr lang="es-ES" b="0" dirty="0" smtClean="0">
                <a:latin typeface="Times New Roman"/>
                <a:cs typeface="Times New Roman"/>
              </a:rPr>
              <a:t>).</a:t>
            </a:r>
            <a:endParaRPr lang="es-ES" b="0" dirty="0">
              <a:latin typeface="Times New Roman"/>
              <a:cs typeface="Times New Roman"/>
            </a:endParaRPr>
          </a:p>
        </p:txBody>
      </p:sp>
      <p:sp>
        <p:nvSpPr>
          <p:cNvPr id="40" name="Rectangle 39"/>
          <p:cNvSpPr/>
          <p:nvPr/>
        </p:nvSpPr>
        <p:spPr>
          <a:xfrm>
            <a:off x="0" y="3048000"/>
            <a:ext cx="6096000" cy="2246769"/>
          </a:xfrm>
          <a:prstGeom prst="rect">
            <a:avLst/>
          </a:prstGeom>
        </p:spPr>
        <p:txBody>
          <a:bodyPr wrap="square">
            <a:spAutoFit/>
          </a:bodyPr>
          <a:lstStyle/>
          <a:p>
            <a:pPr algn="l"/>
            <a:r>
              <a:rPr lang="es-ES" b="0" dirty="0" smtClean="0">
                <a:latin typeface="Times New Roman"/>
                <a:cs typeface="Times New Roman"/>
              </a:rPr>
              <a:t>Ahora estas ubicado en uno de dos puntos donde los dos círculos cruzan. Los dos puntos están ubicados simétricamente con respecto a la línea definida por los puntos.</a:t>
            </a:r>
          </a:p>
        </p:txBody>
      </p:sp>
      <p:pic>
        <p:nvPicPr>
          <p:cNvPr id="4" name="Picture 3"/>
          <p:cNvPicPr>
            <a:picLocks noChangeAspect="1"/>
          </p:cNvPicPr>
          <p:nvPr/>
        </p:nvPicPr>
        <p:blipFill>
          <a:blip r:embed="rId8"/>
          <a:stretch>
            <a:fillRect/>
          </a:stretch>
        </p:blipFill>
        <p:spPr>
          <a:xfrm>
            <a:off x="6172200" y="2438400"/>
            <a:ext cx="2438400" cy="3543300"/>
          </a:xfrm>
          <a:prstGeom prst="rect">
            <a:avLst/>
          </a:prstGeom>
        </p:spPr>
      </p:pic>
    </p:spTree>
    <p:extLst>
      <p:ext uri="{BB962C8B-B14F-4D97-AF65-F5344CB8AC3E}">
        <p14:creationId xmlns:p14="http://schemas.microsoft.com/office/powerpoint/2010/main" val="320420011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20" name="Object 86019"/>
          <p:cNvGraphicFramePr>
            <a:graphicFrameLocks noChangeAspect="1"/>
          </p:cNvGraphicFramePr>
          <p:nvPr>
            <p:extLst>
              <p:ext uri="{D42A27DB-BD31-4B8C-83A1-F6EECF244321}">
                <p14:modId xmlns:p14="http://schemas.microsoft.com/office/powerpoint/2010/main" val="1450781594"/>
              </p:ext>
            </p:extLst>
          </p:nvPr>
        </p:nvGraphicFramePr>
        <p:xfrm>
          <a:off x="381000" y="1295400"/>
          <a:ext cx="4006850" cy="673100"/>
        </p:xfrm>
        <a:graphic>
          <a:graphicData uri="http://schemas.openxmlformats.org/presentationml/2006/ole">
            <mc:AlternateContent xmlns:mc="http://schemas.openxmlformats.org/markup-compatibility/2006">
              <mc:Choice xmlns:v="urn:schemas-microsoft-com:vml" Requires="v">
                <p:oleObj spid="_x0000_s1135975" name="Equation" r:id="rId4" imgW="1663700" imgH="279400" progId="Equation.3">
                  <p:embed/>
                </p:oleObj>
              </mc:Choice>
              <mc:Fallback>
                <p:oleObj name="Equation" r:id="rId4" imgW="1663700" imgH="279400" progId="Equation.3">
                  <p:embed/>
                  <p:pic>
                    <p:nvPicPr>
                      <p:cNvPr id="0" name=""/>
                      <p:cNvPicPr/>
                      <p:nvPr/>
                    </p:nvPicPr>
                    <p:blipFill>
                      <a:blip r:embed="rId5"/>
                      <a:stretch>
                        <a:fillRect/>
                      </a:stretch>
                    </p:blipFill>
                    <p:spPr>
                      <a:xfrm>
                        <a:off x="381000" y="1295400"/>
                        <a:ext cx="4006850" cy="673100"/>
                      </a:xfrm>
                      <a:prstGeom prst="rect">
                        <a:avLst/>
                      </a:prstGeom>
                    </p:spPr>
                  </p:pic>
                </p:oleObj>
              </mc:Fallback>
            </mc:AlternateContent>
          </a:graphicData>
        </a:graphic>
      </p:graphicFrame>
      <p:graphicFrame>
        <p:nvGraphicFramePr>
          <p:cNvPr id="86022" name="Object 86021"/>
          <p:cNvGraphicFramePr>
            <a:graphicFrameLocks noChangeAspect="1"/>
          </p:cNvGraphicFramePr>
          <p:nvPr>
            <p:extLst>
              <p:ext uri="{D42A27DB-BD31-4B8C-83A1-F6EECF244321}">
                <p14:modId xmlns:p14="http://schemas.microsoft.com/office/powerpoint/2010/main" val="3864537407"/>
              </p:ext>
            </p:extLst>
          </p:nvPr>
        </p:nvGraphicFramePr>
        <p:xfrm>
          <a:off x="152400" y="6019800"/>
          <a:ext cx="4208318" cy="685800"/>
        </p:xfrm>
        <a:graphic>
          <a:graphicData uri="http://schemas.openxmlformats.org/presentationml/2006/ole">
            <mc:AlternateContent xmlns:mc="http://schemas.openxmlformats.org/markup-compatibility/2006">
              <mc:Choice xmlns:v="urn:schemas-microsoft-com:vml" Requires="v">
                <p:oleObj spid="_x0000_s1135976" name="Equation" r:id="rId6" imgW="1714500" imgH="279400" progId="Equation.3">
                  <p:embed/>
                </p:oleObj>
              </mc:Choice>
              <mc:Fallback>
                <p:oleObj name="Equation" r:id="rId6" imgW="1714500" imgH="279400" progId="Equation.3">
                  <p:embed/>
                  <p:pic>
                    <p:nvPicPr>
                      <p:cNvPr id="0" name=""/>
                      <p:cNvPicPr/>
                      <p:nvPr/>
                    </p:nvPicPr>
                    <p:blipFill>
                      <a:blip r:embed="rId7"/>
                      <a:stretch>
                        <a:fillRect/>
                      </a:stretch>
                    </p:blipFill>
                    <p:spPr>
                      <a:xfrm>
                        <a:off x="152400" y="6019800"/>
                        <a:ext cx="4208318" cy="685800"/>
                      </a:xfrm>
                      <a:prstGeom prst="rect">
                        <a:avLst/>
                      </a:prstGeom>
                    </p:spPr>
                  </p:pic>
                </p:oleObj>
              </mc:Fallback>
            </mc:AlternateContent>
          </a:graphicData>
        </a:graphic>
      </p:graphicFrame>
      <p:sp>
        <p:nvSpPr>
          <p:cNvPr id="39" name="Rectangle 38"/>
          <p:cNvSpPr/>
          <p:nvPr/>
        </p:nvSpPr>
        <p:spPr>
          <a:xfrm>
            <a:off x="0" y="33867"/>
            <a:ext cx="9144000" cy="954107"/>
          </a:xfrm>
          <a:prstGeom prst="rect">
            <a:avLst/>
          </a:prstGeom>
        </p:spPr>
        <p:txBody>
          <a:bodyPr wrap="square">
            <a:spAutoFit/>
          </a:bodyPr>
          <a:lstStyle/>
          <a:p>
            <a:pPr algn="l"/>
            <a:r>
              <a:rPr lang="es-ES" b="0" dirty="0" smtClean="0">
                <a:latin typeface="Times New Roman"/>
                <a:cs typeface="Times New Roman"/>
              </a:rPr>
              <a:t>Usando el </a:t>
            </a:r>
            <a:r>
              <a:rPr lang="es-ES" b="0" dirty="0">
                <a:latin typeface="Times New Roman"/>
                <a:cs typeface="Times New Roman"/>
              </a:rPr>
              <a:t>medidor de distancia </a:t>
            </a:r>
            <a:r>
              <a:rPr lang="es-ES" b="0" dirty="0" smtClean="0">
                <a:latin typeface="Times New Roman"/>
                <a:cs typeface="Times New Roman"/>
              </a:rPr>
              <a:t>electrónico para determinar la distancia </a:t>
            </a:r>
            <a:r>
              <a:rPr lang="es-ES" b="0" dirty="0">
                <a:latin typeface="Times New Roman"/>
                <a:cs typeface="Times New Roman"/>
              </a:rPr>
              <a:t>a</a:t>
            </a:r>
            <a:r>
              <a:rPr lang="es-ES" b="0" dirty="0" smtClean="0">
                <a:latin typeface="Times New Roman"/>
                <a:cs typeface="Times New Roman"/>
              </a:rPr>
              <a:t> tres estaciones en (x</a:t>
            </a:r>
            <a:r>
              <a:rPr lang="es-ES" b="0" baseline="-25000" dirty="0" smtClean="0">
                <a:latin typeface="Times New Roman"/>
                <a:cs typeface="Times New Roman"/>
              </a:rPr>
              <a:t>0</a:t>
            </a:r>
            <a:r>
              <a:rPr lang="es-ES" b="0" dirty="0" smtClean="0">
                <a:latin typeface="Times New Roman"/>
                <a:cs typeface="Times New Roman"/>
              </a:rPr>
              <a:t>,y</a:t>
            </a:r>
            <a:r>
              <a:rPr lang="es-ES" b="0" baseline="-25000" dirty="0" smtClean="0">
                <a:latin typeface="Times New Roman"/>
                <a:cs typeface="Times New Roman"/>
              </a:rPr>
              <a:t>0</a:t>
            </a:r>
            <a:r>
              <a:rPr lang="es-ES" b="0" dirty="0" smtClean="0">
                <a:latin typeface="Times New Roman"/>
                <a:cs typeface="Times New Roman"/>
              </a:rPr>
              <a:t>), </a:t>
            </a:r>
            <a:r>
              <a:rPr lang="es-ES" b="0" dirty="0">
                <a:latin typeface="Times New Roman"/>
                <a:cs typeface="Times New Roman"/>
              </a:rPr>
              <a:t>(x</a:t>
            </a:r>
            <a:r>
              <a:rPr lang="es-ES" b="0" baseline="-25000" dirty="0">
                <a:latin typeface="Times New Roman"/>
                <a:cs typeface="Times New Roman"/>
              </a:rPr>
              <a:t>1</a:t>
            </a:r>
            <a:r>
              <a:rPr lang="es-ES" b="0" dirty="0">
                <a:latin typeface="Times New Roman"/>
                <a:cs typeface="Times New Roman"/>
              </a:rPr>
              <a:t>,y</a:t>
            </a:r>
            <a:r>
              <a:rPr lang="es-ES" b="0" baseline="-25000" dirty="0">
                <a:latin typeface="Times New Roman"/>
                <a:cs typeface="Times New Roman"/>
              </a:rPr>
              <a:t>1</a:t>
            </a:r>
            <a:r>
              <a:rPr lang="es-ES" b="0" dirty="0" smtClean="0">
                <a:latin typeface="Times New Roman"/>
                <a:cs typeface="Times New Roman"/>
              </a:rPr>
              <a:t>), y </a:t>
            </a:r>
            <a:r>
              <a:rPr lang="es-ES" b="0" dirty="0">
                <a:latin typeface="Times New Roman"/>
                <a:cs typeface="Times New Roman"/>
              </a:rPr>
              <a:t>(</a:t>
            </a:r>
            <a:r>
              <a:rPr lang="es-ES" b="0" dirty="0" smtClean="0">
                <a:latin typeface="Times New Roman"/>
                <a:cs typeface="Times New Roman"/>
              </a:rPr>
              <a:t>x</a:t>
            </a:r>
            <a:r>
              <a:rPr lang="es-ES" b="0" baseline="-25000" dirty="0" smtClean="0">
                <a:latin typeface="Times New Roman"/>
                <a:cs typeface="Times New Roman"/>
              </a:rPr>
              <a:t>3</a:t>
            </a:r>
            <a:r>
              <a:rPr lang="es-ES" b="0" dirty="0" smtClean="0">
                <a:latin typeface="Times New Roman"/>
                <a:cs typeface="Times New Roman"/>
              </a:rPr>
              <a:t>,y</a:t>
            </a:r>
            <a:r>
              <a:rPr lang="es-ES" b="0" baseline="-25000" dirty="0" smtClean="0">
                <a:latin typeface="Times New Roman"/>
                <a:cs typeface="Times New Roman"/>
              </a:rPr>
              <a:t>3</a:t>
            </a:r>
            <a:r>
              <a:rPr lang="es-ES" b="0" dirty="0" smtClean="0">
                <a:latin typeface="Times New Roman"/>
                <a:cs typeface="Times New Roman"/>
              </a:rPr>
              <a:t>).</a:t>
            </a:r>
            <a:endParaRPr lang="es-ES" b="0" dirty="0">
              <a:latin typeface="Times New Roman"/>
              <a:cs typeface="Times New Roman"/>
            </a:endParaRPr>
          </a:p>
        </p:txBody>
      </p:sp>
      <p:sp>
        <p:nvSpPr>
          <p:cNvPr id="40" name="Rectangle 39"/>
          <p:cNvSpPr/>
          <p:nvPr/>
        </p:nvSpPr>
        <p:spPr>
          <a:xfrm>
            <a:off x="0" y="2882205"/>
            <a:ext cx="4343400" cy="1384995"/>
          </a:xfrm>
          <a:prstGeom prst="rect">
            <a:avLst/>
          </a:prstGeom>
        </p:spPr>
        <p:txBody>
          <a:bodyPr wrap="square">
            <a:spAutoFit/>
          </a:bodyPr>
          <a:lstStyle/>
          <a:p>
            <a:pPr algn="l"/>
            <a:r>
              <a:rPr lang="es-ES" b="0" dirty="0" smtClean="0">
                <a:latin typeface="Times New Roman"/>
                <a:cs typeface="Times New Roman"/>
              </a:rPr>
              <a:t>Ahora, en 2D, estas ubicado en un el único punto donde los tres círculos cruzan .</a:t>
            </a:r>
          </a:p>
        </p:txBody>
      </p:sp>
      <p:graphicFrame>
        <p:nvGraphicFramePr>
          <p:cNvPr id="38" name="Object 37"/>
          <p:cNvGraphicFramePr>
            <a:graphicFrameLocks noChangeAspect="1"/>
          </p:cNvGraphicFramePr>
          <p:nvPr>
            <p:extLst>
              <p:ext uri="{D42A27DB-BD31-4B8C-83A1-F6EECF244321}">
                <p14:modId xmlns:p14="http://schemas.microsoft.com/office/powerpoint/2010/main" val="936230435"/>
              </p:ext>
            </p:extLst>
          </p:nvPr>
        </p:nvGraphicFramePr>
        <p:xfrm>
          <a:off x="5010150" y="5943600"/>
          <a:ext cx="4146550" cy="685800"/>
        </p:xfrm>
        <a:graphic>
          <a:graphicData uri="http://schemas.openxmlformats.org/presentationml/2006/ole">
            <mc:AlternateContent xmlns:mc="http://schemas.openxmlformats.org/markup-compatibility/2006">
              <mc:Choice xmlns:v="urn:schemas-microsoft-com:vml" Requires="v">
                <p:oleObj spid="_x0000_s1135977" name="Equation" r:id="rId8" imgW="1689100" imgH="279400" progId="Equation.3">
                  <p:embed/>
                </p:oleObj>
              </mc:Choice>
              <mc:Fallback>
                <p:oleObj name="Equation" r:id="rId8" imgW="1689100" imgH="279400" progId="Equation.3">
                  <p:embed/>
                  <p:pic>
                    <p:nvPicPr>
                      <p:cNvPr id="0" name=""/>
                      <p:cNvPicPr/>
                      <p:nvPr/>
                    </p:nvPicPr>
                    <p:blipFill>
                      <a:blip r:embed="rId9"/>
                      <a:stretch>
                        <a:fillRect/>
                      </a:stretch>
                    </p:blipFill>
                    <p:spPr>
                      <a:xfrm>
                        <a:off x="5010150" y="5943600"/>
                        <a:ext cx="4146550" cy="685800"/>
                      </a:xfrm>
                      <a:prstGeom prst="rect">
                        <a:avLst/>
                      </a:prstGeom>
                    </p:spPr>
                  </p:pic>
                </p:oleObj>
              </mc:Fallback>
            </mc:AlternateContent>
          </a:graphicData>
        </a:graphic>
      </p:graphicFrame>
      <p:pic>
        <p:nvPicPr>
          <p:cNvPr id="3" name="Picture 2"/>
          <p:cNvPicPr>
            <a:picLocks noChangeAspect="1"/>
          </p:cNvPicPr>
          <p:nvPr/>
        </p:nvPicPr>
        <p:blipFill>
          <a:blip r:embed="rId10"/>
          <a:stretch>
            <a:fillRect/>
          </a:stretch>
        </p:blipFill>
        <p:spPr>
          <a:xfrm>
            <a:off x="4381500" y="2209800"/>
            <a:ext cx="4076700" cy="3530600"/>
          </a:xfrm>
          <a:prstGeom prst="rect">
            <a:avLst/>
          </a:prstGeom>
        </p:spPr>
      </p:pic>
    </p:spTree>
    <p:extLst>
      <p:ext uri="{BB962C8B-B14F-4D97-AF65-F5344CB8AC3E}">
        <p14:creationId xmlns:p14="http://schemas.microsoft.com/office/powerpoint/2010/main" val="35455363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65400" y="1727200"/>
            <a:ext cx="5816600" cy="4978400"/>
          </a:xfrm>
          <a:prstGeom prst="rect">
            <a:avLst/>
          </a:prstGeom>
        </p:spPr>
      </p:pic>
      <p:sp>
        <p:nvSpPr>
          <p:cNvPr id="40" name="Rectangle 39"/>
          <p:cNvSpPr/>
          <p:nvPr/>
        </p:nvSpPr>
        <p:spPr>
          <a:xfrm>
            <a:off x="0" y="-63282"/>
            <a:ext cx="9144000" cy="2246769"/>
          </a:xfrm>
          <a:prstGeom prst="rect">
            <a:avLst/>
          </a:prstGeom>
        </p:spPr>
        <p:txBody>
          <a:bodyPr wrap="square">
            <a:spAutoFit/>
          </a:bodyPr>
          <a:lstStyle/>
          <a:p>
            <a:pPr algn="l"/>
            <a:r>
              <a:rPr lang="es-ES" b="0" dirty="0" smtClean="0">
                <a:latin typeface="Times New Roman"/>
                <a:cs typeface="Times New Roman"/>
              </a:rPr>
              <a:t>Pero, no necesitamos la tercera medición en practica porque tenemos mas información – contamos con el data que estamos en el superficie de la tierra, y podemos usar este información para determinar el punto donde estamos (necesitábamos 3 datos, y tenemos!)</a:t>
            </a:r>
          </a:p>
        </p:txBody>
      </p:sp>
      <p:sp>
        <p:nvSpPr>
          <p:cNvPr id="5" name="TextBox 4"/>
          <p:cNvSpPr txBox="1"/>
          <p:nvPr/>
        </p:nvSpPr>
        <p:spPr>
          <a:xfrm>
            <a:off x="4191000" y="3657600"/>
            <a:ext cx="1219200" cy="533400"/>
          </a:xfrm>
          <a:prstGeom prst="rect">
            <a:avLst/>
          </a:prstGeom>
          <a:noFill/>
        </p:spPr>
        <p:txBody>
          <a:bodyPr wrap="square" rtlCol="0">
            <a:spAutoFit/>
          </a:bodyPr>
          <a:lstStyle/>
          <a:p>
            <a:r>
              <a:rPr lang="en-US" dirty="0" smtClean="0">
                <a:latin typeface="Times New Roman"/>
                <a:cs typeface="Times New Roman"/>
              </a:rPr>
              <a:t>Tierra</a:t>
            </a:r>
            <a:endParaRPr lang="en-US" dirty="0">
              <a:latin typeface="Times New Roman"/>
              <a:cs typeface="Times New Roman"/>
            </a:endParaRPr>
          </a:p>
        </p:txBody>
      </p:sp>
    </p:spTree>
    <p:extLst>
      <p:ext uri="{BB962C8B-B14F-4D97-AF65-F5344CB8AC3E}">
        <p14:creationId xmlns:p14="http://schemas.microsoft.com/office/powerpoint/2010/main" val="223812372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33867"/>
            <a:ext cx="9144000" cy="523220"/>
          </a:xfrm>
          <a:prstGeom prst="rect">
            <a:avLst/>
          </a:prstGeom>
        </p:spPr>
        <p:txBody>
          <a:bodyPr wrap="square">
            <a:spAutoFit/>
          </a:bodyPr>
          <a:lstStyle/>
          <a:p>
            <a:r>
              <a:rPr lang="es-ES" b="0" dirty="0" smtClean="0">
                <a:latin typeface="Times New Roman"/>
                <a:cs typeface="Times New Roman"/>
              </a:rPr>
              <a:t>¿Que pasa cuando hay errores en las mediciones?</a:t>
            </a:r>
            <a:endParaRPr lang="es-ES" b="0" dirty="0">
              <a:latin typeface="Times New Roman"/>
              <a:cs typeface="Times New Roman"/>
            </a:endParaRPr>
          </a:p>
        </p:txBody>
      </p:sp>
      <p:sp>
        <p:nvSpPr>
          <p:cNvPr id="40" name="Rectangle 39"/>
          <p:cNvSpPr/>
          <p:nvPr/>
        </p:nvSpPr>
        <p:spPr>
          <a:xfrm>
            <a:off x="0" y="5029200"/>
            <a:ext cx="9144000" cy="523220"/>
          </a:xfrm>
          <a:prstGeom prst="rect">
            <a:avLst/>
          </a:prstGeom>
        </p:spPr>
        <p:txBody>
          <a:bodyPr wrap="square">
            <a:spAutoFit/>
          </a:bodyPr>
          <a:lstStyle/>
          <a:p>
            <a:r>
              <a:rPr lang="es-ES" b="0" dirty="0" smtClean="0">
                <a:latin typeface="Times New Roman"/>
                <a:cs typeface="Times New Roman"/>
              </a:rPr>
              <a:t>Ahora estas ubicada en un anillo de ancho 2</a:t>
            </a:r>
            <a:r>
              <a:rPr lang="es-ES" b="0" i="1" dirty="0" smtClean="0">
                <a:latin typeface="Times New Roman"/>
                <a:cs typeface="Times New Roman"/>
              </a:rPr>
              <a:t>e</a:t>
            </a:r>
            <a:r>
              <a:rPr lang="es-ES" b="0" dirty="0" smtClean="0">
                <a:latin typeface="Times New Roman"/>
                <a:cs typeface="Times New Roman"/>
              </a:rPr>
              <a:t>.</a:t>
            </a:r>
          </a:p>
        </p:txBody>
      </p:sp>
      <p:graphicFrame>
        <p:nvGraphicFramePr>
          <p:cNvPr id="38" name="Object 37"/>
          <p:cNvGraphicFramePr>
            <a:graphicFrameLocks noChangeAspect="1"/>
          </p:cNvGraphicFramePr>
          <p:nvPr>
            <p:extLst>
              <p:ext uri="{D42A27DB-BD31-4B8C-83A1-F6EECF244321}">
                <p14:modId xmlns:p14="http://schemas.microsoft.com/office/powerpoint/2010/main" val="387959338"/>
              </p:ext>
            </p:extLst>
          </p:nvPr>
        </p:nvGraphicFramePr>
        <p:xfrm>
          <a:off x="914400" y="2971800"/>
          <a:ext cx="4270375" cy="685800"/>
        </p:xfrm>
        <a:graphic>
          <a:graphicData uri="http://schemas.openxmlformats.org/presentationml/2006/ole">
            <mc:AlternateContent xmlns:mc="http://schemas.openxmlformats.org/markup-compatibility/2006">
              <mc:Choice xmlns:v="urn:schemas-microsoft-com:vml" Requires="v">
                <p:oleObj spid="_x0000_s1268803" name="Equation" r:id="rId3" imgW="1739900" imgH="279400" progId="Equation.3">
                  <p:embed/>
                </p:oleObj>
              </mc:Choice>
              <mc:Fallback>
                <p:oleObj name="Equation" r:id="rId3" imgW="1739900" imgH="279400" progId="Equation.3">
                  <p:embed/>
                  <p:pic>
                    <p:nvPicPr>
                      <p:cNvPr id="0" name=""/>
                      <p:cNvPicPr/>
                      <p:nvPr/>
                    </p:nvPicPr>
                    <p:blipFill>
                      <a:blip r:embed="rId4"/>
                      <a:stretch>
                        <a:fillRect/>
                      </a:stretch>
                    </p:blipFill>
                    <p:spPr>
                      <a:xfrm>
                        <a:off x="914400" y="2971800"/>
                        <a:ext cx="4270375" cy="685800"/>
                      </a:xfrm>
                      <a:prstGeom prst="rect">
                        <a:avLst/>
                      </a:prstGeom>
                    </p:spPr>
                  </p:pic>
                </p:oleObj>
              </mc:Fallback>
            </mc:AlternateContent>
          </a:graphicData>
        </a:graphic>
      </p:graphicFrame>
      <p:pic>
        <p:nvPicPr>
          <p:cNvPr id="29" name="Picture 28" descr="2dGPSlocError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2600" y="1981200"/>
            <a:ext cx="2622550" cy="2640890"/>
          </a:xfrm>
          <a:prstGeom prst="rect">
            <a:avLst/>
          </a:prstGeom>
        </p:spPr>
      </p:pic>
    </p:spTree>
    <p:extLst>
      <p:ext uri="{BB962C8B-B14F-4D97-AF65-F5344CB8AC3E}">
        <p14:creationId xmlns:p14="http://schemas.microsoft.com/office/powerpoint/2010/main" val="384293429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6" name="Picture 86025" descr="2d2ptGPSlocError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3483247"/>
            <a:ext cx="6324600" cy="17732647"/>
          </a:xfrm>
          <a:prstGeom prst="rect">
            <a:avLst/>
          </a:prstGeom>
        </p:spPr>
      </p:pic>
      <p:pic>
        <p:nvPicPr>
          <p:cNvPr id="47" name="Picture 46" descr="2d2ptGPSlocError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200" y="-8566694"/>
            <a:ext cx="6324600" cy="17732647"/>
          </a:xfrm>
          <a:prstGeom prst="rect">
            <a:avLst/>
          </a:prstGeom>
        </p:spPr>
      </p:pic>
      <p:sp>
        <p:nvSpPr>
          <p:cNvPr id="39" name="Rectangle 38"/>
          <p:cNvSpPr/>
          <p:nvPr/>
        </p:nvSpPr>
        <p:spPr>
          <a:xfrm>
            <a:off x="0" y="33867"/>
            <a:ext cx="9144000" cy="2246769"/>
          </a:xfrm>
          <a:prstGeom prst="rect">
            <a:avLst/>
          </a:prstGeom>
        </p:spPr>
        <p:txBody>
          <a:bodyPr wrap="square">
            <a:spAutoFit/>
          </a:bodyPr>
          <a:lstStyle/>
          <a:p>
            <a:r>
              <a:rPr lang="es-ES" b="0" dirty="0" smtClean="0">
                <a:latin typeface="Times New Roman"/>
                <a:cs typeface="Times New Roman"/>
              </a:rPr>
              <a:t>¿Que pasa cuando hay errores en las mediciones?</a:t>
            </a:r>
          </a:p>
          <a:p>
            <a:r>
              <a:rPr lang="es-ES" b="0" dirty="0" smtClean="0">
                <a:latin typeface="Times New Roman"/>
                <a:cs typeface="Times New Roman"/>
              </a:rPr>
              <a:t>Ahora </a:t>
            </a:r>
            <a:r>
              <a:rPr lang="es-ES" b="0" dirty="0">
                <a:latin typeface="Times New Roman"/>
                <a:cs typeface="Times New Roman"/>
              </a:rPr>
              <a:t>estas </a:t>
            </a:r>
            <a:r>
              <a:rPr lang="es-ES" b="0" dirty="0" smtClean="0">
                <a:latin typeface="Times New Roman"/>
                <a:cs typeface="Times New Roman"/>
              </a:rPr>
              <a:t>ubicado </a:t>
            </a:r>
            <a:r>
              <a:rPr lang="es-ES" b="0" dirty="0">
                <a:latin typeface="Times New Roman"/>
                <a:cs typeface="Times New Roman"/>
              </a:rPr>
              <a:t>en una zona definida por la intersección de </a:t>
            </a:r>
            <a:r>
              <a:rPr lang="es-ES" b="0" dirty="0" smtClean="0">
                <a:latin typeface="Times New Roman"/>
                <a:cs typeface="Times New Roman"/>
              </a:rPr>
              <a:t>los </a:t>
            </a:r>
            <a:r>
              <a:rPr lang="es-ES" b="0" dirty="0">
                <a:latin typeface="Times New Roman"/>
                <a:cs typeface="Times New Roman"/>
              </a:rPr>
              <a:t>dos </a:t>
            </a:r>
            <a:r>
              <a:rPr lang="es-ES" b="0" dirty="0" smtClean="0">
                <a:latin typeface="Times New Roman"/>
                <a:cs typeface="Times New Roman"/>
              </a:rPr>
              <a:t>anillos.</a:t>
            </a:r>
            <a:endParaRPr lang="es-ES" b="0" dirty="0">
              <a:latin typeface="Times New Roman"/>
              <a:cs typeface="Times New Roman"/>
            </a:endParaRPr>
          </a:p>
          <a:p>
            <a:endParaRPr lang="es-ES" b="0" dirty="0" smtClean="0">
              <a:latin typeface="Times New Roman"/>
              <a:cs typeface="Times New Roman"/>
            </a:endParaRPr>
          </a:p>
          <a:p>
            <a:endParaRPr lang="es-ES" b="0" dirty="0">
              <a:latin typeface="Times New Roman"/>
              <a:cs typeface="Times New Roman"/>
            </a:endParaRPr>
          </a:p>
        </p:txBody>
      </p:sp>
      <p:sp>
        <p:nvSpPr>
          <p:cNvPr id="48" name="Rectangle 47"/>
          <p:cNvSpPr/>
          <p:nvPr/>
        </p:nvSpPr>
        <p:spPr>
          <a:xfrm>
            <a:off x="0" y="4637544"/>
            <a:ext cx="9144000" cy="3108544"/>
          </a:xfrm>
          <a:prstGeom prst="rect">
            <a:avLst/>
          </a:prstGeom>
        </p:spPr>
        <p:txBody>
          <a:bodyPr wrap="square">
            <a:spAutoFit/>
          </a:bodyPr>
          <a:lstStyle/>
          <a:p>
            <a:r>
              <a:rPr lang="es-ES" b="0" dirty="0" smtClean="0">
                <a:latin typeface="Times New Roman"/>
                <a:cs typeface="Times New Roman"/>
              </a:rPr>
              <a:t>Notar el efecto de la geometría de la solución, cuando los anillos cruzan mas perpendicular la zona de intersección tiene menos área. Esto muestra la contribución de la geometría de la medición a la solución (independiente de los errores de medición).</a:t>
            </a:r>
            <a:endParaRPr lang="es-ES" b="0" dirty="0">
              <a:latin typeface="Times New Roman"/>
              <a:cs typeface="Times New Roman"/>
            </a:endParaRPr>
          </a:p>
          <a:p>
            <a:endParaRPr lang="es-ES" b="0" dirty="0" smtClean="0">
              <a:latin typeface="Times New Roman"/>
              <a:cs typeface="Times New Roman"/>
            </a:endParaRPr>
          </a:p>
          <a:p>
            <a:endParaRPr lang="es-ES" b="0" dirty="0">
              <a:latin typeface="Times New Roman"/>
              <a:cs typeface="Times New Roman"/>
            </a:endParaRPr>
          </a:p>
        </p:txBody>
      </p:sp>
    </p:spTree>
    <p:extLst>
      <p:ext uri="{BB962C8B-B14F-4D97-AF65-F5344CB8AC3E}">
        <p14:creationId xmlns:p14="http://schemas.microsoft.com/office/powerpoint/2010/main" val="400411303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slide0004_image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4076700"/>
            <a:ext cx="3810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lide0004_image00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857625"/>
            <a:ext cx="3810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0"/>
            <a:ext cx="9144000" cy="3539431"/>
          </a:xfrm>
          <a:prstGeom prst="rect">
            <a:avLst/>
          </a:prstGeom>
          <a:noFill/>
        </p:spPr>
        <p:txBody>
          <a:bodyPr wrap="square" rtlCol="0">
            <a:spAutoFit/>
          </a:bodyPr>
          <a:lstStyle/>
          <a:p>
            <a:r>
              <a:rPr lang="es-ES" b="0" dirty="0" smtClean="0">
                <a:latin typeface="Times New Roman"/>
                <a:cs typeface="Times New Roman"/>
              </a:rPr>
              <a:t>Este proceso, llamado </a:t>
            </a:r>
            <a:r>
              <a:rPr lang="es-ES" b="0" dirty="0" err="1" smtClean="0">
                <a:latin typeface="Times New Roman"/>
                <a:cs typeface="Times New Roman"/>
              </a:rPr>
              <a:t>trilateración</a:t>
            </a:r>
            <a:r>
              <a:rPr lang="es-ES" b="0" dirty="0" smtClean="0">
                <a:latin typeface="Times New Roman"/>
                <a:cs typeface="Times New Roman"/>
              </a:rPr>
              <a:t>, necesita las distancias entre el receptor y los satélites.</a:t>
            </a:r>
          </a:p>
          <a:p>
            <a:r>
              <a:rPr lang="es-ES" b="0" dirty="0" smtClean="0">
                <a:latin typeface="Times New Roman"/>
                <a:cs typeface="Times New Roman"/>
              </a:rPr>
              <a:t>¿cómo determinamos las distancias?</a:t>
            </a:r>
          </a:p>
          <a:p>
            <a:endParaRPr lang="es-ES" b="0" dirty="0">
              <a:latin typeface="Times New Roman"/>
              <a:cs typeface="Times New Roman"/>
            </a:endParaRPr>
          </a:p>
          <a:p>
            <a:r>
              <a:rPr lang="es-ES" b="0" dirty="0" smtClean="0">
                <a:latin typeface="Times New Roman"/>
                <a:cs typeface="Times New Roman"/>
              </a:rPr>
              <a:t>Usamos luz para determinar la distancia.</a:t>
            </a:r>
          </a:p>
          <a:p>
            <a:endParaRPr lang="es-ES" b="0" dirty="0">
              <a:latin typeface="Times New Roman"/>
              <a:cs typeface="Times New Roman"/>
            </a:endParaRPr>
          </a:p>
          <a:p>
            <a:r>
              <a:rPr lang="es-ES" b="0" dirty="0" smtClean="0">
                <a:latin typeface="Times New Roman"/>
                <a:cs typeface="Times New Roman"/>
              </a:rPr>
              <a:t>Bidireccional                        Unidireccional</a:t>
            </a:r>
          </a:p>
          <a:p>
            <a:r>
              <a:rPr lang="es-ES" b="0" dirty="0" smtClean="0">
                <a:latin typeface="Times New Roman"/>
                <a:cs typeface="Times New Roman"/>
              </a:rPr>
              <a:t>                                             GPS usa unidireccional</a:t>
            </a:r>
          </a:p>
        </p:txBody>
      </p:sp>
    </p:spTree>
    <p:extLst>
      <p:ext uri="{BB962C8B-B14F-4D97-AF65-F5344CB8AC3E}">
        <p14:creationId xmlns:p14="http://schemas.microsoft.com/office/powerpoint/2010/main" val="8864011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51569"/>
            <a:ext cx="9144000" cy="3539431"/>
          </a:xfrm>
          <a:prstGeom prst="rect">
            <a:avLst/>
          </a:prstGeom>
          <a:noFill/>
        </p:spPr>
        <p:txBody>
          <a:bodyPr wrap="square" rtlCol="0">
            <a:spAutoFit/>
          </a:bodyPr>
          <a:lstStyle/>
          <a:p>
            <a:r>
              <a:rPr lang="es-ES" b="0" dirty="0" smtClean="0">
                <a:latin typeface="Times New Roman"/>
                <a:cs typeface="Times New Roman"/>
              </a:rPr>
              <a:t>Geodinámica</a:t>
            </a:r>
          </a:p>
          <a:p>
            <a:r>
              <a:rPr lang="es-ES" b="0" dirty="0" smtClean="0">
                <a:latin typeface="Times New Roman"/>
                <a:cs typeface="Times New Roman"/>
              </a:rPr>
              <a:t>(¡Ingeniera aplicada a la tierra!)</a:t>
            </a:r>
          </a:p>
          <a:p>
            <a:endParaRPr lang="es-ES" b="0" dirty="0">
              <a:latin typeface="Times New Roman"/>
              <a:cs typeface="Times New Roman"/>
            </a:endParaRPr>
          </a:p>
          <a:p>
            <a:endParaRPr lang="es-ES" b="0" dirty="0" smtClean="0">
              <a:latin typeface="Times New Roman"/>
              <a:cs typeface="Times New Roman"/>
            </a:endParaRPr>
          </a:p>
          <a:p>
            <a:endParaRPr lang="es-ES" b="0" dirty="0">
              <a:latin typeface="Times New Roman"/>
              <a:cs typeface="Times New Roman"/>
            </a:endParaRPr>
          </a:p>
          <a:p>
            <a:endParaRPr lang="es-ES" b="0" dirty="0" smtClean="0">
              <a:latin typeface="Times New Roman"/>
              <a:cs typeface="Times New Roman"/>
            </a:endParaRPr>
          </a:p>
          <a:p>
            <a:r>
              <a:rPr lang="es-ES" b="0" dirty="0" err="1" smtClean="0">
                <a:latin typeface="Times New Roman"/>
                <a:cs typeface="Times New Roman"/>
              </a:rPr>
              <a:t>Geodynamics</a:t>
            </a:r>
            <a:r>
              <a:rPr lang="es-ES" b="0" dirty="0" smtClean="0">
                <a:latin typeface="Times New Roman"/>
                <a:cs typeface="Times New Roman"/>
              </a:rPr>
              <a:t>, </a:t>
            </a:r>
            <a:r>
              <a:rPr lang="es-ES" b="0" dirty="0" err="1" smtClean="0">
                <a:latin typeface="Times New Roman"/>
                <a:cs typeface="Times New Roman"/>
              </a:rPr>
              <a:t>Turcotte</a:t>
            </a:r>
            <a:r>
              <a:rPr lang="es-ES" b="0" dirty="0" smtClean="0">
                <a:latin typeface="Times New Roman"/>
                <a:cs typeface="Times New Roman"/>
              </a:rPr>
              <a:t> and </a:t>
            </a:r>
            <a:r>
              <a:rPr lang="es-ES" b="0" dirty="0" err="1" smtClean="0">
                <a:latin typeface="Times New Roman"/>
                <a:cs typeface="Times New Roman"/>
              </a:rPr>
              <a:t>Shubert</a:t>
            </a:r>
            <a:endParaRPr lang="es-ES" b="0" dirty="0" smtClean="0">
              <a:latin typeface="Times New Roman"/>
              <a:cs typeface="Times New Roman"/>
            </a:endParaRPr>
          </a:p>
          <a:p>
            <a:r>
              <a:rPr lang="es-ES" b="0" dirty="0">
                <a:latin typeface="Times New Roman"/>
                <a:cs typeface="Times New Roman"/>
              </a:rPr>
              <a:t>[</a:t>
            </a:r>
            <a:r>
              <a:rPr lang="es-ES" b="0" dirty="0" err="1">
                <a:latin typeface="Times New Roman"/>
                <a:cs typeface="Times New Roman"/>
              </a:rPr>
              <a:t>Fulbright</a:t>
            </a:r>
            <a:r>
              <a:rPr lang="es-ES" b="0" dirty="0">
                <a:latin typeface="Times New Roman"/>
                <a:cs typeface="Times New Roman"/>
              </a:rPr>
              <a:t> está donando una copia a la biblioteca</a:t>
            </a:r>
            <a:r>
              <a:rPr lang="es-ES" b="0" dirty="0" smtClean="0">
                <a:latin typeface="Times New Roman"/>
                <a:cs typeface="Times New Roman"/>
              </a:rPr>
              <a:t>]</a:t>
            </a:r>
            <a:endParaRPr lang="es-ES" b="0" dirty="0">
              <a:latin typeface="Times New Roman"/>
              <a:cs typeface="Times New Roman"/>
            </a:endParaRPr>
          </a:p>
        </p:txBody>
      </p:sp>
    </p:spTree>
    <p:extLst>
      <p:ext uri="{BB962C8B-B14F-4D97-AF65-F5344CB8AC3E}">
        <p14:creationId xmlns:p14="http://schemas.microsoft.com/office/powerpoint/2010/main" val="819723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0" y="508000"/>
            <a:ext cx="9144000" cy="590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 b="0" dirty="0" smtClean="0">
                <a:latin typeface="Times New Roman"/>
                <a:cs typeface="Times New Roman"/>
              </a:rPr>
              <a:t>Ventajas de determinación de distancia unidireccional.</a:t>
            </a:r>
          </a:p>
          <a:p>
            <a:pPr eaLnBrk="1" hangingPunct="1">
              <a:spcBef>
                <a:spcPct val="50000"/>
              </a:spcBef>
            </a:pPr>
            <a:r>
              <a:rPr lang="es-ES" b="0" dirty="0" smtClean="0">
                <a:latin typeface="Times New Roman"/>
                <a:cs typeface="Times New Roman"/>
              </a:rPr>
              <a:t>(</a:t>
            </a:r>
            <a:r>
              <a:rPr lang="es-ES" b="0" dirty="0" err="1" smtClean="0">
                <a:latin typeface="Times New Roman"/>
                <a:cs typeface="Times New Roman"/>
              </a:rPr>
              <a:t>one-way</a:t>
            </a:r>
            <a:r>
              <a:rPr lang="es-ES" b="0" dirty="0" smtClean="0">
                <a:latin typeface="Times New Roman"/>
                <a:cs typeface="Times New Roman"/>
              </a:rPr>
              <a:t> </a:t>
            </a:r>
            <a:r>
              <a:rPr lang="es-ES" b="0" dirty="0" err="1" smtClean="0">
                <a:latin typeface="Times New Roman"/>
                <a:cs typeface="Times New Roman"/>
              </a:rPr>
              <a:t>ranging</a:t>
            </a:r>
            <a:r>
              <a:rPr lang="es-ES" b="0" dirty="0" smtClean="0">
                <a:latin typeface="Times New Roman"/>
                <a:cs typeface="Times New Roman"/>
              </a:rPr>
              <a:t>)</a:t>
            </a: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Receptor no tiene que generar señales, que significa:</a:t>
            </a:r>
          </a:p>
          <a:p>
            <a:pPr eaLnBrk="1" hangingPunct="1">
              <a:spcBef>
                <a:spcPct val="50000"/>
              </a:spcBef>
            </a:pPr>
            <a:r>
              <a:rPr lang="es-ES" b="0" dirty="0" smtClean="0">
                <a:latin typeface="Times New Roman"/>
                <a:cs typeface="Times New Roman"/>
              </a:rPr>
              <a:t>- Los receptores pueden ser baratos y portátiles.</a:t>
            </a:r>
          </a:p>
          <a:p>
            <a:pPr eaLnBrk="1" hangingPunct="1">
              <a:spcBef>
                <a:spcPct val="50000"/>
              </a:spcBef>
            </a:pPr>
            <a:r>
              <a:rPr lang="es-ES" b="0" dirty="0" smtClean="0">
                <a:latin typeface="Times New Roman"/>
                <a:cs typeface="Times New Roman"/>
              </a:rPr>
              <a:t>- No se puede ubicar el receptor/usuario (no puede apuntar al usuario, importante para fines militares).</a:t>
            </a:r>
          </a:p>
          <a:p>
            <a:pPr eaLnBrk="1" hangingPunct="1">
              <a:spcBef>
                <a:spcPct val="50000"/>
              </a:spcBef>
            </a:pPr>
            <a:r>
              <a:rPr lang="es-ES" b="0" dirty="0" smtClean="0">
                <a:latin typeface="Times New Roman"/>
                <a:cs typeface="Times New Roman"/>
              </a:rPr>
              <a:t>- No se puede cobrar el usuario por el uso</a:t>
            </a:r>
          </a:p>
          <a:p>
            <a:pPr eaLnBrk="1" hangingPunct="1">
              <a:spcBef>
                <a:spcPct val="50000"/>
              </a:spcBef>
            </a:pPr>
            <a:r>
              <a:rPr lang="es-ES" b="0" dirty="0" smtClean="0">
                <a:latin typeface="Times New Roman"/>
                <a:cs typeface="Times New Roman"/>
              </a:rPr>
              <a:t>(cualquiera pueden recibir los señales y no hay forma para saber quién recibe) .</a:t>
            </a:r>
            <a:endParaRPr lang="es-ES" b="0" dirty="0">
              <a:latin typeface="Times New Roman"/>
              <a:cs typeface="Times New Roman"/>
            </a:endParaRPr>
          </a:p>
        </p:txBody>
      </p:sp>
    </p:spTree>
    <p:extLst>
      <p:ext uri="{BB962C8B-B14F-4D97-AF65-F5344CB8AC3E}">
        <p14:creationId xmlns:p14="http://schemas.microsoft.com/office/powerpoint/2010/main" val="309453820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0" y="457200"/>
            <a:ext cx="91440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 b="0" dirty="0" smtClean="0">
                <a:latin typeface="Times New Roman"/>
                <a:cs typeface="Times New Roman"/>
              </a:rPr>
              <a:t>Determinación del distancia unidireccional.</a:t>
            </a: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Medir el tiempo que le toma a un señal de radio para llegar al receptor. </a:t>
            </a:r>
          </a:p>
          <a:p>
            <a:pPr eaLnBrk="1" hangingPunct="1">
              <a:spcBef>
                <a:spcPct val="50000"/>
              </a:spcBef>
            </a:pPr>
            <a:r>
              <a:rPr lang="es-ES" b="0" dirty="0" smtClean="0">
                <a:latin typeface="Times New Roman"/>
                <a:cs typeface="Times New Roman"/>
              </a:rPr>
              <a:t>Usar la velocidad de luz para convertir tiempo de vuelo a distancia.</a:t>
            </a:r>
          </a:p>
          <a:p>
            <a:pPr eaLnBrk="1" hangingPunct="1">
              <a:spcBef>
                <a:spcPct val="50000"/>
              </a:spcBef>
            </a:pPr>
            <a:r>
              <a:rPr lang="es-ES" b="0" dirty="0" smtClean="0">
                <a:latin typeface="Times New Roman"/>
                <a:cs typeface="Times New Roman"/>
              </a:rPr>
              <a:t> </a:t>
            </a:r>
          </a:p>
          <a:p>
            <a:pPr eaLnBrk="1" hangingPunct="1">
              <a:spcBef>
                <a:spcPct val="50000"/>
              </a:spcBef>
            </a:pPr>
            <a:r>
              <a:rPr lang="es-ES" b="0" dirty="0" smtClean="0">
                <a:latin typeface="Times New Roman"/>
                <a:cs typeface="Times New Roman"/>
              </a:rPr>
              <a:t>Eso requiere</a:t>
            </a:r>
          </a:p>
          <a:p>
            <a:pPr eaLnBrk="1" hangingPunct="1">
              <a:spcBef>
                <a:spcPct val="50000"/>
              </a:spcBef>
            </a:pPr>
            <a:r>
              <a:rPr lang="es-ES" b="0" dirty="0" smtClean="0">
                <a:latin typeface="Times New Roman"/>
                <a:cs typeface="Times New Roman"/>
              </a:rPr>
              <a:t>relojes de alta precisión para determinar el tiempo de salida y de llegada.</a:t>
            </a:r>
          </a:p>
        </p:txBody>
      </p:sp>
    </p:spTree>
    <p:extLst>
      <p:ext uri="{BB962C8B-B14F-4D97-AF65-F5344CB8AC3E}">
        <p14:creationId xmlns:p14="http://schemas.microsoft.com/office/powerpoint/2010/main" val="43172553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5262980"/>
          </a:xfrm>
          <a:prstGeom prst="rect">
            <a:avLst/>
          </a:prstGeom>
          <a:noFill/>
        </p:spPr>
        <p:txBody>
          <a:bodyPr wrap="square" rtlCol="0">
            <a:spAutoFit/>
          </a:bodyPr>
          <a:lstStyle/>
          <a:p>
            <a:r>
              <a:rPr lang="es-ES" b="0" dirty="0" smtClean="0">
                <a:latin typeface="Times New Roman"/>
                <a:cs typeface="Times New Roman"/>
              </a:rPr>
              <a:t>Tiempo y GPS</a:t>
            </a:r>
          </a:p>
          <a:p>
            <a:endParaRPr lang="es-ES" b="0" dirty="0" smtClean="0">
              <a:latin typeface="Times New Roman"/>
              <a:cs typeface="Times New Roman"/>
            </a:endParaRPr>
          </a:p>
          <a:p>
            <a:r>
              <a:rPr lang="es-ES" b="0" dirty="0" smtClean="0">
                <a:latin typeface="Times New Roman"/>
                <a:cs typeface="Times New Roman"/>
              </a:rPr>
              <a:t>Las mediciones unidireccionales necesitan sincronización de los relojes involucrados en la producción </a:t>
            </a:r>
            <a:r>
              <a:rPr lang="es-ES" b="0" dirty="0">
                <a:latin typeface="Times New Roman"/>
                <a:cs typeface="Times New Roman"/>
              </a:rPr>
              <a:t>de </a:t>
            </a:r>
            <a:r>
              <a:rPr lang="es-ES" b="0" dirty="0" smtClean="0">
                <a:latin typeface="Times New Roman"/>
                <a:cs typeface="Times New Roman"/>
              </a:rPr>
              <a:t>las </a:t>
            </a:r>
            <a:r>
              <a:rPr lang="es-ES" b="0" dirty="0">
                <a:latin typeface="Times New Roman"/>
                <a:cs typeface="Times New Roman"/>
              </a:rPr>
              <a:t>señales </a:t>
            </a:r>
            <a:r>
              <a:rPr lang="es-ES" b="0" dirty="0" smtClean="0">
                <a:latin typeface="Times New Roman"/>
                <a:cs typeface="Times New Roman"/>
              </a:rPr>
              <a:t>(en cada satélite) y </a:t>
            </a:r>
          </a:p>
          <a:p>
            <a:endParaRPr lang="es-ES" b="0" dirty="0">
              <a:latin typeface="Times New Roman"/>
              <a:cs typeface="Times New Roman"/>
            </a:endParaRPr>
          </a:p>
          <a:p>
            <a:r>
              <a:rPr lang="es-ES" b="0" dirty="0">
                <a:latin typeface="Times New Roman"/>
                <a:cs typeface="Times New Roman"/>
              </a:rPr>
              <a:t>l</a:t>
            </a:r>
            <a:r>
              <a:rPr lang="es-ES" b="0" dirty="0" smtClean="0">
                <a:latin typeface="Times New Roman"/>
                <a:cs typeface="Times New Roman"/>
              </a:rPr>
              <a:t>a recepción </a:t>
            </a:r>
            <a:r>
              <a:rPr lang="es-ES" b="0" dirty="0">
                <a:latin typeface="Times New Roman"/>
                <a:cs typeface="Times New Roman"/>
              </a:rPr>
              <a:t>de </a:t>
            </a:r>
            <a:r>
              <a:rPr lang="es-ES" b="0" dirty="0" smtClean="0">
                <a:latin typeface="Times New Roman"/>
                <a:cs typeface="Times New Roman"/>
              </a:rPr>
              <a:t>las </a:t>
            </a:r>
            <a:r>
              <a:rPr lang="es-ES" b="0" dirty="0">
                <a:latin typeface="Times New Roman"/>
                <a:cs typeface="Times New Roman"/>
              </a:rPr>
              <a:t>señales </a:t>
            </a:r>
            <a:r>
              <a:rPr lang="es-ES" b="0" dirty="0" smtClean="0">
                <a:latin typeface="Times New Roman"/>
                <a:cs typeface="Times New Roman"/>
              </a:rPr>
              <a:t>(el reloj del receptor tiene que estar sincronizado con los satélites).</a:t>
            </a:r>
          </a:p>
          <a:p>
            <a:endParaRPr lang="es-ES" b="0" dirty="0">
              <a:latin typeface="Times New Roman"/>
              <a:cs typeface="Times New Roman"/>
            </a:endParaRPr>
          </a:p>
          <a:p>
            <a:r>
              <a:rPr lang="es-ES" b="0" dirty="0" smtClean="0">
                <a:latin typeface="Times New Roman"/>
                <a:cs typeface="Times New Roman"/>
              </a:rPr>
              <a:t>Idea básica de mediciones unidireccionales</a:t>
            </a:r>
          </a:p>
          <a:p>
            <a:endParaRPr lang="es-ES" b="0" dirty="0" smtClean="0">
              <a:latin typeface="Times New Roman"/>
              <a:cs typeface="Times New Roman"/>
            </a:endParaRPr>
          </a:p>
          <a:p>
            <a:r>
              <a:rPr lang="es-ES" b="0" dirty="0" smtClean="0">
                <a:latin typeface="Times New Roman"/>
                <a:cs typeface="Times New Roman"/>
              </a:rPr>
              <a:t>(tiempo de llegada) – (tiempo de salida) = (tiempo en vuelo)</a:t>
            </a:r>
          </a:p>
        </p:txBody>
      </p:sp>
    </p:spTree>
    <p:extLst>
      <p:ext uri="{BB962C8B-B14F-4D97-AF65-F5344CB8AC3E}">
        <p14:creationId xmlns:p14="http://schemas.microsoft.com/office/powerpoint/2010/main" val="15935507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54307"/>
            <a:ext cx="9144000" cy="4832093"/>
          </a:xfrm>
          <a:prstGeom prst="rect">
            <a:avLst/>
          </a:prstGeom>
          <a:noFill/>
        </p:spPr>
        <p:txBody>
          <a:bodyPr wrap="square" rtlCol="0">
            <a:spAutoFit/>
          </a:bodyPr>
          <a:lstStyle/>
          <a:p>
            <a:r>
              <a:rPr lang="es-ES" b="0" dirty="0" smtClean="0">
                <a:latin typeface="Times New Roman"/>
                <a:cs typeface="Times New Roman"/>
              </a:rPr>
              <a:t>Combinando el tiempo de vuelo con la velocidad de la señal se puede determinar la distancia</a:t>
            </a:r>
          </a:p>
          <a:p>
            <a:endParaRPr lang="es-ES" b="0" dirty="0">
              <a:latin typeface="Times New Roman"/>
              <a:cs typeface="Times New Roman"/>
            </a:endParaRPr>
          </a:p>
          <a:p>
            <a:endParaRPr lang="es-ES" b="0" dirty="0" smtClean="0">
              <a:latin typeface="Times New Roman"/>
              <a:cs typeface="Times New Roman"/>
            </a:endParaRPr>
          </a:p>
          <a:p>
            <a:endParaRPr lang="es-ES" b="0" dirty="0">
              <a:latin typeface="Times New Roman"/>
              <a:cs typeface="Times New Roman"/>
            </a:endParaRPr>
          </a:p>
          <a:p>
            <a:r>
              <a:rPr lang="es-ES" b="0" dirty="0" smtClean="0">
                <a:latin typeface="Times New Roman"/>
                <a:cs typeface="Times New Roman"/>
              </a:rPr>
              <a:t>Distancia = (tiempo de vuelo) * velocidad</a:t>
            </a:r>
          </a:p>
          <a:p>
            <a:endParaRPr lang="es-ES" b="0" dirty="0">
              <a:latin typeface="Times New Roman"/>
              <a:cs typeface="Times New Roman"/>
            </a:endParaRPr>
          </a:p>
          <a:p>
            <a:r>
              <a:rPr lang="es-ES" b="0" dirty="0" smtClean="0">
                <a:latin typeface="Times New Roman"/>
                <a:cs typeface="Times New Roman"/>
              </a:rPr>
              <a:t>Porque no hemos medido la distancia directamente, vamos a llamarla </a:t>
            </a:r>
          </a:p>
          <a:p>
            <a:endParaRPr lang="es-ES" b="0" dirty="0">
              <a:latin typeface="Times New Roman"/>
              <a:cs typeface="Times New Roman"/>
            </a:endParaRPr>
          </a:p>
          <a:p>
            <a:r>
              <a:rPr lang="es-ES" b="0" dirty="0" err="1" smtClean="0">
                <a:latin typeface="Times New Roman"/>
                <a:cs typeface="Times New Roman"/>
              </a:rPr>
              <a:t>Pseudo</a:t>
            </a:r>
            <a:r>
              <a:rPr lang="es-ES" b="0" dirty="0" smtClean="0">
                <a:latin typeface="Times New Roman"/>
                <a:cs typeface="Times New Roman"/>
              </a:rPr>
              <a:t>-distancia.</a:t>
            </a:r>
          </a:p>
        </p:txBody>
      </p:sp>
    </p:spTree>
    <p:extLst>
      <p:ext uri="{BB962C8B-B14F-4D97-AF65-F5344CB8AC3E}">
        <p14:creationId xmlns:p14="http://schemas.microsoft.com/office/powerpoint/2010/main" val="35514721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986528"/>
          </a:xfrm>
          <a:prstGeom prst="rect">
            <a:avLst/>
          </a:prstGeom>
          <a:noFill/>
        </p:spPr>
        <p:txBody>
          <a:bodyPr wrap="square" rtlCol="0">
            <a:spAutoFit/>
          </a:bodyPr>
          <a:lstStyle/>
          <a:p>
            <a:r>
              <a:rPr lang="es-ES" b="0" dirty="0" smtClean="0">
                <a:latin typeface="Times New Roman"/>
                <a:cs typeface="Times New Roman"/>
              </a:rPr>
              <a:t>Tiempo y GPS</a:t>
            </a:r>
          </a:p>
          <a:p>
            <a:endParaRPr lang="es-ES" b="0" dirty="0" smtClean="0">
              <a:latin typeface="Times New Roman"/>
              <a:cs typeface="Times New Roman"/>
            </a:endParaRPr>
          </a:p>
          <a:p>
            <a:r>
              <a:rPr lang="es-ES" b="0" dirty="0" smtClean="0">
                <a:latin typeface="Times New Roman"/>
                <a:cs typeface="Times New Roman"/>
              </a:rPr>
              <a:t>Un problema – se requiere sincronización global entre los relojes de los satélites y los equipos de los usuarios. Esto es muy difícil de implementar en la práctica.</a:t>
            </a:r>
          </a:p>
          <a:p>
            <a:endParaRPr lang="es-ES" b="0" dirty="0">
              <a:latin typeface="Times New Roman"/>
              <a:cs typeface="Times New Roman"/>
            </a:endParaRPr>
          </a:p>
          <a:p>
            <a:r>
              <a:rPr lang="es-ES" b="0" dirty="0" smtClean="0">
                <a:latin typeface="Times New Roman"/>
                <a:cs typeface="Times New Roman"/>
              </a:rPr>
              <a:t>Los satélites tienen relojes atómicos precisos (4 relojes por cada satélite, </a:t>
            </a:r>
            <a:r>
              <a:rPr lang="es-ES" b="0" dirty="0">
                <a:latin typeface="Times New Roman"/>
                <a:cs typeface="Times New Roman"/>
              </a:rPr>
              <a:t>2 de cesio y 2 de </a:t>
            </a:r>
            <a:r>
              <a:rPr lang="es-ES" b="0" dirty="0" smtClean="0">
                <a:latin typeface="Times New Roman"/>
                <a:cs typeface="Times New Roman"/>
              </a:rPr>
              <a:t>rubidio).</a:t>
            </a:r>
          </a:p>
          <a:p>
            <a:endParaRPr lang="es-ES" b="0" dirty="0">
              <a:latin typeface="Times New Roman"/>
              <a:cs typeface="Times New Roman"/>
            </a:endParaRPr>
          </a:p>
          <a:p>
            <a:r>
              <a:rPr lang="es-ES" b="0" dirty="0" smtClean="0">
                <a:latin typeface="Times New Roman"/>
                <a:cs typeface="Times New Roman"/>
              </a:rPr>
              <a:t>Es demasiado caro (y no muy portátil) para los equipos de los usuarios tener relojes de este tipo.</a:t>
            </a:r>
          </a:p>
          <a:p>
            <a:endParaRPr lang="es-ES" b="0" dirty="0">
              <a:latin typeface="Times New Roman"/>
              <a:cs typeface="Times New Roman"/>
            </a:endParaRPr>
          </a:p>
          <a:p>
            <a:r>
              <a:rPr lang="es-ES" b="0" dirty="0" smtClean="0">
                <a:latin typeface="Times New Roman"/>
                <a:cs typeface="Times New Roman"/>
              </a:rPr>
              <a:t>Solución – usar un reloj “común” en el receptor y estimar el error del reloj (requiere una medición más para estimar un parámetro más).</a:t>
            </a:r>
          </a:p>
          <a:p>
            <a:endParaRPr lang="es-ES" b="0" dirty="0">
              <a:latin typeface="Times New Roman"/>
              <a:cs typeface="Times New Roman"/>
            </a:endParaRPr>
          </a:p>
        </p:txBody>
      </p:sp>
    </p:spTree>
    <p:extLst>
      <p:ext uri="{BB962C8B-B14F-4D97-AF65-F5344CB8AC3E}">
        <p14:creationId xmlns:p14="http://schemas.microsoft.com/office/powerpoint/2010/main" val="145060294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986528"/>
          </a:xfrm>
          <a:prstGeom prst="rect">
            <a:avLst/>
          </a:prstGeom>
          <a:noFill/>
        </p:spPr>
        <p:txBody>
          <a:bodyPr wrap="square" rtlCol="0">
            <a:spAutoFit/>
          </a:bodyPr>
          <a:lstStyle/>
          <a:p>
            <a:r>
              <a:rPr lang="es-ES" b="0" dirty="0" smtClean="0">
                <a:latin typeface="Times New Roman"/>
                <a:cs typeface="Times New Roman"/>
              </a:rPr>
              <a:t>Tiempo y GPS</a:t>
            </a:r>
          </a:p>
          <a:p>
            <a:endParaRPr lang="es-ES" b="0" dirty="0" smtClean="0">
              <a:latin typeface="Times New Roman"/>
              <a:cs typeface="Times New Roman"/>
            </a:endParaRPr>
          </a:p>
          <a:p>
            <a:r>
              <a:rPr lang="es-ES" b="0" dirty="0" smtClean="0">
                <a:latin typeface="Times New Roman"/>
                <a:cs typeface="Times New Roman"/>
              </a:rPr>
              <a:t>Diseño de GPS.</a:t>
            </a:r>
          </a:p>
          <a:p>
            <a:endParaRPr lang="es-ES" b="0" dirty="0" smtClean="0">
              <a:latin typeface="Times New Roman"/>
              <a:cs typeface="Times New Roman"/>
            </a:endParaRPr>
          </a:p>
          <a:p>
            <a:endParaRPr lang="es-ES" b="0" dirty="0" smtClean="0">
              <a:latin typeface="Times New Roman"/>
              <a:cs typeface="Times New Roman"/>
            </a:endParaRPr>
          </a:p>
          <a:p>
            <a:r>
              <a:rPr lang="es-ES" b="0" dirty="0" smtClean="0">
                <a:latin typeface="Times New Roman"/>
                <a:cs typeface="Times New Roman"/>
              </a:rPr>
              <a:t>Transmisores</a:t>
            </a:r>
          </a:p>
          <a:p>
            <a:endParaRPr lang="es-ES" b="0" dirty="0" smtClean="0">
              <a:latin typeface="Times New Roman"/>
              <a:cs typeface="Times New Roman"/>
            </a:endParaRPr>
          </a:p>
          <a:p>
            <a:r>
              <a:rPr lang="es-ES" b="0" dirty="0" smtClean="0">
                <a:latin typeface="Times New Roman"/>
                <a:cs typeface="Times New Roman"/>
              </a:rPr>
              <a:t>Sincronizados</a:t>
            </a:r>
          </a:p>
          <a:p>
            <a:r>
              <a:rPr lang="es-ES" b="0" dirty="0" smtClean="0">
                <a:latin typeface="Times New Roman"/>
                <a:cs typeface="Times New Roman"/>
              </a:rPr>
              <a:t>“</a:t>
            </a:r>
            <a:r>
              <a:rPr lang="es-ES" b="0" dirty="0" err="1" smtClean="0">
                <a:latin typeface="Times New Roman"/>
                <a:cs typeface="Times New Roman"/>
              </a:rPr>
              <a:t>envian</a:t>
            </a:r>
            <a:r>
              <a:rPr lang="es-ES" b="0" dirty="0" smtClean="0">
                <a:latin typeface="Times New Roman"/>
                <a:cs typeface="Times New Roman"/>
              </a:rPr>
              <a:t>” el tiempo de la transmisión</a:t>
            </a:r>
          </a:p>
          <a:p>
            <a:endParaRPr lang="es-ES" b="0" dirty="0" smtClean="0">
              <a:latin typeface="Times New Roman"/>
              <a:cs typeface="Times New Roman"/>
            </a:endParaRPr>
          </a:p>
          <a:p>
            <a:endParaRPr lang="es-ES" b="0" dirty="0">
              <a:latin typeface="Times New Roman"/>
              <a:cs typeface="Times New Roman"/>
            </a:endParaRPr>
          </a:p>
          <a:p>
            <a:r>
              <a:rPr lang="es-ES" b="0" dirty="0" smtClean="0">
                <a:latin typeface="Times New Roman"/>
                <a:cs typeface="Times New Roman"/>
              </a:rPr>
              <a:t>Receptores</a:t>
            </a:r>
          </a:p>
          <a:p>
            <a:endParaRPr lang="es-ES" b="0" dirty="0" smtClean="0">
              <a:latin typeface="Times New Roman"/>
              <a:cs typeface="Times New Roman"/>
            </a:endParaRPr>
          </a:p>
          <a:p>
            <a:r>
              <a:rPr lang="es-ES" b="0" dirty="0" smtClean="0">
                <a:latin typeface="Times New Roman"/>
                <a:cs typeface="Times New Roman"/>
              </a:rPr>
              <a:t>Toman suficiente datos para ubicarse (necesita 3 valores para ubicarse en 3D) mas una cuarta para estimar el error del reloj.</a:t>
            </a:r>
          </a:p>
          <a:p>
            <a:endParaRPr lang="es-ES" b="0" dirty="0">
              <a:latin typeface="Times New Roman"/>
              <a:cs typeface="Times New Roman"/>
            </a:endParaRPr>
          </a:p>
        </p:txBody>
      </p:sp>
    </p:spTree>
    <p:extLst>
      <p:ext uri="{BB962C8B-B14F-4D97-AF65-F5344CB8AC3E}">
        <p14:creationId xmlns:p14="http://schemas.microsoft.com/office/powerpoint/2010/main" val="169027118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61169"/>
            <a:ext cx="9144000" cy="2677656"/>
          </a:xfrm>
          <a:prstGeom prst="rect">
            <a:avLst/>
          </a:prstGeom>
          <a:noFill/>
        </p:spPr>
        <p:txBody>
          <a:bodyPr wrap="square" rtlCol="0">
            <a:spAutoFit/>
          </a:bodyPr>
          <a:lstStyle/>
          <a:p>
            <a:r>
              <a:rPr lang="es-ES" b="0" dirty="0" smtClean="0">
                <a:latin typeface="Times New Roman"/>
                <a:cs typeface="Times New Roman"/>
              </a:rPr>
              <a:t>Ahora tenemos que considerar el error introducido por los relojes imprecisos de los receptores.</a:t>
            </a:r>
          </a:p>
          <a:p>
            <a:endParaRPr lang="es-ES" b="0" dirty="0" smtClean="0">
              <a:latin typeface="Times New Roman"/>
              <a:cs typeface="Times New Roman"/>
            </a:endParaRPr>
          </a:p>
          <a:p>
            <a:endParaRPr lang="es-ES" b="0" dirty="0">
              <a:latin typeface="Times New Roman"/>
              <a:cs typeface="Times New Roman"/>
            </a:endParaRPr>
          </a:p>
          <a:p>
            <a:r>
              <a:rPr lang="es-ES" b="0" dirty="0" smtClean="0">
                <a:latin typeface="Times New Roman"/>
                <a:cs typeface="Times New Roman"/>
              </a:rPr>
              <a:t>Este es otro tipo </a:t>
            </a:r>
            <a:r>
              <a:rPr lang="es-ES" b="0" dirty="0">
                <a:latin typeface="Times New Roman"/>
                <a:cs typeface="Times New Roman"/>
              </a:rPr>
              <a:t>“</a:t>
            </a:r>
            <a:r>
              <a:rPr lang="es-ES" b="0" dirty="0" smtClean="0">
                <a:latin typeface="Times New Roman"/>
                <a:cs typeface="Times New Roman"/>
              </a:rPr>
              <a:t>normal” de error de medición (y como el error del reloj es una estimación, va a tener su </a:t>
            </a:r>
            <a:r>
              <a:rPr lang="es-ES" dirty="0" smtClean="0">
                <a:latin typeface="Times New Roman"/>
                <a:cs typeface="Times New Roman"/>
              </a:rPr>
              <a:t>±</a:t>
            </a:r>
            <a:r>
              <a:rPr lang="es-ES" b="0" dirty="0" smtClean="0">
                <a:latin typeface="Times New Roman"/>
                <a:cs typeface="Times New Roman"/>
              </a:rPr>
              <a:t> también)</a:t>
            </a:r>
          </a:p>
        </p:txBody>
      </p:sp>
    </p:spTree>
    <p:extLst>
      <p:ext uri="{BB962C8B-B14F-4D97-AF65-F5344CB8AC3E}">
        <p14:creationId xmlns:p14="http://schemas.microsoft.com/office/powerpoint/2010/main" val="14132524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54307"/>
            <a:ext cx="9144000" cy="5693867"/>
          </a:xfrm>
          <a:prstGeom prst="rect">
            <a:avLst/>
          </a:prstGeom>
          <a:noFill/>
        </p:spPr>
        <p:txBody>
          <a:bodyPr wrap="square" rtlCol="0">
            <a:spAutoFit/>
          </a:bodyPr>
          <a:lstStyle/>
          <a:p>
            <a:r>
              <a:rPr lang="es-ES" b="0" dirty="0" smtClean="0">
                <a:latin typeface="Times New Roman"/>
                <a:cs typeface="Times New Roman"/>
              </a:rPr>
              <a:t>El error de reloj del receptor afecta todas las mediciones del receptor. La diferencia es constante para todas las mediciones entre el reloj de baja calidad del receptor y los relojes de alta calidad de los satélites (por ahora supongamos que no hay errores en los relojes atómicos de los satélites y que esas relojes son sincronizados).</a:t>
            </a:r>
          </a:p>
          <a:p>
            <a:endParaRPr lang="es-ES" b="0" dirty="0" smtClean="0">
              <a:latin typeface="Times New Roman"/>
              <a:cs typeface="Times New Roman"/>
            </a:endParaRPr>
          </a:p>
          <a:p>
            <a:endParaRPr lang="es-ES" b="0" dirty="0">
              <a:latin typeface="Times New Roman"/>
              <a:cs typeface="Times New Roman"/>
            </a:endParaRPr>
          </a:p>
          <a:p>
            <a:r>
              <a:rPr lang="es-ES" b="0" dirty="0">
                <a:latin typeface="Times New Roman"/>
                <a:cs typeface="Times New Roman"/>
              </a:rPr>
              <a:t>También </a:t>
            </a:r>
            <a:r>
              <a:rPr lang="es-ES" b="0" dirty="0" smtClean="0">
                <a:latin typeface="Times New Roman"/>
                <a:cs typeface="Times New Roman"/>
              </a:rPr>
              <a:t>que </a:t>
            </a:r>
            <a:r>
              <a:rPr lang="es-ES" b="0" dirty="0">
                <a:latin typeface="Times New Roman"/>
                <a:cs typeface="Times New Roman"/>
              </a:rPr>
              <a:t>hemos dicho que podemos estimar el error del reloj del receptor con una medición de </a:t>
            </a:r>
            <a:r>
              <a:rPr lang="es-ES" b="0" dirty="0" err="1" smtClean="0">
                <a:latin typeface="Times New Roman"/>
                <a:cs typeface="Times New Roman"/>
              </a:rPr>
              <a:t>pseudo</a:t>
            </a:r>
            <a:r>
              <a:rPr lang="es-ES" b="0" dirty="0" smtClean="0">
                <a:latin typeface="Times New Roman"/>
                <a:cs typeface="Times New Roman"/>
              </a:rPr>
              <a:t>-distancia más</a:t>
            </a:r>
            <a:r>
              <a:rPr lang="es-ES" b="0" dirty="0">
                <a:latin typeface="Times New Roman"/>
                <a:cs typeface="Times New Roman"/>
              </a:rPr>
              <a:t>.</a:t>
            </a:r>
          </a:p>
          <a:p>
            <a:endParaRPr lang="es-ES" b="0" dirty="0">
              <a:latin typeface="Times New Roman"/>
              <a:cs typeface="Times New Roman"/>
            </a:endParaRPr>
          </a:p>
          <a:p>
            <a:r>
              <a:rPr lang="es-ES" b="0" dirty="0">
                <a:latin typeface="Times New Roman"/>
                <a:cs typeface="Times New Roman"/>
              </a:rPr>
              <a:t>Ahora vamos a ver como funciona esa estimación de error de reloj</a:t>
            </a:r>
            <a:r>
              <a:rPr lang="es-ES" b="0" dirty="0" smtClean="0">
                <a:latin typeface="Times New Roman"/>
                <a:cs typeface="Times New Roman"/>
              </a:rPr>
              <a:t>.</a:t>
            </a:r>
            <a:endParaRPr lang="es-ES" b="0" dirty="0">
              <a:latin typeface="Times New Roman"/>
              <a:cs typeface="Times New Roman"/>
            </a:endParaRPr>
          </a:p>
        </p:txBody>
      </p:sp>
    </p:spTree>
    <p:extLst>
      <p:ext uri="{BB962C8B-B14F-4D97-AF65-F5344CB8AC3E}">
        <p14:creationId xmlns:p14="http://schemas.microsoft.com/office/powerpoint/2010/main" val="2700666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ck errors 2.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43100" y="2167128"/>
            <a:ext cx="5257800" cy="4614672"/>
          </a:xfrm>
          <a:prstGeom prst="rect">
            <a:avLst/>
          </a:prstGeom>
        </p:spPr>
      </p:pic>
      <p:sp>
        <p:nvSpPr>
          <p:cNvPr id="4" name="TextBox 3"/>
          <p:cNvSpPr txBox="1"/>
          <p:nvPr/>
        </p:nvSpPr>
        <p:spPr>
          <a:xfrm>
            <a:off x="0" y="0"/>
            <a:ext cx="9144000" cy="1815882"/>
          </a:xfrm>
          <a:prstGeom prst="rect">
            <a:avLst/>
          </a:prstGeom>
          <a:noFill/>
        </p:spPr>
        <p:txBody>
          <a:bodyPr wrap="square" rtlCol="0">
            <a:spAutoFit/>
          </a:bodyPr>
          <a:lstStyle/>
          <a:p>
            <a:r>
              <a:rPr lang="es-ES" b="0" dirty="0" smtClean="0">
                <a:latin typeface="Times New Roman"/>
                <a:cs typeface="Times New Roman"/>
              </a:rPr>
              <a:t>¿Que pasa si el reloj esta atrasado?</a:t>
            </a:r>
          </a:p>
          <a:p>
            <a:r>
              <a:rPr lang="es-ES" b="0" dirty="0" smtClean="0">
                <a:latin typeface="Times New Roman"/>
                <a:cs typeface="Times New Roman"/>
              </a:rPr>
              <a:t>Va a medir las distancias demasiado corta, no vamos a tener intersecciones de los círculos, y no vamos a tener una solución.</a:t>
            </a:r>
            <a:endParaRPr lang="es-ES" b="0" dirty="0">
              <a:latin typeface="Times New Roman"/>
              <a:cs typeface="Times New Roman"/>
            </a:endParaRPr>
          </a:p>
        </p:txBody>
      </p:sp>
    </p:spTree>
    <p:extLst>
      <p:ext uri="{BB962C8B-B14F-4D97-AF65-F5344CB8AC3E}">
        <p14:creationId xmlns:p14="http://schemas.microsoft.com/office/powerpoint/2010/main" val="2188262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815882"/>
          </a:xfrm>
          <a:prstGeom prst="rect">
            <a:avLst/>
          </a:prstGeom>
          <a:noFill/>
        </p:spPr>
        <p:txBody>
          <a:bodyPr wrap="square" rtlCol="0">
            <a:spAutoFit/>
          </a:bodyPr>
          <a:lstStyle/>
          <a:p>
            <a:r>
              <a:rPr lang="es-ES" b="0" dirty="0" smtClean="0">
                <a:latin typeface="Times New Roman"/>
                <a:cs typeface="Times New Roman"/>
              </a:rPr>
              <a:t>¿Que pasa si el reloj esta </a:t>
            </a:r>
            <a:r>
              <a:rPr lang="es-ES" b="0" dirty="0">
                <a:latin typeface="Times New Roman"/>
                <a:cs typeface="Times New Roman"/>
              </a:rPr>
              <a:t>adelantado</a:t>
            </a:r>
            <a:r>
              <a:rPr lang="es-ES" b="0" dirty="0" smtClean="0">
                <a:latin typeface="Times New Roman"/>
                <a:cs typeface="Times New Roman"/>
              </a:rPr>
              <a:t>?</a:t>
            </a:r>
          </a:p>
          <a:p>
            <a:r>
              <a:rPr lang="es-ES" b="0" dirty="0" smtClean="0">
                <a:latin typeface="Times New Roman"/>
                <a:cs typeface="Times New Roman"/>
              </a:rPr>
              <a:t>Va a medir distancias demasiado largas, vamos a tener demasiadas intersecciones entre los círculos (puntos </a:t>
            </a:r>
            <a:r>
              <a:rPr lang="es-ES" b="0" dirty="0" err="1" smtClean="0">
                <a:latin typeface="Times New Roman"/>
                <a:cs typeface="Times New Roman"/>
              </a:rPr>
              <a:t>cyan</a:t>
            </a:r>
            <a:r>
              <a:rPr lang="es-ES" b="0" dirty="0" smtClean="0">
                <a:latin typeface="Times New Roman"/>
                <a:cs typeface="Times New Roman"/>
              </a:rPr>
              <a:t>), y no vamos a tener una solución.</a:t>
            </a:r>
            <a:endParaRPr lang="es-ES" b="0" dirty="0">
              <a:latin typeface="Times New Roman"/>
              <a:cs typeface="Times New Roman"/>
            </a:endParaRPr>
          </a:p>
        </p:txBody>
      </p:sp>
      <p:pic>
        <p:nvPicPr>
          <p:cNvPr id="2" name="Picture 1" descr="clock errors 4.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1000" y="1905000"/>
            <a:ext cx="5817665" cy="6858000"/>
          </a:xfrm>
          <a:prstGeom prst="rect">
            <a:avLst/>
          </a:prstGeom>
        </p:spPr>
      </p:pic>
    </p:spTree>
    <p:extLst>
      <p:ext uri="{BB962C8B-B14F-4D97-AF65-F5344CB8AC3E}">
        <p14:creationId xmlns:p14="http://schemas.microsoft.com/office/powerpoint/2010/main" val="3869940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0" y="758825"/>
            <a:ext cx="91440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Disponible en Internet (hay muchos)</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Tutorial – </a:t>
            </a:r>
            <a:r>
              <a:rPr lang="es-ES" b="0" dirty="0" err="1" smtClean="0">
                <a:latin typeface="Times New Roman"/>
                <a:cs typeface="Times New Roman"/>
              </a:rPr>
              <a:t>Ellipsoid</a:t>
            </a:r>
            <a:r>
              <a:rPr lang="es-ES" b="0" dirty="0" smtClean="0">
                <a:latin typeface="Times New Roman"/>
                <a:cs typeface="Times New Roman"/>
              </a:rPr>
              <a:t>, </a:t>
            </a:r>
            <a:r>
              <a:rPr lang="es-ES" b="0" dirty="0" err="1" smtClean="0">
                <a:latin typeface="Times New Roman"/>
                <a:cs typeface="Times New Roman"/>
              </a:rPr>
              <a:t>geoid</a:t>
            </a:r>
            <a:r>
              <a:rPr lang="es-ES" b="0" dirty="0" smtClean="0">
                <a:latin typeface="Times New Roman"/>
                <a:cs typeface="Times New Roman"/>
              </a:rPr>
              <a:t>, </a:t>
            </a:r>
            <a:r>
              <a:rPr lang="es-ES" b="0" dirty="0" err="1" smtClean="0">
                <a:latin typeface="Times New Roman"/>
                <a:cs typeface="Times New Roman"/>
              </a:rPr>
              <a:t>gravity</a:t>
            </a:r>
            <a:r>
              <a:rPr lang="es-ES" b="0" dirty="0" smtClean="0">
                <a:latin typeface="Times New Roman"/>
                <a:cs typeface="Times New Roman"/>
              </a:rPr>
              <a:t>, </a:t>
            </a:r>
            <a:r>
              <a:rPr lang="es-ES" b="0" dirty="0" err="1" smtClean="0">
                <a:latin typeface="Times New Roman"/>
                <a:cs typeface="Times New Roman"/>
              </a:rPr>
              <a:t>geodesy</a:t>
            </a:r>
            <a:r>
              <a:rPr lang="es-ES" b="0" dirty="0" smtClean="0">
                <a:latin typeface="Times New Roman"/>
                <a:cs typeface="Times New Roman"/>
              </a:rPr>
              <a:t> and </a:t>
            </a:r>
            <a:r>
              <a:rPr lang="es-ES" b="0" dirty="0" err="1" smtClean="0">
                <a:latin typeface="Times New Roman"/>
                <a:cs typeface="Times New Roman"/>
              </a:rPr>
              <a:t>geophysics</a:t>
            </a: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X. Li and H-J </a:t>
            </a:r>
            <a:r>
              <a:rPr lang="es-ES" b="0" dirty="0" err="1" smtClean="0">
                <a:latin typeface="Times New Roman"/>
                <a:cs typeface="Times New Roman"/>
              </a:rPr>
              <a:t>Götze</a:t>
            </a:r>
            <a:endParaRPr lang="es-ES" b="0" dirty="0" smtClean="0">
              <a:latin typeface="Times New Roman"/>
              <a:cs typeface="Times New Roman"/>
            </a:endParaRP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err="1" smtClean="0">
                <a:latin typeface="Times New Roman"/>
                <a:cs typeface="Times New Roman"/>
              </a:rPr>
              <a:t>Geophysics</a:t>
            </a:r>
            <a:r>
              <a:rPr lang="es-ES" b="0" dirty="0" smtClean="0">
                <a:latin typeface="Times New Roman"/>
                <a:cs typeface="Times New Roman"/>
              </a:rPr>
              <a:t>, </a:t>
            </a:r>
            <a:r>
              <a:rPr lang="es-ES" b="0" dirty="0" err="1" smtClean="0">
                <a:latin typeface="Times New Roman"/>
                <a:cs typeface="Times New Roman"/>
              </a:rPr>
              <a:t>Vol</a:t>
            </a:r>
            <a:r>
              <a:rPr lang="es-ES" b="0" dirty="0" smtClean="0">
                <a:latin typeface="Times New Roman"/>
                <a:cs typeface="Times New Roman"/>
              </a:rPr>
              <a:t> 66, No 6, 1660-1668, Nov-</a:t>
            </a:r>
            <a:r>
              <a:rPr lang="es-ES" b="0" dirty="0" err="1" smtClean="0">
                <a:latin typeface="Times New Roman"/>
                <a:cs typeface="Times New Roman"/>
              </a:rPr>
              <a:t>Dec</a:t>
            </a:r>
            <a:r>
              <a:rPr lang="es-ES" b="0" dirty="0" smtClean="0">
                <a:latin typeface="Times New Roman"/>
                <a:cs typeface="Times New Roman"/>
              </a:rPr>
              <a:t> 2001.</a:t>
            </a: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err="1">
                <a:latin typeface="Times New Roman"/>
                <a:cs typeface="Times New Roman"/>
              </a:rPr>
              <a:t>https</a:t>
            </a:r>
            <a:r>
              <a:rPr lang="es-ES" b="0" dirty="0">
                <a:latin typeface="Times New Roman"/>
                <a:cs typeface="Times New Roman"/>
              </a:rPr>
              <a:t>://geored2.sgc.gov.co/Articulos%20y%20documentacion/</a:t>
            </a:r>
            <a:r>
              <a:rPr lang="es-ES" b="0" dirty="0" err="1">
                <a:latin typeface="Times New Roman"/>
                <a:cs typeface="Times New Roman"/>
              </a:rPr>
              <a:t>Li_G_Tut.pdf</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2246769"/>
          </a:xfrm>
          <a:prstGeom prst="rect">
            <a:avLst/>
          </a:prstGeom>
          <a:noFill/>
        </p:spPr>
        <p:txBody>
          <a:bodyPr wrap="square" rtlCol="0">
            <a:spAutoFit/>
          </a:bodyPr>
          <a:lstStyle/>
          <a:p>
            <a:r>
              <a:rPr lang="es-ES" b="0" dirty="0" smtClean="0">
                <a:latin typeface="Times New Roman"/>
                <a:cs typeface="Times New Roman"/>
              </a:rPr>
              <a:t>Para el reloj </a:t>
            </a:r>
            <a:r>
              <a:rPr lang="es-ES" b="0" dirty="0">
                <a:latin typeface="Times New Roman"/>
                <a:cs typeface="Times New Roman"/>
              </a:rPr>
              <a:t>atrasado</a:t>
            </a:r>
            <a:r>
              <a:rPr lang="es-ES" b="0" dirty="0" smtClean="0">
                <a:latin typeface="Times New Roman"/>
                <a:cs typeface="Times New Roman"/>
              </a:rPr>
              <a:t>, tenemos que aumentar todos los RN medidos en la misma cantidad, DCE, hasta que encontramos una sola intersección. Los radios que usamos en la solución entonces son: R1F=R1+DCE, R2F=R2+DCE, R3F=R3+DCE.</a:t>
            </a:r>
          </a:p>
          <a:p>
            <a:r>
              <a:rPr lang="es-ES" b="0" dirty="0" smtClean="0">
                <a:latin typeface="Times New Roman"/>
                <a:cs typeface="Times New Roman"/>
              </a:rPr>
              <a:t> </a:t>
            </a:r>
            <a:endParaRPr lang="es-ES" b="0" dirty="0">
              <a:latin typeface="Times New Roman"/>
              <a:cs typeface="Times New Roman"/>
            </a:endParaRPr>
          </a:p>
        </p:txBody>
      </p:sp>
      <p:pic>
        <p:nvPicPr>
          <p:cNvPr id="3" name="Picture 2" descr="clock errors 5.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0" y="1816608"/>
            <a:ext cx="7714488" cy="6717792"/>
          </a:xfrm>
          <a:prstGeom prst="rect">
            <a:avLst/>
          </a:prstGeom>
        </p:spPr>
      </p:pic>
    </p:spTree>
    <p:extLst>
      <p:ext uri="{BB962C8B-B14F-4D97-AF65-F5344CB8AC3E}">
        <p14:creationId xmlns:p14="http://schemas.microsoft.com/office/powerpoint/2010/main" val="3326038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815882"/>
          </a:xfrm>
          <a:prstGeom prst="rect">
            <a:avLst/>
          </a:prstGeom>
          <a:noFill/>
        </p:spPr>
        <p:txBody>
          <a:bodyPr wrap="square" rtlCol="0">
            <a:spAutoFit/>
          </a:bodyPr>
          <a:lstStyle/>
          <a:p>
            <a:r>
              <a:rPr lang="es-ES" b="0" dirty="0" smtClean="0">
                <a:latin typeface="Times New Roman"/>
                <a:cs typeface="Times New Roman"/>
              </a:rPr>
              <a:t>Para el reloj </a:t>
            </a:r>
            <a:r>
              <a:rPr lang="es-ES" b="0" dirty="0">
                <a:latin typeface="Times New Roman"/>
                <a:cs typeface="Times New Roman"/>
              </a:rPr>
              <a:t>adelantado</a:t>
            </a:r>
            <a:r>
              <a:rPr lang="es-ES" b="0" dirty="0" smtClean="0">
                <a:latin typeface="Times New Roman"/>
                <a:cs typeface="Times New Roman"/>
              </a:rPr>
              <a:t>, tenemos que disminuir todos los RN medidos en la misma cantidad, DCE, hasta que encontramos una sola intersección. Los radios que usamos en la solución entonces son: R1F=R1-DCE, R2F=R2-DCE, R3F=R3</a:t>
            </a:r>
            <a:r>
              <a:rPr lang="es-ES" b="0" dirty="0">
                <a:latin typeface="Times New Roman"/>
                <a:cs typeface="Times New Roman"/>
              </a:rPr>
              <a:t>-</a:t>
            </a:r>
            <a:r>
              <a:rPr lang="es-ES" b="0" dirty="0" smtClean="0">
                <a:latin typeface="Times New Roman"/>
                <a:cs typeface="Times New Roman"/>
              </a:rPr>
              <a:t>DCE </a:t>
            </a:r>
            <a:endParaRPr lang="es-ES" b="0" dirty="0">
              <a:latin typeface="Times New Roman"/>
              <a:cs typeface="Times New Roman"/>
            </a:endParaRPr>
          </a:p>
        </p:txBody>
      </p:sp>
      <p:pic>
        <p:nvPicPr>
          <p:cNvPr id="2" name="Picture 1" descr="clock errors 7.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1000" y="1828800"/>
            <a:ext cx="5817665" cy="6858000"/>
          </a:xfrm>
          <a:prstGeom prst="rect">
            <a:avLst/>
          </a:prstGeom>
        </p:spPr>
      </p:pic>
    </p:spTree>
    <p:extLst>
      <p:ext uri="{BB962C8B-B14F-4D97-AF65-F5344CB8AC3E}">
        <p14:creationId xmlns:p14="http://schemas.microsoft.com/office/powerpoint/2010/main" val="962365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2954"/>
            <a:ext cx="9144000" cy="1815882"/>
          </a:xfrm>
          <a:prstGeom prst="rect">
            <a:avLst/>
          </a:prstGeom>
        </p:spPr>
        <p:txBody>
          <a:bodyPr wrap="square">
            <a:spAutoFit/>
          </a:bodyPr>
          <a:lstStyle/>
          <a:p>
            <a:r>
              <a:rPr lang="es-ES" b="0" dirty="0">
                <a:latin typeface="Times New Roman"/>
                <a:cs typeface="Times New Roman"/>
              </a:rPr>
              <a:t>¿Que pasa si estas en 3D</a:t>
            </a:r>
            <a:r>
              <a:rPr lang="es-ES" b="0" dirty="0" smtClean="0">
                <a:latin typeface="Times New Roman"/>
                <a:cs typeface="Times New Roman"/>
              </a:rPr>
              <a:t>?</a:t>
            </a:r>
          </a:p>
          <a:p>
            <a:endParaRPr lang="es-ES" b="0" dirty="0">
              <a:latin typeface="Times New Roman"/>
              <a:cs typeface="Times New Roman"/>
            </a:endParaRPr>
          </a:p>
          <a:p>
            <a:r>
              <a:rPr lang="es-ES" b="0" dirty="0" smtClean="0">
                <a:latin typeface="Times New Roman"/>
                <a:cs typeface="Times New Roman"/>
              </a:rPr>
              <a:t>¿Se puede encontrar una solución, y además, es </a:t>
            </a:r>
            <a:r>
              <a:rPr lang="es-ES" b="0" dirty="0">
                <a:latin typeface="Times New Roman"/>
                <a:cs typeface="Times New Roman"/>
              </a:rPr>
              <a:t>única</a:t>
            </a:r>
            <a:r>
              <a:rPr lang="es-ES" b="0" dirty="0" smtClean="0">
                <a:latin typeface="Times New Roman"/>
                <a:cs typeface="Times New Roman"/>
              </a:rPr>
              <a:t>?</a:t>
            </a:r>
          </a:p>
          <a:p>
            <a:endParaRPr lang="es-ES" b="0" dirty="0">
              <a:latin typeface="Times New Roman"/>
              <a:cs typeface="Times New Roman"/>
            </a:endParaRPr>
          </a:p>
        </p:txBody>
      </p:sp>
    </p:spTree>
    <p:extLst>
      <p:ext uri="{BB962C8B-B14F-4D97-AF65-F5344CB8AC3E}">
        <p14:creationId xmlns:p14="http://schemas.microsoft.com/office/powerpoint/2010/main" val="17038328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5262980"/>
          </a:xfrm>
          <a:prstGeom prst="rect">
            <a:avLst/>
          </a:prstGeom>
        </p:spPr>
        <p:txBody>
          <a:bodyPr wrap="square">
            <a:spAutoFit/>
          </a:bodyPr>
          <a:lstStyle/>
          <a:p>
            <a:r>
              <a:rPr lang="es-ES" b="0" dirty="0">
                <a:latin typeface="Times New Roman"/>
                <a:cs typeface="Times New Roman"/>
              </a:rPr>
              <a:t>¿Que pasa si estas en 3D</a:t>
            </a:r>
            <a:r>
              <a:rPr lang="es-ES" b="0" dirty="0" smtClean="0">
                <a:latin typeface="Times New Roman"/>
                <a:cs typeface="Times New Roman"/>
              </a:rPr>
              <a:t>?</a:t>
            </a:r>
          </a:p>
          <a:p>
            <a:endParaRPr lang="es-ES" b="0" dirty="0">
              <a:latin typeface="Times New Roman"/>
              <a:cs typeface="Times New Roman"/>
            </a:endParaRPr>
          </a:p>
          <a:p>
            <a:r>
              <a:rPr lang="es-ES" b="0" dirty="0">
                <a:latin typeface="Times New Roman"/>
                <a:cs typeface="Times New Roman"/>
              </a:rPr>
              <a:t>¿Se puede encontrar una solución, y además, es única?</a:t>
            </a:r>
          </a:p>
          <a:p>
            <a:endParaRPr lang="es-ES" b="0" dirty="0">
              <a:latin typeface="Times New Roman"/>
              <a:cs typeface="Times New Roman"/>
            </a:endParaRPr>
          </a:p>
          <a:p>
            <a:r>
              <a:rPr lang="es-ES" b="0" dirty="0" smtClean="0">
                <a:latin typeface="Times New Roman"/>
                <a:cs typeface="Times New Roman"/>
              </a:rPr>
              <a:t>3 </a:t>
            </a:r>
            <a:r>
              <a:rPr lang="es-ES" b="0" dirty="0">
                <a:latin typeface="Times New Roman"/>
                <a:cs typeface="Times New Roman"/>
              </a:rPr>
              <a:t>puntos definen un </a:t>
            </a:r>
            <a:r>
              <a:rPr lang="es-ES" b="0" dirty="0" smtClean="0">
                <a:latin typeface="Times New Roman"/>
                <a:cs typeface="Times New Roman"/>
              </a:rPr>
              <a:t>plano – entonces esta parte es igual.</a:t>
            </a:r>
          </a:p>
          <a:p>
            <a:endParaRPr lang="es-ES" b="0" dirty="0">
              <a:latin typeface="Times New Roman"/>
              <a:cs typeface="Times New Roman"/>
            </a:endParaRPr>
          </a:p>
          <a:p>
            <a:r>
              <a:rPr lang="es-ES" b="0" dirty="0" smtClean="0">
                <a:latin typeface="Times New Roman"/>
                <a:cs typeface="Times New Roman"/>
              </a:rPr>
              <a:t>Pero </a:t>
            </a:r>
            <a:r>
              <a:rPr lang="es-ES" b="0" dirty="0">
                <a:latin typeface="Times New Roman"/>
                <a:cs typeface="Times New Roman"/>
              </a:rPr>
              <a:t>su ubicación no </a:t>
            </a:r>
            <a:r>
              <a:rPr lang="es-ES" b="0" dirty="0" smtClean="0">
                <a:latin typeface="Times New Roman"/>
                <a:cs typeface="Times New Roman"/>
              </a:rPr>
              <a:t>está </a:t>
            </a:r>
            <a:r>
              <a:rPr lang="es-ES" b="0" dirty="0">
                <a:latin typeface="Times New Roman"/>
                <a:cs typeface="Times New Roman"/>
              </a:rPr>
              <a:t>restringido </a:t>
            </a:r>
            <a:r>
              <a:rPr lang="es-ES" b="0" dirty="0" smtClean="0">
                <a:latin typeface="Times New Roman"/>
                <a:cs typeface="Times New Roman"/>
              </a:rPr>
              <a:t>a un plano.</a:t>
            </a:r>
          </a:p>
          <a:p>
            <a:endParaRPr lang="es-ES" b="0" dirty="0">
              <a:latin typeface="Times New Roman"/>
              <a:cs typeface="Times New Roman"/>
            </a:endParaRPr>
          </a:p>
          <a:p>
            <a:r>
              <a:rPr lang="es-ES" b="0" dirty="0" smtClean="0">
                <a:latin typeface="Times New Roman"/>
                <a:cs typeface="Times New Roman"/>
              </a:rPr>
              <a:t>Como vamos a ver explícitamente mas tarde, el </a:t>
            </a:r>
            <a:r>
              <a:rPr lang="es-ES" b="0" dirty="0">
                <a:latin typeface="Times New Roman"/>
                <a:cs typeface="Times New Roman"/>
              </a:rPr>
              <a:t>método </a:t>
            </a:r>
            <a:r>
              <a:rPr lang="es-ES" b="0" dirty="0" smtClean="0">
                <a:latin typeface="Times New Roman"/>
                <a:cs typeface="Times New Roman"/>
              </a:rPr>
              <a:t>funciona – </a:t>
            </a:r>
            <a:r>
              <a:rPr lang="es-ES" b="0" dirty="0">
                <a:latin typeface="Times New Roman"/>
                <a:cs typeface="Times New Roman"/>
              </a:rPr>
              <a:t>pero </a:t>
            </a:r>
            <a:r>
              <a:rPr lang="es-ES" b="0" dirty="0" smtClean="0">
                <a:latin typeface="Times New Roman"/>
                <a:cs typeface="Times New Roman"/>
              </a:rPr>
              <a:t>con 3 mediciones hay </a:t>
            </a:r>
            <a:r>
              <a:rPr lang="es-ES" b="0" dirty="0">
                <a:latin typeface="Times New Roman"/>
                <a:cs typeface="Times New Roman"/>
              </a:rPr>
              <a:t>dos soluciones – uno “arriba” y el otro “abajo” el </a:t>
            </a:r>
            <a:r>
              <a:rPr lang="es-ES" b="0" dirty="0" smtClean="0">
                <a:latin typeface="Times New Roman"/>
                <a:cs typeface="Times New Roman"/>
              </a:rPr>
              <a:t>plano (similar al caso con los 2 círculos y la línea en 2 dimensiones).</a:t>
            </a:r>
            <a:endParaRPr lang="es-ES" b="0" dirty="0">
              <a:latin typeface="Times New Roman"/>
              <a:cs typeface="Times New Roman"/>
            </a:endParaRPr>
          </a:p>
        </p:txBody>
      </p:sp>
    </p:spTree>
    <p:extLst>
      <p:ext uri="{BB962C8B-B14F-4D97-AF65-F5344CB8AC3E}">
        <p14:creationId xmlns:p14="http://schemas.microsoft.com/office/powerpoint/2010/main" val="3871128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0" y="89118"/>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a:r>
              <a:rPr lang="es-ES" b="0" dirty="0" smtClean="0">
                <a:latin typeface="Times New Roman"/>
                <a:cs typeface="Times New Roman"/>
              </a:rPr>
              <a:t>Extensión a 3D</a:t>
            </a:r>
          </a:p>
          <a:p>
            <a:pPr algn="l"/>
            <a:endParaRPr lang="es-ES" b="0" dirty="0" smtClean="0">
              <a:latin typeface="Times New Roman"/>
              <a:cs typeface="Times New Roman"/>
            </a:endParaRPr>
          </a:p>
          <a:p>
            <a:pPr algn="l"/>
            <a:r>
              <a:rPr lang="es-ES" b="0" dirty="0" smtClean="0">
                <a:latin typeface="Times New Roman"/>
                <a:cs typeface="Times New Roman"/>
              </a:rPr>
              <a:t>Para empezar, suponemos que sabemos la ubicación del satélite y nuestro distancia del satélite.</a:t>
            </a:r>
            <a:endParaRPr lang="es-ES" b="0" dirty="0">
              <a:latin typeface="Times New Roman"/>
              <a:cs typeface="Times New Roman"/>
            </a:endParaRPr>
          </a:p>
        </p:txBody>
      </p:sp>
      <p:sp>
        <p:nvSpPr>
          <p:cNvPr id="1946629" name="Text Box 5"/>
          <p:cNvSpPr txBox="1">
            <a:spLocks noChangeArrowheads="1"/>
          </p:cNvSpPr>
          <p:nvPr/>
        </p:nvSpPr>
        <p:spPr bwMode="auto">
          <a:xfrm>
            <a:off x="152400" y="3581400"/>
            <a:ext cx="52657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 b="0" dirty="0" smtClean="0">
                <a:latin typeface="Times New Roman"/>
                <a:cs typeface="Times New Roman"/>
              </a:rPr>
              <a:t>Entonces – sabiendo que estamos 11,000 millas de satélite A, estamos por algún lugar en una esfera de diámetro 11,000 millas centrado en el satélite A.</a:t>
            </a:r>
          </a:p>
        </p:txBody>
      </p:sp>
      <p:pic>
        <p:nvPicPr>
          <p:cNvPr id="2" name="Picture 1" descr="1sat3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2895600"/>
            <a:ext cx="3513909" cy="3579223"/>
          </a:xfrm>
          <a:prstGeom prst="rect">
            <a:avLst/>
          </a:prstGeom>
        </p:spPr>
      </p:pic>
    </p:spTree>
    <p:extLst>
      <p:ext uri="{BB962C8B-B14F-4D97-AF65-F5344CB8AC3E}">
        <p14:creationId xmlns:p14="http://schemas.microsoft.com/office/powerpoint/2010/main" val="6208093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2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 y="1413569"/>
            <a:ext cx="5562600"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 b="0" dirty="0" smtClean="0">
                <a:latin typeface="Times New Roman"/>
                <a:cs typeface="Times New Roman"/>
              </a:rPr>
              <a:t>Si tenemos otro satélite - B - y sabemos donde esta y que estamos 12,000 millas de este satélite, podemos refinar nuestra ubicación para estar en la intersección de las 2 esferas.</a:t>
            </a:r>
          </a:p>
          <a:p>
            <a:endParaRPr lang="es-ES" b="0" dirty="0">
              <a:latin typeface="Times New Roman"/>
              <a:cs typeface="Times New Roman"/>
            </a:endParaRPr>
          </a:p>
          <a:p>
            <a:r>
              <a:rPr lang="es-ES" b="0" dirty="0" smtClean="0">
                <a:latin typeface="Times New Roman"/>
                <a:cs typeface="Times New Roman"/>
              </a:rPr>
              <a:t>La intersección es un circulo.</a:t>
            </a:r>
          </a:p>
        </p:txBody>
      </p:sp>
      <p:sp>
        <p:nvSpPr>
          <p:cNvPr id="96260" name="Rectangle 6"/>
          <p:cNvSpPr>
            <a:spLocks noChangeArrowheads="1"/>
          </p:cNvSpPr>
          <p:nvPr/>
        </p:nvSpPr>
        <p:spPr bwMode="auto">
          <a:xfrm>
            <a:off x="-31750" y="6553200"/>
            <a:ext cx="36988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0">
                <a:latin typeface="Papyrus" charset="0"/>
                <a:cs typeface="Papyrus" charset="0"/>
              </a:rPr>
              <a:t>Mattioli-http://comp.uark.edu/~mattioli/geol_4733.html and Trimble</a:t>
            </a:r>
          </a:p>
        </p:txBody>
      </p:sp>
      <p:pic>
        <p:nvPicPr>
          <p:cNvPr id="2" name="Picture 1" descr="2sat3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1371600"/>
            <a:ext cx="3200400" cy="3095897"/>
          </a:xfrm>
          <a:prstGeom prst="rect">
            <a:avLst/>
          </a:prstGeom>
        </p:spPr>
      </p:pic>
    </p:spTree>
    <p:extLst>
      <p:ext uri="{BB962C8B-B14F-4D97-AF65-F5344CB8AC3E}">
        <p14:creationId xmlns:p14="http://schemas.microsoft.com/office/powerpoint/2010/main" val="629400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0" y="428446"/>
            <a:ext cx="6019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 b="0" dirty="0" smtClean="0">
                <a:latin typeface="Times New Roman"/>
                <a:cs typeface="Times New Roman"/>
              </a:rPr>
              <a:t>Con un tercer satélite - C </a:t>
            </a:r>
            <a:r>
              <a:rPr lang="es-ES" b="0" dirty="0">
                <a:latin typeface="Times New Roman"/>
                <a:cs typeface="Times New Roman"/>
              </a:rPr>
              <a:t>- y </a:t>
            </a:r>
            <a:r>
              <a:rPr lang="es-ES" b="0" dirty="0" smtClean="0">
                <a:latin typeface="Times New Roman"/>
                <a:cs typeface="Times New Roman"/>
              </a:rPr>
              <a:t>sabiendo </a:t>
            </a:r>
            <a:r>
              <a:rPr lang="es-ES" b="0" dirty="0">
                <a:latin typeface="Times New Roman"/>
                <a:cs typeface="Times New Roman"/>
              </a:rPr>
              <a:t>donde </a:t>
            </a:r>
            <a:r>
              <a:rPr lang="es-ES" b="0" dirty="0" smtClean="0">
                <a:latin typeface="Times New Roman"/>
                <a:cs typeface="Times New Roman"/>
              </a:rPr>
              <a:t>esta el satélite </a:t>
            </a:r>
            <a:r>
              <a:rPr lang="es-ES" b="0" dirty="0">
                <a:latin typeface="Times New Roman"/>
                <a:cs typeface="Times New Roman"/>
              </a:rPr>
              <a:t>y que estamos </a:t>
            </a:r>
            <a:r>
              <a:rPr lang="es-ES" b="0" dirty="0" smtClean="0">
                <a:latin typeface="Times New Roman"/>
                <a:cs typeface="Times New Roman"/>
              </a:rPr>
              <a:t>13,000 </a:t>
            </a:r>
            <a:r>
              <a:rPr lang="es-ES" b="0" dirty="0">
                <a:latin typeface="Times New Roman"/>
                <a:cs typeface="Times New Roman"/>
              </a:rPr>
              <a:t>millas de este satélite, podemos </a:t>
            </a:r>
            <a:r>
              <a:rPr lang="es-ES" b="0" dirty="0" smtClean="0">
                <a:latin typeface="Times New Roman"/>
                <a:cs typeface="Times New Roman"/>
              </a:rPr>
              <a:t>refinar nuestra </a:t>
            </a:r>
            <a:r>
              <a:rPr lang="es-ES" b="0" dirty="0">
                <a:latin typeface="Times New Roman"/>
                <a:cs typeface="Times New Roman"/>
              </a:rPr>
              <a:t>ubicación para estar en la intersección de </a:t>
            </a:r>
            <a:r>
              <a:rPr lang="es-ES" b="0" dirty="0" smtClean="0">
                <a:latin typeface="Times New Roman"/>
                <a:cs typeface="Times New Roman"/>
              </a:rPr>
              <a:t>las 3 esferas, que es la intersección de los 3 círculos formado por las intersecciones de cada par de satélites.</a:t>
            </a:r>
          </a:p>
          <a:p>
            <a:endParaRPr lang="es-ES" b="0" dirty="0" smtClean="0">
              <a:latin typeface="Times New Roman"/>
              <a:cs typeface="Times New Roman"/>
            </a:endParaRPr>
          </a:p>
          <a:p>
            <a:r>
              <a:rPr lang="es-ES" b="0" dirty="0" smtClean="0">
                <a:latin typeface="Times New Roman"/>
                <a:cs typeface="Times New Roman"/>
              </a:rPr>
              <a:t>Similar a 2D, la solución no es única todavía. Necesitamos una cuarta medición – o sabiendo que estamos en la tierra, podemos seleccionar el punto que tiene sentido.</a:t>
            </a:r>
            <a:endParaRPr lang="es-ES" b="0" dirty="0">
              <a:latin typeface="Times New Roman"/>
              <a:cs typeface="Times New Roman"/>
            </a:endParaRPr>
          </a:p>
        </p:txBody>
      </p:sp>
      <p:pic>
        <p:nvPicPr>
          <p:cNvPr id="2" name="Picture 1" descr="3sat3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9651" y="1915886"/>
            <a:ext cx="3148149" cy="3265714"/>
          </a:xfrm>
          <a:prstGeom prst="rect">
            <a:avLst/>
          </a:prstGeom>
        </p:spPr>
      </p:pic>
      <p:sp>
        <p:nvSpPr>
          <p:cNvPr id="3" name="Oval 2"/>
          <p:cNvSpPr/>
          <p:nvPr/>
        </p:nvSpPr>
        <p:spPr>
          <a:xfrm>
            <a:off x="7391400" y="3810000"/>
            <a:ext cx="76200" cy="76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391400" y="3124200"/>
            <a:ext cx="76200" cy="76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153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675" name="Text Box 3"/>
          <p:cNvSpPr txBox="1">
            <a:spLocks noChangeArrowheads="1"/>
          </p:cNvSpPr>
          <p:nvPr/>
        </p:nvSpPr>
        <p:spPr bwMode="auto">
          <a:xfrm>
            <a:off x="0" y="76200"/>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 b="0" dirty="0" smtClean="0">
                <a:latin typeface="Times New Roman"/>
                <a:cs typeface="Times New Roman"/>
              </a:rPr>
              <a:t>Punto extra – dicen los presentaciones populares que puede ubicarse con solo 2 satélites si sabes tu elevación. </a:t>
            </a:r>
          </a:p>
          <a:p>
            <a:endParaRPr lang="es-ES" b="0" dirty="0">
              <a:latin typeface="Times New Roman"/>
              <a:cs typeface="Times New Roman"/>
            </a:endParaRPr>
          </a:p>
          <a:p>
            <a:r>
              <a:rPr lang="es-ES" b="0" dirty="0" smtClean="0">
                <a:latin typeface="Times New Roman"/>
                <a:cs typeface="Times New Roman"/>
              </a:rPr>
              <a:t>¿Como?</a:t>
            </a:r>
          </a:p>
          <a:p>
            <a:endParaRPr lang="es-ES" b="0" dirty="0">
              <a:latin typeface="Times New Roman"/>
              <a:cs typeface="Times New Roman"/>
            </a:endParaRPr>
          </a:p>
          <a:p>
            <a:r>
              <a:rPr lang="es-ES" b="0" dirty="0" smtClean="0">
                <a:latin typeface="Times New Roman"/>
                <a:cs typeface="Times New Roman"/>
              </a:rPr>
              <a:t>Antes usábamos el hecho de que estamos en la tierra para seleccionar el punto que tiene sentido.</a:t>
            </a:r>
          </a:p>
          <a:p>
            <a:r>
              <a:rPr lang="es-ES" b="0" dirty="0" smtClean="0">
                <a:latin typeface="Times New Roman"/>
                <a:cs typeface="Times New Roman"/>
              </a:rPr>
              <a:t> </a:t>
            </a:r>
            <a:endParaRPr lang="es-ES" b="0" dirty="0">
              <a:latin typeface="Times New Roman"/>
              <a:cs typeface="Times New Roman"/>
            </a:endParaRPr>
          </a:p>
          <a:p>
            <a:r>
              <a:rPr lang="es-ES" b="0" dirty="0" smtClean="0">
                <a:latin typeface="Times New Roman"/>
                <a:cs typeface="Times New Roman"/>
              </a:rPr>
              <a:t>Pero podemos formar una de las esferas usando la tierra como satélite, con la distancia, radio, al centro de la tierra.</a:t>
            </a:r>
          </a:p>
          <a:p>
            <a:endParaRPr lang="es-ES" b="0" dirty="0">
              <a:latin typeface="Times New Roman"/>
              <a:cs typeface="Times New Roman"/>
            </a:endParaRPr>
          </a:p>
          <a:p>
            <a:r>
              <a:rPr lang="es-ES" b="0" dirty="0" smtClean="0">
                <a:latin typeface="Times New Roman"/>
                <a:cs typeface="Times New Roman"/>
              </a:rPr>
              <a:t>Porque la tierra es una de la esferas, y los dos puntos de intersección está ubicada en cada esfera, necesitamos mas información para elegir el punto.</a:t>
            </a:r>
          </a:p>
        </p:txBody>
      </p:sp>
    </p:spTree>
    <p:extLst>
      <p:ext uri="{BB962C8B-B14F-4D97-AF65-F5344CB8AC3E}">
        <p14:creationId xmlns:p14="http://schemas.microsoft.com/office/powerpoint/2010/main" val="15991702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67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675" name="Text Box 3"/>
          <p:cNvSpPr txBox="1">
            <a:spLocks noChangeArrowheads="1"/>
          </p:cNvSpPr>
          <p:nvPr/>
        </p:nvSpPr>
        <p:spPr bwMode="auto">
          <a:xfrm>
            <a:off x="0" y="654307"/>
            <a:ext cx="9144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 b="0" dirty="0" smtClean="0">
                <a:latin typeface="Times New Roman"/>
                <a:cs typeface="Times New Roman"/>
              </a:rPr>
              <a:t>Pero – todavía tiene el problema de los relojes.</a:t>
            </a:r>
          </a:p>
          <a:p>
            <a:endParaRPr lang="es-ES" b="0" dirty="0">
              <a:latin typeface="Times New Roman"/>
              <a:cs typeface="Times New Roman"/>
            </a:endParaRPr>
          </a:p>
          <a:p>
            <a:r>
              <a:rPr lang="es-ES" b="0" dirty="0" smtClean="0">
                <a:latin typeface="Times New Roman"/>
                <a:cs typeface="Times New Roman"/>
              </a:rPr>
              <a:t>Necesita un tercer satélite para “arreglar” el reloj del receptor.</a:t>
            </a:r>
          </a:p>
          <a:p>
            <a:endParaRPr lang="es-ES" b="0" dirty="0">
              <a:latin typeface="Times New Roman"/>
              <a:cs typeface="Times New Roman"/>
            </a:endParaRPr>
          </a:p>
          <a:p>
            <a:r>
              <a:rPr lang="es-ES" b="0" dirty="0" smtClean="0">
                <a:latin typeface="Times New Roman"/>
                <a:cs typeface="Times New Roman"/>
              </a:rPr>
              <a:t>Pero (un pero mas grande que el primero arriba) – no hay error en el radio del la esfera formado por la tierra.</a:t>
            </a:r>
          </a:p>
          <a:p>
            <a:endParaRPr lang="es-ES" b="0" dirty="0">
              <a:latin typeface="Times New Roman"/>
              <a:cs typeface="Times New Roman"/>
            </a:endParaRPr>
          </a:p>
          <a:p>
            <a:r>
              <a:rPr lang="es-ES" b="0" dirty="0" smtClean="0">
                <a:latin typeface="Times New Roman"/>
                <a:cs typeface="Times New Roman"/>
              </a:rPr>
              <a:t>Entonces podemos solucionar el problema del reloj del receptor sin otra medición y el tercer satélite es para seleccionar el punto.</a:t>
            </a:r>
          </a:p>
        </p:txBody>
      </p:sp>
    </p:spTree>
    <p:extLst>
      <p:ext uri="{BB962C8B-B14F-4D97-AF65-F5344CB8AC3E}">
        <p14:creationId xmlns:p14="http://schemas.microsoft.com/office/powerpoint/2010/main" val="17840899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67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675" name="Text Box 3"/>
          <p:cNvSpPr txBox="1">
            <a:spLocks noChangeArrowheads="1"/>
          </p:cNvSpPr>
          <p:nvPr/>
        </p:nvSpPr>
        <p:spPr bwMode="auto">
          <a:xfrm>
            <a:off x="0" y="654307"/>
            <a:ext cx="9144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 b="0" dirty="0" smtClean="0">
                <a:latin typeface="Times New Roman"/>
                <a:cs typeface="Times New Roman"/>
              </a:rPr>
              <a:t>Problema de reloj de receptor en 3D.</a:t>
            </a:r>
          </a:p>
          <a:p>
            <a:endParaRPr lang="es-ES" b="0" dirty="0">
              <a:latin typeface="Times New Roman"/>
              <a:cs typeface="Times New Roman"/>
            </a:endParaRPr>
          </a:p>
          <a:p>
            <a:r>
              <a:rPr lang="es-ES" b="0" dirty="0" smtClean="0">
                <a:latin typeface="Times New Roman"/>
                <a:cs typeface="Times New Roman"/>
              </a:rPr>
              <a:t>Similar al problema en 2D, se necesita un satélite adicional (y la información de que la solución tiene sentido físico) para ubicarse.</a:t>
            </a:r>
          </a:p>
          <a:p>
            <a:endParaRPr lang="es-ES" b="0" dirty="0">
              <a:latin typeface="Times New Roman"/>
              <a:cs typeface="Times New Roman"/>
            </a:endParaRPr>
          </a:p>
          <a:p>
            <a:r>
              <a:rPr lang="es-ES" b="0" dirty="0" smtClean="0">
                <a:latin typeface="Times New Roman"/>
                <a:cs typeface="Times New Roman"/>
              </a:rPr>
              <a:t>Esto es lo mínimo necesario.</a:t>
            </a:r>
          </a:p>
          <a:p>
            <a:endParaRPr lang="es-ES" b="0" dirty="0">
              <a:latin typeface="Times New Roman"/>
              <a:cs typeface="Times New Roman"/>
            </a:endParaRPr>
          </a:p>
          <a:p>
            <a:r>
              <a:rPr lang="es-ES" b="0" dirty="0" smtClean="0">
                <a:latin typeface="Times New Roman"/>
                <a:cs typeface="Times New Roman"/>
              </a:rPr>
              <a:t>Mas es mejor. Se hace un ajuste por mínimos cuadros que ofrece información sobre la calidad de la solución.</a:t>
            </a:r>
          </a:p>
          <a:p>
            <a:endParaRPr lang="es-ES" b="0" dirty="0">
              <a:latin typeface="Times New Roman"/>
              <a:cs typeface="Times New Roman"/>
            </a:endParaRPr>
          </a:p>
          <a:p>
            <a:r>
              <a:rPr lang="es-ES" b="0" dirty="0" smtClean="0">
                <a:latin typeface="Times New Roman"/>
                <a:cs typeface="Times New Roman"/>
              </a:rPr>
              <a:t>(un ejemplo en el uso de GPS para navegación en aviación - </a:t>
            </a:r>
            <a:r>
              <a:rPr lang="en-US" b="0" dirty="0" smtClean="0">
                <a:latin typeface="Times New Roman"/>
                <a:cs typeface="Times New Roman"/>
              </a:rPr>
              <a:t>Receiver Autonomous Integrity Monitoring</a:t>
            </a:r>
            <a:r>
              <a:rPr lang="es-ES" b="0" dirty="0" smtClean="0">
                <a:latin typeface="Times New Roman"/>
                <a:cs typeface="Times New Roman"/>
              </a:rPr>
              <a:t> – RAIM.)</a:t>
            </a:r>
          </a:p>
        </p:txBody>
      </p:sp>
    </p:spTree>
    <p:extLst>
      <p:ext uri="{BB962C8B-B14F-4D97-AF65-F5344CB8AC3E}">
        <p14:creationId xmlns:p14="http://schemas.microsoft.com/office/powerpoint/2010/main" val="34640854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6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0" y="381000"/>
            <a:ext cx="9144000" cy="590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Mas del INTERNET</a:t>
            </a:r>
          </a:p>
          <a:p>
            <a:pPr eaLnBrk="1" hangingPunct="1"/>
            <a:r>
              <a:rPr lang="es-ES" b="0" dirty="0" smtClean="0">
                <a:latin typeface="Times New Roman"/>
                <a:cs typeface="Times New Roman"/>
              </a:rPr>
              <a:t>Geofísica y Geodinámica</a:t>
            </a: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D. Sandwell</a:t>
            </a:r>
          </a:p>
          <a:p>
            <a:pPr eaLnBrk="1" hangingPunct="1">
              <a:spcBef>
                <a:spcPct val="50000"/>
              </a:spcBef>
            </a:pPr>
            <a:endParaRPr lang="es-ES" b="0" dirty="0" smtClean="0">
              <a:latin typeface="Times New Roman"/>
              <a:cs typeface="Times New Roman"/>
            </a:endParaRPr>
          </a:p>
          <a:p>
            <a:pPr eaLnBrk="1" hangingPunct="1"/>
            <a:r>
              <a:rPr lang="es-ES" b="0" dirty="0" smtClean="0">
                <a:latin typeface="Times New Roman"/>
                <a:cs typeface="Times New Roman"/>
              </a:rPr>
              <a:t>GEODYNAMICS- SIO 234</a:t>
            </a: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http://</a:t>
            </a:r>
            <a:r>
              <a:rPr lang="es-ES" b="0" dirty="0" err="1" smtClean="0">
                <a:latin typeface="Times New Roman"/>
                <a:cs typeface="Times New Roman"/>
              </a:rPr>
              <a:t>topex.ucsd.edu</a:t>
            </a:r>
            <a:r>
              <a:rPr lang="es-ES" b="0" dirty="0" smtClean="0">
                <a:latin typeface="Times New Roman"/>
                <a:cs typeface="Times New Roman"/>
              </a:rPr>
              <a:t>/</a:t>
            </a:r>
            <a:r>
              <a:rPr lang="es-ES" b="0" dirty="0" err="1" smtClean="0">
                <a:latin typeface="Times New Roman"/>
                <a:cs typeface="Times New Roman"/>
              </a:rPr>
              <a:t>geodynamics</a:t>
            </a:r>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r>
              <a:rPr lang="es-ES" b="0" dirty="0" smtClean="0">
                <a:latin typeface="Times New Roman"/>
                <a:cs typeface="Times New Roman"/>
              </a:rPr>
              <a:t>Clases 14 (2 partes), 15 (2 partes) and 16.</a:t>
            </a:r>
          </a:p>
          <a:p>
            <a:pPr eaLnBrk="1" hangingPunct="1"/>
            <a:r>
              <a:rPr lang="es-ES" b="0" dirty="0" smtClean="0">
                <a:latin typeface="Times New Roman"/>
                <a:cs typeface="Times New Roman"/>
              </a:rPr>
              <a:t>(todos son de Gravedad).</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675" name="Text Box 3"/>
          <p:cNvSpPr txBox="1">
            <a:spLocks noChangeArrowheads="1"/>
          </p:cNvSpPr>
          <p:nvPr/>
        </p:nvSpPr>
        <p:spPr bwMode="auto">
          <a:xfrm>
            <a:off x="0" y="654307"/>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r>
              <a:rPr lang="es-ES" b="0" dirty="0" smtClean="0">
                <a:latin typeface="Times New Roman"/>
                <a:cs typeface="Times New Roman"/>
              </a:rPr>
              <a:t>Tenemos una forma grafica para ubicarnos.</a:t>
            </a:r>
          </a:p>
          <a:p>
            <a:endParaRPr lang="es-ES" b="0" dirty="0">
              <a:latin typeface="Times New Roman"/>
              <a:cs typeface="Times New Roman"/>
            </a:endParaRPr>
          </a:p>
          <a:p>
            <a:r>
              <a:rPr lang="es-ES" b="0" dirty="0" smtClean="0">
                <a:latin typeface="Times New Roman"/>
                <a:cs typeface="Times New Roman"/>
              </a:rPr>
              <a:t>Nos falta discutir como determinar las distancias y la matemática. </a:t>
            </a:r>
          </a:p>
        </p:txBody>
      </p:sp>
    </p:spTree>
    <p:extLst>
      <p:ext uri="{BB962C8B-B14F-4D97-AF65-F5344CB8AC3E}">
        <p14:creationId xmlns:p14="http://schemas.microsoft.com/office/powerpoint/2010/main" val="2849078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67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6FA3403-0B7E-E943-8019-647E07705798}" type="slidenum">
              <a:rPr lang="en-US" sz="1200">
                <a:solidFill>
                  <a:srgbClr val="D38E27"/>
                </a:solidFill>
                <a:latin typeface="Papyrus" charset="0"/>
                <a:cs typeface="Papyrus" charset="0"/>
              </a:rPr>
              <a:pPr eaLnBrk="1" hangingPunct="1"/>
              <a:t>81</a:t>
            </a:fld>
            <a:endParaRPr lang="en-US" sz="1200">
              <a:solidFill>
                <a:srgbClr val="D38E27"/>
              </a:solidFill>
              <a:latin typeface="Papyrus" charset="0"/>
              <a:cs typeface="Papyrus" charset="0"/>
            </a:endParaRPr>
          </a:p>
        </p:txBody>
      </p:sp>
      <p:sp>
        <p:nvSpPr>
          <p:cNvPr id="277506" name="Text Box 2"/>
          <p:cNvSpPr txBox="1">
            <a:spLocks noChangeArrowheads="1"/>
          </p:cNvSpPr>
          <p:nvPr/>
        </p:nvSpPr>
        <p:spPr bwMode="auto">
          <a:xfrm>
            <a:off x="0" y="76200"/>
            <a:ext cx="9144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 dirty="0" smtClean="0">
                <a:latin typeface="Papyrus" charset="0"/>
                <a:cs typeface="Papyrus" charset="0"/>
              </a:rPr>
              <a:t>Geometría de GPS</a:t>
            </a:r>
          </a:p>
          <a:p>
            <a:pPr eaLnBrk="1" hangingPunct="1">
              <a:spcBef>
                <a:spcPct val="50000"/>
              </a:spcBef>
            </a:pPr>
            <a:r>
              <a:rPr lang="es-ES" dirty="0" smtClean="0">
                <a:latin typeface="Papyrus" charset="0"/>
                <a:cs typeface="Papyrus" charset="0"/>
              </a:rPr>
              <a:t>Caminos del rayo son (aproximadamente) líneas rectas.</a:t>
            </a:r>
          </a:p>
          <a:p>
            <a:pPr eaLnBrk="1" hangingPunct="1">
              <a:spcBef>
                <a:spcPct val="50000"/>
              </a:spcBef>
            </a:pPr>
            <a:r>
              <a:rPr lang="es-ES" dirty="0" smtClean="0">
                <a:latin typeface="Papyrus" charset="0"/>
                <a:cs typeface="Papyrus" charset="0"/>
              </a:rPr>
              <a:t>Es función del tiempo de viaje, pero podemos cambiar por </a:t>
            </a:r>
            <a:r>
              <a:rPr lang="es-ES" dirty="0" err="1" smtClean="0">
                <a:latin typeface="Papyrus" charset="0"/>
                <a:cs typeface="Papyrus" charset="0"/>
              </a:rPr>
              <a:t>psuedo</a:t>
            </a:r>
            <a:r>
              <a:rPr lang="es-ES" dirty="0" smtClean="0">
                <a:latin typeface="Papyrus" charset="0"/>
                <a:cs typeface="Papyrus" charset="0"/>
              </a:rPr>
              <a:t>-distancia.</a:t>
            </a:r>
          </a:p>
        </p:txBody>
      </p:sp>
      <p:sp>
        <p:nvSpPr>
          <p:cNvPr id="277507" name="AutoShape 3"/>
          <p:cNvSpPr>
            <a:spLocks noChangeArrowheads="1"/>
          </p:cNvSpPr>
          <p:nvPr/>
        </p:nvSpPr>
        <p:spPr bwMode="auto">
          <a:xfrm>
            <a:off x="1143000" y="4953000"/>
            <a:ext cx="6629400" cy="1600200"/>
          </a:xfrm>
          <a:prstGeom prst="parallelogram">
            <a:avLst>
              <a:gd name="adj" fmla="val 103571"/>
            </a:avLst>
          </a:prstGeom>
          <a:solidFill>
            <a:srgbClr val="00FF00"/>
          </a:solidFill>
          <a:ln w="9525">
            <a:solidFill>
              <a:schemeClr val="tx1"/>
            </a:solidFill>
            <a:miter lim="800000"/>
            <a:headEnd/>
            <a:tailEnd/>
          </a:ln>
        </p:spPr>
        <p:txBody>
          <a:bodyPr wrap="none" anchor="ctr"/>
          <a:lstStyle/>
          <a:p>
            <a:endParaRPr lang="en-US">
              <a:latin typeface="Papyrus" charset="0"/>
            </a:endParaRPr>
          </a:p>
        </p:txBody>
      </p:sp>
      <p:sp>
        <p:nvSpPr>
          <p:cNvPr id="277508" name="AutoShape 4"/>
          <p:cNvSpPr>
            <a:spLocks noChangeArrowheads="1"/>
          </p:cNvSpPr>
          <p:nvPr/>
        </p:nvSpPr>
        <p:spPr bwMode="auto">
          <a:xfrm>
            <a:off x="2928938" y="25908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7509" name="AutoShape 5"/>
          <p:cNvSpPr>
            <a:spLocks noChangeArrowheads="1"/>
          </p:cNvSpPr>
          <p:nvPr/>
        </p:nvSpPr>
        <p:spPr bwMode="auto">
          <a:xfrm>
            <a:off x="3776663" y="32766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7510" name="AutoShape 6"/>
          <p:cNvSpPr>
            <a:spLocks noChangeArrowheads="1"/>
          </p:cNvSpPr>
          <p:nvPr/>
        </p:nvSpPr>
        <p:spPr bwMode="auto">
          <a:xfrm>
            <a:off x="5138738" y="25146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7511" name="AutoShape 7"/>
          <p:cNvSpPr>
            <a:spLocks noChangeArrowheads="1"/>
          </p:cNvSpPr>
          <p:nvPr/>
        </p:nvSpPr>
        <p:spPr bwMode="auto">
          <a:xfrm>
            <a:off x="5595938" y="33528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7512" name="Text Box 13"/>
          <p:cNvSpPr txBox="1">
            <a:spLocks noChangeArrowheads="1"/>
          </p:cNvSpPr>
          <p:nvPr/>
        </p:nvSpPr>
        <p:spPr bwMode="auto">
          <a:xfrm>
            <a:off x="457200" y="2452688"/>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dirty="0">
                <a:latin typeface="Papyrus" charset="0"/>
                <a:cs typeface="Papyrus" charset="0"/>
              </a:rPr>
              <a:t>(x</a:t>
            </a:r>
            <a:r>
              <a:rPr lang="en-US" i="1" baseline="-25000" dirty="0">
                <a:latin typeface="Papyrus" charset="0"/>
                <a:cs typeface="Papyrus" charset="0"/>
              </a:rPr>
              <a:t>sat1 </a:t>
            </a:r>
            <a:r>
              <a:rPr lang="en-US" i="1" dirty="0">
                <a:latin typeface="Papyrus" charset="0"/>
                <a:cs typeface="Papyrus" charset="0"/>
              </a:rPr>
              <a:t>, y</a:t>
            </a:r>
            <a:r>
              <a:rPr lang="en-US" i="1" baseline="-25000" dirty="0">
                <a:latin typeface="Papyrus" charset="0"/>
                <a:cs typeface="Papyrus" charset="0"/>
              </a:rPr>
              <a:t>sat1 </a:t>
            </a:r>
            <a:r>
              <a:rPr lang="en-US" i="1" dirty="0">
                <a:latin typeface="Papyrus" charset="0"/>
                <a:cs typeface="Papyrus" charset="0"/>
              </a:rPr>
              <a:t>,t</a:t>
            </a:r>
            <a:r>
              <a:rPr lang="en-US" i="1" baseline="-25000" dirty="0">
                <a:latin typeface="Papyrus" charset="0"/>
                <a:cs typeface="Papyrus" charset="0"/>
              </a:rPr>
              <a:t>sat1 </a:t>
            </a:r>
            <a:r>
              <a:rPr lang="en-US" i="1" dirty="0">
                <a:latin typeface="Papyrus" charset="0"/>
                <a:cs typeface="Papyrus" charset="0"/>
              </a:rPr>
              <a:t>)</a:t>
            </a:r>
          </a:p>
        </p:txBody>
      </p:sp>
      <p:sp>
        <p:nvSpPr>
          <p:cNvPr id="277513" name="Text Box 14"/>
          <p:cNvSpPr txBox="1">
            <a:spLocks noChangeArrowheads="1"/>
          </p:cNvSpPr>
          <p:nvPr/>
        </p:nvSpPr>
        <p:spPr bwMode="auto">
          <a:xfrm>
            <a:off x="1447800" y="5257800"/>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(x</a:t>
            </a:r>
            <a:r>
              <a:rPr lang="en-US" i="1" baseline="-25000">
                <a:latin typeface="Papyrus" charset="0"/>
                <a:cs typeface="Papyrus" charset="0"/>
              </a:rPr>
              <a:t>rx </a:t>
            </a:r>
            <a:r>
              <a:rPr lang="en-US" i="1">
                <a:latin typeface="Papyrus" charset="0"/>
                <a:cs typeface="Papyrus" charset="0"/>
              </a:rPr>
              <a:t>, y</a:t>
            </a:r>
            <a:r>
              <a:rPr lang="en-US" i="1" baseline="-25000">
                <a:latin typeface="Papyrus" charset="0"/>
                <a:cs typeface="Papyrus" charset="0"/>
              </a:rPr>
              <a:t>rx  </a:t>
            </a:r>
            <a:r>
              <a:rPr lang="en-US" i="1">
                <a:latin typeface="Papyrus" charset="0"/>
                <a:cs typeface="Papyrus" charset="0"/>
              </a:rPr>
              <a:t>, z</a:t>
            </a:r>
            <a:r>
              <a:rPr lang="en-US" i="1" baseline="-25000">
                <a:latin typeface="Papyrus" charset="0"/>
                <a:cs typeface="Papyrus" charset="0"/>
              </a:rPr>
              <a:t>rx </a:t>
            </a:r>
            <a:r>
              <a:rPr lang="en-US" i="1">
                <a:latin typeface="Papyrus" charset="0"/>
                <a:cs typeface="Papyrus" charset="0"/>
              </a:rPr>
              <a:t>,t</a:t>
            </a:r>
            <a:r>
              <a:rPr lang="en-US" i="1" baseline="-25000">
                <a:latin typeface="Papyrus" charset="0"/>
                <a:cs typeface="Papyrus" charset="0"/>
              </a:rPr>
              <a:t>rx </a:t>
            </a:r>
            <a:r>
              <a:rPr lang="en-US" i="1">
                <a:latin typeface="Papyrus" charset="0"/>
                <a:cs typeface="Papyrus" charset="0"/>
              </a:rPr>
              <a:t>)</a:t>
            </a:r>
          </a:p>
        </p:txBody>
      </p:sp>
      <p:sp>
        <p:nvSpPr>
          <p:cNvPr id="277514" name="Text Box 15"/>
          <p:cNvSpPr txBox="1">
            <a:spLocks noChangeArrowheads="1"/>
          </p:cNvSpPr>
          <p:nvPr/>
        </p:nvSpPr>
        <p:spPr bwMode="auto">
          <a:xfrm>
            <a:off x="1524000" y="434340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D</a:t>
            </a:r>
            <a:r>
              <a:rPr lang="en-US" i="1" baseline="-25000">
                <a:latin typeface="Papyrus" charset="0"/>
                <a:cs typeface="Papyrus" charset="0"/>
              </a:rPr>
              <a:t>rx,sat1</a:t>
            </a:r>
            <a:r>
              <a:rPr lang="en-US" i="1">
                <a:latin typeface="Papyrus" charset="0"/>
                <a:cs typeface="Papyrus" charset="0"/>
              </a:rPr>
              <a:t> = F(</a:t>
            </a:r>
            <a:r>
              <a:rPr lang="en-US" i="1">
                <a:latin typeface="Symbol" charset="0"/>
                <a:cs typeface="Papyrus" charset="0"/>
              </a:rPr>
              <a:t>t</a:t>
            </a:r>
            <a:r>
              <a:rPr lang="en-US" i="1">
                <a:latin typeface="Papyrus" charset="0"/>
                <a:cs typeface="Papyrus" charset="0"/>
              </a:rPr>
              <a:t>)</a:t>
            </a:r>
          </a:p>
        </p:txBody>
      </p:sp>
      <p:sp>
        <p:nvSpPr>
          <p:cNvPr id="277515" name="Rectangle 16"/>
          <p:cNvSpPr>
            <a:spLocks noChangeArrowheads="1"/>
          </p:cNvSpPr>
          <p:nvPr/>
        </p:nvSpPr>
        <p:spPr bwMode="auto">
          <a:xfrm>
            <a:off x="4267200" y="5410200"/>
            <a:ext cx="304800" cy="304800"/>
          </a:xfrm>
          <a:prstGeom prst="rect">
            <a:avLst/>
          </a:prstGeom>
          <a:solidFill>
            <a:schemeClr val="accent1"/>
          </a:solidFill>
          <a:ln w="9525">
            <a:solidFill>
              <a:schemeClr val="tx1"/>
            </a:solidFill>
            <a:miter lim="800000"/>
            <a:headEnd/>
            <a:tailEnd/>
          </a:ln>
        </p:spPr>
        <p:txBody>
          <a:bodyPr wrap="none" anchor="ctr"/>
          <a:lstStyle/>
          <a:p>
            <a:endParaRPr lang="en-US">
              <a:latin typeface="Papyrus" charset="0"/>
            </a:endParaRPr>
          </a:p>
        </p:txBody>
      </p:sp>
      <p:sp>
        <p:nvSpPr>
          <p:cNvPr id="277516" name="Line 17"/>
          <p:cNvSpPr>
            <a:spLocks noChangeShapeType="1"/>
          </p:cNvSpPr>
          <p:nvPr/>
        </p:nvSpPr>
        <p:spPr bwMode="auto">
          <a:xfrm flipV="1">
            <a:off x="4419600" y="3733800"/>
            <a:ext cx="1371600" cy="1828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17" name="Line 18"/>
          <p:cNvSpPr>
            <a:spLocks noChangeShapeType="1"/>
          </p:cNvSpPr>
          <p:nvPr/>
        </p:nvSpPr>
        <p:spPr bwMode="auto">
          <a:xfrm flipH="1" flipV="1">
            <a:off x="3124200" y="2971800"/>
            <a:ext cx="1295400" cy="2590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18" name="Line 19"/>
          <p:cNvSpPr>
            <a:spLocks noChangeShapeType="1"/>
          </p:cNvSpPr>
          <p:nvPr/>
        </p:nvSpPr>
        <p:spPr bwMode="auto">
          <a:xfrm flipH="1" flipV="1">
            <a:off x="3962400" y="3657600"/>
            <a:ext cx="457200" cy="190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19" name="Line 20"/>
          <p:cNvSpPr>
            <a:spLocks noChangeShapeType="1"/>
          </p:cNvSpPr>
          <p:nvPr/>
        </p:nvSpPr>
        <p:spPr bwMode="auto">
          <a:xfrm flipV="1">
            <a:off x="4419600" y="2895600"/>
            <a:ext cx="914400" cy="2667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3608263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AutoShape 10"/>
          <p:cNvSpPr>
            <a:spLocks noChangeArrowheads="1"/>
          </p:cNvSpPr>
          <p:nvPr/>
        </p:nvSpPr>
        <p:spPr bwMode="auto">
          <a:xfrm>
            <a:off x="1143000" y="2209800"/>
            <a:ext cx="6629400" cy="1600200"/>
          </a:xfrm>
          <a:prstGeom prst="parallelogram">
            <a:avLst>
              <a:gd name="adj" fmla="val 103571"/>
            </a:avLst>
          </a:prstGeom>
          <a:solidFill>
            <a:srgbClr val="00FF00"/>
          </a:solidFill>
          <a:ln w="9525">
            <a:solidFill>
              <a:schemeClr val="tx1"/>
            </a:solidFill>
            <a:miter lim="800000"/>
            <a:headEnd/>
            <a:tailEnd/>
          </a:ln>
        </p:spPr>
        <p:txBody>
          <a:bodyPr wrap="none" anchor="ctr"/>
          <a:lstStyle/>
          <a:p>
            <a:endParaRPr lang="en-US">
              <a:latin typeface="Papyrus" charset="0"/>
            </a:endParaRPr>
          </a:p>
        </p:txBody>
      </p:sp>
      <p:sp>
        <p:nvSpPr>
          <p:cNvPr id="278531" name="AutoShape 3"/>
          <p:cNvSpPr>
            <a:spLocks noChangeArrowheads="1"/>
          </p:cNvSpPr>
          <p:nvPr/>
        </p:nvSpPr>
        <p:spPr bwMode="auto">
          <a:xfrm>
            <a:off x="1143000" y="4953000"/>
            <a:ext cx="6629400" cy="1600200"/>
          </a:xfrm>
          <a:prstGeom prst="parallelogram">
            <a:avLst>
              <a:gd name="adj" fmla="val 103571"/>
            </a:avLst>
          </a:prstGeom>
          <a:solidFill>
            <a:srgbClr val="00FF00"/>
          </a:solidFill>
          <a:ln w="9525">
            <a:solidFill>
              <a:schemeClr val="tx1"/>
            </a:solidFill>
            <a:miter lim="800000"/>
            <a:headEnd/>
            <a:tailEnd/>
          </a:ln>
        </p:spPr>
        <p:txBody>
          <a:bodyPr wrap="none" anchor="ctr"/>
          <a:lstStyle/>
          <a:p>
            <a:endParaRPr lang="en-US">
              <a:latin typeface="Papyrus" charset="0"/>
            </a:endParaRPr>
          </a:p>
        </p:txBody>
      </p:sp>
      <p:sp>
        <p:nvSpPr>
          <p:cNvPr id="278532" name="AutoShape 4"/>
          <p:cNvSpPr>
            <a:spLocks noChangeArrowheads="1"/>
          </p:cNvSpPr>
          <p:nvPr/>
        </p:nvSpPr>
        <p:spPr bwMode="auto">
          <a:xfrm>
            <a:off x="2928938" y="25908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8533" name="AutoShape 5"/>
          <p:cNvSpPr>
            <a:spLocks noChangeArrowheads="1"/>
          </p:cNvSpPr>
          <p:nvPr/>
        </p:nvSpPr>
        <p:spPr bwMode="auto">
          <a:xfrm>
            <a:off x="3776663" y="32766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8534" name="AutoShape 6"/>
          <p:cNvSpPr>
            <a:spLocks noChangeArrowheads="1"/>
          </p:cNvSpPr>
          <p:nvPr/>
        </p:nvSpPr>
        <p:spPr bwMode="auto">
          <a:xfrm>
            <a:off x="5138738" y="25146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8535" name="AutoShape 7"/>
          <p:cNvSpPr>
            <a:spLocks noChangeArrowheads="1"/>
          </p:cNvSpPr>
          <p:nvPr/>
        </p:nvSpPr>
        <p:spPr bwMode="auto">
          <a:xfrm>
            <a:off x="5595938" y="33528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8536" name="Text Box 13"/>
          <p:cNvSpPr txBox="1">
            <a:spLocks noChangeArrowheads="1"/>
          </p:cNvSpPr>
          <p:nvPr/>
        </p:nvSpPr>
        <p:spPr bwMode="auto">
          <a:xfrm>
            <a:off x="457200" y="2452688"/>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dirty="0">
                <a:latin typeface="Papyrus" charset="0"/>
                <a:cs typeface="Papyrus" charset="0"/>
              </a:rPr>
              <a:t>(x</a:t>
            </a:r>
            <a:r>
              <a:rPr lang="en-US" i="1" baseline="-25000" dirty="0">
                <a:latin typeface="Papyrus" charset="0"/>
                <a:cs typeface="Papyrus" charset="0"/>
              </a:rPr>
              <a:t>sat1 </a:t>
            </a:r>
            <a:r>
              <a:rPr lang="en-US" i="1" dirty="0">
                <a:latin typeface="Papyrus" charset="0"/>
                <a:cs typeface="Papyrus" charset="0"/>
              </a:rPr>
              <a:t>, y</a:t>
            </a:r>
            <a:r>
              <a:rPr lang="en-US" i="1" baseline="-25000" dirty="0">
                <a:latin typeface="Papyrus" charset="0"/>
                <a:cs typeface="Papyrus" charset="0"/>
              </a:rPr>
              <a:t>sat1 </a:t>
            </a:r>
            <a:r>
              <a:rPr lang="en-US" i="1" dirty="0">
                <a:latin typeface="Papyrus" charset="0"/>
                <a:cs typeface="Papyrus" charset="0"/>
              </a:rPr>
              <a:t>,t</a:t>
            </a:r>
            <a:r>
              <a:rPr lang="en-US" i="1" baseline="-25000" dirty="0">
                <a:latin typeface="Papyrus" charset="0"/>
                <a:cs typeface="Papyrus" charset="0"/>
              </a:rPr>
              <a:t>sat1 </a:t>
            </a:r>
            <a:r>
              <a:rPr lang="en-US" i="1" dirty="0">
                <a:latin typeface="Papyrus" charset="0"/>
                <a:cs typeface="Papyrus" charset="0"/>
              </a:rPr>
              <a:t>)</a:t>
            </a:r>
          </a:p>
        </p:txBody>
      </p:sp>
      <p:sp>
        <p:nvSpPr>
          <p:cNvPr id="278537" name="Text Box 14"/>
          <p:cNvSpPr txBox="1">
            <a:spLocks noChangeArrowheads="1"/>
          </p:cNvSpPr>
          <p:nvPr/>
        </p:nvSpPr>
        <p:spPr bwMode="auto">
          <a:xfrm>
            <a:off x="1447800" y="5257800"/>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(x</a:t>
            </a:r>
            <a:r>
              <a:rPr lang="en-US" i="1" baseline="-25000">
                <a:latin typeface="Papyrus" charset="0"/>
                <a:cs typeface="Papyrus" charset="0"/>
              </a:rPr>
              <a:t>rx </a:t>
            </a:r>
            <a:r>
              <a:rPr lang="en-US" i="1">
                <a:latin typeface="Papyrus" charset="0"/>
                <a:cs typeface="Papyrus" charset="0"/>
              </a:rPr>
              <a:t>, y</a:t>
            </a:r>
            <a:r>
              <a:rPr lang="en-US" i="1" baseline="-25000">
                <a:latin typeface="Papyrus" charset="0"/>
                <a:cs typeface="Papyrus" charset="0"/>
              </a:rPr>
              <a:t>rx  </a:t>
            </a:r>
            <a:r>
              <a:rPr lang="en-US" i="1">
                <a:latin typeface="Papyrus" charset="0"/>
                <a:cs typeface="Papyrus" charset="0"/>
              </a:rPr>
              <a:t>, z</a:t>
            </a:r>
            <a:r>
              <a:rPr lang="en-US" i="1" baseline="-25000">
                <a:latin typeface="Papyrus" charset="0"/>
                <a:cs typeface="Papyrus" charset="0"/>
              </a:rPr>
              <a:t>rx </a:t>
            </a:r>
            <a:r>
              <a:rPr lang="en-US" i="1">
                <a:latin typeface="Papyrus" charset="0"/>
                <a:cs typeface="Papyrus" charset="0"/>
              </a:rPr>
              <a:t>,t</a:t>
            </a:r>
            <a:r>
              <a:rPr lang="en-US" i="1" baseline="-25000">
                <a:latin typeface="Papyrus" charset="0"/>
                <a:cs typeface="Papyrus" charset="0"/>
              </a:rPr>
              <a:t>rx </a:t>
            </a:r>
            <a:r>
              <a:rPr lang="en-US" i="1">
                <a:latin typeface="Papyrus" charset="0"/>
                <a:cs typeface="Papyrus" charset="0"/>
              </a:rPr>
              <a:t>)</a:t>
            </a:r>
          </a:p>
        </p:txBody>
      </p:sp>
      <p:sp>
        <p:nvSpPr>
          <p:cNvPr id="278538" name="Text Box 15"/>
          <p:cNvSpPr txBox="1">
            <a:spLocks noChangeArrowheads="1"/>
          </p:cNvSpPr>
          <p:nvPr/>
        </p:nvSpPr>
        <p:spPr bwMode="auto">
          <a:xfrm>
            <a:off x="1524000" y="434340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D</a:t>
            </a:r>
            <a:r>
              <a:rPr lang="en-US" i="1" baseline="-25000">
                <a:latin typeface="Papyrus" charset="0"/>
                <a:cs typeface="Papyrus" charset="0"/>
              </a:rPr>
              <a:t>rx,sat1</a:t>
            </a:r>
            <a:r>
              <a:rPr lang="en-US" i="1">
                <a:latin typeface="Papyrus" charset="0"/>
                <a:cs typeface="Papyrus" charset="0"/>
              </a:rPr>
              <a:t> = F(</a:t>
            </a:r>
            <a:r>
              <a:rPr lang="en-US" i="1">
                <a:latin typeface="Symbol" charset="0"/>
                <a:cs typeface="Papyrus" charset="0"/>
              </a:rPr>
              <a:t>t</a:t>
            </a:r>
            <a:r>
              <a:rPr lang="en-US" i="1">
                <a:latin typeface="Papyrus" charset="0"/>
                <a:cs typeface="Papyrus" charset="0"/>
              </a:rPr>
              <a:t>)</a:t>
            </a:r>
          </a:p>
        </p:txBody>
      </p:sp>
      <p:sp>
        <p:nvSpPr>
          <p:cNvPr id="278539" name="Rectangle 16"/>
          <p:cNvSpPr>
            <a:spLocks noChangeArrowheads="1"/>
          </p:cNvSpPr>
          <p:nvPr/>
        </p:nvSpPr>
        <p:spPr bwMode="auto">
          <a:xfrm>
            <a:off x="4267200" y="5410200"/>
            <a:ext cx="304800" cy="304800"/>
          </a:xfrm>
          <a:prstGeom prst="rect">
            <a:avLst/>
          </a:prstGeom>
          <a:solidFill>
            <a:schemeClr val="accent1"/>
          </a:solidFill>
          <a:ln w="9525">
            <a:solidFill>
              <a:schemeClr val="tx1"/>
            </a:solidFill>
            <a:miter lim="800000"/>
            <a:headEnd/>
            <a:tailEnd/>
          </a:ln>
        </p:spPr>
        <p:txBody>
          <a:bodyPr wrap="none" anchor="ctr"/>
          <a:lstStyle/>
          <a:p>
            <a:endParaRPr lang="en-US">
              <a:latin typeface="Papyrus" charset="0"/>
            </a:endParaRPr>
          </a:p>
        </p:txBody>
      </p:sp>
      <p:sp>
        <p:nvSpPr>
          <p:cNvPr id="278540" name="Line 17"/>
          <p:cNvSpPr>
            <a:spLocks noChangeShapeType="1"/>
          </p:cNvSpPr>
          <p:nvPr/>
        </p:nvSpPr>
        <p:spPr bwMode="auto">
          <a:xfrm flipV="1">
            <a:off x="4419600" y="3733800"/>
            <a:ext cx="1371600" cy="1828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41" name="Line 18"/>
          <p:cNvSpPr>
            <a:spLocks noChangeShapeType="1"/>
          </p:cNvSpPr>
          <p:nvPr/>
        </p:nvSpPr>
        <p:spPr bwMode="auto">
          <a:xfrm flipH="1" flipV="1">
            <a:off x="3124200" y="2971800"/>
            <a:ext cx="1295400" cy="2590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42" name="Line 19"/>
          <p:cNvSpPr>
            <a:spLocks noChangeShapeType="1"/>
          </p:cNvSpPr>
          <p:nvPr/>
        </p:nvSpPr>
        <p:spPr bwMode="auto">
          <a:xfrm flipH="1" flipV="1">
            <a:off x="3962400" y="3657600"/>
            <a:ext cx="457200" cy="190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43" name="Line 20"/>
          <p:cNvSpPr>
            <a:spLocks noChangeShapeType="1"/>
          </p:cNvSpPr>
          <p:nvPr/>
        </p:nvSpPr>
        <p:spPr bwMode="auto">
          <a:xfrm flipV="1">
            <a:off x="4419600" y="2895600"/>
            <a:ext cx="914400" cy="2667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44" name="Text Box 4"/>
          <p:cNvSpPr txBox="1">
            <a:spLocks noChangeArrowheads="1"/>
          </p:cNvSpPr>
          <p:nvPr/>
        </p:nvSpPr>
        <p:spPr bwMode="auto">
          <a:xfrm>
            <a:off x="0" y="17463"/>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dirty="0" smtClean="0">
                <a:latin typeface="Papyrus" charset="0"/>
                <a:cs typeface="Papyrus" charset="0"/>
              </a:rPr>
              <a:t>Aquí vamos a desviar un poco y considerar el problema de ubicación de sismos.</a:t>
            </a:r>
          </a:p>
          <a:p>
            <a:pPr eaLnBrk="1" hangingPunct="1"/>
            <a:r>
              <a:rPr lang="es-ES" dirty="0" smtClean="0">
                <a:latin typeface="Papyrus" charset="0"/>
                <a:cs typeface="Papyrus" charset="0"/>
              </a:rPr>
              <a:t>Nótese que la ubicación por GPS es casi exactamente el mismo del problema que el de ubicar sismos. </a:t>
            </a:r>
            <a:endParaRPr lang="es-ES" dirty="0">
              <a:latin typeface="Papyrus" charset="0"/>
              <a:cs typeface="Papyrus" charset="0"/>
            </a:endParaRPr>
          </a:p>
        </p:txBody>
      </p:sp>
      <p:sp>
        <p:nvSpPr>
          <p:cNvPr id="278545" name="Text Box 21"/>
          <p:cNvSpPr txBox="1">
            <a:spLocks noChangeArrowheads="1"/>
          </p:cNvSpPr>
          <p:nvPr/>
        </p:nvSpPr>
        <p:spPr bwMode="auto">
          <a:xfrm>
            <a:off x="5638800" y="5715000"/>
            <a:ext cx="350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dirty="0">
                <a:latin typeface="Papyrus" charset="0"/>
                <a:cs typeface="Papyrus" charset="0"/>
              </a:rPr>
              <a:t>(</a:t>
            </a:r>
            <a:r>
              <a:rPr lang="en-US" i="1" dirty="0" err="1">
                <a:latin typeface="Papyrus" charset="0"/>
                <a:cs typeface="Papyrus" charset="0"/>
              </a:rPr>
              <a:t>x</a:t>
            </a:r>
            <a:r>
              <a:rPr lang="en-US" i="1" baseline="-25000" dirty="0" err="1">
                <a:latin typeface="Papyrus" charset="0"/>
                <a:cs typeface="Papyrus" charset="0"/>
              </a:rPr>
              <a:t>eq</a:t>
            </a:r>
            <a:r>
              <a:rPr lang="en-US" i="1" baseline="-25000" dirty="0">
                <a:latin typeface="Papyrus" charset="0"/>
                <a:cs typeface="Papyrus" charset="0"/>
              </a:rPr>
              <a:t> </a:t>
            </a:r>
            <a:r>
              <a:rPr lang="en-US" i="1" dirty="0">
                <a:latin typeface="Papyrus" charset="0"/>
                <a:cs typeface="Papyrus" charset="0"/>
              </a:rPr>
              <a:t>, </a:t>
            </a:r>
            <a:r>
              <a:rPr lang="en-US" i="1" dirty="0" err="1">
                <a:latin typeface="Papyrus" charset="0"/>
                <a:cs typeface="Papyrus" charset="0"/>
              </a:rPr>
              <a:t>y</a:t>
            </a:r>
            <a:r>
              <a:rPr lang="en-US" i="1" baseline="-25000" dirty="0" err="1">
                <a:latin typeface="Papyrus" charset="0"/>
                <a:cs typeface="Papyrus" charset="0"/>
              </a:rPr>
              <a:t>eq</a:t>
            </a:r>
            <a:r>
              <a:rPr lang="en-US" i="1" baseline="-25000" dirty="0">
                <a:latin typeface="Papyrus" charset="0"/>
                <a:cs typeface="Papyrus" charset="0"/>
              </a:rPr>
              <a:t> </a:t>
            </a:r>
            <a:r>
              <a:rPr lang="en-US" i="1" dirty="0">
                <a:latin typeface="Papyrus" charset="0"/>
                <a:cs typeface="Papyrus" charset="0"/>
              </a:rPr>
              <a:t>, </a:t>
            </a:r>
            <a:r>
              <a:rPr lang="en-US" i="1" dirty="0" err="1">
                <a:latin typeface="Papyrus" charset="0"/>
                <a:cs typeface="Papyrus" charset="0"/>
              </a:rPr>
              <a:t>z</a:t>
            </a:r>
            <a:r>
              <a:rPr lang="en-US" i="1" baseline="-25000" dirty="0" err="1">
                <a:latin typeface="Papyrus" charset="0"/>
                <a:cs typeface="Papyrus" charset="0"/>
              </a:rPr>
              <a:t>eq</a:t>
            </a:r>
            <a:r>
              <a:rPr lang="en-US" i="1" baseline="-25000" dirty="0">
                <a:latin typeface="Papyrus" charset="0"/>
                <a:cs typeface="Papyrus" charset="0"/>
              </a:rPr>
              <a:t> </a:t>
            </a:r>
            <a:r>
              <a:rPr lang="en-US" i="1" dirty="0">
                <a:latin typeface="Papyrus" charset="0"/>
                <a:cs typeface="Papyrus" charset="0"/>
              </a:rPr>
              <a:t>,</a:t>
            </a:r>
            <a:r>
              <a:rPr lang="en-US" i="1" dirty="0" err="1">
                <a:latin typeface="Papyrus" charset="0"/>
                <a:cs typeface="Papyrus" charset="0"/>
              </a:rPr>
              <a:t>t</a:t>
            </a:r>
            <a:r>
              <a:rPr lang="en-US" i="1" baseline="-25000" dirty="0" err="1">
                <a:latin typeface="Papyrus" charset="0"/>
                <a:cs typeface="Papyrus" charset="0"/>
              </a:rPr>
              <a:t>eq</a:t>
            </a:r>
            <a:r>
              <a:rPr lang="en-US" i="1" baseline="-25000" dirty="0">
                <a:latin typeface="Papyrus" charset="0"/>
                <a:cs typeface="Papyrus" charset="0"/>
              </a:rPr>
              <a:t> </a:t>
            </a:r>
            <a:r>
              <a:rPr lang="en-US" i="1" dirty="0">
                <a:latin typeface="Papyrus" charset="0"/>
                <a:cs typeface="Papyrus" charset="0"/>
              </a:rPr>
              <a:t>)</a:t>
            </a:r>
          </a:p>
        </p:txBody>
      </p:sp>
      <p:sp>
        <p:nvSpPr>
          <p:cNvPr id="278546" name="Text Box 22"/>
          <p:cNvSpPr txBox="1">
            <a:spLocks noChangeArrowheads="1"/>
          </p:cNvSpPr>
          <p:nvPr/>
        </p:nvSpPr>
        <p:spPr bwMode="auto">
          <a:xfrm>
            <a:off x="6019800" y="4724400"/>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d</a:t>
            </a:r>
            <a:r>
              <a:rPr lang="en-US" i="1" baseline="-25000">
                <a:latin typeface="Papyrus" charset="0"/>
                <a:cs typeface="Papyrus" charset="0"/>
              </a:rPr>
              <a:t>eq,1 </a:t>
            </a:r>
            <a:r>
              <a:rPr lang="en-US" i="1">
                <a:latin typeface="Papyrus" charset="0"/>
                <a:cs typeface="Papyrus" charset="0"/>
              </a:rPr>
              <a:t>= F(</a:t>
            </a:r>
            <a:r>
              <a:rPr lang="en-US" i="1">
                <a:latin typeface="Symbol" charset="0"/>
                <a:cs typeface="Papyrus" charset="0"/>
              </a:rPr>
              <a:t>t</a:t>
            </a:r>
            <a:r>
              <a:rPr lang="en-US" i="1">
                <a:latin typeface="Papyrus" charset="0"/>
                <a:cs typeface="Papyrus" charset="0"/>
              </a:rPr>
              <a:t>)</a:t>
            </a:r>
          </a:p>
        </p:txBody>
      </p:sp>
      <p:sp>
        <p:nvSpPr>
          <p:cNvPr id="278547" name="AutoShape 15"/>
          <p:cNvSpPr>
            <a:spLocks noChangeArrowheads="1"/>
          </p:cNvSpPr>
          <p:nvPr/>
        </p:nvSpPr>
        <p:spPr bwMode="auto">
          <a:xfrm>
            <a:off x="4191000" y="5410200"/>
            <a:ext cx="457200" cy="304800"/>
          </a:xfrm>
          <a:prstGeom prst="lightningBolt">
            <a:avLst/>
          </a:prstGeom>
          <a:solidFill>
            <a:srgbClr val="FF0000"/>
          </a:solidFill>
          <a:ln w="9525">
            <a:solidFill>
              <a:schemeClr val="tx1"/>
            </a:solidFill>
            <a:miter lim="800000"/>
            <a:headEnd/>
            <a:tailEnd/>
          </a:ln>
        </p:spPr>
        <p:txBody>
          <a:bodyPr wrap="none" anchor="ctr"/>
          <a:lstStyle/>
          <a:p>
            <a:endParaRPr lang="en-US">
              <a:latin typeface="Papyrus" charset="0"/>
            </a:endParaRPr>
          </a:p>
        </p:txBody>
      </p:sp>
      <p:sp>
        <p:nvSpPr>
          <p:cNvPr id="21" name="Text Box 13"/>
          <p:cNvSpPr txBox="1">
            <a:spLocks noChangeArrowheads="1"/>
          </p:cNvSpPr>
          <p:nvPr/>
        </p:nvSpPr>
        <p:spPr bwMode="auto">
          <a:xfrm>
            <a:off x="3733800" y="1905000"/>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dirty="0">
                <a:latin typeface="Papyrus" charset="0"/>
                <a:cs typeface="Papyrus" charset="0"/>
              </a:rPr>
              <a:t>(</a:t>
            </a:r>
            <a:r>
              <a:rPr lang="en-US" i="1" dirty="0" err="1" smtClean="0">
                <a:latin typeface="Papyrus" charset="0"/>
                <a:cs typeface="Papyrus" charset="0"/>
              </a:rPr>
              <a:t>x</a:t>
            </a:r>
            <a:r>
              <a:rPr lang="en-US" i="1" baseline="-25000" dirty="0" err="1" smtClean="0">
                <a:latin typeface="Papyrus" charset="0"/>
                <a:cs typeface="Papyrus" charset="0"/>
              </a:rPr>
              <a:t>esta</a:t>
            </a:r>
            <a:r>
              <a:rPr lang="en-US" i="1" baseline="-25000" dirty="0">
                <a:latin typeface="Papyrus" charset="0"/>
                <a:cs typeface="Papyrus" charset="0"/>
              </a:rPr>
              <a:t>.</a:t>
            </a:r>
            <a:r>
              <a:rPr lang="en-US" i="1" dirty="0">
                <a:latin typeface="Papyrus" charset="0"/>
                <a:cs typeface="Papyrus" charset="0"/>
              </a:rPr>
              <a:t> </a:t>
            </a:r>
            <a:r>
              <a:rPr lang="en-US" i="1" baseline="-25000" dirty="0" err="1">
                <a:latin typeface="Papyrus" charset="0"/>
                <a:cs typeface="Papyrus" charset="0"/>
              </a:rPr>
              <a:t>sismica</a:t>
            </a:r>
            <a:r>
              <a:rPr lang="en-US" i="1" baseline="-25000" dirty="0">
                <a:latin typeface="Papyrus" charset="0"/>
                <a:cs typeface="Papyrus" charset="0"/>
              </a:rPr>
              <a:t> </a:t>
            </a:r>
            <a:r>
              <a:rPr lang="en-US" i="1" dirty="0">
                <a:latin typeface="Papyrus" charset="0"/>
                <a:cs typeface="Papyrus" charset="0"/>
              </a:rPr>
              <a:t>, </a:t>
            </a:r>
            <a:r>
              <a:rPr lang="en-US" i="1" dirty="0" err="1" smtClean="0">
                <a:latin typeface="Papyrus" charset="0"/>
                <a:cs typeface="Papyrus" charset="0"/>
              </a:rPr>
              <a:t>y</a:t>
            </a:r>
            <a:r>
              <a:rPr lang="en-US" i="1" baseline="-25000" dirty="0" err="1" smtClean="0">
                <a:latin typeface="Papyrus" charset="0"/>
                <a:cs typeface="Papyrus" charset="0"/>
              </a:rPr>
              <a:t>esta</a:t>
            </a:r>
            <a:r>
              <a:rPr lang="en-US" i="1" baseline="-25000" dirty="0">
                <a:latin typeface="Papyrus" charset="0"/>
                <a:cs typeface="Papyrus" charset="0"/>
              </a:rPr>
              <a:t>.</a:t>
            </a:r>
            <a:r>
              <a:rPr lang="en-US" i="1" dirty="0">
                <a:latin typeface="Papyrus" charset="0"/>
                <a:cs typeface="Papyrus" charset="0"/>
              </a:rPr>
              <a:t> </a:t>
            </a:r>
            <a:r>
              <a:rPr lang="en-US" i="1" baseline="-25000" dirty="0" err="1">
                <a:latin typeface="Papyrus" charset="0"/>
                <a:cs typeface="Papyrus" charset="0"/>
              </a:rPr>
              <a:t>sismica</a:t>
            </a:r>
            <a:r>
              <a:rPr lang="en-US" i="1" dirty="0" err="1" smtClean="0">
                <a:latin typeface="Papyrus" charset="0"/>
                <a:cs typeface="Papyrus" charset="0"/>
              </a:rPr>
              <a:t>,t</a:t>
            </a:r>
            <a:r>
              <a:rPr lang="en-US" i="1" baseline="-25000" dirty="0" err="1" smtClean="0">
                <a:latin typeface="Papyrus" charset="0"/>
                <a:cs typeface="Papyrus" charset="0"/>
              </a:rPr>
              <a:t>esta</a:t>
            </a:r>
            <a:r>
              <a:rPr lang="en-US" i="1" baseline="-25000" dirty="0" smtClean="0">
                <a:latin typeface="Papyrus" charset="0"/>
                <a:cs typeface="Papyrus" charset="0"/>
              </a:rPr>
              <a:t>.</a:t>
            </a:r>
            <a:r>
              <a:rPr lang="en-US" i="1" dirty="0" smtClean="0">
                <a:latin typeface="Papyrus" charset="0"/>
                <a:cs typeface="Papyrus" charset="0"/>
              </a:rPr>
              <a:t> </a:t>
            </a:r>
            <a:r>
              <a:rPr lang="en-US" i="1" baseline="-25000" dirty="0" err="1" smtClean="0">
                <a:latin typeface="Papyrus" charset="0"/>
                <a:cs typeface="Papyrus" charset="0"/>
              </a:rPr>
              <a:t>sismica</a:t>
            </a:r>
            <a:r>
              <a:rPr lang="en-US" i="1" baseline="-25000" dirty="0" smtClean="0">
                <a:latin typeface="Papyrus" charset="0"/>
                <a:cs typeface="Papyrus" charset="0"/>
              </a:rPr>
              <a:t> </a:t>
            </a:r>
            <a:r>
              <a:rPr lang="en-US" i="1" dirty="0">
                <a:latin typeface="Papyrus" charset="0"/>
                <a:cs typeface="Papyrus" charset="0"/>
              </a:rPr>
              <a:t>)</a:t>
            </a:r>
          </a:p>
        </p:txBody>
      </p:sp>
    </p:spTree>
    <p:extLst>
      <p:ext uri="{BB962C8B-B14F-4D97-AF65-F5344CB8AC3E}">
        <p14:creationId xmlns:p14="http://schemas.microsoft.com/office/powerpoint/2010/main" val="337723043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Number Placeholder 3"/>
          <p:cNvSpPr>
            <a:spLocks noGrp="1"/>
          </p:cNvSpPr>
          <p:nvPr>
            <p:ph type="sldNum" sz="quarter" idx="12"/>
          </p:nvPr>
        </p:nvSpPr>
        <p:spPr bwMode="auto">
          <a:xfrm>
            <a:off x="8229600" y="6918325"/>
            <a:ext cx="762000"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6F76254-B3D9-E944-867A-99D461E8168D}" type="slidenum">
              <a:rPr lang="en-US" sz="1200">
                <a:solidFill>
                  <a:srgbClr val="D38E27"/>
                </a:solidFill>
                <a:latin typeface="Papyrus" charset="0"/>
                <a:cs typeface="Papyrus" charset="0"/>
              </a:rPr>
              <a:pPr eaLnBrk="1" hangingPunct="1"/>
              <a:t>83</a:t>
            </a:fld>
            <a:endParaRPr lang="en-US" sz="1200">
              <a:solidFill>
                <a:srgbClr val="D38E27"/>
              </a:solidFill>
              <a:latin typeface="Papyrus" charset="0"/>
              <a:cs typeface="Papyrus" charset="0"/>
            </a:endParaRPr>
          </a:p>
        </p:txBody>
      </p:sp>
      <p:sp>
        <p:nvSpPr>
          <p:cNvPr id="279554" name="Text Box 4"/>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dirty="0" smtClean="0">
                <a:latin typeface="Papyrus" charset="0"/>
                <a:cs typeface="Papyrus" charset="0"/>
              </a:rPr>
              <a:t>En un medio espacio homogéneo los caminos de los rayos son líneas rectas. </a:t>
            </a:r>
            <a:endParaRPr lang="es-ES" dirty="0">
              <a:latin typeface="Papyrus" charset="0"/>
              <a:cs typeface="Papyrus" charset="0"/>
            </a:endParaRPr>
          </a:p>
        </p:txBody>
      </p:sp>
      <p:sp>
        <p:nvSpPr>
          <p:cNvPr id="279555" name="AutoShape 10"/>
          <p:cNvSpPr>
            <a:spLocks noChangeArrowheads="1"/>
          </p:cNvSpPr>
          <p:nvPr/>
        </p:nvSpPr>
        <p:spPr bwMode="auto">
          <a:xfrm>
            <a:off x="1143000" y="2955925"/>
            <a:ext cx="6629400" cy="1600200"/>
          </a:xfrm>
          <a:prstGeom prst="parallelogram">
            <a:avLst>
              <a:gd name="adj" fmla="val 103571"/>
            </a:avLst>
          </a:prstGeom>
          <a:solidFill>
            <a:srgbClr val="00FF00"/>
          </a:solidFill>
          <a:ln w="9525">
            <a:solidFill>
              <a:schemeClr val="tx1"/>
            </a:solidFill>
            <a:miter lim="800000"/>
            <a:headEnd/>
            <a:tailEnd/>
          </a:ln>
        </p:spPr>
        <p:txBody>
          <a:bodyPr wrap="none" anchor="ctr"/>
          <a:lstStyle/>
          <a:p>
            <a:endParaRPr lang="en-US">
              <a:latin typeface="Papyrus" charset="0"/>
            </a:endParaRPr>
          </a:p>
        </p:txBody>
      </p:sp>
      <p:sp>
        <p:nvSpPr>
          <p:cNvPr id="279556" name="AutoShape 11"/>
          <p:cNvSpPr>
            <a:spLocks noChangeArrowheads="1"/>
          </p:cNvSpPr>
          <p:nvPr/>
        </p:nvSpPr>
        <p:spPr bwMode="auto">
          <a:xfrm>
            <a:off x="2928938" y="30321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57" name="AutoShape 12"/>
          <p:cNvSpPr>
            <a:spLocks noChangeArrowheads="1"/>
          </p:cNvSpPr>
          <p:nvPr/>
        </p:nvSpPr>
        <p:spPr bwMode="auto">
          <a:xfrm>
            <a:off x="3776663" y="37179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58" name="AutoShape 13"/>
          <p:cNvSpPr>
            <a:spLocks noChangeArrowheads="1"/>
          </p:cNvSpPr>
          <p:nvPr/>
        </p:nvSpPr>
        <p:spPr bwMode="auto">
          <a:xfrm>
            <a:off x="5124450" y="29559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59" name="AutoShape 14"/>
          <p:cNvSpPr>
            <a:spLocks noChangeArrowheads="1"/>
          </p:cNvSpPr>
          <p:nvPr/>
        </p:nvSpPr>
        <p:spPr bwMode="auto">
          <a:xfrm>
            <a:off x="5581650" y="37941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60" name="AutoShape 15"/>
          <p:cNvSpPr>
            <a:spLocks noChangeArrowheads="1"/>
          </p:cNvSpPr>
          <p:nvPr/>
        </p:nvSpPr>
        <p:spPr bwMode="auto">
          <a:xfrm>
            <a:off x="4267200" y="5927725"/>
            <a:ext cx="457200" cy="304800"/>
          </a:xfrm>
          <a:prstGeom prst="lightningBolt">
            <a:avLst/>
          </a:prstGeom>
          <a:solidFill>
            <a:srgbClr val="FF0000"/>
          </a:solidFill>
          <a:ln w="9525">
            <a:solidFill>
              <a:schemeClr val="tx1"/>
            </a:solidFill>
            <a:miter lim="800000"/>
            <a:headEnd/>
            <a:tailEnd/>
          </a:ln>
        </p:spPr>
        <p:txBody>
          <a:bodyPr wrap="none" anchor="ctr"/>
          <a:lstStyle/>
          <a:p>
            <a:endParaRPr lang="en-US">
              <a:latin typeface="Papyrus" charset="0"/>
            </a:endParaRPr>
          </a:p>
        </p:txBody>
      </p:sp>
      <p:sp>
        <p:nvSpPr>
          <p:cNvPr id="279561" name="Line 16"/>
          <p:cNvSpPr>
            <a:spLocks noChangeShapeType="1"/>
          </p:cNvSpPr>
          <p:nvPr/>
        </p:nvSpPr>
        <p:spPr bwMode="auto">
          <a:xfrm flipV="1">
            <a:off x="4419600" y="4175125"/>
            <a:ext cx="1371600" cy="1828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2" name="Line 17"/>
          <p:cNvSpPr>
            <a:spLocks noChangeShapeType="1"/>
          </p:cNvSpPr>
          <p:nvPr/>
        </p:nvSpPr>
        <p:spPr bwMode="auto">
          <a:xfrm flipH="1" flipV="1">
            <a:off x="3124200" y="3413125"/>
            <a:ext cx="1295400" cy="2590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3" name="Line 18"/>
          <p:cNvSpPr>
            <a:spLocks noChangeShapeType="1"/>
          </p:cNvSpPr>
          <p:nvPr/>
        </p:nvSpPr>
        <p:spPr bwMode="auto">
          <a:xfrm flipH="1" flipV="1">
            <a:off x="3962400" y="4098925"/>
            <a:ext cx="457200" cy="190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4" name="Line 19"/>
          <p:cNvSpPr>
            <a:spLocks noChangeShapeType="1"/>
          </p:cNvSpPr>
          <p:nvPr/>
        </p:nvSpPr>
        <p:spPr bwMode="auto">
          <a:xfrm flipV="1">
            <a:off x="4419600" y="3336925"/>
            <a:ext cx="914400" cy="2667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6" name="Text Box 21"/>
          <p:cNvSpPr txBox="1">
            <a:spLocks noChangeArrowheads="1"/>
          </p:cNvSpPr>
          <p:nvPr/>
        </p:nvSpPr>
        <p:spPr bwMode="auto">
          <a:xfrm>
            <a:off x="5638800" y="5715000"/>
            <a:ext cx="281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(x</a:t>
            </a:r>
            <a:r>
              <a:rPr lang="en-US" i="1" baseline="-25000">
                <a:latin typeface="Papyrus" charset="0"/>
                <a:cs typeface="Papyrus" charset="0"/>
              </a:rPr>
              <a:t>eq </a:t>
            </a:r>
            <a:r>
              <a:rPr lang="en-US" i="1">
                <a:latin typeface="Papyrus" charset="0"/>
                <a:cs typeface="Papyrus" charset="0"/>
              </a:rPr>
              <a:t>, y</a:t>
            </a:r>
            <a:r>
              <a:rPr lang="en-US" i="1" baseline="-25000">
                <a:latin typeface="Papyrus" charset="0"/>
                <a:cs typeface="Papyrus" charset="0"/>
              </a:rPr>
              <a:t>eq </a:t>
            </a:r>
            <a:r>
              <a:rPr lang="en-US" i="1">
                <a:latin typeface="Papyrus" charset="0"/>
                <a:cs typeface="Papyrus" charset="0"/>
              </a:rPr>
              <a:t>, z</a:t>
            </a:r>
            <a:r>
              <a:rPr lang="en-US" i="1" baseline="-25000">
                <a:latin typeface="Papyrus" charset="0"/>
                <a:cs typeface="Papyrus" charset="0"/>
              </a:rPr>
              <a:t>eq </a:t>
            </a:r>
            <a:r>
              <a:rPr lang="en-US" i="1">
                <a:latin typeface="Papyrus" charset="0"/>
                <a:cs typeface="Papyrus" charset="0"/>
              </a:rPr>
              <a:t>,t</a:t>
            </a:r>
            <a:r>
              <a:rPr lang="en-US" i="1" baseline="-25000">
                <a:latin typeface="Papyrus" charset="0"/>
                <a:cs typeface="Papyrus" charset="0"/>
              </a:rPr>
              <a:t>eq </a:t>
            </a:r>
            <a:r>
              <a:rPr lang="en-US" i="1">
                <a:latin typeface="Papyrus" charset="0"/>
                <a:cs typeface="Papyrus" charset="0"/>
              </a:rPr>
              <a:t>)</a:t>
            </a:r>
          </a:p>
        </p:txBody>
      </p:sp>
      <p:sp>
        <p:nvSpPr>
          <p:cNvPr id="279567" name="Text Box 22"/>
          <p:cNvSpPr txBox="1">
            <a:spLocks noChangeArrowheads="1"/>
          </p:cNvSpPr>
          <p:nvPr/>
        </p:nvSpPr>
        <p:spPr bwMode="auto">
          <a:xfrm>
            <a:off x="6019800" y="4724400"/>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d</a:t>
            </a:r>
            <a:r>
              <a:rPr lang="en-US" i="1" baseline="-25000">
                <a:latin typeface="Papyrus" charset="0"/>
                <a:cs typeface="Papyrus" charset="0"/>
              </a:rPr>
              <a:t>eq,1 </a:t>
            </a:r>
            <a:r>
              <a:rPr lang="en-US" i="1">
                <a:latin typeface="Papyrus" charset="0"/>
                <a:cs typeface="Papyrus" charset="0"/>
              </a:rPr>
              <a:t>= F(</a:t>
            </a:r>
            <a:r>
              <a:rPr lang="en-US" i="1">
                <a:latin typeface="Symbol" charset="0"/>
                <a:cs typeface="Papyrus" charset="0"/>
              </a:rPr>
              <a:t>t</a:t>
            </a:r>
            <a:r>
              <a:rPr lang="en-US" i="1">
                <a:latin typeface="Papyrus" charset="0"/>
                <a:cs typeface="Papyrus" charset="0"/>
              </a:rPr>
              <a:t>)</a:t>
            </a:r>
          </a:p>
        </p:txBody>
      </p:sp>
      <p:sp>
        <p:nvSpPr>
          <p:cNvPr id="17" name="Text Box 13"/>
          <p:cNvSpPr txBox="1">
            <a:spLocks noChangeArrowheads="1"/>
          </p:cNvSpPr>
          <p:nvPr/>
        </p:nvSpPr>
        <p:spPr bwMode="auto">
          <a:xfrm>
            <a:off x="3733800" y="2219980"/>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dirty="0">
                <a:latin typeface="Papyrus" charset="0"/>
                <a:cs typeface="Papyrus" charset="0"/>
              </a:rPr>
              <a:t>(</a:t>
            </a:r>
            <a:r>
              <a:rPr lang="en-US" i="1" dirty="0" err="1" smtClean="0">
                <a:latin typeface="Papyrus" charset="0"/>
                <a:cs typeface="Papyrus" charset="0"/>
              </a:rPr>
              <a:t>x</a:t>
            </a:r>
            <a:r>
              <a:rPr lang="en-US" i="1" baseline="-25000" dirty="0" err="1" smtClean="0">
                <a:latin typeface="Papyrus" charset="0"/>
                <a:cs typeface="Papyrus" charset="0"/>
              </a:rPr>
              <a:t>esta</a:t>
            </a:r>
            <a:r>
              <a:rPr lang="en-US" i="1" baseline="-25000" dirty="0">
                <a:latin typeface="Papyrus" charset="0"/>
                <a:cs typeface="Papyrus" charset="0"/>
              </a:rPr>
              <a:t>.</a:t>
            </a:r>
            <a:r>
              <a:rPr lang="en-US" i="1" dirty="0">
                <a:latin typeface="Papyrus" charset="0"/>
                <a:cs typeface="Papyrus" charset="0"/>
              </a:rPr>
              <a:t> </a:t>
            </a:r>
            <a:r>
              <a:rPr lang="en-US" i="1" baseline="-25000" dirty="0" err="1">
                <a:latin typeface="Papyrus" charset="0"/>
                <a:cs typeface="Papyrus" charset="0"/>
              </a:rPr>
              <a:t>sismica</a:t>
            </a:r>
            <a:r>
              <a:rPr lang="en-US" i="1" baseline="-25000" dirty="0">
                <a:latin typeface="Papyrus" charset="0"/>
                <a:cs typeface="Papyrus" charset="0"/>
              </a:rPr>
              <a:t> </a:t>
            </a:r>
            <a:r>
              <a:rPr lang="en-US" i="1" dirty="0">
                <a:latin typeface="Papyrus" charset="0"/>
                <a:cs typeface="Papyrus" charset="0"/>
              </a:rPr>
              <a:t>, </a:t>
            </a:r>
            <a:r>
              <a:rPr lang="en-US" i="1" dirty="0" err="1" smtClean="0">
                <a:latin typeface="Papyrus" charset="0"/>
                <a:cs typeface="Papyrus" charset="0"/>
              </a:rPr>
              <a:t>y</a:t>
            </a:r>
            <a:r>
              <a:rPr lang="en-US" i="1" baseline="-25000" dirty="0" err="1" smtClean="0">
                <a:latin typeface="Papyrus" charset="0"/>
                <a:cs typeface="Papyrus" charset="0"/>
              </a:rPr>
              <a:t>esta</a:t>
            </a:r>
            <a:r>
              <a:rPr lang="en-US" i="1" baseline="-25000" dirty="0">
                <a:latin typeface="Papyrus" charset="0"/>
                <a:cs typeface="Papyrus" charset="0"/>
              </a:rPr>
              <a:t>.</a:t>
            </a:r>
            <a:r>
              <a:rPr lang="en-US" i="1" dirty="0">
                <a:latin typeface="Papyrus" charset="0"/>
                <a:cs typeface="Papyrus" charset="0"/>
              </a:rPr>
              <a:t> </a:t>
            </a:r>
            <a:r>
              <a:rPr lang="en-US" i="1" baseline="-25000" dirty="0" err="1">
                <a:latin typeface="Papyrus" charset="0"/>
                <a:cs typeface="Papyrus" charset="0"/>
              </a:rPr>
              <a:t>sismica</a:t>
            </a:r>
            <a:r>
              <a:rPr lang="en-US" i="1" dirty="0" err="1" smtClean="0">
                <a:latin typeface="Papyrus" charset="0"/>
                <a:cs typeface="Papyrus" charset="0"/>
              </a:rPr>
              <a:t>,t</a:t>
            </a:r>
            <a:r>
              <a:rPr lang="en-US" i="1" baseline="-25000" dirty="0" err="1" smtClean="0">
                <a:latin typeface="Papyrus" charset="0"/>
                <a:cs typeface="Papyrus" charset="0"/>
              </a:rPr>
              <a:t>esta</a:t>
            </a:r>
            <a:r>
              <a:rPr lang="en-US" i="1" baseline="-25000" dirty="0" smtClean="0">
                <a:latin typeface="Papyrus" charset="0"/>
                <a:cs typeface="Papyrus" charset="0"/>
              </a:rPr>
              <a:t>.</a:t>
            </a:r>
            <a:r>
              <a:rPr lang="en-US" i="1" dirty="0" smtClean="0">
                <a:latin typeface="Papyrus" charset="0"/>
                <a:cs typeface="Papyrus" charset="0"/>
              </a:rPr>
              <a:t> </a:t>
            </a:r>
            <a:r>
              <a:rPr lang="en-US" i="1" baseline="-25000" dirty="0" err="1" smtClean="0">
                <a:latin typeface="Papyrus" charset="0"/>
                <a:cs typeface="Papyrus" charset="0"/>
              </a:rPr>
              <a:t>sismica</a:t>
            </a:r>
            <a:r>
              <a:rPr lang="en-US" i="1" baseline="-25000" dirty="0" smtClean="0">
                <a:latin typeface="Papyrus" charset="0"/>
                <a:cs typeface="Papyrus" charset="0"/>
              </a:rPr>
              <a:t> </a:t>
            </a:r>
            <a:r>
              <a:rPr lang="en-US" i="1" dirty="0">
                <a:latin typeface="Papyrus" charset="0"/>
                <a:cs typeface="Papyrus" charset="0"/>
              </a:rPr>
              <a:t>)</a:t>
            </a:r>
          </a:p>
        </p:txBody>
      </p:sp>
    </p:spTree>
    <p:extLst>
      <p:ext uri="{BB962C8B-B14F-4D97-AF65-F5344CB8AC3E}">
        <p14:creationId xmlns:p14="http://schemas.microsoft.com/office/powerpoint/2010/main" val="80893983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4"/>
          <p:cNvSpPr txBox="1">
            <a:spLocks noChangeArrowheads="1"/>
          </p:cNvSpPr>
          <p:nvPr/>
        </p:nvSpPr>
        <p:spPr bwMode="auto">
          <a:xfrm>
            <a:off x="0" y="889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Cómo determinar la distancia.</a:t>
            </a:r>
          </a:p>
          <a:p>
            <a:pPr eaLnBrk="1" hangingPunct="1"/>
            <a:endParaRPr lang="es-ES" b="0" dirty="0">
              <a:latin typeface="Times New Roman"/>
              <a:cs typeface="Times New Roman"/>
            </a:endParaRPr>
          </a:p>
          <a:p>
            <a:pPr eaLnBrk="1" hangingPunct="1"/>
            <a:r>
              <a:rPr lang="es-ES" b="0" dirty="0" smtClean="0">
                <a:latin typeface="Times New Roman"/>
                <a:cs typeface="Times New Roman"/>
              </a:rPr>
              <a:t>En un medio elástico como la tierra, hay dos tipos de ondas – los de presión (</a:t>
            </a:r>
            <a:r>
              <a:rPr lang="es-ES" b="0" dirty="0" err="1" smtClean="0">
                <a:latin typeface="Times New Roman"/>
                <a:cs typeface="Times New Roman"/>
              </a:rPr>
              <a:t>pressure</a:t>
            </a:r>
            <a:r>
              <a:rPr lang="es-ES" b="0" dirty="0" smtClean="0">
                <a:latin typeface="Times New Roman"/>
                <a:cs typeface="Times New Roman"/>
              </a:rPr>
              <a:t> - P) y cizalla (</a:t>
            </a:r>
            <a:r>
              <a:rPr lang="es-ES" b="0" dirty="0" err="1" smtClean="0">
                <a:latin typeface="Times New Roman"/>
                <a:cs typeface="Times New Roman"/>
              </a:rPr>
              <a:t>shear</a:t>
            </a:r>
            <a:r>
              <a:rPr lang="es-ES" b="0" dirty="0" smtClean="0">
                <a:latin typeface="Times New Roman"/>
                <a:cs typeface="Times New Roman"/>
              </a:rPr>
              <a:t> - S).</a:t>
            </a:r>
            <a:endParaRPr lang="es-ES" b="0" dirty="0">
              <a:latin typeface="Times New Roman"/>
              <a:cs typeface="Times New Roman"/>
            </a:endParaRPr>
          </a:p>
        </p:txBody>
      </p:sp>
      <p:sp>
        <p:nvSpPr>
          <p:cNvPr id="279555" name="AutoShape 10"/>
          <p:cNvSpPr>
            <a:spLocks noChangeArrowheads="1"/>
          </p:cNvSpPr>
          <p:nvPr/>
        </p:nvSpPr>
        <p:spPr bwMode="auto">
          <a:xfrm>
            <a:off x="1143000" y="2955925"/>
            <a:ext cx="6629400" cy="1600200"/>
          </a:xfrm>
          <a:prstGeom prst="parallelogram">
            <a:avLst>
              <a:gd name="adj" fmla="val 103571"/>
            </a:avLst>
          </a:prstGeom>
          <a:solidFill>
            <a:srgbClr val="00FF00"/>
          </a:solidFill>
          <a:ln w="9525">
            <a:solidFill>
              <a:schemeClr val="tx1"/>
            </a:solidFill>
            <a:miter lim="800000"/>
            <a:headEnd/>
            <a:tailEnd/>
          </a:ln>
        </p:spPr>
        <p:txBody>
          <a:bodyPr wrap="none" anchor="ctr"/>
          <a:lstStyle/>
          <a:p>
            <a:endParaRPr lang="en-US">
              <a:latin typeface="Papyrus" charset="0"/>
            </a:endParaRPr>
          </a:p>
        </p:txBody>
      </p:sp>
      <p:sp>
        <p:nvSpPr>
          <p:cNvPr id="279556" name="AutoShape 11"/>
          <p:cNvSpPr>
            <a:spLocks noChangeArrowheads="1"/>
          </p:cNvSpPr>
          <p:nvPr/>
        </p:nvSpPr>
        <p:spPr bwMode="auto">
          <a:xfrm>
            <a:off x="2928938" y="30321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57" name="AutoShape 12"/>
          <p:cNvSpPr>
            <a:spLocks noChangeArrowheads="1"/>
          </p:cNvSpPr>
          <p:nvPr/>
        </p:nvSpPr>
        <p:spPr bwMode="auto">
          <a:xfrm>
            <a:off x="3776663" y="37179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58" name="AutoShape 13"/>
          <p:cNvSpPr>
            <a:spLocks noChangeArrowheads="1"/>
          </p:cNvSpPr>
          <p:nvPr/>
        </p:nvSpPr>
        <p:spPr bwMode="auto">
          <a:xfrm>
            <a:off x="5124450" y="29559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59" name="AutoShape 14"/>
          <p:cNvSpPr>
            <a:spLocks noChangeArrowheads="1"/>
          </p:cNvSpPr>
          <p:nvPr/>
        </p:nvSpPr>
        <p:spPr bwMode="auto">
          <a:xfrm>
            <a:off x="5581650" y="3794125"/>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279560" name="AutoShape 15"/>
          <p:cNvSpPr>
            <a:spLocks noChangeArrowheads="1"/>
          </p:cNvSpPr>
          <p:nvPr/>
        </p:nvSpPr>
        <p:spPr bwMode="auto">
          <a:xfrm>
            <a:off x="4267200" y="5927725"/>
            <a:ext cx="457200" cy="304800"/>
          </a:xfrm>
          <a:prstGeom prst="lightningBolt">
            <a:avLst/>
          </a:prstGeom>
          <a:solidFill>
            <a:srgbClr val="FF0000"/>
          </a:solidFill>
          <a:ln w="9525">
            <a:solidFill>
              <a:schemeClr val="tx1"/>
            </a:solidFill>
            <a:miter lim="800000"/>
            <a:headEnd/>
            <a:tailEnd/>
          </a:ln>
        </p:spPr>
        <p:txBody>
          <a:bodyPr wrap="none" anchor="ctr"/>
          <a:lstStyle/>
          <a:p>
            <a:endParaRPr lang="en-US">
              <a:latin typeface="Papyrus" charset="0"/>
            </a:endParaRPr>
          </a:p>
        </p:txBody>
      </p:sp>
      <p:sp>
        <p:nvSpPr>
          <p:cNvPr id="279561" name="Line 16"/>
          <p:cNvSpPr>
            <a:spLocks noChangeShapeType="1"/>
          </p:cNvSpPr>
          <p:nvPr/>
        </p:nvSpPr>
        <p:spPr bwMode="auto">
          <a:xfrm flipV="1">
            <a:off x="4419600" y="4175125"/>
            <a:ext cx="1371600" cy="1828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2" name="Line 17"/>
          <p:cNvSpPr>
            <a:spLocks noChangeShapeType="1"/>
          </p:cNvSpPr>
          <p:nvPr/>
        </p:nvSpPr>
        <p:spPr bwMode="auto">
          <a:xfrm flipH="1" flipV="1">
            <a:off x="3124200" y="3413125"/>
            <a:ext cx="1295400" cy="2590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3" name="Line 18"/>
          <p:cNvSpPr>
            <a:spLocks noChangeShapeType="1"/>
          </p:cNvSpPr>
          <p:nvPr/>
        </p:nvSpPr>
        <p:spPr bwMode="auto">
          <a:xfrm flipH="1" flipV="1">
            <a:off x="3962400" y="4098925"/>
            <a:ext cx="457200" cy="190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4" name="Line 19"/>
          <p:cNvSpPr>
            <a:spLocks noChangeShapeType="1"/>
          </p:cNvSpPr>
          <p:nvPr/>
        </p:nvSpPr>
        <p:spPr bwMode="auto">
          <a:xfrm flipV="1">
            <a:off x="4419600" y="3336925"/>
            <a:ext cx="914400" cy="2667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6" name="Text Box 21"/>
          <p:cNvSpPr txBox="1">
            <a:spLocks noChangeArrowheads="1"/>
          </p:cNvSpPr>
          <p:nvPr/>
        </p:nvSpPr>
        <p:spPr bwMode="auto">
          <a:xfrm>
            <a:off x="5638800" y="5715000"/>
            <a:ext cx="281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(x</a:t>
            </a:r>
            <a:r>
              <a:rPr lang="en-US" i="1" baseline="-25000">
                <a:latin typeface="Papyrus" charset="0"/>
                <a:cs typeface="Papyrus" charset="0"/>
              </a:rPr>
              <a:t>eq </a:t>
            </a:r>
            <a:r>
              <a:rPr lang="en-US" i="1">
                <a:latin typeface="Papyrus" charset="0"/>
                <a:cs typeface="Papyrus" charset="0"/>
              </a:rPr>
              <a:t>, y</a:t>
            </a:r>
            <a:r>
              <a:rPr lang="en-US" i="1" baseline="-25000">
                <a:latin typeface="Papyrus" charset="0"/>
                <a:cs typeface="Papyrus" charset="0"/>
              </a:rPr>
              <a:t>eq </a:t>
            </a:r>
            <a:r>
              <a:rPr lang="en-US" i="1">
                <a:latin typeface="Papyrus" charset="0"/>
                <a:cs typeface="Papyrus" charset="0"/>
              </a:rPr>
              <a:t>, z</a:t>
            </a:r>
            <a:r>
              <a:rPr lang="en-US" i="1" baseline="-25000">
                <a:latin typeface="Papyrus" charset="0"/>
                <a:cs typeface="Papyrus" charset="0"/>
              </a:rPr>
              <a:t>eq </a:t>
            </a:r>
            <a:r>
              <a:rPr lang="en-US" i="1">
                <a:latin typeface="Papyrus" charset="0"/>
                <a:cs typeface="Papyrus" charset="0"/>
              </a:rPr>
              <a:t>,t</a:t>
            </a:r>
            <a:r>
              <a:rPr lang="en-US" i="1" baseline="-25000">
                <a:latin typeface="Papyrus" charset="0"/>
                <a:cs typeface="Papyrus" charset="0"/>
              </a:rPr>
              <a:t>eq </a:t>
            </a:r>
            <a:r>
              <a:rPr lang="en-US" i="1">
                <a:latin typeface="Papyrus" charset="0"/>
                <a:cs typeface="Papyrus" charset="0"/>
              </a:rPr>
              <a:t>)</a:t>
            </a:r>
          </a:p>
        </p:txBody>
      </p:sp>
      <p:sp>
        <p:nvSpPr>
          <p:cNvPr id="279567" name="Text Box 22"/>
          <p:cNvSpPr txBox="1">
            <a:spLocks noChangeArrowheads="1"/>
          </p:cNvSpPr>
          <p:nvPr/>
        </p:nvSpPr>
        <p:spPr bwMode="auto">
          <a:xfrm>
            <a:off x="6019800" y="4724400"/>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a:latin typeface="Papyrus" charset="0"/>
                <a:cs typeface="Papyrus" charset="0"/>
              </a:rPr>
              <a:t>d</a:t>
            </a:r>
            <a:r>
              <a:rPr lang="en-US" i="1" baseline="-25000">
                <a:latin typeface="Papyrus" charset="0"/>
                <a:cs typeface="Papyrus" charset="0"/>
              </a:rPr>
              <a:t>eq,1 </a:t>
            </a:r>
            <a:r>
              <a:rPr lang="en-US" i="1">
                <a:latin typeface="Papyrus" charset="0"/>
                <a:cs typeface="Papyrus" charset="0"/>
              </a:rPr>
              <a:t>= F(</a:t>
            </a:r>
            <a:r>
              <a:rPr lang="en-US" i="1">
                <a:latin typeface="Symbol" charset="0"/>
                <a:cs typeface="Papyrus" charset="0"/>
              </a:rPr>
              <a:t>t</a:t>
            </a:r>
            <a:r>
              <a:rPr lang="en-US" i="1">
                <a:latin typeface="Papyrus" charset="0"/>
                <a:cs typeface="Papyrus" charset="0"/>
              </a:rPr>
              <a:t>)</a:t>
            </a:r>
          </a:p>
        </p:txBody>
      </p:sp>
      <p:sp>
        <p:nvSpPr>
          <p:cNvPr id="17" name="Text Box 13"/>
          <p:cNvSpPr txBox="1">
            <a:spLocks noChangeArrowheads="1"/>
          </p:cNvSpPr>
          <p:nvPr/>
        </p:nvSpPr>
        <p:spPr bwMode="auto">
          <a:xfrm>
            <a:off x="3733800" y="2219980"/>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i="1" dirty="0">
                <a:latin typeface="Papyrus" charset="0"/>
                <a:cs typeface="Papyrus" charset="0"/>
              </a:rPr>
              <a:t>(</a:t>
            </a:r>
            <a:r>
              <a:rPr lang="en-US" i="1" dirty="0" err="1" smtClean="0">
                <a:latin typeface="Papyrus" charset="0"/>
                <a:cs typeface="Papyrus" charset="0"/>
              </a:rPr>
              <a:t>x</a:t>
            </a:r>
            <a:r>
              <a:rPr lang="en-US" i="1" baseline="-25000" dirty="0" err="1" smtClean="0">
                <a:latin typeface="Papyrus" charset="0"/>
                <a:cs typeface="Papyrus" charset="0"/>
              </a:rPr>
              <a:t>esta</a:t>
            </a:r>
            <a:r>
              <a:rPr lang="en-US" i="1" baseline="-25000" dirty="0">
                <a:latin typeface="Papyrus" charset="0"/>
                <a:cs typeface="Papyrus" charset="0"/>
              </a:rPr>
              <a:t>.</a:t>
            </a:r>
            <a:r>
              <a:rPr lang="en-US" i="1" dirty="0">
                <a:latin typeface="Papyrus" charset="0"/>
                <a:cs typeface="Papyrus" charset="0"/>
              </a:rPr>
              <a:t> </a:t>
            </a:r>
            <a:r>
              <a:rPr lang="en-US" i="1" baseline="-25000" dirty="0" err="1">
                <a:latin typeface="Papyrus" charset="0"/>
                <a:cs typeface="Papyrus" charset="0"/>
              </a:rPr>
              <a:t>sismica</a:t>
            </a:r>
            <a:r>
              <a:rPr lang="en-US" i="1" baseline="-25000" dirty="0">
                <a:latin typeface="Papyrus" charset="0"/>
                <a:cs typeface="Papyrus" charset="0"/>
              </a:rPr>
              <a:t> </a:t>
            </a:r>
            <a:r>
              <a:rPr lang="en-US" i="1" dirty="0">
                <a:latin typeface="Papyrus" charset="0"/>
                <a:cs typeface="Papyrus" charset="0"/>
              </a:rPr>
              <a:t>, </a:t>
            </a:r>
            <a:r>
              <a:rPr lang="en-US" i="1" dirty="0" err="1" smtClean="0">
                <a:latin typeface="Papyrus" charset="0"/>
                <a:cs typeface="Papyrus" charset="0"/>
              </a:rPr>
              <a:t>y</a:t>
            </a:r>
            <a:r>
              <a:rPr lang="en-US" i="1" baseline="-25000" dirty="0" err="1" smtClean="0">
                <a:latin typeface="Papyrus" charset="0"/>
                <a:cs typeface="Papyrus" charset="0"/>
              </a:rPr>
              <a:t>esta</a:t>
            </a:r>
            <a:r>
              <a:rPr lang="en-US" i="1" baseline="-25000" dirty="0">
                <a:latin typeface="Papyrus" charset="0"/>
                <a:cs typeface="Papyrus" charset="0"/>
              </a:rPr>
              <a:t>.</a:t>
            </a:r>
            <a:r>
              <a:rPr lang="en-US" i="1" dirty="0">
                <a:latin typeface="Papyrus" charset="0"/>
                <a:cs typeface="Papyrus" charset="0"/>
              </a:rPr>
              <a:t> </a:t>
            </a:r>
            <a:r>
              <a:rPr lang="en-US" i="1" baseline="-25000" dirty="0" err="1">
                <a:latin typeface="Papyrus" charset="0"/>
                <a:cs typeface="Papyrus" charset="0"/>
              </a:rPr>
              <a:t>sismica</a:t>
            </a:r>
            <a:r>
              <a:rPr lang="en-US" i="1" dirty="0" err="1" smtClean="0">
                <a:latin typeface="Papyrus" charset="0"/>
                <a:cs typeface="Papyrus" charset="0"/>
              </a:rPr>
              <a:t>,t</a:t>
            </a:r>
            <a:r>
              <a:rPr lang="en-US" i="1" baseline="-25000" dirty="0" err="1" smtClean="0">
                <a:latin typeface="Papyrus" charset="0"/>
                <a:cs typeface="Papyrus" charset="0"/>
              </a:rPr>
              <a:t>esta</a:t>
            </a:r>
            <a:r>
              <a:rPr lang="en-US" i="1" baseline="-25000" dirty="0" smtClean="0">
                <a:latin typeface="Papyrus" charset="0"/>
                <a:cs typeface="Papyrus" charset="0"/>
              </a:rPr>
              <a:t>.</a:t>
            </a:r>
            <a:r>
              <a:rPr lang="en-US" i="1" dirty="0" smtClean="0">
                <a:latin typeface="Papyrus" charset="0"/>
                <a:cs typeface="Papyrus" charset="0"/>
              </a:rPr>
              <a:t> </a:t>
            </a:r>
            <a:r>
              <a:rPr lang="en-US" i="1" baseline="-25000" dirty="0" err="1" smtClean="0">
                <a:latin typeface="Papyrus" charset="0"/>
                <a:cs typeface="Papyrus" charset="0"/>
              </a:rPr>
              <a:t>sismica</a:t>
            </a:r>
            <a:r>
              <a:rPr lang="en-US" i="1" baseline="-25000" dirty="0" smtClean="0">
                <a:latin typeface="Papyrus" charset="0"/>
                <a:cs typeface="Papyrus" charset="0"/>
              </a:rPr>
              <a:t> </a:t>
            </a:r>
            <a:r>
              <a:rPr lang="en-US" i="1" dirty="0">
                <a:latin typeface="Papyrus" charset="0"/>
                <a:cs typeface="Papyrus" charset="0"/>
              </a:rPr>
              <a:t>)</a:t>
            </a:r>
          </a:p>
        </p:txBody>
      </p:sp>
    </p:spTree>
    <p:extLst>
      <p:ext uri="{BB962C8B-B14F-4D97-AF65-F5344CB8AC3E}">
        <p14:creationId xmlns:p14="http://schemas.microsoft.com/office/powerpoint/2010/main" val="198845613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4"/>
          <p:cNvSpPr txBox="1">
            <a:spLocks noChangeArrowheads="1"/>
          </p:cNvSpPr>
          <p:nvPr/>
        </p:nvSpPr>
        <p:spPr bwMode="auto">
          <a:xfrm>
            <a:off x="0" y="88900"/>
            <a:ext cx="9144000"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Como determinar la distancia.</a:t>
            </a:r>
          </a:p>
          <a:p>
            <a:pPr eaLnBrk="1" hangingPunct="1"/>
            <a:endParaRPr lang="es-ES" b="0" dirty="0">
              <a:latin typeface="Times New Roman"/>
              <a:cs typeface="Times New Roman"/>
            </a:endParaRPr>
          </a:p>
          <a:p>
            <a:pPr eaLnBrk="1" hangingPunct="1"/>
            <a:r>
              <a:rPr lang="es-ES" b="0" dirty="0" smtClean="0">
                <a:latin typeface="Times New Roman"/>
                <a:cs typeface="Times New Roman"/>
              </a:rPr>
              <a:t>En un medio elástico como la tierra, hay dos tipos de ondas – los de presión (P) y cizalla (S).</a:t>
            </a:r>
          </a:p>
          <a:p>
            <a:pPr eaLnBrk="1" hangingPunct="1"/>
            <a:endParaRPr lang="es-ES" b="0" dirty="0">
              <a:latin typeface="Times New Roman"/>
              <a:cs typeface="Times New Roman"/>
            </a:endParaRPr>
          </a:p>
          <a:p>
            <a:pPr eaLnBrk="1" hangingPunct="1"/>
            <a:r>
              <a:rPr lang="es-ES" b="0" dirty="0" smtClean="0">
                <a:latin typeface="Times New Roman"/>
                <a:cs typeface="Times New Roman"/>
              </a:rPr>
              <a:t>Viajan a distintas velocidades, entonces – sabiendo las velocidades (</a:t>
            </a:r>
            <a:r>
              <a:rPr lang="es-ES" b="0" dirty="0" err="1" smtClean="0">
                <a:latin typeface="Times New Roman"/>
                <a:cs typeface="Times New Roman"/>
              </a:rPr>
              <a:t>Vp</a:t>
            </a:r>
            <a:r>
              <a:rPr lang="es-ES" b="0" dirty="0" smtClean="0">
                <a:latin typeface="Times New Roman"/>
                <a:cs typeface="Times New Roman"/>
              </a:rPr>
              <a:t>=6 km/</a:t>
            </a:r>
            <a:r>
              <a:rPr lang="es-ES" b="0" dirty="0" err="1" smtClean="0">
                <a:latin typeface="Times New Roman"/>
                <a:cs typeface="Times New Roman"/>
              </a:rPr>
              <a:t>seg</a:t>
            </a:r>
            <a:r>
              <a:rPr lang="es-ES" b="0" dirty="0" smtClean="0">
                <a:latin typeface="Times New Roman"/>
                <a:cs typeface="Times New Roman"/>
              </a:rPr>
              <a:t>, Vs=3.5 km/</a:t>
            </a:r>
            <a:r>
              <a:rPr lang="es-ES" b="0" dirty="0" err="1" smtClean="0">
                <a:latin typeface="Times New Roman"/>
                <a:cs typeface="Times New Roman"/>
              </a:rPr>
              <a:t>seg</a:t>
            </a:r>
            <a:r>
              <a:rPr lang="es-ES" b="0" dirty="0" smtClean="0">
                <a:latin typeface="Times New Roman"/>
                <a:cs typeface="Times New Roman"/>
              </a:rPr>
              <a:t>) - la diferencia de tiempo de llegada da la distancia.</a:t>
            </a:r>
            <a:endParaRPr lang="es-ES" b="0" dirty="0">
              <a:latin typeface="Times New Roman"/>
              <a:cs typeface="Times New Roman"/>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775382819"/>
              </p:ext>
            </p:extLst>
          </p:nvPr>
        </p:nvGraphicFramePr>
        <p:xfrm>
          <a:off x="3124200" y="3733800"/>
          <a:ext cx="2971800" cy="2856390"/>
        </p:xfrm>
        <a:graphic>
          <a:graphicData uri="http://schemas.openxmlformats.org/presentationml/2006/ole">
            <mc:AlternateContent xmlns:mc="http://schemas.openxmlformats.org/markup-compatibility/2006">
              <mc:Choice xmlns:v="urn:schemas-microsoft-com:vml" Requires="v">
                <p:oleObj spid="_x0000_s1271870" name="Equation" r:id="rId4" imgW="1308100" imgH="1257300" progId="Equation.3">
                  <p:embed/>
                </p:oleObj>
              </mc:Choice>
              <mc:Fallback>
                <p:oleObj name="Equation" r:id="rId4" imgW="1308100" imgH="1257300" progId="Equation.3">
                  <p:embed/>
                  <p:pic>
                    <p:nvPicPr>
                      <p:cNvPr id="0" name=""/>
                      <p:cNvPicPr/>
                      <p:nvPr/>
                    </p:nvPicPr>
                    <p:blipFill>
                      <a:blip r:embed="rId5"/>
                      <a:stretch>
                        <a:fillRect/>
                      </a:stretch>
                    </p:blipFill>
                    <p:spPr>
                      <a:xfrm>
                        <a:off x="3124200" y="3733800"/>
                        <a:ext cx="2971800" cy="2856390"/>
                      </a:xfrm>
                      <a:prstGeom prst="rect">
                        <a:avLst/>
                      </a:prstGeom>
                    </p:spPr>
                  </p:pic>
                </p:oleObj>
              </mc:Fallback>
            </mc:AlternateContent>
          </a:graphicData>
        </a:graphic>
      </p:graphicFrame>
    </p:spTree>
    <p:extLst>
      <p:ext uri="{BB962C8B-B14F-4D97-AF65-F5344CB8AC3E}">
        <p14:creationId xmlns:p14="http://schemas.microsoft.com/office/powerpoint/2010/main" val="119755236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4"/>
          <p:cNvSpPr txBox="1">
            <a:spLocks noChangeArrowheads="1"/>
          </p:cNvSpPr>
          <p:nvPr/>
        </p:nvSpPr>
        <p:spPr bwMode="auto">
          <a:xfrm>
            <a:off x="0" y="889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Sabiendo los tiempos de llegada, podemos encontrar las distancias y dibujar la solución geométricamente.</a:t>
            </a:r>
            <a:endParaRPr lang="es-ES" b="0" dirty="0">
              <a:latin typeface="Times New Roman"/>
              <a:cs typeface="Times New Roman"/>
            </a:endParaRPr>
          </a:p>
        </p:txBody>
      </p:sp>
      <p:pic>
        <p:nvPicPr>
          <p:cNvPr id="3" name="Picture 2" descr="Seismological Research …2006Stamps f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65" y="1663700"/>
            <a:ext cx="9066259" cy="4432300"/>
          </a:xfrm>
          <a:prstGeom prst="rect">
            <a:avLst/>
          </a:prstGeom>
        </p:spPr>
      </p:pic>
    </p:spTree>
    <p:extLst>
      <p:ext uri="{BB962C8B-B14F-4D97-AF65-F5344CB8AC3E}">
        <p14:creationId xmlns:p14="http://schemas.microsoft.com/office/powerpoint/2010/main" val="294562268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4"/>
          <p:cNvSpPr txBox="1">
            <a:spLocks noChangeArrowheads="1"/>
          </p:cNvSpPr>
          <p:nvPr/>
        </p:nvSpPr>
        <p:spPr bwMode="auto">
          <a:xfrm>
            <a:off x="0" y="889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Podemos construir un maquina/computadora analógica para “realizarlo”.</a:t>
            </a:r>
            <a:endParaRPr lang="es-ES" b="0" dirty="0">
              <a:latin typeface="Times New Roman"/>
              <a:cs typeface="Times New Roman"/>
            </a:endParaRPr>
          </a:p>
        </p:txBody>
      </p:sp>
      <p:pic>
        <p:nvPicPr>
          <p:cNvPr id="2" name="Picture 1" descr="Seismological Research …2006Stamps f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21" y="1219200"/>
            <a:ext cx="9012773" cy="5257800"/>
          </a:xfrm>
          <a:prstGeom prst="rect">
            <a:avLst/>
          </a:prstGeom>
        </p:spPr>
      </p:pic>
    </p:spTree>
    <p:extLst>
      <p:ext uri="{BB962C8B-B14F-4D97-AF65-F5344CB8AC3E}">
        <p14:creationId xmlns:p14="http://schemas.microsoft.com/office/powerpoint/2010/main" val="214851880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0"/>
            <a:ext cx="5321630" cy="6858000"/>
          </a:xfrm>
          <a:prstGeom prst="rect">
            <a:avLst/>
          </a:prstGeom>
        </p:spPr>
      </p:pic>
      <p:sp>
        <p:nvSpPr>
          <p:cNvPr id="4" name="TextBox 3"/>
          <p:cNvSpPr txBox="1"/>
          <p:nvPr/>
        </p:nvSpPr>
        <p:spPr>
          <a:xfrm>
            <a:off x="5334000" y="152400"/>
            <a:ext cx="3810000" cy="6555642"/>
          </a:xfrm>
          <a:prstGeom prst="rect">
            <a:avLst/>
          </a:prstGeom>
          <a:noFill/>
        </p:spPr>
        <p:txBody>
          <a:bodyPr wrap="square" rtlCol="0">
            <a:spAutoFit/>
          </a:bodyPr>
          <a:lstStyle/>
          <a:p>
            <a:r>
              <a:rPr lang="es-ES" b="0" dirty="0" smtClean="0">
                <a:latin typeface="Times New Roman"/>
                <a:cs typeface="Times New Roman"/>
              </a:rPr>
              <a:t>Construyéndolo y demostrando el uso en Nueva Madrid, una zona sísmica cerca de Memphis.</a:t>
            </a:r>
          </a:p>
          <a:p>
            <a:endParaRPr lang="es-ES" b="0" dirty="0">
              <a:latin typeface="Times New Roman"/>
              <a:cs typeface="Times New Roman"/>
            </a:endParaRPr>
          </a:p>
          <a:p>
            <a:r>
              <a:rPr lang="es-ES" b="0" dirty="0" smtClean="0">
                <a:latin typeface="Times New Roman"/>
                <a:cs typeface="Times New Roman"/>
              </a:rPr>
              <a:t>Es una copia de un equipo similar que vi en el Instituto Sismológico de Zonda que usaron para ubicar los sismos de profundidad intermedio bajo San Juan antes de la llegada de una computadora. </a:t>
            </a:r>
            <a:endParaRPr lang="es-ES" b="0" dirty="0">
              <a:latin typeface="Times New Roman"/>
              <a:cs typeface="Times New Roman"/>
            </a:endParaRPr>
          </a:p>
        </p:txBody>
      </p:sp>
    </p:spTree>
    <p:extLst>
      <p:ext uri="{BB962C8B-B14F-4D97-AF65-F5344CB8AC3E}">
        <p14:creationId xmlns:p14="http://schemas.microsoft.com/office/powerpoint/2010/main" val="265475364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0282"/>
            <a:ext cx="9144000" cy="4401205"/>
          </a:xfrm>
          <a:prstGeom prst="rect">
            <a:avLst/>
          </a:prstGeom>
        </p:spPr>
        <p:txBody>
          <a:bodyPr wrap="square">
            <a:spAutoFit/>
          </a:bodyPr>
          <a:lstStyle/>
          <a:p>
            <a:r>
              <a:rPr lang="es-ES" b="0" dirty="0" smtClean="0">
                <a:latin typeface="Times New Roman"/>
                <a:cs typeface="Times New Roman"/>
              </a:rPr>
              <a:t>Nótese que para obtener las 3 distancias, necesitábamos 6 mediciones – 3 de P y 3 de S.</a:t>
            </a:r>
          </a:p>
          <a:p>
            <a:endParaRPr lang="es-ES" b="0" dirty="0">
              <a:latin typeface="Times New Roman"/>
              <a:cs typeface="Times New Roman"/>
            </a:endParaRPr>
          </a:p>
          <a:p>
            <a:r>
              <a:rPr lang="es-ES" b="0" dirty="0" smtClean="0">
                <a:latin typeface="Times New Roman"/>
                <a:cs typeface="Times New Roman"/>
              </a:rPr>
              <a:t>Pero para estimar la posición, 3 parámetros – </a:t>
            </a:r>
            <a:r>
              <a:rPr lang="es-ES" b="0" dirty="0" err="1" smtClean="0">
                <a:latin typeface="Times New Roman"/>
                <a:cs typeface="Times New Roman"/>
              </a:rPr>
              <a:t>x,y,z</a:t>
            </a:r>
            <a:r>
              <a:rPr lang="es-ES" b="0" dirty="0" smtClean="0">
                <a:latin typeface="Times New Roman"/>
                <a:cs typeface="Times New Roman"/>
              </a:rPr>
              <a:t>, deberíamos poder hacerlo con 3 mediciones.</a:t>
            </a:r>
          </a:p>
          <a:p>
            <a:endParaRPr lang="es-ES" b="0" dirty="0">
              <a:latin typeface="Times New Roman"/>
              <a:cs typeface="Times New Roman"/>
            </a:endParaRPr>
          </a:p>
          <a:p>
            <a:r>
              <a:rPr lang="es-ES" b="0" dirty="0" smtClean="0">
                <a:latin typeface="Times New Roman"/>
                <a:cs typeface="Times New Roman"/>
              </a:rPr>
              <a:t>Se </a:t>
            </a:r>
            <a:r>
              <a:rPr lang="es-ES" b="0" dirty="0">
                <a:latin typeface="Times New Roman"/>
                <a:cs typeface="Times New Roman"/>
              </a:rPr>
              <a:t>puede modificar </a:t>
            </a:r>
            <a:r>
              <a:rPr lang="es-ES" b="0" dirty="0" smtClean="0">
                <a:latin typeface="Times New Roman"/>
                <a:cs typeface="Times New Roman"/>
              </a:rPr>
              <a:t>la escala de tiempo/distancia para las velocidades de P, y cambiar el punto de referencia para usar la última llegada de P y</a:t>
            </a:r>
          </a:p>
          <a:p>
            <a:r>
              <a:rPr lang="es-ES" b="0" dirty="0" smtClean="0">
                <a:latin typeface="Times New Roman"/>
                <a:cs typeface="Times New Roman"/>
              </a:rPr>
              <a:t>¡el equipo funciona igual!</a:t>
            </a:r>
            <a:endParaRPr lang="es-ES" b="0" dirty="0">
              <a:latin typeface="Times New Roman"/>
              <a:cs typeface="Times New Roman"/>
            </a:endParaRPr>
          </a:p>
        </p:txBody>
      </p:sp>
    </p:spTree>
    <p:extLst>
      <p:ext uri="{BB962C8B-B14F-4D97-AF65-F5344CB8AC3E}">
        <p14:creationId xmlns:p14="http://schemas.microsoft.com/office/powerpoint/2010/main" val="15135854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0" y="8382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endParaRPr lang="en-US">
              <a:latin typeface="Papyrus" charset="0"/>
              <a:cs typeface="Papyrus" charset="0"/>
            </a:endParaRPr>
          </a:p>
        </p:txBody>
      </p:sp>
      <p:sp>
        <p:nvSpPr>
          <p:cNvPr id="12291" name="Text Box 6"/>
          <p:cNvSpPr txBox="1">
            <a:spLocks noChangeArrowheads="1"/>
          </p:cNvSpPr>
          <p:nvPr/>
        </p:nvSpPr>
        <p:spPr bwMode="auto">
          <a:xfrm>
            <a:off x="0" y="695266"/>
            <a:ext cx="91440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Mas del INTERNET</a:t>
            </a:r>
          </a:p>
          <a:p>
            <a:pPr eaLnBrk="1" hangingPunct="1"/>
            <a:endParaRPr lang="es-ES" b="0" dirty="0" smtClean="0">
              <a:latin typeface="Times New Roman"/>
              <a:cs typeface="Times New Roman"/>
            </a:endParaRPr>
          </a:p>
          <a:p>
            <a:pPr eaLnBrk="1" hangingPunct="1"/>
            <a:endParaRPr lang="es-ES" b="0" dirty="0" smtClean="0">
              <a:latin typeface="Times New Roman"/>
              <a:cs typeface="Times New Roman"/>
            </a:endParaRPr>
          </a:p>
          <a:p>
            <a:pPr eaLnBrk="1" hangingPunct="1">
              <a:spcBef>
                <a:spcPct val="50000"/>
              </a:spcBef>
            </a:pPr>
            <a:r>
              <a:rPr lang="es-ES" b="0" dirty="0" err="1" smtClean="0">
                <a:latin typeface="Times New Roman"/>
                <a:cs typeface="Times New Roman"/>
              </a:rPr>
              <a:t>Basis</a:t>
            </a:r>
            <a:r>
              <a:rPr lang="es-ES" b="0" dirty="0" smtClean="0">
                <a:latin typeface="Times New Roman"/>
                <a:cs typeface="Times New Roman"/>
              </a:rPr>
              <a:t> of </a:t>
            </a:r>
            <a:r>
              <a:rPr lang="es-ES" b="0" dirty="0" err="1" smtClean="0">
                <a:latin typeface="Times New Roman"/>
                <a:cs typeface="Times New Roman"/>
              </a:rPr>
              <a:t>the</a:t>
            </a:r>
            <a:r>
              <a:rPr lang="es-ES" b="0" dirty="0" smtClean="0">
                <a:latin typeface="Times New Roman"/>
                <a:cs typeface="Times New Roman"/>
              </a:rPr>
              <a:t> GPS </a:t>
            </a:r>
            <a:r>
              <a:rPr lang="es-ES" b="0" dirty="0" err="1" smtClean="0">
                <a:latin typeface="Times New Roman"/>
                <a:cs typeface="Times New Roman"/>
              </a:rPr>
              <a:t>Technique</a:t>
            </a:r>
            <a:r>
              <a:rPr lang="es-ES" b="0" dirty="0" smtClean="0">
                <a:latin typeface="Times New Roman"/>
                <a:cs typeface="Times New Roman"/>
              </a:rPr>
              <a:t>: </a:t>
            </a:r>
            <a:r>
              <a:rPr lang="es-ES" b="0" dirty="0" err="1" smtClean="0">
                <a:latin typeface="Times New Roman"/>
                <a:cs typeface="Times New Roman"/>
              </a:rPr>
              <a:t>Observation</a:t>
            </a:r>
            <a:r>
              <a:rPr lang="es-ES" b="0" dirty="0" smtClean="0">
                <a:latin typeface="Times New Roman"/>
                <a:cs typeface="Times New Roman"/>
              </a:rPr>
              <a:t> </a:t>
            </a:r>
            <a:r>
              <a:rPr lang="es-ES" b="0" dirty="0" err="1" smtClean="0">
                <a:latin typeface="Times New Roman"/>
                <a:cs typeface="Times New Roman"/>
              </a:rPr>
              <a:t>Equations</a:t>
            </a: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G. </a:t>
            </a:r>
            <a:r>
              <a:rPr lang="es-ES" b="0" dirty="0" err="1" smtClean="0">
                <a:latin typeface="Times New Roman"/>
                <a:cs typeface="Times New Roman"/>
              </a:rPr>
              <a:t>Blewitt</a:t>
            </a:r>
            <a:endParaRPr lang="es-ES" b="0" dirty="0" smtClean="0">
              <a:latin typeface="Times New Roman"/>
              <a:cs typeface="Times New Roman"/>
            </a:endParaRP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a:latin typeface="Times New Roman"/>
                <a:cs typeface="Times New Roman"/>
              </a:rPr>
              <a:t>E</a:t>
            </a:r>
            <a:r>
              <a:rPr lang="es-ES" b="0" dirty="0" smtClean="0">
                <a:latin typeface="Times New Roman"/>
                <a:cs typeface="Times New Roman"/>
              </a:rPr>
              <a:t>n </a:t>
            </a:r>
            <a:r>
              <a:rPr lang="es-ES" altLang="ja-JP" b="0" dirty="0" smtClean="0">
                <a:latin typeface="Times New Roman"/>
                <a:cs typeface="Times New Roman"/>
              </a:rPr>
              <a:t>“</a:t>
            </a:r>
            <a:r>
              <a:rPr lang="es-ES" altLang="ja-JP" b="0" dirty="0" err="1" smtClean="0">
                <a:latin typeface="Times New Roman"/>
                <a:cs typeface="Times New Roman"/>
              </a:rPr>
              <a:t>Geodetic</a:t>
            </a:r>
            <a:r>
              <a:rPr lang="es-ES" altLang="ja-JP" b="0" dirty="0" smtClean="0">
                <a:latin typeface="Times New Roman"/>
                <a:cs typeface="Times New Roman"/>
              </a:rPr>
              <a:t> </a:t>
            </a:r>
            <a:r>
              <a:rPr lang="es-ES" altLang="ja-JP" b="0" dirty="0" err="1" smtClean="0">
                <a:latin typeface="Times New Roman"/>
                <a:cs typeface="Times New Roman"/>
              </a:rPr>
              <a:t>Applications</a:t>
            </a:r>
            <a:r>
              <a:rPr lang="es-ES" altLang="ja-JP" b="0" dirty="0" smtClean="0">
                <a:latin typeface="Times New Roman"/>
                <a:cs typeface="Times New Roman"/>
              </a:rPr>
              <a:t> of GPS”, </a:t>
            </a:r>
            <a:r>
              <a:rPr lang="es-ES" altLang="ja-JP" b="0" dirty="0" err="1" smtClean="0">
                <a:latin typeface="Times New Roman"/>
                <a:cs typeface="Times New Roman"/>
              </a:rPr>
              <a:t>Swedish</a:t>
            </a:r>
            <a:r>
              <a:rPr lang="es-ES" altLang="ja-JP" b="0" dirty="0" smtClean="0">
                <a:latin typeface="Times New Roman"/>
                <a:cs typeface="Times New Roman"/>
              </a:rPr>
              <a:t> </a:t>
            </a:r>
            <a:r>
              <a:rPr lang="es-ES" altLang="ja-JP" b="0" dirty="0" err="1" smtClean="0">
                <a:latin typeface="Times New Roman"/>
                <a:cs typeface="Times New Roman"/>
              </a:rPr>
              <a:t>Land</a:t>
            </a:r>
            <a:r>
              <a:rPr lang="es-ES" altLang="ja-JP" b="0" dirty="0" smtClean="0">
                <a:latin typeface="Times New Roman"/>
                <a:cs typeface="Times New Roman"/>
              </a:rPr>
              <a:t> </a:t>
            </a:r>
            <a:r>
              <a:rPr lang="es-ES" altLang="ja-JP" b="0" dirty="0" err="1" smtClean="0">
                <a:latin typeface="Times New Roman"/>
                <a:cs typeface="Times New Roman"/>
              </a:rPr>
              <a:t>Survey</a:t>
            </a:r>
            <a:r>
              <a:rPr lang="es-ES" altLang="ja-JP" b="0" dirty="0" smtClean="0">
                <a:latin typeface="Times New Roman"/>
                <a:cs typeface="Times New Roman"/>
              </a:rPr>
              <a:t>.</a:t>
            </a:r>
          </a:p>
          <a:p>
            <a:pPr eaLnBrk="1" hangingPunct="1">
              <a:spcBef>
                <a:spcPct val="50000"/>
              </a:spcBef>
            </a:pPr>
            <a:endParaRPr lang="es-ES" b="0" dirty="0" smtClean="0">
              <a:latin typeface="Times New Roman"/>
              <a:cs typeface="Times New Roman"/>
            </a:endParaRPr>
          </a:p>
          <a:p>
            <a:pPr eaLnBrk="1" hangingPunct="1">
              <a:spcBef>
                <a:spcPct val="50000"/>
              </a:spcBef>
            </a:pPr>
            <a:r>
              <a:rPr lang="es-ES" b="0" dirty="0" smtClean="0">
                <a:latin typeface="Times New Roman"/>
                <a:cs typeface="Times New Roman"/>
              </a:rPr>
              <a:t>http://</a:t>
            </a:r>
            <a:r>
              <a:rPr lang="es-ES" b="0" dirty="0" err="1" smtClean="0">
                <a:latin typeface="Times New Roman"/>
                <a:cs typeface="Times New Roman"/>
              </a:rPr>
              <a:t>www.nbmg.unr.edu</a:t>
            </a:r>
            <a:r>
              <a:rPr lang="es-ES" b="0" dirty="0" smtClean="0">
                <a:latin typeface="Times New Roman"/>
                <a:cs typeface="Times New Roman"/>
              </a:rPr>
              <a:t>/</a:t>
            </a:r>
            <a:r>
              <a:rPr lang="es-ES" b="0" dirty="0" err="1" smtClean="0">
                <a:latin typeface="Times New Roman"/>
                <a:cs typeface="Times New Roman"/>
              </a:rPr>
              <a:t>staff</a:t>
            </a:r>
            <a:r>
              <a:rPr lang="es-ES" b="0" dirty="0" smtClean="0">
                <a:latin typeface="Times New Roman"/>
                <a:cs typeface="Times New Roman"/>
              </a:rPr>
              <a:t>/</a:t>
            </a:r>
            <a:r>
              <a:rPr lang="es-ES" b="0" dirty="0" err="1" smtClean="0">
                <a:latin typeface="Times New Roman"/>
                <a:cs typeface="Times New Roman"/>
              </a:rPr>
              <a:t>pdfs</a:t>
            </a:r>
            <a:r>
              <a:rPr lang="es-ES" b="0" dirty="0" smtClean="0">
                <a:latin typeface="Times New Roman"/>
                <a:cs typeface="Times New Roman"/>
              </a:rPr>
              <a:t>/Blewitt%20Basics%20of%20gps.pdf</a:t>
            </a:r>
            <a:endParaRPr lang="es-ES" b="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AutoShape 2"/>
          <p:cNvSpPr>
            <a:spLocks noChangeArrowheads="1"/>
          </p:cNvSpPr>
          <p:nvPr/>
        </p:nvSpPr>
        <p:spPr bwMode="auto">
          <a:xfrm>
            <a:off x="990600" y="47244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313347" name="AutoShape 3"/>
          <p:cNvSpPr>
            <a:spLocks noChangeArrowheads="1"/>
          </p:cNvSpPr>
          <p:nvPr/>
        </p:nvSpPr>
        <p:spPr bwMode="auto">
          <a:xfrm>
            <a:off x="900113" y="5395913"/>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313348" name="AutoShape 4"/>
          <p:cNvSpPr>
            <a:spLocks noChangeArrowheads="1"/>
          </p:cNvSpPr>
          <p:nvPr/>
        </p:nvSpPr>
        <p:spPr bwMode="auto">
          <a:xfrm>
            <a:off x="1247775" y="49530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313349" name="AutoShape 5"/>
          <p:cNvSpPr>
            <a:spLocks noChangeArrowheads="1"/>
          </p:cNvSpPr>
          <p:nvPr/>
        </p:nvSpPr>
        <p:spPr bwMode="auto">
          <a:xfrm>
            <a:off x="728663" y="5029200"/>
            <a:ext cx="381000" cy="381000"/>
          </a:xfrm>
          <a:prstGeom prst="triangle">
            <a:avLst>
              <a:gd name="adj" fmla="val 50000"/>
            </a:avLst>
          </a:prstGeom>
          <a:solidFill>
            <a:srgbClr val="FFFF00"/>
          </a:solidFill>
          <a:ln w="9525">
            <a:solidFill>
              <a:schemeClr val="bg2"/>
            </a:solidFill>
            <a:miter lim="800000"/>
            <a:headEnd/>
            <a:tailEnd/>
          </a:ln>
        </p:spPr>
        <p:txBody>
          <a:bodyPr wrap="none" anchor="ctr"/>
          <a:lstStyle/>
          <a:p>
            <a:endParaRPr lang="en-US">
              <a:latin typeface="Papyrus" charset="0"/>
            </a:endParaRPr>
          </a:p>
        </p:txBody>
      </p:sp>
      <p:sp>
        <p:nvSpPr>
          <p:cNvPr id="313350" name="AutoShape 6"/>
          <p:cNvSpPr>
            <a:spLocks noChangeArrowheads="1"/>
          </p:cNvSpPr>
          <p:nvPr/>
        </p:nvSpPr>
        <p:spPr bwMode="auto">
          <a:xfrm>
            <a:off x="6934200" y="5029200"/>
            <a:ext cx="457200" cy="304800"/>
          </a:xfrm>
          <a:prstGeom prst="lightningBolt">
            <a:avLst/>
          </a:prstGeom>
          <a:solidFill>
            <a:srgbClr val="FF0000"/>
          </a:solidFill>
          <a:ln w="9525">
            <a:solidFill>
              <a:schemeClr val="tx1"/>
            </a:solidFill>
            <a:miter lim="800000"/>
            <a:headEnd/>
            <a:tailEnd/>
          </a:ln>
        </p:spPr>
        <p:txBody>
          <a:bodyPr wrap="none" anchor="ctr"/>
          <a:lstStyle/>
          <a:p>
            <a:endParaRPr lang="en-US">
              <a:latin typeface="Papyrus" charset="0"/>
            </a:endParaRPr>
          </a:p>
        </p:txBody>
      </p:sp>
      <p:sp>
        <p:nvSpPr>
          <p:cNvPr id="313351" name="Line 7"/>
          <p:cNvSpPr>
            <a:spLocks noChangeShapeType="1"/>
          </p:cNvSpPr>
          <p:nvPr/>
        </p:nvSpPr>
        <p:spPr bwMode="auto">
          <a:xfrm>
            <a:off x="1447800" y="5181600"/>
            <a:ext cx="5715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2" name="Line 9"/>
          <p:cNvSpPr>
            <a:spLocks noChangeShapeType="1"/>
          </p:cNvSpPr>
          <p:nvPr/>
        </p:nvSpPr>
        <p:spPr bwMode="auto">
          <a:xfrm>
            <a:off x="1143000" y="4953000"/>
            <a:ext cx="6019800" cy="228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3" name="Line 10"/>
          <p:cNvSpPr>
            <a:spLocks noChangeShapeType="1"/>
          </p:cNvSpPr>
          <p:nvPr/>
        </p:nvSpPr>
        <p:spPr bwMode="auto">
          <a:xfrm flipV="1">
            <a:off x="914400" y="5181600"/>
            <a:ext cx="6248400" cy="76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4" name="Line 11"/>
          <p:cNvSpPr>
            <a:spLocks noChangeShapeType="1"/>
          </p:cNvSpPr>
          <p:nvPr/>
        </p:nvSpPr>
        <p:spPr bwMode="auto">
          <a:xfrm flipV="1">
            <a:off x="1066800" y="5181600"/>
            <a:ext cx="60960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7" name="Text Box 14"/>
          <p:cNvSpPr txBox="1">
            <a:spLocks noChangeArrowheads="1"/>
          </p:cNvSpPr>
          <p:nvPr/>
        </p:nvSpPr>
        <p:spPr bwMode="auto">
          <a:xfrm>
            <a:off x="0" y="0"/>
            <a:ext cx="91440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 dirty="0" smtClean="0">
                <a:latin typeface="Papyrus" charset="0"/>
                <a:cs typeface="Arial" charset="0"/>
              </a:rPr>
              <a:t>También muestra algunos problemas con la solución por la geometría de la red con respecto al sismo.</a:t>
            </a:r>
          </a:p>
          <a:p>
            <a:pPr eaLnBrk="1" hangingPunct="1">
              <a:spcBef>
                <a:spcPct val="50000"/>
              </a:spcBef>
            </a:pPr>
            <a:r>
              <a:rPr lang="es-ES" dirty="0" smtClean="0">
                <a:latin typeface="Papyrus" charset="0"/>
                <a:cs typeface="Arial" charset="0"/>
              </a:rPr>
              <a:t>Ejemplo: Sismo afuera de la red.</a:t>
            </a:r>
          </a:p>
          <a:p>
            <a:pPr eaLnBrk="1" hangingPunct="1"/>
            <a:endParaRPr lang="es-ES" dirty="0" smtClean="0">
              <a:latin typeface="Papyrus" charset="0"/>
              <a:cs typeface="Arial" charset="0"/>
            </a:endParaRPr>
          </a:p>
          <a:p>
            <a:pPr eaLnBrk="1" hangingPunct="1"/>
            <a:endParaRPr lang="es-ES" dirty="0" smtClean="0">
              <a:latin typeface="Papyrus" charset="0"/>
              <a:cs typeface="Arial" charset="0"/>
            </a:endParaRPr>
          </a:p>
          <a:p>
            <a:pPr eaLnBrk="1" hangingPunct="1"/>
            <a:r>
              <a:rPr lang="es-ES" dirty="0" smtClean="0">
                <a:latin typeface="Papyrus" charset="0"/>
                <a:cs typeface="Arial" charset="0"/>
              </a:rPr>
              <a:t>Si esta usando P y S, la </a:t>
            </a:r>
            <a:r>
              <a:rPr lang="es-ES" dirty="0" err="1" smtClean="0">
                <a:latin typeface="Papyrus" charset="0"/>
                <a:cs typeface="Arial" charset="0"/>
              </a:rPr>
              <a:t>pseudodistancia</a:t>
            </a:r>
            <a:r>
              <a:rPr lang="es-ES" dirty="0" smtClean="0">
                <a:latin typeface="Papyrus" charset="0"/>
                <a:cs typeface="Arial" charset="0"/>
              </a:rPr>
              <a:t> es estimada mejor que el azimut porque puede mover el sismo en un arco sin mucho cambio en los largos de las cuerdas.</a:t>
            </a:r>
          </a:p>
        </p:txBody>
      </p:sp>
      <p:sp>
        <p:nvSpPr>
          <p:cNvPr id="9" name="Block Arc 8"/>
          <p:cNvSpPr/>
          <p:nvPr/>
        </p:nvSpPr>
        <p:spPr>
          <a:xfrm>
            <a:off x="6858000" y="4953000"/>
            <a:ext cx="990600" cy="990600"/>
          </a:xfrm>
          <a:prstGeom prst="blockArc">
            <a:avLst>
              <a:gd name="adj1" fmla="val 10800000"/>
              <a:gd name="adj2" fmla="val 0"/>
              <a:gd name="adj3" fmla="val 9615"/>
            </a:avLst>
          </a:prstGeom>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38489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22300</TotalTime>
  <Words>7199</Words>
  <Application>Microsoft Macintosh PowerPoint</Application>
  <PresentationFormat>On-screen Show (4:3)</PresentationFormat>
  <Paragraphs>759</Paragraphs>
  <Slides>90</Slides>
  <Notes>69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Global Positioning System (GPS) oficialmente NAVSTAR Navigation System Using Timing and Ranging  Sistema de Posicionamiento Global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ceri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unknown unknown</cp:lastModifiedBy>
  <cp:revision>711</cp:revision>
  <dcterms:created xsi:type="dcterms:W3CDTF">2012-08-26T19:53:54Z</dcterms:created>
  <dcterms:modified xsi:type="dcterms:W3CDTF">2018-05-16T12:14:02Z</dcterms:modified>
</cp:coreProperties>
</file>