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embeddings/Microsoft_Equation20.bin" ContentType="application/vnd.openxmlformats-officedocument.oleObject"/>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embeddings/Microsoft_Equation9.bin" ContentType="application/vnd.openxmlformats-officedocument.oleObject"/>
  <Override PartName="/ppt/slides/slide66.xml" ContentType="application/vnd.openxmlformats-officedocument.presentationml.slide+xml"/>
  <Override PartName="/ppt/theme/theme1.xml" ContentType="application/vnd.openxmlformats-officedocument.theme+xml"/>
  <Override PartName="/ppt/tags/tag1.xml" ContentType="application/vnd.openxmlformats-officedocument.presentationml.tags+xml"/>
  <Override PartName="/ppt/notesSlides/notesSlide2.xml" ContentType="application/vnd.openxmlformats-officedocument.presentationml.notesSlide+xml"/>
  <Override PartName="/ppt/slides/slide75.xml" ContentType="application/vnd.openxmlformats-officedocument.presentationml.slide+xml"/>
  <Override PartName="/ppt/embeddings/Microsoft_Equation16.bin" ContentType="application/vnd.openxmlformats-officedocument.oleObject"/>
  <Override PartName="/ppt/embeddings/oleObject1.bin" ContentType="application/vnd.openxmlformats-officedocument.oleObject"/>
  <Override PartName="/ppt/tags/tag7.xml" ContentType="application/vnd.openxmlformats-officedocument.presentationml.tags+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embeddings/Microsoft_Equation4.bin" ContentType="application/vnd.openxmlformats-officedocument.oleObject"/>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embeddings/Microsoft_Equation11.bin" ContentType="application/vnd.openxmlformats-officedocument.oleObject"/>
  <Override PartName="/ppt/slides/slide48.xml" ContentType="application/vnd.openxmlformats-officedocument.presentationml.slide+xml"/>
  <Override PartName="/ppt/embeddings/Microsoft_Equation21.bin" ContentType="application/vnd.openxmlformats-officedocument.oleObject"/>
  <Override PartName="/ppt/slides/slide57.xml" ContentType="application/vnd.openxmlformats-officedocument.presentationml.slide+xml"/>
  <Override PartName="/ppt/tags/tag2.xml" ContentType="application/vnd.openxmlformats-officedocument.presentationml.tags+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embeddings/Microsoft_Equation17.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embeddings/Microsoft_Equation5.bin" ContentType="application/vnd.openxmlformats-officedocument.oleObject"/>
  <Override PartName="/ppt/slides/slide62.xml" ContentType="application/vnd.openxmlformats-officedocument.presentationml.slide+xml"/>
  <Override PartName="/ppt/slideLayouts/slideLayout11.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embeddings/Microsoft_Equation12.bin" ContentType="application/vnd.openxmlformats-officedocument.oleObject"/>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tags/tag3.xml" ContentType="application/vnd.openxmlformats-officedocument.presentationml.tags+xml"/>
  <Override PartName="/ppt/slides/slide68.xml" ContentType="application/vnd.openxmlformats-officedocument.presentationml.slide+xml"/>
  <Override PartName="/ppt/theme/theme3.xml" ContentType="application/vnd.openxmlformats-officedocument.theme+xml"/>
  <Override PartName="/ppt/theme/themeOverride1.xml" ContentType="application/vnd.openxmlformats-officedocument.themeOverride+xml"/>
  <Override PartName="/ppt/notesSlides/notesSlide4.xml" ContentType="application/vnd.openxmlformats-officedocument.presentationml.notesSlide+xml"/>
  <Override PartName="/ppt/slides/slide77.xml" ContentType="application/vnd.openxmlformats-officedocument.presentationml.slide+xml"/>
  <Override PartName="/ppt/embeddings/Microsoft_Equation18.bin" ContentType="application/vnd.openxmlformats-officedocument.oleObject"/>
  <Override PartName="/ppt/embeddings/oleObject3.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embeddings/Microsoft_Equation6.bin" ContentType="application/vnd.openxmlformats-officedocument.oleObject"/>
  <Override PartName="/ppt/slides/slide63.xml" ContentType="application/vnd.openxmlformats-officedocument.presentationml.slide+xml"/>
  <Override PartName="/ppt/slideLayouts/slideLayout12.xml" ContentType="application/vnd.openxmlformats-officedocument.presentationml.slideLayout+xml"/>
  <Override PartName="/ppt/slides/slide72.xml" ContentType="application/vnd.openxmlformats-officedocument.presentationml.slide+xml"/>
  <Override PartName="/ppt/embeddings/Microsoft_Equation13.bin" ContentType="application/vnd.openxmlformats-officedocument.oleObject"/>
  <Override PartName="/ppt/slides/slide59.xml" ContentType="application/vnd.openxmlformats-officedocument.presentationml.slide+xml"/>
  <Override PartName="/ppt/tags/tag4.xml" ContentType="application/vnd.openxmlformats-officedocument.presentationml.tags+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embeddings/Microsoft_Equation19.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Override PartName="/ppt/notesSlides/notesSlide24.xml" ContentType="application/vnd.openxmlformats-officedocument.presentationml.notesSlide+xml"/>
  <Override PartName="/ppt/slides/slide26.xml" ContentType="application/vnd.openxmlformats-officedocument.presentationml.slide+xml"/>
  <Default Extension="rels" ContentType="application/vnd.openxmlformats-package.relationships+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embeddings/Microsoft_Equation7.bin" ContentType="application/vnd.openxmlformats-officedocument.oleObject"/>
  <Override PartName="/ppt/slides/slide64.xml" ContentType="application/vnd.openxmlformats-officedocument.presentationml.slide+xml"/>
  <Override PartName="/ppt/presProps.xml" ContentType="application/vnd.openxmlformats-officedocument.presentationml.presProps+xml"/>
  <Override PartName="/ppt/slideLayouts/slideLayout13.xml" ContentType="application/vnd.openxmlformats-officedocument.presentationml.slideLayout+xml"/>
  <Override PartName="/ppt/slides/slide73.xml" ContentType="application/vnd.openxmlformats-officedocument.presentationml.slide+xml"/>
  <Override PartName="/ppt/presentation.xml" ContentType="application/vnd.openxmlformats-officedocument.presentationml.presentation.main+xml"/>
  <Override PartName="/ppt/embeddings/Microsoft_Equation14.bin" ContentType="application/vnd.openxmlformats-officedocument.oleObject"/>
  <Override PartName="/ppt/tags/tag5.xml" ContentType="application/vnd.openxmlformats-officedocument.presentationml.tags+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embeddings/Microsoft_Equation8.bin" ContentType="application/vnd.openxmlformats-officedocument.oleObject"/>
  <Override PartName="/ppt/notesSlides/notesSlide1.xml" ContentType="application/vnd.openxmlformats-officedocument.presentationml.notesSlide+xml"/>
  <Override PartName="/ppt/slides/slide74.xml" ContentType="application/vnd.openxmlformats-officedocument.presentationml.slide+xml"/>
  <Override PartName="/ppt/embeddings/Microsoft_Equation15.bin" ContentType="application/vnd.openxmlformats-officedocument.oleObject"/>
  <Override PartName="/ppt/tags/tag6.xml" ContentType="application/vnd.openxmlformats-officedocument.presentationml.tags+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123" r:id="rId1"/>
  </p:sldMasterIdLst>
  <p:notesMasterIdLst>
    <p:notesMasterId r:id="rId81"/>
  </p:notesMasterIdLst>
  <p:handoutMasterIdLst>
    <p:handoutMasterId r:id="rId82"/>
  </p:handoutMasterIdLst>
  <p:sldIdLst>
    <p:sldId id="862" r:id="rId2"/>
    <p:sldId id="1067" r:id="rId3"/>
    <p:sldId id="1068" r:id="rId4"/>
    <p:sldId id="1069" r:id="rId5"/>
    <p:sldId id="1070" r:id="rId6"/>
    <p:sldId id="1071" r:id="rId7"/>
    <p:sldId id="1072" r:id="rId8"/>
    <p:sldId id="1073" r:id="rId9"/>
    <p:sldId id="1074" r:id="rId10"/>
    <p:sldId id="1106" r:id="rId11"/>
    <p:sldId id="1075" r:id="rId12"/>
    <p:sldId id="1076" r:id="rId13"/>
    <p:sldId id="1077" r:id="rId14"/>
    <p:sldId id="1078" r:id="rId15"/>
    <p:sldId id="1079" r:id="rId16"/>
    <p:sldId id="1080" r:id="rId17"/>
    <p:sldId id="1126" r:id="rId18"/>
    <p:sldId id="1127" r:id="rId19"/>
    <p:sldId id="1081" r:id="rId20"/>
    <p:sldId id="1082" r:id="rId21"/>
    <p:sldId id="1083" r:id="rId22"/>
    <p:sldId id="1084" r:id="rId23"/>
    <p:sldId id="1097" r:id="rId24"/>
    <p:sldId id="1098" r:id="rId25"/>
    <p:sldId id="1099" r:id="rId26"/>
    <p:sldId id="1100" r:id="rId27"/>
    <p:sldId id="1085" r:id="rId28"/>
    <p:sldId id="1086" r:id="rId29"/>
    <p:sldId id="1087" r:id="rId30"/>
    <p:sldId id="1088" r:id="rId31"/>
    <p:sldId id="1089" r:id="rId32"/>
    <p:sldId id="1090" r:id="rId33"/>
    <p:sldId id="1091" r:id="rId34"/>
    <p:sldId id="1092" r:id="rId35"/>
    <p:sldId id="1093" r:id="rId36"/>
    <p:sldId id="1094" r:id="rId37"/>
    <p:sldId id="1095" r:id="rId38"/>
    <p:sldId id="1104" r:id="rId39"/>
    <p:sldId id="1105" r:id="rId40"/>
    <p:sldId id="905" r:id="rId41"/>
    <p:sldId id="1096" r:id="rId42"/>
    <p:sldId id="1107" r:id="rId43"/>
    <p:sldId id="1108" r:id="rId44"/>
    <p:sldId id="1109" r:id="rId45"/>
    <p:sldId id="906" r:id="rId46"/>
    <p:sldId id="1122" r:id="rId47"/>
    <p:sldId id="1101" r:id="rId48"/>
    <p:sldId id="1102" r:id="rId49"/>
    <p:sldId id="1103" r:id="rId50"/>
    <p:sldId id="911" r:id="rId51"/>
    <p:sldId id="912" r:id="rId52"/>
    <p:sldId id="913" r:id="rId53"/>
    <p:sldId id="896" r:id="rId54"/>
    <p:sldId id="914" r:id="rId55"/>
    <p:sldId id="1110" r:id="rId56"/>
    <p:sldId id="1111" r:id="rId57"/>
    <p:sldId id="1112" r:id="rId58"/>
    <p:sldId id="1113" r:id="rId59"/>
    <p:sldId id="1114" r:id="rId60"/>
    <p:sldId id="1115" r:id="rId61"/>
    <p:sldId id="1116" r:id="rId62"/>
    <p:sldId id="1117" r:id="rId63"/>
    <p:sldId id="1118" r:id="rId64"/>
    <p:sldId id="1119" r:id="rId65"/>
    <p:sldId id="1120" r:id="rId66"/>
    <p:sldId id="1121" r:id="rId67"/>
    <p:sldId id="907" r:id="rId68"/>
    <p:sldId id="1123" r:id="rId69"/>
    <p:sldId id="1124" r:id="rId70"/>
    <p:sldId id="1125" r:id="rId71"/>
    <p:sldId id="895" r:id="rId72"/>
    <p:sldId id="910" r:id="rId73"/>
    <p:sldId id="892" r:id="rId74"/>
    <p:sldId id="894" r:id="rId75"/>
    <p:sldId id="908" r:id="rId76"/>
    <p:sldId id="909" r:id="rId77"/>
    <p:sldId id="901" r:id="rId78"/>
    <p:sldId id="902" r:id="rId79"/>
    <p:sldId id="903" r:id="rId80"/>
  </p:sldIdLst>
  <p:sldSz cx="9144000" cy="6858000" type="screen4x3"/>
  <p:notesSz cx="6858000" cy="9144000"/>
  <p:defaultTextStyle>
    <a:defPPr>
      <a:defRPr lang="en-US"/>
    </a:defPPr>
    <a:lvl1pPr algn="ctr" rtl="0" fontAlgn="base">
      <a:spcBef>
        <a:spcPct val="0"/>
      </a:spcBef>
      <a:spcAft>
        <a:spcPct val="0"/>
      </a:spcAft>
      <a:defRPr sz="2800" b="1" kern="1200">
        <a:solidFill>
          <a:schemeClr val="tx1"/>
        </a:solidFill>
        <a:latin typeface="Tempus Sans ITC" pitchFamily="82" charset="0"/>
        <a:ea typeface="Arial" charset="0"/>
        <a:cs typeface="Arial" charset="0"/>
      </a:defRPr>
    </a:lvl1pPr>
    <a:lvl2pPr marL="457200" algn="ctr" rtl="0" fontAlgn="base">
      <a:spcBef>
        <a:spcPct val="0"/>
      </a:spcBef>
      <a:spcAft>
        <a:spcPct val="0"/>
      </a:spcAft>
      <a:defRPr sz="2800" b="1" kern="1200">
        <a:solidFill>
          <a:schemeClr val="tx1"/>
        </a:solidFill>
        <a:latin typeface="Tempus Sans ITC" pitchFamily="82" charset="0"/>
        <a:ea typeface="Arial" charset="0"/>
        <a:cs typeface="Arial" charset="0"/>
      </a:defRPr>
    </a:lvl2pPr>
    <a:lvl3pPr marL="914400" algn="ctr" rtl="0" fontAlgn="base">
      <a:spcBef>
        <a:spcPct val="0"/>
      </a:spcBef>
      <a:spcAft>
        <a:spcPct val="0"/>
      </a:spcAft>
      <a:defRPr sz="2800" b="1" kern="1200">
        <a:solidFill>
          <a:schemeClr val="tx1"/>
        </a:solidFill>
        <a:latin typeface="Tempus Sans ITC" pitchFamily="82" charset="0"/>
        <a:ea typeface="Arial" charset="0"/>
        <a:cs typeface="Arial" charset="0"/>
      </a:defRPr>
    </a:lvl3pPr>
    <a:lvl4pPr marL="1371600" algn="ctr" rtl="0" fontAlgn="base">
      <a:spcBef>
        <a:spcPct val="0"/>
      </a:spcBef>
      <a:spcAft>
        <a:spcPct val="0"/>
      </a:spcAft>
      <a:defRPr sz="2800" b="1" kern="1200">
        <a:solidFill>
          <a:schemeClr val="tx1"/>
        </a:solidFill>
        <a:latin typeface="Tempus Sans ITC" pitchFamily="82" charset="0"/>
        <a:ea typeface="Arial" charset="0"/>
        <a:cs typeface="Arial" charset="0"/>
      </a:defRPr>
    </a:lvl4pPr>
    <a:lvl5pPr marL="1828800" algn="ctr" rtl="0" fontAlgn="base">
      <a:spcBef>
        <a:spcPct val="0"/>
      </a:spcBef>
      <a:spcAft>
        <a:spcPct val="0"/>
      </a:spcAft>
      <a:defRPr sz="2800" b="1" kern="1200">
        <a:solidFill>
          <a:schemeClr val="tx1"/>
        </a:solidFill>
        <a:latin typeface="Tempus Sans ITC" pitchFamily="82" charset="0"/>
        <a:ea typeface="Arial" charset="0"/>
        <a:cs typeface="Arial" charset="0"/>
      </a:defRPr>
    </a:lvl5pPr>
    <a:lvl6pPr marL="2286000" algn="l" defTabSz="457200" rtl="0" eaLnBrk="1" latinLnBrk="0" hangingPunct="1">
      <a:defRPr sz="2800" b="1" kern="1200">
        <a:solidFill>
          <a:schemeClr val="tx1"/>
        </a:solidFill>
        <a:latin typeface="Tempus Sans ITC" pitchFamily="82" charset="0"/>
        <a:ea typeface="Arial" charset="0"/>
        <a:cs typeface="Arial" charset="0"/>
      </a:defRPr>
    </a:lvl6pPr>
    <a:lvl7pPr marL="2743200" algn="l" defTabSz="457200" rtl="0" eaLnBrk="1" latinLnBrk="0" hangingPunct="1">
      <a:defRPr sz="2800" b="1" kern="1200">
        <a:solidFill>
          <a:schemeClr val="tx1"/>
        </a:solidFill>
        <a:latin typeface="Tempus Sans ITC" pitchFamily="82" charset="0"/>
        <a:ea typeface="Arial" charset="0"/>
        <a:cs typeface="Arial" charset="0"/>
      </a:defRPr>
    </a:lvl7pPr>
    <a:lvl8pPr marL="3200400" algn="l" defTabSz="457200" rtl="0" eaLnBrk="1" latinLnBrk="0" hangingPunct="1">
      <a:defRPr sz="2800" b="1" kern="1200">
        <a:solidFill>
          <a:schemeClr val="tx1"/>
        </a:solidFill>
        <a:latin typeface="Tempus Sans ITC" pitchFamily="82" charset="0"/>
        <a:ea typeface="Arial" charset="0"/>
        <a:cs typeface="Arial" charset="0"/>
      </a:defRPr>
    </a:lvl8pPr>
    <a:lvl9pPr marL="3657600" algn="l" defTabSz="457200" rtl="0" eaLnBrk="1" latinLnBrk="0" hangingPunct="1">
      <a:defRPr sz="2800" b="1" kern="1200">
        <a:solidFill>
          <a:schemeClr val="tx1"/>
        </a:solidFill>
        <a:latin typeface="Tempus Sans ITC" pitchFamily="82"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FF"/>
    <a:srgbClr val="66FFFF"/>
    <a:srgbClr val="66FF33"/>
    <a:srgbClr val="008000"/>
    <a:srgbClr val="00FF00"/>
    <a:srgbClr val="FF0000"/>
    <a:srgbClr val="00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16347" autoAdjust="0"/>
    <p:restoredTop sz="94660"/>
  </p:normalViewPr>
  <p:slideViewPr>
    <p:cSldViewPr showGuides="1">
      <p:cViewPr>
        <p:scale>
          <a:sx n="150" d="100"/>
          <a:sy n="150" d="100"/>
        </p:scale>
        <p:origin x="-92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36864"/>
    </p:cViewPr>
  </p:sorterViewPr>
  <p:notesViewPr>
    <p:cSldViewPr showGuides="1">
      <p:cViewPr>
        <p:scale>
          <a:sx n="200" d="100"/>
          <a:sy n="200" d="100"/>
        </p:scale>
        <p:origin x="-72" y="42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1" Type="http://schemas.openxmlformats.org/officeDocument/2006/relationships/image" Target="../media/image11.wmf"/><Relationship Id="rId2"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1" Type="http://schemas.openxmlformats.org/officeDocument/2006/relationships/image" Target="../media/image34.wmf"/><Relationship Id="rId2"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Papyrus"/>
                <a:ea typeface="Papyrus"/>
                <a:cs typeface="Papyru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Papyrus"/>
                <a:ea typeface="Papyrus"/>
                <a:cs typeface="Papyrus"/>
              </a:defRPr>
            </a:lvl1pPr>
          </a:lstStyle>
          <a:p>
            <a:pPr>
              <a:defRPr/>
            </a:pPr>
            <a:fld id="{D5AF8F2E-8C3B-CE40-AA1E-6A1DCE69D853}" type="datetime1">
              <a:rPr lang="en-US"/>
              <a:pPr>
                <a:defRPr/>
              </a:pPr>
              <a:t>12/2/10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Papyrus"/>
                <a:ea typeface="Papyrus"/>
                <a:cs typeface="Papyru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Papyrus"/>
                <a:ea typeface="Papyrus"/>
                <a:cs typeface="Papyrus"/>
              </a:defRPr>
            </a:lvl1pPr>
          </a:lstStyle>
          <a:p>
            <a:pPr>
              <a:defRPr/>
            </a:pPr>
            <a:fld id="{5AAFEFC7-8058-3141-9F60-EC6D21513733}"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Papyrus"/>
                <a:ea typeface="Papyrus"/>
                <a:cs typeface="Papyrus"/>
              </a:defRPr>
            </a:lvl1pPr>
          </a:lstStyle>
          <a:p>
            <a:pPr>
              <a:defRPr/>
            </a:pPr>
            <a:endParaRPr lang="en-US"/>
          </a:p>
        </p:txBody>
      </p:sp>
      <p:sp>
        <p:nvSpPr>
          <p:cNvPr id="169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Papyrus"/>
                <a:ea typeface="Papyrus"/>
                <a:cs typeface="Papyru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9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9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Papyrus"/>
                <a:ea typeface="Papyrus"/>
                <a:cs typeface="Papyrus"/>
              </a:defRPr>
            </a:lvl1pPr>
          </a:lstStyle>
          <a:p>
            <a:pPr>
              <a:defRPr/>
            </a:pPr>
            <a:endParaRPr lang="en-US"/>
          </a:p>
        </p:txBody>
      </p:sp>
      <p:sp>
        <p:nvSpPr>
          <p:cNvPr id="169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Papyrus"/>
                <a:ea typeface="Papyrus"/>
                <a:cs typeface="Papyrus"/>
              </a:defRPr>
            </a:lvl1pPr>
          </a:lstStyle>
          <a:p>
            <a:pPr>
              <a:defRPr/>
            </a:pPr>
            <a:fld id="{57CADD9E-A6D0-3A48-8394-DBD37C7FBB4D}"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Papyrus"/>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Papyrus"/>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Papyrus"/>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Papyrus"/>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Papyrus"/>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7CADD9E-A6D0-3A48-8394-DBD37C7FBB4D}" type="slidenum">
              <a:rPr lang="en-US" smtClean="0"/>
              <a:pPr>
                <a:defRPr/>
              </a:pPr>
              <a:t>18</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4DF5973-6C08-9F4D-8A7E-78B796D3F13F}" type="slidenum">
              <a:rPr lang="en-US">
                <a:latin typeface="Papyrus" charset="0"/>
              </a:rPr>
              <a:pPr/>
              <a:t>35</a:t>
            </a:fld>
            <a:endParaRPr lang="en-US">
              <a:latin typeface="Papyrus"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5D6B86B-DA1A-F749-B72E-7BD3654C1863}" type="slidenum">
              <a:rPr lang="en-US">
                <a:latin typeface="Papyrus" charset="0"/>
              </a:rPr>
              <a:pPr/>
              <a:t>36</a:t>
            </a:fld>
            <a:endParaRPr lang="en-US">
              <a:latin typeface="Papyrus"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6567BF4-CE38-684B-B9EF-ABBD2F9E6CE6}" type="slidenum">
              <a:rPr lang="en-US">
                <a:latin typeface="Papyrus" charset="0"/>
              </a:rPr>
              <a:pPr/>
              <a:t>37</a:t>
            </a:fld>
            <a:endParaRPr lang="en-US">
              <a:latin typeface="Papyrus"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39782AA-C9A7-C643-BE73-40726EC03D55}" type="slidenum">
              <a:rPr lang="en-US">
                <a:latin typeface="Papyrus" charset="0"/>
              </a:rPr>
              <a:pPr/>
              <a:t>41</a:t>
            </a:fld>
            <a:endParaRPr lang="en-US">
              <a:latin typeface="Papyrus"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CE128-6E09-CC4C-B91E-56D9C368BBFB}" type="slidenum">
              <a:rPr lang="en-US"/>
              <a:pPr/>
              <a:t>50</a:t>
            </a:fld>
            <a:endParaRPr lang="en-US"/>
          </a:p>
        </p:txBody>
      </p:sp>
      <p:sp>
        <p:nvSpPr>
          <p:cNvPr id="855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550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0BC9C9-94F5-8B43-8E9D-D99EFBC35D5B}" type="slidenum">
              <a:rPr lang="en-US"/>
              <a:pPr/>
              <a:t>51</a:t>
            </a:fld>
            <a:endParaRPr lang="en-US"/>
          </a:p>
        </p:txBody>
      </p:sp>
      <p:sp>
        <p:nvSpPr>
          <p:cNvPr id="8570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570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757F38-4D93-6248-9874-85AD52D9F7C6}" type="slidenum">
              <a:rPr lang="en-US"/>
              <a:pPr/>
              <a:t>52</a:t>
            </a:fld>
            <a:endParaRPr lang="en-US"/>
          </a:p>
        </p:txBody>
      </p:sp>
      <p:sp>
        <p:nvSpPr>
          <p:cNvPr id="8591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5913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8CC3E-CA7E-3048-A08D-5612D228EBBD}" type="slidenum">
              <a:rPr lang="en-US"/>
              <a:pPr/>
              <a:t>54</a:t>
            </a:fld>
            <a:endParaRPr lang="en-US"/>
          </a:p>
        </p:txBody>
      </p:sp>
      <p:sp>
        <p:nvSpPr>
          <p:cNvPr id="941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1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12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1235" name="Rectangle 3"/>
          <p:cNvSpPr>
            <a:spLocks noGrp="1" noChangeArrowheads="1"/>
          </p:cNvSpPr>
          <p:nvPr>
            <p:ph type="body" idx="1"/>
          </p:nvPr>
        </p:nvSpPr>
        <p:spPr bwMode="auto">
          <a:xfrm>
            <a:off x="913557" y="4344230"/>
            <a:ext cx="5030886" cy="4113443"/>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3282" name="Rectangle 2"/>
          <p:cNvSpPr>
            <a:spLocks noGrp="1" noRot="1" noChangeAspect="1" noChangeArrowheads="1" noTextEdit="1"/>
          </p:cNvSpPr>
          <p:nvPr>
            <p:ph type="sldImg"/>
          </p:nvPr>
        </p:nvSpPr>
        <p:spPr bwMode="auto">
          <a:xfrm>
            <a:off x="1343025" y="917575"/>
            <a:ext cx="4171950" cy="3128963"/>
          </a:xfrm>
          <a:prstGeom prst="rect">
            <a:avLst/>
          </a:prstGeom>
          <a:solidFill>
            <a:srgbClr val="FFFFFF"/>
          </a:solidFill>
          <a:ln>
            <a:solidFill>
              <a:srgbClr val="000000"/>
            </a:solidFill>
            <a:miter lim="800000"/>
            <a:headEnd/>
            <a:tailEnd/>
          </a:ln>
        </p:spPr>
      </p:sp>
      <p:sp>
        <p:nvSpPr>
          <p:cNvPr id="1633283" name="Text Box 3"/>
          <p:cNvSpPr txBox="1">
            <a:spLocks noGrp="1" noChangeArrowheads="1"/>
          </p:cNvSpPr>
          <p:nvPr>
            <p:ph type="body" idx="1"/>
          </p:nvPr>
        </p:nvSpPr>
        <p:spPr bwMode="auto">
          <a:xfrm>
            <a:off x="1046324" y="4353280"/>
            <a:ext cx="4770095" cy="3473876"/>
          </a:xfrm>
          <a:prstGeom prst="rect">
            <a:avLst/>
          </a:prstGeom>
          <a:solidFill>
            <a:srgbClr val="FFFFFF"/>
          </a:solidFill>
          <a:ln>
            <a:solidFill>
              <a:srgbClr val="000000"/>
            </a:solidFill>
            <a:miter lim="800000"/>
            <a:headEnd/>
            <a:tailEnd/>
          </a:ln>
        </p:spPr>
        <p:txBody>
          <a:bodyPr lIns="82208" tIns="41103" rIns="82208" bIns="41103">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83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8387" name="Rectangle 3"/>
          <p:cNvSpPr>
            <a:spLocks noGrp="1" noChangeArrowheads="1"/>
          </p:cNvSpPr>
          <p:nvPr>
            <p:ph type="body" idx="1"/>
          </p:nvPr>
        </p:nvSpPr>
        <p:spPr bwMode="auto">
          <a:xfrm>
            <a:off x="913557" y="4344230"/>
            <a:ext cx="5030886" cy="4113443"/>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55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5571" name="Rectangle 3"/>
          <p:cNvSpPr>
            <a:spLocks noGrp="1" noChangeArrowheads="1"/>
          </p:cNvSpPr>
          <p:nvPr>
            <p:ph type="body" idx="1"/>
          </p:nvPr>
        </p:nvSpPr>
        <p:spPr bwMode="auto">
          <a:xfrm>
            <a:off x="915138" y="4342722"/>
            <a:ext cx="5027724" cy="4114951"/>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76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7619" name="Rectangle 3"/>
          <p:cNvSpPr>
            <a:spLocks noGrp="1" noChangeArrowheads="1"/>
          </p:cNvSpPr>
          <p:nvPr>
            <p:ph type="body" idx="1"/>
          </p:nvPr>
        </p:nvSpPr>
        <p:spPr bwMode="auto">
          <a:xfrm>
            <a:off x="915138" y="4342722"/>
            <a:ext cx="5027724" cy="4114951"/>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99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59907" name="Rectangle 3"/>
          <p:cNvSpPr>
            <a:spLocks noGrp="1" noChangeArrowheads="1"/>
          </p:cNvSpPr>
          <p:nvPr>
            <p:ph type="body" idx="1"/>
          </p:nvPr>
        </p:nvSpPr>
        <p:spPr bwMode="auto">
          <a:xfrm>
            <a:off x="915138" y="4342722"/>
            <a:ext cx="5027724" cy="4114951"/>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24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82435" name="Rectangle 3"/>
          <p:cNvSpPr>
            <a:spLocks noGrp="1" noChangeArrowheads="1"/>
          </p:cNvSpPr>
          <p:nvPr>
            <p:ph type="body" idx="1"/>
          </p:nvPr>
        </p:nvSpPr>
        <p:spPr bwMode="auto">
          <a:xfrm>
            <a:off x="915138" y="4342722"/>
            <a:ext cx="5027724" cy="4114951"/>
          </a:xfrm>
          <a:prstGeom prst="rect">
            <a:avLst/>
          </a:prstGeom>
          <a:solidFill>
            <a:srgbClr val="FFFFFF"/>
          </a:solidFill>
          <a:ln>
            <a:solidFill>
              <a:srgbClr val="000000"/>
            </a:solidFill>
            <a:miter lim="800000"/>
            <a:headEnd/>
            <a:tailEnd/>
          </a:ln>
        </p:spPr>
        <p:txBody>
          <a:bodyPr lIns="91433" tIns="45716" rIns="91433" bIns="45716">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5F95F-B713-464A-9435-A952C1819F76}" type="slidenum">
              <a:rPr lang="en-US"/>
              <a:pPr/>
              <a:t>68</a:t>
            </a:fld>
            <a:endParaRPr lang="en-US"/>
          </a:p>
        </p:txBody>
      </p:sp>
      <p:sp>
        <p:nvSpPr>
          <p:cNvPr id="8673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7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0A558-191A-AC45-9723-6F524D150E97}" type="slidenum">
              <a:rPr lang="en-US"/>
              <a:pPr/>
              <a:t>69</a:t>
            </a:fld>
            <a:endParaRPr lang="en-US"/>
          </a:p>
        </p:txBody>
      </p:sp>
      <p:sp>
        <p:nvSpPr>
          <p:cNvPr id="869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9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061268-03BF-C64E-B9E0-116EB937D164}" type="slidenum">
              <a:rPr lang="en-US"/>
              <a:pPr/>
              <a:t>70</a:t>
            </a:fld>
            <a:endParaRPr lang="en-US"/>
          </a:p>
        </p:txBody>
      </p:sp>
      <p:sp>
        <p:nvSpPr>
          <p:cNvPr id="875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04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0435" name="Rectangle 3"/>
          <p:cNvSpPr>
            <a:spLocks noGrp="1" noChangeArrowheads="1"/>
          </p:cNvSpPr>
          <p:nvPr>
            <p:ph type="body" idx="1"/>
          </p:nvPr>
        </p:nvSpPr>
        <p:spPr bwMode="auto">
          <a:xfrm>
            <a:off x="913557" y="4344230"/>
            <a:ext cx="5030886" cy="4113443"/>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CC16156-94A6-024F-BE48-E8CAA7A812B0}" type="slidenum">
              <a:rPr lang="en-US">
                <a:latin typeface="Papyrus" charset="0"/>
              </a:rPr>
              <a:pPr/>
              <a:t>29</a:t>
            </a:fld>
            <a:endParaRPr lang="en-US">
              <a:latin typeface="Papyrus"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FD52A97-7211-EA43-A52D-F1AB50BA1751}" type="slidenum">
              <a:rPr lang="en-US">
                <a:latin typeface="Papyrus" charset="0"/>
              </a:rPr>
              <a:pPr/>
              <a:t>30</a:t>
            </a:fld>
            <a:endParaRPr lang="en-US">
              <a:latin typeface="Papyrus"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CFCDC45-20DC-DC47-B27A-34A85B396C86}" type="slidenum">
              <a:rPr lang="en-US">
                <a:latin typeface="Papyrus" charset="0"/>
              </a:rPr>
              <a:pPr/>
              <a:t>31</a:t>
            </a:fld>
            <a:endParaRPr lang="en-US">
              <a:latin typeface="Papyrus"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52DDCBF-73A2-074A-A687-C7FEA10BEB38}" type="slidenum">
              <a:rPr lang="en-US">
                <a:latin typeface="Papyrus" charset="0"/>
              </a:rPr>
              <a:pPr/>
              <a:t>32</a:t>
            </a:fld>
            <a:endParaRPr lang="en-US">
              <a:latin typeface="Papyrus"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8397352-B2F7-704A-8C9D-33732ED688F4}" type="slidenum">
              <a:rPr lang="en-US">
                <a:latin typeface="Papyrus" charset="0"/>
              </a:rPr>
              <a:pPr/>
              <a:t>33</a:t>
            </a:fld>
            <a:endParaRPr lang="en-US">
              <a:latin typeface="Papyrus"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0DA0C60-0F08-8C40-83C6-4486027C2A34}" type="slidenum">
              <a:rPr lang="en-US">
                <a:latin typeface="Papyrus" charset="0"/>
              </a:rPr>
              <a:pPr/>
              <a:t>34</a:t>
            </a:fld>
            <a:endParaRPr lang="en-US">
              <a:latin typeface="Papyrus"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atin typeface="Papyru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C2C67785-D22A-F441-995E-896CBD9E068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FAC5212B-BDD7-FC4E-99A7-B01B7558001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7A6DF1-89BE-2746-81F1-6609C78517A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3B94F43F-EC25-B740-B16A-E9FC703AD539}"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010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572000"/>
          </a:xfrm>
        </p:spPr>
        <p:txBody>
          <a:bodyPr/>
          <a:lstStyle>
            <a:lvl4pPr>
              <a:defRPr>
                <a:latin typeface="Papyrus"/>
              </a:defRPr>
            </a:lvl4pPr>
            <a:lvl5pPr>
              <a:defRPr>
                <a:latin typeface="Papyru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828800"/>
            <a:ext cx="4038600" cy="2209800"/>
          </a:xfrm>
        </p:spPr>
        <p:txBody>
          <a:bodyPr/>
          <a:lstStyle>
            <a:lvl4pPr>
              <a:defRPr>
                <a:latin typeface="Papyrus"/>
              </a:defRPr>
            </a:lvl4pPr>
            <a:lvl5pPr>
              <a:defRPr>
                <a:latin typeface="Papyru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648200" y="4191000"/>
            <a:ext cx="4038600" cy="2209800"/>
          </a:xfrm>
        </p:spPr>
        <p:txBody>
          <a:bodyPr/>
          <a:lstStyle>
            <a:lvl4pPr>
              <a:defRPr>
                <a:latin typeface="Papyrus"/>
              </a:defRPr>
            </a:lvl4pPr>
            <a:lvl5pPr>
              <a:defRPr>
                <a:latin typeface="Papyru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E793C80D-3945-2C44-91DE-52D096FAEBCF}"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US"/>
              <a:t>G42A-02   12/8/05</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2005 Fall AGU Meeting</a:t>
            </a: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85F5F2DF-3B3C-0547-AC58-FAC4B6EEC9F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08411CE6-EABE-D54A-A696-49786AB372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F732C51A-D195-6B42-A9DB-AFB5D4FD51A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E570A195-1C29-EC4F-8F2B-7A72072668F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Papyrus"/>
                <a:ea typeface="+mj-ea"/>
                <a:cs typeface="+mj-cs"/>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Papyrus"/>
                <a:ea typeface="+mj-ea"/>
                <a:cs typeface="+mj-cs"/>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D47E9AC2-3FF7-0844-B471-6F41A0AEE3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6E5CB3E-0513-A544-A280-BA3349CC3E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2731F37A-C01E-CB4F-886E-5B05B9F2F8B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0EAD8BE-E78E-AF42-8560-609F2AEEC5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AA3FE40C-F423-7149-A6A6-F4C17F6E73D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latin typeface="Papyrus"/>
                <a:ea typeface="Papyrus"/>
                <a:cs typeface="Papyrus"/>
              </a:defRPr>
            </a:lvl1pPr>
          </a:lstStyle>
          <a:p>
            <a:pPr>
              <a:defRPr/>
            </a:pPr>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latin typeface="Papyrus"/>
                <a:ea typeface="Papyrus"/>
                <a:cs typeface="Papyru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latin typeface="Papyrus"/>
                <a:ea typeface="Papyrus"/>
                <a:cs typeface="Papyrus"/>
              </a:defRPr>
            </a:lvl1pPr>
          </a:lstStyle>
          <a:p>
            <a:pPr>
              <a:defRPr/>
            </a:pPr>
            <a:fld id="{32E35B81-2718-FA4E-BA76-55937C40F9D9}" type="slidenum">
              <a:rPr lang="en-US"/>
              <a:pPr>
                <a:defRPr/>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dirty="0" smtClean="0"/>
              <a:t>Click to edit Master title style</a:t>
            </a:r>
            <a:endParaRPr lang="en-US" dirty="0"/>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54" r:id="rId4"/>
    <p:sldLayoutId id="2147484760" r:id="rId5"/>
    <p:sldLayoutId id="2147484755" r:id="rId6"/>
    <p:sldLayoutId id="2147484761" r:id="rId7"/>
    <p:sldLayoutId id="2147484762" r:id="rId8"/>
    <p:sldLayoutId id="2147484763" r:id="rId9"/>
    <p:sldLayoutId id="2147484756" r:id="rId10"/>
    <p:sldLayoutId id="2147484764" r:id="rId11"/>
    <p:sldLayoutId id="2147484765" r:id="rId12"/>
    <p:sldLayoutId id="2147484767" r:id="rId13"/>
    <p:sldLayoutId id="2147484768" r:id="rId14"/>
  </p:sldLayoutIdLst>
  <p:hf hdr="0" ft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Papyrus"/>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7" Type="http://schemas.openxmlformats.org/officeDocument/2006/relationships/oleObject" Target="../embeddings/Microsoft_Equation6.bin"/><Relationship Id="rId8" Type="http://schemas.openxmlformats.org/officeDocument/2006/relationships/oleObject" Target="../embeddings/Microsoft_Equation7.bin"/><Relationship Id="rId9" Type="http://schemas.openxmlformats.org/officeDocument/2006/relationships/oleObject" Target="../embeddings/Microsoft_Equation8.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gif"/></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Equation9.bin"/><Relationship Id="rId4" Type="http://schemas.openxmlformats.org/officeDocument/2006/relationships/oleObject" Target="../embeddings/Microsoft_Equation10.bin"/><Relationship Id="rId5" Type="http://schemas.openxmlformats.org/officeDocument/2006/relationships/image" Target="../media/image16.png"/><Relationship Id="rId6" Type="http://schemas.openxmlformats.org/officeDocument/2006/relationships/oleObject" Target="../embeddings/Microsoft_Equation11.bin"/><Relationship Id="rId7" Type="http://schemas.openxmlformats.org/officeDocument/2006/relationships/oleObject" Target="../embeddings/Microsoft_Equation12.bin"/><Relationship Id="rId8" Type="http://schemas.openxmlformats.org/officeDocument/2006/relationships/oleObject" Target="../embeddings/Microsoft_Equation13.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Microsoft_Equation14.bin"/><Relationship Id="rId5" Type="http://schemas.openxmlformats.org/officeDocument/2006/relationships/image" Target="../media/image20.png"/><Relationship Id="rId6" Type="http://schemas.openxmlformats.org/officeDocument/2006/relationships/oleObject" Target="../embeddings/Microsoft_Equation15.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8.png"/><Relationship Id="rId5" Type="http://schemas.openxmlformats.org/officeDocument/2006/relationships/oleObject" Target="../embeddings/Microsoft_Equation16.bin"/><Relationship Id="rId6" Type="http://schemas.openxmlformats.org/officeDocument/2006/relationships/oleObject" Target="../embeddings/Microsoft_Equation17.bin"/><Relationship Id="rId7" Type="http://schemas.openxmlformats.org/officeDocument/2006/relationships/oleObject" Target="../embeddings/Microsoft_Equation18.bin"/><Relationship Id="rId8" Type="http://schemas.openxmlformats.org/officeDocument/2006/relationships/oleObject" Target="../embeddings/Microsoft_Equation19.bin"/><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hyperlink" Target="http://www2.jpl.nasa.gov/srtm/instr.htm"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seamless.usgs.gov/"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5" Type="http://schemas.openxmlformats.org/officeDocument/2006/relationships/oleObject" Target="../embeddings/oleObject3.bin"/><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 Id="rId3" Type="http://schemas.openxmlformats.org/officeDocument/2006/relationships/image" Target="../media/image6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jpeg"/><Relationship Id="rId3" Type="http://schemas.openxmlformats.org/officeDocument/2006/relationships/image" Target="../media/image6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7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png"/><Relationship Id="rId14" Type="http://schemas.openxmlformats.org/officeDocument/2006/relationships/image" Target="../media/image80.png"/><Relationship Id="rId15" Type="http://schemas.openxmlformats.org/officeDocument/2006/relationships/image" Target="../media/image81.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slideLayout" Target="../slideLayouts/slideLayout7.xml"/><Relationship Id="rId9" Type="http://schemas.openxmlformats.org/officeDocument/2006/relationships/image" Target="../media/image75.png"/><Relationship Id="rId10"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oleObject" Target="../embeddings/Microsoft_Equation20.bin"/><Relationship Id="rId4" Type="http://schemas.openxmlformats.org/officeDocument/2006/relationships/oleObject" Target="../embeddings/Microsoft_Equation21.bin"/><Relationship Id="rId5" Type="http://schemas.openxmlformats.org/officeDocument/2006/relationships/image" Target="../media/image83.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0" y="228600"/>
            <a:ext cx="9144000" cy="7171194"/>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Papyrus" charset="0"/>
                <a:ea typeface="Papyrus" charset="0"/>
                <a:cs typeface="Papyrus" charset="0"/>
              </a:rPr>
              <a:t>Earth Science Applications of Space Based Geodesy</a:t>
            </a:r>
          </a:p>
          <a:p>
            <a:pPr>
              <a:spcBef>
                <a:spcPct val="50000"/>
              </a:spcBef>
            </a:pPr>
            <a:r>
              <a:rPr lang="en-US" dirty="0">
                <a:latin typeface="Papyrus" charset="0"/>
                <a:ea typeface="Papyrus" charset="0"/>
                <a:cs typeface="Papyrus" charset="0"/>
              </a:rPr>
              <a:t>DES-7355</a:t>
            </a:r>
          </a:p>
          <a:p>
            <a:pPr>
              <a:spcBef>
                <a:spcPct val="50000"/>
              </a:spcBef>
            </a:pPr>
            <a:r>
              <a:rPr lang="en-US" dirty="0" err="1">
                <a:latin typeface="Papyrus" charset="0"/>
                <a:ea typeface="Papyrus" charset="0"/>
                <a:cs typeface="Papyrus" charset="0"/>
              </a:rPr>
              <a:t>Tu-</a:t>
            </a:r>
            <a:r>
              <a:rPr lang="en-US" dirty="0" err="1" smtClean="0">
                <a:latin typeface="Papyrus" charset="0"/>
                <a:ea typeface="Papyrus" charset="0"/>
                <a:cs typeface="Papyrus" charset="0"/>
              </a:rPr>
              <a:t>Th</a:t>
            </a:r>
            <a:r>
              <a:rPr lang="en-US" dirty="0" smtClean="0">
                <a:latin typeface="Papyrus" charset="0"/>
                <a:ea typeface="Papyrus" charset="0"/>
                <a:cs typeface="Papyrus" charset="0"/>
              </a:rPr>
              <a:t>   </a:t>
            </a:r>
            <a:r>
              <a:rPr lang="en-US" dirty="0">
                <a:latin typeface="Papyrus" charset="0"/>
                <a:ea typeface="Papyrus" charset="0"/>
                <a:cs typeface="Papyrus" charset="0"/>
              </a:rPr>
              <a:t>9:40-11:05</a:t>
            </a:r>
          </a:p>
          <a:p>
            <a:pPr>
              <a:spcBef>
                <a:spcPct val="50000"/>
              </a:spcBef>
            </a:pPr>
            <a:r>
              <a:rPr lang="en-US" dirty="0">
                <a:latin typeface="Papyrus" charset="0"/>
                <a:ea typeface="Papyrus" charset="0"/>
                <a:cs typeface="Papyrus" charset="0"/>
              </a:rPr>
              <a:t>Seminar Room in 3892 Central Ave. (Long building)</a:t>
            </a:r>
          </a:p>
          <a:p>
            <a:pPr>
              <a:spcBef>
                <a:spcPct val="50000"/>
              </a:spcBef>
            </a:pPr>
            <a:endParaRPr lang="en-US" dirty="0">
              <a:latin typeface="Papyrus" charset="0"/>
              <a:ea typeface="Papyrus" charset="0"/>
              <a:cs typeface="Papyrus" charset="0"/>
            </a:endParaRPr>
          </a:p>
          <a:p>
            <a:pPr>
              <a:spcBef>
                <a:spcPct val="50000"/>
              </a:spcBef>
            </a:pPr>
            <a:r>
              <a:rPr lang="en-US" dirty="0">
                <a:latin typeface="Papyrus" charset="0"/>
                <a:ea typeface="Papyrus" charset="0"/>
                <a:cs typeface="Papyrus" charset="0"/>
              </a:rPr>
              <a:t>Bob Smalley</a:t>
            </a:r>
          </a:p>
          <a:p>
            <a:r>
              <a:rPr lang="en-US" dirty="0">
                <a:latin typeface="Papyrus" charset="0"/>
                <a:ea typeface="Papyrus" charset="0"/>
                <a:cs typeface="Papyrus" charset="0"/>
              </a:rPr>
              <a:t>Office: 3892 Central Ave, Room 103</a:t>
            </a:r>
          </a:p>
          <a:p>
            <a:r>
              <a:rPr lang="en-US" dirty="0">
                <a:latin typeface="Papyrus" charset="0"/>
                <a:ea typeface="Papyrus" charset="0"/>
                <a:cs typeface="Papyrus" charset="0"/>
              </a:rPr>
              <a:t>678-4929</a:t>
            </a:r>
          </a:p>
          <a:p>
            <a:r>
              <a:rPr lang="en-US" dirty="0">
                <a:latin typeface="Papyrus" charset="0"/>
                <a:ea typeface="Papyrus" charset="0"/>
                <a:cs typeface="Papyrus" charset="0"/>
              </a:rPr>
              <a:t>Office Hours – Wed 14:00-16:00 or if I’m in my office.</a:t>
            </a:r>
          </a:p>
          <a:p>
            <a:pPr>
              <a:spcBef>
                <a:spcPct val="50000"/>
              </a:spcBef>
            </a:pPr>
            <a:endParaRPr lang="en-US" sz="1200" dirty="0">
              <a:latin typeface="Papyrus" charset="0"/>
              <a:ea typeface="Papyrus" charset="0"/>
              <a:cs typeface="Papyrus" charset="0"/>
            </a:endParaRPr>
          </a:p>
          <a:p>
            <a:pPr>
              <a:spcBef>
                <a:spcPct val="50000"/>
              </a:spcBef>
            </a:pPr>
            <a:r>
              <a:rPr lang="en-US" sz="1200" dirty="0">
                <a:latin typeface="Papyrus" charset="0"/>
                <a:ea typeface="Papyrus" charset="0"/>
                <a:cs typeface="Papyrus" charset="0"/>
              </a:rPr>
              <a:t>http://www.ceri.memphis.edu/people/smalley/ESCI7355/ESCI_7355_Applications_of_Space_Based_Geodesy.html</a:t>
            </a:r>
          </a:p>
          <a:p>
            <a:pPr>
              <a:spcBef>
                <a:spcPct val="50000"/>
              </a:spcBef>
            </a:pPr>
            <a:endParaRPr lang="en-US" sz="1200" dirty="0">
              <a:latin typeface="Papyrus" charset="0"/>
              <a:ea typeface="Papyrus" charset="0"/>
              <a:cs typeface="Papyrus" charset="0"/>
            </a:endParaRPr>
          </a:p>
          <a:p>
            <a:pPr>
              <a:spcBef>
                <a:spcPct val="50000"/>
              </a:spcBef>
            </a:pPr>
            <a:r>
              <a:rPr lang="en-US">
                <a:latin typeface="Papyrus" charset="0"/>
                <a:ea typeface="Papyrus" charset="0"/>
                <a:cs typeface="Papyrus" charset="0"/>
              </a:rPr>
              <a:t>Class</a:t>
            </a:r>
            <a:r>
              <a:rPr lang="en-US" smtClean="0">
                <a:latin typeface="Papyrus" charset="0"/>
                <a:ea typeface="Papyrus" charset="0"/>
                <a:cs typeface="Papyrus" charset="0"/>
              </a:rPr>
              <a:t> 23</a:t>
            </a:r>
          </a:p>
          <a:p>
            <a:pPr>
              <a:spcBef>
                <a:spcPct val="50000"/>
              </a:spcBef>
            </a:pPr>
            <a:endParaRPr lang="en-US" dirty="0">
              <a:latin typeface="Papyrus" charset="0"/>
              <a:ea typeface="Papyrus" charset="0"/>
              <a:cs typeface="Papyrus" charset="0"/>
            </a:endParaRPr>
          </a:p>
        </p:txBody>
      </p:sp>
      <p:sp>
        <p:nvSpPr>
          <p:cNvPr id="3" name="Slide Number Placeholder 2"/>
          <p:cNvSpPr>
            <a:spLocks noGrp="1"/>
          </p:cNvSpPr>
          <p:nvPr>
            <p:ph type="sldNum" sz="quarter" idx="12"/>
          </p:nvPr>
        </p:nvSpPr>
        <p:spPr/>
        <p:txBody>
          <a:bodyPr/>
          <a:lstStyle/>
          <a:p>
            <a:pPr>
              <a:defRPr/>
            </a:pPr>
            <a:fld id="{393255C1-C2F6-9D4E-A949-2A6CF0D78E2B}"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7" name="Text Box 9"/>
          <p:cNvSpPr txBox="1">
            <a:spLocks noChangeArrowheads="1"/>
          </p:cNvSpPr>
          <p:nvPr/>
        </p:nvSpPr>
        <p:spPr bwMode="auto">
          <a:xfrm>
            <a:off x="0" y="457200"/>
            <a:ext cx="9144000" cy="451080"/>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b="0" dirty="0">
                <a:latin typeface="Papyrus"/>
                <a:ea typeface="Papyrus"/>
                <a:cs typeface="Papyrus"/>
              </a:rPr>
              <a:t>What is InSAR?</a:t>
            </a:r>
          </a:p>
        </p:txBody>
      </p:sp>
      <p:sp>
        <p:nvSpPr>
          <p:cNvPr id="2058" name="Text Box 10"/>
          <p:cNvSpPr txBox="1">
            <a:spLocks noChangeArrowheads="1"/>
          </p:cNvSpPr>
          <p:nvPr/>
        </p:nvSpPr>
        <p:spPr bwMode="auto">
          <a:xfrm>
            <a:off x="76200" y="1448978"/>
            <a:ext cx="8915400" cy="4113622"/>
          </a:xfrm>
          <a:prstGeom prst="rect">
            <a:avLst/>
          </a:prstGeom>
          <a:noFill/>
          <a:ln w="9525">
            <a:noFill/>
            <a:miter lim="800000"/>
            <a:headEnd/>
            <a:tailEnd/>
          </a:ln>
          <a:effectLst/>
        </p:spPr>
        <p:txBody>
          <a:bodyPr wrap="square" lIns="19998" tIns="9999" rIns="19998" bIns="9999">
            <a:prstTxWarp prst="textNoShape">
              <a:avLst/>
            </a:prstTxWarp>
            <a:spAutoFit/>
          </a:bodyPr>
          <a:lstStyle/>
          <a:p>
            <a:pPr algn="just" defTabSz="914142">
              <a:spcBef>
                <a:spcPct val="50000"/>
              </a:spcBef>
              <a:buClr>
                <a:srgbClr val="FF3300"/>
              </a:buClr>
              <a:buSzPct val="130000"/>
              <a:buFontTx/>
              <a:buChar char="•"/>
            </a:pPr>
            <a:r>
              <a:rPr lang="en-US" b="0" dirty="0">
                <a:latin typeface="Papyrus"/>
                <a:ea typeface="Papyrus"/>
                <a:cs typeface="Papyrus"/>
              </a:rPr>
              <a:t> Method using an orbiting satellite that emits and receives radio energy in  the form of waves</a:t>
            </a:r>
          </a:p>
          <a:p>
            <a:pPr algn="just" defTabSz="914142">
              <a:spcBef>
                <a:spcPct val="50000"/>
              </a:spcBef>
              <a:buClr>
                <a:srgbClr val="FF3300"/>
              </a:buClr>
              <a:buSzPct val="175000"/>
              <a:buFontTx/>
              <a:buChar char="•"/>
            </a:pPr>
            <a:r>
              <a:rPr lang="en-US" b="0" dirty="0">
                <a:latin typeface="Papyrus"/>
                <a:ea typeface="Papyrus"/>
                <a:cs typeface="Papyrus"/>
              </a:rPr>
              <a:t>Carries  two  types of information.</a:t>
            </a:r>
            <a:endParaRPr lang="en-US" b="0" dirty="0" smtClean="0">
              <a:latin typeface="Papyrus"/>
              <a:ea typeface="Papyrus"/>
              <a:cs typeface="Papyrus"/>
            </a:endParaRPr>
          </a:p>
          <a:p>
            <a:pPr lvl="2" algn="just" defTabSz="914142">
              <a:spcBef>
                <a:spcPct val="50000"/>
              </a:spcBef>
              <a:buClr>
                <a:srgbClr val="FF3300"/>
              </a:buClr>
              <a:buSzPct val="175000"/>
              <a:buFontTx/>
              <a:buChar char="•"/>
            </a:pPr>
            <a:r>
              <a:rPr lang="en-US" b="0" dirty="0" smtClean="0">
                <a:latin typeface="Papyrus"/>
                <a:ea typeface="Papyrus"/>
                <a:cs typeface="Papyrus"/>
              </a:rPr>
              <a:t> Information about surface from which radio waves reflected carried </a:t>
            </a:r>
            <a:r>
              <a:rPr lang="en-US" b="0" dirty="0">
                <a:latin typeface="Papyrus"/>
                <a:ea typeface="Papyrus"/>
                <a:cs typeface="Papyrus"/>
              </a:rPr>
              <a:t>in strength and intensity of signal</a:t>
            </a:r>
          </a:p>
          <a:p>
            <a:pPr lvl="2" algn="just" defTabSz="914142">
              <a:spcBef>
                <a:spcPct val="50000"/>
              </a:spcBef>
              <a:buClr>
                <a:srgbClr val="FF3300"/>
              </a:buClr>
              <a:buSzPct val="175000"/>
              <a:buFontTx/>
              <a:buChar char="•"/>
            </a:pPr>
            <a:r>
              <a:rPr lang="en-US" b="0" dirty="0">
                <a:latin typeface="Papyrus"/>
                <a:ea typeface="Papyrus"/>
                <a:cs typeface="Papyrus"/>
              </a:rPr>
              <a:t>Changes in roundtrip distance seen through phase changes of  the radio waves</a:t>
            </a:r>
            <a:r>
              <a:rPr lang="en-US" b="0" dirty="0" smtClean="0">
                <a:latin typeface="Papyrus"/>
                <a:ea typeface="Papyrus"/>
                <a:cs typeface="Papyrus"/>
              </a:rPr>
              <a:t>.</a:t>
            </a:r>
          </a:p>
        </p:txBody>
      </p:sp>
      <p:sp>
        <p:nvSpPr>
          <p:cNvPr id="29" name="Text Box 33"/>
          <p:cNvSpPr txBox="1">
            <a:spLocks noChangeArrowheads="1"/>
          </p:cNvSpPr>
          <p:nvPr/>
        </p:nvSpPr>
        <p:spPr bwMode="auto">
          <a:xfrm>
            <a:off x="152400" y="6553200"/>
            <a:ext cx="2133600" cy="204859"/>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sz="1200" b="0" dirty="0" smtClean="0">
                <a:latin typeface="Papyrus"/>
                <a:ea typeface="Papyrus"/>
                <a:cs typeface="Papyrus"/>
              </a:rPr>
              <a:t>Pablo</a:t>
            </a:r>
            <a:r>
              <a:rPr lang="en-US" sz="1200" b="0" dirty="0">
                <a:latin typeface="Papyrus"/>
                <a:ea typeface="Papyrus"/>
                <a:cs typeface="Papyrus"/>
              </a:rPr>
              <a:t>,</a:t>
            </a:r>
            <a:r>
              <a:rPr lang="en-US" sz="1200" b="0" dirty="0" smtClean="0">
                <a:latin typeface="Papyrus"/>
                <a:ea typeface="Papyrus"/>
                <a:cs typeface="Papyrus"/>
              </a:rPr>
              <a:t> </a:t>
            </a:r>
            <a:r>
              <a:rPr lang="en-US" sz="1200" b="0" dirty="0" err="1" smtClean="0">
                <a:latin typeface="Papyrus"/>
                <a:ea typeface="Papyrus"/>
                <a:cs typeface="Papyrus"/>
              </a:rPr>
              <a:t>Mattioli,Jansma</a:t>
            </a:r>
            <a:r>
              <a:rPr lang="en-US" sz="1200" b="0" dirty="0" smtClean="0">
                <a:latin typeface="Papyrus"/>
                <a:ea typeface="Papyrus"/>
                <a:cs typeface="Papyrus"/>
              </a:rPr>
              <a:t> </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990600"/>
            <a:ext cx="9144000" cy="762000"/>
          </a:xfrm>
        </p:spPr>
        <p:txBody>
          <a:bodyPr>
            <a:normAutofit/>
          </a:bodyPr>
          <a:lstStyle/>
          <a:p>
            <a:r>
              <a:rPr lang="en-GB" altLang="ko-KR" sz="2800" dirty="0">
                <a:solidFill>
                  <a:schemeClr val="tx1"/>
                </a:solidFill>
                <a:effectLst/>
                <a:ea typeface="굴림" charset="-127"/>
                <a:cs typeface="굴림" charset="-127"/>
              </a:rPr>
              <a:t>Real Aperture vs. Synthetic Aperture</a:t>
            </a:r>
          </a:p>
        </p:txBody>
      </p:sp>
      <p:sp>
        <p:nvSpPr>
          <p:cNvPr id="53251" name="Text Box 3"/>
          <p:cNvSpPr txBox="1">
            <a:spLocks noChangeArrowheads="1"/>
          </p:cNvSpPr>
          <p:nvPr/>
        </p:nvSpPr>
        <p:spPr bwMode="auto">
          <a:xfrm>
            <a:off x="0" y="0"/>
            <a:ext cx="9144000" cy="95410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altLang="ko-KR" b="0" dirty="0">
                <a:effectLst/>
                <a:latin typeface="Papyrus"/>
                <a:ea typeface="굴림" charset="-127"/>
                <a:cs typeface="굴림" charset="-127"/>
              </a:rPr>
              <a:t>Synthetic Aperture Radar – Systems and Signal Processing</a:t>
            </a:r>
          </a:p>
        </p:txBody>
      </p:sp>
      <p:sp>
        <p:nvSpPr>
          <p:cNvPr id="53252" name="Text Box 4"/>
          <p:cNvSpPr txBox="1">
            <a:spLocks noChangeArrowheads="1"/>
          </p:cNvSpPr>
          <p:nvPr/>
        </p:nvSpPr>
        <p:spPr bwMode="auto">
          <a:xfrm>
            <a:off x="0" y="2060575"/>
            <a:ext cx="4068763" cy="4401205"/>
          </a:xfrm>
          <a:prstGeom prst="rect">
            <a:avLst/>
          </a:prstGeom>
          <a:noFill/>
          <a:ln w="9525">
            <a:noFill/>
            <a:miter lim="800000"/>
            <a:headEnd/>
            <a:tailEnd/>
          </a:ln>
          <a:effectLst/>
        </p:spPr>
        <p:txBody>
          <a:bodyPr wrap="square">
            <a:prstTxWarp prst="textNoShape">
              <a:avLst/>
            </a:prstTxWarp>
            <a:spAutoFit/>
          </a:bodyPr>
          <a:lstStyle/>
          <a:p>
            <a:pPr>
              <a:buFontTx/>
              <a:buChar char="•"/>
            </a:pPr>
            <a:r>
              <a:rPr lang="en-GB" altLang="ko-KR" b="0" dirty="0">
                <a:effectLst/>
                <a:latin typeface="Papyrus"/>
                <a:ea typeface="굴림" charset="-127"/>
                <a:cs typeface="굴림" charset="-127"/>
              </a:rPr>
              <a:t> Real Aperture :</a:t>
            </a:r>
          </a:p>
          <a:p>
            <a:r>
              <a:rPr lang="en-GB" altLang="ko-KR" b="0" dirty="0">
                <a:effectLst/>
                <a:latin typeface="Papyrus"/>
                <a:ea typeface="굴림" charset="-127"/>
                <a:cs typeface="굴림" charset="-127"/>
              </a:rPr>
              <a:t>   resolution ~ Rλ/L</a:t>
            </a:r>
          </a:p>
          <a:p>
            <a:endParaRPr lang="en-GB" altLang="ko-KR" b="0" dirty="0">
              <a:effectLst/>
              <a:latin typeface="Papyrus"/>
              <a:ea typeface="굴림" charset="-127"/>
              <a:cs typeface="굴림" charset="-127"/>
            </a:endParaRPr>
          </a:p>
          <a:p>
            <a:pPr>
              <a:buFontTx/>
              <a:buChar char="•"/>
            </a:pPr>
            <a:r>
              <a:rPr lang="en-GB" altLang="ko-KR" b="0" dirty="0">
                <a:effectLst/>
                <a:latin typeface="Papyrus"/>
                <a:ea typeface="굴림" charset="-127"/>
                <a:cs typeface="굴림" charset="-127"/>
              </a:rPr>
              <a:t> Synthetic Aperture: </a:t>
            </a:r>
          </a:p>
          <a:p>
            <a:r>
              <a:rPr lang="en-GB" altLang="ko-KR" b="0" dirty="0">
                <a:effectLst/>
                <a:latin typeface="Papyrus"/>
                <a:ea typeface="굴림" charset="-127"/>
                <a:cs typeface="굴림" charset="-127"/>
              </a:rPr>
              <a:t>   resolution ~ L/2</a:t>
            </a:r>
          </a:p>
          <a:p>
            <a:endParaRPr lang="en-GB" altLang="ko-KR" b="0" dirty="0">
              <a:effectLst/>
              <a:latin typeface="Papyrus"/>
              <a:ea typeface="굴림" charset="-127"/>
              <a:cs typeface="굴림" charset="-127"/>
            </a:endParaRPr>
          </a:p>
          <a:p>
            <a:r>
              <a:rPr lang="en-GB" altLang="ko-KR" b="0" dirty="0">
                <a:effectLst/>
                <a:latin typeface="Papyrus"/>
                <a:ea typeface="굴림" charset="-127"/>
                <a:cs typeface="굴림" charset="-127"/>
              </a:rPr>
              <a:t>   Irrespective of R</a:t>
            </a:r>
          </a:p>
          <a:p>
            <a:r>
              <a:rPr lang="en-GB" altLang="ko-KR" b="0" dirty="0">
                <a:effectLst/>
                <a:latin typeface="Papyrus"/>
                <a:ea typeface="굴림" charset="-127"/>
                <a:cs typeface="굴림" charset="-127"/>
              </a:rPr>
              <a:t>   Smaller, better?!</a:t>
            </a:r>
          </a:p>
          <a:p>
            <a:r>
              <a:rPr lang="en-GB" altLang="ko-KR" b="0" dirty="0">
                <a:effectLst/>
                <a:latin typeface="Papyrus"/>
                <a:ea typeface="굴림" charset="-127"/>
                <a:cs typeface="굴림" charset="-127"/>
              </a:rPr>
              <a:t>   - Carl Wiley (1951)</a:t>
            </a:r>
          </a:p>
          <a:p>
            <a:pPr lvl="2"/>
            <a:r>
              <a:rPr lang="en-GB" altLang="ko-KR" b="0" dirty="0">
                <a:effectLst/>
                <a:latin typeface="Papyrus"/>
                <a:ea typeface="굴림" charset="-127"/>
                <a:cs typeface="굴림" charset="-127"/>
              </a:rPr>
              <a:t>		</a:t>
            </a:r>
          </a:p>
        </p:txBody>
      </p:sp>
      <p:sp>
        <p:nvSpPr>
          <p:cNvPr id="53253" name="Line 5"/>
          <p:cNvSpPr>
            <a:spLocks noChangeShapeType="1"/>
          </p:cNvSpPr>
          <p:nvPr/>
        </p:nvSpPr>
        <p:spPr bwMode="auto">
          <a:xfrm flipH="1" flipV="1">
            <a:off x="5003800" y="1916113"/>
            <a:ext cx="620713" cy="2257425"/>
          </a:xfrm>
          <a:prstGeom prst="line">
            <a:avLst/>
          </a:prstGeom>
          <a:noFill/>
          <a:ln w="952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53254" name="Rectangle 6"/>
          <p:cNvSpPr>
            <a:spLocks noChangeArrowheads="1"/>
          </p:cNvSpPr>
          <p:nvPr/>
        </p:nvSpPr>
        <p:spPr bwMode="auto">
          <a:xfrm rot="19338593" flipV="1">
            <a:off x="4643438" y="1844675"/>
            <a:ext cx="647700" cy="71438"/>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b="0">
              <a:effectLst/>
              <a:latin typeface="Papyrus"/>
            </a:endParaRPr>
          </a:p>
        </p:txBody>
      </p:sp>
      <p:sp>
        <p:nvSpPr>
          <p:cNvPr id="53255" name="Oval 7"/>
          <p:cNvSpPr>
            <a:spLocks noChangeArrowheads="1"/>
          </p:cNvSpPr>
          <p:nvPr/>
        </p:nvSpPr>
        <p:spPr bwMode="auto">
          <a:xfrm rot="1186030">
            <a:off x="5178425" y="4811713"/>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53256" name="Oval 8"/>
          <p:cNvSpPr>
            <a:spLocks noChangeArrowheads="1"/>
          </p:cNvSpPr>
          <p:nvPr/>
        </p:nvSpPr>
        <p:spPr bwMode="auto">
          <a:xfrm rot="1186030">
            <a:off x="5222875" y="4764088"/>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53257" name="Oval 9"/>
          <p:cNvSpPr>
            <a:spLocks noChangeArrowheads="1"/>
          </p:cNvSpPr>
          <p:nvPr/>
        </p:nvSpPr>
        <p:spPr bwMode="auto">
          <a:xfrm rot="1186030">
            <a:off x="5280025" y="4705350"/>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53258" name="Line 10"/>
          <p:cNvSpPr>
            <a:spLocks noChangeShapeType="1"/>
          </p:cNvSpPr>
          <p:nvPr/>
        </p:nvSpPr>
        <p:spPr bwMode="auto">
          <a:xfrm>
            <a:off x="5003800" y="1916113"/>
            <a:ext cx="3560763" cy="3344862"/>
          </a:xfrm>
          <a:prstGeom prst="line">
            <a:avLst/>
          </a:prstGeom>
          <a:noFill/>
          <a:ln w="952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53259" name="Line 11"/>
          <p:cNvSpPr>
            <a:spLocks noChangeShapeType="1"/>
          </p:cNvSpPr>
          <p:nvPr/>
        </p:nvSpPr>
        <p:spPr bwMode="auto">
          <a:xfrm flipV="1">
            <a:off x="3956050" y="3275013"/>
            <a:ext cx="2735263" cy="2305050"/>
          </a:xfrm>
          <a:prstGeom prst="line">
            <a:avLst/>
          </a:prstGeom>
          <a:noFill/>
          <a:ln w="952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53260" name="Line 12"/>
          <p:cNvSpPr>
            <a:spLocks noChangeShapeType="1"/>
          </p:cNvSpPr>
          <p:nvPr/>
        </p:nvSpPr>
        <p:spPr bwMode="auto">
          <a:xfrm flipV="1">
            <a:off x="7067550" y="5178425"/>
            <a:ext cx="1619250" cy="1368425"/>
          </a:xfrm>
          <a:prstGeom prst="line">
            <a:avLst/>
          </a:prstGeom>
          <a:noFill/>
          <a:ln w="952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53261" name="Oval 13"/>
          <p:cNvSpPr>
            <a:spLocks noChangeArrowheads="1"/>
          </p:cNvSpPr>
          <p:nvPr/>
        </p:nvSpPr>
        <p:spPr bwMode="auto">
          <a:xfrm rot="1186030">
            <a:off x="3995738" y="5805488"/>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53262" name="Oval 14"/>
          <p:cNvSpPr>
            <a:spLocks noChangeArrowheads="1"/>
          </p:cNvSpPr>
          <p:nvPr/>
        </p:nvSpPr>
        <p:spPr bwMode="auto">
          <a:xfrm rot="1186030">
            <a:off x="4284663" y="5516563"/>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53263" name="Oval 15"/>
          <p:cNvSpPr>
            <a:spLocks noChangeArrowheads="1"/>
          </p:cNvSpPr>
          <p:nvPr/>
        </p:nvSpPr>
        <p:spPr bwMode="auto">
          <a:xfrm rot="1186030">
            <a:off x="4643438" y="5229225"/>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53264" name="Oval 16"/>
          <p:cNvSpPr>
            <a:spLocks noChangeArrowheads="1"/>
          </p:cNvSpPr>
          <p:nvPr/>
        </p:nvSpPr>
        <p:spPr bwMode="auto">
          <a:xfrm rot="1186030">
            <a:off x="5373688" y="4648200"/>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53265" name="Oval 17"/>
          <p:cNvSpPr>
            <a:spLocks noChangeArrowheads="1"/>
          </p:cNvSpPr>
          <p:nvPr/>
        </p:nvSpPr>
        <p:spPr bwMode="auto">
          <a:xfrm rot="1186030">
            <a:off x="5422900" y="4591050"/>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53266" name="Oval 18"/>
          <p:cNvSpPr>
            <a:spLocks noChangeArrowheads="1"/>
          </p:cNvSpPr>
          <p:nvPr/>
        </p:nvSpPr>
        <p:spPr bwMode="auto">
          <a:xfrm rot="1186030">
            <a:off x="5470525" y="4530725"/>
            <a:ext cx="3168650" cy="431800"/>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19" name="Rectangle 18"/>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1188" y="-152400"/>
            <a:ext cx="7772400" cy="762000"/>
          </a:xfrm>
        </p:spPr>
        <p:txBody>
          <a:bodyPr/>
          <a:lstStyle/>
          <a:p>
            <a:pPr algn="ctr"/>
            <a:r>
              <a:rPr lang="en-GB" altLang="ko-KR" sz="2800" dirty="0">
                <a:solidFill>
                  <a:schemeClr val="tx1"/>
                </a:solidFill>
                <a:effectLst/>
                <a:ea typeface="굴림" charset="-127"/>
                <a:cs typeface="굴림" charset="-127"/>
              </a:rPr>
              <a:t>Image Acquisition</a:t>
            </a:r>
          </a:p>
        </p:txBody>
      </p:sp>
      <p:pic>
        <p:nvPicPr>
          <p:cNvPr id="22532" name="Picture 4" descr="scan_config"/>
          <p:cNvPicPr>
            <a:picLocks noChangeAspect="1" noChangeArrowheads="1"/>
          </p:cNvPicPr>
          <p:nvPr/>
        </p:nvPicPr>
        <p:blipFill>
          <a:blip r:embed="rId2"/>
          <a:srcRect/>
          <a:stretch>
            <a:fillRect/>
          </a:stretch>
        </p:blipFill>
        <p:spPr bwMode="auto">
          <a:xfrm>
            <a:off x="5257800" y="2182812"/>
            <a:ext cx="4162425" cy="4751388"/>
          </a:xfrm>
          <a:prstGeom prst="rect">
            <a:avLst/>
          </a:prstGeom>
          <a:noFill/>
        </p:spPr>
      </p:pic>
      <p:sp>
        <p:nvSpPr>
          <p:cNvPr id="22533" name="Text Box 5"/>
          <p:cNvSpPr txBox="1">
            <a:spLocks noChangeArrowheads="1"/>
          </p:cNvSpPr>
          <p:nvPr/>
        </p:nvSpPr>
        <p:spPr bwMode="auto">
          <a:xfrm>
            <a:off x="0" y="685800"/>
            <a:ext cx="5943600" cy="575542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altLang="ko-KR" sz="1600" b="0" dirty="0">
                <a:effectLst/>
                <a:latin typeface="Papyrus"/>
                <a:ea typeface="굴림" charset="-127"/>
                <a:cs typeface="굴림" charset="-127"/>
              </a:rPr>
              <a:t>ERS–1/2 SAR </a:t>
            </a:r>
          </a:p>
          <a:p>
            <a:pPr>
              <a:spcBef>
                <a:spcPct val="50000"/>
              </a:spcBef>
            </a:pPr>
            <a:r>
              <a:rPr lang="en-GB" altLang="ko-KR" sz="1600" b="0" dirty="0">
                <a:effectLst/>
                <a:latin typeface="Papyrus"/>
                <a:ea typeface="굴림" charset="-127"/>
                <a:cs typeface="굴림" charset="-127"/>
              </a:rPr>
              <a:t>L: 10 </a:t>
            </a:r>
            <a:r>
              <a:rPr lang="en-GB" altLang="ko-KR" sz="1600" b="0" dirty="0" err="1">
                <a:effectLst/>
                <a:latin typeface="Papyrus"/>
                <a:ea typeface="굴림" charset="-127"/>
                <a:cs typeface="굴림" charset="-127"/>
              </a:rPr>
              <a:t>m</a:t>
            </a:r>
            <a:r>
              <a:rPr lang="en-GB" altLang="ko-KR" sz="1600" b="0" dirty="0">
                <a:effectLst/>
                <a:latin typeface="Papyrus"/>
                <a:ea typeface="굴림" charset="-127"/>
                <a:cs typeface="굴림" charset="-127"/>
              </a:rPr>
              <a:t>,  D: 1 </a:t>
            </a:r>
            <a:r>
              <a:rPr lang="en-GB" altLang="ko-KR" sz="1600" b="0" dirty="0" err="1">
                <a:effectLst/>
                <a:latin typeface="Papyrus"/>
                <a:ea typeface="굴림" charset="-127"/>
                <a:cs typeface="굴림" charset="-127"/>
              </a:rPr>
              <a:t>m</a:t>
            </a:r>
            <a:endParaRPr lang="en-GB" altLang="ko-KR" sz="1600" b="0" dirty="0">
              <a:effectLst/>
              <a:latin typeface="Papyrus"/>
              <a:ea typeface="굴림" charset="-127"/>
              <a:cs typeface="굴림" charset="-127"/>
            </a:endParaRPr>
          </a:p>
          <a:p>
            <a:pPr>
              <a:spcBef>
                <a:spcPct val="50000"/>
              </a:spcBef>
            </a:pPr>
            <a:r>
              <a:rPr lang="en-GB" altLang="ko-KR" sz="1600" b="0" dirty="0">
                <a:effectLst/>
                <a:latin typeface="Papyrus"/>
                <a:ea typeface="굴림" charset="-127"/>
                <a:cs typeface="굴림" charset="-127"/>
              </a:rPr>
              <a:t>Altitude: 785 km, sun-synchronous orbit</a:t>
            </a:r>
            <a:r>
              <a:rPr lang="en-GB" altLang="ko-KR" sz="1600" b="0" dirty="0">
                <a:effectLst/>
                <a:latin typeface="Papyrus"/>
                <a:ea typeface="굴림" charset="-127"/>
                <a:cs typeface="굴림" charset="-127"/>
                <a:sym typeface="Symbol" charset="2"/>
              </a:rPr>
              <a:t> </a:t>
            </a:r>
          </a:p>
          <a:p>
            <a:pPr>
              <a:spcBef>
                <a:spcPct val="50000"/>
              </a:spcBef>
            </a:pPr>
            <a:r>
              <a:rPr lang="en-GB" altLang="ko-KR" sz="1600" b="0" dirty="0">
                <a:effectLst/>
                <a:latin typeface="Papyrus"/>
                <a:ea typeface="굴림" charset="-127"/>
                <a:cs typeface="굴림" charset="-127"/>
              </a:rPr>
              <a:t>Ground Velocity: 6.6 km/</a:t>
            </a:r>
            <a:r>
              <a:rPr lang="en-GB" altLang="ko-KR" sz="1600" b="0" dirty="0" err="1">
                <a:effectLst/>
                <a:latin typeface="Papyrus"/>
                <a:ea typeface="굴림" charset="-127"/>
                <a:cs typeface="굴림" charset="-127"/>
              </a:rPr>
              <a:t>s</a:t>
            </a:r>
            <a:endParaRPr lang="en-GB" altLang="ko-KR" sz="1600" b="0" dirty="0">
              <a:effectLst/>
              <a:latin typeface="Papyrus"/>
              <a:ea typeface="굴림" charset="-127"/>
              <a:cs typeface="굴림" charset="-127"/>
            </a:endParaRPr>
          </a:p>
          <a:p>
            <a:pPr>
              <a:spcBef>
                <a:spcPct val="50000"/>
              </a:spcBef>
            </a:pPr>
            <a:r>
              <a:rPr lang="en-GB" altLang="ko-KR" sz="1600" b="0" dirty="0">
                <a:effectLst/>
                <a:latin typeface="Papyrus"/>
                <a:ea typeface="굴림" charset="-127"/>
                <a:cs typeface="굴림" charset="-127"/>
                <a:sym typeface="Symbol" charset="2"/>
              </a:rPr>
              <a:t>Look Angle: Right 17-23 (20.355 mid-swath)</a:t>
            </a:r>
            <a:r>
              <a:rPr lang="en-GB" altLang="ko-KR" sz="1600" b="0" dirty="0">
                <a:effectLst/>
                <a:latin typeface="Papyrus"/>
                <a:ea typeface="굴림" charset="-127"/>
                <a:cs typeface="굴림" charset="-127"/>
              </a:rPr>
              <a:t> </a:t>
            </a:r>
          </a:p>
          <a:p>
            <a:pPr>
              <a:spcBef>
                <a:spcPct val="50000"/>
              </a:spcBef>
            </a:pPr>
            <a:r>
              <a:rPr lang="en-GB" altLang="ko-KR" sz="1600" b="0" dirty="0">
                <a:effectLst/>
                <a:latin typeface="Papyrus"/>
                <a:ea typeface="굴림" charset="-127"/>
                <a:cs typeface="굴림" charset="-127"/>
              </a:rPr>
              <a:t>Slant Range: 845 km (mid-swath) Frequency: C- Band (5.3GHz, 5.6 cm)</a:t>
            </a:r>
          </a:p>
          <a:p>
            <a:pPr>
              <a:spcBef>
                <a:spcPct val="50000"/>
              </a:spcBef>
            </a:pPr>
            <a:r>
              <a:rPr lang="en-GB" altLang="ko-KR" sz="1600" b="0" dirty="0">
                <a:effectLst/>
                <a:latin typeface="Papyrus"/>
                <a:ea typeface="굴림" charset="-127"/>
                <a:cs typeface="굴림" charset="-127"/>
                <a:sym typeface="Symbol" charset="2"/>
              </a:rPr>
              <a:t>Footprint : 100 km </a:t>
            </a:r>
            <a:r>
              <a:rPr lang="en-GB" altLang="ko-KR" sz="1600" b="0" dirty="0" err="1">
                <a:effectLst/>
                <a:latin typeface="Papyrus"/>
                <a:ea typeface="굴림" charset="-127"/>
                <a:cs typeface="굴림" charset="-127"/>
                <a:sym typeface="Symbol" charset="2"/>
              </a:rPr>
              <a:t>x</a:t>
            </a:r>
            <a:r>
              <a:rPr lang="en-GB" altLang="ko-KR" sz="1600" b="0" dirty="0">
                <a:effectLst/>
                <a:latin typeface="Papyrus"/>
                <a:ea typeface="굴림" charset="-127"/>
                <a:cs typeface="굴림" charset="-127"/>
                <a:sym typeface="Symbol" charset="2"/>
              </a:rPr>
              <a:t> 5 km</a:t>
            </a:r>
          </a:p>
          <a:p>
            <a:pPr>
              <a:spcBef>
                <a:spcPct val="50000"/>
              </a:spcBef>
            </a:pPr>
            <a:r>
              <a:rPr lang="en-GB" altLang="ko-KR" sz="1600" b="0" dirty="0">
                <a:effectLst/>
                <a:latin typeface="Papyrus"/>
                <a:ea typeface="굴림" charset="-127"/>
                <a:cs typeface="굴림" charset="-127"/>
                <a:sym typeface="Symbol" charset="2"/>
              </a:rPr>
              <a:t>Incidence Angle: 19 </a:t>
            </a:r>
            <a:r>
              <a:rPr lang="en-GB" altLang="ko-KR" sz="1600" b="0" dirty="0" err="1">
                <a:effectLst/>
                <a:latin typeface="Papyrus"/>
                <a:ea typeface="굴림" charset="-127"/>
                <a:cs typeface="굴림" charset="-127"/>
                <a:sym typeface="Symbol" charset="2"/>
              </a:rPr>
              <a:t></a:t>
            </a:r>
            <a:r>
              <a:rPr lang="en-GB" altLang="ko-KR" sz="1600" b="0" dirty="0">
                <a:effectLst/>
                <a:latin typeface="Papyrus"/>
                <a:ea typeface="굴림" charset="-127"/>
                <a:cs typeface="굴림" charset="-127"/>
                <a:sym typeface="Symbol" charset="2"/>
              </a:rPr>
              <a:t> – 26 </a:t>
            </a:r>
            <a:r>
              <a:rPr lang="en-GB" altLang="ko-KR" sz="1600" b="0" dirty="0" err="1">
                <a:effectLst/>
                <a:latin typeface="Papyrus"/>
                <a:ea typeface="굴림" charset="-127"/>
                <a:cs typeface="굴림" charset="-127"/>
                <a:sym typeface="Symbol" charset="2"/>
              </a:rPr>
              <a:t></a:t>
            </a:r>
            <a:r>
              <a:rPr lang="en-GB" altLang="ko-KR" sz="1600" b="0" dirty="0">
                <a:effectLst/>
                <a:latin typeface="Papyrus"/>
                <a:ea typeface="굴림" charset="-127"/>
                <a:cs typeface="굴림" charset="-127"/>
                <a:sym typeface="Symbol" charset="2"/>
              </a:rPr>
              <a:t> (23 </a:t>
            </a:r>
            <a:r>
              <a:rPr lang="en-GB" altLang="ko-KR" sz="1600" b="0" dirty="0" err="1">
                <a:effectLst/>
                <a:latin typeface="Papyrus"/>
                <a:ea typeface="굴림" charset="-127"/>
                <a:cs typeface="굴림" charset="-127"/>
                <a:sym typeface="Symbol" charset="2"/>
              </a:rPr>
              <a:t></a:t>
            </a:r>
            <a:r>
              <a:rPr lang="en-GB" altLang="ko-KR" sz="1600" b="0" dirty="0">
                <a:effectLst/>
                <a:latin typeface="Papyrus"/>
                <a:ea typeface="굴림" charset="-127"/>
                <a:cs typeface="굴림" charset="-127"/>
                <a:sym typeface="Symbol" charset="2"/>
              </a:rPr>
              <a:t> mid-swath)</a:t>
            </a:r>
          </a:p>
          <a:p>
            <a:pPr>
              <a:spcBef>
                <a:spcPct val="50000"/>
              </a:spcBef>
            </a:pPr>
            <a:r>
              <a:rPr lang="en-GB" altLang="ko-KR" sz="1600" b="0" dirty="0">
                <a:effectLst/>
                <a:latin typeface="Papyrus"/>
                <a:ea typeface="굴림" charset="-127"/>
                <a:cs typeface="굴림" charset="-127"/>
              </a:rPr>
              <a:t>Sampling Rate: 18.96 MHz</a:t>
            </a:r>
          </a:p>
          <a:p>
            <a:pPr>
              <a:spcBef>
                <a:spcPct val="50000"/>
              </a:spcBef>
            </a:pPr>
            <a:r>
              <a:rPr lang="en-GB" altLang="ko-KR" sz="1600" b="0" dirty="0">
                <a:effectLst/>
                <a:latin typeface="Papyrus"/>
                <a:ea typeface="굴림" charset="-127"/>
                <a:cs typeface="굴림" charset="-127"/>
              </a:rPr>
              <a:t>Pulse duration: 37.1 </a:t>
            </a:r>
            <a:r>
              <a:rPr lang="en-GB" altLang="ko-KR" sz="1600" b="0" dirty="0" err="1">
                <a:effectLst/>
                <a:latin typeface="Papyrus"/>
                <a:ea typeface="굴림" charset="-127"/>
                <a:cs typeface="굴림" charset="-127"/>
                <a:sym typeface="Symbol" charset="2"/>
              </a:rPr>
              <a:t>s</a:t>
            </a:r>
            <a:r>
              <a:rPr lang="en-GB" altLang="ko-KR" sz="1600" b="0" dirty="0">
                <a:effectLst/>
                <a:latin typeface="Papyrus"/>
                <a:ea typeface="굴림" charset="-127"/>
                <a:cs typeface="굴림" charset="-127"/>
                <a:sym typeface="Symbol" charset="2"/>
              </a:rPr>
              <a:t> </a:t>
            </a:r>
          </a:p>
          <a:p>
            <a:pPr>
              <a:spcBef>
                <a:spcPct val="50000"/>
              </a:spcBef>
            </a:pPr>
            <a:r>
              <a:rPr lang="en-GB" altLang="ko-KR" sz="1600" b="0" dirty="0">
                <a:effectLst/>
                <a:latin typeface="Papyrus"/>
                <a:ea typeface="굴림" charset="-127"/>
                <a:cs typeface="굴림" charset="-127"/>
                <a:sym typeface="Symbol" charset="2"/>
              </a:rPr>
              <a:t>Range gate: ~ 6000 </a:t>
            </a:r>
            <a:r>
              <a:rPr lang="en-GB" altLang="ko-KR" sz="1600" b="0" dirty="0" err="1">
                <a:effectLst/>
                <a:latin typeface="Papyrus"/>
                <a:ea typeface="굴림" charset="-127"/>
                <a:cs typeface="굴림" charset="-127"/>
                <a:sym typeface="Symbol" charset="2"/>
              </a:rPr>
              <a:t>s</a:t>
            </a:r>
            <a:r>
              <a:rPr lang="en-GB" altLang="ko-KR" sz="1600" b="0" dirty="0">
                <a:effectLst/>
                <a:latin typeface="Papyrus"/>
                <a:ea typeface="굴림" charset="-127"/>
                <a:cs typeface="굴림" charset="-127"/>
                <a:sym typeface="Symbol" charset="2"/>
              </a:rPr>
              <a:t> </a:t>
            </a:r>
          </a:p>
          <a:p>
            <a:pPr>
              <a:spcBef>
                <a:spcPct val="50000"/>
              </a:spcBef>
            </a:pPr>
            <a:r>
              <a:rPr lang="en-GB" altLang="ko-KR" sz="1600" b="0" dirty="0">
                <a:effectLst/>
                <a:latin typeface="Papyrus"/>
                <a:ea typeface="굴림" charset="-127"/>
                <a:cs typeface="굴림" charset="-127"/>
                <a:sym typeface="Symbol" charset="2"/>
              </a:rPr>
              <a:t>Sampling Duration: ~ 300 </a:t>
            </a:r>
            <a:r>
              <a:rPr lang="en-GB" altLang="ko-KR" sz="1600" b="0" dirty="0" err="1">
                <a:effectLst/>
                <a:latin typeface="Papyrus"/>
                <a:ea typeface="굴림" charset="-127"/>
                <a:cs typeface="굴림" charset="-127"/>
                <a:sym typeface="Symbol" charset="2"/>
              </a:rPr>
              <a:t>s</a:t>
            </a:r>
            <a:r>
              <a:rPr lang="en-GB" altLang="ko-KR" sz="1600" b="0" dirty="0">
                <a:effectLst/>
                <a:latin typeface="Papyrus"/>
                <a:ea typeface="굴림" charset="-127"/>
                <a:cs typeface="굴림" charset="-127"/>
                <a:sym typeface="Symbol" charset="2"/>
              </a:rPr>
              <a:t> (5616 samples) </a:t>
            </a:r>
          </a:p>
          <a:p>
            <a:pPr>
              <a:spcBef>
                <a:spcPct val="50000"/>
              </a:spcBef>
            </a:pPr>
            <a:r>
              <a:rPr lang="en-GB" altLang="ko-KR" sz="1600" b="0" dirty="0">
                <a:effectLst/>
                <a:latin typeface="Papyrus"/>
                <a:ea typeface="굴림" charset="-127"/>
                <a:cs typeface="굴림" charset="-127"/>
                <a:sym typeface="Symbol" charset="2"/>
              </a:rPr>
              <a:t>Inter-pulse period: ~ 600 </a:t>
            </a:r>
            <a:r>
              <a:rPr lang="en-GB" altLang="ko-KR" sz="1600" b="0" dirty="0" err="1">
                <a:effectLst/>
                <a:latin typeface="Papyrus"/>
                <a:ea typeface="굴림" charset="-127"/>
                <a:cs typeface="굴림" charset="-127"/>
                <a:sym typeface="Symbol" charset="2"/>
              </a:rPr>
              <a:t>s</a:t>
            </a:r>
            <a:r>
              <a:rPr lang="en-GB" altLang="ko-KR" sz="1600" b="0" dirty="0">
                <a:effectLst/>
                <a:latin typeface="Papyrus"/>
                <a:ea typeface="굴림" charset="-127"/>
                <a:cs typeface="굴림" charset="-127"/>
                <a:sym typeface="Symbol" charset="2"/>
              </a:rPr>
              <a:t> ( </a:t>
            </a:r>
            <a:r>
              <a:rPr lang="en-GB" altLang="ko-KR" sz="1600" b="0" dirty="0" err="1">
                <a:effectLst/>
                <a:latin typeface="Papyrus"/>
                <a:ea typeface="굴림" charset="-127"/>
                <a:cs typeface="굴림" charset="-127"/>
                <a:sym typeface="Symbol" charset="2"/>
              </a:rPr>
              <a:t>upto</a:t>
            </a:r>
            <a:r>
              <a:rPr lang="en-GB" altLang="ko-KR" sz="1600" b="0" dirty="0">
                <a:effectLst/>
                <a:latin typeface="Papyrus"/>
                <a:ea typeface="굴림" charset="-127"/>
                <a:cs typeface="굴림" charset="-127"/>
                <a:sym typeface="Symbol" charset="2"/>
              </a:rPr>
              <a:t> 10 pulses)</a:t>
            </a:r>
          </a:p>
          <a:p>
            <a:pPr>
              <a:spcBef>
                <a:spcPct val="50000"/>
              </a:spcBef>
            </a:pPr>
            <a:r>
              <a:rPr lang="en-GB" altLang="ko-KR" sz="1600" b="0" dirty="0">
                <a:effectLst/>
                <a:latin typeface="Papyrus"/>
                <a:ea typeface="굴림" charset="-127"/>
                <a:cs typeface="굴림" charset="-127"/>
              </a:rPr>
              <a:t>Pulse Repetition Frequency: 1700 Hz</a:t>
            </a:r>
          </a:p>
          <a:p>
            <a:pPr>
              <a:spcBef>
                <a:spcPct val="50000"/>
              </a:spcBef>
            </a:pPr>
            <a:r>
              <a:rPr lang="en-GB" altLang="ko-KR" sz="1600" b="0" dirty="0">
                <a:effectLst/>
                <a:latin typeface="Papyrus"/>
                <a:ea typeface="굴림" charset="-127"/>
                <a:cs typeface="굴림" charset="-127"/>
              </a:rPr>
              <a:t>Data Rate: 105 Mb/</a:t>
            </a:r>
            <a:r>
              <a:rPr lang="en-GB" altLang="ko-KR" sz="1600" b="0" dirty="0" err="1">
                <a:effectLst/>
                <a:latin typeface="Papyrus"/>
                <a:ea typeface="굴림" charset="-127"/>
                <a:cs typeface="굴림" charset="-127"/>
              </a:rPr>
              <a:t>s</a:t>
            </a:r>
            <a:r>
              <a:rPr lang="en-GB" altLang="ko-KR" sz="1600" b="0" dirty="0">
                <a:effectLst/>
                <a:latin typeface="Papyrus"/>
                <a:ea typeface="굴림" charset="-127"/>
                <a:cs typeface="굴림" charset="-127"/>
              </a:rPr>
              <a:t> (5 bits/sample)</a:t>
            </a:r>
          </a:p>
        </p:txBody>
      </p:sp>
      <p:sp>
        <p:nvSpPr>
          <p:cNvPr id="6" name="Rectangle 5"/>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152400"/>
            <a:ext cx="7772400" cy="762000"/>
          </a:xfrm>
        </p:spPr>
        <p:txBody>
          <a:bodyPr/>
          <a:lstStyle/>
          <a:p>
            <a:r>
              <a:rPr lang="en-GB" altLang="ko-KR" sz="3600" dirty="0">
                <a:solidFill>
                  <a:schemeClr val="tx1"/>
                </a:solidFill>
                <a:effectLst/>
                <a:ea typeface="굴림" charset="-127"/>
                <a:cs typeface="굴림" charset="-127"/>
              </a:rPr>
              <a:t>SAR Systems</a:t>
            </a:r>
          </a:p>
        </p:txBody>
      </p:sp>
      <p:sp>
        <p:nvSpPr>
          <p:cNvPr id="40964" name="Text Box 4"/>
          <p:cNvSpPr txBox="1">
            <a:spLocks noChangeArrowheads="1"/>
          </p:cNvSpPr>
          <p:nvPr/>
        </p:nvSpPr>
        <p:spPr bwMode="auto">
          <a:xfrm>
            <a:off x="838200" y="1329691"/>
            <a:ext cx="7467600" cy="5909309"/>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b="0" dirty="0" err="1">
                <a:effectLst/>
                <a:latin typeface="Papyrus"/>
                <a:ea typeface="굴림" charset="-127"/>
                <a:cs typeface="굴림" charset="-127"/>
              </a:rPr>
              <a:t>Spaceborne</a:t>
            </a:r>
            <a:r>
              <a:rPr lang="en-GB" altLang="ko-KR" b="0" dirty="0">
                <a:effectLst/>
                <a:latin typeface="Papyrus"/>
                <a:ea typeface="굴림" charset="-127"/>
                <a:cs typeface="굴림" charset="-127"/>
              </a:rPr>
              <a:t> SAR</a:t>
            </a:r>
          </a:p>
          <a:p>
            <a:pPr>
              <a:spcBef>
                <a:spcPct val="50000"/>
              </a:spcBef>
            </a:pPr>
            <a:r>
              <a:rPr lang="en-GB" altLang="ko-KR" sz="1400" b="0" dirty="0">
                <a:effectLst/>
                <a:latin typeface="Papyrus"/>
                <a:ea typeface="굴림" charset="-127"/>
                <a:cs typeface="굴림" charset="-127"/>
              </a:rPr>
              <a:t>SEASAT-A (USA, 1978), SIR-A (USA, 1981), SIR-B (USA, 1984), SIR-C/X-SAR (USA, Germany, Italy, 1994), ALMAZ-1 (Russia, 1991-1993), ERS-1(EU, 1991-2000), ERS-2 (EU, 1995-), JERS-1 (Japan, 1992-1998), Radarsat-1 (Canada, 1995-), SRTM (USA/Germany, 2000), ENVISAT (EU, 2002), </a:t>
            </a:r>
          </a:p>
          <a:p>
            <a:pPr>
              <a:spcBef>
                <a:spcPct val="50000"/>
              </a:spcBef>
            </a:pPr>
            <a:r>
              <a:rPr lang="en-GB" altLang="ko-KR" sz="1400" b="0" dirty="0">
                <a:effectLst/>
                <a:latin typeface="Papyrus"/>
                <a:ea typeface="굴림" charset="-127"/>
                <a:cs typeface="굴림" charset="-127"/>
              </a:rPr>
              <a:t>RADARSAT-2 (Canada, 2005), PALSAR (Japan, 2004), </a:t>
            </a:r>
            <a:r>
              <a:rPr lang="en-GB" altLang="ko-KR" sz="1400" b="0" dirty="0" err="1">
                <a:effectLst/>
                <a:latin typeface="Papyrus"/>
                <a:ea typeface="굴림" charset="-127"/>
                <a:cs typeface="굴림" charset="-127"/>
              </a:rPr>
              <a:t>LightSAR</a:t>
            </a:r>
            <a:r>
              <a:rPr lang="en-GB" altLang="ko-KR" sz="1400" b="0" dirty="0">
                <a:effectLst/>
                <a:latin typeface="Papyrus"/>
                <a:ea typeface="굴림" charset="-127"/>
                <a:cs typeface="굴림" charset="-127"/>
              </a:rPr>
              <a:t> (US)*, </a:t>
            </a:r>
            <a:r>
              <a:rPr lang="en-GB" altLang="ko-KR" sz="1400" b="0" dirty="0" err="1">
                <a:effectLst/>
                <a:latin typeface="Papyrus"/>
                <a:ea typeface="굴림" charset="-127"/>
                <a:cs typeface="굴림" charset="-127"/>
              </a:rPr>
              <a:t>TerraSAR</a:t>
            </a:r>
            <a:r>
              <a:rPr lang="en-GB" altLang="ko-KR" sz="1400" b="0" dirty="0">
                <a:effectLst/>
                <a:latin typeface="Papyrus"/>
                <a:ea typeface="굴림" charset="-127"/>
                <a:cs typeface="굴림" charset="-127"/>
              </a:rPr>
              <a:t> (Germany)*, </a:t>
            </a:r>
            <a:r>
              <a:rPr lang="en-GB" altLang="ko-KR" sz="1400" b="0" dirty="0" err="1">
                <a:effectLst/>
                <a:latin typeface="Papyrus"/>
                <a:ea typeface="굴림" charset="-127"/>
                <a:cs typeface="굴림" charset="-127"/>
              </a:rPr>
              <a:t>MicroSAR(EU</a:t>
            </a:r>
            <a:r>
              <a:rPr lang="en-GB" altLang="ko-KR" sz="1400" b="0" dirty="0">
                <a:effectLst/>
                <a:latin typeface="Papyrus"/>
                <a:ea typeface="굴림" charset="-127"/>
                <a:cs typeface="굴림" charset="-127"/>
              </a:rPr>
              <a:t>)*</a:t>
            </a:r>
          </a:p>
          <a:p>
            <a:pPr>
              <a:spcBef>
                <a:spcPct val="50000"/>
              </a:spcBef>
            </a:pPr>
            <a:r>
              <a:rPr lang="en-GB" altLang="ko-KR" b="0" dirty="0">
                <a:effectLst/>
                <a:latin typeface="Papyrus"/>
                <a:ea typeface="굴림" charset="-127"/>
                <a:cs typeface="굴림" charset="-127"/>
              </a:rPr>
              <a:t>Airborne SAR</a:t>
            </a:r>
          </a:p>
          <a:p>
            <a:pPr>
              <a:spcBef>
                <a:spcPct val="50000"/>
              </a:spcBef>
            </a:pPr>
            <a:r>
              <a:rPr lang="en-GB" altLang="ko-KR" sz="1400" b="0" dirty="0">
                <a:effectLst/>
                <a:latin typeface="Papyrus"/>
                <a:ea typeface="굴림" charset="-127"/>
                <a:cs typeface="굴림" charset="-127"/>
              </a:rPr>
              <a:t>TOPSAR (JPL, USA), IFSARE(ERIM/</a:t>
            </a:r>
            <a:r>
              <a:rPr lang="en-GB" altLang="ko-KR" sz="1400" b="0" dirty="0" err="1">
                <a:effectLst/>
                <a:latin typeface="Papyrus"/>
                <a:ea typeface="굴림" charset="-127"/>
                <a:cs typeface="굴림" charset="-127"/>
              </a:rPr>
              <a:t>Intermap</a:t>
            </a:r>
            <a:r>
              <a:rPr lang="en-GB" altLang="ko-KR" sz="1400" b="0" dirty="0">
                <a:effectLst/>
                <a:latin typeface="Papyrus"/>
                <a:ea typeface="굴림" charset="-127"/>
                <a:cs typeface="굴림" charset="-127"/>
              </a:rPr>
              <a:t>, USA), DO-</a:t>
            </a:r>
            <a:r>
              <a:rPr lang="en-GB" altLang="ko-KR" sz="1400" b="0" dirty="0" err="1">
                <a:effectLst/>
                <a:latin typeface="Papyrus"/>
                <a:ea typeface="굴림" charset="-127"/>
                <a:cs typeface="굴림" charset="-127"/>
              </a:rPr>
              <a:t>SAR(Donier,Germany</a:t>
            </a:r>
            <a:r>
              <a:rPr lang="en-GB" altLang="ko-KR" sz="1400" b="0" dirty="0">
                <a:effectLst/>
                <a:latin typeface="Papyrus"/>
                <a:ea typeface="굴림" charset="-127"/>
                <a:cs typeface="굴림" charset="-127"/>
              </a:rPr>
              <a:t>), E-SAR(DLR, Germany), AeS-1(Aerosensing, Germany), AER-II (FGAN, Germany), C/X-SAR (CCRS, Canada), EMISAR (Denmark), Ramses (ONERA, France), ESR (DERA, UK)</a:t>
            </a:r>
          </a:p>
          <a:p>
            <a:pPr>
              <a:spcBef>
                <a:spcPct val="50000"/>
              </a:spcBef>
            </a:pPr>
            <a:r>
              <a:rPr lang="en-GB" altLang="ko-KR" b="0" dirty="0">
                <a:effectLst/>
                <a:latin typeface="Papyrus"/>
                <a:ea typeface="굴림" charset="-127"/>
                <a:cs typeface="굴림" charset="-127"/>
              </a:rPr>
              <a:t>Planetary SAR</a:t>
            </a:r>
          </a:p>
          <a:p>
            <a:pPr>
              <a:spcBef>
                <a:spcPct val="50000"/>
              </a:spcBef>
            </a:pPr>
            <a:r>
              <a:rPr lang="en-GB" altLang="ko-KR" sz="1400" b="0" dirty="0">
                <a:effectLst/>
                <a:latin typeface="Papyrus"/>
                <a:ea typeface="굴림" charset="-127"/>
                <a:cs typeface="굴림" charset="-127"/>
              </a:rPr>
              <a:t>Magellan (US, 1990-1994), Titan Radar </a:t>
            </a:r>
            <a:r>
              <a:rPr lang="en-GB" altLang="ko-KR" sz="1400" b="0" dirty="0" err="1">
                <a:effectLst/>
                <a:latin typeface="Papyrus"/>
                <a:ea typeface="굴림" charset="-127"/>
                <a:cs typeface="굴림" charset="-127"/>
              </a:rPr>
              <a:t>Mapper</a:t>
            </a:r>
            <a:r>
              <a:rPr lang="en-GB" altLang="ko-KR" sz="1400" b="0" dirty="0">
                <a:effectLst/>
                <a:latin typeface="Papyrus"/>
                <a:ea typeface="굴림" charset="-127"/>
                <a:cs typeface="굴림" charset="-127"/>
              </a:rPr>
              <a:t> (US, 2004), Arecibo Antenna, Goldstone antenna</a:t>
            </a:r>
          </a:p>
          <a:p>
            <a:pPr>
              <a:spcBef>
                <a:spcPct val="50000"/>
              </a:spcBef>
            </a:pPr>
            <a:endParaRPr lang="en-GB" altLang="ko-KR" sz="1400" b="0" dirty="0">
              <a:effectLst/>
              <a:latin typeface="Papyrus"/>
              <a:ea typeface="굴림" charset="-127"/>
              <a:cs typeface="굴림" charset="-127"/>
            </a:endParaRPr>
          </a:p>
          <a:p>
            <a:pPr>
              <a:spcBef>
                <a:spcPct val="50000"/>
              </a:spcBef>
            </a:pPr>
            <a:r>
              <a:rPr lang="en-GB" altLang="ko-KR" sz="1400" b="0" dirty="0">
                <a:effectLst/>
                <a:latin typeface="Papyrus"/>
                <a:ea typeface="굴림" charset="-127"/>
                <a:cs typeface="굴림" charset="-127"/>
              </a:rPr>
              <a:t>* Under development</a:t>
            </a:r>
          </a:p>
          <a:p>
            <a:pPr>
              <a:spcBef>
                <a:spcPct val="50000"/>
              </a:spcBef>
            </a:pPr>
            <a:endParaRPr lang="en-GB" altLang="ko-KR" b="0" dirty="0">
              <a:effectLst/>
              <a:latin typeface="Papyrus"/>
              <a:ea typeface="굴림" charset="-127"/>
              <a:cs typeface="굴림" charset="-127"/>
            </a:endParaRPr>
          </a:p>
        </p:txBody>
      </p:sp>
      <p:sp>
        <p:nvSpPr>
          <p:cNvPr id="5" name="Rectangle 4"/>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685800"/>
            <a:ext cx="7772400" cy="762000"/>
          </a:xfrm>
        </p:spPr>
        <p:txBody>
          <a:bodyPr/>
          <a:lstStyle/>
          <a:p>
            <a:r>
              <a:rPr lang="en-GB" altLang="ko-KR" sz="3600">
                <a:solidFill>
                  <a:schemeClr val="tx1"/>
                </a:solidFill>
                <a:effectLst/>
                <a:ea typeface="굴림" charset="-127"/>
                <a:cs typeface="굴림" charset="-127"/>
              </a:rPr>
              <a:t>SAR System Modes</a:t>
            </a:r>
          </a:p>
        </p:txBody>
      </p:sp>
      <p:sp>
        <p:nvSpPr>
          <p:cNvPr id="29702" name="Rectangle 6" descr="Rectangle: Click to edit Master text styles&#10;Second level&#10;Third level&#10;Fourth level&#10;Fifth level"/>
          <p:cNvSpPr>
            <a:spLocks noGrp="1" noChangeArrowheads="1"/>
          </p:cNvSpPr>
          <p:nvPr>
            <p:ph type="body" idx="1"/>
          </p:nvPr>
        </p:nvSpPr>
        <p:spPr>
          <a:xfrm>
            <a:off x="685800" y="1752600"/>
            <a:ext cx="7772400" cy="4114800"/>
          </a:xfrm>
          <a:noFill/>
          <a:ln/>
        </p:spPr>
        <p:txBody>
          <a:bodyPr/>
          <a:lstStyle/>
          <a:p>
            <a:r>
              <a:rPr lang="en-GB" altLang="ko-KR" sz="1400">
                <a:solidFill>
                  <a:schemeClr val="tx1"/>
                </a:solidFill>
                <a:effectLst/>
                <a:latin typeface="Papyrus"/>
                <a:ea typeface="굴림" charset="-127"/>
                <a:cs typeface="굴림" charset="-127"/>
              </a:rPr>
              <a:t>Target – the Earth or planets </a:t>
            </a:r>
          </a:p>
          <a:p>
            <a:r>
              <a:rPr lang="en-GB" altLang="ko-KR" sz="1400">
                <a:solidFill>
                  <a:schemeClr val="tx1"/>
                </a:solidFill>
                <a:effectLst/>
                <a:latin typeface="Papyrus"/>
                <a:ea typeface="굴림" charset="-127"/>
                <a:cs typeface="굴림" charset="-127"/>
              </a:rPr>
              <a:t>Vehicle – stationary, airborne, satellite, or spaceship </a:t>
            </a:r>
          </a:p>
          <a:p>
            <a:r>
              <a:rPr lang="en-GB" altLang="ko-KR" sz="1400">
                <a:solidFill>
                  <a:schemeClr val="tx1"/>
                </a:solidFill>
                <a:effectLst/>
                <a:latin typeface="Papyrus"/>
                <a:ea typeface="굴림" charset="-127"/>
                <a:cs typeface="굴림" charset="-127"/>
              </a:rPr>
              <a:t>Mode – monostatic and/or bistatic</a:t>
            </a:r>
          </a:p>
          <a:p>
            <a:r>
              <a:rPr lang="en-GB" altLang="ko-KR" sz="1400">
                <a:solidFill>
                  <a:schemeClr val="tx1"/>
                </a:solidFill>
                <a:effectLst/>
                <a:latin typeface="Papyrus"/>
                <a:ea typeface="굴림" charset="-127"/>
                <a:cs typeface="굴림" charset="-127"/>
              </a:rPr>
              <a:t>Carrier frequency – X, C, S, L, and/or P bands</a:t>
            </a:r>
          </a:p>
          <a:p>
            <a:r>
              <a:rPr lang="en-GB" altLang="ko-KR" sz="1400">
                <a:solidFill>
                  <a:schemeClr val="tx1"/>
                </a:solidFill>
                <a:effectLst/>
                <a:latin typeface="Papyrus"/>
                <a:ea typeface="굴림" charset="-127"/>
                <a:cs typeface="굴림" charset="-127"/>
              </a:rPr>
              <a:t>Polarisation – HH, VV, VH, HV (single-pol, dual-pol, full-pol)</a:t>
            </a:r>
          </a:p>
          <a:p>
            <a:r>
              <a:rPr lang="en-GB" altLang="ko-KR" sz="1400">
                <a:solidFill>
                  <a:schemeClr val="tx1"/>
                </a:solidFill>
                <a:effectLst/>
                <a:latin typeface="Papyrus"/>
                <a:ea typeface="굴림" charset="-127"/>
                <a:cs typeface="굴림" charset="-127"/>
              </a:rPr>
              <a:t>Imaging geometry – strip, scan, spot </a:t>
            </a:r>
          </a:p>
          <a:p>
            <a:endParaRPr lang="en-GB" altLang="ko-KR" sz="1400">
              <a:solidFill>
                <a:schemeClr val="tx1"/>
              </a:solidFill>
              <a:effectLst/>
              <a:latin typeface="Papyrus"/>
              <a:ea typeface="굴림" charset="-127"/>
              <a:cs typeface="굴림" charset="-127"/>
            </a:endParaRPr>
          </a:p>
          <a:p>
            <a:r>
              <a:rPr lang="en-GB" altLang="ko-KR" sz="1400">
                <a:solidFill>
                  <a:schemeClr val="tx1"/>
                </a:solidFill>
                <a:effectLst/>
                <a:latin typeface="Papyrus"/>
                <a:ea typeface="굴림" charset="-127"/>
                <a:cs typeface="굴림" charset="-127"/>
              </a:rPr>
              <a:t>&lt;examples&gt;</a:t>
            </a:r>
          </a:p>
          <a:p>
            <a:r>
              <a:rPr lang="en-GB" altLang="ko-KR" sz="1400">
                <a:solidFill>
                  <a:schemeClr val="tx1"/>
                </a:solidFill>
                <a:effectLst/>
                <a:latin typeface="Papyrus"/>
                <a:ea typeface="굴림" charset="-127"/>
                <a:cs typeface="굴림" charset="-127"/>
              </a:rPr>
              <a:t>	SIR-C/X-SAR: space shuttle, mono, L/C/X, full-pol. </a:t>
            </a:r>
          </a:p>
          <a:p>
            <a:r>
              <a:rPr lang="en-GB" altLang="ko-KR" sz="1400">
                <a:solidFill>
                  <a:schemeClr val="tx1"/>
                </a:solidFill>
                <a:effectLst/>
                <a:latin typeface="Papyrus"/>
                <a:ea typeface="굴림" charset="-127"/>
                <a:cs typeface="굴림" charset="-127"/>
              </a:rPr>
              <a:t>	ERS-1/2, Envisat: Earth satellite, mono, C, VV.</a:t>
            </a:r>
          </a:p>
          <a:p>
            <a:r>
              <a:rPr lang="en-GB" altLang="ko-KR" sz="1400">
                <a:solidFill>
                  <a:schemeClr val="tx1"/>
                </a:solidFill>
                <a:effectLst/>
                <a:latin typeface="Papyrus"/>
                <a:ea typeface="굴림" charset="-127"/>
                <a:cs typeface="굴림" charset="-127"/>
              </a:rPr>
              <a:t>	SRTM: space shuttle, mono/bistatic, C/X, HH/VV.</a:t>
            </a:r>
          </a:p>
          <a:p>
            <a:r>
              <a:rPr lang="en-GB" altLang="ko-KR" sz="1400">
                <a:solidFill>
                  <a:schemeClr val="tx1"/>
                </a:solidFill>
                <a:effectLst/>
                <a:latin typeface="Papyrus"/>
                <a:ea typeface="굴림" charset="-127"/>
                <a:cs typeface="굴림" charset="-127"/>
              </a:rPr>
              <a:t>	Arecibo Antenna: planetary, stationary, mono/bi, multi-bands, multi-pol. </a:t>
            </a:r>
          </a:p>
          <a:p>
            <a:r>
              <a:rPr lang="en-GB" altLang="ko-KR" sz="1400">
                <a:solidFill>
                  <a:schemeClr val="tx1"/>
                </a:solidFill>
                <a:effectLst/>
                <a:latin typeface="Papyrus"/>
                <a:ea typeface="굴림" charset="-127"/>
                <a:cs typeface="굴림" charset="-127"/>
              </a:rPr>
              <a:t>	Magellan, Cassini SAR: Venus and Titan, mono, S, HH.</a:t>
            </a:r>
          </a:p>
          <a:p>
            <a:r>
              <a:rPr lang="en-GB" altLang="ko-KR" sz="1400">
                <a:solidFill>
                  <a:schemeClr val="tx1"/>
                </a:solidFill>
                <a:effectLst/>
                <a:latin typeface="Papyrus"/>
                <a:ea typeface="굴림" charset="-127"/>
                <a:cs typeface="굴림" charset="-127"/>
              </a:rPr>
              <a:t>	AIRSAR/TOPSAR: airborne, mono/bi, L/C/P, full-pol	</a:t>
            </a:r>
          </a:p>
          <a:p>
            <a:r>
              <a:rPr lang="en-GB" altLang="ko-KR" sz="1400">
                <a:solidFill>
                  <a:schemeClr val="tx1"/>
                </a:solidFill>
                <a:effectLst/>
                <a:latin typeface="Papyrus"/>
                <a:ea typeface="굴림" charset="-127"/>
                <a:cs typeface="굴림" charset="-127"/>
              </a:rPr>
              <a:t>	</a:t>
            </a:r>
          </a:p>
        </p:txBody>
      </p:sp>
      <p:sp>
        <p:nvSpPr>
          <p:cNvPr id="5" name="Rectangle 4"/>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effectLst/>
                <a:latin typeface="Papyrus"/>
                <a:ea typeface="HY엽서M" pitchFamily="18" charset="-127"/>
                <a:cs typeface="HY엽서M" pitchFamily="18" charset="-127"/>
              </a:rPr>
              <a:t>이 훈 열</a:t>
            </a:r>
            <a:endParaRPr lang="ko-KR" altLang="en-US" sz="1200" b="0" dirty="0">
              <a:effectLst/>
              <a:latin typeface="Papyrus"/>
              <a:ea typeface="HY엽서M" pitchFamily="18" charset="-127"/>
              <a:cs typeface="HY엽서M" pitchFamily="18" charset="-127"/>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609600" y="304800"/>
            <a:ext cx="7772400" cy="762000"/>
          </a:xfrm>
        </p:spPr>
        <p:txBody>
          <a:bodyPr/>
          <a:lstStyle/>
          <a:p>
            <a:r>
              <a:rPr lang="en-GB" altLang="ko-KR" sz="3600">
                <a:solidFill>
                  <a:schemeClr val="tx1"/>
                </a:solidFill>
                <a:effectLst/>
                <a:ea typeface="굴림" charset="-127"/>
                <a:cs typeface="굴림" charset="-127"/>
              </a:rPr>
              <a:t>Range Compression</a:t>
            </a:r>
          </a:p>
        </p:txBody>
      </p:sp>
      <p:pic>
        <p:nvPicPr>
          <p:cNvPr id="1041" name="Picture 17" descr="chirp"/>
          <p:cNvPicPr>
            <a:picLocks noChangeAspect="1" noChangeArrowheads="1"/>
          </p:cNvPicPr>
          <p:nvPr/>
        </p:nvPicPr>
        <p:blipFill>
          <a:blip r:embed="rId3"/>
          <a:srcRect/>
          <a:stretch>
            <a:fillRect/>
          </a:stretch>
        </p:blipFill>
        <p:spPr bwMode="auto">
          <a:xfrm>
            <a:off x="1143000" y="2209800"/>
            <a:ext cx="2124075" cy="2819400"/>
          </a:xfrm>
          <a:prstGeom prst="rect">
            <a:avLst/>
          </a:prstGeom>
          <a:noFill/>
        </p:spPr>
      </p:pic>
      <p:pic>
        <p:nvPicPr>
          <p:cNvPr id="1043" name="Picture 19" descr="autocorrel_funct"/>
          <p:cNvPicPr>
            <a:picLocks noChangeAspect="1" noChangeArrowheads="1"/>
          </p:cNvPicPr>
          <p:nvPr/>
        </p:nvPicPr>
        <p:blipFill>
          <a:blip r:embed="rId4"/>
          <a:srcRect/>
          <a:stretch>
            <a:fillRect/>
          </a:stretch>
        </p:blipFill>
        <p:spPr bwMode="auto">
          <a:xfrm>
            <a:off x="5257800" y="2057400"/>
            <a:ext cx="2971800" cy="1808163"/>
          </a:xfrm>
          <a:prstGeom prst="rect">
            <a:avLst/>
          </a:prstGeom>
          <a:noFill/>
        </p:spPr>
      </p:pic>
      <p:sp>
        <p:nvSpPr>
          <p:cNvPr id="1046" name="Text Box 22"/>
          <p:cNvSpPr txBox="1">
            <a:spLocks noChangeArrowheads="1"/>
          </p:cNvSpPr>
          <p:nvPr/>
        </p:nvSpPr>
        <p:spPr bwMode="auto">
          <a:xfrm>
            <a:off x="4267200" y="4038600"/>
            <a:ext cx="4114800" cy="1677988"/>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sym typeface="Symbol" charset="2"/>
              </a:rPr>
              <a:t>For ERS-1/2,</a:t>
            </a:r>
          </a:p>
          <a:p>
            <a:pPr>
              <a:spcBef>
                <a:spcPct val="50000"/>
              </a:spcBef>
            </a:pPr>
            <a:r>
              <a:rPr lang="en-GB" altLang="ko-KR" sz="1200" b="0">
                <a:effectLst/>
                <a:latin typeface="Papyrus"/>
                <a:ea typeface="굴림" charset="-127"/>
                <a:cs typeface="굴림" charset="-127"/>
              </a:rPr>
              <a:t>Pulse duration (T): 37.1 </a:t>
            </a:r>
            <a:r>
              <a:rPr lang="en-GB" altLang="ko-KR" sz="1200" b="0">
                <a:effectLst/>
                <a:latin typeface="Papyrus"/>
                <a:ea typeface="굴림" charset="-127"/>
                <a:cs typeface="굴림" charset="-127"/>
                <a:sym typeface="Symbol" charset="2"/>
              </a:rPr>
              <a:t>s </a:t>
            </a:r>
          </a:p>
          <a:p>
            <a:pPr>
              <a:spcBef>
                <a:spcPct val="50000"/>
              </a:spcBef>
            </a:pPr>
            <a:r>
              <a:rPr lang="en-GB" altLang="ko-KR" sz="1200" b="0">
                <a:effectLst/>
                <a:latin typeface="Papyrus"/>
                <a:ea typeface="굴림" charset="-127"/>
                <a:cs typeface="굴림" charset="-127"/>
                <a:sym typeface="Symbol" charset="2"/>
              </a:rPr>
              <a:t>Bandwidth : 15.5 MHz</a:t>
            </a:r>
          </a:p>
          <a:p>
            <a:pPr>
              <a:spcBef>
                <a:spcPct val="50000"/>
              </a:spcBef>
            </a:pPr>
            <a:r>
              <a:rPr lang="en-GB" altLang="ko-KR" sz="1200" b="0">
                <a:effectLst/>
                <a:latin typeface="Papyrus"/>
                <a:ea typeface="굴림" charset="-127"/>
                <a:cs typeface="굴림" charset="-127"/>
                <a:sym typeface="Symbol" charset="2"/>
              </a:rPr>
              <a:t>Half power width of autocorrelation function: 0.065 s </a:t>
            </a:r>
          </a:p>
          <a:p>
            <a:pPr>
              <a:spcBef>
                <a:spcPct val="50000"/>
              </a:spcBef>
            </a:pPr>
            <a:r>
              <a:rPr lang="en-GB" altLang="ko-KR" sz="1200" b="0">
                <a:effectLst/>
                <a:latin typeface="Papyrus"/>
                <a:ea typeface="굴림" charset="-127"/>
                <a:cs typeface="굴림" charset="-127"/>
                <a:sym typeface="Symbol" charset="2"/>
              </a:rPr>
              <a:t>Pulse Compression Ratio: 575 (ERS-1/2)</a:t>
            </a:r>
          </a:p>
          <a:p>
            <a:pPr>
              <a:spcBef>
                <a:spcPct val="50000"/>
              </a:spcBef>
            </a:pPr>
            <a:r>
              <a:rPr lang="en-GB" altLang="ko-KR" sz="1200" b="0">
                <a:effectLst/>
                <a:latin typeface="Papyrus"/>
                <a:ea typeface="굴림" charset="-127"/>
                <a:cs typeface="굴림" charset="-127"/>
                <a:sym typeface="Symbol" charset="2"/>
              </a:rPr>
              <a:t>Ground Range Resolution: 12.5 m</a:t>
            </a:r>
          </a:p>
        </p:txBody>
      </p:sp>
      <p:sp>
        <p:nvSpPr>
          <p:cNvPr id="1047" name="Line 23"/>
          <p:cNvSpPr>
            <a:spLocks noChangeShapeType="1"/>
          </p:cNvSpPr>
          <p:nvPr/>
        </p:nvSpPr>
        <p:spPr bwMode="auto">
          <a:xfrm>
            <a:off x="3429000" y="3429000"/>
            <a:ext cx="1752600" cy="0"/>
          </a:xfrm>
          <a:prstGeom prst="line">
            <a:avLst/>
          </a:prstGeom>
          <a:noFill/>
          <a:ln w="57150">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048" name="Text Box 24"/>
          <p:cNvSpPr txBox="1">
            <a:spLocks noChangeArrowheads="1"/>
          </p:cNvSpPr>
          <p:nvPr/>
        </p:nvSpPr>
        <p:spPr bwMode="auto">
          <a:xfrm>
            <a:off x="3505200" y="2895600"/>
            <a:ext cx="17526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Matched Filtering</a:t>
            </a:r>
          </a:p>
        </p:txBody>
      </p:sp>
      <p:sp>
        <p:nvSpPr>
          <p:cNvPr id="1050" name="Rectangle 26"/>
          <p:cNvSpPr>
            <a:spLocks noChangeArrowheads="1"/>
          </p:cNvSpPr>
          <p:nvPr/>
        </p:nvSpPr>
        <p:spPr bwMode="auto">
          <a:xfrm>
            <a:off x="5268444" y="1676400"/>
            <a:ext cx="3018775" cy="338554"/>
          </a:xfrm>
          <a:prstGeom prst="rect">
            <a:avLst/>
          </a:prstGeom>
          <a:noFill/>
          <a:ln w="9525">
            <a:noFill/>
            <a:miter lim="800000"/>
            <a:headEnd/>
            <a:tailEnd/>
          </a:ln>
          <a:effectLst/>
        </p:spPr>
        <p:txBody>
          <a:bodyPr wrap="none">
            <a:prstTxWarp prst="textNoShape">
              <a:avLst/>
            </a:prstTxWarp>
            <a:spAutoFit/>
          </a:bodyPr>
          <a:lstStyle/>
          <a:p>
            <a:pPr>
              <a:spcBef>
                <a:spcPct val="50000"/>
              </a:spcBef>
            </a:pPr>
            <a:r>
              <a:rPr lang="en-GB" altLang="ko-KR" sz="1600" b="0">
                <a:effectLst/>
                <a:latin typeface="Papyrus"/>
                <a:ea typeface="굴림" charset="-127"/>
                <a:cs typeface="굴림" charset="-127"/>
                <a:sym typeface="Symbol" charset="2"/>
              </a:rPr>
              <a:t>Chirp autocorrelation Function</a:t>
            </a:r>
          </a:p>
        </p:txBody>
      </p:sp>
      <p:graphicFrame>
        <p:nvGraphicFramePr>
          <p:cNvPr id="1051" name="Object 27"/>
          <p:cNvGraphicFramePr>
            <a:graphicFrameLocks noChangeAspect="1"/>
          </p:cNvGraphicFramePr>
          <p:nvPr/>
        </p:nvGraphicFramePr>
        <p:xfrm>
          <a:off x="609600" y="1752600"/>
          <a:ext cx="3314700" cy="314325"/>
        </p:xfrm>
        <a:graphic>
          <a:graphicData uri="http://schemas.openxmlformats.org/presentationml/2006/ole">
            <p:oleObj spid="_x0000_s517122" name="Equation" r:id="rId5" imgW="2412720" imgH="228600" progId="Equation.3">
              <p:embed/>
            </p:oleObj>
          </a:graphicData>
        </a:graphic>
      </p:graphicFrame>
      <p:sp>
        <p:nvSpPr>
          <p:cNvPr id="1052" name="Rectangle 28"/>
          <p:cNvSpPr>
            <a:spLocks noChangeArrowheads="1"/>
          </p:cNvSpPr>
          <p:nvPr/>
        </p:nvSpPr>
        <p:spPr bwMode="auto">
          <a:xfrm>
            <a:off x="1261309" y="1371600"/>
            <a:ext cx="1928733" cy="338554"/>
          </a:xfrm>
          <a:prstGeom prst="rect">
            <a:avLst/>
          </a:prstGeom>
          <a:noFill/>
          <a:ln w="9525">
            <a:noFill/>
            <a:miter lim="800000"/>
            <a:headEnd/>
            <a:tailEnd/>
          </a:ln>
          <a:effectLst/>
        </p:spPr>
        <p:txBody>
          <a:bodyPr wrap="none">
            <a:prstTxWarp prst="textNoShape">
              <a:avLst/>
            </a:prstTxWarp>
            <a:spAutoFit/>
          </a:bodyPr>
          <a:lstStyle/>
          <a:p>
            <a:pPr>
              <a:spcBef>
                <a:spcPct val="50000"/>
              </a:spcBef>
            </a:pPr>
            <a:r>
              <a:rPr lang="en-GB" altLang="ko-KR" sz="1600" b="0">
                <a:effectLst/>
                <a:latin typeface="Papyrus"/>
                <a:ea typeface="굴림" charset="-127"/>
                <a:cs typeface="굴림" charset="-127"/>
                <a:sym typeface="Symbol" charset="2"/>
              </a:rPr>
              <a:t>Linear Chirp Signal</a:t>
            </a:r>
          </a:p>
        </p:txBody>
      </p:sp>
      <p:sp>
        <p:nvSpPr>
          <p:cNvPr id="1053" name="Rectangle 29"/>
          <p:cNvSpPr>
            <a:spLocks noChangeArrowheads="1"/>
          </p:cNvSpPr>
          <p:nvPr/>
        </p:nvSpPr>
        <p:spPr bwMode="auto">
          <a:xfrm>
            <a:off x="4191000" y="3962400"/>
            <a:ext cx="4114800" cy="18288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b="0">
              <a:effectLst/>
              <a:latin typeface="Papyrus"/>
            </a:endParaRPr>
          </a:p>
        </p:txBody>
      </p:sp>
      <p:sp>
        <p:nvSpPr>
          <p:cNvPr id="1054" name="Text Box 30"/>
          <p:cNvSpPr txBox="1">
            <a:spLocks noChangeArrowheads="1"/>
          </p:cNvSpPr>
          <p:nvPr/>
        </p:nvSpPr>
        <p:spPr bwMode="auto">
          <a:xfrm>
            <a:off x="1600200" y="6019800"/>
            <a:ext cx="1143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Range FFT</a:t>
            </a:r>
          </a:p>
        </p:txBody>
      </p:sp>
      <p:sp>
        <p:nvSpPr>
          <p:cNvPr id="1055" name="Text Box 31"/>
          <p:cNvSpPr txBox="1">
            <a:spLocks noChangeArrowheads="1"/>
          </p:cNvSpPr>
          <p:nvPr/>
        </p:nvSpPr>
        <p:spPr bwMode="auto">
          <a:xfrm>
            <a:off x="6705600" y="6019800"/>
            <a:ext cx="1143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Range iFFT</a:t>
            </a:r>
          </a:p>
        </p:txBody>
      </p:sp>
      <p:sp>
        <p:nvSpPr>
          <p:cNvPr id="1056" name="Text Box 32"/>
          <p:cNvSpPr txBox="1">
            <a:spLocks noChangeArrowheads="1"/>
          </p:cNvSpPr>
          <p:nvPr/>
        </p:nvSpPr>
        <p:spPr bwMode="auto">
          <a:xfrm>
            <a:off x="3429000" y="6019800"/>
            <a:ext cx="2286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Range Matched Filtering</a:t>
            </a:r>
          </a:p>
        </p:txBody>
      </p:sp>
      <p:sp>
        <p:nvSpPr>
          <p:cNvPr id="1057" name="Line 33"/>
          <p:cNvSpPr>
            <a:spLocks noChangeShapeType="1"/>
          </p:cNvSpPr>
          <p:nvPr/>
        </p:nvSpPr>
        <p:spPr bwMode="auto">
          <a:xfrm>
            <a:off x="2590800" y="6172200"/>
            <a:ext cx="7620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058" name="Line 34"/>
          <p:cNvSpPr>
            <a:spLocks noChangeShapeType="1"/>
          </p:cNvSpPr>
          <p:nvPr/>
        </p:nvSpPr>
        <p:spPr bwMode="auto">
          <a:xfrm>
            <a:off x="5638800" y="6172200"/>
            <a:ext cx="10668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059" name="Line 35"/>
          <p:cNvSpPr>
            <a:spLocks noChangeShapeType="1"/>
          </p:cNvSpPr>
          <p:nvPr/>
        </p:nvSpPr>
        <p:spPr bwMode="auto">
          <a:xfrm>
            <a:off x="7848600" y="6172200"/>
            <a:ext cx="7620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060" name="Text Box 36"/>
          <p:cNvSpPr txBox="1">
            <a:spLocks noChangeArrowheads="1"/>
          </p:cNvSpPr>
          <p:nvPr/>
        </p:nvSpPr>
        <p:spPr bwMode="auto">
          <a:xfrm>
            <a:off x="381000" y="6019800"/>
            <a:ext cx="6096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Input</a:t>
            </a:r>
          </a:p>
        </p:txBody>
      </p:sp>
      <p:sp>
        <p:nvSpPr>
          <p:cNvPr id="1061" name="Line 37"/>
          <p:cNvSpPr>
            <a:spLocks noChangeShapeType="1"/>
          </p:cNvSpPr>
          <p:nvPr/>
        </p:nvSpPr>
        <p:spPr bwMode="auto">
          <a:xfrm>
            <a:off x="990600" y="6172200"/>
            <a:ext cx="6096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21" name="Rectangle 20"/>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152400"/>
            <a:ext cx="7772400" cy="762000"/>
          </a:xfrm>
        </p:spPr>
        <p:txBody>
          <a:bodyPr/>
          <a:lstStyle/>
          <a:p>
            <a:r>
              <a:rPr lang="en-GB" altLang="ko-KR" sz="3600">
                <a:solidFill>
                  <a:schemeClr val="tx1"/>
                </a:solidFill>
                <a:effectLst/>
                <a:ea typeface="굴림" charset="-127"/>
                <a:cs typeface="굴림" charset="-127"/>
              </a:rPr>
              <a:t>Range Migration</a:t>
            </a:r>
          </a:p>
        </p:txBody>
      </p:sp>
      <p:sp>
        <p:nvSpPr>
          <p:cNvPr id="12297" name="Rectangle 9"/>
          <p:cNvSpPr>
            <a:spLocks noChangeArrowheads="1"/>
          </p:cNvSpPr>
          <p:nvPr/>
        </p:nvSpPr>
        <p:spPr bwMode="auto">
          <a:xfrm>
            <a:off x="228600" y="1828800"/>
            <a:ext cx="9144000" cy="523220"/>
          </a:xfrm>
          <a:prstGeom prst="rect">
            <a:avLst/>
          </a:prstGeom>
          <a:noFill/>
          <a:ln w="9525">
            <a:noFill/>
            <a:miter lim="800000"/>
            <a:headEnd/>
            <a:tailEnd/>
          </a:ln>
          <a:effectLst/>
        </p:spPr>
        <p:txBody>
          <a:bodyPr>
            <a:prstTxWarp prst="textNoShape">
              <a:avLst/>
            </a:prstTxWarp>
            <a:spAutoFit/>
          </a:bodyPr>
          <a:lstStyle/>
          <a:p>
            <a:endParaRPr lang="en-US" b="0">
              <a:effectLst/>
              <a:latin typeface="Papyrus"/>
            </a:endParaRPr>
          </a:p>
        </p:txBody>
      </p:sp>
      <p:graphicFrame>
        <p:nvGraphicFramePr>
          <p:cNvPr id="12315" name="Rectangle 27"/>
          <p:cNvGraphicFramePr>
            <a:graphicFrameLocks/>
          </p:cNvGraphicFramePr>
          <p:nvPr/>
        </p:nvGraphicFramePr>
        <p:xfrm>
          <a:off x="1524000" y="2260600"/>
          <a:ext cx="6096000" cy="4064000"/>
        </p:xfrm>
        <a:graphic>
          <a:graphicData uri="http://schemas.openxmlformats.org/presentationml/2006/ole">
            <p:oleObj spid="_x0000_s518146" name="Equation" r:id="rId3" imgW="0" imgH="0" progId="Equation.3">
              <p:embed/>
            </p:oleObj>
          </a:graphicData>
        </a:graphic>
      </p:graphicFrame>
      <p:graphicFrame>
        <p:nvGraphicFramePr>
          <p:cNvPr id="12316" name="Rectangle 28"/>
          <p:cNvGraphicFramePr>
            <a:graphicFrameLocks/>
          </p:cNvGraphicFramePr>
          <p:nvPr/>
        </p:nvGraphicFramePr>
        <p:xfrm>
          <a:off x="1524000" y="2260600"/>
          <a:ext cx="6096000" cy="4064000"/>
        </p:xfrm>
        <a:graphic>
          <a:graphicData uri="http://schemas.openxmlformats.org/presentationml/2006/ole">
            <p:oleObj spid="_x0000_s518147" name="Equation" r:id="rId4" imgW="0" imgH="0" progId="Equation.3">
              <p:embed/>
            </p:oleObj>
          </a:graphicData>
        </a:graphic>
      </p:graphicFrame>
      <p:grpSp>
        <p:nvGrpSpPr>
          <p:cNvPr id="2" name="Group 59"/>
          <p:cNvGrpSpPr>
            <a:grpSpLocks/>
          </p:cNvGrpSpPr>
          <p:nvPr/>
        </p:nvGrpSpPr>
        <p:grpSpPr bwMode="auto">
          <a:xfrm>
            <a:off x="2286000" y="762000"/>
            <a:ext cx="4286250" cy="3689350"/>
            <a:chOff x="1536" y="1008"/>
            <a:chExt cx="2700" cy="2324"/>
          </a:xfrm>
        </p:grpSpPr>
        <p:graphicFrame>
          <p:nvGraphicFramePr>
            <p:cNvPr id="12323" name="Object 35"/>
            <p:cNvGraphicFramePr>
              <a:graphicFrameLocks noChangeAspect="1"/>
            </p:cNvGraphicFramePr>
            <p:nvPr/>
          </p:nvGraphicFramePr>
          <p:xfrm>
            <a:off x="3120" y="1776"/>
            <a:ext cx="128" cy="138"/>
          </p:xfrm>
          <a:graphic>
            <a:graphicData uri="http://schemas.openxmlformats.org/presentationml/2006/ole">
              <p:oleObj spid="_x0000_s518149" name="Equation" r:id="rId5" imgW="152280" imgH="164880" progId="Equation.3">
                <p:embed/>
              </p:oleObj>
            </a:graphicData>
          </a:graphic>
        </p:graphicFrame>
        <p:graphicFrame>
          <p:nvGraphicFramePr>
            <p:cNvPr id="12324" name="Object 36"/>
            <p:cNvGraphicFramePr>
              <a:graphicFrameLocks noChangeAspect="1"/>
            </p:cNvGraphicFramePr>
            <p:nvPr/>
          </p:nvGraphicFramePr>
          <p:xfrm>
            <a:off x="2784" y="2016"/>
            <a:ext cx="160" cy="192"/>
          </p:xfrm>
          <a:graphic>
            <a:graphicData uri="http://schemas.openxmlformats.org/presentationml/2006/ole">
              <p:oleObj spid="_x0000_s518150" name="Equation" r:id="rId6" imgW="190440" imgH="228600" progId="Equation.3">
                <p:embed/>
              </p:oleObj>
            </a:graphicData>
          </a:graphic>
        </p:graphicFrame>
        <p:graphicFrame>
          <p:nvGraphicFramePr>
            <p:cNvPr id="12325" name="Object 37"/>
            <p:cNvGraphicFramePr>
              <a:graphicFrameLocks noChangeAspect="1"/>
            </p:cNvGraphicFramePr>
            <p:nvPr/>
          </p:nvGraphicFramePr>
          <p:xfrm>
            <a:off x="2256" y="1680"/>
            <a:ext cx="128" cy="192"/>
          </p:xfrm>
          <a:graphic>
            <a:graphicData uri="http://schemas.openxmlformats.org/presentationml/2006/ole">
              <p:oleObj spid="_x0000_s518151" name="Equation" r:id="rId7" imgW="152280" imgH="228600" progId="Equation.3">
                <p:embed/>
              </p:oleObj>
            </a:graphicData>
          </a:graphic>
        </p:graphicFrame>
        <p:sp>
          <p:nvSpPr>
            <p:cNvPr id="12329" name="Line 41"/>
            <p:cNvSpPr>
              <a:spLocks noChangeShapeType="1"/>
            </p:cNvSpPr>
            <p:nvPr/>
          </p:nvSpPr>
          <p:spPr bwMode="auto">
            <a:xfrm flipH="1">
              <a:off x="1536" y="1104"/>
              <a:ext cx="1728" cy="1536"/>
            </a:xfrm>
            <a:prstGeom prst="line">
              <a:avLst/>
            </a:prstGeom>
            <a:noFill/>
            <a:ln w="25400">
              <a:solidFill>
                <a:schemeClr val="tx1"/>
              </a:solidFill>
              <a:round/>
              <a:headEnd type="triangle" w="med" len="med"/>
              <a:tailEnd/>
            </a:ln>
            <a:effectLst/>
          </p:spPr>
          <p:txBody>
            <a:bodyPr wrap="none">
              <a:prstTxWarp prst="textNoShape">
                <a:avLst/>
              </a:prstTxWarp>
            </a:bodyPr>
            <a:lstStyle/>
            <a:p>
              <a:endParaRPr lang="en-US" b="0">
                <a:effectLst/>
                <a:latin typeface="Papyrus"/>
              </a:endParaRPr>
            </a:p>
          </p:txBody>
        </p:sp>
        <p:sp>
          <p:nvSpPr>
            <p:cNvPr id="12330" name="Line 42"/>
            <p:cNvSpPr>
              <a:spLocks noChangeShapeType="1"/>
            </p:cNvSpPr>
            <p:nvPr/>
          </p:nvSpPr>
          <p:spPr bwMode="auto">
            <a:xfrm>
              <a:off x="2413" y="1859"/>
              <a:ext cx="1139" cy="1069"/>
            </a:xfrm>
            <a:prstGeom prst="line">
              <a:avLst/>
            </a:prstGeom>
            <a:noFill/>
            <a:ln w="1587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12331" name="Line 43"/>
            <p:cNvSpPr>
              <a:spLocks noChangeShapeType="1"/>
            </p:cNvSpPr>
            <p:nvPr/>
          </p:nvSpPr>
          <p:spPr bwMode="auto">
            <a:xfrm>
              <a:off x="2906" y="1420"/>
              <a:ext cx="646" cy="1508"/>
            </a:xfrm>
            <a:prstGeom prst="line">
              <a:avLst/>
            </a:prstGeom>
            <a:noFill/>
            <a:ln w="1587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12332" name="Line 44"/>
            <p:cNvSpPr>
              <a:spLocks noChangeShapeType="1"/>
            </p:cNvSpPr>
            <p:nvPr/>
          </p:nvSpPr>
          <p:spPr bwMode="auto">
            <a:xfrm>
              <a:off x="1991" y="2221"/>
              <a:ext cx="1561" cy="707"/>
            </a:xfrm>
            <a:prstGeom prst="line">
              <a:avLst/>
            </a:prstGeom>
            <a:noFill/>
            <a:ln w="1587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12333" name="Text Box 45"/>
            <p:cNvSpPr txBox="1">
              <a:spLocks noChangeArrowheads="1"/>
            </p:cNvSpPr>
            <p:nvPr/>
          </p:nvSpPr>
          <p:spPr bwMode="auto">
            <a:xfrm>
              <a:off x="3600" y="2928"/>
              <a:ext cx="636" cy="173"/>
            </a:xfrm>
            <a:prstGeom prst="rect">
              <a:avLst/>
            </a:prstGeom>
            <a:noFill/>
            <a:ln w="9525">
              <a:noFill/>
              <a:miter lim="800000"/>
              <a:headEnd/>
              <a:tailEnd/>
            </a:ln>
            <a:effectLst/>
          </p:spPr>
          <p:txBody>
            <a:bodyPr wrap="none">
              <a:prstTxWarp prst="textNoShape">
                <a:avLst/>
              </a:prstTxWarp>
              <a:spAutoFit/>
            </a:bodyPr>
            <a:lstStyle/>
            <a:p>
              <a:r>
                <a:rPr lang="en-GB" altLang="ko-KR" sz="1200" b="0">
                  <a:effectLst/>
                  <a:latin typeface="Papyrus"/>
                  <a:ea typeface="굴림" charset="-127"/>
                  <a:cs typeface="굴림" charset="-127"/>
                </a:rPr>
                <a:t>Point Target</a:t>
              </a:r>
            </a:p>
          </p:txBody>
        </p:sp>
        <p:graphicFrame>
          <p:nvGraphicFramePr>
            <p:cNvPr id="12334" name="Object 46"/>
            <p:cNvGraphicFramePr>
              <a:graphicFrameLocks noChangeAspect="1"/>
            </p:cNvGraphicFramePr>
            <p:nvPr/>
          </p:nvGraphicFramePr>
          <p:xfrm>
            <a:off x="2496" y="2304"/>
            <a:ext cx="128" cy="138"/>
          </p:xfrm>
          <a:graphic>
            <a:graphicData uri="http://schemas.openxmlformats.org/presentationml/2006/ole">
              <p:oleObj spid="_x0000_s518152" name="Equation" r:id="rId8" imgW="152280" imgH="164880" progId="Equation.3">
                <p:embed/>
              </p:oleObj>
            </a:graphicData>
          </a:graphic>
        </p:graphicFrame>
        <p:sp>
          <p:nvSpPr>
            <p:cNvPr id="12335" name="Text Box 47"/>
            <p:cNvSpPr txBox="1">
              <a:spLocks noChangeArrowheads="1"/>
            </p:cNvSpPr>
            <p:nvPr/>
          </p:nvSpPr>
          <p:spPr bwMode="auto">
            <a:xfrm>
              <a:off x="3307" y="1008"/>
              <a:ext cx="577" cy="174"/>
            </a:xfrm>
            <a:prstGeom prst="rect">
              <a:avLst/>
            </a:prstGeom>
            <a:noFill/>
            <a:ln w="9525">
              <a:noFill/>
              <a:miter lim="800000"/>
              <a:headEnd/>
              <a:tailEnd/>
            </a:ln>
            <a:effectLst/>
          </p:spPr>
          <p:txBody>
            <a:bodyPr wrap="none">
              <a:prstTxWarp prst="textNoShape">
                <a:avLst/>
              </a:prstTxWarp>
              <a:spAutoFit/>
            </a:bodyPr>
            <a:lstStyle/>
            <a:p>
              <a:r>
                <a:rPr lang="en-GB" altLang="ko-KR" sz="1200" b="0">
                  <a:effectLst/>
                  <a:latin typeface="Papyrus"/>
                  <a:ea typeface="굴림" charset="-127"/>
                  <a:cs typeface="굴림" charset="-127"/>
                </a:rPr>
                <a:t>Flight Path</a:t>
              </a:r>
            </a:p>
          </p:txBody>
        </p:sp>
        <p:sp>
          <p:nvSpPr>
            <p:cNvPr id="12336" name="Line 48"/>
            <p:cNvSpPr>
              <a:spLocks noChangeShapeType="1"/>
            </p:cNvSpPr>
            <p:nvPr/>
          </p:nvSpPr>
          <p:spPr bwMode="auto">
            <a:xfrm>
              <a:off x="2419" y="1869"/>
              <a:ext cx="29" cy="819"/>
            </a:xfrm>
            <a:prstGeom prst="line">
              <a:avLst/>
            </a:prstGeom>
            <a:noFill/>
            <a:ln w="12700"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sp>
          <p:nvSpPr>
            <p:cNvPr id="12337" name="Line 49"/>
            <p:cNvSpPr>
              <a:spLocks noChangeShapeType="1"/>
            </p:cNvSpPr>
            <p:nvPr/>
          </p:nvSpPr>
          <p:spPr bwMode="auto">
            <a:xfrm>
              <a:off x="2448" y="2688"/>
              <a:ext cx="1107" cy="240"/>
            </a:xfrm>
            <a:prstGeom prst="line">
              <a:avLst/>
            </a:prstGeom>
            <a:noFill/>
            <a:ln w="12700"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sp>
          <p:nvSpPr>
            <p:cNvPr id="12338" name="Line 50"/>
            <p:cNvSpPr>
              <a:spLocks noChangeShapeType="1"/>
            </p:cNvSpPr>
            <p:nvPr/>
          </p:nvSpPr>
          <p:spPr bwMode="auto">
            <a:xfrm flipH="1">
              <a:off x="1709" y="1796"/>
              <a:ext cx="1728" cy="1536"/>
            </a:xfrm>
            <a:prstGeom prst="line">
              <a:avLst/>
            </a:prstGeom>
            <a:noFill/>
            <a:ln w="12700"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sp>
          <p:nvSpPr>
            <p:cNvPr id="12339" name="Line 51"/>
            <p:cNvSpPr>
              <a:spLocks noChangeShapeType="1"/>
            </p:cNvSpPr>
            <p:nvPr/>
          </p:nvSpPr>
          <p:spPr bwMode="auto">
            <a:xfrm>
              <a:off x="2496" y="1776"/>
              <a:ext cx="96" cy="96"/>
            </a:xfrm>
            <a:prstGeom prst="line">
              <a:avLst/>
            </a:prstGeom>
            <a:noFill/>
            <a:ln w="952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12340" name="Line 52"/>
            <p:cNvSpPr>
              <a:spLocks noChangeShapeType="1"/>
            </p:cNvSpPr>
            <p:nvPr/>
          </p:nvSpPr>
          <p:spPr bwMode="auto">
            <a:xfrm flipH="1">
              <a:off x="2505" y="1872"/>
              <a:ext cx="87" cy="81"/>
            </a:xfrm>
            <a:prstGeom prst="line">
              <a:avLst/>
            </a:prstGeom>
            <a:noFill/>
            <a:ln w="952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12341" name="Line 53"/>
            <p:cNvSpPr>
              <a:spLocks noChangeShapeType="1"/>
            </p:cNvSpPr>
            <p:nvPr/>
          </p:nvSpPr>
          <p:spPr bwMode="auto">
            <a:xfrm>
              <a:off x="2304" y="1968"/>
              <a:ext cx="0" cy="144"/>
            </a:xfrm>
            <a:prstGeom prst="line">
              <a:avLst/>
            </a:prstGeom>
            <a:noFill/>
            <a:ln w="9525"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sp>
          <p:nvSpPr>
            <p:cNvPr id="12342" name="Line 54"/>
            <p:cNvSpPr>
              <a:spLocks noChangeShapeType="1"/>
            </p:cNvSpPr>
            <p:nvPr/>
          </p:nvSpPr>
          <p:spPr bwMode="auto">
            <a:xfrm flipV="1">
              <a:off x="2304" y="1998"/>
              <a:ext cx="120" cy="114"/>
            </a:xfrm>
            <a:prstGeom prst="line">
              <a:avLst/>
            </a:prstGeom>
            <a:noFill/>
            <a:ln w="9525"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sp>
          <p:nvSpPr>
            <p:cNvPr id="12343" name="Line 55"/>
            <p:cNvSpPr>
              <a:spLocks noChangeShapeType="1"/>
            </p:cNvSpPr>
            <p:nvPr/>
          </p:nvSpPr>
          <p:spPr bwMode="auto">
            <a:xfrm flipV="1">
              <a:off x="2331" y="2529"/>
              <a:ext cx="111" cy="108"/>
            </a:xfrm>
            <a:prstGeom prst="line">
              <a:avLst/>
            </a:prstGeom>
            <a:noFill/>
            <a:ln w="9525"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sp>
          <p:nvSpPr>
            <p:cNvPr id="12344" name="Line 56"/>
            <p:cNvSpPr>
              <a:spLocks noChangeShapeType="1"/>
            </p:cNvSpPr>
            <p:nvPr/>
          </p:nvSpPr>
          <p:spPr bwMode="auto">
            <a:xfrm>
              <a:off x="2334" y="2634"/>
              <a:ext cx="0" cy="144"/>
            </a:xfrm>
            <a:prstGeom prst="line">
              <a:avLst/>
            </a:prstGeom>
            <a:noFill/>
            <a:ln w="9525"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sp>
          <p:nvSpPr>
            <p:cNvPr id="12345" name="Line 57"/>
            <p:cNvSpPr>
              <a:spLocks noChangeShapeType="1"/>
            </p:cNvSpPr>
            <p:nvPr/>
          </p:nvSpPr>
          <p:spPr bwMode="auto">
            <a:xfrm flipV="1">
              <a:off x="2475" y="2718"/>
              <a:ext cx="99" cy="93"/>
            </a:xfrm>
            <a:prstGeom prst="line">
              <a:avLst/>
            </a:prstGeom>
            <a:noFill/>
            <a:ln w="9525"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sp>
          <p:nvSpPr>
            <p:cNvPr id="12346" name="Line 58"/>
            <p:cNvSpPr>
              <a:spLocks noChangeShapeType="1"/>
            </p:cNvSpPr>
            <p:nvPr/>
          </p:nvSpPr>
          <p:spPr bwMode="auto">
            <a:xfrm>
              <a:off x="2340" y="2778"/>
              <a:ext cx="144" cy="33"/>
            </a:xfrm>
            <a:prstGeom prst="line">
              <a:avLst/>
            </a:prstGeom>
            <a:noFill/>
            <a:ln w="9525" cap="rnd">
              <a:solidFill>
                <a:schemeClr val="tx1"/>
              </a:solidFill>
              <a:prstDash val="sysDot"/>
              <a:round/>
              <a:headEnd/>
              <a:tailEnd/>
            </a:ln>
            <a:effectLst/>
          </p:spPr>
          <p:txBody>
            <a:bodyPr wrap="none">
              <a:prstTxWarp prst="textNoShape">
                <a:avLst/>
              </a:prstTxWarp>
            </a:bodyPr>
            <a:lstStyle/>
            <a:p>
              <a:endParaRPr lang="en-US" b="0">
                <a:effectLst/>
                <a:latin typeface="Papyrus"/>
              </a:endParaRPr>
            </a:p>
          </p:txBody>
        </p:sp>
      </p:grpSp>
      <p:graphicFrame>
        <p:nvGraphicFramePr>
          <p:cNvPr id="12348" name="Object 60"/>
          <p:cNvGraphicFramePr>
            <a:graphicFrameLocks noChangeAspect="1"/>
          </p:cNvGraphicFramePr>
          <p:nvPr/>
        </p:nvGraphicFramePr>
        <p:xfrm>
          <a:off x="1981200" y="4724400"/>
          <a:ext cx="4267200" cy="360363"/>
        </p:xfrm>
        <a:graphic>
          <a:graphicData uri="http://schemas.openxmlformats.org/presentationml/2006/ole">
            <p:oleObj spid="_x0000_s518148" name="Equation" r:id="rId9" imgW="2857320" imgH="241200" progId="Equation.3">
              <p:embed/>
            </p:oleObj>
          </a:graphicData>
        </a:graphic>
      </p:graphicFrame>
      <p:sp>
        <p:nvSpPr>
          <p:cNvPr id="12349" name="Text Box 61"/>
          <p:cNvSpPr txBox="1">
            <a:spLocks noChangeArrowheads="1"/>
          </p:cNvSpPr>
          <p:nvPr/>
        </p:nvSpPr>
        <p:spPr bwMode="auto">
          <a:xfrm>
            <a:off x="3200383" y="5208588"/>
            <a:ext cx="1255747" cy="523220"/>
          </a:xfrm>
          <a:prstGeom prst="rect">
            <a:avLst/>
          </a:prstGeom>
          <a:noFill/>
          <a:ln w="9525">
            <a:noFill/>
            <a:miter lim="800000"/>
            <a:headEnd/>
            <a:tailEnd/>
          </a:ln>
          <a:effectLst/>
        </p:spPr>
        <p:txBody>
          <a:bodyPr wrap="none">
            <a:prstTxWarp prst="textNoShape">
              <a:avLst/>
            </a:prstTxWarp>
            <a:spAutoFit/>
          </a:bodyPr>
          <a:lstStyle/>
          <a:p>
            <a:pPr algn="ctr"/>
            <a:r>
              <a:rPr lang="en-GB" altLang="ko-KR" sz="1400" b="0">
                <a:effectLst/>
                <a:latin typeface="Papyrus"/>
                <a:ea typeface="굴림" charset="-127"/>
                <a:cs typeface="굴림" charset="-127"/>
              </a:rPr>
              <a:t>Linear </a:t>
            </a:r>
          </a:p>
          <a:p>
            <a:pPr algn="ctr"/>
            <a:r>
              <a:rPr lang="en-GB" altLang="ko-KR" sz="1400" b="0">
                <a:effectLst/>
                <a:latin typeface="Papyrus"/>
                <a:ea typeface="굴림" charset="-127"/>
                <a:cs typeface="굴림" charset="-127"/>
              </a:rPr>
              <a:t>(Range Walk)</a:t>
            </a:r>
          </a:p>
        </p:txBody>
      </p:sp>
      <p:sp>
        <p:nvSpPr>
          <p:cNvPr id="12350" name="Text Box 62"/>
          <p:cNvSpPr txBox="1">
            <a:spLocks noChangeArrowheads="1"/>
          </p:cNvSpPr>
          <p:nvPr/>
        </p:nvSpPr>
        <p:spPr bwMode="auto">
          <a:xfrm>
            <a:off x="4572000" y="5181600"/>
            <a:ext cx="1905000" cy="523220"/>
          </a:xfrm>
          <a:prstGeom prst="rect">
            <a:avLst/>
          </a:prstGeom>
          <a:noFill/>
          <a:ln w="9525">
            <a:noFill/>
            <a:miter lim="800000"/>
            <a:headEnd/>
            <a:tailEnd/>
          </a:ln>
          <a:effectLst/>
        </p:spPr>
        <p:txBody>
          <a:bodyPr>
            <a:prstTxWarp prst="textNoShape">
              <a:avLst/>
            </a:prstTxWarp>
            <a:spAutoFit/>
          </a:bodyPr>
          <a:lstStyle/>
          <a:p>
            <a:pPr algn="ctr"/>
            <a:r>
              <a:rPr lang="en-GB" altLang="ko-KR" sz="1400" b="0">
                <a:effectLst/>
                <a:latin typeface="Papyrus"/>
                <a:ea typeface="굴림" charset="-127"/>
                <a:cs typeface="굴림" charset="-127"/>
              </a:rPr>
              <a:t>Quadratic</a:t>
            </a:r>
          </a:p>
          <a:p>
            <a:pPr algn="ctr"/>
            <a:r>
              <a:rPr lang="en-GB" altLang="ko-KR" sz="1400" b="0">
                <a:effectLst/>
                <a:latin typeface="Papyrus"/>
                <a:ea typeface="굴림" charset="-127"/>
                <a:cs typeface="굴림" charset="-127"/>
              </a:rPr>
              <a:t>(Range Curvature)</a:t>
            </a:r>
          </a:p>
        </p:txBody>
      </p:sp>
      <p:sp>
        <p:nvSpPr>
          <p:cNvPr id="12351" name="Line 63"/>
          <p:cNvSpPr>
            <a:spLocks noChangeShapeType="1"/>
          </p:cNvSpPr>
          <p:nvPr/>
        </p:nvSpPr>
        <p:spPr bwMode="auto">
          <a:xfrm>
            <a:off x="3124200" y="5181600"/>
            <a:ext cx="1447800" cy="0"/>
          </a:xfrm>
          <a:prstGeom prst="line">
            <a:avLst/>
          </a:prstGeom>
          <a:noFill/>
          <a:ln w="1587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12352" name="Line 64"/>
          <p:cNvSpPr>
            <a:spLocks noChangeShapeType="1"/>
          </p:cNvSpPr>
          <p:nvPr/>
        </p:nvSpPr>
        <p:spPr bwMode="auto">
          <a:xfrm>
            <a:off x="4724400" y="5181600"/>
            <a:ext cx="1447800" cy="0"/>
          </a:xfrm>
          <a:prstGeom prst="line">
            <a:avLst/>
          </a:prstGeom>
          <a:noFill/>
          <a:ln w="1587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12353" name="Text Box 65"/>
          <p:cNvSpPr txBox="1">
            <a:spLocks noChangeArrowheads="1"/>
          </p:cNvSpPr>
          <p:nvPr/>
        </p:nvSpPr>
        <p:spPr bwMode="auto">
          <a:xfrm>
            <a:off x="3429000" y="5867400"/>
            <a:ext cx="14478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Azimuth FFT</a:t>
            </a:r>
          </a:p>
        </p:txBody>
      </p:sp>
      <p:sp>
        <p:nvSpPr>
          <p:cNvPr id="12355" name="Line 67"/>
          <p:cNvSpPr>
            <a:spLocks noChangeShapeType="1"/>
          </p:cNvSpPr>
          <p:nvPr/>
        </p:nvSpPr>
        <p:spPr bwMode="auto">
          <a:xfrm>
            <a:off x="762000" y="6019800"/>
            <a:ext cx="23622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2356" name="Line 68"/>
          <p:cNvSpPr>
            <a:spLocks noChangeShapeType="1"/>
          </p:cNvSpPr>
          <p:nvPr/>
        </p:nvSpPr>
        <p:spPr bwMode="auto">
          <a:xfrm>
            <a:off x="4876800" y="6019800"/>
            <a:ext cx="31242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37" name="Rectangle 36"/>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8411CE6-EABE-D54A-A696-49786AB372F2}" type="slidenum">
              <a:rPr lang="en-US" smtClean="0"/>
              <a:pPr>
                <a:defRPr/>
              </a:pPr>
              <a:t>17</a:t>
            </a:fld>
            <a:endParaRPr lang="en-US"/>
          </a:p>
        </p:txBody>
      </p:sp>
      <p:sp>
        <p:nvSpPr>
          <p:cNvPr id="9" name="Rectangle 8"/>
          <p:cNvSpPr/>
          <p:nvPr/>
        </p:nvSpPr>
        <p:spPr>
          <a:xfrm>
            <a:off x="990600" y="2171700"/>
            <a:ext cx="7467600" cy="396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heory_fig7b.gif"/>
          <p:cNvPicPr>
            <a:picLocks noChangeAspect="1"/>
          </p:cNvPicPr>
          <p:nvPr/>
        </p:nvPicPr>
        <p:blipFill>
          <a:blip r:embed="rId2"/>
          <a:stretch>
            <a:fillRect/>
          </a:stretch>
        </p:blipFill>
        <p:spPr>
          <a:xfrm>
            <a:off x="1143000" y="2324100"/>
            <a:ext cx="7302500" cy="3848100"/>
          </a:xfrm>
          <a:prstGeom prst="rect">
            <a:avLst/>
          </a:prstGeom>
        </p:spPr>
      </p:pic>
      <p:sp>
        <p:nvSpPr>
          <p:cNvPr id="11" name="TextBox 10"/>
          <p:cNvSpPr txBox="1"/>
          <p:nvPr/>
        </p:nvSpPr>
        <p:spPr>
          <a:xfrm>
            <a:off x="0" y="215205"/>
            <a:ext cx="9144000" cy="1384995"/>
          </a:xfrm>
          <a:prstGeom prst="rect">
            <a:avLst/>
          </a:prstGeom>
          <a:noFill/>
        </p:spPr>
        <p:txBody>
          <a:bodyPr wrap="square" rtlCol="0">
            <a:spAutoFit/>
          </a:bodyPr>
          <a:lstStyle/>
          <a:p>
            <a:r>
              <a:rPr lang="en-US" b="0" dirty="0" smtClean="0">
                <a:latin typeface="Papyrus"/>
              </a:rPr>
              <a:t>Left side: range mitigation curve and </a:t>
            </a:r>
            <a:r>
              <a:rPr lang="en-US" b="0" dirty="0" err="1" smtClean="0">
                <a:latin typeface="Papyrus"/>
              </a:rPr>
              <a:t>rangewalk</a:t>
            </a:r>
            <a:r>
              <a:rPr lang="en-US" b="0" dirty="0" smtClean="0">
                <a:latin typeface="Papyrus"/>
              </a:rPr>
              <a:t> for airborne SAR – consider earth flat and stationary , range mitigation curve relatively flat. </a:t>
            </a:r>
            <a:endParaRPr lang="en-US" b="0" dirty="0">
              <a:latin typeface="Papyrus"/>
            </a:endParaRPr>
          </a:p>
        </p:txBody>
      </p:sp>
      <p:sp>
        <p:nvSpPr>
          <p:cNvPr id="13" name="TextBox 12"/>
          <p:cNvSpPr txBox="1"/>
          <p:nvPr/>
        </p:nvSpPr>
        <p:spPr>
          <a:xfrm>
            <a:off x="0" y="6581001"/>
            <a:ext cx="3886200" cy="276999"/>
          </a:xfrm>
          <a:prstGeom prst="rect">
            <a:avLst/>
          </a:prstGeom>
          <a:noFill/>
        </p:spPr>
        <p:txBody>
          <a:bodyPr wrap="square" rtlCol="0">
            <a:spAutoFit/>
          </a:bodyPr>
          <a:lstStyle/>
          <a:p>
            <a:r>
              <a:rPr lang="en-US" sz="1200" dirty="0" smtClean="0">
                <a:latin typeface="Papyrus"/>
              </a:rPr>
              <a:t>http://</a:t>
            </a:r>
            <a:r>
              <a:rPr lang="en-US" sz="1200" dirty="0" err="1" smtClean="0">
                <a:latin typeface="Papyrus"/>
              </a:rPr>
              <a:t>www.geo.uzh.ch/~fpaul/sar_theory.html</a:t>
            </a:r>
            <a:endParaRPr lang="en-US" sz="1200" dirty="0">
              <a:latin typeface="Papyru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8411CE6-EABE-D54A-A696-49786AB372F2}" type="slidenum">
              <a:rPr lang="en-US" smtClean="0"/>
              <a:pPr>
                <a:defRPr/>
              </a:pPr>
              <a:t>18</a:t>
            </a:fld>
            <a:endParaRPr lang="en-US"/>
          </a:p>
        </p:txBody>
      </p:sp>
      <p:sp>
        <p:nvSpPr>
          <p:cNvPr id="9" name="Rectangle 8"/>
          <p:cNvSpPr/>
          <p:nvPr/>
        </p:nvSpPr>
        <p:spPr>
          <a:xfrm>
            <a:off x="990600" y="2171700"/>
            <a:ext cx="7467600" cy="396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heory_fig7b.gif"/>
          <p:cNvPicPr>
            <a:picLocks noChangeAspect="1"/>
          </p:cNvPicPr>
          <p:nvPr/>
        </p:nvPicPr>
        <p:blipFill>
          <a:blip r:embed="rId3"/>
          <a:stretch>
            <a:fillRect/>
          </a:stretch>
        </p:blipFill>
        <p:spPr>
          <a:xfrm>
            <a:off x="1143000" y="2324100"/>
            <a:ext cx="7302500" cy="3848100"/>
          </a:xfrm>
          <a:prstGeom prst="rect">
            <a:avLst/>
          </a:prstGeom>
        </p:spPr>
      </p:pic>
      <p:sp>
        <p:nvSpPr>
          <p:cNvPr id="12" name="TextBox 11"/>
          <p:cNvSpPr txBox="1"/>
          <p:nvPr/>
        </p:nvSpPr>
        <p:spPr>
          <a:xfrm>
            <a:off x="0" y="228600"/>
            <a:ext cx="9144000" cy="1384995"/>
          </a:xfrm>
          <a:prstGeom prst="rect">
            <a:avLst/>
          </a:prstGeom>
          <a:noFill/>
        </p:spPr>
        <p:txBody>
          <a:bodyPr wrap="square" rtlCol="0">
            <a:spAutoFit/>
          </a:bodyPr>
          <a:lstStyle/>
          <a:p>
            <a:r>
              <a:rPr lang="en-US" b="0" dirty="0" smtClean="0">
                <a:latin typeface="Papyrus"/>
              </a:rPr>
              <a:t>Right side: range mitigation curve and </a:t>
            </a:r>
            <a:r>
              <a:rPr lang="en-US" b="0" dirty="0" err="1" smtClean="0">
                <a:latin typeface="Papyrus"/>
              </a:rPr>
              <a:t>rangewalk</a:t>
            </a:r>
            <a:r>
              <a:rPr lang="en-US" b="0" dirty="0" smtClean="0">
                <a:latin typeface="Papyrus"/>
              </a:rPr>
              <a:t> for </a:t>
            </a:r>
            <a:r>
              <a:rPr lang="en-US" b="0" dirty="0" err="1" smtClean="0">
                <a:latin typeface="Papyrus"/>
              </a:rPr>
              <a:t>spaceborne</a:t>
            </a:r>
            <a:r>
              <a:rPr lang="en-US" b="0" dirty="0" smtClean="0">
                <a:latin typeface="Papyrus"/>
              </a:rPr>
              <a:t> SAR – have to take into account that earth is sphere and “moving” (from rotation of earth). </a:t>
            </a:r>
            <a:endParaRPr lang="en-US" b="0" dirty="0">
              <a:latin typeface="Papyrus"/>
            </a:endParaRPr>
          </a:p>
        </p:txBody>
      </p:sp>
      <p:sp>
        <p:nvSpPr>
          <p:cNvPr id="7" name="TextBox 6"/>
          <p:cNvSpPr txBox="1"/>
          <p:nvPr/>
        </p:nvSpPr>
        <p:spPr>
          <a:xfrm>
            <a:off x="0" y="6581001"/>
            <a:ext cx="3886200" cy="276999"/>
          </a:xfrm>
          <a:prstGeom prst="rect">
            <a:avLst/>
          </a:prstGeom>
          <a:noFill/>
        </p:spPr>
        <p:txBody>
          <a:bodyPr wrap="square" rtlCol="0">
            <a:spAutoFit/>
          </a:bodyPr>
          <a:lstStyle/>
          <a:p>
            <a:r>
              <a:rPr lang="en-US" sz="1200" dirty="0" smtClean="0">
                <a:latin typeface="Papyrus"/>
              </a:rPr>
              <a:t>http://</a:t>
            </a:r>
            <a:r>
              <a:rPr lang="en-US" sz="1200" dirty="0" err="1" smtClean="0">
                <a:latin typeface="Papyrus"/>
              </a:rPr>
              <a:t>www.geo.uzh.ch/~fpaul/sar_theory.html</a:t>
            </a:r>
            <a:endParaRPr lang="en-US" sz="1200" dirty="0">
              <a:latin typeface="Papyru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76200"/>
            <a:ext cx="7772400" cy="762000"/>
          </a:xfrm>
        </p:spPr>
        <p:txBody>
          <a:bodyPr/>
          <a:lstStyle/>
          <a:p>
            <a:r>
              <a:rPr lang="en-GB" altLang="ko-KR" sz="2000">
                <a:solidFill>
                  <a:schemeClr val="tx1"/>
                </a:solidFill>
                <a:effectLst/>
                <a:ea typeface="굴림" charset="-127"/>
                <a:cs typeface="굴림" charset="-127"/>
              </a:rPr>
              <a:t>Range Migration Compensation</a:t>
            </a:r>
          </a:p>
        </p:txBody>
      </p:sp>
      <p:sp>
        <p:nvSpPr>
          <p:cNvPr id="13316" name="Rectangle 4"/>
          <p:cNvSpPr>
            <a:spLocks noChangeArrowheads="1"/>
          </p:cNvSpPr>
          <p:nvPr/>
        </p:nvSpPr>
        <p:spPr bwMode="auto">
          <a:xfrm>
            <a:off x="228600" y="1752600"/>
            <a:ext cx="9144000" cy="523220"/>
          </a:xfrm>
          <a:prstGeom prst="rect">
            <a:avLst/>
          </a:prstGeom>
          <a:noFill/>
          <a:ln w="9525">
            <a:noFill/>
            <a:miter lim="800000"/>
            <a:headEnd/>
            <a:tailEnd/>
          </a:ln>
          <a:effectLst/>
        </p:spPr>
        <p:txBody>
          <a:bodyPr>
            <a:prstTxWarp prst="textNoShape">
              <a:avLst/>
            </a:prstTxWarp>
            <a:spAutoFit/>
          </a:bodyPr>
          <a:lstStyle/>
          <a:p>
            <a:endParaRPr lang="en-US" b="0">
              <a:effectLst/>
              <a:latin typeface="Papyrus"/>
            </a:endParaRPr>
          </a:p>
        </p:txBody>
      </p:sp>
      <p:graphicFrame>
        <p:nvGraphicFramePr>
          <p:cNvPr id="13324" name="Rectangle 12"/>
          <p:cNvGraphicFramePr>
            <a:graphicFrameLocks/>
          </p:cNvGraphicFramePr>
          <p:nvPr/>
        </p:nvGraphicFramePr>
        <p:xfrm>
          <a:off x="1524000" y="2184400"/>
          <a:ext cx="6096000" cy="4064000"/>
        </p:xfrm>
        <a:graphic>
          <a:graphicData uri="http://schemas.openxmlformats.org/presentationml/2006/ole">
            <p:oleObj spid="_x0000_s519170" name="Equation" r:id="rId3" imgW="0" imgH="0" progId="Equation.3">
              <p:embed/>
            </p:oleObj>
          </a:graphicData>
        </a:graphic>
      </p:graphicFrame>
      <p:graphicFrame>
        <p:nvGraphicFramePr>
          <p:cNvPr id="13325" name="Rectangle 13"/>
          <p:cNvGraphicFramePr>
            <a:graphicFrameLocks/>
          </p:cNvGraphicFramePr>
          <p:nvPr/>
        </p:nvGraphicFramePr>
        <p:xfrm>
          <a:off x="1524000" y="2184400"/>
          <a:ext cx="6096000" cy="4064000"/>
        </p:xfrm>
        <a:graphic>
          <a:graphicData uri="http://schemas.openxmlformats.org/presentationml/2006/ole">
            <p:oleObj spid="_x0000_s519171" name="Equation" r:id="rId4" imgW="0" imgH="0" progId="Equation.3">
              <p:embed/>
            </p:oleObj>
          </a:graphicData>
        </a:graphic>
      </p:graphicFrame>
      <p:pic>
        <p:nvPicPr>
          <p:cNvPr id="13317" name="Picture 5" descr="migration"/>
          <p:cNvPicPr>
            <a:picLocks noChangeAspect="1" noChangeArrowheads="1"/>
          </p:cNvPicPr>
          <p:nvPr/>
        </p:nvPicPr>
        <p:blipFill>
          <a:blip r:embed="rId5"/>
          <a:srcRect/>
          <a:stretch>
            <a:fillRect/>
          </a:stretch>
        </p:blipFill>
        <p:spPr bwMode="auto">
          <a:xfrm>
            <a:off x="1524000" y="1676400"/>
            <a:ext cx="5943600" cy="2992438"/>
          </a:xfrm>
          <a:prstGeom prst="rect">
            <a:avLst/>
          </a:prstGeom>
          <a:noFill/>
        </p:spPr>
      </p:pic>
      <p:sp>
        <p:nvSpPr>
          <p:cNvPr id="13318" name="Line 6"/>
          <p:cNvSpPr>
            <a:spLocks noChangeShapeType="1"/>
          </p:cNvSpPr>
          <p:nvPr/>
        </p:nvSpPr>
        <p:spPr bwMode="auto">
          <a:xfrm>
            <a:off x="1295400" y="1524000"/>
            <a:ext cx="7620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3319" name="Line 7"/>
          <p:cNvSpPr>
            <a:spLocks noChangeShapeType="1"/>
          </p:cNvSpPr>
          <p:nvPr/>
        </p:nvSpPr>
        <p:spPr bwMode="auto">
          <a:xfrm>
            <a:off x="1295400" y="1524000"/>
            <a:ext cx="0" cy="68580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3320" name="Text Box 8"/>
          <p:cNvSpPr txBox="1">
            <a:spLocks noChangeArrowheads="1"/>
          </p:cNvSpPr>
          <p:nvPr/>
        </p:nvSpPr>
        <p:spPr bwMode="auto">
          <a:xfrm>
            <a:off x="1371600" y="1295400"/>
            <a:ext cx="762000" cy="400110"/>
          </a:xfrm>
          <a:prstGeom prst="rect">
            <a:avLst/>
          </a:prstGeom>
          <a:noFill/>
          <a:ln w="9525">
            <a:noFill/>
            <a:miter lim="800000"/>
            <a:headEnd/>
            <a:tailEnd/>
          </a:ln>
          <a:effectLst/>
        </p:spPr>
        <p:txBody>
          <a:bodyPr>
            <a:prstTxWarp prst="textNoShape">
              <a:avLst/>
            </a:prstTxWarp>
            <a:spAutoFit/>
          </a:bodyPr>
          <a:lstStyle/>
          <a:p>
            <a:r>
              <a:rPr lang="en-GB" altLang="ko-KR" sz="1000" b="0">
                <a:effectLst/>
                <a:latin typeface="Papyrus"/>
                <a:ea typeface="굴림" charset="-127"/>
                <a:cs typeface="굴림" charset="-127"/>
              </a:rPr>
              <a:t>Range (R)</a:t>
            </a:r>
          </a:p>
        </p:txBody>
      </p:sp>
      <p:sp>
        <p:nvSpPr>
          <p:cNvPr id="13321" name="Text Box 9"/>
          <p:cNvSpPr txBox="1">
            <a:spLocks noChangeArrowheads="1"/>
          </p:cNvSpPr>
          <p:nvPr/>
        </p:nvSpPr>
        <p:spPr bwMode="auto">
          <a:xfrm>
            <a:off x="609600" y="2209800"/>
            <a:ext cx="854075" cy="244475"/>
          </a:xfrm>
          <a:prstGeom prst="rect">
            <a:avLst/>
          </a:prstGeom>
          <a:noFill/>
          <a:ln w="9525">
            <a:noFill/>
            <a:miter lim="800000"/>
            <a:headEnd/>
            <a:tailEnd/>
          </a:ln>
          <a:effectLst/>
        </p:spPr>
        <p:txBody>
          <a:bodyPr>
            <a:prstTxWarp prst="textNoShape">
              <a:avLst/>
            </a:prstTxWarp>
            <a:spAutoFit/>
          </a:bodyPr>
          <a:lstStyle/>
          <a:p>
            <a:r>
              <a:rPr lang="en-GB" altLang="ko-KR" sz="1000" b="0">
                <a:effectLst/>
                <a:latin typeface="Papyrus"/>
                <a:ea typeface="굴림" charset="-127"/>
                <a:cs typeface="굴림" charset="-127"/>
              </a:rPr>
              <a:t>Azimuth (s)</a:t>
            </a:r>
          </a:p>
        </p:txBody>
      </p:sp>
      <p:sp>
        <p:nvSpPr>
          <p:cNvPr id="13322" name="Line 10"/>
          <p:cNvSpPr>
            <a:spLocks noChangeShapeType="1"/>
          </p:cNvSpPr>
          <p:nvPr/>
        </p:nvSpPr>
        <p:spPr bwMode="auto">
          <a:xfrm>
            <a:off x="3475038" y="1685925"/>
            <a:ext cx="4762" cy="2921000"/>
          </a:xfrm>
          <a:prstGeom prst="line">
            <a:avLst/>
          </a:prstGeom>
          <a:noFill/>
          <a:ln w="19050">
            <a:solidFill>
              <a:schemeClr val="accent1"/>
            </a:solidFill>
            <a:round/>
            <a:headEnd/>
            <a:tailEnd/>
          </a:ln>
          <a:effectLst/>
        </p:spPr>
        <p:txBody>
          <a:bodyPr wrap="none">
            <a:prstTxWarp prst="textNoShape">
              <a:avLst/>
            </a:prstTxWarp>
          </a:bodyPr>
          <a:lstStyle/>
          <a:p>
            <a:endParaRPr lang="en-US" b="0">
              <a:effectLst/>
              <a:latin typeface="Papyrus"/>
            </a:endParaRPr>
          </a:p>
        </p:txBody>
      </p:sp>
      <p:sp>
        <p:nvSpPr>
          <p:cNvPr id="13323" name="Line 11"/>
          <p:cNvSpPr>
            <a:spLocks noChangeShapeType="1"/>
          </p:cNvSpPr>
          <p:nvPr/>
        </p:nvSpPr>
        <p:spPr bwMode="auto">
          <a:xfrm>
            <a:off x="5886450" y="1685925"/>
            <a:ext cx="4763" cy="2921000"/>
          </a:xfrm>
          <a:prstGeom prst="line">
            <a:avLst/>
          </a:prstGeom>
          <a:noFill/>
          <a:ln w="19050">
            <a:solidFill>
              <a:schemeClr val="accent1"/>
            </a:solidFill>
            <a:round/>
            <a:headEnd/>
            <a:tailEnd/>
          </a:ln>
          <a:effectLst/>
        </p:spPr>
        <p:txBody>
          <a:bodyPr wrap="none">
            <a:prstTxWarp prst="textNoShape">
              <a:avLst/>
            </a:prstTxWarp>
          </a:bodyPr>
          <a:lstStyle/>
          <a:p>
            <a:endParaRPr lang="en-US" b="0">
              <a:effectLst/>
              <a:latin typeface="Papyrus"/>
            </a:endParaRPr>
          </a:p>
        </p:txBody>
      </p:sp>
      <p:sp>
        <p:nvSpPr>
          <p:cNvPr id="13329" name="Line 17"/>
          <p:cNvSpPr>
            <a:spLocks noChangeShapeType="1"/>
          </p:cNvSpPr>
          <p:nvPr/>
        </p:nvSpPr>
        <p:spPr bwMode="auto">
          <a:xfrm>
            <a:off x="1838325" y="3082925"/>
            <a:ext cx="2590800" cy="0"/>
          </a:xfrm>
          <a:prstGeom prst="line">
            <a:avLst/>
          </a:prstGeom>
          <a:noFill/>
          <a:ln w="19050">
            <a:solidFill>
              <a:schemeClr val="accent1"/>
            </a:solidFill>
            <a:round/>
            <a:headEnd/>
            <a:tailEnd/>
          </a:ln>
          <a:effectLst/>
        </p:spPr>
        <p:txBody>
          <a:bodyPr wrap="none">
            <a:prstTxWarp prst="textNoShape">
              <a:avLst/>
            </a:prstTxWarp>
          </a:bodyPr>
          <a:lstStyle/>
          <a:p>
            <a:endParaRPr lang="en-US" b="0">
              <a:effectLst/>
              <a:latin typeface="Papyrus"/>
            </a:endParaRPr>
          </a:p>
        </p:txBody>
      </p:sp>
      <p:graphicFrame>
        <p:nvGraphicFramePr>
          <p:cNvPr id="13330" name="Object 18"/>
          <p:cNvGraphicFramePr>
            <a:graphicFrameLocks noChangeAspect="1"/>
          </p:cNvGraphicFramePr>
          <p:nvPr/>
        </p:nvGraphicFramePr>
        <p:xfrm>
          <a:off x="3352800" y="1346200"/>
          <a:ext cx="254000" cy="304800"/>
        </p:xfrm>
        <a:graphic>
          <a:graphicData uri="http://schemas.openxmlformats.org/presentationml/2006/ole">
            <p:oleObj spid="_x0000_s519172" name="Equation" r:id="rId6" imgW="190440" imgH="228600" progId="Equation.3">
              <p:embed/>
            </p:oleObj>
          </a:graphicData>
        </a:graphic>
      </p:graphicFrame>
      <p:graphicFrame>
        <p:nvGraphicFramePr>
          <p:cNvPr id="13331" name="Object 19"/>
          <p:cNvGraphicFramePr>
            <a:graphicFrameLocks noChangeAspect="1"/>
          </p:cNvGraphicFramePr>
          <p:nvPr/>
        </p:nvGraphicFramePr>
        <p:xfrm>
          <a:off x="5715000" y="1346200"/>
          <a:ext cx="254000" cy="304800"/>
        </p:xfrm>
        <a:graphic>
          <a:graphicData uri="http://schemas.openxmlformats.org/presentationml/2006/ole">
            <p:oleObj spid="_x0000_s519173" name="Equation" r:id="rId7" imgW="190440" imgH="228600" progId="Equation.3">
              <p:embed/>
            </p:oleObj>
          </a:graphicData>
        </a:graphic>
      </p:graphicFrame>
      <p:graphicFrame>
        <p:nvGraphicFramePr>
          <p:cNvPr id="13332" name="Object 20"/>
          <p:cNvGraphicFramePr>
            <a:graphicFrameLocks noChangeAspect="1"/>
          </p:cNvGraphicFramePr>
          <p:nvPr/>
        </p:nvGraphicFramePr>
        <p:xfrm>
          <a:off x="1600200" y="2794000"/>
          <a:ext cx="254000" cy="381000"/>
        </p:xfrm>
        <a:graphic>
          <a:graphicData uri="http://schemas.openxmlformats.org/presentationml/2006/ole">
            <p:oleObj spid="_x0000_s519174" name="Equation" r:id="rId8" imgW="152280" imgH="228600" progId="Equation.3">
              <p:embed/>
            </p:oleObj>
          </a:graphicData>
        </a:graphic>
      </p:graphicFrame>
      <p:sp>
        <p:nvSpPr>
          <p:cNvPr id="13333" name="Line 21"/>
          <p:cNvSpPr>
            <a:spLocks noChangeShapeType="1"/>
          </p:cNvSpPr>
          <p:nvPr/>
        </p:nvSpPr>
        <p:spPr bwMode="auto">
          <a:xfrm>
            <a:off x="4519613" y="3082925"/>
            <a:ext cx="2652712" cy="0"/>
          </a:xfrm>
          <a:prstGeom prst="line">
            <a:avLst/>
          </a:prstGeom>
          <a:noFill/>
          <a:ln w="19050">
            <a:solidFill>
              <a:schemeClr val="accent1"/>
            </a:solidFill>
            <a:round/>
            <a:headEnd/>
            <a:tailEnd/>
          </a:ln>
          <a:effectLst/>
        </p:spPr>
        <p:txBody>
          <a:bodyPr wrap="none">
            <a:prstTxWarp prst="textNoShape">
              <a:avLst/>
            </a:prstTxWarp>
          </a:bodyPr>
          <a:lstStyle/>
          <a:p>
            <a:endParaRPr lang="en-US" b="0">
              <a:effectLst/>
              <a:latin typeface="Papyrus"/>
            </a:endParaRPr>
          </a:p>
        </p:txBody>
      </p:sp>
      <p:sp>
        <p:nvSpPr>
          <p:cNvPr id="13336" name="Text Box 24"/>
          <p:cNvSpPr txBox="1">
            <a:spLocks noChangeArrowheads="1"/>
          </p:cNvSpPr>
          <p:nvPr/>
        </p:nvSpPr>
        <p:spPr bwMode="auto">
          <a:xfrm>
            <a:off x="4495800" y="4724400"/>
            <a:ext cx="3048000" cy="304800"/>
          </a:xfrm>
          <a:prstGeom prst="rect">
            <a:avLst/>
          </a:prstGeom>
          <a:noFill/>
          <a:ln w="9525">
            <a:noFill/>
            <a:miter lim="800000"/>
            <a:headEnd/>
            <a:tailEnd/>
          </a:ln>
          <a:effectLst/>
        </p:spPr>
        <p:txBody>
          <a:bodyPr>
            <a:prstTxWarp prst="textNoShape">
              <a:avLst/>
            </a:prstTxWarp>
            <a:spAutoFit/>
          </a:bodyPr>
          <a:lstStyle/>
          <a:p>
            <a:pPr algn="ctr"/>
            <a:r>
              <a:rPr lang="en-GB" altLang="ko-KR" sz="1400" b="0">
                <a:effectLst/>
                <a:latin typeface="Papyrus"/>
                <a:ea typeface="굴림" charset="-127"/>
                <a:cs typeface="굴림" charset="-127"/>
              </a:rPr>
              <a:t>After Range Walk Compensation</a:t>
            </a:r>
          </a:p>
        </p:txBody>
      </p:sp>
      <p:sp>
        <p:nvSpPr>
          <p:cNvPr id="13338" name="Text Box 26"/>
          <p:cNvSpPr txBox="1">
            <a:spLocks noChangeArrowheads="1"/>
          </p:cNvSpPr>
          <p:nvPr/>
        </p:nvSpPr>
        <p:spPr bwMode="auto">
          <a:xfrm>
            <a:off x="3352800" y="5791200"/>
            <a:ext cx="1524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Range Migration</a:t>
            </a:r>
          </a:p>
        </p:txBody>
      </p:sp>
      <p:sp>
        <p:nvSpPr>
          <p:cNvPr id="13339" name="Line 27"/>
          <p:cNvSpPr>
            <a:spLocks noChangeShapeType="1"/>
          </p:cNvSpPr>
          <p:nvPr/>
        </p:nvSpPr>
        <p:spPr bwMode="auto">
          <a:xfrm>
            <a:off x="685800" y="5943600"/>
            <a:ext cx="23622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3340" name="Line 28"/>
          <p:cNvSpPr>
            <a:spLocks noChangeShapeType="1"/>
          </p:cNvSpPr>
          <p:nvPr/>
        </p:nvSpPr>
        <p:spPr bwMode="auto">
          <a:xfrm>
            <a:off x="4953000" y="5943600"/>
            <a:ext cx="32004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23" name="Rectangle 22"/>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kumimoji="1" lang="en-US">
                <a:solidFill>
                  <a:schemeClr val="tx1"/>
                </a:solidFill>
                <a:effectLst/>
                <a:latin typeface="Papyrus"/>
              </a:rPr>
              <a:t>Imaging Radar - General</a:t>
            </a:r>
            <a:endParaRPr lang="en-US">
              <a:solidFill>
                <a:schemeClr val="tx1"/>
              </a:solidFill>
              <a:effectLst/>
              <a:latin typeface="Papyrus"/>
            </a:endParaRPr>
          </a:p>
        </p:txBody>
      </p:sp>
      <p:sp>
        <p:nvSpPr>
          <p:cNvPr id="6147" name="Content Placeholder 2"/>
          <p:cNvSpPr>
            <a:spLocks noGrp="1"/>
          </p:cNvSpPr>
          <p:nvPr>
            <p:ph idx="1"/>
          </p:nvPr>
        </p:nvSpPr>
        <p:spPr/>
        <p:txBody>
          <a:bodyPr/>
          <a:lstStyle/>
          <a:p>
            <a:pPr eaLnBrk="1" hangingPunct="1">
              <a:lnSpc>
                <a:spcPct val="90000"/>
              </a:lnSpc>
            </a:pPr>
            <a:r>
              <a:rPr kumimoji="1" lang="en-US" sz="3600">
                <a:solidFill>
                  <a:schemeClr val="tx1"/>
                </a:solidFill>
                <a:effectLst/>
                <a:latin typeface="Papyrus"/>
              </a:rPr>
              <a:t>RADAR = RAdio Detection and Ranging</a:t>
            </a:r>
          </a:p>
          <a:p>
            <a:pPr eaLnBrk="1" hangingPunct="1">
              <a:lnSpc>
                <a:spcPct val="90000"/>
              </a:lnSpc>
            </a:pPr>
            <a:r>
              <a:rPr kumimoji="1" lang="en-US" sz="3600">
                <a:solidFill>
                  <a:schemeClr val="tx1"/>
                </a:solidFill>
                <a:effectLst/>
                <a:latin typeface="Papyrus"/>
              </a:rPr>
              <a:t>Uses the microwave region of the electromagnetic spectrum.</a:t>
            </a:r>
          </a:p>
          <a:p>
            <a:pPr eaLnBrk="1" hangingPunct="1">
              <a:lnSpc>
                <a:spcPct val="90000"/>
              </a:lnSpc>
            </a:pPr>
            <a:r>
              <a:rPr kumimoji="1" lang="en-US" sz="3600">
                <a:solidFill>
                  <a:schemeClr val="tx1"/>
                </a:solidFill>
                <a:effectLst/>
                <a:latin typeface="Papyrus"/>
              </a:rPr>
              <a:t>Wavelengths used in imaging radar range between 1 mm and 1 m</a:t>
            </a:r>
          </a:p>
          <a:p>
            <a:pPr eaLnBrk="1" hangingPunct="1">
              <a:lnSpc>
                <a:spcPct val="90000"/>
              </a:lnSpc>
            </a:pPr>
            <a:r>
              <a:rPr kumimoji="1" lang="en-US" sz="3600">
                <a:solidFill>
                  <a:schemeClr val="tx1"/>
                </a:solidFill>
                <a:effectLst/>
                <a:latin typeface="Papyrus"/>
              </a:rPr>
              <a:t>Longer wavelengths are used for communication and navigation.</a:t>
            </a:r>
          </a:p>
          <a:p>
            <a:pPr eaLnBrk="1" hangingPunct="1"/>
            <a:endParaRPr lang="en-US">
              <a:solidFill>
                <a:schemeClr val="tx1"/>
              </a:solidFill>
              <a:effectLst/>
              <a:latin typeface="Papyrus"/>
            </a:endParaRPr>
          </a:p>
        </p:txBody>
      </p:sp>
      <p:sp>
        <p:nvSpPr>
          <p:cNvPr id="4" name="Rectangle 3"/>
          <p:cNvSpPr/>
          <p:nvPr/>
        </p:nvSpPr>
        <p:spPr>
          <a:xfrm>
            <a:off x="161459" y="6553200"/>
            <a:ext cx="905341" cy="276999"/>
          </a:xfrm>
          <a:prstGeom prst="rect">
            <a:avLst/>
          </a:prstGeom>
        </p:spPr>
        <p:txBody>
          <a:bodyPr wrap="none">
            <a:spAutoFit/>
          </a:bodyPr>
          <a:lstStyle/>
          <a:p>
            <a:r>
              <a:rPr lang="en-US" sz="1200" b="0" dirty="0" smtClean="0">
                <a:latin typeface="Papyrus"/>
                <a:ea typeface="Papyrus"/>
                <a:cs typeface="Papyrus"/>
              </a:rPr>
              <a:t>Murchison</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304800"/>
            <a:ext cx="7772400" cy="762000"/>
          </a:xfrm>
        </p:spPr>
        <p:txBody>
          <a:bodyPr/>
          <a:lstStyle/>
          <a:p>
            <a:r>
              <a:rPr lang="en-GB" altLang="ko-KR" sz="3600">
                <a:solidFill>
                  <a:schemeClr val="tx1"/>
                </a:solidFill>
                <a:effectLst/>
                <a:ea typeface="굴림" charset="-127"/>
                <a:cs typeface="굴림" charset="-127"/>
              </a:rPr>
              <a:t>Azimuth Compression</a:t>
            </a:r>
          </a:p>
        </p:txBody>
      </p:sp>
      <p:pic>
        <p:nvPicPr>
          <p:cNvPr id="11268" name="Picture 4" descr="sinc2"/>
          <p:cNvPicPr>
            <a:picLocks noChangeAspect="1" noChangeArrowheads="1"/>
          </p:cNvPicPr>
          <p:nvPr/>
        </p:nvPicPr>
        <p:blipFill>
          <a:blip r:embed="rId3"/>
          <a:srcRect/>
          <a:stretch>
            <a:fillRect/>
          </a:stretch>
        </p:blipFill>
        <p:spPr bwMode="auto">
          <a:xfrm>
            <a:off x="762000" y="1828800"/>
            <a:ext cx="2209800" cy="1563688"/>
          </a:xfrm>
          <a:prstGeom prst="rect">
            <a:avLst/>
          </a:prstGeom>
          <a:noFill/>
        </p:spPr>
      </p:pic>
      <p:graphicFrame>
        <p:nvGraphicFramePr>
          <p:cNvPr id="11269" name="Object 5"/>
          <p:cNvGraphicFramePr>
            <a:graphicFrameLocks noChangeAspect="1"/>
          </p:cNvGraphicFramePr>
          <p:nvPr/>
        </p:nvGraphicFramePr>
        <p:xfrm>
          <a:off x="1317625" y="3505200"/>
          <a:ext cx="946150" cy="304800"/>
        </p:xfrm>
        <a:graphic>
          <a:graphicData uri="http://schemas.openxmlformats.org/presentationml/2006/ole">
            <p:oleObj spid="_x0000_s520194" name="Equation" r:id="rId4" imgW="558720" imgH="203040" progId="Equation.3">
              <p:embed/>
            </p:oleObj>
          </a:graphicData>
        </a:graphic>
      </p:graphicFrame>
      <p:sp>
        <p:nvSpPr>
          <p:cNvPr id="11270" name="Text Box 6"/>
          <p:cNvSpPr txBox="1">
            <a:spLocks noChangeArrowheads="1"/>
          </p:cNvSpPr>
          <p:nvPr/>
        </p:nvSpPr>
        <p:spPr bwMode="auto">
          <a:xfrm>
            <a:off x="914400" y="1371600"/>
            <a:ext cx="1447800" cy="584776"/>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600" b="0">
                <a:effectLst/>
                <a:latin typeface="Papyrus"/>
                <a:ea typeface="굴림" charset="-127"/>
                <a:cs typeface="굴림" charset="-127"/>
              </a:rPr>
              <a:t>Real Aperture </a:t>
            </a:r>
          </a:p>
        </p:txBody>
      </p:sp>
      <p:sp>
        <p:nvSpPr>
          <p:cNvPr id="11274" name="Text Box 10"/>
          <p:cNvSpPr txBox="1">
            <a:spLocks noChangeArrowheads="1"/>
          </p:cNvSpPr>
          <p:nvPr/>
        </p:nvSpPr>
        <p:spPr bwMode="auto">
          <a:xfrm>
            <a:off x="838200" y="3810000"/>
            <a:ext cx="2133600" cy="549275"/>
          </a:xfrm>
          <a:prstGeom prst="rect">
            <a:avLst/>
          </a:prstGeom>
          <a:noFill/>
          <a:ln w="9525">
            <a:noFill/>
            <a:miter lim="800000"/>
            <a:headEnd/>
            <a:tailEnd/>
          </a:ln>
          <a:effectLst/>
        </p:spPr>
        <p:txBody>
          <a:bodyPr>
            <a:prstTxWarp prst="textNoShape">
              <a:avLst/>
            </a:prstTxWarp>
            <a:spAutoFit/>
          </a:bodyPr>
          <a:lstStyle/>
          <a:p>
            <a:pPr>
              <a:spcBef>
                <a:spcPct val="50000"/>
              </a:spcBef>
            </a:pPr>
            <a:r>
              <a:rPr lang="ko-KR" altLang="en-GB" sz="1200" b="0">
                <a:effectLst/>
                <a:latin typeface="Papyrus"/>
                <a:ea typeface="굴림" charset="-127"/>
                <a:cs typeface="굴림" charset="-127"/>
                <a:sym typeface="Symbol" charset="2"/>
              </a:rPr>
              <a:t></a:t>
            </a:r>
            <a:r>
              <a:rPr lang="en-GB" altLang="ko-KR" sz="1200" b="0">
                <a:effectLst/>
                <a:latin typeface="Papyrus"/>
                <a:ea typeface="굴림" charset="-127"/>
                <a:cs typeface="굴림" charset="-127"/>
                <a:sym typeface="Symbol" charset="2"/>
              </a:rPr>
              <a:t>: wavelength</a:t>
            </a:r>
            <a:endParaRPr lang="en-GB" altLang="ko-KR" sz="1200" b="0">
              <a:effectLst/>
              <a:latin typeface="Papyrus"/>
              <a:ea typeface="굴림" charset="-127"/>
              <a:cs typeface="굴림" charset="-127"/>
            </a:endParaRPr>
          </a:p>
          <a:p>
            <a:pPr>
              <a:spcBef>
                <a:spcPct val="50000"/>
              </a:spcBef>
            </a:pPr>
            <a:r>
              <a:rPr lang="en-GB" altLang="ko-KR" sz="1200" b="0">
                <a:effectLst/>
                <a:latin typeface="Papyrus"/>
                <a:ea typeface="굴림" charset="-127"/>
                <a:cs typeface="굴림" charset="-127"/>
              </a:rPr>
              <a:t>L: Antenna length</a:t>
            </a:r>
          </a:p>
        </p:txBody>
      </p:sp>
      <p:pic>
        <p:nvPicPr>
          <p:cNvPr id="11277" name="Picture 13" descr="fig_4"/>
          <p:cNvPicPr>
            <a:picLocks noChangeAspect="1" noChangeArrowheads="1"/>
          </p:cNvPicPr>
          <p:nvPr/>
        </p:nvPicPr>
        <p:blipFill>
          <a:blip r:embed="rId5"/>
          <a:srcRect/>
          <a:stretch>
            <a:fillRect/>
          </a:stretch>
        </p:blipFill>
        <p:spPr bwMode="auto">
          <a:xfrm>
            <a:off x="3505200" y="1524000"/>
            <a:ext cx="4675188" cy="1439863"/>
          </a:xfrm>
          <a:prstGeom prst="rect">
            <a:avLst/>
          </a:prstGeom>
          <a:noFill/>
        </p:spPr>
      </p:pic>
      <p:sp>
        <p:nvSpPr>
          <p:cNvPr id="11278" name="Rectangle 14"/>
          <p:cNvSpPr>
            <a:spLocks noChangeArrowheads="1"/>
          </p:cNvSpPr>
          <p:nvPr/>
        </p:nvSpPr>
        <p:spPr bwMode="auto">
          <a:xfrm>
            <a:off x="76200" y="2819400"/>
            <a:ext cx="9144000" cy="523220"/>
          </a:xfrm>
          <a:prstGeom prst="rect">
            <a:avLst/>
          </a:prstGeom>
          <a:noFill/>
          <a:ln w="9525">
            <a:noFill/>
            <a:miter lim="800000"/>
            <a:headEnd/>
            <a:tailEnd/>
          </a:ln>
          <a:effectLst/>
        </p:spPr>
        <p:txBody>
          <a:bodyPr>
            <a:prstTxWarp prst="textNoShape">
              <a:avLst/>
            </a:prstTxWarp>
            <a:spAutoFit/>
          </a:bodyPr>
          <a:lstStyle/>
          <a:p>
            <a:endParaRPr lang="en-US" b="0">
              <a:effectLst/>
              <a:latin typeface="Papyrus"/>
            </a:endParaRPr>
          </a:p>
        </p:txBody>
      </p:sp>
      <p:sp>
        <p:nvSpPr>
          <p:cNvPr id="11279" name="Rectangle 15"/>
          <p:cNvSpPr>
            <a:spLocks noChangeArrowheads="1"/>
          </p:cNvSpPr>
          <p:nvPr/>
        </p:nvSpPr>
        <p:spPr bwMode="auto">
          <a:xfrm>
            <a:off x="3581400" y="2971800"/>
            <a:ext cx="3733800" cy="457200"/>
          </a:xfrm>
          <a:prstGeom prst="rect">
            <a:avLst/>
          </a:prstGeom>
          <a:noFill/>
          <a:ln w="9525">
            <a:noFill/>
            <a:miter lim="800000"/>
            <a:headEnd/>
            <a:tailEnd/>
          </a:ln>
          <a:effectLst/>
        </p:spPr>
        <p:txBody>
          <a:bodyPr anchor="ctr">
            <a:prstTxWarp prst="textNoShape">
              <a:avLst/>
            </a:prstTxWarp>
          </a:bodyPr>
          <a:lstStyle/>
          <a:p>
            <a:pPr algn="ctr"/>
            <a:r>
              <a:rPr lang="en-GB" altLang="ko-KR" sz="1600" b="0">
                <a:effectLst/>
                <a:latin typeface="Papyrus"/>
                <a:ea typeface="굴림" charset="-127"/>
                <a:cs typeface="굴림" charset="-127"/>
              </a:rPr>
              <a:t>Doppler Shift (Linear Chirp Pulse)</a:t>
            </a:r>
          </a:p>
        </p:txBody>
      </p:sp>
      <p:sp>
        <p:nvSpPr>
          <p:cNvPr id="11281" name="Text Box 17"/>
          <p:cNvSpPr txBox="1">
            <a:spLocks noChangeArrowheads="1"/>
          </p:cNvSpPr>
          <p:nvPr/>
        </p:nvSpPr>
        <p:spPr bwMode="auto">
          <a:xfrm>
            <a:off x="685800" y="4648200"/>
            <a:ext cx="2362200" cy="63094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Azimuth footprint width: </a:t>
            </a:r>
          </a:p>
          <a:p>
            <a:pPr>
              <a:spcBef>
                <a:spcPct val="50000"/>
              </a:spcBef>
            </a:pPr>
            <a:r>
              <a:rPr lang="en-GB" altLang="ko-KR" sz="1400" b="0">
                <a:effectLst/>
                <a:latin typeface="Papyrus"/>
                <a:ea typeface="굴림" charset="-127"/>
                <a:cs typeface="굴림" charset="-127"/>
              </a:rPr>
              <a:t>               5 km (ERS-1/2)</a:t>
            </a:r>
          </a:p>
        </p:txBody>
      </p:sp>
      <p:sp>
        <p:nvSpPr>
          <p:cNvPr id="11282" name="Line 18"/>
          <p:cNvSpPr>
            <a:spLocks noChangeShapeType="1"/>
          </p:cNvSpPr>
          <p:nvPr/>
        </p:nvSpPr>
        <p:spPr bwMode="auto">
          <a:xfrm>
            <a:off x="3048000" y="1295400"/>
            <a:ext cx="0" cy="4419600"/>
          </a:xfrm>
          <a:prstGeom prst="line">
            <a:avLst/>
          </a:prstGeom>
          <a:noFill/>
          <a:ln w="57150">
            <a:solidFill>
              <a:schemeClr val="tx1"/>
            </a:solidFill>
            <a:round/>
            <a:headEnd/>
            <a:tailEnd/>
          </a:ln>
          <a:effectLst/>
        </p:spPr>
        <p:txBody>
          <a:bodyPr wrap="none">
            <a:prstTxWarp prst="textNoShape">
              <a:avLst/>
            </a:prstTxWarp>
          </a:bodyPr>
          <a:lstStyle/>
          <a:p>
            <a:endParaRPr lang="en-US" b="0">
              <a:effectLst/>
              <a:latin typeface="Papyrus"/>
            </a:endParaRPr>
          </a:p>
        </p:txBody>
      </p:sp>
      <p:graphicFrame>
        <p:nvGraphicFramePr>
          <p:cNvPr id="11284" name="Object 20"/>
          <p:cNvGraphicFramePr>
            <a:graphicFrameLocks noChangeAspect="1"/>
          </p:cNvGraphicFramePr>
          <p:nvPr/>
        </p:nvGraphicFramePr>
        <p:xfrm>
          <a:off x="4191000" y="3352800"/>
          <a:ext cx="3505200" cy="536575"/>
        </p:xfrm>
        <a:graphic>
          <a:graphicData uri="http://schemas.openxmlformats.org/presentationml/2006/ole">
            <p:oleObj spid="_x0000_s520195" name="Equation" r:id="rId6" imgW="2743200" imgH="419040" progId="Equation.3">
              <p:embed/>
            </p:oleObj>
          </a:graphicData>
        </a:graphic>
      </p:graphicFrame>
      <p:sp>
        <p:nvSpPr>
          <p:cNvPr id="11286" name="Text Box 22"/>
          <p:cNvSpPr txBox="1">
            <a:spLocks noChangeArrowheads="1"/>
          </p:cNvSpPr>
          <p:nvPr/>
        </p:nvSpPr>
        <p:spPr bwMode="auto">
          <a:xfrm>
            <a:off x="4495800" y="4038600"/>
            <a:ext cx="4114800" cy="1677988"/>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sym typeface="Symbol" charset="2"/>
              </a:rPr>
              <a:t>For ERS-1/2,</a:t>
            </a:r>
          </a:p>
          <a:p>
            <a:pPr>
              <a:spcBef>
                <a:spcPct val="50000"/>
              </a:spcBef>
            </a:pPr>
            <a:r>
              <a:rPr lang="en-GB" altLang="ko-KR" sz="1200" b="0">
                <a:effectLst/>
                <a:latin typeface="Papyrus"/>
                <a:ea typeface="굴림" charset="-127"/>
                <a:cs typeface="굴림" charset="-127"/>
              </a:rPr>
              <a:t>Coherent Integration Time (S): 600 m</a:t>
            </a:r>
            <a:r>
              <a:rPr lang="en-GB" altLang="ko-KR" sz="1200" b="0">
                <a:effectLst/>
                <a:latin typeface="Papyrus"/>
                <a:ea typeface="굴림" charset="-127"/>
                <a:cs typeface="굴림" charset="-127"/>
                <a:sym typeface="Symbol" charset="2"/>
              </a:rPr>
              <a:t>s (5 km footprint)</a:t>
            </a:r>
          </a:p>
          <a:p>
            <a:pPr>
              <a:spcBef>
                <a:spcPct val="50000"/>
              </a:spcBef>
            </a:pPr>
            <a:r>
              <a:rPr lang="en-GB" altLang="ko-KR" sz="1200" b="0">
                <a:effectLst/>
                <a:latin typeface="Papyrus"/>
                <a:ea typeface="굴림" charset="-127"/>
                <a:cs typeface="굴림" charset="-127"/>
                <a:sym typeface="Symbol" charset="2"/>
              </a:rPr>
              <a:t>Bandwidth: 1260 Hz</a:t>
            </a:r>
          </a:p>
          <a:p>
            <a:pPr>
              <a:spcBef>
                <a:spcPct val="50000"/>
              </a:spcBef>
            </a:pPr>
            <a:r>
              <a:rPr lang="en-GB" altLang="ko-KR" sz="1200" b="0">
                <a:effectLst/>
                <a:latin typeface="Papyrus"/>
                <a:ea typeface="굴림" charset="-127"/>
                <a:cs typeface="굴림" charset="-127"/>
                <a:sym typeface="Symbol" charset="2"/>
              </a:rPr>
              <a:t>Half power width of autocorrelation function: 0.8 ms </a:t>
            </a:r>
          </a:p>
          <a:p>
            <a:pPr>
              <a:spcBef>
                <a:spcPct val="50000"/>
              </a:spcBef>
            </a:pPr>
            <a:r>
              <a:rPr lang="en-GB" altLang="ko-KR" sz="1200" b="0">
                <a:effectLst/>
                <a:latin typeface="Papyrus"/>
                <a:ea typeface="굴림" charset="-127"/>
                <a:cs typeface="굴림" charset="-127"/>
                <a:sym typeface="Symbol" charset="2"/>
              </a:rPr>
              <a:t>Pulse Compression Ratio: 756 (ERS-1/2)</a:t>
            </a:r>
          </a:p>
          <a:p>
            <a:pPr>
              <a:spcBef>
                <a:spcPct val="50000"/>
              </a:spcBef>
            </a:pPr>
            <a:r>
              <a:rPr lang="en-GB" altLang="ko-KR" sz="1200" b="0">
                <a:effectLst/>
                <a:latin typeface="Papyrus"/>
                <a:ea typeface="굴림" charset="-127"/>
                <a:cs typeface="굴림" charset="-127"/>
                <a:sym typeface="Symbol" charset="2"/>
              </a:rPr>
              <a:t>Azimuth Resolution: 5 m</a:t>
            </a:r>
          </a:p>
        </p:txBody>
      </p:sp>
      <p:sp>
        <p:nvSpPr>
          <p:cNvPr id="11287" name="Rectangle 23"/>
          <p:cNvSpPr>
            <a:spLocks noChangeArrowheads="1"/>
          </p:cNvSpPr>
          <p:nvPr/>
        </p:nvSpPr>
        <p:spPr bwMode="auto">
          <a:xfrm>
            <a:off x="4419600" y="3962400"/>
            <a:ext cx="4114800" cy="18288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b="0">
              <a:effectLst/>
              <a:latin typeface="Papyrus"/>
            </a:endParaRPr>
          </a:p>
        </p:txBody>
      </p:sp>
      <p:sp>
        <p:nvSpPr>
          <p:cNvPr id="11288" name="Text Box 24"/>
          <p:cNvSpPr txBox="1">
            <a:spLocks noChangeArrowheads="1"/>
          </p:cNvSpPr>
          <p:nvPr/>
        </p:nvSpPr>
        <p:spPr bwMode="auto">
          <a:xfrm>
            <a:off x="5105400" y="1143000"/>
            <a:ext cx="19812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600" b="0">
                <a:effectLst/>
                <a:latin typeface="Papyrus"/>
                <a:ea typeface="굴림" charset="-127"/>
                <a:cs typeface="굴림" charset="-127"/>
              </a:rPr>
              <a:t>Synthetic Aperture </a:t>
            </a:r>
          </a:p>
        </p:txBody>
      </p:sp>
      <p:sp>
        <p:nvSpPr>
          <p:cNvPr id="11289" name="Line 25"/>
          <p:cNvSpPr>
            <a:spLocks noChangeShapeType="1"/>
          </p:cNvSpPr>
          <p:nvPr/>
        </p:nvSpPr>
        <p:spPr bwMode="auto">
          <a:xfrm>
            <a:off x="3200400" y="5257800"/>
            <a:ext cx="1066800" cy="0"/>
          </a:xfrm>
          <a:prstGeom prst="line">
            <a:avLst/>
          </a:prstGeom>
          <a:noFill/>
          <a:ln w="38100">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1290" name="Text Box 26"/>
          <p:cNvSpPr txBox="1">
            <a:spLocks noChangeArrowheads="1"/>
          </p:cNvSpPr>
          <p:nvPr/>
        </p:nvSpPr>
        <p:spPr bwMode="auto">
          <a:xfrm>
            <a:off x="3124200" y="4648200"/>
            <a:ext cx="1447800" cy="52322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Matched Filtering</a:t>
            </a:r>
          </a:p>
        </p:txBody>
      </p:sp>
      <p:sp>
        <p:nvSpPr>
          <p:cNvPr id="11291" name="Line 27"/>
          <p:cNvSpPr>
            <a:spLocks noChangeShapeType="1"/>
          </p:cNvSpPr>
          <p:nvPr/>
        </p:nvSpPr>
        <p:spPr bwMode="auto">
          <a:xfrm>
            <a:off x="990600" y="6172200"/>
            <a:ext cx="15240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11292" name="Text Box 28"/>
          <p:cNvSpPr txBox="1">
            <a:spLocks noChangeArrowheads="1"/>
          </p:cNvSpPr>
          <p:nvPr/>
        </p:nvSpPr>
        <p:spPr bwMode="auto">
          <a:xfrm>
            <a:off x="2209800" y="6019800"/>
            <a:ext cx="28956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dirty="0">
                <a:effectLst/>
                <a:latin typeface="Papyrus"/>
                <a:ea typeface="굴림" charset="-127"/>
                <a:cs typeface="굴림" charset="-127"/>
              </a:rPr>
              <a:t>Azimuth Matched Filtering </a:t>
            </a:r>
          </a:p>
        </p:txBody>
      </p:sp>
      <p:sp>
        <p:nvSpPr>
          <p:cNvPr id="11293" name="Text Box 29"/>
          <p:cNvSpPr txBox="1">
            <a:spLocks noChangeArrowheads="1"/>
          </p:cNvSpPr>
          <p:nvPr/>
        </p:nvSpPr>
        <p:spPr bwMode="auto">
          <a:xfrm>
            <a:off x="7543800" y="6019800"/>
            <a:ext cx="762000" cy="52322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ltLang="ko-KR" sz="1400" b="0">
                <a:effectLst/>
                <a:latin typeface="Papyrus"/>
                <a:ea typeface="굴림" charset="-127"/>
                <a:cs typeface="굴림" charset="-127"/>
              </a:rPr>
              <a:t>Output</a:t>
            </a:r>
          </a:p>
        </p:txBody>
      </p:sp>
      <p:sp>
        <p:nvSpPr>
          <p:cNvPr id="11294" name="Line 30"/>
          <p:cNvSpPr>
            <a:spLocks noChangeShapeType="1"/>
          </p:cNvSpPr>
          <p:nvPr/>
        </p:nvSpPr>
        <p:spPr bwMode="auto">
          <a:xfrm>
            <a:off x="4876800" y="6172200"/>
            <a:ext cx="2362200" cy="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b="0">
              <a:effectLst/>
              <a:latin typeface="Papyrus"/>
            </a:endParaRPr>
          </a:p>
        </p:txBody>
      </p:sp>
      <p:sp>
        <p:nvSpPr>
          <p:cNvPr id="23" name="Rectangle 22"/>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23503" y="152400"/>
            <a:ext cx="7772400" cy="755650"/>
          </a:xfrm>
        </p:spPr>
        <p:txBody>
          <a:bodyPr>
            <a:normAutofit fontScale="90000"/>
          </a:bodyPr>
          <a:lstStyle/>
          <a:p>
            <a:pPr algn="ctr"/>
            <a:r>
              <a:rPr lang="en-US" altLang="ko-KR" sz="4000">
                <a:solidFill>
                  <a:schemeClr val="tx1"/>
                </a:solidFill>
                <a:effectLst/>
              </a:rPr>
              <a:t>SAR Focusing </a:t>
            </a:r>
            <a:r>
              <a:rPr lang="en-US" altLang="ko-KR" sz="4000">
                <a:solidFill>
                  <a:schemeClr val="tx1"/>
                </a:solidFill>
                <a:effectLst/>
                <a:ea typeface="굴림" charset="-127"/>
                <a:cs typeface="굴림" charset="-127"/>
              </a:rPr>
              <a:t>–</a:t>
            </a:r>
            <a:r>
              <a:rPr lang="en-US" altLang="ko-KR" sz="4000">
                <a:solidFill>
                  <a:schemeClr val="tx1"/>
                </a:solidFill>
                <a:effectLst/>
              </a:rPr>
              <a:t> Point Target</a:t>
            </a:r>
          </a:p>
        </p:txBody>
      </p:sp>
      <p:sp>
        <p:nvSpPr>
          <p:cNvPr id="67588" name="Rectangle 4"/>
          <p:cNvSpPr>
            <a:spLocks noChangeArrowheads="1"/>
          </p:cNvSpPr>
          <p:nvPr/>
        </p:nvSpPr>
        <p:spPr bwMode="auto">
          <a:xfrm>
            <a:off x="1371203" y="1660525"/>
            <a:ext cx="2735262" cy="2233612"/>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pPr algn="ctr"/>
            <a:endParaRPr lang="ko-KR" altLang="en-US" b="0">
              <a:effectLst/>
              <a:latin typeface="Papyrus"/>
              <a:ea typeface="굴림" charset="-127"/>
            </a:endParaRPr>
          </a:p>
        </p:txBody>
      </p:sp>
      <p:sp>
        <p:nvSpPr>
          <p:cNvPr id="67589" name="Arc 5"/>
          <p:cNvSpPr>
            <a:spLocks/>
          </p:cNvSpPr>
          <p:nvPr/>
        </p:nvSpPr>
        <p:spPr bwMode="auto">
          <a:xfrm rot="-3052644">
            <a:off x="2126853" y="1701800"/>
            <a:ext cx="1196975" cy="1412875"/>
          </a:xfrm>
          <a:custGeom>
            <a:avLst/>
            <a:gdLst>
              <a:gd name="G0" fmla="+- 2858 0 0"/>
              <a:gd name="G1" fmla="+- 21600 0 0"/>
              <a:gd name="G2" fmla="+- 21600 0 0"/>
              <a:gd name="T0" fmla="*/ 0 w 24458"/>
              <a:gd name="T1" fmla="*/ 190 h 24944"/>
              <a:gd name="T2" fmla="*/ 24198 w 24458"/>
              <a:gd name="T3" fmla="*/ 24944 h 24944"/>
              <a:gd name="T4" fmla="*/ 2858 w 24458"/>
              <a:gd name="T5" fmla="*/ 21600 h 24944"/>
            </a:gdLst>
            <a:ahLst/>
            <a:cxnLst>
              <a:cxn ang="0">
                <a:pos x="T0" y="T1"/>
              </a:cxn>
              <a:cxn ang="0">
                <a:pos x="T2" y="T3"/>
              </a:cxn>
              <a:cxn ang="0">
                <a:pos x="T4" y="T5"/>
              </a:cxn>
            </a:cxnLst>
            <a:rect l="0" t="0" r="r" b="b"/>
            <a:pathLst>
              <a:path w="24458" h="24944" fill="none" extrusionOk="0">
                <a:moveTo>
                  <a:pt x="-1" y="189"/>
                </a:moveTo>
                <a:cubicBezTo>
                  <a:pt x="947" y="63"/>
                  <a:pt x="1902" y="-1"/>
                  <a:pt x="2858" y="-1"/>
                </a:cubicBezTo>
                <a:cubicBezTo>
                  <a:pt x="14787" y="0"/>
                  <a:pt x="24458" y="9670"/>
                  <a:pt x="24458" y="21600"/>
                </a:cubicBezTo>
                <a:cubicBezTo>
                  <a:pt x="24458" y="22719"/>
                  <a:pt x="24370" y="23837"/>
                  <a:pt x="24197" y="24943"/>
                </a:cubicBezTo>
              </a:path>
              <a:path w="24458" h="24944" stroke="0" extrusionOk="0">
                <a:moveTo>
                  <a:pt x="-1" y="189"/>
                </a:moveTo>
                <a:cubicBezTo>
                  <a:pt x="947" y="63"/>
                  <a:pt x="1902" y="-1"/>
                  <a:pt x="2858" y="-1"/>
                </a:cubicBezTo>
                <a:cubicBezTo>
                  <a:pt x="14787" y="0"/>
                  <a:pt x="24458" y="9670"/>
                  <a:pt x="24458" y="21600"/>
                </a:cubicBezTo>
                <a:cubicBezTo>
                  <a:pt x="24458" y="22719"/>
                  <a:pt x="24370" y="23837"/>
                  <a:pt x="24197" y="24943"/>
                </a:cubicBezTo>
                <a:lnTo>
                  <a:pt x="2858" y="21600"/>
                </a:lnTo>
                <a:close/>
              </a:path>
            </a:pathLst>
          </a:custGeom>
          <a:noFill/>
          <a:ln w="152400">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67592" name="Rectangle 8"/>
          <p:cNvSpPr>
            <a:spLocks noChangeArrowheads="1"/>
          </p:cNvSpPr>
          <p:nvPr/>
        </p:nvSpPr>
        <p:spPr bwMode="auto">
          <a:xfrm>
            <a:off x="4466828" y="1660525"/>
            <a:ext cx="2736850" cy="2233612"/>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endParaRPr lang="en-US" b="0">
              <a:effectLst/>
              <a:latin typeface="Papyrus"/>
            </a:endParaRPr>
          </a:p>
        </p:txBody>
      </p:sp>
      <p:sp>
        <p:nvSpPr>
          <p:cNvPr id="67593" name="Arc 9"/>
          <p:cNvSpPr>
            <a:spLocks/>
          </p:cNvSpPr>
          <p:nvPr/>
        </p:nvSpPr>
        <p:spPr bwMode="auto">
          <a:xfrm rot="-3052644">
            <a:off x="5222478" y="1701800"/>
            <a:ext cx="1196975" cy="1412875"/>
          </a:xfrm>
          <a:custGeom>
            <a:avLst/>
            <a:gdLst>
              <a:gd name="G0" fmla="+- 2858 0 0"/>
              <a:gd name="G1" fmla="+- 21600 0 0"/>
              <a:gd name="G2" fmla="+- 21600 0 0"/>
              <a:gd name="T0" fmla="*/ 0 w 24458"/>
              <a:gd name="T1" fmla="*/ 190 h 24944"/>
              <a:gd name="T2" fmla="*/ 24198 w 24458"/>
              <a:gd name="T3" fmla="*/ 24944 h 24944"/>
              <a:gd name="T4" fmla="*/ 2858 w 24458"/>
              <a:gd name="T5" fmla="*/ 21600 h 24944"/>
            </a:gdLst>
            <a:ahLst/>
            <a:cxnLst>
              <a:cxn ang="0">
                <a:pos x="T0" y="T1"/>
              </a:cxn>
              <a:cxn ang="0">
                <a:pos x="T2" y="T3"/>
              </a:cxn>
              <a:cxn ang="0">
                <a:pos x="T4" y="T5"/>
              </a:cxn>
            </a:cxnLst>
            <a:rect l="0" t="0" r="r" b="b"/>
            <a:pathLst>
              <a:path w="24458" h="24944" fill="none" extrusionOk="0">
                <a:moveTo>
                  <a:pt x="-1" y="189"/>
                </a:moveTo>
                <a:cubicBezTo>
                  <a:pt x="947" y="63"/>
                  <a:pt x="1902" y="-1"/>
                  <a:pt x="2858" y="-1"/>
                </a:cubicBezTo>
                <a:cubicBezTo>
                  <a:pt x="14787" y="0"/>
                  <a:pt x="24458" y="9670"/>
                  <a:pt x="24458" y="21600"/>
                </a:cubicBezTo>
                <a:cubicBezTo>
                  <a:pt x="24458" y="22719"/>
                  <a:pt x="24370" y="23837"/>
                  <a:pt x="24197" y="24943"/>
                </a:cubicBezTo>
              </a:path>
              <a:path w="24458" h="24944" stroke="0" extrusionOk="0">
                <a:moveTo>
                  <a:pt x="-1" y="189"/>
                </a:moveTo>
                <a:cubicBezTo>
                  <a:pt x="947" y="63"/>
                  <a:pt x="1902" y="-1"/>
                  <a:pt x="2858" y="-1"/>
                </a:cubicBezTo>
                <a:cubicBezTo>
                  <a:pt x="14787" y="0"/>
                  <a:pt x="24458" y="9670"/>
                  <a:pt x="24458" y="21600"/>
                </a:cubicBezTo>
                <a:cubicBezTo>
                  <a:pt x="24458" y="22719"/>
                  <a:pt x="24370" y="23837"/>
                  <a:pt x="24197" y="24943"/>
                </a:cubicBezTo>
                <a:lnTo>
                  <a:pt x="2858" y="21600"/>
                </a:lnTo>
                <a:close/>
              </a:path>
            </a:pathLst>
          </a:custGeom>
          <a:noFill/>
          <a:ln w="12700">
            <a:solidFill>
              <a:schemeClr val="tx1"/>
            </a:solidFill>
            <a:round/>
            <a:headEnd/>
            <a:tailEnd/>
          </a:ln>
          <a:effectLst/>
        </p:spPr>
        <p:txBody>
          <a:bodyPr wrap="none" anchor="ctr">
            <a:prstTxWarp prst="textNoShape">
              <a:avLst/>
            </a:prstTxWarp>
          </a:bodyPr>
          <a:lstStyle/>
          <a:p>
            <a:endParaRPr lang="en-US" b="0">
              <a:effectLst/>
              <a:latin typeface="Papyrus"/>
            </a:endParaRPr>
          </a:p>
        </p:txBody>
      </p:sp>
      <p:sp>
        <p:nvSpPr>
          <p:cNvPr id="67594" name="Rectangle 10"/>
          <p:cNvSpPr>
            <a:spLocks noChangeArrowheads="1"/>
          </p:cNvSpPr>
          <p:nvPr/>
        </p:nvSpPr>
        <p:spPr bwMode="auto">
          <a:xfrm>
            <a:off x="1371203" y="4397375"/>
            <a:ext cx="2735262" cy="2232025"/>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endParaRPr lang="en-US" b="0">
              <a:effectLst/>
              <a:latin typeface="Papyrus"/>
            </a:endParaRPr>
          </a:p>
        </p:txBody>
      </p:sp>
      <p:sp>
        <p:nvSpPr>
          <p:cNvPr id="67596" name="Line 12"/>
          <p:cNvSpPr>
            <a:spLocks noChangeShapeType="1"/>
          </p:cNvSpPr>
          <p:nvPr/>
        </p:nvSpPr>
        <p:spPr bwMode="auto">
          <a:xfrm>
            <a:off x="1945878" y="4833937"/>
            <a:ext cx="1655762" cy="0"/>
          </a:xfrm>
          <a:prstGeom prst="line">
            <a:avLst/>
          </a:prstGeom>
          <a:noFill/>
          <a:ln w="9525">
            <a:solidFill>
              <a:schemeClr val="tx1"/>
            </a:solidFill>
            <a:round/>
            <a:headEnd/>
            <a:tailEnd/>
          </a:ln>
          <a:effectLst/>
        </p:spPr>
        <p:txBody>
          <a:bodyPr wrap="none">
            <a:prstTxWarp prst="textNoShape">
              <a:avLst/>
            </a:prstTxWarp>
          </a:bodyPr>
          <a:lstStyle/>
          <a:p>
            <a:endParaRPr lang="en-US" b="0">
              <a:effectLst/>
              <a:latin typeface="Papyrus"/>
            </a:endParaRPr>
          </a:p>
        </p:txBody>
      </p:sp>
      <p:sp>
        <p:nvSpPr>
          <p:cNvPr id="67597" name="Rectangle 13"/>
          <p:cNvSpPr>
            <a:spLocks noChangeArrowheads="1"/>
          </p:cNvSpPr>
          <p:nvPr/>
        </p:nvSpPr>
        <p:spPr bwMode="auto">
          <a:xfrm>
            <a:off x="4466828" y="4397375"/>
            <a:ext cx="2736850" cy="2232025"/>
          </a:xfrm>
          <a:prstGeom prst="rect">
            <a:avLst/>
          </a:prstGeom>
          <a:solidFill>
            <a:srgbClr val="00CCFF"/>
          </a:solidFill>
          <a:ln w="9525">
            <a:solidFill>
              <a:schemeClr val="tx1"/>
            </a:solidFill>
            <a:miter lim="800000"/>
            <a:headEnd/>
            <a:tailEnd/>
          </a:ln>
          <a:effectLst/>
        </p:spPr>
        <p:txBody>
          <a:bodyPr wrap="none" anchor="ctr">
            <a:prstTxWarp prst="textNoShape">
              <a:avLst/>
            </a:prstTxWarp>
          </a:bodyPr>
          <a:lstStyle/>
          <a:p>
            <a:endParaRPr lang="en-US" b="0">
              <a:effectLst/>
              <a:latin typeface="Papyrus"/>
            </a:endParaRPr>
          </a:p>
        </p:txBody>
      </p:sp>
      <p:sp>
        <p:nvSpPr>
          <p:cNvPr id="67599" name="Text Box 15"/>
          <p:cNvSpPr txBox="1">
            <a:spLocks noChangeArrowheads="1"/>
          </p:cNvSpPr>
          <p:nvPr/>
        </p:nvSpPr>
        <p:spPr bwMode="auto">
          <a:xfrm>
            <a:off x="639567" y="1415738"/>
            <a:ext cx="615553" cy="994398"/>
          </a:xfrm>
          <a:prstGeom prst="rect">
            <a:avLst/>
          </a:prstGeom>
          <a:noFill/>
          <a:ln w="9525">
            <a:noFill/>
            <a:miter lim="800000"/>
            <a:headEnd/>
            <a:tailEnd/>
          </a:ln>
          <a:effectLst/>
        </p:spPr>
        <p:txBody>
          <a:bodyPr vert="eaVert" wrap="none">
            <a:prstTxWarp prst="textNoShape">
              <a:avLst/>
            </a:prstTxWarp>
            <a:spAutoFit/>
          </a:bodyPr>
          <a:lstStyle/>
          <a:p>
            <a:r>
              <a:rPr lang="en-US" altLang="ko-KR" b="0" dirty="0">
                <a:effectLst/>
                <a:latin typeface="Papyrus"/>
              </a:rPr>
              <a:t>range</a:t>
            </a:r>
          </a:p>
        </p:txBody>
      </p:sp>
      <p:sp>
        <p:nvSpPr>
          <p:cNvPr id="67600" name="Text Box 16"/>
          <p:cNvSpPr txBox="1">
            <a:spLocks noChangeArrowheads="1"/>
          </p:cNvSpPr>
          <p:nvPr/>
        </p:nvSpPr>
        <p:spPr bwMode="auto">
          <a:xfrm>
            <a:off x="1111652" y="990600"/>
            <a:ext cx="1402948" cy="523220"/>
          </a:xfrm>
          <a:prstGeom prst="rect">
            <a:avLst/>
          </a:prstGeom>
          <a:noFill/>
          <a:ln w="9525">
            <a:noFill/>
            <a:miter lim="800000"/>
            <a:headEnd/>
            <a:tailEnd/>
          </a:ln>
          <a:effectLst/>
        </p:spPr>
        <p:txBody>
          <a:bodyPr wrap="none">
            <a:prstTxWarp prst="textNoShape">
              <a:avLst/>
            </a:prstTxWarp>
            <a:spAutoFit/>
          </a:bodyPr>
          <a:lstStyle/>
          <a:p>
            <a:r>
              <a:rPr lang="en-US" altLang="ko-KR" b="0" dirty="0">
                <a:effectLst/>
                <a:latin typeface="Papyrus"/>
              </a:rPr>
              <a:t>azimuth</a:t>
            </a:r>
          </a:p>
        </p:txBody>
      </p:sp>
      <p:sp>
        <p:nvSpPr>
          <p:cNvPr id="67602" name="Rectangle 18"/>
          <p:cNvSpPr>
            <a:spLocks noChangeArrowheads="1"/>
          </p:cNvSpPr>
          <p:nvPr/>
        </p:nvSpPr>
        <p:spPr bwMode="auto">
          <a:xfrm>
            <a:off x="5762228" y="4762500"/>
            <a:ext cx="36512" cy="36512"/>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b="0">
              <a:effectLst/>
              <a:latin typeface="Papyrus"/>
            </a:endParaRPr>
          </a:p>
        </p:txBody>
      </p:sp>
      <p:sp>
        <p:nvSpPr>
          <p:cNvPr id="67603" name="Text Box 19"/>
          <p:cNvSpPr txBox="1">
            <a:spLocks noChangeArrowheads="1"/>
          </p:cNvSpPr>
          <p:nvPr/>
        </p:nvSpPr>
        <p:spPr bwMode="auto">
          <a:xfrm>
            <a:off x="2084355" y="2962275"/>
            <a:ext cx="934308" cy="369332"/>
          </a:xfrm>
          <a:prstGeom prst="rect">
            <a:avLst/>
          </a:prstGeom>
          <a:noFill/>
          <a:ln w="9525">
            <a:noFill/>
            <a:miter lim="800000"/>
            <a:headEnd/>
            <a:tailEnd/>
          </a:ln>
          <a:effectLst/>
        </p:spPr>
        <p:txBody>
          <a:bodyPr wrap="none">
            <a:prstTxWarp prst="textNoShape">
              <a:avLst/>
            </a:prstTxWarp>
            <a:spAutoFit/>
          </a:bodyPr>
          <a:lstStyle/>
          <a:p>
            <a:r>
              <a:rPr lang="en-US" altLang="ko-KR" sz="1800" b="0">
                <a:effectLst/>
                <a:latin typeface="Papyrus"/>
              </a:rPr>
              <a:t>original</a:t>
            </a:r>
          </a:p>
        </p:txBody>
      </p:sp>
      <p:sp>
        <p:nvSpPr>
          <p:cNvPr id="67604" name="Text Box 20"/>
          <p:cNvSpPr txBox="1">
            <a:spLocks noChangeArrowheads="1"/>
          </p:cNvSpPr>
          <p:nvPr/>
        </p:nvSpPr>
        <p:spPr bwMode="auto">
          <a:xfrm>
            <a:off x="4501071" y="3033712"/>
            <a:ext cx="2725513" cy="369332"/>
          </a:xfrm>
          <a:prstGeom prst="rect">
            <a:avLst/>
          </a:prstGeom>
          <a:noFill/>
          <a:ln w="9525">
            <a:noFill/>
            <a:miter lim="800000"/>
            <a:headEnd/>
            <a:tailEnd/>
          </a:ln>
          <a:effectLst/>
        </p:spPr>
        <p:txBody>
          <a:bodyPr wrap="none">
            <a:prstTxWarp prst="textNoShape">
              <a:avLst/>
            </a:prstTxWarp>
            <a:spAutoFit/>
          </a:bodyPr>
          <a:lstStyle/>
          <a:p>
            <a:r>
              <a:rPr lang="en-US" altLang="ko-KR" sz="1800" b="0">
                <a:effectLst/>
                <a:latin typeface="Papyrus"/>
                <a:ea typeface="굴림" charset="-127"/>
                <a:cs typeface="굴림" charset="-127"/>
              </a:rPr>
              <a:t>After r</a:t>
            </a:r>
            <a:r>
              <a:rPr lang="en-US" altLang="ko-KR" sz="1800" b="0">
                <a:effectLst/>
                <a:latin typeface="Papyrus"/>
              </a:rPr>
              <a:t>ange compression</a:t>
            </a:r>
          </a:p>
        </p:txBody>
      </p:sp>
      <p:sp>
        <p:nvSpPr>
          <p:cNvPr id="67605" name="Text Box 21"/>
          <p:cNvSpPr txBox="1">
            <a:spLocks noChangeArrowheads="1"/>
          </p:cNvSpPr>
          <p:nvPr/>
        </p:nvSpPr>
        <p:spPr bwMode="auto">
          <a:xfrm>
            <a:off x="1853544" y="5697537"/>
            <a:ext cx="1740418" cy="369332"/>
          </a:xfrm>
          <a:prstGeom prst="rect">
            <a:avLst/>
          </a:prstGeom>
          <a:noFill/>
          <a:ln w="9525">
            <a:noFill/>
            <a:miter lim="800000"/>
            <a:headEnd/>
            <a:tailEnd/>
          </a:ln>
          <a:effectLst/>
        </p:spPr>
        <p:txBody>
          <a:bodyPr wrap="none">
            <a:prstTxWarp prst="textNoShape">
              <a:avLst/>
            </a:prstTxWarp>
            <a:spAutoFit/>
          </a:bodyPr>
          <a:lstStyle/>
          <a:p>
            <a:r>
              <a:rPr lang="en-US" altLang="ko-KR" sz="1800" b="0">
                <a:effectLst/>
                <a:latin typeface="Papyrus"/>
                <a:ea typeface="굴림" charset="-127"/>
                <a:cs typeface="굴림" charset="-127"/>
              </a:rPr>
              <a:t>After migration</a:t>
            </a:r>
            <a:endParaRPr lang="en-US" altLang="ko-KR" sz="1800" b="0">
              <a:effectLst/>
              <a:latin typeface="Papyrus"/>
            </a:endParaRPr>
          </a:p>
        </p:txBody>
      </p:sp>
      <p:sp>
        <p:nvSpPr>
          <p:cNvPr id="67606" name="Text Box 22"/>
          <p:cNvSpPr txBox="1">
            <a:spLocks noChangeArrowheads="1"/>
          </p:cNvSpPr>
          <p:nvPr/>
        </p:nvSpPr>
        <p:spPr bwMode="auto">
          <a:xfrm>
            <a:off x="4365987" y="5697537"/>
            <a:ext cx="2929007" cy="369332"/>
          </a:xfrm>
          <a:prstGeom prst="rect">
            <a:avLst/>
          </a:prstGeom>
          <a:noFill/>
          <a:ln w="9525">
            <a:noFill/>
            <a:miter lim="800000"/>
            <a:headEnd/>
            <a:tailEnd/>
          </a:ln>
          <a:effectLst/>
        </p:spPr>
        <p:txBody>
          <a:bodyPr wrap="none">
            <a:prstTxWarp prst="textNoShape">
              <a:avLst/>
            </a:prstTxWarp>
            <a:spAutoFit/>
          </a:bodyPr>
          <a:lstStyle/>
          <a:p>
            <a:r>
              <a:rPr lang="en-US" altLang="ko-KR" sz="1800" b="0">
                <a:effectLst/>
                <a:latin typeface="Papyrus"/>
                <a:ea typeface="굴림" charset="-127"/>
                <a:cs typeface="굴림" charset="-127"/>
              </a:rPr>
              <a:t>After azimuth</a:t>
            </a:r>
            <a:r>
              <a:rPr lang="en-US" altLang="ko-KR" sz="1800" b="0">
                <a:effectLst/>
                <a:latin typeface="Papyrus"/>
              </a:rPr>
              <a:t> compression</a:t>
            </a:r>
          </a:p>
        </p:txBody>
      </p:sp>
      <p:sp>
        <p:nvSpPr>
          <p:cNvPr id="17" name="Rectangle 16"/>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685800"/>
            <a:ext cx="7772400" cy="762000"/>
          </a:xfrm>
        </p:spPr>
        <p:txBody>
          <a:bodyPr/>
          <a:lstStyle/>
          <a:p>
            <a:r>
              <a:rPr lang="en-GB" altLang="ko-KR" sz="3600">
                <a:solidFill>
                  <a:schemeClr val="tx1"/>
                </a:solidFill>
                <a:effectLst/>
                <a:ea typeface="굴림" charset="-127"/>
                <a:cs typeface="굴림" charset="-127"/>
              </a:rPr>
              <a:t>Geometric Distortion</a:t>
            </a:r>
          </a:p>
        </p:txBody>
      </p:sp>
      <p:sp>
        <p:nvSpPr>
          <p:cNvPr id="14345" name="Rectangle 9"/>
          <p:cNvSpPr>
            <a:spLocks noChangeArrowheads="1"/>
          </p:cNvSpPr>
          <p:nvPr/>
        </p:nvSpPr>
        <p:spPr bwMode="auto">
          <a:xfrm>
            <a:off x="0" y="3200400"/>
            <a:ext cx="9144000" cy="523220"/>
          </a:xfrm>
          <a:prstGeom prst="rect">
            <a:avLst/>
          </a:prstGeom>
          <a:noFill/>
          <a:ln w="9525">
            <a:noFill/>
            <a:miter lim="800000"/>
            <a:headEnd/>
            <a:tailEnd/>
          </a:ln>
          <a:effectLst/>
        </p:spPr>
        <p:txBody>
          <a:bodyPr>
            <a:prstTxWarp prst="textNoShape">
              <a:avLst/>
            </a:prstTxWarp>
            <a:spAutoFit/>
          </a:bodyPr>
          <a:lstStyle/>
          <a:p>
            <a:endParaRPr lang="en-US" b="0">
              <a:effectLst/>
              <a:latin typeface="Papyrus"/>
            </a:endParaRPr>
          </a:p>
        </p:txBody>
      </p:sp>
      <p:pic>
        <p:nvPicPr>
          <p:cNvPr id="14356" name="Picture 20" descr="fig_8"/>
          <p:cNvPicPr>
            <a:picLocks noChangeAspect="1" noChangeArrowheads="1"/>
          </p:cNvPicPr>
          <p:nvPr/>
        </p:nvPicPr>
        <p:blipFill>
          <a:blip r:embed="rId2"/>
          <a:srcRect/>
          <a:stretch>
            <a:fillRect/>
          </a:stretch>
        </p:blipFill>
        <p:spPr bwMode="auto">
          <a:xfrm>
            <a:off x="1828800" y="1600200"/>
            <a:ext cx="5118100" cy="4537075"/>
          </a:xfrm>
          <a:prstGeom prst="rect">
            <a:avLst/>
          </a:prstGeom>
          <a:noFill/>
        </p:spPr>
      </p:pic>
      <p:sp>
        <p:nvSpPr>
          <p:cNvPr id="14357" name="Text Box 21"/>
          <p:cNvSpPr txBox="1">
            <a:spLocks noChangeArrowheads="1"/>
          </p:cNvSpPr>
          <p:nvPr/>
        </p:nvSpPr>
        <p:spPr bwMode="auto">
          <a:xfrm>
            <a:off x="2057400" y="3581400"/>
            <a:ext cx="1971675" cy="274638"/>
          </a:xfrm>
          <a:prstGeom prst="rect">
            <a:avLst/>
          </a:prstGeom>
          <a:solidFill>
            <a:schemeClr val="bg1"/>
          </a:solidFill>
          <a:ln w="9525">
            <a:noFill/>
            <a:miter lim="800000"/>
            <a:headEnd/>
            <a:tailEnd/>
          </a:ln>
          <a:effectLst/>
        </p:spPr>
        <p:txBody>
          <a:bodyPr wrap="none">
            <a:prstTxWarp prst="textNoShape">
              <a:avLst/>
            </a:prstTxWarp>
            <a:spAutoFit/>
          </a:bodyPr>
          <a:lstStyle/>
          <a:p>
            <a:r>
              <a:rPr lang="en-GB" altLang="ko-KR" sz="1200" b="0">
                <a:effectLst/>
                <a:latin typeface="Papyrus"/>
                <a:ea typeface="굴림" charset="-127"/>
                <a:cs typeface="굴림" charset="-127"/>
              </a:rPr>
              <a:t>Terrain Imaging Geometry</a:t>
            </a:r>
          </a:p>
        </p:txBody>
      </p:sp>
      <p:sp>
        <p:nvSpPr>
          <p:cNvPr id="14358" name="Text Box 22"/>
          <p:cNvSpPr txBox="1">
            <a:spLocks noChangeArrowheads="1"/>
          </p:cNvSpPr>
          <p:nvPr/>
        </p:nvSpPr>
        <p:spPr bwMode="auto">
          <a:xfrm>
            <a:off x="4920546" y="3581400"/>
            <a:ext cx="1261884" cy="276999"/>
          </a:xfrm>
          <a:prstGeom prst="rect">
            <a:avLst/>
          </a:prstGeom>
          <a:solidFill>
            <a:schemeClr val="bg1"/>
          </a:solidFill>
          <a:ln w="9525">
            <a:noFill/>
            <a:miter lim="800000"/>
            <a:headEnd/>
            <a:tailEnd/>
          </a:ln>
          <a:effectLst/>
        </p:spPr>
        <p:txBody>
          <a:bodyPr wrap="none">
            <a:prstTxWarp prst="textNoShape">
              <a:avLst/>
            </a:prstTxWarp>
            <a:spAutoFit/>
          </a:bodyPr>
          <a:lstStyle/>
          <a:p>
            <a:r>
              <a:rPr lang="en-GB" altLang="ko-KR" sz="1200" b="0">
                <a:effectLst/>
                <a:latin typeface="Papyrus"/>
                <a:ea typeface="굴림" charset="-127"/>
                <a:cs typeface="굴림" charset="-127"/>
              </a:rPr>
              <a:t>Foreshortening</a:t>
            </a:r>
          </a:p>
        </p:txBody>
      </p:sp>
      <p:sp>
        <p:nvSpPr>
          <p:cNvPr id="14359" name="Text Box 23"/>
          <p:cNvSpPr txBox="1">
            <a:spLocks noChangeArrowheads="1"/>
          </p:cNvSpPr>
          <p:nvPr/>
        </p:nvSpPr>
        <p:spPr bwMode="auto">
          <a:xfrm>
            <a:off x="2641727" y="5867400"/>
            <a:ext cx="761747" cy="276999"/>
          </a:xfrm>
          <a:prstGeom prst="rect">
            <a:avLst/>
          </a:prstGeom>
          <a:solidFill>
            <a:schemeClr val="bg1"/>
          </a:solidFill>
          <a:ln w="9525">
            <a:noFill/>
            <a:miter lim="800000"/>
            <a:headEnd/>
            <a:tailEnd/>
          </a:ln>
          <a:effectLst/>
        </p:spPr>
        <p:txBody>
          <a:bodyPr wrap="none">
            <a:prstTxWarp prst="textNoShape">
              <a:avLst/>
            </a:prstTxWarp>
            <a:spAutoFit/>
          </a:bodyPr>
          <a:lstStyle/>
          <a:p>
            <a:r>
              <a:rPr lang="en-GB" altLang="ko-KR" sz="1200" b="0">
                <a:effectLst/>
                <a:latin typeface="Papyrus"/>
                <a:ea typeface="굴림" charset="-127"/>
                <a:cs typeface="굴림" charset="-127"/>
              </a:rPr>
              <a:t>Layover</a:t>
            </a:r>
          </a:p>
        </p:txBody>
      </p:sp>
      <p:sp>
        <p:nvSpPr>
          <p:cNvPr id="14360" name="Text Box 24"/>
          <p:cNvSpPr txBox="1">
            <a:spLocks noChangeArrowheads="1"/>
          </p:cNvSpPr>
          <p:nvPr/>
        </p:nvSpPr>
        <p:spPr bwMode="auto">
          <a:xfrm>
            <a:off x="5309521" y="5867400"/>
            <a:ext cx="761747" cy="276999"/>
          </a:xfrm>
          <a:prstGeom prst="rect">
            <a:avLst/>
          </a:prstGeom>
          <a:solidFill>
            <a:schemeClr val="bg1"/>
          </a:solidFill>
          <a:ln w="9525">
            <a:noFill/>
            <a:miter lim="800000"/>
            <a:headEnd/>
            <a:tailEnd/>
          </a:ln>
          <a:effectLst/>
        </p:spPr>
        <p:txBody>
          <a:bodyPr wrap="none">
            <a:prstTxWarp prst="textNoShape">
              <a:avLst/>
            </a:prstTxWarp>
            <a:spAutoFit/>
          </a:bodyPr>
          <a:lstStyle/>
          <a:p>
            <a:r>
              <a:rPr lang="en-GB" altLang="ko-KR" sz="1200" b="0">
                <a:effectLst/>
                <a:latin typeface="Papyrus"/>
                <a:ea typeface="굴림" charset="-127"/>
                <a:cs typeface="굴림" charset="-127"/>
              </a:rPr>
              <a:t>Shadow</a:t>
            </a:r>
          </a:p>
        </p:txBody>
      </p:sp>
      <p:sp>
        <p:nvSpPr>
          <p:cNvPr id="10" name="Rectangle 9"/>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4800" y="-168603"/>
            <a:ext cx="8686800" cy="838200"/>
          </a:xfrm>
        </p:spPr>
        <p:txBody>
          <a:bodyPr>
            <a:normAutofit/>
          </a:bodyPr>
          <a:lstStyle/>
          <a:p>
            <a:pPr eaLnBrk="1" hangingPunct="1"/>
            <a:r>
              <a:rPr kumimoji="1" lang="en-US" sz="2800" dirty="0">
                <a:solidFill>
                  <a:schemeClr val="tx1"/>
                </a:solidFill>
                <a:effectLst/>
              </a:rPr>
              <a:t>Radar Image Geometry - Layover</a:t>
            </a:r>
            <a:endParaRPr lang="en-US" sz="2800" dirty="0">
              <a:solidFill>
                <a:schemeClr val="tx1"/>
              </a:solidFill>
              <a:effectLst/>
            </a:endParaRPr>
          </a:p>
        </p:txBody>
      </p:sp>
      <p:pic>
        <p:nvPicPr>
          <p:cNvPr id="22531" name="Picture 3" descr="radarlayover.jpg"/>
          <p:cNvPicPr>
            <a:picLocks noChangeAspect="1"/>
          </p:cNvPicPr>
          <p:nvPr/>
        </p:nvPicPr>
        <p:blipFill>
          <a:blip r:embed="rId2"/>
          <a:srcRect/>
          <a:stretch>
            <a:fillRect/>
          </a:stretch>
        </p:blipFill>
        <p:spPr bwMode="auto">
          <a:xfrm>
            <a:off x="5562600" y="533400"/>
            <a:ext cx="3311054" cy="4191000"/>
          </a:xfrm>
          <a:prstGeom prst="rect">
            <a:avLst/>
          </a:prstGeom>
          <a:noFill/>
          <a:ln w="9525">
            <a:noFill/>
            <a:miter lim="800000"/>
            <a:headEnd/>
            <a:tailEnd/>
          </a:ln>
        </p:spPr>
      </p:pic>
      <p:pic>
        <p:nvPicPr>
          <p:cNvPr id="22532" name="Picture 4" descr="radarlayover.gif"/>
          <p:cNvPicPr>
            <a:picLocks noChangeAspect="1"/>
          </p:cNvPicPr>
          <p:nvPr/>
        </p:nvPicPr>
        <p:blipFill>
          <a:blip r:embed="rId3"/>
          <a:srcRect/>
          <a:stretch>
            <a:fillRect/>
          </a:stretch>
        </p:blipFill>
        <p:spPr bwMode="auto">
          <a:xfrm>
            <a:off x="304800" y="533400"/>
            <a:ext cx="3962400" cy="2909176"/>
          </a:xfrm>
          <a:prstGeom prst="rect">
            <a:avLst/>
          </a:prstGeom>
          <a:noFill/>
          <a:ln w="9525">
            <a:noFill/>
            <a:miter lim="800000"/>
            <a:headEnd/>
            <a:tailEnd/>
          </a:ln>
        </p:spPr>
      </p:pic>
      <p:sp>
        <p:nvSpPr>
          <p:cNvPr id="22533" name="Rectangle 6"/>
          <p:cNvSpPr>
            <a:spLocks noChangeArrowheads="1"/>
          </p:cNvSpPr>
          <p:nvPr/>
        </p:nvSpPr>
        <p:spPr bwMode="auto">
          <a:xfrm>
            <a:off x="0" y="3352800"/>
            <a:ext cx="5334000" cy="3539431"/>
          </a:xfrm>
          <a:prstGeom prst="rect">
            <a:avLst/>
          </a:prstGeom>
          <a:noFill/>
          <a:ln w="9525">
            <a:noFill/>
            <a:miter lim="800000"/>
            <a:headEnd/>
            <a:tailEnd/>
          </a:ln>
        </p:spPr>
        <p:txBody>
          <a:bodyPr wrap="square" anchor="ctr">
            <a:prstTxWarp prst="textNoShape">
              <a:avLst/>
            </a:prstTxWarp>
            <a:spAutoFit/>
          </a:bodyPr>
          <a:lstStyle/>
          <a:p>
            <a:r>
              <a:rPr lang="en-US" b="0" dirty="0">
                <a:latin typeface="Papyrus"/>
                <a:ea typeface="Papyrus"/>
                <a:cs typeface="Papyrus"/>
              </a:rPr>
              <a:t>Layover occurs when the radar beam reaches the top of a tall feature before it reaches the base. The top of the feature is displaced towards the radar sensor and is displaced from its true ground position - it 'lays over' the base</a:t>
            </a:r>
            <a:r>
              <a:rPr lang="en-US" b="0" dirty="0" smtClean="0">
                <a:latin typeface="Papyrus"/>
                <a:ea typeface="Papyrus"/>
                <a:cs typeface="Papyrus"/>
              </a:rPr>
              <a:t>.</a:t>
            </a:r>
            <a:endParaRPr lang="en-US" b="0" dirty="0">
              <a:latin typeface="Papyrus"/>
              <a:ea typeface="Papyrus"/>
              <a:cs typeface="Papyrus"/>
            </a:endParaRPr>
          </a:p>
        </p:txBody>
      </p:sp>
      <p:sp>
        <p:nvSpPr>
          <p:cNvPr id="6" name="Rectangle 5"/>
          <p:cNvSpPr/>
          <p:nvPr/>
        </p:nvSpPr>
        <p:spPr>
          <a:xfrm>
            <a:off x="161459" y="6553200"/>
            <a:ext cx="905341" cy="276999"/>
          </a:xfrm>
          <a:prstGeom prst="rect">
            <a:avLst/>
          </a:prstGeom>
        </p:spPr>
        <p:txBody>
          <a:bodyPr wrap="none">
            <a:spAutoFit/>
          </a:bodyPr>
          <a:lstStyle/>
          <a:p>
            <a:r>
              <a:rPr lang="en-US" sz="1200" b="0" dirty="0" smtClean="0">
                <a:latin typeface="Papyrus"/>
              </a:rPr>
              <a:t>Murchison</a:t>
            </a:r>
            <a:endParaRPr lang="en-US" sz="1200" b="0" dirty="0">
              <a:latin typeface="Papyru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4800" y="-76200"/>
            <a:ext cx="8686800" cy="838200"/>
          </a:xfrm>
        </p:spPr>
        <p:txBody>
          <a:bodyPr/>
          <a:lstStyle/>
          <a:p>
            <a:pPr eaLnBrk="1" hangingPunct="1"/>
            <a:r>
              <a:rPr lang="en-US" sz="2800" dirty="0">
                <a:solidFill>
                  <a:schemeClr val="tx1"/>
                </a:solidFill>
                <a:effectLst/>
              </a:rPr>
              <a:t>Foreshortening</a:t>
            </a:r>
          </a:p>
        </p:txBody>
      </p:sp>
      <p:sp>
        <p:nvSpPr>
          <p:cNvPr id="23555" name="Content Placeholder 2"/>
          <p:cNvSpPr>
            <a:spLocks noGrp="1"/>
          </p:cNvSpPr>
          <p:nvPr>
            <p:ph idx="1"/>
          </p:nvPr>
        </p:nvSpPr>
        <p:spPr>
          <a:xfrm>
            <a:off x="0" y="685800"/>
            <a:ext cx="9144000" cy="1676400"/>
          </a:xfrm>
        </p:spPr>
        <p:txBody>
          <a:bodyPr/>
          <a:lstStyle/>
          <a:p>
            <a:pPr eaLnBrk="1" hangingPunct="1">
              <a:buNone/>
            </a:pPr>
            <a:r>
              <a:rPr lang="en-US" sz="2800" dirty="0">
                <a:solidFill>
                  <a:schemeClr val="tx1"/>
                </a:solidFill>
                <a:effectLst/>
                <a:latin typeface="Papyrus"/>
              </a:rPr>
              <a:t>Even if there is no layover, radar returns from </a:t>
            </a:r>
            <a:r>
              <a:rPr lang="en-US" sz="2800" dirty="0" smtClean="0">
                <a:solidFill>
                  <a:schemeClr val="tx1"/>
                </a:solidFill>
                <a:effectLst/>
                <a:latin typeface="Papyrus"/>
              </a:rPr>
              <a:t>facing steep </a:t>
            </a:r>
            <a:r>
              <a:rPr lang="en-US" sz="2800" dirty="0">
                <a:solidFill>
                  <a:schemeClr val="tx1"/>
                </a:solidFill>
                <a:effectLst/>
                <a:latin typeface="Papyrus"/>
              </a:rPr>
              <a:t>slopes will make the terrain look steeper than it is. This is known as ‘foreshortening’.  Features which show layover in the near range will show foreshortening in the far range.</a:t>
            </a:r>
          </a:p>
          <a:p>
            <a:pPr eaLnBrk="1" hangingPunct="1">
              <a:buFont typeface="Arial" charset="0"/>
              <a:buNone/>
            </a:pPr>
            <a:endParaRPr lang="en-US" sz="2800" dirty="0">
              <a:solidFill>
                <a:schemeClr val="tx1"/>
              </a:solidFill>
              <a:effectLst/>
              <a:latin typeface="Papyrus"/>
            </a:endParaRPr>
          </a:p>
        </p:txBody>
      </p:sp>
      <p:sp>
        <p:nvSpPr>
          <p:cNvPr id="23556" name="Rectangle 1"/>
          <p:cNvSpPr>
            <a:spLocks noChangeArrowheads="1"/>
          </p:cNvSpPr>
          <p:nvPr/>
        </p:nvSpPr>
        <p:spPr bwMode="auto">
          <a:xfrm>
            <a:off x="0" y="5042118"/>
            <a:ext cx="9144000" cy="1815882"/>
          </a:xfrm>
          <a:prstGeom prst="rect">
            <a:avLst/>
          </a:prstGeom>
          <a:noFill/>
          <a:ln w="9525">
            <a:noFill/>
            <a:miter lim="800000"/>
            <a:headEnd/>
            <a:tailEnd/>
          </a:ln>
        </p:spPr>
        <p:txBody>
          <a:bodyPr wrap="square" anchor="ctr">
            <a:prstTxWarp prst="textNoShape">
              <a:avLst/>
            </a:prstTxWarp>
            <a:spAutoFit/>
          </a:bodyPr>
          <a:lstStyle/>
          <a:p>
            <a:r>
              <a:rPr lang="en-US" b="0" dirty="0">
                <a:effectLst/>
                <a:latin typeface="Papyrus"/>
                <a:ea typeface="Papyrus"/>
                <a:cs typeface="Papyrus"/>
              </a:rPr>
              <a:t>Foreshortening occurs because radar measure distance in the slant-range direction such that the slope A-B appears as compressed in the image (A'B') and slope C-D is severely compressed (C'D')</a:t>
            </a:r>
          </a:p>
        </p:txBody>
      </p:sp>
      <p:pic>
        <p:nvPicPr>
          <p:cNvPr id="23557" name="Picture 7" descr="foreshort.gif"/>
          <p:cNvPicPr>
            <a:picLocks noChangeAspect="1"/>
          </p:cNvPicPr>
          <p:nvPr/>
        </p:nvPicPr>
        <p:blipFill>
          <a:blip r:embed="rId2"/>
          <a:srcRect/>
          <a:stretch>
            <a:fillRect/>
          </a:stretch>
        </p:blipFill>
        <p:spPr bwMode="auto">
          <a:xfrm>
            <a:off x="3962400" y="2971800"/>
            <a:ext cx="2582273" cy="2132012"/>
          </a:xfrm>
          <a:prstGeom prst="rect">
            <a:avLst/>
          </a:prstGeom>
          <a:noFill/>
          <a:ln w="9525">
            <a:noFill/>
            <a:miter lim="800000"/>
            <a:headEnd/>
            <a:tailEnd/>
          </a:ln>
        </p:spPr>
      </p:pic>
      <p:pic>
        <p:nvPicPr>
          <p:cNvPr id="23558" name="Picture 8" descr="foreshortimage.jpg"/>
          <p:cNvPicPr>
            <a:picLocks noChangeAspect="1"/>
          </p:cNvPicPr>
          <p:nvPr/>
        </p:nvPicPr>
        <p:blipFill>
          <a:blip r:embed="rId3"/>
          <a:srcRect/>
          <a:stretch>
            <a:fillRect/>
          </a:stretch>
        </p:blipFill>
        <p:spPr bwMode="auto">
          <a:xfrm>
            <a:off x="6858000" y="2209800"/>
            <a:ext cx="2209800" cy="2585076"/>
          </a:xfrm>
          <a:prstGeom prst="rect">
            <a:avLst/>
          </a:prstGeom>
          <a:noFill/>
          <a:ln w="9525">
            <a:noFill/>
            <a:miter lim="800000"/>
            <a:headEnd/>
            <a:tailEnd/>
          </a:ln>
        </p:spPr>
      </p:pic>
      <p:sp>
        <p:nvSpPr>
          <p:cNvPr id="7" name="Rectangle 6"/>
          <p:cNvSpPr/>
          <p:nvPr/>
        </p:nvSpPr>
        <p:spPr>
          <a:xfrm>
            <a:off x="161459" y="6553200"/>
            <a:ext cx="905341" cy="276999"/>
          </a:xfrm>
          <a:prstGeom prst="rect">
            <a:avLst/>
          </a:prstGeom>
        </p:spPr>
        <p:txBody>
          <a:bodyPr wrap="none">
            <a:spAutoFit/>
          </a:bodyPr>
          <a:lstStyle/>
          <a:p>
            <a:r>
              <a:rPr lang="en-US" sz="1200" b="0" dirty="0" smtClean="0">
                <a:latin typeface="Papyrus"/>
              </a:rPr>
              <a:t>Murchison</a:t>
            </a:r>
            <a:endParaRPr lang="en-US" sz="1200" b="0" dirty="0">
              <a:latin typeface="Papyru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07362" name="Picture 2" descr="ephimg-16342222.gif                                            002E65EBMacintosh HD                   C1E68012:"/>
          <p:cNvPicPr>
            <a:picLocks noChangeAspect="1" noChangeArrowheads="1"/>
          </p:cNvPicPr>
          <p:nvPr/>
        </p:nvPicPr>
        <p:blipFill>
          <a:blip r:embed="rId3"/>
          <a:srcRect/>
          <a:stretch>
            <a:fillRect/>
          </a:stretch>
        </p:blipFill>
        <p:spPr bwMode="auto">
          <a:xfrm>
            <a:off x="1524000" y="838200"/>
            <a:ext cx="5495925" cy="5475288"/>
          </a:xfrm>
          <a:prstGeom prst="rect">
            <a:avLst/>
          </a:prstGeom>
          <a:noFill/>
        </p:spPr>
      </p:pic>
      <p:pic>
        <p:nvPicPr>
          <p:cNvPr id="1807363" name="Picture 3" descr="out.jpg                                                        002E65EBMacintosh HD                   C1E68012:"/>
          <p:cNvPicPr>
            <a:picLocks noChangeAspect="1" noChangeArrowheads="1"/>
          </p:cNvPicPr>
          <p:nvPr/>
        </p:nvPicPr>
        <p:blipFill>
          <a:blip r:embed="rId4"/>
          <a:srcRect/>
          <a:stretch>
            <a:fillRect/>
          </a:stretch>
        </p:blipFill>
        <p:spPr bwMode="auto">
          <a:xfrm>
            <a:off x="4419600" y="1219200"/>
            <a:ext cx="3986213" cy="3168650"/>
          </a:xfrm>
          <a:prstGeom prst="rect">
            <a:avLst/>
          </a:prstGeom>
          <a:noFill/>
          <a:ln w="9525">
            <a:noFill/>
            <a:miter lim="800000"/>
            <a:headEnd/>
            <a:tailEnd/>
          </a:ln>
        </p:spPr>
      </p:pic>
      <p:sp>
        <p:nvSpPr>
          <p:cNvPr id="4" name="Rectangle 3"/>
          <p:cNvSpPr/>
          <p:nvPr/>
        </p:nvSpPr>
        <p:spPr>
          <a:xfrm>
            <a:off x="0" y="6581001"/>
            <a:ext cx="596888" cy="276999"/>
          </a:xfrm>
          <a:prstGeom prst="rect">
            <a:avLst/>
          </a:prstGeom>
        </p:spPr>
        <p:txBody>
          <a:bodyPr wrap="none">
            <a:spAutoFit/>
          </a:bodyPr>
          <a:lstStyle/>
          <a:p>
            <a:r>
              <a:rPr lang="en-US" sz="1200" b="0" dirty="0" smtClean="0">
                <a:latin typeface="Papyrus"/>
                <a:ea typeface="Papyrus"/>
                <a:cs typeface="Papyrus"/>
              </a:rPr>
              <a:t>Fialko</a:t>
            </a:r>
            <a:endParaRPr lang="en-US" sz="1200" b="0" dirty="0">
              <a:latin typeface="Papyrus"/>
              <a:ea typeface="Papyrus"/>
              <a:cs typeface="Papyru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1807363"/>
                                        </p:tgtEl>
                                        <p:attrNameLst>
                                          <p:attrName>style.visibility</p:attrName>
                                        </p:attrNameLst>
                                      </p:cBhvr>
                                      <p:to>
                                        <p:strVal val="visible"/>
                                      </p:to>
                                    </p:set>
                                    <p:anim calcmode="lin" valueType="num">
                                      <p:cBhvr>
                                        <p:cTn id="7" dur="500" fill="hold"/>
                                        <p:tgtEl>
                                          <p:spTgt spid="1807363"/>
                                        </p:tgtEl>
                                        <p:attrNameLst>
                                          <p:attrName>ppt_w</p:attrName>
                                        </p:attrNameLst>
                                      </p:cBhvr>
                                      <p:tavLst>
                                        <p:tav tm="0">
                                          <p:val>
                                            <p:strVal val="2/3*#ppt_w"/>
                                          </p:val>
                                        </p:tav>
                                        <p:tav tm="100000">
                                          <p:val>
                                            <p:strVal val="#ppt_w"/>
                                          </p:val>
                                        </p:tav>
                                      </p:tavLst>
                                    </p:anim>
                                    <p:anim calcmode="lin" valueType="num">
                                      <p:cBhvr>
                                        <p:cTn id="8" dur="500" fill="hold"/>
                                        <p:tgtEl>
                                          <p:spTgt spid="180736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8680" y="2209800"/>
            <a:ext cx="7596280" cy="4648200"/>
          </a:xfrm>
          <a:prstGeom prst="rect">
            <a:avLst/>
          </a:prstGeom>
        </p:spPr>
      </p:pic>
      <p:sp>
        <p:nvSpPr>
          <p:cNvPr id="4" name="Rectangle 3"/>
          <p:cNvSpPr/>
          <p:nvPr/>
        </p:nvSpPr>
        <p:spPr>
          <a:xfrm>
            <a:off x="2819400" y="3429000"/>
            <a:ext cx="3886200" cy="276999"/>
          </a:xfrm>
          <a:prstGeom prst="rect">
            <a:avLst/>
          </a:prstGeom>
        </p:spPr>
        <p:txBody>
          <a:bodyPr wrap="square">
            <a:spAutoFit/>
          </a:bodyPr>
          <a:lstStyle/>
          <a:p>
            <a:r>
              <a:rPr lang="en-US" sz="1200" b="0" dirty="0" smtClean="0">
                <a:latin typeface="Papyrus"/>
                <a:ea typeface="Papyrus"/>
                <a:cs typeface="Papyrus"/>
              </a:rPr>
              <a:t>http://rst.gsfc.nasa.gov/Sect8/Sect8_4.html</a:t>
            </a:r>
            <a:endParaRPr lang="en-US" sz="1200" b="0" dirty="0">
              <a:latin typeface="Papyrus"/>
              <a:ea typeface="Papyrus"/>
              <a:cs typeface="Papyrus"/>
            </a:endParaRPr>
          </a:p>
        </p:txBody>
      </p:sp>
      <p:pic>
        <p:nvPicPr>
          <p:cNvPr id="5" name="Picture 4"/>
          <p:cNvPicPr>
            <a:picLocks noChangeAspect="1"/>
          </p:cNvPicPr>
          <p:nvPr/>
        </p:nvPicPr>
        <p:blipFill>
          <a:blip r:embed="rId4"/>
          <a:stretch>
            <a:fillRect/>
          </a:stretch>
        </p:blipFill>
        <p:spPr>
          <a:xfrm>
            <a:off x="6705600" y="2057400"/>
            <a:ext cx="2667000" cy="3543300"/>
          </a:xfrm>
          <a:prstGeom prst="rect">
            <a:avLst/>
          </a:prstGeom>
        </p:spPr>
      </p:pic>
      <p:sp>
        <p:nvSpPr>
          <p:cNvPr id="6" name="Rectangle 5"/>
          <p:cNvSpPr/>
          <p:nvPr/>
        </p:nvSpPr>
        <p:spPr>
          <a:xfrm>
            <a:off x="0" y="0"/>
            <a:ext cx="9144000" cy="2246769"/>
          </a:xfrm>
          <a:prstGeom prst="rect">
            <a:avLst/>
          </a:prstGeom>
        </p:spPr>
        <p:txBody>
          <a:bodyPr wrap="square">
            <a:spAutoFit/>
          </a:bodyPr>
          <a:lstStyle/>
          <a:p>
            <a:r>
              <a:rPr lang="en-US" b="0" dirty="0" err="1" smtClean="0">
                <a:latin typeface="Papyrus"/>
                <a:ea typeface="Papyrus"/>
                <a:cs typeface="Papyrus"/>
              </a:rPr>
              <a:t>Topo</a:t>
            </a:r>
            <a:r>
              <a:rPr lang="en-US" b="0" dirty="0" smtClean="0">
                <a:latin typeface="Papyrus"/>
                <a:ea typeface="Papyrus"/>
                <a:cs typeface="Papyrus"/>
              </a:rPr>
              <a:t> </a:t>
            </a:r>
            <a:r>
              <a:rPr lang="en-US" b="0" dirty="0" err="1" smtClean="0">
                <a:latin typeface="Papyrus"/>
                <a:ea typeface="Papyrus"/>
                <a:cs typeface="Papyrus"/>
              </a:rPr>
              <a:t>irregularies</a:t>
            </a:r>
            <a:r>
              <a:rPr lang="en-US" b="0" dirty="0" smtClean="0">
                <a:latin typeface="Papyrus"/>
                <a:ea typeface="Papyrus"/>
                <a:cs typeface="Papyrus"/>
              </a:rPr>
              <a:t> can have a significant effect on the image. Slopes facing the radar are subject to a distorted appearance. The terms layover and foreshortening apply to this appearance. In most instances, layover and foreshortening produce the same end result visually.</a:t>
            </a:r>
            <a:endParaRPr lang="en-US" b="0" dirty="0">
              <a:latin typeface="Papyrus"/>
              <a:ea typeface="Papyrus"/>
              <a:cs typeface="Papyru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11188" y="404813"/>
            <a:ext cx="7772400" cy="762000"/>
          </a:xfrm>
        </p:spPr>
        <p:txBody>
          <a:bodyPr/>
          <a:lstStyle/>
          <a:p>
            <a:pPr algn="ctr"/>
            <a:r>
              <a:rPr lang="en-GB" altLang="ko-KR" sz="3600">
                <a:solidFill>
                  <a:schemeClr val="tx1"/>
                </a:solidFill>
                <a:effectLst/>
                <a:ea typeface="굴림" charset="-127"/>
                <a:cs typeface="굴림" charset="-127"/>
              </a:rPr>
              <a:t>Scattering Mechanisms</a:t>
            </a:r>
          </a:p>
        </p:txBody>
      </p:sp>
      <p:sp>
        <p:nvSpPr>
          <p:cNvPr id="15364" name="Rectangle 4"/>
          <p:cNvSpPr>
            <a:spLocks noChangeArrowheads="1"/>
          </p:cNvSpPr>
          <p:nvPr/>
        </p:nvSpPr>
        <p:spPr bwMode="auto">
          <a:xfrm>
            <a:off x="0" y="3200400"/>
            <a:ext cx="9144000" cy="523220"/>
          </a:xfrm>
          <a:prstGeom prst="rect">
            <a:avLst/>
          </a:prstGeom>
          <a:noFill/>
          <a:ln w="9525">
            <a:noFill/>
            <a:miter lim="800000"/>
            <a:headEnd/>
            <a:tailEnd/>
          </a:ln>
          <a:effectLst/>
        </p:spPr>
        <p:txBody>
          <a:bodyPr>
            <a:prstTxWarp prst="textNoShape">
              <a:avLst/>
            </a:prstTxWarp>
            <a:spAutoFit/>
          </a:bodyPr>
          <a:lstStyle/>
          <a:p>
            <a:endParaRPr lang="en-US" b="0">
              <a:effectLst/>
              <a:latin typeface="Papyrus"/>
            </a:endParaRPr>
          </a:p>
        </p:txBody>
      </p:sp>
      <p:pic>
        <p:nvPicPr>
          <p:cNvPr id="15371" name="Picture 11" descr="scattering"/>
          <p:cNvPicPr>
            <a:picLocks noChangeAspect="1" noChangeArrowheads="1"/>
          </p:cNvPicPr>
          <p:nvPr/>
        </p:nvPicPr>
        <p:blipFill>
          <a:blip r:embed="rId2"/>
          <a:srcRect/>
          <a:stretch>
            <a:fillRect/>
          </a:stretch>
        </p:blipFill>
        <p:spPr bwMode="auto">
          <a:xfrm>
            <a:off x="2495550" y="1196975"/>
            <a:ext cx="4095750" cy="5403850"/>
          </a:xfrm>
          <a:prstGeom prst="rect">
            <a:avLst/>
          </a:prstGeom>
          <a:noFill/>
        </p:spPr>
      </p:pic>
      <p:sp>
        <p:nvSpPr>
          <p:cNvPr id="6" name="Rectangle 5"/>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762000"/>
          </a:xfrm>
        </p:spPr>
        <p:txBody>
          <a:bodyPr/>
          <a:lstStyle/>
          <a:p>
            <a:pPr algn="ctr"/>
            <a:r>
              <a:rPr lang="en-GB" altLang="ko-KR" sz="3600" dirty="0">
                <a:solidFill>
                  <a:schemeClr val="tx1"/>
                </a:solidFill>
                <a:effectLst/>
                <a:ea typeface="굴림" charset="-127"/>
                <a:cs typeface="굴림" charset="-127"/>
              </a:rPr>
              <a:t>Rule of Thumb in SAR images</a:t>
            </a:r>
          </a:p>
        </p:txBody>
      </p:sp>
      <p:sp>
        <p:nvSpPr>
          <p:cNvPr id="16388" name="Rectangle 4"/>
          <p:cNvSpPr>
            <a:spLocks noChangeArrowheads="1"/>
          </p:cNvSpPr>
          <p:nvPr/>
        </p:nvSpPr>
        <p:spPr bwMode="auto">
          <a:xfrm>
            <a:off x="0" y="3200400"/>
            <a:ext cx="9144000" cy="523220"/>
          </a:xfrm>
          <a:prstGeom prst="rect">
            <a:avLst/>
          </a:prstGeom>
          <a:noFill/>
          <a:ln w="9525">
            <a:noFill/>
            <a:miter lim="800000"/>
            <a:headEnd/>
            <a:tailEnd/>
          </a:ln>
          <a:effectLst/>
        </p:spPr>
        <p:txBody>
          <a:bodyPr>
            <a:prstTxWarp prst="textNoShape">
              <a:avLst/>
            </a:prstTxWarp>
            <a:spAutoFit/>
          </a:bodyPr>
          <a:lstStyle/>
          <a:p>
            <a:endParaRPr lang="en-US" b="0">
              <a:effectLst/>
              <a:latin typeface="Papyrus"/>
            </a:endParaRPr>
          </a:p>
        </p:txBody>
      </p:sp>
      <p:sp>
        <p:nvSpPr>
          <p:cNvPr id="16390" name="Rectangle 6"/>
          <p:cNvSpPr>
            <a:spLocks noChangeArrowheads="1"/>
          </p:cNvSpPr>
          <p:nvPr/>
        </p:nvSpPr>
        <p:spPr bwMode="auto">
          <a:xfrm>
            <a:off x="1371600" y="1524000"/>
            <a:ext cx="6096000" cy="5016758"/>
          </a:xfrm>
          <a:prstGeom prst="rect">
            <a:avLst/>
          </a:prstGeom>
          <a:noFill/>
          <a:ln w="9525">
            <a:noFill/>
            <a:miter lim="800000"/>
            <a:headEnd/>
            <a:tailEnd/>
          </a:ln>
          <a:effectLst/>
        </p:spPr>
        <p:txBody>
          <a:bodyPr>
            <a:prstTxWarp prst="textNoShape">
              <a:avLst/>
            </a:prstTxWarp>
            <a:spAutoFit/>
          </a:bodyPr>
          <a:lstStyle/>
          <a:p>
            <a:pPr eaLnBrk="0" hangingPunct="0">
              <a:buFontTx/>
              <a:buChar char="•"/>
            </a:pPr>
            <a:r>
              <a:rPr lang="en-GB" altLang="ko-KR" sz="2000" b="0">
                <a:effectLst/>
                <a:latin typeface="Papyrus"/>
                <a:ea typeface="굴림" charset="-127"/>
                <a:cs typeface="굴림" charset="-127"/>
              </a:rPr>
              <a:t>Backscattering Coefficient</a:t>
            </a:r>
          </a:p>
          <a:p>
            <a:pPr eaLnBrk="0" hangingPunct="0">
              <a:buFontTx/>
              <a:buChar char="•"/>
            </a:pPr>
            <a:endParaRPr lang="en-GB" altLang="ko-KR" sz="2000" b="0">
              <a:effectLst/>
              <a:latin typeface="Papyrus"/>
              <a:ea typeface="굴림" charset="-127"/>
              <a:cs typeface="굴림" charset="-127"/>
            </a:endParaRPr>
          </a:p>
          <a:p>
            <a:pPr eaLnBrk="0" hangingPunct="0">
              <a:buFontTx/>
              <a:buChar char="•"/>
            </a:pPr>
            <a:r>
              <a:rPr lang="en-GB" altLang="ko-KR" sz="2000" b="0">
                <a:effectLst/>
                <a:latin typeface="Papyrus"/>
                <a:ea typeface="굴림" charset="-127"/>
                <a:cs typeface="굴림" charset="-127"/>
              </a:rPr>
              <a:t>Smooth – Black </a:t>
            </a:r>
          </a:p>
          <a:p>
            <a:pPr eaLnBrk="0" hangingPunct="0">
              <a:buFontTx/>
              <a:buChar char="•"/>
            </a:pPr>
            <a:r>
              <a:rPr lang="en-GB" altLang="ko-KR" sz="2000" b="0">
                <a:effectLst/>
                <a:latin typeface="Papyrus"/>
                <a:ea typeface="굴림" charset="-127"/>
                <a:cs typeface="굴림" charset="-127"/>
              </a:rPr>
              <a:t>Rough surface – white</a:t>
            </a:r>
          </a:p>
          <a:p>
            <a:pPr eaLnBrk="0" hangingPunct="0">
              <a:buFontTx/>
              <a:buChar char="•"/>
            </a:pPr>
            <a:endParaRPr lang="en-GB" altLang="ko-KR" sz="2000" b="0">
              <a:effectLst/>
              <a:latin typeface="Papyrus"/>
              <a:ea typeface="굴림" charset="-127"/>
              <a:cs typeface="굴림" charset="-127"/>
            </a:endParaRPr>
          </a:p>
          <a:p>
            <a:pPr eaLnBrk="0" hangingPunct="0">
              <a:buFontTx/>
              <a:buChar char="•"/>
            </a:pPr>
            <a:r>
              <a:rPr lang="en-GB" altLang="ko-KR" sz="2000" b="0">
                <a:effectLst/>
                <a:latin typeface="Papyrus"/>
                <a:ea typeface="굴림" charset="-127"/>
                <a:cs typeface="굴림" charset="-127"/>
              </a:rPr>
              <a:t>Calm water surface – black</a:t>
            </a:r>
          </a:p>
          <a:p>
            <a:pPr eaLnBrk="0" hangingPunct="0">
              <a:buFontTx/>
              <a:buChar char="•"/>
            </a:pPr>
            <a:r>
              <a:rPr lang="en-GB" altLang="ko-KR" sz="2000" b="0">
                <a:effectLst/>
                <a:latin typeface="Papyrus"/>
                <a:ea typeface="굴림" charset="-127"/>
                <a:cs typeface="굴림" charset="-127"/>
              </a:rPr>
              <a:t>Water in windy day – white</a:t>
            </a:r>
          </a:p>
          <a:p>
            <a:pPr eaLnBrk="0" hangingPunct="0">
              <a:buFontTx/>
              <a:buChar char="•"/>
            </a:pPr>
            <a:endParaRPr lang="en-GB" altLang="ko-KR" sz="2000" b="0">
              <a:effectLst/>
              <a:latin typeface="Papyrus"/>
              <a:ea typeface="굴림" charset="-127"/>
              <a:cs typeface="굴림" charset="-127"/>
            </a:endParaRPr>
          </a:p>
          <a:p>
            <a:pPr eaLnBrk="0" hangingPunct="0">
              <a:buFontTx/>
              <a:buChar char="•"/>
            </a:pPr>
            <a:r>
              <a:rPr lang="en-GB" altLang="ko-KR" sz="2000" b="0">
                <a:effectLst/>
                <a:latin typeface="Papyrus"/>
                <a:ea typeface="굴림" charset="-127"/>
                <a:cs typeface="굴림" charset="-127"/>
              </a:rPr>
              <a:t>Hills and other large-scale surface variations tend to appear bright on one side and dim on the other. </a:t>
            </a:r>
          </a:p>
          <a:p>
            <a:pPr eaLnBrk="0" hangingPunct="0">
              <a:buFontTx/>
              <a:buChar char="•"/>
            </a:pPr>
            <a:endParaRPr lang="en-GB" altLang="ko-KR" sz="2000" b="0">
              <a:effectLst/>
              <a:latin typeface="Papyrus"/>
              <a:ea typeface="굴림" charset="-127"/>
              <a:cs typeface="굴림" charset="-127"/>
            </a:endParaRPr>
          </a:p>
          <a:p>
            <a:pPr eaLnBrk="0" hangingPunct="0">
              <a:buFontTx/>
              <a:buChar char="•"/>
            </a:pPr>
            <a:r>
              <a:rPr lang="en-GB" altLang="ko-KR" sz="2000" b="0">
                <a:effectLst/>
                <a:latin typeface="Papyrus"/>
                <a:ea typeface="굴림" charset="-127"/>
                <a:cs typeface="굴림" charset="-127"/>
              </a:rPr>
              <a:t>Human-made objects - bright spots (corner reflector) </a:t>
            </a:r>
          </a:p>
          <a:p>
            <a:pPr eaLnBrk="0" hangingPunct="0">
              <a:buFontTx/>
              <a:buChar char="•"/>
            </a:pPr>
            <a:r>
              <a:rPr lang="en-GB" altLang="ko-KR" sz="2000" b="0">
                <a:effectLst/>
                <a:latin typeface="Papyrus"/>
                <a:ea typeface="굴림" charset="-127"/>
                <a:cs typeface="굴림" charset="-127"/>
              </a:rPr>
              <a:t>Strong corner reflector- Bright spotty cross (strong sidelobes) </a:t>
            </a:r>
          </a:p>
          <a:p>
            <a:pPr eaLnBrk="0" hangingPunct="0"/>
            <a:endParaRPr lang="en-GB" altLang="ko-KR" sz="2000" b="0">
              <a:effectLst/>
              <a:latin typeface="Papyrus"/>
              <a:ea typeface="굴림" charset="-127"/>
              <a:cs typeface="굴림" charset="-127"/>
            </a:endParaRPr>
          </a:p>
        </p:txBody>
      </p:sp>
      <p:sp>
        <p:nvSpPr>
          <p:cNvPr id="6" name="Rectangle 5"/>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71500" y="838200"/>
            <a:ext cx="8001000" cy="838200"/>
          </a:xfrm>
        </p:spPr>
        <p:txBody>
          <a:bodyPr>
            <a:normAutofit fontScale="90000"/>
          </a:bodyPr>
          <a:lstStyle/>
          <a:p>
            <a:pPr eaLnBrk="1" hangingPunct="1"/>
            <a:r>
              <a:rPr lang="en-US" sz="4000" dirty="0">
                <a:solidFill>
                  <a:schemeClr val="tx1"/>
                </a:solidFill>
                <a:effectLst/>
                <a:latin typeface="Papyrus" charset="0"/>
              </a:rPr>
              <a:t>1. </a:t>
            </a:r>
            <a:r>
              <a:rPr lang="en-US" sz="4000" dirty="0" err="1">
                <a:solidFill>
                  <a:schemeClr val="tx1"/>
                </a:solidFill>
                <a:effectLst/>
                <a:latin typeface="Papyrus" charset="0"/>
              </a:rPr>
              <a:t>Interferometric</a:t>
            </a:r>
            <a:r>
              <a:rPr lang="en-US" sz="4000" dirty="0">
                <a:solidFill>
                  <a:schemeClr val="tx1"/>
                </a:solidFill>
                <a:effectLst/>
                <a:latin typeface="Papyrus" charset="0"/>
              </a:rPr>
              <a:t> Synthetic Aperture Radar (InSAR or IFSAR)</a:t>
            </a:r>
          </a:p>
        </p:txBody>
      </p:sp>
      <p:sp>
        <p:nvSpPr>
          <p:cNvPr id="17411" name="Rectangle 4"/>
          <p:cNvSpPr>
            <a:spLocks noGrp="1" noChangeArrowheads="1"/>
          </p:cNvSpPr>
          <p:nvPr>
            <p:ph type="body" idx="1"/>
          </p:nvPr>
        </p:nvSpPr>
        <p:spPr>
          <a:xfrm>
            <a:off x="304800" y="2133600"/>
            <a:ext cx="8458200" cy="3962400"/>
          </a:xfrm>
          <a:noFill/>
        </p:spPr>
        <p:txBody>
          <a:bodyPr/>
          <a:lstStyle/>
          <a:p>
            <a:pPr eaLnBrk="1" hangingPunct="1">
              <a:lnSpc>
                <a:spcPct val="90000"/>
              </a:lnSpc>
            </a:pPr>
            <a:r>
              <a:rPr lang="en-US" sz="2400" dirty="0" smtClean="0">
                <a:solidFill>
                  <a:schemeClr val="tx1"/>
                </a:solidFill>
                <a:effectLst/>
                <a:latin typeface="Papyrus" charset="0"/>
              </a:rPr>
              <a:t>Is a process whereby radar images of the same location on the ground are recorded by</a:t>
            </a:r>
          </a:p>
          <a:p>
            <a:pPr lvl="1" eaLnBrk="1" hangingPunct="1">
              <a:lnSpc>
                <a:spcPct val="90000"/>
              </a:lnSpc>
            </a:pPr>
            <a:r>
              <a:rPr lang="en-US" sz="2000" dirty="0" smtClean="0">
                <a:solidFill>
                  <a:schemeClr val="tx1"/>
                </a:solidFill>
                <a:effectLst/>
                <a:latin typeface="Papyrus" charset="0"/>
              </a:rPr>
              <a:t>Two antennas of one platform separated by a few meters (single pass), or</a:t>
            </a:r>
          </a:p>
          <a:p>
            <a:pPr lvl="1" eaLnBrk="1" hangingPunct="1">
              <a:lnSpc>
                <a:spcPct val="90000"/>
              </a:lnSpc>
            </a:pPr>
            <a:r>
              <a:rPr lang="en-US" sz="2000" dirty="0" smtClean="0">
                <a:solidFill>
                  <a:schemeClr val="tx1"/>
                </a:solidFill>
                <a:effectLst/>
                <a:latin typeface="Papyrus" charset="0"/>
              </a:rPr>
              <a:t>The same radar system at different times (multi-pass or repeat-pass)</a:t>
            </a:r>
          </a:p>
          <a:p>
            <a:pPr eaLnBrk="1" hangingPunct="1">
              <a:lnSpc>
                <a:spcPct val="90000"/>
              </a:lnSpc>
            </a:pPr>
            <a:r>
              <a:rPr lang="en-US" sz="2400" dirty="0" smtClean="0">
                <a:solidFill>
                  <a:schemeClr val="tx1"/>
                </a:solidFill>
                <a:effectLst/>
                <a:latin typeface="Papyrus" charset="0"/>
              </a:rPr>
              <a:t>Applications on</a:t>
            </a:r>
          </a:p>
          <a:p>
            <a:pPr lvl="1" eaLnBrk="1" hangingPunct="1">
              <a:lnSpc>
                <a:spcPct val="90000"/>
              </a:lnSpc>
            </a:pPr>
            <a:r>
              <a:rPr lang="en-US" sz="2000" dirty="0" smtClean="0">
                <a:solidFill>
                  <a:schemeClr val="tx1"/>
                </a:solidFill>
                <a:effectLst/>
                <a:latin typeface="Papyrus" charset="0"/>
              </a:rPr>
              <a:t>Elevation (DEM) derivation (single or multi pass)</a:t>
            </a:r>
          </a:p>
          <a:p>
            <a:pPr lvl="2" eaLnBrk="1" hangingPunct="1">
              <a:lnSpc>
                <a:spcPct val="90000"/>
              </a:lnSpc>
            </a:pPr>
            <a:r>
              <a:rPr lang="en-US" sz="1800" dirty="0" smtClean="0">
                <a:solidFill>
                  <a:schemeClr val="tx1"/>
                </a:solidFill>
                <a:effectLst/>
                <a:latin typeface="Papyrus" charset="0"/>
              </a:rPr>
              <a:t>Can be as accurate as DEM from traditional optical photogrammetric techniques. However, InSAR operate through clouds, day or night.</a:t>
            </a:r>
          </a:p>
          <a:p>
            <a:pPr lvl="2" eaLnBrk="1" hangingPunct="1">
              <a:lnSpc>
                <a:spcPct val="90000"/>
              </a:lnSpc>
            </a:pPr>
            <a:r>
              <a:rPr lang="en-US" sz="1800" dirty="0" smtClean="0">
                <a:solidFill>
                  <a:schemeClr val="tx1"/>
                </a:solidFill>
                <a:effectLst/>
                <a:latin typeface="Papyrus" charset="0"/>
              </a:rPr>
              <a:t>The first worldwide DEM (99.97%) was acquired in 2000 by SRTM in 2000, not by the </a:t>
            </a:r>
            <a:r>
              <a:rPr lang="en-US" sz="1800" dirty="0" err="1" smtClean="0">
                <a:solidFill>
                  <a:schemeClr val="tx1"/>
                </a:solidFill>
                <a:effectLst/>
                <a:latin typeface="Papyrus" charset="0"/>
              </a:rPr>
              <a:t>photogrammetry</a:t>
            </a:r>
            <a:r>
              <a:rPr lang="en-US" sz="1800" dirty="0" smtClean="0">
                <a:solidFill>
                  <a:schemeClr val="tx1"/>
                </a:solidFill>
                <a:effectLst/>
                <a:latin typeface="Papyrus" charset="0"/>
              </a:rPr>
              <a:t> </a:t>
            </a:r>
          </a:p>
          <a:p>
            <a:pPr lvl="1" eaLnBrk="1" hangingPunct="1">
              <a:lnSpc>
                <a:spcPct val="90000"/>
              </a:lnSpc>
            </a:pPr>
            <a:r>
              <a:rPr lang="en-US" sz="2000" dirty="0" smtClean="0">
                <a:solidFill>
                  <a:schemeClr val="tx1"/>
                </a:solidFill>
                <a:effectLst/>
                <a:latin typeface="Papyrus" charset="0"/>
              </a:rPr>
              <a:t>Surface displacement study (multi-pass only)</a:t>
            </a:r>
          </a:p>
        </p:txBody>
      </p:sp>
      <p:sp>
        <p:nvSpPr>
          <p:cNvPr id="17412" name="Rectangle 5"/>
          <p:cNvSpPr>
            <a:spLocks noChangeArrowheads="1"/>
          </p:cNvSpPr>
          <p:nvPr/>
        </p:nvSpPr>
        <p:spPr bwMode="auto">
          <a:xfrm>
            <a:off x="134518" y="6259513"/>
            <a:ext cx="710451" cy="276999"/>
          </a:xfrm>
          <a:prstGeom prst="rect">
            <a:avLst/>
          </a:prstGeom>
          <a:noFill/>
          <a:ln w="9525">
            <a:noFill/>
            <a:miter lim="800000"/>
            <a:headEnd/>
            <a:tailEnd/>
          </a:ln>
        </p:spPr>
        <p:txBody>
          <a:bodyPr wrap="none">
            <a:prstTxWarp prst="textNoShape">
              <a:avLst/>
            </a:prstTxWarp>
            <a:spAutoFit/>
          </a:bodyPr>
          <a:lstStyle/>
          <a:p>
            <a:r>
              <a:rPr lang="en-US" sz="1200" b="0" dirty="0" err="1">
                <a:effectLst/>
                <a:latin typeface="Papyrus" charset="0"/>
              </a:rPr>
              <a:t>Hongjie</a:t>
            </a:r>
            <a:endParaRPr lang="en-US" sz="1200" b="0" dirty="0">
              <a:effectLst/>
              <a:latin typeface="Papyrus"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kumimoji="1" lang="en-US" dirty="0">
                <a:solidFill>
                  <a:srgbClr val="000000"/>
                </a:solidFill>
                <a:effectLst/>
                <a:latin typeface="Papyrus"/>
              </a:rPr>
              <a:t>Microwave Region</a:t>
            </a:r>
            <a:endParaRPr lang="en-US" dirty="0">
              <a:effectLst/>
              <a:latin typeface="Papyrus"/>
            </a:endParaRPr>
          </a:p>
        </p:txBody>
      </p:sp>
      <p:pic>
        <p:nvPicPr>
          <p:cNvPr id="7171" name="Content Placeholder 3"/>
          <p:cNvPicPr>
            <a:picLocks noGrp="1" noChangeAspect="1" noChangeArrowheads="1"/>
          </p:cNvPicPr>
          <p:nvPr>
            <p:ph idx="1"/>
          </p:nvPr>
        </p:nvPicPr>
        <p:blipFill>
          <a:blip r:embed="rId2"/>
          <a:srcRect/>
          <a:stretch>
            <a:fillRect/>
          </a:stretch>
        </p:blipFill>
        <p:spPr>
          <a:xfrm>
            <a:off x="838200" y="1981200"/>
            <a:ext cx="7229475" cy="4194175"/>
          </a:xfrm>
        </p:spPr>
      </p:pic>
      <p:sp>
        <p:nvSpPr>
          <p:cNvPr id="4" name="Rectangle 3"/>
          <p:cNvSpPr/>
          <p:nvPr/>
        </p:nvSpPr>
        <p:spPr>
          <a:xfrm>
            <a:off x="161459" y="6553200"/>
            <a:ext cx="905341" cy="276999"/>
          </a:xfrm>
          <a:prstGeom prst="rect">
            <a:avLst/>
          </a:prstGeom>
        </p:spPr>
        <p:txBody>
          <a:bodyPr wrap="none">
            <a:spAutoFit/>
          </a:bodyPr>
          <a:lstStyle/>
          <a:p>
            <a:r>
              <a:rPr lang="en-US" sz="1200" b="0" dirty="0" smtClean="0">
                <a:latin typeface="Papyrus"/>
                <a:ea typeface="Papyrus"/>
                <a:cs typeface="Papyrus"/>
              </a:rPr>
              <a:t>Murchison</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solidFill>
                  <a:schemeClr val="tx1"/>
                </a:solidFill>
                <a:effectLst/>
              </a:rPr>
              <a:t>Examples</a:t>
            </a:r>
          </a:p>
        </p:txBody>
      </p:sp>
      <p:sp>
        <p:nvSpPr>
          <p:cNvPr id="19459" name="Rectangle 3"/>
          <p:cNvSpPr>
            <a:spLocks noGrp="1" noChangeArrowheads="1"/>
          </p:cNvSpPr>
          <p:nvPr>
            <p:ph type="body" idx="1"/>
          </p:nvPr>
        </p:nvSpPr>
        <p:spPr>
          <a:xfrm>
            <a:off x="0" y="1219200"/>
            <a:ext cx="5486400" cy="5486400"/>
          </a:xfrm>
        </p:spPr>
        <p:txBody>
          <a:bodyPr/>
          <a:lstStyle/>
          <a:p>
            <a:pPr eaLnBrk="1" hangingPunct="1">
              <a:lnSpc>
                <a:spcPct val="90000"/>
              </a:lnSpc>
            </a:pPr>
            <a:r>
              <a:rPr lang="en-US" sz="2400" dirty="0">
                <a:solidFill>
                  <a:schemeClr val="tx1"/>
                </a:solidFill>
                <a:effectLst/>
                <a:latin typeface="Papyrus"/>
              </a:rPr>
              <a:t>One SAR with 2 antennas (single-pass)</a:t>
            </a:r>
          </a:p>
          <a:p>
            <a:pPr lvl="1" eaLnBrk="1" hangingPunct="1">
              <a:lnSpc>
                <a:spcPct val="90000"/>
              </a:lnSpc>
            </a:pPr>
            <a:r>
              <a:rPr lang="en-US" sz="2000" dirty="0">
                <a:solidFill>
                  <a:schemeClr val="tx1"/>
                </a:solidFill>
                <a:effectLst/>
                <a:latin typeface="Papyrus"/>
              </a:rPr>
              <a:t>AIRSAR/TOPSAR</a:t>
            </a:r>
          </a:p>
          <a:p>
            <a:pPr lvl="2" eaLnBrk="1" hangingPunct="1">
              <a:lnSpc>
                <a:spcPct val="90000"/>
              </a:lnSpc>
            </a:pPr>
            <a:r>
              <a:rPr lang="en-US" sz="1800" dirty="0">
                <a:solidFill>
                  <a:schemeClr val="tx1"/>
                </a:solidFill>
                <a:effectLst/>
                <a:latin typeface="Papyrus"/>
              </a:rPr>
              <a:t>Along track </a:t>
            </a:r>
            <a:r>
              <a:rPr lang="en-US" sz="1800" dirty="0" err="1">
                <a:solidFill>
                  <a:schemeClr val="tx1"/>
                </a:solidFill>
                <a:effectLst/>
                <a:latin typeface="Papyrus"/>
              </a:rPr>
              <a:t>interferometric</a:t>
            </a:r>
            <a:r>
              <a:rPr lang="en-US" sz="1800" dirty="0">
                <a:solidFill>
                  <a:schemeClr val="tx1"/>
                </a:solidFill>
                <a:effectLst/>
                <a:latin typeface="Papyrus"/>
              </a:rPr>
              <a:t> mode (ATI) (L and C)</a:t>
            </a:r>
          </a:p>
          <a:p>
            <a:pPr lvl="3" eaLnBrk="1" hangingPunct="1">
              <a:lnSpc>
                <a:spcPct val="90000"/>
              </a:lnSpc>
            </a:pPr>
            <a:r>
              <a:rPr lang="en-US" sz="1600" dirty="0">
                <a:solidFill>
                  <a:schemeClr val="tx1"/>
                </a:solidFill>
                <a:effectLst/>
                <a:latin typeface="Papyrus"/>
              </a:rPr>
              <a:t>Ocean current and waves</a:t>
            </a:r>
          </a:p>
          <a:p>
            <a:pPr lvl="2" eaLnBrk="1" hangingPunct="1">
              <a:lnSpc>
                <a:spcPct val="90000"/>
              </a:lnSpc>
            </a:pPr>
            <a:r>
              <a:rPr lang="en-US" sz="1800" dirty="0">
                <a:solidFill>
                  <a:schemeClr val="tx1"/>
                </a:solidFill>
                <a:effectLst/>
                <a:latin typeface="Papyrus"/>
              </a:rPr>
              <a:t>Cross track </a:t>
            </a:r>
            <a:r>
              <a:rPr lang="en-US" sz="1800" dirty="0" err="1">
                <a:solidFill>
                  <a:schemeClr val="tx1"/>
                </a:solidFill>
                <a:effectLst/>
                <a:latin typeface="Papyrus"/>
              </a:rPr>
              <a:t>interferometric</a:t>
            </a:r>
            <a:r>
              <a:rPr lang="en-US" sz="1800" dirty="0">
                <a:solidFill>
                  <a:schemeClr val="tx1"/>
                </a:solidFill>
                <a:effectLst/>
                <a:latin typeface="Papyrus"/>
              </a:rPr>
              <a:t> mode (TXI) (L or C)</a:t>
            </a:r>
          </a:p>
          <a:p>
            <a:pPr lvl="3" eaLnBrk="1" hangingPunct="1">
              <a:lnSpc>
                <a:spcPct val="90000"/>
              </a:lnSpc>
            </a:pPr>
            <a:r>
              <a:rPr lang="en-US" sz="1600" dirty="0">
                <a:solidFill>
                  <a:schemeClr val="tx1"/>
                </a:solidFill>
                <a:effectLst/>
                <a:latin typeface="Papyrus"/>
              </a:rPr>
              <a:t>DEM (3-5 </a:t>
            </a:r>
            <a:r>
              <a:rPr lang="en-US" sz="1600" dirty="0" err="1">
                <a:solidFill>
                  <a:schemeClr val="tx1"/>
                </a:solidFill>
                <a:effectLst/>
                <a:latin typeface="Papyrus"/>
              </a:rPr>
              <a:t>m</a:t>
            </a:r>
            <a:r>
              <a:rPr lang="en-US" sz="1600" dirty="0">
                <a:solidFill>
                  <a:schemeClr val="tx1"/>
                </a:solidFill>
                <a:effectLst/>
                <a:latin typeface="Papyrus"/>
              </a:rPr>
              <a:t> or 1 </a:t>
            </a:r>
            <a:r>
              <a:rPr lang="en-US" sz="1600" dirty="0" err="1">
                <a:solidFill>
                  <a:schemeClr val="tx1"/>
                </a:solidFill>
                <a:effectLst/>
                <a:latin typeface="Papyrus"/>
              </a:rPr>
              <a:t>m</a:t>
            </a:r>
            <a:r>
              <a:rPr lang="en-US" sz="1600" dirty="0">
                <a:solidFill>
                  <a:schemeClr val="tx1"/>
                </a:solidFill>
                <a:effectLst/>
                <a:latin typeface="Papyrus"/>
              </a:rPr>
              <a:t>)</a:t>
            </a:r>
          </a:p>
          <a:p>
            <a:pPr lvl="1" eaLnBrk="1" hangingPunct="1">
              <a:lnSpc>
                <a:spcPct val="90000"/>
              </a:lnSpc>
            </a:pPr>
            <a:r>
              <a:rPr lang="en-US" sz="2000" dirty="0">
                <a:solidFill>
                  <a:schemeClr val="tx1"/>
                </a:solidFill>
                <a:effectLst/>
                <a:latin typeface="Papyrus"/>
              </a:rPr>
              <a:t>Shutter Radar Topographic Mission (SRTM)</a:t>
            </a:r>
          </a:p>
          <a:p>
            <a:pPr lvl="2" eaLnBrk="1" hangingPunct="1">
              <a:lnSpc>
                <a:spcPct val="90000"/>
              </a:lnSpc>
            </a:pPr>
            <a:r>
              <a:rPr lang="en-US" sz="1800" dirty="0">
                <a:solidFill>
                  <a:schemeClr val="tx1"/>
                </a:solidFill>
                <a:effectLst/>
                <a:latin typeface="Papyrus"/>
              </a:rPr>
              <a:t>C band and X band antennas separated by 60 </a:t>
            </a:r>
            <a:r>
              <a:rPr lang="en-US" sz="1800" dirty="0" err="1">
                <a:solidFill>
                  <a:schemeClr val="tx1"/>
                </a:solidFill>
                <a:effectLst/>
                <a:latin typeface="Papyrus"/>
              </a:rPr>
              <a:t>m</a:t>
            </a:r>
            <a:endParaRPr lang="en-US" sz="1800" dirty="0">
              <a:solidFill>
                <a:schemeClr val="tx1"/>
              </a:solidFill>
              <a:effectLst/>
              <a:latin typeface="Papyrus"/>
            </a:endParaRPr>
          </a:p>
          <a:p>
            <a:pPr eaLnBrk="1" hangingPunct="1">
              <a:lnSpc>
                <a:spcPct val="90000"/>
              </a:lnSpc>
            </a:pPr>
            <a:r>
              <a:rPr lang="en-US" sz="2400" dirty="0">
                <a:solidFill>
                  <a:schemeClr val="tx1"/>
                </a:solidFill>
                <a:effectLst/>
                <a:latin typeface="Papyrus"/>
              </a:rPr>
              <a:t>One SAR in different times (multi-pass)</a:t>
            </a:r>
          </a:p>
          <a:p>
            <a:pPr lvl="1" eaLnBrk="1" hangingPunct="1">
              <a:lnSpc>
                <a:spcPct val="90000"/>
              </a:lnSpc>
            </a:pPr>
            <a:r>
              <a:rPr lang="en-US" sz="2000" dirty="0">
                <a:solidFill>
                  <a:schemeClr val="tx1"/>
                </a:solidFill>
                <a:effectLst/>
                <a:latin typeface="Papyrus"/>
              </a:rPr>
              <a:t>SIR-C </a:t>
            </a:r>
          </a:p>
          <a:p>
            <a:pPr lvl="1" eaLnBrk="1" hangingPunct="1">
              <a:lnSpc>
                <a:spcPct val="90000"/>
              </a:lnSpc>
            </a:pPr>
            <a:r>
              <a:rPr lang="en-US" sz="2000" dirty="0">
                <a:solidFill>
                  <a:schemeClr val="tx1"/>
                </a:solidFill>
                <a:effectLst/>
                <a:latin typeface="Papyrus"/>
              </a:rPr>
              <a:t>ERS 1,2</a:t>
            </a:r>
          </a:p>
        </p:txBody>
      </p:sp>
      <p:pic>
        <p:nvPicPr>
          <p:cNvPr id="19460" name="Picture 5" descr="Diagram of main antenna, mast, and outboard antenna"/>
          <p:cNvPicPr>
            <a:picLocks noChangeAspect="1" noChangeArrowheads="1"/>
          </p:cNvPicPr>
          <p:nvPr/>
        </p:nvPicPr>
        <p:blipFill>
          <a:blip r:embed="rId3"/>
          <a:srcRect/>
          <a:stretch>
            <a:fillRect/>
          </a:stretch>
        </p:blipFill>
        <p:spPr bwMode="auto">
          <a:xfrm>
            <a:off x="5715000" y="2667000"/>
            <a:ext cx="3429000" cy="2170113"/>
          </a:xfrm>
          <a:prstGeom prst="rect">
            <a:avLst/>
          </a:prstGeom>
          <a:noFill/>
          <a:ln w="9525">
            <a:solidFill>
              <a:srgbClr val="1409F3"/>
            </a:solidFill>
            <a:miter lim="800000"/>
            <a:headEnd/>
            <a:tailEnd/>
          </a:ln>
        </p:spPr>
      </p:pic>
      <p:sp>
        <p:nvSpPr>
          <p:cNvPr id="19461" name="Line 6"/>
          <p:cNvSpPr>
            <a:spLocks noChangeShapeType="1"/>
          </p:cNvSpPr>
          <p:nvPr/>
        </p:nvSpPr>
        <p:spPr bwMode="auto">
          <a:xfrm>
            <a:off x="2438400" y="4572000"/>
            <a:ext cx="3276600" cy="0"/>
          </a:xfrm>
          <a:prstGeom prst="line">
            <a:avLst/>
          </a:prstGeom>
          <a:noFill/>
          <a:ln w="9525">
            <a:solidFill>
              <a:schemeClr val="tx1"/>
            </a:solidFill>
            <a:round/>
            <a:headEnd/>
            <a:tailEnd type="triangle" w="med" len="med"/>
          </a:ln>
        </p:spPr>
        <p:txBody>
          <a:bodyPr>
            <a:prstTxWarp prst="textNoShape">
              <a:avLst/>
            </a:prstTxWarp>
          </a:bodyPr>
          <a:lstStyle/>
          <a:p>
            <a:endParaRPr lang="en-US" b="0">
              <a:effectLst/>
              <a:latin typeface="Papyrus"/>
            </a:endParaRPr>
          </a:p>
        </p:txBody>
      </p:sp>
      <p:sp>
        <p:nvSpPr>
          <p:cNvPr id="19462" name="Rectangle 7"/>
          <p:cNvSpPr>
            <a:spLocks noChangeArrowheads="1"/>
          </p:cNvSpPr>
          <p:nvPr/>
        </p:nvSpPr>
        <p:spPr bwMode="auto">
          <a:xfrm>
            <a:off x="128106" y="6477000"/>
            <a:ext cx="723275" cy="276999"/>
          </a:xfrm>
          <a:prstGeom prst="rect">
            <a:avLst/>
          </a:prstGeom>
          <a:noFill/>
          <a:ln w="9525">
            <a:noFill/>
            <a:miter lim="800000"/>
            <a:headEnd/>
            <a:tailEnd/>
          </a:ln>
        </p:spPr>
        <p:txBody>
          <a:bodyPr wrap="none">
            <a:prstTxWarp prst="textNoShape">
              <a:avLst/>
            </a:prstTxWarp>
            <a:spAutoFit/>
          </a:bodyPr>
          <a:lstStyle/>
          <a:p>
            <a:r>
              <a:rPr lang="en-US" sz="1200" b="0" dirty="0" err="1">
                <a:effectLst/>
                <a:latin typeface="Papyrus"/>
              </a:rPr>
              <a:t>Hongjie</a:t>
            </a:r>
            <a:endParaRPr lang="en-US" sz="1200" b="0" dirty="0">
              <a:effectLst/>
              <a:latin typeface="Papyru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7" name="Picture 4"/>
          <p:cNvPicPr>
            <a:picLocks noGrp="1" noChangeAspect="1" noChangeArrowheads="1"/>
          </p:cNvPicPr>
          <p:nvPr>
            <p:ph idx="1"/>
          </p:nvPr>
        </p:nvPicPr>
        <p:blipFill>
          <a:blip r:embed="rId3"/>
          <a:srcRect l="21249" t="13333" r="2499" b="10001"/>
          <a:stretch>
            <a:fillRect/>
          </a:stretch>
        </p:blipFill>
        <p:spPr>
          <a:xfrm>
            <a:off x="685800" y="-25182"/>
            <a:ext cx="7467600" cy="5632450"/>
          </a:xfrm>
          <a:noFill/>
        </p:spPr>
      </p:pic>
      <p:sp>
        <p:nvSpPr>
          <p:cNvPr id="21508" name="Text Box 7"/>
          <p:cNvSpPr txBox="1">
            <a:spLocks noChangeArrowheads="1"/>
          </p:cNvSpPr>
          <p:nvPr/>
        </p:nvSpPr>
        <p:spPr bwMode="auto">
          <a:xfrm>
            <a:off x="0" y="5562600"/>
            <a:ext cx="9143999" cy="1384995"/>
          </a:xfrm>
          <a:prstGeom prst="rect">
            <a:avLst/>
          </a:prstGeom>
          <a:noFill/>
          <a:ln w="9525">
            <a:noFill/>
            <a:miter lim="800000"/>
            <a:headEnd/>
            <a:tailEnd/>
          </a:ln>
        </p:spPr>
        <p:txBody>
          <a:bodyPr wrap="square">
            <a:prstTxWarp prst="textNoShape">
              <a:avLst/>
            </a:prstTxWarp>
            <a:spAutoFit/>
          </a:bodyPr>
          <a:lstStyle/>
          <a:p>
            <a:r>
              <a:rPr lang="en-US" b="0" dirty="0">
                <a:latin typeface="Papyrus" charset="0"/>
              </a:rPr>
              <a:t>Phase</a:t>
            </a:r>
            <a:r>
              <a:rPr lang="en-US" b="0" dirty="0" smtClean="0">
                <a:latin typeface="Papyrus" charset="0"/>
              </a:rPr>
              <a:t> is total </a:t>
            </a:r>
            <a:r>
              <a:rPr lang="en-US" b="0" dirty="0">
                <a:latin typeface="Papyrus" charset="0"/>
              </a:rPr>
              <a:t>number of cycles</a:t>
            </a:r>
            <a:r>
              <a:rPr lang="en-US" b="0" dirty="0" smtClean="0">
                <a:latin typeface="Papyrus" charset="0"/>
              </a:rPr>
              <a:t> at </a:t>
            </a:r>
            <a:r>
              <a:rPr lang="en-US" b="0" dirty="0">
                <a:latin typeface="Papyrus" charset="0"/>
              </a:rPr>
              <a:t>any given distance (or target) from</a:t>
            </a:r>
            <a:r>
              <a:rPr lang="en-US" b="0" dirty="0" smtClean="0">
                <a:latin typeface="Papyrus" charset="0"/>
              </a:rPr>
              <a:t> transmitter</a:t>
            </a:r>
            <a:r>
              <a:rPr lang="en-US" b="0" dirty="0">
                <a:latin typeface="Papyrus" charset="0"/>
              </a:rPr>
              <a:t>, including</a:t>
            </a:r>
            <a:r>
              <a:rPr lang="en-US" b="0" dirty="0" smtClean="0">
                <a:latin typeface="Papyrus" charset="0"/>
              </a:rPr>
              <a:t> fractional </a:t>
            </a:r>
            <a:r>
              <a:rPr lang="en-US" b="0" dirty="0">
                <a:latin typeface="Papyrus" charset="0"/>
              </a:rPr>
              <a:t>part. One cycle of phase is equal to 360 degrees (or 2</a:t>
            </a:r>
            <a:r>
              <a:rPr lang="el-GR" b="0" dirty="0">
                <a:latin typeface="Papyrus" charset="0"/>
                <a:ea typeface="Papyrus" charset="0"/>
                <a:cs typeface="Papyrus" charset="0"/>
              </a:rPr>
              <a:t>π</a:t>
            </a:r>
            <a:r>
              <a:rPr lang="en-US" b="0" dirty="0">
                <a:latin typeface="Papyrus" charset="0"/>
                <a:ea typeface="Papyrus" charset="0"/>
                <a:cs typeface="Papyrus" charset="0"/>
              </a:rPr>
              <a:t>).</a:t>
            </a:r>
            <a:endParaRPr lang="el-GR" b="0" dirty="0">
              <a:latin typeface="Papyrus" charset="0"/>
              <a:ea typeface="Papyrus" charset="0"/>
              <a:cs typeface="Papyrus" charset="0"/>
            </a:endParaRPr>
          </a:p>
        </p:txBody>
      </p:sp>
      <p:sp>
        <p:nvSpPr>
          <p:cNvPr id="21509" name="Rectangle 6"/>
          <p:cNvSpPr>
            <a:spLocks noChangeArrowheads="1"/>
          </p:cNvSpPr>
          <p:nvPr/>
        </p:nvSpPr>
        <p:spPr bwMode="auto">
          <a:xfrm>
            <a:off x="134518" y="6462931"/>
            <a:ext cx="710451" cy="276999"/>
          </a:xfrm>
          <a:prstGeom prst="rect">
            <a:avLst/>
          </a:prstGeom>
          <a:noFill/>
          <a:ln w="9525">
            <a:noFill/>
            <a:miter lim="800000"/>
            <a:headEnd/>
            <a:tailEnd/>
          </a:ln>
        </p:spPr>
        <p:txBody>
          <a:bodyPr wrap="none">
            <a:prstTxWarp prst="textNoShape">
              <a:avLst/>
            </a:prstTxWarp>
            <a:spAutoFit/>
          </a:bodyPr>
          <a:lstStyle/>
          <a:p>
            <a:r>
              <a:rPr lang="en-US" sz="1200" b="0" dirty="0" err="1">
                <a:latin typeface="Papyrus" charset="0"/>
              </a:rPr>
              <a:t>Hongjie</a:t>
            </a:r>
            <a:endParaRPr lang="en-US" sz="1200" b="0" dirty="0">
              <a:latin typeface="Papyrus"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5" name="Picture 4"/>
          <p:cNvPicPr>
            <a:picLocks noGrp="1" noChangeAspect="1" noChangeArrowheads="1"/>
          </p:cNvPicPr>
          <p:nvPr>
            <p:ph sz="half" idx="1"/>
          </p:nvPr>
        </p:nvPicPr>
        <p:blipFill>
          <a:blip r:embed="rId3"/>
          <a:srcRect l="21249" t="10001" r="3751" b="11667"/>
          <a:stretch>
            <a:fillRect/>
          </a:stretch>
        </p:blipFill>
        <p:spPr>
          <a:xfrm>
            <a:off x="914400" y="-76200"/>
            <a:ext cx="7162800" cy="5372100"/>
          </a:xfrm>
          <a:noFill/>
        </p:spPr>
      </p:pic>
      <p:sp>
        <p:nvSpPr>
          <p:cNvPr id="23556" name="Line 7"/>
          <p:cNvSpPr>
            <a:spLocks noChangeShapeType="1"/>
          </p:cNvSpPr>
          <p:nvPr/>
        </p:nvSpPr>
        <p:spPr bwMode="auto">
          <a:xfrm>
            <a:off x="2819400" y="4038600"/>
            <a:ext cx="838200" cy="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b="0">
              <a:effectLst/>
              <a:latin typeface="Papyrus"/>
            </a:endParaRPr>
          </a:p>
        </p:txBody>
      </p:sp>
      <p:sp>
        <p:nvSpPr>
          <p:cNvPr id="23557" name="Text Box 12"/>
          <p:cNvSpPr txBox="1">
            <a:spLocks noChangeArrowheads="1"/>
          </p:cNvSpPr>
          <p:nvPr/>
        </p:nvSpPr>
        <p:spPr bwMode="auto">
          <a:xfrm>
            <a:off x="0" y="5144631"/>
            <a:ext cx="9144000" cy="2246769"/>
          </a:xfrm>
          <a:prstGeom prst="rect">
            <a:avLst/>
          </a:prstGeom>
          <a:noFill/>
          <a:ln w="9525">
            <a:noFill/>
            <a:miter lim="800000"/>
            <a:headEnd/>
            <a:tailEnd/>
          </a:ln>
        </p:spPr>
        <p:txBody>
          <a:bodyPr wrap="square">
            <a:prstTxWarp prst="textNoShape">
              <a:avLst/>
            </a:prstTxWarp>
            <a:spAutoFit/>
          </a:bodyPr>
          <a:lstStyle/>
          <a:p>
            <a:r>
              <a:rPr lang="en-US" b="0" dirty="0" smtClean="0">
                <a:effectLst/>
                <a:latin typeface="Papyrus"/>
                <a:sym typeface="Symbol" charset="2"/>
              </a:rPr>
              <a:t>phase </a:t>
            </a:r>
            <a:r>
              <a:rPr lang="en-US" b="0" dirty="0">
                <a:effectLst/>
                <a:latin typeface="Papyrus"/>
                <a:sym typeface="Symbol" charset="2"/>
              </a:rPr>
              <a:t>difference</a:t>
            </a:r>
            <a:r>
              <a:rPr lang="en-US" b="0" dirty="0" smtClean="0">
                <a:effectLst/>
                <a:latin typeface="Papyrus"/>
                <a:sym typeface="Symbol" charset="2"/>
              </a:rPr>
              <a:t> called “</a:t>
            </a:r>
            <a:r>
              <a:rPr lang="en-US" b="0" dirty="0" err="1">
                <a:effectLst/>
                <a:latin typeface="Papyrus"/>
                <a:sym typeface="Symbol" charset="2"/>
              </a:rPr>
              <a:t>interferometric</a:t>
            </a:r>
            <a:r>
              <a:rPr lang="en-US" b="0" dirty="0">
                <a:effectLst/>
                <a:latin typeface="Papyrus"/>
                <a:sym typeface="Symbol" charset="2"/>
              </a:rPr>
              <a:t> phase</a:t>
            </a:r>
            <a:r>
              <a:rPr lang="en-US" b="0" dirty="0" smtClean="0">
                <a:effectLst/>
                <a:latin typeface="Papyrus"/>
                <a:sym typeface="Symbol" charset="2"/>
              </a:rPr>
              <a:t>” -determined </a:t>
            </a:r>
            <a:r>
              <a:rPr lang="en-US" b="0" dirty="0">
                <a:effectLst/>
                <a:latin typeface="Papyrus"/>
                <a:sym typeface="Symbol" charset="2"/>
              </a:rPr>
              <a:t>by</a:t>
            </a:r>
            <a:r>
              <a:rPr lang="en-US" b="0" dirty="0" smtClean="0">
                <a:effectLst/>
                <a:latin typeface="Papyrus"/>
                <a:sym typeface="Symbol" charset="2"/>
              </a:rPr>
              <a:t> subtracting measured </a:t>
            </a:r>
            <a:r>
              <a:rPr lang="en-US" b="0" dirty="0">
                <a:effectLst/>
                <a:latin typeface="Papyrus"/>
                <a:sym typeface="Symbol" charset="2"/>
              </a:rPr>
              <a:t>phase at each end of</a:t>
            </a:r>
            <a:r>
              <a:rPr lang="en-US" b="0" dirty="0" smtClean="0">
                <a:effectLst/>
                <a:latin typeface="Papyrus"/>
                <a:sym typeface="Symbol" charset="2"/>
              </a:rPr>
              <a:t> baseline</a:t>
            </a:r>
            <a:r>
              <a:rPr lang="en-US" b="0" dirty="0">
                <a:effectLst/>
                <a:latin typeface="Papyrus"/>
                <a:sym typeface="Symbol" charset="2"/>
              </a:rPr>
              <a:t>,</a:t>
            </a:r>
            <a:r>
              <a:rPr lang="en-US" b="0" dirty="0" smtClean="0">
                <a:effectLst/>
                <a:latin typeface="Papyrus"/>
                <a:sym typeface="Symbol" charset="2"/>
              </a:rPr>
              <a:t> is </a:t>
            </a:r>
            <a:r>
              <a:rPr lang="en-US" b="0" dirty="0">
                <a:effectLst/>
                <a:latin typeface="Papyrus"/>
                <a:sym typeface="Symbol" charset="2"/>
              </a:rPr>
              <a:t>actually the distance difference from each receiver to</a:t>
            </a:r>
            <a:r>
              <a:rPr lang="en-US" b="0" dirty="0" smtClean="0">
                <a:effectLst/>
                <a:latin typeface="Papyrus"/>
                <a:sym typeface="Symbol" charset="2"/>
              </a:rPr>
              <a:t> same </a:t>
            </a:r>
            <a:r>
              <a:rPr lang="en-US" b="0" dirty="0">
                <a:effectLst/>
                <a:latin typeface="Papyrus"/>
                <a:sym typeface="Symbol" charset="2"/>
              </a:rPr>
              <a:t>target.</a:t>
            </a:r>
          </a:p>
          <a:p>
            <a:endParaRPr lang="en-US" b="0" dirty="0">
              <a:effectLst/>
              <a:latin typeface="Papyrus"/>
              <a:sym typeface="Symbol" charset="2"/>
            </a:endParaRPr>
          </a:p>
        </p:txBody>
      </p:sp>
      <p:sp>
        <p:nvSpPr>
          <p:cNvPr id="23558" name="Line 13"/>
          <p:cNvSpPr>
            <a:spLocks noChangeShapeType="1"/>
          </p:cNvSpPr>
          <p:nvPr/>
        </p:nvSpPr>
        <p:spPr bwMode="auto">
          <a:xfrm>
            <a:off x="1447800" y="2667000"/>
            <a:ext cx="0" cy="381000"/>
          </a:xfrm>
          <a:prstGeom prst="line">
            <a:avLst/>
          </a:prstGeom>
          <a:noFill/>
          <a:ln w="9525">
            <a:solidFill>
              <a:schemeClr val="tx1"/>
            </a:solidFill>
            <a:round/>
            <a:headEnd/>
            <a:tailEnd/>
          </a:ln>
        </p:spPr>
        <p:txBody>
          <a:bodyPr>
            <a:prstTxWarp prst="textNoShape">
              <a:avLst/>
            </a:prstTxWarp>
          </a:bodyPr>
          <a:lstStyle/>
          <a:p>
            <a:endParaRPr lang="en-US" b="0">
              <a:effectLst/>
              <a:latin typeface="Papyrus"/>
            </a:endParaRPr>
          </a:p>
        </p:txBody>
      </p:sp>
      <p:sp>
        <p:nvSpPr>
          <p:cNvPr id="23559" name="Line 14"/>
          <p:cNvSpPr>
            <a:spLocks noChangeShapeType="1"/>
          </p:cNvSpPr>
          <p:nvPr/>
        </p:nvSpPr>
        <p:spPr bwMode="auto">
          <a:xfrm>
            <a:off x="2286000" y="2667000"/>
            <a:ext cx="0" cy="381000"/>
          </a:xfrm>
          <a:prstGeom prst="line">
            <a:avLst/>
          </a:prstGeom>
          <a:noFill/>
          <a:ln w="9525">
            <a:solidFill>
              <a:schemeClr val="tx1"/>
            </a:solidFill>
            <a:round/>
            <a:headEnd/>
            <a:tailEnd/>
          </a:ln>
        </p:spPr>
        <p:txBody>
          <a:bodyPr>
            <a:prstTxWarp prst="textNoShape">
              <a:avLst/>
            </a:prstTxWarp>
          </a:bodyPr>
          <a:lstStyle/>
          <a:p>
            <a:endParaRPr lang="en-US" b="0">
              <a:effectLst/>
              <a:latin typeface="Papyrus"/>
            </a:endParaRPr>
          </a:p>
        </p:txBody>
      </p:sp>
      <p:sp>
        <p:nvSpPr>
          <p:cNvPr id="23560" name="Rectangle 9"/>
          <p:cNvSpPr>
            <a:spLocks noChangeArrowheads="1"/>
          </p:cNvSpPr>
          <p:nvPr/>
        </p:nvSpPr>
        <p:spPr bwMode="auto">
          <a:xfrm>
            <a:off x="134518" y="6488113"/>
            <a:ext cx="710451" cy="276999"/>
          </a:xfrm>
          <a:prstGeom prst="rect">
            <a:avLst/>
          </a:prstGeom>
          <a:noFill/>
          <a:ln w="9525">
            <a:noFill/>
            <a:miter lim="800000"/>
            <a:headEnd/>
            <a:tailEnd/>
          </a:ln>
        </p:spPr>
        <p:txBody>
          <a:bodyPr wrap="none">
            <a:prstTxWarp prst="textNoShape">
              <a:avLst/>
            </a:prstTxWarp>
            <a:spAutoFit/>
          </a:bodyPr>
          <a:lstStyle/>
          <a:p>
            <a:r>
              <a:rPr lang="en-US" sz="1200" b="0">
                <a:effectLst/>
                <a:latin typeface="Papyrus"/>
              </a:rPr>
              <a:t>Hongjie</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6" name="Rectangle 16"/>
          <p:cNvSpPr>
            <a:spLocks noGrp="1" noChangeArrowheads="1"/>
          </p:cNvSpPr>
          <p:nvPr>
            <p:ph type="title"/>
          </p:nvPr>
        </p:nvSpPr>
        <p:spPr>
          <a:xfrm>
            <a:off x="4572000" y="0"/>
            <a:ext cx="4572000" cy="838200"/>
          </a:xfrm>
          <a:noFill/>
        </p:spPr>
        <p:txBody>
          <a:bodyPr>
            <a:normAutofit/>
          </a:bodyPr>
          <a:lstStyle/>
          <a:p>
            <a:pPr eaLnBrk="1" hangingPunct="1"/>
            <a:r>
              <a:rPr lang="en-US" sz="2000">
                <a:solidFill>
                  <a:schemeClr val="tx1"/>
                </a:solidFill>
                <a:effectLst/>
                <a:latin typeface="Papyrus" charset="0"/>
              </a:rPr>
              <a:t>Calculate altitude</a:t>
            </a:r>
          </a:p>
        </p:txBody>
      </p:sp>
      <p:pic>
        <p:nvPicPr>
          <p:cNvPr id="25607" name="Picture 4" descr="Report1"/>
          <p:cNvPicPr>
            <a:picLocks noGrp="1" noChangeAspect="1" noChangeArrowheads="1"/>
          </p:cNvPicPr>
          <p:nvPr>
            <p:ph sz="half" idx="1"/>
          </p:nvPr>
        </p:nvPicPr>
        <p:blipFill>
          <a:blip r:embed="rId4"/>
          <a:srcRect/>
          <a:stretch>
            <a:fillRect/>
          </a:stretch>
        </p:blipFill>
        <p:spPr>
          <a:xfrm>
            <a:off x="0" y="55563"/>
            <a:ext cx="4419600" cy="3773487"/>
          </a:xfrm>
          <a:noFill/>
        </p:spPr>
      </p:pic>
      <p:graphicFrame>
        <p:nvGraphicFramePr>
          <p:cNvPr id="25602" name="Object 2"/>
          <p:cNvGraphicFramePr>
            <a:graphicFrameLocks noChangeAspect="1"/>
          </p:cNvGraphicFramePr>
          <p:nvPr/>
        </p:nvGraphicFramePr>
        <p:xfrm>
          <a:off x="152400" y="4114800"/>
          <a:ext cx="7950200" cy="415925"/>
        </p:xfrm>
        <a:graphic>
          <a:graphicData uri="http://schemas.openxmlformats.org/presentationml/2006/ole">
            <p:oleObj spid="_x0000_s534530" name="Equation" r:id="rId5" imgW="4368600" imgH="228600" progId="Equation.3">
              <p:embed/>
            </p:oleObj>
          </a:graphicData>
        </a:graphic>
      </p:graphicFrame>
      <p:graphicFrame>
        <p:nvGraphicFramePr>
          <p:cNvPr id="25603" name="Object 3"/>
          <p:cNvGraphicFramePr>
            <a:graphicFrameLocks noChangeAspect="1"/>
          </p:cNvGraphicFramePr>
          <p:nvPr/>
        </p:nvGraphicFramePr>
        <p:xfrm>
          <a:off x="4084638" y="4899025"/>
          <a:ext cx="4137025" cy="1385888"/>
        </p:xfrm>
        <a:graphic>
          <a:graphicData uri="http://schemas.openxmlformats.org/presentationml/2006/ole">
            <p:oleObj spid="_x0000_s534531" name="Equation" r:id="rId6" imgW="2273040" imgH="761760" progId="Equation.3">
              <p:embed/>
            </p:oleObj>
          </a:graphicData>
        </a:graphic>
      </p:graphicFrame>
      <p:graphicFrame>
        <p:nvGraphicFramePr>
          <p:cNvPr id="25604" name="Object 4"/>
          <p:cNvGraphicFramePr>
            <a:graphicFrameLocks noChangeAspect="1"/>
          </p:cNvGraphicFramePr>
          <p:nvPr/>
        </p:nvGraphicFramePr>
        <p:xfrm>
          <a:off x="4525963" y="1981200"/>
          <a:ext cx="2847975" cy="479425"/>
        </p:xfrm>
        <a:graphic>
          <a:graphicData uri="http://schemas.openxmlformats.org/presentationml/2006/ole">
            <p:oleObj spid="_x0000_s534532" name="Equation" r:id="rId7" imgW="1206360" imgH="203040" progId="Equation.3">
              <p:embed/>
            </p:oleObj>
          </a:graphicData>
        </a:graphic>
      </p:graphicFrame>
      <p:sp>
        <p:nvSpPr>
          <p:cNvPr id="25608" name="Text Box 11"/>
          <p:cNvSpPr txBox="1">
            <a:spLocks noChangeArrowheads="1"/>
          </p:cNvSpPr>
          <p:nvPr/>
        </p:nvSpPr>
        <p:spPr bwMode="auto">
          <a:xfrm>
            <a:off x="7958447" y="2057400"/>
            <a:ext cx="472455" cy="400110"/>
          </a:xfrm>
          <a:prstGeom prst="rect">
            <a:avLst/>
          </a:prstGeom>
          <a:noFill/>
          <a:ln w="9525">
            <a:noFill/>
            <a:miter lim="800000"/>
            <a:headEnd/>
            <a:tailEnd/>
          </a:ln>
        </p:spPr>
        <p:txBody>
          <a:bodyPr wrap="none">
            <a:prstTxWarp prst="textNoShape">
              <a:avLst/>
            </a:prstTxWarp>
            <a:spAutoFit/>
          </a:bodyPr>
          <a:lstStyle/>
          <a:p>
            <a:r>
              <a:rPr lang="en-US" sz="2000" b="0">
                <a:effectLst/>
                <a:latin typeface="Papyrus" charset="0"/>
              </a:rPr>
              <a:t>(1)</a:t>
            </a:r>
          </a:p>
        </p:txBody>
      </p:sp>
      <p:sp>
        <p:nvSpPr>
          <p:cNvPr id="25609" name="Text Box 12"/>
          <p:cNvSpPr txBox="1">
            <a:spLocks noChangeArrowheads="1"/>
          </p:cNvSpPr>
          <p:nvPr/>
        </p:nvSpPr>
        <p:spPr bwMode="auto">
          <a:xfrm>
            <a:off x="8594725" y="4114800"/>
            <a:ext cx="549275" cy="400110"/>
          </a:xfrm>
          <a:prstGeom prst="rect">
            <a:avLst/>
          </a:prstGeom>
          <a:noFill/>
          <a:ln w="9525">
            <a:noFill/>
            <a:miter lim="800000"/>
            <a:headEnd/>
            <a:tailEnd/>
          </a:ln>
        </p:spPr>
        <p:txBody>
          <a:bodyPr>
            <a:prstTxWarp prst="textNoShape">
              <a:avLst/>
            </a:prstTxWarp>
            <a:spAutoFit/>
          </a:bodyPr>
          <a:lstStyle/>
          <a:p>
            <a:r>
              <a:rPr lang="en-US" sz="2000" b="0">
                <a:effectLst/>
                <a:latin typeface="Papyrus" charset="0"/>
              </a:rPr>
              <a:t>(2)</a:t>
            </a:r>
          </a:p>
        </p:txBody>
      </p:sp>
      <p:sp>
        <p:nvSpPr>
          <p:cNvPr id="25610" name="Text Box 13"/>
          <p:cNvSpPr txBox="1">
            <a:spLocks noChangeArrowheads="1"/>
          </p:cNvSpPr>
          <p:nvPr/>
        </p:nvSpPr>
        <p:spPr bwMode="auto">
          <a:xfrm>
            <a:off x="1863075" y="5181600"/>
            <a:ext cx="529938" cy="400110"/>
          </a:xfrm>
          <a:prstGeom prst="rect">
            <a:avLst/>
          </a:prstGeom>
          <a:noFill/>
          <a:ln w="9525">
            <a:noFill/>
            <a:miter lim="800000"/>
            <a:headEnd/>
            <a:tailEnd/>
          </a:ln>
        </p:spPr>
        <p:txBody>
          <a:bodyPr wrap="none">
            <a:prstTxWarp prst="textNoShape">
              <a:avLst/>
            </a:prstTxWarp>
            <a:spAutoFit/>
          </a:bodyPr>
          <a:lstStyle/>
          <a:p>
            <a:r>
              <a:rPr lang="en-US" sz="2000" b="0">
                <a:effectLst/>
                <a:latin typeface="Papyrus" charset="0"/>
              </a:rPr>
              <a:t>(3)</a:t>
            </a:r>
          </a:p>
        </p:txBody>
      </p:sp>
      <p:sp>
        <p:nvSpPr>
          <p:cNvPr id="25611" name="Text Box 14"/>
          <p:cNvSpPr txBox="1">
            <a:spLocks noChangeArrowheads="1"/>
          </p:cNvSpPr>
          <p:nvPr/>
        </p:nvSpPr>
        <p:spPr bwMode="auto">
          <a:xfrm>
            <a:off x="8534400" y="5410200"/>
            <a:ext cx="609600" cy="400110"/>
          </a:xfrm>
          <a:prstGeom prst="rect">
            <a:avLst/>
          </a:prstGeom>
          <a:noFill/>
          <a:ln w="9525">
            <a:noFill/>
            <a:miter lim="800000"/>
            <a:headEnd/>
            <a:tailEnd/>
          </a:ln>
        </p:spPr>
        <p:txBody>
          <a:bodyPr>
            <a:prstTxWarp prst="textNoShape">
              <a:avLst/>
            </a:prstTxWarp>
            <a:spAutoFit/>
          </a:bodyPr>
          <a:lstStyle/>
          <a:p>
            <a:r>
              <a:rPr lang="en-US" sz="2000" b="0">
                <a:effectLst/>
                <a:latin typeface="Papyrus" charset="0"/>
              </a:rPr>
              <a:t>(4)</a:t>
            </a:r>
          </a:p>
        </p:txBody>
      </p:sp>
      <p:sp>
        <p:nvSpPr>
          <p:cNvPr id="25612" name="Text Box 15"/>
          <p:cNvSpPr txBox="1">
            <a:spLocks noChangeArrowheads="1"/>
          </p:cNvSpPr>
          <p:nvPr/>
        </p:nvSpPr>
        <p:spPr bwMode="auto">
          <a:xfrm>
            <a:off x="1710815" y="6491288"/>
            <a:ext cx="7113020" cy="400110"/>
          </a:xfrm>
          <a:prstGeom prst="rect">
            <a:avLst/>
          </a:prstGeom>
          <a:noFill/>
          <a:ln w="9525">
            <a:noFill/>
            <a:miter lim="800000"/>
            <a:headEnd/>
            <a:tailEnd/>
          </a:ln>
        </p:spPr>
        <p:txBody>
          <a:bodyPr wrap="none">
            <a:prstTxWarp prst="textNoShape">
              <a:avLst/>
            </a:prstTxWarp>
            <a:spAutoFit/>
          </a:bodyPr>
          <a:lstStyle/>
          <a:p>
            <a:r>
              <a:rPr lang="en-US" sz="2000" b="0">
                <a:effectLst/>
                <a:latin typeface="Papyrus" charset="0"/>
                <a:sym typeface="Symbol" charset="2"/>
              </a:rPr>
              <a:t> is the fractional phase (value 0-2 radians), </a:t>
            </a:r>
            <a:r>
              <a:rPr lang="el-GR" sz="2000" b="0">
                <a:effectLst/>
                <a:latin typeface="Papyrus" charset="0"/>
                <a:ea typeface="Papyrus" charset="0"/>
                <a:cs typeface="Papyrus" charset="0"/>
                <a:sym typeface="Symbol" charset="2"/>
              </a:rPr>
              <a:t>λ</a:t>
            </a:r>
            <a:r>
              <a:rPr lang="en-US" sz="2000" b="0">
                <a:effectLst/>
                <a:latin typeface="Papyrus" charset="0"/>
                <a:sym typeface="Symbol" charset="2"/>
              </a:rPr>
              <a:t> </a:t>
            </a:r>
            <a:r>
              <a:rPr lang="en-US" sz="2000" b="0">
                <a:effectLst/>
                <a:latin typeface="Papyrus" charset="0"/>
                <a:ea typeface="Papyrus" charset="0"/>
                <a:cs typeface="Papyrus" charset="0"/>
                <a:sym typeface="Symbol" charset="2"/>
              </a:rPr>
              <a:t>is wavelength</a:t>
            </a:r>
            <a:r>
              <a:rPr lang="en-US" sz="2000" b="0">
                <a:effectLst/>
                <a:latin typeface="Papyrus" charset="0"/>
                <a:sym typeface="Symbol" charset="2"/>
              </a:rPr>
              <a:t> </a:t>
            </a:r>
          </a:p>
        </p:txBody>
      </p:sp>
      <p:graphicFrame>
        <p:nvGraphicFramePr>
          <p:cNvPr id="25605" name="Object 5"/>
          <p:cNvGraphicFramePr>
            <a:graphicFrameLocks noChangeAspect="1"/>
          </p:cNvGraphicFramePr>
          <p:nvPr>
            <p:ph sz="quarter" idx="3"/>
          </p:nvPr>
        </p:nvGraphicFramePr>
        <p:xfrm>
          <a:off x="0" y="4953000"/>
          <a:ext cx="1752600" cy="862013"/>
        </p:xfrm>
        <a:graphic>
          <a:graphicData uri="http://schemas.openxmlformats.org/presentationml/2006/ole">
            <p:oleObj spid="_x0000_s534533" name="Equation" r:id="rId8" imgW="799920" imgH="393480" progId="Equation.3">
              <p:embed/>
            </p:oleObj>
          </a:graphicData>
        </a:graphic>
      </p:graphicFrame>
      <p:sp>
        <p:nvSpPr>
          <p:cNvPr id="25613" name="Text Box 22"/>
          <p:cNvSpPr txBox="1">
            <a:spLocks noChangeArrowheads="1"/>
          </p:cNvSpPr>
          <p:nvPr/>
        </p:nvSpPr>
        <p:spPr bwMode="auto">
          <a:xfrm>
            <a:off x="-108355" y="5791200"/>
            <a:ext cx="2343961" cy="400110"/>
          </a:xfrm>
          <a:prstGeom prst="rect">
            <a:avLst/>
          </a:prstGeom>
          <a:noFill/>
          <a:ln w="9525">
            <a:noFill/>
            <a:miter lim="800000"/>
            <a:headEnd/>
            <a:tailEnd/>
          </a:ln>
        </p:spPr>
        <p:txBody>
          <a:bodyPr wrap="none">
            <a:prstTxWarp prst="textNoShape">
              <a:avLst/>
            </a:prstTxWarp>
            <a:spAutoFit/>
          </a:bodyPr>
          <a:lstStyle/>
          <a:p>
            <a:r>
              <a:rPr lang="en-US" sz="2000" b="0">
                <a:effectLst/>
                <a:latin typeface="Papyrus" charset="0"/>
              </a:rPr>
              <a:t>(Phase difference)</a:t>
            </a:r>
          </a:p>
        </p:txBody>
      </p:sp>
      <p:sp>
        <p:nvSpPr>
          <p:cNvPr id="25614" name="Rectangle 15"/>
          <p:cNvSpPr>
            <a:spLocks noChangeArrowheads="1"/>
          </p:cNvSpPr>
          <p:nvPr/>
        </p:nvSpPr>
        <p:spPr bwMode="auto">
          <a:xfrm>
            <a:off x="134518" y="6488113"/>
            <a:ext cx="710451" cy="276999"/>
          </a:xfrm>
          <a:prstGeom prst="rect">
            <a:avLst/>
          </a:prstGeom>
          <a:noFill/>
          <a:ln w="9525">
            <a:noFill/>
            <a:miter lim="800000"/>
            <a:headEnd/>
            <a:tailEnd/>
          </a:ln>
        </p:spPr>
        <p:txBody>
          <a:bodyPr wrap="none">
            <a:prstTxWarp prst="textNoShape">
              <a:avLst/>
            </a:prstTxWarp>
            <a:spAutoFit/>
          </a:bodyPr>
          <a:lstStyle/>
          <a:p>
            <a:r>
              <a:rPr lang="en-US" sz="1200" b="0">
                <a:effectLst/>
                <a:latin typeface="Papyrus" charset="0"/>
              </a:rPr>
              <a:t>Hongjie</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4"/>
          <p:cNvPicPr>
            <a:picLocks noGrp="1" noChangeAspect="1" noChangeArrowheads="1"/>
          </p:cNvPicPr>
          <p:nvPr>
            <p:ph idx="1"/>
          </p:nvPr>
        </p:nvPicPr>
        <p:blipFill>
          <a:blip r:embed="rId3"/>
          <a:srcRect l="23750" t="13333" r="2499" b="35001"/>
          <a:stretch>
            <a:fillRect/>
          </a:stretch>
        </p:blipFill>
        <p:spPr>
          <a:xfrm>
            <a:off x="0" y="1143000"/>
            <a:ext cx="9144000" cy="4803775"/>
          </a:xfrm>
          <a:noFill/>
        </p:spPr>
      </p:pic>
      <p:sp>
        <p:nvSpPr>
          <p:cNvPr id="27651" name="Rectangle 4"/>
          <p:cNvSpPr>
            <a:spLocks noChangeArrowheads="1"/>
          </p:cNvSpPr>
          <p:nvPr/>
        </p:nvSpPr>
        <p:spPr bwMode="auto">
          <a:xfrm>
            <a:off x="128106" y="6488113"/>
            <a:ext cx="723275" cy="276999"/>
          </a:xfrm>
          <a:prstGeom prst="rect">
            <a:avLst/>
          </a:prstGeom>
          <a:noFill/>
          <a:ln w="9525">
            <a:noFill/>
            <a:miter lim="800000"/>
            <a:headEnd/>
            <a:tailEnd/>
          </a:ln>
        </p:spPr>
        <p:txBody>
          <a:bodyPr wrap="none">
            <a:prstTxWarp prst="textNoShape">
              <a:avLst/>
            </a:prstTxWarp>
            <a:spAutoFit/>
          </a:bodyPr>
          <a:lstStyle/>
          <a:p>
            <a:r>
              <a:rPr lang="en-US" sz="1200" dirty="0" err="1">
                <a:latin typeface="Papyrus" charset="0"/>
              </a:rPr>
              <a:t>Hongjie</a:t>
            </a:r>
            <a:endParaRPr lang="en-US" sz="1200" dirty="0">
              <a:latin typeface="Papyrus"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4"/>
          <p:cNvPicPr>
            <a:picLocks noGrp="1" noChangeAspect="1" noChangeArrowheads="1"/>
          </p:cNvPicPr>
          <p:nvPr>
            <p:ph idx="1"/>
          </p:nvPr>
        </p:nvPicPr>
        <p:blipFill>
          <a:blip r:embed="rId3"/>
          <a:srcRect/>
          <a:stretch>
            <a:fillRect/>
          </a:stretch>
        </p:blipFill>
        <p:spPr>
          <a:xfrm>
            <a:off x="2265363" y="304800"/>
            <a:ext cx="5800725" cy="6324600"/>
          </a:xfrm>
          <a:noFill/>
        </p:spPr>
      </p:pic>
      <p:sp>
        <p:nvSpPr>
          <p:cNvPr id="29699" name="Rectangle 4"/>
          <p:cNvSpPr>
            <a:spLocks noChangeArrowheads="1"/>
          </p:cNvSpPr>
          <p:nvPr/>
        </p:nvSpPr>
        <p:spPr bwMode="auto">
          <a:xfrm>
            <a:off x="128106" y="6488113"/>
            <a:ext cx="723275" cy="276999"/>
          </a:xfrm>
          <a:prstGeom prst="rect">
            <a:avLst/>
          </a:prstGeom>
          <a:noFill/>
          <a:ln w="9525">
            <a:noFill/>
            <a:miter lim="800000"/>
            <a:headEnd/>
            <a:tailEnd/>
          </a:ln>
        </p:spPr>
        <p:txBody>
          <a:bodyPr wrap="none">
            <a:prstTxWarp prst="textNoShape">
              <a:avLst/>
            </a:prstTxWarp>
            <a:spAutoFit/>
          </a:bodyPr>
          <a:lstStyle/>
          <a:p>
            <a:r>
              <a:rPr lang="en-US" sz="1200" dirty="0" err="1">
                <a:latin typeface="Papyrus" charset="0"/>
              </a:rPr>
              <a:t>Hongjie</a:t>
            </a:r>
            <a:endParaRPr lang="en-US" sz="1200" dirty="0">
              <a:latin typeface="Papyrus"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4"/>
          <p:cNvPicPr>
            <a:picLocks noGrp="1" noChangeAspect="1" noChangeArrowheads="1"/>
          </p:cNvPicPr>
          <p:nvPr>
            <p:ph idx="1"/>
          </p:nvPr>
        </p:nvPicPr>
        <p:blipFill>
          <a:blip r:embed="rId3"/>
          <a:srcRect l="32518" t="18333" r="3749" b="30180"/>
          <a:stretch>
            <a:fillRect/>
          </a:stretch>
        </p:blipFill>
        <p:spPr>
          <a:xfrm>
            <a:off x="685800" y="-76200"/>
            <a:ext cx="7924800" cy="4800600"/>
          </a:xfrm>
          <a:noFill/>
        </p:spPr>
      </p:pic>
      <p:pic>
        <p:nvPicPr>
          <p:cNvPr id="31748" name="Picture 8" descr="Diagram of main antenna, mast, and outboard antenna"/>
          <p:cNvPicPr>
            <a:picLocks noChangeAspect="1" noChangeArrowheads="1"/>
          </p:cNvPicPr>
          <p:nvPr/>
        </p:nvPicPr>
        <p:blipFill>
          <a:blip r:embed="rId4"/>
          <a:srcRect/>
          <a:stretch>
            <a:fillRect/>
          </a:stretch>
        </p:blipFill>
        <p:spPr bwMode="auto">
          <a:xfrm>
            <a:off x="5562600" y="4591050"/>
            <a:ext cx="3581400" cy="2266950"/>
          </a:xfrm>
          <a:prstGeom prst="rect">
            <a:avLst/>
          </a:prstGeom>
          <a:noFill/>
          <a:ln w="9525">
            <a:noFill/>
            <a:miter lim="800000"/>
            <a:headEnd/>
            <a:tailEnd/>
          </a:ln>
        </p:spPr>
      </p:pic>
      <p:sp>
        <p:nvSpPr>
          <p:cNvPr id="31749" name="Text Box 9"/>
          <p:cNvSpPr txBox="1">
            <a:spLocks noChangeArrowheads="1"/>
          </p:cNvSpPr>
          <p:nvPr/>
        </p:nvSpPr>
        <p:spPr bwMode="auto">
          <a:xfrm>
            <a:off x="0" y="4690169"/>
            <a:ext cx="5562600" cy="3539431"/>
          </a:xfrm>
          <a:prstGeom prst="rect">
            <a:avLst/>
          </a:prstGeom>
          <a:noFill/>
          <a:ln w="9525">
            <a:noFill/>
            <a:miter lim="800000"/>
            <a:headEnd/>
            <a:tailEnd/>
          </a:ln>
        </p:spPr>
        <p:txBody>
          <a:bodyPr wrap="square">
            <a:prstTxWarp prst="textNoShape">
              <a:avLst/>
            </a:prstTxWarp>
            <a:spAutoFit/>
          </a:bodyPr>
          <a:lstStyle/>
          <a:p>
            <a:r>
              <a:rPr lang="en-US" dirty="0">
                <a:latin typeface="Papyrus" charset="0"/>
              </a:rPr>
              <a:t>Both C (5.6 cm) and X (3 cm) bands in the Main Antenna transmit and receive radar signals, but in the Outboard Antenna only receive signals.</a:t>
            </a:r>
          </a:p>
          <a:p>
            <a:endParaRPr lang="en-US" dirty="0">
              <a:latin typeface="Papyrus" charset="0"/>
            </a:endParaRPr>
          </a:p>
          <a:p>
            <a:r>
              <a:rPr lang="en-US" dirty="0">
                <a:latin typeface="Papyrus" charset="0"/>
                <a:hlinkClick r:id="rId5"/>
              </a:rPr>
              <a:t>http://www2.jpl.nasa.gov/srtm/instr.htm</a:t>
            </a:r>
            <a:r>
              <a:rPr lang="en-US" dirty="0">
                <a:latin typeface="Papyrus" charset="0"/>
              </a:rPr>
              <a:t> </a:t>
            </a:r>
          </a:p>
        </p:txBody>
      </p:sp>
      <p:sp>
        <p:nvSpPr>
          <p:cNvPr id="31750" name="Rectangle 7"/>
          <p:cNvSpPr>
            <a:spLocks noChangeArrowheads="1"/>
          </p:cNvSpPr>
          <p:nvPr/>
        </p:nvSpPr>
        <p:spPr bwMode="auto">
          <a:xfrm>
            <a:off x="128106" y="6488113"/>
            <a:ext cx="723275" cy="276999"/>
          </a:xfrm>
          <a:prstGeom prst="rect">
            <a:avLst/>
          </a:prstGeom>
          <a:noFill/>
          <a:ln w="9525">
            <a:noFill/>
            <a:miter lim="800000"/>
            <a:headEnd/>
            <a:tailEnd/>
          </a:ln>
        </p:spPr>
        <p:txBody>
          <a:bodyPr wrap="none">
            <a:prstTxWarp prst="textNoShape">
              <a:avLst/>
            </a:prstTxWarp>
            <a:spAutoFit/>
          </a:bodyPr>
          <a:lstStyle/>
          <a:p>
            <a:r>
              <a:rPr lang="en-US" sz="1200" dirty="0" err="1">
                <a:latin typeface="Papyrus" charset="0"/>
              </a:rPr>
              <a:t>Hongjie</a:t>
            </a:r>
            <a:endParaRPr lang="en-US" sz="1200" dirty="0">
              <a:latin typeface="Papyrus"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p:txBody>
          <a:bodyPr/>
          <a:lstStyle/>
          <a:p>
            <a:pPr eaLnBrk="1" hangingPunct="1"/>
            <a:r>
              <a:rPr lang="en-US">
                <a:latin typeface="Papyrus" charset="0"/>
              </a:rPr>
              <a:t>SRTM coverage map</a:t>
            </a:r>
          </a:p>
        </p:txBody>
      </p:sp>
      <p:pic>
        <p:nvPicPr>
          <p:cNvPr id="33795" name="Picture 8"/>
          <p:cNvPicPr>
            <a:picLocks noGrp="1" noChangeAspect="1" noChangeArrowheads="1"/>
          </p:cNvPicPr>
          <p:nvPr>
            <p:ph idx="1"/>
          </p:nvPr>
        </p:nvPicPr>
        <p:blipFill>
          <a:blip r:embed="rId3"/>
          <a:srcRect l="3053" t="20000" r="4199" b="6667"/>
          <a:stretch>
            <a:fillRect/>
          </a:stretch>
        </p:blipFill>
        <p:spPr>
          <a:xfrm>
            <a:off x="0" y="1143000"/>
            <a:ext cx="9144000" cy="4965700"/>
          </a:xfrm>
          <a:noFill/>
        </p:spPr>
      </p:pic>
      <p:sp>
        <p:nvSpPr>
          <p:cNvPr id="33796" name="Text Box 10"/>
          <p:cNvSpPr txBox="1">
            <a:spLocks noChangeArrowheads="1"/>
          </p:cNvSpPr>
          <p:nvPr/>
        </p:nvSpPr>
        <p:spPr bwMode="auto">
          <a:xfrm>
            <a:off x="2432050" y="6324600"/>
            <a:ext cx="5340350" cy="369888"/>
          </a:xfrm>
          <a:prstGeom prst="rect">
            <a:avLst/>
          </a:prstGeom>
          <a:noFill/>
          <a:ln w="9525">
            <a:noFill/>
            <a:miter lim="800000"/>
            <a:headEnd/>
            <a:tailEnd/>
          </a:ln>
        </p:spPr>
        <p:txBody>
          <a:bodyPr wrap="none">
            <a:prstTxWarp prst="textNoShape">
              <a:avLst/>
            </a:prstTxWarp>
            <a:spAutoFit/>
          </a:bodyPr>
          <a:lstStyle/>
          <a:p>
            <a:r>
              <a:rPr lang="en-US" dirty="0">
                <a:latin typeface="Papyrus" charset="0"/>
              </a:rPr>
              <a:t>To download from here </a:t>
            </a:r>
            <a:r>
              <a:rPr lang="en-US" dirty="0">
                <a:latin typeface="Papyrus" charset="0"/>
                <a:hlinkClick r:id="rId4"/>
              </a:rPr>
              <a:t>http://seamless.usgs.gov/</a:t>
            </a:r>
            <a:endParaRPr lang="en-US" dirty="0">
              <a:latin typeface="Papyrus" charset="0"/>
            </a:endParaRPr>
          </a:p>
        </p:txBody>
      </p:sp>
      <p:sp>
        <p:nvSpPr>
          <p:cNvPr id="33797" name="Rectangle 6"/>
          <p:cNvSpPr>
            <a:spLocks noChangeArrowheads="1"/>
          </p:cNvSpPr>
          <p:nvPr/>
        </p:nvSpPr>
        <p:spPr bwMode="auto">
          <a:xfrm>
            <a:off x="128106" y="6488113"/>
            <a:ext cx="723275" cy="276999"/>
          </a:xfrm>
          <a:prstGeom prst="rect">
            <a:avLst/>
          </a:prstGeom>
          <a:noFill/>
          <a:ln w="9525">
            <a:noFill/>
            <a:miter lim="800000"/>
            <a:headEnd/>
            <a:tailEnd/>
          </a:ln>
        </p:spPr>
        <p:txBody>
          <a:bodyPr wrap="none">
            <a:prstTxWarp prst="textNoShape">
              <a:avLst/>
            </a:prstTxWarp>
            <a:spAutoFit/>
          </a:bodyPr>
          <a:lstStyle/>
          <a:p>
            <a:r>
              <a:rPr lang="en-US" sz="1200" dirty="0" err="1">
                <a:latin typeface="Papyrus" charset="0"/>
              </a:rPr>
              <a:t>Hongjie</a:t>
            </a:r>
            <a:endParaRPr lang="en-US" sz="1200" dirty="0">
              <a:latin typeface="Papyrus"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71" name="Picture 23" descr="Image of the satellite geometry"/>
          <p:cNvPicPr>
            <a:picLocks noChangeAspect="1" noChangeArrowheads="1"/>
          </p:cNvPicPr>
          <p:nvPr/>
        </p:nvPicPr>
        <p:blipFill>
          <a:blip r:embed="rId2"/>
          <a:srcRect/>
          <a:stretch>
            <a:fillRect/>
          </a:stretch>
        </p:blipFill>
        <p:spPr bwMode="auto">
          <a:xfrm>
            <a:off x="1600200" y="457200"/>
            <a:ext cx="5939246" cy="4724400"/>
          </a:xfrm>
          <a:prstGeom prst="rect">
            <a:avLst/>
          </a:prstGeom>
          <a:noFill/>
        </p:spPr>
      </p:pic>
      <p:sp>
        <p:nvSpPr>
          <p:cNvPr id="29" name="Text Box 33"/>
          <p:cNvSpPr txBox="1">
            <a:spLocks noChangeArrowheads="1"/>
          </p:cNvSpPr>
          <p:nvPr/>
        </p:nvSpPr>
        <p:spPr bwMode="auto">
          <a:xfrm>
            <a:off x="152400" y="6553200"/>
            <a:ext cx="2133600" cy="204859"/>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sz="1200" b="0" dirty="0" smtClean="0">
                <a:latin typeface="Papyrus"/>
                <a:ea typeface="Papyrus"/>
                <a:cs typeface="Papyrus"/>
              </a:rPr>
              <a:t>Graphics from </a:t>
            </a:r>
            <a:r>
              <a:rPr lang="en-US" sz="1200" b="0" dirty="0" err="1" smtClean="0">
                <a:latin typeface="Papyrus"/>
                <a:ea typeface="Papyrus"/>
                <a:cs typeface="Papyrus"/>
              </a:rPr>
              <a:t>nknown</a:t>
            </a:r>
            <a:r>
              <a:rPr lang="en-US" sz="1200" b="0" dirty="0" smtClean="0">
                <a:latin typeface="Papyrus"/>
                <a:ea typeface="Papyrus"/>
                <a:cs typeface="Papyrus"/>
              </a:rPr>
              <a:t> source</a:t>
            </a:r>
            <a:endParaRPr lang="en-US" sz="1200" b="0" dirty="0">
              <a:latin typeface="Papyrus"/>
              <a:ea typeface="Papyrus"/>
              <a:cs typeface="Papyrus"/>
            </a:endParaRPr>
          </a:p>
        </p:txBody>
      </p:sp>
      <p:sp>
        <p:nvSpPr>
          <p:cNvPr id="5" name="Text Box 40"/>
          <p:cNvSpPr txBox="1">
            <a:spLocks noChangeArrowheads="1"/>
          </p:cNvSpPr>
          <p:nvPr/>
        </p:nvSpPr>
        <p:spPr bwMode="auto">
          <a:xfrm>
            <a:off x="0" y="5638800"/>
            <a:ext cx="9144000" cy="451080"/>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b="0" dirty="0" smtClean="0">
                <a:latin typeface="Papyrus"/>
                <a:ea typeface="Papyrus"/>
                <a:cs typeface="Papyrus"/>
              </a:rPr>
              <a:t>3</a:t>
            </a:r>
            <a:r>
              <a:rPr lang="en-US" b="0" dirty="0">
                <a:latin typeface="Papyrus"/>
                <a:ea typeface="Papyrus"/>
                <a:cs typeface="Papyrus"/>
              </a:rPr>
              <a:t>-Dimensional</a:t>
            </a:r>
            <a:r>
              <a:rPr lang="en-US" b="0" dirty="0" smtClean="0">
                <a:latin typeface="Papyrus"/>
                <a:ea typeface="Papyrus"/>
                <a:cs typeface="Papyrus"/>
              </a:rPr>
              <a:t> view of InSAR geometry.</a:t>
            </a:r>
            <a:endParaRPr lang="en-US" b="0" dirty="0">
              <a:latin typeface="Papyrus"/>
              <a:ea typeface="Papyrus"/>
              <a:cs typeface="Papyru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75" name="Picture 27" descr="whatisInSAR_fringe"/>
          <p:cNvPicPr>
            <a:picLocks noChangeAspect="1" noChangeArrowheads="1"/>
          </p:cNvPicPr>
          <p:nvPr/>
        </p:nvPicPr>
        <p:blipFill>
          <a:blip r:embed="rId2"/>
          <a:srcRect/>
          <a:stretch>
            <a:fillRect/>
          </a:stretch>
        </p:blipFill>
        <p:spPr bwMode="auto">
          <a:xfrm>
            <a:off x="962527" y="914400"/>
            <a:ext cx="7218945" cy="3429000"/>
          </a:xfrm>
          <a:prstGeom prst="rect">
            <a:avLst/>
          </a:prstGeom>
          <a:noFill/>
        </p:spPr>
      </p:pic>
      <p:sp>
        <p:nvSpPr>
          <p:cNvPr id="30" name="Text Box 42"/>
          <p:cNvSpPr txBox="1">
            <a:spLocks noChangeArrowheads="1"/>
          </p:cNvSpPr>
          <p:nvPr/>
        </p:nvSpPr>
        <p:spPr bwMode="auto">
          <a:xfrm>
            <a:off x="0" y="4846189"/>
            <a:ext cx="9144000" cy="1097411"/>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b="0" dirty="0" smtClean="0">
                <a:latin typeface="Papyrus"/>
                <a:ea typeface="Papyrus"/>
                <a:cs typeface="Papyrus"/>
              </a:rPr>
              <a:t>Colors </a:t>
            </a:r>
            <a:r>
              <a:rPr lang="en-US" b="0" dirty="0">
                <a:latin typeface="Papyrus"/>
                <a:ea typeface="Papyrus"/>
                <a:cs typeface="Papyrus"/>
              </a:rPr>
              <a:t>on an </a:t>
            </a:r>
            <a:r>
              <a:rPr lang="en-US" b="0" dirty="0" err="1">
                <a:latin typeface="Papyrus"/>
                <a:ea typeface="Papyrus"/>
                <a:cs typeface="Papyrus"/>
              </a:rPr>
              <a:t>interferogram</a:t>
            </a:r>
            <a:r>
              <a:rPr lang="en-US" b="0" dirty="0" smtClean="0">
                <a:latin typeface="Papyrus"/>
                <a:ea typeface="Papyrus"/>
                <a:cs typeface="Papyrus"/>
              </a:rPr>
              <a:t> map into elevation changes.</a:t>
            </a:r>
          </a:p>
          <a:p>
            <a:pPr defTabSz="914142">
              <a:spcBef>
                <a:spcPct val="50000"/>
              </a:spcBef>
            </a:pPr>
            <a:r>
              <a:rPr lang="en-US" b="0" dirty="0" smtClean="0">
                <a:latin typeface="Papyrus"/>
                <a:ea typeface="Papyrus"/>
                <a:cs typeface="Papyrus"/>
              </a:rPr>
              <a:t>Fringes – each one signifies change of 1 wavelength.</a:t>
            </a:r>
            <a:endParaRPr lang="en-US" b="0" dirty="0">
              <a:latin typeface="Papyrus"/>
              <a:ea typeface="Papyrus"/>
              <a:cs typeface="Papyrus"/>
            </a:endParaRPr>
          </a:p>
        </p:txBody>
      </p:sp>
      <p:sp>
        <p:nvSpPr>
          <p:cNvPr id="31" name="Text Box 33"/>
          <p:cNvSpPr txBox="1">
            <a:spLocks noChangeArrowheads="1"/>
          </p:cNvSpPr>
          <p:nvPr/>
        </p:nvSpPr>
        <p:spPr bwMode="auto">
          <a:xfrm>
            <a:off x="152400" y="6553200"/>
            <a:ext cx="2133600" cy="204859"/>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sz="1200" b="0" dirty="0" smtClean="0">
                <a:latin typeface="Papyrus"/>
                <a:ea typeface="Papyrus"/>
                <a:cs typeface="Papyrus"/>
              </a:rPr>
              <a:t>Graphics from </a:t>
            </a:r>
            <a:r>
              <a:rPr lang="en-US" sz="1200" b="0" dirty="0" err="1" smtClean="0">
                <a:latin typeface="Papyrus"/>
                <a:ea typeface="Papyrus"/>
                <a:cs typeface="Papyrus"/>
              </a:rPr>
              <a:t>nknown</a:t>
            </a:r>
            <a:r>
              <a:rPr lang="en-US" sz="1200" b="0" dirty="0" smtClean="0">
                <a:latin typeface="Papyrus"/>
                <a:ea typeface="Papyrus"/>
                <a:cs typeface="Papyrus"/>
              </a:rPr>
              <a:t> source</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solidFill>
                  <a:schemeClr val="tx1"/>
                </a:solidFill>
                <a:latin typeface="Papyrus"/>
              </a:rPr>
              <a:t>Radar Bands</a:t>
            </a:r>
          </a:p>
        </p:txBody>
      </p:sp>
      <p:sp>
        <p:nvSpPr>
          <p:cNvPr id="3" name="Content Placeholder 2"/>
          <p:cNvSpPr>
            <a:spLocks noGrp="1"/>
          </p:cNvSpPr>
          <p:nvPr>
            <p:ph idx="1"/>
          </p:nvPr>
        </p:nvSpPr>
        <p:spPr/>
        <p:txBody>
          <a:bodyPr>
            <a:normAutofit/>
          </a:bodyPr>
          <a:lstStyle/>
          <a:p>
            <a:pPr eaLnBrk="1" hangingPunct="1">
              <a:lnSpc>
                <a:spcPct val="80000"/>
              </a:lnSpc>
              <a:buFont typeface="Arial" charset="0"/>
              <a:buNone/>
            </a:pPr>
            <a:r>
              <a:rPr lang="en-US" sz="1900">
                <a:solidFill>
                  <a:schemeClr val="tx1"/>
                </a:solidFill>
                <a:latin typeface="Papyrus"/>
              </a:rPr>
              <a:t>	</a:t>
            </a:r>
            <a:r>
              <a:rPr lang="en-US" sz="1900" u="sng">
                <a:solidFill>
                  <a:schemeClr val="tx1"/>
                </a:solidFill>
                <a:latin typeface="Papyrus"/>
              </a:rPr>
              <a:t>Wavelength Range and Descriptions</a:t>
            </a:r>
          </a:p>
          <a:p>
            <a:pPr eaLnBrk="1" hangingPunct="1">
              <a:lnSpc>
                <a:spcPct val="80000"/>
              </a:lnSpc>
            </a:pPr>
            <a:endParaRPr lang="en-US" sz="1900">
              <a:solidFill>
                <a:schemeClr val="tx1"/>
              </a:solidFill>
              <a:latin typeface="Papyrus"/>
            </a:endParaRPr>
          </a:p>
          <a:p>
            <a:pPr eaLnBrk="1" hangingPunct="1">
              <a:lnSpc>
                <a:spcPct val="80000"/>
              </a:lnSpc>
            </a:pPr>
            <a:r>
              <a:rPr lang="en-US" sz="1900">
                <a:solidFill>
                  <a:schemeClr val="tx1"/>
                </a:solidFill>
                <a:latin typeface="Papyrus"/>
              </a:rPr>
              <a:t>Ka, K, and Ku Bands</a:t>
            </a:r>
          </a:p>
          <a:p>
            <a:pPr lvl="1" eaLnBrk="1" hangingPunct="1">
              <a:lnSpc>
                <a:spcPct val="80000"/>
              </a:lnSpc>
            </a:pPr>
            <a:r>
              <a:rPr lang="en-US" sz="1600">
                <a:solidFill>
                  <a:schemeClr val="tx1"/>
                </a:solidFill>
                <a:latin typeface="Papyrus"/>
              </a:rPr>
              <a:t>very short wavelengths used in early airborne radar systems but uncommon today </a:t>
            </a:r>
          </a:p>
          <a:p>
            <a:pPr eaLnBrk="1" hangingPunct="1">
              <a:lnSpc>
                <a:spcPct val="80000"/>
              </a:lnSpc>
            </a:pPr>
            <a:r>
              <a:rPr lang="en-US" sz="1900">
                <a:solidFill>
                  <a:schemeClr val="tx1"/>
                </a:solidFill>
                <a:latin typeface="Papyrus"/>
              </a:rPr>
              <a:t>X-band </a:t>
            </a:r>
          </a:p>
          <a:p>
            <a:pPr lvl="1" eaLnBrk="1" hangingPunct="1">
              <a:lnSpc>
                <a:spcPct val="80000"/>
              </a:lnSpc>
            </a:pPr>
            <a:r>
              <a:rPr lang="en-US" sz="1600">
                <a:solidFill>
                  <a:schemeClr val="tx1"/>
                </a:solidFill>
                <a:latin typeface="Papyrus"/>
              </a:rPr>
              <a:t>used extensively on airborne systems for military reconnaissance and terrain mapping. </a:t>
            </a:r>
          </a:p>
          <a:p>
            <a:pPr eaLnBrk="1" hangingPunct="1">
              <a:lnSpc>
                <a:spcPct val="80000"/>
              </a:lnSpc>
            </a:pPr>
            <a:r>
              <a:rPr lang="en-US" sz="1900">
                <a:solidFill>
                  <a:schemeClr val="tx1"/>
                </a:solidFill>
                <a:latin typeface="Papyrus"/>
              </a:rPr>
              <a:t>C-band </a:t>
            </a:r>
          </a:p>
          <a:p>
            <a:pPr lvl="1" eaLnBrk="1" hangingPunct="1">
              <a:lnSpc>
                <a:spcPct val="80000"/>
              </a:lnSpc>
            </a:pPr>
            <a:r>
              <a:rPr lang="en-US" sz="1600">
                <a:solidFill>
                  <a:schemeClr val="tx1"/>
                </a:solidFill>
                <a:latin typeface="Papyrus"/>
              </a:rPr>
              <a:t>on many airborne research systems (CCRS Convair-580 and NASA AirSAR) and spaceborne systems (including ERS-1 and 2 and RADARSAT).</a:t>
            </a:r>
          </a:p>
          <a:p>
            <a:pPr eaLnBrk="1" hangingPunct="1">
              <a:lnSpc>
                <a:spcPct val="80000"/>
              </a:lnSpc>
            </a:pPr>
            <a:r>
              <a:rPr lang="en-US" sz="1900">
                <a:solidFill>
                  <a:schemeClr val="tx1"/>
                </a:solidFill>
                <a:latin typeface="Papyrus"/>
              </a:rPr>
              <a:t> S-band</a:t>
            </a:r>
          </a:p>
          <a:p>
            <a:pPr lvl="1" eaLnBrk="1" hangingPunct="1">
              <a:lnSpc>
                <a:spcPct val="80000"/>
              </a:lnSpc>
            </a:pPr>
            <a:r>
              <a:rPr lang="en-US" sz="1600">
                <a:solidFill>
                  <a:schemeClr val="tx1"/>
                </a:solidFill>
                <a:latin typeface="Papyrus"/>
              </a:rPr>
              <a:t> 	used on board the Russian ALMAZ satellite. </a:t>
            </a:r>
          </a:p>
          <a:p>
            <a:pPr eaLnBrk="1" hangingPunct="1">
              <a:lnSpc>
                <a:spcPct val="80000"/>
              </a:lnSpc>
            </a:pPr>
            <a:r>
              <a:rPr lang="en-US" sz="1900">
                <a:solidFill>
                  <a:schemeClr val="tx1"/>
                </a:solidFill>
                <a:latin typeface="Papyrus"/>
              </a:rPr>
              <a:t>L-band</a:t>
            </a:r>
          </a:p>
          <a:p>
            <a:pPr lvl="1" eaLnBrk="1" hangingPunct="1">
              <a:lnSpc>
                <a:spcPct val="80000"/>
              </a:lnSpc>
            </a:pPr>
            <a:r>
              <a:rPr lang="en-US" sz="1600">
                <a:solidFill>
                  <a:schemeClr val="tx1"/>
                </a:solidFill>
                <a:latin typeface="Papyrus"/>
              </a:rPr>
              <a:t>used onboard American SEASAT and Japanese JERS-1 satellites and NASA airborne system.</a:t>
            </a:r>
          </a:p>
          <a:p>
            <a:pPr eaLnBrk="1" hangingPunct="1">
              <a:lnSpc>
                <a:spcPct val="80000"/>
              </a:lnSpc>
            </a:pPr>
            <a:r>
              <a:rPr lang="en-US" sz="1900">
                <a:solidFill>
                  <a:schemeClr val="tx1"/>
                </a:solidFill>
                <a:latin typeface="Papyrus"/>
              </a:rPr>
              <a:t> P-band </a:t>
            </a:r>
          </a:p>
          <a:p>
            <a:pPr lvl="1" eaLnBrk="1" hangingPunct="1">
              <a:lnSpc>
                <a:spcPct val="80000"/>
              </a:lnSpc>
            </a:pPr>
            <a:r>
              <a:rPr lang="en-US" sz="1600">
                <a:solidFill>
                  <a:schemeClr val="tx1"/>
                </a:solidFill>
                <a:latin typeface="Papyrus"/>
              </a:rPr>
              <a:t>longest radar wavelengths, used on NASA experimental airborne research system</a:t>
            </a:r>
          </a:p>
          <a:p>
            <a:pPr eaLnBrk="1" hangingPunct="1">
              <a:lnSpc>
                <a:spcPct val="80000"/>
              </a:lnSpc>
            </a:pPr>
            <a:endParaRPr lang="en-US" sz="2500">
              <a:solidFill>
                <a:schemeClr val="tx1"/>
              </a:solidFill>
              <a:latin typeface="Papyrus"/>
            </a:endParaRPr>
          </a:p>
        </p:txBody>
      </p:sp>
      <p:sp>
        <p:nvSpPr>
          <p:cNvPr id="4" name="Rectangle 3"/>
          <p:cNvSpPr/>
          <p:nvPr/>
        </p:nvSpPr>
        <p:spPr>
          <a:xfrm>
            <a:off x="161459" y="6553200"/>
            <a:ext cx="905341" cy="276999"/>
          </a:xfrm>
          <a:prstGeom prst="rect">
            <a:avLst/>
          </a:prstGeom>
        </p:spPr>
        <p:txBody>
          <a:bodyPr wrap="none">
            <a:spAutoFit/>
          </a:bodyPr>
          <a:lstStyle/>
          <a:p>
            <a:r>
              <a:rPr lang="en-US" sz="1200" b="0" dirty="0" smtClean="0">
                <a:latin typeface="Papyrus"/>
                <a:ea typeface="Papyrus"/>
                <a:cs typeface="Papyrus"/>
              </a:rPr>
              <a:t>Murchison</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477000"/>
            <a:ext cx="762000" cy="244475"/>
          </a:xfrm>
        </p:spPr>
        <p:txBody>
          <a:bodyPr/>
          <a:lstStyle/>
          <a:p>
            <a:pPr>
              <a:defRPr/>
            </a:pPr>
            <a:fld id="{2731F37A-C01E-CB4F-886E-5B05B9F2F8B8}" type="slidenum">
              <a:rPr lang="en-US" smtClean="0"/>
              <a:pPr>
                <a:defRPr/>
              </a:pPr>
              <a:t>40</a:t>
            </a:fld>
            <a:endParaRPr lang="en-US"/>
          </a:p>
        </p:txBody>
      </p:sp>
      <p:sp>
        <p:nvSpPr>
          <p:cNvPr id="4" name="Rectangle 3"/>
          <p:cNvSpPr/>
          <p:nvPr/>
        </p:nvSpPr>
        <p:spPr>
          <a:xfrm>
            <a:off x="304800" y="990600"/>
            <a:ext cx="8534400" cy="533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87417" y="-117207"/>
            <a:ext cx="8375583" cy="6391007"/>
          </a:xfrm>
          <a:prstGeom prst="rect">
            <a:avLst/>
          </a:prstGeom>
        </p:spPr>
      </p:pic>
      <p:pic>
        <p:nvPicPr>
          <p:cNvPr id="6" name="Picture 5"/>
          <p:cNvPicPr>
            <a:picLocks noChangeAspect="1"/>
          </p:cNvPicPr>
          <p:nvPr/>
        </p:nvPicPr>
        <p:blipFill>
          <a:blip r:embed="rId2"/>
          <a:stretch>
            <a:fillRect/>
          </a:stretch>
        </p:blipFill>
        <p:spPr>
          <a:xfrm>
            <a:off x="381000" y="-117207"/>
            <a:ext cx="8375583" cy="6391007"/>
          </a:xfrm>
          <a:prstGeom prst="rect">
            <a:avLst/>
          </a:prstGeom>
        </p:spPr>
      </p:pic>
      <p:sp>
        <p:nvSpPr>
          <p:cNvPr id="7" name="Rectangle 6"/>
          <p:cNvSpPr/>
          <p:nvPr/>
        </p:nvSpPr>
        <p:spPr>
          <a:xfrm>
            <a:off x="327664" y="6581001"/>
            <a:ext cx="1043876" cy="276999"/>
          </a:xfrm>
          <a:prstGeom prst="rect">
            <a:avLst/>
          </a:prstGeom>
        </p:spPr>
        <p:txBody>
          <a:bodyPr wrap="none">
            <a:spAutoFit/>
          </a:bodyPr>
          <a:lstStyle/>
          <a:p>
            <a:r>
              <a:rPr lang="en-US" sz="1200" b="0" dirty="0" smtClean="0">
                <a:latin typeface="Papyrus"/>
                <a:ea typeface="Papyrus"/>
                <a:cs typeface="Papyrus"/>
              </a:rPr>
              <a:t>Eric Fielding</a:t>
            </a:r>
            <a:endParaRPr lang="en-US" sz="1200" b="0" dirty="0">
              <a:latin typeface="Papyrus"/>
              <a:ea typeface="Papyrus"/>
              <a:cs typeface="Papyru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38200" y="533400"/>
            <a:ext cx="7010400" cy="838200"/>
          </a:xfrm>
        </p:spPr>
        <p:txBody>
          <a:bodyPr>
            <a:normAutofit/>
          </a:bodyPr>
          <a:lstStyle/>
          <a:p>
            <a:pPr eaLnBrk="1" hangingPunct="1"/>
            <a:r>
              <a:rPr lang="en-US" sz="2800">
                <a:solidFill>
                  <a:schemeClr val="tx1"/>
                </a:solidFill>
                <a:effectLst/>
                <a:latin typeface="Papyrus" charset="0"/>
              </a:rPr>
              <a:t>Side info: ASTER Global DEM</a:t>
            </a:r>
          </a:p>
        </p:txBody>
      </p:sp>
      <p:sp>
        <p:nvSpPr>
          <p:cNvPr id="35843" name="Rectangle 3"/>
          <p:cNvSpPr>
            <a:spLocks noGrp="1" noChangeArrowheads="1"/>
          </p:cNvSpPr>
          <p:nvPr>
            <p:ph type="body" idx="1"/>
          </p:nvPr>
        </p:nvSpPr>
        <p:spPr/>
        <p:txBody>
          <a:bodyPr/>
          <a:lstStyle/>
          <a:p>
            <a:pPr eaLnBrk="1" hangingPunct="1">
              <a:lnSpc>
                <a:spcPct val="80000"/>
              </a:lnSpc>
            </a:pPr>
            <a:r>
              <a:rPr lang="en-US" sz="2800">
                <a:solidFill>
                  <a:schemeClr val="tx1"/>
                </a:solidFill>
                <a:effectLst/>
                <a:latin typeface="Papyrus" charset="0"/>
              </a:rPr>
              <a:t>This is not from INSAR tech, but It has an along-track stereoscopic capability using its near infrared spectral band and its nadir-viewing and backward-viewing telescopes to acquire stereo image data with a base-to-height ratio of 0.6. </a:t>
            </a:r>
          </a:p>
          <a:p>
            <a:pPr eaLnBrk="1" hangingPunct="1">
              <a:lnSpc>
                <a:spcPct val="80000"/>
              </a:lnSpc>
            </a:pPr>
            <a:r>
              <a:rPr lang="en-US" sz="2800">
                <a:solidFill>
                  <a:schemeClr val="tx1"/>
                </a:solidFill>
                <a:effectLst/>
                <a:latin typeface="Papyrus" charset="0"/>
              </a:rPr>
              <a:t>30 m in pixel size</a:t>
            </a:r>
          </a:p>
          <a:p>
            <a:pPr eaLnBrk="1" hangingPunct="1">
              <a:lnSpc>
                <a:spcPct val="80000"/>
              </a:lnSpc>
            </a:pPr>
            <a:r>
              <a:rPr lang="en-US" sz="2800">
                <a:solidFill>
                  <a:schemeClr val="tx1"/>
                </a:solidFill>
                <a:effectLst/>
                <a:latin typeface="Papyrus" charset="0"/>
              </a:rPr>
              <a:t>30 m accuracy in horizontal and 20 m accuracy in vertical</a:t>
            </a:r>
          </a:p>
          <a:p>
            <a:pPr eaLnBrk="1" hangingPunct="1">
              <a:lnSpc>
                <a:spcPct val="80000"/>
              </a:lnSpc>
            </a:pPr>
            <a:r>
              <a:rPr lang="en-US" sz="2800">
                <a:solidFill>
                  <a:schemeClr val="tx1"/>
                </a:solidFill>
                <a:effectLst/>
                <a:latin typeface="Papyrus" charset="0"/>
              </a:rPr>
              <a:t>Free downloaded from</a:t>
            </a:r>
          </a:p>
          <a:p>
            <a:pPr lvl="1" eaLnBrk="1" hangingPunct="1">
              <a:lnSpc>
                <a:spcPct val="80000"/>
              </a:lnSpc>
            </a:pPr>
            <a:r>
              <a:rPr lang="en-US">
                <a:solidFill>
                  <a:schemeClr val="tx1"/>
                </a:solidFill>
                <a:effectLst/>
                <a:latin typeface="Papyrus" charset="0"/>
              </a:rPr>
              <a:t>http://www.gdem.aster.ersdac.or.jp/ </a:t>
            </a:r>
          </a:p>
          <a:p>
            <a:pPr lvl="1" eaLnBrk="1" hangingPunct="1">
              <a:lnSpc>
                <a:spcPct val="80000"/>
              </a:lnSpc>
            </a:pPr>
            <a:r>
              <a:rPr lang="en-US">
                <a:solidFill>
                  <a:schemeClr val="tx1"/>
                </a:solidFill>
                <a:effectLst/>
                <a:latin typeface="Papyrus" charset="0"/>
              </a:rPr>
              <a:t>https://wist.echo.nasa.gov/~wist/api/imswelcome/</a:t>
            </a:r>
          </a:p>
        </p:txBody>
      </p:sp>
      <p:sp>
        <p:nvSpPr>
          <p:cNvPr id="35844" name="Rectangle 5"/>
          <p:cNvSpPr>
            <a:spLocks noChangeArrowheads="1"/>
          </p:cNvSpPr>
          <p:nvPr/>
        </p:nvSpPr>
        <p:spPr bwMode="auto">
          <a:xfrm>
            <a:off x="134518" y="6488113"/>
            <a:ext cx="710451" cy="276999"/>
          </a:xfrm>
          <a:prstGeom prst="rect">
            <a:avLst/>
          </a:prstGeom>
          <a:noFill/>
          <a:ln w="9525">
            <a:noFill/>
            <a:miter lim="800000"/>
            <a:headEnd/>
            <a:tailEnd/>
          </a:ln>
        </p:spPr>
        <p:txBody>
          <a:bodyPr wrap="none">
            <a:prstTxWarp prst="textNoShape">
              <a:avLst/>
            </a:prstTxWarp>
            <a:spAutoFit/>
          </a:bodyPr>
          <a:lstStyle/>
          <a:p>
            <a:r>
              <a:rPr lang="en-US" sz="1200" b="0">
                <a:effectLst/>
                <a:latin typeface="Papyrus" charset="0"/>
              </a:rPr>
              <a:t>Hongjie</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2" name="Text Box 24"/>
          <p:cNvSpPr txBox="1">
            <a:spLocks noChangeArrowheads="1"/>
          </p:cNvSpPr>
          <p:nvPr/>
        </p:nvSpPr>
        <p:spPr bwMode="auto">
          <a:xfrm>
            <a:off x="3419475" y="457200"/>
            <a:ext cx="2305050" cy="451080"/>
          </a:xfrm>
          <a:prstGeom prst="rect">
            <a:avLst/>
          </a:prstGeom>
          <a:noFill/>
          <a:ln w="9525">
            <a:noFill/>
            <a:miter lim="800000"/>
            <a:headEnd/>
            <a:tailEnd/>
          </a:ln>
          <a:effectLst/>
        </p:spPr>
        <p:txBody>
          <a:bodyPr lIns="19998" tIns="9999" rIns="19998" bIns="9999">
            <a:prstTxWarp prst="textNoShape">
              <a:avLst/>
            </a:prstTxWarp>
            <a:spAutoFit/>
          </a:bodyPr>
          <a:lstStyle/>
          <a:p>
            <a:pPr defTabSz="914142">
              <a:spcBef>
                <a:spcPct val="50000"/>
              </a:spcBef>
            </a:pPr>
            <a:r>
              <a:rPr lang="en-US" b="0" dirty="0" err="1">
                <a:latin typeface="Papyrus"/>
                <a:ea typeface="Papyrus"/>
                <a:cs typeface="Papyrus"/>
              </a:rPr>
              <a:t>Interferogram</a:t>
            </a:r>
            <a:endParaRPr lang="en-US" b="0" dirty="0">
              <a:latin typeface="Papyrus"/>
              <a:ea typeface="Papyrus"/>
              <a:cs typeface="Papyrus"/>
            </a:endParaRPr>
          </a:p>
        </p:txBody>
      </p:sp>
      <p:sp>
        <p:nvSpPr>
          <p:cNvPr id="2073" name="Text Box 25"/>
          <p:cNvSpPr txBox="1">
            <a:spLocks noChangeArrowheads="1"/>
          </p:cNvSpPr>
          <p:nvPr/>
        </p:nvSpPr>
        <p:spPr bwMode="auto">
          <a:xfrm>
            <a:off x="0" y="1524000"/>
            <a:ext cx="9143999" cy="2605516"/>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b="0" dirty="0">
                <a:latin typeface="Papyrus"/>
                <a:ea typeface="Papyrus"/>
                <a:cs typeface="Papyrus"/>
              </a:rPr>
              <a:t>The data obtained from the</a:t>
            </a:r>
            <a:r>
              <a:rPr lang="en-US" b="0" dirty="0" smtClean="0">
                <a:latin typeface="Papyrus"/>
                <a:ea typeface="Papyrus"/>
                <a:cs typeface="Papyrus"/>
              </a:rPr>
              <a:t> satellite is </a:t>
            </a:r>
            <a:r>
              <a:rPr lang="en-US" b="0" dirty="0">
                <a:latin typeface="Papyrus"/>
                <a:ea typeface="Papyrus"/>
                <a:cs typeface="Papyrus"/>
              </a:rPr>
              <a:t>mainly used to create an </a:t>
            </a:r>
            <a:r>
              <a:rPr lang="en-US" b="0" dirty="0" err="1">
                <a:latin typeface="Papyrus"/>
                <a:ea typeface="Papyrus"/>
                <a:cs typeface="Papyrus"/>
              </a:rPr>
              <a:t>interferogram</a:t>
            </a:r>
            <a:r>
              <a:rPr lang="en-US" b="0" dirty="0">
                <a:latin typeface="Papyrus"/>
                <a:ea typeface="Papyrus"/>
                <a:cs typeface="Papyrus"/>
              </a:rPr>
              <a:t> like the one showed in figure 1. An </a:t>
            </a:r>
            <a:r>
              <a:rPr lang="en-US" b="0" dirty="0" err="1">
                <a:latin typeface="Papyrus"/>
                <a:ea typeface="Papyrus"/>
                <a:cs typeface="Papyrus"/>
              </a:rPr>
              <a:t>interferogram</a:t>
            </a:r>
            <a:r>
              <a:rPr lang="en-US" b="0" dirty="0">
                <a:latin typeface="Papyrus"/>
                <a:ea typeface="Papyrus"/>
                <a:cs typeface="Papyrus"/>
              </a:rPr>
              <a:t> is actually a combination of 2 images of the exact same area with a time elapse in between. When these images are overlaid the change in phase shift can be color coded and will then show the deformation of a given area.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6" name="Picture 8" descr="Interferogram showing deformation of the 1992 Landers earthquake, California"/>
          <p:cNvPicPr>
            <a:picLocks noChangeAspect="1" noChangeArrowheads="1"/>
          </p:cNvPicPr>
          <p:nvPr/>
        </p:nvPicPr>
        <p:blipFill>
          <a:blip r:embed="rId2"/>
          <a:srcRect/>
          <a:stretch>
            <a:fillRect/>
          </a:stretch>
        </p:blipFill>
        <p:spPr bwMode="auto">
          <a:xfrm>
            <a:off x="304799" y="685800"/>
            <a:ext cx="8244321" cy="3733800"/>
          </a:xfrm>
          <a:prstGeom prst="rect">
            <a:avLst/>
          </a:prstGeom>
          <a:noFill/>
        </p:spPr>
      </p:pic>
      <p:sp>
        <p:nvSpPr>
          <p:cNvPr id="2087" name="Text Box 39"/>
          <p:cNvSpPr txBox="1">
            <a:spLocks noChangeArrowheads="1"/>
          </p:cNvSpPr>
          <p:nvPr/>
        </p:nvSpPr>
        <p:spPr bwMode="auto">
          <a:xfrm>
            <a:off x="0" y="4806720"/>
            <a:ext cx="9144000" cy="451080"/>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b="0" dirty="0" err="1" smtClean="0">
                <a:latin typeface="Papyrus"/>
                <a:ea typeface="Papyrus"/>
                <a:cs typeface="Papyrus"/>
              </a:rPr>
              <a:t>interferogram</a:t>
            </a:r>
            <a:r>
              <a:rPr lang="en-US" b="0" dirty="0" smtClean="0">
                <a:latin typeface="Papyrus"/>
                <a:ea typeface="Papyrus"/>
                <a:cs typeface="Papyrus"/>
              </a:rPr>
              <a:t> </a:t>
            </a:r>
            <a:r>
              <a:rPr lang="en-US" b="0" dirty="0">
                <a:latin typeface="Papyrus"/>
                <a:ea typeface="Papyrus"/>
                <a:cs typeface="Papyrus"/>
              </a:rPr>
              <a:t>of the 1992 Lander’s Earthquake</a:t>
            </a:r>
          </a:p>
        </p:txBody>
      </p:sp>
      <p:sp>
        <p:nvSpPr>
          <p:cNvPr id="29" name="Text Box 33"/>
          <p:cNvSpPr txBox="1">
            <a:spLocks noChangeArrowheads="1"/>
          </p:cNvSpPr>
          <p:nvPr/>
        </p:nvSpPr>
        <p:spPr bwMode="auto">
          <a:xfrm>
            <a:off x="152400" y="6553200"/>
            <a:ext cx="2133600" cy="204859"/>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sz="1200" b="0" dirty="0" smtClean="0">
                <a:latin typeface="Papyrus"/>
                <a:ea typeface="Papyrus"/>
                <a:cs typeface="Papyrus"/>
              </a:rPr>
              <a:t>Pablo</a:t>
            </a:r>
            <a:r>
              <a:rPr lang="en-US" sz="1200" b="0" dirty="0">
                <a:latin typeface="Papyrus"/>
                <a:ea typeface="Papyrus"/>
                <a:cs typeface="Papyrus"/>
              </a:rPr>
              <a:t>,</a:t>
            </a:r>
            <a:r>
              <a:rPr lang="en-US" sz="1200" b="0" dirty="0" smtClean="0">
                <a:latin typeface="Papyrus"/>
                <a:ea typeface="Papyrus"/>
                <a:cs typeface="Papyrus"/>
              </a:rPr>
              <a:t> </a:t>
            </a:r>
            <a:r>
              <a:rPr lang="en-US" sz="1200" b="0" dirty="0" err="1" smtClean="0">
                <a:latin typeface="Papyrus"/>
                <a:ea typeface="Papyrus"/>
                <a:cs typeface="Papyrus"/>
              </a:rPr>
              <a:t>Mattioli,Jansma</a:t>
            </a:r>
            <a:r>
              <a:rPr lang="en-US" sz="1200" b="0" dirty="0" smtClean="0">
                <a:latin typeface="Papyrus"/>
                <a:ea typeface="Papyrus"/>
                <a:cs typeface="Papyrus"/>
              </a:rPr>
              <a:t> </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9" name="Text Box 31"/>
          <p:cNvSpPr txBox="1">
            <a:spLocks noChangeArrowheads="1"/>
          </p:cNvSpPr>
          <p:nvPr/>
        </p:nvSpPr>
        <p:spPr bwMode="auto">
          <a:xfrm>
            <a:off x="0" y="0"/>
            <a:ext cx="9144000" cy="6914388"/>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b="0" dirty="0">
                <a:latin typeface="Papyrus"/>
                <a:ea typeface="Papyrus"/>
                <a:cs typeface="Papyrus"/>
              </a:rPr>
              <a:t>Getting from raw satellite data  to an </a:t>
            </a:r>
            <a:r>
              <a:rPr lang="en-US" b="0" dirty="0" err="1">
                <a:latin typeface="Papyrus"/>
                <a:ea typeface="Papyrus"/>
                <a:cs typeface="Papyrus"/>
              </a:rPr>
              <a:t>interferogram</a:t>
            </a:r>
            <a:r>
              <a:rPr lang="en-US" b="0" dirty="0">
                <a:latin typeface="Papyrus"/>
                <a:ea typeface="Papyrus"/>
                <a:cs typeface="Papyrus"/>
              </a:rPr>
              <a:t> is not a easy process. Luckily, there is  a software program known as ROI_PAC or Repeat Orbit </a:t>
            </a:r>
            <a:r>
              <a:rPr lang="en-US" b="0" dirty="0" err="1">
                <a:latin typeface="Papyrus"/>
                <a:ea typeface="Papyrus"/>
                <a:cs typeface="Papyrus"/>
              </a:rPr>
              <a:t>Interferometric</a:t>
            </a:r>
            <a:r>
              <a:rPr lang="en-US" b="0" dirty="0">
                <a:latin typeface="Papyrus"/>
                <a:ea typeface="Papyrus"/>
                <a:cs typeface="Papyrus"/>
              </a:rPr>
              <a:t> Package which helps a lot with this procedure. Using this software package there are just a few simple steps that must be followed</a:t>
            </a:r>
            <a:r>
              <a:rPr lang="en-US" b="0" dirty="0" smtClean="0">
                <a:latin typeface="Papyrus"/>
                <a:ea typeface="Papyrus"/>
                <a:cs typeface="Papyrus"/>
              </a:rPr>
              <a:t>.</a:t>
            </a:r>
          </a:p>
          <a:p>
            <a:pPr defTabSz="914142">
              <a:spcBef>
                <a:spcPct val="50000"/>
              </a:spcBef>
              <a:buClr>
                <a:srgbClr val="FF3300"/>
              </a:buClr>
              <a:buSzPct val="170000"/>
              <a:buFontTx/>
              <a:buChar char="•"/>
            </a:pPr>
            <a:r>
              <a:rPr lang="en-US" b="0" dirty="0">
                <a:latin typeface="Papyrus"/>
                <a:ea typeface="Papyrus"/>
                <a:cs typeface="Papyrus"/>
              </a:rPr>
              <a:t> Acquire 2 frames of</a:t>
            </a:r>
            <a:r>
              <a:rPr lang="en-US" b="0" dirty="0" smtClean="0">
                <a:latin typeface="Papyrus"/>
                <a:ea typeface="Papyrus"/>
                <a:cs typeface="Papyrus"/>
              </a:rPr>
              <a:t> data </a:t>
            </a:r>
            <a:r>
              <a:rPr lang="en-US" b="0" dirty="0">
                <a:latin typeface="Papyrus"/>
                <a:ea typeface="Papyrus"/>
                <a:cs typeface="Papyrus"/>
              </a:rPr>
              <a:t>collected at different times from the same location.</a:t>
            </a:r>
          </a:p>
          <a:p>
            <a:pPr defTabSz="914142">
              <a:spcBef>
                <a:spcPct val="50000"/>
              </a:spcBef>
              <a:buClr>
                <a:srgbClr val="FF3300"/>
              </a:buClr>
              <a:buSzPct val="170000"/>
              <a:buFontTx/>
              <a:buChar char="•"/>
            </a:pPr>
            <a:r>
              <a:rPr lang="en-US" b="0" dirty="0">
                <a:latin typeface="Papyrus"/>
                <a:ea typeface="Papyrus"/>
                <a:cs typeface="Papyrus"/>
              </a:rPr>
              <a:t> Acquire orbital data for orbits in question.</a:t>
            </a:r>
          </a:p>
          <a:p>
            <a:pPr defTabSz="914142">
              <a:spcBef>
                <a:spcPct val="50000"/>
              </a:spcBef>
              <a:buClr>
                <a:srgbClr val="FF3300"/>
              </a:buClr>
              <a:buSzPct val="170000"/>
              <a:buFontTx/>
              <a:buChar char="•"/>
            </a:pPr>
            <a:r>
              <a:rPr lang="en-US" b="0" dirty="0">
                <a:latin typeface="Papyrus"/>
                <a:ea typeface="Papyrus"/>
                <a:cs typeface="Papyrus"/>
              </a:rPr>
              <a:t> Acquire a digital elevation model for area in question</a:t>
            </a:r>
          </a:p>
          <a:p>
            <a:pPr defTabSz="914142">
              <a:spcBef>
                <a:spcPct val="50000"/>
              </a:spcBef>
              <a:buClr>
                <a:srgbClr val="FF3300"/>
              </a:buClr>
              <a:buSzPct val="170000"/>
              <a:buFontTx/>
              <a:buChar char="•"/>
            </a:pPr>
            <a:r>
              <a:rPr lang="en-US" b="0" dirty="0">
                <a:latin typeface="Papyrus"/>
                <a:ea typeface="Papyrus"/>
                <a:cs typeface="Papyrus"/>
              </a:rPr>
              <a:t> Set up environment variables</a:t>
            </a:r>
          </a:p>
          <a:p>
            <a:pPr defTabSz="914142">
              <a:spcBef>
                <a:spcPct val="50000"/>
              </a:spcBef>
              <a:buClr>
                <a:srgbClr val="FF3300"/>
              </a:buClr>
              <a:buSzPct val="170000"/>
              <a:buFontTx/>
              <a:buChar char="•"/>
            </a:pPr>
            <a:r>
              <a:rPr lang="en-US" b="0" dirty="0">
                <a:latin typeface="Papyrus"/>
                <a:ea typeface="Papyrus"/>
                <a:cs typeface="Papyrus"/>
              </a:rPr>
              <a:t> Condition the raw data </a:t>
            </a:r>
          </a:p>
          <a:p>
            <a:pPr defTabSz="914142">
              <a:spcBef>
                <a:spcPct val="50000"/>
              </a:spcBef>
              <a:buClr>
                <a:srgbClr val="FF3300"/>
              </a:buClr>
              <a:buSzPct val="170000"/>
              <a:buFontTx/>
              <a:buChar char="•"/>
            </a:pPr>
            <a:r>
              <a:rPr lang="en-US" b="0" dirty="0">
                <a:latin typeface="Papyrus"/>
                <a:ea typeface="Papyrus"/>
                <a:cs typeface="Papyrus"/>
              </a:rPr>
              <a:t> Run through ROI_PAC</a:t>
            </a:r>
          </a:p>
        </p:txBody>
      </p:sp>
      <p:sp>
        <p:nvSpPr>
          <p:cNvPr id="29" name="Text Box 33"/>
          <p:cNvSpPr txBox="1">
            <a:spLocks noChangeArrowheads="1"/>
          </p:cNvSpPr>
          <p:nvPr/>
        </p:nvSpPr>
        <p:spPr bwMode="auto">
          <a:xfrm>
            <a:off x="152400" y="6553200"/>
            <a:ext cx="2133600" cy="204859"/>
          </a:xfrm>
          <a:prstGeom prst="rect">
            <a:avLst/>
          </a:prstGeom>
          <a:noFill/>
          <a:ln w="9525">
            <a:noFill/>
            <a:miter lim="800000"/>
            <a:headEnd/>
            <a:tailEnd/>
          </a:ln>
          <a:effectLst/>
        </p:spPr>
        <p:txBody>
          <a:bodyPr wrap="square" lIns="19998" tIns="9999" rIns="19998" bIns="9999">
            <a:prstTxWarp prst="textNoShape">
              <a:avLst/>
            </a:prstTxWarp>
            <a:spAutoFit/>
          </a:bodyPr>
          <a:lstStyle/>
          <a:p>
            <a:pPr defTabSz="914142">
              <a:spcBef>
                <a:spcPct val="50000"/>
              </a:spcBef>
            </a:pPr>
            <a:r>
              <a:rPr lang="en-US" sz="1200" b="0" dirty="0" smtClean="0">
                <a:latin typeface="Papyrus"/>
                <a:ea typeface="Papyrus"/>
                <a:cs typeface="Papyrus"/>
              </a:rPr>
              <a:t>Pablo</a:t>
            </a:r>
            <a:r>
              <a:rPr lang="en-US" sz="1200" b="0" dirty="0">
                <a:latin typeface="Papyrus"/>
                <a:ea typeface="Papyrus"/>
                <a:cs typeface="Papyrus"/>
              </a:rPr>
              <a:t>,</a:t>
            </a:r>
            <a:r>
              <a:rPr lang="en-US" sz="1200" b="0" dirty="0" smtClean="0">
                <a:latin typeface="Papyrus"/>
                <a:ea typeface="Papyrus"/>
                <a:cs typeface="Papyrus"/>
              </a:rPr>
              <a:t> </a:t>
            </a:r>
            <a:r>
              <a:rPr lang="en-US" sz="1200" b="0" dirty="0" err="1" smtClean="0">
                <a:latin typeface="Papyrus"/>
                <a:ea typeface="Papyrus"/>
                <a:cs typeface="Papyrus"/>
              </a:rPr>
              <a:t>Mattioli,Jansma</a:t>
            </a:r>
            <a:r>
              <a:rPr lang="en-US" sz="1200" b="0" dirty="0" smtClean="0">
                <a:latin typeface="Papyrus"/>
                <a:ea typeface="Papyrus"/>
                <a:cs typeface="Papyrus"/>
              </a:rPr>
              <a:t> </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45</a:t>
            </a:fld>
            <a:endParaRPr lang="en-US"/>
          </a:p>
        </p:txBody>
      </p:sp>
      <p:pic>
        <p:nvPicPr>
          <p:cNvPr id="3" name="Picture 2"/>
          <p:cNvPicPr>
            <a:picLocks noChangeAspect="1"/>
          </p:cNvPicPr>
          <p:nvPr/>
        </p:nvPicPr>
        <p:blipFill>
          <a:blip r:embed="rId2"/>
          <a:stretch>
            <a:fillRect/>
          </a:stretch>
        </p:blipFill>
        <p:spPr>
          <a:xfrm>
            <a:off x="914400" y="304800"/>
            <a:ext cx="7529830" cy="6196330"/>
          </a:xfrm>
          <a:prstGeom prst="rect">
            <a:avLst/>
          </a:prstGeom>
        </p:spPr>
      </p:pic>
      <p:sp>
        <p:nvSpPr>
          <p:cNvPr id="4" name="Rectangle 3"/>
          <p:cNvSpPr/>
          <p:nvPr/>
        </p:nvSpPr>
        <p:spPr>
          <a:xfrm>
            <a:off x="327664" y="6581001"/>
            <a:ext cx="1043876" cy="276999"/>
          </a:xfrm>
          <a:prstGeom prst="rect">
            <a:avLst/>
          </a:prstGeom>
        </p:spPr>
        <p:txBody>
          <a:bodyPr wrap="none">
            <a:spAutoFit/>
          </a:bodyPr>
          <a:lstStyle/>
          <a:p>
            <a:r>
              <a:rPr lang="en-US" sz="1200" b="0" dirty="0" smtClean="0">
                <a:latin typeface="Papyrus"/>
                <a:ea typeface="Papyrus"/>
                <a:cs typeface="Papyrus"/>
              </a:rPr>
              <a:t>Eric Fielding</a:t>
            </a:r>
            <a:endParaRPr lang="en-US" sz="1200" b="0" dirty="0">
              <a:latin typeface="Papyrus"/>
              <a:ea typeface="Papyrus"/>
              <a:cs typeface="Papyru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46</a:t>
            </a:fld>
            <a:endParaRPr lang="en-US"/>
          </a:p>
        </p:txBody>
      </p:sp>
      <p:graphicFrame>
        <p:nvGraphicFramePr>
          <p:cNvPr id="3" name="Object 2"/>
          <p:cNvGraphicFramePr>
            <a:graphicFrameLocks noChangeAspect="1"/>
          </p:cNvGraphicFramePr>
          <p:nvPr/>
        </p:nvGraphicFramePr>
        <p:xfrm>
          <a:off x="463550" y="3159125"/>
          <a:ext cx="3824288" cy="3089275"/>
        </p:xfrm>
        <a:graphic>
          <a:graphicData uri="http://schemas.openxmlformats.org/presentationml/2006/ole">
            <p:oleObj spid="_x0000_s585730" name="Photo Editor Photo" r:id="rId3" imgW="6342857" imgH="5125165" progId="">
              <p:embed/>
            </p:oleObj>
          </a:graphicData>
        </a:graphic>
      </p:graphicFrame>
      <p:graphicFrame>
        <p:nvGraphicFramePr>
          <p:cNvPr id="4" name="Object 3"/>
          <p:cNvGraphicFramePr>
            <a:graphicFrameLocks noChangeAspect="1"/>
          </p:cNvGraphicFramePr>
          <p:nvPr/>
        </p:nvGraphicFramePr>
        <p:xfrm>
          <a:off x="4808538" y="3097213"/>
          <a:ext cx="3884612" cy="3109912"/>
        </p:xfrm>
        <a:graphic>
          <a:graphicData uri="http://schemas.openxmlformats.org/presentationml/2006/ole">
            <p:oleObj spid="_x0000_s585731" name="Photo Editor Photo" r:id="rId4" imgW="6028571" imgH="4828571" progId="">
              <p:embed/>
            </p:oleObj>
          </a:graphicData>
        </a:graphic>
      </p:graphicFrame>
      <p:graphicFrame>
        <p:nvGraphicFramePr>
          <p:cNvPr id="5" name="Object 8"/>
          <p:cNvGraphicFramePr>
            <a:graphicFrameLocks noChangeAspect="1"/>
          </p:cNvGraphicFramePr>
          <p:nvPr/>
        </p:nvGraphicFramePr>
        <p:xfrm>
          <a:off x="447675" y="334962"/>
          <a:ext cx="3825875" cy="2484438"/>
        </p:xfrm>
        <a:graphic>
          <a:graphicData uri="http://schemas.openxmlformats.org/presentationml/2006/ole">
            <p:oleObj spid="_x0000_s585732" name="Photo Editor Photo" r:id="rId5" imgW="5089524" imgH="3306667" progId="">
              <p:embed/>
            </p:oleObj>
          </a:graphicData>
        </a:graphic>
      </p:graphicFrame>
      <p:sp>
        <p:nvSpPr>
          <p:cNvPr id="6" name="Text Box 9"/>
          <p:cNvSpPr txBox="1">
            <a:spLocks noChangeArrowheads="1"/>
          </p:cNvSpPr>
          <p:nvPr/>
        </p:nvSpPr>
        <p:spPr bwMode="auto">
          <a:xfrm>
            <a:off x="4385720" y="665163"/>
            <a:ext cx="4019049" cy="830997"/>
          </a:xfrm>
          <a:prstGeom prst="rect">
            <a:avLst/>
          </a:prstGeom>
          <a:noFill/>
          <a:ln w="9525">
            <a:noFill/>
            <a:miter lim="800000"/>
            <a:headEnd/>
            <a:tailEnd/>
          </a:ln>
          <a:effectLst/>
        </p:spPr>
        <p:txBody>
          <a:bodyPr wrap="none">
            <a:prstTxWarp prst="textNoShape">
              <a:avLst/>
            </a:prstTxWarp>
            <a:spAutoFit/>
          </a:bodyPr>
          <a:lstStyle/>
          <a:p>
            <a:pPr>
              <a:spcBef>
                <a:spcPct val="0"/>
              </a:spcBef>
              <a:buFontTx/>
              <a:buNone/>
            </a:pPr>
            <a:r>
              <a:rPr lang="pt-PT" sz="2400" b="0" dirty="0" err="1">
                <a:latin typeface="Papyrus"/>
                <a:ea typeface="Papyrus"/>
                <a:cs typeface="Papyrus"/>
              </a:rPr>
              <a:t>Mountainous</a:t>
            </a:r>
            <a:r>
              <a:rPr lang="pt-PT" sz="2400" b="0" dirty="0">
                <a:latin typeface="Papyrus"/>
                <a:ea typeface="Papyrus"/>
                <a:cs typeface="Papyrus"/>
              </a:rPr>
              <a:t> </a:t>
            </a:r>
            <a:r>
              <a:rPr lang="pt-PT" sz="2400" b="0" dirty="0" err="1">
                <a:latin typeface="Papyrus"/>
                <a:ea typeface="Papyrus"/>
                <a:cs typeface="Papyrus"/>
              </a:rPr>
              <a:t>terrain</a:t>
            </a:r>
            <a:r>
              <a:rPr lang="pt-PT" sz="2400" b="0" dirty="0">
                <a:latin typeface="Papyrus"/>
                <a:ea typeface="Papyrus"/>
                <a:cs typeface="Papyrus"/>
              </a:rPr>
              <a:t> </a:t>
            </a:r>
            <a:r>
              <a:rPr lang="pt-PT" sz="2400" b="0" dirty="0" err="1">
                <a:latin typeface="Papyrus"/>
                <a:ea typeface="Papyrus"/>
                <a:cs typeface="Papyrus"/>
              </a:rPr>
              <a:t>around</a:t>
            </a:r>
            <a:endParaRPr lang="pt-PT" sz="2400" b="0" dirty="0">
              <a:latin typeface="Papyrus"/>
              <a:ea typeface="Papyrus"/>
              <a:cs typeface="Papyrus"/>
            </a:endParaRPr>
          </a:p>
          <a:p>
            <a:pPr>
              <a:spcBef>
                <a:spcPct val="0"/>
              </a:spcBef>
              <a:buFontTx/>
              <a:buNone/>
            </a:pPr>
            <a:r>
              <a:rPr lang="pt-PT" sz="2400" b="0" dirty="0" err="1">
                <a:latin typeface="Papyrus"/>
                <a:ea typeface="Papyrus"/>
                <a:cs typeface="Papyrus"/>
              </a:rPr>
              <a:t>Long’s</a:t>
            </a:r>
            <a:r>
              <a:rPr lang="pt-PT" sz="2400" b="0" dirty="0">
                <a:latin typeface="Papyrus"/>
                <a:ea typeface="Papyrus"/>
                <a:cs typeface="Papyrus"/>
              </a:rPr>
              <a:t> </a:t>
            </a:r>
            <a:r>
              <a:rPr lang="pt-PT" sz="2400" b="0" dirty="0" err="1">
                <a:latin typeface="Papyrus"/>
                <a:ea typeface="Papyrus"/>
                <a:cs typeface="Papyrus"/>
              </a:rPr>
              <a:t>Peak</a:t>
            </a:r>
            <a:r>
              <a:rPr lang="pt-PT" sz="2400" b="0" dirty="0">
                <a:latin typeface="Papyrus"/>
                <a:ea typeface="Papyrus"/>
                <a:cs typeface="Papyrus"/>
              </a:rPr>
              <a:t>, Colorado</a:t>
            </a:r>
            <a:endParaRPr lang="en-US" sz="2400" b="0" dirty="0">
              <a:latin typeface="Papyrus"/>
              <a:ea typeface="Papyrus"/>
              <a:cs typeface="Papyrus"/>
            </a:endParaRPr>
          </a:p>
        </p:txBody>
      </p:sp>
      <p:sp>
        <p:nvSpPr>
          <p:cNvPr id="7" name="Text Box 10"/>
          <p:cNvSpPr txBox="1">
            <a:spLocks noChangeArrowheads="1"/>
          </p:cNvSpPr>
          <p:nvPr/>
        </p:nvSpPr>
        <p:spPr bwMode="auto">
          <a:xfrm>
            <a:off x="5842214" y="2565400"/>
            <a:ext cx="2056973" cy="461665"/>
          </a:xfrm>
          <a:prstGeom prst="rect">
            <a:avLst/>
          </a:prstGeom>
          <a:noFill/>
          <a:ln w="9525">
            <a:noFill/>
            <a:miter lim="800000"/>
            <a:headEnd/>
            <a:tailEnd/>
          </a:ln>
          <a:effectLst/>
        </p:spPr>
        <p:txBody>
          <a:bodyPr wrap="none">
            <a:prstTxWarp prst="textNoShape">
              <a:avLst/>
            </a:prstTxWarp>
            <a:spAutoFit/>
          </a:bodyPr>
          <a:lstStyle/>
          <a:p>
            <a:pPr>
              <a:spcBef>
                <a:spcPct val="0"/>
              </a:spcBef>
              <a:buFontTx/>
              <a:buNone/>
            </a:pPr>
            <a:r>
              <a:rPr lang="pt-PT" sz="2400" b="0" dirty="0" err="1">
                <a:latin typeface="Papyrus"/>
                <a:ea typeface="Papyrus"/>
                <a:cs typeface="Papyrus"/>
              </a:rPr>
              <a:t>Interferogram</a:t>
            </a:r>
            <a:endParaRPr lang="en-US" sz="2400" b="0" dirty="0">
              <a:latin typeface="Papyrus"/>
              <a:ea typeface="Papyrus"/>
              <a:cs typeface="Papyrus"/>
            </a:endParaRPr>
          </a:p>
        </p:txBody>
      </p:sp>
      <p:sp>
        <p:nvSpPr>
          <p:cNvPr id="8" name="Rectangle 7"/>
          <p:cNvSpPr/>
          <p:nvPr/>
        </p:nvSpPr>
        <p:spPr>
          <a:xfrm>
            <a:off x="0" y="6581001"/>
            <a:ext cx="1699203" cy="276999"/>
          </a:xfrm>
          <a:prstGeom prst="rect">
            <a:avLst/>
          </a:prstGeom>
        </p:spPr>
        <p:txBody>
          <a:bodyPr wrap="none">
            <a:spAutoFit/>
          </a:bodyPr>
          <a:lstStyle/>
          <a:p>
            <a:r>
              <a:rPr lang="en-US" sz="1200" b="0" dirty="0" smtClean="0">
                <a:latin typeface="Papyrus"/>
                <a:ea typeface="Papyrus"/>
                <a:cs typeface="Papyrus"/>
              </a:rPr>
              <a:t>José M. </a:t>
            </a:r>
            <a:r>
              <a:rPr lang="en-US" sz="1200" b="0" dirty="0" err="1" smtClean="0">
                <a:latin typeface="Papyrus"/>
                <a:ea typeface="Papyrus"/>
                <a:cs typeface="Papyrus"/>
              </a:rPr>
              <a:t>Bioucas</a:t>
            </a:r>
            <a:r>
              <a:rPr lang="en-US" sz="1200" b="0" dirty="0" smtClean="0">
                <a:latin typeface="Papyrus"/>
                <a:ea typeface="Papyrus"/>
                <a:cs typeface="Papyrus"/>
              </a:rPr>
              <a:t>-Dias</a:t>
            </a:r>
            <a:endParaRPr lang="en-US" sz="1200" b="0" dirty="0">
              <a:latin typeface="Papyrus"/>
              <a:ea typeface="Papyrus"/>
              <a:cs typeface="Papyru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47</a:t>
            </a:fld>
            <a:endParaRPr lang="en-US"/>
          </a:p>
        </p:txBody>
      </p:sp>
      <p:pic>
        <p:nvPicPr>
          <p:cNvPr id="3" name="Picture 2"/>
          <p:cNvPicPr>
            <a:picLocks noChangeAspect="1"/>
          </p:cNvPicPr>
          <p:nvPr/>
        </p:nvPicPr>
        <p:blipFill>
          <a:blip r:embed="rId2"/>
          <a:stretch>
            <a:fillRect/>
          </a:stretch>
        </p:blipFill>
        <p:spPr>
          <a:xfrm>
            <a:off x="2438400" y="0"/>
            <a:ext cx="5364480" cy="6858000"/>
          </a:xfrm>
          <a:prstGeom prst="rect">
            <a:avLst/>
          </a:prstGeom>
        </p:spPr>
      </p:pic>
      <p:sp>
        <p:nvSpPr>
          <p:cNvPr id="4" name="Rectangle 3"/>
          <p:cNvSpPr/>
          <p:nvPr/>
        </p:nvSpPr>
        <p:spPr>
          <a:xfrm>
            <a:off x="260215" y="6581001"/>
            <a:ext cx="1178778" cy="276999"/>
          </a:xfrm>
          <a:prstGeom prst="rect">
            <a:avLst/>
          </a:prstGeom>
        </p:spPr>
        <p:txBody>
          <a:bodyPr wrap="none">
            <a:spAutoFit/>
          </a:bodyPr>
          <a:lstStyle/>
          <a:p>
            <a:r>
              <a:rPr lang="en-US" sz="1200" b="0" dirty="0" smtClean="0">
                <a:latin typeface="Papyrus"/>
                <a:ea typeface="Papyrus"/>
                <a:cs typeface="Papyrus"/>
              </a:rPr>
              <a:t>Matt Pritchard</a:t>
            </a:r>
            <a:endParaRPr lang="en-US" sz="1200" b="0" dirty="0">
              <a:latin typeface="Papyrus"/>
              <a:ea typeface="Papyrus"/>
              <a:cs typeface="Papyru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48</a:t>
            </a:fld>
            <a:endParaRPr lang="en-US"/>
          </a:p>
        </p:txBody>
      </p:sp>
      <p:pic>
        <p:nvPicPr>
          <p:cNvPr id="3" name="Picture 2"/>
          <p:cNvPicPr>
            <a:picLocks noChangeAspect="1"/>
          </p:cNvPicPr>
          <p:nvPr/>
        </p:nvPicPr>
        <p:blipFill>
          <a:blip r:embed="rId2"/>
          <a:stretch>
            <a:fillRect/>
          </a:stretch>
        </p:blipFill>
        <p:spPr>
          <a:xfrm>
            <a:off x="2517140" y="21286"/>
            <a:ext cx="5331460" cy="6836714"/>
          </a:xfrm>
          <a:prstGeom prst="rect">
            <a:avLst/>
          </a:prstGeom>
        </p:spPr>
      </p:pic>
      <p:sp>
        <p:nvSpPr>
          <p:cNvPr id="4" name="Rectangle 3"/>
          <p:cNvSpPr/>
          <p:nvPr/>
        </p:nvSpPr>
        <p:spPr>
          <a:xfrm>
            <a:off x="260215" y="6581001"/>
            <a:ext cx="1178778" cy="276999"/>
          </a:xfrm>
          <a:prstGeom prst="rect">
            <a:avLst/>
          </a:prstGeom>
        </p:spPr>
        <p:txBody>
          <a:bodyPr wrap="none">
            <a:spAutoFit/>
          </a:bodyPr>
          <a:lstStyle/>
          <a:p>
            <a:r>
              <a:rPr lang="en-US" sz="1200" b="0" dirty="0" smtClean="0">
                <a:latin typeface="Papyrus"/>
                <a:ea typeface="Papyrus"/>
                <a:cs typeface="Papyrus"/>
              </a:rPr>
              <a:t>Matt Pritchard</a:t>
            </a:r>
            <a:endParaRPr lang="en-US" sz="1200" b="0" dirty="0">
              <a:latin typeface="Papyrus"/>
              <a:ea typeface="Papyrus"/>
              <a:cs typeface="Papyru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49</a:t>
            </a:fld>
            <a:endParaRPr lang="en-US"/>
          </a:p>
        </p:txBody>
      </p:sp>
      <p:sp>
        <p:nvSpPr>
          <p:cNvPr id="3" name="Rectangle 2"/>
          <p:cNvSpPr/>
          <p:nvPr/>
        </p:nvSpPr>
        <p:spPr>
          <a:xfrm>
            <a:off x="39126" y="6581001"/>
            <a:ext cx="1620957" cy="276999"/>
          </a:xfrm>
          <a:prstGeom prst="rect">
            <a:avLst/>
          </a:prstGeom>
        </p:spPr>
        <p:txBody>
          <a:bodyPr wrap="none">
            <a:spAutoFit/>
          </a:bodyPr>
          <a:lstStyle/>
          <a:p>
            <a:r>
              <a:rPr lang="en-US" sz="1200" b="0" dirty="0" smtClean="0">
                <a:latin typeface="Papyrus"/>
                <a:ea typeface="Papyrus"/>
                <a:cs typeface="Papyrus"/>
              </a:rPr>
              <a:t>Matt Pritchard, 2006</a:t>
            </a:r>
            <a:endParaRPr lang="en-US" sz="1200" b="0" dirty="0">
              <a:latin typeface="Papyrus"/>
              <a:ea typeface="Papyrus"/>
              <a:cs typeface="Papyrus"/>
            </a:endParaRPr>
          </a:p>
        </p:txBody>
      </p:sp>
      <p:pic>
        <p:nvPicPr>
          <p:cNvPr id="7" name="Picture 6"/>
          <p:cNvPicPr>
            <a:picLocks noChangeAspect="1"/>
          </p:cNvPicPr>
          <p:nvPr/>
        </p:nvPicPr>
        <p:blipFill>
          <a:blip r:embed="rId2"/>
          <a:stretch>
            <a:fillRect/>
          </a:stretch>
        </p:blipFill>
        <p:spPr>
          <a:xfrm>
            <a:off x="-1" y="762000"/>
            <a:ext cx="9287861" cy="4114800"/>
          </a:xfrm>
          <a:prstGeom prst="rect">
            <a:avLst/>
          </a:prstGeom>
        </p:spPr>
      </p:pic>
      <p:sp>
        <p:nvSpPr>
          <p:cNvPr id="8" name="Rectangle 7"/>
          <p:cNvSpPr/>
          <p:nvPr/>
        </p:nvSpPr>
        <p:spPr>
          <a:xfrm>
            <a:off x="0" y="5334000"/>
            <a:ext cx="9144000" cy="954107"/>
          </a:xfrm>
          <a:prstGeom prst="rect">
            <a:avLst/>
          </a:prstGeom>
        </p:spPr>
        <p:txBody>
          <a:bodyPr wrap="square">
            <a:spAutoFit/>
          </a:bodyPr>
          <a:lstStyle/>
          <a:p>
            <a:r>
              <a:rPr lang="en-US" b="0" dirty="0" smtClean="0">
                <a:latin typeface="Papyrus"/>
                <a:ea typeface="Papyrus"/>
                <a:cs typeface="Papyrus"/>
              </a:rPr>
              <a:t>Using InSAR to improve earthquake locations (assuming it causes surface deformation).</a:t>
            </a:r>
            <a:endParaRPr lang="en-US" b="0" dirty="0">
              <a:latin typeface="Papyrus"/>
              <a:ea typeface="Papyrus"/>
              <a:cs typeface="Papyru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Content Placeholder 3"/>
          <p:cNvPicPr>
            <a:picLocks noGrp="1" noChangeAspect="1" noChangeArrowheads="1"/>
          </p:cNvPicPr>
          <p:nvPr>
            <p:ph idx="1"/>
          </p:nvPr>
        </p:nvPicPr>
        <p:blipFill>
          <a:blip r:embed="rId2"/>
          <a:srcRect/>
          <a:stretch>
            <a:fillRect/>
          </a:stretch>
        </p:blipFill>
        <p:spPr>
          <a:xfrm>
            <a:off x="152400" y="228600"/>
            <a:ext cx="7112000" cy="6507163"/>
          </a:xfrm>
        </p:spPr>
      </p:pic>
      <p:sp>
        <p:nvSpPr>
          <p:cNvPr id="2" name="Title 1"/>
          <p:cNvSpPr>
            <a:spLocks noGrp="1"/>
          </p:cNvSpPr>
          <p:nvPr>
            <p:ph type="title"/>
          </p:nvPr>
        </p:nvSpPr>
        <p:spPr/>
        <p:txBody>
          <a:bodyPr>
            <a:normAutofit fontScale="90000"/>
          </a:bodyPr>
          <a:lstStyle/>
          <a:p>
            <a:pPr algn="r" eaLnBrk="1" hangingPunct="1"/>
            <a:r>
              <a:rPr kumimoji="1" lang="en-US" sz="4000" dirty="0">
                <a:solidFill>
                  <a:srgbClr val="000000"/>
                </a:solidFill>
              </a:rPr>
              <a:t>Radar</a:t>
            </a:r>
            <a:br>
              <a:rPr kumimoji="1" lang="en-US" sz="4000" dirty="0">
                <a:solidFill>
                  <a:srgbClr val="000000"/>
                </a:solidFill>
              </a:rPr>
            </a:br>
            <a:r>
              <a:rPr kumimoji="1" lang="en-US" sz="4000" dirty="0">
                <a:solidFill>
                  <a:srgbClr val="000000"/>
                </a:solidFill>
              </a:rPr>
              <a:t> </a:t>
            </a:r>
            <a:r>
              <a:rPr kumimoji="1" lang="en-US" sz="4000" dirty="0">
                <a:solidFill>
                  <a:srgbClr val="000000"/>
                </a:solidFill>
                <a:effectLst/>
              </a:rPr>
              <a:t>Bands</a:t>
            </a:r>
            <a:endParaRPr lang="en-US" sz="4000" dirty="0">
              <a:effectLst/>
            </a:endParaRPr>
          </a:p>
        </p:txBody>
      </p:sp>
      <p:sp>
        <p:nvSpPr>
          <p:cNvPr id="4" name="Rectangle 3"/>
          <p:cNvSpPr/>
          <p:nvPr/>
        </p:nvSpPr>
        <p:spPr>
          <a:xfrm>
            <a:off x="8001000" y="6581001"/>
            <a:ext cx="905341" cy="276999"/>
          </a:xfrm>
          <a:prstGeom prst="rect">
            <a:avLst/>
          </a:prstGeom>
        </p:spPr>
        <p:txBody>
          <a:bodyPr wrap="none">
            <a:spAutoFit/>
          </a:bodyPr>
          <a:lstStyle/>
          <a:p>
            <a:r>
              <a:rPr lang="en-US" sz="1200" b="0" dirty="0" smtClean="0">
                <a:latin typeface="Papyrus"/>
              </a:rPr>
              <a:t>Murchison</a:t>
            </a:r>
            <a:endParaRPr lang="en-US" sz="1200" b="0" dirty="0">
              <a:latin typeface="Papyru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4018" name="Text Box 2"/>
          <p:cNvSpPr txBox="1">
            <a:spLocks noChangeArrowheads="1"/>
          </p:cNvSpPr>
          <p:nvPr/>
        </p:nvSpPr>
        <p:spPr bwMode="auto">
          <a:xfrm>
            <a:off x="2843620" y="1295400"/>
            <a:ext cx="3058299" cy="1384995"/>
          </a:xfrm>
          <a:prstGeom prst="rect">
            <a:avLst/>
          </a:prstGeom>
          <a:noFill/>
          <a:ln w="9525">
            <a:noFill/>
            <a:miter lim="800000"/>
            <a:headEnd/>
            <a:tailEnd/>
          </a:ln>
          <a:effectLst/>
        </p:spPr>
        <p:txBody>
          <a:bodyPr wrap="none">
            <a:prstTxWarp prst="textNoShape">
              <a:avLst/>
            </a:prstTxWarp>
            <a:spAutoFit/>
          </a:bodyPr>
          <a:lstStyle/>
          <a:p>
            <a:pPr eaLnBrk="1" hangingPunct="1"/>
            <a:r>
              <a:rPr lang="en-US" dirty="0">
                <a:ea typeface="Papyrus"/>
                <a:cs typeface="Papyrus"/>
              </a:rPr>
              <a:t>The Basic Idea…</a:t>
            </a:r>
          </a:p>
          <a:p>
            <a:pPr eaLnBrk="1" hangingPunct="1"/>
            <a:endParaRPr lang="en-US" dirty="0">
              <a:ea typeface="Papyrus"/>
              <a:cs typeface="Papyrus"/>
            </a:endParaRPr>
          </a:p>
          <a:p>
            <a:pPr eaLnBrk="1" hangingPunct="1"/>
            <a:endParaRPr lang="en-US" dirty="0">
              <a:ea typeface="Papyrus"/>
              <a:cs typeface="Papyrus"/>
            </a:endParaRPr>
          </a:p>
        </p:txBody>
      </p:sp>
      <p:sp>
        <p:nvSpPr>
          <p:cNvPr id="854019" name="Rectangle 3"/>
          <p:cNvSpPr>
            <a:spLocks noChangeArrowheads="1"/>
          </p:cNvSpPr>
          <p:nvPr/>
        </p:nvSpPr>
        <p:spPr bwMode="auto">
          <a:xfrm>
            <a:off x="1676400" y="1866900"/>
            <a:ext cx="5562600" cy="2438400"/>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dirty="0">
              <a:ea typeface="Papyrus"/>
              <a:cs typeface="Papyrus"/>
            </a:endParaRPr>
          </a:p>
        </p:txBody>
      </p:sp>
      <p:sp>
        <p:nvSpPr>
          <p:cNvPr id="854020" name="Text Box 4"/>
          <p:cNvSpPr txBox="1">
            <a:spLocks noChangeArrowheads="1"/>
          </p:cNvSpPr>
          <p:nvPr/>
        </p:nvSpPr>
        <p:spPr bwMode="auto">
          <a:xfrm>
            <a:off x="3505200" y="4508500"/>
            <a:ext cx="698500"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a:ea typeface="Papyrus"/>
                <a:cs typeface="Papyrus"/>
              </a:rPr>
              <a:t>Date</a:t>
            </a:r>
          </a:p>
        </p:txBody>
      </p:sp>
      <p:sp>
        <p:nvSpPr>
          <p:cNvPr id="854021" name="Line 5"/>
          <p:cNvSpPr>
            <a:spLocks noChangeShapeType="1"/>
          </p:cNvSpPr>
          <p:nvPr/>
        </p:nvSpPr>
        <p:spPr bwMode="auto">
          <a:xfrm flipV="1">
            <a:off x="18288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22" name="Line 6"/>
          <p:cNvSpPr>
            <a:spLocks noChangeShapeType="1"/>
          </p:cNvSpPr>
          <p:nvPr/>
        </p:nvSpPr>
        <p:spPr bwMode="auto">
          <a:xfrm flipV="1">
            <a:off x="21336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23" name="Line 7"/>
          <p:cNvSpPr>
            <a:spLocks noChangeShapeType="1"/>
          </p:cNvSpPr>
          <p:nvPr/>
        </p:nvSpPr>
        <p:spPr bwMode="auto">
          <a:xfrm flipV="1">
            <a:off x="24384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24" name="Line 8"/>
          <p:cNvSpPr>
            <a:spLocks noChangeShapeType="1"/>
          </p:cNvSpPr>
          <p:nvPr/>
        </p:nvSpPr>
        <p:spPr bwMode="auto">
          <a:xfrm flipV="1">
            <a:off x="27432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25" name="Line 9"/>
          <p:cNvSpPr>
            <a:spLocks noChangeShapeType="1"/>
          </p:cNvSpPr>
          <p:nvPr/>
        </p:nvSpPr>
        <p:spPr bwMode="auto">
          <a:xfrm flipV="1">
            <a:off x="30480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26" name="Line 10"/>
          <p:cNvSpPr>
            <a:spLocks noChangeShapeType="1"/>
          </p:cNvSpPr>
          <p:nvPr/>
        </p:nvSpPr>
        <p:spPr bwMode="auto">
          <a:xfrm flipV="1">
            <a:off x="33528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27" name="Line 11"/>
          <p:cNvSpPr>
            <a:spLocks noChangeShapeType="1"/>
          </p:cNvSpPr>
          <p:nvPr/>
        </p:nvSpPr>
        <p:spPr bwMode="auto">
          <a:xfrm flipV="1">
            <a:off x="36576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28" name="Line 12"/>
          <p:cNvSpPr>
            <a:spLocks noChangeShapeType="1"/>
          </p:cNvSpPr>
          <p:nvPr/>
        </p:nvSpPr>
        <p:spPr bwMode="auto">
          <a:xfrm flipV="1">
            <a:off x="39624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29" name="Line 13"/>
          <p:cNvSpPr>
            <a:spLocks noChangeShapeType="1"/>
          </p:cNvSpPr>
          <p:nvPr/>
        </p:nvSpPr>
        <p:spPr bwMode="auto">
          <a:xfrm flipV="1">
            <a:off x="42672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0" name="Line 14"/>
          <p:cNvSpPr>
            <a:spLocks noChangeShapeType="1"/>
          </p:cNvSpPr>
          <p:nvPr/>
        </p:nvSpPr>
        <p:spPr bwMode="auto">
          <a:xfrm flipV="1">
            <a:off x="45720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1" name="Line 15"/>
          <p:cNvSpPr>
            <a:spLocks noChangeShapeType="1"/>
          </p:cNvSpPr>
          <p:nvPr/>
        </p:nvSpPr>
        <p:spPr bwMode="auto">
          <a:xfrm flipV="1">
            <a:off x="48768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2" name="Line 16"/>
          <p:cNvSpPr>
            <a:spLocks noChangeShapeType="1"/>
          </p:cNvSpPr>
          <p:nvPr/>
        </p:nvSpPr>
        <p:spPr bwMode="auto">
          <a:xfrm flipV="1">
            <a:off x="51816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3" name="Line 17"/>
          <p:cNvSpPr>
            <a:spLocks noChangeShapeType="1"/>
          </p:cNvSpPr>
          <p:nvPr/>
        </p:nvSpPr>
        <p:spPr bwMode="auto">
          <a:xfrm flipV="1">
            <a:off x="54864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4" name="Line 18"/>
          <p:cNvSpPr>
            <a:spLocks noChangeShapeType="1"/>
          </p:cNvSpPr>
          <p:nvPr/>
        </p:nvSpPr>
        <p:spPr bwMode="auto">
          <a:xfrm flipV="1">
            <a:off x="57912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5" name="Line 19"/>
          <p:cNvSpPr>
            <a:spLocks noChangeShapeType="1"/>
          </p:cNvSpPr>
          <p:nvPr/>
        </p:nvSpPr>
        <p:spPr bwMode="auto">
          <a:xfrm flipV="1">
            <a:off x="60960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6" name="Line 20"/>
          <p:cNvSpPr>
            <a:spLocks noChangeShapeType="1"/>
          </p:cNvSpPr>
          <p:nvPr/>
        </p:nvSpPr>
        <p:spPr bwMode="auto">
          <a:xfrm flipV="1">
            <a:off x="64008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7" name="Line 21"/>
          <p:cNvSpPr>
            <a:spLocks noChangeShapeType="1"/>
          </p:cNvSpPr>
          <p:nvPr/>
        </p:nvSpPr>
        <p:spPr bwMode="auto">
          <a:xfrm flipV="1">
            <a:off x="67056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8" name="Line 22"/>
          <p:cNvSpPr>
            <a:spLocks noChangeShapeType="1"/>
          </p:cNvSpPr>
          <p:nvPr/>
        </p:nvSpPr>
        <p:spPr bwMode="auto">
          <a:xfrm flipV="1">
            <a:off x="7010400" y="40005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39" name="Line 23"/>
          <p:cNvSpPr>
            <a:spLocks noChangeShapeType="1"/>
          </p:cNvSpPr>
          <p:nvPr/>
        </p:nvSpPr>
        <p:spPr bwMode="auto">
          <a:xfrm>
            <a:off x="1828800" y="38481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0" name="Line 24"/>
          <p:cNvSpPr>
            <a:spLocks noChangeShapeType="1"/>
          </p:cNvSpPr>
          <p:nvPr/>
        </p:nvSpPr>
        <p:spPr bwMode="auto">
          <a:xfrm>
            <a:off x="1828800" y="3771900"/>
            <a:ext cx="6096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1" name="Line 25"/>
          <p:cNvSpPr>
            <a:spLocks noChangeShapeType="1"/>
          </p:cNvSpPr>
          <p:nvPr/>
        </p:nvSpPr>
        <p:spPr bwMode="auto">
          <a:xfrm>
            <a:off x="1828800" y="3695700"/>
            <a:ext cx="12192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2" name="Line 26"/>
          <p:cNvSpPr>
            <a:spLocks noChangeShapeType="1"/>
          </p:cNvSpPr>
          <p:nvPr/>
        </p:nvSpPr>
        <p:spPr bwMode="auto">
          <a:xfrm>
            <a:off x="2133600" y="3619500"/>
            <a:ext cx="1828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3" name="Line 27"/>
          <p:cNvSpPr>
            <a:spLocks noChangeShapeType="1"/>
          </p:cNvSpPr>
          <p:nvPr/>
        </p:nvSpPr>
        <p:spPr bwMode="auto">
          <a:xfrm>
            <a:off x="2438400" y="35433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4" name="Line 28"/>
          <p:cNvSpPr>
            <a:spLocks noChangeShapeType="1"/>
          </p:cNvSpPr>
          <p:nvPr/>
        </p:nvSpPr>
        <p:spPr bwMode="auto">
          <a:xfrm>
            <a:off x="2743200" y="34671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5" name="Line 29"/>
          <p:cNvSpPr>
            <a:spLocks noChangeShapeType="1"/>
          </p:cNvSpPr>
          <p:nvPr/>
        </p:nvSpPr>
        <p:spPr bwMode="auto">
          <a:xfrm>
            <a:off x="3352800" y="3390900"/>
            <a:ext cx="381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6" name="Line 30"/>
          <p:cNvSpPr>
            <a:spLocks noChangeShapeType="1"/>
          </p:cNvSpPr>
          <p:nvPr/>
        </p:nvSpPr>
        <p:spPr bwMode="auto">
          <a:xfrm>
            <a:off x="3733800" y="3314700"/>
            <a:ext cx="1143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7" name="Line 31"/>
          <p:cNvSpPr>
            <a:spLocks noChangeShapeType="1"/>
          </p:cNvSpPr>
          <p:nvPr/>
        </p:nvSpPr>
        <p:spPr bwMode="auto">
          <a:xfrm>
            <a:off x="4267200" y="32385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8" name="Line 32"/>
          <p:cNvSpPr>
            <a:spLocks noChangeShapeType="1"/>
          </p:cNvSpPr>
          <p:nvPr/>
        </p:nvSpPr>
        <p:spPr bwMode="auto">
          <a:xfrm>
            <a:off x="4572000" y="31623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49" name="Line 33"/>
          <p:cNvSpPr>
            <a:spLocks noChangeShapeType="1"/>
          </p:cNvSpPr>
          <p:nvPr/>
        </p:nvSpPr>
        <p:spPr bwMode="auto">
          <a:xfrm>
            <a:off x="4876800" y="30861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50" name="Line 34"/>
          <p:cNvSpPr>
            <a:spLocks noChangeShapeType="1"/>
          </p:cNvSpPr>
          <p:nvPr/>
        </p:nvSpPr>
        <p:spPr bwMode="auto">
          <a:xfrm>
            <a:off x="5181600" y="3009900"/>
            <a:ext cx="685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51" name="Line 35"/>
          <p:cNvSpPr>
            <a:spLocks noChangeShapeType="1"/>
          </p:cNvSpPr>
          <p:nvPr/>
        </p:nvSpPr>
        <p:spPr bwMode="auto">
          <a:xfrm>
            <a:off x="5181600" y="29337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52" name="Line 36"/>
          <p:cNvSpPr>
            <a:spLocks noChangeShapeType="1"/>
          </p:cNvSpPr>
          <p:nvPr/>
        </p:nvSpPr>
        <p:spPr bwMode="auto">
          <a:xfrm>
            <a:off x="5562600" y="2857500"/>
            <a:ext cx="1143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53" name="Line 37"/>
          <p:cNvSpPr>
            <a:spLocks noChangeShapeType="1"/>
          </p:cNvSpPr>
          <p:nvPr/>
        </p:nvSpPr>
        <p:spPr bwMode="auto">
          <a:xfrm>
            <a:off x="5867400" y="27813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54" name="Line 38"/>
          <p:cNvSpPr>
            <a:spLocks noChangeShapeType="1"/>
          </p:cNvSpPr>
          <p:nvPr/>
        </p:nvSpPr>
        <p:spPr bwMode="auto">
          <a:xfrm>
            <a:off x="5867400" y="2705100"/>
            <a:ext cx="6096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55" name="Line 39"/>
          <p:cNvSpPr>
            <a:spLocks noChangeShapeType="1"/>
          </p:cNvSpPr>
          <p:nvPr/>
        </p:nvSpPr>
        <p:spPr bwMode="auto">
          <a:xfrm>
            <a:off x="5867400" y="26289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56" name="Line 40"/>
          <p:cNvSpPr>
            <a:spLocks noChangeShapeType="1"/>
          </p:cNvSpPr>
          <p:nvPr/>
        </p:nvSpPr>
        <p:spPr bwMode="auto">
          <a:xfrm>
            <a:off x="6172200" y="25527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4057" name="Line 41"/>
          <p:cNvSpPr>
            <a:spLocks noChangeShapeType="1"/>
          </p:cNvSpPr>
          <p:nvPr/>
        </p:nvSpPr>
        <p:spPr bwMode="auto">
          <a:xfrm>
            <a:off x="4191000" y="4686300"/>
            <a:ext cx="15240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ea typeface="Papyrus"/>
              <a:cs typeface="Papyrus"/>
            </a:endParaRPr>
          </a:p>
        </p:txBody>
      </p:sp>
      <p:sp>
        <p:nvSpPr>
          <p:cNvPr id="854058" name="Text Box 42"/>
          <p:cNvSpPr txBox="1">
            <a:spLocks noChangeArrowheads="1"/>
          </p:cNvSpPr>
          <p:nvPr/>
        </p:nvSpPr>
        <p:spPr bwMode="auto">
          <a:xfrm rot="-5394954">
            <a:off x="148432" y="2845593"/>
            <a:ext cx="2686050"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err="1">
                <a:ea typeface="Papyrus"/>
                <a:cs typeface="Papyrus"/>
              </a:rPr>
              <a:t>Interferogram</a:t>
            </a:r>
            <a:r>
              <a:rPr lang="en-US" sz="1800" dirty="0">
                <a:ea typeface="Papyrus"/>
                <a:cs typeface="Papyrus"/>
              </a:rPr>
              <a:t> Number</a:t>
            </a:r>
          </a:p>
        </p:txBody>
      </p:sp>
      <p:sp>
        <p:nvSpPr>
          <p:cNvPr id="854059" name="Rectangle 43"/>
          <p:cNvSpPr>
            <a:spLocks noChangeArrowheads="1"/>
          </p:cNvSpPr>
          <p:nvPr/>
        </p:nvSpPr>
        <p:spPr bwMode="auto">
          <a:xfrm>
            <a:off x="533400" y="228600"/>
            <a:ext cx="8305800" cy="762000"/>
          </a:xfrm>
          <a:prstGeom prst="rect">
            <a:avLst/>
          </a:prstGeom>
          <a:noFill/>
          <a:ln w="19050">
            <a:solidFill>
              <a:schemeClr val="hlink"/>
            </a:solidFill>
            <a:miter lim="800000"/>
            <a:headEnd/>
            <a:tailEnd/>
          </a:ln>
          <a:effectLst/>
        </p:spPr>
        <p:txBody>
          <a:bodyPr anchor="ctr">
            <a:prstTxWarp prst="textNoShape">
              <a:avLst/>
            </a:prstTxWarp>
          </a:bodyPr>
          <a:lstStyle/>
          <a:p>
            <a:pPr algn="ctr" eaLnBrk="1" hangingPunct="1"/>
            <a:r>
              <a:rPr lang="en-US" sz="2000" dirty="0">
                <a:solidFill>
                  <a:schemeClr val="tx2"/>
                </a:solidFill>
                <a:ea typeface="Papyrus"/>
                <a:cs typeface="Papyrus"/>
              </a:rPr>
              <a:t>New techniques: Time series of </a:t>
            </a:r>
            <a:r>
              <a:rPr lang="en-US" sz="2000" dirty="0" err="1">
                <a:solidFill>
                  <a:schemeClr val="tx2"/>
                </a:solidFill>
                <a:ea typeface="Papyrus"/>
                <a:cs typeface="Papyrus"/>
              </a:rPr>
              <a:t>interferograms</a:t>
            </a:r>
            <a:r>
              <a:rPr lang="en-US" sz="2000" dirty="0">
                <a:solidFill>
                  <a:schemeClr val="tx2"/>
                </a:solidFill>
                <a:ea typeface="Papyrus"/>
                <a:cs typeface="Papyrus"/>
              </a:rPr>
              <a:t> </a:t>
            </a:r>
            <a:endParaRPr lang="en-US" sz="1800" dirty="0">
              <a:solidFill>
                <a:schemeClr val="tx2"/>
              </a:solidFill>
              <a:ea typeface="Papyrus"/>
              <a:cs typeface="Papyrus"/>
            </a:endParaRPr>
          </a:p>
        </p:txBody>
      </p:sp>
      <p:sp>
        <p:nvSpPr>
          <p:cNvPr id="44" name="Rectangle 43"/>
          <p:cNvSpPr/>
          <p:nvPr/>
        </p:nvSpPr>
        <p:spPr>
          <a:xfrm>
            <a:off x="260215" y="6581001"/>
            <a:ext cx="1178778" cy="276999"/>
          </a:xfrm>
          <a:prstGeom prst="rect">
            <a:avLst/>
          </a:prstGeom>
        </p:spPr>
        <p:txBody>
          <a:bodyPr wrap="none">
            <a:spAutoFit/>
          </a:bodyPr>
          <a:lstStyle/>
          <a:p>
            <a:r>
              <a:rPr lang="en-US" sz="1200" b="0" dirty="0" smtClean="0">
                <a:latin typeface="Papyrus"/>
                <a:ea typeface="Papyrus"/>
                <a:cs typeface="Papyrus"/>
              </a:rPr>
              <a:t>Matt Pritchard</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6066" name="Text Box 2"/>
          <p:cNvSpPr txBox="1">
            <a:spLocks noChangeArrowheads="1"/>
          </p:cNvSpPr>
          <p:nvPr/>
        </p:nvSpPr>
        <p:spPr bwMode="auto">
          <a:xfrm>
            <a:off x="2843620" y="1079500"/>
            <a:ext cx="3058299" cy="1384995"/>
          </a:xfrm>
          <a:prstGeom prst="rect">
            <a:avLst/>
          </a:prstGeom>
          <a:noFill/>
          <a:ln w="9525">
            <a:noFill/>
            <a:miter lim="800000"/>
            <a:headEnd/>
            <a:tailEnd/>
          </a:ln>
          <a:effectLst/>
        </p:spPr>
        <p:txBody>
          <a:bodyPr wrap="none">
            <a:prstTxWarp prst="textNoShape">
              <a:avLst/>
            </a:prstTxWarp>
            <a:spAutoFit/>
          </a:bodyPr>
          <a:lstStyle/>
          <a:p>
            <a:pPr eaLnBrk="1" hangingPunct="1"/>
            <a:r>
              <a:rPr lang="en-US" dirty="0">
                <a:ea typeface="Papyrus"/>
                <a:cs typeface="Papyrus"/>
              </a:rPr>
              <a:t>The Basic Idea…</a:t>
            </a:r>
          </a:p>
          <a:p>
            <a:pPr eaLnBrk="1" hangingPunct="1"/>
            <a:endParaRPr lang="en-US" dirty="0">
              <a:ea typeface="Papyrus"/>
              <a:cs typeface="Papyrus"/>
            </a:endParaRPr>
          </a:p>
          <a:p>
            <a:pPr eaLnBrk="1" hangingPunct="1"/>
            <a:endParaRPr lang="en-US" dirty="0">
              <a:ea typeface="Papyrus"/>
              <a:cs typeface="Papyrus"/>
            </a:endParaRPr>
          </a:p>
        </p:txBody>
      </p:sp>
      <p:sp>
        <p:nvSpPr>
          <p:cNvPr id="856067" name="Rectangle 3"/>
          <p:cNvSpPr>
            <a:spLocks noChangeArrowheads="1"/>
          </p:cNvSpPr>
          <p:nvPr/>
        </p:nvSpPr>
        <p:spPr bwMode="auto">
          <a:xfrm>
            <a:off x="1676400" y="1651000"/>
            <a:ext cx="5562600" cy="2438400"/>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dirty="0">
              <a:ea typeface="Papyrus"/>
              <a:cs typeface="Papyrus"/>
            </a:endParaRPr>
          </a:p>
        </p:txBody>
      </p:sp>
      <p:sp>
        <p:nvSpPr>
          <p:cNvPr id="856068" name="Text Box 4"/>
          <p:cNvSpPr txBox="1">
            <a:spLocks noChangeArrowheads="1"/>
          </p:cNvSpPr>
          <p:nvPr/>
        </p:nvSpPr>
        <p:spPr bwMode="auto">
          <a:xfrm>
            <a:off x="3505200" y="4292600"/>
            <a:ext cx="698500"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a:ea typeface="Papyrus"/>
                <a:cs typeface="Papyrus"/>
              </a:rPr>
              <a:t>Date</a:t>
            </a:r>
          </a:p>
        </p:txBody>
      </p:sp>
      <p:sp>
        <p:nvSpPr>
          <p:cNvPr id="856069" name="Line 5"/>
          <p:cNvSpPr>
            <a:spLocks noChangeShapeType="1"/>
          </p:cNvSpPr>
          <p:nvPr/>
        </p:nvSpPr>
        <p:spPr bwMode="auto">
          <a:xfrm flipV="1">
            <a:off x="18288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0" name="Line 6"/>
          <p:cNvSpPr>
            <a:spLocks noChangeShapeType="1"/>
          </p:cNvSpPr>
          <p:nvPr/>
        </p:nvSpPr>
        <p:spPr bwMode="auto">
          <a:xfrm flipV="1">
            <a:off x="21336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1" name="Line 7"/>
          <p:cNvSpPr>
            <a:spLocks noChangeShapeType="1"/>
          </p:cNvSpPr>
          <p:nvPr/>
        </p:nvSpPr>
        <p:spPr bwMode="auto">
          <a:xfrm flipV="1">
            <a:off x="24384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2" name="Line 8"/>
          <p:cNvSpPr>
            <a:spLocks noChangeShapeType="1"/>
          </p:cNvSpPr>
          <p:nvPr/>
        </p:nvSpPr>
        <p:spPr bwMode="auto">
          <a:xfrm flipV="1">
            <a:off x="27432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3" name="Line 9"/>
          <p:cNvSpPr>
            <a:spLocks noChangeShapeType="1"/>
          </p:cNvSpPr>
          <p:nvPr/>
        </p:nvSpPr>
        <p:spPr bwMode="auto">
          <a:xfrm flipV="1">
            <a:off x="30480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4" name="Line 10"/>
          <p:cNvSpPr>
            <a:spLocks noChangeShapeType="1"/>
          </p:cNvSpPr>
          <p:nvPr/>
        </p:nvSpPr>
        <p:spPr bwMode="auto">
          <a:xfrm flipV="1">
            <a:off x="33528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5" name="Line 11"/>
          <p:cNvSpPr>
            <a:spLocks noChangeShapeType="1"/>
          </p:cNvSpPr>
          <p:nvPr/>
        </p:nvSpPr>
        <p:spPr bwMode="auto">
          <a:xfrm flipV="1">
            <a:off x="36576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6" name="Line 12"/>
          <p:cNvSpPr>
            <a:spLocks noChangeShapeType="1"/>
          </p:cNvSpPr>
          <p:nvPr/>
        </p:nvSpPr>
        <p:spPr bwMode="auto">
          <a:xfrm flipV="1">
            <a:off x="39624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7" name="Line 13"/>
          <p:cNvSpPr>
            <a:spLocks noChangeShapeType="1"/>
          </p:cNvSpPr>
          <p:nvPr/>
        </p:nvSpPr>
        <p:spPr bwMode="auto">
          <a:xfrm flipV="1">
            <a:off x="42672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8" name="Line 14"/>
          <p:cNvSpPr>
            <a:spLocks noChangeShapeType="1"/>
          </p:cNvSpPr>
          <p:nvPr/>
        </p:nvSpPr>
        <p:spPr bwMode="auto">
          <a:xfrm flipV="1">
            <a:off x="45720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79" name="Line 15"/>
          <p:cNvSpPr>
            <a:spLocks noChangeShapeType="1"/>
          </p:cNvSpPr>
          <p:nvPr/>
        </p:nvSpPr>
        <p:spPr bwMode="auto">
          <a:xfrm flipV="1">
            <a:off x="48768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0" name="Line 16"/>
          <p:cNvSpPr>
            <a:spLocks noChangeShapeType="1"/>
          </p:cNvSpPr>
          <p:nvPr/>
        </p:nvSpPr>
        <p:spPr bwMode="auto">
          <a:xfrm flipV="1">
            <a:off x="51816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1" name="Line 17"/>
          <p:cNvSpPr>
            <a:spLocks noChangeShapeType="1"/>
          </p:cNvSpPr>
          <p:nvPr/>
        </p:nvSpPr>
        <p:spPr bwMode="auto">
          <a:xfrm flipV="1">
            <a:off x="54864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2" name="Line 18"/>
          <p:cNvSpPr>
            <a:spLocks noChangeShapeType="1"/>
          </p:cNvSpPr>
          <p:nvPr/>
        </p:nvSpPr>
        <p:spPr bwMode="auto">
          <a:xfrm flipV="1">
            <a:off x="57912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3" name="Line 19"/>
          <p:cNvSpPr>
            <a:spLocks noChangeShapeType="1"/>
          </p:cNvSpPr>
          <p:nvPr/>
        </p:nvSpPr>
        <p:spPr bwMode="auto">
          <a:xfrm flipV="1">
            <a:off x="60960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4" name="Line 20"/>
          <p:cNvSpPr>
            <a:spLocks noChangeShapeType="1"/>
          </p:cNvSpPr>
          <p:nvPr/>
        </p:nvSpPr>
        <p:spPr bwMode="auto">
          <a:xfrm flipV="1">
            <a:off x="64008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5" name="Line 21"/>
          <p:cNvSpPr>
            <a:spLocks noChangeShapeType="1"/>
          </p:cNvSpPr>
          <p:nvPr/>
        </p:nvSpPr>
        <p:spPr bwMode="auto">
          <a:xfrm flipV="1">
            <a:off x="67056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6" name="Line 22"/>
          <p:cNvSpPr>
            <a:spLocks noChangeShapeType="1"/>
          </p:cNvSpPr>
          <p:nvPr/>
        </p:nvSpPr>
        <p:spPr bwMode="auto">
          <a:xfrm flipV="1">
            <a:off x="7010400" y="37846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7" name="Line 23"/>
          <p:cNvSpPr>
            <a:spLocks noChangeShapeType="1"/>
          </p:cNvSpPr>
          <p:nvPr/>
        </p:nvSpPr>
        <p:spPr bwMode="auto">
          <a:xfrm>
            <a:off x="1828800" y="36322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8" name="Line 24"/>
          <p:cNvSpPr>
            <a:spLocks noChangeShapeType="1"/>
          </p:cNvSpPr>
          <p:nvPr/>
        </p:nvSpPr>
        <p:spPr bwMode="auto">
          <a:xfrm>
            <a:off x="1828800" y="3556000"/>
            <a:ext cx="6096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89" name="Line 25"/>
          <p:cNvSpPr>
            <a:spLocks noChangeShapeType="1"/>
          </p:cNvSpPr>
          <p:nvPr/>
        </p:nvSpPr>
        <p:spPr bwMode="auto">
          <a:xfrm>
            <a:off x="1828800" y="3479800"/>
            <a:ext cx="12192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0" name="Line 26"/>
          <p:cNvSpPr>
            <a:spLocks noChangeShapeType="1"/>
          </p:cNvSpPr>
          <p:nvPr/>
        </p:nvSpPr>
        <p:spPr bwMode="auto">
          <a:xfrm>
            <a:off x="2133600" y="3403600"/>
            <a:ext cx="1828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1" name="Line 27"/>
          <p:cNvSpPr>
            <a:spLocks noChangeShapeType="1"/>
          </p:cNvSpPr>
          <p:nvPr/>
        </p:nvSpPr>
        <p:spPr bwMode="auto">
          <a:xfrm>
            <a:off x="2438400" y="33274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2" name="Line 28"/>
          <p:cNvSpPr>
            <a:spLocks noChangeShapeType="1"/>
          </p:cNvSpPr>
          <p:nvPr/>
        </p:nvSpPr>
        <p:spPr bwMode="auto">
          <a:xfrm>
            <a:off x="2743200" y="32512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3" name="Line 29"/>
          <p:cNvSpPr>
            <a:spLocks noChangeShapeType="1"/>
          </p:cNvSpPr>
          <p:nvPr/>
        </p:nvSpPr>
        <p:spPr bwMode="auto">
          <a:xfrm>
            <a:off x="3352800" y="3175000"/>
            <a:ext cx="381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4" name="Line 30"/>
          <p:cNvSpPr>
            <a:spLocks noChangeShapeType="1"/>
          </p:cNvSpPr>
          <p:nvPr/>
        </p:nvSpPr>
        <p:spPr bwMode="auto">
          <a:xfrm>
            <a:off x="3733800" y="3098800"/>
            <a:ext cx="1143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5" name="Line 31"/>
          <p:cNvSpPr>
            <a:spLocks noChangeShapeType="1"/>
          </p:cNvSpPr>
          <p:nvPr/>
        </p:nvSpPr>
        <p:spPr bwMode="auto">
          <a:xfrm>
            <a:off x="4267200" y="30226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6" name="Line 32"/>
          <p:cNvSpPr>
            <a:spLocks noChangeShapeType="1"/>
          </p:cNvSpPr>
          <p:nvPr/>
        </p:nvSpPr>
        <p:spPr bwMode="auto">
          <a:xfrm>
            <a:off x="4572000" y="29464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7" name="Line 33"/>
          <p:cNvSpPr>
            <a:spLocks noChangeShapeType="1"/>
          </p:cNvSpPr>
          <p:nvPr/>
        </p:nvSpPr>
        <p:spPr bwMode="auto">
          <a:xfrm>
            <a:off x="4876800" y="28702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8" name="Line 34"/>
          <p:cNvSpPr>
            <a:spLocks noChangeShapeType="1"/>
          </p:cNvSpPr>
          <p:nvPr/>
        </p:nvSpPr>
        <p:spPr bwMode="auto">
          <a:xfrm>
            <a:off x="5181600" y="2794000"/>
            <a:ext cx="685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099" name="Line 35"/>
          <p:cNvSpPr>
            <a:spLocks noChangeShapeType="1"/>
          </p:cNvSpPr>
          <p:nvPr/>
        </p:nvSpPr>
        <p:spPr bwMode="auto">
          <a:xfrm>
            <a:off x="5181600" y="27178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100" name="Line 36"/>
          <p:cNvSpPr>
            <a:spLocks noChangeShapeType="1"/>
          </p:cNvSpPr>
          <p:nvPr/>
        </p:nvSpPr>
        <p:spPr bwMode="auto">
          <a:xfrm>
            <a:off x="5562600" y="2641600"/>
            <a:ext cx="1143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101" name="Line 37"/>
          <p:cNvSpPr>
            <a:spLocks noChangeShapeType="1"/>
          </p:cNvSpPr>
          <p:nvPr/>
        </p:nvSpPr>
        <p:spPr bwMode="auto">
          <a:xfrm>
            <a:off x="5867400" y="25654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102" name="Line 38"/>
          <p:cNvSpPr>
            <a:spLocks noChangeShapeType="1"/>
          </p:cNvSpPr>
          <p:nvPr/>
        </p:nvSpPr>
        <p:spPr bwMode="auto">
          <a:xfrm>
            <a:off x="5867400" y="2489200"/>
            <a:ext cx="6096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103" name="Line 39"/>
          <p:cNvSpPr>
            <a:spLocks noChangeShapeType="1"/>
          </p:cNvSpPr>
          <p:nvPr/>
        </p:nvSpPr>
        <p:spPr bwMode="auto">
          <a:xfrm>
            <a:off x="5867400" y="24130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104" name="Line 40"/>
          <p:cNvSpPr>
            <a:spLocks noChangeShapeType="1"/>
          </p:cNvSpPr>
          <p:nvPr/>
        </p:nvSpPr>
        <p:spPr bwMode="auto">
          <a:xfrm>
            <a:off x="6172200" y="23368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6105" name="Line 41"/>
          <p:cNvSpPr>
            <a:spLocks noChangeShapeType="1"/>
          </p:cNvSpPr>
          <p:nvPr/>
        </p:nvSpPr>
        <p:spPr bwMode="auto">
          <a:xfrm>
            <a:off x="4191000" y="4470400"/>
            <a:ext cx="15240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ea typeface="Papyrus"/>
              <a:cs typeface="Papyrus"/>
            </a:endParaRPr>
          </a:p>
        </p:txBody>
      </p:sp>
      <p:sp>
        <p:nvSpPr>
          <p:cNvPr id="856106" name="Text Box 42"/>
          <p:cNvSpPr txBox="1">
            <a:spLocks noChangeArrowheads="1"/>
          </p:cNvSpPr>
          <p:nvPr/>
        </p:nvSpPr>
        <p:spPr bwMode="auto">
          <a:xfrm rot="-5394954">
            <a:off x="148432" y="2629693"/>
            <a:ext cx="2686050"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err="1">
                <a:ea typeface="Papyrus"/>
                <a:cs typeface="Papyrus"/>
              </a:rPr>
              <a:t>Interferogram</a:t>
            </a:r>
            <a:r>
              <a:rPr lang="en-US" sz="1800" dirty="0">
                <a:ea typeface="Papyrus"/>
                <a:cs typeface="Papyrus"/>
              </a:rPr>
              <a:t> Number</a:t>
            </a:r>
          </a:p>
        </p:txBody>
      </p:sp>
      <p:sp>
        <p:nvSpPr>
          <p:cNvPr id="856107" name="Rectangle 43"/>
          <p:cNvSpPr>
            <a:spLocks noChangeArrowheads="1"/>
          </p:cNvSpPr>
          <p:nvPr/>
        </p:nvSpPr>
        <p:spPr bwMode="auto">
          <a:xfrm>
            <a:off x="5181600" y="1651000"/>
            <a:ext cx="304800" cy="2438400"/>
          </a:xfrm>
          <a:prstGeom prst="rect">
            <a:avLst/>
          </a:prstGeom>
          <a:solidFill>
            <a:srgbClr val="FF0000">
              <a:alpha val="50000"/>
            </a:srgbClr>
          </a:solidFill>
          <a:ln w="9525">
            <a:solidFill>
              <a:schemeClr val="tx1"/>
            </a:solidFill>
            <a:miter lim="800000"/>
            <a:headEnd/>
            <a:tailEnd/>
          </a:ln>
          <a:effectLst/>
        </p:spPr>
        <p:txBody>
          <a:bodyPr wrap="none" anchor="ctr">
            <a:prstTxWarp prst="textNoShape">
              <a:avLst/>
            </a:prstTxWarp>
          </a:bodyPr>
          <a:lstStyle/>
          <a:p>
            <a:endParaRPr lang="en-US" dirty="0">
              <a:ea typeface="Papyrus"/>
              <a:cs typeface="Papyrus"/>
            </a:endParaRPr>
          </a:p>
        </p:txBody>
      </p:sp>
      <p:sp>
        <p:nvSpPr>
          <p:cNvPr id="856108" name="Text Box 44"/>
          <p:cNvSpPr txBox="1">
            <a:spLocks noChangeArrowheads="1"/>
          </p:cNvSpPr>
          <p:nvPr/>
        </p:nvSpPr>
        <p:spPr bwMode="auto">
          <a:xfrm>
            <a:off x="792885" y="5013325"/>
            <a:ext cx="7532831" cy="1015663"/>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dirty="0">
                <a:ea typeface="Papyrus"/>
                <a:cs typeface="Papyrus"/>
              </a:rPr>
              <a:t>A stack of </a:t>
            </a:r>
            <a:r>
              <a:rPr lang="en-US" sz="2000" dirty="0" err="1">
                <a:ea typeface="Papyrus"/>
                <a:cs typeface="Papyrus"/>
              </a:rPr>
              <a:t>interferograms</a:t>
            </a:r>
            <a:r>
              <a:rPr lang="en-US" sz="2000" dirty="0">
                <a:ea typeface="Papyrus"/>
                <a:cs typeface="Papyrus"/>
              </a:rPr>
              <a:t> provides multiple constraints on a </a:t>
            </a:r>
          </a:p>
          <a:p>
            <a:pPr eaLnBrk="1" hangingPunct="1"/>
            <a:r>
              <a:rPr lang="en-US" sz="2000" dirty="0">
                <a:ea typeface="Papyrus"/>
                <a:cs typeface="Papyrus"/>
              </a:rPr>
              <a:t>given time interval</a:t>
            </a:r>
          </a:p>
          <a:p>
            <a:pPr eaLnBrk="1" hangingPunct="1"/>
            <a:endParaRPr lang="en-US" sz="2000" dirty="0">
              <a:ea typeface="Papyrus"/>
              <a:cs typeface="Papyrus"/>
            </a:endParaRPr>
          </a:p>
        </p:txBody>
      </p:sp>
      <p:sp>
        <p:nvSpPr>
          <p:cNvPr id="856109" name="Rectangle 45"/>
          <p:cNvSpPr>
            <a:spLocks noChangeArrowheads="1"/>
          </p:cNvSpPr>
          <p:nvPr/>
        </p:nvSpPr>
        <p:spPr bwMode="auto">
          <a:xfrm>
            <a:off x="457200" y="152400"/>
            <a:ext cx="8305800" cy="762000"/>
          </a:xfrm>
          <a:prstGeom prst="rect">
            <a:avLst/>
          </a:prstGeom>
          <a:noFill/>
          <a:ln w="19050">
            <a:solidFill>
              <a:schemeClr val="hlink"/>
            </a:solidFill>
            <a:miter lim="800000"/>
            <a:headEnd/>
            <a:tailEnd/>
          </a:ln>
          <a:effectLst/>
        </p:spPr>
        <p:txBody>
          <a:bodyPr anchor="ctr">
            <a:prstTxWarp prst="textNoShape">
              <a:avLst/>
            </a:prstTxWarp>
          </a:bodyPr>
          <a:lstStyle/>
          <a:p>
            <a:pPr algn="ctr" eaLnBrk="1" hangingPunct="1"/>
            <a:r>
              <a:rPr lang="en-US" sz="2000" dirty="0">
                <a:solidFill>
                  <a:schemeClr val="tx2"/>
                </a:solidFill>
                <a:ea typeface="Papyrus"/>
                <a:cs typeface="Papyrus"/>
              </a:rPr>
              <a:t>New techniques: Time series of </a:t>
            </a:r>
            <a:r>
              <a:rPr lang="en-US" sz="2000" dirty="0" err="1">
                <a:solidFill>
                  <a:schemeClr val="tx2"/>
                </a:solidFill>
                <a:ea typeface="Papyrus"/>
                <a:cs typeface="Papyrus"/>
              </a:rPr>
              <a:t>interferograms</a:t>
            </a:r>
            <a:r>
              <a:rPr lang="en-US" sz="2000" dirty="0">
                <a:solidFill>
                  <a:schemeClr val="tx2"/>
                </a:solidFill>
                <a:ea typeface="Papyrus"/>
                <a:cs typeface="Papyrus"/>
              </a:rPr>
              <a:t> </a:t>
            </a:r>
            <a:endParaRPr lang="en-US" sz="1800" dirty="0">
              <a:solidFill>
                <a:schemeClr val="tx2"/>
              </a:solidFill>
              <a:ea typeface="Papyrus"/>
              <a:cs typeface="Papyrus"/>
            </a:endParaRPr>
          </a:p>
        </p:txBody>
      </p:sp>
      <p:sp>
        <p:nvSpPr>
          <p:cNvPr id="46" name="Rectangle 45"/>
          <p:cNvSpPr/>
          <p:nvPr/>
        </p:nvSpPr>
        <p:spPr>
          <a:xfrm>
            <a:off x="260215" y="6581001"/>
            <a:ext cx="1178778" cy="276999"/>
          </a:xfrm>
          <a:prstGeom prst="rect">
            <a:avLst/>
          </a:prstGeom>
        </p:spPr>
        <p:txBody>
          <a:bodyPr wrap="none">
            <a:spAutoFit/>
          </a:bodyPr>
          <a:lstStyle/>
          <a:p>
            <a:r>
              <a:rPr lang="en-US" sz="1200" b="0" dirty="0" smtClean="0">
                <a:latin typeface="Papyrus"/>
                <a:ea typeface="Papyrus"/>
                <a:cs typeface="Papyrus"/>
              </a:rPr>
              <a:t>Matt Pritchard</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8114" name="Text Box 2"/>
          <p:cNvSpPr txBox="1">
            <a:spLocks noChangeArrowheads="1"/>
          </p:cNvSpPr>
          <p:nvPr/>
        </p:nvSpPr>
        <p:spPr bwMode="auto">
          <a:xfrm>
            <a:off x="2935695" y="1143000"/>
            <a:ext cx="3058299" cy="1384995"/>
          </a:xfrm>
          <a:prstGeom prst="rect">
            <a:avLst/>
          </a:prstGeom>
          <a:noFill/>
          <a:ln w="9525">
            <a:noFill/>
            <a:miter lim="800000"/>
            <a:headEnd/>
            <a:tailEnd/>
          </a:ln>
          <a:effectLst/>
        </p:spPr>
        <p:txBody>
          <a:bodyPr wrap="none">
            <a:prstTxWarp prst="textNoShape">
              <a:avLst/>
            </a:prstTxWarp>
            <a:spAutoFit/>
          </a:bodyPr>
          <a:lstStyle/>
          <a:p>
            <a:pPr eaLnBrk="1" hangingPunct="1"/>
            <a:r>
              <a:rPr lang="en-US" dirty="0">
                <a:ea typeface="Papyrus"/>
                <a:cs typeface="Papyrus"/>
              </a:rPr>
              <a:t>The Basic Idea…</a:t>
            </a:r>
          </a:p>
          <a:p>
            <a:pPr eaLnBrk="1" hangingPunct="1"/>
            <a:endParaRPr lang="en-US" dirty="0">
              <a:ea typeface="Papyrus"/>
              <a:cs typeface="Papyrus"/>
            </a:endParaRPr>
          </a:p>
          <a:p>
            <a:pPr eaLnBrk="1" hangingPunct="1"/>
            <a:endParaRPr lang="en-US" dirty="0">
              <a:ea typeface="Papyrus"/>
              <a:cs typeface="Papyrus"/>
            </a:endParaRPr>
          </a:p>
        </p:txBody>
      </p:sp>
      <p:sp>
        <p:nvSpPr>
          <p:cNvPr id="858115" name="Rectangle 3"/>
          <p:cNvSpPr>
            <a:spLocks noChangeArrowheads="1"/>
          </p:cNvSpPr>
          <p:nvPr/>
        </p:nvSpPr>
        <p:spPr bwMode="auto">
          <a:xfrm>
            <a:off x="1768475" y="1714500"/>
            <a:ext cx="5562600" cy="2438400"/>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dirty="0">
              <a:ea typeface="Papyrus"/>
              <a:cs typeface="Papyrus"/>
            </a:endParaRPr>
          </a:p>
        </p:txBody>
      </p:sp>
      <p:sp>
        <p:nvSpPr>
          <p:cNvPr id="858116" name="Text Box 4"/>
          <p:cNvSpPr txBox="1">
            <a:spLocks noChangeArrowheads="1"/>
          </p:cNvSpPr>
          <p:nvPr/>
        </p:nvSpPr>
        <p:spPr bwMode="auto">
          <a:xfrm>
            <a:off x="3597275" y="4356100"/>
            <a:ext cx="698500"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a:ea typeface="Papyrus"/>
                <a:cs typeface="Papyrus"/>
              </a:rPr>
              <a:t>Date</a:t>
            </a:r>
          </a:p>
        </p:txBody>
      </p:sp>
      <p:sp>
        <p:nvSpPr>
          <p:cNvPr id="858117" name="Line 5"/>
          <p:cNvSpPr>
            <a:spLocks noChangeShapeType="1"/>
          </p:cNvSpPr>
          <p:nvPr/>
        </p:nvSpPr>
        <p:spPr bwMode="auto">
          <a:xfrm flipV="1">
            <a:off x="19208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18" name="Line 6"/>
          <p:cNvSpPr>
            <a:spLocks noChangeShapeType="1"/>
          </p:cNvSpPr>
          <p:nvPr/>
        </p:nvSpPr>
        <p:spPr bwMode="auto">
          <a:xfrm flipV="1">
            <a:off x="22256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19" name="Line 7"/>
          <p:cNvSpPr>
            <a:spLocks noChangeShapeType="1"/>
          </p:cNvSpPr>
          <p:nvPr/>
        </p:nvSpPr>
        <p:spPr bwMode="auto">
          <a:xfrm flipV="1">
            <a:off x="25304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0" name="Line 8"/>
          <p:cNvSpPr>
            <a:spLocks noChangeShapeType="1"/>
          </p:cNvSpPr>
          <p:nvPr/>
        </p:nvSpPr>
        <p:spPr bwMode="auto">
          <a:xfrm flipV="1">
            <a:off x="28352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1" name="Line 9"/>
          <p:cNvSpPr>
            <a:spLocks noChangeShapeType="1"/>
          </p:cNvSpPr>
          <p:nvPr/>
        </p:nvSpPr>
        <p:spPr bwMode="auto">
          <a:xfrm flipV="1">
            <a:off x="31400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2" name="Line 10"/>
          <p:cNvSpPr>
            <a:spLocks noChangeShapeType="1"/>
          </p:cNvSpPr>
          <p:nvPr/>
        </p:nvSpPr>
        <p:spPr bwMode="auto">
          <a:xfrm flipV="1">
            <a:off x="34448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3" name="Line 11"/>
          <p:cNvSpPr>
            <a:spLocks noChangeShapeType="1"/>
          </p:cNvSpPr>
          <p:nvPr/>
        </p:nvSpPr>
        <p:spPr bwMode="auto">
          <a:xfrm flipV="1">
            <a:off x="37496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4" name="Line 12"/>
          <p:cNvSpPr>
            <a:spLocks noChangeShapeType="1"/>
          </p:cNvSpPr>
          <p:nvPr/>
        </p:nvSpPr>
        <p:spPr bwMode="auto">
          <a:xfrm flipV="1">
            <a:off x="40544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5" name="Line 13"/>
          <p:cNvSpPr>
            <a:spLocks noChangeShapeType="1"/>
          </p:cNvSpPr>
          <p:nvPr/>
        </p:nvSpPr>
        <p:spPr bwMode="auto">
          <a:xfrm flipV="1">
            <a:off x="43592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6" name="Line 14"/>
          <p:cNvSpPr>
            <a:spLocks noChangeShapeType="1"/>
          </p:cNvSpPr>
          <p:nvPr/>
        </p:nvSpPr>
        <p:spPr bwMode="auto">
          <a:xfrm flipV="1">
            <a:off x="46640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7" name="Line 15"/>
          <p:cNvSpPr>
            <a:spLocks noChangeShapeType="1"/>
          </p:cNvSpPr>
          <p:nvPr/>
        </p:nvSpPr>
        <p:spPr bwMode="auto">
          <a:xfrm flipV="1">
            <a:off x="49688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8" name="Line 16"/>
          <p:cNvSpPr>
            <a:spLocks noChangeShapeType="1"/>
          </p:cNvSpPr>
          <p:nvPr/>
        </p:nvSpPr>
        <p:spPr bwMode="auto">
          <a:xfrm flipV="1">
            <a:off x="52736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29" name="Line 17"/>
          <p:cNvSpPr>
            <a:spLocks noChangeShapeType="1"/>
          </p:cNvSpPr>
          <p:nvPr/>
        </p:nvSpPr>
        <p:spPr bwMode="auto">
          <a:xfrm flipV="1">
            <a:off x="55784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0" name="Line 18"/>
          <p:cNvSpPr>
            <a:spLocks noChangeShapeType="1"/>
          </p:cNvSpPr>
          <p:nvPr/>
        </p:nvSpPr>
        <p:spPr bwMode="auto">
          <a:xfrm flipV="1">
            <a:off x="58832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1" name="Line 19"/>
          <p:cNvSpPr>
            <a:spLocks noChangeShapeType="1"/>
          </p:cNvSpPr>
          <p:nvPr/>
        </p:nvSpPr>
        <p:spPr bwMode="auto">
          <a:xfrm flipV="1">
            <a:off x="61880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2" name="Line 20"/>
          <p:cNvSpPr>
            <a:spLocks noChangeShapeType="1"/>
          </p:cNvSpPr>
          <p:nvPr/>
        </p:nvSpPr>
        <p:spPr bwMode="auto">
          <a:xfrm flipV="1">
            <a:off x="64928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3" name="Line 21"/>
          <p:cNvSpPr>
            <a:spLocks noChangeShapeType="1"/>
          </p:cNvSpPr>
          <p:nvPr/>
        </p:nvSpPr>
        <p:spPr bwMode="auto">
          <a:xfrm flipV="1">
            <a:off x="67976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4" name="Line 22"/>
          <p:cNvSpPr>
            <a:spLocks noChangeShapeType="1"/>
          </p:cNvSpPr>
          <p:nvPr/>
        </p:nvSpPr>
        <p:spPr bwMode="auto">
          <a:xfrm flipV="1">
            <a:off x="7102475" y="3848100"/>
            <a:ext cx="0" cy="30480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5" name="Line 23"/>
          <p:cNvSpPr>
            <a:spLocks noChangeShapeType="1"/>
          </p:cNvSpPr>
          <p:nvPr/>
        </p:nvSpPr>
        <p:spPr bwMode="auto">
          <a:xfrm>
            <a:off x="1920875" y="36957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6" name="Line 24"/>
          <p:cNvSpPr>
            <a:spLocks noChangeShapeType="1"/>
          </p:cNvSpPr>
          <p:nvPr/>
        </p:nvSpPr>
        <p:spPr bwMode="auto">
          <a:xfrm>
            <a:off x="1920875" y="3619500"/>
            <a:ext cx="6096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7" name="Line 25"/>
          <p:cNvSpPr>
            <a:spLocks noChangeShapeType="1"/>
          </p:cNvSpPr>
          <p:nvPr/>
        </p:nvSpPr>
        <p:spPr bwMode="auto">
          <a:xfrm>
            <a:off x="1920875" y="3543300"/>
            <a:ext cx="12192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8" name="Line 26"/>
          <p:cNvSpPr>
            <a:spLocks noChangeShapeType="1"/>
          </p:cNvSpPr>
          <p:nvPr/>
        </p:nvSpPr>
        <p:spPr bwMode="auto">
          <a:xfrm>
            <a:off x="2225675" y="3467100"/>
            <a:ext cx="1828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39" name="Line 27"/>
          <p:cNvSpPr>
            <a:spLocks noChangeShapeType="1"/>
          </p:cNvSpPr>
          <p:nvPr/>
        </p:nvSpPr>
        <p:spPr bwMode="auto">
          <a:xfrm>
            <a:off x="2530475" y="33909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0" name="Line 28"/>
          <p:cNvSpPr>
            <a:spLocks noChangeShapeType="1"/>
          </p:cNvSpPr>
          <p:nvPr/>
        </p:nvSpPr>
        <p:spPr bwMode="auto">
          <a:xfrm>
            <a:off x="2835275" y="33147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1" name="Line 29"/>
          <p:cNvSpPr>
            <a:spLocks noChangeShapeType="1"/>
          </p:cNvSpPr>
          <p:nvPr/>
        </p:nvSpPr>
        <p:spPr bwMode="auto">
          <a:xfrm>
            <a:off x="3444875" y="3238500"/>
            <a:ext cx="381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2" name="Line 30"/>
          <p:cNvSpPr>
            <a:spLocks noChangeShapeType="1"/>
          </p:cNvSpPr>
          <p:nvPr/>
        </p:nvSpPr>
        <p:spPr bwMode="auto">
          <a:xfrm>
            <a:off x="3825875" y="3162300"/>
            <a:ext cx="1143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3" name="Line 31"/>
          <p:cNvSpPr>
            <a:spLocks noChangeShapeType="1"/>
          </p:cNvSpPr>
          <p:nvPr/>
        </p:nvSpPr>
        <p:spPr bwMode="auto">
          <a:xfrm>
            <a:off x="4359275" y="30861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4" name="Line 32"/>
          <p:cNvSpPr>
            <a:spLocks noChangeShapeType="1"/>
          </p:cNvSpPr>
          <p:nvPr/>
        </p:nvSpPr>
        <p:spPr bwMode="auto">
          <a:xfrm>
            <a:off x="4664075" y="30099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5" name="Line 33"/>
          <p:cNvSpPr>
            <a:spLocks noChangeShapeType="1"/>
          </p:cNvSpPr>
          <p:nvPr/>
        </p:nvSpPr>
        <p:spPr bwMode="auto">
          <a:xfrm>
            <a:off x="4968875" y="29337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6" name="Line 34"/>
          <p:cNvSpPr>
            <a:spLocks noChangeShapeType="1"/>
          </p:cNvSpPr>
          <p:nvPr/>
        </p:nvSpPr>
        <p:spPr bwMode="auto">
          <a:xfrm>
            <a:off x="5273675" y="2857500"/>
            <a:ext cx="685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7" name="Line 35"/>
          <p:cNvSpPr>
            <a:spLocks noChangeShapeType="1"/>
          </p:cNvSpPr>
          <p:nvPr/>
        </p:nvSpPr>
        <p:spPr bwMode="auto">
          <a:xfrm>
            <a:off x="5273675" y="2781300"/>
            <a:ext cx="1524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8" name="Line 36"/>
          <p:cNvSpPr>
            <a:spLocks noChangeShapeType="1"/>
          </p:cNvSpPr>
          <p:nvPr/>
        </p:nvSpPr>
        <p:spPr bwMode="auto">
          <a:xfrm>
            <a:off x="5654675" y="2705100"/>
            <a:ext cx="11430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49" name="Line 37"/>
          <p:cNvSpPr>
            <a:spLocks noChangeShapeType="1"/>
          </p:cNvSpPr>
          <p:nvPr/>
        </p:nvSpPr>
        <p:spPr bwMode="auto">
          <a:xfrm>
            <a:off x="5959475" y="2628900"/>
            <a:ext cx="3048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50" name="Line 38"/>
          <p:cNvSpPr>
            <a:spLocks noChangeShapeType="1"/>
          </p:cNvSpPr>
          <p:nvPr/>
        </p:nvSpPr>
        <p:spPr bwMode="auto">
          <a:xfrm>
            <a:off x="5959475" y="2552700"/>
            <a:ext cx="6096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51" name="Line 39"/>
          <p:cNvSpPr>
            <a:spLocks noChangeShapeType="1"/>
          </p:cNvSpPr>
          <p:nvPr/>
        </p:nvSpPr>
        <p:spPr bwMode="auto">
          <a:xfrm>
            <a:off x="5959475" y="24765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52" name="Line 40"/>
          <p:cNvSpPr>
            <a:spLocks noChangeShapeType="1"/>
          </p:cNvSpPr>
          <p:nvPr/>
        </p:nvSpPr>
        <p:spPr bwMode="auto">
          <a:xfrm>
            <a:off x="6264275" y="2400300"/>
            <a:ext cx="914400"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858153" name="Line 41"/>
          <p:cNvSpPr>
            <a:spLocks noChangeShapeType="1"/>
          </p:cNvSpPr>
          <p:nvPr/>
        </p:nvSpPr>
        <p:spPr bwMode="auto">
          <a:xfrm>
            <a:off x="4283075" y="4533900"/>
            <a:ext cx="15240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ea typeface="Papyrus"/>
              <a:cs typeface="Papyrus"/>
            </a:endParaRPr>
          </a:p>
        </p:txBody>
      </p:sp>
      <p:sp>
        <p:nvSpPr>
          <p:cNvPr id="858154" name="Text Box 42"/>
          <p:cNvSpPr txBox="1">
            <a:spLocks noChangeArrowheads="1"/>
          </p:cNvSpPr>
          <p:nvPr/>
        </p:nvSpPr>
        <p:spPr bwMode="auto">
          <a:xfrm rot="-5394954">
            <a:off x="243682" y="2690018"/>
            <a:ext cx="2686050"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err="1">
                <a:ea typeface="Papyrus"/>
                <a:cs typeface="Papyrus"/>
              </a:rPr>
              <a:t>Interferogram</a:t>
            </a:r>
            <a:r>
              <a:rPr lang="en-US" sz="1800" dirty="0">
                <a:ea typeface="Papyrus"/>
                <a:cs typeface="Papyrus"/>
              </a:rPr>
              <a:t> Number</a:t>
            </a:r>
          </a:p>
        </p:txBody>
      </p:sp>
      <p:sp>
        <p:nvSpPr>
          <p:cNvPr id="858155" name="Rectangle 43"/>
          <p:cNvSpPr>
            <a:spLocks noChangeArrowheads="1"/>
          </p:cNvSpPr>
          <p:nvPr/>
        </p:nvSpPr>
        <p:spPr bwMode="auto">
          <a:xfrm>
            <a:off x="5273675" y="1714500"/>
            <a:ext cx="304800" cy="2438400"/>
          </a:xfrm>
          <a:prstGeom prst="rect">
            <a:avLst/>
          </a:prstGeom>
          <a:solidFill>
            <a:srgbClr val="FF0000">
              <a:alpha val="50000"/>
            </a:srgbClr>
          </a:solidFill>
          <a:ln w="9525">
            <a:solidFill>
              <a:schemeClr val="tx1"/>
            </a:solidFill>
            <a:miter lim="800000"/>
            <a:headEnd/>
            <a:tailEnd/>
          </a:ln>
          <a:effectLst/>
        </p:spPr>
        <p:txBody>
          <a:bodyPr wrap="none" anchor="ctr">
            <a:prstTxWarp prst="textNoShape">
              <a:avLst/>
            </a:prstTxWarp>
          </a:bodyPr>
          <a:lstStyle/>
          <a:p>
            <a:endParaRPr lang="en-US" dirty="0">
              <a:ea typeface="Papyrus"/>
              <a:cs typeface="Papyrus"/>
            </a:endParaRPr>
          </a:p>
        </p:txBody>
      </p:sp>
      <p:sp>
        <p:nvSpPr>
          <p:cNvPr id="858156" name="Text Box 44"/>
          <p:cNvSpPr txBox="1">
            <a:spLocks noChangeArrowheads="1"/>
          </p:cNvSpPr>
          <p:nvPr/>
        </p:nvSpPr>
        <p:spPr bwMode="auto">
          <a:xfrm>
            <a:off x="930275" y="5076825"/>
            <a:ext cx="8137525" cy="1314450"/>
          </a:xfrm>
          <a:prstGeom prst="rect">
            <a:avLst/>
          </a:prstGeom>
          <a:noFill/>
          <a:ln w="9525">
            <a:noFill/>
            <a:miter lim="800000"/>
            <a:headEnd/>
            <a:tailEnd/>
          </a:ln>
          <a:effectLst/>
        </p:spPr>
        <p:txBody>
          <a:bodyPr>
            <a:prstTxWarp prst="textNoShape">
              <a:avLst/>
            </a:prstTxWarp>
            <a:spAutoFit/>
          </a:bodyPr>
          <a:lstStyle/>
          <a:p>
            <a:pPr eaLnBrk="1" hangingPunct="1"/>
            <a:r>
              <a:rPr lang="en-US" sz="1600" dirty="0">
                <a:ea typeface="Papyrus"/>
                <a:cs typeface="Papyrus"/>
              </a:rPr>
              <a:t>Goal: Solve for the deformation history that, in a least-squared sense, fits the set of observations (i.e., </a:t>
            </a:r>
            <a:r>
              <a:rPr lang="en-US" sz="1600" dirty="0" err="1">
                <a:ea typeface="Papyrus"/>
                <a:cs typeface="Papyrus"/>
              </a:rPr>
              <a:t>interferograms</a:t>
            </a:r>
            <a:r>
              <a:rPr lang="en-US" sz="1600" dirty="0">
                <a:ea typeface="Papyrus"/>
                <a:cs typeface="Papyrus"/>
              </a:rPr>
              <a:t>), </a:t>
            </a:r>
          </a:p>
          <a:p>
            <a:pPr eaLnBrk="1" hangingPunct="1"/>
            <a:endParaRPr lang="en-US" sz="1600" dirty="0">
              <a:ea typeface="Papyrus"/>
              <a:cs typeface="Papyrus"/>
            </a:endParaRPr>
          </a:p>
          <a:p>
            <a:pPr eaLnBrk="1" hangingPunct="1"/>
            <a:r>
              <a:rPr lang="en-US" sz="1600" dirty="0">
                <a:ea typeface="Papyrus"/>
                <a:cs typeface="Papyrus"/>
              </a:rPr>
              <a:t>Many different methods (e.g., Lundgren et al. (2001), Schmidt &amp; </a:t>
            </a:r>
            <a:r>
              <a:rPr lang="en-US" sz="1600" dirty="0" err="1">
                <a:ea typeface="Papyrus"/>
                <a:cs typeface="Papyrus"/>
              </a:rPr>
              <a:t>Burgmann</a:t>
            </a:r>
            <a:r>
              <a:rPr lang="en-US" sz="1600" dirty="0">
                <a:ea typeface="Papyrus"/>
                <a:cs typeface="Papyrus"/>
              </a:rPr>
              <a:t>, 2003), but SBAS (</a:t>
            </a:r>
            <a:r>
              <a:rPr lang="en-US" sz="1600" dirty="0" err="1">
                <a:ea typeface="Papyrus"/>
                <a:cs typeface="Papyrus"/>
              </a:rPr>
              <a:t>Berardino</a:t>
            </a:r>
            <a:r>
              <a:rPr lang="en-US" sz="1600" dirty="0">
                <a:ea typeface="Papyrus"/>
                <a:cs typeface="Papyrus"/>
              </a:rPr>
              <a:t> et al. (2002)) is perhaps most common one</a:t>
            </a:r>
          </a:p>
        </p:txBody>
      </p:sp>
      <p:sp>
        <p:nvSpPr>
          <p:cNvPr id="858157" name="Rectangle 45"/>
          <p:cNvSpPr>
            <a:spLocks noChangeArrowheads="1"/>
          </p:cNvSpPr>
          <p:nvPr/>
        </p:nvSpPr>
        <p:spPr bwMode="auto">
          <a:xfrm>
            <a:off x="457200" y="152400"/>
            <a:ext cx="8305800" cy="762000"/>
          </a:xfrm>
          <a:prstGeom prst="rect">
            <a:avLst/>
          </a:prstGeom>
          <a:noFill/>
          <a:ln w="19050">
            <a:solidFill>
              <a:schemeClr val="hlink"/>
            </a:solidFill>
            <a:miter lim="800000"/>
            <a:headEnd/>
            <a:tailEnd/>
          </a:ln>
          <a:effectLst/>
        </p:spPr>
        <p:txBody>
          <a:bodyPr anchor="ctr">
            <a:prstTxWarp prst="textNoShape">
              <a:avLst/>
            </a:prstTxWarp>
          </a:bodyPr>
          <a:lstStyle/>
          <a:p>
            <a:pPr algn="ctr" eaLnBrk="1" hangingPunct="1"/>
            <a:r>
              <a:rPr lang="en-US" sz="2000" dirty="0">
                <a:solidFill>
                  <a:schemeClr val="tx2"/>
                </a:solidFill>
                <a:ea typeface="Papyrus"/>
                <a:cs typeface="Papyrus"/>
              </a:rPr>
              <a:t>New techniques: Time series of </a:t>
            </a:r>
            <a:r>
              <a:rPr lang="en-US" sz="2000" dirty="0" err="1">
                <a:solidFill>
                  <a:schemeClr val="tx2"/>
                </a:solidFill>
                <a:ea typeface="Papyrus"/>
                <a:cs typeface="Papyrus"/>
              </a:rPr>
              <a:t>interferograms</a:t>
            </a:r>
            <a:r>
              <a:rPr lang="en-US" sz="2000" dirty="0">
                <a:solidFill>
                  <a:schemeClr val="tx2"/>
                </a:solidFill>
                <a:ea typeface="Papyrus"/>
                <a:cs typeface="Papyrus"/>
              </a:rPr>
              <a:t> </a:t>
            </a:r>
            <a:endParaRPr lang="en-US" sz="1800" dirty="0">
              <a:solidFill>
                <a:schemeClr val="tx2"/>
              </a:solidFill>
              <a:ea typeface="Papyrus"/>
              <a:cs typeface="Papyrus"/>
            </a:endParaRPr>
          </a:p>
        </p:txBody>
      </p:sp>
      <p:sp>
        <p:nvSpPr>
          <p:cNvPr id="46" name="Rectangle 45"/>
          <p:cNvSpPr/>
          <p:nvPr/>
        </p:nvSpPr>
        <p:spPr>
          <a:xfrm>
            <a:off x="260215" y="6581001"/>
            <a:ext cx="1178778" cy="276999"/>
          </a:xfrm>
          <a:prstGeom prst="rect">
            <a:avLst/>
          </a:prstGeom>
        </p:spPr>
        <p:txBody>
          <a:bodyPr wrap="none">
            <a:spAutoFit/>
          </a:bodyPr>
          <a:lstStyle/>
          <a:p>
            <a:r>
              <a:rPr lang="en-US" sz="1200" b="0" dirty="0" smtClean="0">
                <a:latin typeface="Papyrus"/>
                <a:ea typeface="Papyrus"/>
                <a:cs typeface="Papyrus"/>
              </a:rPr>
              <a:t>Matt Pritchard</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53</a:t>
            </a:fld>
            <a:endParaRPr lang="en-US"/>
          </a:p>
        </p:txBody>
      </p:sp>
      <p:sp>
        <p:nvSpPr>
          <p:cNvPr id="4" name="Rectangle 2"/>
          <p:cNvSpPr txBox="1">
            <a:spLocks noChangeArrowheads="1"/>
          </p:cNvSpPr>
          <p:nvPr/>
        </p:nvSpPr>
        <p:spPr bwMode="auto">
          <a:xfrm>
            <a:off x="685800" y="228600"/>
            <a:ext cx="7772400" cy="914400"/>
          </a:xfrm>
          <a:prstGeom prst="rect">
            <a:avLst/>
          </a:prstGeom>
          <a:noFill/>
          <a:ln w="19050">
            <a:solidFill>
              <a:schemeClr val="hlink"/>
            </a:solid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Papyrus"/>
                <a:ea typeface="Papyrus"/>
                <a:cs typeface="Papyrus"/>
              </a:rPr>
              <a:t>Persistent </a:t>
            </a:r>
            <a:r>
              <a:rPr kumimoji="0" lang="en-US" sz="2400" b="0" i="0" u="none" strike="noStrike" kern="0" cap="none" spc="0" normalizeH="0" baseline="0" noProof="0" dirty="0" err="1" smtClean="0">
                <a:ln>
                  <a:noFill/>
                </a:ln>
                <a:solidFill>
                  <a:schemeClr val="tx2"/>
                </a:solidFill>
                <a:effectLst/>
                <a:uLnTx/>
                <a:uFillTx/>
                <a:latin typeface="Papyrus"/>
                <a:ea typeface="Papyrus"/>
                <a:cs typeface="Papyrus"/>
              </a:rPr>
              <a:t>scatterers</a:t>
            </a:r>
            <a:r>
              <a:rPr kumimoji="0" lang="en-US" sz="2400" b="0" i="0" u="none" strike="noStrike" kern="0" cap="none" spc="0" normalizeH="0" baseline="0" noProof="0" dirty="0" smtClean="0">
                <a:ln>
                  <a:noFill/>
                </a:ln>
                <a:solidFill>
                  <a:schemeClr val="tx2"/>
                </a:solidFill>
                <a:effectLst/>
                <a:uLnTx/>
                <a:uFillTx/>
                <a:latin typeface="Papyrus"/>
                <a:ea typeface="Papyrus"/>
                <a:cs typeface="Papyrus"/>
              </a:rPr>
              <a:t> (PS or </a:t>
            </a:r>
            <a:r>
              <a:rPr kumimoji="0" lang="en-US" sz="2400" b="0" i="0" u="none" strike="noStrike" kern="0" cap="none" spc="0" normalizeH="0" baseline="0" noProof="0" dirty="0" err="1" smtClean="0">
                <a:ln>
                  <a:noFill/>
                </a:ln>
                <a:solidFill>
                  <a:schemeClr val="tx2"/>
                </a:solidFill>
                <a:effectLst/>
                <a:uLnTx/>
                <a:uFillTx/>
                <a:latin typeface="Papyrus"/>
                <a:ea typeface="Papyrus"/>
                <a:cs typeface="Papyrus"/>
              </a:rPr>
              <a:t>PSInSAR</a:t>
            </a:r>
            <a:r>
              <a:rPr kumimoji="0" lang="en-US" sz="2400" b="0" i="0" u="none" strike="noStrike" kern="0" cap="none" spc="0" normalizeH="0" baseline="0" noProof="0" dirty="0" smtClean="0">
                <a:ln>
                  <a:noFill/>
                </a:ln>
                <a:solidFill>
                  <a:schemeClr val="tx2"/>
                </a:solidFill>
                <a:effectLst/>
                <a:uLnTx/>
                <a:uFillTx/>
                <a:latin typeface="Papyrus"/>
                <a:ea typeface="Papyrus"/>
                <a:cs typeface="Papyrus"/>
              </a:rPr>
              <a:t>)</a:t>
            </a:r>
            <a:endParaRPr kumimoji="0" lang="en-US" sz="3600" b="0" i="0" u="none" strike="noStrike" kern="0" cap="none" spc="0" normalizeH="0" baseline="0" noProof="0" dirty="0">
              <a:ln>
                <a:noFill/>
              </a:ln>
              <a:solidFill>
                <a:schemeClr val="tx2"/>
              </a:solidFill>
              <a:effectLst/>
              <a:uLnTx/>
              <a:uFillTx/>
              <a:latin typeface="Papyrus"/>
              <a:ea typeface="Papyrus"/>
              <a:cs typeface="Papyrus"/>
            </a:endParaRPr>
          </a:p>
        </p:txBody>
      </p:sp>
      <p:pic>
        <p:nvPicPr>
          <p:cNvPr id="5" name="Picture 3" descr="fig2"/>
          <p:cNvPicPr>
            <a:picLocks noChangeAspect="1" noChangeArrowheads="1"/>
          </p:cNvPicPr>
          <p:nvPr/>
        </p:nvPicPr>
        <p:blipFill>
          <a:blip r:embed="rId2"/>
          <a:srcRect l="12103" t="57576" r="11745"/>
          <a:stretch>
            <a:fillRect/>
          </a:stretch>
        </p:blipFill>
        <p:spPr bwMode="auto">
          <a:xfrm>
            <a:off x="4267200" y="2362200"/>
            <a:ext cx="4724400" cy="1689100"/>
          </a:xfrm>
          <a:prstGeom prst="rect">
            <a:avLst/>
          </a:prstGeom>
          <a:noFill/>
        </p:spPr>
      </p:pic>
      <p:pic>
        <p:nvPicPr>
          <p:cNvPr id="6" name="Picture 4" descr="fig1sample"/>
          <p:cNvPicPr>
            <a:picLocks noChangeAspect="1" noChangeArrowheads="1"/>
          </p:cNvPicPr>
          <p:nvPr/>
        </p:nvPicPr>
        <p:blipFill>
          <a:blip r:embed="rId3"/>
          <a:srcRect/>
          <a:stretch>
            <a:fillRect/>
          </a:stretch>
        </p:blipFill>
        <p:spPr bwMode="auto">
          <a:xfrm>
            <a:off x="3581400" y="4267200"/>
            <a:ext cx="5441950" cy="1957388"/>
          </a:xfrm>
          <a:prstGeom prst="rect">
            <a:avLst/>
          </a:prstGeom>
          <a:noFill/>
        </p:spPr>
      </p:pic>
      <p:sp>
        <p:nvSpPr>
          <p:cNvPr id="7" name="Text Box 5"/>
          <p:cNvSpPr txBox="1">
            <a:spLocks noChangeArrowheads="1"/>
          </p:cNvSpPr>
          <p:nvPr/>
        </p:nvSpPr>
        <p:spPr bwMode="auto">
          <a:xfrm>
            <a:off x="5707396" y="1547813"/>
            <a:ext cx="2442496"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a:ea typeface="Papyrus"/>
                <a:cs typeface="Papyrus"/>
              </a:rPr>
              <a:t>Long Valley Caldera,</a:t>
            </a:r>
          </a:p>
          <a:p>
            <a:pPr eaLnBrk="1" hangingPunct="1"/>
            <a:r>
              <a:rPr lang="en-US" sz="1800" dirty="0">
                <a:ea typeface="Papyrus"/>
                <a:cs typeface="Papyrus"/>
              </a:rPr>
              <a:t>Hooper et al. 2004</a:t>
            </a:r>
          </a:p>
        </p:txBody>
      </p:sp>
      <p:sp>
        <p:nvSpPr>
          <p:cNvPr id="8" name="Rectangle 6"/>
          <p:cNvSpPr>
            <a:spLocks noChangeArrowheads="1"/>
          </p:cNvSpPr>
          <p:nvPr/>
        </p:nvSpPr>
        <p:spPr bwMode="auto">
          <a:xfrm>
            <a:off x="76200" y="1447800"/>
            <a:ext cx="4114800" cy="4800600"/>
          </a:xfrm>
          <a:prstGeom prst="rect">
            <a:avLst/>
          </a:prstGeom>
          <a:noFill/>
          <a:ln w="9525">
            <a:noFill/>
            <a:miter lim="800000"/>
            <a:headEnd/>
            <a:tailEnd/>
          </a:ln>
          <a:effectLst/>
        </p:spPr>
        <p:txBody>
          <a:bodyPr>
            <a:prstTxWarp prst="textNoShape">
              <a:avLst/>
            </a:prstTxWarp>
          </a:bodyPr>
          <a:lstStyle/>
          <a:p>
            <a:pPr marL="342900" indent="-342900" eaLnBrk="1" hangingPunct="1">
              <a:lnSpc>
                <a:spcPct val="90000"/>
              </a:lnSpc>
              <a:spcBef>
                <a:spcPct val="20000"/>
              </a:spcBef>
              <a:buFontTx/>
              <a:buChar char="•"/>
            </a:pPr>
            <a:r>
              <a:rPr lang="en-US" sz="1800" dirty="0">
                <a:ea typeface="Papyrus"/>
                <a:cs typeface="Papyrus"/>
              </a:rPr>
              <a:t>Select pixels with stable scattering behavior over time</a:t>
            </a:r>
          </a:p>
          <a:p>
            <a:pPr marL="342900" indent="-342900" eaLnBrk="1" hangingPunct="1">
              <a:lnSpc>
                <a:spcPct val="90000"/>
              </a:lnSpc>
              <a:spcBef>
                <a:spcPct val="20000"/>
              </a:spcBef>
              <a:buFontTx/>
              <a:buChar char="•"/>
            </a:pPr>
            <a:endParaRPr lang="en-US" sz="1800" dirty="0">
              <a:ea typeface="Papyrus"/>
              <a:cs typeface="Papyrus"/>
            </a:endParaRPr>
          </a:p>
          <a:p>
            <a:pPr marL="342900" indent="-342900" eaLnBrk="1" hangingPunct="1">
              <a:lnSpc>
                <a:spcPct val="90000"/>
              </a:lnSpc>
              <a:spcBef>
                <a:spcPct val="20000"/>
              </a:spcBef>
              <a:buFontTx/>
              <a:buChar char="•"/>
            </a:pPr>
            <a:r>
              <a:rPr lang="en-US" sz="1800" dirty="0">
                <a:ea typeface="Papyrus"/>
                <a:cs typeface="Papyrus"/>
              </a:rPr>
              <a:t>Only focus on “good” pixels</a:t>
            </a:r>
          </a:p>
          <a:p>
            <a:pPr marL="342900" indent="-342900" eaLnBrk="1" hangingPunct="1">
              <a:lnSpc>
                <a:spcPct val="90000"/>
              </a:lnSpc>
              <a:spcBef>
                <a:spcPct val="20000"/>
              </a:spcBef>
              <a:buFontTx/>
              <a:buChar char="•"/>
            </a:pPr>
            <a:endParaRPr lang="en-US" sz="1800" dirty="0">
              <a:ea typeface="Papyrus"/>
              <a:cs typeface="Papyrus"/>
            </a:endParaRPr>
          </a:p>
          <a:p>
            <a:pPr marL="342900" indent="-342900" eaLnBrk="1" hangingPunct="1">
              <a:lnSpc>
                <a:spcPct val="90000"/>
              </a:lnSpc>
              <a:spcBef>
                <a:spcPct val="20000"/>
              </a:spcBef>
            </a:pPr>
            <a:r>
              <a:rPr lang="en-US" sz="1800" dirty="0">
                <a:ea typeface="Papyrus"/>
                <a:cs typeface="Papyrus"/>
              </a:rPr>
              <a:t>InSAR</a:t>
            </a:r>
          </a:p>
          <a:p>
            <a:pPr marL="742950" lvl="1" indent="-285750" eaLnBrk="1" hangingPunct="1">
              <a:lnSpc>
                <a:spcPct val="90000"/>
              </a:lnSpc>
              <a:spcBef>
                <a:spcPct val="20000"/>
              </a:spcBef>
              <a:buFontTx/>
              <a:buChar char="–"/>
            </a:pPr>
            <a:r>
              <a:rPr lang="en-US" sz="1600" dirty="0">
                <a:ea typeface="ＭＳ Ｐゴシック" charset="-128"/>
                <a:cs typeface="Papyrus"/>
              </a:rPr>
              <a:t>Spatial coherence @ 1 time</a:t>
            </a:r>
          </a:p>
          <a:p>
            <a:pPr marL="742950" lvl="1" indent="-285750" eaLnBrk="1" hangingPunct="1">
              <a:lnSpc>
                <a:spcPct val="90000"/>
              </a:lnSpc>
              <a:spcBef>
                <a:spcPct val="20000"/>
              </a:spcBef>
              <a:buFontTx/>
              <a:buChar char="–"/>
            </a:pPr>
            <a:r>
              <a:rPr lang="en-US" sz="1600" dirty="0">
                <a:ea typeface="ＭＳ Ｐゴシック" charset="-128"/>
                <a:cs typeface="Papyrus"/>
              </a:rPr>
              <a:t>Need neighborhoods of good pts</a:t>
            </a:r>
          </a:p>
          <a:p>
            <a:pPr marL="342900" indent="-342900" eaLnBrk="1" hangingPunct="1">
              <a:lnSpc>
                <a:spcPct val="90000"/>
              </a:lnSpc>
              <a:spcBef>
                <a:spcPct val="20000"/>
              </a:spcBef>
            </a:pPr>
            <a:r>
              <a:rPr lang="en-US" sz="1800" dirty="0">
                <a:ea typeface="Papyrus"/>
                <a:cs typeface="Papyrus"/>
              </a:rPr>
              <a:t>PS</a:t>
            </a:r>
          </a:p>
          <a:p>
            <a:pPr marL="742950" lvl="1" indent="-285750" eaLnBrk="1" hangingPunct="1">
              <a:lnSpc>
                <a:spcPct val="90000"/>
              </a:lnSpc>
              <a:spcBef>
                <a:spcPct val="20000"/>
              </a:spcBef>
              <a:buFontTx/>
              <a:buChar char="–"/>
            </a:pPr>
            <a:r>
              <a:rPr lang="en-US" sz="1600" dirty="0">
                <a:ea typeface="ＭＳ Ｐゴシック" charset="-128"/>
                <a:cs typeface="Papyrus"/>
              </a:rPr>
              <a:t>Coherence @ 1 point</a:t>
            </a:r>
          </a:p>
          <a:p>
            <a:pPr marL="742950" lvl="1" indent="-285750" eaLnBrk="1" hangingPunct="1">
              <a:lnSpc>
                <a:spcPct val="90000"/>
              </a:lnSpc>
              <a:spcBef>
                <a:spcPct val="20000"/>
              </a:spcBef>
              <a:buFontTx/>
              <a:buChar char="–"/>
            </a:pPr>
            <a:r>
              <a:rPr lang="en-US" sz="1600" dirty="0">
                <a:ea typeface="ＭＳ Ｐゴシック" charset="-128"/>
                <a:cs typeface="Papyrus"/>
              </a:rPr>
              <a:t>Need &gt; 15-20 scenes</a:t>
            </a:r>
          </a:p>
          <a:p>
            <a:pPr marL="742950" lvl="1" indent="-285750" eaLnBrk="1" hangingPunct="1">
              <a:lnSpc>
                <a:spcPct val="90000"/>
              </a:lnSpc>
              <a:spcBef>
                <a:spcPct val="20000"/>
              </a:spcBef>
              <a:buFontTx/>
              <a:buChar char="–"/>
            </a:pPr>
            <a:endParaRPr lang="en-US" sz="1600" dirty="0">
              <a:ea typeface="ＭＳ Ｐゴシック" charset="-128"/>
              <a:cs typeface="Papyrus"/>
            </a:endParaRPr>
          </a:p>
          <a:p>
            <a:pPr marL="342900" indent="-342900" eaLnBrk="1" hangingPunct="1">
              <a:lnSpc>
                <a:spcPct val="90000"/>
              </a:lnSpc>
              <a:spcBef>
                <a:spcPct val="20000"/>
              </a:spcBef>
              <a:buFontTx/>
              <a:buChar char="•"/>
            </a:pPr>
            <a:r>
              <a:rPr lang="en-US" sz="1800" dirty="0">
                <a:ea typeface="Papyrus"/>
                <a:cs typeface="Papyrus"/>
              </a:rPr>
              <a:t>Added bonus:</a:t>
            </a:r>
          </a:p>
          <a:p>
            <a:pPr marL="342900" indent="-342900" eaLnBrk="1" hangingPunct="1">
              <a:lnSpc>
                <a:spcPct val="90000"/>
              </a:lnSpc>
              <a:spcBef>
                <a:spcPct val="20000"/>
              </a:spcBef>
            </a:pPr>
            <a:r>
              <a:rPr lang="en-US" sz="1800" dirty="0">
                <a:ea typeface="Papyrus"/>
                <a:cs typeface="Papyrus"/>
              </a:rPr>
              <a:t>DEM errors!</a:t>
            </a:r>
          </a:p>
        </p:txBody>
      </p:sp>
      <p:sp>
        <p:nvSpPr>
          <p:cNvPr id="9" name="Text Box 7"/>
          <p:cNvSpPr txBox="1">
            <a:spLocks noChangeArrowheads="1"/>
          </p:cNvSpPr>
          <p:nvPr/>
        </p:nvSpPr>
        <p:spPr bwMode="auto">
          <a:xfrm>
            <a:off x="6365875" y="6477000"/>
            <a:ext cx="2387600" cy="304800"/>
          </a:xfrm>
          <a:prstGeom prst="rect">
            <a:avLst/>
          </a:prstGeom>
          <a:noFill/>
          <a:ln w="9525">
            <a:noFill/>
            <a:miter lim="800000"/>
            <a:headEnd/>
            <a:tailEnd/>
          </a:ln>
          <a:effectLst/>
        </p:spPr>
        <p:txBody>
          <a:bodyPr>
            <a:prstTxWarp prst="textNoShape">
              <a:avLst/>
            </a:prstTxWarp>
            <a:spAutoFit/>
          </a:bodyPr>
          <a:lstStyle/>
          <a:p>
            <a:r>
              <a:rPr lang="en-US" sz="1400" dirty="0">
                <a:ea typeface="Papyrus"/>
                <a:cs typeface="Papyrus"/>
              </a:rPr>
              <a:t>From: Rowena </a:t>
            </a:r>
            <a:r>
              <a:rPr lang="en-US" sz="1400" dirty="0" err="1">
                <a:ea typeface="Papyrus"/>
                <a:cs typeface="Papyrus"/>
              </a:rPr>
              <a:t>Lohman</a:t>
            </a:r>
            <a:endParaRPr lang="en-US" sz="1400" dirty="0">
              <a:ea typeface="Papyrus"/>
              <a:cs typeface="Papyrus"/>
            </a:endParaRPr>
          </a:p>
        </p:txBody>
      </p:sp>
      <p:sp>
        <p:nvSpPr>
          <p:cNvPr id="10" name="Rectangle 9"/>
          <p:cNvSpPr/>
          <p:nvPr/>
        </p:nvSpPr>
        <p:spPr>
          <a:xfrm>
            <a:off x="260215" y="6581001"/>
            <a:ext cx="1178778" cy="276999"/>
          </a:xfrm>
          <a:prstGeom prst="rect">
            <a:avLst/>
          </a:prstGeom>
        </p:spPr>
        <p:txBody>
          <a:bodyPr wrap="none">
            <a:spAutoFit/>
          </a:bodyPr>
          <a:lstStyle/>
          <a:p>
            <a:r>
              <a:rPr lang="en-US" sz="1200" b="0" dirty="0" smtClean="0">
                <a:latin typeface="Papyrus"/>
                <a:ea typeface="Papyrus"/>
                <a:cs typeface="Papyrus"/>
              </a:rPr>
              <a:t>Matt Pritchard</a:t>
            </a:r>
            <a:endParaRPr lang="en-US" sz="1200" b="0" dirty="0">
              <a:latin typeface="Papyrus"/>
              <a:ea typeface="Papyrus"/>
              <a:cs typeface="Papyru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0034" name="Rectangle 1026"/>
          <p:cNvSpPr>
            <a:spLocks noGrp="1" noChangeArrowheads="1"/>
          </p:cNvSpPr>
          <p:nvPr>
            <p:ph type="title"/>
          </p:nvPr>
        </p:nvSpPr>
        <p:spPr>
          <a:xfrm>
            <a:off x="279400" y="215900"/>
            <a:ext cx="8620125" cy="838200"/>
          </a:xfrm>
          <a:ln/>
        </p:spPr>
        <p:txBody>
          <a:bodyPr>
            <a:normAutofit fontScale="90000"/>
          </a:bodyPr>
          <a:lstStyle/>
          <a:p>
            <a:r>
              <a:rPr lang="en-US"/>
              <a:t>StaMPS method (Hooper et al., 2004)</a:t>
            </a:r>
          </a:p>
        </p:txBody>
      </p:sp>
      <p:pic>
        <p:nvPicPr>
          <p:cNvPr id="940035" name="Picture 1027" descr="PS1"/>
          <p:cNvPicPr>
            <a:picLocks noGrp="1" noChangeAspect="1" noChangeArrowheads="1"/>
          </p:cNvPicPr>
          <p:nvPr>
            <p:ph sz="half" idx="2"/>
          </p:nvPr>
        </p:nvPicPr>
        <p:blipFill>
          <a:blip r:embed="rId3"/>
          <a:srcRect/>
          <a:stretch>
            <a:fillRect/>
          </a:stretch>
        </p:blipFill>
        <p:spPr>
          <a:xfrm>
            <a:off x="342900" y="1169988"/>
            <a:ext cx="7845425" cy="1981200"/>
          </a:xfrm>
          <a:ln/>
        </p:spPr>
      </p:pic>
      <p:pic>
        <p:nvPicPr>
          <p:cNvPr id="940036" name="Picture 1028" descr="PS2"/>
          <p:cNvPicPr>
            <a:picLocks noChangeAspect="1" noChangeArrowheads="1"/>
          </p:cNvPicPr>
          <p:nvPr/>
        </p:nvPicPr>
        <p:blipFill>
          <a:blip r:embed="rId4"/>
          <a:srcRect/>
          <a:stretch>
            <a:fillRect/>
          </a:stretch>
        </p:blipFill>
        <p:spPr bwMode="auto">
          <a:xfrm>
            <a:off x="0" y="3306763"/>
            <a:ext cx="8415338" cy="2959100"/>
          </a:xfrm>
          <a:prstGeom prst="rect">
            <a:avLst/>
          </a:prstGeom>
          <a:noFill/>
          <a:ln w="9525">
            <a:noFill/>
            <a:miter lim="800000"/>
            <a:headEnd/>
            <a:tailEnd/>
          </a:ln>
          <a:effectLst/>
        </p:spPr>
      </p:pic>
      <p:sp>
        <p:nvSpPr>
          <p:cNvPr id="940037" name="Rectangle 1029"/>
          <p:cNvSpPr>
            <a:spLocks noChangeArrowheads="1"/>
          </p:cNvSpPr>
          <p:nvPr/>
        </p:nvSpPr>
        <p:spPr bwMode="auto">
          <a:xfrm>
            <a:off x="1967052" y="6232525"/>
            <a:ext cx="4698722" cy="523220"/>
          </a:xfrm>
          <a:prstGeom prst="rect">
            <a:avLst/>
          </a:prstGeom>
          <a:noFill/>
          <a:ln w="9525">
            <a:noFill/>
            <a:miter lim="800000"/>
            <a:headEnd/>
            <a:tailEnd/>
          </a:ln>
        </p:spPr>
        <p:txBody>
          <a:bodyPr wrap="none">
            <a:prstTxWarp prst="textNoShape">
              <a:avLst/>
            </a:prstTxWarp>
            <a:spAutoFit/>
          </a:bodyPr>
          <a:lstStyle/>
          <a:p>
            <a:r>
              <a:rPr lang="en-US" dirty="0">
                <a:latin typeface="Papyrus"/>
                <a:ea typeface="ＭＳ Ｐゴシック" charset="-128"/>
                <a:cs typeface="ＭＳ Ｐゴシック" charset="-128"/>
              </a:rPr>
              <a:t>Example: Imperial Valley, CA</a:t>
            </a:r>
          </a:p>
        </p:txBody>
      </p:sp>
      <p:sp>
        <p:nvSpPr>
          <p:cNvPr id="940038" name="Text Box 1030"/>
          <p:cNvSpPr txBox="1">
            <a:spLocks noChangeArrowheads="1"/>
          </p:cNvSpPr>
          <p:nvPr/>
        </p:nvSpPr>
        <p:spPr bwMode="auto">
          <a:xfrm>
            <a:off x="6365875" y="6477000"/>
            <a:ext cx="2387600" cy="304800"/>
          </a:xfrm>
          <a:prstGeom prst="rect">
            <a:avLst/>
          </a:prstGeom>
          <a:noFill/>
          <a:ln w="9525">
            <a:noFill/>
            <a:miter lim="800000"/>
            <a:headEnd/>
            <a:tailEnd/>
          </a:ln>
          <a:effectLst/>
        </p:spPr>
        <p:txBody>
          <a:bodyPr>
            <a:prstTxWarp prst="textNoShape">
              <a:avLst/>
            </a:prstTxWarp>
            <a:spAutoFit/>
          </a:bodyPr>
          <a:lstStyle/>
          <a:p>
            <a:r>
              <a:rPr lang="en-US" sz="1400" dirty="0">
                <a:ea typeface="Papyrus"/>
                <a:cs typeface="Papyrus"/>
              </a:rPr>
              <a:t>From: Rowena </a:t>
            </a:r>
            <a:r>
              <a:rPr lang="en-US" sz="1400" dirty="0" err="1">
                <a:ea typeface="Papyrus"/>
                <a:cs typeface="Papyrus"/>
              </a:rPr>
              <a:t>Lohman</a:t>
            </a:r>
            <a:endParaRPr lang="en-US" sz="1400" dirty="0">
              <a:ea typeface="Papyrus"/>
              <a:cs typeface="Papyrus"/>
            </a:endParaRPr>
          </a:p>
        </p:txBody>
      </p:sp>
      <p:sp>
        <p:nvSpPr>
          <p:cNvPr id="7" name="Rectangle 6"/>
          <p:cNvSpPr/>
          <p:nvPr/>
        </p:nvSpPr>
        <p:spPr>
          <a:xfrm>
            <a:off x="260215" y="6581001"/>
            <a:ext cx="1178778" cy="276999"/>
          </a:xfrm>
          <a:prstGeom prst="rect">
            <a:avLst/>
          </a:prstGeom>
        </p:spPr>
        <p:txBody>
          <a:bodyPr wrap="none">
            <a:spAutoFit/>
          </a:bodyPr>
          <a:lstStyle/>
          <a:p>
            <a:r>
              <a:rPr lang="en-US" sz="1200" b="0" dirty="0" smtClean="0">
                <a:latin typeface="Papyrus"/>
                <a:ea typeface="Papyrus"/>
                <a:cs typeface="Papyrus"/>
              </a:rPr>
              <a:t>Matt Pritchard</a:t>
            </a:r>
            <a:endParaRPr lang="en-US" sz="1200" b="0" dirty="0">
              <a:latin typeface="Papyrus"/>
              <a:ea typeface="Papyrus"/>
              <a:cs typeface="Papyrus"/>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0211" name="Rectangle 3"/>
          <p:cNvSpPr>
            <a:spLocks noChangeArrowheads="1"/>
          </p:cNvSpPr>
          <p:nvPr/>
        </p:nvSpPr>
        <p:spPr bwMode="auto">
          <a:xfrm>
            <a:off x="0" y="1295400"/>
            <a:ext cx="9144000" cy="2592387"/>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accent2"/>
              </a:buClr>
              <a:buSzPct val="80000"/>
              <a:buFont typeface="Wingdings" charset="2"/>
              <a:buChar char="l"/>
            </a:pPr>
            <a:r>
              <a:rPr lang="en-US" b="0" dirty="0">
                <a:latin typeface="Papyrus"/>
                <a:ea typeface="Papyrus"/>
                <a:cs typeface="Papyrus"/>
              </a:rPr>
              <a:t>InSAR can resolve surface displacements with ~cm precision, 10s </a:t>
            </a:r>
            <a:r>
              <a:rPr lang="en-US" b="0" dirty="0" err="1">
                <a:latin typeface="Papyrus"/>
                <a:ea typeface="Papyrus"/>
                <a:cs typeface="Papyrus"/>
              </a:rPr>
              <a:t>m</a:t>
            </a:r>
            <a:r>
              <a:rPr lang="en-US" b="0" dirty="0">
                <a:latin typeface="Papyrus"/>
                <a:ea typeface="Papyrus"/>
                <a:cs typeface="Papyrus"/>
              </a:rPr>
              <a:t> spatial resolution, and monthly temporal resolution using remote </a:t>
            </a:r>
            <a:r>
              <a:rPr lang="en-US" b="0" dirty="0" smtClean="0">
                <a:latin typeface="Papyrus"/>
                <a:ea typeface="Papyrus"/>
                <a:cs typeface="Papyrus"/>
              </a:rPr>
              <a:t>satellites</a:t>
            </a:r>
          </a:p>
          <a:p>
            <a:pPr marL="342900" indent="-342900">
              <a:spcBef>
                <a:spcPct val="20000"/>
              </a:spcBef>
              <a:buClr>
                <a:schemeClr val="accent2"/>
              </a:buClr>
              <a:buSzPct val="80000"/>
              <a:buFont typeface="Wingdings" charset="2"/>
              <a:buChar char="l"/>
            </a:pPr>
            <a:endParaRPr lang="en-US" b="0" dirty="0" smtClean="0">
              <a:latin typeface="Papyrus"/>
              <a:ea typeface="Papyrus"/>
              <a:cs typeface="Papyrus"/>
            </a:endParaRPr>
          </a:p>
          <a:p>
            <a:pPr marL="342900" indent="-342900">
              <a:spcBef>
                <a:spcPct val="20000"/>
              </a:spcBef>
              <a:buClr>
                <a:schemeClr val="accent2"/>
              </a:buClr>
              <a:buSzPct val="80000"/>
              <a:buFont typeface="Wingdings" charset="2"/>
              <a:buChar char="l"/>
            </a:pPr>
            <a:r>
              <a:rPr lang="en-US" b="0" dirty="0">
                <a:latin typeface="Papyrus"/>
                <a:ea typeface="Papyrus"/>
                <a:cs typeface="Papyrus"/>
              </a:rPr>
              <a:t>Global coverage; day/night, all-weather imaging capabilities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0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211" grpId="0" autoUpdateAnimBg="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76200"/>
            <a:ext cx="4637088" cy="2743200"/>
            <a:chOff x="288" y="48"/>
            <a:chExt cx="2921" cy="1728"/>
          </a:xfrm>
        </p:grpSpPr>
        <p:pic>
          <p:nvPicPr>
            <p:cNvPr id="1632259" name="Picture 3" descr="\\Darwin\geodesy5\ROI_PAC_DIST\TEST2\990812\phs.jpg"/>
            <p:cNvPicPr>
              <a:picLocks noChangeAspect="1" noChangeArrowheads="1"/>
            </p:cNvPicPr>
            <p:nvPr/>
          </p:nvPicPr>
          <p:blipFill>
            <a:blip r:embed="rId3"/>
            <a:srcRect/>
            <a:stretch>
              <a:fillRect/>
            </a:stretch>
          </p:blipFill>
          <p:spPr bwMode="auto">
            <a:xfrm>
              <a:off x="1824" y="336"/>
              <a:ext cx="1385" cy="1440"/>
            </a:xfrm>
            <a:prstGeom prst="rect">
              <a:avLst/>
            </a:prstGeom>
            <a:noFill/>
            <a:ln w="28575">
              <a:solidFill>
                <a:srgbClr val="000000"/>
              </a:solidFill>
              <a:miter lim="800000"/>
              <a:headEnd/>
              <a:tailEnd/>
            </a:ln>
          </p:spPr>
        </p:pic>
        <p:pic>
          <p:nvPicPr>
            <p:cNvPr id="1632260" name="Picture 4" descr="\\Darwin\geodesy5\ROI_PAC_DIST\TEST2\990812\amp.jpg"/>
            <p:cNvPicPr>
              <a:picLocks noChangeAspect="1" noChangeArrowheads="1"/>
            </p:cNvPicPr>
            <p:nvPr/>
          </p:nvPicPr>
          <p:blipFill>
            <a:blip r:embed="rId4"/>
            <a:srcRect/>
            <a:stretch>
              <a:fillRect/>
            </a:stretch>
          </p:blipFill>
          <p:spPr bwMode="auto">
            <a:xfrm>
              <a:off x="288" y="336"/>
              <a:ext cx="1385" cy="1435"/>
            </a:xfrm>
            <a:prstGeom prst="rect">
              <a:avLst/>
            </a:prstGeom>
            <a:noFill/>
            <a:ln w="28575">
              <a:solidFill>
                <a:srgbClr val="000000"/>
              </a:solidFill>
              <a:miter lim="800000"/>
              <a:headEnd/>
              <a:tailEnd/>
            </a:ln>
          </p:spPr>
        </p:pic>
        <p:sp>
          <p:nvSpPr>
            <p:cNvPr id="1632261" name="Text Box 5"/>
            <p:cNvSpPr txBox="1">
              <a:spLocks noChangeArrowheads="1"/>
            </p:cNvSpPr>
            <p:nvPr/>
          </p:nvSpPr>
          <p:spPr bwMode="auto">
            <a:xfrm>
              <a:off x="696" y="48"/>
              <a:ext cx="2064" cy="252"/>
            </a:xfrm>
            <a:prstGeom prst="rect">
              <a:avLst/>
            </a:prstGeom>
            <a:noFill/>
            <a:ln w="9525">
              <a:noFill/>
              <a:miter lim="800000"/>
              <a:headEnd/>
              <a:tailEnd/>
            </a:ln>
            <a:effectLst/>
          </p:spPr>
          <p:txBody>
            <a:bodyPr lIns="91430" tIns="45715" rIns="91430" bIns="45715">
              <a:prstTxWarp prst="textNoShape">
                <a:avLst/>
              </a:prstTxWarp>
              <a:spAutoFit/>
            </a:bodyPr>
            <a:lstStyle/>
            <a:p>
              <a:pPr algn="ctr" eaLnBrk="0" hangingPunct="0">
                <a:spcBef>
                  <a:spcPct val="50000"/>
                </a:spcBef>
              </a:pPr>
              <a:r>
                <a:rPr lang="en-GB" sz="2000" b="0" dirty="0">
                  <a:latin typeface="Papyrus"/>
                  <a:ea typeface="Papyrus"/>
                  <a:cs typeface="Papyrus"/>
                </a:rPr>
                <a:t>Image A - 12 August 1999</a:t>
              </a:r>
            </a:p>
          </p:txBody>
        </p:sp>
      </p:grpSp>
      <p:grpSp>
        <p:nvGrpSpPr>
          <p:cNvPr id="3" name="Group 6"/>
          <p:cNvGrpSpPr>
            <a:grpSpLocks/>
          </p:cNvGrpSpPr>
          <p:nvPr/>
        </p:nvGrpSpPr>
        <p:grpSpPr bwMode="auto">
          <a:xfrm>
            <a:off x="457200" y="3962399"/>
            <a:ext cx="4637088" cy="2686050"/>
            <a:chOff x="288" y="2496"/>
            <a:chExt cx="2921" cy="1692"/>
          </a:xfrm>
        </p:grpSpPr>
        <p:pic>
          <p:nvPicPr>
            <p:cNvPr id="1632263" name="Picture 7" descr="\\Darwin\geodesy5\ROI_PAC_DIST\TEST2\990812\amp.jpg"/>
            <p:cNvPicPr>
              <a:picLocks noChangeAspect="1" noChangeArrowheads="1"/>
            </p:cNvPicPr>
            <p:nvPr/>
          </p:nvPicPr>
          <p:blipFill>
            <a:blip r:embed="rId4"/>
            <a:srcRect/>
            <a:stretch>
              <a:fillRect/>
            </a:stretch>
          </p:blipFill>
          <p:spPr bwMode="auto">
            <a:xfrm>
              <a:off x="288" y="2496"/>
              <a:ext cx="1385" cy="1435"/>
            </a:xfrm>
            <a:prstGeom prst="rect">
              <a:avLst/>
            </a:prstGeom>
            <a:noFill/>
            <a:ln w="28575">
              <a:solidFill>
                <a:srgbClr val="000000"/>
              </a:solidFill>
              <a:miter lim="800000"/>
              <a:headEnd/>
              <a:tailEnd/>
            </a:ln>
          </p:spPr>
        </p:pic>
        <p:pic>
          <p:nvPicPr>
            <p:cNvPr id="1632264" name="Picture 8" descr="\\Darwin\geodesy5\ROI_PAC_DIST\TEST2\990812\phs2.jpg"/>
            <p:cNvPicPr>
              <a:picLocks noChangeAspect="1" noChangeArrowheads="1"/>
            </p:cNvPicPr>
            <p:nvPr/>
          </p:nvPicPr>
          <p:blipFill>
            <a:blip r:embed="rId5"/>
            <a:srcRect/>
            <a:stretch>
              <a:fillRect/>
            </a:stretch>
          </p:blipFill>
          <p:spPr bwMode="auto">
            <a:xfrm>
              <a:off x="1824" y="2496"/>
              <a:ext cx="1385" cy="1440"/>
            </a:xfrm>
            <a:prstGeom prst="rect">
              <a:avLst/>
            </a:prstGeom>
            <a:noFill/>
            <a:ln w="28575">
              <a:solidFill>
                <a:srgbClr val="000000"/>
              </a:solidFill>
              <a:miter lim="800000"/>
              <a:headEnd/>
              <a:tailEnd/>
            </a:ln>
          </p:spPr>
        </p:pic>
        <p:sp>
          <p:nvSpPr>
            <p:cNvPr id="1632265" name="Text Box 9"/>
            <p:cNvSpPr txBox="1">
              <a:spLocks noChangeArrowheads="1"/>
            </p:cNvSpPr>
            <p:nvPr/>
          </p:nvSpPr>
          <p:spPr bwMode="auto">
            <a:xfrm>
              <a:off x="480" y="3936"/>
              <a:ext cx="2496" cy="252"/>
            </a:xfrm>
            <a:prstGeom prst="rect">
              <a:avLst/>
            </a:prstGeom>
            <a:noFill/>
            <a:ln w="9525">
              <a:noFill/>
              <a:miter lim="800000"/>
              <a:headEnd/>
              <a:tailEnd/>
            </a:ln>
            <a:effectLst/>
          </p:spPr>
          <p:txBody>
            <a:bodyPr lIns="91430" tIns="45715" rIns="91430" bIns="45715">
              <a:prstTxWarp prst="textNoShape">
                <a:avLst/>
              </a:prstTxWarp>
              <a:spAutoFit/>
            </a:bodyPr>
            <a:lstStyle/>
            <a:p>
              <a:pPr algn="ctr" eaLnBrk="0" hangingPunct="0">
                <a:spcBef>
                  <a:spcPct val="50000"/>
                </a:spcBef>
              </a:pPr>
              <a:r>
                <a:rPr lang="en-GB" sz="2000" b="0" dirty="0">
                  <a:latin typeface="Papyrus"/>
                  <a:ea typeface="Papyrus"/>
                  <a:cs typeface="Papyrus"/>
                </a:rPr>
                <a:t>Image B - 16 September 1999</a:t>
              </a:r>
            </a:p>
          </p:txBody>
        </p:sp>
      </p:grpSp>
      <p:grpSp>
        <p:nvGrpSpPr>
          <p:cNvPr id="4" name="Group 10"/>
          <p:cNvGrpSpPr>
            <a:grpSpLocks/>
          </p:cNvGrpSpPr>
          <p:nvPr/>
        </p:nvGrpSpPr>
        <p:grpSpPr bwMode="auto">
          <a:xfrm>
            <a:off x="6019800" y="1474788"/>
            <a:ext cx="2590800" cy="3059112"/>
            <a:chOff x="3792" y="912"/>
            <a:chExt cx="1632" cy="1927"/>
          </a:xfrm>
        </p:grpSpPr>
        <p:pic>
          <p:nvPicPr>
            <p:cNvPr id="1632267" name="Picture 11" descr="\\Darwin\geodesy5\ROI_PAC_DIST\TEST2\int_990812_990916\int.jpg"/>
            <p:cNvPicPr>
              <a:picLocks noChangeAspect="1" noChangeArrowheads="1"/>
            </p:cNvPicPr>
            <p:nvPr/>
          </p:nvPicPr>
          <p:blipFill>
            <a:blip r:embed="rId6">
              <a:lum bright="-24000" contrast="-6000"/>
            </a:blip>
            <a:srcRect l="2942" t="2968" r="11766"/>
            <a:stretch>
              <a:fillRect/>
            </a:stretch>
          </p:blipFill>
          <p:spPr bwMode="auto">
            <a:xfrm>
              <a:off x="3936" y="1433"/>
              <a:ext cx="1392" cy="1406"/>
            </a:xfrm>
            <a:prstGeom prst="rect">
              <a:avLst/>
            </a:prstGeom>
            <a:noFill/>
            <a:ln w="28575">
              <a:solidFill>
                <a:srgbClr val="000000"/>
              </a:solidFill>
              <a:miter lim="800000"/>
              <a:headEnd/>
              <a:tailEnd/>
            </a:ln>
          </p:spPr>
        </p:pic>
        <p:sp>
          <p:nvSpPr>
            <p:cNvPr id="1632268" name="Text Box 12"/>
            <p:cNvSpPr txBox="1">
              <a:spLocks noChangeArrowheads="1"/>
            </p:cNvSpPr>
            <p:nvPr/>
          </p:nvSpPr>
          <p:spPr bwMode="auto">
            <a:xfrm>
              <a:off x="3792" y="912"/>
              <a:ext cx="1632" cy="252"/>
            </a:xfrm>
            <a:prstGeom prst="rect">
              <a:avLst/>
            </a:prstGeom>
            <a:noFill/>
            <a:ln w="9525">
              <a:noFill/>
              <a:miter lim="800000"/>
              <a:headEnd/>
              <a:tailEnd/>
            </a:ln>
            <a:effectLst/>
          </p:spPr>
          <p:txBody>
            <a:bodyPr lIns="91430" tIns="45715" rIns="91430" bIns="45715">
              <a:prstTxWarp prst="textNoShape">
                <a:avLst/>
              </a:prstTxWarp>
              <a:spAutoFit/>
            </a:bodyPr>
            <a:lstStyle/>
            <a:p>
              <a:pPr algn="ctr" eaLnBrk="0" hangingPunct="0">
                <a:spcBef>
                  <a:spcPct val="50000"/>
                </a:spcBef>
              </a:pPr>
              <a:endParaRPr lang="en-US" sz="2000" dirty="0">
                <a:latin typeface="Comic Sans MS" charset="0"/>
                <a:ea typeface="Papyrus"/>
                <a:cs typeface="Papyrus"/>
              </a:endParaRPr>
            </a:p>
          </p:txBody>
        </p:sp>
      </p:grpSp>
      <p:grpSp>
        <p:nvGrpSpPr>
          <p:cNvPr id="5" name="Group 13"/>
          <p:cNvGrpSpPr>
            <a:grpSpLocks/>
          </p:cNvGrpSpPr>
          <p:nvPr/>
        </p:nvGrpSpPr>
        <p:grpSpPr bwMode="auto">
          <a:xfrm>
            <a:off x="6107113" y="-179388"/>
            <a:ext cx="2978150" cy="2371726"/>
            <a:chOff x="3209" y="174"/>
            <a:chExt cx="1876" cy="1494"/>
          </a:xfrm>
        </p:grpSpPr>
        <p:grpSp>
          <p:nvGrpSpPr>
            <p:cNvPr id="6" name="Group 14"/>
            <p:cNvGrpSpPr>
              <a:grpSpLocks/>
            </p:cNvGrpSpPr>
            <p:nvPr/>
          </p:nvGrpSpPr>
          <p:grpSpPr bwMode="auto">
            <a:xfrm rot="3489512">
              <a:off x="3582" y="1020"/>
              <a:ext cx="1033" cy="58"/>
              <a:chOff x="1104" y="2976"/>
              <a:chExt cx="3744" cy="176"/>
            </a:xfrm>
          </p:grpSpPr>
          <p:grpSp>
            <p:nvGrpSpPr>
              <p:cNvPr id="7" name="Group 15"/>
              <p:cNvGrpSpPr>
                <a:grpSpLocks/>
              </p:cNvGrpSpPr>
              <p:nvPr/>
            </p:nvGrpSpPr>
            <p:grpSpPr bwMode="auto">
              <a:xfrm>
                <a:off x="1104" y="2976"/>
                <a:ext cx="1872" cy="176"/>
                <a:chOff x="1056" y="2112"/>
                <a:chExt cx="4608" cy="432"/>
              </a:xfrm>
            </p:grpSpPr>
            <p:grpSp>
              <p:nvGrpSpPr>
                <p:cNvPr id="8" name="Group 16"/>
                <p:cNvGrpSpPr>
                  <a:grpSpLocks/>
                </p:cNvGrpSpPr>
                <p:nvPr/>
              </p:nvGrpSpPr>
              <p:grpSpPr bwMode="auto">
                <a:xfrm>
                  <a:off x="1056" y="2112"/>
                  <a:ext cx="2304" cy="432"/>
                  <a:chOff x="1056" y="2112"/>
                  <a:chExt cx="2304" cy="432"/>
                </a:xfrm>
              </p:grpSpPr>
              <p:grpSp>
                <p:nvGrpSpPr>
                  <p:cNvPr id="9" name="Group 17"/>
                  <p:cNvGrpSpPr>
                    <a:grpSpLocks/>
                  </p:cNvGrpSpPr>
                  <p:nvPr/>
                </p:nvGrpSpPr>
                <p:grpSpPr bwMode="auto">
                  <a:xfrm>
                    <a:off x="1056" y="2112"/>
                    <a:ext cx="1152" cy="432"/>
                    <a:chOff x="1056" y="1872"/>
                    <a:chExt cx="1152" cy="672"/>
                  </a:xfrm>
                </p:grpSpPr>
                <p:sp>
                  <p:nvSpPr>
                    <p:cNvPr id="1632274" name="Freeform 18"/>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275" name="Freeform 19"/>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10" name="Group 20"/>
                  <p:cNvGrpSpPr>
                    <a:grpSpLocks/>
                  </p:cNvGrpSpPr>
                  <p:nvPr/>
                </p:nvGrpSpPr>
                <p:grpSpPr bwMode="auto">
                  <a:xfrm>
                    <a:off x="2208" y="2112"/>
                    <a:ext cx="1152" cy="432"/>
                    <a:chOff x="1056" y="1872"/>
                    <a:chExt cx="1152" cy="672"/>
                  </a:xfrm>
                </p:grpSpPr>
                <p:sp>
                  <p:nvSpPr>
                    <p:cNvPr id="1632277" name="Freeform 21"/>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278" name="Freeform 22"/>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grpSp>
              <p:nvGrpSpPr>
                <p:cNvPr id="11" name="Group 23"/>
                <p:cNvGrpSpPr>
                  <a:grpSpLocks/>
                </p:cNvGrpSpPr>
                <p:nvPr/>
              </p:nvGrpSpPr>
              <p:grpSpPr bwMode="auto">
                <a:xfrm>
                  <a:off x="3360" y="2112"/>
                  <a:ext cx="2304" cy="432"/>
                  <a:chOff x="1056" y="2112"/>
                  <a:chExt cx="2304" cy="432"/>
                </a:xfrm>
              </p:grpSpPr>
              <p:grpSp>
                <p:nvGrpSpPr>
                  <p:cNvPr id="12" name="Group 24"/>
                  <p:cNvGrpSpPr>
                    <a:grpSpLocks/>
                  </p:cNvGrpSpPr>
                  <p:nvPr/>
                </p:nvGrpSpPr>
                <p:grpSpPr bwMode="auto">
                  <a:xfrm>
                    <a:off x="1056" y="2112"/>
                    <a:ext cx="1152" cy="432"/>
                    <a:chOff x="1056" y="1872"/>
                    <a:chExt cx="1152" cy="672"/>
                  </a:xfrm>
                </p:grpSpPr>
                <p:sp>
                  <p:nvSpPr>
                    <p:cNvPr id="1632281" name="Freeform 25"/>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282" name="Freeform 26"/>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13" name="Group 27"/>
                  <p:cNvGrpSpPr>
                    <a:grpSpLocks/>
                  </p:cNvGrpSpPr>
                  <p:nvPr/>
                </p:nvGrpSpPr>
                <p:grpSpPr bwMode="auto">
                  <a:xfrm>
                    <a:off x="2208" y="2112"/>
                    <a:ext cx="1152" cy="432"/>
                    <a:chOff x="1056" y="1872"/>
                    <a:chExt cx="1152" cy="672"/>
                  </a:xfrm>
                </p:grpSpPr>
                <p:sp>
                  <p:nvSpPr>
                    <p:cNvPr id="1632284" name="Freeform 28"/>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285" name="Freeform 29"/>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grpSp>
          <p:grpSp>
            <p:nvGrpSpPr>
              <p:cNvPr id="14" name="Group 30"/>
              <p:cNvGrpSpPr>
                <a:grpSpLocks/>
              </p:cNvGrpSpPr>
              <p:nvPr/>
            </p:nvGrpSpPr>
            <p:grpSpPr bwMode="auto">
              <a:xfrm>
                <a:off x="2976" y="2976"/>
                <a:ext cx="1872" cy="176"/>
                <a:chOff x="1056" y="2112"/>
                <a:chExt cx="4608" cy="432"/>
              </a:xfrm>
            </p:grpSpPr>
            <p:grpSp>
              <p:nvGrpSpPr>
                <p:cNvPr id="15" name="Group 31"/>
                <p:cNvGrpSpPr>
                  <a:grpSpLocks/>
                </p:cNvGrpSpPr>
                <p:nvPr/>
              </p:nvGrpSpPr>
              <p:grpSpPr bwMode="auto">
                <a:xfrm>
                  <a:off x="1056" y="2112"/>
                  <a:ext cx="2304" cy="432"/>
                  <a:chOff x="1056" y="2112"/>
                  <a:chExt cx="2304" cy="432"/>
                </a:xfrm>
              </p:grpSpPr>
              <p:grpSp>
                <p:nvGrpSpPr>
                  <p:cNvPr id="16" name="Group 32"/>
                  <p:cNvGrpSpPr>
                    <a:grpSpLocks/>
                  </p:cNvGrpSpPr>
                  <p:nvPr/>
                </p:nvGrpSpPr>
                <p:grpSpPr bwMode="auto">
                  <a:xfrm>
                    <a:off x="1056" y="2112"/>
                    <a:ext cx="1152" cy="432"/>
                    <a:chOff x="1056" y="1872"/>
                    <a:chExt cx="1152" cy="672"/>
                  </a:xfrm>
                </p:grpSpPr>
                <p:sp>
                  <p:nvSpPr>
                    <p:cNvPr id="1632289" name="Freeform 33"/>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290" name="Freeform 34"/>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17" name="Group 35"/>
                  <p:cNvGrpSpPr>
                    <a:grpSpLocks/>
                  </p:cNvGrpSpPr>
                  <p:nvPr/>
                </p:nvGrpSpPr>
                <p:grpSpPr bwMode="auto">
                  <a:xfrm>
                    <a:off x="2208" y="2112"/>
                    <a:ext cx="1152" cy="432"/>
                    <a:chOff x="1056" y="1872"/>
                    <a:chExt cx="1152" cy="672"/>
                  </a:xfrm>
                </p:grpSpPr>
                <p:sp>
                  <p:nvSpPr>
                    <p:cNvPr id="1632292" name="Freeform 36"/>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293" name="Freeform 37"/>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grpSp>
              <p:nvGrpSpPr>
                <p:cNvPr id="18" name="Group 38"/>
                <p:cNvGrpSpPr>
                  <a:grpSpLocks/>
                </p:cNvGrpSpPr>
                <p:nvPr/>
              </p:nvGrpSpPr>
              <p:grpSpPr bwMode="auto">
                <a:xfrm>
                  <a:off x="3360" y="2112"/>
                  <a:ext cx="2304" cy="432"/>
                  <a:chOff x="1056" y="2112"/>
                  <a:chExt cx="2304" cy="432"/>
                </a:xfrm>
              </p:grpSpPr>
              <p:grpSp>
                <p:nvGrpSpPr>
                  <p:cNvPr id="19" name="Group 39"/>
                  <p:cNvGrpSpPr>
                    <a:grpSpLocks/>
                  </p:cNvGrpSpPr>
                  <p:nvPr/>
                </p:nvGrpSpPr>
                <p:grpSpPr bwMode="auto">
                  <a:xfrm>
                    <a:off x="1056" y="2112"/>
                    <a:ext cx="1152" cy="432"/>
                    <a:chOff x="1056" y="1872"/>
                    <a:chExt cx="1152" cy="672"/>
                  </a:xfrm>
                </p:grpSpPr>
                <p:sp>
                  <p:nvSpPr>
                    <p:cNvPr id="1632296" name="Freeform 40"/>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297" name="Freeform 41"/>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20" name="Group 42"/>
                  <p:cNvGrpSpPr>
                    <a:grpSpLocks/>
                  </p:cNvGrpSpPr>
                  <p:nvPr/>
                </p:nvGrpSpPr>
                <p:grpSpPr bwMode="auto">
                  <a:xfrm>
                    <a:off x="2208" y="2112"/>
                    <a:ext cx="1152" cy="432"/>
                    <a:chOff x="1056" y="1872"/>
                    <a:chExt cx="1152" cy="672"/>
                  </a:xfrm>
                </p:grpSpPr>
                <p:sp>
                  <p:nvSpPr>
                    <p:cNvPr id="1632299" name="Freeform 43"/>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00" name="Freeform 44"/>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grpSp>
        </p:grpSp>
        <p:pic>
          <p:nvPicPr>
            <p:cNvPr id="1632301" name="Picture 45"/>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209" y="174"/>
              <a:ext cx="856" cy="745"/>
            </a:xfrm>
            <a:prstGeom prst="rect">
              <a:avLst/>
            </a:prstGeom>
            <a:noFill/>
            <a:ln w="9525">
              <a:noFill/>
              <a:miter lim="800000"/>
              <a:headEnd/>
              <a:tailEnd/>
            </a:ln>
            <a:effectLst/>
          </p:spPr>
        </p:pic>
        <p:sp>
          <p:nvSpPr>
            <p:cNvPr id="1632302" name="Freeform 46"/>
            <p:cNvSpPr>
              <a:spLocks/>
            </p:cNvSpPr>
            <p:nvPr/>
          </p:nvSpPr>
          <p:spPr bwMode="auto">
            <a:xfrm>
              <a:off x="3762" y="1410"/>
              <a:ext cx="1323" cy="258"/>
            </a:xfrm>
            <a:custGeom>
              <a:avLst/>
              <a:gdLst/>
              <a:ahLst/>
              <a:cxnLst>
                <a:cxn ang="0">
                  <a:pos x="0" y="672"/>
                </a:cxn>
                <a:cxn ang="0">
                  <a:pos x="0" y="96"/>
                </a:cxn>
                <a:cxn ang="0">
                  <a:pos x="144" y="96"/>
                </a:cxn>
                <a:cxn ang="0">
                  <a:pos x="288" y="144"/>
                </a:cxn>
                <a:cxn ang="0">
                  <a:pos x="432" y="240"/>
                </a:cxn>
                <a:cxn ang="0">
                  <a:pos x="672" y="192"/>
                </a:cxn>
                <a:cxn ang="0">
                  <a:pos x="720" y="144"/>
                </a:cxn>
                <a:cxn ang="0">
                  <a:pos x="816" y="96"/>
                </a:cxn>
                <a:cxn ang="0">
                  <a:pos x="864" y="0"/>
                </a:cxn>
                <a:cxn ang="0">
                  <a:pos x="1008" y="0"/>
                </a:cxn>
                <a:cxn ang="0">
                  <a:pos x="1056" y="48"/>
                </a:cxn>
                <a:cxn ang="0">
                  <a:pos x="1104" y="96"/>
                </a:cxn>
                <a:cxn ang="0">
                  <a:pos x="1152" y="144"/>
                </a:cxn>
                <a:cxn ang="0">
                  <a:pos x="1200" y="144"/>
                </a:cxn>
                <a:cxn ang="0">
                  <a:pos x="1344" y="192"/>
                </a:cxn>
                <a:cxn ang="0">
                  <a:pos x="1440" y="192"/>
                </a:cxn>
                <a:cxn ang="0">
                  <a:pos x="1488" y="192"/>
                </a:cxn>
                <a:cxn ang="0">
                  <a:pos x="1536" y="144"/>
                </a:cxn>
                <a:cxn ang="0">
                  <a:pos x="1632" y="96"/>
                </a:cxn>
                <a:cxn ang="0">
                  <a:pos x="1680" y="48"/>
                </a:cxn>
                <a:cxn ang="0">
                  <a:pos x="1680" y="0"/>
                </a:cxn>
                <a:cxn ang="0">
                  <a:pos x="1728" y="0"/>
                </a:cxn>
                <a:cxn ang="0">
                  <a:pos x="1776" y="0"/>
                </a:cxn>
                <a:cxn ang="0">
                  <a:pos x="1824" y="0"/>
                </a:cxn>
                <a:cxn ang="0">
                  <a:pos x="1872" y="0"/>
                </a:cxn>
                <a:cxn ang="0">
                  <a:pos x="2016" y="48"/>
                </a:cxn>
                <a:cxn ang="0">
                  <a:pos x="2256" y="192"/>
                </a:cxn>
                <a:cxn ang="0">
                  <a:pos x="2544" y="96"/>
                </a:cxn>
                <a:cxn ang="0">
                  <a:pos x="2736" y="144"/>
                </a:cxn>
                <a:cxn ang="0">
                  <a:pos x="2736" y="672"/>
                </a:cxn>
                <a:cxn ang="0">
                  <a:pos x="720" y="672"/>
                </a:cxn>
              </a:cxnLst>
              <a:rect l="0" t="0" r="r" b="b"/>
              <a:pathLst>
                <a:path w="2736" h="672">
                  <a:moveTo>
                    <a:pt x="0" y="672"/>
                  </a:moveTo>
                  <a:lnTo>
                    <a:pt x="0" y="96"/>
                  </a:lnTo>
                  <a:lnTo>
                    <a:pt x="144" y="96"/>
                  </a:lnTo>
                  <a:lnTo>
                    <a:pt x="288" y="144"/>
                  </a:lnTo>
                  <a:lnTo>
                    <a:pt x="432" y="240"/>
                  </a:lnTo>
                  <a:lnTo>
                    <a:pt x="672" y="192"/>
                  </a:lnTo>
                  <a:lnTo>
                    <a:pt x="720" y="144"/>
                  </a:lnTo>
                  <a:lnTo>
                    <a:pt x="816" y="96"/>
                  </a:lnTo>
                  <a:lnTo>
                    <a:pt x="864" y="0"/>
                  </a:lnTo>
                  <a:lnTo>
                    <a:pt x="1008" y="0"/>
                  </a:lnTo>
                  <a:lnTo>
                    <a:pt x="1056" y="48"/>
                  </a:lnTo>
                  <a:lnTo>
                    <a:pt x="1104" y="96"/>
                  </a:lnTo>
                  <a:lnTo>
                    <a:pt x="1152" y="144"/>
                  </a:lnTo>
                  <a:lnTo>
                    <a:pt x="1200" y="144"/>
                  </a:lnTo>
                  <a:lnTo>
                    <a:pt x="1344" y="192"/>
                  </a:lnTo>
                  <a:lnTo>
                    <a:pt x="1440" y="192"/>
                  </a:lnTo>
                  <a:lnTo>
                    <a:pt x="1488" y="192"/>
                  </a:lnTo>
                  <a:lnTo>
                    <a:pt x="1536" y="144"/>
                  </a:lnTo>
                  <a:lnTo>
                    <a:pt x="1632" y="96"/>
                  </a:lnTo>
                  <a:lnTo>
                    <a:pt x="1680" y="48"/>
                  </a:lnTo>
                  <a:lnTo>
                    <a:pt x="1680" y="0"/>
                  </a:lnTo>
                  <a:lnTo>
                    <a:pt x="1728" y="0"/>
                  </a:lnTo>
                  <a:lnTo>
                    <a:pt x="1776" y="0"/>
                  </a:lnTo>
                  <a:lnTo>
                    <a:pt x="1824" y="0"/>
                  </a:lnTo>
                  <a:lnTo>
                    <a:pt x="1872" y="0"/>
                  </a:lnTo>
                  <a:lnTo>
                    <a:pt x="2016" y="48"/>
                  </a:lnTo>
                  <a:lnTo>
                    <a:pt x="2256" y="192"/>
                  </a:lnTo>
                  <a:lnTo>
                    <a:pt x="2544" y="96"/>
                  </a:lnTo>
                  <a:lnTo>
                    <a:pt x="2736" y="144"/>
                  </a:lnTo>
                  <a:lnTo>
                    <a:pt x="2736" y="672"/>
                  </a:lnTo>
                  <a:lnTo>
                    <a:pt x="720" y="672"/>
                  </a:lnTo>
                </a:path>
              </a:pathLst>
            </a:custGeom>
            <a:gradFill rotWithShape="0">
              <a:gsLst>
                <a:gs pos="0">
                  <a:srgbClr val="009900"/>
                </a:gs>
                <a:gs pos="100000">
                  <a:srgbClr val="009900">
                    <a:gamma/>
                    <a:shade val="46275"/>
                    <a:invGamma/>
                  </a:srgbClr>
                </a:gs>
              </a:gsLst>
              <a:lin ang="5400000" scaled="1"/>
            </a:gradFill>
            <a:ln w="38100" cap="flat" cmpd="sng">
              <a:noFill/>
              <a:prstDash val="solid"/>
              <a:round/>
              <a:headEnd type="none" w="med" len="med"/>
              <a:tailEnd type="none" w="med" len="med"/>
            </a:ln>
            <a:effectLst/>
          </p:spPr>
          <p:txBody>
            <a:bodyPr>
              <a:prstTxWarp prst="textNoShape">
                <a:avLst/>
              </a:prstTxWarp>
            </a:bodyPr>
            <a:lstStyle/>
            <a:p>
              <a:endParaRPr lang="en-US" dirty="0">
                <a:ea typeface="Papyrus"/>
                <a:cs typeface="Papyrus"/>
              </a:endParaRPr>
            </a:p>
          </p:txBody>
        </p:sp>
      </p:grpSp>
      <p:grpSp>
        <p:nvGrpSpPr>
          <p:cNvPr id="21" name="Group 47"/>
          <p:cNvGrpSpPr>
            <a:grpSpLocks/>
          </p:cNvGrpSpPr>
          <p:nvPr/>
        </p:nvGrpSpPr>
        <p:grpSpPr bwMode="auto">
          <a:xfrm>
            <a:off x="6022975" y="4318000"/>
            <a:ext cx="3052763" cy="2540000"/>
            <a:chOff x="4808" y="171"/>
            <a:chExt cx="1923" cy="1600"/>
          </a:xfrm>
        </p:grpSpPr>
        <p:grpSp>
          <p:nvGrpSpPr>
            <p:cNvPr id="22" name="Group 48"/>
            <p:cNvGrpSpPr>
              <a:grpSpLocks/>
            </p:cNvGrpSpPr>
            <p:nvPr/>
          </p:nvGrpSpPr>
          <p:grpSpPr bwMode="auto">
            <a:xfrm rot="3489512">
              <a:off x="5969" y="1561"/>
              <a:ext cx="258" cy="57"/>
              <a:chOff x="1056" y="2112"/>
              <a:chExt cx="2304" cy="432"/>
            </a:xfrm>
          </p:grpSpPr>
          <p:grpSp>
            <p:nvGrpSpPr>
              <p:cNvPr id="23" name="Group 49"/>
              <p:cNvGrpSpPr>
                <a:grpSpLocks/>
              </p:cNvGrpSpPr>
              <p:nvPr/>
            </p:nvGrpSpPr>
            <p:grpSpPr bwMode="auto">
              <a:xfrm>
                <a:off x="1056" y="2112"/>
                <a:ext cx="1152" cy="432"/>
                <a:chOff x="1056" y="1872"/>
                <a:chExt cx="1152" cy="672"/>
              </a:xfrm>
            </p:grpSpPr>
            <p:sp>
              <p:nvSpPr>
                <p:cNvPr id="1632306" name="Freeform 50"/>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hlink"/>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07" name="Freeform 51"/>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hlink"/>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24" name="Group 52"/>
              <p:cNvGrpSpPr>
                <a:grpSpLocks/>
              </p:cNvGrpSpPr>
              <p:nvPr/>
            </p:nvGrpSpPr>
            <p:grpSpPr bwMode="auto">
              <a:xfrm>
                <a:off x="2208" y="2112"/>
                <a:ext cx="1152" cy="432"/>
                <a:chOff x="1056" y="1872"/>
                <a:chExt cx="1152" cy="672"/>
              </a:xfrm>
            </p:grpSpPr>
            <p:sp>
              <p:nvSpPr>
                <p:cNvPr id="1632309" name="Freeform 53"/>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hlink"/>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10" name="Freeform 54"/>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hlink"/>
                  </a:solidFill>
                  <a:prstDash val="solid"/>
                  <a:round/>
                  <a:headEnd/>
                  <a:tailEnd/>
                </a:ln>
                <a:effectLst/>
              </p:spPr>
              <p:txBody>
                <a:bodyPr>
                  <a:prstTxWarp prst="textNoShape">
                    <a:avLst/>
                  </a:prstTxWarp>
                </a:bodyPr>
                <a:lstStyle/>
                <a:p>
                  <a:endParaRPr lang="en-US" dirty="0">
                    <a:ea typeface="Papyrus"/>
                    <a:cs typeface="Papyrus"/>
                  </a:endParaRPr>
                </a:p>
              </p:txBody>
            </p:sp>
          </p:grpSp>
        </p:grpSp>
        <p:pic>
          <p:nvPicPr>
            <p:cNvPr id="1632311" name="Picture 55"/>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808" y="171"/>
              <a:ext cx="856" cy="746"/>
            </a:xfrm>
            <a:prstGeom prst="rect">
              <a:avLst/>
            </a:prstGeom>
            <a:noFill/>
            <a:ln w="9525">
              <a:noFill/>
              <a:miter lim="800000"/>
              <a:headEnd/>
              <a:tailEnd/>
            </a:ln>
            <a:effectLst/>
          </p:spPr>
        </p:pic>
        <p:sp>
          <p:nvSpPr>
            <p:cNvPr id="1632312" name="Freeform 56"/>
            <p:cNvSpPr>
              <a:spLocks/>
            </p:cNvSpPr>
            <p:nvPr/>
          </p:nvSpPr>
          <p:spPr bwMode="auto">
            <a:xfrm>
              <a:off x="5361" y="1444"/>
              <a:ext cx="300" cy="221"/>
            </a:xfrm>
            <a:custGeom>
              <a:avLst/>
              <a:gdLst/>
              <a:ahLst/>
              <a:cxnLst>
                <a:cxn ang="0">
                  <a:pos x="0" y="411"/>
                </a:cxn>
                <a:cxn ang="0">
                  <a:pos x="0" y="0"/>
                </a:cxn>
                <a:cxn ang="0">
                  <a:pos x="109" y="0"/>
                </a:cxn>
                <a:cxn ang="0">
                  <a:pos x="217" y="34"/>
                </a:cxn>
                <a:cxn ang="0">
                  <a:pos x="326" y="102"/>
                </a:cxn>
                <a:cxn ang="0">
                  <a:pos x="468" y="409"/>
                </a:cxn>
              </a:cxnLst>
              <a:rect l="0" t="0" r="r" b="b"/>
              <a:pathLst>
                <a:path w="468" h="411">
                  <a:moveTo>
                    <a:pt x="0" y="411"/>
                  </a:moveTo>
                  <a:lnTo>
                    <a:pt x="0" y="0"/>
                  </a:lnTo>
                  <a:lnTo>
                    <a:pt x="109" y="0"/>
                  </a:lnTo>
                  <a:lnTo>
                    <a:pt x="217" y="34"/>
                  </a:lnTo>
                  <a:lnTo>
                    <a:pt x="326" y="102"/>
                  </a:lnTo>
                  <a:lnTo>
                    <a:pt x="468" y="409"/>
                  </a:lnTo>
                </a:path>
              </a:pathLst>
            </a:custGeom>
            <a:gradFill rotWithShape="0">
              <a:gsLst>
                <a:gs pos="0">
                  <a:srgbClr val="009900"/>
                </a:gs>
                <a:gs pos="100000">
                  <a:srgbClr val="009900">
                    <a:gamma/>
                    <a:shade val="46275"/>
                    <a:invGamma/>
                  </a:srgbClr>
                </a:gs>
              </a:gsLst>
              <a:lin ang="5400000" scaled="1"/>
            </a:gradFill>
            <a:ln w="38100" cap="flat" cmpd="sng">
              <a:noFill/>
              <a:prstDash val="solid"/>
              <a:round/>
              <a:headEnd type="none" w="med" len="med"/>
              <a:tailEnd type="none" w="med" len="med"/>
            </a:ln>
            <a:effectLst/>
          </p:spPr>
          <p:txBody>
            <a:bodyPr>
              <a:prstTxWarp prst="textNoShape">
                <a:avLst/>
              </a:prstTxWarp>
            </a:bodyPr>
            <a:lstStyle/>
            <a:p>
              <a:endParaRPr lang="en-US" dirty="0">
                <a:ea typeface="Papyrus"/>
                <a:cs typeface="Papyrus"/>
              </a:endParaRPr>
            </a:p>
          </p:txBody>
        </p:sp>
        <p:sp>
          <p:nvSpPr>
            <p:cNvPr id="1632313" name="Freeform 57"/>
            <p:cNvSpPr>
              <a:spLocks/>
            </p:cNvSpPr>
            <p:nvPr/>
          </p:nvSpPr>
          <p:spPr bwMode="auto">
            <a:xfrm>
              <a:off x="5618" y="1484"/>
              <a:ext cx="1113" cy="258"/>
            </a:xfrm>
            <a:custGeom>
              <a:avLst/>
              <a:gdLst/>
              <a:ahLst/>
              <a:cxnLst>
                <a:cxn ang="0">
                  <a:pos x="0" y="171"/>
                </a:cxn>
                <a:cxn ang="0">
                  <a:pos x="181" y="137"/>
                </a:cxn>
                <a:cxn ang="0">
                  <a:pos x="217" y="103"/>
                </a:cxn>
                <a:cxn ang="0">
                  <a:pos x="290" y="69"/>
                </a:cxn>
                <a:cxn ang="0">
                  <a:pos x="326" y="0"/>
                </a:cxn>
                <a:cxn ang="0">
                  <a:pos x="434" y="0"/>
                </a:cxn>
                <a:cxn ang="0">
                  <a:pos x="471" y="34"/>
                </a:cxn>
                <a:cxn ang="0">
                  <a:pos x="507" y="69"/>
                </a:cxn>
                <a:cxn ang="0">
                  <a:pos x="543" y="103"/>
                </a:cxn>
                <a:cxn ang="0">
                  <a:pos x="579" y="103"/>
                </a:cxn>
                <a:cxn ang="0">
                  <a:pos x="688" y="137"/>
                </a:cxn>
                <a:cxn ang="0">
                  <a:pos x="760" y="137"/>
                </a:cxn>
                <a:cxn ang="0">
                  <a:pos x="797" y="137"/>
                </a:cxn>
                <a:cxn ang="0">
                  <a:pos x="833" y="103"/>
                </a:cxn>
                <a:cxn ang="0">
                  <a:pos x="905" y="69"/>
                </a:cxn>
                <a:cxn ang="0">
                  <a:pos x="941" y="34"/>
                </a:cxn>
                <a:cxn ang="0">
                  <a:pos x="941" y="0"/>
                </a:cxn>
                <a:cxn ang="0">
                  <a:pos x="978" y="0"/>
                </a:cxn>
                <a:cxn ang="0">
                  <a:pos x="1014" y="0"/>
                </a:cxn>
                <a:cxn ang="0">
                  <a:pos x="1050" y="0"/>
                </a:cxn>
                <a:cxn ang="0">
                  <a:pos x="1086" y="0"/>
                </a:cxn>
                <a:cxn ang="0">
                  <a:pos x="1195" y="34"/>
                </a:cxn>
                <a:cxn ang="0">
                  <a:pos x="1376" y="137"/>
                </a:cxn>
                <a:cxn ang="0">
                  <a:pos x="1593" y="69"/>
                </a:cxn>
                <a:cxn ang="0">
                  <a:pos x="1738" y="103"/>
                </a:cxn>
                <a:cxn ang="0">
                  <a:pos x="1738" y="480"/>
                </a:cxn>
                <a:cxn ang="0">
                  <a:pos x="152" y="473"/>
                </a:cxn>
              </a:cxnLst>
              <a:rect l="0" t="0" r="r" b="b"/>
              <a:pathLst>
                <a:path w="1738" h="480">
                  <a:moveTo>
                    <a:pt x="0" y="171"/>
                  </a:moveTo>
                  <a:lnTo>
                    <a:pt x="181" y="137"/>
                  </a:lnTo>
                  <a:lnTo>
                    <a:pt x="217" y="103"/>
                  </a:lnTo>
                  <a:lnTo>
                    <a:pt x="290" y="69"/>
                  </a:lnTo>
                  <a:lnTo>
                    <a:pt x="326" y="0"/>
                  </a:lnTo>
                  <a:lnTo>
                    <a:pt x="434" y="0"/>
                  </a:lnTo>
                  <a:lnTo>
                    <a:pt x="471" y="34"/>
                  </a:lnTo>
                  <a:lnTo>
                    <a:pt x="507" y="69"/>
                  </a:lnTo>
                  <a:lnTo>
                    <a:pt x="543" y="103"/>
                  </a:lnTo>
                  <a:lnTo>
                    <a:pt x="579" y="103"/>
                  </a:lnTo>
                  <a:lnTo>
                    <a:pt x="688" y="137"/>
                  </a:lnTo>
                  <a:lnTo>
                    <a:pt x="760" y="137"/>
                  </a:lnTo>
                  <a:lnTo>
                    <a:pt x="797" y="137"/>
                  </a:lnTo>
                  <a:lnTo>
                    <a:pt x="833" y="103"/>
                  </a:lnTo>
                  <a:lnTo>
                    <a:pt x="905" y="69"/>
                  </a:lnTo>
                  <a:lnTo>
                    <a:pt x="941" y="34"/>
                  </a:lnTo>
                  <a:lnTo>
                    <a:pt x="941" y="0"/>
                  </a:lnTo>
                  <a:lnTo>
                    <a:pt x="978" y="0"/>
                  </a:lnTo>
                  <a:lnTo>
                    <a:pt x="1014" y="0"/>
                  </a:lnTo>
                  <a:lnTo>
                    <a:pt x="1050" y="0"/>
                  </a:lnTo>
                  <a:lnTo>
                    <a:pt x="1086" y="0"/>
                  </a:lnTo>
                  <a:lnTo>
                    <a:pt x="1195" y="34"/>
                  </a:lnTo>
                  <a:lnTo>
                    <a:pt x="1376" y="137"/>
                  </a:lnTo>
                  <a:lnTo>
                    <a:pt x="1593" y="69"/>
                  </a:lnTo>
                  <a:lnTo>
                    <a:pt x="1738" y="103"/>
                  </a:lnTo>
                  <a:lnTo>
                    <a:pt x="1738" y="480"/>
                  </a:lnTo>
                  <a:lnTo>
                    <a:pt x="152" y="473"/>
                  </a:lnTo>
                </a:path>
              </a:pathLst>
            </a:custGeom>
            <a:gradFill rotWithShape="0">
              <a:gsLst>
                <a:gs pos="0">
                  <a:srgbClr val="009900"/>
                </a:gs>
                <a:gs pos="100000">
                  <a:srgbClr val="009900">
                    <a:gamma/>
                    <a:shade val="46275"/>
                    <a:invGamma/>
                  </a:srgbClr>
                </a:gs>
              </a:gsLst>
              <a:lin ang="5400000" scaled="1"/>
            </a:gradFill>
            <a:ln w="38100" cap="flat" cmpd="sng">
              <a:noFill/>
              <a:prstDash val="solid"/>
              <a:round/>
              <a:headEnd type="none" w="med" len="med"/>
              <a:tailEnd type="none" w="med" len="med"/>
            </a:ln>
            <a:effectLst/>
          </p:spPr>
          <p:txBody>
            <a:bodyPr>
              <a:prstTxWarp prst="textNoShape">
                <a:avLst/>
              </a:prstTxWarp>
            </a:bodyPr>
            <a:lstStyle/>
            <a:p>
              <a:endParaRPr lang="en-US" dirty="0">
                <a:ea typeface="Papyrus"/>
                <a:cs typeface="Papyrus"/>
              </a:endParaRPr>
            </a:p>
          </p:txBody>
        </p:sp>
        <p:grpSp>
          <p:nvGrpSpPr>
            <p:cNvPr id="25" name="Group 58"/>
            <p:cNvGrpSpPr>
              <a:grpSpLocks/>
            </p:cNvGrpSpPr>
            <p:nvPr/>
          </p:nvGrpSpPr>
          <p:grpSpPr bwMode="auto">
            <a:xfrm rot="3489512">
              <a:off x="5182" y="1017"/>
              <a:ext cx="1032" cy="58"/>
              <a:chOff x="1104" y="2976"/>
              <a:chExt cx="3744" cy="176"/>
            </a:xfrm>
          </p:grpSpPr>
          <p:grpSp>
            <p:nvGrpSpPr>
              <p:cNvPr id="26" name="Group 59"/>
              <p:cNvGrpSpPr>
                <a:grpSpLocks/>
              </p:cNvGrpSpPr>
              <p:nvPr/>
            </p:nvGrpSpPr>
            <p:grpSpPr bwMode="auto">
              <a:xfrm>
                <a:off x="1104" y="2976"/>
                <a:ext cx="1872" cy="176"/>
                <a:chOff x="1056" y="2112"/>
                <a:chExt cx="4608" cy="432"/>
              </a:xfrm>
            </p:grpSpPr>
            <p:grpSp>
              <p:nvGrpSpPr>
                <p:cNvPr id="27" name="Group 60"/>
                <p:cNvGrpSpPr>
                  <a:grpSpLocks/>
                </p:cNvGrpSpPr>
                <p:nvPr/>
              </p:nvGrpSpPr>
              <p:grpSpPr bwMode="auto">
                <a:xfrm>
                  <a:off x="1056" y="2112"/>
                  <a:ext cx="2304" cy="432"/>
                  <a:chOff x="1056" y="2112"/>
                  <a:chExt cx="2304" cy="432"/>
                </a:xfrm>
              </p:grpSpPr>
              <p:grpSp>
                <p:nvGrpSpPr>
                  <p:cNvPr id="28" name="Group 61"/>
                  <p:cNvGrpSpPr>
                    <a:grpSpLocks/>
                  </p:cNvGrpSpPr>
                  <p:nvPr/>
                </p:nvGrpSpPr>
                <p:grpSpPr bwMode="auto">
                  <a:xfrm>
                    <a:off x="1056" y="2112"/>
                    <a:ext cx="1152" cy="432"/>
                    <a:chOff x="1056" y="1872"/>
                    <a:chExt cx="1152" cy="672"/>
                  </a:xfrm>
                </p:grpSpPr>
                <p:sp>
                  <p:nvSpPr>
                    <p:cNvPr id="1632318" name="Freeform 62"/>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19" name="Freeform 63"/>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29" name="Group 64"/>
                  <p:cNvGrpSpPr>
                    <a:grpSpLocks/>
                  </p:cNvGrpSpPr>
                  <p:nvPr/>
                </p:nvGrpSpPr>
                <p:grpSpPr bwMode="auto">
                  <a:xfrm>
                    <a:off x="2208" y="2112"/>
                    <a:ext cx="1152" cy="432"/>
                    <a:chOff x="1056" y="1872"/>
                    <a:chExt cx="1152" cy="672"/>
                  </a:xfrm>
                </p:grpSpPr>
                <p:sp>
                  <p:nvSpPr>
                    <p:cNvPr id="1632321" name="Freeform 65"/>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22" name="Freeform 66"/>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grpSp>
              <p:nvGrpSpPr>
                <p:cNvPr id="30" name="Group 67"/>
                <p:cNvGrpSpPr>
                  <a:grpSpLocks/>
                </p:cNvGrpSpPr>
                <p:nvPr/>
              </p:nvGrpSpPr>
              <p:grpSpPr bwMode="auto">
                <a:xfrm>
                  <a:off x="3360" y="2112"/>
                  <a:ext cx="2304" cy="432"/>
                  <a:chOff x="1056" y="2112"/>
                  <a:chExt cx="2304" cy="432"/>
                </a:xfrm>
              </p:grpSpPr>
              <p:grpSp>
                <p:nvGrpSpPr>
                  <p:cNvPr id="31" name="Group 68"/>
                  <p:cNvGrpSpPr>
                    <a:grpSpLocks/>
                  </p:cNvGrpSpPr>
                  <p:nvPr/>
                </p:nvGrpSpPr>
                <p:grpSpPr bwMode="auto">
                  <a:xfrm>
                    <a:off x="1056" y="2112"/>
                    <a:ext cx="1152" cy="432"/>
                    <a:chOff x="1056" y="1872"/>
                    <a:chExt cx="1152" cy="672"/>
                  </a:xfrm>
                </p:grpSpPr>
                <p:sp>
                  <p:nvSpPr>
                    <p:cNvPr id="1632325" name="Freeform 69"/>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26" name="Freeform 70"/>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1632288" name="Group 71"/>
                  <p:cNvGrpSpPr>
                    <a:grpSpLocks/>
                  </p:cNvGrpSpPr>
                  <p:nvPr/>
                </p:nvGrpSpPr>
                <p:grpSpPr bwMode="auto">
                  <a:xfrm>
                    <a:off x="2208" y="2112"/>
                    <a:ext cx="1152" cy="432"/>
                    <a:chOff x="1056" y="1872"/>
                    <a:chExt cx="1152" cy="672"/>
                  </a:xfrm>
                </p:grpSpPr>
                <p:sp>
                  <p:nvSpPr>
                    <p:cNvPr id="1632328" name="Freeform 72"/>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29" name="Freeform 73"/>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grpSp>
          <p:grpSp>
            <p:nvGrpSpPr>
              <p:cNvPr id="1632291" name="Group 74"/>
              <p:cNvGrpSpPr>
                <a:grpSpLocks/>
              </p:cNvGrpSpPr>
              <p:nvPr/>
            </p:nvGrpSpPr>
            <p:grpSpPr bwMode="auto">
              <a:xfrm>
                <a:off x="2976" y="2976"/>
                <a:ext cx="1872" cy="176"/>
                <a:chOff x="1056" y="2112"/>
                <a:chExt cx="4608" cy="432"/>
              </a:xfrm>
            </p:grpSpPr>
            <p:grpSp>
              <p:nvGrpSpPr>
                <p:cNvPr id="1632294" name="Group 75"/>
                <p:cNvGrpSpPr>
                  <a:grpSpLocks/>
                </p:cNvGrpSpPr>
                <p:nvPr/>
              </p:nvGrpSpPr>
              <p:grpSpPr bwMode="auto">
                <a:xfrm>
                  <a:off x="1056" y="2112"/>
                  <a:ext cx="2304" cy="432"/>
                  <a:chOff x="1056" y="2112"/>
                  <a:chExt cx="2304" cy="432"/>
                </a:xfrm>
              </p:grpSpPr>
              <p:grpSp>
                <p:nvGrpSpPr>
                  <p:cNvPr id="1632295" name="Group 76"/>
                  <p:cNvGrpSpPr>
                    <a:grpSpLocks/>
                  </p:cNvGrpSpPr>
                  <p:nvPr/>
                </p:nvGrpSpPr>
                <p:grpSpPr bwMode="auto">
                  <a:xfrm>
                    <a:off x="1056" y="2112"/>
                    <a:ext cx="1152" cy="432"/>
                    <a:chOff x="1056" y="1872"/>
                    <a:chExt cx="1152" cy="672"/>
                  </a:xfrm>
                </p:grpSpPr>
                <p:sp>
                  <p:nvSpPr>
                    <p:cNvPr id="1632333" name="Freeform 77"/>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34" name="Freeform 78"/>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1632298" name="Group 79"/>
                  <p:cNvGrpSpPr>
                    <a:grpSpLocks/>
                  </p:cNvGrpSpPr>
                  <p:nvPr/>
                </p:nvGrpSpPr>
                <p:grpSpPr bwMode="auto">
                  <a:xfrm>
                    <a:off x="2208" y="2112"/>
                    <a:ext cx="1152" cy="432"/>
                    <a:chOff x="1056" y="1872"/>
                    <a:chExt cx="1152" cy="672"/>
                  </a:xfrm>
                </p:grpSpPr>
                <p:sp>
                  <p:nvSpPr>
                    <p:cNvPr id="1632336" name="Freeform 80"/>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37" name="Freeform 81"/>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grpSp>
              <p:nvGrpSpPr>
                <p:cNvPr id="1632303" name="Group 82"/>
                <p:cNvGrpSpPr>
                  <a:grpSpLocks/>
                </p:cNvGrpSpPr>
                <p:nvPr/>
              </p:nvGrpSpPr>
              <p:grpSpPr bwMode="auto">
                <a:xfrm>
                  <a:off x="3360" y="2112"/>
                  <a:ext cx="2304" cy="432"/>
                  <a:chOff x="1056" y="2112"/>
                  <a:chExt cx="2304" cy="432"/>
                </a:xfrm>
              </p:grpSpPr>
              <p:grpSp>
                <p:nvGrpSpPr>
                  <p:cNvPr id="1632304" name="Group 83"/>
                  <p:cNvGrpSpPr>
                    <a:grpSpLocks/>
                  </p:cNvGrpSpPr>
                  <p:nvPr/>
                </p:nvGrpSpPr>
                <p:grpSpPr bwMode="auto">
                  <a:xfrm>
                    <a:off x="1056" y="2112"/>
                    <a:ext cx="1152" cy="432"/>
                    <a:chOff x="1056" y="1872"/>
                    <a:chExt cx="1152" cy="672"/>
                  </a:xfrm>
                </p:grpSpPr>
                <p:sp>
                  <p:nvSpPr>
                    <p:cNvPr id="1632340" name="Freeform 84"/>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41" name="Freeform 85"/>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nvGrpSpPr>
                  <p:cNvPr id="1632305" name="Group 86"/>
                  <p:cNvGrpSpPr>
                    <a:grpSpLocks/>
                  </p:cNvGrpSpPr>
                  <p:nvPr/>
                </p:nvGrpSpPr>
                <p:grpSpPr bwMode="auto">
                  <a:xfrm>
                    <a:off x="2208" y="2112"/>
                    <a:ext cx="1152" cy="432"/>
                    <a:chOff x="1056" y="1872"/>
                    <a:chExt cx="1152" cy="672"/>
                  </a:xfrm>
                </p:grpSpPr>
                <p:sp>
                  <p:nvSpPr>
                    <p:cNvPr id="1632343" name="Freeform 87"/>
                    <p:cNvSpPr>
                      <a:spLocks/>
                    </p:cNvSpPr>
                    <p:nvPr/>
                  </p:nvSpPr>
                  <p:spPr bwMode="auto">
                    <a:xfrm>
                      <a:off x="1056" y="1872"/>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sp>
                  <p:nvSpPr>
                    <p:cNvPr id="1632344" name="Freeform 88"/>
                    <p:cNvSpPr>
                      <a:spLocks/>
                    </p:cNvSpPr>
                    <p:nvPr/>
                  </p:nvSpPr>
                  <p:spPr bwMode="auto">
                    <a:xfrm flipV="1">
                      <a:off x="1632" y="2208"/>
                      <a:ext cx="576" cy="336"/>
                    </a:xfrm>
                    <a:custGeom>
                      <a:avLst/>
                      <a:gdLst/>
                      <a:ahLst/>
                      <a:cxnLst>
                        <a:cxn ang="0">
                          <a:pos x="0" y="336"/>
                        </a:cxn>
                        <a:cxn ang="0">
                          <a:pos x="96" y="96"/>
                        </a:cxn>
                        <a:cxn ang="0">
                          <a:pos x="336" y="0"/>
                        </a:cxn>
                        <a:cxn ang="0">
                          <a:pos x="576" y="96"/>
                        </a:cxn>
                        <a:cxn ang="0">
                          <a:pos x="672" y="336"/>
                        </a:cxn>
                      </a:cxnLst>
                      <a:rect l="0" t="0" r="r" b="b"/>
                      <a:pathLst>
                        <a:path w="672" h="336">
                          <a:moveTo>
                            <a:pt x="0" y="336"/>
                          </a:moveTo>
                          <a:cubicBezTo>
                            <a:pt x="20" y="244"/>
                            <a:pt x="40" y="152"/>
                            <a:pt x="96" y="96"/>
                          </a:cubicBezTo>
                          <a:cubicBezTo>
                            <a:pt x="152" y="40"/>
                            <a:pt x="256" y="0"/>
                            <a:pt x="336" y="0"/>
                          </a:cubicBezTo>
                          <a:cubicBezTo>
                            <a:pt x="416" y="0"/>
                            <a:pt x="520" y="40"/>
                            <a:pt x="576" y="96"/>
                          </a:cubicBezTo>
                          <a:cubicBezTo>
                            <a:pt x="632" y="152"/>
                            <a:pt x="652" y="244"/>
                            <a:pt x="672" y="336"/>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dirty="0">
                        <a:ea typeface="Papyrus"/>
                        <a:cs typeface="Papyrus"/>
                      </a:endParaRPr>
                    </a:p>
                  </p:txBody>
                </p:sp>
              </p:grpSp>
            </p:grpSp>
          </p:grpSp>
        </p:grpSp>
        <p:sp>
          <p:nvSpPr>
            <p:cNvPr id="1632345" name="Line 89"/>
            <p:cNvSpPr>
              <a:spLocks noChangeShapeType="1"/>
            </p:cNvSpPr>
            <p:nvPr/>
          </p:nvSpPr>
          <p:spPr bwMode="auto">
            <a:xfrm>
              <a:off x="5478" y="1159"/>
              <a:ext cx="120" cy="200"/>
            </a:xfrm>
            <a:prstGeom prst="line">
              <a:avLst/>
            </a:prstGeom>
            <a:noFill/>
            <a:ln w="38100">
              <a:solidFill>
                <a:schemeClr val="hlink"/>
              </a:solidFill>
              <a:round/>
              <a:headEnd/>
              <a:tailEnd type="triangle" w="med" len="med"/>
            </a:ln>
            <a:effectLst/>
          </p:spPr>
          <p:txBody>
            <a:bodyPr>
              <a:prstTxWarp prst="textNoShape">
                <a:avLst/>
              </a:prstTxWarp>
            </a:bodyPr>
            <a:lstStyle/>
            <a:p>
              <a:endParaRPr lang="en-US" dirty="0">
                <a:ea typeface="Papyrus"/>
                <a:cs typeface="Papyrus"/>
              </a:endParaRPr>
            </a:p>
          </p:txBody>
        </p:sp>
        <p:sp>
          <p:nvSpPr>
            <p:cNvPr id="1632346" name="Line 90"/>
            <p:cNvSpPr>
              <a:spLocks noChangeShapeType="1"/>
            </p:cNvSpPr>
            <p:nvPr/>
          </p:nvSpPr>
          <p:spPr bwMode="auto">
            <a:xfrm flipH="1" flipV="1">
              <a:off x="5300" y="1048"/>
              <a:ext cx="430" cy="723"/>
            </a:xfrm>
            <a:prstGeom prst="line">
              <a:avLst/>
            </a:prstGeom>
            <a:noFill/>
            <a:ln w="38100">
              <a:solidFill>
                <a:schemeClr val="hlink"/>
              </a:solidFill>
              <a:round/>
              <a:headEnd/>
              <a:tailEnd/>
            </a:ln>
            <a:effectLst/>
          </p:spPr>
          <p:txBody>
            <a:bodyPr>
              <a:prstTxWarp prst="textNoShape">
                <a:avLst/>
              </a:prstTxWarp>
            </a:bodyPr>
            <a:lstStyle/>
            <a:p>
              <a:endParaRPr lang="en-US" dirty="0">
                <a:ea typeface="Papyrus"/>
                <a:cs typeface="Papyrus"/>
              </a:endParaRPr>
            </a:p>
          </p:txBody>
        </p:sp>
      </p:grpSp>
      <p:sp>
        <p:nvSpPr>
          <p:cNvPr id="1632347" name="Text Box 91"/>
          <p:cNvSpPr txBox="1">
            <a:spLocks noChangeArrowheads="1"/>
          </p:cNvSpPr>
          <p:nvPr/>
        </p:nvSpPr>
        <p:spPr bwMode="auto">
          <a:xfrm>
            <a:off x="533177" y="2992438"/>
            <a:ext cx="3134171" cy="830987"/>
          </a:xfrm>
          <a:prstGeom prst="rect">
            <a:avLst/>
          </a:prstGeom>
          <a:noFill/>
          <a:ln w="9525">
            <a:noFill/>
            <a:miter lim="800000"/>
            <a:headEnd/>
            <a:tailEnd/>
          </a:ln>
          <a:effectLst/>
        </p:spPr>
        <p:txBody>
          <a:bodyPr wrap="none" lIns="91430" tIns="45715" rIns="91430" bIns="45715">
            <a:prstTxWarp prst="textNoShape">
              <a:avLst/>
            </a:prstTxWarp>
            <a:spAutoFit/>
          </a:bodyPr>
          <a:lstStyle/>
          <a:p>
            <a:pPr eaLnBrk="0" hangingPunct="0"/>
            <a:r>
              <a:rPr lang="en-US" sz="4800" b="0" dirty="0">
                <a:latin typeface="Papyrus"/>
                <a:ea typeface="Papyrus"/>
                <a:cs typeface="Papyrus"/>
              </a:rPr>
              <a:t>SAR image</a:t>
            </a:r>
          </a:p>
        </p:txBody>
      </p:sp>
      <p:grpSp>
        <p:nvGrpSpPr>
          <p:cNvPr id="1632308" name="Group 92"/>
          <p:cNvGrpSpPr>
            <a:grpSpLocks/>
          </p:cNvGrpSpPr>
          <p:nvPr/>
        </p:nvGrpSpPr>
        <p:grpSpPr bwMode="auto">
          <a:xfrm>
            <a:off x="762000" y="762000"/>
            <a:ext cx="5334000" cy="5257800"/>
            <a:chOff x="480" y="480"/>
            <a:chExt cx="3360" cy="3312"/>
          </a:xfrm>
        </p:grpSpPr>
        <p:grpSp>
          <p:nvGrpSpPr>
            <p:cNvPr id="1632314" name="Group 93"/>
            <p:cNvGrpSpPr>
              <a:grpSpLocks/>
            </p:cNvGrpSpPr>
            <p:nvPr/>
          </p:nvGrpSpPr>
          <p:grpSpPr bwMode="auto">
            <a:xfrm>
              <a:off x="2496" y="1824"/>
              <a:ext cx="1344" cy="624"/>
              <a:chOff x="2496" y="1824"/>
              <a:chExt cx="1344" cy="624"/>
            </a:xfrm>
          </p:grpSpPr>
          <p:sp>
            <p:nvSpPr>
              <p:cNvPr id="1632350" name="Line 94"/>
              <p:cNvSpPr>
                <a:spLocks noChangeShapeType="1"/>
              </p:cNvSpPr>
              <p:nvPr/>
            </p:nvSpPr>
            <p:spPr bwMode="auto">
              <a:xfrm>
                <a:off x="2496" y="2136"/>
                <a:ext cx="1344" cy="0"/>
              </a:xfrm>
              <a:prstGeom prst="line">
                <a:avLst/>
              </a:prstGeom>
              <a:noFill/>
              <a:ln w="76200">
                <a:solidFill>
                  <a:schemeClr val="tx1"/>
                </a:solidFill>
                <a:round/>
                <a:headEnd/>
                <a:tailEnd type="triangle" w="med" len="med"/>
              </a:ln>
              <a:effectLst/>
            </p:spPr>
            <p:txBody>
              <a:bodyPr wrap="none" anchor="ctr">
                <a:prstTxWarp prst="textNoShape">
                  <a:avLst/>
                </a:prstTxWarp>
              </a:bodyPr>
              <a:lstStyle/>
              <a:p>
                <a:endParaRPr lang="en-US" dirty="0">
                  <a:ea typeface="Papyrus"/>
                  <a:cs typeface="Papyrus"/>
                </a:endParaRPr>
              </a:p>
            </p:txBody>
          </p:sp>
          <p:sp>
            <p:nvSpPr>
              <p:cNvPr id="1632351" name="Line 95"/>
              <p:cNvSpPr>
                <a:spLocks noChangeShapeType="1"/>
              </p:cNvSpPr>
              <p:nvPr/>
            </p:nvSpPr>
            <p:spPr bwMode="auto">
              <a:xfrm>
                <a:off x="2496" y="1824"/>
                <a:ext cx="0" cy="624"/>
              </a:xfrm>
              <a:prstGeom prst="line">
                <a:avLst/>
              </a:prstGeom>
              <a:noFill/>
              <a:ln w="76200">
                <a:solidFill>
                  <a:schemeClr val="tx1"/>
                </a:solidFill>
                <a:round/>
                <a:headEnd/>
                <a:tailEnd/>
              </a:ln>
              <a:effectLst/>
            </p:spPr>
            <p:txBody>
              <a:bodyPr wrap="none" anchor="ctr">
                <a:prstTxWarp prst="textNoShape">
                  <a:avLst/>
                </a:prstTxWarp>
              </a:bodyPr>
              <a:lstStyle/>
              <a:p>
                <a:endParaRPr lang="en-US" dirty="0">
                  <a:ea typeface="Papyrus"/>
                  <a:cs typeface="Papyrus"/>
                </a:endParaRPr>
              </a:p>
            </p:txBody>
          </p:sp>
        </p:grpSp>
        <p:grpSp>
          <p:nvGrpSpPr>
            <p:cNvPr id="1632315" name="Group 96"/>
            <p:cNvGrpSpPr>
              <a:grpSpLocks/>
            </p:cNvGrpSpPr>
            <p:nvPr/>
          </p:nvGrpSpPr>
          <p:grpSpPr bwMode="auto">
            <a:xfrm>
              <a:off x="480" y="480"/>
              <a:ext cx="1104" cy="1120"/>
              <a:chOff x="480" y="480"/>
              <a:chExt cx="1104" cy="1120"/>
            </a:xfrm>
          </p:grpSpPr>
          <p:sp>
            <p:nvSpPr>
              <p:cNvPr id="1632353" name="Line 97"/>
              <p:cNvSpPr>
                <a:spLocks noChangeShapeType="1"/>
              </p:cNvSpPr>
              <p:nvPr/>
            </p:nvSpPr>
            <p:spPr bwMode="auto">
              <a:xfrm flipV="1">
                <a:off x="480" y="480"/>
                <a:ext cx="1104" cy="1104"/>
              </a:xfrm>
              <a:prstGeom prst="line">
                <a:avLst/>
              </a:prstGeom>
              <a:noFill/>
              <a:ln w="152400">
                <a:solidFill>
                  <a:schemeClr val="hlink"/>
                </a:solidFill>
                <a:round/>
                <a:headEnd/>
                <a:tailEnd/>
              </a:ln>
              <a:effectLst/>
            </p:spPr>
            <p:txBody>
              <a:bodyPr>
                <a:prstTxWarp prst="textNoShape">
                  <a:avLst/>
                </a:prstTxWarp>
              </a:bodyPr>
              <a:lstStyle/>
              <a:p>
                <a:endParaRPr lang="en-US" dirty="0">
                  <a:ea typeface="Papyrus"/>
                  <a:cs typeface="Papyrus"/>
                </a:endParaRPr>
              </a:p>
            </p:txBody>
          </p:sp>
          <p:sp>
            <p:nvSpPr>
              <p:cNvPr id="1632354" name="Line 98"/>
              <p:cNvSpPr>
                <a:spLocks noChangeShapeType="1"/>
              </p:cNvSpPr>
              <p:nvPr/>
            </p:nvSpPr>
            <p:spPr bwMode="auto">
              <a:xfrm rot="5400000" flipV="1">
                <a:off x="483" y="525"/>
                <a:ext cx="1072" cy="1077"/>
              </a:xfrm>
              <a:prstGeom prst="line">
                <a:avLst/>
              </a:prstGeom>
              <a:noFill/>
              <a:ln w="152400">
                <a:solidFill>
                  <a:schemeClr val="hlink"/>
                </a:solidFill>
                <a:round/>
                <a:headEnd/>
                <a:tailEnd/>
              </a:ln>
              <a:effectLst/>
            </p:spPr>
            <p:txBody>
              <a:bodyPr>
                <a:prstTxWarp prst="textNoShape">
                  <a:avLst/>
                </a:prstTxWarp>
              </a:bodyPr>
              <a:lstStyle/>
              <a:p>
                <a:endParaRPr lang="en-US" dirty="0">
                  <a:ea typeface="Papyrus"/>
                  <a:cs typeface="Papyrus"/>
                </a:endParaRPr>
              </a:p>
            </p:txBody>
          </p:sp>
        </p:grpSp>
        <p:grpSp>
          <p:nvGrpSpPr>
            <p:cNvPr id="1632316" name="Group 99"/>
            <p:cNvGrpSpPr>
              <a:grpSpLocks/>
            </p:cNvGrpSpPr>
            <p:nvPr/>
          </p:nvGrpSpPr>
          <p:grpSpPr bwMode="auto">
            <a:xfrm>
              <a:off x="480" y="2672"/>
              <a:ext cx="1104" cy="1120"/>
              <a:chOff x="480" y="480"/>
              <a:chExt cx="1104" cy="1120"/>
            </a:xfrm>
          </p:grpSpPr>
          <p:sp>
            <p:nvSpPr>
              <p:cNvPr id="1632356" name="Line 100"/>
              <p:cNvSpPr>
                <a:spLocks noChangeShapeType="1"/>
              </p:cNvSpPr>
              <p:nvPr/>
            </p:nvSpPr>
            <p:spPr bwMode="auto">
              <a:xfrm flipV="1">
                <a:off x="480" y="480"/>
                <a:ext cx="1104" cy="1104"/>
              </a:xfrm>
              <a:prstGeom prst="line">
                <a:avLst/>
              </a:prstGeom>
              <a:noFill/>
              <a:ln w="152400">
                <a:solidFill>
                  <a:schemeClr val="hlink"/>
                </a:solidFill>
                <a:round/>
                <a:headEnd/>
                <a:tailEnd/>
              </a:ln>
              <a:effectLst/>
            </p:spPr>
            <p:txBody>
              <a:bodyPr>
                <a:prstTxWarp prst="textNoShape">
                  <a:avLst/>
                </a:prstTxWarp>
              </a:bodyPr>
              <a:lstStyle/>
              <a:p>
                <a:endParaRPr lang="en-US" dirty="0">
                  <a:ea typeface="Papyrus"/>
                  <a:cs typeface="Papyrus"/>
                </a:endParaRPr>
              </a:p>
            </p:txBody>
          </p:sp>
          <p:sp>
            <p:nvSpPr>
              <p:cNvPr id="1632357" name="Line 101"/>
              <p:cNvSpPr>
                <a:spLocks noChangeShapeType="1"/>
              </p:cNvSpPr>
              <p:nvPr/>
            </p:nvSpPr>
            <p:spPr bwMode="auto">
              <a:xfrm rot="5400000" flipV="1">
                <a:off x="483" y="525"/>
                <a:ext cx="1072" cy="1077"/>
              </a:xfrm>
              <a:prstGeom prst="line">
                <a:avLst/>
              </a:prstGeom>
              <a:noFill/>
              <a:ln w="152400">
                <a:solidFill>
                  <a:schemeClr val="hlink"/>
                </a:solidFill>
                <a:round/>
                <a:headEnd/>
                <a:tailEnd/>
              </a:ln>
              <a:effectLst/>
            </p:spPr>
            <p:txBody>
              <a:bodyPr>
                <a:prstTxWarp prst="textNoShape">
                  <a:avLst/>
                </a:prstTxWarp>
              </a:bodyPr>
              <a:lstStyle/>
              <a:p>
                <a:endParaRPr lang="en-US" dirty="0">
                  <a:ea typeface="Papyrus"/>
                  <a:cs typeface="Papyrus"/>
                </a:endParaRPr>
              </a:p>
            </p:txBody>
          </p:sp>
        </p:grpSp>
      </p:grpSp>
      <p:sp>
        <p:nvSpPr>
          <p:cNvPr id="102" name="Rectangle 101"/>
          <p:cNvSpPr/>
          <p:nvPr/>
        </p:nvSpPr>
        <p:spPr>
          <a:xfrm>
            <a:off x="0" y="6581001"/>
            <a:ext cx="596888" cy="276999"/>
          </a:xfrm>
          <a:prstGeom prst="rect">
            <a:avLst/>
          </a:prstGeom>
        </p:spPr>
        <p:txBody>
          <a:bodyPr wrap="none">
            <a:spAutoFit/>
          </a:bodyPr>
          <a:lstStyle/>
          <a:p>
            <a:r>
              <a:rPr lang="en-US" sz="1200" b="0" dirty="0" smtClean="0">
                <a:latin typeface="Papyrus"/>
                <a:ea typeface="Papyrus"/>
                <a:cs typeface="Papyrus"/>
              </a:rPr>
              <a:t>Fialko</a:t>
            </a:r>
            <a:endParaRPr lang="en-US" sz="1200" b="0" dirty="0">
              <a:latin typeface="Papyrus"/>
              <a:ea typeface="Papyrus"/>
              <a:cs typeface="Papyrus"/>
            </a:endParaRPr>
          </a:p>
        </p:txBody>
      </p:sp>
    </p:spTree>
  </p:cSld>
  <p:clrMapOvr>
    <a:masterClrMapping/>
  </p:clrMapOvr>
  <p:transition advTm="755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632308"/>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5266" name="Rectangle 2"/>
          <p:cNvSpPr>
            <a:spLocks noGrp="1" noChangeArrowheads="1"/>
          </p:cNvSpPr>
          <p:nvPr>
            <p:ph type="title"/>
          </p:nvPr>
        </p:nvSpPr>
        <p:spPr>
          <a:xfrm>
            <a:off x="685800" y="-76200"/>
            <a:ext cx="7772400" cy="952500"/>
          </a:xfrm>
        </p:spPr>
        <p:txBody>
          <a:bodyPr/>
          <a:lstStyle/>
          <a:p>
            <a:r>
              <a:rPr lang="en-US" sz="3200" b="1">
                <a:latin typeface="Helvetica" charset="0"/>
              </a:rPr>
              <a:t>Postseismic - 1992 Landers</a:t>
            </a:r>
            <a:endParaRPr lang="en-US"/>
          </a:p>
        </p:txBody>
      </p:sp>
      <p:pic>
        <p:nvPicPr>
          <p:cNvPr id="1675267" name="Picture 3" descr="Peltzer_LandersPost.jpg                                        0001CD6FHorton2                        ABA78158:"/>
          <p:cNvPicPr>
            <a:picLocks noChangeAspect="1" noChangeArrowheads="1"/>
          </p:cNvPicPr>
          <p:nvPr/>
        </p:nvPicPr>
        <p:blipFill>
          <a:blip r:embed="rId2"/>
          <a:srcRect/>
          <a:stretch>
            <a:fillRect/>
          </a:stretch>
        </p:blipFill>
        <p:spPr bwMode="auto">
          <a:xfrm>
            <a:off x="295275" y="1104900"/>
            <a:ext cx="4867275" cy="5765800"/>
          </a:xfrm>
          <a:prstGeom prst="rect">
            <a:avLst/>
          </a:prstGeom>
          <a:noFill/>
        </p:spPr>
      </p:pic>
      <p:sp>
        <p:nvSpPr>
          <p:cNvPr id="1675268" name="Text Box 4"/>
          <p:cNvSpPr txBox="1">
            <a:spLocks noChangeArrowheads="1"/>
          </p:cNvSpPr>
          <p:nvPr/>
        </p:nvSpPr>
        <p:spPr bwMode="auto">
          <a:xfrm>
            <a:off x="317031" y="1417638"/>
            <a:ext cx="1377300" cy="276999"/>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dirty="0" err="1">
                <a:solidFill>
                  <a:schemeClr val="hlink"/>
                </a:solidFill>
                <a:latin typeface="Papyrus"/>
                <a:ea typeface="Papyrus"/>
                <a:cs typeface="Papyrus"/>
              </a:rPr>
              <a:t>Peltzer</a:t>
            </a:r>
            <a:r>
              <a:rPr lang="en-US" sz="1200" dirty="0">
                <a:solidFill>
                  <a:schemeClr val="hlink"/>
                </a:solidFill>
                <a:latin typeface="Papyrus"/>
                <a:ea typeface="Papyrus"/>
                <a:cs typeface="Papyrus"/>
              </a:rPr>
              <a:t> et al., 1998</a:t>
            </a:r>
          </a:p>
        </p:txBody>
      </p:sp>
      <p:pic>
        <p:nvPicPr>
          <p:cNvPr id="1675269" name="Picture 5" descr="C:\talks2002\rog_s46smooth.jpg"/>
          <p:cNvPicPr>
            <a:picLocks noChangeAspect="1" noChangeArrowheads="1"/>
          </p:cNvPicPr>
          <p:nvPr/>
        </p:nvPicPr>
        <p:blipFill>
          <a:blip r:embed="rId3"/>
          <a:srcRect l="50410" t="34200" r="20352" b="41576"/>
          <a:stretch>
            <a:fillRect/>
          </a:stretch>
        </p:blipFill>
        <p:spPr bwMode="auto">
          <a:xfrm>
            <a:off x="5500688" y="1104900"/>
            <a:ext cx="3176587" cy="3722688"/>
          </a:xfrm>
          <a:prstGeom prst="rect">
            <a:avLst/>
          </a:prstGeom>
          <a:noFill/>
        </p:spPr>
      </p:pic>
      <p:sp>
        <p:nvSpPr>
          <p:cNvPr id="1675270" name="AutoShape 6"/>
          <p:cNvSpPr>
            <a:spLocks noChangeArrowheads="1"/>
          </p:cNvSpPr>
          <p:nvPr/>
        </p:nvSpPr>
        <p:spPr bwMode="auto">
          <a:xfrm>
            <a:off x="6718300" y="1417638"/>
            <a:ext cx="1638300" cy="908050"/>
          </a:xfrm>
          <a:prstGeom prst="wedgeEllipseCallout">
            <a:avLst>
              <a:gd name="adj1" fmla="val -44380"/>
              <a:gd name="adj2" fmla="val 72204"/>
            </a:avLst>
          </a:prstGeom>
          <a:noFill/>
          <a:ln w="38100">
            <a:solidFill>
              <a:schemeClr val="bg2"/>
            </a:solidFill>
            <a:miter lim="800000"/>
            <a:headEnd/>
            <a:tailEnd/>
          </a:ln>
          <a:effectLst/>
        </p:spPr>
        <p:txBody>
          <a:bodyPr wrap="none" anchor="ctr">
            <a:prstTxWarp prst="textNoShape">
              <a:avLst/>
            </a:prstTxWarp>
          </a:bodyPr>
          <a:lstStyle/>
          <a:p>
            <a:pPr algn="ctr" eaLnBrk="0" hangingPunct="0"/>
            <a:r>
              <a:rPr lang="en-US" sz="2000" b="1" dirty="0">
                <a:solidFill>
                  <a:schemeClr val="bg2"/>
                </a:solidFill>
                <a:latin typeface="Papyrus"/>
                <a:ea typeface="Papyrus"/>
                <a:cs typeface="Papyrus"/>
              </a:rPr>
              <a:t>Up by 4 cm</a:t>
            </a:r>
          </a:p>
        </p:txBody>
      </p:sp>
      <p:sp>
        <p:nvSpPr>
          <p:cNvPr id="1675271" name="Text Box 7"/>
          <p:cNvSpPr txBox="1">
            <a:spLocks noChangeArrowheads="1"/>
          </p:cNvSpPr>
          <p:nvPr/>
        </p:nvSpPr>
        <p:spPr bwMode="auto">
          <a:xfrm>
            <a:off x="5408613" y="4795838"/>
            <a:ext cx="1865312" cy="274637"/>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dirty="0">
                <a:latin typeface="Papyrus"/>
                <a:ea typeface="Papyrus"/>
                <a:cs typeface="Papyrus"/>
              </a:rPr>
              <a:t>Massonnet &amp; Feigl, 1998</a:t>
            </a:r>
          </a:p>
        </p:txBody>
      </p:sp>
      <p:sp>
        <p:nvSpPr>
          <p:cNvPr id="1675272" name="Rectangle 8"/>
          <p:cNvSpPr>
            <a:spLocks noGrp="1" noChangeArrowheads="1"/>
          </p:cNvSpPr>
          <p:nvPr>
            <p:ph type="body" idx="1"/>
          </p:nvPr>
        </p:nvSpPr>
        <p:spPr>
          <a:xfrm>
            <a:off x="5238750" y="5108575"/>
            <a:ext cx="3727450" cy="1520825"/>
          </a:xfrm>
          <a:noFill/>
          <a:ln/>
        </p:spPr>
        <p:txBody>
          <a:bodyPr/>
          <a:lstStyle/>
          <a:p>
            <a:pPr>
              <a:buFont typeface="Times" charset="0"/>
              <a:buChar char="•"/>
            </a:pPr>
            <a:r>
              <a:rPr lang="en-US" sz="2400"/>
              <a:t>Releasing stepovers (pull aparts) rebound</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78338" name="Picture 2" descr="&#10;fredfig1r.jpg                                                  0000C43BHorton2                        ABA78158:"/>
          <p:cNvPicPr>
            <a:picLocks noChangeAspect="1" noChangeArrowheads="1"/>
          </p:cNvPicPr>
          <p:nvPr/>
        </p:nvPicPr>
        <p:blipFill>
          <a:blip r:embed="rId2"/>
          <a:srcRect/>
          <a:stretch>
            <a:fillRect/>
          </a:stretch>
        </p:blipFill>
        <p:spPr bwMode="auto">
          <a:xfrm>
            <a:off x="4191000" y="2590800"/>
            <a:ext cx="7297738" cy="3144838"/>
          </a:xfrm>
          <a:prstGeom prst="rect">
            <a:avLst/>
          </a:prstGeom>
          <a:solidFill>
            <a:schemeClr val="bg2"/>
          </a:solidFill>
          <a:ln w="9525">
            <a:solidFill>
              <a:schemeClr val="bg2"/>
            </a:solidFill>
            <a:miter lim="800000"/>
            <a:headEnd/>
            <a:tailEnd/>
          </a:ln>
        </p:spPr>
      </p:pic>
      <p:sp>
        <p:nvSpPr>
          <p:cNvPr id="1678339" name="Rectangle 3"/>
          <p:cNvSpPr>
            <a:spLocks noChangeArrowheads="1"/>
          </p:cNvSpPr>
          <p:nvPr/>
        </p:nvSpPr>
        <p:spPr bwMode="auto">
          <a:xfrm>
            <a:off x="8934450" y="2506663"/>
            <a:ext cx="1262063" cy="3460750"/>
          </a:xfrm>
          <a:prstGeom prst="rect">
            <a:avLst/>
          </a:prstGeom>
          <a:solidFill>
            <a:schemeClr val="bg2"/>
          </a:solidFill>
          <a:ln w="9525">
            <a:solidFill>
              <a:schemeClr val="bg2"/>
            </a:solidFill>
            <a:miter lim="800000"/>
            <a:headEnd/>
            <a:tailEnd/>
          </a:ln>
          <a:effectLst/>
        </p:spPr>
        <p:txBody>
          <a:bodyPr wrap="none" anchor="ctr">
            <a:prstTxWarp prst="textNoShape">
              <a:avLst/>
            </a:prstTxWarp>
          </a:bodyPr>
          <a:lstStyle/>
          <a:p>
            <a:endParaRPr lang="en-US" dirty="0">
              <a:ea typeface="Papyrus"/>
              <a:cs typeface="Papyrus"/>
            </a:endParaRPr>
          </a:p>
        </p:txBody>
      </p:sp>
      <p:pic>
        <p:nvPicPr>
          <p:cNvPr id="1678340" name="Picture 4" descr="hector_post.jpeg                                               00000010Macintosh HD                   ABA78158:"/>
          <p:cNvPicPr>
            <a:picLocks noChangeAspect="1" noChangeArrowheads="1"/>
          </p:cNvPicPr>
          <p:nvPr/>
        </p:nvPicPr>
        <p:blipFill>
          <a:blip r:embed="rId3"/>
          <a:srcRect/>
          <a:stretch>
            <a:fillRect/>
          </a:stretch>
        </p:blipFill>
        <p:spPr bwMode="auto">
          <a:xfrm>
            <a:off x="20638" y="1358900"/>
            <a:ext cx="4060825" cy="5499100"/>
          </a:xfrm>
          <a:prstGeom prst="rect">
            <a:avLst/>
          </a:prstGeom>
          <a:noFill/>
        </p:spPr>
      </p:pic>
      <p:sp>
        <p:nvSpPr>
          <p:cNvPr id="1678341" name="Rectangle 5"/>
          <p:cNvSpPr>
            <a:spLocks noChangeArrowheads="1"/>
          </p:cNvSpPr>
          <p:nvPr/>
        </p:nvSpPr>
        <p:spPr bwMode="auto">
          <a:xfrm>
            <a:off x="4470400" y="2087563"/>
            <a:ext cx="2849563" cy="457200"/>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dirty="0">
                <a:latin typeface="Papyrus"/>
                <a:ea typeface="Papyrus"/>
                <a:cs typeface="Papyrus"/>
              </a:rPr>
              <a:t>Jacobs, A., Sandwell, D., Fialko, Y. and</a:t>
            </a:r>
            <a:br>
              <a:rPr lang="en-US" sz="1200" dirty="0">
                <a:latin typeface="Papyrus"/>
                <a:ea typeface="Papyrus"/>
                <a:cs typeface="Papyrus"/>
              </a:rPr>
            </a:br>
            <a:r>
              <a:rPr lang="en-US" sz="1200" dirty="0">
                <a:latin typeface="Papyrus"/>
                <a:ea typeface="Papyrus"/>
                <a:cs typeface="Papyrus"/>
              </a:rPr>
              <a:t>L. </a:t>
            </a:r>
            <a:r>
              <a:rPr lang="en-US" sz="1200" dirty="0" err="1">
                <a:latin typeface="Papyrus"/>
                <a:ea typeface="Papyrus"/>
                <a:cs typeface="Papyrus"/>
              </a:rPr>
              <a:t>Sichoix</a:t>
            </a:r>
            <a:r>
              <a:rPr lang="en-US" sz="1200" dirty="0">
                <a:latin typeface="Papyrus"/>
                <a:ea typeface="Papyrus"/>
                <a:cs typeface="Papyrus"/>
              </a:rPr>
              <a:t>, BSSA, 2002.</a:t>
            </a:r>
          </a:p>
        </p:txBody>
      </p:sp>
      <p:sp>
        <p:nvSpPr>
          <p:cNvPr id="1678342" name="Rectangle 6"/>
          <p:cNvSpPr>
            <a:spLocks noGrp="1" noChangeArrowheads="1"/>
          </p:cNvSpPr>
          <p:nvPr>
            <p:ph type="title"/>
          </p:nvPr>
        </p:nvSpPr>
        <p:spPr>
          <a:xfrm>
            <a:off x="685800" y="-76200"/>
            <a:ext cx="7772400" cy="1143000"/>
          </a:xfrm>
        </p:spPr>
        <p:txBody>
          <a:bodyPr/>
          <a:lstStyle/>
          <a:p>
            <a:r>
              <a:rPr lang="en-US" sz="3200">
                <a:latin typeface="Helvetica" charset="0"/>
              </a:rPr>
              <a:t>Postseismic - 1999 Hector Mine</a:t>
            </a:r>
            <a:endParaRPr lang="en-US"/>
          </a:p>
        </p:txBody>
      </p:sp>
      <p:sp>
        <p:nvSpPr>
          <p:cNvPr id="1678343" name="Rectangle 7"/>
          <p:cNvSpPr>
            <a:spLocks noGrp="1" noChangeArrowheads="1"/>
          </p:cNvSpPr>
          <p:nvPr>
            <p:ph type="body" idx="1"/>
          </p:nvPr>
        </p:nvSpPr>
        <p:spPr>
          <a:xfrm>
            <a:off x="4140200" y="5880100"/>
            <a:ext cx="4838700" cy="1130300"/>
          </a:xfrm>
          <a:noFill/>
          <a:ln/>
        </p:spPr>
        <p:txBody>
          <a:bodyPr/>
          <a:lstStyle/>
          <a:p>
            <a:pPr>
              <a:buFontTx/>
              <a:buNone/>
            </a:pPr>
            <a:r>
              <a:rPr lang="en-US" sz="2000">
                <a:latin typeface="Helvetica" charset="0"/>
              </a:rPr>
              <a:t>     Far field: Upper mantle relaxation?</a:t>
            </a:r>
            <a:endParaRPr lang="en-US" sz="2400"/>
          </a:p>
          <a:p>
            <a:pPr>
              <a:buFont typeface="Wingdings" charset="2"/>
              <a:buNone/>
            </a:pPr>
            <a:r>
              <a:rPr lang="en-US" sz="1200"/>
              <a:t>        Pollitz et al., Science, 2001</a:t>
            </a:r>
          </a:p>
        </p:txBody>
      </p:sp>
      <p:sp>
        <p:nvSpPr>
          <p:cNvPr id="1678344" name="Rectangle 8"/>
          <p:cNvSpPr>
            <a:spLocks noChangeArrowheads="1"/>
          </p:cNvSpPr>
          <p:nvPr/>
        </p:nvSpPr>
        <p:spPr bwMode="auto">
          <a:xfrm>
            <a:off x="4089400" y="1333500"/>
            <a:ext cx="4838700" cy="1520825"/>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accent2"/>
              </a:buClr>
              <a:buSzPct val="80000"/>
            </a:pPr>
            <a:r>
              <a:rPr lang="en-US" sz="2000" dirty="0">
                <a:latin typeface="Helvetica" charset="0"/>
                <a:ea typeface="Papyrus"/>
                <a:cs typeface="Papyrus"/>
              </a:rPr>
              <a:t>     Near field: Shallow </a:t>
            </a:r>
            <a:r>
              <a:rPr lang="en-US" sz="2000" dirty="0" err="1">
                <a:latin typeface="Helvetica" charset="0"/>
                <a:ea typeface="Papyrus"/>
                <a:cs typeface="Papyrus"/>
              </a:rPr>
              <a:t>afterslip</a:t>
            </a:r>
            <a:r>
              <a:rPr lang="en-US" sz="2000" dirty="0">
                <a:latin typeface="Helvetica" charset="0"/>
                <a:ea typeface="Papyrus"/>
                <a:cs typeface="Papyrus"/>
              </a:rPr>
              <a:t> and fault zone collapse?</a:t>
            </a:r>
            <a:endParaRPr lang="en-US" dirty="0">
              <a:ea typeface="Papyrus"/>
              <a:cs typeface="Papyru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62" name="Rectangle 2"/>
          <p:cNvSpPr>
            <a:spLocks noChangeArrowheads="1"/>
          </p:cNvSpPr>
          <p:nvPr/>
        </p:nvSpPr>
        <p:spPr bwMode="auto">
          <a:xfrm>
            <a:off x="76200" y="1295400"/>
            <a:ext cx="2819400" cy="274638"/>
          </a:xfrm>
          <a:prstGeom prst="rect">
            <a:avLst/>
          </a:prstGeom>
          <a:noFill/>
          <a:ln w="9525">
            <a:noFill/>
            <a:miter lim="800000"/>
            <a:headEnd/>
            <a:tailEnd/>
          </a:ln>
          <a:effectLst/>
        </p:spPr>
        <p:txBody>
          <a:bodyPr>
            <a:prstTxWarp prst="textNoShape">
              <a:avLst/>
            </a:prstTxWarp>
            <a:spAutoFit/>
          </a:bodyPr>
          <a:lstStyle/>
          <a:p>
            <a:pPr eaLnBrk="0" hangingPunct="0"/>
            <a:r>
              <a:rPr lang="en-US" sz="1200" b="0" dirty="0">
                <a:latin typeface="Papyrus"/>
                <a:ea typeface="Papyrus"/>
                <a:cs typeface="Papyrus"/>
              </a:rPr>
              <a:t>(Lyons, S. and Sandwell, JGR,  2003)</a:t>
            </a:r>
          </a:p>
        </p:txBody>
      </p:sp>
      <p:sp>
        <p:nvSpPr>
          <p:cNvPr id="1679363" name="Rectangle 3"/>
          <p:cNvSpPr>
            <a:spLocks noChangeArrowheads="1"/>
          </p:cNvSpPr>
          <p:nvPr/>
        </p:nvSpPr>
        <p:spPr bwMode="auto">
          <a:xfrm>
            <a:off x="76200" y="88900"/>
            <a:ext cx="3124200" cy="977900"/>
          </a:xfrm>
          <a:prstGeom prst="rect">
            <a:avLst/>
          </a:prstGeom>
          <a:noFill/>
          <a:ln w="9525">
            <a:noFill/>
            <a:miter lim="800000"/>
            <a:headEnd/>
            <a:tailEnd/>
          </a:ln>
          <a:effectLst/>
        </p:spPr>
        <p:txBody>
          <a:bodyPr anchor="ctr">
            <a:prstTxWarp prst="textNoShape">
              <a:avLst/>
            </a:prstTxWarp>
          </a:bodyPr>
          <a:lstStyle/>
          <a:p>
            <a:pPr algn="ctr"/>
            <a:r>
              <a:rPr lang="en-US" sz="3200" b="0" dirty="0">
                <a:latin typeface="Papyrus"/>
                <a:ea typeface="Papyrus"/>
                <a:cs typeface="Papyrus"/>
              </a:rPr>
              <a:t>Interseismic - Southern SAF</a:t>
            </a:r>
            <a:endParaRPr lang="en-US" sz="4400" b="0" dirty="0">
              <a:latin typeface="Papyrus"/>
              <a:ea typeface="Papyrus"/>
              <a:cs typeface="Papyrus"/>
            </a:endParaRPr>
          </a:p>
        </p:txBody>
      </p:sp>
      <p:pic>
        <p:nvPicPr>
          <p:cNvPr id="1679364" name="Picture 4" descr="creep_inter.jpeg                                               00018EE1Macintosh HD                   ABA78158:"/>
          <p:cNvPicPr>
            <a:picLocks noChangeAspect="1" noChangeArrowheads="1"/>
          </p:cNvPicPr>
          <p:nvPr/>
        </p:nvPicPr>
        <p:blipFill>
          <a:blip r:embed="rId2"/>
          <a:srcRect/>
          <a:stretch>
            <a:fillRect/>
          </a:stretch>
        </p:blipFill>
        <p:spPr bwMode="auto">
          <a:xfrm>
            <a:off x="3140075" y="-461963"/>
            <a:ext cx="6003925" cy="762476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kumimoji="1" lang="en-US" dirty="0">
                <a:solidFill>
                  <a:srgbClr val="000000"/>
                </a:solidFill>
                <a:effectLst/>
              </a:rPr>
              <a:t>Imaging Radar - Advantages</a:t>
            </a:r>
            <a:endParaRPr lang="en-US" dirty="0">
              <a:effectLst/>
            </a:endParaRPr>
          </a:p>
        </p:txBody>
      </p:sp>
      <p:sp>
        <p:nvSpPr>
          <p:cNvPr id="10243" name="Content Placeholder 2"/>
          <p:cNvSpPr>
            <a:spLocks noGrp="1"/>
          </p:cNvSpPr>
          <p:nvPr>
            <p:ph idx="1"/>
          </p:nvPr>
        </p:nvSpPr>
        <p:spPr>
          <a:xfrm>
            <a:off x="457200" y="1371600"/>
            <a:ext cx="8229600" cy="4525963"/>
          </a:xfrm>
        </p:spPr>
        <p:txBody>
          <a:bodyPr/>
          <a:lstStyle/>
          <a:p>
            <a:pPr eaLnBrk="1" hangingPunct="1"/>
            <a:r>
              <a:rPr kumimoji="1" lang="en-US" sz="2400">
                <a:solidFill>
                  <a:srgbClr val="000000"/>
                </a:solidFill>
              </a:rPr>
              <a:t>Active system (works day or night).</a:t>
            </a:r>
          </a:p>
          <a:p>
            <a:pPr lvl="1" eaLnBrk="1" hangingPunct="1"/>
            <a:r>
              <a:rPr kumimoji="1" lang="en-US" sz="2400">
                <a:solidFill>
                  <a:srgbClr val="000000"/>
                </a:solidFill>
              </a:rPr>
              <a:t>There is also passive microwave imaging (</a:t>
            </a:r>
            <a:r>
              <a:rPr lang="en-US" sz="2400"/>
              <a:t>radiometer) mode. This senses surface radio-emission, which can be converted to radiant temperatures</a:t>
            </a:r>
            <a:r>
              <a:rPr kumimoji="1" lang="en-US" sz="2400">
                <a:solidFill>
                  <a:srgbClr val="000000"/>
                </a:solidFill>
              </a:rPr>
              <a:t>.</a:t>
            </a:r>
          </a:p>
          <a:p>
            <a:pPr eaLnBrk="1" hangingPunct="1"/>
            <a:r>
              <a:rPr kumimoji="1" lang="en-US" sz="2400">
                <a:solidFill>
                  <a:srgbClr val="000000"/>
                </a:solidFill>
              </a:rPr>
              <a:t>Not affected by cloud cover or haze if </a:t>
            </a:r>
            <a:r>
              <a:rPr kumimoji="1" lang="en-US" sz="2400">
                <a:solidFill>
                  <a:srgbClr val="000000"/>
                </a:solidFill>
                <a:latin typeface="Symbol" charset="2"/>
              </a:rPr>
              <a:t>l</a:t>
            </a:r>
            <a:r>
              <a:rPr kumimoji="1" lang="en-US" sz="2400">
                <a:solidFill>
                  <a:srgbClr val="000000"/>
                </a:solidFill>
              </a:rPr>
              <a:t> &gt; 2 cm. It operates independent of weather conditions. Water clouds have a significant effect on radar with wavelength </a:t>
            </a:r>
            <a:r>
              <a:rPr kumimoji="1" lang="en-US" sz="2400">
                <a:solidFill>
                  <a:srgbClr val="000000"/>
                </a:solidFill>
                <a:latin typeface="Symbol" charset="2"/>
              </a:rPr>
              <a:t>l</a:t>
            </a:r>
            <a:r>
              <a:rPr kumimoji="1" lang="en-US" sz="2400">
                <a:solidFill>
                  <a:srgbClr val="000000"/>
                </a:solidFill>
              </a:rPr>
              <a:t> &lt; 2 cm.</a:t>
            </a:r>
          </a:p>
          <a:p>
            <a:pPr eaLnBrk="1" hangingPunct="1"/>
            <a:r>
              <a:rPr kumimoji="1" lang="en-US" sz="2400">
                <a:solidFill>
                  <a:srgbClr val="000000"/>
                </a:solidFill>
              </a:rPr>
              <a:t>Unaffected by rain </a:t>
            </a:r>
            <a:r>
              <a:rPr kumimoji="1" lang="en-US" sz="2400">
                <a:solidFill>
                  <a:srgbClr val="000000"/>
                </a:solidFill>
                <a:latin typeface="Symbol" charset="2"/>
              </a:rPr>
              <a:t>l</a:t>
            </a:r>
            <a:r>
              <a:rPr kumimoji="1" lang="en-US" sz="2400">
                <a:solidFill>
                  <a:srgbClr val="000000"/>
                </a:solidFill>
              </a:rPr>
              <a:t> &gt; 4 cm.</a:t>
            </a:r>
          </a:p>
          <a:p>
            <a:pPr eaLnBrk="1" hangingPunct="1"/>
            <a:r>
              <a:rPr kumimoji="1" lang="en-US" sz="2400">
                <a:solidFill>
                  <a:srgbClr val="000000"/>
                </a:solidFill>
              </a:rPr>
              <a:t>Can penetrate well-sorted dry sand in hyper-arid regions to a depth of about 2 m.</a:t>
            </a:r>
          </a:p>
          <a:p>
            <a:pPr eaLnBrk="1" hangingPunct="1"/>
            <a:endParaRPr lang="en-US"/>
          </a:p>
        </p:txBody>
      </p:sp>
      <p:pic>
        <p:nvPicPr>
          <p:cNvPr id="10244" name="Picture 3" descr="radardaynite.gif"/>
          <p:cNvPicPr>
            <a:picLocks noChangeAspect="1"/>
          </p:cNvPicPr>
          <p:nvPr/>
        </p:nvPicPr>
        <p:blipFill>
          <a:blip r:embed="rId2"/>
          <a:srcRect/>
          <a:stretch>
            <a:fillRect/>
          </a:stretch>
        </p:blipFill>
        <p:spPr bwMode="auto">
          <a:xfrm>
            <a:off x="6934200" y="5073650"/>
            <a:ext cx="2057400" cy="1630363"/>
          </a:xfrm>
          <a:prstGeom prst="rect">
            <a:avLst/>
          </a:prstGeom>
          <a:noFill/>
          <a:ln w="9525">
            <a:noFill/>
            <a:miter lim="800000"/>
            <a:headEnd/>
            <a:tailEnd/>
          </a:ln>
        </p:spPr>
      </p:pic>
      <p:sp>
        <p:nvSpPr>
          <p:cNvPr id="5" name="Rectangle 4"/>
          <p:cNvSpPr/>
          <p:nvPr/>
        </p:nvSpPr>
        <p:spPr>
          <a:xfrm>
            <a:off x="161459" y="6553200"/>
            <a:ext cx="905341" cy="276999"/>
          </a:xfrm>
          <a:prstGeom prst="rect">
            <a:avLst/>
          </a:prstGeom>
        </p:spPr>
        <p:txBody>
          <a:bodyPr wrap="none">
            <a:spAutoFit/>
          </a:bodyPr>
          <a:lstStyle/>
          <a:p>
            <a:r>
              <a:rPr lang="en-US" sz="1200" b="0" dirty="0" smtClean="0">
                <a:latin typeface="Papyrus"/>
              </a:rPr>
              <a:t>Murchison</a:t>
            </a:r>
            <a:endParaRPr lang="en-US" sz="1200" b="0" dirty="0">
              <a:latin typeface="Papyru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44546" name="Picture 2" descr="C:\yuri\pic\ssaf\SSAF1c.jpg"/>
          <p:cNvPicPr>
            <a:picLocks noChangeAspect="1" noChangeArrowheads="1"/>
          </p:cNvPicPr>
          <p:nvPr/>
        </p:nvPicPr>
        <p:blipFill>
          <a:blip r:embed="rId3"/>
          <a:srcRect/>
          <a:stretch>
            <a:fillRect/>
          </a:stretch>
        </p:blipFill>
        <p:spPr bwMode="auto">
          <a:xfrm>
            <a:off x="381000" y="146050"/>
            <a:ext cx="5668963" cy="6427788"/>
          </a:xfrm>
          <a:prstGeom prst="rect">
            <a:avLst/>
          </a:prstGeom>
          <a:noFill/>
          <a:ln w="9525">
            <a:noFill/>
            <a:miter lim="800000"/>
            <a:headEnd/>
            <a:tailEnd/>
          </a:ln>
        </p:spPr>
      </p:pic>
      <p:sp>
        <p:nvSpPr>
          <p:cNvPr id="1644547" name="Text Box 3"/>
          <p:cNvSpPr txBox="1">
            <a:spLocks noChangeArrowheads="1"/>
          </p:cNvSpPr>
          <p:nvPr/>
        </p:nvSpPr>
        <p:spPr bwMode="auto">
          <a:xfrm>
            <a:off x="6096000" y="1444625"/>
            <a:ext cx="3012639" cy="4832093"/>
          </a:xfrm>
          <a:prstGeom prst="rect">
            <a:avLst/>
          </a:prstGeom>
          <a:noFill/>
          <a:ln w="9525">
            <a:noFill/>
            <a:miter lim="800000"/>
            <a:headEnd/>
            <a:tailEnd/>
          </a:ln>
          <a:effectLst/>
        </p:spPr>
        <p:txBody>
          <a:bodyPr wrap="square">
            <a:prstTxWarp prst="textNoShape">
              <a:avLst/>
            </a:prstTxWarp>
            <a:spAutoFit/>
          </a:bodyPr>
          <a:lstStyle/>
          <a:p>
            <a:pPr eaLnBrk="0" hangingPunct="0"/>
            <a:r>
              <a:rPr lang="en-US" b="0" dirty="0">
                <a:latin typeface="Papyrus"/>
                <a:ea typeface="Papyrus"/>
                <a:cs typeface="Papyrus"/>
              </a:rPr>
              <a:t>Line of sight </a:t>
            </a:r>
          </a:p>
          <a:p>
            <a:pPr eaLnBrk="0" hangingPunct="0"/>
            <a:r>
              <a:rPr lang="en-US" b="0" dirty="0">
                <a:latin typeface="Papyrus"/>
                <a:ea typeface="Papyrus"/>
                <a:cs typeface="Papyrus"/>
              </a:rPr>
              <a:t>velocities from </a:t>
            </a:r>
          </a:p>
          <a:p>
            <a:pPr eaLnBrk="0" hangingPunct="0"/>
            <a:r>
              <a:rPr lang="en-US" b="0" dirty="0">
                <a:latin typeface="Papyrus"/>
                <a:ea typeface="Papyrus"/>
                <a:cs typeface="Papyrus"/>
              </a:rPr>
              <a:t>stacked InSAR</a:t>
            </a:r>
          </a:p>
          <a:p>
            <a:pPr eaLnBrk="0" hangingPunct="0"/>
            <a:r>
              <a:rPr lang="en-US" b="0" dirty="0">
                <a:latin typeface="Papyrus"/>
                <a:ea typeface="Papyrus"/>
                <a:cs typeface="Papyrus"/>
              </a:rPr>
              <a:t>data</a:t>
            </a:r>
          </a:p>
          <a:p>
            <a:pPr eaLnBrk="0" hangingPunct="0"/>
            <a:endParaRPr lang="en-US" b="0" dirty="0">
              <a:latin typeface="Papyrus"/>
              <a:ea typeface="Papyrus"/>
              <a:cs typeface="Papyrus"/>
            </a:endParaRPr>
          </a:p>
          <a:p>
            <a:pPr eaLnBrk="0" hangingPunct="0"/>
            <a:r>
              <a:rPr lang="en-US" b="0" dirty="0">
                <a:latin typeface="Papyrus"/>
                <a:ea typeface="Papyrus"/>
                <a:cs typeface="Papyrus"/>
              </a:rPr>
              <a:t>35 </a:t>
            </a:r>
            <a:r>
              <a:rPr lang="en-US" b="0" dirty="0" err="1">
                <a:latin typeface="Papyrus"/>
                <a:ea typeface="Papyrus"/>
                <a:cs typeface="Papyrus"/>
              </a:rPr>
              <a:t>interferograms</a:t>
            </a:r>
            <a:endParaRPr lang="en-US" b="0" dirty="0">
              <a:latin typeface="Papyrus"/>
              <a:ea typeface="Papyrus"/>
              <a:cs typeface="Papyrus"/>
            </a:endParaRPr>
          </a:p>
          <a:p>
            <a:pPr eaLnBrk="0" hangingPunct="0"/>
            <a:endParaRPr lang="en-US" b="0" dirty="0">
              <a:latin typeface="Papyrus"/>
              <a:ea typeface="Papyrus"/>
              <a:cs typeface="Papyrus"/>
            </a:endParaRPr>
          </a:p>
          <a:p>
            <a:pPr eaLnBrk="0" hangingPunct="0"/>
            <a:r>
              <a:rPr lang="en-US" b="0" dirty="0">
                <a:latin typeface="Papyrus"/>
                <a:ea typeface="Papyrus"/>
                <a:cs typeface="Papyrus"/>
              </a:rPr>
              <a:t>Epoch: 1992-2000</a:t>
            </a:r>
          </a:p>
          <a:p>
            <a:pPr eaLnBrk="0" hangingPunct="0"/>
            <a:endParaRPr lang="en-US" b="0" dirty="0">
              <a:latin typeface="Papyrus"/>
              <a:ea typeface="Papyrus"/>
              <a:cs typeface="Papyrus"/>
            </a:endParaRPr>
          </a:p>
          <a:p>
            <a:pPr eaLnBrk="0" hangingPunct="0"/>
            <a:endParaRPr lang="en-US" b="0" dirty="0">
              <a:latin typeface="Papyrus"/>
              <a:ea typeface="Papyrus"/>
              <a:cs typeface="Papyrus"/>
            </a:endParaRPr>
          </a:p>
        </p:txBody>
      </p:sp>
      <p:sp>
        <p:nvSpPr>
          <p:cNvPr id="1644548" name="Text Box 4"/>
          <p:cNvSpPr txBox="1">
            <a:spLocks noChangeArrowheads="1"/>
          </p:cNvSpPr>
          <p:nvPr/>
        </p:nvSpPr>
        <p:spPr bwMode="auto">
          <a:xfrm>
            <a:off x="5763355" y="157163"/>
            <a:ext cx="3748217" cy="954107"/>
          </a:xfrm>
          <a:prstGeom prst="rect">
            <a:avLst/>
          </a:prstGeom>
          <a:noFill/>
          <a:ln w="9525">
            <a:noFill/>
            <a:miter lim="800000"/>
            <a:headEnd/>
            <a:tailEnd/>
          </a:ln>
          <a:effectLst/>
        </p:spPr>
        <p:txBody>
          <a:bodyPr wrap="none">
            <a:prstTxWarp prst="textNoShape">
              <a:avLst/>
            </a:prstTxWarp>
            <a:spAutoFit/>
          </a:bodyPr>
          <a:lstStyle/>
          <a:p>
            <a:r>
              <a:rPr lang="en-US" dirty="0">
                <a:solidFill>
                  <a:schemeClr val="bg2"/>
                </a:solidFill>
                <a:latin typeface="Comic Sans MS" charset="0"/>
                <a:ea typeface="Papyrus"/>
                <a:cs typeface="Papyrus"/>
              </a:rPr>
              <a:t>Fialko, Nature 2006</a:t>
            </a:r>
          </a:p>
          <a:p>
            <a:r>
              <a:rPr lang="en-US" dirty="0">
                <a:solidFill>
                  <a:schemeClr val="bg2"/>
                </a:solidFill>
                <a:latin typeface="Comic Sans MS" charset="0"/>
                <a:ea typeface="Papyrus"/>
                <a:cs typeface="Papyrus"/>
              </a:rPr>
              <a:t>                </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46594" name="Picture 2" descr="C:\yuri\pic\ssaf\SSAF2c.jpg"/>
          <p:cNvPicPr>
            <a:picLocks noChangeAspect="1" noChangeArrowheads="1"/>
          </p:cNvPicPr>
          <p:nvPr/>
        </p:nvPicPr>
        <p:blipFill>
          <a:blip r:embed="rId3"/>
          <a:srcRect/>
          <a:stretch>
            <a:fillRect/>
          </a:stretch>
        </p:blipFill>
        <p:spPr bwMode="auto">
          <a:xfrm>
            <a:off x="381000" y="146050"/>
            <a:ext cx="5668963" cy="6427788"/>
          </a:xfrm>
          <a:prstGeom prst="rect">
            <a:avLst/>
          </a:prstGeom>
          <a:noFill/>
        </p:spPr>
      </p:pic>
      <p:sp>
        <p:nvSpPr>
          <p:cNvPr id="1646595" name="Text Box 3"/>
          <p:cNvSpPr txBox="1">
            <a:spLocks noChangeArrowheads="1"/>
          </p:cNvSpPr>
          <p:nvPr/>
        </p:nvSpPr>
        <p:spPr bwMode="auto">
          <a:xfrm>
            <a:off x="6096000" y="1444625"/>
            <a:ext cx="3012639" cy="4832093"/>
          </a:xfrm>
          <a:prstGeom prst="rect">
            <a:avLst/>
          </a:prstGeom>
          <a:noFill/>
          <a:ln w="9525">
            <a:noFill/>
            <a:miter lim="800000"/>
            <a:headEnd/>
            <a:tailEnd/>
          </a:ln>
          <a:effectLst/>
        </p:spPr>
        <p:txBody>
          <a:bodyPr wrap="square">
            <a:prstTxWarp prst="textNoShape">
              <a:avLst/>
            </a:prstTxWarp>
            <a:spAutoFit/>
          </a:bodyPr>
          <a:lstStyle/>
          <a:p>
            <a:pPr eaLnBrk="0" hangingPunct="0"/>
            <a:r>
              <a:rPr lang="en-US" b="0" dirty="0">
                <a:latin typeface="Papyrus"/>
                <a:ea typeface="Papyrus"/>
                <a:cs typeface="Papyrus"/>
              </a:rPr>
              <a:t>Line of sight </a:t>
            </a:r>
          </a:p>
          <a:p>
            <a:pPr eaLnBrk="0" hangingPunct="0"/>
            <a:r>
              <a:rPr lang="en-US" b="0" dirty="0">
                <a:latin typeface="Papyrus"/>
                <a:ea typeface="Papyrus"/>
                <a:cs typeface="Papyrus"/>
              </a:rPr>
              <a:t>velocities from </a:t>
            </a:r>
          </a:p>
          <a:p>
            <a:pPr eaLnBrk="0" hangingPunct="0"/>
            <a:r>
              <a:rPr lang="en-US" b="0" dirty="0">
                <a:latin typeface="Papyrus"/>
                <a:ea typeface="Papyrus"/>
                <a:cs typeface="Papyrus"/>
              </a:rPr>
              <a:t>stacked InSAR</a:t>
            </a:r>
          </a:p>
          <a:p>
            <a:pPr eaLnBrk="0" hangingPunct="0"/>
            <a:r>
              <a:rPr lang="en-US" b="0" dirty="0">
                <a:latin typeface="Papyrus"/>
                <a:ea typeface="Papyrus"/>
                <a:cs typeface="Papyrus"/>
              </a:rPr>
              <a:t>data</a:t>
            </a:r>
          </a:p>
          <a:p>
            <a:pPr eaLnBrk="0" hangingPunct="0"/>
            <a:endParaRPr lang="en-US" b="0" dirty="0">
              <a:latin typeface="Papyrus"/>
              <a:ea typeface="Papyrus"/>
              <a:cs typeface="Papyrus"/>
            </a:endParaRPr>
          </a:p>
          <a:p>
            <a:pPr eaLnBrk="0" hangingPunct="0"/>
            <a:r>
              <a:rPr lang="en-US" b="0" dirty="0">
                <a:latin typeface="Papyrus"/>
                <a:ea typeface="Papyrus"/>
                <a:cs typeface="Papyrus"/>
              </a:rPr>
              <a:t>35 </a:t>
            </a:r>
            <a:r>
              <a:rPr lang="en-US" b="0" dirty="0" err="1">
                <a:latin typeface="Papyrus"/>
                <a:ea typeface="Papyrus"/>
                <a:cs typeface="Papyrus"/>
              </a:rPr>
              <a:t>interferograms</a:t>
            </a:r>
            <a:endParaRPr lang="en-US" b="0" dirty="0">
              <a:latin typeface="Papyrus"/>
              <a:ea typeface="Papyrus"/>
              <a:cs typeface="Papyrus"/>
            </a:endParaRPr>
          </a:p>
          <a:p>
            <a:pPr eaLnBrk="0" hangingPunct="0"/>
            <a:endParaRPr lang="en-US" b="0" dirty="0">
              <a:latin typeface="Papyrus"/>
              <a:ea typeface="Papyrus"/>
              <a:cs typeface="Papyrus"/>
            </a:endParaRPr>
          </a:p>
          <a:p>
            <a:pPr eaLnBrk="0" hangingPunct="0"/>
            <a:r>
              <a:rPr lang="en-US" b="0" dirty="0">
                <a:latin typeface="Papyrus"/>
                <a:ea typeface="Papyrus"/>
                <a:cs typeface="Papyrus"/>
              </a:rPr>
              <a:t>Epoch: 1992-2000</a:t>
            </a:r>
          </a:p>
          <a:p>
            <a:pPr eaLnBrk="0" hangingPunct="0"/>
            <a:endParaRPr lang="en-US" b="0" dirty="0">
              <a:latin typeface="Papyrus"/>
              <a:ea typeface="Papyrus"/>
              <a:cs typeface="Papyrus"/>
            </a:endParaRPr>
          </a:p>
          <a:p>
            <a:pPr eaLnBrk="0" hangingPunct="0"/>
            <a:endParaRPr lang="en-US" b="0" dirty="0">
              <a:latin typeface="Papyrus"/>
              <a:ea typeface="Papyrus"/>
              <a:cs typeface="Papyrus"/>
            </a:endParaRPr>
          </a:p>
        </p:txBody>
      </p:sp>
      <p:sp>
        <p:nvSpPr>
          <p:cNvPr id="1646596" name="Text Box 4"/>
          <p:cNvSpPr txBox="1">
            <a:spLocks noChangeArrowheads="1"/>
          </p:cNvSpPr>
          <p:nvPr/>
        </p:nvSpPr>
        <p:spPr bwMode="auto">
          <a:xfrm>
            <a:off x="5763355" y="157163"/>
            <a:ext cx="3748217" cy="954107"/>
          </a:xfrm>
          <a:prstGeom prst="rect">
            <a:avLst/>
          </a:prstGeom>
          <a:noFill/>
          <a:ln w="9525">
            <a:noFill/>
            <a:miter lim="800000"/>
            <a:headEnd/>
            <a:tailEnd/>
          </a:ln>
          <a:effectLst/>
        </p:spPr>
        <p:txBody>
          <a:bodyPr wrap="none">
            <a:prstTxWarp prst="textNoShape">
              <a:avLst/>
            </a:prstTxWarp>
            <a:spAutoFit/>
          </a:bodyPr>
          <a:lstStyle/>
          <a:p>
            <a:r>
              <a:rPr lang="en-US" dirty="0">
                <a:solidFill>
                  <a:schemeClr val="bg2"/>
                </a:solidFill>
                <a:latin typeface="Comic Sans MS" charset="0"/>
                <a:ea typeface="Papyrus"/>
                <a:cs typeface="Papyrus"/>
              </a:rPr>
              <a:t>Fialko, Nature 2006</a:t>
            </a:r>
          </a:p>
          <a:p>
            <a:r>
              <a:rPr lang="en-US" dirty="0">
                <a:solidFill>
                  <a:schemeClr val="bg2"/>
                </a:solidFill>
                <a:latin typeface="Comic Sans MS" charset="0"/>
                <a:ea typeface="Papyrus"/>
                <a:cs typeface="Papyrus"/>
              </a:rPr>
              <a:t>                </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882" name="Picture 2" descr="C:\yuri\talks\SCEC05\los_ssaf.jpg"/>
          <p:cNvPicPr>
            <a:picLocks noChangeAspect="1" noChangeArrowheads="1"/>
          </p:cNvPicPr>
          <p:nvPr/>
        </p:nvPicPr>
        <p:blipFill>
          <a:blip r:embed="rId3"/>
          <a:srcRect/>
          <a:stretch>
            <a:fillRect/>
          </a:stretch>
        </p:blipFill>
        <p:spPr bwMode="auto">
          <a:xfrm>
            <a:off x="74613" y="923925"/>
            <a:ext cx="9040812" cy="5173663"/>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0386" name="Rectangle 2"/>
          <p:cNvSpPr>
            <a:spLocks noGrp="1" noChangeArrowheads="1"/>
          </p:cNvSpPr>
          <p:nvPr>
            <p:ph type="title"/>
          </p:nvPr>
        </p:nvSpPr>
        <p:spPr>
          <a:xfrm>
            <a:off x="0" y="12700"/>
            <a:ext cx="9144000" cy="1143000"/>
          </a:xfrm>
        </p:spPr>
        <p:txBody>
          <a:bodyPr/>
          <a:lstStyle/>
          <a:p>
            <a:r>
              <a:rPr lang="en-US" sz="3200" dirty="0">
                <a:solidFill>
                  <a:schemeClr val="tx1"/>
                </a:solidFill>
                <a:effectLst/>
                <a:latin typeface="Papyrus"/>
              </a:rPr>
              <a:t>Interseismic - San Francisco Bay Area</a:t>
            </a:r>
            <a:endParaRPr lang="en-US" dirty="0">
              <a:solidFill>
                <a:schemeClr val="tx1"/>
              </a:solidFill>
              <a:effectLst/>
              <a:latin typeface="Papyrus"/>
            </a:endParaRPr>
          </a:p>
        </p:txBody>
      </p:sp>
      <p:sp>
        <p:nvSpPr>
          <p:cNvPr id="1680387" name="Rectangle 3"/>
          <p:cNvSpPr>
            <a:spLocks noGrp="1" noChangeArrowheads="1"/>
          </p:cNvSpPr>
          <p:nvPr>
            <p:ph type="body" sz="half" idx="1"/>
          </p:nvPr>
        </p:nvSpPr>
        <p:spPr/>
        <p:txBody>
          <a:bodyPr/>
          <a:lstStyle/>
          <a:p>
            <a:pPr lvl="4"/>
            <a:endParaRPr lang="en-US">
              <a:solidFill>
                <a:schemeClr val="tx1"/>
              </a:solidFill>
              <a:effectLst/>
              <a:latin typeface="Papyrus"/>
            </a:endParaRPr>
          </a:p>
          <a:p>
            <a:pPr lvl="4"/>
            <a:endParaRPr lang="en-US">
              <a:solidFill>
                <a:schemeClr val="tx1"/>
              </a:solidFill>
              <a:effectLst/>
              <a:latin typeface="Papyrus"/>
            </a:endParaRPr>
          </a:p>
        </p:txBody>
      </p:sp>
      <p:pic>
        <p:nvPicPr>
          <p:cNvPr id="1680388" name="Picture 4" descr="C:\USERS\schmidt\int1.jpg"/>
          <p:cNvPicPr>
            <a:picLocks noChangeAspect="1" noChangeArrowheads="1"/>
          </p:cNvPicPr>
          <p:nvPr/>
        </p:nvPicPr>
        <p:blipFill>
          <a:blip r:embed="rId2"/>
          <a:srcRect/>
          <a:stretch>
            <a:fillRect/>
          </a:stretch>
        </p:blipFill>
        <p:spPr bwMode="auto">
          <a:xfrm>
            <a:off x="4564063" y="1295400"/>
            <a:ext cx="4303712" cy="5295900"/>
          </a:xfrm>
          <a:prstGeom prst="rect">
            <a:avLst/>
          </a:prstGeom>
          <a:noFill/>
        </p:spPr>
      </p:pic>
      <p:sp>
        <p:nvSpPr>
          <p:cNvPr id="1680389" name="Text Box 5"/>
          <p:cNvSpPr txBox="1">
            <a:spLocks noChangeArrowheads="1"/>
          </p:cNvSpPr>
          <p:nvPr/>
        </p:nvSpPr>
        <p:spPr bwMode="auto">
          <a:xfrm>
            <a:off x="63500" y="1652588"/>
            <a:ext cx="3975100" cy="4770537"/>
          </a:xfrm>
          <a:prstGeom prst="rect">
            <a:avLst/>
          </a:prstGeom>
          <a:noFill/>
          <a:ln w="9525">
            <a:noFill/>
            <a:miter lim="800000"/>
            <a:headEnd/>
            <a:tailEnd/>
          </a:ln>
          <a:effectLst/>
        </p:spPr>
        <p:txBody>
          <a:bodyPr>
            <a:prstTxWarp prst="textNoShape">
              <a:avLst/>
            </a:prstTxWarp>
            <a:spAutoFit/>
          </a:bodyPr>
          <a:lstStyle/>
          <a:p>
            <a:pPr marL="338138" indent="-338138" eaLnBrk="0" hangingPunct="0">
              <a:spcBef>
                <a:spcPct val="50000"/>
              </a:spcBef>
              <a:buFont typeface="Times" charset="0"/>
              <a:buChar char="•"/>
            </a:pPr>
            <a:r>
              <a:rPr lang="en-US" b="0" dirty="0">
                <a:effectLst/>
                <a:latin typeface="Papyrus"/>
                <a:ea typeface="Papyrus"/>
                <a:cs typeface="Papyrus"/>
              </a:rPr>
              <a:t>Eight-year </a:t>
            </a:r>
            <a:r>
              <a:rPr lang="en-US" b="0" dirty="0" err="1">
                <a:effectLst/>
                <a:latin typeface="Papyrus"/>
                <a:ea typeface="Papyrus"/>
                <a:cs typeface="Papyrus"/>
              </a:rPr>
              <a:t>interferogram</a:t>
            </a:r>
            <a:r>
              <a:rPr lang="en-US" b="0" dirty="0">
                <a:effectLst/>
                <a:latin typeface="Papyrus"/>
                <a:ea typeface="Papyrus"/>
                <a:cs typeface="Papyrus"/>
              </a:rPr>
              <a:t>      showing:</a:t>
            </a:r>
          </a:p>
          <a:p>
            <a:pPr marL="338138" indent="-338138" eaLnBrk="0" hangingPunct="0">
              <a:spcBef>
                <a:spcPct val="50000"/>
              </a:spcBef>
              <a:buFont typeface="Times" charset="0"/>
              <a:buChar char="•"/>
            </a:pPr>
            <a:endParaRPr lang="en-US" sz="2000" b="0" dirty="0">
              <a:effectLst/>
              <a:latin typeface="Papyrus"/>
              <a:ea typeface="Papyrus"/>
              <a:cs typeface="Papyrus"/>
            </a:endParaRPr>
          </a:p>
          <a:p>
            <a:pPr marL="800100" lvl="1" indent="-342900" eaLnBrk="0" hangingPunct="0">
              <a:spcBef>
                <a:spcPct val="50000"/>
              </a:spcBef>
              <a:buFont typeface="Times" charset="0"/>
              <a:buChar char="•"/>
            </a:pPr>
            <a:r>
              <a:rPr lang="en-US" sz="2000" b="0" dirty="0">
                <a:effectLst/>
                <a:latin typeface="Papyrus"/>
                <a:ea typeface="Papyrus"/>
                <a:cs typeface="Papyrus"/>
              </a:rPr>
              <a:t>Elastic strain accumulation across San Andreas fault system</a:t>
            </a:r>
          </a:p>
          <a:p>
            <a:pPr marL="800100" lvl="1" indent="-342900" eaLnBrk="0" hangingPunct="0">
              <a:spcBef>
                <a:spcPct val="50000"/>
              </a:spcBef>
              <a:buFont typeface="Times" charset="0"/>
              <a:buChar char="•"/>
            </a:pPr>
            <a:r>
              <a:rPr lang="en-US" sz="2000" b="0" dirty="0">
                <a:effectLst/>
                <a:latin typeface="Papyrus"/>
                <a:ea typeface="Papyrus"/>
                <a:cs typeface="Papyrus"/>
              </a:rPr>
              <a:t>Creep along Hayward fault </a:t>
            </a:r>
          </a:p>
          <a:p>
            <a:pPr marL="800100" lvl="1" indent="-342900" eaLnBrk="0" hangingPunct="0">
              <a:spcBef>
                <a:spcPct val="50000"/>
              </a:spcBef>
              <a:buFont typeface="Times" charset="0"/>
              <a:buChar char="•"/>
            </a:pPr>
            <a:r>
              <a:rPr lang="en-US" sz="2000" b="0" dirty="0">
                <a:effectLst/>
                <a:latin typeface="Papyrus"/>
                <a:ea typeface="Papyrus"/>
                <a:cs typeface="Papyrus"/>
              </a:rPr>
              <a:t>Rebound of Santa Clara Valley from aquifer recharge</a:t>
            </a:r>
          </a:p>
        </p:txBody>
      </p:sp>
      <p:sp>
        <p:nvSpPr>
          <p:cNvPr id="1680390" name="Text Box 6"/>
          <p:cNvSpPr txBox="1">
            <a:spLocks noChangeArrowheads="1"/>
          </p:cNvSpPr>
          <p:nvPr/>
        </p:nvSpPr>
        <p:spPr bwMode="auto">
          <a:xfrm rot="2993016">
            <a:off x="6138145" y="5299661"/>
            <a:ext cx="607859" cy="338554"/>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b="0" dirty="0">
                <a:effectLst/>
                <a:latin typeface="Papyrus"/>
                <a:ea typeface="Papyrus"/>
                <a:cs typeface="Papyrus"/>
              </a:rPr>
              <a:t>SAF</a:t>
            </a:r>
          </a:p>
        </p:txBody>
      </p:sp>
      <p:sp>
        <p:nvSpPr>
          <p:cNvPr id="1680391" name="Text Box 7"/>
          <p:cNvSpPr txBox="1">
            <a:spLocks noChangeArrowheads="1"/>
          </p:cNvSpPr>
          <p:nvPr/>
        </p:nvSpPr>
        <p:spPr bwMode="auto">
          <a:xfrm rot="2993016">
            <a:off x="7137304" y="4223336"/>
            <a:ext cx="479618" cy="338554"/>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b="0" dirty="0">
                <a:effectLst/>
                <a:latin typeface="Papyrus"/>
                <a:ea typeface="Papyrus"/>
                <a:cs typeface="Papyrus"/>
              </a:rPr>
              <a:t>HF</a:t>
            </a:r>
          </a:p>
        </p:txBody>
      </p:sp>
      <p:sp>
        <p:nvSpPr>
          <p:cNvPr id="1680392" name="Text Box 8"/>
          <p:cNvSpPr txBox="1">
            <a:spLocks noChangeArrowheads="1"/>
          </p:cNvSpPr>
          <p:nvPr/>
        </p:nvSpPr>
        <p:spPr bwMode="auto">
          <a:xfrm rot="2993016">
            <a:off x="7453216" y="3375611"/>
            <a:ext cx="479618" cy="338554"/>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b="0" dirty="0">
                <a:effectLst/>
                <a:latin typeface="Papyrus"/>
                <a:ea typeface="Papyrus"/>
                <a:cs typeface="Papyrus"/>
              </a:rPr>
              <a:t>CF</a:t>
            </a:r>
          </a:p>
        </p:txBody>
      </p:sp>
      <p:sp>
        <p:nvSpPr>
          <p:cNvPr id="1680393" name="Text Box 9"/>
          <p:cNvSpPr txBox="1">
            <a:spLocks noChangeArrowheads="1"/>
          </p:cNvSpPr>
          <p:nvPr/>
        </p:nvSpPr>
        <p:spPr bwMode="auto">
          <a:xfrm>
            <a:off x="7254875" y="5303838"/>
            <a:ext cx="663575"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sz="1800" b="0" dirty="0">
                <a:effectLst/>
                <a:latin typeface="Papyrus"/>
                <a:ea typeface="Papyrus"/>
                <a:cs typeface="Papyrus"/>
              </a:rPr>
              <a:t>SCV</a:t>
            </a:r>
          </a:p>
        </p:txBody>
      </p:sp>
      <p:sp>
        <p:nvSpPr>
          <p:cNvPr id="1680394" name="Text Box 10"/>
          <p:cNvSpPr txBox="1">
            <a:spLocks noChangeArrowheads="1"/>
          </p:cNvSpPr>
          <p:nvPr/>
        </p:nvSpPr>
        <p:spPr bwMode="auto">
          <a:xfrm>
            <a:off x="185383" y="984250"/>
            <a:ext cx="3210635" cy="338554"/>
          </a:xfrm>
          <a:prstGeom prst="rect">
            <a:avLst/>
          </a:prstGeom>
          <a:noFill/>
          <a:ln w="12700" cap="sq">
            <a:noFill/>
            <a:miter lim="800000"/>
            <a:headEnd type="none" w="sm" len="sm"/>
            <a:tailEnd type="none" w="sm" len="sm"/>
          </a:ln>
          <a:effectLst/>
        </p:spPr>
        <p:txBody>
          <a:bodyPr wrap="none">
            <a:prstTxWarp prst="textNoShape">
              <a:avLst/>
            </a:prstTxWarp>
            <a:spAutoFit/>
          </a:bodyPr>
          <a:lstStyle/>
          <a:p>
            <a:pPr eaLnBrk="0" hangingPunct="0"/>
            <a:r>
              <a:rPr kumimoji="1" lang="en-US" sz="1600" b="0" dirty="0">
                <a:effectLst/>
                <a:latin typeface="Papyrus"/>
                <a:ea typeface="Papyrus"/>
                <a:cs typeface="Papyrus"/>
              </a:rPr>
              <a:t>(</a:t>
            </a:r>
            <a:r>
              <a:rPr kumimoji="1" lang="en-US" sz="1600" b="0" dirty="0" err="1">
                <a:effectLst/>
                <a:latin typeface="Papyrus"/>
                <a:ea typeface="Papyrus"/>
                <a:cs typeface="Papyrus"/>
              </a:rPr>
              <a:t>Burgmann</a:t>
            </a:r>
            <a:r>
              <a:rPr kumimoji="1" lang="en-US" sz="1600" b="0" dirty="0">
                <a:effectLst/>
                <a:latin typeface="Papyrus"/>
                <a:ea typeface="Papyrus"/>
                <a:cs typeface="Papyrus"/>
              </a:rPr>
              <a:t> et al., Science, 2000)</a:t>
            </a:r>
            <a:endParaRPr kumimoji="1" lang="en-US" sz="1200" b="0" dirty="0">
              <a:effectLst/>
              <a:latin typeface="Papyrus"/>
              <a:ea typeface="Papyrus"/>
              <a:cs typeface="Papyru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1410" name="Rectangle 2"/>
          <p:cNvSpPr>
            <a:spLocks noGrp="1" noChangeArrowheads="1"/>
          </p:cNvSpPr>
          <p:nvPr>
            <p:ph type="title"/>
          </p:nvPr>
        </p:nvSpPr>
        <p:spPr>
          <a:xfrm>
            <a:off x="533400" y="1752600"/>
            <a:ext cx="7772400" cy="1143000"/>
          </a:xfrm>
        </p:spPr>
        <p:txBody>
          <a:bodyPr>
            <a:normAutofit fontScale="90000"/>
          </a:bodyPr>
          <a:lstStyle/>
          <a:p>
            <a:r>
              <a:rPr lang="en-US" dirty="0">
                <a:solidFill>
                  <a:schemeClr val="tx1"/>
                </a:solidFill>
                <a:effectLst/>
                <a:latin typeface="Papyrus"/>
              </a:rPr>
              <a:t>Magmatic activity: detection and interpretation</a:t>
            </a:r>
          </a:p>
        </p:txBody>
      </p:sp>
      <p:sp>
        <p:nvSpPr>
          <p:cNvPr id="1681411" name="Rectangle 3"/>
          <p:cNvSpPr>
            <a:spLocks noGrp="1" noChangeArrowheads="1"/>
          </p:cNvSpPr>
          <p:nvPr>
            <p:ph type="body" idx="1"/>
          </p:nvPr>
        </p:nvSpPr>
        <p:spPr>
          <a:xfrm>
            <a:off x="838200" y="2971800"/>
            <a:ext cx="7772400" cy="4114800"/>
          </a:xfrm>
        </p:spPr>
        <p:txBody>
          <a:bodyPr/>
          <a:lstStyle/>
          <a:p>
            <a:r>
              <a:rPr lang="en-US">
                <a:solidFill>
                  <a:schemeClr val="tx1"/>
                </a:solidFill>
                <a:effectLst/>
                <a:latin typeface="Papyrus"/>
              </a:rPr>
              <a:t>Location and geometry of magma reservoirs</a:t>
            </a:r>
          </a:p>
          <a:p>
            <a:r>
              <a:rPr lang="en-US">
                <a:solidFill>
                  <a:schemeClr val="tx1"/>
                </a:solidFill>
                <a:effectLst/>
                <a:latin typeface="Papyrus"/>
              </a:rPr>
              <a:t>Dynamics of magma supply </a:t>
            </a:r>
          </a:p>
          <a:p>
            <a:r>
              <a:rPr lang="en-US">
                <a:solidFill>
                  <a:schemeClr val="tx1"/>
                </a:solidFill>
                <a:effectLst/>
                <a:latin typeface="Papyrus"/>
              </a:rPr>
              <a:t>Precursory phenomena</a:t>
            </a:r>
          </a:p>
          <a:p>
            <a:pPr lvl="1"/>
            <a:r>
              <a:rPr lang="en-US">
                <a:solidFill>
                  <a:schemeClr val="tx1"/>
                </a:solidFill>
                <a:effectLst/>
                <a:latin typeface="Papyrus"/>
              </a:rPr>
              <a:t>Intrusion</a:t>
            </a:r>
          </a:p>
          <a:p>
            <a:pPr lvl="1"/>
            <a:r>
              <a:rPr lang="en-US">
                <a:solidFill>
                  <a:schemeClr val="tx1"/>
                </a:solidFill>
                <a:effectLst/>
                <a:latin typeface="Papyrus"/>
              </a:rPr>
              <a:t>Eruption</a:t>
            </a:r>
          </a:p>
          <a:p>
            <a:pPr>
              <a:buFont typeface="Wingdings" charset="2"/>
              <a:buNone/>
            </a:pPr>
            <a:endParaRPr lang="en-US">
              <a:solidFill>
                <a:schemeClr val="tx1"/>
              </a:solidFill>
              <a:effectLst/>
              <a:latin typeface="Papyrus"/>
            </a:endParaRPr>
          </a:p>
        </p:txBody>
      </p:sp>
      <p:sp>
        <p:nvSpPr>
          <p:cNvPr id="4" name="Rectangle 3"/>
          <p:cNvSpPr/>
          <p:nvPr/>
        </p:nvSpPr>
        <p:spPr>
          <a:xfrm>
            <a:off x="0" y="6553200"/>
            <a:ext cx="596888" cy="276999"/>
          </a:xfrm>
          <a:prstGeom prst="rect">
            <a:avLst/>
          </a:prstGeom>
        </p:spPr>
        <p:txBody>
          <a:bodyPr wrap="none">
            <a:spAutoFit/>
          </a:bodyPr>
          <a:lstStyle/>
          <a:p>
            <a:r>
              <a:rPr lang="en-US" sz="1200" b="0" dirty="0" smtClean="0">
                <a:latin typeface="Papyrus"/>
                <a:ea typeface="Papyrus"/>
                <a:cs typeface="Papyrus"/>
              </a:rPr>
              <a:t>Fialko</a:t>
            </a:r>
            <a:endParaRPr lang="en-US" sz="1200" b="0" dirty="0">
              <a:latin typeface="Papyrus"/>
              <a:ea typeface="Papyrus"/>
              <a:cs typeface="Papyrus"/>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a:xfrm>
            <a:off x="228600" y="304800"/>
            <a:ext cx="3276600" cy="1143000"/>
          </a:xfrm>
          <a:noFill/>
          <a:ln/>
        </p:spPr>
        <p:txBody>
          <a:bodyPr>
            <a:normAutofit fontScale="90000"/>
          </a:bodyPr>
          <a:lstStyle/>
          <a:p>
            <a:r>
              <a:rPr lang="en-US" sz="3000" dirty="0">
                <a:solidFill>
                  <a:schemeClr val="tx1"/>
                </a:solidFill>
                <a:effectLst/>
                <a:latin typeface="Papyrus"/>
              </a:rPr>
              <a:t>Volcanic Inflation</a:t>
            </a:r>
            <a:br>
              <a:rPr lang="en-US" sz="3000" dirty="0">
                <a:solidFill>
                  <a:schemeClr val="tx1"/>
                </a:solidFill>
                <a:effectLst/>
                <a:latin typeface="Papyrus"/>
              </a:rPr>
            </a:br>
            <a:r>
              <a:rPr lang="en-US" sz="3000" dirty="0">
                <a:solidFill>
                  <a:schemeClr val="tx1"/>
                </a:solidFill>
                <a:effectLst/>
                <a:latin typeface="Papyrus"/>
              </a:rPr>
              <a:t>Three Sisters,</a:t>
            </a:r>
            <a:br>
              <a:rPr lang="en-US" sz="3000" dirty="0">
                <a:solidFill>
                  <a:schemeClr val="tx1"/>
                </a:solidFill>
                <a:effectLst/>
                <a:latin typeface="Papyrus"/>
              </a:rPr>
            </a:br>
            <a:r>
              <a:rPr lang="en-US" sz="3000" dirty="0">
                <a:solidFill>
                  <a:schemeClr val="tx1"/>
                </a:solidFill>
                <a:effectLst/>
                <a:latin typeface="Papyrus"/>
              </a:rPr>
              <a:t>Cascade Range</a:t>
            </a:r>
            <a:endParaRPr lang="en-US" dirty="0">
              <a:solidFill>
                <a:schemeClr val="tx1"/>
              </a:solidFill>
              <a:effectLst/>
              <a:latin typeface="Papyrus"/>
            </a:endParaRPr>
          </a:p>
        </p:txBody>
      </p:sp>
      <p:sp>
        <p:nvSpPr>
          <p:cNvPr id="1683459" name="Rectangle 3"/>
          <p:cNvSpPr>
            <a:spLocks noChangeArrowheads="1"/>
          </p:cNvSpPr>
          <p:nvPr/>
        </p:nvSpPr>
        <p:spPr bwMode="auto">
          <a:xfrm>
            <a:off x="5105400" y="1752600"/>
            <a:ext cx="228600" cy="228600"/>
          </a:xfrm>
          <a:prstGeom prst="rect">
            <a:avLst/>
          </a:prstGeom>
          <a:solidFill>
            <a:srgbClr val="3540D5"/>
          </a:solidFill>
          <a:ln w="12700" cap="sq">
            <a:noFill/>
            <a:miter lim="800000"/>
            <a:headEnd type="none" w="sm" len="sm"/>
            <a:tailEnd type="none" w="sm" len="sm"/>
          </a:ln>
          <a:effectLst/>
        </p:spPr>
        <p:txBody>
          <a:bodyPr wrap="none" anchor="ctr">
            <a:prstTxWarp prst="textNoShape">
              <a:avLst/>
            </a:prstTxWarp>
          </a:bodyPr>
          <a:lstStyle/>
          <a:p>
            <a:endParaRPr lang="en-US" b="0" dirty="0">
              <a:effectLst/>
              <a:latin typeface="Papyrus"/>
              <a:ea typeface="Papyrus"/>
              <a:cs typeface="Papyrus"/>
            </a:endParaRPr>
          </a:p>
        </p:txBody>
      </p:sp>
      <p:sp>
        <p:nvSpPr>
          <p:cNvPr id="1683460" name="Text Box 4"/>
          <p:cNvSpPr txBox="1">
            <a:spLocks noChangeArrowheads="1"/>
          </p:cNvSpPr>
          <p:nvPr/>
        </p:nvSpPr>
        <p:spPr bwMode="auto">
          <a:xfrm>
            <a:off x="228600" y="1920875"/>
            <a:ext cx="2432050" cy="30480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eaLnBrk="0" hangingPunct="0"/>
            <a:r>
              <a:rPr lang="en-US" sz="1400" b="0" dirty="0">
                <a:effectLst/>
                <a:latin typeface="Papyrus"/>
                <a:ea typeface="Papyrus"/>
                <a:cs typeface="Papyrus"/>
              </a:rPr>
              <a:t>(Wicks et al., Science, 2002)</a:t>
            </a:r>
          </a:p>
        </p:txBody>
      </p:sp>
      <p:pic>
        <p:nvPicPr>
          <p:cNvPr id="1683461" name="Picture 5" descr="&#10;Wicks_MS.jpeg                                                  00000010Macintosh HD                   ABA78158:"/>
          <p:cNvPicPr>
            <a:picLocks noGrp="1" noChangeAspect="1" noChangeArrowheads="1"/>
          </p:cNvPicPr>
          <p:nvPr>
            <p:ph type="clipArt" sz="half" idx="2"/>
          </p:nvPr>
        </p:nvPicPr>
        <p:blipFill>
          <a:blip r:embed="rId2"/>
          <a:srcRect/>
          <a:stretch>
            <a:fillRect/>
          </a:stretch>
        </p:blipFill>
        <p:spPr>
          <a:xfrm>
            <a:off x="3929063" y="0"/>
            <a:ext cx="5238750" cy="6781800"/>
          </a:xfrm>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685800"/>
          </a:xfrm>
          <a:prstGeom prst="rect">
            <a:avLst/>
          </a:prstGeom>
        </p:spPr>
        <p:txBody>
          <a:bodyPr anchor="ctr">
            <a:normAutofit/>
          </a:bodyPr>
          <a:lstStyle/>
          <a:p>
            <a:pPr algn="ctr" fontAlgn="auto">
              <a:spcAft>
                <a:spcPts val="0"/>
              </a:spcAft>
              <a:defRPr/>
            </a:pPr>
            <a:r>
              <a:rPr lang="en-US" b="0" dirty="0">
                <a:latin typeface="Papyrus"/>
                <a:ea typeface="Papyrus"/>
                <a:cs typeface="Papyrus"/>
              </a:rPr>
              <a:t>SIR-C image of Nile Paleochannel, Sudan</a:t>
            </a:r>
          </a:p>
        </p:txBody>
      </p:sp>
      <p:sp>
        <p:nvSpPr>
          <p:cNvPr id="5" name="Rectangle 3"/>
          <p:cNvSpPr txBox="1">
            <a:spLocks noChangeArrowheads="1"/>
          </p:cNvSpPr>
          <p:nvPr/>
        </p:nvSpPr>
        <p:spPr>
          <a:xfrm>
            <a:off x="0" y="762000"/>
            <a:ext cx="9144000" cy="4038600"/>
          </a:xfrm>
          <a:prstGeom prst="rect">
            <a:avLst/>
          </a:prstGeom>
        </p:spPr>
        <p:txBody>
          <a:bodyPr>
            <a:prstTxWarp prst="textNoShape">
              <a:avLst/>
            </a:prstTxWarp>
            <a:normAutofit/>
          </a:bodyPr>
          <a:lstStyle/>
          <a:p>
            <a:pPr marL="342900" indent="-342900">
              <a:lnSpc>
                <a:spcPct val="80000"/>
              </a:lnSpc>
              <a:spcBef>
                <a:spcPct val="20000"/>
              </a:spcBef>
              <a:buFont typeface="Arial" charset="0"/>
              <a:buChar char="•"/>
            </a:pPr>
            <a:r>
              <a:rPr lang="en-US" sz="2000" dirty="0">
                <a:solidFill>
                  <a:srgbClr val="000000"/>
                </a:solidFill>
                <a:latin typeface="Papyrus"/>
                <a:ea typeface="Papyrus"/>
                <a:cs typeface="Papyrus"/>
              </a:rPr>
              <a:t>The top image is a photograph taken with color </a:t>
            </a:r>
            <a:r>
              <a:rPr lang="en-US" sz="2000" dirty="0" smtClean="0">
                <a:solidFill>
                  <a:srgbClr val="000000"/>
                </a:solidFill>
                <a:latin typeface="Papyrus"/>
                <a:ea typeface="Papyrus"/>
                <a:cs typeface="Papyrus"/>
              </a:rPr>
              <a:t>infrared. </a:t>
            </a:r>
            <a:r>
              <a:rPr lang="en-US" sz="2000" dirty="0">
                <a:solidFill>
                  <a:srgbClr val="000000"/>
                </a:solidFill>
                <a:latin typeface="Papyrus"/>
                <a:ea typeface="Papyrus"/>
                <a:cs typeface="Papyrus"/>
              </a:rPr>
              <a:t>The radar image at the bottom is a SIR-C/X-SAR image. The thick, white band in the top right of the radar image is an ancient channel of the Nile that is now buried under layers of sand. This channel cannot be seen in the photograph and its existence was not known before this radar image was processed.</a:t>
            </a:r>
            <a:r>
              <a:rPr lang="en-US" sz="2000" dirty="0" smtClean="0">
                <a:solidFill>
                  <a:srgbClr val="000000"/>
                </a:solidFill>
                <a:latin typeface="Papyrus"/>
                <a:ea typeface="Papyrus"/>
                <a:cs typeface="Papyrus"/>
              </a:rPr>
              <a:t> </a:t>
            </a:r>
            <a:endParaRPr lang="en-US" sz="2000" dirty="0">
              <a:solidFill>
                <a:srgbClr val="000000"/>
              </a:solidFill>
              <a:latin typeface="Papyrus"/>
              <a:ea typeface="Papyrus"/>
              <a:cs typeface="Papyrus"/>
            </a:endParaRPr>
          </a:p>
        </p:txBody>
      </p:sp>
      <p:pic>
        <p:nvPicPr>
          <p:cNvPr id="40964" name="Picture 4"/>
          <p:cNvPicPr>
            <a:picLocks noChangeAspect="1" noChangeArrowheads="1"/>
          </p:cNvPicPr>
          <p:nvPr/>
        </p:nvPicPr>
        <p:blipFill>
          <a:blip r:embed="rId2"/>
          <a:srcRect/>
          <a:stretch>
            <a:fillRect/>
          </a:stretch>
        </p:blipFill>
        <p:spPr bwMode="auto">
          <a:xfrm>
            <a:off x="1752600" y="2427287"/>
            <a:ext cx="5562600" cy="4202113"/>
          </a:xfrm>
          <a:prstGeom prst="rect">
            <a:avLst/>
          </a:prstGeom>
          <a:noFill/>
          <a:ln w="9525">
            <a:noFill/>
            <a:miter lim="800000"/>
            <a:headEnd/>
            <a:tailEnd/>
          </a:ln>
        </p:spPr>
      </p:pic>
      <p:sp>
        <p:nvSpPr>
          <p:cNvPr id="6" name="Rectangle 5"/>
          <p:cNvSpPr/>
          <p:nvPr/>
        </p:nvSpPr>
        <p:spPr>
          <a:xfrm>
            <a:off x="161459" y="6553200"/>
            <a:ext cx="905341" cy="276999"/>
          </a:xfrm>
          <a:prstGeom prst="rect">
            <a:avLst/>
          </a:prstGeom>
        </p:spPr>
        <p:txBody>
          <a:bodyPr wrap="none">
            <a:spAutoFit/>
          </a:bodyPr>
          <a:lstStyle/>
          <a:p>
            <a:r>
              <a:rPr lang="en-US" sz="1200" b="0" dirty="0" smtClean="0">
                <a:latin typeface="Papyrus"/>
              </a:rPr>
              <a:t>Murchison</a:t>
            </a:r>
            <a:endParaRPr lang="en-US" sz="1200" b="0" dirty="0">
              <a:latin typeface="Papyru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67</a:t>
            </a:fld>
            <a:endParaRPr lang="en-US"/>
          </a:p>
        </p:txBody>
      </p:sp>
      <p:pic>
        <p:nvPicPr>
          <p:cNvPr id="3" name="Picture 4" descr="vegas_3d_big"/>
          <p:cNvPicPr>
            <a:picLocks noChangeAspect="1" noChangeArrowheads="1"/>
          </p:cNvPicPr>
          <p:nvPr/>
        </p:nvPicPr>
        <p:blipFill>
          <a:blip r:embed="rId2"/>
          <a:srcRect/>
          <a:stretch>
            <a:fillRect/>
          </a:stretch>
        </p:blipFill>
        <p:spPr bwMode="auto">
          <a:xfrm>
            <a:off x="1331913" y="1366838"/>
            <a:ext cx="6096000" cy="4994275"/>
          </a:xfrm>
          <a:prstGeom prst="rect">
            <a:avLst/>
          </a:prstGeom>
          <a:noFill/>
        </p:spPr>
      </p:pic>
      <p:sp>
        <p:nvSpPr>
          <p:cNvPr id="5" name="Rectangle 2"/>
          <p:cNvSpPr txBox="1">
            <a:spLocks noChangeArrowheads="1"/>
          </p:cNvSpPr>
          <p:nvPr/>
        </p:nvSpPr>
        <p:spPr>
          <a:xfrm>
            <a:off x="0" y="152400"/>
            <a:ext cx="9144000" cy="1143000"/>
          </a:xfrm>
          <a:prstGeom prst="rect">
            <a:avLst/>
          </a:prstGeom>
        </p:spPr>
        <p:txBody>
          <a:bodyPr vert="horz" anchor="ctr">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all" spc="0" normalizeH="0" baseline="0" noProof="0" dirty="0" smtClean="0">
                <a:ln>
                  <a:noFill/>
                </a:ln>
                <a:solidFill>
                  <a:schemeClr val="tx1"/>
                </a:solidFill>
                <a:effectLst/>
                <a:uLnTx/>
                <a:uFillTx/>
                <a:latin typeface="Papyrus"/>
                <a:ea typeface="ＭＳ Ｐゴシック" charset="-128"/>
                <a:cs typeface="ＭＳ Ｐゴシック" charset="-128"/>
              </a:rPr>
              <a:t>Subsidence</a:t>
            </a:r>
            <a:r>
              <a:rPr kumimoji="0" lang="en-US" sz="3600" b="0" i="0" u="none" strike="noStrike" kern="1200" cap="all" spc="0" normalizeH="0" noProof="0" dirty="0" smtClean="0">
                <a:ln>
                  <a:noFill/>
                </a:ln>
                <a:solidFill>
                  <a:schemeClr val="tx1"/>
                </a:solidFill>
                <a:effectLst/>
                <a:uLnTx/>
                <a:uFillTx/>
                <a:latin typeface="Papyrus"/>
                <a:ea typeface="ＭＳ Ｐゴシック" charset="-128"/>
                <a:cs typeface="ＭＳ Ｐゴシック" charset="-128"/>
              </a:rPr>
              <a:t> due to ground water withdrawal.</a:t>
            </a:r>
            <a:r>
              <a:rPr kumimoji="0" lang="en-US" sz="1800" b="0" i="0" u="none" strike="noStrike" kern="1200" cap="all" spc="0" normalizeH="0" noProof="0" dirty="0" smtClean="0">
                <a:ln>
                  <a:noFill/>
                </a:ln>
                <a:solidFill>
                  <a:schemeClr val="tx1"/>
                </a:solidFill>
                <a:effectLst/>
                <a:uLnTx/>
                <a:uFillTx/>
                <a:latin typeface="Papyrus"/>
                <a:ea typeface="ＭＳ Ｐゴシック" charset="-128"/>
                <a:cs typeface="ＭＳ Ｐゴシック" charset="-128"/>
              </a:rPr>
              <a:t> </a:t>
            </a:r>
            <a:r>
              <a:rPr kumimoji="0" lang="en-US" sz="1800" b="0" i="0" u="none" strike="noStrike" kern="1200" cap="all" spc="0" normalizeH="0" noProof="0" smtClean="0">
                <a:ln>
                  <a:noFill/>
                </a:ln>
                <a:solidFill>
                  <a:schemeClr val="tx1"/>
                </a:solidFill>
                <a:effectLst/>
                <a:uLnTx/>
                <a:uFillTx/>
                <a:latin typeface="Papyrus"/>
                <a:ea typeface="ＭＳ Ｐゴシック" charset="-128"/>
                <a:cs typeface="ＭＳ Ｐゴシック" charset="-128"/>
              </a:rPr>
              <a:t>(presentation has </a:t>
            </a:r>
            <a:r>
              <a:rPr kumimoji="0" lang="en-US" sz="1800" b="0" i="0" u="none" strike="noStrike" kern="1200" cap="all" spc="0" normalizeH="0" noProof="0" dirty="0" smtClean="0">
                <a:ln>
                  <a:noFill/>
                </a:ln>
                <a:solidFill>
                  <a:schemeClr val="tx1"/>
                </a:solidFill>
                <a:effectLst/>
                <a:uLnTx/>
                <a:uFillTx/>
                <a:latin typeface="Papyrus"/>
                <a:ea typeface="ＭＳ Ｐゴシック" charset="-128"/>
                <a:cs typeface="ＭＳ Ｐゴシック" charset="-128"/>
              </a:rPr>
              <a:t>extreme vertical exaggeration)</a:t>
            </a:r>
            <a:endParaRPr kumimoji="0" lang="en-US" sz="3600" b="0" i="0" u="none" strike="noStrike" kern="1200" cap="all" spc="0" normalizeH="0" baseline="0" noProof="0" dirty="0">
              <a:ln>
                <a:noFill/>
              </a:ln>
              <a:solidFill>
                <a:schemeClr val="tx1"/>
              </a:solidFill>
              <a:effectLst/>
              <a:uLnTx/>
              <a:uFillTx/>
              <a:latin typeface="Papyrus"/>
              <a:ea typeface="ＭＳ Ｐゴシック" charset="-128"/>
              <a:cs typeface="ＭＳ Ｐゴシック"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a:xfrm>
            <a:off x="1219200" y="152400"/>
            <a:ext cx="6934200" cy="533400"/>
          </a:xfrm>
          <a:ln w="25400">
            <a:solidFill>
              <a:schemeClr val="hlink"/>
            </a:solidFill>
          </a:ln>
        </p:spPr>
        <p:txBody>
          <a:bodyPr/>
          <a:lstStyle/>
          <a:p>
            <a:r>
              <a:rPr lang="en-US" sz="2000">
                <a:solidFill>
                  <a:schemeClr val="tx1"/>
                </a:solidFill>
                <a:effectLst/>
              </a:rPr>
              <a:t>Review: Will InSAR work for you?</a:t>
            </a:r>
          </a:p>
        </p:txBody>
      </p:sp>
      <p:sp>
        <p:nvSpPr>
          <p:cNvPr id="866307" name="Rectangle 3"/>
          <p:cNvSpPr>
            <a:spLocks noGrp="1" noChangeArrowheads="1"/>
          </p:cNvSpPr>
          <p:nvPr>
            <p:ph type="body" idx="1"/>
          </p:nvPr>
        </p:nvSpPr>
        <p:spPr>
          <a:xfrm>
            <a:off x="0" y="838200"/>
            <a:ext cx="9067800" cy="5943600"/>
          </a:xfrm>
        </p:spPr>
        <p:txBody>
          <a:bodyPr/>
          <a:lstStyle/>
          <a:p>
            <a:pPr>
              <a:lnSpc>
                <a:spcPct val="80000"/>
              </a:lnSpc>
            </a:pPr>
            <a:r>
              <a:rPr lang="en-US" sz="1400">
                <a:solidFill>
                  <a:schemeClr val="tx1"/>
                </a:solidFill>
                <a:effectLst/>
                <a:latin typeface="Papyrus"/>
              </a:rPr>
              <a:t>What is the local rate of deformation?</a:t>
            </a:r>
          </a:p>
          <a:p>
            <a:pPr lvl="1">
              <a:lnSpc>
                <a:spcPct val="80000"/>
              </a:lnSpc>
            </a:pPr>
            <a:endParaRPr lang="en-US" sz="1400" baseline="30000">
              <a:solidFill>
                <a:schemeClr val="tx1"/>
              </a:solidFill>
              <a:effectLst/>
              <a:latin typeface="Papyrus"/>
            </a:endParaRPr>
          </a:p>
          <a:p>
            <a:pPr lvl="1">
              <a:lnSpc>
                <a:spcPct val="80000"/>
              </a:lnSpc>
            </a:pPr>
            <a:r>
              <a:rPr lang="en-US" sz="1400">
                <a:solidFill>
                  <a:schemeClr val="tx1"/>
                </a:solidFill>
                <a:effectLst/>
                <a:latin typeface="Papyrus"/>
              </a:rPr>
              <a:t>Sensitivity of single igram ~1cm </a:t>
            </a:r>
          </a:p>
          <a:p>
            <a:pPr lvl="1">
              <a:lnSpc>
                <a:spcPct val="80000"/>
              </a:lnSpc>
            </a:pPr>
            <a:r>
              <a:rPr lang="en-US" sz="1400">
                <a:solidFill>
                  <a:schemeClr val="tx1"/>
                </a:solidFill>
                <a:effectLst/>
                <a:latin typeface="Papyrus"/>
              </a:rPr>
              <a:t>How many years to get signal this big and will it be overcome by noise?</a:t>
            </a:r>
          </a:p>
          <a:p>
            <a:pPr lvl="1">
              <a:lnSpc>
                <a:spcPct val="80000"/>
              </a:lnSpc>
            </a:pPr>
            <a:r>
              <a:rPr lang="en-US" sz="1400">
                <a:solidFill>
                  <a:schemeClr val="tx1"/>
                </a:solidFill>
                <a:effectLst/>
                <a:latin typeface="Papyrus"/>
              </a:rPr>
              <a:t>Can you stack several igrams together? </a:t>
            </a:r>
          </a:p>
          <a:p>
            <a:pPr lvl="1">
              <a:lnSpc>
                <a:spcPct val="80000"/>
              </a:lnSpc>
            </a:pPr>
            <a:endParaRPr lang="en-US" sz="1400">
              <a:solidFill>
                <a:schemeClr val="tx1"/>
              </a:solidFill>
              <a:effectLst/>
              <a:latin typeface="Papyrus"/>
            </a:endParaRPr>
          </a:p>
          <a:p>
            <a:pPr>
              <a:lnSpc>
                <a:spcPct val="80000"/>
              </a:lnSpc>
            </a:pPr>
            <a:r>
              <a:rPr lang="en-US" sz="1400">
                <a:solidFill>
                  <a:schemeClr val="tx1"/>
                </a:solidFill>
                <a:effectLst/>
                <a:latin typeface="Papyrus"/>
              </a:rPr>
              <a:t>What is the scale of deformation? </a:t>
            </a:r>
          </a:p>
          <a:p>
            <a:pPr>
              <a:lnSpc>
                <a:spcPct val="80000"/>
              </a:lnSpc>
            </a:pPr>
            <a:endParaRPr lang="en-US" sz="1400">
              <a:solidFill>
                <a:schemeClr val="tx1"/>
              </a:solidFill>
              <a:effectLst/>
              <a:latin typeface="Papyrus"/>
            </a:endParaRPr>
          </a:p>
          <a:p>
            <a:pPr lvl="1">
              <a:lnSpc>
                <a:spcPct val="80000"/>
              </a:lnSpc>
            </a:pPr>
            <a:r>
              <a:rPr lang="en-US" sz="1400">
                <a:solidFill>
                  <a:schemeClr val="tx1"/>
                </a:solidFill>
                <a:effectLst/>
                <a:latin typeface="Papyrus"/>
              </a:rPr>
              <a:t>Pixel size ~10m, but generally need to average many together</a:t>
            </a:r>
          </a:p>
          <a:p>
            <a:pPr lvl="1">
              <a:lnSpc>
                <a:spcPct val="80000"/>
              </a:lnSpc>
            </a:pPr>
            <a:r>
              <a:rPr lang="en-US" sz="1400">
                <a:solidFill>
                  <a:schemeClr val="tx1"/>
                </a:solidFill>
                <a:effectLst/>
                <a:latin typeface="Papyrus"/>
              </a:rPr>
              <a:t>Image size is ~100 km, but if too broad worry about precision of orbits</a:t>
            </a:r>
          </a:p>
          <a:p>
            <a:pPr>
              <a:lnSpc>
                <a:spcPct val="80000"/>
              </a:lnSpc>
            </a:pPr>
            <a:endParaRPr lang="en-US" sz="1400">
              <a:solidFill>
                <a:schemeClr val="tx1"/>
              </a:solidFill>
              <a:effectLst/>
              <a:latin typeface="Papyrus"/>
            </a:endParaRPr>
          </a:p>
          <a:p>
            <a:pPr>
              <a:lnSpc>
                <a:spcPct val="80000"/>
              </a:lnSpc>
            </a:pPr>
            <a:r>
              <a:rPr lang="en-US" sz="1400">
                <a:solidFill>
                  <a:schemeClr val="tx1"/>
                </a:solidFill>
                <a:effectLst/>
                <a:latin typeface="Papyrus"/>
              </a:rPr>
              <a:t>What is the local noise? </a:t>
            </a:r>
          </a:p>
          <a:p>
            <a:pPr>
              <a:lnSpc>
                <a:spcPct val="80000"/>
              </a:lnSpc>
            </a:pPr>
            <a:endParaRPr lang="en-US" sz="1400">
              <a:solidFill>
                <a:schemeClr val="tx1"/>
              </a:solidFill>
              <a:effectLst/>
              <a:latin typeface="Papyrus"/>
            </a:endParaRPr>
          </a:p>
          <a:p>
            <a:pPr lvl="1">
              <a:lnSpc>
                <a:spcPct val="80000"/>
              </a:lnSpc>
            </a:pPr>
            <a:r>
              <a:rPr lang="en-US" sz="1400">
                <a:solidFill>
                  <a:schemeClr val="tx1"/>
                </a:solidFill>
                <a:effectLst/>
                <a:latin typeface="Papyrus"/>
              </a:rPr>
              <a:t>How much vegetation/precipitation/water vapor/human cultivation?</a:t>
            </a:r>
          </a:p>
          <a:p>
            <a:pPr lvl="1">
              <a:lnSpc>
                <a:spcPct val="80000"/>
              </a:lnSpc>
            </a:pPr>
            <a:r>
              <a:rPr lang="en-US" sz="1400">
                <a:solidFill>
                  <a:schemeClr val="tx1"/>
                </a:solidFill>
                <a:effectLst/>
                <a:latin typeface="Papyrus"/>
              </a:rPr>
              <a:t>Can you only make igrams with data from the same seasons?</a:t>
            </a:r>
          </a:p>
          <a:p>
            <a:pPr lvl="1">
              <a:lnSpc>
                <a:spcPct val="80000"/>
              </a:lnSpc>
            </a:pPr>
            <a:r>
              <a:rPr lang="en-US" sz="1400">
                <a:solidFill>
                  <a:schemeClr val="tx1"/>
                </a:solidFill>
                <a:effectLst/>
                <a:latin typeface="Papyrus"/>
              </a:rPr>
              <a:t>Can you get L-band data and find persistent scatterers?</a:t>
            </a:r>
          </a:p>
          <a:p>
            <a:pPr>
              <a:lnSpc>
                <a:spcPct val="80000"/>
              </a:lnSpc>
            </a:pPr>
            <a:endParaRPr lang="en-US" sz="1400">
              <a:solidFill>
                <a:schemeClr val="tx1"/>
              </a:solidFill>
              <a:effectLst/>
              <a:latin typeface="Papyrus"/>
            </a:endParaRPr>
          </a:p>
          <a:p>
            <a:pPr>
              <a:lnSpc>
                <a:spcPct val="80000"/>
              </a:lnSpc>
            </a:pPr>
            <a:r>
              <a:rPr lang="en-US" sz="1400">
                <a:solidFill>
                  <a:schemeClr val="tx1"/>
                </a:solidFill>
                <a:effectLst/>
                <a:latin typeface="Papyrus"/>
              </a:rPr>
              <a:t>What data is available?  </a:t>
            </a:r>
          </a:p>
          <a:p>
            <a:pPr>
              <a:lnSpc>
                <a:spcPct val="80000"/>
              </a:lnSpc>
            </a:pPr>
            <a:r>
              <a:rPr lang="en-US" sz="1400">
                <a:solidFill>
                  <a:schemeClr val="tx1"/>
                </a:solidFill>
                <a:effectLst/>
                <a:latin typeface="Papyrus"/>
              </a:rPr>
              <a:t>Is there data from multiple satellites and/or imaging geometries?</a:t>
            </a:r>
          </a:p>
          <a:p>
            <a:pPr>
              <a:lnSpc>
                <a:spcPct val="80000"/>
              </a:lnSpc>
            </a:pPr>
            <a:endParaRPr lang="en-US" sz="1600">
              <a:solidFill>
                <a:schemeClr val="tx1"/>
              </a:solidFill>
              <a:effectLst/>
              <a:latin typeface="Papyrus"/>
            </a:endParaRPr>
          </a:p>
          <a:p>
            <a:pPr>
              <a:lnSpc>
                <a:spcPct val="80000"/>
              </a:lnSpc>
            </a:pPr>
            <a:r>
              <a:rPr lang="en-US" sz="1400">
                <a:solidFill>
                  <a:schemeClr val="tx1"/>
                </a:solidFill>
                <a:effectLst/>
                <a:latin typeface="Papyrus"/>
              </a:rPr>
              <a:t>Is a digital elevation model available?</a:t>
            </a:r>
          </a:p>
          <a:p>
            <a:pPr>
              <a:lnSpc>
                <a:spcPct val="80000"/>
              </a:lnSpc>
            </a:pPr>
            <a:endParaRPr lang="en-US" sz="1400">
              <a:solidFill>
                <a:schemeClr val="tx1"/>
              </a:solidFill>
              <a:effectLst/>
              <a:latin typeface="Papyrus"/>
            </a:endParaRPr>
          </a:p>
          <a:p>
            <a:pPr>
              <a:lnSpc>
                <a:spcPct val="80000"/>
              </a:lnSpc>
            </a:pPr>
            <a:r>
              <a:rPr lang="en-US" sz="1400">
                <a:solidFill>
                  <a:schemeClr val="tx1"/>
                </a:solidFill>
                <a:effectLst/>
                <a:latin typeface="Papyrus"/>
              </a:rPr>
              <a:t>Do you need rapid response for hazard assessment?</a:t>
            </a:r>
          </a:p>
        </p:txBody>
      </p:sp>
      <p:sp>
        <p:nvSpPr>
          <p:cNvPr id="4" name="Rectangle 3"/>
          <p:cNvSpPr/>
          <p:nvPr/>
        </p:nvSpPr>
        <p:spPr>
          <a:xfrm>
            <a:off x="260215" y="6581001"/>
            <a:ext cx="1178778" cy="276999"/>
          </a:xfrm>
          <a:prstGeom prst="rect">
            <a:avLst/>
          </a:prstGeom>
        </p:spPr>
        <p:txBody>
          <a:bodyPr wrap="none">
            <a:spAutoFit/>
          </a:bodyPr>
          <a:lstStyle/>
          <a:p>
            <a:r>
              <a:rPr lang="en-US" sz="1200" b="0" dirty="0" smtClean="0">
                <a:effectLst/>
                <a:latin typeface="Papyrus"/>
                <a:ea typeface="Papyrus"/>
                <a:cs typeface="Papyrus"/>
              </a:rPr>
              <a:t>Matt Pritchard</a:t>
            </a:r>
            <a:endParaRPr lang="en-US" sz="1200" b="0" dirty="0">
              <a:effectLst/>
              <a:latin typeface="Papyrus"/>
              <a:ea typeface="Papyrus"/>
              <a:cs typeface="Papyru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8354" name="Rectangle 2"/>
          <p:cNvSpPr>
            <a:spLocks noGrp="1" noChangeArrowheads="1"/>
          </p:cNvSpPr>
          <p:nvPr>
            <p:ph type="title"/>
          </p:nvPr>
        </p:nvSpPr>
        <p:spPr>
          <a:xfrm>
            <a:off x="685800" y="152400"/>
            <a:ext cx="7772400" cy="609600"/>
          </a:xfrm>
          <a:ln w="25400">
            <a:solidFill>
              <a:schemeClr val="hlink"/>
            </a:solidFill>
          </a:ln>
        </p:spPr>
        <p:txBody>
          <a:bodyPr/>
          <a:lstStyle/>
          <a:p>
            <a:r>
              <a:rPr lang="en-US" sz="2000">
                <a:solidFill>
                  <a:schemeClr val="tx1"/>
                </a:solidFill>
                <a:effectLst/>
              </a:rPr>
              <a:t>Review: How to set up InSAR capability?</a:t>
            </a:r>
          </a:p>
        </p:txBody>
      </p:sp>
      <p:sp>
        <p:nvSpPr>
          <p:cNvPr id="868355" name="Rectangle 3"/>
          <p:cNvSpPr>
            <a:spLocks noGrp="1" noChangeArrowheads="1"/>
          </p:cNvSpPr>
          <p:nvPr>
            <p:ph type="body" idx="1"/>
          </p:nvPr>
        </p:nvSpPr>
        <p:spPr>
          <a:xfrm>
            <a:off x="0" y="990600"/>
            <a:ext cx="9144000" cy="4876800"/>
          </a:xfrm>
        </p:spPr>
        <p:txBody>
          <a:bodyPr/>
          <a:lstStyle/>
          <a:p>
            <a:pPr marL="609600" indent="-609600">
              <a:lnSpc>
                <a:spcPct val="80000"/>
              </a:lnSpc>
              <a:buFont typeface="Arial" charset="0"/>
              <a:buNone/>
            </a:pPr>
            <a:r>
              <a:rPr lang="en-US" sz="1400">
                <a:solidFill>
                  <a:schemeClr val="tx1"/>
                </a:solidFill>
                <a:effectLst/>
                <a:latin typeface="Papyrus"/>
              </a:rPr>
              <a:t>1) Establish access to data </a:t>
            </a:r>
          </a:p>
          <a:p>
            <a:pPr marL="609600" indent="-609600">
              <a:lnSpc>
                <a:spcPct val="80000"/>
              </a:lnSpc>
              <a:buFont typeface="Arial" charset="0"/>
              <a:buNone/>
            </a:pPr>
            <a:r>
              <a:rPr lang="en-US" sz="1400">
                <a:solidFill>
                  <a:schemeClr val="tx1"/>
                </a:solidFill>
                <a:effectLst/>
                <a:latin typeface="Papyrus"/>
              </a:rPr>
              <a:t>	• Main sources: see next slide</a:t>
            </a:r>
          </a:p>
          <a:p>
            <a:pPr marL="609600" indent="-609600">
              <a:lnSpc>
                <a:spcPct val="80000"/>
              </a:lnSpc>
              <a:buFont typeface="Arial" charset="0"/>
              <a:buNone/>
            </a:pPr>
            <a:endParaRPr lang="en-US" sz="1400">
              <a:solidFill>
                <a:schemeClr val="tx1"/>
              </a:solidFill>
              <a:effectLst/>
              <a:latin typeface="Papyrus"/>
            </a:endParaRPr>
          </a:p>
          <a:p>
            <a:pPr marL="609600" indent="-609600">
              <a:lnSpc>
                <a:spcPct val="80000"/>
              </a:lnSpc>
              <a:buFont typeface="Arial" charset="0"/>
              <a:buNone/>
            </a:pPr>
            <a:r>
              <a:rPr lang="en-US" sz="1400">
                <a:solidFill>
                  <a:schemeClr val="tx1"/>
                </a:solidFill>
                <a:effectLst/>
                <a:latin typeface="Papyrus"/>
              </a:rPr>
              <a:t>	• How? Can be purchased commercially.  Lower cost/no-cost data available with restrictions.  In Europe, through ESA. In U.S., through ASF and UNAVCO.  Some foreign access is allowed to UNAVCO</a:t>
            </a:r>
          </a:p>
          <a:p>
            <a:pPr marL="609600" indent="-609600">
              <a:lnSpc>
                <a:spcPct val="80000"/>
              </a:lnSpc>
              <a:buFont typeface="Arial" charset="0"/>
              <a:buNone/>
            </a:pPr>
            <a:endParaRPr lang="en-US" sz="1400">
              <a:solidFill>
                <a:schemeClr val="tx1"/>
              </a:solidFill>
              <a:effectLst/>
              <a:latin typeface="Papyrus"/>
            </a:endParaRPr>
          </a:p>
          <a:p>
            <a:pPr marL="609600" indent="-609600">
              <a:lnSpc>
                <a:spcPct val="80000"/>
              </a:lnSpc>
              <a:buFont typeface="Arial" charset="0"/>
              <a:buNone/>
            </a:pPr>
            <a:r>
              <a:rPr lang="en-US" sz="1400">
                <a:solidFill>
                  <a:schemeClr val="tx1"/>
                </a:solidFill>
                <a:effectLst/>
                <a:latin typeface="Papyrus"/>
              </a:rPr>
              <a:t>	Can useful interferograms be made with available data? Worry about ground conditions, radar wavelength, frequency of observations, perpendicular baseline, availability of advanced processing techniques</a:t>
            </a:r>
          </a:p>
          <a:p>
            <a:pPr marL="609600" indent="-609600">
              <a:lnSpc>
                <a:spcPct val="80000"/>
              </a:lnSpc>
              <a:buFont typeface="Arial" charset="0"/>
              <a:buNone/>
            </a:pPr>
            <a:endParaRPr lang="en-US" sz="1400">
              <a:solidFill>
                <a:schemeClr val="tx1"/>
              </a:solidFill>
              <a:effectLst/>
              <a:latin typeface="Papyrus"/>
            </a:endParaRPr>
          </a:p>
          <a:p>
            <a:pPr marL="609600" indent="-609600">
              <a:lnSpc>
                <a:spcPct val="80000"/>
              </a:lnSpc>
              <a:buFont typeface="Arial" charset="0"/>
              <a:buNone/>
            </a:pPr>
            <a:r>
              <a:rPr lang="en-US" sz="1400">
                <a:solidFill>
                  <a:schemeClr val="tx1"/>
                </a:solidFill>
                <a:effectLst/>
                <a:latin typeface="Papyrus"/>
              </a:rPr>
              <a:t>2) Purchase/Install software to process and visualize data</a:t>
            </a:r>
          </a:p>
          <a:p>
            <a:pPr marL="609600" indent="-609600">
              <a:lnSpc>
                <a:spcPct val="80000"/>
              </a:lnSpc>
              <a:buFont typeface="Arial" charset="0"/>
              <a:buNone/>
            </a:pPr>
            <a:r>
              <a:rPr lang="en-US" sz="1400">
                <a:solidFill>
                  <a:schemeClr val="tx1"/>
                </a:solidFill>
                <a:effectLst/>
                <a:latin typeface="Papyrus"/>
              </a:rPr>
              <a:t>	• Open source: ROI_PAC, DORIS, RAT and IDIOT (TU Berlin)</a:t>
            </a:r>
          </a:p>
          <a:p>
            <a:pPr marL="609600" indent="-609600">
              <a:lnSpc>
                <a:spcPct val="80000"/>
              </a:lnSpc>
              <a:buFont typeface="Arial" charset="0"/>
              <a:buNone/>
            </a:pPr>
            <a:r>
              <a:rPr lang="en-US" sz="1400">
                <a:solidFill>
                  <a:schemeClr val="tx1"/>
                </a:solidFill>
                <a:effectLst/>
                <a:latin typeface="Papyrus"/>
              </a:rPr>
              <a:t>	• Commercial: Gamma, TR Europa, Vexcel/Atlantis, DIAPASON, SARscape</a:t>
            </a:r>
          </a:p>
          <a:p>
            <a:pPr marL="609600" indent="-609600">
              <a:lnSpc>
                <a:spcPct val="80000"/>
              </a:lnSpc>
              <a:buFont typeface="Arial" charset="0"/>
              <a:buAutoNum type="arabicParenR"/>
            </a:pPr>
            <a:endParaRPr lang="en-US" sz="1400">
              <a:solidFill>
                <a:schemeClr val="tx1"/>
              </a:solidFill>
              <a:effectLst/>
              <a:latin typeface="Papyrus"/>
            </a:endParaRPr>
          </a:p>
          <a:p>
            <a:pPr marL="609600" indent="-609600">
              <a:lnSpc>
                <a:spcPct val="80000"/>
              </a:lnSpc>
              <a:buFont typeface="Arial" charset="0"/>
              <a:buNone/>
            </a:pPr>
            <a:r>
              <a:rPr lang="en-US" sz="1400">
                <a:solidFill>
                  <a:schemeClr val="tx1"/>
                </a:solidFill>
                <a:effectLst/>
                <a:latin typeface="Papyrus"/>
              </a:rPr>
              <a:t>3) Download/create DEM (SRTM is only +/- 60 degrees latitude, but ASTER G-DEM in 2009)</a:t>
            </a:r>
          </a:p>
          <a:p>
            <a:pPr marL="609600" indent="-609600">
              <a:lnSpc>
                <a:spcPct val="80000"/>
              </a:lnSpc>
              <a:buFont typeface="Arial" charset="0"/>
              <a:buAutoNum type="arabicParenR"/>
            </a:pPr>
            <a:endParaRPr lang="en-US" sz="1400">
              <a:solidFill>
                <a:schemeClr val="tx1"/>
              </a:solidFill>
              <a:effectLst/>
              <a:latin typeface="Papyrus"/>
            </a:endParaRPr>
          </a:p>
          <a:p>
            <a:pPr marL="609600" indent="-609600">
              <a:lnSpc>
                <a:spcPct val="80000"/>
              </a:lnSpc>
              <a:buFont typeface="Arial" charset="0"/>
              <a:buNone/>
            </a:pPr>
            <a:r>
              <a:rPr lang="en-US" sz="1400">
                <a:solidFill>
                  <a:schemeClr val="tx1"/>
                </a:solidFill>
                <a:effectLst/>
                <a:latin typeface="Papyrus"/>
              </a:rPr>
              <a:t>4) Download precise orbital information &amp; instrument files (Only ERS &amp; Envisat)</a:t>
            </a:r>
          </a:p>
          <a:p>
            <a:pPr marL="609600" indent="-609600">
              <a:lnSpc>
                <a:spcPct val="80000"/>
              </a:lnSpc>
              <a:buFont typeface="Arial" charset="0"/>
              <a:buNone/>
            </a:pPr>
            <a:endParaRPr lang="en-US" sz="1400">
              <a:solidFill>
                <a:schemeClr val="tx1"/>
              </a:solidFill>
              <a:effectLst/>
              <a:latin typeface="Papyrus"/>
            </a:endParaRPr>
          </a:p>
          <a:p>
            <a:pPr marL="609600" indent="-609600">
              <a:lnSpc>
                <a:spcPct val="80000"/>
              </a:lnSpc>
              <a:buFont typeface="Arial" charset="0"/>
              <a:buNone/>
            </a:pPr>
            <a:r>
              <a:rPr lang="en-US" sz="1400">
                <a:solidFill>
                  <a:schemeClr val="tx1"/>
                </a:solidFill>
                <a:effectLst/>
                <a:latin typeface="Papyrus"/>
              </a:rPr>
              <a:t>5) Interpret results, create stacks, time series, persistent scatterers.  May need to buy/downoad/create new software</a:t>
            </a:r>
          </a:p>
          <a:p>
            <a:pPr marL="609600" indent="-609600">
              <a:lnSpc>
                <a:spcPct val="80000"/>
              </a:lnSpc>
              <a:buFont typeface="Arial" charset="0"/>
              <a:buNone/>
            </a:pPr>
            <a:endParaRPr lang="en-US" sz="1400">
              <a:solidFill>
                <a:schemeClr val="tx1"/>
              </a:solidFill>
              <a:effectLst/>
              <a:latin typeface="Papyrus"/>
            </a:endParaRPr>
          </a:p>
          <a:p>
            <a:pPr marL="609600" indent="-609600">
              <a:lnSpc>
                <a:spcPct val="80000"/>
              </a:lnSpc>
              <a:buFont typeface="Arial" charset="0"/>
              <a:buNone/>
            </a:pPr>
            <a:r>
              <a:rPr lang="en-US" sz="1400">
                <a:solidFill>
                  <a:schemeClr val="tx1"/>
                </a:solidFill>
                <a:effectLst/>
                <a:latin typeface="Papyrus"/>
              </a:rPr>
              <a:t>6) Publish new discoveries and software tools!</a:t>
            </a:r>
          </a:p>
        </p:txBody>
      </p:sp>
      <p:sp>
        <p:nvSpPr>
          <p:cNvPr id="4" name="Rectangle 3"/>
          <p:cNvSpPr/>
          <p:nvPr/>
        </p:nvSpPr>
        <p:spPr>
          <a:xfrm>
            <a:off x="260215" y="6581001"/>
            <a:ext cx="1178778" cy="276999"/>
          </a:xfrm>
          <a:prstGeom prst="rect">
            <a:avLst/>
          </a:prstGeom>
        </p:spPr>
        <p:txBody>
          <a:bodyPr wrap="none">
            <a:spAutoFit/>
          </a:bodyPr>
          <a:lstStyle/>
          <a:p>
            <a:r>
              <a:rPr lang="en-US" sz="1200" b="0" dirty="0" smtClean="0">
                <a:effectLst/>
                <a:latin typeface="Papyrus"/>
                <a:ea typeface="Papyrus"/>
                <a:cs typeface="Papyrus"/>
              </a:rPr>
              <a:t>Matt Pritchard</a:t>
            </a:r>
            <a:endParaRPr lang="en-US" sz="1200" b="0" dirty="0">
              <a:effectLst/>
              <a:latin typeface="Papyrus"/>
              <a:ea typeface="Papyrus"/>
              <a:cs typeface="Papyru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solidFill>
                  <a:schemeClr val="tx1"/>
                </a:solidFill>
                <a:effectLst/>
              </a:rPr>
              <a:t>Terminology</a:t>
            </a:r>
          </a:p>
        </p:txBody>
      </p:sp>
      <p:sp>
        <p:nvSpPr>
          <p:cNvPr id="3" name="Content Placeholder 2"/>
          <p:cNvSpPr>
            <a:spLocks noGrp="1"/>
          </p:cNvSpPr>
          <p:nvPr>
            <p:ph idx="1"/>
          </p:nvPr>
        </p:nvSpPr>
        <p:spPr/>
        <p:txBody>
          <a:bodyPr>
            <a:normAutofit/>
          </a:bodyPr>
          <a:lstStyle/>
          <a:p>
            <a:pPr eaLnBrk="1" hangingPunct="1">
              <a:lnSpc>
                <a:spcPct val="70000"/>
              </a:lnSpc>
            </a:pPr>
            <a:r>
              <a:rPr lang="en-US" sz="3000">
                <a:solidFill>
                  <a:schemeClr val="tx1"/>
                </a:solidFill>
                <a:effectLst/>
                <a:latin typeface="Papyrus"/>
              </a:rPr>
              <a:t>RAR: Real Aperture Radar</a:t>
            </a:r>
          </a:p>
          <a:p>
            <a:pPr eaLnBrk="1" hangingPunct="1">
              <a:lnSpc>
                <a:spcPct val="70000"/>
              </a:lnSpc>
            </a:pPr>
            <a:r>
              <a:rPr lang="en-US" sz="3000">
                <a:solidFill>
                  <a:schemeClr val="tx1"/>
                </a:solidFill>
                <a:effectLst/>
                <a:latin typeface="Papyrus"/>
              </a:rPr>
              <a:t>SAR: Synthetic Aperture Radar</a:t>
            </a:r>
          </a:p>
          <a:p>
            <a:pPr eaLnBrk="1" hangingPunct="1">
              <a:lnSpc>
                <a:spcPct val="70000"/>
              </a:lnSpc>
            </a:pPr>
            <a:r>
              <a:rPr lang="en-US" sz="3000">
                <a:solidFill>
                  <a:schemeClr val="tx1"/>
                </a:solidFill>
                <a:effectLst/>
                <a:latin typeface="Papyrus"/>
              </a:rPr>
              <a:t>SLAR: Side-looking airborne  radar (could be RAR or SAR).</a:t>
            </a:r>
          </a:p>
          <a:p>
            <a:pPr eaLnBrk="1" hangingPunct="1">
              <a:lnSpc>
                <a:spcPct val="70000"/>
              </a:lnSpc>
            </a:pPr>
            <a:r>
              <a:rPr lang="en-US" sz="3000">
                <a:solidFill>
                  <a:schemeClr val="tx1"/>
                </a:solidFill>
                <a:effectLst/>
                <a:latin typeface="Papyrus"/>
              </a:rPr>
              <a:t>SIR: Shuttle imaging radar (a SAR)</a:t>
            </a:r>
          </a:p>
          <a:p>
            <a:pPr lvl="1" eaLnBrk="1" hangingPunct="1">
              <a:lnSpc>
                <a:spcPct val="70000"/>
              </a:lnSpc>
            </a:pPr>
            <a:r>
              <a:rPr lang="en-US" sz="3000">
                <a:solidFill>
                  <a:schemeClr val="tx1"/>
                </a:solidFill>
                <a:effectLst/>
                <a:latin typeface="Papyrus"/>
              </a:rPr>
              <a:t>3 missions: SIR-A (1981), SIR-B (1984) and  SIR-C (1994)</a:t>
            </a:r>
          </a:p>
          <a:p>
            <a:pPr eaLnBrk="1" hangingPunct="1">
              <a:lnSpc>
                <a:spcPct val="70000"/>
              </a:lnSpc>
            </a:pPr>
            <a:r>
              <a:rPr lang="en-US" sz="3000">
                <a:solidFill>
                  <a:schemeClr val="tx1"/>
                </a:solidFill>
                <a:effectLst/>
                <a:latin typeface="Papyrus"/>
              </a:rPr>
              <a:t>INSAR: Interfereometric SAR. Can be satellite or airborne.</a:t>
            </a:r>
          </a:p>
          <a:p>
            <a:pPr eaLnBrk="1" hangingPunct="1">
              <a:lnSpc>
                <a:spcPct val="70000"/>
              </a:lnSpc>
            </a:pPr>
            <a:r>
              <a:rPr lang="en-US" sz="3000">
                <a:solidFill>
                  <a:schemeClr val="tx1"/>
                </a:solidFill>
                <a:effectLst/>
                <a:latin typeface="Papyrus"/>
              </a:rPr>
              <a:t>SRTM: Shuttle Radar Topography Mission (an INSAR mapping mission)</a:t>
            </a:r>
          </a:p>
          <a:p>
            <a:pPr eaLnBrk="1" hangingPunct="1">
              <a:lnSpc>
                <a:spcPct val="80000"/>
              </a:lnSpc>
            </a:pPr>
            <a:endParaRPr lang="en-US" sz="3000">
              <a:solidFill>
                <a:schemeClr val="tx1"/>
              </a:solidFill>
              <a:effectLst/>
              <a:latin typeface="Papyrus"/>
            </a:endParaRPr>
          </a:p>
        </p:txBody>
      </p:sp>
      <p:sp>
        <p:nvSpPr>
          <p:cNvPr id="4" name="Rectangle 3"/>
          <p:cNvSpPr/>
          <p:nvPr/>
        </p:nvSpPr>
        <p:spPr>
          <a:xfrm>
            <a:off x="161459" y="6553200"/>
            <a:ext cx="905341" cy="276999"/>
          </a:xfrm>
          <a:prstGeom prst="rect">
            <a:avLst/>
          </a:prstGeom>
        </p:spPr>
        <p:txBody>
          <a:bodyPr wrap="none">
            <a:spAutoFit/>
          </a:bodyPr>
          <a:lstStyle/>
          <a:p>
            <a:r>
              <a:rPr lang="en-US" sz="1200" b="0" dirty="0" smtClean="0">
                <a:effectLst/>
                <a:latin typeface="Papyrus"/>
              </a:rPr>
              <a:t>Murchison</a:t>
            </a:r>
            <a:endParaRPr lang="en-US" sz="1200" b="0" dirty="0">
              <a:effectLst/>
              <a:latin typeface="Papyru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4498" name="Text Box 2"/>
          <p:cNvSpPr txBox="1">
            <a:spLocks noChangeArrowheads="1"/>
          </p:cNvSpPr>
          <p:nvPr/>
        </p:nvSpPr>
        <p:spPr bwMode="auto">
          <a:xfrm>
            <a:off x="76200" y="609600"/>
            <a:ext cx="8991600" cy="4278094"/>
          </a:xfrm>
          <a:prstGeom prst="rect">
            <a:avLst/>
          </a:prstGeom>
          <a:noFill/>
          <a:ln w="9525">
            <a:noFill/>
            <a:miter lim="800000"/>
            <a:headEnd/>
            <a:tailEnd/>
          </a:ln>
          <a:effectLst/>
        </p:spPr>
        <p:txBody>
          <a:bodyPr>
            <a:prstTxWarp prst="textNoShape">
              <a:avLst/>
            </a:prstTxWarp>
            <a:spAutoFit/>
          </a:bodyPr>
          <a:lstStyle/>
          <a:p>
            <a:pPr eaLnBrk="1" hangingPunct="1">
              <a:buFontTx/>
              <a:buChar char="•"/>
            </a:pPr>
            <a:r>
              <a:rPr lang="en-US" sz="1400" b="0" dirty="0">
                <a:effectLst/>
                <a:latin typeface="Papyrus"/>
                <a:ea typeface="Papyrus"/>
                <a:cs typeface="Papyrus"/>
              </a:rPr>
              <a:t>Good overview of classical &amp; space based geodesy (but no InSAR): John </a:t>
            </a:r>
            <a:r>
              <a:rPr lang="en-US" sz="1400" b="0" dirty="0" err="1">
                <a:effectLst/>
                <a:latin typeface="Papyrus"/>
                <a:ea typeface="Papyrus"/>
                <a:cs typeface="Papyrus"/>
              </a:rPr>
              <a:t>Wahr’s</a:t>
            </a:r>
            <a:r>
              <a:rPr lang="en-US" sz="1400" b="0" dirty="0">
                <a:effectLst/>
                <a:latin typeface="Papyrus"/>
                <a:ea typeface="Papyrus"/>
                <a:cs typeface="Papyrus"/>
              </a:rPr>
              <a:t> online textbook</a:t>
            </a:r>
            <a:r>
              <a:rPr lang="en-US" sz="2000" b="0" dirty="0">
                <a:effectLst/>
                <a:latin typeface="Papyrus"/>
                <a:ea typeface="Papyrus"/>
                <a:cs typeface="Papyrus"/>
              </a:rPr>
              <a:t> </a:t>
            </a:r>
            <a:r>
              <a:rPr lang="en-US" sz="1200" b="0" u="sng" dirty="0">
                <a:effectLst/>
                <a:latin typeface="Papyrus"/>
                <a:ea typeface="Papyrus"/>
                <a:cs typeface="Papyrus"/>
              </a:rPr>
              <a:t>http://</a:t>
            </a:r>
            <a:r>
              <a:rPr lang="en-US" sz="1200" b="0" u="sng" dirty="0" err="1">
                <a:effectLst/>
                <a:latin typeface="Papyrus"/>
                <a:ea typeface="Papyrus"/>
                <a:cs typeface="Papyrus"/>
              </a:rPr>
              <a:t>samizdat.mines.edu</a:t>
            </a:r>
            <a:r>
              <a:rPr lang="en-US" sz="1200" b="0" u="sng" dirty="0">
                <a:effectLst/>
                <a:latin typeface="Papyrus"/>
                <a:ea typeface="Papyrus"/>
                <a:cs typeface="Papyrus"/>
              </a:rPr>
              <a:t>/geodesy</a:t>
            </a:r>
          </a:p>
          <a:p>
            <a:pPr eaLnBrk="1" hangingPunct="1">
              <a:buFontTx/>
              <a:buChar char="•"/>
            </a:pPr>
            <a:endParaRPr lang="en-US" sz="2000" b="0" dirty="0">
              <a:effectLst/>
              <a:latin typeface="Papyrus"/>
              <a:ea typeface="Papyrus"/>
              <a:cs typeface="Papyrus"/>
            </a:endParaRPr>
          </a:p>
          <a:p>
            <a:pPr eaLnBrk="1" hangingPunct="1">
              <a:buFontTx/>
              <a:buChar char="•"/>
            </a:pPr>
            <a:r>
              <a:rPr lang="en-US" sz="1400" b="0" dirty="0">
                <a:effectLst/>
                <a:latin typeface="Papyrus"/>
                <a:ea typeface="Papyrus"/>
                <a:cs typeface="Papyrus"/>
              </a:rPr>
              <a:t>Introductions to InSAR:</a:t>
            </a:r>
            <a:endParaRPr lang="en-US" sz="2000" b="0" dirty="0">
              <a:effectLst/>
              <a:latin typeface="Papyrus"/>
              <a:ea typeface="Papyrus"/>
              <a:cs typeface="Papyrus"/>
            </a:endParaRPr>
          </a:p>
          <a:p>
            <a:pPr lvl="1" eaLnBrk="1" hangingPunct="1">
              <a:buFontTx/>
              <a:buChar char="•"/>
            </a:pPr>
            <a:r>
              <a:rPr lang="en-US" sz="1400" b="0" dirty="0">
                <a:effectLst/>
                <a:latin typeface="Papyrus"/>
                <a:ea typeface="Papyrus"/>
                <a:cs typeface="Papyrus"/>
              </a:rPr>
              <a:t>2 page overview from Physics Today</a:t>
            </a:r>
            <a:r>
              <a:rPr lang="en-US" sz="2000" b="0" dirty="0">
                <a:effectLst/>
                <a:latin typeface="Papyrus"/>
                <a:ea typeface="Papyrus"/>
                <a:cs typeface="Papyrus"/>
              </a:rPr>
              <a:t> </a:t>
            </a:r>
            <a:r>
              <a:rPr lang="en-US" sz="1200" b="0" u="sng" dirty="0">
                <a:effectLst/>
                <a:latin typeface="Papyrus"/>
                <a:ea typeface="Papyrus"/>
                <a:cs typeface="Papyrus"/>
              </a:rPr>
              <a:t>http://www.geo.cornell.edu/eas/PeoplePlaces/Faculty/matt/</a:t>
            </a:r>
            <a:r>
              <a:rPr lang="en-US" sz="1000" b="0" u="sng" dirty="0">
                <a:effectLst/>
                <a:latin typeface="Papyrus"/>
                <a:ea typeface="Papyrus"/>
                <a:cs typeface="Papyrus"/>
              </a:rPr>
              <a:t>vol59no7p68_69</a:t>
            </a:r>
            <a:r>
              <a:rPr lang="en-US" sz="1200" b="0" u="sng" dirty="0">
                <a:effectLst/>
                <a:latin typeface="Papyrus"/>
                <a:ea typeface="Papyrus"/>
                <a:cs typeface="Papyrus"/>
              </a:rPr>
              <a:t>.pdf</a:t>
            </a:r>
          </a:p>
          <a:p>
            <a:pPr lvl="1" eaLnBrk="1" hangingPunct="1">
              <a:buFontTx/>
              <a:buChar char="•"/>
            </a:pPr>
            <a:endParaRPr lang="en-US" sz="1200" b="0" u="sng" dirty="0">
              <a:effectLst/>
              <a:latin typeface="Papyrus"/>
              <a:ea typeface="Papyrus"/>
              <a:cs typeface="Papyrus"/>
            </a:endParaRPr>
          </a:p>
          <a:p>
            <a:pPr lvl="1" eaLnBrk="1" hangingPunct="1">
              <a:buFontTx/>
              <a:buChar char="•"/>
            </a:pPr>
            <a:r>
              <a:rPr lang="en-US" sz="1400" b="0" dirty="0">
                <a:effectLst/>
                <a:latin typeface="Papyrus"/>
                <a:ea typeface="Papyrus"/>
                <a:cs typeface="Papyrus"/>
              </a:rPr>
              <a:t>Overviews of applications: Massonnet &amp; Feigl, Rev. </a:t>
            </a:r>
            <a:r>
              <a:rPr lang="en-US" sz="1400" b="0" dirty="0" err="1">
                <a:effectLst/>
                <a:latin typeface="Papyrus"/>
                <a:ea typeface="Papyrus"/>
                <a:cs typeface="Papyrus"/>
              </a:rPr>
              <a:t>Geophys</a:t>
            </a:r>
            <a:r>
              <a:rPr lang="en-US" sz="1400" b="0" dirty="0">
                <a:effectLst/>
                <a:latin typeface="Papyrus"/>
                <a:ea typeface="Papyrus"/>
                <a:cs typeface="Papyrus"/>
              </a:rPr>
              <a:t>., 1998; </a:t>
            </a:r>
            <a:r>
              <a:rPr lang="en-US" sz="1400" b="0" dirty="0" err="1">
                <a:effectLst/>
                <a:latin typeface="Papyrus"/>
                <a:ea typeface="Papyrus"/>
                <a:cs typeface="Papyrus"/>
              </a:rPr>
              <a:t>Burgmann</a:t>
            </a:r>
            <a:r>
              <a:rPr lang="en-US" sz="1400" b="0" dirty="0">
                <a:effectLst/>
                <a:latin typeface="Papyrus"/>
                <a:ea typeface="Papyrus"/>
                <a:cs typeface="Papyrus"/>
              </a:rPr>
              <a:t> et al., AREPS, 2000.</a:t>
            </a:r>
          </a:p>
          <a:p>
            <a:pPr lvl="1" eaLnBrk="1" hangingPunct="1"/>
            <a:endParaRPr lang="en-US" sz="2000" b="0" dirty="0">
              <a:effectLst/>
              <a:latin typeface="Papyrus"/>
              <a:ea typeface="Papyrus"/>
              <a:cs typeface="Papyrus"/>
            </a:endParaRPr>
          </a:p>
          <a:p>
            <a:pPr eaLnBrk="1" hangingPunct="1">
              <a:buFontTx/>
              <a:buChar char="•"/>
            </a:pPr>
            <a:r>
              <a:rPr lang="en-US" sz="1400" b="0" dirty="0">
                <a:effectLst/>
                <a:latin typeface="Papyrus"/>
                <a:ea typeface="Papyrus"/>
                <a:cs typeface="Papyrus"/>
              </a:rPr>
              <a:t>More advanced InSAR:</a:t>
            </a:r>
          </a:p>
          <a:p>
            <a:pPr lvl="1" eaLnBrk="1" hangingPunct="1">
              <a:buFontTx/>
              <a:buChar char="•"/>
            </a:pPr>
            <a:r>
              <a:rPr lang="en-US" sz="1400" b="0" dirty="0">
                <a:effectLst/>
                <a:latin typeface="Papyrus"/>
                <a:ea typeface="Papyrus"/>
                <a:cs typeface="Papyrus"/>
              </a:rPr>
              <a:t>The definitive SAR book: </a:t>
            </a:r>
            <a:r>
              <a:rPr lang="en-US" sz="1400" b="0" dirty="0" err="1">
                <a:effectLst/>
                <a:latin typeface="Papyrus"/>
                <a:ea typeface="Papyrus"/>
                <a:cs typeface="Papyrus"/>
              </a:rPr>
              <a:t>Curlander</a:t>
            </a:r>
            <a:r>
              <a:rPr lang="en-US" sz="1400" b="0" dirty="0">
                <a:effectLst/>
                <a:latin typeface="Papyrus"/>
                <a:ea typeface="Papyrus"/>
                <a:cs typeface="Papyrus"/>
              </a:rPr>
              <a:t> &amp; </a:t>
            </a:r>
            <a:r>
              <a:rPr lang="en-US" sz="1400" b="0" dirty="0" err="1">
                <a:effectLst/>
                <a:latin typeface="Papyrus"/>
                <a:ea typeface="Papyrus"/>
                <a:cs typeface="Papyrus"/>
              </a:rPr>
              <a:t>Mcdonough</a:t>
            </a:r>
            <a:r>
              <a:rPr lang="en-US" sz="1400" b="0" dirty="0">
                <a:effectLst/>
                <a:latin typeface="Papyrus"/>
                <a:ea typeface="Papyrus"/>
                <a:cs typeface="Papyrus"/>
              </a:rPr>
              <a:t>, 1990</a:t>
            </a:r>
          </a:p>
          <a:p>
            <a:pPr lvl="1" eaLnBrk="1" hangingPunct="1">
              <a:buFontTx/>
              <a:buChar char="•"/>
            </a:pPr>
            <a:endParaRPr lang="en-US" sz="1400" b="0" dirty="0">
              <a:effectLst/>
              <a:latin typeface="Papyrus"/>
              <a:ea typeface="Papyrus"/>
              <a:cs typeface="Papyrus"/>
            </a:endParaRPr>
          </a:p>
          <a:p>
            <a:pPr lvl="1" eaLnBrk="1" hangingPunct="1">
              <a:buFontTx/>
              <a:buChar char="•"/>
            </a:pPr>
            <a:r>
              <a:rPr lang="en-US" sz="1400" b="0" dirty="0">
                <a:effectLst/>
                <a:latin typeface="Papyrus"/>
                <a:ea typeface="Papyrus"/>
                <a:cs typeface="Papyrus"/>
              </a:rPr>
              <a:t>More technical reviews: Rosen et al., IEEE 2000; </a:t>
            </a:r>
            <a:r>
              <a:rPr lang="en-US" sz="1400" b="0" dirty="0" err="1">
                <a:effectLst/>
                <a:latin typeface="Papyrus"/>
                <a:ea typeface="Papyrus"/>
                <a:cs typeface="Papyrus"/>
              </a:rPr>
              <a:t>Hanssen’s</a:t>
            </a:r>
            <a:r>
              <a:rPr lang="en-US" sz="1400" b="0" dirty="0">
                <a:effectLst/>
                <a:latin typeface="Papyrus"/>
                <a:ea typeface="Papyrus"/>
                <a:cs typeface="Papyrus"/>
              </a:rPr>
              <a:t> Radar Interferometry book, 2001; Simons &amp; Rosen, Treatise on Geophysics, 2007; </a:t>
            </a:r>
          </a:p>
          <a:p>
            <a:pPr lvl="1" eaLnBrk="1" hangingPunct="1">
              <a:buFontTx/>
              <a:buChar char="•"/>
            </a:pPr>
            <a:endParaRPr lang="en-US" sz="1400" b="0" dirty="0">
              <a:effectLst/>
              <a:latin typeface="Papyrus"/>
              <a:ea typeface="Papyrus"/>
              <a:cs typeface="Papyrus"/>
            </a:endParaRPr>
          </a:p>
          <a:p>
            <a:pPr lvl="1" eaLnBrk="1" hangingPunct="1">
              <a:buFontTx/>
              <a:buChar char="•"/>
            </a:pPr>
            <a:r>
              <a:rPr lang="en-US" sz="1400" b="0" dirty="0">
                <a:effectLst/>
                <a:latin typeface="Papyrus"/>
                <a:ea typeface="Papyrus"/>
                <a:cs typeface="Papyrus"/>
              </a:rPr>
              <a:t>Time series analysis: </a:t>
            </a:r>
            <a:r>
              <a:rPr lang="en-US" sz="1400" b="0" dirty="0" err="1">
                <a:effectLst/>
                <a:latin typeface="Papyrus"/>
                <a:ea typeface="Papyrus"/>
                <a:cs typeface="Papyrus"/>
              </a:rPr>
              <a:t>Berardino</a:t>
            </a:r>
            <a:r>
              <a:rPr lang="en-US" sz="1400" b="0" dirty="0">
                <a:effectLst/>
                <a:latin typeface="Papyrus"/>
                <a:ea typeface="Papyrus"/>
                <a:cs typeface="Papyrus"/>
              </a:rPr>
              <a:t> et al., IEEE, 2002; Schmidt &amp; </a:t>
            </a:r>
            <a:r>
              <a:rPr lang="en-US" sz="1400" b="0" dirty="0" err="1">
                <a:effectLst/>
                <a:latin typeface="Papyrus"/>
                <a:ea typeface="Papyrus"/>
                <a:cs typeface="Papyrus"/>
              </a:rPr>
              <a:t>Burgmann</a:t>
            </a:r>
            <a:r>
              <a:rPr lang="en-US" sz="1400" b="0" dirty="0">
                <a:effectLst/>
                <a:latin typeface="Papyrus"/>
                <a:ea typeface="Papyrus"/>
                <a:cs typeface="Papyrus"/>
              </a:rPr>
              <a:t>, JGR, 2003</a:t>
            </a:r>
          </a:p>
          <a:p>
            <a:pPr lvl="1" eaLnBrk="1" hangingPunct="1">
              <a:buFontTx/>
              <a:buChar char="•"/>
            </a:pPr>
            <a:endParaRPr lang="en-US" sz="1400" b="0" dirty="0">
              <a:effectLst/>
              <a:latin typeface="Papyrus"/>
              <a:ea typeface="Papyrus"/>
              <a:cs typeface="Papyrus"/>
            </a:endParaRPr>
          </a:p>
          <a:p>
            <a:pPr lvl="1" eaLnBrk="1" hangingPunct="1">
              <a:buFontTx/>
              <a:buChar char="•"/>
            </a:pPr>
            <a:r>
              <a:rPr lang="en-US" sz="1400" b="0" dirty="0">
                <a:effectLst/>
                <a:latin typeface="Papyrus"/>
                <a:ea typeface="Papyrus"/>
                <a:cs typeface="Papyrus"/>
              </a:rPr>
              <a:t>Persistent </a:t>
            </a:r>
            <a:r>
              <a:rPr lang="en-US" sz="1400" b="0" dirty="0" err="1">
                <a:effectLst/>
                <a:latin typeface="Papyrus"/>
                <a:ea typeface="Papyrus"/>
                <a:cs typeface="Papyrus"/>
              </a:rPr>
              <a:t>scatterers</a:t>
            </a:r>
            <a:r>
              <a:rPr lang="en-US" sz="1400" b="0" dirty="0">
                <a:effectLst/>
                <a:latin typeface="Papyrus"/>
                <a:ea typeface="Papyrus"/>
                <a:cs typeface="Papyrus"/>
              </a:rPr>
              <a:t>: </a:t>
            </a:r>
            <a:r>
              <a:rPr lang="en-US" sz="1400" b="0" dirty="0" err="1">
                <a:effectLst/>
                <a:latin typeface="Papyrus"/>
                <a:ea typeface="Papyrus"/>
                <a:cs typeface="Papyrus"/>
              </a:rPr>
              <a:t>Ferretti</a:t>
            </a:r>
            <a:r>
              <a:rPr lang="en-US" sz="1400" b="0" dirty="0">
                <a:effectLst/>
                <a:latin typeface="Papyrus"/>
                <a:ea typeface="Papyrus"/>
                <a:cs typeface="Papyrus"/>
              </a:rPr>
              <a:t> IEEE, 2001; Hooper et al., GRL, 2004; </a:t>
            </a:r>
            <a:r>
              <a:rPr lang="en-US" sz="1400" b="0" dirty="0" err="1">
                <a:effectLst/>
                <a:latin typeface="Papyrus"/>
                <a:ea typeface="Papyrus"/>
                <a:cs typeface="Papyrus"/>
              </a:rPr>
              <a:t>Kampes</a:t>
            </a:r>
            <a:r>
              <a:rPr lang="en-US" sz="1400" b="0" dirty="0">
                <a:effectLst/>
                <a:latin typeface="Papyrus"/>
                <a:ea typeface="Papyrus"/>
                <a:cs typeface="Papyrus"/>
              </a:rPr>
              <a:t>’ Persistent </a:t>
            </a:r>
            <a:r>
              <a:rPr lang="en-US" sz="1400" b="0" dirty="0" err="1">
                <a:effectLst/>
                <a:latin typeface="Papyrus"/>
                <a:ea typeface="Papyrus"/>
                <a:cs typeface="Papyrus"/>
              </a:rPr>
              <a:t>Scatterers</a:t>
            </a:r>
            <a:r>
              <a:rPr lang="en-US" sz="1400" b="0" dirty="0">
                <a:effectLst/>
                <a:latin typeface="Papyrus"/>
                <a:ea typeface="Papyrus"/>
                <a:cs typeface="Papyrus"/>
              </a:rPr>
              <a:t> book, 2006</a:t>
            </a:r>
          </a:p>
        </p:txBody>
      </p:sp>
      <p:sp>
        <p:nvSpPr>
          <p:cNvPr id="874499" name="Rectangle 3"/>
          <p:cNvSpPr>
            <a:spLocks noGrp="1" noChangeArrowheads="1"/>
          </p:cNvSpPr>
          <p:nvPr>
            <p:ph type="title" idx="4294967295"/>
          </p:nvPr>
        </p:nvSpPr>
        <p:spPr>
          <a:xfrm>
            <a:off x="2362200" y="76200"/>
            <a:ext cx="4572000" cy="533400"/>
          </a:xfrm>
          <a:ln w="25400">
            <a:solidFill>
              <a:schemeClr val="hlink"/>
            </a:solidFill>
          </a:ln>
        </p:spPr>
        <p:txBody>
          <a:bodyPr/>
          <a:lstStyle/>
          <a:p>
            <a:r>
              <a:rPr lang="en-US" sz="2000">
                <a:solidFill>
                  <a:schemeClr val="tx1"/>
                </a:solidFill>
                <a:effectLst/>
              </a:rPr>
              <a:t>For More Information:</a:t>
            </a:r>
          </a:p>
        </p:txBody>
      </p:sp>
      <p:sp>
        <p:nvSpPr>
          <p:cNvPr id="4" name="Rectangle 3"/>
          <p:cNvSpPr/>
          <p:nvPr/>
        </p:nvSpPr>
        <p:spPr>
          <a:xfrm>
            <a:off x="260215" y="6581001"/>
            <a:ext cx="1178778" cy="276999"/>
          </a:xfrm>
          <a:prstGeom prst="rect">
            <a:avLst/>
          </a:prstGeom>
        </p:spPr>
        <p:txBody>
          <a:bodyPr wrap="none">
            <a:spAutoFit/>
          </a:bodyPr>
          <a:lstStyle/>
          <a:p>
            <a:r>
              <a:rPr lang="en-US" sz="1200" b="0" dirty="0" smtClean="0">
                <a:effectLst/>
                <a:latin typeface="Papyrus"/>
                <a:ea typeface="Papyrus"/>
                <a:cs typeface="Papyrus"/>
              </a:rPr>
              <a:t>Matt Pritchard</a:t>
            </a:r>
            <a:endParaRPr lang="en-US" sz="1200" b="0" dirty="0">
              <a:effectLst/>
              <a:latin typeface="Papyrus"/>
              <a:ea typeface="Papyrus"/>
              <a:cs typeface="Papyru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72</a:t>
            </a:fld>
            <a:endParaRPr lang="en-US"/>
          </a:p>
        </p:txBody>
      </p:sp>
      <p:sp>
        <p:nvSpPr>
          <p:cNvPr id="3" name="Text Box 36"/>
          <p:cNvSpPr txBox="1">
            <a:spLocks noChangeArrowheads="1"/>
          </p:cNvSpPr>
          <p:nvPr/>
        </p:nvSpPr>
        <p:spPr bwMode="auto">
          <a:xfrm>
            <a:off x="0" y="85725"/>
            <a:ext cx="9143999" cy="523220"/>
          </a:xfrm>
          <a:prstGeom prst="rect">
            <a:avLst/>
          </a:prstGeom>
          <a:noFill/>
          <a:ln w="9525">
            <a:noFill/>
            <a:miter lim="800000"/>
            <a:headEnd/>
            <a:tailEnd/>
          </a:ln>
          <a:effectLst/>
        </p:spPr>
        <p:txBody>
          <a:bodyPr wrap="square">
            <a:prstTxWarp prst="textNoShape">
              <a:avLst/>
            </a:prstTxWarp>
            <a:spAutoFit/>
          </a:bodyPr>
          <a:lstStyle/>
          <a:p>
            <a:pPr>
              <a:spcBef>
                <a:spcPct val="0"/>
              </a:spcBef>
              <a:buFontTx/>
              <a:buNone/>
            </a:pPr>
            <a:r>
              <a:rPr lang="pt-PT" b="0" dirty="0" err="1">
                <a:latin typeface="Papyrus"/>
                <a:ea typeface="Papyrus"/>
                <a:cs typeface="Papyrus"/>
              </a:rPr>
              <a:t>Absolute</a:t>
            </a:r>
            <a:r>
              <a:rPr lang="pt-PT" b="0" dirty="0">
                <a:latin typeface="Papyrus"/>
                <a:ea typeface="Papyrus"/>
                <a:cs typeface="Papyrus"/>
              </a:rPr>
              <a:t> </a:t>
            </a:r>
            <a:r>
              <a:rPr lang="pt-PT" b="0" dirty="0" err="1">
                <a:latin typeface="Papyrus"/>
                <a:ea typeface="Papyrus"/>
                <a:cs typeface="Papyrus"/>
              </a:rPr>
              <a:t>Phase</a:t>
            </a:r>
            <a:r>
              <a:rPr lang="pt-PT" b="0" dirty="0">
                <a:latin typeface="Papyrus"/>
                <a:ea typeface="Papyrus"/>
                <a:cs typeface="Papyrus"/>
              </a:rPr>
              <a:t> </a:t>
            </a:r>
            <a:r>
              <a:rPr lang="pt-PT" b="0" dirty="0" err="1">
                <a:latin typeface="Papyrus"/>
                <a:ea typeface="Papyrus"/>
                <a:cs typeface="Papyrus"/>
              </a:rPr>
              <a:t>Estimation</a:t>
            </a:r>
            <a:endParaRPr lang="en-US" b="0" dirty="0">
              <a:latin typeface="Papyrus"/>
              <a:ea typeface="Papyrus"/>
              <a:cs typeface="Papyrus"/>
            </a:endParaRPr>
          </a:p>
        </p:txBody>
      </p:sp>
      <p:pic>
        <p:nvPicPr>
          <p:cNvPr id="4" name="Picture 102" descr="txp_fig"/>
          <p:cNvPicPr>
            <a:picLocks noChangeAspect="1" noChangeArrowheads="1"/>
          </p:cNvPicPr>
          <p:nvPr>
            <p:custDataLst>
              <p:tags r:id="rId1"/>
            </p:custDataLst>
          </p:nvPr>
        </p:nvPicPr>
        <p:blipFill>
          <a:blip r:embed="rId9">
            <a:clrChange>
              <a:clrFrom>
                <a:srgbClr val="FFFFFF"/>
              </a:clrFrom>
              <a:clrTo>
                <a:srgbClr val="FFFFFF">
                  <a:alpha val="0"/>
                </a:srgbClr>
              </a:clrTo>
            </a:clrChange>
          </a:blip>
          <a:srcRect/>
          <a:stretch>
            <a:fillRect/>
          </a:stretch>
        </p:blipFill>
        <p:spPr bwMode="auto">
          <a:xfrm>
            <a:off x="6977063" y="3571875"/>
            <a:ext cx="1698625" cy="282575"/>
          </a:xfrm>
          <a:prstGeom prst="rect">
            <a:avLst/>
          </a:prstGeom>
          <a:noFill/>
          <a:ln w="9525">
            <a:noFill/>
            <a:miter lim="800000"/>
            <a:headEnd/>
            <a:tailEnd/>
          </a:ln>
          <a:effectLst/>
        </p:spPr>
      </p:pic>
      <p:pic>
        <p:nvPicPr>
          <p:cNvPr id="5" name="Picture 104" descr="txp_fig"/>
          <p:cNvPicPr>
            <a:picLocks noChangeAspect="1" noChangeArrowheads="1"/>
          </p:cNvPicPr>
          <p:nvPr>
            <p:custDataLst>
              <p:tags r:id="rId2"/>
            </p:custDataLst>
          </p:nvPr>
        </p:nvPicPr>
        <p:blipFill>
          <a:blip r:embed="rId10">
            <a:clrChange>
              <a:clrFrom>
                <a:srgbClr val="FFFFFF"/>
              </a:clrFrom>
              <a:clrTo>
                <a:srgbClr val="FFFFFF">
                  <a:alpha val="0"/>
                </a:srgbClr>
              </a:clrTo>
            </a:clrChange>
          </a:blip>
          <a:srcRect/>
          <a:stretch>
            <a:fillRect/>
          </a:stretch>
        </p:blipFill>
        <p:spPr bwMode="auto">
          <a:xfrm>
            <a:off x="4675188" y="3592513"/>
            <a:ext cx="1803400" cy="282575"/>
          </a:xfrm>
          <a:prstGeom prst="rect">
            <a:avLst/>
          </a:prstGeom>
          <a:noFill/>
          <a:ln w="9525">
            <a:noFill/>
            <a:miter lim="800000"/>
            <a:headEnd/>
            <a:tailEnd/>
          </a:ln>
          <a:effectLst/>
        </p:spPr>
      </p:pic>
      <p:sp>
        <p:nvSpPr>
          <p:cNvPr id="6" name="Line 119"/>
          <p:cNvSpPr>
            <a:spLocks noChangeShapeType="1"/>
          </p:cNvSpPr>
          <p:nvPr/>
        </p:nvSpPr>
        <p:spPr bwMode="auto">
          <a:xfrm>
            <a:off x="444500" y="742950"/>
            <a:ext cx="8305800" cy="0"/>
          </a:xfrm>
          <a:prstGeom prst="line">
            <a:avLst/>
          </a:prstGeom>
          <a:noFill/>
          <a:ln w="28575">
            <a:solidFill>
              <a:srgbClr val="FF0000"/>
            </a:solidFill>
            <a:round/>
            <a:headEnd/>
            <a:tailEnd/>
          </a:ln>
          <a:effectLst/>
        </p:spPr>
        <p:txBody>
          <a:bodyPr>
            <a:prstTxWarp prst="textNoShape">
              <a:avLst/>
            </a:prstTxWarp>
          </a:bodyPr>
          <a:lstStyle/>
          <a:p>
            <a:endParaRPr lang="en-US" dirty="0">
              <a:ea typeface="Papyrus"/>
              <a:cs typeface="Papyrus"/>
            </a:endParaRPr>
          </a:p>
        </p:txBody>
      </p:sp>
      <p:pic>
        <p:nvPicPr>
          <p:cNvPr id="7" name="Picture 120" descr="txp_fig"/>
          <p:cNvPicPr>
            <a:picLocks noChangeAspect="1" noChangeArrowheads="1"/>
          </p:cNvPicPr>
          <p:nvPr>
            <p:custDataLst>
              <p:tags r:id="rId3"/>
            </p:custDataLst>
          </p:nvPr>
        </p:nvPicPr>
        <p:blipFill>
          <a:blip r:embed="rId11">
            <a:clrChange>
              <a:clrFrom>
                <a:srgbClr val="FFFFFF"/>
              </a:clrFrom>
              <a:clrTo>
                <a:srgbClr val="FFFFFF">
                  <a:alpha val="0"/>
                </a:srgbClr>
              </a:clrTo>
            </a:clrChange>
          </a:blip>
          <a:srcRect/>
          <a:stretch>
            <a:fillRect/>
          </a:stretch>
        </p:blipFill>
        <p:spPr bwMode="auto">
          <a:xfrm>
            <a:off x="608013" y="1085850"/>
            <a:ext cx="7081837" cy="739775"/>
          </a:xfrm>
          <a:prstGeom prst="rect">
            <a:avLst/>
          </a:prstGeom>
          <a:noFill/>
          <a:ln w="9525">
            <a:noFill/>
            <a:miter lim="800000"/>
            <a:headEnd/>
            <a:tailEnd/>
          </a:ln>
          <a:effectLst/>
        </p:spPr>
      </p:pic>
      <p:grpSp>
        <p:nvGrpSpPr>
          <p:cNvPr id="8" name="Group 142"/>
          <p:cNvGrpSpPr>
            <a:grpSpLocks/>
          </p:cNvGrpSpPr>
          <p:nvPr/>
        </p:nvGrpSpPr>
        <p:grpSpPr bwMode="auto">
          <a:xfrm>
            <a:off x="552450" y="2295525"/>
            <a:ext cx="8213725" cy="712788"/>
            <a:chOff x="348" y="1446"/>
            <a:chExt cx="5174" cy="449"/>
          </a:xfrm>
        </p:grpSpPr>
        <p:sp>
          <p:nvSpPr>
            <p:cNvPr id="9" name="Text Box 123"/>
            <p:cNvSpPr txBox="1">
              <a:spLocks noChangeArrowheads="1"/>
            </p:cNvSpPr>
            <p:nvPr/>
          </p:nvSpPr>
          <p:spPr bwMode="auto">
            <a:xfrm>
              <a:off x="348" y="1512"/>
              <a:ext cx="116" cy="288"/>
            </a:xfrm>
            <a:prstGeom prst="rect">
              <a:avLst/>
            </a:prstGeom>
            <a:noFill/>
            <a:ln w="9525">
              <a:noFill/>
              <a:miter lim="800000"/>
              <a:headEnd/>
              <a:tailEnd/>
            </a:ln>
            <a:effectLst/>
          </p:spPr>
          <p:txBody>
            <a:bodyPr wrap="none">
              <a:prstTxWarp prst="textNoShape">
                <a:avLst/>
              </a:prstTxWarp>
              <a:spAutoFit/>
            </a:bodyPr>
            <a:lstStyle/>
            <a:p>
              <a:pPr>
                <a:spcBef>
                  <a:spcPct val="0"/>
                </a:spcBef>
                <a:buFontTx/>
                <a:buNone/>
              </a:pPr>
              <a:endParaRPr lang="en-US" sz="2400" dirty="0">
                <a:latin typeface="cmr17" pitchFamily="34" charset="0"/>
                <a:ea typeface="Papyrus"/>
                <a:cs typeface="Papyrus"/>
              </a:endParaRPr>
            </a:p>
          </p:txBody>
        </p:sp>
        <p:pic>
          <p:nvPicPr>
            <p:cNvPr id="10" name="Picture 128" descr="txp_fig"/>
            <p:cNvPicPr>
              <a:picLocks noChangeAspect="1" noChangeArrowheads="1"/>
            </p:cNvPicPr>
            <p:nvPr>
              <p:custDataLst>
                <p:tags r:id="rId7"/>
              </p:custDataLst>
            </p:nvPr>
          </p:nvPicPr>
          <p:blipFill>
            <a:blip r:embed="rId12">
              <a:clrChange>
                <a:clrFrom>
                  <a:srgbClr val="FFFFFF"/>
                </a:clrFrom>
                <a:clrTo>
                  <a:srgbClr val="FFFFFF">
                    <a:alpha val="0"/>
                  </a:srgbClr>
                </a:clrTo>
              </a:clrChange>
            </a:blip>
            <a:srcRect/>
            <a:stretch>
              <a:fillRect/>
            </a:stretch>
          </p:blipFill>
          <p:spPr bwMode="auto">
            <a:xfrm>
              <a:off x="395" y="1446"/>
              <a:ext cx="5127" cy="449"/>
            </a:xfrm>
            <a:prstGeom prst="rect">
              <a:avLst/>
            </a:prstGeom>
            <a:noFill/>
            <a:ln w="9525">
              <a:noFill/>
              <a:miter lim="800000"/>
              <a:headEnd/>
              <a:tailEnd/>
            </a:ln>
            <a:effectLst/>
          </p:spPr>
        </p:pic>
      </p:grpSp>
      <p:pic>
        <p:nvPicPr>
          <p:cNvPr id="11" name="Picture 131"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608013" y="3597275"/>
            <a:ext cx="3594100" cy="290513"/>
          </a:xfrm>
          <a:prstGeom prst="rect">
            <a:avLst/>
          </a:prstGeom>
          <a:noFill/>
          <a:ln w="9525">
            <a:noFill/>
            <a:miter lim="800000"/>
            <a:headEnd/>
            <a:tailEnd/>
          </a:ln>
          <a:effectLst/>
        </p:spPr>
      </p:pic>
      <p:grpSp>
        <p:nvGrpSpPr>
          <p:cNvPr id="12" name="Group 141"/>
          <p:cNvGrpSpPr>
            <a:grpSpLocks/>
          </p:cNvGrpSpPr>
          <p:nvPr/>
        </p:nvGrpSpPr>
        <p:grpSpPr bwMode="auto">
          <a:xfrm>
            <a:off x="687387" y="4346576"/>
            <a:ext cx="3673474" cy="1601788"/>
            <a:chOff x="3145" y="2810"/>
            <a:chExt cx="2314" cy="1009"/>
          </a:xfrm>
        </p:grpSpPr>
        <p:pic>
          <p:nvPicPr>
            <p:cNvPr id="13" name="Picture 106" descr="txp_fig"/>
            <p:cNvPicPr>
              <a:picLocks noChangeAspect="1" noChangeArrowheads="1"/>
            </p:cNvPicPr>
            <p:nvPr>
              <p:custDataLst>
                <p:tags r:id="rId6"/>
              </p:custDataLst>
            </p:nvPr>
          </p:nvPicPr>
          <p:blipFill>
            <a:blip r:embed="rId14">
              <a:clrChange>
                <a:clrFrom>
                  <a:srgbClr val="FFFFFF"/>
                </a:clrFrom>
                <a:clrTo>
                  <a:srgbClr val="FFFFFF">
                    <a:alpha val="0"/>
                  </a:srgbClr>
                </a:clrTo>
              </a:clrChange>
            </a:blip>
            <a:srcRect/>
            <a:stretch>
              <a:fillRect/>
            </a:stretch>
          </p:blipFill>
          <p:spPr bwMode="auto">
            <a:xfrm>
              <a:off x="4591" y="3567"/>
              <a:ext cx="435" cy="163"/>
            </a:xfrm>
            <a:prstGeom prst="rect">
              <a:avLst/>
            </a:prstGeom>
            <a:noFill/>
            <a:ln w="9525">
              <a:noFill/>
              <a:miter lim="800000"/>
              <a:headEnd/>
              <a:tailEnd/>
            </a:ln>
            <a:effectLst/>
          </p:spPr>
        </p:pic>
        <p:sp>
          <p:nvSpPr>
            <p:cNvPr id="14" name="Text Box 110"/>
            <p:cNvSpPr txBox="1">
              <a:spLocks noChangeArrowheads="1"/>
            </p:cNvSpPr>
            <p:nvPr/>
          </p:nvSpPr>
          <p:spPr bwMode="auto">
            <a:xfrm>
              <a:off x="3145" y="2810"/>
              <a:ext cx="2314" cy="291"/>
            </a:xfrm>
            <a:prstGeom prst="rect">
              <a:avLst/>
            </a:prstGeom>
            <a:noFill/>
            <a:ln w="9525">
              <a:noFill/>
              <a:miter lim="800000"/>
              <a:headEnd/>
              <a:tailEnd/>
            </a:ln>
            <a:effectLst/>
          </p:spPr>
          <p:txBody>
            <a:bodyPr wrap="none">
              <a:prstTxWarp prst="textNoShape">
                <a:avLst/>
              </a:prstTxWarp>
              <a:spAutoFit/>
            </a:bodyPr>
            <a:lstStyle/>
            <a:p>
              <a:pPr algn="ctr">
                <a:spcBef>
                  <a:spcPct val="0"/>
                </a:spcBef>
                <a:buFontTx/>
                <a:buNone/>
              </a:pPr>
              <a:r>
                <a:rPr lang="en-US" sz="2400" dirty="0">
                  <a:latin typeface="cmr17" pitchFamily="34" charset="0"/>
                  <a:ea typeface="Papyrus"/>
                  <a:cs typeface="Papyrus"/>
                </a:rPr>
                <a:t>Phase Unwrapping (PU)</a:t>
              </a:r>
            </a:p>
          </p:txBody>
        </p:sp>
        <p:sp>
          <p:nvSpPr>
            <p:cNvPr id="15" name="AutoShape 117"/>
            <p:cNvSpPr>
              <a:spLocks noChangeArrowheads="1"/>
            </p:cNvSpPr>
            <p:nvPr/>
          </p:nvSpPr>
          <p:spPr bwMode="auto">
            <a:xfrm>
              <a:off x="3962" y="3172"/>
              <a:ext cx="168" cy="280"/>
            </a:xfrm>
            <a:prstGeom prst="downArrow">
              <a:avLst>
                <a:gd name="adj1" fmla="val 30954"/>
                <a:gd name="adj2" fmla="val 51188"/>
              </a:avLst>
            </a:prstGeom>
            <a:solidFill>
              <a:schemeClr val="bg2"/>
            </a:solidFill>
            <a:ln w="9525">
              <a:noFill/>
              <a:miter lim="800000"/>
              <a:headEnd/>
              <a:tailEnd/>
            </a:ln>
            <a:effectLst/>
          </p:spPr>
          <p:txBody>
            <a:bodyPr wrap="none" anchor="ctr">
              <a:prstTxWarp prst="textNoShape">
                <a:avLst/>
              </a:prstTxWarp>
            </a:bodyPr>
            <a:lstStyle/>
            <a:p>
              <a:pPr algn="ctr">
                <a:spcBef>
                  <a:spcPct val="0"/>
                </a:spcBef>
                <a:buFontTx/>
                <a:buNone/>
              </a:pPr>
              <a:endParaRPr lang="en-US" sz="2400" dirty="0">
                <a:solidFill>
                  <a:srgbClr val="DDDDDD"/>
                </a:solidFill>
                <a:latin typeface="Papyrus"/>
                <a:ea typeface="Papyrus"/>
                <a:cs typeface="Papyrus"/>
              </a:endParaRPr>
            </a:p>
          </p:txBody>
        </p:sp>
        <p:sp>
          <p:nvSpPr>
            <p:cNvPr id="16" name="Text Box 137"/>
            <p:cNvSpPr txBox="1">
              <a:spLocks noChangeArrowheads="1"/>
            </p:cNvSpPr>
            <p:nvPr/>
          </p:nvSpPr>
          <p:spPr bwMode="auto">
            <a:xfrm>
              <a:off x="3261" y="3528"/>
              <a:ext cx="1344" cy="291"/>
            </a:xfrm>
            <a:prstGeom prst="rect">
              <a:avLst/>
            </a:prstGeom>
            <a:noFill/>
            <a:ln w="9525">
              <a:noFill/>
              <a:miter lim="800000"/>
              <a:headEnd/>
              <a:tailEnd/>
            </a:ln>
            <a:effectLst/>
          </p:spPr>
          <p:txBody>
            <a:bodyPr wrap="none">
              <a:prstTxWarp prst="textNoShape">
                <a:avLst/>
              </a:prstTxWarp>
              <a:spAutoFit/>
            </a:bodyPr>
            <a:lstStyle/>
            <a:p>
              <a:pPr algn="ctr">
                <a:spcBef>
                  <a:spcPct val="0"/>
                </a:spcBef>
                <a:buFontTx/>
                <a:buNone/>
              </a:pPr>
              <a:r>
                <a:rPr lang="en-US" sz="2400" dirty="0">
                  <a:latin typeface="cmr17" pitchFamily="34" charset="0"/>
                  <a:ea typeface="Papyrus"/>
                  <a:cs typeface="Papyrus"/>
                </a:rPr>
                <a:t>Estimation of </a:t>
              </a:r>
            </a:p>
          </p:txBody>
        </p:sp>
      </p:grpSp>
      <p:grpSp>
        <p:nvGrpSpPr>
          <p:cNvPr id="17" name="Group 140"/>
          <p:cNvGrpSpPr>
            <a:grpSpLocks/>
          </p:cNvGrpSpPr>
          <p:nvPr/>
        </p:nvGrpSpPr>
        <p:grpSpPr bwMode="auto">
          <a:xfrm>
            <a:off x="4794250" y="4346576"/>
            <a:ext cx="3724274" cy="1995488"/>
            <a:chOff x="380" y="2780"/>
            <a:chExt cx="2346" cy="1257"/>
          </a:xfrm>
        </p:grpSpPr>
        <p:sp>
          <p:nvSpPr>
            <p:cNvPr id="18" name="Text Box 109"/>
            <p:cNvSpPr txBox="1">
              <a:spLocks noChangeArrowheads="1"/>
            </p:cNvSpPr>
            <p:nvPr/>
          </p:nvSpPr>
          <p:spPr bwMode="auto">
            <a:xfrm>
              <a:off x="380" y="2780"/>
              <a:ext cx="2131" cy="291"/>
            </a:xfrm>
            <a:prstGeom prst="rect">
              <a:avLst/>
            </a:prstGeom>
            <a:noFill/>
            <a:ln w="9525">
              <a:noFill/>
              <a:miter lim="800000"/>
              <a:headEnd/>
              <a:tailEnd/>
            </a:ln>
            <a:effectLst/>
          </p:spPr>
          <p:txBody>
            <a:bodyPr wrap="none">
              <a:prstTxWarp prst="textNoShape">
                <a:avLst/>
              </a:prstTxWarp>
              <a:spAutoFit/>
            </a:bodyPr>
            <a:lstStyle/>
            <a:p>
              <a:pPr>
                <a:spcBef>
                  <a:spcPct val="0"/>
                </a:spcBef>
                <a:buFontTx/>
                <a:buNone/>
              </a:pPr>
              <a:r>
                <a:rPr lang="en-US" sz="2400" dirty="0">
                  <a:latin typeface="cmr17" pitchFamily="34" charset="0"/>
                  <a:ea typeface="Papyrus"/>
                  <a:cs typeface="Papyrus"/>
                </a:rPr>
                <a:t>Phase </a:t>
              </a:r>
              <a:r>
                <a:rPr lang="en-US" sz="2400" dirty="0" err="1">
                  <a:latin typeface="cmr17" pitchFamily="34" charset="0"/>
                  <a:ea typeface="Papyrus"/>
                  <a:cs typeface="Papyrus"/>
                </a:rPr>
                <a:t>Denoising</a:t>
              </a:r>
              <a:r>
                <a:rPr lang="en-US" sz="2400" dirty="0">
                  <a:latin typeface="cmr17" pitchFamily="34" charset="0"/>
                  <a:ea typeface="Papyrus"/>
                  <a:cs typeface="Papyrus"/>
                </a:rPr>
                <a:t> (PD)</a:t>
              </a:r>
            </a:p>
          </p:txBody>
        </p:sp>
        <p:sp>
          <p:nvSpPr>
            <p:cNvPr id="19" name="AutoShape 118"/>
            <p:cNvSpPr>
              <a:spLocks noChangeArrowheads="1"/>
            </p:cNvSpPr>
            <p:nvPr/>
          </p:nvSpPr>
          <p:spPr bwMode="auto">
            <a:xfrm>
              <a:off x="1284" y="3160"/>
              <a:ext cx="168" cy="280"/>
            </a:xfrm>
            <a:prstGeom prst="downArrow">
              <a:avLst>
                <a:gd name="adj1" fmla="val 30954"/>
                <a:gd name="adj2" fmla="val 51188"/>
              </a:avLst>
            </a:prstGeom>
            <a:solidFill>
              <a:schemeClr val="bg2"/>
            </a:solidFill>
            <a:ln w="9525">
              <a:noFill/>
              <a:miter lim="800000"/>
              <a:headEnd/>
              <a:tailEnd/>
            </a:ln>
            <a:effectLst/>
          </p:spPr>
          <p:txBody>
            <a:bodyPr wrap="none" anchor="ctr">
              <a:prstTxWarp prst="textNoShape">
                <a:avLst/>
              </a:prstTxWarp>
            </a:bodyPr>
            <a:lstStyle/>
            <a:p>
              <a:pPr algn="ctr">
                <a:spcBef>
                  <a:spcPct val="0"/>
                </a:spcBef>
                <a:buFontTx/>
                <a:buNone/>
              </a:pPr>
              <a:endParaRPr lang="en-US" sz="2400" dirty="0">
                <a:solidFill>
                  <a:srgbClr val="DDDDDD"/>
                </a:solidFill>
                <a:latin typeface="Papyrus"/>
                <a:ea typeface="Papyrus"/>
                <a:cs typeface="Papyrus"/>
              </a:endParaRPr>
            </a:p>
          </p:txBody>
        </p:sp>
        <p:pic>
          <p:nvPicPr>
            <p:cNvPr id="20" name="Picture 136" descr="txp_fig"/>
            <p:cNvPicPr>
              <a:picLocks noChangeAspect="1" noChangeArrowheads="1"/>
            </p:cNvPicPr>
            <p:nvPr>
              <p:custDataLst>
                <p:tags r:id="rId5"/>
              </p:custDataLst>
            </p:nvPr>
          </p:nvPicPr>
          <p:blipFill>
            <a:blip r:embed="rId15">
              <a:clrChange>
                <a:clrFrom>
                  <a:srgbClr val="FFFFFF"/>
                </a:clrFrom>
                <a:clrTo>
                  <a:srgbClr val="FFFFFF">
                    <a:alpha val="0"/>
                  </a:srgbClr>
                </a:clrTo>
              </a:clrChange>
            </a:blip>
            <a:srcRect/>
            <a:stretch>
              <a:fillRect/>
            </a:stretch>
          </p:blipFill>
          <p:spPr bwMode="auto">
            <a:xfrm>
              <a:off x="1769" y="3567"/>
              <a:ext cx="957" cy="178"/>
            </a:xfrm>
            <a:prstGeom prst="rect">
              <a:avLst/>
            </a:prstGeom>
            <a:noFill/>
            <a:ln w="9525">
              <a:noFill/>
              <a:miter lim="800000"/>
              <a:headEnd/>
              <a:tailEnd/>
            </a:ln>
            <a:effectLst/>
          </p:spPr>
        </p:pic>
        <p:sp>
          <p:nvSpPr>
            <p:cNvPr id="21" name="Text Box 138"/>
            <p:cNvSpPr txBox="1">
              <a:spLocks noChangeArrowheads="1"/>
            </p:cNvSpPr>
            <p:nvPr/>
          </p:nvSpPr>
          <p:spPr bwMode="auto">
            <a:xfrm>
              <a:off x="463" y="3508"/>
              <a:ext cx="1344" cy="291"/>
            </a:xfrm>
            <a:prstGeom prst="rect">
              <a:avLst/>
            </a:prstGeom>
            <a:noFill/>
            <a:ln w="9525">
              <a:noFill/>
              <a:miter lim="800000"/>
              <a:headEnd/>
              <a:tailEnd/>
            </a:ln>
            <a:effectLst/>
          </p:spPr>
          <p:txBody>
            <a:bodyPr wrap="none">
              <a:prstTxWarp prst="textNoShape">
                <a:avLst/>
              </a:prstTxWarp>
              <a:spAutoFit/>
            </a:bodyPr>
            <a:lstStyle/>
            <a:p>
              <a:pPr algn="ctr">
                <a:spcBef>
                  <a:spcPct val="0"/>
                </a:spcBef>
                <a:buFontTx/>
                <a:buNone/>
              </a:pPr>
              <a:r>
                <a:rPr lang="en-US" sz="2400" dirty="0">
                  <a:latin typeface="cmr17" pitchFamily="34" charset="0"/>
                  <a:ea typeface="Papyrus"/>
                  <a:cs typeface="Papyrus"/>
                </a:rPr>
                <a:t>Estimation of </a:t>
              </a:r>
            </a:p>
          </p:txBody>
        </p:sp>
        <p:sp>
          <p:nvSpPr>
            <p:cNvPr id="22" name="Text Box 139"/>
            <p:cNvSpPr txBox="1">
              <a:spLocks noChangeArrowheads="1"/>
            </p:cNvSpPr>
            <p:nvPr/>
          </p:nvSpPr>
          <p:spPr bwMode="auto">
            <a:xfrm>
              <a:off x="389" y="3746"/>
              <a:ext cx="1657" cy="291"/>
            </a:xfrm>
            <a:prstGeom prst="rect">
              <a:avLst/>
            </a:prstGeom>
            <a:noFill/>
            <a:ln w="9525">
              <a:noFill/>
              <a:miter lim="800000"/>
              <a:headEnd/>
              <a:tailEnd/>
            </a:ln>
            <a:effectLst/>
          </p:spPr>
          <p:txBody>
            <a:bodyPr wrap="none">
              <a:prstTxWarp prst="textNoShape">
                <a:avLst/>
              </a:prstTxWarp>
              <a:spAutoFit/>
            </a:bodyPr>
            <a:lstStyle/>
            <a:p>
              <a:pPr algn="ctr">
                <a:spcBef>
                  <a:spcPct val="0"/>
                </a:spcBef>
                <a:buFontTx/>
                <a:buNone/>
              </a:pPr>
              <a:r>
                <a:rPr lang="en-US" sz="2400" dirty="0">
                  <a:latin typeface="cmr17" pitchFamily="34" charset="0"/>
                  <a:ea typeface="Papyrus"/>
                  <a:cs typeface="Papyrus"/>
                </a:rPr>
                <a:t>(wrapped phase)</a:t>
              </a:r>
            </a:p>
          </p:txBody>
        </p:sp>
      </p:grpSp>
      <p:sp>
        <p:nvSpPr>
          <p:cNvPr id="23" name="Rectangle 22"/>
          <p:cNvSpPr/>
          <p:nvPr/>
        </p:nvSpPr>
        <p:spPr>
          <a:xfrm>
            <a:off x="0" y="6581001"/>
            <a:ext cx="1699203" cy="276999"/>
          </a:xfrm>
          <a:prstGeom prst="rect">
            <a:avLst/>
          </a:prstGeom>
        </p:spPr>
        <p:txBody>
          <a:bodyPr wrap="none">
            <a:spAutoFit/>
          </a:bodyPr>
          <a:lstStyle/>
          <a:p>
            <a:r>
              <a:rPr lang="en-US" sz="1200" b="0" dirty="0" smtClean="0">
                <a:latin typeface="Papyrus"/>
                <a:ea typeface="Papyrus"/>
                <a:cs typeface="Papyrus"/>
              </a:rPr>
              <a:t>José M. </a:t>
            </a:r>
            <a:r>
              <a:rPr lang="en-US" sz="1200" b="0" dirty="0" err="1" smtClean="0">
                <a:latin typeface="Papyrus"/>
                <a:ea typeface="Papyrus"/>
                <a:cs typeface="Papyrus"/>
              </a:rPr>
              <a:t>Bioucas</a:t>
            </a:r>
            <a:r>
              <a:rPr lang="en-US" sz="1200" b="0" dirty="0" smtClean="0">
                <a:latin typeface="Papyrus"/>
                <a:ea typeface="Papyrus"/>
                <a:cs typeface="Papyrus"/>
              </a:rPr>
              <a:t>-Dias</a:t>
            </a:r>
            <a:endParaRPr lang="en-US" sz="1200" b="0" dirty="0">
              <a:latin typeface="Papyrus"/>
              <a:ea typeface="Papyrus"/>
              <a:cs typeface="Papyru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73</a:t>
            </a:fld>
            <a:endParaRPr lang="en-US"/>
          </a:p>
        </p:txBody>
      </p:sp>
      <p:sp>
        <p:nvSpPr>
          <p:cNvPr id="3" name="Text Box 5"/>
          <p:cNvSpPr txBox="1">
            <a:spLocks noChangeArrowheads="1"/>
          </p:cNvSpPr>
          <p:nvPr/>
        </p:nvSpPr>
        <p:spPr bwMode="auto">
          <a:xfrm>
            <a:off x="0" y="203200"/>
            <a:ext cx="9143999" cy="457200"/>
          </a:xfrm>
          <a:prstGeom prst="rect">
            <a:avLst/>
          </a:prstGeom>
          <a:noFill/>
          <a:ln w="9525">
            <a:noFill/>
            <a:miter lim="800000"/>
            <a:headEnd/>
            <a:tailEnd/>
          </a:ln>
          <a:effectLst/>
        </p:spPr>
        <p:txBody>
          <a:bodyPr wrap="square">
            <a:prstTxWarp prst="textNoShape">
              <a:avLst/>
            </a:prstTxWarp>
            <a:spAutoFit/>
          </a:bodyPr>
          <a:lstStyle/>
          <a:p>
            <a:pPr>
              <a:buFontTx/>
              <a:buNone/>
            </a:pPr>
            <a:r>
              <a:rPr lang="en-US" sz="2400" b="0" dirty="0">
                <a:latin typeface="Papyrus"/>
                <a:ea typeface="Papyrus"/>
                <a:cs typeface="Papyrus"/>
              </a:rPr>
              <a:t>Absolute Phase </a:t>
            </a:r>
            <a:r>
              <a:rPr lang="pt-PT" sz="2400" b="0" dirty="0">
                <a:latin typeface="Papyrus"/>
                <a:ea typeface="Papyrus"/>
                <a:cs typeface="Papyrus"/>
              </a:rPr>
              <a:t>E</a:t>
            </a:r>
            <a:r>
              <a:rPr lang="en-US" sz="2400" b="0" dirty="0" err="1">
                <a:latin typeface="Papyrus"/>
                <a:ea typeface="Papyrus"/>
                <a:cs typeface="Papyrus"/>
              </a:rPr>
              <a:t>stimation</a:t>
            </a:r>
            <a:r>
              <a:rPr lang="en-US" sz="2400" b="0" dirty="0">
                <a:latin typeface="Papyrus"/>
                <a:ea typeface="Papyrus"/>
                <a:cs typeface="Papyrus"/>
              </a:rPr>
              <a:t> in InSAR  (</a:t>
            </a:r>
            <a:r>
              <a:rPr lang="en-US" sz="2400" b="0" dirty="0" err="1">
                <a:latin typeface="Papyrus"/>
                <a:ea typeface="Papyrus"/>
                <a:cs typeface="Papyrus"/>
              </a:rPr>
              <a:t>Interferometric</a:t>
            </a:r>
            <a:r>
              <a:rPr lang="en-US" sz="2400" b="0" dirty="0">
                <a:latin typeface="Papyrus"/>
                <a:ea typeface="Papyrus"/>
                <a:cs typeface="Papyrus"/>
              </a:rPr>
              <a:t>  SAR)</a:t>
            </a:r>
          </a:p>
        </p:txBody>
      </p:sp>
      <p:graphicFrame>
        <p:nvGraphicFramePr>
          <p:cNvPr id="4" name="Object 33"/>
          <p:cNvGraphicFramePr>
            <a:graphicFrameLocks noChangeAspect="1"/>
          </p:cNvGraphicFramePr>
          <p:nvPr/>
        </p:nvGraphicFramePr>
        <p:xfrm>
          <a:off x="5740400" y="1092200"/>
          <a:ext cx="112713" cy="214313"/>
        </p:xfrm>
        <a:graphic>
          <a:graphicData uri="http://schemas.openxmlformats.org/presentationml/2006/ole">
            <p:oleObj spid="_x0000_s72706" name="Equation" r:id="rId3" imgW="114120" imgH="215640" progId="Equation.3">
              <p:embed/>
            </p:oleObj>
          </a:graphicData>
        </a:graphic>
      </p:graphicFrame>
      <p:graphicFrame>
        <p:nvGraphicFramePr>
          <p:cNvPr id="5" name="Object 82"/>
          <p:cNvGraphicFramePr>
            <a:graphicFrameLocks noChangeAspect="1"/>
          </p:cNvGraphicFramePr>
          <p:nvPr/>
        </p:nvGraphicFramePr>
        <p:xfrm>
          <a:off x="6883400" y="2844800"/>
          <a:ext cx="112713" cy="214313"/>
        </p:xfrm>
        <a:graphic>
          <a:graphicData uri="http://schemas.openxmlformats.org/presentationml/2006/ole">
            <p:oleObj spid="_x0000_s72707" name="Equation" r:id="rId4" imgW="114120" imgH="215640" progId="Equation.3">
              <p:embed/>
            </p:oleObj>
          </a:graphicData>
        </a:graphic>
      </p:graphicFrame>
      <p:pic>
        <p:nvPicPr>
          <p:cNvPr id="6" name="Picture 92"/>
          <p:cNvPicPr>
            <a:picLocks noChangeAspect="1" noChangeArrowheads="1"/>
          </p:cNvPicPr>
          <p:nvPr/>
        </p:nvPicPr>
        <p:blipFill>
          <a:blip r:embed="rId5"/>
          <a:srcRect/>
          <a:stretch>
            <a:fillRect/>
          </a:stretch>
        </p:blipFill>
        <p:spPr bwMode="auto">
          <a:xfrm>
            <a:off x="1095375" y="854075"/>
            <a:ext cx="6883400" cy="5103813"/>
          </a:xfrm>
          <a:prstGeom prst="rect">
            <a:avLst/>
          </a:prstGeom>
          <a:noFill/>
          <a:ln w="9525">
            <a:noFill/>
            <a:miter lim="800000"/>
            <a:headEnd/>
            <a:tailEnd/>
          </a:ln>
          <a:effectLst/>
        </p:spPr>
      </p:pic>
      <p:sp>
        <p:nvSpPr>
          <p:cNvPr id="7" name="Text Box 93"/>
          <p:cNvSpPr txBox="1">
            <a:spLocks noChangeArrowheads="1"/>
          </p:cNvSpPr>
          <p:nvPr/>
        </p:nvSpPr>
        <p:spPr bwMode="auto">
          <a:xfrm>
            <a:off x="0" y="6102350"/>
            <a:ext cx="9144000" cy="457200"/>
          </a:xfrm>
          <a:prstGeom prst="rect">
            <a:avLst/>
          </a:prstGeom>
          <a:noFill/>
          <a:ln w="9525">
            <a:noFill/>
            <a:miter lim="800000"/>
            <a:headEnd/>
            <a:tailEnd/>
          </a:ln>
          <a:effectLst/>
        </p:spPr>
        <p:txBody>
          <a:bodyPr wrap="square">
            <a:prstTxWarp prst="textNoShape">
              <a:avLst/>
            </a:prstTxWarp>
            <a:spAutoFit/>
          </a:bodyPr>
          <a:lstStyle/>
          <a:p>
            <a:pPr>
              <a:buFontTx/>
              <a:buNone/>
            </a:pPr>
            <a:r>
              <a:rPr lang="en-US" sz="2400" b="0" dirty="0">
                <a:latin typeface="Papyrus"/>
                <a:ea typeface="Papyrus"/>
                <a:cs typeface="Papyrus"/>
              </a:rPr>
              <a:t>InSAR Problem: Estimate </a:t>
            </a:r>
            <a:r>
              <a:rPr lang="en-US" sz="2400" b="0" dirty="0">
                <a:latin typeface="Papyrus"/>
                <a:ea typeface="Papyrus"/>
                <a:cs typeface="Papyrus"/>
                <a:sym typeface="Symbol" charset="2"/>
              </a:rPr>
              <a:t></a:t>
            </a:r>
            <a:r>
              <a:rPr lang="en-US" sz="2400" b="0" baseline="-25000" dirty="0">
                <a:latin typeface="Papyrus"/>
                <a:ea typeface="Papyrus"/>
                <a:cs typeface="Papyrus"/>
              </a:rPr>
              <a:t>2</a:t>
            </a:r>
            <a:r>
              <a:rPr lang="en-US" sz="2400" b="0" dirty="0">
                <a:latin typeface="Papyrus"/>
                <a:ea typeface="Papyrus"/>
                <a:cs typeface="Papyrus"/>
              </a:rPr>
              <a:t>- </a:t>
            </a:r>
            <a:r>
              <a:rPr lang="en-US" sz="2400" b="0" dirty="0">
                <a:latin typeface="Papyrus"/>
                <a:ea typeface="Papyrus"/>
                <a:cs typeface="Papyrus"/>
                <a:sym typeface="Symbol" charset="2"/>
              </a:rPr>
              <a:t></a:t>
            </a:r>
            <a:r>
              <a:rPr lang="en-US" sz="2400" b="0" baseline="-25000" dirty="0">
                <a:latin typeface="Papyrus"/>
                <a:ea typeface="Papyrus"/>
                <a:cs typeface="Papyrus"/>
              </a:rPr>
              <a:t>1</a:t>
            </a:r>
            <a:r>
              <a:rPr lang="en-US" sz="2400" b="0" dirty="0">
                <a:latin typeface="Papyrus"/>
                <a:ea typeface="Papyrus"/>
                <a:cs typeface="Papyrus"/>
              </a:rPr>
              <a:t> from signals read by s</a:t>
            </a:r>
            <a:r>
              <a:rPr lang="en-US" sz="2400" b="0" baseline="-25000" dirty="0">
                <a:latin typeface="Papyrus"/>
                <a:ea typeface="Papyrus"/>
                <a:cs typeface="Papyrus"/>
              </a:rPr>
              <a:t>1</a:t>
            </a:r>
            <a:r>
              <a:rPr lang="en-US" sz="2400" b="0" dirty="0">
                <a:latin typeface="Papyrus"/>
                <a:ea typeface="Papyrus"/>
                <a:cs typeface="Papyrus"/>
              </a:rPr>
              <a:t> and s</a:t>
            </a:r>
            <a:r>
              <a:rPr lang="en-US" sz="2400" b="0" baseline="-25000" dirty="0">
                <a:latin typeface="Papyrus"/>
                <a:ea typeface="Papyrus"/>
                <a:cs typeface="Papyrus"/>
              </a:rPr>
              <a:t>2</a:t>
            </a:r>
          </a:p>
        </p:txBody>
      </p:sp>
      <p:sp>
        <p:nvSpPr>
          <p:cNvPr id="8" name="Rectangle 7"/>
          <p:cNvSpPr/>
          <p:nvPr/>
        </p:nvSpPr>
        <p:spPr>
          <a:xfrm>
            <a:off x="0" y="6581001"/>
            <a:ext cx="1699203" cy="276999"/>
          </a:xfrm>
          <a:prstGeom prst="rect">
            <a:avLst/>
          </a:prstGeom>
        </p:spPr>
        <p:txBody>
          <a:bodyPr wrap="none">
            <a:spAutoFit/>
          </a:bodyPr>
          <a:lstStyle/>
          <a:p>
            <a:r>
              <a:rPr lang="en-US" sz="1200" b="0" dirty="0" smtClean="0">
                <a:latin typeface="Papyrus"/>
                <a:ea typeface="Papyrus"/>
                <a:cs typeface="Papyrus"/>
              </a:rPr>
              <a:t>José M. </a:t>
            </a:r>
            <a:r>
              <a:rPr lang="en-US" sz="1200" b="0" dirty="0" err="1" smtClean="0">
                <a:latin typeface="Papyrus"/>
                <a:ea typeface="Papyrus"/>
                <a:cs typeface="Papyrus"/>
              </a:rPr>
              <a:t>Bioucas</a:t>
            </a:r>
            <a:r>
              <a:rPr lang="en-US" sz="1200" b="0" dirty="0" smtClean="0">
                <a:latin typeface="Papyrus"/>
                <a:ea typeface="Papyrus"/>
                <a:cs typeface="Papyrus"/>
              </a:rPr>
              <a:t>-Dias</a:t>
            </a:r>
            <a:endParaRPr lang="en-US" sz="1200" b="0" dirty="0">
              <a:latin typeface="Papyrus"/>
              <a:ea typeface="Papyrus"/>
              <a:cs typeface="Papyru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74</a:t>
            </a:fld>
            <a:endParaRPr lang="en-US"/>
          </a:p>
        </p:txBody>
      </p:sp>
      <p:pic>
        <p:nvPicPr>
          <p:cNvPr id="5" name="Picture 3" descr="projecto"/>
          <p:cNvPicPr>
            <a:picLocks noChangeAspect="1" noChangeArrowheads="1"/>
          </p:cNvPicPr>
          <p:nvPr/>
        </p:nvPicPr>
        <p:blipFill>
          <a:blip r:embed="rId2"/>
          <a:srcRect/>
          <a:stretch>
            <a:fillRect/>
          </a:stretch>
        </p:blipFill>
        <p:spPr bwMode="auto">
          <a:xfrm>
            <a:off x="228600" y="2033588"/>
            <a:ext cx="6157912" cy="3833812"/>
          </a:xfrm>
          <a:prstGeom prst="rect">
            <a:avLst/>
          </a:prstGeom>
          <a:noFill/>
        </p:spPr>
      </p:pic>
      <p:sp>
        <p:nvSpPr>
          <p:cNvPr id="6" name="Text Box 4"/>
          <p:cNvSpPr txBox="1">
            <a:spLocks noChangeArrowheads="1"/>
          </p:cNvSpPr>
          <p:nvPr/>
        </p:nvSpPr>
        <p:spPr bwMode="auto">
          <a:xfrm>
            <a:off x="-59812" y="500063"/>
            <a:ext cx="4405873" cy="523220"/>
          </a:xfrm>
          <a:prstGeom prst="rect">
            <a:avLst/>
          </a:prstGeom>
          <a:noFill/>
          <a:ln w="9525">
            <a:noFill/>
            <a:miter lim="800000"/>
            <a:headEnd/>
            <a:tailEnd/>
          </a:ln>
          <a:effectLst/>
        </p:spPr>
        <p:txBody>
          <a:bodyPr wrap="none">
            <a:prstTxWarp prst="textNoShape">
              <a:avLst/>
            </a:prstTxWarp>
            <a:spAutoFit/>
          </a:bodyPr>
          <a:lstStyle/>
          <a:p>
            <a:pPr>
              <a:spcBef>
                <a:spcPct val="0"/>
              </a:spcBef>
              <a:buFontTx/>
              <a:buNone/>
            </a:pPr>
            <a:r>
              <a:rPr lang="pt-PT" b="0" dirty="0" err="1">
                <a:latin typeface="Papyrus"/>
                <a:ea typeface="Papyrus"/>
                <a:cs typeface="Papyrus"/>
              </a:rPr>
              <a:t>Differential</a:t>
            </a:r>
            <a:r>
              <a:rPr lang="pt-PT" b="0" dirty="0">
                <a:latin typeface="Papyrus"/>
                <a:ea typeface="Papyrus"/>
                <a:cs typeface="Papyrus"/>
              </a:rPr>
              <a:t> </a:t>
            </a:r>
            <a:r>
              <a:rPr lang="pt-PT" b="0" dirty="0" err="1">
                <a:latin typeface="Papyrus"/>
                <a:ea typeface="Papyrus"/>
                <a:cs typeface="Papyrus"/>
              </a:rPr>
              <a:t>Interferometry</a:t>
            </a:r>
            <a:endParaRPr lang="en-US" b="0" dirty="0">
              <a:latin typeface="Papyrus"/>
              <a:ea typeface="Papyrus"/>
              <a:cs typeface="Papyrus"/>
            </a:endParaRPr>
          </a:p>
        </p:txBody>
      </p:sp>
      <p:sp>
        <p:nvSpPr>
          <p:cNvPr id="7" name="Line 7"/>
          <p:cNvSpPr>
            <a:spLocks noChangeShapeType="1"/>
          </p:cNvSpPr>
          <p:nvPr/>
        </p:nvSpPr>
        <p:spPr bwMode="auto">
          <a:xfrm flipV="1">
            <a:off x="7029450" y="3829050"/>
            <a:ext cx="0" cy="132080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ea typeface="Papyrus"/>
              <a:cs typeface="Papyrus"/>
            </a:endParaRPr>
          </a:p>
        </p:txBody>
      </p:sp>
      <p:sp>
        <p:nvSpPr>
          <p:cNvPr id="8" name="Rectangle 8"/>
          <p:cNvSpPr>
            <a:spLocks noChangeArrowheads="1"/>
          </p:cNvSpPr>
          <p:nvPr/>
        </p:nvSpPr>
        <p:spPr bwMode="auto">
          <a:xfrm>
            <a:off x="6735762" y="3776662"/>
            <a:ext cx="223838" cy="163513"/>
          </a:xfrm>
          <a:prstGeom prst="rect">
            <a:avLst/>
          </a:prstGeom>
          <a:solidFill>
            <a:srgbClr val="33CC33"/>
          </a:solidFill>
          <a:ln w="9525">
            <a:noFill/>
            <a:miter lim="800000"/>
            <a:headEnd/>
            <a:tailEnd/>
          </a:ln>
          <a:effectLst/>
        </p:spPr>
        <p:txBody>
          <a:bodyPr wrap="none" anchor="ctr">
            <a:prstTxWarp prst="textNoShape">
              <a:avLst/>
            </a:prstTxWarp>
          </a:bodyPr>
          <a:lstStyle/>
          <a:p>
            <a:endParaRPr lang="en-US" dirty="0">
              <a:ea typeface="Papyrus"/>
              <a:cs typeface="Papyrus"/>
            </a:endParaRPr>
          </a:p>
        </p:txBody>
      </p:sp>
      <p:sp>
        <p:nvSpPr>
          <p:cNvPr id="9" name="Rectangle 9"/>
          <p:cNvSpPr>
            <a:spLocks noChangeArrowheads="1"/>
          </p:cNvSpPr>
          <p:nvPr/>
        </p:nvSpPr>
        <p:spPr bwMode="auto">
          <a:xfrm>
            <a:off x="6705600" y="4986337"/>
            <a:ext cx="223837" cy="163513"/>
          </a:xfrm>
          <a:prstGeom prst="rect">
            <a:avLst/>
          </a:prstGeom>
          <a:solidFill>
            <a:srgbClr val="FF0000"/>
          </a:solidFill>
          <a:ln w="9525">
            <a:noFill/>
            <a:miter lim="800000"/>
            <a:headEnd/>
            <a:tailEnd/>
          </a:ln>
          <a:effectLst/>
        </p:spPr>
        <p:txBody>
          <a:bodyPr wrap="none" anchor="ctr">
            <a:prstTxWarp prst="textNoShape">
              <a:avLst/>
            </a:prstTxWarp>
          </a:bodyPr>
          <a:lstStyle/>
          <a:p>
            <a:endParaRPr lang="en-US" dirty="0">
              <a:ea typeface="Papyrus"/>
              <a:cs typeface="Papyrus"/>
            </a:endParaRPr>
          </a:p>
        </p:txBody>
      </p:sp>
      <p:sp>
        <p:nvSpPr>
          <p:cNvPr id="10" name="Text Box 10"/>
          <p:cNvSpPr txBox="1">
            <a:spLocks noChangeArrowheads="1"/>
          </p:cNvSpPr>
          <p:nvPr/>
        </p:nvSpPr>
        <p:spPr bwMode="auto">
          <a:xfrm>
            <a:off x="6851876" y="3657600"/>
            <a:ext cx="1890261" cy="523220"/>
          </a:xfrm>
          <a:prstGeom prst="rect">
            <a:avLst/>
          </a:prstGeom>
          <a:noFill/>
          <a:ln w="9525">
            <a:noFill/>
            <a:miter lim="800000"/>
            <a:headEnd/>
            <a:tailEnd/>
          </a:ln>
          <a:effectLst/>
        </p:spPr>
        <p:txBody>
          <a:bodyPr wrap="none">
            <a:prstTxWarp prst="textNoShape">
              <a:avLst/>
            </a:prstTxWarp>
            <a:spAutoFit/>
          </a:bodyPr>
          <a:lstStyle/>
          <a:p>
            <a:pPr>
              <a:spcBef>
                <a:spcPct val="0"/>
              </a:spcBef>
              <a:buFontTx/>
              <a:buNone/>
            </a:pPr>
            <a:r>
              <a:rPr lang="pt-PT" b="0" dirty="0">
                <a:latin typeface="Papyrus"/>
                <a:ea typeface="Papyrus"/>
                <a:cs typeface="Papyrus"/>
              </a:rPr>
              <a:t>7 mm/</a:t>
            </a:r>
            <a:r>
              <a:rPr lang="pt-PT" b="0" dirty="0" err="1">
                <a:latin typeface="Papyrus"/>
                <a:ea typeface="Papyrus"/>
                <a:cs typeface="Papyrus"/>
              </a:rPr>
              <a:t>year</a:t>
            </a:r>
            <a:endParaRPr lang="en-US" b="0" dirty="0">
              <a:latin typeface="Papyrus"/>
              <a:ea typeface="Papyrus"/>
              <a:cs typeface="Papyrus"/>
            </a:endParaRPr>
          </a:p>
        </p:txBody>
      </p:sp>
      <p:sp>
        <p:nvSpPr>
          <p:cNvPr id="11" name="Text Box 11"/>
          <p:cNvSpPr txBox="1">
            <a:spLocks noChangeArrowheads="1"/>
          </p:cNvSpPr>
          <p:nvPr/>
        </p:nvSpPr>
        <p:spPr bwMode="auto">
          <a:xfrm>
            <a:off x="6781704" y="4865687"/>
            <a:ext cx="2121093" cy="523220"/>
          </a:xfrm>
          <a:prstGeom prst="rect">
            <a:avLst/>
          </a:prstGeom>
          <a:noFill/>
          <a:ln w="9525">
            <a:noFill/>
            <a:miter lim="800000"/>
            <a:headEnd/>
            <a:tailEnd/>
          </a:ln>
          <a:effectLst/>
        </p:spPr>
        <p:txBody>
          <a:bodyPr wrap="none">
            <a:prstTxWarp prst="textNoShape">
              <a:avLst/>
            </a:prstTxWarp>
            <a:spAutoFit/>
          </a:bodyPr>
          <a:lstStyle/>
          <a:p>
            <a:pPr>
              <a:spcBef>
                <a:spcPct val="0"/>
              </a:spcBef>
              <a:buFontTx/>
              <a:buNone/>
            </a:pPr>
            <a:r>
              <a:rPr lang="pt-PT" b="0" dirty="0">
                <a:latin typeface="Papyrus"/>
                <a:ea typeface="Papyrus"/>
                <a:cs typeface="Papyrus"/>
              </a:rPr>
              <a:t>-17 mm/</a:t>
            </a:r>
            <a:r>
              <a:rPr lang="pt-PT" b="0" dirty="0" err="1">
                <a:latin typeface="Papyrus"/>
                <a:ea typeface="Papyrus"/>
                <a:cs typeface="Papyrus"/>
              </a:rPr>
              <a:t>year</a:t>
            </a:r>
            <a:endParaRPr lang="en-US" b="0" dirty="0">
              <a:latin typeface="Papyrus"/>
              <a:ea typeface="Papyrus"/>
              <a:cs typeface="Papyrus"/>
            </a:endParaRPr>
          </a:p>
        </p:txBody>
      </p:sp>
      <p:sp>
        <p:nvSpPr>
          <p:cNvPr id="12" name="Line 12"/>
          <p:cNvSpPr>
            <a:spLocks noChangeShapeType="1"/>
          </p:cNvSpPr>
          <p:nvPr/>
        </p:nvSpPr>
        <p:spPr bwMode="auto">
          <a:xfrm>
            <a:off x="6950075" y="4235450"/>
            <a:ext cx="182562" cy="0"/>
          </a:xfrm>
          <a:prstGeom prst="line">
            <a:avLst/>
          </a:prstGeom>
          <a:noFill/>
          <a:ln w="9525">
            <a:solidFill>
              <a:schemeClr val="tx1"/>
            </a:solidFill>
            <a:round/>
            <a:headEnd/>
            <a:tailEnd/>
          </a:ln>
          <a:effectLst/>
        </p:spPr>
        <p:txBody>
          <a:bodyPr>
            <a:prstTxWarp prst="textNoShape">
              <a:avLst/>
            </a:prstTxWarp>
          </a:bodyPr>
          <a:lstStyle/>
          <a:p>
            <a:endParaRPr lang="en-US" dirty="0">
              <a:ea typeface="Papyrus"/>
              <a:cs typeface="Papyrus"/>
            </a:endParaRPr>
          </a:p>
        </p:txBody>
      </p:sp>
      <p:sp>
        <p:nvSpPr>
          <p:cNvPr id="13" name="Text Box 13"/>
          <p:cNvSpPr txBox="1">
            <a:spLocks noChangeArrowheads="1"/>
          </p:cNvSpPr>
          <p:nvPr/>
        </p:nvSpPr>
        <p:spPr bwMode="auto">
          <a:xfrm>
            <a:off x="6400800" y="2524125"/>
            <a:ext cx="2701331" cy="523220"/>
          </a:xfrm>
          <a:prstGeom prst="rect">
            <a:avLst/>
          </a:prstGeom>
          <a:noFill/>
          <a:ln w="9525">
            <a:noFill/>
            <a:miter lim="800000"/>
            <a:headEnd/>
            <a:tailEnd/>
          </a:ln>
          <a:effectLst/>
        </p:spPr>
        <p:txBody>
          <a:bodyPr wrap="none">
            <a:prstTxWarp prst="textNoShape">
              <a:avLst/>
            </a:prstTxWarp>
            <a:spAutoFit/>
          </a:bodyPr>
          <a:lstStyle/>
          <a:p>
            <a:pPr>
              <a:spcBef>
                <a:spcPct val="0"/>
              </a:spcBef>
              <a:buFontTx/>
              <a:buNone/>
            </a:pPr>
            <a:r>
              <a:rPr lang="pt-PT" b="0" dirty="0" err="1">
                <a:latin typeface="Papyrus"/>
                <a:ea typeface="Papyrus"/>
                <a:cs typeface="Papyrus"/>
              </a:rPr>
              <a:t>Height</a:t>
            </a:r>
            <a:r>
              <a:rPr lang="pt-PT" b="0" dirty="0">
                <a:latin typeface="Papyrus"/>
                <a:ea typeface="Papyrus"/>
                <a:cs typeface="Papyrus"/>
              </a:rPr>
              <a:t> </a:t>
            </a:r>
            <a:r>
              <a:rPr lang="pt-PT" b="0" dirty="0" err="1">
                <a:latin typeface="Papyrus"/>
                <a:ea typeface="Papyrus"/>
                <a:cs typeface="Papyrus"/>
              </a:rPr>
              <a:t>variation</a:t>
            </a:r>
            <a:endParaRPr lang="en-US" b="0" dirty="0">
              <a:latin typeface="Papyrus"/>
              <a:ea typeface="Papyrus"/>
              <a:cs typeface="Papyrus"/>
            </a:endParaRPr>
          </a:p>
        </p:txBody>
      </p:sp>
      <p:sp>
        <p:nvSpPr>
          <p:cNvPr id="14" name="Rectangle 13"/>
          <p:cNvSpPr/>
          <p:nvPr/>
        </p:nvSpPr>
        <p:spPr>
          <a:xfrm>
            <a:off x="-38322" y="6581001"/>
            <a:ext cx="1775847" cy="276999"/>
          </a:xfrm>
          <a:prstGeom prst="rect">
            <a:avLst/>
          </a:prstGeom>
        </p:spPr>
        <p:txBody>
          <a:bodyPr wrap="none">
            <a:spAutoFit/>
          </a:bodyPr>
          <a:lstStyle/>
          <a:p>
            <a:r>
              <a:rPr lang="en-US" sz="1200" b="0" dirty="0" smtClean="0">
                <a:latin typeface="Papyrus"/>
                <a:ea typeface="Papyrus"/>
                <a:cs typeface="Papyrus"/>
              </a:rPr>
              <a:t>José M. </a:t>
            </a:r>
            <a:r>
              <a:rPr lang="en-US" sz="1200" b="0" dirty="0" err="1" smtClean="0">
                <a:latin typeface="Papyrus"/>
                <a:ea typeface="Papyrus"/>
                <a:cs typeface="Papyrus"/>
              </a:rPr>
              <a:t>Bioucas-Diasç</a:t>
            </a:r>
            <a:endParaRPr lang="en-US" sz="1200" b="0" dirty="0">
              <a:latin typeface="Papyrus"/>
              <a:ea typeface="Papyrus"/>
              <a:cs typeface="Papyrus"/>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75</a:t>
            </a:fld>
            <a:endParaRPr lang="en-US"/>
          </a:p>
        </p:txBody>
      </p:sp>
      <p:sp>
        <p:nvSpPr>
          <p:cNvPr id="3" name="TextBox 2"/>
          <p:cNvSpPr txBox="1"/>
          <p:nvPr/>
        </p:nvSpPr>
        <p:spPr>
          <a:xfrm>
            <a:off x="2810933" y="4428067"/>
            <a:ext cx="184666" cy="523220"/>
          </a:xfrm>
          <a:prstGeom prst="rect">
            <a:avLst/>
          </a:prstGeom>
          <a:noFill/>
        </p:spPr>
        <p:txBody>
          <a:bodyPr wrap="none" rtlCol="0">
            <a:spAutoFit/>
          </a:bodyPr>
          <a:lstStyle/>
          <a:p>
            <a:endParaRPr lang="en-US" dirty="0">
              <a:ea typeface="Papyrus"/>
              <a:cs typeface="Papyrus"/>
            </a:endParaRPr>
          </a:p>
        </p:txBody>
      </p:sp>
      <p:pic>
        <p:nvPicPr>
          <p:cNvPr id="4" name="Picture 3"/>
          <p:cNvPicPr>
            <a:picLocks noChangeAspect="1"/>
          </p:cNvPicPr>
          <p:nvPr/>
        </p:nvPicPr>
        <p:blipFill>
          <a:blip r:embed="rId2"/>
          <a:stretch>
            <a:fillRect/>
          </a:stretch>
        </p:blipFill>
        <p:spPr>
          <a:xfrm>
            <a:off x="1778000" y="1517650"/>
            <a:ext cx="5588000" cy="38227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77</a:t>
            </a:fld>
            <a:endParaRPr lang="en-US"/>
          </a:p>
        </p:txBody>
      </p:sp>
      <p:pic>
        <p:nvPicPr>
          <p:cNvPr id="3" name="Picture 23" descr="Image of the satellite geometry"/>
          <p:cNvPicPr>
            <a:picLocks noChangeAspect="1" noChangeArrowheads="1"/>
          </p:cNvPicPr>
          <p:nvPr/>
        </p:nvPicPr>
        <p:blipFill>
          <a:blip r:embed="rId2"/>
          <a:srcRect/>
          <a:stretch>
            <a:fillRect/>
          </a:stretch>
        </p:blipFill>
        <p:spPr bwMode="auto">
          <a:xfrm>
            <a:off x="14630400" y="6324600"/>
            <a:ext cx="10058400" cy="10668000"/>
          </a:xfrm>
          <a:prstGeom prst="rect">
            <a:avLst/>
          </a:prstGeom>
          <a:noFill/>
        </p:spPr>
      </p:pic>
      <p:pic>
        <p:nvPicPr>
          <p:cNvPr id="4" name="Picture 23" descr="Image of the satellite geometry"/>
          <p:cNvPicPr>
            <a:picLocks noChangeAspect="1" noChangeArrowheads="1"/>
          </p:cNvPicPr>
          <p:nvPr/>
        </p:nvPicPr>
        <p:blipFill>
          <a:blip r:embed="rId2"/>
          <a:srcRect/>
          <a:stretch>
            <a:fillRect/>
          </a:stretch>
        </p:blipFill>
        <p:spPr bwMode="auto">
          <a:xfrm>
            <a:off x="14782800" y="6477000"/>
            <a:ext cx="10058400" cy="10668000"/>
          </a:xfrm>
          <a:prstGeom prst="rect">
            <a:avLst/>
          </a:prstGeom>
          <a:noFill/>
        </p:spPr>
      </p:pic>
      <p:pic>
        <p:nvPicPr>
          <p:cNvPr id="6" name="Picture 23" descr="Image of the satellite geometry"/>
          <p:cNvPicPr>
            <a:picLocks noChangeAspect="1" noChangeArrowheads="1"/>
          </p:cNvPicPr>
          <p:nvPr/>
        </p:nvPicPr>
        <p:blipFill>
          <a:blip r:embed="rId2"/>
          <a:srcRect/>
          <a:stretch>
            <a:fillRect/>
          </a:stretch>
        </p:blipFill>
        <p:spPr bwMode="auto">
          <a:xfrm>
            <a:off x="14935200" y="6629400"/>
            <a:ext cx="10058400" cy="10668000"/>
          </a:xfrm>
          <a:prstGeom prst="rect">
            <a:avLst/>
          </a:prstGeom>
          <a:noFill/>
        </p:spPr>
      </p:pic>
      <p:pic>
        <p:nvPicPr>
          <p:cNvPr id="8" name="Picture 23" descr="Image of the satellite geometry"/>
          <p:cNvPicPr>
            <a:picLocks noChangeAspect="1" noChangeArrowheads="1"/>
          </p:cNvPicPr>
          <p:nvPr/>
        </p:nvPicPr>
        <p:blipFill>
          <a:blip r:embed="rId2"/>
          <a:srcRect/>
          <a:stretch>
            <a:fillRect/>
          </a:stretch>
        </p:blipFill>
        <p:spPr bwMode="auto">
          <a:xfrm>
            <a:off x="15087600" y="6781800"/>
            <a:ext cx="10058400" cy="10668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78</a:t>
            </a:fld>
            <a:endParaRPr lang="en-US"/>
          </a:p>
        </p:txBody>
      </p:sp>
      <p:pic>
        <p:nvPicPr>
          <p:cNvPr id="3" name="Picture 16" descr="InSAR"/>
          <p:cNvPicPr>
            <a:picLocks noChangeAspect="1" noChangeArrowheads="1"/>
          </p:cNvPicPr>
          <p:nvPr/>
        </p:nvPicPr>
        <p:blipFill>
          <a:blip r:embed="rId2"/>
          <a:srcRect/>
          <a:stretch>
            <a:fillRect/>
          </a:stretch>
        </p:blipFill>
        <p:spPr bwMode="auto">
          <a:xfrm>
            <a:off x="1905000" y="1066800"/>
            <a:ext cx="4657725" cy="5343525"/>
          </a:xfrm>
          <a:prstGeom prst="rect">
            <a:avLst/>
          </a:prstGeom>
          <a:noFill/>
        </p:spPr>
      </p:pic>
      <p:sp>
        <p:nvSpPr>
          <p:cNvPr id="4" name="Text Box 18"/>
          <p:cNvSpPr txBox="1">
            <a:spLocks noChangeArrowheads="1"/>
          </p:cNvSpPr>
          <p:nvPr/>
        </p:nvSpPr>
        <p:spPr bwMode="auto">
          <a:xfrm>
            <a:off x="0" y="6581001"/>
            <a:ext cx="3124200" cy="27699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200" b="0" dirty="0">
                <a:latin typeface="Papyrus"/>
                <a:ea typeface="Papyrus"/>
                <a:cs typeface="Papyrus"/>
              </a:rPr>
              <a:t>http://</a:t>
            </a:r>
            <a:r>
              <a:rPr lang="en-US" sz="1200" b="0" dirty="0" err="1">
                <a:latin typeface="Papyrus"/>
                <a:ea typeface="Papyrus"/>
                <a:cs typeface="Papyrus"/>
              </a:rPr>
              <a:t>edc.usgs.gov/Tectonic/InSAR.gif</a:t>
            </a:r>
            <a:endParaRPr lang="en-US" sz="1200" b="0" dirty="0">
              <a:latin typeface="Papyrus"/>
              <a:ea typeface="Papyrus"/>
              <a:cs typeface="Papyrus"/>
            </a:endParaRPr>
          </a:p>
        </p:txBody>
      </p:sp>
      <p:sp>
        <p:nvSpPr>
          <p:cNvPr id="5" name="Text Box 19"/>
          <p:cNvSpPr txBox="1">
            <a:spLocks noChangeArrowheads="1"/>
          </p:cNvSpPr>
          <p:nvPr/>
        </p:nvSpPr>
        <p:spPr bwMode="auto">
          <a:xfrm>
            <a:off x="6781800" y="2362200"/>
            <a:ext cx="1828800" cy="95410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0" dirty="0">
                <a:latin typeface="Papyrus"/>
                <a:ea typeface="Papyrus"/>
                <a:cs typeface="Papyrus"/>
              </a:rPr>
              <a:t>Look Direction</a:t>
            </a:r>
          </a:p>
        </p:txBody>
      </p:sp>
      <p:sp>
        <p:nvSpPr>
          <p:cNvPr id="6" name="Line 20"/>
          <p:cNvSpPr>
            <a:spLocks noChangeShapeType="1"/>
          </p:cNvSpPr>
          <p:nvPr/>
        </p:nvSpPr>
        <p:spPr bwMode="auto">
          <a:xfrm flipH="1">
            <a:off x="7391400" y="3200400"/>
            <a:ext cx="228600" cy="114300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ea typeface="Papyrus"/>
              <a:cs typeface="Papyrus"/>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1066800"/>
            <a:ext cx="9144000" cy="838200"/>
          </a:xfrm>
        </p:spPr>
        <p:txBody>
          <a:bodyPr/>
          <a:lstStyle/>
          <a:p>
            <a:pPr algn="ctr"/>
            <a:r>
              <a:rPr lang="en-GB" altLang="ko-KR" sz="2800" dirty="0" smtClean="0">
                <a:solidFill>
                  <a:schemeClr val="tx1"/>
                </a:solidFill>
                <a:effectLst/>
                <a:ea typeface="굴림" charset="-127"/>
                <a:cs typeface="굴림" charset="-127"/>
              </a:rPr>
              <a:t>Aperture</a:t>
            </a:r>
            <a:endParaRPr lang="en-GB" altLang="ko-KR" sz="2800" dirty="0">
              <a:solidFill>
                <a:schemeClr val="tx1"/>
              </a:solidFill>
              <a:effectLst/>
              <a:ea typeface="굴림" charset="-127"/>
              <a:cs typeface="굴림" charset="-127"/>
            </a:endParaRPr>
          </a:p>
        </p:txBody>
      </p:sp>
      <p:sp>
        <p:nvSpPr>
          <p:cNvPr id="44035" name="Text Box 3"/>
          <p:cNvSpPr txBox="1">
            <a:spLocks noChangeArrowheads="1"/>
          </p:cNvSpPr>
          <p:nvPr/>
        </p:nvSpPr>
        <p:spPr bwMode="auto">
          <a:xfrm>
            <a:off x="0" y="0"/>
            <a:ext cx="9144000" cy="95410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GB" altLang="ko-KR" b="0" dirty="0">
                <a:latin typeface="Papyrus"/>
                <a:ea typeface="굴림" charset="-127"/>
                <a:cs typeface="굴림" charset="-127"/>
              </a:rPr>
              <a:t>Synthetic Aperture Radar – Systems and Signal Processing</a:t>
            </a:r>
          </a:p>
        </p:txBody>
      </p:sp>
      <p:sp>
        <p:nvSpPr>
          <p:cNvPr id="44036" name="Text Box 4"/>
          <p:cNvSpPr txBox="1">
            <a:spLocks noChangeArrowheads="1"/>
          </p:cNvSpPr>
          <p:nvPr/>
        </p:nvSpPr>
        <p:spPr bwMode="auto">
          <a:xfrm>
            <a:off x="0" y="1999595"/>
            <a:ext cx="9144000" cy="4401205"/>
          </a:xfrm>
          <a:prstGeom prst="rect">
            <a:avLst/>
          </a:prstGeom>
          <a:noFill/>
          <a:ln w="9525">
            <a:noFill/>
            <a:miter lim="800000"/>
            <a:headEnd/>
            <a:tailEnd/>
          </a:ln>
          <a:effectLst/>
        </p:spPr>
        <p:txBody>
          <a:bodyPr wrap="square">
            <a:prstTxWarp prst="textNoShape">
              <a:avLst/>
            </a:prstTxWarp>
            <a:spAutoFit/>
          </a:bodyPr>
          <a:lstStyle/>
          <a:p>
            <a:r>
              <a:rPr lang="en-GB" altLang="ko-KR" b="0" dirty="0">
                <a:latin typeface="Papyrus"/>
                <a:ea typeface="굴림" charset="-127"/>
                <a:cs typeface="굴림" charset="-127"/>
              </a:rPr>
              <a:t>Optics : Diameter of the lens or mirror. </a:t>
            </a:r>
            <a:r>
              <a:rPr lang="en-US" altLang="ko-KR" b="0" dirty="0">
                <a:latin typeface="Papyrus"/>
              </a:rPr>
              <a:t>The larger the aperture, the more light a telescope collects. Greater detail and image clarity will be apparent as aperture increases. </a:t>
            </a:r>
          </a:p>
          <a:p>
            <a:endParaRPr lang="en-US" altLang="ko-KR" b="0" dirty="0">
              <a:latin typeface="Papyrus"/>
            </a:endParaRPr>
          </a:p>
          <a:p>
            <a:r>
              <a:rPr lang="en-US" altLang="ko-KR" b="0" dirty="0">
                <a:latin typeface="Papyrus"/>
              </a:rPr>
              <a:t>	2.4m Hubble Space Telescope</a:t>
            </a:r>
          </a:p>
          <a:p>
            <a:r>
              <a:rPr lang="en-US" altLang="ko-KR" b="0" dirty="0">
                <a:latin typeface="Papyrus"/>
              </a:rPr>
              <a:t>	10m Keck, Hawaii</a:t>
            </a:r>
          </a:p>
          <a:p>
            <a:r>
              <a:rPr lang="en-US" altLang="ko-KR" b="0" dirty="0">
                <a:latin typeface="Papyrus"/>
              </a:rPr>
              <a:t>	16.4m VLT (Very Large Telescope), Chile</a:t>
            </a:r>
          </a:p>
          <a:p>
            <a:r>
              <a:rPr lang="en-US" altLang="ko-KR" b="0" dirty="0">
                <a:latin typeface="Papyrus"/>
              </a:rPr>
              <a:t>	50m Euro50	</a:t>
            </a:r>
          </a:p>
          <a:p>
            <a:r>
              <a:rPr lang="en-US" altLang="ko-KR" b="0" dirty="0">
                <a:latin typeface="Papyrus"/>
              </a:rPr>
              <a:t>	100m OWL (</a:t>
            </a:r>
            <a:r>
              <a:rPr lang="en-US" altLang="ko-KR" b="0" dirty="0" err="1">
                <a:latin typeface="Papyrus"/>
              </a:rPr>
              <a:t>OverWhelmingly</a:t>
            </a:r>
            <a:r>
              <a:rPr lang="en-US" altLang="ko-KR" b="0" dirty="0">
                <a:latin typeface="Papyrus"/>
              </a:rPr>
              <a:t> Large T.</a:t>
            </a:r>
            <a:r>
              <a:rPr lang="en-US" altLang="ko-KR" b="0" dirty="0" smtClean="0">
                <a:latin typeface="Papyrus"/>
              </a:rPr>
              <a:t>)</a:t>
            </a:r>
          </a:p>
        </p:txBody>
      </p:sp>
      <p:sp>
        <p:nvSpPr>
          <p:cNvPr id="5" name="Rectangle 4"/>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152400"/>
            <a:ext cx="9144000" cy="755650"/>
          </a:xfrm>
        </p:spPr>
        <p:txBody>
          <a:bodyPr>
            <a:normAutofit/>
          </a:bodyPr>
          <a:lstStyle/>
          <a:p>
            <a:r>
              <a:rPr lang="en-US" altLang="ko-KR" sz="2800" dirty="0" err="1">
                <a:solidFill>
                  <a:schemeClr val="tx1"/>
                </a:solidFill>
                <a:effectLst/>
              </a:rPr>
              <a:t>OverWhelmingly</a:t>
            </a:r>
            <a:r>
              <a:rPr lang="en-US" altLang="ko-KR" sz="2800" dirty="0">
                <a:solidFill>
                  <a:schemeClr val="tx1"/>
                </a:solidFill>
                <a:effectLst/>
              </a:rPr>
              <a:t> Large Telescope</a:t>
            </a:r>
          </a:p>
        </p:txBody>
      </p:sp>
      <p:sp>
        <p:nvSpPr>
          <p:cNvPr id="55299" name="Rectangle 3" descr="Rectangle: Click to edit Master text styles&#10;Second level&#10;Third level&#10;Fourth level&#10;Fifth level"/>
          <p:cNvSpPr>
            <a:spLocks noGrp="1" noChangeArrowheads="1"/>
          </p:cNvSpPr>
          <p:nvPr>
            <p:ph type="body" idx="1"/>
          </p:nvPr>
        </p:nvSpPr>
        <p:spPr/>
        <p:txBody>
          <a:bodyPr/>
          <a:lstStyle/>
          <a:p>
            <a:endParaRPr lang="ko-KR" altLang="en-US">
              <a:solidFill>
                <a:schemeClr val="tx1"/>
              </a:solidFill>
              <a:effectLst/>
              <a:latin typeface="Papyrus"/>
              <a:ea typeface="굴림" charset="-127"/>
            </a:endParaRPr>
          </a:p>
        </p:txBody>
      </p:sp>
      <p:pic>
        <p:nvPicPr>
          <p:cNvPr id="55301" name="Picture 5" descr="Field_comparison_med"/>
          <p:cNvPicPr>
            <a:picLocks noChangeAspect="1" noChangeArrowheads="1"/>
          </p:cNvPicPr>
          <p:nvPr/>
        </p:nvPicPr>
        <p:blipFill>
          <a:blip r:embed="rId2"/>
          <a:srcRect/>
          <a:stretch>
            <a:fillRect/>
          </a:stretch>
        </p:blipFill>
        <p:spPr bwMode="auto">
          <a:xfrm>
            <a:off x="468313" y="1412875"/>
            <a:ext cx="8196262" cy="4508500"/>
          </a:xfrm>
          <a:prstGeom prst="rect">
            <a:avLst/>
          </a:prstGeom>
          <a:noFill/>
        </p:spPr>
      </p:pic>
      <p:sp>
        <p:nvSpPr>
          <p:cNvPr id="5" name="Rectangle 4"/>
          <p:cNvSpPr/>
          <p:nvPr/>
        </p:nvSpPr>
        <p:spPr>
          <a:xfrm>
            <a:off x="152400" y="6611779"/>
            <a:ext cx="731841" cy="246221"/>
          </a:xfrm>
          <a:prstGeom prst="rect">
            <a:avLst/>
          </a:prstGeom>
        </p:spPr>
        <p:txBody>
          <a:bodyPr wrap="none">
            <a:spAutoFit/>
          </a:bodyPr>
          <a:lstStyle/>
          <a:p>
            <a:pPr>
              <a:lnSpc>
                <a:spcPct val="80000"/>
              </a:lnSpc>
            </a:pPr>
            <a:r>
              <a:rPr lang="ko-KR" altLang="en-US" sz="1200" b="0" dirty="0" smtClean="0">
                <a:latin typeface="Papyrus"/>
                <a:ea typeface="HY엽서M" pitchFamily="18" charset="-127"/>
                <a:cs typeface="HY엽서M" pitchFamily="18" charset="-127"/>
              </a:rPr>
              <a:t>이 훈 열</a:t>
            </a:r>
            <a:endParaRPr lang="ko-KR" altLang="en-US" sz="1200" b="0" dirty="0">
              <a:latin typeface="Papyrus"/>
              <a:ea typeface="HY엽서M" pitchFamily="18" charset="-127"/>
              <a:cs typeface="HY엽서M" pitchFamily="18" charset="-127"/>
            </a:endParaRPr>
          </a:p>
        </p:txBody>
      </p:sp>
    </p:spTree>
  </p:cSld>
  <p:clrMapOvr>
    <a:masterClrMapping/>
  </p:clrMapOvr>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10;\documentclass{article}\pagestyle{empty}&#10;\usepackage{amsmath}&#10;\usepackage{amssymb}&#10;\begin{document}&#10;  &#10;   $W : \mathbb{R}\rightarrow \,[\pi,\pi[$ &#10;&#10;\end{document}&#10;"/>
  <p:tag name="EXTERNALNAME" val="txp_fig"/>
  <p:tag name="BLEND" val="False"/>
  <p:tag name="TRANSPARENT" val="True"/>
  <p:tag name="KEEPFILES" val="False"/>
  <p:tag name="DEBUGPAUSE" val="False"/>
  <p:tag name="RESOLUTION" val="1200"/>
  <p:tag name="TIMEOUT" val="(none)"/>
  <p:tag name="BOXWIDTH" val="421"/>
  <p:tag name="BOXHEIGHT" val="306"/>
  <p:tag name="BOXFONT" val="10"/>
  <p:tag name="BOXWRAP" val="False"/>
  <p:tag name="WORKAROUNDTRANSPARENCYBUG" val="False"/>
  <p:tag name="ALLOWFONTSUBSTITUTION" val="False"/>
  <p:tag name="BITMAPFORMAT" val="pngmono"/>
  <p:tag name="ORIGWIDTH" val="66"/>
  <p:tag name="PICTUREFILESIZE" val="2233"/>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begin{document}&#10;  &#10;   $\phi = W[\phi] + 2k\pi$&#10;&#10;\end{document}&#10;"/>
  <p:tag name="EXTERNALNAME" val="txp_fig"/>
  <p:tag name="BLEND" val="False"/>
  <p:tag name="TRANSPARENT" val="True"/>
  <p:tag name="KEEPFILES" val="False"/>
  <p:tag name="DEBUGPAUSE" val="False"/>
  <p:tag name="RESOLUTION" val="1200"/>
  <p:tag name="TIMEOUT" val="(none)"/>
  <p:tag name="BOXWIDTH" val="421"/>
  <p:tag name="BOXHEIGHT" val="306"/>
  <p:tag name="BOXFONT" val="10"/>
  <p:tag name="BOXWRAP" val="False"/>
  <p:tag name="WORKAROUNDTRANSPARENCYBUG" val="False"/>
  <p:tag name="ALLOWFONTSUBSTITUTION" val="False"/>
  <p:tag name="BITMAPFORMAT" val="pngmono"/>
  <p:tag name="ORIGWIDTH" val="70"/>
  <p:tag name="PICTUREFILESIZE" val="2954"/>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10;\documentclass{article}\pagestyle{empty}&#10;\renewcommand{\baselinestretch}{1.3}&#10;\begin{document}&#10;  \noindent&#10;   {\bf Problem:} Given a set of observations $(\cos\phi_p,\sin\phi_p)\equiv e^{j\phi_p}$, &#10;   \\determine $\phi_p$ (up to a constant),&#10;   for $p\in{\cal V}\equiv\{1,\dots,n\}$&#10;\end{document}&#10;"/>
  <p:tag name="EXTERNALNAME" val="txp_fig"/>
  <p:tag name="BLEND" val="False"/>
  <p:tag name="TRANSPARENT" val="True"/>
  <p:tag name="KEEPFILES" val="False"/>
  <p:tag name="DEBUGPAUSE" val="False"/>
  <p:tag name="RESOLUTION" val="1200"/>
  <p:tag name="TIMEOUT" val="(none)"/>
  <p:tag name="BOXWIDTH" val="421"/>
  <p:tag name="BOXHEIGHT" val="306"/>
  <p:tag name="BOXFONT" val="10"/>
  <p:tag name="BOXWRAP" val="False"/>
  <p:tag name="WORKAROUNDTRANSPARENCYBUG" val="False"/>
  <p:tag name="ALLOWFONTSUBSTITUTION" val="False"/>
  <p:tag name="BITMAPFORMAT" val="pngmono"/>
  <p:tag name="ORIGWIDTH" val="268"/>
  <p:tag name="PICTUREFILESIZE" val="20574"/>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10;\documentclass{article}\pagestyle{empty}&#10;\renewcommand{\baselinestretch}{1.3}&#10;\begin{document}&#10;  \noindent&#10;   {\bf Continuous/discrete flavor:} &#10;\end{document}&#10;"/>
  <p:tag name="EXTERNALNAME" val="txp_fig"/>
  <p:tag name="BLEND" val="False"/>
  <p:tag name="TRANSPARENT" val="True"/>
  <p:tag name="KEEPFILES" val="False"/>
  <p:tag name="DEBUGPAUSE" val="False"/>
  <p:tag name="RESOLUTION" val="1200"/>
  <p:tag name="TIMEOUT" val="(none)"/>
  <p:tag name="BOXWIDTH" val="421"/>
  <p:tag name="BOXHEIGHT" val="306"/>
  <p:tag name="BOXFONT" val="10"/>
  <p:tag name="BOXWRAP" val="False"/>
  <p:tag name="WORKAROUNDTRANSPARENCYBUG" val="False"/>
  <p:tag name="ALLOWFONTSUBSTITUTION" val="False"/>
  <p:tag name="BITMAPFORMAT" val="pngmono"/>
  <p:tag name="ORIGWIDTH" val="136"/>
  <p:tag name="PICTUREFILESIZE" val="4946"/>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10;\documentclass{article}\pagestyle{empty}&#10;\usepackage{amsmath}&#10;\usepackage{amssymb}&#10;\begin{document}&#10;  &#10;   $W(\phi) \in [\pi,\pi[$ &#10;&#10;\end{document}&#10;"/>
  <p:tag name="EXTERNALNAME" val="txp_fig"/>
  <p:tag name="BLEND" val="False"/>
  <p:tag name="TRANSPARENT" val="True"/>
  <p:tag name="KEEPFILES" val="False"/>
  <p:tag name="DEBUGPAUSE" val="False"/>
  <p:tag name="RESOLUTION" val="1200"/>
  <p:tag name="TIMEOUT" val="(none)"/>
  <p:tag name="BOXWIDTH" val="421"/>
  <p:tag name="BOXHEIGHT" val="306"/>
  <p:tag name="BOXFONT" val="10"/>
  <p:tag name="BOXWRAP" val="False"/>
  <p:tag name="WORKAROUNDTRANSPARENCYBUG" val="False"/>
  <p:tag name="ALLOWFONTSUBSTITUTION" val="False"/>
  <p:tag name="BITMAPFORMAT" val="pngmono"/>
  <p:tag name="ORIGWIDTH" val="59"/>
  <p:tag name="PICTUREFILESIZE" val="2606"/>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10;\documentclass{article}\pagestyle{empty}&#10;\usepackage{amsmath}&#10;\usepackage{amssymb}&#10;\begin{document}&#10;  &#10;   $k\in \mathbb{Z}$ &#10;&#10;\end{document}&#10;"/>
  <p:tag name="EXTERNALNAME" val="txp_fig"/>
  <p:tag name="BLEND" val="False"/>
  <p:tag name="TRANSPARENT" val="True"/>
  <p:tag name="KEEPFILES" val="False"/>
  <p:tag name="DEBUGPAUSE" val="False"/>
  <p:tag name="RESOLUTION" val="1200"/>
  <p:tag name="TIMEOUT" val="(none)"/>
  <p:tag name="BOXWIDTH" val="421"/>
  <p:tag name="BOXHEIGHT" val="306"/>
  <p:tag name="BOXFONT" val="10"/>
  <p:tag name="BOXWRAP" val="False"/>
  <p:tag name="WORKAROUNDTRANSPARENCYBUG" val="False"/>
  <p:tag name="ALLOWFONTSUBSTITUTION" val="False"/>
  <p:tag name="BITMAPFORMAT" val="pngmono"/>
  <p:tag name="ORIGWIDTH" val="24"/>
  <p:tag name="PICTUREFILESIZE" val="1183"/>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10;\documentclass{article}\pagestyle{empty}&#10;\renewcommand{\baselinestretch}{1.3}&#10;\begin{document}&#10;  \noindent&#10;   Given that $e^{j\phi}$ is $2\pi$-periodic, absolute phase estimation is a &#10;   nonlinear\\ ill-posed problem&#10;\end{document}&#10;"/>
  <p:tag name="EXTERNALNAME" val="txp_fig"/>
  <p:tag name="BLEND" val="False"/>
  <p:tag name="TRANSPARENT" val="True"/>
  <p:tag name="KEEPFILES" val="False"/>
  <p:tag name="DEBUGPAUSE" val="False"/>
  <p:tag name="RESOLUTION" val="1200"/>
  <p:tag name="TIMEOUT" val="(none)"/>
  <p:tag name="BOXWIDTH" val="421"/>
  <p:tag name="BOXHEIGHT" val="306"/>
  <p:tag name="BOXFONT" val="10"/>
  <p:tag name="BOXWRAP" val="False"/>
  <p:tag name="WORKAROUNDTRANSPARENCYBUG" val="False"/>
  <p:tag name="ALLOWFONTSUBSTITUTION" val="False"/>
  <p:tag name="BITMAPFORMAT" val="pngmono"/>
  <p:tag name="ORIGWIDTH" val="308"/>
  <p:tag name="PICTUREFILESIZE" val="1497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Trek.thmx</Template>
  <TotalTime>20843</TotalTime>
  <Words>3819</Words>
  <Application>Microsoft Macintosh PowerPoint</Application>
  <PresentationFormat>On-screen Show (4:3)</PresentationFormat>
  <Paragraphs>524</Paragraphs>
  <Slides>79</Slides>
  <Notes>26</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79</vt:i4>
      </vt:variant>
    </vt:vector>
  </HeadingPairs>
  <TitlesOfParts>
    <vt:vector size="82" baseType="lpstr">
      <vt:lpstr>Trek</vt:lpstr>
      <vt:lpstr>Equation</vt:lpstr>
      <vt:lpstr>Photo Editor Photo</vt:lpstr>
      <vt:lpstr>Slide 1</vt:lpstr>
      <vt:lpstr>Imaging Radar - General</vt:lpstr>
      <vt:lpstr>Microwave Region</vt:lpstr>
      <vt:lpstr>Radar Bands</vt:lpstr>
      <vt:lpstr>Radar  Bands</vt:lpstr>
      <vt:lpstr>Imaging Radar - Advantages</vt:lpstr>
      <vt:lpstr>Terminology</vt:lpstr>
      <vt:lpstr>Aperture</vt:lpstr>
      <vt:lpstr>OverWhelmingly Large Telescope</vt:lpstr>
      <vt:lpstr>Slide 10</vt:lpstr>
      <vt:lpstr>Real Aperture vs. Synthetic Aperture</vt:lpstr>
      <vt:lpstr>Image Acquisition</vt:lpstr>
      <vt:lpstr>SAR Systems</vt:lpstr>
      <vt:lpstr>SAR System Modes</vt:lpstr>
      <vt:lpstr>Range Compression</vt:lpstr>
      <vt:lpstr>Range Migration</vt:lpstr>
      <vt:lpstr>Slide 17</vt:lpstr>
      <vt:lpstr>Slide 18</vt:lpstr>
      <vt:lpstr>Range Migration Compensation</vt:lpstr>
      <vt:lpstr>Azimuth Compression</vt:lpstr>
      <vt:lpstr>SAR Focusing – Point Target</vt:lpstr>
      <vt:lpstr>Geometric Distortion</vt:lpstr>
      <vt:lpstr>Radar Image Geometry - Layover</vt:lpstr>
      <vt:lpstr>Foreshortening</vt:lpstr>
      <vt:lpstr>Slide 25</vt:lpstr>
      <vt:lpstr>Slide 26</vt:lpstr>
      <vt:lpstr>Scattering Mechanisms</vt:lpstr>
      <vt:lpstr>Rule of Thumb in SAR images</vt:lpstr>
      <vt:lpstr>1. Interferometric Synthetic Aperture Radar (InSAR or IFSAR)</vt:lpstr>
      <vt:lpstr>Examples</vt:lpstr>
      <vt:lpstr>Slide 31</vt:lpstr>
      <vt:lpstr>Slide 32</vt:lpstr>
      <vt:lpstr>Calculate altitude</vt:lpstr>
      <vt:lpstr>Slide 34</vt:lpstr>
      <vt:lpstr>Slide 35</vt:lpstr>
      <vt:lpstr>Slide 36</vt:lpstr>
      <vt:lpstr>SRTM coverage map</vt:lpstr>
      <vt:lpstr>Slide 38</vt:lpstr>
      <vt:lpstr>Slide 39</vt:lpstr>
      <vt:lpstr>Slide 40</vt:lpstr>
      <vt:lpstr>Side info: ASTER Global DEM</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StaMPS method (Hooper et al., 2004)</vt:lpstr>
      <vt:lpstr>Slide 55</vt:lpstr>
      <vt:lpstr>Slide 56</vt:lpstr>
      <vt:lpstr>Postseismic - 1992 Landers</vt:lpstr>
      <vt:lpstr>Postseismic - 1999 Hector Mine</vt:lpstr>
      <vt:lpstr>Slide 59</vt:lpstr>
      <vt:lpstr>Slide 60</vt:lpstr>
      <vt:lpstr>Slide 61</vt:lpstr>
      <vt:lpstr>Slide 62</vt:lpstr>
      <vt:lpstr>Interseismic - San Francisco Bay Area</vt:lpstr>
      <vt:lpstr>Magmatic activity: detection and interpretation</vt:lpstr>
      <vt:lpstr>Volcanic Inflation Three Sisters, Cascade Range</vt:lpstr>
      <vt:lpstr>Slide 66</vt:lpstr>
      <vt:lpstr>Slide 67</vt:lpstr>
      <vt:lpstr>Review: Will InSAR work for you?</vt:lpstr>
      <vt:lpstr>Review: How to set up InSAR capability?</vt:lpstr>
      <vt:lpstr>For More Information:</vt:lpstr>
      <vt:lpstr>Slide 71</vt:lpstr>
      <vt:lpstr>Slide 72</vt:lpstr>
      <vt:lpstr>Slide 73</vt:lpstr>
      <vt:lpstr>Slide 74</vt:lpstr>
      <vt:lpstr>Slide 75</vt:lpstr>
      <vt:lpstr>Slide 76</vt:lpstr>
      <vt:lpstr>Slide 77</vt:lpstr>
      <vt:lpstr>Slide 78</vt:lpstr>
      <vt:lpstr>Slide 79</vt:lpstr>
    </vt:vector>
  </TitlesOfParts>
  <Company> ceri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Robert Smalley</cp:lastModifiedBy>
  <cp:revision>611</cp:revision>
  <dcterms:created xsi:type="dcterms:W3CDTF">2010-12-02T13:20:04Z</dcterms:created>
  <dcterms:modified xsi:type="dcterms:W3CDTF">2010-12-02T13:35:53Z</dcterms:modified>
</cp:coreProperties>
</file>