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53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Default Extension="jpeg" ContentType="image/jpe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s/slide54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50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55.xml" ContentType="application/vnd.openxmlformats-officedocument.presentationml.slide+xml"/>
  <Override PartName="/ppt/slides/slide43.xml" ContentType="application/vnd.openxmlformats-officedocument.presentationml.slide+xml"/>
  <Override PartName="/ppt/slides/slide5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52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9.xml" ContentType="application/vnd.openxmlformats-officedocument.presentationml.slide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123" r:id="rId1"/>
  </p:sldMasterIdLst>
  <p:notesMasterIdLst>
    <p:notesMasterId r:id="rId57"/>
  </p:notesMasterIdLst>
  <p:handoutMasterIdLst>
    <p:handoutMasterId r:id="rId58"/>
  </p:handoutMasterIdLst>
  <p:sldIdLst>
    <p:sldId id="862" r:id="rId2"/>
    <p:sldId id="863" r:id="rId3"/>
    <p:sldId id="864" r:id="rId4"/>
    <p:sldId id="865" r:id="rId5"/>
    <p:sldId id="866" r:id="rId6"/>
    <p:sldId id="867" r:id="rId7"/>
    <p:sldId id="868" r:id="rId8"/>
    <p:sldId id="869" r:id="rId9"/>
    <p:sldId id="870" r:id="rId10"/>
    <p:sldId id="871" r:id="rId11"/>
    <p:sldId id="891" r:id="rId12"/>
    <p:sldId id="872" r:id="rId13"/>
    <p:sldId id="873" r:id="rId14"/>
    <p:sldId id="874" r:id="rId15"/>
    <p:sldId id="892" r:id="rId16"/>
    <p:sldId id="875" r:id="rId17"/>
    <p:sldId id="899" r:id="rId18"/>
    <p:sldId id="876" r:id="rId19"/>
    <p:sldId id="894" r:id="rId20"/>
    <p:sldId id="877" r:id="rId21"/>
    <p:sldId id="878" r:id="rId22"/>
    <p:sldId id="879" r:id="rId23"/>
    <p:sldId id="880" r:id="rId24"/>
    <p:sldId id="896" r:id="rId25"/>
    <p:sldId id="895" r:id="rId26"/>
    <p:sldId id="897" r:id="rId27"/>
    <p:sldId id="898" r:id="rId28"/>
    <p:sldId id="881" r:id="rId29"/>
    <p:sldId id="882" r:id="rId30"/>
    <p:sldId id="883" r:id="rId31"/>
    <p:sldId id="911" r:id="rId32"/>
    <p:sldId id="912" r:id="rId33"/>
    <p:sldId id="900" r:id="rId34"/>
    <p:sldId id="901" r:id="rId35"/>
    <p:sldId id="913" r:id="rId36"/>
    <p:sldId id="902" r:id="rId37"/>
    <p:sldId id="903" r:id="rId38"/>
    <p:sldId id="904" r:id="rId39"/>
    <p:sldId id="905" r:id="rId40"/>
    <p:sldId id="914" r:id="rId41"/>
    <p:sldId id="915" r:id="rId42"/>
    <p:sldId id="916" r:id="rId43"/>
    <p:sldId id="917" r:id="rId44"/>
    <p:sldId id="906" r:id="rId45"/>
    <p:sldId id="907" r:id="rId46"/>
    <p:sldId id="908" r:id="rId47"/>
    <p:sldId id="909" r:id="rId48"/>
    <p:sldId id="910" r:id="rId49"/>
    <p:sldId id="884" r:id="rId50"/>
    <p:sldId id="885" r:id="rId51"/>
    <p:sldId id="886" r:id="rId52"/>
    <p:sldId id="887" r:id="rId53"/>
    <p:sldId id="888" r:id="rId54"/>
    <p:sldId id="889" r:id="rId55"/>
    <p:sldId id="890" r:id="rId5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empus Sans ITC" pitchFamily="82" charset="0"/>
        <a:ea typeface="Arial" charset="0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empus Sans ITC" pitchFamily="82" charset="0"/>
        <a:ea typeface="Arial" charset="0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empus Sans ITC" pitchFamily="82" charset="0"/>
        <a:ea typeface="Arial" charset="0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empus Sans ITC" pitchFamily="82" charset="0"/>
        <a:ea typeface="Arial" charset="0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empus Sans ITC" pitchFamily="82" charset="0"/>
        <a:ea typeface="Arial" charset="0"/>
        <a:cs typeface="Arial" charset="0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Tempus Sans ITC" pitchFamily="82" charset="0"/>
        <a:ea typeface="Arial" charset="0"/>
        <a:cs typeface="Arial" charset="0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Tempus Sans ITC" pitchFamily="82" charset="0"/>
        <a:ea typeface="Arial" charset="0"/>
        <a:cs typeface="Arial" charset="0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Tempus Sans ITC" pitchFamily="82" charset="0"/>
        <a:ea typeface="Arial" charset="0"/>
        <a:cs typeface="Arial" charset="0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Tempus Sans ITC" pitchFamily="82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FF"/>
    <a:srgbClr val="66FFFF"/>
    <a:srgbClr val="66FF33"/>
    <a:srgbClr val="008000"/>
    <a:srgbClr val="00FF00"/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16347" autoAdjust="0"/>
    <p:restoredTop sz="94660"/>
  </p:normalViewPr>
  <p:slideViewPr>
    <p:cSldViewPr showGuides="1">
      <p:cViewPr>
        <p:scale>
          <a:sx n="150" d="100"/>
          <a:sy n="150" d="100"/>
        </p:scale>
        <p:origin x="-928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200" d="100"/>
          <a:sy n="200" d="100"/>
        </p:scale>
        <p:origin x="-72" y="42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apyrus"/>
                <a:ea typeface="Papyrus"/>
                <a:cs typeface="Papyru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apyrus"/>
                <a:ea typeface="Papyrus"/>
                <a:cs typeface="Papyrus"/>
              </a:defRPr>
            </a:lvl1pPr>
          </a:lstStyle>
          <a:p>
            <a:pPr>
              <a:defRPr/>
            </a:pPr>
            <a:fld id="{D5AF8F2E-8C3B-CE40-AA1E-6A1DCE69D853}" type="datetime1">
              <a:rPr lang="en-US"/>
              <a:pPr>
                <a:defRPr/>
              </a:pPr>
              <a:t>11/22/10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apyrus"/>
                <a:ea typeface="Papyrus"/>
                <a:cs typeface="Papyru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apyrus"/>
                <a:ea typeface="Papyrus"/>
                <a:cs typeface="Papyrus"/>
              </a:defRPr>
            </a:lvl1pPr>
          </a:lstStyle>
          <a:p>
            <a:pPr>
              <a:defRPr/>
            </a:pPr>
            <a:fld id="{5AAFEFC7-8058-3141-9F60-EC6D215137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Papyrus"/>
                <a:ea typeface="Papyrus"/>
                <a:cs typeface="Papyru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Papyrus"/>
                <a:ea typeface="Papyrus"/>
                <a:cs typeface="Papyru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Papyrus"/>
                <a:ea typeface="Papyrus"/>
                <a:cs typeface="Papyru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Papyrus"/>
                <a:ea typeface="Papyrus"/>
                <a:cs typeface="Papyrus"/>
              </a:defRPr>
            </a:lvl1pPr>
          </a:lstStyle>
          <a:p>
            <a:pPr>
              <a:defRPr/>
            </a:pPr>
            <a:fld id="{57CADD9E-A6D0-3A48-8394-DBD37C7FBB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pyrus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pyrus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pyrus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pyrus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pyrus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Papyrus"/>
              <a:ea typeface="Papyrus"/>
              <a:cs typeface="Papyru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67785-D22A-F441-995E-896CBD9E0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5212B-BDD7-FC4E-99A7-B01B755800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A6DF1-89BE-2746-81F1-6609C7851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11CE6-EABE-D54A-A696-49786AB37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Papyrus"/>
              <a:ea typeface="Papyrus"/>
              <a:cs typeface="Papyru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2C51A-D195-6B42-A9DB-AFB5D4FD5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0A195-1C29-EC4F-8F2B-7A72072668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Papyrus"/>
              <a:ea typeface="Papyrus"/>
              <a:cs typeface="Papyru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9AC2-3FF7-0844-B471-6F41A0AEE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5CB3E-0513-A544-A280-BA3349CC3E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1F37A-C01E-CB4F-886E-5B05B9F2F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Papyrus"/>
              <a:ea typeface="Papyrus"/>
              <a:cs typeface="Papyru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AD8BE-E78E-AF42-8560-609F2AEEC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FE40C-F423-7149-A6A6-F4C17F6E7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Papyrus"/>
              <a:ea typeface="Papyrus"/>
              <a:cs typeface="Papyru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Papyrus"/>
                <a:ea typeface="Papyrus"/>
                <a:cs typeface="Papyru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Papyrus"/>
                <a:ea typeface="Papyrus"/>
                <a:cs typeface="Papyru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Papyrus"/>
                <a:ea typeface="Papyrus"/>
                <a:cs typeface="Papyrus"/>
              </a:defRPr>
            </a:lvl1pPr>
          </a:lstStyle>
          <a:p>
            <a:pPr>
              <a:defRPr/>
            </a:pPr>
            <a:fld id="{32E35B81-2718-FA4E-BA76-55937C40F9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Papyrus"/>
              <a:ea typeface="Papyrus"/>
              <a:cs typeface="Papyru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Papyrus"/>
              <a:ea typeface="Papyrus"/>
              <a:cs typeface="Papyru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7" r:id="rId1"/>
    <p:sldLayoutId id="2147484758" r:id="rId2"/>
    <p:sldLayoutId id="2147484759" r:id="rId3"/>
    <p:sldLayoutId id="2147484754" r:id="rId4"/>
    <p:sldLayoutId id="2147484760" r:id="rId5"/>
    <p:sldLayoutId id="2147484755" r:id="rId6"/>
    <p:sldLayoutId id="2147484761" r:id="rId7"/>
    <p:sldLayoutId id="2147484762" r:id="rId8"/>
    <p:sldLayoutId id="2147484763" r:id="rId9"/>
    <p:sldLayoutId id="2147484756" r:id="rId10"/>
    <p:sldLayoutId id="214748476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"/>
        <a:defRPr sz="3200" kern="12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"/>
        <a:defRPr sz="28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"/>
        <a:defRPr sz="2400" kern="1200">
          <a:solidFill>
            <a:schemeClr val="tx2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"/>
        <a:defRPr sz="2000" kern="1200">
          <a:solidFill>
            <a:schemeClr val="tx2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charset="2"/>
        <a:buChar char=""/>
        <a:defRPr kern="1200">
          <a:solidFill>
            <a:schemeClr val="tx2"/>
          </a:solidFill>
          <a:latin typeface="+mn-lt"/>
          <a:ea typeface="ＭＳ Ｐゴシック" charset="-128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Papyrus" charset="0"/>
                <a:ea typeface="Papyrus" charset="0"/>
                <a:cs typeface="Papyrus" charset="0"/>
              </a:rPr>
              <a:t>Earth Science Applications of Space Based Geodesy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Papyrus" charset="0"/>
                <a:ea typeface="Papyrus" charset="0"/>
                <a:cs typeface="Papyrus" charset="0"/>
              </a:rPr>
              <a:t>DES-7355</a:t>
            </a:r>
          </a:p>
          <a:p>
            <a:pPr>
              <a:spcBef>
                <a:spcPct val="50000"/>
              </a:spcBef>
            </a:pPr>
            <a:r>
              <a:rPr lang="en-US" dirty="0" err="1">
                <a:latin typeface="Papyrus" charset="0"/>
                <a:ea typeface="Papyrus" charset="0"/>
                <a:cs typeface="Papyrus" charset="0"/>
              </a:rPr>
              <a:t>Tu-</a:t>
            </a:r>
            <a:r>
              <a:rPr lang="en-US" dirty="0" err="1" smtClean="0">
                <a:latin typeface="Papyrus" charset="0"/>
                <a:ea typeface="Papyrus" charset="0"/>
                <a:cs typeface="Papyrus" charset="0"/>
              </a:rPr>
              <a:t>Th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   </a:t>
            </a:r>
            <a:r>
              <a:rPr lang="en-US" dirty="0">
                <a:latin typeface="Papyrus" charset="0"/>
                <a:ea typeface="Papyrus" charset="0"/>
                <a:cs typeface="Papyrus" charset="0"/>
              </a:rPr>
              <a:t>9:40-11:05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Papyrus" charset="0"/>
                <a:ea typeface="Papyrus" charset="0"/>
                <a:cs typeface="Papyrus" charset="0"/>
              </a:rPr>
              <a:t>Seminar Room in 3892 Central Ave. (Long building)</a:t>
            </a:r>
          </a:p>
          <a:p>
            <a:pPr>
              <a:spcBef>
                <a:spcPct val="50000"/>
              </a:spcBef>
            </a:pPr>
            <a:endParaRPr lang="en-US" dirty="0">
              <a:latin typeface="Papyrus" charset="0"/>
              <a:ea typeface="Papyrus" charset="0"/>
              <a:cs typeface="Papyrus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Papyrus" charset="0"/>
                <a:ea typeface="Papyrus" charset="0"/>
                <a:cs typeface="Papyrus" charset="0"/>
              </a:rPr>
              <a:t>Bob Smalley</a:t>
            </a:r>
          </a:p>
          <a:p>
            <a:r>
              <a:rPr lang="en-US" dirty="0">
                <a:latin typeface="Papyrus" charset="0"/>
                <a:ea typeface="Papyrus" charset="0"/>
                <a:cs typeface="Papyrus" charset="0"/>
              </a:rPr>
              <a:t>Office: 3892 Central Ave, Room 103</a:t>
            </a:r>
          </a:p>
          <a:p>
            <a:r>
              <a:rPr lang="en-US" dirty="0">
                <a:latin typeface="Papyrus" charset="0"/>
                <a:ea typeface="Papyrus" charset="0"/>
                <a:cs typeface="Papyrus" charset="0"/>
              </a:rPr>
              <a:t>678-4929</a:t>
            </a:r>
          </a:p>
          <a:p>
            <a:r>
              <a:rPr lang="en-US" dirty="0">
                <a:latin typeface="Papyrus" charset="0"/>
                <a:ea typeface="Papyrus" charset="0"/>
                <a:cs typeface="Papyrus" charset="0"/>
              </a:rPr>
              <a:t>Office Hours – Wed 14:00-16:00 or if I’m in my office.</a:t>
            </a:r>
          </a:p>
          <a:p>
            <a:pPr>
              <a:spcBef>
                <a:spcPct val="50000"/>
              </a:spcBef>
            </a:pPr>
            <a:endParaRPr lang="en-US" sz="1200" dirty="0">
              <a:latin typeface="Papyrus" charset="0"/>
              <a:ea typeface="Papyrus" charset="0"/>
              <a:cs typeface="Papyrus" charset="0"/>
            </a:endParaRPr>
          </a:p>
          <a:p>
            <a:pPr>
              <a:spcBef>
                <a:spcPct val="50000"/>
              </a:spcBef>
            </a:pPr>
            <a:r>
              <a:rPr lang="en-US" sz="1200" dirty="0">
                <a:latin typeface="Papyrus" charset="0"/>
                <a:ea typeface="Papyrus" charset="0"/>
                <a:cs typeface="Papyrus" charset="0"/>
              </a:rPr>
              <a:t>http://www.ceri.memphis.edu/people/smalley/ESCI7355/ESCI_7355_Applications_of_Space_Based_Geodesy.html</a:t>
            </a:r>
          </a:p>
          <a:p>
            <a:pPr>
              <a:spcBef>
                <a:spcPct val="50000"/>
              </a:spcBef>
            </a:pPr>
            <a:endParaRPr lang="en-US" sz="1200" dirty="0">
              <a:latin typeface="Papyrus" charset="0"/>
              <a:ea typeface="Papyrus" charset="0"/>
              <a:cs typeface="Papyrus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Papyrus" charset="0"/>
                <a:ea typeface="Papyrus" charset="0"/>
                <a:cs typeface="Papyrus" charset="0"/>
              </a:rPr>
              <a:t>Class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 </a:t>
            </a:r>
            <a:r>
              <a:rPr lang="en-US" dirty="0" smtClean="0">
                <a:latin typeface="Papyrus" charset="0"/>
                <a:ea typeface="Papyrus" charset="0"/>
                <a:cs typeface="Papyrus" charset="0"/>
              </a:rPr>
              <a:t>22</a:t>
            </a:r>
          </a:p>
          <a:p>
            <a:pPr>
              <a:spcBef>
                <a:spcPct val="50000"/>
              </a:spcBef>
            </a:pPr>
            <a:endParaRPr lang="en-US" dirty="0">
              <a:latin typeface="Papyrus" charset="0"/>
              <a:ea typeface="Papyrus" charset="0"/>
              <a:cs typeface="Papyrus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255C1-C2F6-9D4E-A949-2A6CF0D78E2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73758"/>
            <a:ext cx="9144000" cy="6555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Papyrus"/>
              </a:rPr>
              <a:t>Faults and </a:t>
            </a:r>
            <a:r>
              <a:rPr lang="en-US" dirty="0" smtClean="0">
                <a:latin typeface="Papyrus"/>
              </a:rPr>
              <a:t>blocks:</a:t>
            </a: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Faults </a:t>
            </a:r>
            <a:r>
              <a:rPr lang="en-US" dirty="0" smtClean="0">
                <a:latin typeface="Papyrus"/>
              </a:rPr>
              <a:t>along which </a:t>
            </a:r>
            <a:r>
              <a:rPr lang="en-US" dirty="0" err="1" smtClean="0">
                <a:latin typeface="Papyrus"/>
              </a:rPr>
              <a:t>backslip</a:t>
            </a:r>
            <a:r>
              <a:rPr lang="en-US" dirty="0" smtClean="0">
                <a:latin typeface="Papyrus"/>
              </a:rPr>
              <a:t> is applied are specified and must coincide </a:t>
            </a:r>
            <a:r>
              <a:rPr lang="en-US" dirty="0" smtClean="0">
                <a:latin typeface="Papyrus"/>
              </a:rPr>
              <a:t>point-for-point </a:t>
            </a:r>
            <a:r>
              <a:rPr lang="en-US" dirty="0" smtClean="0">
                <a:latin typeface="Papyrus"/>
              </a:rPr>
              <a:t>at the surface with block boundary </a:t>
            </a:r>
            <a:r>
              <a:rPr lang="en-US" dirty="0" smtClean="0">
                <a:latin typeface="Papyrus"/>
              </a:rPr>
              <a:t>polygons.</a:t>
            </a: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However</a:t>
            </a:r>
            <a:r>
              <a:rPr lang="en-US" dirty="0" smtClean="0">
                <a:latin typeface="Papyrus"/>
              </a:rPr>
              <a:t>, not all sections of </a:t>
            </a:r>
            <a:r>
              <a:rPr lang="en-US" dirty="0" smtClean="0">
                <a:latin typeface="Papyrus"/>
              </a:rPr>
              <a:t>block boundaries </a:t>
            </a:r>
            <a:r>
              <a:rPr lang="en-US" dirty="0" smtClean="0">
                <a:latin typeface="Papyrus"/>
              </a:rPr>
              <a:t>have to be specified as a </a:t>
            </a:r>
            <a:r>
              <a:rPr lang="en-US" dirty="0" smtClean="0">
                <a:latin typeface="Papyrus"/>
              </a:rPr>
              <a:t>fault.</a:t>
            </a: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If </a:t>
            </a:r>
            <a:r>
              <a:rPr lang="en-US" dirty="0" smtClean="0">
                <a:latin typeface="Papyrus"/>
              </a:rPr>
              <a:t>the boundary is not specified as a fault it is </a:t>
            </a:r>
            <a:r>
              <a:rPr lang="en-US" dirty="0" smtClean="0">
                <a:latin typeface="Papyrus"/>
              </a:rPr>
              <a:t>treated as </a:t>
            </a:r>
            <a:r>
              <a:rPr lang="en-US" dirty="0" smtClean="0">
                <a:latin typeface="Papyrus"/>
              </a:rPr>
              <a:t>free-slipping and will not produce any elastic strain (</a:t>
            </a:r>
            <a:r>
              <a:rPr lang="en-US" dirty="0" err="1" smtClean="0">
                <a:latin typeface="Papyrus"/>
              </a:rPr>
              <a:t>ie</a:t>
            </a:r>
            <a:r>
              <a:rPr lang="en-US" dirty="0" smtClean="0">
                <a:latin typeface="Papyrus"/>
              </a:rPr>
              <a:t>, there </a:t>
            </a:r>
            <a:r>
              <a:rPr lang="en-US" dirty="0" smtClean="0">
                <a:latin typeface="Papyrus"/>
              </a:rPr>
              <a:t>will be a step in velocity </a:t>
            </a:r>
            <a:r>
              <a:rPr lang="en-US" dirty="0" smtClean="0">
                <a:latin typeface="Papyrus"/>
              </a:rPr>
              <a:t>across the </a:t>
            </a:r>
            <a:r>
              <a:rPr lang="en-US" dirty="0" smtClean="0">
                <a:latin typeface="Papyrus"/>
              </a:rPr>
              <a:t>boundary)</a:t>
            </a:r>
            <a:r>
              <a:rPr lang="en-US" dirty="0" smtClean="0">
                <a:latin typeface="Papyrus"/>
              </a:rPr>
              <a:t>.</a:t>
            </a: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By </a:t>
            </a:r>
            <a:r>
              <a:rPr lang="en-US" dirty="0" smtClean="0">
                <a:latin typeface="Papyrus"/>
              </a:rPr>
              <a:t>specifying no faults, you can solve for the block rotations alone.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806707"/>
            <a:ext cx="9144000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Papyrus"/>
              </a:rPr>
              <a:t>Fault </a:t>
            </a:r>
            <a:r>
              <a:rPr lang="en-US" dirty="0" smtClean="0">
                <a:latin typeface="Papyrus"/>
              </a:rPr>
              <a:t>nodes:</a:t>
            </a: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Fault </a:t>
            </a:r>
            <a:r>
              <a:rPr lang="en-US" dirty="0" smtClean="0">
                <a:latin typeface="Papyrus"/>
              </a:rPr>
              <a:t>surfaces are specified in 3 dimensions by </a:t>
            </a:r>
            <a:r>
              <a:rPr lang="en-US" dirty="0" smtClean="0">
                <a:latin typeface="Papyrus"/>
              </a:rPr>
              <a:t>nodes which </a:t>
            </a:r>
            <a:r>
              <a:rPr lang="en-US" dirty="0" smtClean="0">
                <a:latin typeface="Papyrus"/>
              </a:rPr>
              <a:t>are given by </a:t>
            </a:r>
            <a:r>
              <a:rPr lang="en-US" dirty="0" smtClean="0">
                <a:latin typeface="Papyrus"/>
              </a:rPr>
              <a:t>their long </a:t>
            </a:r>
            <a:r>
              <a:rPr lang="en-US" dirty="0" smtClean="0">
                <a:latin typeface="Papyrus"/>
              </a:rPr>
              <a:t>and </a:t>
            </a:r>
            <a:r>
              <a:rPr lang="en-US" dirty="0" smtClean="0">
                <a:latin typeface="Papyrus"/>
              </a:rPr>
              <a:t>lat </a:t>
            </a:r>
            <a:r>
              <a:rPr lang="en-US" dirty="0" smtClean="0">
                <a:latin typeface="Papyrus"/>
              </a:rPr>
              <a:t>(in degrees) and depth (in km, positive down)</a:t>
            </a:r>
            <a:r>
              <a:rPr lang="en-US" dirty="0" smtClean="0">
                <a:latin typeface="Papyrus"/>
              </a:rPr>
              <a:t>.</a:t>
            </a: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Nodes </a:t>
            </a:r>
            <a:r>
              <a:rPr lang="en-US" dirty="0" smtClean="0">
                <a:latin typeface="Papyrus"/>
              </a:rPr>
              <a:t>are placed </a:t>
            </a:r>
            <a:r>
              <a:rPr lang="en-US" dirty="0" smtClean="0">
                <a:latin typeface="Papyrus"/>
              </a:rPr>
              <a:t>along depth </a:t>
            </a:r>
            <a:r>
              <a:rPr lang="en-US" dirty="0" smtClean="0">
                <a:latin typeface="Papyrus"/>
              </a:rPr>
              <a:t>contours of the faults and each depth contour has the same number of </a:t>
            </a:r>
            <a:r>
              <a:rPr lang="en-US" dirty="0" smtClean="0">
                <a:latin typeface="Papyrus"/>
              </a:rPr>
              <a:t>nodes.</a:t>
            </a: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Nodes are numbered </a:t>
            </a:r>
            <a:r>
              <a:rPr lang="en-US" dirty="0" smtClean="0">
                <a:latin typeface="Papyrus"/>
              </a:rPr>
              <a:t>in order first along strike, then down dip.</a:t>
            </a:r>
            <a:r>
              <a:rPr lang="en-US" dirty="0" smtClean="0">
                <a:latin typeface="Papyrus"/>
              </a:rPr>
              <a:t> </a:t>
            </a:r>
            <a:endParaRPr lang="en-US" dirty="0" smtClean="0">
              <a:latin typeface="Papyru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Papyrus"/>
              </a:rPr>
              <a:t>Fault </a:t>
            </a:r>
            <a:r>
              <a:rPr lang="en-US" dirty="0" smtClean="0">
                <a:latin typeface="Papyrus"/>
              </a:rPr>
              <a:t>nodes:</a:t>
            </a:r>
          </a:p>
          <a:p>
            <a:r>
              <a:rPr lang="en-US" dirty="0" smtClean="0">
                <a:latin typeface="Papyrus"/>
              </a:rPr>
              <a:t>Strike </a:t>
            </a:r>
            <a:r>
              <a:rPr lang="en-US" dirty="0" smtClean="0">
                <a:latin typeface="Papyrus"/>
              </a:rPr>
              <a:t>is the direction faced if the fault dips off to </a:t>
            </a:r>
            <a:r>
              <a:rPr lang="en-US" dirty="0" smtClean="0">
                <a:latin typeface="Papyrus"/>
              </a:rPr>
              <a:t>your right.</a:t>
            </a:r>
          </a:p>
          <a:p>
            <a:r>
              <a:rPr lang="en-US" dirty="0" smtClean="0">
                <a:latin typeface="Papyrus"/>
              </a:rPr>
              <a:t>Faults cannot be </a:t>
            </a:r>
            <a:r>
              <a:rPr lang="en-US" dirty="0" smtClean="0">
                <a:latin typeface="Papyrus"/>
              </a:rPr>
              <a:t>exactly vertical (90o dip) as the </a:t>
            </a:r>
            <a:r>
              <a:rPr lang="en-US" dirty="0" err="1" smtClean="0">
                <a:latin typeface="Papyrus"/>
              </a:rPr>
              <a:t>hangingwall</a:t>
            </a:r>
            <a:r>
              <a:rPr lang="en-US" dirty="0" smtClean="0">
                <a:latin typeface="Papyrus"/>
              </a:rPr>
              <a:t> and footwall blocks must be </a:t>
            </a:r>
            <a:r>
              <a:rPr lang="en-US" dirty="0" smtClean="0">
                <a:latin typeface="Papyrus"/>
              </a:rPr>
              <a:t>defined.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438400"/>
            <a:ext cx="6477000" cy="387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380595"/>
            <a:ext cx="2895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Papyrus"/>
              </a:rPr>
              <a:t>The fault geometry at depth can be built either by specifying all the node coordinates individually or by using the DD: and ZD: options.</a:t>
            </a:r>
            <a:endParaRPr lang="en-US" dirty="0" smtClean="0">
              <a:latin typeface="Papyru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234856"/>
            <a:ext cx="91440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Papyrus"/>
              </a:rPr>
              <a:t>Green's </a:t>
            </a:r>
            <a:r>
              <a:rPr lang="en-US" dirty="0" smtClean="0">
                <a:latin typeface="Papyrus"/>
              </a:rPr>
              <a:t>functions:</a:t>
            </a: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If </a:t>
            </a:r>
            <a:r>
              <a:rPr lang="en-US" dirty="0" smtClean="0">
                <a:latin typeface="Papyrus"/>
              </a:rPr>
              <a:t>you are performing an inversion, the program uses unit response (Green's</a:t>
            </a:r>
            <a:r>
              <a:rPr lang="en-US" dirty="0" smtClean="0">
                <a:latin typeface="Papyrus"/>
              </a:rPr>
              <a:t>) functions </a:t>
            </a:r>
            <a:r>
              <a:rPr lang="en-US" dirty="0" smtClean="0">
                <a:latin typeface="Papyrus"/>
              </a:rPr>
              <a:t>(</a:t>
            </a:r>
            <a:r>
              <a:rPr lang="en-US" dirty="0" err="1" smtClean="0">
                <a:latin typeface="Papyrus"/>
              </a:rPr>
              <a:t>GFs</a:t>
            </a:r>
            <a:r>
              <a:rPr lang="en-US" dirty="0" smtClean="0">
                <a:latin typeface="Papyrus"/>
              </a:rPr>
              <a:t>) for the elastic deformation part of the problem since the </a:t>
            </a:r>
            <a:r>
              <a:rPr lang="en-US" dirty="0" smtClean="0">
                <a:latin typeface="Papyrus"/>
              </a:rPr>
              <a:t>inversion method (</a:t>
            </a:r>
            <a:r>
              <a:rPr lang="en-US" dirty="0" smtClean="0">
                <a:latin typeface="Papyrus"/>
              </a:rPr>
              <a:t>downhill simplex) has to calculate </a:t>
            </a:r>
            <a:r>
              <a:rPr lang="en-US" dirty="0" smtClean="0">
                <a:latin typeface="Papyrus"/>
              </a:rPr>
              <a:t>numerous forward </a:t>
            </a:r>
            <a:r>
              <a:rPr lang="en-US" dirty="0" smtClean="0">
                <a:latin typeface="Papyrus"/>
              </a:rPr>
              <a:t>models.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578107"/>
            <a:ext cx="9144000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Papyrus"/>
              </a:rPr>
              <a:t>Once you have calculated </a:t>
            </a:r>
            <a:r>
              <a:rPr lang="en-US" dirty="0" err="1" smtClean="0">
                <a:latin typeface="Papyrus"/>
              </a:rPr>
              <a:t>GFs</a:t>
            </a:r>
            <a:r>
              <a:rPr lang="en-US" dirty="0" smtClean="0">
                <a:latin typeface="Papyrus"/>
              </a:rPr>
              <a:t> for a particular set of faults </a:t>
            </a:r>
            <a:r>
              <a:rPr lang="en-US" dirty="0" smtClean="0">
                <a:latin typeface="Papyrus"/>
              </a:rPr>
              <a:t>you</a:t>
            </a:r>
            <a:r>
              <a:rPr lang="en-US" dirty="0" smtClean="0">
                <a:latin typeface="Papyrus"/>
              </a:rPr>
              <a:t> </a:t>
            </a:r>
            <a:r>
              <a:rPr lang="en-US" dirty="0" smtClean="0">
                <a:latin typeface="Papyrus"/>
              </a:rPr>
              <a:t>can </a:t>
            </a:r>
            <a:r>
              <a:rPr lang="en-US" dirty="0" smtClean="0">
                <a:latin typeface="Papyrus"/>
              </a:rPr>
              <a:t>use these in inversions without recalculating them (see option GD: )</a:t>
            </a:r>
            <a:r>
              <a:rPr lang="en-US" dirty="0" smtClean="0">
                <a:latin typeface="Papyrus"/>
              </a:rPr>
              <a:t>.</a:t>
            </a: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The </a:t>
            </a:r>
            <a:r>
              <a:rPr lang="en-US" dirty="0" err="1" smtClean="0">
                <a:latin typeface="Papyrus"/>
              </a:rPr>
              <a:t>GFs</a:t>
            </a:r>
            <a:r>
              <a:rPr lang="en-US" dirty="0" smtClean="0">
                <a:latin typeface="Papyrus"/>
              </a:rPr>
              <a:t> are based </a:t>
            </a:r>
            <a:r>
              <a:rPr lang="en-US" dirty="0" smtClean="0">
                <a:latin typeface="Papyrus"/>
              </a:rPr>
              <a:t>on the </a:t>
            </a:r>
            <a:r>
              <a:rPr lang="en-US" dirty="0" smtClean="0">
                <a:latin typeface="Papyrus"/>
              </a:rPr>
              <a:t>node geometry, GPS data, uplift data, strain tensor data, and tilt rate data so if you change </a:t>
            </a:r>
            <a:r>
              <a:rPr lang="en-US" dirty="0" smtClean="0">
                <a:latin typeface="Papyrus"/>
              </a:rPr>
              <a:t>the node </a:t>
            </a:r>
            <a:r>
              <a:rPr lang="en-US" dirty="0" smtClean="0">
                <a:latin typeface="Papyrus"/>
              </a:rPr>
              <a:t>positions or ADD data, you need to re-calculate </a:t>
            </a:r>
            <a:r>
              <a:rPr lang="en-US" dirty="0" err="1" smtClean="0">
                <a:latin typeface="Papyrus"/>
              </a:rPr>
              <a:t>GFs</a:t>
            </a:r>
            <a:r>
              <a:rPr lang="en-US" dirty="0" smtClean="0">
                <a:latin typeface="Papyrus"/>
              </a:rPr>
              <a:t>.</a:t>
            </a: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If </a:t>
            </a:r>
            <a:r>
              <a:rPr lang="en-US" dirty="0" smtClean="0">
                <a:latin typeface="Papyrus"/>
              </a:rPr>
              <a:t>you REMOVE data, you do </a:t>
            </a:r>
            <a:r>
              <a:rPr lang="en-US" dirty="0" smtClean="0">
                <a:latin typeface="Papyrus"/>
              </a:rPr>
              <a:t>not need </a:t>
            </a:r>
            <a:r>
              <a:rPr lang="en-US" dirty="0" smtClean="0">
                <a:latin typeface="Papyrus"/>
              </a:rPr>
              <a:t>to recalculate </a:t>
            </a:r>
            <a:r>
              <a:rPr lang="en-US" dirty="0" err="1" smtClean="0">
                <a:latin typeface="Papyrus"/>
              </a:rPr>
              <a:t>GFs</a:t>
            </a:r>
            <a:r>
              <a:rPr lang="en-US" dirty="0" smtClean="0">
                <a:latin typeface="Papyrus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250120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Papyrus"/>
              </a:rPr>
              <a:t>If </a:t>
            </a:r>
            <a:r>
              <a:rPr lang="en-US" dirty="0" smtClean="0">
                <a:latin typeface="Papyrus"/>
              </a:rPr>
              <a:t>you add GPS vectors, the program will not detect that and </a:t>
            </a:r>
            <a:r>
              <a:rPr lang="en-US" dirty="0" err="1" smtClean="0">
                <a:latin typeface="Papyrus"/>
              </a:rPr>
              <a:t>GFs</a:t>
            </a:r>
            <a:r>
              <a:rPr lang="en-US" dirty="0" smtClean="0">
                <a:latin typeface="Papyrus"/>
              </a:rPr>
              <a:t> may not be calculated. In </a:t>
            </a:r>
            <a:r>
              <a:rPr lang="en-US" dirty="0" smtClean="0">
                <a:latin typeface="Papyrus"/>
              </a:rPr>
              <a:t>this case</a:t>
            </a:r>
            <a:r>
              <a:rPr lang="en-US" dirty="0" smtClean="0">
                <a:latin typeface="Papyrus"/>
              </a:rPr>
              <a:t>, re-calculate all the </a:t>
            </a:r>
            <a:r>
              <a:rPr lang="en-US" dirty="0" err="1" smtClean="0">
                <a:latin typeface="Papyrus"/>
              </a:rPr>
              <a:t>GFs</a:t>
            </a:r>
            <a:r>
              <a:rPr lang="en-US" dirty="0" smtClean="0">
                <a:latin typeface="Papyrus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0960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Papyrus"/>
              </a:rPr>
              <a:t>The </a:t>
            </a:r>
            <a:r>
              <a:rPr lang="en-US" dirty="0" err="1" smtClean="0">
                <a:latin typeface="Papyrus"/>
              </a:rPr>
              <a:t>GFs</a:t>
            </a:r>
            <a:r>
              <a:rPr lang="en-US" dirty="0" smtClean="0">
                <a:latin typeface="Papyrus"/>
              </a:rPr>
              <a:t> are the responses at the </a:t>
            </a:r>
            <a:r>
              <a:rPr lang="en-US" dirty="0" smtClean="0">
                <a:latin typeface="Papyrus"/>
              </a:rPr>
              <a:t>surface observation </a:t>
            </a:r>
            <a:r>
              <a:rPr lang="en-US" dirty="0" smtClean="0">
                <a:latin typeface="Papyrus"/>
              </a:rPr>
              <a:t>points to a unit velocity (</a:t>
            </a:r>
            <a:r>
              <a:rPr lang="en-US" dirty="0" smtClean="0">
                <a:latin typeface="Papyrus"/>
              </a:rPr>
              <a:t>or displacement) in </a:t>
            </a:r>
            <a:r>
              <a:rPr lang="en-US" dirty="0" smtClean="0">
                <a:latin typeface="Papyrus"/>
              </a:rPr>
              <a:t>the North and East directions at the central </a:t>
            </a:r>
            <a:r>
              <a:rPr lang="en-US" dirty="0" smtClean="0">
                <a:latin typeface="Papyrus"/>
              </a:rPr>
              <a:t>node.</a:t>
            </a: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The </a:t>
            </a:r>
            <a:r>
              <a:rPr lang="en-US" dirty="0" smtClean="0">
                <a:latin typeface="Papyrus"/>
              </a:rPr>
              <a:t>slip velocity is tapered to zero </a:t>
            </a:r>
            <a:r>
              <a:rPr lang="en-US" dirty="0" smtClean="0">
                <a:latin typeface="Papyrus"/>
              </a:rPr>
              <a:t>at all adjacent </a:t>
            </a:r>
            <a:r>
              <a:rPr lang="en-US" dirty="0" smtClean="0">
                <a:latin typeface="Papyrus"/>
              </a:rPr>
              <a:t>nodes.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650" y="3390900"/>
            <a:ext cx="5854700" cy="30099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295400"/>
            <a:ext cx="8115300" cy="4902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Papyrus"/>
              </a:rPr>
              <a:t>Specifying how slip dies off.</a:t>
            </a:r>
            <a:endParaRPr lang="en-US" dirty="0" smtClean="0">
              <a:latin typeface="Papyru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437144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Papyrus"/>
              </a:rPr>
              <a:t>CONTROL FILE</a:t>
            </a:r>
          </a:p>
          <a:p>
            <a:r>
              <a:rPr lang="en-US" dirty="0" smtClean="0">
                <a:latin typeface="Papyrus"/>
              </a:rPr>
              <a:t>The program reads the model and all controls from </a:t>
            </a:r>
            <a:r>
              <a:rPr lang="en-US" dirty="0" smtClean="0">
                <a:latin typeface="Papyrus"/>
              </a:rPr>
              <a:t>an  control </a:t>
            </a:r>
            <a:r>
              <a:rPr lang="en-US" dirty="0" smtClean="0">
                <a:latin typeface="Papyrus"/>
              </a:rPr>
              <a:t>file</a:t>
            </a:r>
            <a:r>
              <a:rPr lang="en-US" dirty="0" smtClean="0">
                <a:latin typeface="Papyrus"/>
              </a:rPr>
              <a:t>.</a:t>
            </a: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Lines in the control file comprise a keyword section and a data </a:t>
            </a:r>
            <a:r>
              <a:rPr lang="en-US" dirty="0" smtClean="0">
                <a:latin typeface="Papyrus"/>
              </a:rPr>
              <a:t>section.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99846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Papyrus"/>
              </a:rPr>
              <a:t>CONTROL FILE</a:t>
            </a:r>
            <a:endParaRPr lang="en-US" dirty="0" smtClean="0">
              <a:latin typeface="Papyrus"/>
            </a:endParaRP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The </a:t>
            </a:r>
            <a:r>
              <a:rPr lang="en-US" dirty="0" smtClean="0">
                <a:latin typeface="Papyrus"/>
              </a:rPr>
              <a:t>keyword </a:t>
            </a:r>
            <a:r>
              <a:rPr lang="en-US" dirty="0" smtClean="0">
                <a:latin typeface="Papyrus"/>
              </a:rPr>
              <a:t>section starts </a:t>
            </a:r>
            <a:r>
              <a:rPr lang="en-US" dirty="0" smtClean="0">
                <a:latin typeface="Papyrus"/>
              </a:rPr>
              <a:t>with a 2-character keyword (in the first 2 columns) and ends with a colon (:)</a:t>
            </a:r>
            <a:r>
              <a:rPr lang="en-US" dirty="0" smtClean="0">
                <a:latin typeface="Papyrus"/>
              </a:rPr>
              <a:t>.</a:t>
            </a: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Normally only </a:t>
            </a:r>
            <a:r>
              <a:rPr lang="en-US" dirty="0" smtClean="0">
                <a:latin typeface="Papyrus"/>
              </a:rPr>
              <a:t>the first 2 characters of the keyword </a:t>
            </a:r>
            <a:r>
              <a:rPr lang="en-US" dirty="0" smtClean="0">
                <a:latin typeface="Papyrus"/>
              </a:rPr>
              <a:t>are used </a:t>
            </a:r>
            <a:r>
              <a:rPr lang="en-US" dirty="0" smtClean="0">
                <a:latin typeface="Papyrus"/>
              </a:rPr>
              <a:t>so in general any characters between the </a:t>
            </a:r>
            <a:r>
              <a:rPr lang="en-US" dirty="0" smtClean="0">
                <a:latin typeface="Papyrus"/>
              </a:rPr>
              <a:t>3</a:t>
            </a:r>
            <a:r>
              <a:rPr lang="en-US" baseline="30000" dirty="0" smtClean="0">
                <a:latin typeface="Papyrus"/>
              </a:rPr>
              <a:t>rd</a:t>
            </a:r>
            <a:r>
              <a:rPr lang="en-US" dirty="0" smtClean="0">
                <a:latin typeface="Papyrus"/>
              </a:rPr>
              <a:t> character </a:t>
            </a:r>
            <a:r>
              <a:rPr lang="en-US" dirty="0" smtClean="0">
                <a:latin typeface="Papyrus"/>
              </a:rPr>
              <a:t>and the : are ignored. (Sometimes the </a:t>
            </a:r>
            <a:r>
              <a:rPr lang="en-US" dirty="0" smtClean="0">
                <a:latin typeface="Papyrus"/>
              </a:rPr>
              <a:t>third character </a:t>
            </a:r>
            <a:r>
              <a:rPr lang="en-US" dirty="0" smtClean="0">
                <a:latin typeface="Papyrus"/>
              </a:rPr>
              <a:t>specifies a </a:t>
            </a:r>
            <a:r>
              <a:rPr lang="en-US" dirty="0" smtClean="0">
                <a:latin typeface="Papyrus"/>
              </a:rPr>
              <a:t>format.)</a:t>
            </a: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THE KEYWORD MUST START IN THE </a:t>
            </a:r>
            <a:r>
              <a:rPr lang="en-US" dirty="0" smtClean="0">
                <a:latin typeface="Papyrus"/>
              </a:rPr>
              <a:t>FIRST COLUMN </a:t>
            </a:r>
            <a:r>
              <a:rPr lang="en-US" dirty="0" smtClean="0">
                <a:latin typeface="Papyrus"/>
              </a:rPr>
              <a:t>OR THE LINE </a:t>
            </a:r>
            <a:r>
              <a:rPr lang="en-US" dirty="0" smtClean="0">
                <a:latin typeface="Papyrus"/>
              </a:rPr>
              <a:t>IS IGNORED.</a:t>
            </a: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Case does not matter.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1755100"/>
            <a:ext cx="91440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Papyrus"/>
              </a:rPr>
              <a:t>DEFNODE</a:t>
            </a:r>
            <a:endParaRPr lang="en-US" dirty="0" smtClean="0">
              <a:latin typeface="Papyrus"/>
            </a:endParaRP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DEFNODE </a:t>
            </a:r>
            <a:r>
              <a:rPr lang="en-US" dirty="0" smtClean="0">
                <a:latin typeface="Papyrus"/>
              </a:rPr>
              <a:t>is a Fortran program to model </a:t>
            </a:r>
            <a:r>
              <a:rPr lang="en-US" u="sng" dirty="0" smtClean="0">
                <a:latin typeface="Papyrus"/>
              </a:rPr>
              <a:t>elastic</a:t>
            </a:r>
            <a:r>
              <a:rPr lang="en-US" dirty="0" smtClean="0">
                <a:latin typeface="Papyrus"/>
              </a:rPr>
              <a:t> lithospheric block rotations and strains, and</a:t>
            </a:r>
          </a:p>
          <a:p>
            <a:r>
              <a:rPr lang="en-US" dirty="0" smtClean="0">
                <a:latin typeface="Papyrus"/>
              </a:rPr>
              <a:t>locking or coseismic slip on block-bounding faults.</a:t>
            </a:r>
          </a:p>
          <a:p>
            <a:pPr>
              <a:spcBef>
                <a:spcPct val="50000"/>
              </a:spcBef>
            </a:pPr>
            <a:endParaRPr lang="en-US" dirty="0">
              <a:latin typeface="Papyrus"/>
              <a:ea typeface="Papyrus" charset="0"/>
              <a:cs typeface="Papyrus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741944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Papyrus"/>
              </a:rPr>
              <a:t>The data section of the input line goes from the colon </a:t>
            </a:r>
            <a:r>
              <a:rPr lang="en-US" dirty="0" smtClean="0">
                <a:latin typeface="Papyrus"/>
              </a:rPr>
              <a:t>to the </a:t>
            </a:r>
            <a:r>
              <a:rPr lang="en-US" dirty="0" smtClean="0">
                <a:latin typeface="Papyrus"/>
              </a:rPr>
              <a:t>end of the line and its </a:t>
            </a:r>
            <a:r>
              <a:rPr lang="en-US" dirty="0" smtClean="0">
                <a:latin typeface="Papyrus"/>
              </a:rPr>
              <a:t>contents depend </a:t>
            </a:r>
            <a:r>
              <a:rPr lang="en-US" dirty="0" smtClean="0">
                <a:latin typeface="Papyrus"/>
              </a:rPr>
              <a:t>on the </a:t>
            </a:r>
            <a:r>
              <a:rPr lang="en-US" dirty="0" smtClean="0">
                <a:latin typeface="Papyrus"/>
              </a:rPr>
              <a:t>keyword.</a:t>
            </a: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In </a:t>
            </a:r>
            <a:r>
              <a:rPr lang="en-US" dirty="0" smtClean="0">
                <a:latin typeface="Papyrus"/>
              </a:rPr>
              <a:t>a few cases the data section comprises multiple </a:t>
            </a:r>
            <a:r>
              <a:rPr lang="en-US" dirty="0" smtClean="0">
                <a:latin typeface="Papyrus"/>
              </a:rPr>
              <a:t>lines (</a:t>
            </a:r>
            <a:r>
              <a:rPr lang="en-US" dirty="0" smtClean="0">
                <a:latin typeface="Papyrus"/>
              </a:rPr>
              <a:t>i.e., always </a:t>
            </a:r>
            <a:r>
              <a:rPr lang="en-US" dirty="0" smtClean="0">
                <a:latin typeface="Papyrus"/>
              </a:rPr>
              <a:t>BL: and </a:t>
            </a:r>
            <a:r>
              <a:rPr lang="en-US" dirty="0" smtClean="0">
                <a:latin typeface="Papyrus"/>
              </a:rPr>
              <a:t>FA:, and sometimes others).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806707"/>
            <a:ext cx="9144000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Papyrus"/>
              </a:rPr>
              <a:t>For example, the key characters for a fault are 'FA' </a:t>
            </a:r>
            <a:r>
              <a:rPr lang="en-US" dirty="0" smtClean="0">
                <a:latin typeface="Papyrus"/>
              </a:rPr>
              <a:t>and this </a:t>
            </a:r>
            <a:r>
              <a:rPr lang="en-US" dirty="0" smtClean="0">
                <a:latin typeface="Papyrus"/>
              </a:rPr>
              <a:t>has two arguments, the fault </a:t>
            </a:r>
            <a:r>
              <a:rPr lang="en-US" dirty="0" smtClean="0">
                <a:latin typeface="Papyrus"/>
              </a:rPr>
              <a:t>name and </a:t>
            </a:r>
            <a:r>
              <a:rPr lang="en-US" dirty="0" smtClean="0">
                <a:latin typeface="Papyrus"/>
              </a:rPr>
              <a:t>the fault number, so the following lines are correct:</a:t>
            </a:r>
            <a:endParaRPr lang="en-US" dirty="0" smtClean="0">
              <a:latin typeface="Papyrus"/>
            </a:endParaRPr>
          </a:p>
          <a:p>
            <a:endParaRPr lang="en-US" dirty="0" smtClean="0">
              <a:latin typeface="Papyrus"/>
            </a:endParaRPr>
          </a:p>
          <a:p>
            <a:pPr algn="l"/>
            <a:r>
              <a:rPr lang="en-US" dirty="0" err="1" smtClean="0">
                <a:latin typeface="Papyrus"/>
              </a:rPr>
              <a:t>fa</a:t>
            </a:r>
            <a:r>
              <a:rPr lang="en-US" dirty="0" smtClean="0">
                <a:latin typeface="Papyrus"/>
              </a:rPr>
              <a:t>: </a:t>
            </a:r>
            <a:r>
              <a:rPr lang="en-US" dirty="0" err="1" smtClean="0">
                <a:latin typeface="Papyrus"/>
              </a:rPr>
              <a:t>JavaTrench</a:t>
            </a:r>
            <a:r>
              <a:rPr lang="en-US" dirty="0" smtClean="0">
                <a:latin typeface="Papyrus"/>
              </a:rPr>
              <a:t> </a:t>
            </a:r>
            <a:r>
              <a:rPr lang="en-US" dirty="0" smtClean="0">
                <a:latin typeface="Papyrus"/>
              </a:rPr>
              <a:t>1</a:t>
            </a:r>
          </a:p>
          <a:p>
            <a:pPr algn="l"/>
            <a:endParaRPr lang="en-US" dirty="0" smtClean="0">
              <a:latin typeface="Papyrus"/>
            </a:endParaRPr>
          </a:p>
          <a:p>
            <a:pPr algn="l"/>
            <a:r>
              <a:rPr lang="en-US" dirty="0" smtClean="0">
                <a:latin typeface="Papyrus"/>
              </a:rPr>
              <a:t>fault</a:t>
            </a:r>
            <a:r>
              <a:rPr lang="en-US" dirty="0" smtClean="0">
                <a:latin typeface="Papyrus"/>
              </a:rPr>
              <a:t>: JT </a:t>
            </a:r>
            <a:r>
              <a:rPr lang="en-US" dirty="0" smtClean="0">
                <a:latin typeface="Papyrus"/>
              </a:rPr>
              <a:t>1</a:t>
            </a:r>
          </a:p>
          <a:p>
            <a:pPr algn="l"/>
            <a:endParaRPr lang="en-US" dirty="0" smtClean="0">
              <a:latin typeface="Papyrus"/>
            </a:endParaRPr>
          </a:p>
          <a:p>
            <a:pPr algn="l"/>
            <a:r>
              <a:rPr lang="en-US" dirty="0" smtClean="0">
                <a:latin typeface="Papyrus"/>
              </a:rPr>
              <a:t>fault (Java trench): </a:t>
            </a:r>
            <a:r>
              <a:rPr lang="en-US" dirty="0" err="1" smtClean="0">
                <a:latin typeface="Papyrus"/>
              </a:rPr>
              <a:t>JavaTr</a:t>
            </a:r>
            <a:r>
              <a:rPr lang="en-US" dirty="0" smtClean="0">
                <a:latin typeface="Papyrus"/>
              </a:rPr>
              <a:t> </a:t>
            </a:r>
            <a:r>
              <a:rPr lang="en-US" dirty="0" smtClean="0">
                <a:latin typeface="Papyrus"/>
              </a:rPr>
              <a:t>1</a:t>
            </a:r>
          </a:p>
          <a:p>
            <a:pPr algn="l"/>
            <a:endParaRPr lang="en-US" dirty="0" smtClean="0">
              <a:latin typeface="Papyrus"/>
            </a:endParaRPr>
          </a:p>
          <a:p>
            <a:pPr algn="l"/>
            <a:r>
              <a:rPr lang="en-US" dirty="0" smtClean="0">
                <a:latin typeface="Papyrus"/>
              </a:rPr>
              <a:t>FA: JT 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222271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Papyrus"/>
              </a:rPr>
              <a:t>It is advisable and good practice to start comment </a:t>
            </a:r>
            <a:r>
              <a:rPr lang="en-US" dirty="0" smtClean="0">
                <a:latin typeface="Papyrus"/>
              </a:rPr>
              <a:t>lines with </a:t>
            </a:r>
            <a:r>
              <a:rPr lang="en-US" dirty="0" smtClean="0">
                <a:latin typeface="Papyrus"/>
              </a:rPr>
              <a:t>a space, *, # or some </a:t>
            </a:r>
            <a:r>
              <a:rPr lang="en-US" dirty="0" smtClean="0">
                <a:latin typeface="Papyrus"/>
              </a:rPr>
              <a:t>other character </a:t>
            </a:r>
            <a:r>
              <a:rPr lang="en-US" dirty="0" smtClean="0">
                <a:latin typeface="Papyrus"/>
              </a:rPr>
              <a:t>outside the range A - Z (the program has many </a:t>
            </a:r>
            <a:r>
              <a:rPr lang="en-US" dirty="0" smtClean="0">
                <a:latin typeface="Papyrus"/>
              </a:rPr>
              <a:t>undocumented options </a:t>
            </a:r>
            <a:r>
              <a:rPr lang="en-US" dirty="0" smtClean="0">
                <a:latin typeface="Papyrus"/>
              </a:rPr>
              <a:t>and </a:t>
            </a:r>
            <a:r>
              <a:rPr lang="en-US" dirty="0" smtClean="0">
                <a:latin typeface="Papyrus"/>
              </a:rPr>
              <a:t>you may </a:t>
            </a:r>
            <a:r>
              <a:rPr lang="en-US" dirty="0" smtClean="0">
                <a:latin typeface="Papyrus"/>
              </a:rPr>
              <a:t>trigger one by accident).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87490"/>
            <a:ext cx="9144000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 smtClean="0">
                <a:latin typeface="Courier"/>
              </a:rPr>
              <a:t>smalley-14:costa_rica_example </a:t>
            </a:r>
            <a:r>
              <a:rPr lang="en-US" sz="1200" dirty="0" err="1" smtClean="0">
                <a:latin typeface="Courier"/>
              </a:rPr>
              <a:t>robertsmalley</a:t>
            </a:r>
            <a:r>
              <a:rPr lang="en-US" sz="1200" dirty="0" smtClean="0">
                <a:latin typeface="Courier"/>
              </a:rPr>
              <a:t>$ more </a:t>
            </a:r>
            <a:r>
              <a:rPr lang="en-US" sz="1200" dirty="0" err="1" smtClean="0">
                <a:latin typeface="Courier"/>
              </a:rPr>
              <a:t>cr.dfn</a:t>
            </a:r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# Costa Rica example</a:t>
            </a:r>
          </a:p>
          <a:p>
            <a:pPr algn="l"/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# flag to set random number seed to 1 to reproduce test case</a:t>
            </a:r>
          </a:p>
          <a:p>
            <a:pPr algn="l"/>
            <a:r>
              <a:rPr lang="en-US" sz="1200" dirty="0" smtClean="0">
                <a:latin typeface="Courier"/>
              </a:rPr>
              <a:t>#  delete from real runs</a:t>
            </a:r>
          </a:p>
          <a:p>
            <a:pPr algn="l"/>
            <a:r>
              <a:rPr lang="en-US" sz="1200" dirty="0" smtClean="0">
                <a:latin typeface="Courier"/>
              </a:rPr>
              <a:t>fl: +rs1</a:t>
            </a:r>
          </a:p>
          <a:p>
            <a:pPr algn="l"/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## name the model</a:t>
            </a:r>
          </a:p>
          <a:p>
            <a:pPr algn="l"/>
            <a:r>
              <a:rPr lang="en-US" sz="1200" dirty="0" smtClean="0">
                <a:latin typeface="Courier"/>
              </a:rPr>
              <a:t>Model: crc1</a:t>
            </a:r>
          </a:p>
          <a:p>
            <a:pPr algn="l"/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## where to store model parameters</a:t>
            </a:r>
          </a:p>
          <a:p>
            <a:pPr algn="l"/>
            <a:r>
              <a:rPr lang="en-US" sz="1200" dirty="0" err="1" smtClean="0">
                <a:latin typeface="Courier"/>
              </a:rPr>
              <a:t>pf</a:t>
            </a:r>
            <a:r>
              <a:rPr lang="en-US" sz="1200" dirty="0" smtClean="0">
                <a:latin typeface="Courier"/>
              </a:rPr>
              <a:t>: "crc1/pio" 3</a:t>
            </a:r>
          </a:p>
          <a:p>
            <a:pPr algn="l"/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## green's function controls</a:t>
            </a:r>
          </a:p>
          <a:p>
            <a:pPr algn="l"/>
            <a:r>
              <a:rPr lang="en-US" sz="1200" dirty="0" err="1" smtClean="0">
                <a:latin typeface="Courier"/>
              </a:rPr>
              <a:t>gd</a:t>
            </a:r>
            <a:r>
              <a:rPr lang="en-US" sz="1200" dirty="0" smtClean="0">
                <a:latin typeface="Courier"/>
              </a:rPr>
              <a:t>: g1d 4 2 0 1.0 1.0 2000.</a:t>
            </a:r>
          </a:p>
          <a:p>
            <a:pPr algn="l"/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err="1" smtClean="0">
                <a:latin typeface="Courier"/>
              </a:rPr>
              <a:t>em</a:t>
            </a:r>
            <a:r>
              <a:rPr lang="en-US" sz="1200" dirty="0" smtClean="0">
                <a:latin typeface="Courier"/>
              </a:rPr>
              <a:t>:</a:t>
            </a:r>
          </a:p>
          <a:p>
            <a:pPr algn="l"/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# data from Lundgren et al. 1997, </a:t>
            </a:r>
            <a:r>
              <a:rPr lang="en-US" sz="1200" dirty="0" err="1" smtClean="0">
                <a:latin typeface="Courier"/>
              </a:rPr>
              <a:t>downweight</a:t>
            </a:r>
            <a:r>
              <a:rPr lang="en-US" sz="1200" dirty="0" smtClean="0">
                <a:latin typeface="Courier"/>
              </a:rPr>
              <a:t> it</a:t>
            </a:r>
          </a:p>
          <a:p>
            <a:pPr algn="l"/>
            <a:r>
              <a:rPr lang="en-US" sz="1200" dirty="0" err="1" smtClean="0">
                <a:latin typeface="Courier"/>
              </a:rPr>
              <a:t>gps</a:t>
            </a:r>
            <a:r>
              <a:rPr lang="en-US" sz="1200" dirty="0" smtClean="0">
                <a:latin typeface="Courier"/>
              </a:rPr>
              <a:t> data: LUND "lundgren_1997.vec</a:t>
            </a:r>
            <a:r>
              <a:rPr lang="en-US" sz="1200" dirty="0" smtClean="0">
                <a:latin typeface="Courier"/>
              </a:rPr>
              <a:t>"  </a:t>
            </a:r>
            <a:r>
              <a:rPr lang="en-US" sz="1200" dirty="0" smtClean="0">
                <a:latin typeface="Courier"/>
              </a:rPr>
              <a:t>1  2  0 0 0  </a:t>
            </a:r>
          </a:p>
          <a:p>
            <a:pPr algn="l"/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# data from </a:t>
            </a:r>
            <a:r>
              <a:rPr lang="en-US" sz="1200" dirty="0" err="1" smtClean="0">
                <a:latin typeface="Courier"/>
              </a:rPr>
              <a:t>Norabuena</a:t>
            </a:r>
            <a:r>
              <a:rPr lang="en-US" sz="1200" dirty="0" smtClean="0">
                <a:latin typeface="Courier"/>
              </a:rPr>
              <a:t> et al. 2003</a:t>
            </a:r>
          </a:p>
          <a:p>
            <a:pPr algn="l"/>
            <a:r>
              <a:rPr lang="en-US" sz="1200" dirty="0" err="1" smtClean="0">
                <a:latin typeface="Courier"/>
              </a:rPr>
              <a:t>gps</a:t>
            </a:r>
            <a:r>
              <a:rPr lang="en-US" sz="1200" dirty="0" smtClean="0">
                <a:latin typeface="Courier"/>
              </a:rPr>
              <a:t> data: NORA "norabuena_2003.vec</a:t>
            </a:r>
            <a:r>
              <a:rPr lang="en-US" sz="1200" dirty="0" smtClean="0">
                <a:latin typeface="Courier"/>
              </a:rPr>
              <a:t>" 2  </a:t>
            </a:r>
            <a:r>
              <a:rPr lang="en-US" sz="1200" dirty="0" smtClean="0">
                <a:latin typeface="Courier"/>
              </a:rPr>
              <a:t>1  0 0 0  </a:t>
            </a:r>
          </a:p>
          <a:p>
            <a:pPr algn="l"/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## rotate LUND data into </a:t>
            </a:r>
            <a:r>
              <a:rPr lang="en-US" sz="1200" dirty="0" err="1" smtClean="0">
                <a:latin typeface="Courier"/>
              </a:rPr>
              <a:t>NORA's</a:t>
            </a:r>
            <a:r>
              <a:rPr lang="en-US" sz="1200" dirty="0" smtClean="0">
                <a:latin typeface="Courier"/>
              </a:rPr>
              <a:t> </a:t>
            </a:r>
            <a:r>
              <a:rPr lang="en-US" sz="1200" dirty="0" err="1" smtClean="0">
                <a:latin typeface="Courier"/>
              </a:rPr>
              <a:t>Carib</a:t>
            </a:r>
            <a:r>
              <a:rPr lang="en-US" sz="1200" dirty="0" smtClean="0">
                <a:latin typeface="Courier"/>
              </a:rPr>
              <a:t> ref frame</a:t>
            </a:r>
          </a:p>
          <a:p>
            <a:pPr algn="l"/>
            <a:r>
              <a:rPr lang="en-US" sz="1200" dirty="0" err="1" smtClean="0">
                <a:latin typeface="Courier"/>
              </a:rPr>
              <a:t>gi</a:t>
            </a:r>
            <a:r>
              <a:rPr lang="en-US" sz="1200" dirty="0" smtClean="0">
                <a:latin typeface="Courier"/>
              </a:rPr>
              <a:t>: 1  2</a:t>
            </a:r>
          </a:p>
          <a:p>
            <a:pPr algn="l"/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# uplift rates from same</a:t>
            </a:r>
          </a:p>
          <a:p>
            <a:pPr algn="l"/>
            <a:r>
              <a:rPr lang="en-US" sz="1200" dirty="0" smtClean="0">
                <a:latin typeface="Courier"/>
              </a:rPr>
              <a:t>uplift data: "lundgren_1997.upz" 1 </a:t>
            </a:r>
            <a:endParaRPr lang="en-US" sz="1200" dirty="0" smtClean="0">
              <a:latin typeface="Courier"/>
            </a:endParaRPr>
          </a:p>
          <a:p>
            <a:pPr algn="l"/>
            <a:endParaRPr lang="en-US" sz="1200" dirty="0" smtClean="0">
              <a:latin typeface="Courier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52400"/>
            <a:ext cx="9144000" cy="6370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# slip vector data from quakes</a:t>
            </a:r>
          </a:p>
          <a:p>
            <a:pPr algn="l"/>
            <a:r>
              <a:rPr lang="en-US" sz="1200" dirty="0" err="1" smtClean="0">
                <a:latin typeface="Courier"/>
              </a:rPr>
              <a:t>sv</a:t>
            </a:r>
            <a:r>
              <a:rPr lang="en-US" sz="1200" dirty="0" smtClean="0">
                <a:latin typeface="Courier"/>
              </a:rPr>
              <a:t> data: </a:t>
            </a:r>
            <a:r>
              <a:rPr lang="en-US" sz="1200" dirty="0" err="1" smtClean="0">
                <a:latin typeface="Courier"/>
              </a:rPr>
              <a:t>costa_rica.svs</a:t>
            </a:r>
            <a:r>
              <a:rPr lang="en-US" sz="1200" dirty="0" smtClean="0">
                <a:latin typeface="Courier"/>
              </a:rPr>
              <a:t> FORE  COCO  10</a:t>
            </a:r>
          </a:p>
          <a:p>
            <a:pPr algn="l"/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## simulated annealing controls</a:t>
            </a:r>
          </a:p>
          <a:p>
            <a:pPr algn="l"/>
            <a:r>
              <a:rPr lang="en-US" sz="1200" dirty="0" err="1" smtClean="0">
                <a:latin typeface="Courier"/>
              </a:rPr>
              <a:t>sa</a:t>
            </a:r>
            <a:r>
              <a:rPr lang="en-US" sz="1200" dirty="0" smtClean="0">
                <a:latin typeface="Courier"/>
              </a:rPr>
              <a:t>: 0  40 0.0 1.0 </a:t>
            </a:r>
          </a:p>
          <a:p>
            <a:pPr algn="l"/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## grid search controls</a:t>
            </a:r>
          </a:p>
          <a:p>
            <a:pPr algn="l"/>
            <a:r>
              <a:rPr lang="en-US" sz="1200" dirty="0" err="1" smtClean="0">
                <a:latin typeface="Courier"/>
              </a:rPr>
              <a:t>gs</a:t>
            </a:r>
            <a:r>
              <a:rPr lang="en-US" sz="1200" dirty="0" smtClean="0">
                <a:latin typeface="Courier"/>
              </a:rPr>
              <a:t>: 75  0.1  4 2</a:t>
            </a:r>
          </a:p>
          <a:p>
            <a:pPr algn="l"/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## run through inversion twice</a:t>
            </a:r>
          </a:p>
          <a:p>
            <a:pPr algn="l"/>
            <a:r>
              <a:rPr lang="en-US" sz="1200" dirty="0" err="1" smtClean="0">
                <a:latin typeface="Courier"/>
              </a:rPr>
              <a:t>ni</a:t>
            </a:r>
            <a:r>
              <a:rPr lang="en-US" sz="1200" dirty="0" smtClean="0">
                <a:latin typeface="Courier"/>
              </a:rPr>
              <a:t>: 2</a:t>
            </a:r>
          </a:p>
          <a:p>
            <a:pPr algn="l"/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## set flags: set </a:t>
            </a:r>
            <a:r>
              <a:rPr lang="en-US" sz="1200" dirty="0" err="1" smtClean="0">
                <a:latin typeface="Courier"/>
              </a:rPr>
              <a:t>downdip</a:t>
            </a:r>
            <a:r>
              <a:rPr lang="en-US" sz="1200" dirty="0" smtClean="0">
                <a:latin typeface="Courier"/>
              </a:rPr>
              <a:t> constraint, estimate parameter uncertainties, do forward run at end</a:t>
            </a:r>
          </a:p>
          <a:p>
            <a:pPr algn="l"/>
            <a:r>
              <a:rPr lang="en-US" sz="1200" dirty="0" smtClean="0">
                <a:latin typeface="Courier"/>
              </a:rPr>
              <a:t>flag: +</a:t>
            </a:r>
            <a:r>
              <a:rPr lang="en-US" sz="1200" dirty="0" err="1" smtClean="0">
                <a:latin typeface="Courier"/>
              </a:rPr>
              <a:t>ddc</a:t>
            </a:r>
            <a:r>
              <a:rPr lang="en-US" sz="1200" dirty="0" smtClean="0">
                <a:latin typeface="Courier"/>
              </a:rPr>
              <a:t> +</a:t>
            </a:r>
            <a:r>
              <a:rPr lang="en-US" sz="1200" dirty="0" err="1" smtClean="0">
                <a:latin typeface="Courier"/>
              </a:rPr>
              <a:t>cov</a:t>
            </a:r>
            <a:r>
              <a:rPr lang="en-US" sz="1200" dirty="0" smtClean="0">
                <a:latin typeface="Courier"/>
              </a:rPr>
              <a:t> +for</a:t>
            </a:r>
          </a:p>
          <a:p>
            <a:pPr algn="l"/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## solve for pole 3, the forearc</a:t>
            </a:r>
          </a:p>
          <a:p>
            <a:pPr algn="l"/>
            <a:r>
              <a:rPr lang="en-US" sz="1200" dirty="0" smtClean="0">
                <a:latin typeface="Courier"/>
              </a:rPr>
              <a:t>pi: 3</a:t>
            </a:r>
          </a:p>
          <a:p>
            <a:pPr algn="l"/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## interpolate faults with 4km </a:t>
            </a:r>
            <a:r>
              <a:rPr lang="en-US" sz="1200" dirty="0" err="1" smtClean="0">
                <a:latin typeface="Courier"/>
              </a:rPr>
              <a:t>x</a:t>
            </a:r>
            <a:r>
              <a:rPr lang="en-US" sz="1200" dirty="0" smtClean="0">
                <a:latin typeface="Courier"/>
              </a:rPr>
              <a:t> 4 km grid at end</a:t>
            </a:r>
          </a:p>
          <a:p>
            <a:pPr algn="l"/>
            <a:r>
              <a:rPr lang="en-US" sz="1200" dirty="0" smtClean="0">
                <a:latin typeface="Courier"/>
              </a:rPr>
              <a:t>in: 4 4</a:t>
            </a:r>
          </a:p>
          <a:p>
            <a:pPr algn="l"/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## CARI is reference frame</a:t>
            </a:r>
          </a:p>
          <a:p>
            <a:pPr algn="l"/>
            <a:r>
              <a:rPr lang="en-US" sz="1200" dirty="0" smtClean="0">
                <a:latin typeface="Courier"/>
              </a:rPr>
              <a:t>re: CARI</a:t>
            </a:r>
          </a:p>
          <a:p>
            <a:pPr algn="l"/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## starting poles</a:t>
            </a:r>
          </a:p>
          <a:p>
            <a:pPr algn="l"/>
            <a:r>
              <a:rPr lang="en-US" sz="1200" dirty="0" smtClean="0">
                <a:latin typeface="Courier"/>
              </a:rPr>
              <a:t>pole COCO-CARI:  2  21.9  -123.1  1.26</a:t>
            </a:r>
          </a:p>
          <a:p>
            <a:pPr algn="l"/>
            <a:r>
              <a:rPr lang="en-US" sz="1200" dirty="0" smtClean="0">
                <a:latin typeface="Courier"/>
              </a:rPr>
              <a:t>pole FORE-CARI:  </a:t>
            </a:r>
            <a:r>
              <a:rPr lang="en-US" sz="1200" dirty="0" smtClean="0">
                <a:latin typeface="Courier"/>
              </a:rPr>
              <a:t>3 9.0 273.8  </a:t>
            </a:r>
            <a:r>
              <a:rPr lang="en-US" sz="1200" dirty="0" smtClean="0">
                <a:latin typeface="Courier"/>
              </a:rPr>
              <a:t>1.55</a:t>
            </a:r>
          </a:p>
          <a:p>
            <a:pPr algn="l"/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# profiles to calculate</a:t>
            </a:r>
          </a:p>
          <a:p>
            <a:pPr algn="l"/>
            <a:r>
              <a:rPr lang="en-US" sz="1200" dirty="0" smtClean="0">
                <a:latin typeface="Courier"/>
              </a:rPr>
              <a:t>pr: 1 273.5  10.0 100 .03 45 30</a:t>
            </a:r>
          </a:p>
          <a:p>
            <a:pPr algn="l"/>
            <a:r>
              <a:rPr lang="en-US" sz="1200" dirty="0" smtClean="0">
                <a:latin typeface="Courier"/>
              </a:rPr>
              <a:t>pr: 2 274.09 9.36 100 .03 40 30</a:t>
            </a:r>
          </a:p>
          <a:p>
            <a:pPr algn="l"/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 </a:t>
            </a:r>
            <a:endParaRPr lang="en-US" sz="1200" dirty="0" smtClean="0">
              <a:latin typeface="Courier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09600"/>
            <a:ext cx="9144000" cy="4955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### Blocks ###</a:t>
            </a:r>
          </a:p>
          <a:p>
            <a:pPr algn="l"/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block: CARI 1 </a:t>
            </a:r>
          </a:p>
          <a:p>
            <a:pPr algn="l"/>
            <a:r>
              <a:rPr lang="en-US" sz="1200" dirty="0" smtClean="0">
                <a:latin typeface="Courier"/>
              </a:rPr>
              <a:t> 9999</a:t>
            </a:r>
          </a:p>
          <a:p>
            <a:pPr algn="l"/>
            <a:r>
              <a:rPr lang="en-US" sz="1200" dirty="0" smtClean="0">
                <a:latin typeface="Courier"/>
              </a:rPr>
              <a:t> 271.1989  13.3500 </a:t>
            </a:r>
          </a:p>
          <a:p>
            <a:pPr algn="l"/>
            <a:r>
              <a:rPr lang="en-US" sz="1200" dirty="0" smtClean="0">
                <a:latin typeface="Courier"/>
              </a:rPr>
              <a:t> 273.2309  16.0077 </a:t>
            </a:r>
          </a:p>
          <a:p>
            <a:pPr algn="l"/>
            <a:r>
              <a:rPr lang="en-US" sz="1200" dirty="0" smtClean="0">
                <a:latin typeface="Courier"/>
              </a:rPr>
              <a:t> 280.5192  10.5942 </a:t>
            </a:r>
          </a:p>
          <a:p>
            <a:pPr algn="l"/>
            <a:r>
              <a:rPr lang="en-US" sz="1200" dirty="0" smtClean="0">
                <a:latin typeface="Courier"/>
              </a:rPr>
              <a:t> </a:t>
            </a:r>
            <a:r>
              <a:rPr lang="en-US" sz="1200" dirty="0" smtClean="0">
                <a:latin typeface="Courier"/>
              </a:rPr>
              <a:t>278.6573 8.1589 </a:t>
            </a:r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 </a:t>
            </a:r>
            <a:r>
              <a:rPr lang="en-US" sz="1200" dirty="0" smtClean="0">
                <a:latin typeface="Courier"/>
              </a:rPr>
              <a:t>276.4709 9.7829 </a:t>
            </a:r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 274.8961  10.7273 </a:t>
            </a:r>
          </a:p>
          <a:p>
            <a:pPr algn="l"/>
            <a:r>
              <a:rPr lang="en-US" sz="1200" dirty="0" smtClean="0">
                <a:latin typeface="Courier"/>
              </a:rPr>
              <a:t> 272.6565  12.2669 </a:t>
            </a:r>
          </a:p>
          <a:p>
            <a:pPr algn="l"/>
            <a:r>
              <a:rPr lang="en-US" sz="1200" dirty="0" smtClean="0">
                <a:latin typeface="Courier"/>
              </a:rPr>
              <a:t> 271.1989  13.3496 </a:t>
            </a:r>
          </a:p>
          <a:p>
            <a:pPr algn="l"/>
            <a:r>
              <a:rPr lang="en-US" sz="1200" dirty="0" smtClean="0">
                <a:latin typeface="Courier"/>
              </a:rPr>
              <a:t> 9999 9999</a:t>
            </a:r>
          </a:p>
          <a:p>
            <a:pPr algn="l"/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block: FORE 3  </a:t>
            </a:r>
          </a:p>
          <a:p>
            <a:pPr algn="l"/>
            <a:r>
              <a:rPr lang="en-US" sz="1200" dirty="0" smtClean="0">
                <a:latin typeface="Courier"/>
              </a:rPr>
              <a:t>9999</a:t>
            </a:r>
          </a:p>
          <a:p>
            <a:pPr algn="l"/>
            <a:r>
              <a:rPr lang="en-US" sz="1200" dirty="0" smtClean="0">
                <a:latin typeface="Courier"/>
              </a:rPr>
              <a:t> 271.1989 </a:t>
            </a:r>
            <a:r>
              <a:rPr lang="en-US" sz="1200" dirty="0" smtClean="0">
                <a:latin typeface="Courier"/>
              </a:rPr>
              <a:t>13.3496</a:t>
            </a:r>
          </a:p>
          <a:p>
            <a:pPr algn="l"/>
            <a:r>
              <a:rPr lang="en-US" sz="1200" dirty="0" smtClean="0">
                <a:latin typeface="Courier"/>
              </a:rPr>
              <a:t>.</a:t>
            </a:r>
          </a:p>
          <a:p>
            <a:pPr algn="l"/>
            <a:r>
              <a:rPr lang="en-US" sz="1200" dirty="0" smtClean="0">
                <a:latin typeface="Courier"/>
              </a:rPr>
              <a:t>.</a:t>
            </a:r>
          </a:p>
          <a:p>
            <a:pPr algn="l"/>
            <a:r>
              <a:rPr lang="en-US" sz="1200" dirty="0" smtClean="0">
                <a:latin typeface="Courier"/>
              </a:rPr>
              <a:t>.</a:t>
            </a:r>
            <a:r>
              <a:rPr lang="en-US" sz="1200" dirty="0" smtClean="0">
                <a:latin typeface="Courier"/>
              </a:rPr>
              <a:t> </a:t>
            </a:r>
          </a:p>
          <a:p>
            <a:pPr algn="l"/>
            <a:endParaRPr lang="en-US" sz="1200" dirty="0" smtClean="0">
              <a:latin typeface="Courier"/>
            </a:endParaRPr>
          </a:p>
          <a:p>
            <a:pPr algn="l"/>
            <a:r>
              <a:rPr lang="en-US" dirty="0" smtClean="0">
                <a:latin typeface="Papyrus"/>
              </a:rPr>
              <a:t>Continue till all blocks defined</a:t>
            </a:r>
          </a:p>
          <a:p>
            <a:pPr algn="l"/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 </a:t>
            </a:r>
            <a:endParaRPr lang="en-US" sz="1200" dirty="0" smtClean="0">
              <a:latin typeface="Courier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09600"/>
            <a:ext cx="9144000" cy="4770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 smtClean="0">
                <a:latin typeface="Courier"/>
              </a:rPr>
              <a:t>275.0271  </a:t>
            </a:r>
            <a:r>
              <a:rPr lang="en-US" sz="1200" dirty="0" smtClean="0">
                <a:latin typeface="Courier"/>
              </a:rPr>
              <a:t>3.4103 </a:t>
            </a:r>
          </a:p>
          <a:p>
            <a:pPr algn="l"/>
            <a:r>
              <a:rPr lang="en-US" sz="1200" dirty="0" smtClean="0">
                <a:latin typeface="Courier"/>
              </a:rPr>
              <a:t> 9999 9999</a:t>
            </a:r>
          </a:p>
          <a:p>
            <a:pPr algn="l"/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### Faults ###</a:t>
            </a:r>
          </a:p>
          <a:p>
            <a:pPr algn="l"/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ft: 1 1</a:t>
            </a:r>
          </a:p>
          <a:p>
            <a:pPr algn="l"/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Fault:  </a:t>
            </a:r>
            <a:r>
              <a:rPr lang="en-US" sz="1200" dirty="0" err="1" smtClean="0">
                <a:latin typeface="Courier"/>
              </a:rPr>
              <a:t>MidAmTr</a:t>
            </a:r>
            <a:r>
              <a:rPr lang="en-US" sz="1200" dirty="0" smtClean="0">
                <a:latin typeface="Courier"/>
              </a:rPr>
              <a:t> 1 </a:t>
            </a:r>
          </a:p>
          <a:p>
            <a:pPr algn="l"/>
            <a:r>
              <a:rPr lang="en-US" sz="1200" dirty="0" smtClean="0">
                <a:latin typeface="Courier"/>
              </a:rPr>
              <a:t> 7  5  FORE COCO  1  0 0</a:t>
            </a:r>
          </a:p>
          <a:p>
            <a:pPr algn="l"/>
            <a:r>
              <a:rPr lang="en-US" sz="1200" dirty="0" smtClean="0">
                <a:latin typeface="Courier"/>
              </a:rPr>
              <a:t> 3.00  </a:t>
            </a:r>
          </a:p>
          <a:p>
            <a:pPr algn="l"/>
            <a:r>
              <a:rPr lang="en-US" sz="1200" dirty="0" smtClean="0">
                <a:latin typeface="Courier"/>
              </a:rPr>
              <a:t>  </a:t>
            </a:r>
            <a:r>
              <a:rPr lang="en-US" sz="1200" dirty="0" smtClean="0">
                <a:latin typeface="Courier"/>
              </a:rPr>
              <a:t>275.5262 8.5473</a:t>
            </a:r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  </a:t>
            </a:r>
            <a:r>
              <a:rPr lang="en-US" sz="1200" dirty="0" smtClean="0">
                <a:latin typeface="Courier"/>
              </a:rPr>
              <a:t>274.5473 9.0604</a:t>
            </a:r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  </a:t>
            </a:r>
            <a:r>
              <a:rPr lang="en-US" sz="1200" dirty="0" smtClean="0">
                <a:latin typeface="Courier"/>
              </a:rPr>
              <a:t>274.2448 9.2626</a:t>
            </a:r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  </a:t>
            </a:r>
            <a:r>
              <a:rPr lang="en-US" sz="1200" dirty="0" smtClean="0">
                <a:latin typeface="Courier"/>
              </a:rPr>
              <a:t>273.9441 9.4521</a:t>
            </a:r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  </a:t>
            </a:r>
            <a:r>
              <a:rPr lang="en-US" sz="1200" dirty="0" smtClean="0">
                <a:latin typeface="Courier"/>
              </a:rPr>
              <a:t>273.6727 9.7100</a:t>
            </a:r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  </a:t>
            </a:r>
            <a:r>
              <a:rPr lang="en-US" sz="1200" dirty="0" smtClean="0">
                <a:latin typeface="Courier"/>
              </a:rPr>
              <a:t>273.4306 9.9912</a:t>
            </a:r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  </a:t>
            </a:r>
            <a:r>
              <a:rPr lang="en-US" sz="1200" dirty="0" smtClean="0">
                <a:latin typeface="Courier"/>
              </a:rPr>
              <a:t>272.7812 10.9354</a:t>
            </a:r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 12.3  </a:t>
            </a:r>
          </a:p>
          <a:p>
            <a:pPr algn="l"/>
            <a:r>
              <a:rPr lang="en-US" sz="1200" dirty="0" smtClean="0">
                <a:latin typeface="Courier"/>
              </a:rPr>
              <a:t>  </a:t>
            </a:r>
            <a:r>
              <a:rPr lang="en-US" sz="1200" dirty="0" smtClean="0">
                <a:latin typeface="Courier"/>
              </a:rPr>
              <a:t>275.7426 8.8303</a:t>
            </a:r>
          </a:p>
          <a:p>
            <a:pPr algn="l"/>
            <a:r>
              <a:rPr lang="en-US" sz="1200" dirty="0" smtClean="0">
                <a:latin typeface="Courier"/>
              </a:rPr>
              <a:t>  273.6500 12.0719</a:t>
            </a:r>
          </a:p>
          <a:p>
            <a:pPr algn="l"/>
            <a:endParaRPr lang="en-US" sz="1200" dirty="0" smtClean="0">
              <a:latin typeface="Courier"/>
            </a:endParaRPr>
          </a:p>
          <a:p>
            <a:pPr algn="l"/>
            <a:endParaRPr lang="en-US" sz="1200" dirty="0" smtClean="0">
              <a:latin typeface="Papyrus"/>
            </a:endParaRPr>
          </a:p>
          <a:p>
            <a:pPr algn="l"/>
            <a:r>
              <a:rPr lang="en-US" dirty="0" smtClean="0">
                <a:latin typeface="Papyrus"/>
              </a:rPr>
              <a:t>5 sections of 7 segments</a:t>
            </a:r>
          </a:p>
          <a:p>
            <a:pPr algn="l"/>
            <a:r>
              <a:rPr lang="en-US" sz="1200" dirty="0" smtClean="0">
                <a:latin typeface="Courier"/>
              </a:rPr>
              <a:t> </a:t>
            </a:r>
            <a:r>
              <a:rPr lang="en-US" sz="1200" dirty="0" smtClean="0">
                <a:latin typeface="Courier"/>
              </a:rPr>
              <a:t> </a:t>
            </a:r>
            <a:endParaRPr lang="en-US" sz="1200" dirty="0" smtClean="0">
              <a:latin typeface="Courier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520512"/>
            <a:ext cx="9144000" cy="5816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 smtClean="0">
                <a:latin typeface="Courier"/>
              </a:rPr>
              <a:t>  </a:t>
            </a:r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## node indices for fault 1  </a:t>
            </a:r>
          </a:p>
          <a:p>
            <a:pPr algn="l"/>
            <a:r>
              <a:rPr lang="en-US" sz="1200" dirty="0" err="1" smtClean="0">
                <a:latin typeface="Courier"/>
              </a:rPr>
              <a:t>NNg</a:t>
            </a:r>
            <a:r>
              <a:rPr lang="en-US" sz="1200" dirty="0" smtClean="0">
                <a:latin typeface="Courier"/>
              </a:rPr>
              <a:t>: 1  7  5</a:t>
            </a:r>
          </a:p>
          <a:p>
            <a:pPr algn="l"/>
            <a:r>
              <a:rPr lang="en-US" sz="1200" dirty="0" smtClean="0">
                <a:latin typeface="Courier"/>
              </a:rPr>
              <a:t> 1  1  1  1  1  1  1</a:t>
            </a:r>
          </a:p>
          <a:p>
            <a:pPr algn="l"/>
            <a:r>
              <a:rPr lang="en-US" sz="1200" dirty="0" smtClean="0">
                <a:latin typeface="Courier"/>
              </a:rPr>
              <a:t> 2  3  4  5  6  7  8</a:t>
            </a:r>
          </a:p>
          <a:p>
            <a:pPr algn="l"/>
            <a:r>
              <a:rPr lang="en-US" sz="1200" dirty="0" smtClean="0">
                <a:latin typeface="Courier"/>
              </a:rPr>
              <a:t> 9 10 11 12 13 14 15 </a:t>
            </a:r>
          </a:p>
          <a:p>
            <a:pPr algn="l"/>
            <a:r>
              <a:rPr lang="en-US" sz="1200" dirty="0" smtClean="0">
                <a:latin typeface="Courier"/>
              </a:rPr>
              <a:t>16 17 18 19 20 21 22</a:t>
            </a:r>
          </a:p>
          <a:p>
            <a:pPr algn="l"/>
            <a:r>
              <a:rPr lang="en-US" sz="1200" dirty="0" smtClean="0">
                <a:latin typeface="Courier"/>
              </a:rPr>
              <a:t> 0  0  0  0  0  0  0</a:t>
            </a:r>
          </a:p>
          <a:p>
            <a:pPr algn="l"/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## starting phi values corresponding to fault 1 node indices </a:t>
            </a:r>
          </a:p>
          <a:p>
            <a:pPr algn="l"/>
            <a:r>
              <a:rPr lang="en-US" sz="1200" dirty="0" smtClean="0">
                <a:latin typeface="Courier"/>
              </a:rPr>
              <a:t>NV: 1  1.0  .9  .9  .9  .4 .4 .4  .1 .1 .1</a:t>
            </a:r>
          </a:p>
          <a:p>
            <a:pPr algn="l"/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## near vertical fault along arc</a:t>
            </a:r>
          </a:p>
          <a:p>
            <a:pPr algn="l"/>
            <a:r>
              <a:rPr lang="en-US" sz="1200" dirty="0" smtClean="0">
                <a:latin typeface="Courier"/>
              </a:rPr>
              <a:t>fault: </a:t>
            </a:r>
            <a:r>
              <a:rPr lang="en-US" sz="1200" dirty="0" err="1" smtClean="0">
                <a:latin typeface="Courier"/>
              </a:rPr>
              <a:t>Arc_SS</a:t>
            </a:r>
            <a:r>
              <a:rPr lang="en-US" sz="1200" dirty="0" smtClean="0">
                <a:latin typeface="Courier"/>
              </a:rPr>
              <a:t> 2</a:t>
            </a:r>
          </a:p>
          <a:p>
            <a:pPr algn="l"/>
            <a:r>
              <a:rPr lang="en-US" sz="1200" dirty="0" smtClean="0">
                <a:latin typeface="Courier"/>
              </a:rPr>
              <a:t>4 2 CARI FORE 1 0</a:t>
            </a:r>
          </a:p>
          <a:p>
            <a:pPr algn="l"/>
            <a:r>
              <a:rPr lang="en-US" sz="1200" dirty="0" smtClean="0">
                <a:latin typeface="Courier"/>
              </a:rPr>
              <a:t>0.0</a:t>
            </a:r>
          </a:p>
          <a:p>
            <a:pPr algn="l"/>
            <a:r>
              <a:rPr lang="en-US" sz="1200" dirty="0" smtClean="0">
                <a:latin typeface="Courier"/>
              </a:rPr>
              <a:t>  </a:t>
            </a:r>
            <a:r>
              <a:rPr lang="en-US" sz="1200" dirty="0" smtClean="0">
                <a:latin typeface="Courier"/>
              </a:rPr>
              <a:t>278.6573 8.1589 </a:t>
            </a:r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  </a:t>
            </a:r>
            <a:r>
              <a:rPr lang="en-US" sz="1200" dirty="0" smtClean="0">
                <a:latin typeface="Courier"/>
              </a:rPr>
              <a:t>276.4709 9.7829 </a:t>
            </a:r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  274.8961  10.7273 </a:t>
            </a:r>
          </a:p>
          <a:p>
            <a:pPr algn="l"/>
            <a:r>
              <a:rPr lang="en-US" sz="1200" dirty="0" smtClean="0">
                <a:latin typeface="Courier"/>
              </a:rPr>
              <a:t>  272.6565  12.2670 </a:t>
            </a:r>
          </a:p>
          <a:p>
            <a:pPr algn="l"/>
            <a:r>
              <a:rPr lang="en-US" sz="1200" dirty="0" err="1" smtClean="0">
                <a:latin typeface="Courier"/>
              </a:rPr>
              <a:t>zd</a:t>
            </a:r>
            <a:r>
              <a:rPr lang="en-US" sz="1200" dirty="0" smtClean="0">
                <a:latin typeface="Courier"/>
              </a:rPr>
              <a:t>: 15.0 88.0</a:t>
            </a:r>
          </a:p>
          <a:p>
            <a:pPr algn="l"/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## node indices for fault 2  </a:t>
            </a:r>
          </a:p>
          <a:p>
            <a:pPr algn="l"/>
            <a:r>
              <a:rPr lang="en-US" sz="1200" dirty="0" smtClean="0">
                <a:latin typeface="Courier"/>
              </a:rPr>
              <a:t>## this fault will have uniform phi at all nodes</a:t>
            </a:r>
          </a:p>
          <a:p>
            <a:pPr algn="l"/>
            <a:r>
              <a:rPr lang="en-US" sz="1200" dirty="0" err="1" smtClean="0">
                <a:latin typeface="Courier"/>
              </a:rPr>
              <a:t>nn</a:t>
            </a:r>
            <a:r>
              <a:rPr lang="en-US" sz="1200" dirty="0" smtClean="0">
                <a:latin typeface="Courier"/>
              </a:rPr>
              <a:t>: 2  1 1 1 </a:t>
            </a:r>
            <a:r>
              <a:rPr lang="en-US" sz="1200" dirty="0" smtClean="0">
                <a:latin typeface="Courier"/>
              </a:rPr>
              <a:t>1 1 </a:t>
            </a:r>
            <a:r>
              <a:rPr lang="en-US" sz="1200" dirty="0" smtClean="0">
                <a:latin typeface="Courier"/>
              </a:rPr>
              <a:t>1 1 1</a:t>
            </a:r>
          </a:p>
          <a:p>
            <a:pPr algn="l"/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## starting phi values corresponding to fault 2 node indices </a:t>
            </a:r>
          </a:p>
          <a:p>
            <a:pPr algn="l"/>
            <a:r>
              <a:rPr lang="en-US" sz="1200" dirty="0" err="1" smtClean="0">
                <a:latin typeface="Courier"/>
              </a:rPr>
              <a:t>nv</a:t>
            </a:r>
            <a:r>
              <a:rPr lang="en-US" sz="1200" dirty="0" smtClean="0">
                <a:latin typeface="Courier"/>
              </a:rPr>
              <a:t>: 2  1.0</a:t>
            </a:r>
          </a:p>
          <a:p>
            <a:pPr algn="l"/>
            <a:endParaRPr lang="en-US" sz="1200" dirty="0" smtClean="0">
              <a:latin typeface="Courier"/>
            </a:endParaRPr>
          </a:p>
          <a:p>
            <a:pPr algn="l"/>
            <a:endParaRPr lang="en-US" sz="1200" dirty="0" smtClean="0">
              <a:latin typeface="Courier"/>
            </a:endParaRPr>
          </a:p>
          <a:p>
            <a:pPr algn="l"/>
            <a:r>
              <a:rPr lang="en-US" sz="1200" dirty="0" smtClean="0">
                <a:latin typeface="Courier"/>
              </a:rPr>
              <a:t>end:</a:t>
            </a:r>
            <a:endParaRPr lang="en-US" sz="1200" dirty="0" smtClean="0">
              <a:latin typeface="Courier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228600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Papyrus"/>
              </a:rPr>
              <a:t>After running get a directory full of output.</a:t>
            </a:r>
          </a:p>
          <a:p>
            <a:endParaRPr lang="en-US" sz="900" dirty="0" smtClean="0">
              <a:latin typeface="Papyrus"/>
            </a:endParaRPr>
          </a:p>
          <a:p>
            <a:pPr algn="l"/>
            <a:r>
              <a:rPr lang="en-US" sz="900" dirty="0" smtClean="0">
                <a:latin typeface="Courier"/>
              </a:rPr>
              <a:t>rsmalley-14:crc1 </a:t>
            </a:r>
            <a:r>
              <a:rPr lang="en-US" sz="900" dirty="0" err="1" smtClean="0">
                <a:latin typeface="Courier"/>
              </a:rPr>
              <a:t>robertsmalley</a:t>
            </a:r>
            <a:r>
              <a:rPr lang="en-US" sz="900" dirty="0" smtClean="0">
                <a:latin typeface="Courier"/>
              </a:rPr>
              <a:t>$ </a:t>
            </a:r>
            <a:r>
              <a:rPr lang="en-US" sz="900" dirty="0" err="1" smtClean="0">
                <a:latin typeface="Courier"/>
              </a:rPr>
              <a:t>ls</a:t>
            </a:r>
            <a:endParaRPr lang="en-US" sz="900" dirty="0" smtClean="0">
              <a:latin typeface="Courier"/>
            </a:endParaRPr>
          </a:p>
          <a:p>
            <a:pPr algn="l"/>
            <a:r>
              <a:rPr lang="en-US" sz="900" dirty="0" smtClean="0">
                <a:latin typeface="Courier"/>
              </a:rPr>
              <a:t>crc1.</a:t>
            </a:r>
            <a:r>
              <a:rPr lang="en-US" sz="900" dirty="0" smtClean="0">
                <a:latin typeface="Courier"/>
              </a:rPr>
              <a:t>fault_detail  crc1</a:t>
            </a:r>
            <a:r>
              <a:rPr lang="en-US" sz="900" dirty="0" smtClean="0">
                <a:latin typeface="Courier"/>
              </a:rPr>
              <a:t>.</a:t>
            </a:r>
            <a:r>
              <a:rPr lang="en-US" sz="900" dirty="0" smtClean="0">
                <a:latin typeface="Courier"/>
              </a:rPr>
              <a:t>poles     crc1</a:t>
            </a:r>
            <a:r>
              <a:rPr lang="en-US" sz="900" dirty="0" smtClean="0">
                <a:latin typeface="Courier"/>
              </a:rPr>
              <a:t>.</a:t>
            </a:r>
            <a:r>
              <a:rPr lang="en-US" sz="900" dirty="0" smtClean="0">
                <a:latin typeface="Courier"/>
              </a:rPr>
              <a:t>summary      crc1_blk3</a:t>
            </a:r>
            <a:r>
              <a:rPr lang="en-US" sz="900" dirty="0" smtClean="0">
                <a:latin typeface="Courier"/>
              </a:rPr>
              <a:t>.gmt</a:t>
            </a:r>
            <a:r>
              <a:rPr lang="en-US" sz="900" dirty="0" smtClean="0">
                <a:latin typeface="Courier"/>
              </a:rPr>
              <a:t>	             crc1_model.input</a:t>
            </a:r>
            <a:r>
              <a:rPr lang="en-US" sz="900" dirty="0" smtClean="0">
                <a:latin typeface="Courier"/>
              </a:rPr>
              <a:t>	crc1_sa.out</a:t>
            </a:r>
          </a:p>
          <a:p>
            <a:pPr algn="l"/>
            <a:r>
              <a:rPr lang="en-US" sz="900" dirty="0" smtClean="0">
                <a:latin typeface="Courier"/>
              </a:rPr>
              <a:t>crc1.moment</a:t>
            </a:r>
            <a:r>
              <a:rPr lang="en-US" sz="900" dirty="0" smtClean="0">
                <a:latin typeface="Courier"/>
              </a:rPr>
              <a:t>	      crc1</a:t>
            </a:r>
            <a:r>
              <a:rPr lang="en-US" sz="900" dirty="0" smtClean="0">
                <a:latin typeface="Courier"/>
              </a:rPr>
              <a:t>.</a:t>
            </a:r>
            <a:r>
              <a:rPr lang="en-US" sz="900" dirty="0" smtClean="0">
                <a:latin typeface="Courier"/>
              </a:rPr>
              <a:t>res       crc1</a:t>
            </a:r>
            <a:r>
              <a:rPr lang="en-US" sz="900" dirty="0" smtClean="0">
                <a:latin typeface="Courier"/>
              </a:rPr>
              <a:t>.</a:t>
            </a:r>
            <a:r>
              <a:rPr lang="en-US" sz="900" dirty="0" smtClean="0">
                <a:latin typeface="Courier"/>
              </a:rPr>
              <a:t>svs          crc1_blocks.out	crc1_p01</a:t>
            </a:r>
            <a:r>
              <a:rPr lang="en-US" sz="900" dirty="0" smtClean="0">
                <a:latin typeface="Courier"/>
              </a:rPr>
              <a:t>.out		loc2_dn.tmp</a:t>
            </a:r>
          </a:p>
          <a:p>
            <a:pPr algn="l"/>
            <a:r>
              <a:rPr lang="en-US" sz="900" dirty="0" smtClean="0">
                <a:latin typeface="Courier"/>
              </a:rPr>
              <a:t>crc1.net</a:t>
            </a:r>
            <a:r>
              <a:rPr lang="en-US" sz="900" dirty="0" smtClean="0">
                <a:latin typeface="Courier"/>
              </a:rPr>
              <a:t>	      crc1</a:t>
            </a:r>
            <a:r>
              <a:rPr lang="en-US" sz="900" dirty="0" smtClean="0">
                <a:latin typeface="Courier"/>
              </a:rPr>
              <a:t>.</a:t>
            </a:r>
            <a:r>
              <a:rPr lang="en-US" sz="900" dirty="0" smtClean="0">
                <a:latin typeface="Courier"/>
              </a:rPr>
              <a:t>rot       crc1</a:t>
            </a:r>
            <a:r>
              <a:rPr lang="en-US" sz="900" dirty="0" smtClean="0">
                <a:latin typeface="Courier"/>
              </a:rPr>
              <a:t>.</a:t>
            </a:r>
            <a:r>
              <a:rPr lang="en-US" sz="900" dirty="0" smtClean="0">
                <a:latin typeface="Courier"/>
              </a:rPr>
              <a:t>ups          crc1_control.backup	crc1_p02.out		loc3_dn.tmp</a:t>
            </a:r>
          </a:p>
          <a:p>
            <a:pPr algn="l"/>
            <a:r>
              <a:rPr lang="en-US" sz="900" dirty="0" smtClean="0">
                <a:latin typeface="Courier"/>
              </a:rPr>
              <a:t>crc1.nod	      crc1.slp       crc1.vec          crc1_flt_atr.gmt	crc1_parameter.tmp	</a:t>
            </a:r>
            <a:r>
              <a:rPr lang="en-US" sz="900" dirty="0" err="1" smtClean="0">
                <a:latin typeface="Courier"/>
              </a:rPr>
              <a:t>loc_dn.tmp</a:t>
            </a:r>
            <a:endParaRPr lang="en-US" sz="900" dirty="0" smtClean="0">
              <a:latin typeface="Courier"/>
            </a:endParaRPr>
          </a:p>
          <a:p>
            <a:pPr algn="l"/>
            <a:r>
              <a:rPr lang="en-US" sz="900" dirty="0" smtClean="0">
                <a:latin typeface="Courier"/>
              </a:rPr>
              <a:t>crc1.obs	      crc1.str       crc1_blk.gmt      crc1_lin.gmt	             crc1_pio.tmp		</a:t>
            </a:r>
            <a:r>
              <a:rPr lang="en-US" sz="900" dirty="0" err="1" smtClean="0">
                <a:latin typeface="Courier"/>
              </a:rPr>
              <a:t>pio</a:t>
            </a:r>
            <a:endParaRPr lang="en-US" sz="900" dirty="0" smtClean="0">
              <a:latin typeface="Courier"/>
            </a:endParaRPr>
          </a:p>
          <a:p>
            <a:pPr algn="l"/>
            <a:r>
              <a:rPr lang="en-US" sz="900" dirty="0" smtClean="0">
                <a:latin typeface="Courier"/>
              </a:rPr>
              <a:t>crc1.omr	      crc1.strain    crc1_blk2.gmt     crc1_mid.vec	             crc1_removed.vec</a:t>
            </a:r>
          </a:p>
          <a:p>
            <a:endParaRPr lang="en-US" dirty="0" smtClean="0">
              <a:latin typeface="Papyru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3" name="Picture 2" descr="crsamp_mapit.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19" y="1128380"/>
            <a:ext cx="6863081" cy="55772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Papyrus"/>
              </a:rPr>
              <a:t>Red – measurements</a:t>
            </a:r>
          </a:p>
          <a:p>
            <a:r>
              <a:rPr lang="en-US" dirty="0" smtClean="0">
                <a:latin typeface="Papyrus"/>
              </a:rPr>
              <a:t>Black - model.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1791831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Papyrus"/>
              </a:rPr>
              <a:t>Quote of the day.</a:t>
            </a: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I </a:t>
            </a:r>
            <a:r>
              <a:rPr lang="en-US" dirty="0" smtClean="0">
                <a:latin typeface="Papyrus"/>
              </a:rPr>
              <a:t>make no guarantees whatsoever that this program will do what you want it to</a:t>
            </a:r>
          </a:p>
          <a:p>
            <a:r>
              <a:rPr lang="en-US" dirty="0" smtClean="0">
                <a:latin typeface="Papyrus"/>
              </a:rPr>
              <a:t>do or what you think it is </a:t>
            </a:r>
            <a:r>
              <a:rPr lang="en-US" dirty="0" smtClean="0">
                <a:latin typeface="Papyrus"/>
              </a:rPr>
              <a:t>doing.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23211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Papyrus"/>
              </a:rPr>
              <a:t>Example II</a:t>
            </a: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Combine GPS and geologic data to estimate Euler pole for Scotia plate.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1A601-5E15-4742-A55C-AB6E6728EC5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3" name="Picture 2" descr="new fig1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90600"/>
            <a:ext cx="4728211" cy="5562600"/>
          </a:xfrm>
          <a:prstGeom prst="rect">
            <a:avLst/>
          </a:prstGeom>
        </p:spPr>
      </p:pic>
      <p:pic>
        <p:nvPicPr>
          <p:cNvPr id="4" name="Picture 3" descr="newest_F2_revised2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583" y="3471862"/>
            <a:ext cx="4211217" cy="4681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5240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 smtClean="0">
                <a:latin typeface="Papyrus"/>
              </a:rPr>
              <a:t>Results for GPS-Geologic combination for Scotia Arc.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1185208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latin typeface="Papyrus"/>
              </a:rPr>
              <a:t>Use Combination of GPS (velocity and azimuth, focal mechanisms (azimuth), Scotia-South Sandwich spreading.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6553200"/>
            <a:ext cx="1447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>
                <a:latin typeface="Papyrus" charset="0"/>
                <a:ea typeface="Papyrus"/>
                <a:cs typeface="Papyrus"/>
              </a:rPr>
              <a:t>Smalley et al., 2007</a:t>
            </a:r>
            <a:endParaRPr lang="en-US" sz="1000" dirty="0">
              <a:latin typeface="Papyrus" charset="0"/>
              <a:ea typeface="Papyrus"/>
              <a:cs typeface="Papyru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23211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Papyrus"/>
              </a:rPr>
              <a:t>First – write a bunch of programs to make the input files.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772483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dirty="0" smtClean="0">
                <a:latin typeface="Courier"/>
              </a:rPr>
              <a:t>rsmalley-14:defnode_stuff </a:t>
            </a:r>
            <a:r>
              <a:rPr lang="en-US" sz="1000" dirty="0" err="1" smtClean="0">
                <a:latin typeface="Courier"/>
              </a:rPr>
              <a:t>robertsmalley</a:t>
            </a:r>
            <a:r>
              <a:rPr lang="en-US" sz="1000" dirty="0" smtClean="0">
                <a:latin typeface="Courier"/>
              </a:rPr>
              <a:t>$ more </a:t>
            </a:r>
            <a:r>
              <a:rPr lang="en-US" sz="1000" dirty="0" err="1" smtClean="0">
                <a:latin typeface="Courier"/>
              </a:rPr>
              <a:t>scot.sh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#!/bin/</a:t>
            </a:r>
            <a:r>
              <a:rPr lang="en-US" sz="1000" dirty="0" err="1" smtClean="0">
                <a:latin typeface="Courier"/>
              </a:rPr>
              <a:t>sh</a:t>
            </a:r>
            <a:endParaRPr lang="en-US" sz="1000" dirty="0" smtClean="0">
              <a:latin typeface="Courier"/>
            </a:endParaRPr>
          </a:p>
          <a:p>
            <a:pPr algn="l"/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EXP=scot</a:t>
            </a:r>
          </a:p>
          <a:p>
            <a:pPr algn="l"/>
            <a:r>
              <a:rPr lang="en-US" sz="1000" dirty="0" smtClean="0">
                <a:latin typeface="Courier"/>
              </a:rPr>
              <a:t>DEFNINFILE=$</a:t>
            </a:r>
            <a:r>
              <a:rPr lang="en-US" sz="1000" dirty="0" err="1" smtClean="0">
                <a:latin typeface="Courier"/>
              </a:rPr>
              <a:t>EXP.dfn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#erase stuff in output directories</a:t>
            </a:r>
          </a:p>
          <a:p>
            <a:pPr algn="l"/>
            <a:r>
              <a:rPr lang="en-US" sz="1000" dirty="0" smtClean="0">
                <a:latin typeface="Courier"/>
              </a:rPr>
              <a:t>#picks up greens functions in </a:t>
            </a:r>
            <a:r>
              <a:rPr lang="en-US" sz="1000" dirty="0" err="1" smtClean="0">
                <a:latin typeface="Courier"/>
              </a:rPr>
              <a:t>gsc</a:t>
            </a:r>
            <a:r>
              <a:rPr lang="en-US" sz="1000" dirty="0" smtClean="0">
                <a:latin typeface="Courier"/>
              </a:rPr>
              <a:t> and uses them - may be wrong, from previous different run, etc.</a:t>
            </a:r>
          </a:p>
          <a:p>
            <a:pPr algn="l"/>
            <a:r>
              <a:rPr lang="en-US" sz="1000" dirty="0" smtClean="0">
                <a:latin typeface="Courier"/>
              </a:rPr>
              <a:t>\</a:t>
            </a:r>
            <a:r>
              <a:rPr lang="en-US" sz="1000" dirty="0" err="1" smtClean="0">
                <a:latin typeface="Courier"/>
              </a:rPr>
              <a:t>rm</a:t>
            </a:r>
            <a:r>
              <a:rPr lang="en-US" sz="1000" dirty="0" smtClean="0">
                <a:latin typeface="Courier"/>
              </a:rPr>
              <a:t> -</a:t>
            </a:r>
            <a:r>
              <a:rPr lang="en-US" sz="1000" dirty="0" err="1" smtClean="0">
                <a:latin typeface="Courier"/>
              </a:rPr>
              <a:t>r</a:t>
            </a:r>
            <a:r>
              <a:rPr lang="en-US" sz="1000" dirty="0" smtClean="0">
                <a:latin typeface="Courier"/>
              </a:rPr>
              <a:t> $EXP</a:t>
            </a:r>
          </a:p>
          <a:p>
            <a:pPr algn="l"/>
            <a:r>
              <a:rPr lang="en-US" sz="1000" dirty="0" smtClean="0">
                <a:latin typeface="Courier"/>
              </a:rPr>
              <a:t>\</a:t>
            </a:r>
            <a:r>
              <a:rPr lang="en-US" sz="1000" dirty="0" err="1" smtClean="0">
                <a:latin typeface="Courier"/>
              </a:rPr>
              <a:t>rm</a:t>
            </a:r>
            <a:r>
              <a:rPr lang="en-US" sz="1000" dirty="0" smtClean="0">
                <a:latin typeface="Courier"/>
              </a:rPr>
              <a:t> -</a:t>
            </a:r>
            <a:r>
              <a:rPr lang="en-US" sz="1000" dirty="0" err="1" smtClean="0">
                <a:latin typeface="Courier"/>
              </a:rPr>
              <a:t>r</a:t>
            </a:r>
            <a:r>
              <a:rPr lang="en-US" sz="1000" dirty="0" smtClean="0">
                <a:latin typeface="Courier"/>
              </a:rPr>
              <a:t> </a:t>
            </a:r>
            <a:r>
              <a:rPr lang="en-US" sz="1000" dirty="0" err="1" smtClean="0">
                <a:latin typeface="Courier"/>
              </a:rPr>
              <a:t>gsc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\</a:t>
            </a:r>
            <a:r>
              <a:rPr lang="en-US" sz="1000" dirty="0" err="1" smtClean="0">
                <a:latin typeface="Courier"/>
              </a:rPr>
              <a:t>rm</a:t>
            </a:r>
            <a:r>
              <a:rPr lang="en-US" sz="1000" dirty="0" smtClean="0">
                <a:latin typeface="Courier"/>
              </a:rPr>
              <a:t> -</a:t>
            </a:r>
            <a:r>
              <a:rPr lang="en-US" sz="1000" dirty="0" err="1" smtClean="0">
                <a:latin typeface="Courier"/>
              </a:rPr>
              <a:t>r</a:t>
            </a:r>
            <a:r>
              <a:rPr lang="en-US" sz="1000" dirty="0" smtClean="0">
                <a:latin typeface="Courier"/>
              </a:rPr>
              <a:t> $</a:t>
            </a:r>
            <a:r>
              <a:rPr lang="en-US" sz="1000" dirty="0" err="1" smtClean="0">
                <a:latin typeface="Courier"/>
              </a:rPr>
              <a:t>EXP.vec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touch $</a:t>
            </a:r>
            <a:r>
              <a:rPr lang="en-US" sz="1000" dirty="0" err="1" smtClean="0">
                <a:latin typeface="Courier"/>
              </a:rPr>
              <a:t>EXP.vec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\</a:t>
            </a:r>
            <a:r>
              <a:rPr lang="en-US" sz="1000" dirty="0" err="1" smtClean="0">
                <a:latin typeface="Courier"/>
              </a:rPr>
              <a:t>rm</a:t>
            </a:r>
            <a:r>
              <a:rPr lang="en-US" sz="1000" dirty="0" smtClean="0">
                <a:latin typeface="Courier"/>
              </a:rPr>
              <a:t> -</a:t>
            </a:r>
            <a:r>
              <a:rPr lang="en-US" sz="1000" dirty="0" err="1" smtClean="0">
                <a:latin typeface="Courier"/>
              </a:rPr>
              <a:t>r</a:t>
            </a:r>
            <a:r>
              <a:rPr lang="en-US" sz="1000" dirty="0" smtClean="0">
                <a:latin typeface="Courier"/>
              </a:rPr>
              <a:t> ${</a:t>
            </a:r>
            <a:r>
              <a:rPr lang="en-US" sz="1000" dirty="0" err="1" smtClean="0">
                <a:latin typeface="Courier"/>
              </a:rPr>
              <a:t>EXP}_no_rescerr.vec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touch ${</a:t>
            </a:r>
            <a:r>
              <a:rPr lang="en-US" sz="1000" dirty="0" err="1" smtClean="0">
                <a:latin typeface="Courier"/>
              </a:rPr>
              <a:t>EXP}_no_rescerr.vec</a:t>
            </a:r>
            <a:endParaRPr lang="en-US" sz="1000" dirty="0" smtClean="0">
              <a:latin typeface="Courier"/>
            </a:endParaRPr>
          </a:p>
          <a:p>
            <a:pPr algn="l"/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DATA=/</a:t>
            </a:r>
            <a:r>
              <a:rPr lang="en-US" sz="1000" dirty="0" err="1" smtClean="0">
                <a:latin typeface="Courier"/>
              </a:rPr>
              <a:t>gaia/home/rsmalley/defnode_stuff</a:t>
            </a:r>
            <a:endParaRPr lang="en-US" sz="1000" dirty="0" smtClean="0">
              <a:latin typeface="Courier"/>
            </a:endParaRPr>
          </a:p>
          <a:p>
            <a:pPr algn="l"/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#make block files from plate boundary data</a:t>
            </a:r>
          </a:p>
          <a:p>
            <a:pPr algn="l"/>
            <a:r>
              <a:rPr lang="en-US" sz="1000" dirty="0" smtClean="0">
                <a:latin typeface="Courier"/>
              </a:rPr>
              <a:t>#use </a:t>
            </a:r>
            <a:r>
              <a:rPr lang="en-US" sz="1000" dirty="0" err="1" smtClean="0">
                <a:latin typeface="Courier"/>
              </a:rPr>
              <a:t>breakitup</a:t>
            </a:r>
            <a:r>
              <a:rPr lang="en-US" sz="1000" dirty="0" smtClean="0">
                <a:latin typeface="Courier"/>
              </a:rPr>
              <a:t> to break up </a:t>
            </a:r>
            <a:r>
              <a:rPr lang="en-US" sz="1000" dirty="0" err="1" smtClean="0">
                <a:latin typeface="Courier"/>
              </a:rPr>
              <a:t>scot.pb.gmt</a:t>
            </a:r>
            <a:r>
              <a:rPr lang="en-US" sz="1000" dirty="0" smtClean="0">
                <a:latin typeface="Courier"/>
              </a:rPr>
              <a:t> file from UT into individual segments</a:t>
            </a:r>
          </a:p>
          <a:p>
            <a:pPr algn="l"/>
            <a:r>
              <a:rPr lang="en-US" sz="1000" dirty="0" smtClean="0">
                <a:latin typeface="Courier"/>
              </a:rPr>
              <a:t>#use </a:t>
            </a:r>
            <a:r>
              <a:rPr lang="en-US" sz="1000" dirty="0" err="1" smtClean="0">
                <a:latin typeface="Courier"/>
              </a:rPr>
              <a:t>anatwblock.sh</a:t>
            </a:r>
            <a:r>
              <a:rPr lang="en-US" sz="1000" dirty="0" smtClean="0">
                <a:latin typeface="Courier"/>
              </a:rPr>
              <a:t>, </a:t>
            </a:r>
            <a:r>
              <a:rPr lang="en-US" sz="1000" dirty="0" err="1" smtClean="0">
                <a:latin typeface="Courier"/>
              </a:rPr>
              <a:t>samblock.sh</a:t>
            </a:r>
            <a:r>
              <a:rPr lang="en-US" sz="1000" dirty="0" smtClean="0">
                <a:latin typeface="Courier"/>
              </a:rPr>
              <a:t>, </a:t>
            </a:r>
            <a:r>
              <a:rPr lang="en-US" sz="1000" dirty="0" err="1" smtClean="0">
                <a:latin typeface="Courier"/>
              </a:rPr>
              <a:t>scotblock.sh</a:t>
            </a:r>
            <a:r>
              <a:rPr lang="en-US" sz="1000" dirty="0" smtClean="0">
                <a:latin typeface="Courier"/>
              </a:rPr>
              <a:t>, </a:t>
            </a:r>
            <a:r>
              <a:rPr lang="en-US" sz="1000" dirty="0" err="1" smtClean="0">
                <a:latin typeface="Courier"/>
              </a:rPr>
              <a:t>ssandblock.sh</a:t>
            </a:r>
            <a:r>
              <a:rPr lang="en-US" sz="1000" dirty="0" smtClean="0">
                <a:latin typeface="Courier"/>
              </a:rPr>
              <a:t> to make the block files</a:t>
            </a:r>
          </a:p>
          <a:p>
            <a:pPr algn="l"/>
            <a:r>
              <a:rPr lang="en-US" sz="1000" dirty="0" smtClean="0">
                <a:latin typeface="Courier"/>
              </a:rPr>
              <a:t>#based on </a:t>
            </a:r>
            <a:r>
              <a:rPr lang="en-US" sz="1000" dirty="0" err="1" smtClean="0">
                <a:latin typeface="Courier"/>
              </a:rPr>
              <a:t>texas</a:t>
            </a:r>
            <a:r>
              <a:rPr lang="en-US" sz="1000" dirty="0" smtClean="0">
                <a:latin typeface="Courier"/>
              </a:rPr>
              <a:t> plate boundaries -- but too detailed and high freq -- making of</a:t>
            </a:r>
          </a:p>
          <a:p>
            <a:pPr algn="l"/>
            <a:r>
              <a:rPr lang="en-US" sz="1000" dirty="0" smtClean="0">
                <a:latin typeface="Courier"/>
              </a:rPr>
              <a:t>#blocks also filters and decimates and produces file that can be used to generate</a:t>
            </a:r>
          </a:p>
          <a:p>
            <a:pPr algn="l"/>
            <a:r>
              <a:rPr lang="en-US" sz="1000" dirty="0" smtClean="0">
                <a:latin typeface="Courier"/>
              </a:rPr>
              <a:t>#faults for </a:t>
            </a:r>
            <a:r>
              <a:rPr lang="en-US" sz="1000" dirty="0" err="1" smtClean="0">
                <a:latin typeface="Courier"/>
              </a:rPr>
              <a:t>defnode</a:t>
            </a:r>
            <a:r>
              <a:rPr lang="en-US" sz="1000" dirty="0" smtClean="0">
                <a:latin typeface="Courier"/>
              </a:rPr>
              <a:t> pulls out appropriate sections and puts in *.</a:t>
            </a:r>
            <a:r>
              <a:rPr lang="en-US" sz="1000" dirty="0" err="1" smtClean="0">
                <a:latin typeface="Courier"/>
              </a:rPr>
              <a:t>dfn</a:t>
            </a:r>
            <a:endParaRPr lang="en-US" sz="1000" dirty="0" smtClean="0">
              <a:latin typeface="Courier"/>
            </a:endParaRPr>
          </a:p>
          <a:p>
            <a:pPr algn="l"/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err="1" smtClean="0">
                <a:latin typeface="Courier"/>
              </a:rPr>
              <a:t>antwblock.sh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err="1" smtClean="0">
                <a:latin typeface="Courier"/>
              </a:rPr>
              <a:t>samblock.sh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err="1" smtClean="0">
                <a:latin typeface="Courier"/>
              </a:rPr>
              <a:t>scotblock.sh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err="1" smtClean="0">
                <a:latin typeface="Courier"/>
              </a:rPr>
              <a:t>ssandblock.sh</a:t>
            </a:r>
            <a:endParaRPr lang="en-US" sz="1000" dirty="0">
              <a:latin typeface="Couri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Papyrus"/>
              </a:rPr>
              <a:t>Erase old files.</a:t>
            </a:r>
          </a:p>
          <a:p>
            <a:r>
              <a:rPr lang="en-US" dirty="0" smtClean="0">
                <a:latin typeface="Papyrus"/>
              </a:rPr>
              <a:t>Set up environment variables.</a:t>
            </a:r>
          </a:p>
          <a:p>
            <a:r>
              <a:rPr lang="en-US" dirty="0" smtClean="0">
                <a:latin typeface="Papyrus"/>
              </a:rPr>
              <a:t>Make blocks.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-36969"/>
            <a:ext cx="5257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Papyrus"/>
              </a:rPr>
              <a:t>Blocks have to be closed polygons whose sides are traversed in order.</a:t>
            </a:r>
          </a:p>
          <a:p>
            <a:r>
              <a:rPr lang="en-US" dirty="0" smtClean="0">
                <a:latin typeface="Papyrus"/>
              </a:rPr>
              <a:t>You may have to piece them from pre-existing data files.</a:t>
            </a:r>
          </a:p>
        </p:txBody>
      </p:sp>
      <p:pic>
        <p:nvPicPr>
          <p:cNvPr id="5" name="Picture 4" descr="ant bloc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0" y="0"/>
            <a:ext cx="3860800" cy="312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301419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>
                <a:latin typeface="Courier"/>
              </a:rPr>
              <a:t>rsmalley-14:defnode_stuff </a:t>
            </a:r>
            <a:r>
              <a:rPr lang="en-US" sz="1000" dirty="0" err="1" smtClean="0">
                <a:latin typeface="Courier"/>
              </a:rPr>
              <a:t>robertsmalley</a:t>
            </a:r>
            <a:r>
              <a:rPr lang="en-US" sz="1000" dirty="0" smtClean="0">
                <a:latin typeface="Courier"/>
              </a:rPr>
              <a:t>$ more </a:t>
            </a:r>
            <a:r>
              <a:rPr lang="en-US" sz="1000" dirty="0" err="1" smtClean="0">
                <a:latin typeface="Courier"/>
              </a:rPr>
              <a:t>antwblock.sh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#!/bin/</a:t>
            </a:r>
            <a:r>
              <a:rPr lang="en-US" sz="1000" dirty="0" err="1" smtClean="0">
                <a:latin typeface="Courier"/>
              </a:rPr>
              <a:t>sh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#goes </a:t>
            </a:r>
            <a:r>
              <a:rPr lang="en-US" sz="1000" dirty="0" err="1" smtClean="0">
                <a:latin typeface="Courier"/>
              </a:rPr>
              <a:t>cw</a:t>
            </a:r>
            <a:r>
              <a:rPr lang="en-US" sz="1000" dirty="0" smtClean="0">
                <a:latin typeface="Courier"/>
              </a:rPr>
              <a:t> around west </a:t>
            </a:r>
            <a:r>
              <a:rPr lang="en-US" sz="1000" dirty="0" err="1" smtClean="0">
                <a:latin typeface="Courier"/>
              </a:rPr>
              <a:t>antarctica</a:t>
            </a:r>
            <a:r>
              <a:rPr lang="en-US" sz="1000" dirty="0" smtClean="0">
                <a:latin typeface="Courier"/>
              </a:rPr>
              <a:t> block (</a:t>
            </a:r>
            <a:r>
              <a:rPr lang="en-US" sz="1000" dirty="0" err="1" smtClean="0">
                <a:latin typeface="Courier"/>
              </a:rPr>
              <a:t>antarctica</a:t>
            </a:r>
            <a:r>
              <a:rPr lang="en-US" sz="1000" dirty="0" smtClean="0">
                <a:latin typeface="Courier"/>
              </a:rPr>
              <a:t> - hanging wall - to right)</a:t>
            </a:r>
          </a:p>
          <a:p>
            <a:pPr algn="l"/>
            <a:r>
              <a:rPr lang="en-US" sz="1000" dirty="0" smtClean="0">
                <a:latin typeface="Courier"/>
              </a:rPr>
              <a:t>OF=</a:t>
            </a:r>
            <a:r>
              <a:rPr lang="en-US" sz="1000" dirty="0" err="1" smtClean="0">
                <a:latin typeface="Courier"/>
              </a:rPr>
              <a:t>newantw.block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\</a:t>
            </a:r>
            <a:r>
              <a:rPr lang="en-US" sz="1000" dirty="0" err="1" smtClean="0">
                <a:latin typeface="Courier"/>
              </a:rPr>
              <a:t>rm</a:t>
            </a:r>
            <a:r>
              <a:rPr lang="en-US" sz="1000" dirty="0" smtClean="0">
                <a:latin typeface="Courier"/>
              </a:rPr>
              <a:t> $OF</a:t>
            </a:r>
          </a:p>
          <a:p>
            <a:pPr algn="l"/>
            <a:r>
              <a:rPr lang="en-US" sz="1000" dirty="0" smtClean="0">
                <a:latin typeface="Courier"/>
              </a:rPr>
              <a:t>touch $OF</a:t>
            </a:r>
          </a:p>
          <a:p>
            <a:pPr algn="l"/>
            <a:r>
              <a:rPr lang="en-US" sz="1000" dirty="0" smtClean="0">
                <a:latin typeface="Courier"/>
              </a:rPr>
              <a:t>#remove first line (file id) from all files</a:t>
            </a:r>
          </a:p>
          <a:p>
            <a:pPr algn="l"/>
            <a:r>
              <a:rPr lang="en-US" sz="1000" dirty="0" smtClean="0">
                <a:latin typeface="Courier"/>
              </a:rPr>
              <a:t>echo 9999 &gt;&gt; $OF</a:t>
            </a:r>
          </a:p>
          <a:p>
            <a:pPr algn="l"/>
            <a:r>
              <a:rPr lang="en-US" sz="1000" dirty="0" err="1" smtClean="0">
                <a:latin typeface="Courier"/>
              </a:rPr>
              <a:t>sed</a:t>
            </a:r>
            <a:r>
              <a:rPr lang="en-US" sz="1000" dirty="0" smtClean="0">
                <a:latin typeface="Courier"/>
              </a:rPr>
              <a:t> '1,1d' scot.pb.gmt.03 | </a:t>
            </a:r>
            <a:r>
              <a:rPr lang="en-US" sz="1000" dirty="0" err="1" smtClean="0">
                <a:latin typeface="Courier"/>
              </a:rPr>
              <a:t>smoothbound</a:t>
            </a:r>
            <a:r>
              <a:rPr lang="en-US" sz="1000" dirty="0" smtClean="0">
                <a:latin typeface="Courier"/>
              </a:rPr>
              <a:t> 5 | </a:t>
            </a:r>
            <a:r>
              <a:rPr lang="en-US" sz="1000" dirty="0" err="1" smtClean="0">
                <a:latin typeface="Courier"/>
              </a:rPr>
              <a:t>nawk</a:t>
            </a:r>
            <a:r>
              <a:rPr lang="en-US" sz="1000" dirty="0" smtClean="0">
                <a:latin typeface="Courier"/>
              </a:rPr>
              <a:t> '{print $0, NR}' &gt;&gt; $OF</a:t>
            </a:r>
          </a:p>
          <a:p>
            <a:pPr algn="l"/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#also remove second line (first point) from 2nd through end file to not duplicate points</a:t>
            </a:r>
          </a:p>
          <a:p>
            <a:pPr algn="l"/>
            <a:r>
              <a:rPr lang="en-US" sz="1000" dirty="0" err="1" smtClean="0">
                <a:latin typeface="Courier"/>
              </a:rPr>
              <a:t>sed</a:t>
            </a:r>
            <a:r>
              <a:rPr lang="en-US" sz="1000" dirty="0" smtClean="0">
                <a:latin typeface="Courier"/>
              </a:rPr>
              <a:t> '1,2d' scot.pb.gmt.04 | </a:t>
            </a:r>
            <a:r>
              <a:rPr lang="en-US" sz="1000" dirty="0" err="1" smtClean="0">
                <a:latin typeface="Courier"/>
              </a:rPr>
              <a:t>smoothbound</a:t>
            </a:r>
            <a:r>
              <a:rPr lang="en-US" sz="1000" dirty="0" smtClean="0">
                <a:latin typeface="Courier"/>
              </a:rPr>
              <a:t> 15 | </a:t>
            </a:r>
            <a:r>
              <a:rPr lang="en-US" sz="1000" dirty="0" err="1" smtClean="0">
                <a:latin typeface="Courier"/>
              </a:rPr>
              <a:t>nawk</a:t>
            </a:r>
            <a:r>
              <a:rPr lang="en-US" sz="1000" dirty="0" smtClean="0">
                <a:latin typeface="Courier"/>
              </a:rPr>
              <a:t> '{print $0, NR}' &gt;&gt; $OF</a:t>
            </a:r>
          </a:p>
          <a:p>
            <a:pPr algn="l"/>
            <a:r>
              <a:rPr lang="en-US" sz="1000" dirty="0" err="1" smtClean="0">
                <a:latin typeface="Courier"/>
              </a:rPr>
              <a:t>sed</a:t>
            </a:r>
            <a:r>
              <a:rPr lang="en-US" sz="1000" dirty="0" smtClean="0">
                <a:latin typeface="Courier"/>
              </a:rPr>
              <a:t> '1,2d' scot.pb.gmt.11 | </a:t>
            </a:r>
            <a:r>
              <a:rPr lang="en-US" sz="1000" dirty="0" err="1" smtClean="0">
                <a:latin typeface="Courier"/>
              </a:rPr>
              <a:t>nawk</a:t>
            </a:r>
            <a:r>
              <a:rPr lang="en-US" sz="1000" dirty="0" smtClean="0">
                <a:latin typeface="Courier"/>
              </a:rPr>
              <a:t> '{print $0, NR}' &gt;&gt; $OF</a:t>
            </a:r>
          </a:p>
          <a:p>
            <a:pPr algn="l"/>
            <a:r>
              <a:rPr lang="en-US" sz="1000" dirty="0" err="1" smtClean="0">
                <a:latin typeface="Courier"/>
              </a:rPr>
              <a:t>sed</a:t>
            </a:r>
            <a:r>
              <a:rPr lang="en-US" sz="1000" dirty="0" smtClean="0">
                <a:latin typeface="Courier"/>
              </a:rPr>
              <a:t> '1,2d' scot.pb.gmt.12 | </a:t>
            </a:r>
            <a:r>
              <a:rPr lang="en-US" sz="1000" dirty="0" err="1" smtClean="0">
                <a:latin typeface="Courier"/>
              </a:rPr>
              <a:t>nawk</a:t>
            </a:r>
            <a:r>
              <a:rPr lang="en-US" sz="1000" dirty="0" smtClean="0">
                <a:latin typeface="Courier"/>
              </a:rPr>
              <a:t> '{print $0, NR}' &gt;&gt; $OF</a:t>
            </a:r>
          </a:p>
          <a:p>
            <a:pPr algn="l"/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#remove header line, reverse it, then delete new first point (or remove last pt </a:t>
            </a:r>
          </a:p>
          <a:p>
            <a:pPr algn="l"/>
            <a:r>
              <a:rPr lang="en-US" sz="1000" dirty="0" smtClean="0">
                <a:latin typeface="Courier"/>
              </a:rPr>
              <a:t>#before reversal)</a:t>
            </a:r>
          </a:p>
          <a:p>
            <a:pPr algn="l"/>
            <a:r>
              <a:rPr lang="en-US" sz="1000" dirty="0" err="1" smtClean="0">
                <a:latin typeface="Courier"/>
              </a:rPr>
              <a:t>sed</a:t>
            </a:r>
            <a:r>
              <a:rPr lang="en-US" sz="1000" dirty="0" smtClean="0">
                <a:latin typeface="Courier"/>
              </a:rPr>
              <a:t> '1,1d' scot.pb.gmt.08.orig | </a:t>
            </a:r>
            <a:r>
              <a:rPr lang="en-US" sz="1000" dirty="0" err="1" smtClean="0">
                <a:latin typeface="Courier"/>
              </a:rPr>
              <a:t>sed</a:t>
            </a:r>
            <a:r>
              <a:rPr lang="en-US" sz="1000" dirty="0" smtClean="0">
                <a:latin typeface="Courier"/>
              </a:rPr>
              <a:t> '1!G;h;$!d' | </a:t>
            </a:r>
            <a:r>
              <a:rPr lang="en-US" sz="1000" dirty="0" err="1" smtClean="0">
                <a:latin typeface="Courier"/>
              </a:rPr>
              <a:t>sed</a:t>
            </a:r>
            <a:r>
              <a:rPr lang="en-US" sz="1000" dirty="0" smtClean="0">
                <a:latin typeface="Courier"/>
              </a:rPr>
              <a:t> '1,1d' | </a:t>
            </a:r>
            <a:r>
              <a:rPr lang="en-US" sz="1000" dirty="0" err="1" smtClean="0">
                <a:latin typeface="Courier"/>
              </a:rPr>
              <a:t>nawk</a:t>
            </a:r>
            <a:r>
              <a:rPr lang="en-US" sz="1000" dirty="0" smtClean="0">
                <a:latin typeface="Courier"/>
              </a:rPr>
              <a:t> '{print $0, NR}' &gt;&gt; $OF</a:t>
            </a:r>
          </a:p>
          <a:p>
            <a:pPr algn="l"/>
            <a:r>
              <a:rPr lang="en-US" sz="1000" dirty="0" err="1" smtClean="0">
                <a:latin typeface="Courier"/>
              </a:rPr>
              <a:t>sed</a:t>
            </a:r>
            <a:r>
              <a:rPr lang="en-US" sz="1000" dirty="0" smtClean="0">
                <a:latin typeface="Courier"/>
              </a:rPr>
              <a:t> '1,1d' scot.pb.gmt.07 | </a:t>
            </a:r>
            <a:r>
              <a:rPr lang="en-US" sz="1000" dirty="0" err="1" smtClean="0">
                <a:latin typeface="Courier"/>
              </a:rPr>
              <a:t>sed</a:t>
            </a:r>
            <a:r>
              <a:rPr lang="en-US" sz="1000" dirty="0" smtClean="0">
                <a:latin typeface="Courier"/>
              </a:rPr>
              <a:t> '1!G;h;$!d' | </a:t>
            </a:r>
            <a:r>
              <a:rPr lang="en-US" sz="1000" dirty="0" err="1" smtClean="0">
                <a:latin typeface="Courier"/>
              </a:rPr>
              <a:t>sed</a:t>
            </a:r>
            <a:r>
              <a:rPr lang="en-US" sz="1000" dirty="0" smtClean="0">
                <a:latin typeface="Courier"/>
              </a:rPr>
              <a:t> '1,1d' | </a:t>
            </a:r>
            <a:r>
              <a:rPr lang="en-US" sz="1000" dirty="0" err="1" smtClean="0">
                <a:latin typeface="Courier"/>
              </a:rPr>
              <a:t>nawk</a:t>
            </a:r>
            <a:r>
              <a:rPr lang="en-US" sz="1000" dirty="0" smtClean="0">
                <a:latin typeface="Courier"/>
              </a:rPr>
              <a:t> '{print $0, NR}' &gt;&gt; $OF</a:t>
            </a:r>
          </a:p>
          <a:p>
            <a:pPr algn="l"/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#also remove second line (first point) from 2nd through end file to not duplicate points</a:t>
            </a:r>
          </a:p>
          <a:p>
            <a:pPr algn="l"/>
            <a:r>
              <a:rPr lang="en-US" sz="1000" dirty="0" err="1" smtClean="0">
                <a:latin typeface="Courier"/>
              </a:rPr>
              <a:t>sed</a:t>
            </a:r>
            <a:r>
              <a:rPr lang="en-US" sz="1000" dirty="0" smtClean="0">
                <a:latin typeface="Courier"/>
              </a:rPr>
              <a:t> '1,2d' scot.pb.gmt.09 | </a:t>
            </a:r>
            <a:r>
              <a:rPr lang="en-US" sz="1000" dirty="0" err="1" smtClean="0">
                <a:latin typeface="Courier"/>
              </a:rPr>
              <a:t>nawk</a:t>
            </a:r>
            <a:r>
              <a:rPr lang="en-US" sz="1000" dirty="0" smtClean="0">
                <a:latin typeface="Courier"/>
              </a:rPr>
              <a:t> '{print $0, NR}' &gt;&gt; $OF</a:t>
            </a:r>
          </a:p>
          <a:p>
            <a:pPr algn="l"/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cat </a:t>
            </a:r>
            <a:r>
              <a:rPr lang="en-US" sz="1000" dirty="0" err="1" smtClean="0">
                <a:latin typeface="Courier"/>
              </a:rPr>
              <a:t>samant.pb.gmt</a:t>
            </a:r>
            <a:r>
              <a:rPr lang="en-US" sz="1000" dirty="0" smtClean="0">
                <a:latin typeface="Courier"/>
              </a:rPr>
              <a:t> &gt;&gt; $OF</a:t>
            </a:r>
          </a:p>
          <a:p>
            <a:pPr algn="l"/>
            <a:r>
              <a:rPr lang="en-US" sz="1000" dirty="0" smtClean="0">
                <a:latin typeface="Courier"/>
              </a:rPr>
              <a:t>cat </a:t>
            </a:r>
            <a:r>
              <a:rPr lang="en-US" sz="1000" dirty="0" err="1" smtClean="0">
                <a:latin typeface="Courier"/>
              </a:rPr>
              <a:t>antsplit.pb.gmt</a:t>
            </a:r>
            <a:r>
              <a:rPr lang="en-US" sz="1000" dirty="0" smtClean="0">
                <a:latin typeface="Courier"/>
              </a:rPr>
              <a:t> &gt;&gt; $OF</a:t>
            </a:r>
          </a:p>
          <a:p>
            <a:pPr algn="l"/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#delete last 3 lines of </a:t>
            </a:r>
            <a:r>
              <a:rPr lang="en-US" sz="1000" dirty="0" err="1" smtClean="0">
                <a:latin typeface="Courier"/>
              </a:rPr>
              <a:t>chile</a:t>
            </a:r>
            <a:r>
              <a:rPr lang="en-US" sz="1000" dirty="0" smtClean="0">
                <a:latin typeface="Courier"/>
              </a:rPr>
              <a:t> ridge file</a:t>
            </a:r>
          </a:p>
          <a:p>
            <a:pPr algn="l"/>
            <a:r>
              <a:rPr lang="en-US" sz="1000" dirty="0" err="1" smtClean="0">
                <a:latin typeface="Courier"/>
              </a:rPr>
              <a:t>sed</a:t>
            </a:r>
            <a:r>
              <a:rPr lang="en-US" sz="1000" dirty="0" smtClean="0">
                <a:latin typeface="Courier"/>
              </a:rPr>
              <a:t> '$</a:t>
            </a:r>
            <a:r>
              <a:rPr lang="en-US" sz="1000" dirty="0" err="1" smtClean="0">
                <a:latin typeface="Courier"/>
              </a:rPr>
              <a:t>d</a:t>
            </a:r>
            <a:r>
              <a:rPr lang="en-US" sz="1000" dirty="0" smtClean="0">
                <a:latin typeface="Courier"/>
              </a:rPr>
              <a:t>' /gaia/home/rsmalley/ptect/f066 | </a:t>
            </a:r>
            <a:r>
              <a:rPr lang="en-US" sz="1000" dirty="0" err="1" smtClean="0">
                <a:latin typeface="Courier"/>
              </a:rPr>
              <a:t>sed</a:t>
            </a:r>
            <a:r>
              <a:rPr lang="en-US" sz="1000" dirty="0" smtClean="0">
                <a:latin typeface="Courier"/>
              </a:rPr>
              <a:t> '$</a:t>
            </a:r>
            <a:r>
              <a:rPr lang="en-US" sz="1000" dirty="0" err="1" smtClean="0">
                <a:latin typeface="Courier"/>
              </a:rPr>
              <a:t>d</a:t>
            </a:r>
            <a:r>
              <a:rPr lang="en-US" sz="1000" dirty="0" smtClean="0">
                <a:latin typeface="Courier"/>
              </a:rPr>
              <a:t>' | </a:t>
            </a:r>
            <a:r>
              <a:rPr lang="en-US" sz="1000" dirty="0" err="1" smtClean="0">
                <a:latin typeface="Courier"/>
              </a:rPr>
              <a:t>sed</a:t>
            </a:r>
            <a:r>
              <a:rPr lang="en-US" sz="1000" dirty="0" smtClean="0">
                <a:latin typeface="Courier"/>
              </a:rPr>
              <a:t> '$</a:t>
            </a:r>
            <a:r>
              <a:rPr lang="en-US" sz="1000" dirty="0" err="1" smtClean="0">
                <a:latin typeface="Courier"/>
              </a:rPr>
              <a:t>d</a:t>
            </a:r>
            <a:r>
              <a:rPr lang="en-US" sz="1000" dirty="0" smtClean="0">
                <a:latin typeface="Courier"/>
              </a:rPr>
              <a:t>' &gt;&gt; $OF</a:t>
            </a:r>
          </a:p>
          <a:p>
            <a:pPr algn="l"/>
            <a:r>
              <a:rPr lang="en-US" sz="1000" dirty="0" smtClean="0">
                <a:latin typeface="Courier"/>
              </a:rPr>
              <a:t>echo 9999, 9999 &gt;&gt; $</a:t>
            </a:r>
            <a:r>
              <a:rPr lang="en-US" sz="1000" dirty="0" smtClean="0">
                <a:latin typeface="Courier"/>
              </a:rPr>
              <a:t>OF</a:t>
            </a:r>
            <a:endParaRPr lang="en-US" sz="1000" dirty="0" smtClean="0">
              <a:latin typeface="Courier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65760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Papyrus"/>
              </a:rPr>
              <a:t>Blocks only have to agree with plates, etc. where there is data and/or you are trying to estimate behavior.</a:t>
            </a: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Blocks can’t include pole as interior point – Antarctica composed of two blocks.</a:t>
            </a:r>
          </a:p>
        </p:txBody>
      </p:sp>
      <p:pic>
        <p:nvPicPr>
          <p:cNvPr id="5" name="Picture 4" descr="ant bloc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0" y="0"/>
            <a:ext cx="38608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2238613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>
                <a:latin typeface="Courier"/>
              </a:rPr>
              <a:t>if [ $selection = everything ]</a:t>
            </a:r>
          </a:p>
          <a:p>
            <a:pPr algn="l"/>
            <a:r>
              <a:rPr lang="en-US" sz="1000" dirty="0" smtClean="0">
                <a:latin typeface="Courier"/>
              </a:rPr>
              <a:t>then</a:t>
            </a:r>
          </a:p>
          <a:p>
            <a:pPr algn="l"/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echo everything</a:t>
            </a:r>
          </a:p>
          <a:p>
            <a:pPr algn="l"/>
            <a:r>
              <a:rPr lang="en-US" sz="1000" dirty="0" smtClean="0">
                <a:latin typeface="Courier"/>
              </a:rPr>
              <a:t>SAM_SCO_SV=1</a:t>
            </a:r>
          </a:p>
          <a:p>
            <a:pPr algn="l"/>
            <a:r>
              <a:rPr lang="en-US" sz="1000" dirty="0" smtClean="0">
                <a:latin typeface="Courier"/>
              </a:rPr>
              <a:t>SAN_SCOT_SV=1</a:t>
            </a:r>
          </a:p>
          <a:p>
            <a:pPr algn="l"/>
            <a:r>
              <a:rPr lang="en-US" sz="1000" dirty="0" err="1" smtClean="0">
                <a:latin typeface="Courier"/>
              </a:rPr>
              <a:t>SAM_SAN_SV_tlp</a:t>
            </a:r>
            <a:r>
              <a:rPr lang="en-US" sz="1000" dirty="0" smtClean="0">
                <a:latin typeface="Courier"/>
              </a:rPr>
              <a:t>=1</a:t>
            </a:r>
          </a:p>
          <a:p>
            <a:pPr algn="l"/>
            <a:r>
              <a:rPr lang="en-US" sz="1000" dirty="0" err="1" smtClean="0">
                <a:latin typeface="Courier"/>
              </a:rPr>
              <a:t>SAM_SAN_SV_mt_tlp</a:t>
            </a:r>
            <a:r>
              <a:rPr lang="en-US" sz="1000" dirty="0" smtClean="0">
                <a:latin typeface="Courier"/>
              </a:rPr>
              <a:t>=1</a:t>
            </a:r>
          </a:p>
          <a:p>
            <a:pPr algn="l"/>
            <a:r>
              <a:rPr lang="en-US" sz="1000" dirty="0" smtClean="0">
                <a:latin typeface="Courier"/>
              </a:rPr>
              <a:t>ANT_SAN_SV=1</a:t>
            </a:r>
          </a:p>
          <a:p>
            <a:pPr algn="l"/>
            <a:r>
              <a:rPr lang="en-US" sz="1000" dirty="0" smtClean="0">
                <a:latin typeface="Courier"/>
              </a:rPr>
              <a:t>ANT_SCO_SV=1</a:t>
            </a:r>
          </a:p>
          <a:p>
            <a:pPr algn="l"/>
            <a:r>
              <a:rPr lang="en-US" sz="1000" dirty="0" smtClean="0">
                <a:latin typeface="Courier"/>
              </a:rPr>
              <a:t>NSR_SYNTH_SV=1</a:t>
            </a:r>
          </a:p>
          <a:p>
            <a:pPr algn="l"/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SCOT_SAN_SSV=1</a:t>
            </a:r>
          </a:p>
          <a:p>
            <a:pPr algn="l"/>
            <a:r>
              <a:rPr lang="en-US" sz="1000" dirty="0" err="1" smtClean="0">
                <a:latin typeface="Courier"/>
              </a:rPr>
              <a:t>SAN_SCOT_TA_tlp</a:t>
            </a:r>
            <a:r>
              <a:rPr lang="en-US" sz="1000" dirty="0" smtClean="0">
                <a:latin typeface="Courier"/>
              </a:rPr>
              <a:t>=1</a:t>
            </a:r>
          </a:p>
          <a:p>
            <a:pPr algn="l"/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FAULTS=1</a:t>
            </a:r>
          </a:p>
          <a:p>
            <a:pPr algn="l"/>
            <a:r>
              <a:rPr lang="en-US" sz="1000" dirty="0" smtClean="0">
                <a:latin typeface="Courier"/>
              </a:rPr>
              <a:t>NSR_SS=1</a:t>
            </a:r>
          </a:p>
          <a:p>
            <a:pPr algn="l"/>
            <a:r>
              <a:rPr lang="en-US" sz="1000" dirty="0" smtClean="0">
                <a:latin typeface="Courier"/>
              </a:rPr>
              <a:t>SSR_SS=1</a:t>
            </a:r>
          </a:p>
          <a:p>
            <a:pPr algn="l"/>
            <a:r>
              <a:rPr lang="en-US" sz="1000" dirty="0" smtClean="0">
                <a:latin typeface="Courier"/>
              </a:rPr>
              <a:t>ANT_B_SAM=1</a:t>
            </a:r>
          </a:p>
          <a:p>
            <a:pPr algn="l"/>
            <a:r>
              <a:rPr lang="en-US" sz="1000" dirty="0" smtClean="0">
                <a:latin typeface="Courier"/>
              </a:rPr>
              <a:t>ANT_B_SCOT=1</a:t>
            </a:r>
          </a:p>
          <a:p>
            <a:pPr algn="l"/>
            <a:endParaRPr lang="en-US" sz="1000" dirty="0">
              <a:latin typeface="Couri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483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Papyrus"/>
              </a:rPr>
              <a:t>Set flags for what to process.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2697301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>
                <a:latin typeface="Courier"/>
              </a:rPr>
              <a:t>#setup or rerun</a:t>
            </a:r>
          </a:p>
          <a:p>
            <a:pPr algn="l"/>
            <a:r>
              <a:rPr lang="en-US" sz="1000" dirty="0" smtClean="0">
                <a:latin typeface="Courier"/>
              </a:rPr>
              <a:t>#NEW=0</a:t>
            </a:r>
          </a:p>
          <a:p>
            <a:pPr algn="l"/>
            <a:r>
              <a:rPr lang="en-US" sz="1000" dirty="0" smtClean="0">
                <a:latin typeface="Courier"/>
              </a:rPr>
              <a:t>#with selection of solution - have to do setup each time</a:t>
            </a:r>
          </a:p>
          <a:p>
            <a:pPr algn="l"/>
            <a:r>
              <a:rPr lang="en-US" sz="1000" dirty="0" smtClean="0">
                <a:latin typeface="Courier"/>
              </a:rPr>
              <a:t>NEW=1</a:t>
            </a:r>
          </a:p>
          <a:p>
            <a:pPr algn="l"/>
            <a:r>
              <a:rPr lang="en-US" sz="1000" dirty="0" smtClean="0">
                <a:latin typeface="Courier"/>
              </a:rPr>
              <a:t>if [ $NEW = 1 ]</a:t>
            </a:r>
          </a:p>
          <a:p>
            <a:pPr algn="l"/>
            <a:r>
              <a:rPr lang="en-US" sz="1000" dirty="0" smtClean="0">
                <a:latin typeface="Courier"/>
              </a:rPr>
              <a:t>then</a:t>
            </a:r>
          </a:p>
          <a:p>
            <a:pPr algn="l"/>
            <a:r>
              <a:rPr lang="en-US" sz="1000" dirty="0" smtClean="0">
                <a:latin typeface="Courier"/>
              </a:rPr>
              <a:t>echo build ${DEFNINFILE}</a:t>
            </a:r>
          </a:p>
          <a:p>
            <a:pPr algn="l"/>
            <a:r>
              <a:rPr lang="en-US" sz="1000" dirty="0" smtClean="0">
                <a:latin typeface="Courier"/>
              </a:rPr>
              <a:t>\</a:t>
            </a:r>
            <a:r>
              <a:rPr lang="en-US" sz="1000" dirty="0" err="1" smtClean="0">
                <a:latin typeface="Courier"/>
              </a:rPr>
              <a:t>rm</a:t>
            </a:r>
            <a:r>
              <a:rPr lang="en-US" sz="1000" dirty="0" smtClean="0">
                <a:latin typeface="Courier"/>
              </a:rPr>
              <a:t> -</a:t>
            </a:r>
            <a:r>
              <a:rPr lang="en-US" sz="1000" dirty="0" err="1" smtClean="0">
                <a:latin typeface="Courier"/>
              </a:rPr>
              <a:t>r</a:t>
            </a:r>
            <a:r>
              <a:rPr lang="en-US" sz="1000" dirty="0" smtClean="0">
                <a:latin typeface="Courier"/>
              </a:rPr>
              <a:t> ${DEFNINFILE}</a:t>
            </a:r>
          </a:p>
          <a:p>
            <a:pPr algn="l"/>
            <a:r>
              <a:rPr lang="en-US" sz="1000" dirty="0" smtClean="0">
                <a:latin typeface="Courier"/>
              </a:rPr>
              <a:t>cat ${</a:t>
            </a:r>
            <a:r>
              <a:rPr lang="en-US" sz="1000" dirty="0" err="1" smtClean="0">
                <a:latin typeface="Courier"/>
              </a:rPr>
              <a:t>DEFNINFILE}.form</a:t>
            </a:r>
            <a:r>
              <a:rPr lang="en-US" sz="1000" dirty="0" smtClean="0">
                <a:latin typeface="Courier"/>
              </a:rPr>
              <a:t> &gt; ${DEFNINFILE}</a:t>
            </a:r>
          </a:p>
          <a:p>
            <a:pPr algn="l"/>
            <a:r>
              <a:rPr lang="en-US" sz="1000" dirty="0" smtClean="0">
                <a:latin typeface="Courier"/>
              </a:rPr>
              <a:t>#pole 2 </a:t>
            </a:r>
            <a:r>
              <a:rPr lang="en-US" sz="1000" dirty="0" err="1" smtClean="0">
                <a:latin typeface="Courier"/>
              </a:rPr>
              <a:t>scotia</a:t>
            </a:r>
            <a:r>
              <a:rPr lang="en-US" sz="1000" dirty="0" smtClean="0">
                <a:latin typeface="Courier"/>
              </a:rPr>
              <a:t>, 3 sandwich, 4 </a:t>
            </a:r>
            <a:r>
              <a:rPr lang="en-US" sz="1000" dirty="0" err="1" smtClean="0">
                <a:latin typeface="Courier"/>
              </a:rPr>
              <a:t>antarctica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#echo pi pole: 2 3 4 &gt;&gt; ${DEFNINFILE}</a:t>
            </a:r>
          </a:p>
          <a:p>
            <a:pPr algn="l"/>
            <a:r>
              <a:rPr lang="en-US" sz="1000" dirty="0" smtClean="0">
                <a:latin typeface="Courier"/>
              </a:rPr>
              <a:t>echo pi pole: ${POLES} &gt;&gt; ${DEFNINFILE}</a:t>
            </a:r>
          </a:p>
          <a:p>
            <a:pPr algn="l"/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if [ $SAM_SCO_SV = 1 ]</a:t>
            </a:r>
          </a:p>
          <a:p>
            <a:pPr algn="l"/>
            <a:r>
              <a:rPr lang="en-US" sz="1000" dirty="0" smtClean="0">
                <a:latin typeface="Courier"/>
              </a:rPr>
              <a:t>then</a:t>
            </a:r>
          </a:p>
          <a:p>
            <a:pPr algn="l"/>
            <a:r>
              <a:rPr lang="en-US" sz="1000" dirty="0" smtClean="0">
                <a:latin typeface="Courier"/>
              </a:rPr>
              <a:t>echo </a:t>
            </a:r>
            <a:r>
              <a:rPr lang="en-US" sz="1000" dirty="0" err="1" smtClean="0">
                <a:latin typeface="Courier"/>
              </a:rPr>
              <a:t>eq</a:t>
            </a:r>
            <a:r>
              <a:rPr lang="en-US" sz="1000" dirty="0" smtClean="0">
                <a:latin typeface="Courier"/>
              </a:rPr>
              <a:t> slip vector data north </a:t>
            </a:r>
            <a:r>
              <a:rPr lang="en-US" sz="1000" dirty="0" err="1" smtClean="0">
                <a:latin typeface="Courier"/>
              </a:rPr>
              <a:t>scotia</a:t>
            </a:r>
            <a:r>
              <a:rPr lang="en-US" sz="1000" dirty="0" smtClean="0">
                <a:latin typeface="Courier"/>
              </a:rPr>
              <a:t> ridge paw, </a:t>
            </a:r>
            <a:r>
              <a:rPr lang="en-US" sz="1000" dirty="0" err="1" smtClean="0">
                <a:latin typeface="Courier"/>
              </a:rPr>
              <a:t>tlp</a:t>
            </a:r>
            <a:r>
              <a:rPr lang="en-US" sz="1000" dirty="0" smtClean="0">
                <a:latin typeface="Courier"/>
              </a:rPr>
              <a:t> and new, </a:t>
            </a:r>
            <a:r>
              <a:rPr lang="en-US" sz="1000" dirty="0" err="1" smtClean="0">
                <a:latin typeface="Courier"/>
              </a:rPr>
              <a:t>SAM_SCO${SIGMA}.slip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echo </a:t>
            </a:r>
            <a:r>
              <a:rPr lang="en-US" sz="1000" dirty="0" err="1" smtClean="0">
                <a:latin typeface="Courier"/>
              </a:rPr>
              <a:t>sv</a:t>
            </a:r>
            <a:r>
              <a:rPr lang="en-US" sz="1000" dirty="0" smtClean="0">
                <a:latin typeface="Courier"/>
              </a:rPr>
              <a:t>: </a:t>
            </a:r>
            <a:r>
              <a:rPr lang="en-US" sz="1000" dirty="0" err="1" smtClean="0">
                <a:latin typeface="Courier"/>
              </a:rPr>
              <a:t>SAM_SCO${SIGMA}.slip</a:t>
            </a:r>
            <a:r>
              <a:rPr lang="en-US" sz="1000" dirty="0" smtClean="0">
                <a:latin typeface="Courier"/>
              </a:rPr>
              <a:t> SCOT SAMR 1 &gt;&gt; ${DEFNINFILE}</a:t>
            </a:r>
          </a:p>
          <a:p>
            <a:pPr algn="l"/>
            <a:r>
              <a:rPr lang="en-US" sz="1000" dirty="0" smtClean="0">
                <a:latin typeface="Courier"/>
              </a:rPr>
              <a:t>echo </a:t>
            </a:r>
            <a:r>
              <a:rPr lang="en-US" sz="1000" dirty="0" err="1" smtClean="0">
                <a:latin typeface="Courier"/>
              </a:rPr>
              <a:t>sv</a:t>
            </a:r>
            <a:r>
              <a:rPr lang="en-US" sz="1000" dirty="0" smtClean="0">
                <a:latin typeface="Courier"/>
              </a:rPr>
              <a:t>: tdf1949.slip SCOT SAMR 1 &gt;&gt; ${DEFNINFILE}</a:t>
            </a:r>
          </a:p>
          <a:p>
            <a:pPr algn="l"/>
            <a:r>
              <a:rPr lang="en-US" sz="1000" dirty="0" err="1" smtClean="0">
                <a:latin typeface="Courier"/>
              </a:rPr>
              <a:t>fi</a:t>
            </a:r>
            <a:endParaRPr lang="en-US" sz="1000" dirty="0" smtClean="0">
              <a:latin typeface="Courier"/>
            </a:endParaRPr>
          </a:p>
          <a:p>
            <a:pPr algn="l"/>
            <a:endParaRPr lang="en-US" sz="1000" dirty="0">
              <a:latin typeface="Couri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8100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Papyrus"/>
              </a:rPr>
              <a:t>Build input control file.</a:t>
            </a: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Define which poles to find.</a:t>
            </a:r>
          </a:p>
          <a:p>
            <a:r>
              <a:rPr lang="en-US" dirty="0" smtClean="0">
                <a:latin typeface="Papyrus"/>
              </a:rPr>
              <a:t>Put in geologic data (slip vectors)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2159437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>
                <a:latin typeface="Courier"/>
              </a:rPr>
              <a:t>if [ $FAULTS = 1 ]</a:t>
            </a:r>
          </a:p>
          <a:p>
            <a:pPr algn="l"/>
            <a:r>
              <a:rPr lang="en-US" sz="1000" dirty="0" smtClean="0">
                <a:latin typeface="Courier"/>
              </a:rPr>
              <a:t>then</a:t>
            </a:r>
          </a:p>
          <a:p>
            <a:pPr algn="l"/>
            <a:r>
              <a:rPr lang="en-US" sz="1000" dirty="0" smtClean="0">
                <a:latin typeface="Courier"/>
              </a:rPr>
              <a:t> echo add faults to ${DEFNINFILE}</a:t>
            </a:r>
          </a:p>
          <a:p>
            <a:pPr algn="l"/>
            <a:r>
              <a:rPr lang="en-US" sz="1000" dirty="0" smtClean="0">
                <a:latin typeface="Courier"/>
              </a:rPr>
              <a:t>#have to only include faults with GPS data</a:t>
            </a:r>
          </a:p>
          <a:p>
            <a:pPr algn="l"/>
            <a:r>
              <a:rPr lang="en-US" sz="1000" dirty="0" smtClean="0">
                <a:latin typeface="Courier"/>
              </a:rPr>
              <a:t># </a:t>
            </a:r>
            <a:r>
              <a:rPr lang="en-US" sz="1000" dirty="0" err="1" smtClean="0">
                <a:latin typeface="Courier"/>
              </a:rPr>
              <a:t>makedefnodefault</a:t>
            </a:r>
            <a:r>
              <a:rPr lang="en-US" sz="1000" dirty="0" smtClean="0">
                <a:latin typeface="Courier"/>
              </a:rPr>
              <a:t> filename </a:t>
            </a:r>
            <a:r>
              <a:rPr lang="en-US" sz="1000" dirty="0" err="1" smtClean="0">
                <a:latin typeface="Courier"/>
              </a:rPr>
              <a:t>lowleftlon</a:t>
            </a:r>
            <a:r>
              <a:rPr lang="en-US" sz="1000" dirty="0" smtClean="0">
                <a:latin typeface="Courier"/>
              </a:rPr>
              <a:t> </a:t>
            </a:r>
            <a:r>
              <a:rPr lang="en-US" sz="1000" dirty="0" err="1" smtClean="0">
                <a:latin typeface="Courier"/>
              </a:rPr>
              <a:t>lowerleftlat</a:t>
            </a:r>
            <a:r>
              <a:rPr lang="en-US" sz="1000" dirty="0" smtClean="0">
                <a:latin typeface="Courier"/>
              </a:rPr>
              <a:t> </a:t>
            </a:r>
            <a:r>
              <a:rPr lang="en-US" sz="1000" dirty="0" err="1" smtClean="0">
                <a:latin typeface="Courier"/>
              </a:rPr>
              <a:t>upperrightlon</a:t>
            </a:r>
            <a:r>
              <a:rPr lang="en-US" sz="1000" dirty="0" smtClean="0">
                <a:latin typeface="Courier"/>
              </a:rPr>
              <a:t> </a:t>
            </a:r>
            <a:r>
              <a:rPr lang="en-US" sz="1000" dirty="0" err="1" smtClean="0">
                <a:latin typeface="Courier"/>
              </a:rPr>
              <a:t>upperrightlat</a:t>
            </a:r>
            <a:r>
              <a:rPr lang="en-US" sz="1000" dirty="0" smtClean="0">
                <a:latin typeface="Courier"/>
              </a:rPr>
              <a:t> </a:t>
            </a:r>
            <a:r>
              <a:rPr lang="en-US" sz="1000" dirty="0" err="1" smtClean="0">
                <a:latin typeface="Courier"/>
              </a:rPr>
              <a:t>faultdep</a:t>
            </a:r>
            <a:r>
              <a:rPr lang="en-US" sz="1000" dirty="0" smtClean="0">
                <a:latin typeface="Courier"/>
              </a:rPr>
              <a:t> dip </a:t>
            </a:r>
            <a:r>
              <a:rPr lang="en-US" sz="1000" dirty="0" err="1" smtClean="0">
                <a:latin typeface="Courier"/>
              </a:rPr>
              <a:t>faultno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#               </a:t>
            </a:r>
            <a:r>
              <a:rPr lang="en-US" sz="1000" dirty="0" err="1" smtClean="0">
                <a:latin typeface="Courier"/>
              </a:rPr>
              <a:t>faultname</a:t>
            </a:r>
            <a:r>
              <a:rPr lang="en-US" sz="1000" dirty="0" smtClean="0">
                <a:latin typeface="Courier"/>
              </a:rPr>
              <a:t> </a:t>
            </a:r>
            <a:r>
              <a:rPr lang="en-US" sz="1000" dirty="0" err="1" smtClean="0">
                <a:latin typeface="Courier"/>
              </a:rPr>
              <a:t>hangingwall</a:t>
            </a:r>
            <a:r>
              <a:rPr lang="en-US" sz="1000" dirty="0" smtClean="0">
                <a:latin typeface="Courier"/>
              </a:rPr>
              <a:t> footwall</a:t>
            </a:r>
          </a:p>
          <a:p>
            <a:pPr algn="l"/>
            <a:r>
              <a:rPr lang="en-US" sz="1000" dirty="0" smtClean="0">
                <a:latin typeface="Courier"/>
              </a:rPr>
              <a:t># </a:t>
            </a:r>
            <a:r>
              <a:rPr lang="en-US" sz="1000" dirty="0" err="1" smtClean="0">
                <a:latin typeface="Courier"/>
              </a:rPr>
              <a:t>cutdefnodefault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#have to be careful that fault goes correct direction hanging wall to right</a:t>
            </a:r>
          </a:p>
          <a:p>
            <a:pPr algn="l"/>
            <a:r>
              <a:rPr lang="en-US" sz="1000" dirty="0" smtClean="0">
                <a:latin typeface="Courier"/>
              </a:rPr>
              <a:t>#footwall correct and unique on fault</a:t>
            </a:r>
          </a:p>
          <a:p>
            <a:pPr algn="l"/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#define faults and put in </a:t>
            </a:r>
            <a:r>
              <a:rPr lang="en-US" sz="1000" dirty="0" err="1" smtClean="0">
                <a:latin typeface="Courier"/>
              </a:rPr>
              <a:t>dfn</a:t>
            </a:r>
            <a:r>
              <a:rPr lang="en-US" sz="1000" dirty="0" smtClean="0">
                <a:latin typeface="Courier"/>
              </a:rPr>
              <a:t> file</a:t>
            </a:r>
          </a:p>
          <a:p>
            <a:pPr algn="l"/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 if [ $NSR_SS = 1 ]</a:t>
            </a:r>
          </a:p>
          <a:p>
            <a:pPr algn="l"/>
            <a:r>
              <a:rPr lang="en-US" sz="1000" dirty="0" smtClean="0">
                <a:latin typeface="Courier"/>
              </a:rPr>
              <a:t> then</a:t>
            </a:r>
          </a:p>
          <a:p>
            <a:pPr algn="l"/>
            <a:r>
              <a:rPr lang="en-US" sz="1000" dirty="0" smtClean="0">
                <a:latin typeface="Courier"/>
              </a:rPr>
              <a:t>#</a:t>
            </a:r>
            <a:r>
              <a:rPr lang="en-US" sz="1000" dirty="0" err="1" smtClean="0">
                <a:latin typeface="Courier"/>
              </a:rPr>
              <a:t>newsam.block</a:t>
            </a:r>
            <a:r>
              <a:rPr lang="en-US" sz="1000" dirty="0" smtClean="0">
                <a:latin typeface="Courier"/>
              </a:rPr>
              <a:t> goes </a:t>
            </a:r>
            <a:r>
              <a:rPr lang="en-US" sz="1000" dirty="0" err="1" smtClean="0">
                <a:latin typeface="Courier"/>
              </a:rPr>
              <a:t>ccw</a:t>
            </a:r>
            <a:r>
              <a:rPr lang="en-US" sz="1000" dirty="0" smtClean="0">
                <a:latin typeface="Courier"/>
              </a:rPr>
              <a:t> around </a:t>
            </a:r>
            <a:r>
              <a:rPr lang="en-US" sz="1000" dirty="0" err="1" smtClean="0">
                <a:latin typeface="Courier"/>
              </a:rPr>
              <a:t>sam</a:t>
            </a:r>
            <a:r>
              <a:rPr lang="en-US" sz="1000" dirty="0" smtClean="0">
                <a:latin typeface="Courier"/>
              </a:rPr>
              <a:t>, bounding block on right - scot - is </a:t>
            </a:r>
            <a:r>
              <a:rPr lang="en-US" sz="1000" dirty="0" err="1" smtClean="0">
                <a:latin typeface="Courier"/>
              </a:rPr>
              <a:t>hangingwall</a:t>
            </a:r>
            <a:r>
              <a:rPr lang="en-US" sz="1000" dirty="0" smtClean="0">
                <a:latin typeface="Courier"/>
              </a:rPr>
              <a:t> - make go other way, switch</a:t>
            </a:r>
          </a:p>
          <a:p>
            <a:pPr algn="l"/>
            <a:r>
              <a:rPr lang="en-US" sz="1000" dirty="0" smtClean="0">
                <a:latin typeface="Courier"/>
              </a:rPr>
              <a:t>#</a:t>
            </a:r>
            <a:r>
              <a:rPr lang="en-US" sz="1000" dirty="0" err="1" smtClean="0">
                <a:latin typeface="Courier"/>
              </a:rPr>
              <a:t>ll</a:t>
            </a:r>
            <a:r>
              <a:rPr lang="en-US" sz="1000" dirty="0" smtClean="0">
                <a:latin typeface="Courier"/>
              </a:rPr>
              <a:t> strike slip on </a:t>
            </a:r>
            <a:r>
              <a:rPr lang="en-US" sz="1000" dirty="0" err="1" smtClean="0">
                <a:latin typeface="Courier"/>
              </a:rPr>
              <a:t>nsr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#sector of NSR corresponding to </a:t>
            </a:r>
            <a:r>
              <a:rPr lang="en-US" sz="1000" dirty="0" err="1" smtClean="0">
                <a:latin typeface="Courier"/>
              </a:rPr>
              <a:t>Magallanes-Fagnano</a:t>
            </a:r>
            <a:r>
              <a:rPr lang="en-US" sz="1000" dirty="0" smtClean="0">
                <a:latin typeface="Courier"/>
              </a:rPr>
              <a:t> fault</a:t>
            </a:r>
          </a:p>
          <a:p>
            <a:pPr algn="l"/>
            <a:r>
              <a:rPr lang="en-US" sz="1000" dirty="0" smtClean="0">
                <a:latin typeface="Courier"/>
              </a:rPr>
              <a:t>  </a:t>
            </a:r>
            <a:r>
              <a:rPr lang="en-US" sz="1000" dirty="0" err="1" smtClean="0">
                <a:latin typeface="Courier"/>
              </a:rPr>
              <a:t>cutdefnodefault</a:t>
            </a:r>
            <a:r>
              <a:rPr lang="en-US" sz="1000" dirty="0" smtClean="0">
                <a:latin typeface="Courier"/>
              </a:rPr>
              <a:t> </a:t>
            </a:r>
            <a:r>
              <a:rPr lang="en-US" sz="1000" dirty="0" err="1" smtClean="0">
                <a:latin typeface="Courier"/>
              </a:rPr>
              <a:t>newsam.block</a:t>
            </a:r>
            <a:r>
              <a:rPr lang="en-US" sz="1000" dirty="0" smtClean="0">
                <a:latin typeface="Courier"/>
              </a:rPr>
              <a:t> -75.9962  -51.8223 -60.0172  -53.6962 15. 89. 1 SAMR-SCOT SCOT SAMR &gt;&gt; ${DEFNINFILE}</a:t>
            </a:r>
          </a:p>
          <a:p>
            <a:pPr algn="l"/>
            <a:r>
              <a:rPr lang="en-US" sz="1000" dirty="0" smtClean="0">
                <a:latin typeface="Courier"/>
              </a:rPr>
              <a:t># Greens function controls - directory name 3 char only, </a:t>
            </a:r>
            <a:r>
              <a:rPr lang="en-US" sz="1000" dirty="0" err="1" smtClean="0">
                <a:latin typeface="Courier"/>
              </a:rPr>
              <a:t>x</a:t>
            </a:r>
            <a:r>
              <a:rPr lang="en-US" sz="1000" dirty="0" smtClean="0">
                <a:latin typeface="Courier"/>
              </a:rPr>
              <a:t> spacing, down dip spacing, fault id #</a:t>
            </a:r>
          </a:p>
          <a:p>
            <a:pPr algn="l"/>
            <a:r>
              <a:rPr lang="en-US" sz="1000" dirty="0" smtClean="0">
                <a:latin typeface="Courier"/>
              </a:rPr>
              <a:t>  echo </a:t>
            </a:r>
            <a:r>
              <a:rPr lang="en-US" sz="1000" dirty="0" err="1" smtClean="0">
                <a:latin typeface="Courier"/>
              </a:rPr>
              <a:t>gd</a:t>
            </a:r>
            <a:r>
              <a:rPr lang="en-US" sz="1000" dirty="0" smtClean="0">
                <a:latin typeface="Courier"/>
              </a:rPr>
              <a:t>: </a:t>
            </a:r>
            <a:r>
              <a:rPr lang="en-US" sz="1000" dirty="0" err="1" smtClean="0">
                <a:latin typeface="Courier"/>
              </a:rPr>
              <a:t>gsc</a:t>
            </a:r>
            <a:r>
              <a:rPr lang="en-US" sz="1000" dirty="0" smtClean="0">
                <a:latin typeface="Courier"/>
              </a:rPr>
              <a:t> 20 15 1 &gt;&gt; ${DEFNINFILE}</a:t>
            </a:r>
          </a:p>
          <a:p>
            <a:pPr algn="l"/>
            <a:r>
              <a:rPr lang="en-US" sz="1000" dirty="0" smtClean="0">
                <a:latin typeface="Courier"/>
              </a:rPr>
              <a:t> </a:t>
            </a:r>
            <a:r>
              <a:rPr lang="en-US" sz="1000" dirty="0" err="1" smtClean="0">
                <a:latin typeface="Courier"/>
              </a:rPr>
              <a:t>fi</a:t>
            </a:r>
            <a:endParaRPr lang="en-US" sz="1000" dirty="0" smtClean="0">
              <a:latin typeface="Courier"/>
            </a:endParaRPr>
          </a:p>
          <a:p>
            <a:pPr algn="l"/>
            <a:endParaRPr lang="en-US" sz="1000" dirty="0" smtClean="0">
              <a:latin typeface="Courier"/>
            </a:endParaRPr>
          </a:p>
          <a:p>
            <a:pPr algn="l"/>
            <a:endParaRPr lang="en-US" sz="1000" dirty="0">
              <a:latin typeface="Couri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24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Papyrus"/>
              </a:rPr>
              <a:t>Build input control file.</a:t>
            </a: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Put in faults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2621101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>
                <a:latin typeface="Courier"/>
              </a:rPr>
              <a:t>if [ $CALCRELVEC = 1 ]</a:t>
            </a:r>
          </a:p>
          <a:p>
            <a:pPr algn="l"/>
            <a:r>
              <a:rPr lang="en-US" sz="1000" dirty="0" smtClean="0">
                <a:latin typeface="Courier"/>
              </a:rPr>
              <a:t>then</a:t>
            </a:r>
          </a:p>
          <a:p>
            <a:pPr algn="l"/>
            <a:r>
              <a:rPr lang="en-US" sz="1000" dirty="0" smtClean="0">
                <a:latin typeface="Courier"/>
              </a:rPr>
              <a:t> echo specify points to calc velocity A </a:t>
            </a:r>
            <a:r>
              <a:rPr lang="en-US" sz="1000" dirty="0" err="1" smtClean="0">
                <a:latin typeface="Courier"/>
              </a:rPr>
              <a:t>wrt</a:t>
            </a:r>
            <a:r>
              <a:rPr lang="en-US" sz="1000" dirty="0" smtClean="0">
                <a:latin typeface="Courier"/>
              </a:rPr>
              <a:t> B</a:t>
            </a:r>
          </a:p>
          <a:p>
            <a:pPr algn="l"/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#cant smooth scot-sand boundary easily</a:t>
            </a:r>
          </a:p>
          <a:p>
            <a:pPr algn="l"/>
            <a:r>
              <a:rPr lang="en-US" sz="1000" dirty="0" smtClean="0">
                <a:latin typeface="Courier"/>
              </a:rPr>
              <a:t>#</a:t>
            </a:r>
            <a:r>
              <a:rPr lang="en-US" sz="1000" dirty="0" err="1" smtClean="0">
                <a:latin typeface="Courier"/>
              </a:rPr>
              <a:t>sctually</a:t>
            </a:r>
            <a:r>
              <a:rPr lang="en-US" sz="1000" dirty="0" smtClean="0">
                <a:latin typeface="Courier"/>
              </a:rPr>
              <a:t> </a:t>
            </a:r>
            <a:r>
              <a:rPr lang="en-US" sz="1000" dirty="0" err="1" smtClean="0">
                <a:latin typeface="Courier"/>
              </a:rPr>
              <a:t>dont</a:t>
            </a:r>
            <a:r>
              <a:rPr lang="en-US" sz="1000" dirty="0" smtClean="0">
                <a:latin typeface="Courier"/>
              </a:rPr>
              <a:t> need to smooth to find </a:t>
            </a:r>
            <a:r>
              <a:rPr lang="en-US" sz="1000" dirty="0" err="1" smtClean="0">
                <a:latin typeface="Courier"/>
              </a:rPr>
              <a:t>ponts</a:t>
            </a:r>
            <a:r>
              <a:rPr lang="en-US" sz="1000" dirty="0" smtClean="0">
                <a:latin typeface="Courier"/>
              </a:rPr>
              <a:t> to determine </a:t>
            </a:r>
            <a:r>
              <a:rPr lang="en-US" sz="1000" dirty="0" err="1" smtClean="0">
                <a:latin typeface="Courier"/>
              </a:rPr>
              <a:t>vel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#(only need to smooth is want </a:t>
            </a:r>
            <a:r>
              <a:rPr lang="en-US" sz="1000" dirty="0" err="1" smtClean="0">
                <a:latin typeface="Courier"/>
              </a:rPr>
              <a:t>unailaised</a:t>
            </a:r>
            <a:r>
              <a:rPr lang="en-US" sz="1000" dirty="0" smtClean="0">
                <a:latin typeface="Courier"/>
              </a:rPr>
              <a:t> </a:t>
            </a:r>
            <a:r>
              <a:rPr lang="en-US" sz="1000" dirty="0" err="1" smtClean="0">
                <a:latin typeface="Courier"/>
              </a:rPr>
              <a:t>resampling</a:t>
            </a:r>
            <a:r>
              <a:rPr lang="en-US" sz="1000" dirty="0" smtClean="0">
                <a:latin typeface="Courier"/>
              </a:rPr>
              <a:t> or azimuth info)</a:t>
            </a:r>
          </a:p>
          <a:p>
            <a:pPr algn="l"/>
            <a:r>
              <a:rPr lang="en-US" sz="1000" dirty="0" smtClean="0">
                <a:latin typeface="Courier"/>
              </a:rPr>
              <a:t> if [ $SCOT_SAND = 1 ]</a:t>
            </a:r>
          </a:p>
          <a:p>
            <a:pPr algn="l"/>
            <a:r>
              <a:rPr lang="en-US" sz="1000" dirty="0" smtClean="0">
                <a:latin typeface="Courier"/>
              </a:rPr>
              <a:t> then</a:t>
            </a:r>
          </a:p>
          <a:p>
            <a:pPr algn="l"/>
            <a:r>
              <a:rPr lang="en-US" sz="1000" dirty="0" smtClean="0">
                <a:latin typeface="Courier"/>
              </a:rPr>
              <a:t>  </a:t>
            </a:r>
            <a:r>
              <a:rPr lang="en-US" sz="1000" dirty="0" err="1" smtClean="0">
                <a:latin typeface="Courier"/>
              </a:rPr>
              <a:t>nawk</a:t>
            </a:r>
            <a:r>
              <a:rPr lang="en-US" sz="1000" dirty="0" smtClean="0">
                <a:latin typeface="Courier"/>
              </a:rPr>
              <a:t> '{ print "</a:t>
            </a:r>
            <a:r>
              <a:rPr lang="en-US" sz="1000" dirty="0" err="1" smtClean="0">
                <a:latin typeface="Courier"/>
              </a:rPr>
              <a:t>fsp</a:t>
            </a:r>
            <a:r>
              <a:rPr lang="en-US" sz="1000" dirty="0" smtClean="0">
                <a:latin typeface="Courier"/>
              </a:rPr>
              <a:t>: SCOT SAND", $1, $2}' &lt;&lt;END&gt;&gt; ${DEFNINFILE}</a:t>
            </a:r>
          </a:p>
          <a:p>
            <a:pPr algn="l"/>
            <a:r>
              <a:rPr lang="en-US" sz="1000" dirty="0" smtClean="0">
                <a:latin typeface="Courier"/>
              </a:rPr>
              <a:t>-30.20 -57.39</a:t>
            </a:r>
          </a:p>
          <a:p>
            <a:pPr algn="l"/>
            <a:r>
              <a:rPr lang="en-US" sz="1000" dirty="0" smtClean="0">
                <a:latin typeface="Courier"/>
              </a:rPr>
              <a:t>-30.32 -57.29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.</a:t>
            </a:r>
          </a:p>
          <a:p>
            <a:pPr algn="l"/>
            <a:r>
              <a:rPr lang="en-US" sz="1000" dirty="0" smtClean="0">
                <a:latin typeface="Courier"/>
              </a:rPr>
              <a:t>.</a:t>
            </a:r>
          </a:p>
          <a:p>
            <a:pPr algn="l"/>
            <a:r>
              <a:rPr lang="en-US" sz="1000" dirty="0" smtClean="0">
                <a:latin typeface="Courier"/>
              </a:rPr>
              <a:t>.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-29.62 -59.25</a:t>
            </a:r>
          </a:p>
          <a:p>
            <a:pPr algn="l"/>
            <a:r>
              <a:rPr lang="en-US" sz="1000" dirty="0" smtClean="0">
                <a:latin typeface="Courier"/>
              </a:rPr>
              <a:t>-29.59 -59.52</a:t>
            </a:r>
          </a:p>
          <a:p>
            <a:pPr algn="l"/>
            <a:r>
              <a:rPr lang="en-US" sz="1000" dirty="0" smtClean="0">
                <a:latin typeface="Courier"/>
              </a:rPr>
              <a:t>END</a:t>
            </a:r>
          </a:p>
          <a:p>
            <a:pPr algn="l"/>
            <a:r>
              <a:rPr lang="en-US" sz="1000" dirty="0" smtClean="0">
                <a:latin typeface="Courier"/>
              </a:rPr>
              <a:t> </a:t>
            </a:r>
            <a:r>
              <a:rPr lang="en-US" sz="1000" dirty="0" err="1" smtClean="0">
                <a:latin typeface="Courier"/>
              </a:rPr>
              <a:t>fi</a:t>
            </a:r>
            <a:endParaRPr lang="en-US" sz="1000" dirty="0" smtClean="0">
              <a:latin typeface="Courier"/>
            </a:endParaRPr>
          </a:p>
          <a:p>
            <a:pPr algn="l"/>
            <a:endParaRPr lang="en-US" sz="1000" dirty="0">
              <a:latin typeface="Couri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24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Papyrus"/>
              </a:rPr>
              <a:t>Build input control file.</a:t>
            </a: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Specify types output and positions to calculate it.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838200"/>
            <a:ext cx="91440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apyrus"/>
              </a:rPr>
              <a:t>The program can solve </a:t>
            </a:r>
            <a:r>
              <a:rPr lang="en-US" dirty="0" smtClean="0">
                <a:latin typeface="Papyrus"/>
              </a:rPr>
              <a:t>for</a:t>
            </a: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• interseismic plate locking or coseismic slip distribution on faults</a:t>
            </a:r>
            <a:r>
              <a:rPr lang="en-US" dirty="0" smtClean="0">
                <a:latin typeface="Papyrus"/>
              </a:rPr>
              <a:t>,</a:t>
            </a: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• block (plate) angular velocities</a:t>
            </a:r>
            <a:r>
              <a:rPr lang="en-US" dirty="0" smtClean="0">
                <a:latin typeface="Papyrus"/>
              </a:rPr>
              <a:t>,</a:t>
            </a: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• uniform strain rates within blocks, </a:t>
            </a:r>
            <a:r>
              <a:rPr lang="en-US" dirty="0" smtClean="0">
                <a:latin typeface="Papyrus"/>
              </a:rPr>
              <a:t>and</a:t>
            </a: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• rotation of GPS velocity solutions relative to reference frame</a:t>
            </a:r>
            <a:r>
              <a:rPr lang="en-US" dirty="0" smtClean="0">
                <a:latin typeface="Papyrus"/>
              </a:rPr>
              <a:t>.</a:t>
            </a:r>
            <a:endParaRPr lang="en-US" dirty="0" smtClean="0">
              <a:latin typeface="Papyru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3478649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>
                <a:latin typeface="Courier"/>
              </a:rPr>
              <a:t>echo build ${DEFNINFILE} done, now make </a:t>
            </a:r>
            <a:r>
              <a:rPr lang="en-US" sz="1000" dirty="0" err="1" smtClean="0">
                <a:latin typeface="Courier"/>
              </a:rPr>
              <a:t>gps</a:t>
            </a:r>
            <a:r>
              <a:rPr lang="en-US" sz="1000" dirty="0" smtClean="0">
                <a:latin typeface="Courier"/>
              </a:rPr>
              <a:t> input data file</a:t>
            </a:r>
          </a:p>
          <a:p>
            <a:pPr algn="l"/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#have to remove segment identifiers and duplicate points from the segments</a:t>
            </a:r>
          </a:p>
          <a:p>
            <a:pPr algn="l"/>
            <a:r>
              <a:rPr lang="en-US" sz="1000" dirty="0" smtClean="0">
                <a:latin typeface="Courier"/>
              </a:rPr>
              <a:t>#the endpoints between adjacent </a:t>
            </a:r>
            <a:r>
              <a:rPr lang="en-US" sz="1000" dirty="0" err="1" smtClean="0">
                <a:latin typeface="Courier"/>
              </a:rPr>
              <a:t>segements</a:t>
            </a:r>
            <a:r>
              <a:rPr lang="en-US" sz="1000" dirty="0" smtClean="0">
                <a:latin typeface="Courier"/>
              </a:rPr>
              <a:t> are common, and </a:t>
            </a:r>
            <a:r>
              <a:rPr lang="en-US" sz="1000" dirty="0" err="1" smtClean="0">
                <a:latin typeface="Courier"/>
              </a:rPr>
              <a:t>defnode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#does not want blocks closed</a:t>
            </a:r>
          </a:p>
          <a:p>
            <a:pPr algn="l"/>
            <a:endParaRPr lang="en-US" sz="1000" dirty="0" smtClean="0">
              <a:latin typeface="Courier"/>
            </a:endParaRPr>
          </a:p>
          <a:p>
            <a:pPr algn="l"/>
            <a:endParaRPr lang="en-US" sz="1000" dirty="0">
              <a:latin typeface="Couri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24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Papyrus"/>
              </a:rPr>
              <a:t>Build input control file.</a:t>
            </a: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Control file done, now work on input data.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3478649"/>
            <a:ext cx="9144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>
                <a:latin typeface="Courier"/>
              </a:rPr>
              <a:t>if [ $TDF_C = 1 ]</a:t>
            </a:r>
          </a:p>
          <a:p>
            <a:pPr algn="l"/>
            <a:r>
              <a:rPr lang="en-US" sz="1000" dirty="0" smtClean="0">
                <a:latin typeface="Courier"/>
              </a:rPr>
              <a:t>then</a:t>
            </a:r>
          </a:p>
          <a:p>
            <a:pPr algn="l"/>
            <a:r>
              <a:rPr lang="en-US" sz="1000" dirty="0" smtClean="0">
                <a:latin typeface="Courier"/>
              </a:rPr>
              <a:t>CRESCL=5</a:t>
            </a:r>
          </a:p>
          <a:p>
            <a:pPr algn="l"/>
            <a:r>
              <a:rPr lang="en-US" sz="1000" dirty="0" smtClean="0">
                <a:latin typeface="Courier"/>
              </a:rPr>
              <a:t>CRESCL=10</a:t>
            </a:r>
          </a:p>
          <a:p>
            <a:pPr algn="l"/>
            <a:r>
              <a:rPr lang="en-US" sz="1000" dirty="0" smtClean="0">
                <a:latin typeface="Courier"/>
              </a:rPr>
              <a:t>CRESCL=15</a:t>
            </a:r>
          </a:p>
          <a:p>
            <a:pPr algn="l"/>
            <a:r>
              <a:rPr lang="en-US" sz="1000" dirty="0" smtClean="0">
                <a:latin typeface="Courier"/>
              </a:rPr>
              <a:t>#CRESCL=45</a:t>
            </a:r>
          </a:p>
          <a:p>
            <a:pPr algn="l"/>
            <a:r>
              <a:rPr lang="en-US" sz="1000" dirty="0" smtClean="0">
                <a:latin typeface="Courier"/>
              </a:rPr>
              <a:t>#use </a:t>
            </a:r>
            <a:r>
              <a:rPr lang="en-US" sz="1000" dirty="0" err="1" smtClean="0">
                <a:latin typeface="Courier"/>
              </a:rPr>
              <a:t>tdf</a:t>
            </a:r>
            <a:r>
              <a:rPr lang="en-US" sz="1000" dirty="0" smtClean="0">
                <a:latin typeface="Courier"/>
              </a:rPr>
              <a:t> continuous stations - AUTF and PWMS - in plate boundary deforming zone</a:t>
            </a:r>
          </a:p>
          <a:p>
            <a:pPr algn="l"/>
            <a:r>
              <a:rPr lang="en-US" sz="1000" dirty="0" smtClean="0">
                <a:latin typeface="Courier"/>
              </a:rPr>
              <a:t>CFILES='</a:t>
            </a:r>
            <a:r>
              <a:rPr lang="en-US" sz="1000" dirty="0" err="1" smtClean="0">
                <a:latin typeface="Courier"/>
              </a:rPr>
              <a:t>tdf_gps_unscerr_c_good.vec</a:t>
            </a:r>
            <a:r>
              <a:rPr lang="en-US" sz="1000" dirty="0" smtClean="0">
                <a:latin typeface="Courier"/>
              </a:rPr>
              <a:t>'</a:t>
            </a:r>
          </a:p>
          <a:p>
            <a:pPr algn="l"/>
            <a:r>
              <a:rPr lang="en-US" sz="1000" dirty="0" smtClean="0">
                <a:latin typeface="Courier"/>
              </a:rPr>
              <a:t>for </a:t>
            </a:r>
            <a:r>
              <a:rPr lang="en-US" sz="1000" dirty="0" err="1" smtClean="0">
                <a:latin typeface="Courier"/>
              </a:rPr>
              <a:t>cfile</a:t>
            </a:r>
            <a:r>
              <a:rPr lang="en-US" sz="1000" dirty="0" smtClean="0">
                <a:latin typeface="Courier"/>
              </a:rPr>
              <a:t> in $CFILES</a:t>
            </a:r>
          </a:p>
          <a:p>
            <a:pPr algn="l"/>
            <a:r>
              <a:rPr lang="en-US" sz="1000" dirty="0" smtClean="0">
                <a:latin typeface="Courier"/>
              </a:rPr>
              <a:t>do</a:t>
            </a:r>
          </a:p>
          <a:p>
            <a:pPr algn="l"/>
            <a:r>
              <a:rPr lang="en-US" sz="1000" dirty="0" smtClean="0">
                <a:latin typeface="Courier"/>
              </a:rPr>
              <a:t>echo process </a:t>
            </a:r>
            <a:r>
              <a:rPr lang="en-US" sz="1000" dirty="0" err="1" smtClean="0">
                <a:latin typeface="Courier"/>
              </a:rPr>
              <a:t>cfile</a:t>
            </a:r>
            <a:r>
              <a:rPr lang="en-US" sz="1000" dirty="0" smtClean="0">
                <a:latin typeface="Courier"/>
              </a:rPr>
              <a:t> $</a:t>
            </a:r>
            <a:r>
              <a:rPr lang="en-US" sz="1000" dirty="0" err="1" smtClean="0">
                <a:latin typeface="Courier"/>
              </a:rPr>
              <a:t>cfile</a:t>
            </a:r>
            <a:r>
              <a:rPr lang="en-US" sz="1000" dirty="0" smtClean="0">
                <a:latin typeface="Courier"/>
              </a:rPr>
              <a:t> rescale errors $CRESCL</a:t>
            </a:r>
          </a:p>
          <a:p>
            <a:pPr algn="l"/>
            <a:r>
              <a:rPr lang="en-US" sz="1000" dirty="0" err="1" smtClean="0">
                <a:latin typeface="Courier"/>
              </a:rPr>
              <a:t>nawk</a:t>
            </a:r>
            <a:r>
              <a:rPr lang="en-US" sz="1000" dirty="0" smtClean="0">
                <a:latin typeface="Courier"/>
              </a:rPr>
              <a:t> '{print $1, $2, $3, $4, $5*'$CRESCL', $6*'$CRESCL', $7, $8}' ${DATA}/$</a:t>
            </a:r>
            <a:r>
              <a:rPr lang="en-US" sz="1000" dirty="0" err="1" smtClean="0">
                <a:latin typeface="Courier"/>
              </a:rPr>
              <a:t>cfile</a:t>
            </a:r>
            <a:r>
              <a:rPr lang="en-US" sz="1000" dirty="0" smtClean="0">
                <a:latin typeface="Courier"/>
              </a:rPr>
              <a:t> &gt;&gt; $</a:t>
            </a:r>
            <a:r>
              <a:rPr lang="en-US" sz="1000" dirty="0" err="1" smtClean="0">
                <a:latin typeface="Courier"/>
              </a:rPr>
              <a:t>EXP.vec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err="1" smtClean="0">
                <a:latin typeface="Courier"/>
              </a:rPr>
              <a:t>nawk</a:t>
            </a:r>
            <a:r>
              <a:rPr lang="en-US" sz="1000" dirty="0" smtClean="0">
                <a:latin typeface="Courier"/>
              </a:rPr>
              <a:t> '{print $1, $2, $3, $4, $5, $6, $7, $8}' ${DATA}/$</a:t>
            </a:r>
            <a:r>
              <a:rPr lang="en-US" sz="1000" dirty="0" err="1" smtClean="0">
                <a:latin typeface="Courier"/>
              </a:rPr>
              <a:t>cfile</a:t>
            </a:r>
            <a:r>
              <a:rPr lang="en-US" sz="1000" dirty="0" smtClean="0">
                <a:latin typeface="Courier"/>
              </a:rPr>
              <a:t> &gt;&gt; ${</a:t>
            </a:r>
            <a:r>
              <a:rPr lang="en-US" sz="1000" dirty="0" err="1" smtClean="0">
                <a:latin typeface="Courier"/>
              </a:rPr>
              <a:t>EXP}_no_rescerr.vec</a:t>
            </a:r>
            <a:endParaRPr lang="en-US" sz="1000" dirty="0" smtClean="0">
              <a:latin typeface="Courier"/>
            </a:endParaRPr>
          </a:p>
          <a:p>
            <a:pPr algn="l"/>
            <a:r>
              <a:rPr lang="en-US" sz="1000" dirty="0" smtClean="0">
                <a:latin typeface="Courier"/>
              </a:rPr>
              <a:t>done</a:t>
            </a:r>
          </a:p>
          <a:p>
            <a:pPr algn="l"/>
            <a:r>
              <a:rPr lang="en-US" sz="1000" dirty="0" err="1" smtClean="0">
                <a:latin typeface="Courier"/>
              </a:rPr>
              <a:t>fi</a:t>
            </a:r>
            <a:endParaRPr lang="en-US" sz="1000" dirty="0" smtClean="0">
              <a:latin typeface="Courier"/>
            </a:endParaRPr>
          </a:p>
          <a:p>
            <a:pPr algn="l"/>
            <a:endParaRPr lang="en-US" sz="1000" dirty="0" smtClean="0">
              <a:latin typeface="Courier"/>
            </a:endParaRPr>
          </a:p>
          <a:p>
            <a:pPr algn="l"/>
            <a:endParaRPr lang="en-US" sz="1000" dirty="0">
              <a:latin typeface="Couri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240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Papyrus"/>
              </a:rPr>
              <a:t>Build input control file.</a:t>
            </a: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Prepare GPS files.</a:t>
            </a: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Have to rescale errors for </a:t>
            </a:r>
            <a:r>
              <a:rPr lang="en-US" dirty="0" err="1" smtClean="0">
                <a:latin typeface="Papyrus"/>
              </a:rPr>
              <a:t>defnode</a:t>
            </a:r>
            <a:r>
              <a:rPr lang="en-US" dirty="0" smtClean="0">
                <a:latin typeface="Papyrus"/>
              </a:rPr>
              <a:t>, but want to leave as are for plotting.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347864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err="1" smtClean="0">
                <a:latin typeface="Courier"/>
              </a:rPr>
              <a:t>defnode</a:t>
            </a:r>
            <a:r>
              <a:rPr lang="en-US" sz="1000" dirty="0" smtClean="0">
                <a:latin typeface="Courier"/>
              </a:rPr>
              <a:t> ${DEFNINFILE} $EXP</a:t>
            </a:r>
          </a:p>
          <a:p>
            <a:pPr algn="l"/>
            <a:r>
              <a:rPr lang="en-US" sz="1000" dirty="0" smtClean="0">
                <a:latin typeface="Courier"/>
              </a:rPr>
              <a:t>echo done with </a:t>
            </a:r>
            <a:r>
              <a:rPr lang="en-US" sz="1000" dirty="0" err="1" smtClean="0">
                <a:latin typeface="Courier"/>
              </a:rPr>
              <a:t>defnode</a:t>
            </a:r>
            <a:r>
              <a:rPr lang="en-US" sz="1000" dirty="0" smtClean="0">
                <a:latin typeface="Courier"/>
              </a:rPr>
              <a:t> - make plots</a:t>
            </a:r>
          </a:p>
          <a:p>
            <a:pPr algn="l"/>
            <a:endParaRPr lang="en-US" sz="1000" dirty="0" smtClean="0">
              <a:latin typeface="Courier"/>
            </a:endParaRPr>
          </a:p>
          <a:p>
            <a:pPr algn="l"/>
            <a:endParaRPr lang="en-US" sz="1000" dirty="0">
              <a:latin typeface="Couri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240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Papyrus"/>
              </a:rPr>
              <a:t>Build input control file.</a:t>
            </a: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Prepare GPS files.</a:t>
            </a: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Finally run </a:t>
            </a:r>
            <a:r>
              <a:rPr lang="en-US" dirty="0" err="1" smtClean="0">
                <a:latin typeface="Papyrus"/>
              </a:rPr>
              <a:t>defnode</a:t>
            </a:r>
            <a:r>
              <a:rPr lang="en-US" dirty="0" smtClean="0">
                <a:latin typeface="Papyrus"/>
              </a:rPr>
              <a:t>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52400"/>
            <a:ext cx="9144000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en-US" dirty="0" smtClean="0">
                <a:latin typeface="Papyrus"/>
              </a:rPr>
              <a:t>Build control file, this includes definition of blocks (which can be quite complicated)</a:t>
            </a:r>
          </a:p>
          <a:p>
            <a:pPr marL="514350" indent="-514350"/>
            <a:endParaRPr lang="en-US" dirty="0" smtClean="0">
              <a:latin typeface="Papyrus"/>
            </a:endParaRPr>
          </a:p>
          <a:p>
            <a:pPr marL="514350" indent="-514350">
              <a:buAutoNum type="arabicParenR"/>
            </a:pPr>
            <a:r>
              <a:rPr lang="en-US" dirty="0" smtClean="0">
                <a:latin typeface="Papyrus"/>
              </a:rPr>
              <a:t>Prepare various data sets (slip vectors, transform azimuths, spreading directions and rates, GPS/VLBI/SLR/etc.).</a:t>
            </a:r>
          </a:p>
          <a:p>
            <a:pPr marL="514350" indent="-514350"/>
            <a:endParaRPr lang="en-US" dirty="0" smtClean="0">
              <a:latin typeface="Papyrus"/>
            </a:endParaRPr>
          </a:p>
          <a:p>
            <a:pPr marL="514350" indent="-514350"/>
            <a:r>
              <a:rPr lang="en-US" dirty="0" smtClean="0">
                <a:latin typeface="Papyrus"/>
              </a:rPr>
              <a:t>(have to keep track of which information goes inside control file – typically geometry, slip, deformation (stuff not being modeled) – and which goes into data files – GPS, slip vectors, etc. (stuff being modeled).</a:t>
            </a:r>
          </a:p>
          <a:p>
            <a:pPr marL="514350" indent="-514350"/>
            <a:endParaRPr lang="en-US" dirty="0" smtClean="0">
              <a:latin typeface="Papyrus"/>
            </a:endParaRPr>
          </a:p>
          <a:p>
            <a:pPr marL="514350" indent="-514350"/>
            <a:r>
              <a:rPr lang="en-US" dirty="0" smtClean="0">
                <a:latin typeface="Papyrus"/>
              </a:rPr>
              <a:t>3) Run it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730507"/>
            <a:ext cx="91440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apyrus"/>
              </a:rPr>
              <a:t>Data to constrain the models </a:t>
            </a:r>
            <a:r>
              <a:rPr lang="en-US" dirty="0" smtClean="0">
                <a:latin typeface="Papyrus"/>
              </a:rPr>
              <a:t>include</a:t>
            </a: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• GPS vectors,</a:t>
            </a:r>
          </a:p>
          <a:p>
            <a:r>
              <a:rPr lang="en-US" dirty="0" smtClean="0">
                <a:latin typeface="Papyrus"/>
              </a:rPr>
              <a:t>• surface uplifts,</a:t>
            </a:r>
          </a:p>
          <a:p>
            <a:r>
              <a:rPr lang="en-US" dirty="0" smtClean="0">
                <a:latin typeface="Papyrus"/>
              </a:rPr>
              <a:t>• earthquake slip vectors,</a:t>
            </a:r>
          </a:p>
          <a:p>
            <a:r>
              <a:rPr lang="en-US" dirty="0" smtClean="0">
                <a:latin typeface="Papyrus"/>
              </a:rPr>
              <a:t>• spreading rates,</a:t>
            </a:r>
          </a:p>
          <a:p>
            <a:r>
              <a:rPr lang="en-US" dirty="0" smtClean="0">
                <a:latin typeface="Papyrus"/>
              </a:rPr>
              <a:t>• rotation rates,</a:t>
            </a:r>
          </a:p>
          <a:p>
            <a:r>
              <a:rPr lang="en-US" dirty="0" smtClean="0">
                <a:latin typeface="Papyrus"/>
              </a:rPr>
              <a:t>• fault slip rates,</a:t>
            </a:r>
          </a:p>
          <a:p>
            <a:r>
              <a:rPr lang="en-US" dirty="0" smtClean="0">
                <a:latin typeface="Papyrus"/>
              </a:rPr>
              <a:t>• transform azimuths,</a:t>
            </a:r>
          </a:p>
          <a:p>
            <a:r>
              <a:rPr lang="en-US" dirty="0" smtClean="0">
                <a:latin typeface="Papyrus"/>
              </a:rPr>
              <a:t>• surface strain rates, and</a:t>
            </a:r>
          </a:p>
          <a:p>
            <a:r>
              <a:rPr lang="en-US" dirty="0" smtClean="0">
                <a:latin typeface="Papyrus"/>
              </a:rPr>
              <a:t>• surface tilt rates</a:t>
            </a:r>
            <a:r>
              <a:rPr lang="en-US" dirty="0" smtClean="0">
                <a:latin typeface="Papyrus"/>
              </a:rPr>
              <a:t>.</a:t>
            </a:r>
            <a:endParaRPr lang="en-US" dirty="0" smtClean="0">
              <a:latin typeface="Papyru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673100"/>
            <a:ext cx="4622800" cy="551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532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Papyrus"/>
              </a:rPr>
              <a:t>Allmendinger</a:t>
            </a:r>
            <a:r>
              <a:rPr lang="en-US" sz="1200" dirty="0" smtClean="0">
                <a:latin typeface="Papyrus"/>
              </a:rPr>
              <a:t> et al., 2009</a:t>
            </a:r>
            <a:endParaRPr lang="en-US" sz="1200" dirty="0">
              <a:latin typeface="Papyru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-7620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apyrus"/>
              </a:rPr>
              <a:t>RUNNING</a:t>
            </a:r>
            <a:r>
              <a:rPr lang="en-US" dirty="0" smtClean="0">
                <a:latin typeface="Papyrus"/>
              </a:rPr>
              <a:t>:</a:t>
            </a:r>
          </a:p>
          <a:p>
            <a:pPr algn="l"/>
            <a:r>
              <a:rPr lang="en-US" dirty="0" smtClean="0">
                <a:latin typeface="Papyrus"/>
              </a:rPr>
              <a:t>% </a:t>
            </a:r>
            <a:r>
              <a:rPr lang="en-US" dirty="0" err="1" smtClean="0">
                <a:latin typeface="Papyrus"/>
              </a:rPr>
              <a:t>defnode</a:t>
            </a:r>
            <a:endParaRPr lang="en-US" dirty="0" smtClean="0">
              <a:latin typeface="Papyrus"/>
            </a:endParaRPr>
          </a:p>
          <a:p>
            <a:pPr algn="l"/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the program will ask for the control file name and the model </a:t>
            </a:r>
            <a:r>
              <a:rPr lang="en-US" dirty="0" smtClean="0">
                <a:latin typeface="Papyrus"/>
              </a:rPr>
              <a:t>name.</a:t>
            </a: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Enter the control file name as a command line argument:</a:t>
            </a:r>
          </a:p>
          <a:p>
            <a:pPr algn="l"/>
            <a:endParaRPr lang="en-US" dirty="0" smtClean="0">
              <a:latin typeface="Papyrus"/>
            </a:endParaRPr>
          </a:p>
          <a:p>
            <a:pPr algn="l"/>
            <a:r>
              <a:rPr lang="en-US" dirty="0" smtClean="0">
                <a:latin typeface="Papyrus"/>
              </a:rPr>
              <a:t>% </a:t>
            </a:r>
            <a:r>
              <a:rPr lang="en-US" dirty="0" err="1" smtClean="0">
                <a:latin typeface="Papyrus"/>
              </a:rPr>
              <a:t>defnode</a:t>
            </a:r>
            <a:r>
              <a:rPr lang="en-US" dirty="0" smtClean="0">
                <a:latin typeface="Papyrus"/>
              </a:rPr>
              <a:t> </a:t>
            </a:r>
            <a:r>
              <a:rPr lang="en-US" dirty="0" err="1" smtClean="0">
                <a:latin typeface="Papyrus"/>
              </a:rPr>
              <a:t>control_file_name</a:t>
            </a:r>
            <a:endParaRPr lang="en-US" dirty="0" smtClean="0">
              <a:latin typeface="Papyrus"/>
            </a:endParaRPr>
          </a:p>
          <a:p>
            <a:pPr algn="l"/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Enter model </a:t>
            </a:r>
            <a:r>
              <a:rPr lang="en-US" dirty="0" smtClean="0">
                <a:latin typeface="Papyrus"/>
              </a:rPr>
              <a:t>name as second command line argument</a:t>
            </a:r>
            <a:r>
              <a:rPr lang="en-US" dirty="0" smtClean="0">
                <a:latin typeface="Papyrus"/>
              </a:rPr>
              <a:t>:</a:t>
            </a:r>
          </a:p>
          <a:p>
            <a:pPr algn="l"/>
            <a:endParaRPr lang="en-US" dirty="0" smtClean="0">
              <a:latin typeface="Papyrus"/>
            </a:endParaRPr>
          </a:p>
          <a:p>
            <a:pPr algn="l"/>
            <a:r>
              <a:rPr lang="en-US" dirty="0" smtClean="0">
                <a:latin typeface="Papyrus"/>
              </a:rPr>
              <a:t>% </a:t>
            </a:r>
            <a:r>
              <a:rPr lang="en-US" dirty="0" err="1" smtClean="0">
                <a:latin typeface="Papyrus"/>
              </a:rPr>
              <a:t>defnode</a:t>
            </a:r>
            <a:r>
              <a:rPr lang="en-US" dirty="0" smtClean="0">
                <a:latin typeface="Papyrus"/>
              </a:rPr>
              <a:t> </a:t>
            </a:r>
            <a:r>
              <a:rPr lang="en-US" dirty="0" err="1" smtClean="0">
                <a:latin typeface="Papyrus"/>
              </a:rPr>
              <a:t>control_file_name</a:t>
            </a:r>
            <a:r>
              <a:rPr lang="en-US" dirty="0" smtClean="0">
                <a:latin typeface="Papyrus"/>
              </a:rPr>
              <a:t> </a:t>
            </a:r>
            <a:r>
              <a:rPr lang="en-US" dirty="0" err="1" smtClean="0">
                <a:latin typeface="Papyrus"/>
              </a:rPr>
              <a:t>model_name</a:t>
            </a:r>
            <a:endParaRPr lang="en-US" dirty="0" smtClean="0">
              <a:latin typeface="Papyrus"/>
            </a:endParaRPr>
          </a:p>
          <a:p>
            <a:pPr algn="l"/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Runtime </a:t>
            </a:r>
            <a:r>
              <a:rPr lang="en-US" dirty="0" smtClean="0">
                <a:latin typeface="Papyrus"/>
              </a:rPr>
              <a:t>messages are all output to the screen. Many files are </a:t>
            </a:r>
            <a:r>
              <a:rPr lang="en-US" dirty="0" smtClean="0">
                <a:latin typeface="Papyrus"/>
              </a:rPr>
              <a:t>generated.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718369"/>
            <a:ext cx="9144000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Papyrus"/>
              </a:rPr>
              <a:t>Directories:</a:t>
            </a: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All </a:t>
            </a:r>
            <a:r>
              <a:rPr lang="en-US" dirty="0" smtClean="0">
                <a:latin typeface="Papyrus"/>
              </a:rPr>
              <a:t>output will be put into a directory specified by the MO: (model) </a:t>
            </a:r>
            <a:r>
              <a:rPr lang="en-US" dirty="0" smtClean="0">
                <a:latin typeface="Papyrus"/>
              </a:rPr>
              <a:t>command.</a:t>
            </a: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The program </a:t>
            </a:r>
            <a:r>
              <a:rPr lang="en-US" dirty="0" smtClean="0">
                <a:latin typeface="Papyrus"/>
              </a:rPr>
              <a:t>also produces a directory called '</a:t>
            </a:r>
            <a:r>
              <a:rPr lang="en-US" dirty="0" err="1" smtClean="0">
                <a:latin typeface="Papyrus"/>
              </a:rPr>
              <a:t>gfs</a:t>
            </a:r>
            <a:r>
              <a:rPr lang="en-US" dirty="0" smtClean="0">
                <a:latin typeface="Papyrus"/>
              </a:rPr>
              <a:t>' (or a user-assigned directory) to store the Green's</a:t>
            </a:r>
          </a:p>
          <a:p>
            <a:r>
              <a:rPr lang="en-US" dirty="0" smtClean="0">
                <a:latin typeface="Papyrus"/>
              </a:rPr>
              <a:t>function files.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49958"/>
            <a:ext cx="9144000" cy="6555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Papyrus"/>
              </a:rPr>
              <a:t>Poles (angular velocities) and </a:t>
            </a:r>
            <a:r>
              <a:rPr lang="en-US" dirty="0" smtClean="0">
                <a:latin typeface="Papyrus"/>
              </a:rPr>
              <a:t>blocks:</a:t>
            </a: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You </a:t>
            </a:r>
            <a:r>
              <a:rPr lang="en-US" dirty="0" smtClean="0">
                <a:latin typeface="Papyrus"/>
              </a:rPr>
              <a:t>can specify many poles and many blocks</a:t>
            </a:r>
          </a:p>
          <a:p>
            <a:r>
              <a:rPr lang="en-US" dirty="0" smtClean="0">
                <a:latin typeface="Papyrus"/>
              </a:rPr>
              <a:t>(dimensioned with </a:t>
            </a:r>
            <a:r>
              <a:rPr lang="en-US" dirty="0" err="1" smtClean="0">
                <a:latin typeface="Papyrus"/>
              </a:rPr>
              <a:t>MAX_poles</a:t>
            </a:r>
            <a:r>
              <a:rPr lang="en-US" dirty="0" smtClean="0">
                <a:latin typeface="Papyrus"/>
              </a:rPr>
              <a:t>, </a:t>
            </a:r>
            <a:r>
              <a:rPr lang="en-US" dirty="0" err="1" smtClean="0">
                <a:latin typeface="Papyrus"/>
              </a:rPr>
              <a:t>MAX_blocks</a:t>
            </a:r>
            <a:r>
              <a:rPr lang="en-US" dirty="0" smtClean="0">
                <a:latin typeface="Papyrus"/>
              </a:rPr>
              <a:t>)</a:t>
            </a:r>
            <a:r>
              <a:rPr lang="en-US" dirty="0" smtClean="0">
                <a:latin typeface="Papyrus"/>
              </a:rPr>
              <a:t>.</a:t>
            </a: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There </a:t>
            </a:r>
            <a:r>
              <a:rPr lang="en-US" dirty="0" smtClean="0">
                <a:latin typeface="Papyrus"/>
              </a:rPr>
              <a:t>is NOT a one-one correspondence</a:t>
            </a:r>
          </a:p>
          <a:p>
            <a:r>
              <a:rPr lang="en-US" dirty="0" smtClean="0">
                <a:latin typeface="Papyrus"/>
              </a:rPr>
              <a:t>between poles and </a:t>
            </a:r>
            <a:r>
              <a:rPr lang="en-US" dirty="0" smtClean="0">
                <a:latin typeface="Papyrus"/>
              </a:rPr>
              <a:t>blocks.</a:t>
            </a: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More </a:t>
            </a:r>
            <a:r>
              <a:rPr lang="en-US" dirty="0" smtClean="0">
                <a:latin typeface="Papyrus"/>
              </a:rPr>
              <a:t>than one block can be assigned the same pole (</a:t>
            </a:r>
            <a:r>
              <a:rPr lang="en-US" dirty="0" err="1" smtClean="0">
                <a:latin typeface="Papyrus"/>
              </a:rPr>
              <a:t>ie</a:t>
            </a:r>
            <a:r>
              <a:rPr lang="en-US" dirty="0" smtClean="0">
                <a:latin typeface="Papyrus"/>
              </a:rPr>
              <a:t>, the </a:t>
            </a:r>
            <a:r>
              <a:rPr lang="en-US" dirty="0" smtClean="0">
                <a:latin typeface="Papyrus"/>
              </a:rPr>
              <a:t>blocks rotate </a:t>
            </a:r>
            <a:r>
              <a:rPr lang="en-US" dirty="0" smtClean="0">
                <a:latin typeface="Papyrus"/>
              </a:rPr>
              <a:t>together) but each block can be assigned only one </a:t>
            </a:r>
            <a:r>
              <a:rPr lang="en-US" dirty="0" smtClean="0">
                <a:latin typeface="Papyrus"/>
              </a:rPr>
              <a:t>pole.</a:t>
            </a: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Poles </a:t>
            </a:r>
            <a:r>
              <a:rPr lang="en-US" dirty="0" smtClean="0">
                <a:latin typeface="Papyrus"/>
              </a:rPr>
              <a:t>can be specified as</a:t>
            </a:r>
          </a:p>
          <a:p>
            <a:r>
              <a:rPr lang="en-US" dirty="0" smtClean="0">
                <a:latin typeface="Papyrus"/>
              </a:rPr>
              <a:t>(</a:t>
            </a:r>
            <a:r>
              <a:rPr lang="en-US" dirty="0" err="1" smtClean="0">
                <a:latin typeface="Papyrus"/>
              </a:rPr>
              <a:t>lat,lon,omega</a:t>
            </a:r>
            <a:r>
              <a:rPr lang="en-US" dirty="0" smtClean="0">
                <a:latin typeface="Papyrus"/>
              </a:rPr>
              <a:t>) or by their Cartesian components (</a:t>
            </a:r>
            <a:r>
              <a:rPr lang="en-US" i="1" dirty="0" err="1" smtClean="0">
                <a:latin typeface="Papyrus"/>
              </a:rPr>
              <a:t>Wx</a:t>
            </a:r>
            <a:r>
              <a:rPr lang="en-US" i="1" dirty="0" smtClean="0">
                <a:latin typeface="Papyrus"/>
              </a:rPr>
              <a:t>, </a:t>
            </a:r>
            <a:r>
              <a:rPr lang="en-US" i="1" dirty="0" err="1" smtClean="0">
                <a:latin typeface="Papyrus"/>
              </a:rPr>
              <a:t>Wy</a:t>
            </a:r>
            <a:r>
              <a:rPr lang="en-US" i="1" dirty="0" smtClean="0">
                <a:latin typeface="Papyrus"/>
              </a:rPr>
              <a:t>, </a:t>
            </a:r>
            <a:r>
              <a:rPr lang="en-US" i="1" dirty="0" err="1" smtClean="0">
                <a:latin typeface="Papyrus"/>
              </a:rPr>
              <a:t>Wz</a:t>
            </a:r>
            <a:r>
              <a:rPr lang="en-US" i="1" dirty="0" smtClean="0">
                <a:latin typeface="Papyrus"/>
              </a:rPr>
              <a:t>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1F37A-C01E-CB4F-886E-5B05B9F2F8B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49958"/>
            <a:ext cx="9144000" cy="6555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Papyrus"/>
              </a:rPr>
              <a:t>Strain rates and </a:t>
            </a:r>
            <a:r>
              <a:rPr lang="en-US" dirty="0" smtClean="0">
                <a:latin typeface="Papyrus"/>
              </a:rPr>
              <a:t>blocks:</a:t>
            </a: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The </a:t>
            </a:r>
            <a:r>
              <a:rPr lang="en-US" dirty="0" smtClean="0">
                <a:latin typeface="Papyrus"/>
              </a:rPr>
              <a:t>strain rate tensors (SRT) for the blocks are input in a similar </a:t>
            </a:r>
            <a:r>
              <a:rPr lang="en-US" dirty="0" smtClean="0">
                <a:latin typeface="Papyrus"/>
              </a:rPr>
              <a:t>way as </a:t>
            </a:r>
            <a:r>
              <a:rPr lang="en-US" dirty="0" smtClean="0">
                <a:latin typeface="Papyrus"/>
              </a:rPr>
              <a:t>the rotation </a:t>
            </a:r>
            <a:r>
              <a:rPr lang="en-US" dirty="0" smtClean="0">
                <a:latin typeface="Papyrus"/>
              </a:rPr>
              <a:t>poles.</a:t>
            </a: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Each </a:t>
            </a:r>
            <a:r>
              <a:rPr lang="en-US" dirty="0" smtClean="0">
                <a:latin typeface="Papyrus"/>
              </a:rPr>
              <a:t>SRT is assigned an index (integer) and blocks are assigned a </a:t>
            </a:r>
            <a:r>
              <a:rPr lang="en-US" dirty="0" smtClean="0">
                <a:latin typeface="Papyrus"/>
              </a:rPr>
              <a:t>SRT index.</a:t>
            </a: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As </a:t>
            </a:r>
            <a:r>
              <a:rPr lang="en-US" dirty="0" smtClean="0">
                <a:latin typeface="Papyrus"/>
              </a:rPr>
              <a:t>with poles, more than one block can be assigned to a single </a:t>
            </a:r>
            <a:r>
              <a:rPr lang="en-US" dirty="0" smtClean="0">
                <a:latin typeface="Papyrus"/>
              </a:rPr>
              <a:t>SRT.</a:t>
            </a:r>
          </a:p>
          <a:p>
            <a:endParaRPr lang="en-US" dirty="0" smtClean="0">
              <a:latin typeface="Papyrus"/>
            </a:endParaRPr>
          </a:p>
          <a:p>
            <a:r>
              <a:rPr lang="en-US" dirty="0" smtClean="0">
                <a:latin typeface="Papyrus"/>
              </a:rPr>
              <a:t>Velocities are estimated </a:t>
            </a:r>
            <a:r>
              <a:rPr lang="en-US" dirty="0" smtClean="0">
                <a:latin typeface="Papyrus"/>
              </a:rPr>
              <a:t>from the SRT using the block's </a:t>
            </a:r>
            <a:r>
              <a:rPr lang="en-US" dirty="0" err="1" smtClean="0">
                <a:latin typeface="Papyrus"/>
              </a:rPr>
              <a:t>centroid</a:t>
            </a:r>
            <a:r>
              <a:rPr lang="en-US" dirty="0" smtClean="0">
                <a:latin typeface="Papyrus"/>
              </a:rPr>
              <a:t> as origin (default) or a user-assigned origin; if</a:t>
            </a:r>
          </a:p>
          <a:p>
            <a:r>
              <a:rPr lang="en-US" dirty="0" smtClean="0">
                <a:latin typeface="Papyrus"/>
              </a:rPr>
              <a:t>multiple blocks use the same SRT assign an origin for this SRT (see ST: option)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Trek.thmx</Template>
  <TotalTime>20037</TotalTime>
  <Words>3589</Words>
  <Application>Microsoft Macintosh PowerPoint</Application>
  <PresentationFormat>On-screen Show (4:3)</PresentationFormat>
  <Paragraphs>555</Paragraphs>
  <Slides>55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</vt:vector>
  </TitlesOfParts>
  <Company> ceri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Customer</dc:creator>
  <cp:lastModifiedBy>Robert Smalley</cp:lastModifiedBy>
  <cp:revision>580</cp:revision>
  <dcterms:created xsi:type="dcterms:W3CDTF">2010-11-23T02:28:59Z</dcterms:created>
  <dcterms:modified xsi:type="dcterms:W3CDTF">2010-11-23T14:36:09Z</dcterms:modified>
</cp:coreProperties>
</file>