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1492" r:id="rId2"/>
    <p:sldId id="318" r:id="rId3"/>
    <p:sldId id="269" r:id="rId4"/>
    <p:sldId id="280" r:id="rId5"/>
    <p:sldId id="283" r:id="rId6"/>
    <p:sldId id="256" r:id="rId7"/>
    <p:sldId id="298" r:id="rId8"/>
    <p:sldId id="300" r:id="rId9"/>
    <p:sldId id="259" r:id="rId10"/>
    <p:sldId id="260" r:id="rId11"/>
    <p:sldId id="286" r:id="rId12"/>
    <p:sldId id="258" r:id="rId13"/>
    <p:sldId id="1493" r:id="rId14"/>
    <p:sldId id="281" r:id="rId15"/>
    <p:sldId id="1495" r:id="rId16"/>
    <p:sldId id="1527" r:id="rId17"/>
    <p:sldId id="1528" r:id="rId18"/>
    <p:sldId id="285" r:id="rId19"/>
    <p:sldId id="278" r:id="rId20"/>
    <p:sldId id="1497" r:id="rId21"/>
    <p:sldId id="288" r:id="rId22"/>
    <p:sldId id="29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4647"/>
  </p:normalViewPr>
  <p:slideViewPr>
    <p:cSldViewPr snapToGrid="0">
      <p:cViewPr varScale="1">
        <p:scale>
          <a:sx n="136" d="100"/>
          <a:sy n="136" d="100"/>
        </p:scale>
        <p:origin x="216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BEEBD-AFE1-8B4B-96E5-C1AEE5E8E983}" type="datetimeFigureOut">
              <a:rPr lang="en-US" smtClean="0"/>
              <a:t>9/19/23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1DDC3-A750-4747-9E66-9FF97804A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08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Breaking it up simplifies things because the scalar potential for P waves has zero curl (no shear/rotation) and a volume change</a:t>
            </a:r>
          </a:p>
          <a:p>
            <a:r>
              <a:rPr lang="en-US" dirty="0"/>
              <a:t>While</a:t>
            </a:r>
          </a:p>
          <a:p>
            <a:r>
              <a:rPr lang="en-US" dirty="0"/>
              <a:t>The vector potential for S waves has zero divergence (constant volume) and only shear.</a:t>
            </a:r>
          </a:p>
          <a:p>
            <a:r>
              <a:rPr lang="en-US" dirty="0"/>
              <a:t>P started out for Primary but later became Pressure</a:t>
            </a:r>
          </a:p>
          <a:p>
            <a:r>
              <a:rPr lang="en-US" dirty="0"/>
              <a:t>S started out for Secondary but later became Shear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1DDC3-A750-4747-9E66-9FF97804A3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390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Apparent velocity – velocity, c, observed at the surface – velocity appears to travel across surface</a:t>
            </a:r>
          </a:p>
          <a:p>
            <a:r>
              <a:rPr lang="en-US" dirty="0" err="1"/>
              <a:t>Cx</a:t>
            </a:r>
            <a:r>
              <a:rPr lang="en-US" dirty="0"/>
              <a:t>=v/sin(</a:t>
            </a:r>
            <a:r>
              <a:rPr lang="en-US" dirty="0" err="1"/>
              <a:t>i</a:t>
            </a:r>
            <a:r>
              <a:rPr lang="en-US" dirty="0"/>
              <a:t>)</a:t>
            </a:r>
          </a:p>
          <a:p>
            <a:r>
              <a:rPr lang="en-US" dirty="0"/>
              <a:t>Apparent velocity always greater than actual velocity and max is infinity for wavefront parallel to surface or ray parallel to surface normal.</a:t>
            </a:r>
          </a:p>
          <a:p>
            <a:r>
              <a:rPr lang="en-US" dirty="0"/>
              <a:t>Incident angle measured from vertical </a:t>
            </a:r>
            <a:r>
              <a:rPr lang="en-US" dirty="0" err="1"/>
              <a:t>wrt</a:t>
            </a:r>
            <a:r>
              <a:rPr lang="en-US" dirty="0"/>
              <a:t> </a:t>
            </a:r>
            <a:r>
              <a:rPr lang="en-US" dirty="0" err="1"/>
              <a:t>raypath</a:t>
            </a:r>
            <a:r>
              <a:rPr lang="en-US" dirty="0"/>
              <a:t>, horizontal </a:t>
            </a:r>
            <a:r>
              <a:rPr lang="en-US" dirty="0" err="1"/>
              <a:t>wrt</a:t>
            </a:r>
            <a:r>
              <a:rPr lang="en-US" dirty="0"/>
              <a:t> plane wave front.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1DDC3-A750-4747-9E66-9FF97804A3D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87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Faster bends away from normal (think critical angle/head waves), slower </a:t>
            </a:r>
            <a:r>
              <a:rPr lang="en-US"/>
              <a:t>towards normal.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1DDC3-A750-4747-9E66-9FF97804A3D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16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Earth complicated – but can make simplifications that work.</a:t>
            </a:r>
          </a:p>
          <a:p>
            <a:r>
              <a:rPr lang="en-US" dirty="0"/>
              <a:t>Characterize internal structures by description as </a:t>
            </a:r>
            <a:r>
              <a:rPr lang="en-US" dirty="0" err="1"/>
              <a:t>fn</a:t>
            </a:r>
            <a:r>
              <a:rPr lang="en-US" dirty="0"/>
              <a:t> position. Velocity p and s and density.</a:t>
            </a:r>
          </a:p>
          <a:p>
            <a:r>
              <a:rPr lang="en-US" dirty="0"/>
              <a:t>Strongest and largest spatially  - variation with depth. So 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dirty="0" err="1"/>
              <a:t>approx</a:t>
            </a:r>
            <a:r>
              <a:rPr lang="en-US" dirty="0"/>
              <a:t> laterally homogeneous sphere</a:t>
            </a:r>
          </a:p>
          <a:p>
            <a:r>
              <a:rPr lang="en-US" dirty="0" err="1"/>
              <a:t>Fot</a:t>
            </a:r>
            <a:r>
              <a:rPr lang="en-US" dirty="0"/>
              <a:t> small regions – </a:t>
            </a:r>
            <a:r>
              <a:rPr lang="en-US" dirty="0" err="1"/>
              <a:t>halfspace</a:t>
            </a:r>
            <a:r>
              <a:rPr lang="en-US" dirty="0"/>
              <a:t>.</a:t>
            </a:r>
          </a:p>
          <a:p>
            <a:r>
              <a:rPr lang="en-US" dirty="0" err="1"/>
              <a:t>Snooth</a:t>
            </a:r>
            <a:r>
              <a:rPr lang="en-US" dirty="0"/>
              <a:t> variation or layers – both appropriate in different parts earth.</a:t>
            </a:r>
          </a:p>
          <a:p>
            <a:r>
              <a:rPr lang="en-US" dirty="0" err="1"/>
              <a:t>Eqns</a:t>
            </a:r>
            <a:r>
              <a:rPr lang="en-US" dirty="0"/>
              <a:t> so far – homogeneous medium.</a:t>
            </a:r>
          </a:p>
          <a:p>
            <a:r>
              <a:rPr lang="en-US" dirty="0"/>
              <a:t>Advantage layered medium is can still use as long as match/patch across boundaries.</a:t>
            </a:r>
          </a:p>
          <a:p>
            <a:r>
              <a:rPr lang="en-US" dirty="0"/>
              <a:t>Another </a:t>
            </a:r>
            <a:r>
              <a:rPr lang="en-US" dirty="0" err="1"/>
              <a:t>approx</a:t>
            </a:r>
            <a:r>
              <a:rPr lang="en-US" dirty="0"/>
              <a:t> when they are plane waves, good far from source or in small </a:t>
            </a:r>
            <a:r>
              <a:rPr lang="en-US" dirty="0" err="1"/>
              <a:t>volime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1DDC3-A750-4747-9E66-9FF97804A3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02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happens when plane wave hits boundary – both p and s.</a:t>
            </a:r>
          </a:p>
          <a:p>
            <a:r>
              <a:rPr lang="en-US" dirty="0" err="1"/>
              <a:t>Considerhorizontal</a:t>
            </a:r>
            <a:r>
              <a:rPr lang="en-US" dirty="0"/>
              <a:t> surface between two half spaces and  wave "ray" traveling in x-z plane, so potentials are only </a:t>
            </a:r>
            <a:r>
              <a:rPr lang="en-US" dirty="0" err="1"/>
              <a:t>fns</a:t>
            </a:r>
            <a:r>
              <a:rPr lang="en-US" dirty="0"/>
              <a:t> x and z.</a:t>
            </a:r>
          </a:p>
          <a:p>
            <a:r>
              <a:rPr lang="en-US" dirty="0"/>
              <a:t>Attractive  feature of this is S waves separate into 2 polarizations – </a:t>
            </a:r>
            <a:r>
              <a:rPr lang="en-US" dirty="0" err="1"/>
              <a:t>Sh</a:t>
            </a:r>
            <a:r>
              <a:rPr lang="en-US" dirty="0"/>
              <a:t> and </a:t>
            </a:r>
            <a:r>
              <a:rPr lang="en-US" dirty="0" err="1"/>
              <a:t>Sv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1DDC3-A750-4747-9E66-9FF97804A3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61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Split vector </a:t>
            </a:r>
            <a:r>
              <a:rPr lang="en-US" dirty="0" err="1"/>
              <a:t>potentias</a:t>
            </a:r>
            <a:endParaRPr lang="en-US" dirty="0"/>
          </a:p>
          <a:p>
            <a:r>
              <a:rPr lang="en-US" dirty="0"/>
              <a:t>Then get 3 terms for displacements</a:t>
            </a:r>
          </a:p>
          <a:p>
            <a:r>
              <a:rPr lang="en-US" dirty="0"/>
              <a:t>Nothing depends on y so all y derivatives are 0</a:t>
            </a:r>
          </a:p>
          <a:p>
            <a:r>
              <a:rPr lang="en-US" dirty="0"/>
              <a:t>Displacement vectors </a:t>
            </a:r>
            <a:r>
              <a:rPr lang="en-US" dirty="0" err="1"/>
              <a:t>fn</a:t>
            </a:r>
            <a:r>
              <a:rPr lang="en-US" dirty="0"/>
              <a:t> </a:t>
            </a:r>
            <a:r>
              <a:rPr lang="en-US" dirty="0" err="1"/>
              <a:t>x,y,z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1DDC3-A750-4747-9E66-9FF97804A3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85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 and </a:t>
            </a:r>
            <a:r>
              <a:rPr lang="en-US" dirty="0" err="1"/>
              <a:t>Sv</a:t>
            </a:r>
            <a:r>
              <a:rPr lang="en-US" dirty="0"/>
              <a:t> contribute to displacements in x and z direction only (1</a:t>
            </a:r>
            <a:r>
              <a:rPr lang="en-US" baseline="30000" dirty="0"/>
              <a:t>st</a:t>
            </a:r>
            <a:r>
              <a:rPr lang="en-US" dirty="0"/>
              <a:t> and 3</a:t>
            </a:r>
            <a:r>
              <a:rPr lang="en-US" baseline="30000" dirty="0"/>
              <a:t>rd</a:t>
            </a:r>
            <a:r>
              <a:rPr lang="en-US" dirty="0"/>
              <a:t> vector terms)</a:t>
            </a:r>
          </a:p>
          <a:p>
            <a:r>
              <a:rPr lang="en-US" dirty="0" err="1"/>
              <a:t>Sh</a:t>
            </a:r>
            <a:r>
              <a:rPr lang="en-US" dirty="0"/>
              <a:t> contributes to displacements in the y direction only (2</a:t>
            </a:r>
            <a:r>
              <a:rPr lang="en-US" baseline="30000" dirty="0"/>
              <a:t>nd</a:t>
            </a:r>
            <a:r>
              <a:rPr lang="en-US" dirty="0"/>
              <a:t> vector term)</a:t>
            </a:r>
          </a:p>
          <a:p>
            <a:r>
              <a:rPr lang="en-US" dirty="0"/>
              <a:t>Get "total" displacements in x, y and z. by grouping the vector terms</a:t>
            </a:r>
          </a:p>
          <a:p>
            <a:r>
              <a:rPr lang="en-US" dirty="0"/>
              <a:t>P and </a:t>
            </a:r>
            <a:r>
              <a:rPr lang="en-US" dirty="0" err="1"/>
              <a:t>Sv</a:t>
            </a:r>
            <a:r>
              <a:rPr lang="en-US" dirty="0"/>
              <a:t> are independent </a:t>
            </a:r>
            <a:r>
              <a:rPr lang="en-US" dirty="0" err="1"/>
              <a:t>Sh</a:t>
            </a:r>
            <a:endParaRPr lang="en-US" dirty="0"/>
          </a:p>
          <a:p>
            <a:r>
              <a:rPr lang="en-US" dirty="0"/>
              <a:t>P and </a:t>
            </a:r>
            <a:r>
              <a:rPr lang="en-US" dirty="0" err="1"/>
              <a:t>Sv</a:t>
            </a:r>
            <a:r>
              <a:rPr lang="en-US" dirty="0"/>
              <a:t> form coupled system (both affect x and z displacements, but not y)</a:t>
            </a:r>
          </a:p>
          <a:p>
            <a:r>
              <a:rPr lang="en-US" dirty="0" err="1"/>
              <a:t>Sh</a:t>
            </a:r>
            <a:r>
              <a:rPr lang="en-US" dirty="0"/>
              <a:t> decoupled (affects only y, not x and z)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Divergence of P wave potential not zero – volume change. Divergence of </a:t>
            </a:r>
            <a:r>
              <a:rPr lang="en-US" dirty="0" err="1"/>
              <a:t>Sv</a:t>
            </a:r>
            <a:r>
              <a:rPr lang="en-US" dirty="0"/>
              <a:t> and </a:t>
            </a:r>
            <a:r>
              <a:rPr lang="en-US" dirty="0" err="1"/>
              <a:t>Sh</a:t>
            </a:r>
            <a:r>
              <a:rPr lang="en-US" dirty="0"/>
              <a:t> wave potentials zero, no volume change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1DDC3-A750-4747-9E66-9FF97804A3D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95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 and S saves are coupled as they affect the same components of displacement and traction</a:t>
            </a:r>
          </a:p>
          <a:p>
            <a:r>
              <a:rPr lang="en-US" dirty="0"/>
              <a:t>Thus at interfaces P and S waves can convert to one another (they "must" to have the boundary conditions met – one wave in to </a:t>
            </a:r>
            <a:r>
              <a:rPr lang="en-US" dirty="0" err="1"/>
              <a:t>bondary</a:t>
            </a:r>
            <a:r>
              <a:rPr lang="en-US" dirty="0"/>
              <a:t>, 4 waves out – P and S reflected, and P and S refracted.</a:t>
            </a:r>
          </a:p>
          <a:p>
            <a:r>
              <a:rPr lang="en-US" dirty="0"/>
              <a:t>Dipping interfaces, whose normal is not in the plane of propagation (</a:t>
            </a:r>
            <a:r>
              <a:rPr lang="en-US" dirty="0" err="1"/>
              <a:t>xz</a:t>
            </a:r>
            <a:r>
              <a:rPr lang="en-US" dirty="0"/>
              <a:t> plane between source and receiver) cause problems as have new definition of </a:t>
            </a:r>
            <a:r>
              <a:rPr lang="en-US" dirty="0" err="1"/>
              <a:t>Sv</a:t>
            </a:r>
            <a:r>
              <a:rPr lang="en-US" dirty="0"/>
              <a:t> and </a:t>
            </a:r>
            <a:r>
              <a:rPr lang="en-US" dirty="0" err="1"/>
              <a:t>Sh</a:t>
            </a:r>
            <a:r>
              <a:rPr lang="en-US" dirty="0"/>
              <a:t> related to geometry of ray and interface.</a:t>
            </a:r>
          </a:p>
          <a:p>
            <a:r>
              <a:rPr lang="en-US" dirty="0"/>
              <a:t>(can be dipping as long as normal in plane of propagation and </a:t>
            </a:r>
            <a:r>
              <a:rPr lang="en-US" dirty="0" err="1"/>
              <a:t>Sv</a:t>
            </a:r>
            <a:r>
              <a:rPr lang="en-US" dirty="0"/>
              <a:t>, </a:t>
            </a:r>
            <a:r>
              <a:rPr lang="en-US" dirty="0" err="1"/>
              <a:t>Sh</a:t>
            </a:r>
            <a:r>
              <a:rPr lang="en-US" dirty="0"/>
              <a:t> polarizations maintained.)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1DDC3-A750-4747-9E66-9FF97804A3D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29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that all the potentials </a:t>
            </a:r>
            <a:r>
              <a:rPr lang="en-US" dirty="0" err="1"/>
              <a:t>satisify</a:t>
            </a:r>
            <a:r>
              <a:rPr lang="en-US" dirty="0"/>
              <a:t> the wave equation – so we have 3 scalar wave equations.</a:t>
            </a:r>
          </a:p>
          <a:p>
            <a:r>
              <a:rPr lang="en-US" dirty="0"/>
              <a:t>Much simpler to solve scalar wave equation and then take divergence of P wave potential and curl of </a:t>
            </a:r>
            <a:r>
              <a:rPr lang="en-US" dirty="0" err="1"/>
              <a:t>Sv</a:t>
            </a:r>
            <a:r>
              <a:rPr lang="en-US" dirty="0"/>
              <a:t> and </a:t>
            </a:r>
            <a:r>
              <a:rPr lang="en-US" dirty="0" err="1"/>
              <a:t>Sh</a:t>
            </a:r>
            <a:r>
              <a:rPr lang="en-US" dirty="0"/>
              <a:t> wave potentials to get vector displacements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1DDC3-A750-4747-9E66-9FF97804A3D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63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Angle of incidence and apparent velocity</a:t>
            </a:r>
          </a:p>
          <a:p>
            <a:r>
              <a:rPr lang="en-US" dirty="0"/>
              <a:t>P-</a:t>
            </a:r>
            <a:r>
              <a:rPr lang="en-US" dirty="0" err="1"/>
              <a:t>Sv</a:t>
            </a:r>
            <a:r>
              <a:rPr lang="en-US" dirty="0"/>
              <a:t> propagating in x-z plane and their scalar potentials (can ignore </a:t>
            </a:r>
            <a:r>
              <a:rPr lang="en-US" dirty="0" err="1"/>
              <a:t>Sh</a:t>
            </a:r>
            <a:r>
              <a:rPr lang="en-US" dirty="0"/>
              <a:t>)</a:t>
            </a:r>
          </a:p>
          <a:p>
            <a:r>
              <a:rPr lang="en-US" dirty="0"/>
              <a:t>Consider plane waves propagating (ray) in x-z plane</a:t>
            </a:r>
          </a:p>
          <a:p>
            <a:r>
              <a:rPr lang="en-US" dirty="0"/>
              <a:t>Wavenumber k, wave vector (</a:t>
            </a:r>
            <a:r>
              <a:rPr lang="en-US" dirty="0" err="1"/>
              <a:t>kx,kz</a:t>
            </a:r>
            <a:r>
              <a:rPr lang="en-US" dirty="0"/>
              <a:t>) is perpendicular wavefront – parallel to ray</a:t>
            </a:r>
          </a:p>
          <a:p>
            <a:r>
              <a:rPr lang="en-US" dirty="0"/>
              <a:t>-</a:t>
            </a:r>
            <a:r>
              <a:rPr lang="en-US" dirty="0" err="1"/>
              <a:t>kx</a:t>
            </a:r>
            <a:r>
              <a:rPr lang="en-US" dirty="0"/>
              <a:t> going right, ±</a:t>
            </a:r>
            <a:r>
              <a:rPr lang="en-US" dirty="0" err="1"/>
              <a:t>kz</a:t>
            </a:r>
            <a:r>
              <a:rPr lang="en-US" dirty="0"/>
              <a:t> as transmitted going down and up</a:t>
            </a:r>
          </a:p>
          <a:p>
            <a:r>
              <a:rPr lang="en-US" dirty="0"/>
              <a:t>Need subscripts on </a:t>
            </a:r>
            <a:r>
              <a:rPr lang="en-US" dirty="0" err="1"/>
              <a:t>kz</a:t>
            </a:r>
            <a:r>
              <a:rPr lang="en-US" dirty="0"/>
              <a:t> for P (alpha) and S (beta) </a:t>
            </a:r>
            <a:r>
              <a:rPr lang="en-US" dirty="0" err="1"/>
              <a:t>becaue</a:t>
            </a:r>
            <a:r>
              <a:rPr lang="en-US" dirty="0"/>
              <a:t> will see they are different, but same </a:t>
            </a:r>
            <a:r>
              <a:rPr lang="en-US" dirty="0" err="1"/>
              <a:t>kx</a:t>
            </a:r>
            <a:r>
              <a:rPr lang="en-US" dirty="0"/>
              <a:t> (the incoming P and the outgoing P and </a:t>
            </a:r>
            <a:r>
              <a:rPr lang="en-US" dirty="0" err="1"/>
              <a:t>Sv</a:t>
            </a:r>
            <a:r>
              <a:rPr lang="en-US" dirty="0"/>
              <a:t>, transmitted and reflected, have to stay together on the boundary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1DDC3-A750-4747-9E66-9FF97804A3D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69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Wave vector (ray) == angle incidence</a:t>
            </a:r>
          </a:p>
          <a:p>
            <a:r>
              <a:rPr lang="en-US" dirty="0"/>
              <a:t>Notice ka and kb, depend on P and S velocity respectively – so go different speeds, and therefore different directions</a:t>
            </a:r>
          </a:p>
          <a:p>
            <a:r>
              <a:rPr lang="en-US" dirty="0"/>
              <a:t>Usually think in terms of rays(perpendicular to wave front, where wave going) and ray path as it bends around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1DDC3-A750-4747-9E66-9FF97804A3D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12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BB110-DDA6-1EE3-5B8E-C1827AAA34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3D86F3-E606-5392-FB7B-8256C8362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AA581-9C1F-A962-67DF-1CD2D996B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13188-07F9-98DA-485A-DF5B500B9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96FF8-A318-D1C3-0C02-29AFA235F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27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236CA-88A7-41BF-1D70-2C555327D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06DD8-8A28-3665-7DA2-C7F15605BE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6D617-566B-E345-1811-251869E82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B8042-0006-23BE-16A2-6ABF065CA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20FE5-4885-E802-9C9F-5C31277F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81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398D25-F5E6-B294-6608-4B75D61CF4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275A86-CDD6-6FFD-8314-1A85994D7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28C18-B1CB-465C-4D86-89591D83D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F0B64-2F30-1C8F-C81E-BA6E52CEF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E891E-64F8-3619-8BC0-EBFAE4B40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5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B17DA-FF90-928B-6F35-AB0583249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E9A45-B0C8-5AB1-43E0-CD89846C2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B6482-73CB-39D7-1B00-77D06025E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B1BB3-FC3B-EB09-1437-F598B36D3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9DFDF-AD15-2F94-897D-432059B1A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0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E084D-37DC-9980-A039-5E778C5AA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F6616-EA83-02AA-240A-F6495D604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8C531-03EB-FC25-D83F-084D641CE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ABB40-A282-310A-34A1-59BFCE286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2EA21-614D-596F-02E9-07BCFAB97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7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F46D4-F1AD-A801-E6D3-E946737A4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AB31A-4D09-5539-9C6E-0A760BE609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4B8FDC-26EF-1084-B54F-125EF9873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CED24F-C729-C62B-BA7A-E51CE54E7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B40536-2F6E-830D-6174-AD2030767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4849B6-3FDE-0F99-79B5-3F56BA4AE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04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D208B-EF2C-E1E1-41FE-EA98F5595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6AF4E-6C95-3F6C-7189-C3B8852C3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6825ED-511B-8393-C67D-D9F2BDC9C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9F9181-0995-311E-9325-F9C67335E6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A1C1AD-E820-6190-1FA0-A7F5E49076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DAB9C5-DC2D-5386-FFE3-07DF67A96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9/19/23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261CEA-D5E3-B847-5E3F-5EF58656F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4A3F5-73D8-EE9A-88DE-6C07E8144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81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78A9-CEB7-C223-A2B6-02D5A260A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77774D-0B2A-4897-3977-07EF38F22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9/19/23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D28F66-8CCC-2CE0-98DD-25929BB16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D4B1D4-E9CF-20C1-5D40-CF59244EF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84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F2836-DB91-4B8E-6DAF-A32B59F50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9/19/23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048CD3-018B-F0C8-9825-6E392BDA8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A250B-E392-53E7-9E21-DDEF59EEF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70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C4EF6-AE43-7602-7982-281ABEC24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F82F9-C64B-50DE-85DD-96BDAEE3E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E0C34E-1A28-322C-F0CE-E5E14A02F1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90A282-E535-9F63-A002-2B94F2EF7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2586B6-814B-2B15-7587-32BCCC444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EE306-5DE0-220B-9C7E-27F42D434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99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9D803-83B0-F0F5-6041-B1D41B55E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EE364E-D412-BB26-F88B-7280BA2F4C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A6655-4872-F946-BA0C-EA7AE9328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4E9F95-959B-7CA4-F828-C3B2C8BDE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8AD2C7-17F6-6F0E-3D6F-0B8FC9FD0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B9251F-46F0-0CED-1D99-F65F494E0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8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D6B5AD-7B7A-0C4F-A817-249F7EAAC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C1A591-80B9-C71A-23A1-982DB32BD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E0630-E885-5D98-D506-4E152424B9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F3D29-E9EA-7249-9D8D-6629EE8E0B1A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51914-245A-35CD-C0F5-911AE49604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8E762-096E-D00A-D886-565696165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5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7001D7-BB75-14A8-59AB-10C7DF1E89F7}"/>
              </a:ext>
            </a:extLst>
          </p:cNvPr>
          <p:cNvSpPr txBox="1"/>
          <p:nvPr/>
        </p:nvSpPr>
        <p:spPr>
          <a:xfrm>
            <a:off x="0" y="76201"/>
            <a:ext cx="12192000" cy="6909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Global Seismology                     </a:t>
            </a: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CERI-8105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u="sng" dirty="0">
                <a:latin typeface="Papyrus" panose="020B0602040200020303" pitchFamily="34" charset="77"/>
                <a:cs typeface="Arial" panose="020B0604020202020204" pitchFamily="34" charset="0"/>
              </a:rPr>
              <a:t>Tu-Th</a:t>
            </a: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                 </a:t>
            </a:r>
            <a:r>
              <a:rPr lang="en-US" altLang="en-US" sz="3200" b="1" u="sng" dirty="0">
                <a:latin typeface="Papyrus" panose="020B0602040200020303" pitchFamily="34" charset="77"/>
                <a:cs typeface="Arial" panose="020B0604020202020204" pitchFamily="34" charset="0"/>
              </a:rPr>
              <a:t>1:00-2:25pm</a:t>
            </a:r>
          </a:p>
          <a:p>
            <a:pPr algn="ctr" eaLnBrk="1" hangingPunct="1">
              <a:spcBef>
                <a:spcPct val="50000"/>
              </a:spcBef>
              <a:buFont typeface="Wingdings 2" pitchFamily="2" charset="2"/>
              <a:buNone/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Lab - 3892 Central Ave. </a:t>
            </a:r>
            <a:r>
              <a:rPr lang="en-US" altLang="en-US" sz="2800" b="1" dirty="0">
                <a:latin typeface="Papyrus" panose="020B0602040200020303" pitchFamily="34" charset="77"/>
                <a:cs typeface="Arial" panose="020B0604020202020204" pitchFamily="34" charset="0"/>
              </a:rPr>
              <a:t>(Long building) </a:t>
            </a: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, Room 110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-----------------------------------------------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Bob Smalley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Office: 3892 Central Ave, Room 103, 678-4929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Office Hours – when I’m in my office.</a:t>
            </a:r>
          </a:p>
          <a:p>
            <a:pPr algn="ctr">
              <a:spcBef>
                <a:spcPct val="50000"/>
              </a:spcBef>
              <a:buClrTx/>
              <a:buSzTx/>
            </a:pPr>
            <a:r>
              <a:rPr lang="en-US" altLang="en-US" b="1" dirty="0">
                <a:latin typeface="Papyrus" panose="020B0602040200020303" pitchFamily="34" charset="77"/>
                <a:cs typeface="Arial" panose="020B0604020202020204" pitchFamily="34" charset="0"/>
              </a:rPr>
              <a:t>http://</a:t>
            </a:r>
            <a:r>
              <a:rPr lang="en-US" altLang="en-US" b="1" dirty="0" err="1">
                <a:latin typeface="Papyrus" panose="020B0602040200020303" pitchFamily="34" charset="77"/>
                <a:cs typeface="Arial" panose="020B0604020202020204" pitchFamily="34" charset="0"/>
              </a:rPr>
              <a:t>www.ceri.memphis.edu</a:t>
            </a:r>
            <a:r>
              <a:rPr lang="en-US" altLang="en-US" b="1" dirty="0">
                <a:latin typeface="Papyrus" panose="020B0602040200020303" pitchFamily="34" charset="77"/>
                <a:cs typeface="Arial" panose="020B0604020202020204" pitchFamily="34" charset="0"/>
              </a:rPr>
              <a:t>/people/</a:t>
            </a:r>
            <a:r>
              <a:rPr lang="en-US" altLang="en-US" b="1" dirty="0" err="1">
                <a:latin typeface="Papyrus" panose="020B0602040200020303" pitchFamily="34" charset="77"/>
                <a:cs typeface="Arial" panose="020B0604020202020204" pitchFamily="34" charset="0"/>
              </a:rPr>
              <a:t>smalley</a:t>
            </a:r>
            <a:r>
              <a:rPr lang="en-US" altLang="en-US" b="1" dirty="0">
                <a:latin typeface="Papyrus" panose="020B0602040200020303" pitchFamily="34" charset="77"/>
                <a:cs typeface="Arial" panose="020B0604020202020204" pitchFamily="34" charset="0"/>
              </a:rPr>
              <a:t>/CERI8105_GlobalSeismology.html</a:t>
            </a:r>
          </a:p>
          <a:p>
            <a:pPr algn="ctr">
              <a:spcBef>
                <a:spcPct val="50000"/>
              </a:spcBef>
              <a:buClrTx/>
              <a:buSzTx/>
            </a:pPr>
            <a:endParaRPr lang="en-US" altLang="en-US" sz="3200" b="1" dirty="0">
              <a:latin typeface="Papyrus" panose="020B0602040200020303" pitchFamily="34" charset="77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ClrTx/>
              <a:buSzTx/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Tue., Sep 19, 2023                                          Meeting 7</a:t>
            </a:r>
          </a:p>
        </p:txBody>
      </p:sp>
    </p:spTree>
    <p:extLst>
      <p:ext uri="{BB962C8B-B14F-4D97-AF65-F5344CB8AC3E}">
        <p14:creationId xmlns:p14="http://schemas.microsoft.com/office/powerpoint/2010/main" val="2922325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>
            <a:extLst>
              <a:ext uri="{FF2B5EF4-FFF2-40B4-BE49-F238E27FC236}">
                <a16:creationId xmlns:a16="http://schemas.microsoft.com/office/drawing/2014/main" id="{E1D89866-7261-BBB8-D62C-B5B3F9E06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8" y="152400"/>
            <a:ext cx="58039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10AC67BC-1DF5-FC5D-C0CD-60E9977CA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289718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5C43C295-BC3A-BBFB-7029-8F4EFA85D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838200"/>
            <a:ext cx="3846513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>
            <a:extLst>
              <a:ext uri="{FF2B5EF4-FFF2-40B4-BE49-F238E27FC236}">
                <a16:creationId xmlns:a16="http://schemas.microsoft.com/office/drawing/2014/main" id="{6774FE7C-087F-8D2F-15E8-EC2E6963E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28800"/>
            <a:ext cx="48006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17A00055-7A61-61A3-16FF-CF617461A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9" y="0"/>
            <a:ext cx="6143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57349852-6923-2EA1-3DA5-4A8AA1537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33400"/>
            <a:ext cx="6629400" cy="437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Text Box 5">
            <a:extLst>
              <a:ext uri="{FF2B5EF4-FFF2-40B4-BE49-F238E27FC236}">
                <a16:creationId xmlns:a16="http://schemas.microsoft.com/office/drawing/2014/main" id="{97D23314-A7F5-A726-4E98-2F6073A83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410201"/>
            <a:ext cx="73914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Use  x,y,z  for ease of intuition.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Let’s consider plane waves propagating in the x-z plane.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87231BF8-3105-A826-A9AB-0A7414808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6576"/>
            <a:ext cx="8534400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E173D371-6979-F3D3-F82E-95ED470B8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8126"/>
            <a:ext cx="7696200" cy="644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C69A73-2147-6344-1266-20C9A6D32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164421"/>
            <a:ext cx="7772400" cy="452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78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6F209A-27F0-E6D4-7DE5-A818DD0FB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"/>
            <a:ext cx="55883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AD1893-7021-8168-1F60-1FA00BA86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7721" y="0"/>
            <a:ext cx="5719479" cy="26155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2B48E5-C635-6B49-542F-35AADE6FB6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3113" y="2864515"/>
            <a:ext cx="5590095" cy="202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89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4D050FC4-0134-FF38-81AA-CA02640CC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4" y="685800"/>
            <a:ext cx="4313237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Picture 3">
            <a:extLst>
              <a:ext uri="{FF2B5EF4-FFF2-40B4-BE49-F238E27FC236}">
                <a16:creationId xmlns:a16="http://schemas.microsoft.com/office/drawing/2014/main" id="{FBA6AAEB-3B74-94E2-2BF8-8D0BCAF40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4484688" cy="468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2" name="Rectangle 4">
            <a:extLst>
              <a:ext uri="{FF2B5EF4-FFF2-40B4-BE49-F238E27FC236}">
                <a16:creationId xmlns:a16="http://schemas.microsoft.com/office/drawing/2014/main" id="{089C5F97-B59E-5348-58F7-ED7D64C28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276600"/>
            <a:ext cx="4267200" cy="259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>
            <a:extLst>
              <a:ext uri="{FF2B5EF4-FFF2-40B4-BE49-F238E27FC236}">
                <a16:creationId xmlns:a16="http://schemas.microsoft.com/office/drawing/2014/main" id="{3E15AFFE-15DD-1692-7337-7FD455E18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1"/>
            <a:ext cx="7010400" cy="639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>
            <a:extLst>
              <a:ext uri="{FF2B5EF4-FFF2-40B4-BE49-F238E27FC236}">
                <a16:creationId xmlns:a16="http://schemas.microsoft.com/office/drawing/2014/main" id="{4B0B4A18-A5EB-ADAB-1D38-DAB311F64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3814"/>
            <a:ext cx="8686800" cy="427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AE0F3423-CF99-07EB-0EA7-06A05F3AF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4" y="685800"/>
            <a:ext cx="4313237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>
            <a:extLst>
              <a:ext uri="{FF2B5EF4-FFF2-40B4-BE49-F238E27FC236}">
                <a16:creationId xmlns:a16="http://schemas.microsoft.com/office/drawing/2014/main" id="{4856950D-6897-BAA9-D10B-A6CB346E0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4484688" cy="468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extLst>
              <a:ext uri="{FF2B5EF4-FFF2-40B4-BE49-F238E27FC236}">
                <a16:creationId xmlns:a16="http://schemas.microsoft.com/office/drawing/2014/main" id="{B08BCDD2-F893-460D-483B-0570A7382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4" y="685800"/>
            <a:ext cx="4313237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Picture 3">
            <a:extLst>
              <a:ext uri="{FF2B5EF4-FFF2-40B4-BE49-F238E27FC236}">
                <a16:creationId xmlns:a16="http://schemas.microsoft.com/office/drawing/2014/main" id="{973F132A-C54E-043A-50BC-6C0675E18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4267200" cy="36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9A8BEF-ED34-65AE-755A-C3C506EEC2D3}"/>
              </a:ext>
            </a:extLst>
          </p:cNvPr>
          <p:cNvSpPr txBox="1"/>
          <p:nvPr/>
        </p:nvSpPr>
        <p:spPr>
          <a:xfrm>
            <a:off x="9422090" y="3586056"/>
            <a:ext cx="8531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i</a:t>
            </a:r>
            <a:r>
              <a:rPr lang="en-US" dirty="0"/>
              <a:t>=0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845E43-4975-56FE-998F-D7508AD44295}"/>
              </a:ext>
            </a:extLst>
          </p:cNvPr>
          <p:cNvSpPr txBox="1"/>
          <p:nvPr/>
        </p:nvSpPr>
        <p:spPr>
          <a:xfrm>
            <a:off x="9593343" y="5086489"/>
            <a:ext cx="8531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i</a:t>
            </a:r>
            <a:r>
              <a:rPr lang="en-US"/>
              <a:t>=90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id="{0767D74D-287F-C4E2-3193-2FCBFCACC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201"/>
            <a:ext cx="868680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1" name="Text Box 3">
            <a:extLst>
              <a:ext uri="{FF2B5EF4-FFF2-40B4-BE49-F238E27FC236}">
                <a16:creationId xmlns:a16="http://schemas.microsoft.com/office/drawing/2014/main" id="{7F4F0C81-B7E8-6D72-F4EB-709FAD7EF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572001"/>
            <a:ext cx="548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Which medium is </a:t>
            </a:r>
            <a:r>
              <a:rPr lang="en-US" altLang="en-US" i="1"/>
              <a:t>faster</a:t>
            </a:r>
            <a:r>
              <a:rPr lang="en-US" altLang="en-US"/>
              <a:t>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>
            <a:extLst>
              <a:ext uri="{FF2B5EF4-FFF2-40B4-BE49-F238E27FC236}">
                <a16:creationId xmlns:a16="http://schemas.microsoft.com/office/drawing/2014/main" id="{78A517FB-12EB-D479-0967-A0C1B6381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8601"/>
            <a:ext cx="5257800" cy="29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>
            <a:extLst>
              <a:ext uri="{FF2B5EF4-FFF2-40B4-BE49-F238E27FC236}">
                <a16:creationId xmlns:a16="http://schemas.microsoft.com/office/drawing/2014/main" id="{B701BA4F-7041-EDFE-FC1A-54406C01F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65514"/>
            <a:ext cx="518160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>
            <a:extLst>
              <a:ext uri="{FF2B5EF4-FFF2-40B4-BE49-F238E27FC236}">
                <a16:creationId xmlns:a16="http://schemas.microsoft.com/office/drawing/2014/main" id="{FA812058-D36C-65A2-EBF2-F6DB24FCE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304800"/>
            <a:ext cx="404971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5">
            <a:extLst>
              <a:ext uri="{FF2B5EF4-FFF2-40B4-BE49-F238E27FC236}">
                <a16:creationId xmlns:a16="http://schemas.microsoft.com/office/drawing/2014/main" id="{BB36605F-B345-34C2-9D63-D4C12A9EB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304800"/>
            <a:ext cx="4252913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0" name="Rectangle 6">
            <a:extLst>
              <a:ext uri="{FF2B5EF4-FFF2-40B4-BE49-F238E27FC236}">
                <a16:creationId xmlns:a16="http://schemas.microsoft.com/office/drawing/2014/main" id="{420042BF-EB26-5C3E-DADA-4940138BE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28600"/>
            <a:ext cx="4724400" cy="647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>
            <a:extLst>
              <a:ext uri="{FF2B5EF4-FFF2-40B4-BE49-F238E27FC236}">
                <a16:creationId xmlns:a16="http://schemas.microsoft.com/office/drawing/2014/main" id="{6A523ACA-4C02-AF22-6095-E00CA29DF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4325"/>
            <a:ext cx="6858000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>
            <a:extLst>
              <a:ext uri="{FF2B5EF4-FFF2-40B4-BE49-F238E27FC236}">
                <a16:creationId xmlns:a16="http://schemas.microsoft.com/office/drawing/2014/main" id="{62E52CFC-8FC7-7B2C-D412-ED3E94CC2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5334000" cy="512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55338C32-9DC4-ACA2-3802-204CADF82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36888"/>
            <a:ext cx="4114800" cy="382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Rectangle 7">
            <a:extLst>
              <a:ext uri="{FF2B5EF4-FFF2-40B4-BE49-F238E27FC236}">
                <a16:creationId xmlns:a16="http://schemas.microsoft.com/office/drawing/2014/main" id="{AA46F662-1D9F-9D2B-B13C-B3382BBAF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676400"/>
            <a:ext cx="4648200" cy="388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>
            <a:extLst>
              <a:ext uri="{FF2B5EF4-FFF2-40B4-BE49-F238E27FC236}">
                <a16:creationId xmlns:a16="http://schemas.microsoft.com/office/drawing/2014/main" id="{4F67F8A2-EEBC-7A1B-995D-C860FEBEF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4275138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3" name="Picture 3">
            <a:extLst>
              <a:ext uri="{FF2B5EF4-FFF2-40B4-BE49-F238E27FC236}">
                <a16:creationId xmlns:a16="http://schemas.microsoft.com/office/drawing/2014/main" id="{F7C64CA1-2C6D-32F0-F8DD-F74DD7C9A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981450"/>
            <a:ext cx="502920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>
            <a:extLst>
              <a:ext uri="{FF2B5EF4-FFF2-40B4-BE49-F238E27FC236}">
                <a16:creationId xmlns:a16="http://schemas.microsoft.com/office/drawing/2014/main" id="{179E7F7E-1C3C-8CBB-1123-DAC80A7D2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7650"/>
            <a:ext cx="6477000" cy="628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DCBF13AC-D702-1BF0-7C16-B11B92D20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87400"/>
            <a:ext cx="8534400" cy="528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9231</TotalTime>
  <Words>862</Words>
  <Application>Microsoft Macintosh PowerPoint</Application>
  <PresentationFormat>Widescreen</PresentationFormat>
  <Paragraphs>77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Papyrus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21</cp:revision>
  <dcterms:created xsi:type="dcterms:W3CDTF">2023-09-07T02:11:30Z</dcterms:created>
  <dcterms:modified xsi:type="dcterms:W3CDTF">2023-09-19T22:48:17Z</dcterms:modified>
</cp:coreProperties>
</file>