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sldIdLst>
    <p:sldId id="321" r:id="rId2"/>
    <p:sldId id="322" r:id="rId3"/>
    <p:sldId id="323" r:id="rId4"/>
    <p:sldId id="335" r:id="rId5"/>
    <p:sldId id="324" r:id="rId6"/>
    <p:sldId id="332" r:id="rId7"/>
    <p:sldId id="325" r:id="rId8"/>
    <p:sldId id="328" r:id="rId9"/>
    <p:sldId id="329" r:id="rId10"/>
    <p:sldId id="330" r:id="rId11"/>
    <p:sldId id="336" r:id="rId12"/>
    <p:sldId id="306" r:id="rId13"/>
    <p:sldId id="338" r:id="rId14"/>
    <p:sldId id="307" r:id="rId15"/>
    <p:sldId id="257" r:id="rId16"/>
    <p:sldId id="339" r:id="rId17"/>
    <p:sldId id="347" r:id="rId18"/>
    <p:sldId id="348" r:id="rId19"/>
    <p:sldId id="256" r:id="rId20"/>
    <p:sldId id="337" r:id="rId21"/>
    <p:sldId id="341" r:id="rId22"/>
    <p:sldId id="258" r:id="rId23"/>
    <p:sldId id="259" r:id="rId24"/>
    <p:sldId id="260" r:id="rId25"/>
    <p:sldId id="261" r:id="rId26"/>
    <p:sldId id="262" r:id="rId27"/>
    <p:sldId id="343" r:id="rId28"/>
    <p:sldId id="344" r:id="rId29"/>
    <p:sldId id="346" r:id="rId30"/>
    <p:sldId id="342" r:id="rId31"/>
    <p:sldId id="349" r:id="rId32"/>
    <p:sldId id="263" r:id="rId33"/>
    <p:sldId id="264" r:id="rId34"/>
    <p:sldId id="265" r:id="rId35"/>
    <p:sldId id="266" r:id="rId36"/>
    <p:sldId id="345" r:id="rId37"/>
    <p:sldId id="295" r:id="rId38"/>
    <p:sldId id="350" r:id="rId39"/>
    <p:sldId id="320" r:id="rId40"/>
    <p:sldId id="267" r:id="rId41"/>
    <p:sldId id="318" r:id="rId42"/>
    <p:sldId id="271" r:id="rId43"/>
    <p:sldId id="315" r:id="rId44"/>
    <p:sldId id="308" r:id="rId45"/>
    <p:sldId id="288" r:id="rId46"/>
    <p:sldId id="270" r:id="rId47"/>
    <p:sldId id="289" r:id="rId48"/>
    <p:sldId id="280" r:id="rId49"/>
    <p:sldId id="284" r:id="rId50"/>
    <p:sldId id="281" r:id="rId51"/>
    <p:sldId id="297" r:id="rId52"/>
    <p:sldId id="282" r:id="rId53"/>
    <p:sldId id="331" r:id="rId54"/>
    <p:sldId id="355" r:id="rId55"/>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mn-cs"/>
      </a:defRPr>
    </a:lvl1pPr>
    <a:lvl2pPr marL="457200" algn="l" rtl="0" fontAlgn="base">
      <a:spcBef>
        <a:spcPct val="0"/>
      </a:spcBef>
      <a:spcAft>
        <a:spcPct val="0"/>
      </a:spcAft>
      <a:defRPr kern="1200">
        <a:solidFill>
          <a:schemeClr val="tx1"/>
        </a:solidFill>
        <a:latin typeface="Arial" panose="020B0604020202020204" pitchFamily="34" charset="0"/>
        <a:ea typeface="+mn-ea"/>
        <a:cs typeface="+mn-cs"/>
      </a:defRPr>
    </a:lvl2pPr>
    <a:lvl3pPr marL="914400" algn="l" rtl="0" fontAlgn="base">
      <a:spcBef>
        <a:spcPct val="0"/>
      </a:spcBef>
      <a:spcAft>
        <a:spcPct val="0"/>
      </a:spcAft>
      <a:defRPr kern="1200">
        <a:solidFill>
          <a:schemeClr val="tx1"/>
        </a:solidFill>
        <a:latin typeface="Arial" panose="020B0604020202020204" pitchFamily="34" charset="0"/>
        <a:ea typeface="+mn-ea"/>
        <a:cs typeface="+mn-cs"/>
      </a:defRPr>
    </a:lvl3pPr>
    <a:lvl4pPr marL="1371600" algn="l" rtl="0" fontAlgn="base">
      <a:spcBef>
        <a:spcPct val="0"/>
      </a:spcBef>
      <a:spcAft>
        <a:spcPct val="0"/>
      </a:spcAft>
      <a:defRPr kern="1200">
        <a:solidFill>
          <a:schemeClr val="tx1"/>
        </a:solidFill>
        <a:latin typeface="Arial" panose="020B0604020202020204" pitchFamily="34" charset="0"/>
        <a:ea typeface="+mn-ea"/>
        <a:cs typeface="+mn-cs"/>
      </a:defRPr>
    </a:lvl4pPr>
    <a:lvl5pPr marL="1828800" algn="l" rtl="0" fontAlgn="base">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379" autoAdjust="0"/>
    <p:restoredTop sz="43333"/>
  </p:normalViewPr>
  <p:slideViewPr>
    <p:cSldViewPr>
      <p:cViewPr varScale="1">
        <p:scale>
          <a:sx n="51" d="100"/>
          <a:sy n="51" d="100"/>
        </p:scale>
        <p:origin x="4208" y="19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7B98677-6C8F-3D5A-48A6-49BBA2359F38}"/>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ltLang="en-US"/>
          </a:p>
        </p:txBody>
      </p:sp>
      <p:sp>
        <p:nvSpPr>
          <p:cNvPr id="68611" name="Rectangle 3">
            <a:extLst>
              <a:ext uri="{FF2B5EF4-FFF2-40B4-BE49-F238E27FC236}">
                <a16:creationId xmlns:a16="http://schemas.microsoft.com/office/drawing/2014/main" id="{6DF4E2B8-3B04-E75F-9866-60778FEAE98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ltLang="en-US"/>
          </a:p>
        </p:txBody>
      </p:sp>
      <p:sp>
        <p:nvSpPr>
          <p:cNvPr id="68612" name="Rectangle 4">
            <a:extLst>
              <a:ext uri="{FF2B5EF4-FFF2-40B4-BE49-F238E27FC236}">
                <a16:creationId xmlns:a16="http://schemas.microsoft.com/office/drawing/2014/main" id="{4AA13B8D-3F19-0498-B77A-E29994D10EAE}"/>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8613" name="Rectangle 5">
            <a:extLst>
              <a:ext uri="{FF2B5EF4-FFF2-40B4-BE49-F238E27FC236}">
                <a16:creationId xmlns:a16="http://schemas.microsoft.com/office/drawing/2014/main" id="{EF0C6331-406A-710B-AB47-4656C269C5AF}"/>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68614" name="Rectangle 6">
            <a:extLst>
              <a:ext uri="{FF2B5EF4-FFF2-40B4-BE49-F238E27FC236}">
                <a16:creationId xmlns:a16="http://schemas.microsoft.com/office/drawing/2014/main" id="{3C9B597F-1727-15D3-0DE9-BB1348FEC09F}"/>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ltLang="en-US"/>
          </a:p>
        </p:txBody>
      </p:sp>
      <p:sp>
        <p:nvSpPr>
          <p:cNvPr id="68615" name="Rectangle 7">
            <a:extLst>
              <a:ext uri="{FF2B5EF4-FFF2-40B4-BE49-F238E27FC236}">
                <a16:creationId xmlns:a16="http://schemas.microsoft.com/office/drawing/2014/main" id="{4D354C6C-8F91-1DE9-94F6-B71DA2C6574B}"/>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8649EBE-07C2-3245-A0BE-F071302E1CB9}"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pdhonline.com/courses/g175/g175_new.htm"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a:t>
            </a:fld>
            <a:endParaRPr lang="en-US" altLang="en-US"/>
          </a:p>
        </p:txBody>
      </p:sp>
    </p:spTree>
    <p:extLst>
      <p:ext uri="{BB962C8B-B14F-4D97-AF65-F5344CB8AC3E}">
        <p14:creationId xmlns:p14="http://schemas.microsoft.com/office/powerpoint/2010/main" val="23571483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openoregon.pressbooks.pub</a:t>
            </a:r>
            <a:r>
              <a:rPr lang="en-US" dirty="0"/>
              <a:t>/</a:t>
            </a:r>
            <a:r>
              <a:rPr lang="en-US" dirty="0" err="1"/>
              <a:t>earthscience</a:t>
            </a:r>
            <a:r>
              <a:rPr lang="en-US" dirty="0"/>
              <a:t>/chapter/9-1-what-is-an-earthquake-2/</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elastic model for earthquakes – material deforms under stress up to its breaking strength, then it breaks (stick over knee, but not perfect) and earthquake cycle starts over (stick does not).</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17</a:t>
            </a:fld>
            <a:endParaRPr lang="en-US" altLang="en-US"/>
          </a:p>
        </p:txBody>
      </p:sp>
    </p:spTree>
    <p:extLst>
      <p:ext uri="{BB962C8B-B14F-4D97-AF65-F5344CB8AC3E}">
        <p14:creationId xmlns:p14="http://schemas.microsoft.com/office/powerpoint/2010/main" val="363673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openoregon.pressbooks.pub</a:t>
            </a:r>
            <a:r>
              <a:rPr lang="en-US" dirty="0"/>
              <a:t>/</a:t>
            </a:r>
            <a:r>
              <a:rPr lang="en-US" dirty="0" err="1"/>
              <a:t>earthscience</a:t>
            </a:r>
            <a:r>
              <a:rPr lang="en-US" dirty="0"/>
              <a:t>/chapter/9-1-what-is-an-earthquake-2/</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Location – </a:t>
            </a:r>
            <a:r>
              <a:rPr lang="en-US" sz="1800" dirty="0" err="1">
                <a:effectLst/>
                <a:latin typeface="Times New Roman" panose="02020603050405020304" pitchFamily="18" charset="0"/>
                <a:ea typeface="Times New Roman" panose="02020603050405020304" pitchFamily="18" charset="0"/>
              </a:rPr>
              <a:t>lat,lon,dep</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Source properties (fault geometry, amount slip, etc.)</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When an earthquake happens the seismic waves it produces are </a:t>
            </a:r>
            <a:r>
              <a:rPr lang="en-US" sz="1800" dirty="0" err="1">
                <a:effectLst/>
                <a:latin typeface="Times New Roman" panose="02020603050405020304" pitchFamily="18" charset="0"/>
                <a:ea typeface="Times New Roman" panose="02020603050405020304" pitchFamily="18" charset="0"/>
              </a:rPr>
              <a:t>recored</a:t>
            </a:r>
            <a:r>
              <a:rPr lang="en-US" sz="1800" dirty="0">
                <a:effectLst/>
                <a:latin typeface="Times New Roman" panose="02020603050405020304" pitchFamily="18" charset="0"/>
                <a:ea typeface="Times New Roman" panose="02020603050405020304" pitchFamily="18" charset="0"/>
              </a:rPr>
              <a:t> on many seismometers around the world.</a:t>
            </a:r>
            <a:r>
              <a:rPr lang="en-US" dirty="0">
                <a:effectLst/>
              </a:rPr>
              <a:t> </a:t>
            </a:r>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18</a:t>
            </a:fld>
            <a:endParaRPr lang="en-US" altLang="en-US"/>
          </a:p>
        </p:txBody>
      </p:sp>
    </p:spTree>
    <p:extLst>
      <p:ext uri="{BB962C8B-B14F-4D97-AF65-F5344CB8AC3E}">
        <p14:creationId xmlns:p14="http://schemas.microsoft.com/office/powerpoint/2010/main" val="1177920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Fig from - Richard M. Palin, M. Santosh, </a:t>
            </a:r>
            <a:r>
              <a:rPr lang="en-US" dirty="0" err="1"/>
              <a:t>Wentao</a:t>
            </a:r>
            <a:r>
              <a:rPr lang="en-US" dirty="0"/>
              <a:t> Cao, Shan-Shan Li, David Hernández-Uribe, Andrew Parsons,, Secular change and the onset of plate tectonics on Earth, Earth-Science Reviews, Volume 207, 2020, 103172, ISSN 0012-8252, https://</a:t>
            </a:r>
            <a:r>
              <a:rPr lang="en-US" dirty="0" err="1"/>
              <a:t>doi.org</a:t>
            </a:r>
            <a:r>
              <a:rPr lang="en-US" dirty="0"/>
              <a:t>/10.1016/j.earscirev.2020.103172. (https://</a:t>
            </a:r>
            <a:r>
              <a:rPr lang="en-US" dirty="0" err="1"/>
              <a:t>www.sciencedirect.com</a:t>
            </a:r>
            <a:r>
              <a:rPr lang="en-US" dirty="0"/>
              <a:t>/science/article/</a:t>
            </a:r>
            <a:r>
              <a:rPr lang="en-US" dirty="0" err="1"/>
              <a:t>pii</a:t>
            </a:r>
            <a:r>
              <a:rPr lang="en-US" dirty="0"/>
              <a:t>/S001282522030218X)</a:t>
            </a:r>
          </a:p>
          <a:p>
            <a:endParaRPr lang="en-US" dirty="0"/>
          </a:p>
          <a:p>
            <a:pPr marL="0" marR="0">
              <a:spcBef>
                <a:spcPts val="0"/>
              </a:spcBef>
              <a:spcAft>
                <a:spcPts val="0"/>
              </a:spcAft>
            </a:pPr>
            <a:r>
              <a:rPr lang="en-US" sz="1800" dirty="0">
                <a:effectLst/>
                <a:highlight>
                  <a:srgbClr val="FFFF00"/>
                </a:highlight>
                <a:latin typeface="Times New Roman" panose="02020603050405020304" pitchFamily="18" charset="0"/>
                <a:ea typeface="Times New Roman" panose="02020603050405020304" pitchFamily="18" charset="0"/>
              </a:rPr>
              <a:t>Seismology is the primary tool to study the interior of the earth as very little is accessible for direct observation</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highlight>
                  <a:srgbClr val="FFFF00"/>
                </a:highlight>
                <a:latin typeface="Times New Roman" panose="02020603050405020304" pitchFamily="18" charset="0"/>
                <a:ea typeface="Times New Roman" panose="02020603050405020304" pitchFamily="18" charset="0"/>
              </a:rPr>
              <a:t>Deepest hole ~13 km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highlight>
                  <a:srgbClr val="FFFF00"/>
                </a:highlight>
                <a:latin typeface="Times New Roman" panose="02020603050405020304" pitchFamily="18" charset="0"/>
                <a:ea typeface="Times New Roman" panose="02020603050405020304" pitchFamily="18" charset="0"/>
              </a:rPr>
              <a:t>Radius Earth 6371 km</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highlight>
                  <a:srgbClr val="FFFF00"/>
                </a:highlight>
                <a:latin typeface="Times New Roman" panose="02020603050405020304" pitchFamily="18" charset="0"/>
                <a:ea typeface="Times New Roman" panose="02020603050405020304" pitchFamily="18" charset="0"/>
              </a:rPr>
              <a:t>We can only see 0.2% of the way into the earth! - not very much</a:t>
            </a:r>
          </a:p>
          <a:p>
            <a:pPr marL="0" marR="0">
              <a:spcBef>
                <a:spcPts val="0"/>
              </a:spcBef>
              <a:spcAft>
                <a:spcPts val="0"/>
              </a:spcAft>
            </a:pPr>
            <a:endParaRPr lang="en-US" sz="1800" dirty="0">
              <a:effectLst/>
              <a:highlight>
                <a:srgbClr val="FFFF00"/>
              </a:highligh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Some geological evidence from slightly deeper (kimberlites come from 150-450 km deep, also not super deep).</a:t>
            </a:r>
            <a:endParaRPr lang="en-US" sz="1800" dirty="0">
              <a:effectLst/>
              <a:highlight>
                <a:srgbClr val="FFFF00"/>
              </a:highlight>
              <a:latin typeface="Times New Roman" panose="02020603050405020304" pitchFamily="18" charset="0"/>
              <a:ea typeface="Times New Roman" panose="02020603050405020304" pitchFamily="18" charset="0"/>
            </a:endParaRP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Deeper (notice the crust is not very deep, only ~6 times deeper than the deepest well) seismology allows inferences of chemical composition (mantle-silicate vs core outer core–liquid iron), changes in mineral structure (phase change, composition constant), and variations in temperature, density, mineral anisotropy, etc.</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Structure of liquid outer and solid inner cores (although the earth’s moment of inertia told us that the earth did not have uniform density and density had to be larger towards the middle).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Inferences about chemical composition and mineral structure (same composition, but different structure).</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19</a:t>
            </a:fld>
            <a:endParaRPr lang="en-US" altLang="en-US"/>
          </a:p>
        </p:txBody>
      </p:sp>
    </p:spTree>
    <p:extLst>
      <p:ext uri="{BB962C8B-B14F-4D97-AF65-F5344CB8AC3E}">
        <p14:creationId xmlns:p14="http://schemas.microsoft.com/office/powerpoint/2010/main" val="832020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seismology looks into the earth</a:t>
            </a:r>
          </a:p>
          <a:p>
            <a:endParaRPr lang="en-US" dirty="0"/>
          </a:p>
          <a:p>
            <a:r>
              <a:rPr lang="en-US" dirty="0" err="1"/>
              <a:t>Llike</a:t>
            </a:r>
            <a:r>
              <a:rPr lang="en-US" dirty="0"/>
              <a:t> (but not like) X-rays.</a:t>
            </a:r>
          </a:p>
          <a:p>
            <a:endParaRPr lang="en-US" dirty="0"/>
          </a:p>
          <a:p>
            <a:r>
              <a:rPr lang="en-US" dirty="0"/>
              <a:t>X-rays – information principally from absorption (attenuation, proportional to density of body parts).</a:t>
            </a:r>
          </a:p>
          <a:p>
            <a:endParaRPr lang="en-US" dirty="0"/>
          </a:p>
          <a:p>
            <a:r>
              <a:rPr lang="en-US" dirty="0"/>
              <a:t>Seismic (rays) – primary information from travel time, secondary from polarization, amplitude, absence/</a:t>
            </a:r>
            <a:r>
              <a:rPr lang="en-US" dirty="0" err="1"/>
              <a:t>presnece</a:t>
            </a:r>
            <a:r>
              <a:rPr lang="en-US" dirty="0"/>
              <a:t>, etc.</a:t>
            </a:r>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20</a:t>
            </a:fld>
            <a:endParaRPr lang="en-US" altLang="en-US"/>
          </a:p>
        </p:txBody>
      </p:sp>
    </p:spTree>
    <p:extLst>
      <p:ext uri="{BB962C8B-B14F-4D97-AF65-F5344CB8AC3E}">
        <p14:creationId xmlns:p14="http://schemas.microsoft.com/office/powerpoint/2010/main" val="1441149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Much of what we know about the interior of the earth comes from indirect methods, principally seismology as seismic waves can sample most of the interior of the earth.</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Seismology maps Earth’s interior in terms of the distribution of physical properties that affect the transmission of seismic waves giving us a picture of Earth’s structure.</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Note the ray paths are curved – velocity is not constant, it increases with depth.</a:t>
            </a:r>
            <a:r>
              <a:rPr lang="en-US" sz="2800" dirty="0">
                <a:effectLst/>
              </a:rPr>
              <a:t> </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21</a:t>
            </a:fld>
            <a:endParaRPr lang="en-US" altLang="en-US"/>
          </a:p>
        </p:txBody>
      </p:sp>
    </p:spTree>
    <p:extLst>
      <p:ext uri="{BB962C8B-B14F-4D97-AF65-F5344CB8AC3E}">
        <p14:creationId xmlns:p14="http://schemas.microsoft.com/office/powerpoint/2010/main" val="32340419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Many different waves, sampling different parts of the earth – can infer properties of the “medium”</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structure of the crust, lithosphere, mantle, outer and inner core are inferred from variations in seismic velocity and other propagation properties such as the fact that S waves don’t propagate through liquids.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22</a:t>
            </a:fld>
            <a:endParaRPr lang="en-US" altLang="en-US"/>
          </a:p>
        </p:txBody>
      </p:sp>
    </p:spTree>
    <p:extLst>
      <p:ext uri="{BB962C8B-B14F-4D97-AF65-F5344CB8AC3E}">
        <p14:creationId xmlns:p14="http://schemas.microsoft.com/office/powerpoint/2010/main" val="39762292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Seismograms provide timing information (when specific waves arrived), polarization (longitudinal P, in-plane S, Rayleigh, Love, anisotropy [shear wave splitting]), information about layers and properties (elastic or liquid), etc.</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23</a:t>
            </a:fld>
            <a:endParaRPr lang="en-US" altLang="en-US"/>
          </a:p>
        </p:txBody>
      </p:sp>
    </p:spTree>
    <p:extLst>
      <p:ext uri="{BB962C8B-B14F-4D97-AF65-F5344CB8AC3E}">
        <p14:creationId xmlns:p14="http://schemas.microsoft.com/office/powerpoint/2010/main" val="2101455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 the crust seismology images layered and other structures defined by impedance changes, faults, and provides information on economic resources such as oil and gas. Seismology also images the base of the crust (5-10 km km in the oceans, 15-45 km in continents and up to 70/80 km beneath mountains).</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More like radar, sonar, echo sounding than X-rays as send out signal and look for reflections/scattering coming back</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24</a:t>
            </a:fld>
            <a:endParaRPr lang="en-US" altLang="en-US"/>
          </a:p>
        </p:txBody>
      </p:sp>
    </p:spTree>
    <p:extLst>
      <p:ext uri="{BB962C8B-B14F-4D97-AF65-F5344CB8AC3E}">
        <p14:creationId xmlns:p14="http://schemas.microsoft.com/office/powerpoint/2010/main" val="1068006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25</a:t>
            </a:fld>
            <a:endParaRPr lang="en-US" altLang="en-US"/>
          </a:p>
        </p:txBody>
      </p:sp>
    </p:spTree>
    <p:extLst>
      <p:ext uri="{BB962C8B-B14F-4D97-AF65-F5344CB8AC3E}">
        <p14:creationId xmlns:p14="http://schemas.microsoft.com/office/powerpoint/2010/main" val="24780816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www.ukm.my</a:t>
            </a:r>
            <a:r>
              <a:rPr lang="en-US" dirty="0"/>
              <a:t>/</a:t>
            </a:r>
            <a:r>
              <a:rPr lang="en-US" dirty="0" err="1"/>
              <a:t>rahim</a:t>
            </a:r>
            <a:r>
              <a:rPr lang="en-US" dirty="0"/>
              <a:t>/Seismic%20Refraction%20Surveying.htm</a:t>
            </a:r>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26</a:t>
            </a:fld>
            <a:endParaRPr lang="en-US" altLang="en-US"/>
          </a:p>
        </p:txBody>
      </p:sp>
    </p:spTree>
    <p:extLst>
      <p:ext uri="{BB962C8B-B14F-4D97-AF65-F5344CB8AC3E}">
        <p14:creationId xmlns:p14="http://schemas.microsoft.com/office/powerpoint/2010/main" val="648098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1 - Class info</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2 - Textbook</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3/4 - Other books – similar level</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5 - Other books – intermediate level</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6 - Other books – advanced level</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7 - Grading – </a:t>
            </a:r>
            <a:r>
              <a:rPr lang="en-US" sz="1800" dirty="0" err="1">
                <a:effectLst/>
                <a:latin typeface="Times New Roman" panose="02020603050405020304" pitchFamily="18" charset="0"/>
                <a:ea typeface="Times New Roman" panose="02020603050405020304" pitchFamily="18" charset="0"/>
              </a:rPr>
              <a:t>homeworks</a:t>
            </a:r>
            <a:r>
              <a:rPr lang="en-US" sz="1800" dirty="0">
                <a:effectLst/>
                <a:latin typeface="Times New Roman" panose="02020603050405020304" pitchFamily="18" charset="0"/>
                <a:ea typeface="Times New Roman" panose="02020603050405020304" pitchFamily="18" charset="0"/>
              </a:rPr>
              <a:t>, project, class participation</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a:t>
            </a:fld>
            <a:endParaRPr lang="en-US" altLang="en-US"/>
          </a:p>
        </p:txBody>
      </p:sp>
    </p:spTree>
    <p:extLst>
      <p:ext uri="{BB962C8B-B14F-4D97-AF65-F5344CB8AC3E}">
        <p14:creationId xmlns:p14="http://schemas.microsoft.com/office/powerpoint/2010/main" val="15364327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E414F"/>
                </a:solidFill>
                <a:effectLst/>
                <a:latin typeface="Roboto" panose="020F0502020204030204" pitchFamily="34" charset="0"/>
              </a:rPr>
              <a:t>Bray, Jonathan D. and Keith I. Kelson. “Observations of Surface Fault Rupture from the 1906 Earthquake in the Context of Current Practice.” </a:t>
            </a:r>
            <a:r>
              <a:rPr lang="en-US" b="0" i="1" dirty="0">
                <a:solidFill>
                  <a:srgbClr val="2E414F"/>
                </a:solidFill>
                <a:effectLst/>
                <a:latin typeface="Roboto" panose="02000000000000000000" pitchFamily="2" charset="0"/>
              </a:rPr>
              <a:t>Earthquake Spectra</a:t>
            </a:r>
            <a:r>
              <a:rPr lang="en-US" b="0" i="0" dirty="0">
                <a:solidFill>
                  <a:srgbClr val="2E414F"/>
                </a:solidFill>
                <a:effectLst/>
                <a:latin typeface="Roboto" panose="02000000000000000000" pitchFamily="2" charset="0"/>
              </a:rPr>
              <a:t> 22 (2006): 69 - 89. (but earlier ref from 1906)</a:t>
            </a:r>
            <a:endParaRPr lang="en-US" dirty="0"/>
          </a:p>
          <a:p>
            <a:r>
              <a:rPr lang="en-US" dirty="0"/>
              <a:t>http://</a:t>
            </a:r>
            <a:r>
              <a:rPr lang="en-US" dirty="0" err="1"/>
              <a:t>ds.iris.edu</a:t>
            </a:r>
            <a:r>
              <a:rPr lang="en-US" dirty="0"/>
              <a:t>/</a:t>
            </a:r>
            <a:r>
              <a:rPr lang="en-US" dirty="0" err="1"/>
              <a:t>gsv</a:t>
            </a:r>
            <a:r>
              <a:rPr lang="en-US" dirty="0"/>
              <a:t>/</a:t>
            </a:r>
            <a:r>
              <a:rPr lang="en-US" dirty="0" err="1"/>
              <a:t>tsplotForID.phtml?evid</a:t>
            </a:r>
            <a:r>
              <a:rPr lang="en-US" dirty="0"/>
              <a:t>=2844986&amp;useCache=1&amp;epo=0&amp;caller=</a:t>
            </a:r>
            <a:r>
              <a:rPr lang="en-US" dirty="0" err="1"/>
              <a:t>map&amp;maxMag</a:t>
            </a:r>
            <a:r>
              <a:rPr lang="en-US" dirty="0"/>
              <a:t>=10</a:t>
            </a:r>
          </a:p>
          <a:p>
            <a:r>
              <a:rPr lang="en-US" dirty="0"/>
              <a:t>https://</a:t>
            </a:r>
            <a:r>
              <a:rPr lang="en-US" dirty="0" err="1"/>
              <a:t>eos.org</a:t>
            </a:r>
            <a:r>
              <a:rPr lang="en-US" dirty="0"/>
              <a:t>/science-updates/using-earthquake-forensics-to-study-subduction-from-space</a:t>
            </a:r>
          </a:p>
          <a:p>
            <a:r>
              <a:rPr lang="en-US" dirty="0"/>
              <a:t>https://</a:t>
            </a:r>
            <a:r>
              <a:rPr lang="en-US" dirty="0" err="1"/>
              <a:t>spaceflightnow.com</a:t>
            </a:r>
            <a:r>
              <a:rPr lang="en-US" dirty="0"/>
              <a:t>/news/n0312/04earthquake/</a:t>
            </a:r>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27</a:t>
            </a:fld>
            <a:endParaRPr lang="en-US" altLang="en-US"/>
          </a:p>
        </p:txBody>
      </p:sp>
    </p:spTree>
    <p:extLst>
      <p:ext uri="{BB962C8B-B14F-4D97-AF65-F5344CB8AC3E}">
        <p14:creationId xmlns:p14="http://schemas.microsoft.com/office/powerpoint/2010/main" val="34132811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a:t>
            </a:r>
            <a:r>
              <a:rPr lang="en-US" dirty="0" err="1"/>
              <a:t>Mikenorton</a:t>
            </a:r>
            <a:r>
              <a:rPr lang="en-US" dirty="0"/>
              <a:t> - Own work, CC BY-SA 3.0, https://</a:t>
            </a:r>
            <a:r>
              <a:rPr lang="en-US" dirty="0" err="1"/>
              <a:t>commons.wikimedia.org</a:t>
            </a:r>
            <a:r>
              <a:rPr lang="en-US" dirty="0"/>
              <a:t>/w/</a:t>
            </a:r>
            <a:r>
              <a:rPr lang="en-US" dirty="0" err="1"/>
              <a:t>index.php?curid</a:t>
            </a:r>
            <a:r>
              <a:rPr lang="en-US" dirty="0"/>
              <a:t>=4050395</a:t>
            </a:r>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30</a:t>
            </a:fld>
            <a:endParaRPr lang="en-US" altLang="en-US"/>
          </a:p>
        </p:txBody>
      </p:sp>
    </p:spTree>
    <p:extLst>
      <p:ext uri="{BB962C8B-B14F-4D97-AF65-F5344CB8AC3E}">
        <p14:creationId xmlns:p14="http://schemas.microsoft.com/office/powerpoint/2010/main" val="15126435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Jmaes</a:t>
            </a:r>
            <a:r>
              <a:rPr lang="en-US" dirty="0"/>
              <a:t> </a:t>
            </a:r>
            <a:r>
              <a:rPr lang="en-US" dirty="0" err="1"/>
              <a:t>Fitzpatric</a:t>
            </a:r>
            <a:r>
              <a:rPr lang="en-US" dirty="0"/>
              <a:t> on https://</a:t>
            </a:r>
            <a:r>
              <a:rPr lang="en-US" dirty="0" err="1"/>
              <a:t>www.quora.com</a:t>
            </a:r>
            <a:r>
              <a:rPr lang="en-US" dirty="0"/>
              <a:t>/What-is-the-true-shape-of-the-Earth-geoid-or-ellipsoid</a:t>
            </a:r>
          </a:p>
          <a:p>
            <a:endParaRPr lang="en-US" dirty="0"/>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Models: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Simplified approximations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“Explain” major feathers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Refined through time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EX earth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sphere is simplest, zeroth order shape of the earth – determined by (shear) strength of the material and gravity, when gets “big” enough takes spherical shape (minimum energy).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not rigid, rotation causes deformation into ellipsoid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“real” shape “defined” by gravity equipotential – shape solid earth, shape oceans – also a model as can’t determine gravity equipotential exactly.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¿best? description – oblate spheroid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Even more detail – earth deforms at time scales of seconds (earthquakes, earthquake waves, tidal deformation, elastic and viscoelastic response to surface loading, tectonic deformations (mountain building, plate tectonic movements), convection in mantle, fluid currents in outer core, etc.)</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31</a:t>
            </a:fld>
            <a:endParaRPr lang="en-US" altLang="en-US"/>
          </a:p>
        </p:txBody>
      </p:sp>
    </p:spTree>
    <p:extLst>
      <p:ext uri="{BB962C8B-B14F-4D97-AF65-F5344CB8AC3E}">
        <p14:creationId xmlns:p14="http://schemas.microsoft.com/office/powerpoint/2010/main" val="36894480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0831B4C0-1A70-7F78-FD28-D13751DC16E0}"/>
              </a:ext>
            </a:extLst>
          </p:cNvPr>
          <p:cNvSpPr>
            <a:spLocks noGrp="1" noChangeArrowheads="1"/>
          </p:cNvSpPr>
          <p:nvPr>
            <p:ph type="sldNum" sz="quarter" idx="5"/>
          </p:nvPr>
        </p:nvSpPr>
        <p:spPr>
          <a:ln/>
        </p:spPr>
        <p:txBody>
          <a:bodyPr/>
          <a:lstStyle/>
          <a:p>
            <a:fld id="{C5D6DB69-043F-7349-B8AD-5E5C74608505}" type="slidenum">
              <a:rPr lang="en-US" altLang="en-US"/>
              <a:pPr/>
              <a:t>32</a:t>
            </a:fld>
            <a:endParaRPr lang="en-US" altLang="en-US"/>
          </a:p>
        </p:txBody>
      </p:sp>
      <p:sp>
        <p:nvSpPr>
          <p:cNvPr id="69634" name="Rectangle 2">
            <a:extLst>
              <a:ext uri="{FF2B5EF4-FFF2-40B4-BE49-F238E27FC236}">
                <a16:creationId xmlns:a16="http://schemas.microsoft.com/office/drawing/2014/main" id="{14E029A3-B73E-AA57-2D91-0035601FA869}"/>
              </a:ext>
            </a:extLst>
          </p:cNvPr>
          <p:cNvSpPr>
            <a:spLocks noGrp="1" noRot="1" noChangeAspect="1" noChangeArrowheads="1" noTextEdit="1"/>
          </p:cNvSpPr>
          <p:nvPr>
            <p:ph type="sldImg"/>
          </p:nvPr>
        </p:nvSpPr>
        <p:spPr>
          <a:ln/>
        </p:spPr>
      </p:sp>
      <p:sp>
        <p:nvSpPr>
          <p:cNvPr id="69635" name="Rectangle 3">
            <a:extLst>
              <a:ext uri="{FF2B5EF4-FFF2-40B4-BE49-F238E27FC236}">
                <a16:creationId xmlns:a16="http://schemas.microsoft.com/office/drawing/2014/main" id="{D6944CC4-E29F-2248-3198-43BA3E89585B}"/>
              </a:ext>
            </a:extLst>
          </p:cNvPr>
          <p:cNvSpPr>
            <a:spLocks noGrp="1" noChangeArrowheads="1"/>
          </p:cNvSpPr>
          <p:nvPr>
            <p:ph type="body" idx="1"/>
          </p:nvPr>
        </p:nvSpPr>
        <p:spPr/>
        <p:txBody>
          <a:bodyPr/>
          <a:lstStyle/>
          <a:p>
            <a:pPr marL="228600" indent="-228600"/>
            <a:r>
              <a:rPr lang="en-US" altLang="en-US" dirty="0"/>
              <a:t>Models: Science is concerned with discarding old models and making new ones</a:t>
            </a:r>
          </a:p>
          <a:p>
            <a:pPr marL="228600" indent="-228600">
              <a:buFontTx/>
              <a:buAutoNum type="arabicPeriod"/>
            </a:pPr>
            <a:r>
              <a:rPr lang="en-US" altLang="en-US" dirty="0"/>
              <a:t>Multiple levels of simplicity – Ex/ 3D rupture – 2D rupture – elastic slip – rectangular fault – uniform rupture – double couple of forces</a:t>
            </a:r>
          </a:p>
          <a:p>
            <a:pPr marL="228600" indent="-228600">
              <a:buFontTx/>
              <a:buAutoNum type="arabicPeriod"/>
            </a:pPr>
            <a:r>
              <a:rPr lang="en-US" altLang="en-US" dirty="0"/>
              <a:t> forward problems vs. inverse problems</a:t>
            </a:r>
          </a:p>
          <a:p>
            <a:pPr marL="228600" indent="-228600">
              <a:buFontTx/>
              <a:buAutoNum type="arabicPeriod"/>
            </a:pPr>
            <a:r>
              <a:rPr lang="en-US" altLang="en-US" dirty="0"/>
              <a:t> Precision, accuracy, uncertainty – measurement uncertainties </a:t>
            </a:r>
            <a:r>
              <a:rPr lang="en-US" altLang="en-US" dirty="0">
                <a:sym typeface="Wingdings" pitchFamily="2" charset="2"/>
              </a:rPr>
              <a:t> 1 km uncertainty in EQ depth (no need to report greater precision)  actually more because of velocity uncertainties and EQ size (rupture area of a M6 is about 10 km)</a:t>
            </a:r>
          </a:p>
          <a:p>
            <a:pPr marL="228600" indent="-228600">
              <a:buFontTx/>
              <a:buAutoNum type="arabicPeriod"/>
            </a:pPr>
            <a:r>
              <a:rPr lang="en-US" altLang="en-US" dirty="0">
                <a:sym typeface="Wingdings" pitchFamily="2" charset="2"/>
              </a:rPr>
              <a:t> Models improve with time because of new and better data, and clever new ways of doing things. There will always be room for improvement!</a:t>
            </a:r>
            <a:endParaRPr lang="en-US"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9B968B55-7B2B-B55F-B87E-B9545BF6607D}"/>
              </a:ext>
            </a:extLst>
          </p:cNvPr>
          <p:cNvSpPr>
            <a:spLocks noGrp="1" noChangeArrowheads="1"/>
          </p:cNvSpPr>
          <p:nvPr>
            <p:ph type="sldNum" sz="quarter" idx="5"/>
          </p:nvPr>
        </p:nvSpPr>
        <p:spPr>
          <a:ln/>
        </p:spPr>
        <p:txBody>
          <a:bodyPr/>
          <a:lstStyle/>
          <a:p>
            <a:fld id="{26E7B0D7-310B-304E-9D52-20074D9322AF}" type="slidenum">
              <a:rPr lang="en-US" altLang="en-US"/>
              <a:pPr/>
              <a:t>34</a:t>
            </a:fld>
            <a:endParaRPr lang="en-US" altLang="en-US"/>
          </a:p>
        </p:txBody>
      </p:sp>
      <p:sp>
        <p:nvSpPr>
          <p:cNvPr id="70658" name="Rectangle 2">
            <a:extLst>
              <a:ext uri="{FF2B5EF4-FFF2-40B4-BE49-F238E27FC236}">
                <a16:creationId xmlns:a16="http://schemas.microsoft.com/office/drawing/2014/main" id="{4B012023-EF5B-D4C8-9436-FB7250B5B76C}"/>
              </a:ext>
            </a:extLst>
          </p:cNvPr>
          <p:cNvSpPr>
            <a:spLocks noGrp="1" noRot="1" noChangeAspect="1" noChangeArrowheads="1" noTextEdit="1"/>
          </p:cNvSpPr>
          <p:nvPr>
            <p:ph type="sldImg"/>
          </p:nvPr>
        </p:nvSpPr>
        <p:spPr>
          <a:ln/>
        </p:spPr>
      </p:sp>
      <p:sp>
        <p:nvSpPr>
          <p:cNvPr id="70659" name="Rectangle 3">
            <a:extLst>
              <a:ext uri="{FF2B5EF4-FFF2-40B4-BE49-F238E27FC236}">
                <a16:creationId xmlns:a16="http://schemas.microsoft.com/office/drawing/2014/main" id="{D1091746-0D55-C54A-359D-1C4285D19E54}"/>
              </a:ext>
            </a:extLst>
          </p:cNvPr>
          <p:cNvSpPr>
            <a:spLocks noGrp="1" noChangeArrowheads="1"/>
          </p:cNvSpPr>
          <p:nvPr>
            <p:ph type="body" idx="1"/>
          </p:nvPr>
        </p:nvSpPr>
        <p:spPr/>
        <p:txBody>
          <a:bodyPr/>
          <a:lstStyle/>
          <a:p>
            <a:r>
              <a:rPr lang="en-US" altLang="en-US"/>
              <a:t>Benioff, 1955 – didn’t make sense until ocean spreading ridges were discovered</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455F7C"/>
                </a:solidFill>
                <a:effectLst/>
                <a:latin typeface="Open Sans" panose="020F0502020204030204" pitchFamily="34" charset="0"/>
              </a:rPr>
              <a:t>Top left</a:t>
            </a:r>
          </a:p>
          <a:p>
            <a:r>
              <a:rPr lang="en-US" b="0" i="0" dirty="0">
                <a:solidFill>
                  <a:srgbClr val="455F7C"/>
                </a:solidFill>
                <a:effectLst/>
                <a:latin typeface="Open Sans" panose="020F0502020204030204" pitchFamily="34" charset="0"/>
              </a:rPr>
              <a:t>Top right - https://</a:t>
            </a:r>
            <a:r>
              <a:rPr lang="en-US" b="0" i="0" dirty="0" err="1">
                <a:solidFill>
                  <a:srgbClr val="455F7C"/>
                </a:solidFill>
                <a:effectLst/>
                <a:latin typeface="Open Sans" panose="020F0502020204030204" pitchFamily="34" charset="0"/>
              </a:rPr>
              <a:t>www.statista.com</a:t>
            </a:r>
            <a:r>
              <a:rPr lang="en-US" b="0" i="0" dirty="0">
                <a:solidFill>
                  <a:srgbClr val="455F7C"/>
                </a:solidFill>
                <a:effectLst/>
                <a:latin typeface="Open Sans" panose="020F0502020204030204" pitchFamily="34" charset="0"/>
              </a:rPr>
              <a:t>/statistics/266325/death-toll-in-great-earthquakes/</a:t>
            </a:r>
          </a:p>
          <a:p>
            <a:r>
              <a:rPr lang="en-US" b="0" i="0" dirty="0">
                <a:solidFill>
                  <a:srgbClr val="455F7C"/>
                </a:solidFill>
                <a:effectLst/>
                <a:latin typeface="Open Sans" panose="020F0502020204030204" pitchFamily="34" charset="0"/>
              </a:rPr>
              <a:t>Historically… - https://</a:t>
            </a:r>
            <a:r>
              <a:rPr lang="en-US" b="0" i="0" dirty="0" err="1">
                <a:solidFill>
                  <a:srgbClr val="455F7C"/>
                </a:solidFill>
                <a:effectLst/>
                <a:latin typeface="Open Sans" panose="020F0502020204030204" pitchFamily="34" charset="0"/>
              </a:rPr>
              <a:t>ourworldindata.org</a:t>
            </a:r>
            <a:r>
              <a:rPr lang="en-US" b="0" i="0" dirty="0">
                <a:solidFill>
                  <a:srgbClr val="455F7C"/>
                </a:solidFill>
                <a:effectLst/>
                <a:latin typeface="Open Sans" panose="020F0502020204030204" pitchFamily="34" charset="0"/>
              </a:rPr>
              <a:t>/natural-disasters#:~:text=Historically%2C%20droughts%20and%20floods%20were,today%20tend%20to%20be%20earthquakes.</a:t>
            </a:r>
          </a:p>
          <a:p>
            <a:endParaRPr lang="en-US" b="0" i="0" dirty="0">
              <a:solidFill>
                <a:srgbClr val="455F7C"/>
              </a:solidFill>
              <a:effectLst/>
              <a:latin typeface="Open Sans" panose="020F0502020204030204" pitchFamily="34" charset="0"/>
            </a:endParaRPr>
          </a:p>
          <a:p>
            <a:r>
              <a:rPr lang="en-US" b="0" i="0" dirty="0">
                <a:solidFill>
                  <a:srgbClr val="455F7C"/>
                </a:solidFill>
                <a:effectLst/>
                <a:latin typeface="Open Sans" panose="020F0502020204030204" pitchFamily="34" charset="0"/>
              </a:rPr>
              <a:t>Centre for Research on the Epidemiology of Disasters (CRED), &amp; BBC. (June 22, 2022). Earthquakes with the highest death toll worldwide from 1900 to July 2022 [Graph]. In </a:t>
            </a:r>
            <a:r>
              <a:rPr lang="en-US" b="0" i="1" dirty="0">
                <a:solidFill>
                  <a:srgbClr val="455F7C"/>
                </a:solidFill>
                <a:effectLst/>
                <a:latin typeface="Open Sans" panose="020B0606030504020204" pitchFamily="34" charset="0"/>
              </a:rPr>
              <a:t>Statista</a:t>
            </a:r>
            <a:r>
              <a:rPr lang="en-US" b="0" i="0" dirty="0">
                <a:solidFill>
                  <a:srgbClr val="455F7C"/>
                </a:solidFill>
                <a:effectLst/>
                <a:latin typeface="Open Sans" panose="020B0606030504020204" pitchFamily="34" charset="0"/>
              </a:rPr>
              <a:t>. Retrieved June 23, 2023, from https://</a:t>
            </a:r>
            <a:r>
              <a:rPr lang="en-US" b="0" i="0" dirty="0" err="1">
                <a:solidFill>
                  <a:srgbClr val="455F7C"/>
                </a:solidFill>
                <a:effectLst/>
                <a:latin typeface="Open Sans" panose="020B0606030504020204" pitchFamily="34" charset="0"/>
              </a:rPr>
              <a:t>www.statista.com</a:t>
            </a:r>
            <a:r>
              <a:rPr lang="en-US" b="0" i="0" dirty="0">
                <a:solidFill>
                  <a:srgbClr val="455F7C"/>
                </a:solidFill>
                <a:effectLst/>
                <a:latin typeface="Open Sans" panose="020B0606030504020204" pitchFamily="34" charset="0"/>
              </a:rPr>
              <a:t>/statistics/266325/death-toll-in-great-earthquakes/</a:t>
            </a:r>
          </a:p>
          <a:p>
            <a:endParaRPr lang="en-US" b="0" i="0" dirty="0">
              <a:solidFill>
                <a:srgbClr val="455F7C"/>
              </a:solidFill>
              <a:effectLst/>
              <a:latin typeface="Open Sans" panose="020B0606030504020204" pitchFamily="34"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To get the really large number of deaths – need tsunami (Sumatra 2004, M9, 230K) or dense population/bad construction/poor government response (Tangshan, 1976, M7.6, 250-650K; Haiti, 2010, M7.0, Turkey 2023, M7.8 – corruption, could bribe out of meeting anti-seismic codes).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Earthquake disasters are not natural disasters, they are man-made disasters.</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See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311 - The Tsunami The First 3 Days NHK WORLD-JAPAN On Demand</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Take segments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https://www3.nhk.or.jp/</a:t>
            </a:r>
            <a:r>
              <a:rPr lang="en-US" sz="1800" dirty="0" err="1">
                <a:effectLst/>
                <a:latin typeface="Times New Roman" panose="02020603050405020304" pitchFamily="18" charset="0"/>
                <a:ea typeface="Times New Roman" panose="02020603050405020304" pitchFamily="18" charset="0"/>
              </a:rPr>
              <a:t>nhkworld</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en</a:t>
            </a:r>
            <a:r>
              <a:rPr lang="en-US" sz="1800" dirty="0">
                <a:effectLst/>
                <a:latin typeface="Times New Roman" panose="02020603050405020304" pitchFamily="18" charset="0"/>
                <a:ea typeface="Times New Roman" panose="02020603050405020304" pitchFamily="18" charset="0"/>
              </a:rPr>
              <a:t>/</a:t>
            </a:r>
            <a:r>
              <a:rPr lang="en-US" sz="1800" dirty="0" err="1">
                <a:effectLst/>
                <a:latin typeface="Times New Roman" panose="02020603050405020304" pitchFamily="18" charset="0"/>
                <a:ea typeface="Times New Roman" panose="02020603050405020304" pitchFamily="18" charset="0"/>
              </a:rPr>
              <a:t>ondemand</a:t>
            </a:r>
            <a:r>
              <a:rPr lang="en-US" sz="1800" dirty="0">
                <a:effectLst/>
                <a:latin typeface="Times New Roman" panose="02020603050405020304" pitchFamily="18" charset="0"/>
                <a:ea typeface="Times New Roman" panose="02020603050405020304" pitchFamily="18" charset="0"/>
              </a:rPr>
              <a:t>/video/3016087/</a:t>
            </a:r>
          </a:p>
          <a:p>
            <a:pPr marL="0" marR="0">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38</a:t>
            </a:fld>
            <a:endParaRPr lang="en-US" altLang="en-US"/>
          </a:p>
        </p:txBody>
      </p:sp>
    </p:spTree>
    <p:extLst>
      <p:ext uri="{BB962C8B-B14F-4D97-AF65-F5344CB8AC3E}">
        <p14:creationId xmlns:p14="http://schemas.microsoft.com/office/powerpoint/2010/main" val="15459774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B536EF21-00EE-AE0E-9D94-71CF4D30B0AE}"/>
              </a:ext>
            </a:extLst>
          </p:cNvPr>
          <p:cNvSpPr>
            <a:spLocks noGrp="1" noChangeArrowheads="1"/>
          </p:cNvSpPr>
          <p:nvPr>
            <p:ph type="sldNum" sz="quarter" idx="5"/>
          </p:nvPr>
        </p:nvSpPr>
        <p:spPr>
          <a:ln/>
        </p:spPr>
        <p:txBody>
          <a:bodyPr/>
          <a:lstStyle/>
          <a:p>
            <a:fld id="{9D540B1F-7044-3640-A126-6DD0C0B3B800}" type="slidenum">
              <a:rPr lang="en-US" altLang="en-US"/>
              <a:pPr/>
              <a:t>40</a:t>
            </a:fld>
            <a:endParaRPr lang="en-US" altLang="en-US"/>
          </a:p>
        </p:txBody>
      </p:sp>
      <p:sp>
        <p:nvSpPr>
          <p:cNvPr id="71682" name="Rectangle 2">
            <a:extLst>
              <a:ext uri="{FF2B5EF4-FFF2-40B4-BE49-F238E27FC236}">
                <a16:creationId xmlns:a16="http://schemas.microsoft.com/office/drawing/2014/main" id="{D5477766-6FAA-B27C-19E1-423CCF6D12C4}"/>
              </a:ext>
            </a:extLst>
          </p:cNvPr>
          <p:cNvSpPr>
            <a:spLocks noGrp="1" noRot="1" noChangeAspect="1" noChangeArrowheads="1" noTextEdit="1"/>
          </p:cNvSpPr>
          <p:nvPr>
            <p:ph type="sldImg"/>
          </p:nvPr>
        </p:nvSpPr>
        <p:spPr>
          <a:ln/>
        </p:spPr>
      </p:sp>
      <p:sp>
        <p:nvSpPr>
          <p:cNvPr id="71683" name="Rectangle 3">
            <a:extLst>
              <a:ext uri="{FF2B5EF4-FFF2-40B4-BE49-F238E27FC236}">
                <a16:creationId xmlns:a16="http://schemas.microsoft.com/office/drawing/2014/main" id="{BDD35B9D-BCA2-5281-C432-8508CF833803}"/>
              </a:ext>
            </a:extLst>
          </p:cNvPr>
          <p:cNvSpPr>
            <a:spLocks noGrp="1" noChangeArrowheads="1"/>
          </p:cNvSpPr>
          <p:nvPr>
            <p:ph type="body" idx="1"/>
          </p:nvPr>
        </p:nvSpPr>
        <p:spPr/>
        <p:txBody>
          <a:bodyPr/>
          <a:lstStyle/>
          <a:p>
            <a:r>
              <a:rPr lang="en-US" altLang="en-US"/>
              <a:t>1906 SF – 4 m of slip on 450-km long fault </a:t>
            </a:r>
            <a:r>
              <a:rPr lang="en-US" altLang="en-US">
                <a:sym typeface="Wingdings" pitchFamily="2" charset="2"/>
              </a:rPr>
              <a:t> 3 x 10**16 Joules of elastic energy – equivalent to a 7 Megaton bomb (Hiroshima was 0.012 Mt)</a:t>
            </a:r>
          </a:p>
          <a:p>
            <a:r>
              <a:rPr lang="en-US" altLang="en-US">
                <a:sym typeface="Wingdings" pitchFamily="2" charset="2"/>
              </a:rPr>
              <a:t>1960 Chile – 21 m of slip on a 800 km long fault  10**19 J of elastic energy (more than a 2000 Mt bomb – larger than all nuclear bombs ever exploded – largest was a Soviet atmospheric test of 58 Mt)</a:t>
            </a:r>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4E3C9C95-1E5B-6AD4-DAD0-61AE988B1212}"/>
              </a:ext>
            </a:extLst>
          </p:cNvPr>
          <p:cNvSpPr>
            <a:spLocks noGrp="1" noChangeArrowheads="1"/>
          </p:cNvSpPr>
          <p:nvPr>
            <p:ph type="sldNum" sz="quarter" idx="5"/>
          </p:nvPr>
        </p:nvSpPr>
        <p:spPr>
          <a:ln/>
        </p:spPr>
        <p:txBody>
          <a:bodyPr/>
          <a:lstStyle/>
          <a:p>
            <a:fld id="{8A8F164C-840C-C345-A1B7-A4F4DBE5F1E7}" type="slidenum">
              <a:rPr lang="en-US" altLang="en-US"/>
              <a:pPr/>
              <a:t>47</a:t>
            </a:fld>
            <a:endParaRPr lang="en-US" altLang="en-US"/>
          </a:p>
        </p:txBody>
      </p:sp>
      <p:sp>
        <p:nvSpPr>
          <p:cNvPr id="73730" name="Rectangle 2">
            <a:extLst>
              <a:ext uri="{FF2B5EF4-FFF2-40B4-BE49-F238E27FC236}">
                <a16:creationId xmlns:a16="http://schemas.microsoft.com/office/drawing/2014/main" id="{57A10F61-6F98-901D-61EA-27960291F5CC}"/>
              </a:ext>
            </a:extLst>
          </p:cNvPr>
          <p:cNvSpPr>
            <a:spLocks noGrp="1" noRot="1" noChangeAspect="1" noChangeArrowheads="1" noTextEdit="1"/>
          </p:cNvSpPr>
          <p:nvPr>
            <p:ph type="sldImg"/>
          </p:nvPr>
        </p:nvSpPr>
        <p:spPr>
          <a:ln/>
        </p:spPr>
      </p:sp>
      <p:sp>
        <p:nvSpPr>
          <p:cNvPr id="73731" name="Rectangle 3">
            <a:extLst>
              <a:ext uri="{FF2B5EF4-FFF2-40B4-BE49-F238E27FC236}">
                <a16:creationId xmlns:a16="http://schemas.microsoft.com/office/drawing/2014/main" id="{2E6EFF18-8422-61B9-375D-93FD6BFEB000}"/>
              </a:ext>
            </a:extLst>
          </p:cNvPr>
          <p:cNvSpPr>
            <a:spLocks noGrp="1" noChangeArrowheads="1"/>
          </p:cNvSpPr>
          <p:nvPr>
            <p:ph type="body" idx="1"/>
          </p:nvPr>
        </p:nvSpPr>
        <p:spPr/>
        <p:txBody>
          <a:bodyPr/>
          <a:lstStyle/>
          <a:p>
            <a:r>
              <a:rPr lang="en-US" altLang="en-US"/>
              <a:t>Short term predictions / Forecasting / Real-time warnings</a:t>
            </a:r>
          </a:p>
          <a:p>
            <a:r>
              <a:rPr lang="en-US" altLang="en-US"/>
              <a:t>Volcano predicting is in good shape because of several observables</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B04EE4A-C91F-DC4B-3629-E1E96551F0FB}"/>
              </a:ext>
            </a:extLst>
          </p:cNvPr>
          <p:cNvSpPr>
            <a:spLocks noGrp="1" noChangeArrowheads="1"/>
          </p:cNvSpPr>
          <p:nvPr>
            <p:ph type="sldNum" sz="quarter" idx="5"/>
          </p:nvPr>
        </p:nvSpPr>
        <p:spPr>
          <a:ln/>
        </p:spPr>
        <p:txBody>
          <a:bodyPr/>
          <a:lstStyle/>
          <a:p>
            <a:fld id="{BBDDAFBC-4C33-5643-B83C-5CE5B1125A95}" type="slidenum">
              <a:rPr lang="en-US" altLang="en-US"/>
              <a:pPr/>
              <a:t>48</a:t>
            </a:fld>
            <a:endParaRPr lang="en-US" altLang="en-US"/>
          </a:p>
        </p:txBody>
      </p:sp>
      <p:sp>
        <p:nvSpPr>
          <p:cNvPr id="74754" name="Rectangle 2">
            <a:extLst>
              <a:ext uri="{FF2B5EF4-FFF2-40B4-BE49-F238E27FC236}">
                <a16:creationId xmlns:a16="http://schemas.microsoft.com/office/drawing/2014/main" id="{609470BE-54A0-0A0B-0129-BEF331DE0CB8}"/>
              </a:ext>
            </a:extLst>
          </p:cNvPr>
          <p:cNvSpPr>
            <a:spLocks noGrp="1" noRot="1" noChangeAspect="1" noChangeArrowheads="1" noTextEdit="1"/>
          </p:cNvSpPr>
          <p:nvPr>
            <p:ph type="sldImg"/>
          </p:nvPr>
        </p:nvSpPr>
        <p:spPr>
          <a:ln/>
        </p:spPr>
      </p:sp>
      <p:sp>
        <p:nvSpPr>
          <p:cNvPr id="74755" name="Rectangle 3">
            <a:extLst>
              <a:ext uri="{FF2B5EF4-FFF2-40B4-BE49-F238E27FC236}">
                <a16:creationId xmlns:a16="http://schemas.microsoft.com/office/drawing/2014/main" id="{A81E8CE2-C1E1-926D-383E-B8AB1A1C83A5}"/>
              </a:ext>
            </a:extLst>
          </p:cNvPr>
          <p:cNvSpPr>
            <a:spLocks noGrp="1" noChangeArrowheads="1"/>
          </p:cNvSpPr>
          <p:nvPr>
            <p:ph type="body" idx="1"/>
          </p:nvPr>
        </p:nvSpPr>
        <p:spPr/>
        <p:txBody>
          <a:bodyPr/>
          <a:lstStyle/>
          <a:p>
            <a:r>
              <a:rPr lang="en-US" altLang="en-US"/>
              <a:t>Single events or clusters? We don’t know the rules by which earthquakes work</a:t>
            </a:r>
          </a:p>
          <a:p>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5E7198A1-8F5E-41AB-162A-6A67C9AEA965}"/>
              </a:ext>
            </a:extLst>
          </p:cNvPr>
          <p:cNvSpPr>
            <a:spLocks noGrp="1" noChangeArrowheads="1"/>
          </p:cNvSpPr>
          <p:nvPr>
            <p:ph type="sldNum" sz="quarter" idx="5"/>
          </p:nvPr>
        </p:nvSpPr>
        <p:spPr>
          <a:ln/>
        </p:spPr>
        <p:txBody>
          <a:bodyPr/>
          <a:lstStyle/>
          <a:p>
            <a:fld id="{8B2C7776-4D23-0847-A240-403D13F182FF}" type="slidenum">
              <a:rPr lang="en-US" altLang="en-US"/>
              <a:pPr/>
              <a:t>50</a:t>
            </a:fld>
            <a:endParaRPr lang="en-US" altLang="en-US"/>
          </a:p>
        </p:txBody>
      </p:sp>
      <p:sp>
        <p:nvSpPr>
          <p:cNvPr id="75778" name="Rectangle 2">
            <a:extLst>
              <a:ext uri="{FF2B5EF4-FFF2-40B4-BE49-F238E27FC236}">
                <a16:creationId xmlns:a16="http://schemas.microsoft.com/office/drawing/2014/main" id="{7E816E6B-AB84-6BBB-7A54-D0E55039A9DB}"/>
              </a:ext>
            </a:extLst>
          </p:cNvPr>
          <p:cNvSpPr>
            <a:spLocks noGrp="1" noRot="1" noChangeAspect="1" noChangeArrowheads="1" noTextEdit="1"/>
          </p:cNvSpPr>
          <p:nvPr>
            <p:ph type="sldImg"/>
          </p:nvPr>
        </p:nvSpPr>
        <p:spPr>
          <a:ln/>
        </p:spPr>
      </p:sp>
      <p:sp>
        <p:nvSpPr>
          <p:cNvPr id="75779" name="Rectangle 3">
            <a:extLst>
              <a:ext uri="{FF2B5EF4-FFF2-40B4-BE49-F238E27FC236}">
                <a16:creationId xmlns:a16="http://schemas.microsoft.com/office/drawing/2014/main" id="{80C77CD8-1B19-0584-73F9-B7C6AFFEA894}"/>
              </a:ext>
            </a:extLst>
          </p:cNvPr>
          <p:cNvSpPr>
            <a:spLocks noGrp="1" noChangeArrowheads="1"/>
          </p:cNvSpPr>
          <p:nvPr>
            <p:ph type="body" idx="1"/>
          </p:nvPr>
        </p:nvSpPr>
        <p:spPr/>
        <p:txBody>
          <a:bodyPr/>
          <a:lstStyle/>
          <a:p>
            <a:r>
              <a:rPr lang="en-US" altLang="en-US"/>
              <a:t>Gap Hypothesis based on elastic rebound theory</a:t>
            </a:r>
          </a:p>
          <a:p>
            <a:r>
              <a:rPr lang="en-US" altLang="en-US"/>
              <a:t>Bear Gap Hypothesis – is it possible that earthquakes occur where earthquakes occur?</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What is seismology – simple answer – study of earthquakes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https://</a:t>
            </a:r>
            <a:r>
              <a:rPr lang="en-US" sz="1800" dirty="0" err="1">
                <a:effectLst/>
                <a:latin typeface="Times New Roman" panose="02020603050405020304" pitchFamily="18" charset="0"/>
                <a:ea typeface="Times New Roman" panose="02020603050405020304" pitchFamily="18" charset="0"/>
              </a:rPr>
              <a:t>www.etymonline.com</a:t>
            </a:r>
            <a:r>
              <a:rPr lang="en-US" sz="1800" dirty="0">
                <a:effectLst/>
                <a:latin typeface="Times New Roman" panose="02020603050405020304" pitchFamily="18" charset="0"/>
                <a:ea typeface="Times New Roman" panose="02020603050405020304" pitchFamily="18" charset="0"/>
              </a:rPr>
              <a:t>/word/seismology</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https://</a:t>
            </a:r>
            <a:r>
              <a:rPr lang="en-US" sz="1800" dirty="0" err="1">
                <a:effectLst/>
                <a:latin typeface="Times New Roman" panose="02020603050405020304" pitchFamily="18" charset="0"/>
                <a:ea typeface="Times New Roman" panose="02020603050405020304" pitchFamily="18" charset="0"/>
              </a:rPr>
              <a:t>en.wikipedia.org</a:t>
            </a:r>
            <a:r>
              <a:rPr lang="en-US" sz="1800" dirty="0">
                <a:effectLst/>
                <a:latin typeface="Times New Roman" panose="02020603050405020304" pitchFamily="18" charset="0"/>
                <a:ea typeface="Times New Roman" panose="02020603050405020304" pitchFamily="18" charset="0"/>
              </a:rPr>
              <a:t>/wiki/Seismology#:~:text=Seismology%20(%2Fsa%C9%AAz%CB%88,Earth%20or%20other%20planetary%20bodies.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As Christos will be quick to point out, the word comes from Greek! But it did not exist in Greek till someone who was not Greek, and wanted to look intelligent, coined it from Greek.</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Pp 9/10/11 - What is seismology – more complicated – everything “touched” by earthquakes (effects, what can be learned about earth and earth physics).</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8</a:t>
            </a:fld>
            <a:endParaRPr lang="en-US" altLang="en-US"/>
          </a:p>
        </p:txBody>
      </p:sp>
    </p:spTree>
    <p:extLst>
      <p:ext uri="{BB962C8B-B14F-4D97-AF65-F5344CB8AC3E}">
        <p14:creationId xmlns:p14="http://schemas.microsoft.com/office/powerpoint/2010/main" val="23370986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53</a:t>
            </a:fld>
            <a:endParaRPr lang="en-US" altLang="en-US"/>
          </a:p>
        </p:txBody>
      </p:sp>
    </p:spTree>
    <p:extLst>
      <p:ext uri="{BB962C8B-B14F-4D97-AF65-F5344CB8AC3E}">
        <p14:creationId xmlns:p14="http://schemas.microsoft.com/office/powerpoint/2010/main" val="2592228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12121"/>
                </a:solidFill>
                <a:effectLst/>
                <a:latin typeface="Helvetica Neue" panose="02000503000000020004" pitchFamily="2" charset="0"/>
              </a:rPr>
              <a:t>Mustafa </a:t>
            </a:r>
            <a:r>
              <a:rPr lang="en-US" b="0" i="0" dirty="0" err="1">
                <a:solidFill>
                  <a:srgbClr val="212121"/>
                </a:solidFill>
                <a:effectLst/>
                <a:latin typeface="Helvetica Neue" panose="02000503000000020004" pitchFamily="2" charset="0"/>
              </a:rPr>
              <a:t>Karali</a:t>
            </a:r>
            <a:r>
              <a:rPr lang="en-US" b="0" i="0" dirty="0">
                <a:solidFill>
                  <a:srgbClr val="212121"/>
                </a:solidFill>
                <a:effectLst/>
                <a:latin typeface="Helvetica Neue" panose="02000503000000020004" pitchFamily="2" charset="0"/>
              </a:rPr>
              <a:t> / AP</a:t>
            </a:r>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54</a:t>
            </a:fld>
            <a:endParaRPr lang="en-US" altLang="en-US"/>
          </a:p>
        </p:txBody>
      </p:sp>
    </p:spTree>
    <p:extLst>
      <p:ext uri="{BB962C8B-B14F-4D97-AF65-F5344CB8AC3E}">
        <p14:creationId xmlns:p14="http://schemas.microsoft.com/office/powerpoint/2010/main" val="8505806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sz="2000" b="1" dirty="0">
                <a:latin typeface="Papyrus" panose="020B0602040200020303" pitchFamily="34" charset="77"/>
              </a:rPr>
              <a:t>, the waves earthquakes send out, and related phenomena</a:t>
            </a:r>
          </a:p>
          <a:p>
            <a:pPr algn="ctr"/>
            <a:r>
              <a:rPr lang="en-US" b="1" dirty="0">
                <a:latin typeface="Papyrus" panose="020B0602040200020303" pitchFamily="34" charset="77"/>
              </a:rPr>
              <a:t>(although the vast majority of “seismologists” never look at earthquakes!)</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9</a:t>
            </a:fld>
            <a:endParaRPr lang="en-US" altLang="en-US"/>
          </a:p>
        </p:txBody>
      </p:sp>
    </p:spTree>
    <p:extLst>
      <p:ext uri="{BB962C8B-B14F-4D97-AF65-F5344CB8AC3E}">
        <p14:creationId xmlns:p14="http://schemas.microsoft.com/office/powerpoint/2010/main" val="437382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Earthquake Talisman</a:t>
            </a: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www.onmarkproductions.com</a:t>
            </a:r>
            <a:r>
              <a:rPr lang="en-US" sz="1800" dirty="0">
                <a:effectLst/>
                <a:latin typeface="Calibri" panose="020F0502020204030204" pitchFamily="34" charset="0"/>
                <a:ea typeface="Calibri" panose="020F0502020204030204" pitchFamily="34" charset="0"/>
                <a:cs typeface="Times New Roman" panose="02020603050405020304" pitchFamily="18" charset="0"/>
              </a:rPr>
              <a:t>/html/</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japan-tohoku-quake.html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Ideas about earthquakes through time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Earthquake Talisman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a:t>
            </a:r>
            <a:r>
              <a:rPr lang="en-US" sz="1800" dirty="0">
                <a:effectLst/>
                <a:highlight>
                  <a:srgbClr val="FFFF00"/>
                </a:highlight>
                <a:latin typeface="Times New Roman" panose="02020603050405020304" pitchFamily="18" charset="0"/>
                <a:ea typeface="Times New Roman" panose="02020603050405020304" pitchFamily="18" charset="0"/>
              </a:rPr>
              <a:t>deity Kashima </a:t>
            </a:r>
            <a:r>
              <a:rPr lang="en-US" sz="1800" dirty="0" err="1">
                <a:effectLst/>
                <a:highlight>
                  <a:srgbClr val="FFFF00"/>
                </a:highlight>
                <a:latin typeface="Times New Roman" panose="02020603050405020304" pitchFamily="18" charset="0"/>
                <a:ea typeface="Times New Roman" panose="02020603050405020304" pitchFamily="18" charset="0"/>
              </a:rPr>
              <a:t>Daimyōjin</a:t>
            </a:r>
            <a:r>
              <a:rPr lang="en-US" sz="1800" dirty="0">
                <a:effectLst/>
                <a:highlight>
                  <a:srgbClr val="FFFF00"/>
                </a:highlight>
                <a:latin typeface="Times New Roman" panose="02020603050405020304" pitchFamily="18" charset="0"/>
                <a:ea typeface="Times New Roman" panose="02020603050405020304" pitchFamily="18" charset="0"/>
              </a:rPr>
              <a:t> quelling </a:t>
            </a:r>
            <a:r>
              <a:rPr lang="en-US" sz="1800" dirty="0" err="1">
                <a:effectLst/>
                <a:highlight>
                  <a:srgbClr val="FFFF00"/>
                </a:highlight>
                <a:latin typeface="Times New Roman" panose="02020603050405020304" pitchFamily="18" charset="0"/>
                <a:ea typeface="Times New Roman" panose="02020603050405020304" pitchFamily="18" charset="0"/>
              </a:rPr>
              <a:t>Namazu</a:t>
            </a:r>
            <a:r>
              <a:rPr lang="en-US" sz="1800" dirty="0">
                <a:effectLst/>
                <a:highlight>
                  <a:srgbClr val="FFFF00"/>
                </a:highlight>
                <a:latin typeface="Times New Roman" panose="02020603050405020304" pitchFamily="18" charset="0"/>
                <a:ea typeface="Times New Roman" panose="02020603050405020304" pitchFamily="18" charset="0"/>
              </a:rPr>
              <a:t>, a giant catfish thought to cause earthquakes</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Namazu</a:t>
            </a:r>
            <a:r>
              <a:rPr lang="en-US" sz="1800" dirty="0">
                <a:effectLst/>
                <a:latin typeface="Times New Roman" panose="02020603050405020304" pitchFamily="18" charset="0"/>
                <a:ea typeface="Times New Roman" panose="02020603050405020304" pitchFamily="18" charset="0"/>
              </a:rPr>
              <a:t> is a giant catfish thought to </a:t>
            </a:r>
            <a:r>
              <a:rPr lang="en-US" sz="1800" dirty="0">
                <a:effectLst/>
                <a:highlight>
                  <a:srgbClr val="FFFF00"/>
                </a:highlight>
                <a:latin typeface="Times New Roman" panose="02020603050405020304" pitchFamily="18" charset="0"/>
                <a:ea typeface="Times New Roman" panose="02020603050405020304" pitchFamily="18" charset="0"/>
              </a:rPr>
              <a:t>live deep inside the earth</a:t>
            </a:r>
            <a:r>
              <a:rPr lang="en-US" sz="1800" dirty="0">
                <a:effectLst/>
                <a:latin typeface="Times New Roman" panose="02020603050405020304" pitchFamily="18" charset="0"/>
                <a:ea typeface="Times New Roman" panose="02020603050405020304" pitchFamily="18" charset="0"/>
              </a:rPr>
              <a:t>. Its </a:t>
            </a:r>
            <a:r>
              <a:rPr lang="en-US" sz="1800" dirty="0">
                <a:effectLst/>
                <a:highlight>
                  <a:srgbClr val="FFFF00"/>
                </a:highlight>
                <a:latin typeface="Times New Roman" panose="02020603050405020304" pitchFamily="18" charset="0"/>
                <a:ea typeface="Times New Roman" panose="02020603050405020304" pitchFamily="18" charset="0"/>
              </a:rPr>
              <a:t>movements</a:t>
            </a:r>
            <a:r>
              <a:rPr lang="en-US" sz="1800" dirty="0">
                <a:effectLst/>
                <a:latin typeface="Times New Roman" panose="02020603050405020304" pitchFamily="18" charset="0"/>
                <a:ea typeface="Times New Roman" panose="02020603050405020304" pitchFamily="18" charset="0"/>
              </a:rPr>
              <a:t> are said to </a:t>
            </a:r>
            <a:r>
              <a:rPr lang="en-US" sz="1800" dirty="0">
                <a:effectLst/>
                <a:highlight>
                  <a:srgbClr val="FFFF00"/>
                </a:highlight>
                <a:latin typeface="Times New Roman" panose="02020603050405020304" pitchFamily="18" charset="0"/>
                <a:ea typeface="Times New Roman" panose="02020603050405020304" pitchFamily="18" charset="0"/>
              </a:rPr>
              <a:t>cause earthquakes</a:t>
            </a:r>
            <a:r>
              <a:rPr lang="en-US" sz="1800" dirty="0">
                <a:effectLst/>
                <a:latin typeface="Times New Roman" panose="02020603050405020304" pitchFamily="18" charset="0"/>
                <a:ea typeface="Times New Roman" panose="02020603050405020304" pitchFamily="18" charset="0"/>
              </a:rPr>
              <a:t>. According to Japanese legend, </a:t>
            </a:r>
            <a:r>
              <a:rPr lang="en-US" sz="1800" dirty="0" err="1">
                <a:effectLst/>
                <a:highlight>
                  <a:srgbClr val="FFFF00"/>
                </a:highlight>
                <a:latin typeface="Times New Roman" panose="02020603050405020304" pitchFamily="18" charset="0"/>
                <a:ea typeface="Times New Roman" panose="02020603050405020304" pitchFamily="18" charset="0"/>
              </a:rPr>
              <a:t>Namazu’s</a:t>
            </a:r>
            <a:r>
              <a:rPr lang="en-US" sz="1800" dirty="0">
                <a:effectLst/>
                <a:highlight>
                  <a:srgbClr val="FFFF00"/>
                </a:highlight>
                <a:latin typeface="Times New Roman" panose="02020603050405020304" pitchFamily="18" charset="0"/>
                <a:ea typeface="Times New Roman" panose="02020603050405020304" pitchFamily="18" charset="0"/>
              </a:rPr>
              <a:t> movements can be controlled by Kashima </a:t>
            </a:r>
            <a:r>
              <a:rPr lang="en-US" sz="1800" dirty="0" err="1">
                <a:effectLst/>
                <a:highlight>
                  <a:srgbClr val="FFFF00"/>
                </a:highlight>
                <a:latin typeface="Times New Roman" panose="02020603050405020304" pitchFamily="18" charset="0"/>
                <a:ea typeface="Times New Roman" panose="02020603050405020304" pitchFamily="18" charset="0"/>
              </a:rPr>
              <a:t>Daimyōjin</a:t>
            </a:r>
            <a:r>
              <a:rPr lang="en-US" sz="1800" dirty="0">
                <a:effectLst/>
                <a:highlight>
                  <a:srgbClr val="FFFF00"/>
                </a:highlight>
                <a:latin typeface="Times New Roman" panose="02020603050405020304" pitchFamily="18" charset="0"/>
                <a:ea typeface="Times New Roman" panose="02020603050405020304" pitchFamily="18" charset="0"/>
              </a:rPr>
              <a:t>, commonly by placing a large rock called the pivot stone (</a:t>
            </a:r>
            <a:r>
              <a:rPr lang="en-US" sz="1800" dirty="0" err="1">
                <a:effectLst/>
                <a:highlight>
                  <a:srgbClr val="FFFF00"/>
                </a:highlight>
                <a:latin typeface="Times New Roman" panose="02020603050405020304" pitchFamily="18" charset="0"/>
                <a:ea typeface="Times New Roman" panose="02020603050405020304" pitchFamily="18" charset="0"/>
              </a:rPr>
              <a:t>kanameishi</a:t>
            </a:r>
            <a:r>
              <a:rPr lang="en-US" sz="1800" dirty="0">
                <a:effectLst/>
                <a:highlight>
                  <a:srgbClr val="FFFF00"/>
                </a:highlight>
                <a:latin typeface="Times New Roman" panose="02020603050405020304" pitchFamily="18" charset="0"/>
                <a:ea typeface="Times New Roman" panose="02020603050405020304" pitchFamily="18" charset="0"/>
              </a:rPr>
              <a:t>) atop the creature or inside its mouth, or sometimes by stabbing it with a sword.</a:t>
            </a:r>
            <a:r>
              <a:rPr lang="en-US" sz="1800" dirty="0">
                <a:effectLst/>
                <a:latin typeface="Times New Roman" panose="02020603050405020304" pitchFamily="18" charset="0"/>
                <a:ea typeface="Times New Roman" panose="02020603050405020304" pitchFamily="18" charset="0"/>
              </a:rPr>
              <a:t> </a:t>
            </a:r>
            <a:r>
              <a:rPr lang="en-US" sz="1800" dirty="0">
                <a:effectLst/>
                <a:highlight>
                  <a:srgbClr val="FFFF00"/>
                </a:highlight>
                <a:latin typeface="Times New Roman" panose="02020603050405020304" pitchFamily="18" charset="0"/>
                <a:ea typeface="Times New Roman" panose="02020603050405020304" pitchFamily="18" charset="0"/>
              </a:rPr>
              <a:t>Pictures (</a:t>
            </a:r>
            <a:r>
              <a:rPr lang="en-US" sz="1800" dirty="0" err="1">
                <a:effectLst/>
                <a:highlight>
                  <a:srgbClr val="FFFF00"/>
                </a:highlight>
                <a:latin typeface="Times New Roman" panose="02020603050405020304" pitchFamily="18" charset="0"/>
                <a:ea typeface="Times New Roman" panose="02020603050405020304" pitchFamily="18" charset="0"/>
              </a:rPr>
              <a:t>Namazu</a:t>
            </a:r>
            <a:r>
              <a:rPr lang="en-US" sz="1800" dirty="0">
                <a:effectLst/>
                <a:highlight>
                  <a:srgbClr val="FFFF00"/>
                </a:highlight>
                <a:latin typeface="Times New Roman" panose="02020603050405020304" pitchFamily="18" charset="0"/>
                <a:ea typeface="Times New Roman" panose="02020603050405020304" pitchFamily="18" charset="0"/>
              </a:rPr>
              <a:t>-e) depicting the catfish being killed or being personified appeared in large number after the Great Edo Earthquake of 1855. Most were unsigned.</a:t>
            </a:r>
            <a:r>
              <a:rPr lang="en-US" sz="1800" dirty="0">
                <a:effectLst/>
                <a:latin typeface="Times New Roman" panose="02020603050405020304" pitchFamily="18" charset="0"/>
                <a:ea typeface="Times New Roman" panose="02020603050405020304" pitchFamily="18" charset="0"/>
              </a:rPr>
              <a:t> Above we see a </a:t>
            </a:r>
            <a:r>
              <a:rPr lang="en-US" sz="1800" dirty="0">
                <a:effectLst/>
                <a:highlight>
                  <a:srgbClr val="FFFF00"/>
                </a:highlight>
                <a:latin typeface="Times New Roman" panose="02020603050405020304" pitchFamily="18" charset="0"/>
                <a:ea typeface="Times New Roman" panose="02020603050405020304" pitchFamily="18" charset="0"/>
              </a:rPr>
              <a:t>1855 woodblock print of Kashima </a:t>
            </a:r>
            <a:r>
              <a:rPr lang="en-US" sz="1800" dirty="0" err="1">
                <a:effectLst/>
                <a:highlight>
                  <a:srgbClr val="FFFF00"/>
                </a:highlight>
                <a:latin typeface="Times New Roman" panose="02020603050405020304" pitchFamily="18" charset="0"/>
                <a:ea typeface="Times New Roman" panose="02020603050405020304" pitchFamily="18" charset="0"/>
              </a:rPr>
              <a:t>Daimyōjin</a:t>
            </a:r>
            <a:r>
              <a:rPr lang="en-US" sz="1800" dirty="0">
                <a:effectLst/>
                <a:highlight>
                  <a:srgbClr val="FFFF00"/>
                </a:highlight>
                <a:latin typeface="Times New Roman" panose="02020603050405020304" pitchFamily="18" charset="0"/>
                <a:ea typeface="Times New Roman" panose="02020603050405020304" pitchFamily="18" charset="0"/>
              </a:rPr>
              <a:t> stabbing the catfish with his sword</a:t>
            </a:r>
            <a:r>
              <a:rPr lang="en-US" sz="1800" dirty="0">
                <a:effectLst/>
                <a:latin typeface="Times New Roman" panose="02020603050405020304" pitchFamily="18" charset="0"/>
                <a:ea typeface="Times New Roman" panose="02020603050405020304" pitchFamily="18" charset="0"/>
              </a:rPr>
              <a:t>, assisted by a Buddhist deity with a mallet, while four fish-headed entities beg the catfish to stop its destructive thrashing. The names of various localities damaged in the 1855 earthquake (e.g., </a:t>
            </a:r>
            <a:r>
              <a:rPr lang="en-US" sz="1800" dirty="0" err="1">
                <a:effectLst/>
                <a:latin typeface="Times New Roman" panose="02020603050405020304" pitchFamily="18" charset="0"/>
                <a:ea typeface="Times New Roman" panose="02020603050405020304" pitchFamily="18" charset="0"/>
              </a:rPr>
              <a:t>Shinshū</a:t>
            </a:r>
            <a:r>
              <a:rPr lang="en-US" sz="1800" dirty="0">
                <a:effectLst/>
                <a:latin typeface="Times New Roman" panose="02020603050405020304" pitchFamily="18" charset="0"/>
                <a:ea typeface="Times New Roman" panose="02020603050405020304" pitchFamily="18" charset="0"/>
              </a:rPr>
              <a:t> near Nagano) are written on their robes.</a:t>
            </a:r>
            <a:br>
              <a:rPr lang="en-US" sz="1800" dirty="0">
                <a:effectLst/>
                <a:latin typeface="Times New Roman" panose="02020603050405020304" pitchFamily="18" charset="0"/>
                <a:ea typeface="Times New Roman" panose="02020603050405020304" pitchFamily="18" charset="0"/>
              </a:rPr>
            </a:br>
            <a:br>
              <a:rPr lang="en-US" sz="1800" dirty="0">
                <a:effectLst/>
                <a:latin typeface="Times New Roman" panose="02020603050405020304" pitchFamily="18" charset="0"/>
                <a:ea typeface="Times New Roman" panose="02020603050405020304" pitchFamily="18" charset="0"/>
              </a:rPr>
            </a:br>
            <a:r>
              <a:rPr lang="en-US" sz="1800" dirty="0">
                <a:effectLst/>
                <a:latin typeface="Times New Roman" panose="02020603050405020304" pitchFamily="18" charset="0"/>
                <a:ea typeface="Times New Roman" panose="02020603050405020304" pitchFamily="18" charset="0"/>
              </a:rPr>
              <a:t>Legends about Kashima </a:t>
            </a:r>
            <a:r>
              <a:rPr lang="en-US" sz="1800" dirty="0" err="1">
                <a:effectLst/>
                <a:latin typeface="Times New Roman" panose="02020603050405020304" pitchFamily="18" charset="0"/>
                <a:ea typeface="Times New Roman" panose="02020603050405020304" pitchFamily="18" charset="0"/>
              </a:rPr>
              <a:t>Daimyōjin</a:t>
            </a:r>
            <a:r>
              <a:rPr lang="en-US" sz="1800" dirty="0">
                <a:effectLst/>
                <a:latin typeface="Times New Roman" panose="02020603050405020304" pitchFamily="18" charset="0"/>
                <a:ea typeface="Times New Roman" panose="02020603050405020304" pitchFamily="18" charset="0"/>
              </a:rPr>
              <a:t> trace their origins to Kashima </a:t>
            </a:r>
            <a:r>
              <a:rPr lang="en-US" sz="1800" dirty="0" err="1">
                <a:effectLst/>
                <a:latin typeface="Times New Roman" panose="02020603050405020304" pitchFamily="18" charset="0"/>
                <a:ea typeface="Times New Roman" panose="02020603050405020304" pitchFamily="18" charset="0"/>
              </a:rPr>
              <a:t>Jingū</a:t>
            </a:r>
            <a:r>
              <a:rPr lang="en-US" sz="1800" dirty="0">
                <a:effectLst/>
                <a:latin typeface="Times New Roman" panose="02020603050405020304" pitchFamily="18" charset="0"/>
                <a:ea typeface="Times New Roman" panose="02020603050405020304" pitchFamily="18" charset="0"/>
              </a:rPr>
              <a:t> (in Ibaraki Prefecture). He is considered a manifestation of the shrine's central deity </a:t>
            </a:r>
            <a:r>
              <a:rPr lang="en-US" sz="1800" dirty="0" err="1">
                <a:effectLst/>
                <a:latin typeface="Times New Roman" panose="02020603050405020304" pitchFamily="18" charset="0"/>
                <a:ea typeface="Times New Roman" panose="02020603050405020304" pitchFamily="18" charset="0"/>
              </a:rPr>
              <a:t>Takemikazuchi</a:t>
            </a:r>
            <a:r>
              <a:rPr lang="en-US" sz="1800" dirty="0">
                <a:effectLst/>
                <a:latin typeface="Times New Roman" panose="02020603050405020304" pitchFamily="18" charset="0"/>
                <a:ea typeface="Times New Roman" panose="02020603050405020304" pitchFamily="18" charset="0"/>
              </a:rPr>
              <a:t>, who is considered a protector against earthquakes. Another deity thought to quell earthquakes is </a:t>
            </a:r>
            <a:r>
              <a:rPr lang="en-US" sz="1800" dirty="0" err="1">
                <a:effectLst/>
                <a:latin typeface="Times New Roman" panose="02020603050405020304" pitchFamily="18" charset="0"/>
                <a:ea typeface="Times New Roman" panose="02020603050405020304" pitchFamily="18" charset="0"/>
              </a:rPr>
              <a:t>Jinushigami</a:t>
            </a:r>
            <a:r>
              <a:rPr lang="en-US" sz="1800" dirty="0">
                <a:effectLst/>
                <a:latin typeface="Times New Roman" panose="02020603050405020304" pitchFamily="18" charset="0"/>
                <a:ea typeface="Times New Roman" panose="02020603050405020304" pitchFamily="18" charset="0"/>
              </a:rPr>
              <a:t> (lit. Landlord Deity or Land-Master Kami).</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12</a:t>
            </a:fld>
            <a:endParaRPr lang="en-US" altLang="en-US"/>
          </a:p>
        </p:txBody>
      </p:sp>
    </p:spTree>
    <p:extLst>
      <p:ext uri="{BB962C8B-B14F-4D97-AF65-F5344CB8AC3E}">
        <p14:creationId xmlns:p14="http://schemas.microsoft.com/office/powerpoint/2010/main" val="2572777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first instruments to record earthquake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Early earthquake detecting device – no original examples exist, there are numerous “reconstructions” from various descriptions of the device.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Indicated there was an earthquake (possibly one too weak to feel as instrument had some amplification) and the direction towards the earthquake from which ball fell.</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13</a:t>
            </a:fld>
            <a:endParaRPr lang="en-US" altLang="en-US"/>
          </a:p>
        </p:txBody>
      </p:sp>
    </p:spTree>
    <p:extLst>
      <p:ext uri="{BB962C8B-B14F-4D97-AF65-F5344CB8AC3E}">
        <p14:creationId xmlns:p14="http://schemas.microsoft.com/office/powerpoint/2010/main" val="14371022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9900"/>
                </a:solidFill>
                <a:effectLst/>
                <a:latin typeface="Verdana" panose="020B0604030504040204" pitchFamily="34" charset="0"/>
              </a:rPr>
              <a:t>https://</a:t>
            </a:r>
            <a:r>
              <a:rPr lang="en-US" b="0" i="0" dirty="0" err="1">
                <a:solidFill>
                  <a:srgbClr val="009900"/>
                </a:solidFill>
                <a:effectLst/>
                <a:latin typeface="Verdana" panose="020B0604030504040204" pitchFamily="34" charset="0"/>
              </a:rPr>
              <a:t>pdhonline.com</a:t>
            </a:r>
            <a:r>
              <a:rPr lang="en-US" b="0" i="0" dirty="0">
                <a:solidFill>
                  <a:srgbClr val="009900"/>
                </a:solidFill>
                <a:effectLst/>
                <a:latin typeface="Verdana" panose="020B0604030504040204" pitchFamily="34" charset="0"/>
              </a:rPr>
              <a:t>/courses/g175/g175_new.htm</a:t>
            </a:r>
          </a:p>
          <a:p>
            <a:r>
              <a:rPr lang="en-US" b="0" i="0" dirty="0">
                <a:solidFill>
                  <a:srgbClr val="009900"/>
                </a:solidFill>
                <a:effectLst/>
                <a:latin typeface="Verdana" panose="020B0604030504040204" pitchFamily="34" charset="0"/>
              </a:rPr>
              <a:t>Figure 1: Artistic rendition of the effects of the 1755 Lisbon earthquake (Source: United States Geological Survey, initially published in Candide, by Voltaire).   </a:t>
            </a:r>
          </a:p>
          <a:p>
            <a:r>
              <a:rPr lang="en-US" dirty="0"/>
              <a:t>https://</a:t>
            </a:r>
            <a:r>
              <a:rPr lang="en-US" dirty="0" err="1"/>
              <a:t>pdhonline.com</a:t>
            </a:r>
            <a:r>
              <a:rPr lang="en-US" dirty="0"/>
              <a:t>/courses/g175/g175_new.htm</a:t>
            </a:r>
          </a:p>
          <a:p>
            <a:endParaRPr lang="en-US" dirty="0"/>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Lisbon eq beginning of scientific study of earthquakes with good description of what occurred</a:t>
            </a:r>
          </a:p>
          <a:p>
            <a:pPr marL="0" marR="0">
              <a:spcBef>
                <a:spcPts val="0"/>
              </a:spcBef>
              <a:spcAft>
                <a:spcPts val="0"/>
              </a:spcAft>
            </a:pPr>
            <a:r>
              <a:rPr lang="en-US" sz="1800" dirty="0">
                <a:solidFill>
                  <a:srgbClr val="000000"/>
                </a:solidFill>
                <a:effectLst/>
                <a:latin typeface="Verdana" panose="020B0604030504040204" pitchFamily="34" charset="0"/>
                <a:ea typeface="Times New Roman" panose="02020603050405020304" pitchFamily="18" charset="0"/>
              </a:rPr>
              <a:t>The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scientific study of earthquakes is relatively new</a:t>
            </a:r>
            <a:r>
              <a:rPr lang="en-US" sz="1800" dirty="0">
                <a:solidFill>
                  <a:srgbClr val="000000"/>
                </a:solidFill>
                <a:effectLst/>
                <a:latin typeface="Verdana" panose="020B0604030504040204" pitchFamily="34" charset="0"/>
                <a:ea typeface="Times New Roman" panose="02020603050405020304" pitchFamily="18" charset="0"/>
              </a:rPr>
              <a:t>, and a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reasonable understanding of their occurrence can only be traced back for a couple of hundred years</a:t>
            </a:r>
            <a:r>
              <a:rPr lang="en-US" sz="1800" dirty="0">
                <a:solidFill>
                  <a:srgbClr val="000000"/>
                </a:solidFill>
                <a:effectLst/>
                <a:latin typeface="Verdana" panose="020B0604030504040204" pitchFamily="34" charset="0"/>
                <a:ea typeface="Times New Roman" panose="02020603050405020304" pitchFamily="18" charset="0"/>
              </a:rPr>
              <a:t>. Prior to that time, the early historical record of earthquakes is cryptic at best because people did not understand the reason for their occurrence. In fact, there are very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few factual descriptions of earthquakes prior to the 18</a:t>
            </a:r>
            <a:r>
              <a:rPr lang="en-US" sz="1800" baseline="30000" dirty="0">
                <a:solidFill>
                  <a:srgbClr val="000000"/>
                </a:solidFill>
                <a:effectLst/>
                <a:highlight>
                  <a:srgbClr val="FFFF00"/>
                </a:highlight>
                <a:latin typeface="Verdana" panose="020B0604030504040204" pitchFamily="34" charset="0"/>
                <a:ea typeface="Times New Roman" panose="02020603050405020304" pitchFamily="18" charset="0"/>
              </a:rPr>
              <a:t>th</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 century because before then, people believed that an earthquake was a massive punishment imposed by the gods to punish the sinners and warn the unrepentant.</a:t>
            </a:r>
            <a:r>
              <a:rPr lang="en-US" sz="1800" dirty="0">
                <a:solidFill>
                  <a:srgbClr val="000000"/>
                </a:solidFill>
                <a:effectLst/>
                <a:latin typeface="Verdana" panose="020B0604030504040204" pitchFamily="34" charset="0"/>
                <a:ea typeface="Times New Roman" panose="02020603050405020304" pitchFamily="18" charset="0"/>
              </a:rPr>
              <a:t> During these early times, the occurrence of strong earthquakes usually triggered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passionate discussions between philosophers and theologians resulting in lengthy and convoluted explanations about a long overdue and deserved retribution by God in response to the pervasive problems of evil in the world</a:t>
            </a:r>
            <a:r>
              <a:rPr lang="en-US" sz="1800" dirty="0">
                <a:solidFill>
                  <a:srgbClr val="000000"/>
                </a:solidFill>
                <a:effectLst/>
                <a:latin typeface="Verdana" panose="020B0604030504040204" pitchFamily="34" charset="0"/>
                <a:ea typeface="Times New Roman" panose="02020603050405020304" pitchFamily="18" charset="0"/>
              </a:rPr>
              <a:t>. The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few that looked for natural causes for these unexplained phenomena reached equally strange conclusions</a:t>
            </a:r>
            <a:r>
              <a:rPr lang="en-US" sz="1800" dirty="0">
                <a:solidFill>
                  <a:srgbClr val="000000"/>
                </a:solidFill>
                <a:effectLst/>
                <a:latin typeface="Verdana" panose="020B0604030504040204" pitchFamily="34" charset="0"/>
                <a:ea typeface="Times New Roman" panose="02020603050405020304" pitchFamily="18" charset="0"/>
              </a:rPr>
              <a:t>. For example, an early popular theory postulated that earthquakes were caused by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strong winds blowing out of deep caverns within the earth</a:t>
            </a:r>
            <a:r>
              <a:rPr lang="en-US" sz="1800" dirty="0">
                <a:solidFill>
                  <a:srgbClr val="000000"/>
                </a:solidFill>
                <a:effectLst/>
                <a:latin typeface="Verdana" panose="020B0604030504040204" pitchFamily="34" charset="0"/>
                <a:ea typeface="Times New Roman" panose="02020603050405020304" pitchFamily="18" charset="0"/>
              </a:rPr>
              <a:t>.</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Verdana" panose="020B0604030504040204" pitchFamily="34" charset="0"/>
                <a:ea typeface="Times New Roman" panose="02020603050405020304" pitchFamily="18" charset="0"/>
              </a:rPr>
              <a:t>A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drastic change in attitude</a:t>
            </a:r>
            <a:r>
              <a:rPr lang="en-US" sz="1800" dirty="0">
                <a:solidFill>
                  <a:srgbClr val="000000"/>
                </a:solidFill>
                <a:effectLst/>
                <a:latin typeface="Verdana" panose="020B0604030504040204" pitchFamily="34" charset="0"/>
                <a:ea typeface="Times New Roman" panose="02020603050405020304" pitchFamily="18" charset="0"/>
              </a:rPr>
              <a:t> regarding this issue can be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traced</a:t>
            </a:r>
            <a:r>
              <a:rPr lang="en-US" sz="1800" dirty="0">
                <a:solidFill>
                  <a:srgbClr val="000000"/>
                </a:solidFill>
                <a:effectLst/>
                <a:latin typeface="Verdana" panose="020B0604030504040204" pitchFamily="34" charset="0"/>
                <a:ea typeface="Times New Roman" panose="02020603050405020304" pitchFamily="18" charset="0"/>
              </a:rPr>
              <a:t> back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to a strong earthquake</a:t>
            </a:r>
            <a:r>
              <a:rPr lang="en-US" sz="1800" dirty="0">
                <a:solidFill>
                  <a:srgbClr val="000000"/>
                </a:solidFill>
                <a:effectLst/>
                <a:latin typeface="Verdana" panose="020B0604030504040204" pitchFamily="34" charset="0"/>
                <a:ea typeface="Times New Roman" panose="02020603050405020304" pitchFamily="18" charset="0"/>
              </a:rPr>
              <a:t> that occurred on All Saints’ Day, November 1,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1755, near Lisbon, Portugal</a:t>
            </a:r>
            <a:r>
              <a:rPr lang="en-US" sz="1800" dirty="0">
                <a:solidFill>
                  <a:srgbClr val="000000"/>
                </a:solidFill>
                <a:effectLst/>
                <a:latin typeface="Verdana" panose="020B0604030504040204" pitchFamily="34" charset="0"/>
                <a:ea typeface="Times New Roman" panose="02020603050405020304" pitchFamily="18" charset="0"/>
              </a:rPr>
              <a:t>. Just before 10 am, the city was shaken ferociously for several minutes. The convulsions were so great that the water was sucked out of the city’s harbor and returned soon thereafter as a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fifty-foot wave</a:t>
            </a:r>
            <a:r>
              <a:rPr lang="en-US" sz="1800" dirty="0">
                <a:solidFill>
                  <a:srgbClr val="000000"/>
                </a:solidFill>
                <a:effectLst/>
                <a:latin typeface="Verdana" panose="020B0604030504040204" pitchFamily="34" charset="0"/>
                <a:ea typeface="Times New Roman" panose="02020603050405020304" pitchFamily="18" charset="0"/>
              </a:rPr>
              <a:t> that contributed greatly to the destruction of the city. The survivors that had fled to the waterside were drowned by the great waves that raced on them from the Atlantic.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The motion of this first earthquake had not ceased for more than a few minutes when a second shock came, only slightly less severe than the first. A third and less severe final shock occurred about two hours later.</a:t>
            </a:r>
            <a:r>
              <a:rPr lang="en-US" sz="1800" dirty="0">
                <a:solidFill>
                  <a:srgbClr val="000000"/>
                </a:solidFill>
                <a:effectLst/>
                <a:latin typeface="Verdana" panose="020B0604030504040204" pitchFamily="34" charset="0"/>
                <a:ea typeface="Times New Roman" panose="02020603050405020304" pitchFamily="18" charset="0"/>
              </a:rPr>
              <a:t> The end of this mayhem reduced virtually every building within miles of the city center to rubble. Over 60,000 people lost their lives.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latin typeface="Verdana" panose="020B0604030504040204" pitchFamily="34" charset="0"/>
                <a:ea typeface="Times New Roman" panose="02020603050405020304" pitchFamily="18" charset="0"/>
              </a:rPr>
              <a:t>For the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first time in history</a:t>
            </a:r>
            <a:r>
              <a:rPr lang="en-US" sz="1800" dirty="0">
                <a:solidFill>
                  <a:srgbClr val="000000"/>
                </a:solidFill>
                <a:effectLst/>
                <a:latin typeface="Verdana" panose="020B0604030504040204" pitchFamily="34" charset="0"/>
                <a:ea typeface="Times New Roman" panose="02020603050405020304" pitchFamily="18" charset="0"/>
              </a:rPr>
              <a:t>, however, we have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detailed descriptive information of what happened, soon after the earthquake struck</a:t>
            </a:r>
            <a:r>
              <a:rPr lang="en-US" sz="1800" dirty="0">
                <a:solidFill>
                  <a:srgbClr val="000000"/>
                </a:solidFill>
                <a:effectLst/>
                <a:latin typeface="Verdana" panose="020B0604030504040204" pitchFamily="34" charset="0"/>
                <a:ea typeface="Times New Roman" panose="02020603050405020304" pitchFamily="18" charset="0"/>
              </a:rPr>
              <a:t>. </a:t>
            </a: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All over Portugal priests were asked by their bishops to document their observations in as much detail as they could. Their records are still preserved and represent the first systematic effort in history to describe the effects of an earthquake as, or soon after, it occurred</a:t>
            </a:r>
            <a:r>
              <a:rPr lang="en-US" sz="1800" dirty="0">
                <a:solidFill>
                  <a:srgbClr val="000000"/>
                </a:solidFill>
                <a:effectLst/>
                <a:latin typeface="Verdana" panose="020B0604030504040204" pitchFamily="34" charset="0"/>
                <a:ea typeface="Times New Roman" panose="02020603050405020304" pitchFamily="18" charset="0"/>
              </a:rPr>
              <a:t>. One of the many archived contemporary descriptions is given below:</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solidFill>
                  <a:srgbClr val="000000"/>
                </a:solidFill>
                <a:effectLst/>
                <a:highlight>
                  <a:srgbClr val="FFFF00"/>
                </a:highlight>
                <a:latin typeface="Verdana" panose="020B0604030504040204" pitchFamily="34" charset="0"/>
                <a:ea typeface="Times New Roman" panose="02020603050405020304" pitchFamily="18" charset="0"/>
              </a:rPr>
              <a:t>“The sea rose boiling in the harbor and broke up all the crafts harbored there. The city burst into flames, and ashes covered the streets and squares. The houses came crashing down, roofs piling up on foundations, and even the foundations were smashed to pieces.”</a:t>
            </a:r>
            <a:endParaRPr lang="en-US" sz="1800" dirty="0">
              <a:effectLst/>
              <a:latin typeface="Times New Roman" panose="02020603050405020304" pitchFamily="18" charset="0"/>
              <a:ea typeface="Times New Roman" panose="02020603050405020304" pitchFamily="18" charset="0"/>
            </a:endParaRP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u="sng" dirty="0">
                <a:solidFill>
                  <a:srgbClr val="0563C1"/>
                </a:solidFill>
                <a:effectLst/>
                <a:latin typeface="Times New Roman" panose="02020603050405020304" pitchFamily="18" charset="0"/>
                <a:ea typeface="Times New Roman" panose="02020603050405020304" pitchFamily="18" charset="0"/>
                <a:hlinkClick r:id="rId3"/>
              </a:rPr>
              <a:t>https://pdhonline.com/courses/g175/g175_new.htm</a:t>
            </a: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14</a:t>
            </a:fld>
            <a:endParaRPr lang="en-US" altLang="en-US"/>
          </a:p>
        </p:txBody>
      </p:sp>
    </p:spTree>
    <p:extLst>
      <p:ext uri="{BB962C8B-B14F-4D97-AF65-F5344CB8AC3E}">
        <p14:creationId xmlns:p14="http://schemas.microsoft.com/office/powerpoint/2010/main" val="35950477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Model for seismic experiment:</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Seismology allows us to “see” into the earth similarly to the way X-rays allow us to see into the human body and other objects.</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Source – natural or artificial that propagate through a medium – the earth - and are recorded by a seismometer (or other instrument, such as GPS) as a seismogram – a record of position, velocity, or acceleration as a function of time.</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The seismogram contains information about the source and the medium (near the source, along the path, and near the receiver)</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Using a model of elastic wave propagation we can estimate the earthquakes location and depth, determine properties of the medium such as the wave speed as a function of the frequency and variations in the properties of the medium such as layers. Examining the signal we can estimate additional properties such as the type of faulting, attenuation, and infer other properties such as temperature and attenuation.</a:t>
            </a:r>
          </a:p>
          <a:p>
            <a:pPr marL="0" marR="0">
              <a:spcBef>
                <a:spcPts val="0"/>
              </a:spcBef>
              <a:spcAft>
                <a:spcPts val="0"/>
              </a:spcAft>
            </a:pPr>
            <a:r>
              <a:rPr lang="en-US" sz="1800" dirty="0">
                <a:effectLst/>
                <a:latin typeface="Times New Roman" panose="02020603050405020304" pitchFamily="18" charset="0"/>
                <a:ea typeface="Times New Roman" panose="02020603050405020304" pitchFamily="18" charset="0"/>
              </a:rPr>
              <a:t> </a:t>
            </a:r>
          </a:p>
          <a:p>
            <a:r>
              <a:rPr lang="en-US" sz="1800" dirty="0">
                <a:effectLst/>
                <a:latin typeface="Times New Roman" panose="02020603050405020304" pitchFamily="18" charset="0"/>
                <a:ea typeface="Times New Roman" panose="02020603050405020304" pitchFamily="18" charset="0"/>
              </a:rPr>
              <a:t>What are models in science? </a:t>
            </a:r>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15</a:t>
            </a:fld>
            <a:endParaRPr lang="en-US" altLang="en-US"/>
          </a:p>
        </p:txBody>
      </p:sp>
    </p:spTree>
    <p:extLst>
      <p:ext uri="{BB962C8B-B14F-4D97-AF65-F5344CB8AC3E}">
        <p14:creationId xmlns:p14="http://schemas.microsoft.com/office/powerpoint/2010/main" val="778148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(no figure) The recordings give us information about</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sz="1800" dirty="0">
              <a:effectLst/>
              <a:latin typeface="Times New Roman" panose="02020603050405020304" pitchFamily="18" charset="0"/>
              <a:ea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source of the waves – the earthquake - where it happened, what happened (fault orientation, </a:t>
            </a:r>
            <a:r>
              <a:rPr lang="en-US" sz="1800" dirty="0" err="1">
                <a:effectLst/>
                <a:latin typeface="Times New Roman" panose="02020603050405020304" pitchFamily="18" charset="0"/>
                <a:ea typeface="Times New Roman" panose="02020603050405020304" pitchFamily="18" charset="0"/>
              </a:rPr>
              <a:t>dlip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direction,slip</a:t>
            </a:r>
            <a:r>
              <a:rPr lang="en-US" sz="1800" dirty="0">
                <a:effectLst/>
                <a:latin typeface="Times New Roman" panose="02020603050405020304" pitchFamily="18" charset="0"/>
                <a:ea typeface="Times New Roman" panose="02020603050405020304" pitchFamily="18" charset="0"/>
              </a:rPr>
              <a:t> information (slip vector as </a:t>
            </a:r>
            <a:r>
              <a:rPr lang="en-US" sz="1800" dirty="0" err="1">
                <a:effectLst/>
                <a:latin typeface="Times New Roman" panose="02020603050405020304" pitchFamily="18" charset="0"/>
                <a:ea typeface="Times New Roman" panose="02020603050405020304" pitchFamily="18" charset="0"/>
              </a:rPr>
              <a:t>fn</a:t>
            </a:r>
            <a:r>
              <a:rPr lang="en-US" sz="1800" dirty="0">
                <a:effectLst/>
                <a:latin typeface="Times New Roman" panose="02020603050405020304" pitchFamily="18" charset="0"/>
                <a:ea typeface="Times New Roman" panose="02020603050405020304" pitchFamily="18" charset="0"/>
              </a:rPr>
              <a:t> of position on fault and time, etc.)</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What happened to the waves on the way from the earthquake to the station, what this tells us about the material along the path</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a:effectLst/>
                <a:latin typeface="Times New Roman" panose="02020603050405020304" pitchFamily="18" charset="0"/>
                <a:ea typeface="Times New Roman" panose="02020603050405020304" pitchFamily="18" charset="0"/>
              </a:rPr>
              <a:t>The receiver area – local crustal structure, info for engineering seismology, hazard estimation, damage reduction, etc.</a:t>
            </a:r>
          </a:p>
          <a:p>
            <a:endParaRPr lang="en-US" dirty="0"/>
          </a:p>
        </p:txBody>
      </p:sp>
      <p:sp>
        <p:nvSpPr>
          <p:cNvPr id="4" name="Slide Number Placeholder 3"/>
          <p:cNvSpPr>
            <a:spLocks noGrp="1"/>
          </p:cNvSpPr>
          <p:nvPr>
            <p:ph type="sldNum" sz="quarter" idx="5"/>
          </p:nvPr>
        </p:nvSpPr>
        <p:spPr/>
        <p:txBody>
          <a:bodyPr/>
          <a:lstStyle/>
          <a:p>
            <a:fld id="{C8649EBE-07C2-3245-A0BE-F071302E1CB9}" type="slidenum">
              <a:rPr lang="en-US" altLang="en-US" smtClean="0"/>
              <a:pPr/>
              <a:t>16</a:t>
            </a:fld>
            <a:endParaRPr lang="en-US" altLang="en-US"/>
          </a:p>
        </p:txBody>
      </p:sp>
    </p:spTree>
    <p:extLst>
      <p:ext uri="{BB962C8B-B14F-4D97-AF65-F5344CB8AC3E}">
        <p14:creationId xmlns:p14="http://schemas.microsoft.com/office/powerpoint/2010/main" val="224873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9E0DA-8602-E35A-22B8-C63AC5E04C1D}"/>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E98770-605E-DC20-6BCF-C99AB6C317A3}"/>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9AC8DA-0EDF-9AB8-CCB2-56A299E8A8D3}"/>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A3BD00F-20C2-148D-EA97-78A1DBABB9D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DF20042-61BF-2701-C24E-9D3D91E23D43}"/>
              </a:ext>
            </a:extLst>
          </p:cNvPr>
          <p:cNvSpPr>
            <a:spLocks noGrp="1"/>
          </p:cNvSpPr>
          <p:nvPr>
            <p:ph type="sldNum" sz="quarter" idx="12"/>
          </p:nvPr>
        </p:nvSpPr>
        <p:spPr/>
        <p:txBody>
          <a:bodyPr/>
          <a:lstStyle>
            <a:lvl1pPr>
              <a:defRPr/>
            </a:lvl1pPr>
          </a:lstStyle>
          <a:p>
            <a:fld id="{FBE474A8-CF30-0B40-894E-71AA89E8F7A0}" type="slidenum">
              <a:rPr lang="en-US" altLang="en-US"/>
              <a:pPr/>
              <a:t>‹#›</a:t>
            </a:fld>
            <a:endParaRPr lang="en-US" altLang="en-US"/>
          </a:p>
        </p:txBody>
      </p:sp>
    </p:spTree>
    <p:extLst>
      <p:ext uri="{BB962C8B-B14F-4D97-AF65-F5344CB8AC3E}">
        <p14:creationId xmlns:p14="http://schemas.microsoft.com/office/powerpoint/2010/main" val="13437520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5E2CA8-2363-15AE-BE55-6EDCA25482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7378FD3-F3EC-B391-F7E1-BA823BE2DA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FE8BF3-B46F-AF6B-AE99-7F0E8C77676D}"/>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5F0EDA3-6328-EA37-8D0E-EBAE083341ED}"/>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DFF6099-4503-C299-FA55-8F5268387133}"/>
              </a:ext>
            </a:extLst>
          </p:cNvPr>
          <p:cNvSpPr>
            <a:spLocks noGrp="1"/>
          </p:cNvSpPr>
          <p:nvPr>
            <p:ph type="sldNum" sz="quarter" idx="12"/>
          </p:nvPr>
        </p:nvSpPr>
        <p:spPr/>
        <p:txBody>
          <a:bodyPr/>
          <a:lstStyle>
            <a:lvl1pPr>
              <a:defRPr/>
            </a:lvl1pPr>
          </a:lstStyle>
          <a:p>
            <a:fld id="{8CC8B4DD-52C1-4749-A457-DD22C725B397}" type="slidenum">
              <a:rPr lang="en-US" altLang="en-US"/>
              <a:pPr/>
              <a:t>‹#›</a:t>
            </a:fld>
            <a:endParaRPr lang="en-US" altLang="en-US"/>
          </a:p>
        </p:txBody>
      </p:sp>
    </p:spTree>
    <p:extLst>
      <p:ext uri="{BB962C8B-B14F-4D97-AF65-F5344CB8AC3E}">
        <p14:creationId xmlns:p14="http://schemas.microsoft.com/office/powerpoint/2010/main" val="1555277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8DC0E-E43C-FE70-51A6-A17AB9827FA8}"/>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96984E-6FA1-8546-8AB3-F926C0545D44}"/>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606886-739D-9C36-7F97-5520C9CBB215}"/>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905FAAE-E37F-CE13-CEC9-982602633EB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FA1F54F-939D-911D-D75F-D973C9599D3E}"/>
              </a:ext>
            </a:extLst>
          </p:cNvPr>
          <p:cNvSpPr>
            <a:spLocks noGrp="1"/>
          </p:cNvSpPr>
          <p:nvPr>
            <p:ph type="sldNum" sz="quarter" idx="12"/>
          </p:nvPr>
        </p:nvSpPr>
        <p:spPr/>
        <p:txBody>
          <a:bodyPr/>
          <a:lstStyle>
            <a:lvl1pPr>
              <a:defRPr/>
            </a:lvl1pPr>
          </a:lstStyle>
          <a:p>
            <a:fld id="{28FE0DF4-D05F-0D40-A052-393C7F5FC787}" type="slidenum">
              <a:rPr lang="en-US" altLang="en-US"/>
              <a:pPr/>
              <a:t>‹#›</a:t>
            </a:fld>
            <a:endParaRPr lang="en-US" altLang="en-US"/>
          </a:p>
        </p:txBody>
      </p:sp>
    </p:spTree>
    <p:extLst>
      <p:ext uri="{BB962C8B-B14F-4D97-AF65-F5344CB8AC3E}">
        <p14:creationId xmlns:p14="http://schemas.microsoft.com/office/powerpoint/2010/main" val="327122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80D56A-33A2-362C-63FF-F23AB5CF681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A819F3D-A76E-E47A-051B-CD424A5E720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E084A-E9D9-5ECA-8FB1-46668AB5DE87}"/>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86D62D06-7B10-8D0F-7B0A-BB72D74AEDE4}"/>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3F3E079-2860-1883-EF45-8790B7C4E5A2}"/>
              </a:ext>
            </a:extLst>
          </p:cNvPr>
          <p:cNvSpPr>
            <a:spLocks noGrp="1"/>
          </p:cNvSpPr>
          <p:nvPr>
            <p:ph type="sldNum" sz="quarter" idx="12"/>
          </p:nvPr>
        </p:nvSpPr>
        <p:spPr/>
        <p:txBody>
          <a:bodyPr/>
          <a:lstStyle>
            <a:lvl1pPr>
              <a:defRPr/>
            </a:lvl1pPr>
          </a:lstStyle>
          <a:p>
            <a:fld id="{1C23F2E4-BDE5-3440-B206-CC65D95CDCFD}" type="slidenum">
              <a:rPr lang="en-US" altLang="en-US"/>
              <a:pPr/>
              <a:t>‹#›</a:t>
            </a:fld>
            <a:endParaRPr lang="en-US" altLang="en-US"/>
          </a:p>
        </p:txBody>
      </p:sp>
    </p:spTree>
    <p:extLst>
      <p:ext uri="{BB962C8B-B14F-4D97-AF65-F5344CB8AC3E}">
        <p14:creationId xmlns:p14="http://schemas.microsoft.com/office/powerpoint/2010/main" val="24563049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766F9-3966-3781-FC73-D75AD2F489A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C0FF6A-4F43-374F-A1C5-9578635B43A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D592AA1E-9AF6-5181-EF1A-607CA0B413A0}"/>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7DFE6BB8-F19D-FFD7-A0CD-6E604C82C4AE}"/>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C3056EC-E193-5CE6-E275-E266FCA1552B}"/>
              </a:ext>
            </a:extLst>
          </p:cNvPr>
          <p:cNvSpPr>
            <a:spLocks noGrp="1"/>
          </p:cNvSpPr>
          <p:nvPr>
            <p:ph type="sldNum" sz="quarter" idx="12"/>
          </p:nvPr>
        </p:nvSpPr>
        <p:spPr/>
        <p:txBody>
          <a:bodyPr/>
          <a:lstStyle>
            <a:lvl1pPr>
              <a:defRPr/>
            </a:lvl1pPr>
          </a:lstStyle>
          <a:p>
            <a:fld id="{CD095ACD-61C5-D149-8F84-B5410EFB1669}" type="slidenum">
              <a:rPr lang="en-US" altLang="en-US"/>
              <a:pPr/>
              <a:t>‹#›</a:t>
            </a:fld>
            <a:endParaRPr lang="en-US" altLang="en-US"/>
          </a:p>
        </p:txBody>
      </p:sp>
    </p:spTree>
    <p:extLst>
      <p:ext uri="{BB962C8B-B14F-4D97-AF65-F5344CB8AC3E}">
        <p14:creationId xmlns:p14="http://schemas.microsoft.com/office/powerpoint/2010/main" val="2193692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F7BAC-9DA5-CC09-617A-22D9F12EDC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DE98C9-ADC1-A689-9EAF-4425FDA55EAE}"/>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3E5FAF-BD28-D40D-6850-2F6C13A1A783}"/>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1D8D734-AD41-05DD-D96F-AF145F40EEB3}"/>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B6FB8268-D2C7-1D39-4C6B-F198870057F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2A7E626D-EC2D-8E21-5203-193C4AA8D2B4}"/>
              </a:ext>
            </a:extLst>
          </p:cNvPr>
          <p:cNvSpPr>
            <a:spLocks noGrp="1"/>
          </p:cNvSpPr>
          <p:nvPr>
            <p:ph type="sldNum" sz="quarter" idx="12"/>
          </p:nvPr>
        </p:nvSpPr>
        <p:spPr/>
        <p:txBody>
          <a:bodyPr/>
          <a:lstStyle>
            <a:lvl1pPr>
              <a:defRPr/>
            </a:lvl1pPr>
          </a:lstStyle>
          <a:p>
            <a:fld id="{CCDDCBDF-6732-6E4D-AB80-F063FF91C8C5}" type="slidenum">
              <a:rPr lang="en-US" altLang="en-US"/>
              <a:pPr/>
              <a:t>‹#›</a:t>
            </a:fld>
            <a:endParaRPr lang="en-US" altLang="en-US"/>
          </a:p>
        </p:txBody>
      </p:sp>
    </p:spTree>
    <p:extLst>
      <p:ext uri="{BB962C8B-B14F-4D97-AF65-F5344CB8AC3E}">
        <p14:creationId xmlns:p14="http://schemas.microsoft.com/office/powerpoint/2010/main" val="2440684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559F0-0F84-A38B-56C4-9762C8844681}"/>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625F37A-A86A-9B60-C94C-50EF24CF3893}"/>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C8E425F-7419-80F1-654A-A507DC45A4FB}"/>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924D28B-A9DD-301D-92AA-5F2DC66FBF8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A995A9-898B-79F1-3D33-1ACB5F9F3D61}"/>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36CBCF-63EB-F008-8C76-5F3D8EA3E42C}"/>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86AE6F69-6F6E-4010-DFE6-D34E46287EED}"/>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97306146-4715-C431-09EB-3AC19665B600}"/>
              </a:ext>
            </a:extLst>
          </p:cNvPr>
          <p:cNvSpPr>
            <a:spLocks noGrp="1"/>
          </p:cNvSpPr>
          <p:nvPr>
            <p:ph type="sldNum" sz="quarter" idx="12"/>
          </p:nvPr>
        </p:nvSpPr>
        <p:spPr/>
        <p:txBody>
          <a:bodyPr/>
          <a:lstStyle>
            <a:lvl1pPr>
              <a:defRPr/>
            </a:lvl1pPr>
          </a:lstStyle>
          <a:p>
            <a:fld id="{CF517627-051D-8140-9856-65CE8014C15C}" type="slidenum">
              <a:rPr lang="en-US" altLang="en-US"/>
              <a:pPr/>
              <a:t>‹#›</a:t>
            </a:fld>
            <a:endParaRPr lang="en-US" altLang="en-US"/>
          </a:p>
        </p:txBody>
      </p:sp>
    </p:spTree>
    <p:extLst>
      <p:ext uri="{BB962C8B-B14F-4D97-AF65-F5344CB8AC3E}">
        <p14:creationId xmlns:p14="http://schemas.microsoft.com/office/powerpoint/2010/main" val="3726883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321552-7E6A-899F-7255-B0DE750C01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A1C4E53-8291-DF64-FAE4-F328F050FF3F}"/>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0C08C8AA-9B30-8C31-209B-0F8F3D9FD997}"/>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89D1551-6321-8128-F788-9A8CF47855CC}"/>
              </a:ext>
            </a:extLst>
          </p:cNvPr>
          <p:cNvSpPr>
            <a:spLocks noGrp="1"/>
          </p:cNvSpPr>
          <p:nvPr>
            <p:ph type="sldNum" sz="quarter" idx="12"/>
          </p:nvPr>
        </p:nvSpPr>
        <p:spPr/>
        <p:txBody>
          <a:bodyPr/>
          <a:lstStyle>
            <a:lvl1pPr>
              <a:defRPr/>
            </a:lvl1pPr>
          </a:lstStyle>
          <a:p>
            <a:fld id="{848AB1D4-AE43-B648-B026-D07FFCC21C97}" type="slidenum">
              <a:rPr lang="en-US" altLang="en-US"/>
              <a:pPr/>
              <a:t>‹#›</a:t>
            </a:fld>
            <a:endParaRPr lang="en-US" altLang="en-US"/>
          </a:p>
        </p:txBody>
      </p:sp>
    </p:spTree>
    <p:extLst>
      <p:ext uri="{BB962C8B-B14F-4D97-AF65-F5344CB8AC3E}">
        <p14:creationId xmlns:p14="http://schemas.microsoft.com/office/powerpoint/2010/main" val="27639099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115CE4-63B0-5072-A869-00EC18DFCF7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369EBB50-1E03-52CB-FD6F-DE0325C26878}"/>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4F76AFFE-53AB-A8D5-C266-FFE038258137}"/>
              </a:ext>
            </a:extLst>
          </p:cNvPr>
          <p:cNvSpPr>
            <a:spLocks noGrp="1"/>
          </p:cNvSpPr>
          <p:nvPr>
            <p:ph type="sldNum" sz="quarter" idx="12"/>
          </p:nvPr>
        </p:nvSpPr>
        <p:spPr/>
        <p:txBody>
          <a:bodyPr/>
          <a:lstStyle>
            <a:lvl1pPr>
              <a:defRPr/>
            </a:lvl1pPr>
          </a:lstStyle>
          <a:p>
            <a:fld id="{3922AADC-CF5E-5C4A-9863-BBE6059A5C85}" type="slidenum">
              <a:rPr lang="en-US" altLang="en-US"/>
              <a:pPr/>
              <a:t>‹#›</a:t>
            </a:fld>
            <a:endParaRPr lang="en-US" altLang="en-US"/>
          </a:p>
        </p:txBody>
      </p:sp>
    </p:spTree>
    <p:extLst>
      <p:ext uri="{BB962C8B-B14F-4D97-AF65-F5344CB8AC3E}">
        <p14:creationId xmlns:p14="http://schemas.microsoft.com/office/powerpoint/2010/main" val="2129853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7728CA-72E8-2CDF-D401-0909F276D94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1187A41-41E6-D22D-D2DC-781080071A0F}"/>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3E36899-B61C-4CA5-C853-9FEE7453BD03}"/>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FC6413-3248-76B8-6F02-568228984CE2}"/>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FF9D1FA1-DB48-CC26-C8A3-AE884A62010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9DAD8A04-8A67-C5D1-F25E-D31F2D630283}"/>
              </a:ext>
            </a:extLst>
          </p:cNvPr>
          <p:cNvSpPr>
            <a:spLocks noGrp="1"/>
          </p:cNvSpPr>
          <p:nvPr>
            <p:ph type="sldNum" sz="quarter" idx="12"/>
          </p:nvPr>
        </p:nvSpPr>
        <p:spPr/>
        <p:txBody>
          <a:bodyPr/>
          <a:lstStyle>
            <a:lvl1pPr>
              <a:defRPr/>
            </a:lvl1pPr>
          </a:lstStyle>
          <a:p>
            <a:fld id="{418B7F3A-67EC-D84A-A182-C4C397AB6660}" type="slidenum">
              <a:rPr lang="en-US" altLang="en-US"/>
              <a:pPr/>
              <a:t>‹#›</a:t>
            </a:fld>
            <a:endParaRPr lang="en-US" altLang="en-US"/>
          </a:p>
        </p:txBody>
      </p:sp>
    </p:spTree>
    <p:extLst>
      <p:ext uri="{BB962C8B-B14F-4D97-AF65-F5344CB8AC3E}">
        <p14:creationId xmlns:p14="http://schemas.microsoft.com/office/powerpoint/2010/main" val="31730204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6F4A14-52AC-3F3F-B1B2-62F71588A2F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C2FD96-EAF1-C2A4-DA0A-ED0C04B7C2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562901-DD02-434F-3CA5-406EDDD6DF6D}"/>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BC1189-7C80-DF8B-4402-00EF23CE79FD}"/>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ECC180C-5518-E97A-3B50-CFAA24EEB7CD}"/>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DA74FE44-6FD9-3247-A7E1-585FBCD6F61A}"/>
              </a:ext>
            </a:extLst>
          </p:cNvPr>
          <p:cNvSpPr>
            <a:spLocks noGrp="1"/>
          </p:cNvSpPr>
          <p:nvPr>
            <p:ph type="sldNum" sz="quarter" idx="12"/>
          </p:nvPr>
        </p:nvSpPr>
        <p:spPr/>
        <p:txBody>
          <a:bodyPr/>
          <a:lstStyle>
            <a:lvl1pPr>
              <a:defRPr/>
            </a:lvl1pPr>
          </a:lstStyle>
          <a:p>
            <a:fld id="{3E65746B-5D4B-0940-927C-4D3A1A2C87EA}" type="slidenum">
              <a:rPr lang="en-US" altLang="en-US"/>
              <a:pPr/>
              <a:t>‹#›</a:t>
            </a:fld>
            <a:endParaRPr lang="en-US" altLang="en-US"/>
          </a:p>
        </p:txBody>
      </p:sp>
    </p:spTree>
    <p:extLst>
      <p:ext uri="{BB962C8B-B14F-4D97-AF65-F5344CB8AC3E}">
        <p14:creationId xmlns:p14="http://schemas.microsoft.com/office/powerpoint/2010/main" val="15572811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DB0B994-FA29-3817-CDF2-4E98834B3C2C}"/>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7EB81C7D-93EC-6077-2C4D-FBE9D1B3130F}"/>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578BB732-9A73-02A6-708A-55B75D86CED1}"/>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68E3EC84-B6B5-100E-3C57-73ED58D0691F}"/>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E0AFEE86-471A-1C31-78F3-93CF0A76973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F720AF85-3EE3-D043-8264-85AF35ADB035}"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milford.lib.de.us/2020/07/25/fantastic-folklore-earthquake-myths/#:~:text=Poseidon%20was%20known%20to%20be,this%20trident%2C%20which%20triggered%20earthquak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gif"/></Relationships>
</file>

<file path=ppt/slides/_rels/slide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2.gif"/></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3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6F78D8A-42BF-5B92-A283-8EF17AE654C8}"/>
              </a:ext>
            </a:extLst>
          </p:cNvPr>
          <p:cNvSpPr txBox="1"/>
          <p:nvPr/>
        </p:nvSpPr>
        <p:spPr>
          <a:xfrm>
            <a:off x="0" y="76200"/>
            <a:ext cx="9144000" cy="6909584"/>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u="sng" dirty="0">
                <a:latin typeface="Papyrus" panose="020B0602040200020303" pitchFamily="34" charset="77"/>
                <a:cs typeface="Arial" panose="020B0604020202020204" pitchFamily="34" charset="0"/>
              </a:rPr>
              <a:t>Tu-Th</a:t>
            </a:r>
            <a:r>
              <a:rPr lang="en-US" altLang="en-US" sz="3200" b="1" dirty="0">
                <a:latin typeface="Papyrus" panose="020B0602040200020303" pitchFamily="34" charset="77"/>
                <a:cs typeface="Arial" panose="020B0604020202020204" pitchFamily="34" charset="0"/>
              </a:rPr>
              <a:t>                 </a:t>
            </a:r>
            <a:r>
              <a:rPr lang="en-US" altLang="en-US" sz="3200" b="1" u="sng" dirty="0">
                <a:latin typeface="Papyrus" panose="020B0602040200020303" pitchFamily="34" charset="77"/>
                <a:cs typeface="Arial" panose="020B0604020202020204" pitchFamily="34" charset="0"/>
              </a:rPr>
              <a:t>1:00-2:25pm</a:t>
            </a:r>
          </a:p>
          <a:p>
            <a:pPr algn="ctr" eaLnBrk="1" hangingPunct="1">
              <a:spcBef>
                <a:spcPct val="50000"/>
              </a:spcBef>
              <a:buFont typeface="Wingdings 2" pitchFamily="2" charset="2"/>
              <a:buNone/>
            </a:pPr>
            <a:r>
              <a:rPr lang="en-US" altLang="en-US" sz="3200" b="1" dirty="0">
                <a:latin typeface="Papyrus" panose="020B0602040200020303" pitchFamily="34" charset="77"/>
                <a:cs typeface="Arial" panose="020B0604020202020204" pitchFamily="34" charset="0"/>
              </a:rPr>
              <a:t>Lab - 3892 Central Ave. </a:t>
            </a:r>
            <a:r>
              <a:rPr lang="en-US" altLang="en-US" sz="2800" b="1" dirty="0">
                <a:latin typeface="Papyrus" panose="020B0602040200020303" pitchFamily="34" charset="77"/>
                <a:cs typeface="Arial" panose="020B0604020202020204" pitchFamily="34" charset="0"/>
              </a:rPr>
              <a:t>(Long building) </a:t>
            </a:r>
            <a:r>
              <a:rPr lang="en-US" altLang="en-US" sz="3200" b="1" dirty="0">
                <a:latin typeface="Papyrus" panose="020B0602040200020303" pitchFamily="34" charset="77"/>
                <a:cs typeface="Arial" panose="020B0604020202020204" pitchFamily="34" charset="0"/>
              </a:rPr>
              <a:t>, Room 110</a:t>
            </a:r>
          </a:p>
          <a:p>
            <a:pPr algn="ctr">
              <a:spcBef>
                <a:spcPct val="50000"/>
              </a:spcBef>
            </a:pPr>
            <a:r>
              <a:rPr lang="en-US" altLang="en-US" sz="3200" b="1" dirty="0">
                <a:latin typeface="Papyrus" panose="020B0602040200020303" pitchFamily="34" charset="77"/>
                <a:cs typeface="Arial" panose="020B0604020202020204" pitchFamily="34" charset="0"/>
              </a:rPr>
              <a:t>-----------------------------------------------</a:t>
            </a:r>
          </a:p>
          <a:p>
            <a:pPr algn="ctr">
              <a:spcBef>
                <a:spcPct val="50000"/>
              </a:spcBef>
            </a:pPr>
            <a:r>
              <a:rPr lang="en-US" altLang="en-US" sz="3200" b="1" dirty="0">
                <a:latin typeface="Papyrus" panose="020B0602040200020303" pitchFamily="34" charset="77"/>
                <a:cs typeface="Arial" panose="020B0604020202020204" pitchFamily="34" charset="0"/>
              </a:rPr>
              <a:t>Bob Smalley</a:t>
            </a:r>
          </a:p>
          <a:p>
            <a:pPr algn="ctr">
              <a:spcBef>
                <a:spcPct val="50000"/>
              </a:spcBef>
            </a:pPr>
            <a:r>
              <a:rPr lang="en-US" altLang="en-US" sz="3200" b="1" dirty="0">
                <a:latin typeface="Papyrus" panose="020B0602040200020303" pitchFamily="34" charset="77"/>
                <a:cs typeface="Arial" panose="020B0604020202020204" pitchFamily="34" charset="0"/>
              </a:rPr>
              <a:t>Office: 3892 Central Ave, Room 103, 678-4929</a:t>
            </a:r>
          </a:p>
          <a:p>
            <a:pPr algn="ctr">
              <a:spcBef>
                <a:spcPct val="50000"/>
              </a:spcBef>
            </a:pPr>
            <a:r>
              <a:rPr lang="en-US" altLang="en-US" sz="3200" b="1" dirty="0">
                <a:latin typeface="Papyrus" panose="020B0602040200020303" pitchFamily="34" charset="77"/>
                <a:cs typeface="Arial" panose="020B0604020202020204" pitchFamily="34" charset="0"/>
              </a:rPr>
              <a:t>Office Hours – when I’m in my office.</a:t>
            </a:r>
          </a:p>
          <a:p>
            <a:pPr algn="ctr">
              <a:spcBef>
                <a:spcPct val="50000"/>
              </a:spcBef>
              <a:buClrTx/>
              <a:buSzTx/>
            </a:pPr>
            <a:r>
              <a:rPr lang="en-US" altLang="en-US" b="1" dirty="0">
                <a:latin typeface="Papyrus" panose="020B0602040200020303" pitchFamily="34" charset="77"/>
                <a:cs typeface="Arial" panose="020B0604020202020204" pitchFamily="34" charset="0"/>
              </a:rPr>
              <a:t>http://</a:t>
            </a:r>
            <a:r>
              <a:rPr lang="en-US" altLang="en-US" b="1" dirty="0" err="1">
                <a:latin typeface="Papyrus" panose="020B0602040200020303" pitchFamily="34" charset="77"/>
                <a:cs typeface="Arial" panose="020B0604020202020204" pitchFamily="34" charset="0"/>
              </a:rPr>
              <a:t>www.ceri.memphis.edu</a:t>
            </a:r>
            <a:r>
              <a:rPr lang="en-US" altLang="en-US" b="1" dirty="0">
                <a:latin typeface="Papyrus" panose="020B0602040200020303" pitchFamily="34" charset="77"/>
                <a:cs typeface="Arial" panose="020B0604020202020204" pitchFamily="34" charset="0"/>
              </a:rPr>
              <a:t>/people/</a:t>
            </a:r>
            <a:r>
              <a:rPr lang="en-US" altLang="en-US" b="1" dirty="0" err="1">
                <a:latin typeface="Papyrus" panose="020B0602040200020303" pitchFamily="34" charset="77"/>
                <a:cs typeface="Arial" panose="020B0604020202020204" pitchFamily="34" charset="0"/>
              </a:rPr>
              <a:t>smalley</a:t>
            </a:r>
            <a:r>
              <a:rPr lang="en-US" altLang="en-US" b="1" dirty="0">
                <a:latin typeface="Papyrus" panose="020B0602040200020303" pitchFamily="34" charset="77"/>
                <a:cs typeface="Arial" panose="020B0604020202020204" pitchFamily="34" charset="0"/>
              </a:rPr>
              <a:t>/CERI8105_GlobalSeismology.html</a:t>
            </a:r>
          </a:p>
          <a:p>
            <a:pPr algn="ctr">
              <a:spcBef>
                <a:spcPct val="50000"/>
              </a:spcBef>
              <a:buClrTx/>
              <a:buSzTx/>
            </a:pPr>
            <a:endParaRPr lang="en-US" altLang="en-US" sz="3200" b="1" dirty="0">
              <a:latin typeface="Papyrus" panose="020B0602040200020303" pitchFamily="34" charset="77"/>
              <a:cs typeface="Arial" panose="020B0604020202020204" pitchFamily="34" charset="0"/>
            </a:endParaRPr>
          </a:p>
          <a:p>
            <a:pPr algn="ctr">
              <a:spcBef>
                <a:spcPct val="50000"/>
              </a:spcBef>
              <a:buClrTx/>
              <a:buSzTx/>
            </a:pPr>
            <a:r>
              <a:rPr lang="en-US" altLang="en-US" sz="3200" b="1" dirty="0">
                <a:latin typeface="Papyrus" panose="020B0602040200020303" pitchFamily="34" charset="77"/>
                <a:cs typeface="Arial" panose="020B0604020202020204" pitchFamily="34" charset="0"/>
              </a:rPr>
              <a:t>Tue., Aug 29, 2023.                                       Meeting 1.</a:t>
            </a:r>
          </a:p>
        </p:txBody>
      </p:sp>
    </p:spTree>
    <p:extLst>
      <p:ext uri="{BB962C8B-B14F-4D97-AF65-F5344CB8AC3E}">
        <p14:creationId xmlns:p14="http://schemas.microsoft.com/office/powerpoint/2010/main" val="17344382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AED4C-8EDF-7714-A949-15AD85F091D6}"/>
              </a:ext>
            </a:extLst>
          </p:cNvPr>
          <p:cNvSpPr txBox="1"/>
          <p:nvPr/>
        </p:nvSpPr>
        <p:spPr>
          <a:xfrm>
            <a:off x="0" y="152400"/>
            <a:ext cx="9144000" cy="6124754"/>
          </a:xfrm>
          <a:prstGeom prst="rect">
            <a:avLst/>
          </a:prstGeom>
          <a:noFill/>
        </p:spPr>
        <p:txBody>
          <a:bodyPr wrap="square">
            <a:spAutoFit/>
          </a:bodyPr>
          <a:lstStyle/>
          <a:p>
            <a:pPr algn="ctr"/>
            <a:r>
              <a:rPr lang="en-US" sz="3200" b="1" i="0" dirty="0">
                <a:effectLst/>
                <a:latin typeface="Papyrus" panose="020B0602040200020303" pitchFamily="34" charset="77"/>
              </a:rPr>
              <a:t>What is seismology?</a:t>
            </a:r>
          </a:p>
          <a:p>
            <a:pPr algn="ctr"/>
            <a:endParaRPr lang="en-US" b="1" dirty="0">
              <a:latin typeface="Papyrus" panose="020B0602040200020303" pitchFamily="34" charset="77"/>
            </a:endParaRPr>
          </a:p>
          <a:p>
            <a:pPr algn="ctr"/>
            <a:r>
              <a:rPr lang="en-US" sz="3200" b="1" dirty="0">
                <a:latin typeface="Papyrus" panose="020B0602040200020303" pitchFamily="34" charset="77"/>
              </a:rPr>
              <a:t>More complicated answer</a:t>
            </a:r>
          </a:p>
          <a:p>
            <a:pPr algn="ctr"/>
            <a:endParaRPr lang="en-US" b="1" dirty="0">
              <a:latin typeface="Papyrus" panose="020B0602040200020303" pitchFamily="34" charset="77"/>
            </a:endParaRPr>
          </a:p>
          <a:p>
            <a:pPr algn="ctr"/>
            <a:r>
              <a:rPr lang="en-US" sz="3200" b="1" dirty="0">
                <a:latin typeface="Papyrus" panose="020B0602040200020303" pitchFamily="34" charset="77"/>
              </a:rPr>
              <a:t>• The generation of other effects such as Tsunamis, sand blows, etc.</a:t>
            </a:r>
          </a:p>
          <a:p>
            <a:pPr algn="ctr"/>
            <a:endParaRPr lang="en-US" b="1" dirty="0">
              <a:latin typeface="Papyrus" panose="020B0602040200020303" pitchFamily="34" charset="77"/>
            </a:endParaRPr>
          </a:p>
          <a:p>
            <a:pPr algn="ctr"/>
            <a:r>
              <a:rPr lang="en-US" sz="3200" b="1" dirty="0">
                <a:latin typeface="Papyrus" panose="020B0602040200020303" pitchFamily="34" charset="77"/>
              </a:rPr>
              <a:t>• Contribution to the long-term generation of other effects such as topography and geomorphology.</a:t>
            </a:r>
          </a:p>
          <a:p>
            <a:pPr algn="ctr"/>
            <a:endParaRPr lang="en-US" b="1" dirty="0">
              <a:latin typeface="Papyrus" panose="020B0602040200020303" pitchFamily="34" charset="77"/>
            </a:endParaRPr>
          </a:p>
          <a:p>
            <a:pPr algn="ctr"/>
            <a:r>
              <a:rPr lang="en-US" sz="3200" b="1" dirty="0">
                <a:latin typeface="Papyrus" panose="020B0602040200020303" pitchFamily="34" charset="77"/>
              </a:rPr>
              <a:t>• The study and use of anthropomorphic sources (notably seismic reflection</a:t>
            </a:r>
            <a:r>
              <a:rPr lang="en-US" sz="3200" b="1" dirty="0">
                <a:solidFill>
                  <a:schemeClr val="bg1">
                    <a:lumMod val="65000"/>
                  </a:schemeClr>
                </a:solidFill>
                <a:latin typeface="Papyrus" panose="020B0602040200020303" pitchFamily="34" charset="77"/>
              </a:rPr>
              <a:t>/refraction </a:t>
            </a:r>
            <a:r>
              <a:rPr lang="en-US" sz="3200" b="1" dirty="0">
                <a:latin typeface="Papyrus" panose="020B0602040200020303" pitchFamily="34" charset="77"/>
              </a:rPr>
              <a:t>and nuclear explosions).</a:t>
            </a:r>
          </a:p>
        </p:txBody>
      </p:sp>
    </p:spTree>
    <p:extLst>
      <p:ext uri="{BB962C8B-B14F-4D97-AF65-F5344CB8AC3E}">
        <p14:creationId xmlns:p14="http://schemas.microsoft.com/office/powerpoint/2010/main" val="160115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AED4C-8EDF-7714-A949-15AD85F091D6}"/>
              </a:ext>
            </a:extLst>
          </p:cNvPr>
          <p:cNvSpPr txBox="1"/>
          <p:nvPr/>
        </p:nvSpPr>
        <p:spPr>
          <a:xfrm>
            <a:off x="0" y="152400"/>
            <a:ext cx="9144000" cy="2616101"/>
          </a:xfrm>
          <a:prstGeom prst="rect">
            <a:avLst/>
          </a:prstGeom>
          <a:noFill/>
        </p:spPr>
        <p:txBody>
          <a:bodyPr wrap="square">
            <a:spAutoFit/>
          </a:bodyPr>
          <a:lstStyle/>
          <a:p>
            <a:pPr algn="ctr"/>
            <a:r>
              <a:rPr lang="en-US" sz="3200" b="1" i="0" dirty="0">
                <a:effectLst/>
                <a:latin typeface="Papyrus" panose="020B0602040200020303" pitchFamily="34" charset="77"/>
              </a:rPr>
              <a:t>What is seismology?</a:t>
            </a:r>
          </a:p>
          <a:p>
            <a:pPr algn="ctr"/>
            <a:endParaRPr lang="en-US" b="1" dirty="0">
              <a:latin typeface="Papyrus" panose="020B0602040200020303" pitchFamily="34" charset="77"/>
            </a:endParaRPr>
          </a:p>
          <a:p>
            <a:pPr algn="ctr"/>
            <a:r>
              <a:rPr lang="en-US" sz="3200" b="1" dirty="0">
                <a:latin typeface="Papyrus" panose="020B0602040200020303" pitchFamily="34" charset="77"/>
              </a:rPr>
              <a:t>More complicated answer</a:t>
            </a:r>
          </a:p>
          <a:p>
            <a:pPr algn="ctr"/>
            <a:endParaRPr lang="en-US" b="1" dirty="0">
              <a:latin typeface="Papyrus" panose="020B0602040200020303" pitchFamily="34" charset="77"/>
            </a:endParaRPr>
          </a:p>
          <a:p>
            <a:pPr algn="ctr"/>
            <a:r>
              <a:rPr lang="en-US" sz="3200" b="1" dirty="0">
                <a:latin typeface="Papyrus" panose="020B0602040200020303" pitchFamily="34" charset="77"/>
              </a:rPr>
              <a:t>• Contributes to studies increasing protection of life and the built environment from earthquakes</a:t>
            </a:r>
          </a:p>
        </p:txBody>
      </p:sp>
    </p:spTree>
    <p:extLst>
      <p:ext uri="{BB962C8B-B14F-4D97-AF65-F5344CB8AC3E}">
        <p14:creationId xmlns:p14="http://schemas.microsoft.com/office/powerpoint/2010/main" val="205091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Quelling Namazu, a legendary catfish thought to cause earthquakes.">
            <a:extLst>
              <a:ext uri="{FF2B5EF4-FFF2-40B4-BE49-F238E27FC236}">
                <a16:creationId xmlns:a16="http://schemas.microsoft.com/office/drawing/2014/main" id="{5616C242-40BD-46D1-0C5B-1757FF4B4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644DEDF-96DB-52BA-9D10-7277A1F8C635}"/>
              </a:ext>
            </a:extLst>
          </p:cNvPr>
          <p:cNvSpPr txBox="1"/>
          <p:nvPr/>
        </p:nvSpPr>
        <p:spPr>
          <a:xfrm>
            <a:off x="-12405" y="306824"/>
            <a:ext cx="4584405" cy="6093976"/>
          </a:xfrm>
          <a:prstGeom prst="rect">
            <a:avLst/>
          </a:prstGeom>
          <a:noFill/>
        </p:spPr>
        <p:txBody>
          <a:bodyPr wrap="square">
            <a:spAutoFit/>
          </a:bodyPr>
          <a:lstStyle/>
          <a:p>
            <a:pPr algn="ctr"/>
            <a:r>
              <a:rPr lang="en-US" sz="3200" b="1" i="0" dirty="0">
                <a:solidFill>
                  <a:srgbClr val="000000"/>
                </a:solidFill>
                <a:effectLst/>
                <a:latin typeface="Papyrus" panose="020B0602040200020303" pitchFamily="34" charset="77"/>
              </a:rPr>
              <a:t>Some history of ideas about earthquakes</a:t>
            </a:r>
            <a:endParaRPr lang="en-US" sz="3200" b="1" dirty="0">
              <a:solidFill>
                <a:srgbClr val="000000"/>
              </a:solidFill>
              <a:latin typeface="Papyrus" panose="020B0602040200020303" pitchFamily="34" charset="77"/>
            </a:endParaRPr>
          </a:p>
          <a:p>
            <a:pPr algn="ctr"/>
            <a:endParaRPr lang="en-US" b="1" i="0" dirty="0">
              <a:solidFill>
                <a:srgbClr val="000000"/>
              </a:solidFill>
              <a:effectLst/>
              <a:latin typeface="Papyrus" panose="020B0602040200020303" pitchFamily="34" charset="77"/>
            </a:endParaRPr>
          </a:p>
          <a:p>
            <a:pPr algn="ctr"/>
            <a:r>
              <a:rPr lang="en-US" sz="3200" b="1" i="0" dirty="0">
                <a:solidFill>
                  <a:srgbClr val="000000"/>
                </a:solidFill>
                <a:effectLst/>
                <a:latin typeface="Papyrus" panose="020B0602040200020303" pitchFamily="34" charset="77"/>
              </a:rPr>
              <a:t>Earthquake Talisman</a:t>
            </a:r>
          </a:p>
          <a:p>
            <a:pPr algn="ctr"/>
            <a:r>
              <a:rPr lang="en-US" sz="3200" b="1" dirty="0">
                <a:solidFill>
                  <a:srgbClr val="000000"/>
                </a:solidFill>
                <a:latin typeface="Papyrus" panose="020B0602040200020303" pitchFamily="34" charset="77"/>
              </a:rPr>
              <a:t>quelling giant catfish </a:t>
            </a:r>
            <a:r>
              <a:rPr lang="en-US" sz="3200" b="1" dirty="0" err="1">
                <a:solidFill>
                  <a:srgbClr val="000000"/>
                </a:solidFill>
                <a:latin typeface="Papyrus" panose="020B0602040200020303" pitchFamily="34" charset="77"/>
              </a:rPr>
              <a:t>Namazu</a:t>
            </a:r>
            <a:endParaRPr lang="en-US" sz="3200" b="1" dirty="0">
              <a:solidFill>
                <a:srgbClr val="000000"/>
              </a:solidFill>
              <a:latin typeface="Papyrus" panose="020B0602040200020303" pitchFamily="34" charset="77"/>
            </a:endParaRPr>
          </a:p>
          <a:p>
            <a:pPr algn="ctr"/>
            <a:endParaRPr lang="en-US" sz="3200" b="1" dirty="0">
              <a:solidFill>
                <a:srgbClr val="000000"/>
              </a:solidFill>
              <a:latin typeface="Papyrus" panose="020B0602040200020303" pitchFamily="34" charset="77"/>
            </a:endParaRPr>
          </a:p>
          <a:p>
            <a:pPr algn="ctr"/>
            <a:endParaRPr lang="en-US" sz="3200" b="1" dirty="0">
              <a:solidFill>
                <a:srgbClr val="000000"/>
              </a:solidFill>
              <a:latin typeface="Papyrus" panose="020B0602040200020303" pitchFamily="34" charset="77"/>
            </a:endParaRPr>
          </a:p>
          <a:p>
            <a:pPr algn="ctr"/>
            <a:r>
              <a:rPr lang="en-US" sz="3200" b="1" dirty="0">
                <a:solidFill>
                  <a:srgbClr val="000000"/>
                </a:solidFill>
                <a:latin typeface="Papyrus" panose="020B0602040200020303" pitchFamily="34" charset="77"/>
              </a:rPr>
              <a:t>Link for a list of other non-scientific explanations for earthquakes</a:t>
            </a:r>
          </a:p>
          <a:p>
            <a:pPr algn="ctr"/>
            <a:r>
              <a:rPr lang="en-US" sz="2000" b="1" dirty="0">
                <a:solidFill>
                  <a:srgbClr val="000000"/>
                </a:solidFill>
                <a:latin typeface="Papyrus" panose="020B0602040200020303" pitchFamily="34" charset="77"/>
                <a:hlinkClick r:id="rId4"/>
              </a:rPr>
              <a:t>folklore earthquake myths</a:t>
            </a:r>
            <a:endParaRPr lang="en-US" sz="2000" b="1" dirty="0">
              <a:solidFill>
                <a:srgbClr val="000000"/>
              </a:solidFill>
              <a:latin typeface="Papyrus" panose="020B0602040200020303" pitchFamily="34" charset="77"/>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07C10753-BCF7-AFC1-7529-B4AB929042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914400"/>
            <a:ext cx="8686800" cy="5997813"/>
          </a:xfrm>
          <a:prstGeom prst="rect">
            <a:avLst/>
          </a:prstGeom>
          <a:noFill/>
          <a:extLst>
            <a:ext uri="{909E8E84-426E-40DD-AFC4-6F175D3DCCD1}">
              <a14:hiddenFill xmlns:a14="http://schemas.microsoft.com/office/drawing/2010/main">
                <a:solidFill>
                  <a:srgbClr val="FFFFFF"/>
                </a:solidFill>
              </a14:hiddenFill>
            </a:ext>
          </a:extLst>
        </p:spPr>
      </p:pic>
      <p:sp>
        <p:nvSpPr>
          <p:cNvPr id="3" name="Freeform 2">
            <a:extLst>
              <a:ext uri="{FF2B5EF4-FFF2-40B4-BE49-F238E27FC236}">
                <a16:creationId xmlns:a16="http://schemas.microsoft.com/office/drawing/2014/main" id="{16D23FDF-D5A0-6159-C574-A11E4761F1AD}"/>
              </a:ext>
            </a:extLst>
          </p:cNvPr>
          <p:cNvSpPr/>
          <p:nvPr/>
        </p:nvSpPr>
        <p:spPr>
          <a:xfrm>
            <a:off x="73152" y="219456"/>
            <a:ext cx="8997696" cy="4041648"/>
          </a:xfrm>
          <a:custGeom>
            <a:avLst/>
            <a:gdLst>
              <a:gd name="connsiteX0" fmla="*/ 45720 w 8997696"/>
              <a:gd name="connsiteY0" fmla="*/ 3538728 h 4041648"/>
              <a:gd name="connsiteX1" fmla="*/ 2788920 w 8997696"/>
              <a:gd name="connsiteY1" fmla="*/ 3529584 h 4041648"/>
              <a:gd name="connsiteX2" fmla="*/ 3429000 w 8997696"/>
              <a:gd name="connsiteY2" fmla="*/ 4041648 h 4041648"/>
              <a:gd name="connsiteX3" fmla="*/ 5102352 w 8997696"/>
              <a:gd name="connsiteY3" fmla="*/ 4032504 h 4041648"/>
              <a:gd name="connsiteX4" fmla="*/ 5367528 w 8997696"/>
              <a:gd name="connsiteY4" fmla="*/ 3630168 h 4041648"/>
              <a:gd name="connsiteX5" fmla="*/ 5852160 w 8997696"/>
              <a:gd name="connsiteY5" fmla="*/ 3611880 h 4041648"/>
              <a:gd name="connsiteX6" fmla="*/ 5989320 w 8997696"/>
              <a:gd name="connsiteY6" fmla="*/ 3246120 h 4041648"/>
              <a:gd name="connsiteX7" fmla="*/ 8997696 w 8997696"/>
              <a:gd name="connsiteY7" fmla="*/ 3401568 h 4041648"/>
              <a:gd name="connsiteX8" fmla="*/ 8997696 w 8997696"/>
              <a:gd name="connsiteY8" fmla="*/ 0 h 4041648"/>
              <a:gd name="connsiteX9" fmla="*/ 0 w 8997696"/>
              <a:gd name="connsiteY9" fmla="*/ 173736 h 4041648"/>
              <a:gd name="connsiteX10" fmla="*/ 45720 w 8997696"/>
              <a:gd name="connsiteY10" fmla="*/ 3538728 h 4041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997696" h="4041648">
                <a:moveTo>
                  <a:pt x="45720" y="3538728"/>
                </a:moveTo>
                <a:lnTo>
                  <a:pt x="2788920" y="3529584"/>
                </a:lnTo>
                <a:lnTo>
                  <a:pt x="3429000" y="4041648"/>
                </a:lnTo>
                <a:lnTo>
                  <a:pt x="5102352" y="4032504"/>
                </a:lnTo>
                <a:lnTo>
                  <a:pt x="5367528" y="3630168"/>
                </a:lnTo>
                <a:lnTo>
                  <a:pt x="5852160" y="3611880"/>
                </a:lnTo>
                <a:lnTo>
                  <a:pt x="5989320" y="3246120"/>
                </a:lnTo>
                <a:lnTo>
                  <a:pt x="8997696" y="3401568"/>
                </a:lnTo>
                <a:lnTo>
                  <a:pt x="8997696" y="0"/>
                </a:lnTo>
                <a:lnTo>
                  <a:pt x="0" y="173736"/>
                </a:lnTo>
                <a:lnTo>
                  <a:pt x="45720" y="3538728"/>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80D7CE19-FEDD-3240-BB69-C5D56DA2BC79}"/>
              </a:ext>
            </a:extLst>
          </p:cNvPr>
          <p:cNvSpPr txBox="1"/>
          <p:nvPr/>
        </p:nvSpPr>
        <p:spPr>
          <a:xfrm>
            <a:off x="-76200" y="152400"/>
            <a:ext cx="9220200" cy="3385542"/>
          </a:xfrm>
          <a:prstGeom prst="rect">
            <a:avLst/>
          </a:prstGeom>
          <a:noFill/>
        </p:spPr>
        <p:txBody>
          <a:bodyPr wrap="square" rtlCol="0">
            <a:spAutoFit/>
          </a:bodyPr>
          <a:lstStyle/>
          <a:p>
            <a:pPr algn="ctr"/>
            <a:r>
              <a:rPr lang="en-US" sz="2800" b="1" dirty="0">
                <a:latin typeface="Papyrus" panose="020B0602040200020303" pitchFamily="34" charset="77"/>
              </a:rPr>
              <a:t>History of earthquake instruments</a:t>
            </a:r>
          </a:p>
          <a:p>
            <a:pPr algn="ctr"/>
            <a:br>
              <a:rPr lang="en-US" sz="2800" b="1" dirty="0"/>
            </a:br>
            <a:r>
              <a:rPr lang="en-US" sz="2800" b="1" dirty="0">
                <a:latin typeface="Papyrus" panose="020B0602040200020303" pitchFamily="34" charset="77"/>
              </a:rPr>
              <a:t>Earliest accepted description of earthquake detecting instrument (also provides data – the direction to  it) is the  Zhang Heng seismoscope from 132 AD.</a:t>
            </a:r>
          </a:p>
          <a:p>
            <a:pPr algn="ctr"/>
            <a:endParaRPr lang="en-US" b="1" dirty="0">
              <a:latin typeface="Papyrus" panose="020B0602040200020303" pitchFamily="34" charset="77"/>
            </a:endParaRPr>
          </a:p>
          <a:p>
            <a:pPr algn="ctr"/>
            <a:r>
              <a:rPr lang="en-US" sz="2800" b="1" dirty="0">
                <a:latin typeface="Papyrus" panose="020B0602040200020303" pitchFamily="34" charset="77"/>
              </a:rPr>
              <a:t>There are no images or extant copies, but it is thought have looked something like this.</a:t>
            </a:r>
          </a:p>
        </p:txBody>
      </p:sp>
    </p:spTree>
    <p:extLst>
      <p:ext uri="{BB962C8B-B14F-4D97-AF65-F5344CB8AC3E}">
        <p14:creationId xmlns:p14="http://schemas.microsoft.com/office/powerpoint/2010/main" val="33951557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EC60006-F1B8-F63B-4BDA-0DB38B9A61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762000"/>
            <a:ext cx="6674717" cy="59617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8B72BEE-726B-37A4-FF9C-251D290B0260}"/>
              </a:ext>
            </a:extLst>
          </p:cNvPr>
          <p:cNvSpPr txBox="1"/>
          <p:nvPr/>
        </p:nvSpPr>
        <p:spPr>
          <a:xfrm>
            <a:off x="12404" y="6211669"/>
            <a:ext cx="2273595" cy="646331"/>
          </a:xfrm>
          <a:prstGeom prst="rect">
            <a:avLst/>
          </a:prstGeom>
          <a:noFill/>
        </p:spPr>
        <p:txBody>
          <a:bodyPr wrap="square">
            <a:spAutoFit/>
          </a:bodyPr>
          <a:lstStyle/>
          <a:p>
            <a:r>
              <a:rPr lang="en-US" b="0" i="0" dirty="0">
                <a:effectLst/>
                <a:latin typeface="Papyrus" panose="020B0602040200020303" pitchFamily="34" charset="77"/>
              </a:rPr>
              <a:t>initially published in Candide, by Voltaire</a:t>
            </a:r>
            <a:endParaRPr lang="en-US" dirty="0">
              <a:latin typeface="Papyrus" panose="020B0602040200020303" pitchFamily="34" charset="77"/>
            </a:endParaRPr>
          </a:p>
        </p:txBody>
      </p:sp>
      <p:sp>
        <p:nvSpPr>
          <p:cNvPr id="5" name="TextBox 4">
            <a:extLst>
              <a:ext uri="{FF2B5EF4-FFF2-40B4-BE49-F238E27FC236}">
                <a16:creationId xmlns:a16="http://schemas.microsoft.com/office/drawing/2014/main" id="{AE5AC997-8A4E-B8E2-7E68-A9EA8AB2510F}"/>
              </a:ext>
            </a:extLst>
          </p:cNvPr>
          <p:cNvSpPr txBox="1"/>
          <p:nvPr/>
        </p:nvSpPr>
        <p:spPr>
          <a:xfrm>
            <a:off x="0" y="101025"/>
            <a:ext cx="9144000" cy="584775"/>
          </a:xfrm>
          <a:prstGeom prst="rect">
            <a:avLst/>
          </a:prstGeom>
          <a:noFill/>
        </p:spPr>
        <p:txBody>
          <a:bodyPr wrap="square">
            <a:spAutoFit/>
          </a:bodyPr>
          <a:lstStyle/>
          <a:p>
            <a:pPr algn="ctr"/>
            <a:r>
              <a:rPr lang="en-US" sz="3200" b="1" i="0" dirty="0">
                <a:effectLst/>
                <a:latin typeface="Papyrus" panose="020B0602040200020303" pitchFamily="34" charset="77"/>
              </a:rPr>
              <a:t>1755 Lisbon earthquake </a:t>
            </a:r>
            <a:endParaRPr lang="en-US" sz="3200" b="1" dirty="0">
              <a:latin typeface="Papyrus" panose="020B0602040200020303" pitchFamily="34" charset="77"/>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65F97C8D-970A-5849-59C4-65BE3C12C8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4453"/>
            <a:ext cx="8686800" cy="50228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882B067-1746-92F3-1694-DD5D54028B76}"/>
              </a:ext>
            </a:extLst>
          </p:cNvPr>
          <p:cNvSpPr/>
          <p:nvPr/>
        </p:nvSpPr>
        <p:spPr>
          <a:xfrm>
            <a:off x="304800" y="210503"/>
            <a:ext cx="7010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6E0E19A9-8075-4C4A-72E9-0734F5232250}"/>
              </a:ext>
            </a:extLst>
          </p:cNvPr>
          <p:cNvSpPr txBox="1"/>
          <p:nvPr/>
        </p:nvSpPr>
        <p:spPr>
          <a:xfrm>
            <a:off x="0" y="163116"/>
            <a:ext cx="9144000" cy="6771084"/>
          </a:xfrm>
          <a:prstGeom prst="rect">
            <a:avLst/>
          </a:prstGeom>
          <a:noFill/>
        </p:spPr>
        <p:txBody>
          <a:bodyPr wrap="square" rtlCol="0">
            <a:spAutoFit/>
          </a:bodyPr>
          <a:lstStyle/>
          <a:p>
            <a:pPr algn="ctr"/>
            <a:r>
              <a:rPr lang="en-US" sz="3200" dirty="0">
                <a:latin typeface="Papyrus" panose="020B0602040200020303" pitchFamily="34" charset="77"/>
              </a:rPr>
              <a:t>Basic idea is simple</a:t>
            </a:r>
          </a:p>
          <a:p>
            <a:pPr algn="ctr"/>
            <a:endParaRPr lang="en-US" sz="3200" dirty="0">
              <a:latin typeface="Papyrus" panose="020B0602040200020303" pitchFamily="34" charset="77"/>
            </a:endParaRPr>
          </a:p>
          <a:p>
            <a:pPr algn="ctr"/>
            <a:endParaRPr lang="en-US" sz="3200" dirty="0">
              <a:latin typeface="Papyrus" panose="020B0602040200020303" pitchFamily="34" charset="77"/>
            </a:endParaRPr>
          </a:p>
          <a:p>
            <a:pPr algn="ctr"/>
            <a:endParaRPr lang="en-US" sz="3200" dirty="0">
              <a:latin typeface="Papyrus" panose="020B0602040200020303" pitchFamily="34" charset="77"/>
            </a:endParaRPr>
          </a:p>
          <a:p>
            <a:pPr algn="ctr"/>
            <a:endParaRPr lang="en-US" sz="3200" dirty="0">
              <a:latin typeface="Papyrus" panose="020B0602040200020303" pitchFamily="34" charset="77"/>
            </a:endParaRPr>
          </a:p>
          <a:p>
            <a:pPr algn="ctr"/>
            <a:endParaRPr lang="en-US" sz="3200" dirty="0">
              <a:latin typeface="Papyrus" panose="020B0602040200020303" pitchFamily="34" charset="77"/>
            </a:endParaRPr>
          </a:p>
          <a:p>
            <a:pPr algn="ctr"/>
            <a:endParaRPr lang="en-US" sz="3200" dirty="0">
              <a:latin typeface="Papyrus" panose="020B0602040200020303" pitchFamily="34" charset="77"/>
            </a:endParaRPr>
          </a:p>
          <a:p>
            <a:pPr algn="ctr"/>
            <a:endParaRPr lang="en-US" sz="3200" dirty="0">
              <a:latin typeface="Papyrus" panose="020B0602040200020303" pitchFamily="34" charset="77"/>
            </a:endParaRPr>
          </a:p>
          <a:p>
            <a:pPr algn="ctr"/>
            <a:endParaRPr lang="en-US" sz="3200" dirty="0">
              <a:latin typeface="Papyrus" panose="020B0602040200020303" pitchFamily="34" charset="77"/>
            </a:endParaRPr>
          </a:p>
          <a:p>
            <a:pPr algn="ctr"/>
            <a:endParaRPr lang="en-US" sz="3200" dirty="0">
              <a:latin typeface="Papyrus" panose="020B0602040200020303" pitchFamily="34" charset="77"/>
            </a:endParaRPr>
          </a:p>
          <a:p>
            <a:pPr algn="ctr"/>
            <a:endParaRPr lang="en-US" dirty="0">
              <a:latin typeface="Papyrus" panose="020B0602040200020303" pitchFamily="34" charset="77"/>
            </a:endParaRPr>
          </a:p>
          <a:p>
            <a:pPr algn="ctr"/>
            <a:r>
              <a:rPr lang="en-US" sz="3200" dirty="0">
                <a:latin typeface="Papyrus" panose="020B0602040200020303" pitchFamily="34" charset="77"/>
              </a:rPr>
              <a:t>Source makes elastic waves that travel through an elastic (mostly) medium (the earth) and are recorded by a seismometer.</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0E19A9-8075-4C4A-72E9-0734F5232250}"/>
              </a:ext>
            </a:extLst>
          </p:cNvPr>
          <p:cNvSpPr txBox="1"/>
          <p:nvPr/>
        </p:nvSpPr>
        <p:spPr>
          <a:xfrm>
            <a:off x="0" y="262890"/>
            <a:ext cx="9144000" cy="5909310"/>
          </a:xfrm>
          <a:prstGeom prst="rect">
            <a:avLst/>
          </a:prstGeom>
          <a:noFill/>
        </p:spPr>
        <p:txBody>
          <a:bodyPr wrap="square" rtlCol="0">
            <a:spAutoFit/>
          </a:bodyPr>
          <a:lstStyle/>
          <a:p>
            <a:pPr algn="ctr"/>
            <a:endParaRPr lang="en-US" dirty="0">
              <a:latin typeface="Papyrus" panose="020B0602040200020303" pitchFamily="34" charset="77"/>
            </a:endParaRPr>
          </a:p>
          <a:p>
            <a:pPr algn="ctr"/>
            <a:r>
              <a:rPr lang="en-US" sz="3200" dirty="0">
                <a:latin typeface="Papyrus" panose="020B0602040200020303" pitchFamily="34" charset="77"/>
              </a:rPr>
              <a:t>The recordings (most useful if have multiple, spatially distributed recordings) provides information on:</a:t>
            </a:r>
          </a:p>
          <a:p>
            <a:pPr algn="ctr"/>
            <a:endParaRPr lang="en-US" dirty="0">
              <a:latin typeface="Papyrus" panose="020B0602040200020303" pitchFamily="34" charset="77"/>
            </a:endParaRPr>
          </a:p>
          <a:p>
            <a:pPr algn="ctr"/>
            <a:r>
              <a:rPr lang="en-US" sz="3200" dirty="0">
                <a:latin typeface="Papyrus" panose="020B0602040200020303" pitchFamily="34" charset="77"/>
              </a:rPr>
              <a:t>Earthquake location.</a:t>
            </a:r>
          </a:p>
          <a:p>
            <a:pPr algn="ctr"/>
            <a:endParaRPr lang="en-US" dirty="0">
              <a:latin typeface="Papyrus" panose="020B0602040200020303" pitchFamily="34" charset="77"/>
            </a:endParaRPr>
          </a:p>
          <a:p>
            <a:pPr algn="ctr"/>
            <a:r>
              <a:rPr lang="en-US" sz="3200" dirty="0">
                <a:latin typeface="Papyrus" panose="020B0602040200020303" pitchFamily="34" charset="77"/>
              </a:rPr>
              <a:t>Earthquake source (fault orientation, etc.).</a:t>
            </a:r>
          </a:p>
          <a:p>
            <a:pPr algn="ctr"/>
            <a:endParaRPr lang="en-US" dirty="0">
              <a:latin typeface="Papyrus" panose="020B0602040200020303" pitchFamily="34" charset="77"/>
            </a:endParaRPr>
          </a:p>
          <a:p>
            <a:pPr algn="ctr"/>
            <a:r>
              <a:rPr lang="en-US" sz="3200" dirty="0">
                <a:latin typeface="Papyrus" panose="020B0602040200020303" pitchFamily="34" charset="77"/>
              </a:rPr>
              <a:t>Path the waves took and the properties of the medium along that path.</a:t>
            </a:r>
          </a:p>
          <a:p>
            <a:pPr algn="ctr"/>
            <a:endParaRPr lang="en-US" dirty="0">
              <a:latin typeface="Papyrus" panose="020B0602040200020303" pitchFamily="34" charset="77"/>
            </a:endParaRPr>
          </a:p>
          <a:p>
            <a:pPr algn="ctr"/>
            <a:r>
              <a:rPr lang="en-US" sz="3200" dirty="0">
                <a:latin typeface="Papyrus" panose="020B0602040200020303" pitchFamily="34" charset="77"/>
              </a:rPr>
              <a:t>The last point is the most important, as it will allow us to ”see” most of the interior of the earth.</a:t>
            </a:r>
          </a:p>
        </p:txBody>
      </p:sp>
    </p:spTree>
    <p:extLst>
      <p:ext uri="{BB962C8B-B14F-4D97-AF65-F5344CB8AC3E}">
        <p14:creationId xmlns:p14="http://schemas.microsoft.com/office/powerpoint/2010/main" val="3549988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6F4E55-91E9-4B25-7FF6-1DC0B4F1854F}"/>
              </a:ext>
            </a:extLst>
          </p:cNvPr>
          <p:cNvSpPr txBox="1"/>
          <p:nvPr/>
        </p:nvSpPr>
        <p:spPr>
          <a:xfrm>
            <a:off x="0" y="152400"/>
            <a:ext cx="9144000" cy="7048083"/>
          </a:xfrm>
          <a:prstGeom prst="rect">
            <a:avLst/>
          </a:prstGeom>
          <a:noFill/>
        </p:spPr>
        <p:txBody>
          <a:bodyPr wrap="square" rtlCol="0">
            <a:spAutoFit/>
          </a:bodyPr>
          <a:lstStyle/>
          <a:p>
            <a:pPr algn="ctr"/>
            <a:r>
              <a:rPr lang="en-US" sz="3200" dirty="0">
                <a:latin typeface="Papyrus" panose="020B0602040200020303" pitchFamily="34" charset="77"/>
              </a:rPr>
              <a:t>We will focus on a specific source: Earthquakes</a:t>
            </a:r>
          </a:p>
          <a:p>
            <a:pPr algn="ctr"/>
            <a:endParaRPr lang="en-US" dirty="0">
              <a:latin typeface="Papyrus" panose="020B0602040200020303" pitchFamily="34" charset="77"/>
            </a:endParaRPr>
          </a:p>
          <a:p>
            <a:pPr algn="ctr"/>
            <a:r>
              <a:rPr lang="en-US" sz="3200" dirty="0">
                <a:latin typeface="Papyrus" panose="020B0602040200020303" pitchFamily="34" charset="77"/>
              </a:rPr>
              <a:t>What is an earthquake?</a:t>
            </a:r>
          </a:p>
          <a:p>
            <a:pPr algn="ctr"/>
            <a:endParaRPr lang="en-US" dirty="0">
              <a:latin typeface="Papyrus" panose="020B0602040200020303" pitchFamily="34" charset="77"/>
            </a:endParaRPr>
          </a:p>
          <a:p>
            <a:pPr algn="ctr"/>
            <a:r>
              <a:rPr lang="en-US" sz="3200" b="0" i="0" dirty="0">
                <a:solidFill>
                  <a:srgbClr val="373D3F"/>
                </a:solidFill>
                <a:effectLst/>
                <a:latin typeface="Papyrus" panose="020B0602040200020303" pitchFamily="34" charset="77"/>
              </a:rPr>
              <a:t>Earthquakes occur when rock </a:t>
            </a:r>
            <a:r>
              <a:rPr lang="en-US" sz="3200" b="1" i="0" dirty="0">
                <a:solidFill>
                  <a:srgbClr val="373D3F"/>
                </a:solidFill>
                <a:effectLst/>
                <a:latin typeface="Papyrus" panose="020B0602040200020303" pitchFamily="34" charset="77"/>
              </a:rPr>
              <a:t>ruptures</a:t>
            </a:r>
            <a:r>
              <a:rPr lang="en-US" sz="3200" b="0" i="0" dirty="0">
                <a:solidFill>
                  <a:srgbClr val="373D3F"/>
                </a:solidFill>
                <a:effectLst/>
                <a:latin typeface="Papyrus" panose="020B0602040200020303" pitchFamily="34" charset="77"/>
              </a:rPr>
              <a:t> (breaks), causing rocks on one side of the rupture, on a surface known as a fault, to move relative to the rocks on the other side.</a:t>
            </a:r>
          </a:p>
          <a:p>
            <a:pPr algn="ctr"/>
            <a:endParaRPr lang="en-US" sz="3200" dirty="0">
              <a:solidFill>
                <a:srgbClr val="373D3F"/>
              </a:solidFill>
              <a:latin typeface="Papyrus" panose="020B0602040200020303" pitchFamily="34" charset="77"/>
            </a:endParaRPr>
          </a:p>
          <a:p>
            <a:pPr algn="ctr"/>
            <a:endParaRPr lang="en-US" sz="3200" b="0" i="0" dirty="0">
              <a:solidFill>
                <a:srgbClr val="373D3F"/>
              </a:solidFill>
              <a:effectLst/>
              <a:latin typeface="Papyrus" panose="020B0602040200020303" pitchFamily="34" charset="77"/>
            </a:endParaRPr>
          </a:p>
          <a:p>
            <a:pPr algn="ctr"/>
            <a:endParaRPr lang="en-US" sz="3200" dirty="0">
              <a:solidFill>
                <a:srgbClr val="373D3F"/>
              </a:solidFill>
              <a:latin typeface="Papyrus" panose="020B0602040200020303" pitchFamily="34" charset="77"/>
            </a:endParaRPr>
          </a:p>
          <a:p>
            <a:pPr algn="ctr"/>
            <a:endParaRPr lang="en-US" sz="3200" b="0" i="0" dirty="0">
              <a:solidFill>
                <a:srgbClr val="373D3F"/>
              </a:solidFill>
              <a:effectLst/>
              <a:latin typeface="Papyrus" panose="020B0602040200020303" pitchFamily="34" charset="77"/>
            </a:endParaRPr>
          </a:p>
          <a:p>
            <a:pPr algn="ctr"/>
            <a:endParaRPr lang="en-US" b="0" i="0" dirty="0">
              <a:solidFill>
                <a:srgbClr val="373D3F"/>
              </a:solidFill>
              <a:effectLst/>
              <a:latin typeface="Papyrus" panose="020B0602040200020303" pitchFamily="34" charset="77"/>
            </a:endParaRPr>
          </a:p>
          <a:p>
            <a:pPr algn="ctr"/>
            <a:r>
              <a:rPr lang="en-US" sz="3200" b="0" i="0" dirty="0">
                <a:solidFill>
                  <a:srgbClr val="373D3F"/>
                </a:solidFill>
                <a:effectLst/>
                <a:latin typeface="Papyrus" panose="020B0602040200020303" pitchFamily="34" charset="77"/>
              </a:rPr>
              <a:t>Model roc</a:t>
            </a:r>
            <a:r>
              <a:rPr lang="en-US" sz="3200" dirty="0">
                <a:solidFill>
                  <a:srgbClr val="373D3F"/>
                </a:solidFill>
                <a:latin typeface="Papyrus" panose="020B0602040200020303" pitchFamily="34" charset="77"/>
              </a:rPr>
              <a:t>ks as elastic, they deform before breaking</a:t>
            </a:r>
          </a:p>
        </p:txBody>
      </p:sp>
      <p:pic>
        <p:nvPicPr>
          <p:cNvPr id="3" name="Picture 2">
            <a:extLst>
              <a:ext uri="{FF2B5EF4-FFF2-40B4-BE49-F238E27FC236}">
                <a16:creationId xmlns:a16="http://schemas.microsoft.com/office/drawing/2014/main" id="{A4459995-BA28-CB0F-B84C-18C4A6CB89F6}"/>
              </a:ext>
            </a:extLst>
          </p:cNvPr>
          <p:cNvPicPr>
            <a:picLocks noChangeAspect="1"/>
          </p:cNvPicPr>
          <p:nvPr/>
        </p:nvPicPr>
        <p:blipFill>
          <a:blip r:embed="rId3"/>
          <a:stretch>
            <a:fillRect/>
          </a:stretch>
        </p:blipFill>
        <p:spPr>
          <a:xfrm>
            <a:off x="4080884" y="3727180"/>
            <a:ext cx="4682116" cy="1884533"/>
          </a:xfrm>
          <a:prstGeom prst="rect">
            <a:avLst/>
          </a:prstGeom>
        </p:spPr>
      </p:pic>
      <p:pic>
        <p:nvPicPr>
          <p:cNvPr id="2050" name="Picture 2" descr="The Big One: Online Exhibit: Waves">
            <a:extLst>
              <a:ext uri="{FF2B5EF4-FFF2-40B4-BE49-F238E27FC236}">
                <a16:creationId xmlns:a16="http://schemas.microsoft.com/office/drawing/2014/main" id="{D05DFDE2-F3D2-1710-BE3E-1C7B438876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163913"/>
            <a:ext cx="3505200" cy="92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5861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6F4E55-91E9-4B25-7FF6-1DC0B4F1854F}"/>
              </a:ext>
            </a:extLst>
          </p:cNvPr>
          <p:cNvSpPr txBox="1"/>
          <p:nvPr/>
        </p:nvSpPr>
        <p:spPr>
          <a:xfrm>
            <a:off x="0" y="152400"/>
            <a:ext cx="9144000" cy="2554545"/>
          </a:xfrm>
          <a:prstGeom prst="rect">
            <a:avLst/>
          </a:prstGeom>
          <a:noFill/>
        </p:spPr>
        <p:txBody>
          <a:bodyPr wrap="square" rtlCol="0">
            <a:spAutoFit/>
          </a:bodyPr>
          <a:lstStyle/>
          <a:p>
            <a:pPr algn="ctr"/>
            <a:r>
              <a:rPr lang="en-US" sz="3200" dirty="0">
                <a:latin typeface="Papyrus" panose="020B0602040200020303" pitchFamily="34" charset="77"/>
              </a:rPr>
              <a:t>While an earthquake can cause local damage if the fault breaks the surface, most of the damage done by earthquakes is due to the generation of seismic waves that can cause damage over very large regions.  </a:t>
            </a:r>
            <a:endParaRPr lang="en-US" sz="3200" b="0" i="0" dirty="0">
              <a:solidFill>
                <a:srgbClr val="373D3F"/>
              </a:solidFill>
              <a:effectLst/>
              <a:latin typeface="Papyrus" panose="020B0602040200020303" pitchFamily="34" charset="77"/>
            </a:endParaRPr>
          </a:p>
        </p:txBody>
      </p:sp>
      <p:pic>
        <p:nvPicPr>
          <p:cNvPr id="4098" name="Picture 2">
            <a:extLst>
              <a:ext uri="{FF2B5EF4-FFF2-40B4-BE49-F238E27FC236}">
                <a16:creationId xmlns:a16="http://schemas.microsoft.com/office/drawing/2014/main" id="{FB3ED9D5-9B6E-93D8-4078-7D72F31E9D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54667"/>
            <a:ext cx="4086879" cy="334613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A14FBBF5-4A4A-39F3-405E-06F8484D4D91}"/>
              </a:ext>
            </a:extLst>
          </p:cNvPr>
          <p:cNvPicPr>
            <a:picLocks noChangeAspect="1"/>
          </p:cNvPicPr>
          <p:nvPr/>
        </p:nvPicPr>
        <p:blipFill>
          <a:blip r:embed="rId4"/>
          <a:stretch>
            <a:fillRect/>
          </a:stretch>
        </p:blipFill>
        <p:spPr>
          <a:xfrm>
            <a:off x="5638800" y="2590800"/>
            <a:ext cx="3327701" cy="4216570"/>
          </a:xfrm>
          <a:prstGeom prst="rect">
            <a:avLst/>
          </a:prstGeom>
        </p:spPr>
      </p:pic>
      <p:pic>
        <p:nvPicPr>
          <p:cNvPr id="4100" name="Picture 4" descr="Why some buildings crumbled and others survived the Mexico City quake: A  sober lesson for California - Los Angeles Times">
            <a:extLst>
              <a:ext uri="{FF2B5EF4-FFF2-40B4-BE49-F238E27FC236}">
                <a16:creationId xmlns:a16="http://schemas.microsoft.com/office/drawing/2014/main" id="{DEADE4DA-2D3C-1A0D-5A8F-47E35EE11E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12733" y="4191000"/>
            <a:ext cx="2269067" cy="127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77108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7AAD40-BEC7-5D53-DD1E-078CADFDA5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0"/>
            <a:ext cx="6858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9BF5FDB-3F39-A362-0EE3-2E1B4489785B}"/>
              </a:ext>
            </a:extLst>
          </p:cNvPr>
          <p:cNvSpPr txBox="1"/>
          <p:nvPr/>
        </p:nvSpPr>
        <p:spPr>
          <a:xfrm>
            <a:off x="4529960" y="4611231"/>
            <a:ext cx="4614040" cy="2246769"/>
          </a:xfrm>
          <a:prstGeom prst="rect">
            <a:avLst/>
          </a:prstGeom>
          <a:noFill/>
        </p:spPr>
        <p:txBody>
          <a:bodyPr wrap="square">
            <a:spAutoFit/>
          </a:bodyPr>
          <a:lstStyle/>
          <a:p>
            <a:pPr marL="0" marR="0" algn="r">
              <a:spcBef>
                <a:spcPts val="0"/>
              </a:spcBef>
              <a:spcAft>
                <a:spcPts val="0"/>
              </a:spcAft>
            </a:pPr>
            <a:r>
              <a:rPr lang="en-US" sz="2800" dirty="0">
                <a:effectLst/>
                <a:latin typeface="Papyrus" panose="020B0602040200020303" pitchFamily="34" charset="77"/>
                <a:ea typeface="Times New Roman" panose="02020603050405020304" pitchFamily="18" charset="0"/>
              </a:rPr>
              <a:t>Deepest hole ~13 km</a:t>
            </a:r>
          </a:p>
          <a:p>
            <a:pPr marL="0" marR="0" algn="r">
              <a:spcBef>
                <a:spcPts val="0"/>
              </a:spcBef>
              <a:spcAft>
                <a:spcPts val="0"/>
              </a:spcAft>
            </a:pPr>
            <a:r>
              <a:rPr lang="en-US" sz="2800" dirty="0">
                <a:effectLst/>
                <a:latin typeface="Papyrus" panose="020B0602040200020303" pitchFamily="34" charset="77"/>
                <a:ea typeface="Times New Roman" panose="02020603050405020304" pitchFamily="18" charset="0"/>
              </a:rPr>
              <a:t>Radius Earth 6371 km</a:t>
            </a:r>
          </a:p>
          <a:p>
            <a:pPr algn="r"/>
            <a:r>
              <a:rPr lang="en-US" sz="2800" dirty="0">
                <a:effectLst/>
                <a:latin typeface="Papyrus" panose="020B0602040200020303" pitchFamily="34" charset="77"/>
                <a:ea typeface="Times New Roman" panose="02020603050405020304" pitchFamily="18" charset="0"/>
              </a:rPr>
              <a:t>We can only see 0.2% of way into the earth! - not very much</a:t>
            </a:r>
            <a:r>
              <a:rPr lang="en-US" sz="2800" dirty="0">
                <a:effectLst/>
                <a:latin typeface="Papyrus" panose="020B0602040200020303" pitchFamily="34" charset="77"/>
              </a:rPr>
              <a:t> </a:t>
            </a:r>
            <a:endParaRPr lang="en-US" sz="2800" dirty="0">
              <a:latin typeface="Papyrus" panose="020B0602040200020303" pitchFamily="34" charset="77"/>
            </a:endParaRPr>
          </a:p>
        </p:txBody>
      </p:sp>
      <p:sp>
        <p:nvSpPr>
          <p:cNvPr id="5" name="TextBox 4">
            <a:extLst>
              <a:ext uri="{FF2B5EF4-FFF2-40B4-BE49-F238E27FC236}">
                <a16:creationId xmlns:a16="http://schemas.microsoft.com/office/drawing/2014/main" id="{CFFE46A7-19D0-5E2D-19B8-87EDAA7C75BE}"/>
              </a:ext>
            </a:extLst>
          </p:cNvPr>
          <p:cNvSpPr txBox="1"/>
          <p:nvPr/>
        </p:nvSpPr>
        <p:spPr>
          <a:xfrm>
            <a:off x="6781800" y="609600"/>
            <a:ext cx="2286000" cy="3108543"/>
          </a:xfrm>
          <a:prstGeom prst="rect">
            <a:avLst/>
          </a:prstGeom>
          <a:noFill/>
        </p:spPr>
        <p:txBody>
          <a:bodyPr wrap="square">
            <a:spAutoFit/>
          </a:bodyPr>
          <a:lstStyle/>
          <a:p>
            <a:pPr marL="0" marR="0">
              <a:spcBef>
                <a:spcPts val="0"/>
              </a:spcBef>
              <a:spcAft>
                <a:spcPts val="0"/>
              </a:spcAft>
            </a:pPr>
            <a:r>
              <a:rPr lang="en-US" sz="2800" dirty="0">
                <a:effectLst/>
                <a:latin typeface="Papyrus" panose="020B0602040200020303" pitchFamily="34" charset="77"/>
                <a:ea typeface="Times New Roman" panose="02020603050405020304" pitchFamily="18" charset="0"/>
              </a:rPr>
              <a:t>Much of what we know about the interior of the earth comes from seismology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FD4DE-77D6-6FF0-0658-3C25BDB53ACB}"/>
              </a:ext>
            </a:extLst>
          </p:cNvPr>
          <p:cNvSpPr txBox="1"/>
          <p:nvPr/>
        </p:nvSpPr>
        <p:spPr>
          <a:xfrm>
            <a:off x="0" y="434400"/>
            <a:ext cx="9144000" cy="5509200"/>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endParaRPr lang="en-US" altLang="en-US" sz="3200"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t>
            </a:r>
          </a:p>
          <a:p>
            <a:pPr algn="ctr" eaLnBrk="1" hangingPunct="1">
              <a:spcBef>
                <a:spcPct val="50000"/>
              </a:spcBef>
              <a:buClrTx/>
              <a:buSzTx/>
              <a:buFontTx/>
              <a:buNone/>
            </a:pPr>
            <a:endParaRPr lang="en-US" altLang="en-US" sz="3200"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Textbook:</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An Introduction to Seismology, Earthquakes, and Earth Structure</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Seth Stein and Michael Wysession</a:t>
            </a:r>
          </a:p>
        </p:txBody>
      </p:sp>
    </p:spTree>
    <p:extLst>
      <p:ext uri="{BB962C8B-B14F-4D97-AF65-F5344CB8AC3E}">
        <p14:creationId xmlns:p14="http://schemas.microsoft.com/office/powerpoint/2010/main" val="3657211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3FC2CF-0CAB-524B-DF0A-DF5CBC510702}"/>
              </a:ext>
            </a:extLst>
          </p:cNvPr>
          <p:cNvSpPr txBox="1"/>
          <p:nvPr/>
        </p:nvSpPr>
        <p:spPr>
          <a:xfrm>
            <a:off x="0" y="2438400"/>
            <a:ext cx="9144000" cy="1077218"/>
          </a:xfrm>
          <a:prstGeom prst="rect">
            <a:avLst/>
          </a:prstGeom>
          <a:noFill/>
        </p:spPr>
        <p:txBody>
          <a:bodyPr wrap="square" rtlCol="0">
            <a:spAutoFit/>
          </a:bodyPr>
          <a:lstStyle/>
          <a:p>
            <a:pPr algn="ctr"/>
            <a:r>
              <a:rPr lang="en-US" sz="3200" dirty="0">
                <a:latin typeface="Papyrus" panose="020B0602040200020303" pitchFamily="34" charset="77"/>
              </a:rPr>
              <a:t>A common analogy is the seismology provides an X-Ray of the interior of the earth.</a:t>
            </a:r>
          </a:p>
        </p:txBody>
      </p:sp>
      <p:sp>
        <p:nvSpPr>
          <p:cNvPr id="4" name="TextBox 3">
            <a:extLst>
              <a:ext uri="{FF2B5EF4-FFF2-40B4-BE49-F238E27FC236}">
                <a16:creationId xmlns:a16="http://schemas.microsoft.com/office/drawing/2014/main" id="{61F81EB9-7866-0ED2-CD8F-2283C98A4EE2}"/>
              </a:ext>
            </a:extLst>
          </p:cNvPr>
          <p:cNvSpPr txBox="1"/>
          <p:nvPr/>
        </p:nvSpPr>
        <p:spPr>
          <a:xfrm>
            <a:off x="31530" y="3693855"/>
            <a:ext cx="6064469" cy="3046988"/>
          </a:xfrm>
          <a:prstGeom prst="rect">
            <a:avLst/>
          </a:prstGeom>
          <a:noFill/>
        </p:spPr>
        <p:txBody>
          <a:bodyPr wrap="square">
            <a:spAutoFit/>
          </a:bodyPr>
          <a:lstStyle/>
          <a:p>
            <a:pPr algn="ctr"/>
            <a:r>
              <a:rPr lang="en-US" sz="3200" dirty="0">
                <a:latin typeface="Papyrus" panose="020B0602040200020303" pitchFamily="34" charset="77"/>
              </a:rPr>
              <a:t>The analogy is not perfect as X-Rays generally travel in straight lines and the </a:t>
            </a:r>
            <a:r>
              <a:rPr lang="en-US" sz="3200" u="sng" dirty="0">
                <a:latin typeface="Papyrus" panose="020B0602040200020303" pitchFamily="34" charset="77"/>
              </a:rPr>
              <a:t>information</a:t>
            </a:r>
            <a:r>
              <a:rPr lang="en-US" sz="3200" dirty="0">
                <a:latin typeface="Papyrus" panose="020B0602040200020303" pitchFamily="34" charset="77"/>
              </a:rPr>
              <a:t> comes from attenuation of the X-Rays as they pass through the body under study.</a:t>
            </a:r>
          </a:p>
        </p:txBody>
      </p:sp>
      <p:pic>
        <p:nvPicPr>
          <p:cNvPr id="4098" name="Picture 2">
            <a:extLst>
              <a:ext uri="{FF2B5EF4-FFF2-40B4-BE49-F238E27FC236}">
                <a16:creationId xmlns:a16="http://schemas.microsoft.com/office/drawing/2014/main" id="{BD2FDF18-54BB-62A9-9544-5476152A37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4038600"/>
            <a:ext cx="2877314" cy="16192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rved Paths">
            <a:extLst>
              <a:ext uri="{FF2B5EF4-FFF2-40B4-BE49-F238E27FC236}">
                <a16:creationId xmlns:a16="http://schemas.microsoft.com/office/drawing/2014/main" id="{AA57F069-5B2B-5F27-854E-708847781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76200"/>
            <a:ext cx="6248400" cy="23454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3889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a:extLst>
              <a:ext uri="{FF2B5EF4-FFF2-40B4-BE49-F238E27FC236}">
                <a16:creationId xmlns:a16="http://schemas.microsoft.com/office/drawing/2014/main" id="{3FD60DB6-716B-5B76-962C-F6A79074E1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38200"/>
            <a:ext cx="9123991" cy="304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53FC2CF-0CAB-524B-DF0A-DF5CBC510702}"/>
              </a:ext>
            </a:extLst>
          </p:cNvPr>
          <p:cNvSpPr txBox="1"/>
          <p:nvPr/>
        </p:nvSpPr>
        <p:spPr>
          <a:xfrm>
            <a:off x="36786" y="2348329"/>
            <a:ext cx="9144000" cy="4585871"/>
          </a:xfrm>
          <a:prstGeom prst="rect">
            <a:avLst/>
          </a:prstGeom>
          <a:noFill/>
        </p:spPr>
        <p:txBody>
          <a:bodyPr wrap="square" rtlCol="0">
            <a:spAutoFit/>
          </a:bodyPr>
          <a:lstStyle/>
          <a:p>
            <a:pPr algn="ctr"/>
            <a:r>
              <a:rPr lang="en-US" sz="3200" dirty="0">
                <a:latin typeface="Papyrus" panose="020B0602040200020303" pitchFamily="34" charset="77"/>
              </a:rPr>
              <a:t>In the earth the most common observation is the travel time of the waves from the earthquake to the seismic station.</a:t>
            </a:r>
          </a:p>
          <a:p>
            <a:pPr algn="ctr"/>
            <a:endParaRPr lang="en-US" dirty="0">
              <a:latin typeface="Papyrus" panose="020B0602040200020303" pitchFamily="34" charset="77"/>
            </a:endParaRPr>
          </a:p>
          <a:p>
            <a:pPr algn="ctr"/>
            <a:r>
              <a:rPr lang="en-US" sz="3200" dirty="0">
                <a:latin typeface="Papyrus" panose="020B0602040200020303" pitchFamily="34" charset="77"/>
              </a:rPr>
              <a:t>As the velocity generally increases with increasing depth in the earth the rays are bent.</a:t>
            </a:r>
          </a:p>
          <a:p>
            <a:pPr algn="ctr"/>
            <a:endParaRPr lang="en-US" dirty="0">
              <a:latin typeface="Papyrus" panose="020B0602040200020303" pitchFamily="34" charset="77"/>
            </a:endParaRPr>
          </a:p>
          <a:p>
            <a:pPr algn="ctr"/>
            <a:r>
              <a:rPr lang="en-US" sz="3200" dirty="0">
                <a:latin typeface="Papyrus" panose="020B0602040200020303" pitchFamily="34" charset="77"/>
              </a:rPr>
              <a:t>Provides structure and existence of crust, upper and lower mantle, liquid outer and solid inner core inferred from the velocity structure.</a:t>
            </a:r>
          </a:p>
        </p:txBody>
      </p:sp>
    </p:spTree>
    <p:extLst>
      <p:ext uri="{BB962C8B-B14F-4D97-AF65-F5344CB8AC3E}">
        <p14:creationId xmlns:p14="http://schemas.microsoft.com/office/powerpoint/2010/main" val="22499920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a:extLst>
              <a:ext uri="{FF2B5EF4-FFF2-40B4-BE49-F238E27FC236}">
                <a16:creationId xmlns:a16="http://schemas.microsoft.com/office/drawing/2014/main" id="{AA3B772E-E17D-E34E-5DB2-4E55118D8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81000"/>
            <a:ext cx="8610600" cy="31115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46ED8F6-7363-FC75-E62A-A1B99915F3E0}"/>
              </a:ext>
            </a:extLst>
          </p:cNvPr>
          <p:cNvSpPr txBox="1"/>
          <p:nvPr/>
        </p:nvSpPr>
        <p:spPr>
          <a:xfrm>
            <a:off x="0" y="2895600"/>
            <a:ext cx="9144000" cy="4308872"/>
          </a:xfrm>
          <a:prstGeom prst="rect">
            <a:avLst/>
          </a:prstGeom>
          <a:noFill/>
        </p:spPr>
        <p:txBody>
          <a:bodyPr wrap="square" rtlCol="0">
            <a:spAutoFit/>
          </a:bodyPr>
          <a:lstStyle/>
          <a:p>
            <a:pPr algn="ctr"/>
            <a:r>
              <a:rPr lang="en-US" sz="3200" dirty="0">
                <a:latin typeface="Papyrus" panose="020B0602040200020303" pitchFamily="34" charset="77"/>
              </a:rPr>
              <a:t>In addition to bending, “body” waves passing inside earth can reflect off boundaries, such as the core-mantle boundary, or the surface, providing more data about both the earthquake and the paths taken by the various waves.</a:t>
            </a:r>
          </a:p>
          <a:p>
            <a:pPr algn="ctr"/>
            <a:endParaRPr lang="en-US" dirty="0">
              <a:latin typeface="Papyrus" panose="020B0602040200020303" pitchFamily="34" charset="77"/>
            </a:endParaRPr>
          </a:p>
          <a:p>
            <a:pPr algn="ctr"/>
            <a:r>
              <a:rPr lang="en-US" sz="3200" dirty="0">
                <a:latin typeface="Papyrus" panose="020B0602040200020303" pitchFamily="34" charset="77"/>
              </a:rPr>
              <a:t>Furthermore, there are waves that run along the surface, providing even more information.</a:t>
            </a:r>
          </a:p>
          <a:p>
            <a:pPr algn="ctr"/>
            <a:endParaRPr lang="en-US" sz="3200" dirty="0">
              <a:latin typeface="Papyrus" panose="020B0602040200020303" pitchFamily="34" charset="77"/>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a:extLst>
              <a:ext uri="{FF2B5EF4-FFF2-40B4-BE49-F238E27FC236}">
                <a16:creationId xmlns:a16="http://schemas.microsoft.com/office/drawing/2014/main" id="{D2FAE17D-1DF1-DBF3-45A8-7F3DFEA1B6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08000"/>
            <a:ext cx="8686800" cy="3251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CAFF0C6-9F2D-24DB-71EF-671A84FEE06F}"/>
              </a:ext>
            </a:extLst>
          </p:cNvPr>
          <p:cNvSpPr txBox="1"/>
          <p:nvPr/>
        </p:nvSpPr>
        <p:spPr>
          <a:xfrm>
            <a:off x="0" y="2819400"/>
            <a:ext cx="9144000" cy="4093428"/>
          </a:xfrm>
          <a:prstGeom prst="rect">
            <a:avLst/>
          </a:prstGeom>
          <a:noFill/>
        </p:spPr>
        <p:txBody>
          <a:bodyPr wrap="square" rtlCol="0">
            <a:spAutoFit/>
          </a:bodyPr>
          <a:lstStyle/>
          <a:p>
            <a:pPr algn="ctr"/>
            <a:r>
              <a:rPr lang="en-US" sz="3200" dirty="0">
                <a:latin typeface="Papyrus" panose="020B0602040200020303" pitchFamily="34" charset="77"/>
              </a:rPr>
              <a:t>The paths can bounce between the core and surface multiple times.</a:t>
            </a:r>
          </a:p>
          <a:p>
            <a:pPr algn="ctr"/>
            <a:endParaRPr lang="en-US" dirty="0">
              <a:latin typeface="Papyrus" panose="020B0602040200020303" pitchFamily="34" charset="77"/>
            </a:endParaRPr>
          </a:p>
          <a:p>
            <a:pPr algn="ctr"/>
            <a:r>
              <a:rPr lang="en-US" sz="3200" dirty="0">
                <a:latin typeface="Papyrus" panose="020B0602040200020303" pitchFamily="34" charset="77"/>
              </a:rPr>
              <a:t>Each of the pulses in the seismogram on the left is called a phase and the letters indicate the wave type (P and S for example) and something about its path.</a:t>
            </a:r>
          </a:p>
          <a:p>
            <a:pPr algn="ctr"/>
            <a:endParaRPr lang="en-US" dirty="0">
              <a:latin typeface="Papyrus" panose="020B0602040200020303" pitchFamily="34" charset="77"/>
            </a:endParaRPr>
          </a:p>
          <a:p>
            <a:pPr algn="ctr"/>
            <a:r>
              <a:rPr lang="en-US" sz="3200" dirty="0">
                <a:latin typeface="Papyrus" panose="020B0602040200020303" pitchFamily="34" charset="77"/>
              </a:rPr>
              <a:t>The basic data is the arrival time of each phase.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4DE8C7ED-A876-C63C-D985-5382F38D03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6868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D89B5A7-6BD0-4F6E-4505-75BFA3D6727E}"/>
              </a:ext>
            </a:extLst>
          </p:cNvPr>
          <p:cNvSpPr txBox="1"/>
          <p:nvPr/>
        </p:nvSpPr>
        <p:spPr>
          <a:xfrm>
            <a:off x="0" y="4876800"/>
            <a:ext cx="9144000" cy="2062103"/>
          </a:xfrm>
          <a:prstGeom prst="rect">
            <a:avLst/>
          </a:prstGeom>
          <a:noFill/>
        </p:spPr>
        <p:txBody>
          <a:bodyPr wrap="square" rtlCol="0">
            <a:spAutoFit/>
          </a:bodyPr>
          <a:lstStyle/>
          <a:p>
            <a:pPr algn="ctr"/>
            <a:r>
              <a:rPr lang="en-US" sz="3200" dirty="0">
                <a:latin typeface="Papyrus" panose="020B0602040200020303" pitchFamily="34" charset="77"/>
              </a:rPr>
              <a:t>In addition to natural sources, we can also make seismic waves and record them.</a:t>
            </a:r>
          </a:p>
          <a:p>
            <a:pPr algn="ctr"/>
            <a:r>
              <a:rPr lang="en-US" sz="3200" dirty="0">
                <a:latin typeface="Papyrus" panose="020B0602040200020303" pitchFamily="34" charset="77"/>
              </a:rPr>
              <a:t>One such technique is seismic reflection.</a:t>
            </a:r>
          </a:p>
          <a:p>
            <a:pPr algn="ctr"/>
            <a:r>
              <a:rPr lang="en-US" sz="3200" dirty="0">
                <a:latin typeface="Papyrus" panose="020B0602040200020303" pitchFamily="34" charset="77"/>
              </a:rPr>
              <a:t>This is more like radar than X-Rays.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a:extLst>
              <a:ext uri="{FF2B5EF4-FFF2-40B4-BE49-F238E27FC236}">
                <a16:creationId xmlns:a16="http://schemas.microsoft.com/office/drawing/2014/main" id="{85A12FDB-947A-23FE-D747-8C6DEA58B0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33400"/>
            <a:ext cx="8686800" cy="604837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9E97868-7ADC-098B-FF37-A8942BB183D1}"/>
              </a:ext>
            </a:extLst>
          </p:cNvPr>
          <p:cNvSpPr txBox="1"/>
          <p:nvPr/>
        </p:nvSpPr>
        <p:spPr>
          <a:xfrm>
            <a:off x="0" y="5440740"/>
            <a:ext cx="9144000" cy="1569660"/>
          </a:xfrm>
          <a:prstGeom prst="rect">
            <a:avLst/>
          </a:prstGeom>
          <a:noFill/>
        </p:spPr>
        <p:txBody>
          <a:bodyPr wrap="square" rtlCol="0">
            <a:spAutoFit/>
          </a:bodyPr>
          <a:lstStyle/>
          <a:p>
            <a:pPr algn="ctr"/>
            <a:r>
              <a:rPr lang="en-US" sz="3200" dirty="0">
                <a:latin typeface="Papyrus" panose="020B0602040200020303" pitchFamily="34" charset="77"/>
              </a:rPr>
              <a:t>By recording many sources with many receivers, we can make an image that represents the structures in the shallow crust.</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A36DD6EA-84B9-5777-D5CB-C2087C8594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5805" y="119117"/>
            <a:ext cx="7658100" cy="2794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AB2ACEB-C940-C3C5-A1FF-4473658BE48F}"/>
              </a:ext>
            </a:extLst>
          </p:cNvPr>
          <p:cNvSpPr txBox="1"/>
          <p:nvPr/>
        </p:nvSpPr>
        <p:spPr>
          <a:xfrm>
            <a:off x="0" y="3200400"/>
            <a:ext cx="9144000" cy="3046988"/>
          </a:xfrm>
          <a:prstGeom prst="rect">
            <a:avLst/>
          </a:prstGeom>
          <a:noFill/>
        </p:spPr>
        <p:txBody>
          <a:bodyPr wrap="square" rtlCol="0">
            <a:spAutoFit/>
          </a:bodyPr>
          <a:lstStyle/>
          <a:p>
            <a:pPr algn="ctr"/>
            <a:r>
              <a:rPr lang="en-US" sz="3200" dirty="0">
                <a:latin typeface="Papyrus" panose="020B0602040200020303" pitchFamily="34" charset="77"/>
              </a:rPr>
              <a:t>In this model the velocity of the layers is usually considered constant, with the velocity increasing as the layers go down, so rays are straight lines.</a:t>
            </a:r>
          </a:p>
          <a:p>
            <a:pPr algn="ctr"/>
            <a:endParaRPr lang="en-US" sz="3200" dirty="0">
              <a:latin typeface="Papyrus" panose="020B0602040200020303" pitchFamily="34" charset="77"/>
            </a:endParaRPr>
          </a:p>
          <a:p>
            <a:pPr algn="ctr"/>
            <a:r>
              <a:rPr lang="en-US" sz="3200" dirty="0">
                <a:latin typeface="Papyrus" panose="020B0602040200020303" pitchFamily="34" charset="77"/>
              </a:rPr>
              <a:t>The wavefronts shown in the cross section are the “first” arrivals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EA3408-B642-7D49-E798-D90E9CF7260F}"/>
              </a:ext>
            </a:extLst>
          </p:cNvPr>
          <p:cNvSpPr txBox="1"/>
          <p:nvPr/>
        </p:nvSpPr>
        <p:spPr>
          <a:xfrm>
            <a:off x="0" y="304800"/>
            <a:ext cx="9144000" cy="3816429"/>
          </a:xfrm>
          <a:prstGeom prst="rect">
            <a:avLst/>
          </a:prstGeom>
          <a:noFill/>
        </p:spPr>
        <p:txBody>
          <a:bodyPr wrap="square" rtlCol="0">
            <a:spAutoFit/>
          </a:bodyPr>
          <a:lstStyle/>
          <a:p>
            <a:pPr algn="ctr"/>
            <a:r>
              <a:rPr lang="en-US" sz="3200" dirty="0">
                <a:latin typeface="Papyrus" panose="020B0602040200020303" pitchFamily="34" charset="77"/>
              </a:rPr>
              <a:t>Seismology is the principal tool to study earthquakes.</a:t>
            </a:r>
          </a:p>
          <a:p>
            <a:pPr algn="ctr"/>
            <a:endParaRPr lang="en-US" dirty="0">
              <a:latin typeface="Papyrus" panose="020B0602040200020303" pitchFamily="34" charset="77"/>
            </a:endParaRPr>
          </a:p>
          <a:p>
            <a:pPr algn="ctr"/>
            <a:r>
              <a:rPr lang="en-US" sz="3200" dirty="0">
                <a:latin typeface="Papyrus" panose="020B0602040200020303" pitchFamily="34" charset="77"/>
              </a:rPr>
              <a:t>Very few earthquakes produce directly observable surface rupture and can only be “observed” by the elastic waves (seismology) and permanent elastic deformation (Space Geodesy) they produce.</a:t>
            </a:r>
          </a:p>
        </p:txBody>
      </p:sp>
      <p:pic>
        <p:nvPicPr>
          <p:cNvPr id="1026" name="Picture 2">
            <a:extLst>
              <a:ext uri="{FF2B5EF4-FFF2-40B4-BE49-F238E27FC236}">
                <a16:creationId xmlns:a16="http://schemas.microsoft.com/office/drawing/2014/main" id="{F8C38C03-1247-E276-56DF-58F4C32B22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2839" b="1167"/>
          <a:stretch/>
        </p:blipFill>
        <p:spPr bwMode="auto">
          <a:xfrm>
            <a:off x="76200" y="4572000"/>
            <a:ext cx="1796845" cy="17698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DFADD19-91B7-C570-5529-DB3BB770B4A3}"/>
              </a:ext>
            </a:extLst>
          </p:cNvPr>
          <p:cNvPicPr>
            <a:picLocks noChangeAspect="1"/>
          </p:cNvPicPr>
          <p:nvPr/>
        </p:nvPicPr>
        <p:blipFill rotWithShape="1">
          <a:blip r:embed="rId4"/>
          <a:srcRect l="1796" t="1658" r="1552" b="2397"/>
          <a:stretch/>
        </p:blipFill>
        <p:spPr>
          <a:xfrm>
            <a:off x="1981200" y="4343400"/>
            <a:ext cx="2249129" cy="2418735"/>
          </a:xfrm>
          <a:prstGeom prst="rect">
            <a:avLst/>
          </a:prstGeom>
        </p:spPr>
      </p:pic>
      <p:pic>
        <p:nvPicPr>
          <p:cNvPr id="1030" name="Picture 6">
            <a:extLst>
              <a:ext uri="{FF2B5EF4-FFF2-40B4-BE49-F238E27FC236}">
                <a16:creationId xmlns:a16="http://schemas.microsoft.com/office/drawing/2014/main" id="{4189131E-230B-7CA2-7CB3-9B6054482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4495800"/>
            <a:ext cx="2335353" cy="18542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ap showing location, focal mechanism, and displacements for the 2010 Maule earthquake">
            <a:extLst>
              <a:ext uri="{FF2B5EF4-FFF2-40B4-BE49-F238E27FC236}">
                <a16:creationId xmlns:a16="http://schemas.microsoft.com/office/drawing/2014/main" id="{8C786CC0-1F31-DA82-EA1D-6A8766F486A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680" t="738" r="8317" b="21436"/>
          <a:stretch/>
        </p:blipFill>
        <p:spPr bwMode="auto">
          <a:xfrm>
            <a:off x="4343400" y="4586748"/>
            <a:ext cx="1939413" cy="1555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7424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5948947-8563-7907-4633-D7DBBE78AB7E}"/>
              </a:ext>
            </a:extLst>
          </p:cNvPr>
          <p:cNvSpPr txBox="1"/>
          <p:nvPr/>
        </p:nvSpPr>
        <p:spPr>
          <a:xfrm>
            <a:off x="0" y="1413570"/>
            <a:ext cx="8991600" cy="4862870"/>
          </a:xfrm>
          <a:prstGeom prst="rect">
            <a:avLst/>
          </a:prstGeom>
          <a:noFill/>
        </p:spPr>
        <p:txBody>
          <a:bodyPr wrap="square" rtlCol="0">
            <a:spAutoFit/>
          </a:bodyPr>
          <a:lstStyle/>
          <a:p>
            <a:pPr algn="ctr"/>
            <a:r>
              <a:rPr lang="en-US" sz="3200" dirty="0">
                <a:latin typeface="Papyrus" panose="020B0602040200020303" pitchFamily="34" charset="77"/>
              </a:rPr>
              <a:t>When an earthquake occurs one of the first things we need to do is find out where it was (locate it).</a:t>
            </a:r>
          </a:p>
          <a:p>
            <a:pPr algn="ctr"/>
            <a:endParaRPr lang="en-US" dirty="0">
              <a:latin typeface="Papyrus" panose="020B0602040200020303" pitchFamily="34" charset="77"/>
            </a:endParaRPr>
          </a:p>
          <a:p>
            <a:pPr algn="ctr"/>
            <a:r>
              <a:rPr lang="en-US" sz="3200" dirty="0">
                <a:latin typeface="Papyrus" panose="020B0602040200020303" pitchFamily="34" charset="77"/>
              </a:rPr>
              <a:t>If there is no observable surface rupture (true for most earthquakes) how do we do this?</a:t>
            </a:r>
          </a:p>
          <a:p>
            <a:pPr algn="ctr"/>
            <a:endParaRPr lang="en-US" dirty="0">
              <a:latin typeface="Papyrus" panose="020B0602040200020303" pitchFamily="34" charset="77"/>
            </a:endParaRPr>
          </a:p>
          <a:p>
            <a:pPr algn="ctr"/>
            <a:r>
              <a:rPr lang="en-US" sz="3200" dirty="0">
                <a:latin typeface="Papyrus" panose="020B0602040200020303" pitchFamily="34" charset="77"/>
              </a:rPr>
              <a:t>Use seismic data.</a:t>
            </a:r>
          </a:p>
          <a:p>
            <a:pPr algn="ctr"/>
            <a:endParaRPr lang="en-US" dirty="0">
              <a:latin typeface="Papyrus" panose="020B0602040200020303" pitchFamily="34" charset="77"/>
            </a:endParaRPr>
          </a:p>
          <a:p>
            <a:pPr algn="ctr"/>
            <a:r>
              <a:rPr lang="en-US" sz="3200" dirty="0">
                <a:latin typeface="Papyrus" panose="020B0602040200020303" pitchFamily="34" charset="77"/>
              </a:rPr>
              <a:t>The basic data is the arrival time of the seismic waves.</a:t>
            </a:r>
          </a:p>
        </p:txBody>
      </p:sp>
    </p:spTree>
    <p:extLst>
      <p:ext uri="{BB962C8B-B14F-4D97-AF65-F5344CB8AC3E}">
        <p14:creationId xmlns:p14="http://schemas.microsoft.com/office/powerpoint/2010/main" val="13401721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8E9E55-93F5-8B57-5DB3-AF02F91E7657}"/>
              </a:ext>
            </a:extLst>
          </p:cNvPr>
          <p:cNvPicPr>
            <a:picLocks noChangeAspect="1"/>
          </p:cNvPicPr>
          <p:nvPr/>
        </p:nvPicPr>
        <p:blipFill>
          <a:blip r:embed="rId2"/>
          <a:stretch>
            <a:fillRect/>
          </a:stretch>
        </p:blipFill>
        <p:spPr>
          <a:xfrm>
            <a:off x="3441123" y="-14416"/>
            <a:ext cx="5779077" cy="6872416"/>
          </a:xfrm>
          <a:prstGeom prst="rect">
            <a:avLst/>
          </a:prstGeom>
        </p:spPr>
      </p:pic>
      <p:sp>
        <p:nvSpPr>
          <p:cNvPr id="3" name="TextBox 2">
            <a:extLst>
              <a:ext uri="{FF2B5EF4-FFF2-40B4-BE49-F238E27FC236}">
                <a16:creationId xmlns:a16="http://schemas.microsoft.com/office/drawing/2014/main" id="{BE5DE913-0934-B1A4-1B31-13CF2F8C2224}"/>
              </a:ext>
            </a:extLst>
          </p:cNvPr>
          <p:cNvSpPr txBox="1"/>
          <p:nvPr/>
        </p:nvSpPr>
        <p:spPr>
          <a:xfrm>
            <a:off x="0" y="3274"/>
            <a:ext cx="3429000" cy="7540526"/>
          </a:xfrm>
          <a:prstGeom prst="rect">
            <a:avLst/>
          </a:prstGeom>
          <a:noFill/>
        </p:spPr>
        <p:txBody>
          <a:bodyPr wrap="square" rtlCol="0">
            <a:spAutoFit/>
          </a:bodyPr>
          <a:lstStyle/>
          <a:p>
            <a:pPr algn="ctr"/>
            <a:r>
              <a:rPr lang="en-US" sz="3200" dirty="0">
                <a:latin typeface="Papyrus" panose="020B0602040200020303" pitchFamily="34" charset="77"/>
              </a:rPr>
              <a:t>Analog earthquake location device.</a:t>
            </a:r>
          </a:p>
          <a:p>
            <a:pPr algn="ctr"/>
            <a:endParaRPr lang="en-US" dirty="0">
              <a:latin typeface="Papyrus" panose="020B0602040200020303" pitchFamily="34" charset="77"/>
            </a:endParaRPr>
          </a:p>
          <a:p>
            <a:pPr algn="ctr"/>
            <a:r>
              <a:rPr lang="en-US" sz="3200" dirty="0">
                <a:latin typeface="Papyrus" panose="020B0602040200020303" pitchFamily="34" charset="77"/>
              </a:rPr>
              <a:t>Uses arrival time of the waves (set with the markers) on strings that go to the stations.</a:t>
            </a:r>
          </a:p>
          <a:p>
            <a:pPr algn="ctr"/>
            <a:endParaRPr lang="en-US" dirty="0">
              <a:latin typeface="Papyrus" panose="020B0602040200020303" pitchFamily="34" charset="77"/>
            </a:endParaRPr>
          </a:p>
          <a:p>
            <a:pPr algn="ctr"/>
            <a:r>
              <a:rPr lang="en-US" sz="3200" dirty="0">
                <a:latin typeface="Papyrus" panose="020B0602040200020303" pitchFamily="34" charset="77"/>
              </a:rPr>
              <a:t>Join ends of strings, and when markers line up you have the  location.</a:t>
            </a:r>
          </a:p>
          <a:p>
            <a:pPr algn="ctr"/>
            <a:endParaRPr lang="en-US" sz="3200" dirty="0">
              <a:latin typeface="Papyrus" panose="020B0602040200020303" pitchFamily="34" charset="77"/>
            </a:endParaRPr>
          </a:p>
        </p:txBody>
      </p:sp>
    </p:spTree>
    <p:extLst>
      <p:ext uri="{BB962C8B-B14F-4D97-AF65-F5344CB8AC3E}">
        <p14:creationId xmlns:p14="http://schemas.microsoft.com/office/powerpoint/2010/main" val="39292187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FD4DE-77D6-6FF0-0658-3C25BDB53ACB}"/>
              </a:ext>
            </a:extLst>
          </p:cNvPr>
          <p:cNvSpPr txBox="1"/>
          <p:nvPr/>
        </p:nvSpPr>
        <p:spPr>
          <a:xfrm>
            <a:off x="0" y="76200"/>
            <a:ext cx="9144000" cy="6755696"/>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Other Books</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Similar Level</a:t>
            </a:r>
          </a:p>
          <a:p>
            <a:pPr algn="ctr" eaLnBrk="1" hangingPunct="1">
              <a:spcBef>
                <a:spcPct val="50000"/>
              </a:spcBef>
              <a:buClrTx/>
              <a:buSzTx/>
              <a:buFontTx/>
              <a:buNone/>
            </a:pPr>
            <a:endParaRPr lang="en-US" altLang="en-US"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Modern Global Seismology by Lay and Wallace</a:t>
            </a:r>
          </a:p>
          <a:p>
            <a:pPr algn="ctr" eaLnBrk="1" hangingPunct="1">
              <a:spcBef>
                <a:spcPct val="50000"/>
              </a:spcBef>
              <a:buClrTx/>
              <a:buSzTx/>
              <a:buFontTx/>
              <a:buNone/>
            </a:pPr>
            <a:endParaRPr lang="en-US" altLang="en-US"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Introduction to Seismology by Shearer</a:t>
            </a:r>
          </a:p>
          <a:p>
            <a:pPr algn="ctr" eaLnBrk="1" hangingPunct="1">
              <a:spcBef>
                <a:spcPct val="50000"/>
              </a:spcBef>
              <a:buClrTx/>
              <a:buSzTx/>
              <a:buFontTx/>
              <a:buNone/>
            </a:pPr>
            <a:endParaRPr lang="en-US" altLang="en-US"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Elementary Seismology by Richter (old, but very worth looking at for historical reasons)</a:t>
            </a:r>
          </a:p>
        </p:txBody>
      </p:sp>
    </p:spTree>
    <p:extLst>
      <p:ext uri="{BB962C8B-B14F-4D97-AF65-F5344CB8AC3E}">
        <p14:creationId xmlns:p14="http://schemas.microsoft.com/office/powerpoint/2010/main" val="2506769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6" name="Picture 4">
            <a:extLst>
              <a:ext uri="{FF2B5EF4-FFF2-40B4-BE49-F238E27FC236}">
                <a16:creationId xmlns:a16="http://schemas.microsoft.com/office/drawing/2014/main" id="{02C02972-0D3E-A38A-766C-E477D6D5F8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 y="-685799"/>
            <a:ext cx="7069833" cy="3505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2AD79CD-F74C-3AD1-5221-4E7BD98F47D1}"/>
              </a:ext>
            </a:extLst>
          </p:cNvPr>
          <p:cNvSpPr txBox="1"/>
          <p:nvPr/>
        </p:nvSpPr>
        <p:spPr>
          <a:xfrm>
            <a:off x="0" y="4191000"/>
            <a:ext cx="9144000" cy="2062103"/>
          </a:xfrm>
          <a:prstGeom prst="rect">
            <a:avLst/>
          </a:prstGeom>
          <a:noFill/>
        </p:spPr>
        <p:txBody>
          <a:bodyPr wrap="square" rtlCol="0">
            <a:spAutoFit/>
          </a:bodyPr>
          <a:lstStyle/>
          <a:p>
            <a:pPr algn="ctr"/>
            <a:r>
              <a:rPr lang="en-US" sz="3200" dirty="0">
                <a:latin typeface="Papyrus" panose="020B0602040200020303" pitchFamily="34" charset="77"/>
              </a:rPr>
              <a:t>Seismology can also give us information on the faulting during the earthquake such as the orientation of the fault and the motions (direction and slip amounts) on the fault.</a:t>
            </a:r>
          </a:p>
        </p:txBody>
      </p:sp>
      <p:pic>
        <p:nvPicPr>
          <p:cNvPr id="4" name="Picture 3">
            <a:extLst>
              <a:ext uri="{FF2B5EF4-FFF2-40B4-BE49-F238E27FC236}">
                <a16:creationId xmlns:a16="http://schemas.microsoft.com/office/drawing/2014/main" id="{5ABD207D-87EC-CF2A-2752-9396209EA511}"/>
              </a:ext>
            </a:extLst>
          </p:cNvPr>
          <p:cNvPicPr>
            <a:picLocks noChangeAspect="1"/>
          </p:cNvPicPr>
          <p:nvPr/>
        </p:nvPicPr>
        <p:blipFill>
          <a:blip r:embed="rId4"/>
          <a:stretch>
            <a:fillRect/>
          </a:stretch>
        </p:blipFill>
        <p:spPr>
          <a:xfrm>
            <a:off x="5715000" y="1828800"/>
            <a:ext cx="2946400" cy="2209800"/>
          </a:xfrm>
          <a:prstGeom prst="rect">
            <a:avLst/>
          </a:prstGeom>
        </p:spPr>
      </p:pic>
    </p:spTree>
    <p:extLst>
      <p:ext uri="{BB962C8B-B14F-4D97-AF65-F5344CB8AC3E}">
        <p14:creationId xmlns:p14="http://schemas.microsoft.com/office/powerpoint/2010/main" val="3183684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B9239CF2-603C-7839-7AF8-9D63695576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4114800"/>
            <a:ext cx="5613400" cy="25781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7CC13C-0B0B-D35F-B23A-42067A47E0D5}"/>
              </a:ext>
            </a:extLst>
          </p:cNvPr>
          <p:cNvSpPr txBox="1"/>
          <p:nvPr/>
        </p:nvSpPr>
        <p:spPr>
          <a:xfrm>
            <a:off x="0" y="209014"/>
            <a:ext cx="9144000" cy="3600986"/>
          </a:xfrm>
          <a:prstGeom prst="rect">
            <a:avLst/>
          </a:prstGeom>
          <a:noFill/>
        </p:spPr>
        <p:txBody>
          <a:bodyPr wrap="square" rtlCol="0">
            <a:spAutoFit/>
          </a:bodyPr>
          <a:lstStyle/>
          <a:p>
            <a:pPr algn="ctr"/>
            <a:r>
              <a:rPr lang="en-US" sz="3200" dirty="0">
                <a:latin typeface="Papyrus" panose="020B0602040200020303" pitchFamily="34" charset="77"/>
              </a:rPr>
              <a:t>Scientific Models</a:t>
            </a:r>
          </a:p>
          <a:p>
            <a:pPr algn="ctr"/>
            <a:endParaRPr lang="en-US" dirty="0">
              <a:latin typeface="Papyrus" panose="020B0602040200020303" pitchFamily="34" charset="77"/>
            </a:endParaRPr>
          </a:p>
          <a:p>
            <a:pPr algn="ctr"/>
            <a:r>
              <a:rPr lang="en-US" sz="3200" dirty="0">
                <a:latin typeface="Papyrus" panose="020B0602040200020303" pitchFamily="34" charset="77"/>
              </a:rPr>
              <a:t>Simplified abstract/conceptual representation of something – in science – usually a physical system.</a:t>
            </a:r>
          </a:p>
          <a:p>
            <a:pPr algn="ctr"/>
            <a:endParaRPr lang="en-US" dirty="0">
              <a:latin typeface="Papyrus" panose="020B0602040200020303" pitchFamily="34" charset="77"/>
            </a:endParaRPr>
          </a:p>
          <a:p>
            <a:pPr algn="ctr"/>
            <a:r>
              <a:rPr lang="en-US" sz="3200" dirty="0">
                <a:latin typeface="Papyrus" panose="020B0602040200020303" pitchFamily="34" charset="77"/>
              </a:rPr>
              <a:t>Ex. various models of the earth from simple to more complex. </a:t>
            </a:r>
          </a:p>
        </p:txBody>
      </p:sp>
      <p:pic>
        <p:nvPicPr>
          <p:cNvPr id="4" name="Picture 3">
            <a:extLst>
              <a:ext uri="{FF2B5EF4-FFF2-40B4-BE49-F238E27FC236}">
                <a16:creationId xmlns:a16="http://schemas.microsoft.com/office/drawing/2014/main" id="{DBB66DE6-B26C-177C-BC61-9B781BB030C4}"/>
              </a:ext>
            </a:extLst>
          </p:cNvPr>
          <p:cNvPicPr>
            <a:picLocks noChangeAspect="1"/>
          </p:cNvPicPr>
          <p:nvPr/>
        </p:nvPicPr>
        <p:blipFill>
          <a:blip r:embed="rId4"/>
          <a:stretch>
            <a:fillRect/>
          </a:stretch>
        </p:blipFill>
        <p:spPr>
          <a:xfrm>
            <a:off x="6019800" y="3886200"/>
            <a:ext cx="2743200" cy="2743200"/>
          </a:xfrm>
          <a:prstGeom prst="rect">
            <a:avLst/>
          </a:prstGeom>
        </p:spPr>
      </p:pic>
      <p:sp>
        <p:nvSpPr>
          <p:cNvPr id="3" name="TextBox 2">
            <a:extLst>
              <a:ext uri="{FF2B5EF4-FFF2-40B4-BE49-F238E27FC236}">
                <a16:creationId xmlns:a16="http://schemas.microsoft.com/office/drawing/2014/main" id="{5CA101D4-F1FF-F010-9A1F-ED7F9086F2F6}"/>
              </a:ext>
            </a:extLst>
          </p:cNvPr>
          <p:cNvSpPr txBox="1"/>
          <p:nvPr/>
        </p:nvSpPr>
        <p:spPr>
          <a:xfrm>
            <a:off x="6781800" y="6400800"/>
            <a:ext cx="1447800" cy="338554"/>
          </a:xfrm>
          <a:prstGeom prst="rect">
            <a:avLst/>
          </a:prstGeom>
          <a:noFill/>
        </p:spPr>
        <p:txBody>
          <a:bodyPr wrap="square" rtlCol="0">
            <a:spAutoFit/>
          </a:bodyPr>
          <a:lstStyle/>
          <a:p>
            <a:r>
              <a:rPr lang="en-US" sz="1600" b="1" dirty="0"/>
              <a:t>“real’ shape</a:t>
            </a:r>
          </a:p>
        </p:txBody>
      </p:sp>
    </p:spTree>
    <p:extLst>
      <p:ext uri="{BB962C8B-B14F-4D97-AF65-F5344CB8AC3E}">
        <p14:creationId xmlns:p14="http://schemas.microsoft.com/office/powerpoint/2010/main" val="42560671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a:extLst>
              <a:ext uri="{FF2B5EF4-FFF2-40B4-BE49-F238E27FC236}">
                <a16:creationId xmlns:a16="http://schemas.microsoft.com/office/drawing/2014/main" id="{7890AB36-1146-8119-5E17-7AB442EAF3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81000"/>
            <a:ext cx="7924800" cy="64262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77BB30B-ACA4-C4B4-B3C9-DDBF780E3C84}"/>
              </a:ext>
            </a:extLst>
          </p:cNvPr>
          <p:cNvSpPr txBox="1"/>
          <p:nvPr/>
        </p:nvSpPr>
        <p:spPr>
          <a:xfrm>
            <a:off x="0" y="6096000"/>
            <a:ext cx="9144000" cy="584775"/>
          </a:xfrm>
          <a:prstGeom prst="rect">
            <a:avLst/>
          </a:prstGeom>
          <a:noFill/>
        </p:spPr>
        <p:txBody>
          <a:bodyPr wrap="square" rtlCol="0">
            <a:spAutoFit/>
          </a:bodyPr>
          <a:lstStyle/>
          <a:p>
            <a:pPr algn="ctr"/>
            <a:r>
              <a:rPr lang="en-US" sz="3200" dirty="0">
                <a:latin typeface="Papyrus" panose="020B0602040200020303" pitchFamily="34" charset="77"/>
              </a:rPr>
              <a:t>What are scientific models?</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a:extLst>
              <a:ext uri="{FF2B5EF4-FFF2-40B4-BE49-F238E27FC236}">
                <a16:creationId xmlns:a16="http://schemas.microsoft.com/office/drawing/2014/main" id="{68E41D38-E4B2-D716-74D1-CACE29EE42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44" y="-493776"/>
            <a:ext cx="8534400" cy="6294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62F59C0-5DA1-A689-DE08-0B01EE9D051F}"/>
              </a:ext>
            </a:extLst>
          </p:cNvPr>
          <p:cNvSpPr txBox="1"/>
          <p:nvPr/>
        </p:nvSpPr>
        <p:spPr>
          <a:xfrm>
            <a:off x="0" y="5943600"/>
            <a:ext cx="9144000" cy="1077218"/>
          </a:xfrm>
          <a:prstGeom prst="rect">
            <a:avLst/>
          </a:prstGeom>
          <a:noFill/>
        </p:spPr>
        <p:txBody>
          <a:bodyPr wrap="square" rtlCol="0">
            <a:spAutoFit/>
          </a:bodyPr>
          <a:lstStyle/>
          <a:p>
            <a:pPr algn="ctr"/>
            <a:r>
              <a:rPr lang="en-US" sz="3200" dirty="0">
                <a:latin typeface="Papyrus" panose="020B0602040200020303" pitchFamily="34" charset="77"/>
              </a:rPr>
              <a:t>More data, more parameters (may) lead to better models.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a:extLst>
              <a:ext uri="{FF2B5EF4-FFF2-40B4-BE49-F238E27FC236}">
                <a16:creationId xmlns:a16="http://schemas.microsoft.com/office/drawing/2014/main" id="{0F0DEC56-4EAD-7670-686F-A2446F3366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717550"/>
            <a:ext cx="8686800" cy="55943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1758314-9CDD-5833-EFB6-29DF68FAD067}"/>
              </a:ext>
            </a:extLst>
          </p:cNvPr>
          <p:cNvSpPr txBox="1"/>
          <p:nvPr/>
        </p:nvSpPr>
        <p:spPr>
          <a:xfrm>
            <a:off x="0" y="4419600"/>
            <a:ext cx="9144000" cy="2554545"/>
          </a:xfrm>
          <a:prstGeom prst="rect">
            <a:avLst/>
          </a:prstGeom>
          <a:noFill/>
        </p:spPr>
        <p:txBody>
          <a:bodyPr wrap="square" rtlCol="0">
            <a:spAutoFit/>
          </a:bodyPr>
          <a:lstStyle/>
          <a:p>
            <a:pPr algn="ctr"/>
            <a:r>
              <a:rPr lang="en-US" sz="3200" dirty="0">
                <a:latin typeface="Papyrus" panose="020B0602040200020303" pitchFamily="34" charset="77"/>
              </a:rPr>
              <a:t>Pre plate tectonic cartoon model for oceanic and continental trenches observed at the surface plus</a:t>
            </a:r>
          </a:p>
          <a:p>
            <a:pPr algn="ctr"/>
            <a:r>
              <a:rPr lang="en-US" sz="3200" dirty="0">
                <a:latin typeface="Papyrus" panose="020B0602040200020303" pitchFamily="34" charset="77"/>
              </a:rPr>
              <a:t>a small number of “Deep” earthquakes that define thrust faults through Earth’s “crust” to the maximum observed depth of earthquakes.</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a:extLst>
              <a:ext uri="{FF2B5EF4-FFF2-40B4-BE49-F238E27FC236}">
                <a16:creationId xmlns:a16="http://schemas.microsoft.com/office/drawing/2014/main" id="{55CC6C9B-DE87-C494-48C2-3050BDD610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52400"/>
            <a:ext cx="7010400" cy="5257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CA24559-060C-EA3A-9C66-7F35DE845346}"/>
              </a:ext>
            </a:extLst>
          </p:cNvPr>
          <p:cNvSpPr txBox="1"/>
          <p:nvPr/>
        </p:nvSpPr>
        <p:spPr>
          <a:xfrm>
            <a:off x="0" y="4800600"/>
            <a:ext cx="9144000" cy="2062103"/>
          </a:xfrm>
          <a:prstGeom prst="rect">
            <a:avLst/>
          </a:prstGeom>
          <a:noFill/>
        </p:spPr>
        <p:txBody>
          <a:bodyPr wrap="square" rtlCol="0">
            <a:spAutoFit/>
          </a:bodyPr>
          <a:lstStyle/>
          <a:p>
            <a:pPr algn="ctr"/>
            <a:r>
              <a:rPr lang="en-US" sz="3200" dirty="0">
                <a:latin typeface="Papyrus" panose="020B0602040200020303" pitchFamily="34" charset="77"/>
              </a:rPr>
              <a:t>First global seismicity map produced by computer</a:t>
            </a:r>
          </a:p>
          <a:p>
            <a:pPr algn="ctr"/>
            <a:r>
              <a:rPr lang="en-US" sz="3200" dirty="0">
                <a:latin typeface="Papyrus" panose="020B0602040200020303" pitchFamily="34" charset="77"/>
              </a:rPr>
              <a:t>~30,000 events over 6 years</a:t>
            </a:r>
          </a:p>
          <a:p>
            <a:pPr algn="ctr"/>
            <a:r>
              <a:rPr lang="en-US" sz="3200" dirty="0">
                <a:latin typeface="Papyrus" panose="020B0602040200020303" pitchFamily="34" charset="77"/>
              </a:rPr>
              <a:t>Compare to Richter’s catalog of ~5000/~50 years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8703C9-5751-4387-853F-EB3765C58F15}"/>
              </a:ext>
            </a:extLst>
          </p:cNvPr>
          <p:cNvPicPr>
            <a:picLocks noChangeAspect="1"/>
          </p:cNvPicPr>
          <p:nvPr/>
        </p:nvPicPr>
        <p:blipFill>
          <a:blip r:embed="rId2"/>
          <a:stretch>
            <a:fillRect/>
          </a:stretch>
        </p:blipFill>
        <p:spPr>
          <a:xfrm>
            <a:off x="812800" y="647700"/>
            <a:ext cx="7518400" cy="5562600"/>
          </a:xfrm>
          <a:prstGeom prst="rect">
            <a:avLst/>
          </a:prstGeom>
        </p:spPr>
      </p:pic>
    </p:spTree>
    <p:extLst>
      <p:ext uri="{BB962C8B-B14F-4D97-AF65-F5344CB8AC3E}">
        <p14:creationId xmlns:p14="http://schemas.microsoft.com/office/powerpoint/2010/main" val="42814128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62BF5AED-B719-D80A-FABE-32305348C1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514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5A8CB56-145A-515B-AEE7-578A5154D0C6}"/>
              </a:ext>
            </a:extLst>
          </p:cNvPr>
          <p:cNvSpPr txBox="1"/>
          <p:nvPr/>
        </p:nvSpPr>
        <p:spPr>
          <a:xfrm>
            <a:off x="0" y="5257800"/>
            <a:ext cx="9144000" cy="1569660"/>
          </a:xfrm>
          <a:prstGeom prst="rect">
            <a:avLst/>
          </a:prstGeom>
          <a:noFill/>
        </p:spPr>
        <p:txBody>
          <a:bodyPr wrap="square" rtlCol="0">
            <a:spAutoFit/>
          </a:bodyPr>
          <a:lstStyle/>
          <a:p>
            <a:pPr algn="ctr"/>
            <a:r>
              <a:rPr lang="en-US" sz="3200" dirty="0">
                <a:latin typeface="Papyrus" panose="020B0602040200020303" pitchFamily="34" charset="77"/>
              </a:rPr>
              <a:t>Explaining the pattern.</a:t>
            </a:r>
          </a:p>
          <a:p>
            <a:pPr algn="ctr"/>
            <a:r>
              <a:rPr lang="en-US" sz="3200" dirty="0">
                <a:latin typeface="Papyrus" panose="020B0602040200020303" pitchFamily="34" charset="77"/>
              </a:rPr>
              <a:t>Earthquake and plate boundary map.</a:t>
            </a:r>
          </a:p>
          <a:p>
            <a:pPr algn="ctr"/>
            <a:r>
              <a:rPr lang="en-US" sz="3200" dirty="0">
                <a:latin typeface="Papyrus" panose="020B0602040200020303" pitchFamily="34" charset="77"/>
              </a:rPr>
              <a:t>Most earthquakes are on plate boundaries.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544FD5D-EB35-0809-473E-3A5F445BB73B}"/>
              </a:ext>
            </a:extLst>
          </p:cNvPr>
          <p:cNvPicPr>
            <a:picLocks noChangeAspect="1"/>
          </p:cNvPicPr>
          <p:nvPr/>
        </p:nvPicPr>
        <p:blipFill>
          <a:blip r:embed="rId3"/>
          <a:stretch>
            <a:fillRect/>
          </a:stretch>
        </p:blipFill>
        <p:spPr>
          <a:xfrm>
            <a:off x="4495800" y="762718"/>
            <a:ext cx="4469443" cy="3320796"/>
          </a:xfrm>
          <a:prstGeom prst="rect">
            <a:avLst/>
          </a:prstGeom>
        </p:spPr>
      </p:pic>
      <p:sp>
        <p:nvSpPr>
          <p:cNvPr id="9" name="TextBox 8">
            <a:extLst>
              <a:ext uri="{FF2B5EF4-FFF2-40B4-BE49-F238E27FC236}">
                <a16:creationId xmlns:a16="http://schemas.microsoft.com/office/drawing/2014/main" id="{43FDB9D0-BDD6-C055-61E3-F6329BBD3861}"/>
              </a:ext>
            </a:extLst>
          </p:cNvPr>
          <p:cNvSpPr txBox="1"/>
          <p:nvPr/>
        </p:nvSpPr>
        <p:spPr>
          <a:xfrm>
            <a:off x="0" y="76200"/>
            <a:ext cx="9144000" cy="584775"/>
          </a:xfrm>
          <a:prstGeom prst="rect">
            <a:avLst/>
          </a:prstGeom>
          <a:noFill/>
        </p:spPr>
        <p:txBody>
          <a:bodyPr wrap="square" rtlCol="0">
            <a:spAutoFit/>
          </a:bodyPr>
          <a:lstStyle/>
          <a:p>
            <a:pPr algn="ctr"/>
            <a:r>
              <a:rPr lang="en-US" sz="3200" dirty="0">
                <a:latin typeface="Papyrus" panose="020B0602040200020303" pitchFamily="34" charset="77"/>
              </a:rPr>
              <a:t>Earthquakes and society</a:t>
            </a:r>
          </a:p>
        </p:txBody>
      </p:sp>
      <p:pic>
        <p:nvPicPr>
          <p:cNvPr id="11" name="Picture 10">
            <a:extLst>
              <a:ext uri="{FF2B5EF4-FFF2-40B4-BE49-F238E27FC236}">
                <a16:creationId xmlns:a16="http://schemas.microsoft.com/office/drawing/2014/main" id="{9DFBD089-0DF1-34C0-AAE3-A6E53A46EDC9}"/>
              </a:ext>
            </a:extLst>
          </p:cNvPr>
          <p:cNvPicPr>
            <a:picLocks noChangeAspect="1"/>
          </p:cNvPicPr>
          <p:nvPr/>
        </p:nvPicPr>
        <p:blipFill>
          <a:blip r:embed="rId4"/>
          <a:stretch>
            <a:fillRect/>
          </a:stretch>
        </p:blipFill>
        <p:spPr>
          <a:xfrm>
            <a:off x="50800" y="762000"/>
            <a:ext cx="4368800" cy="3276600"/>
          </a:xfrm>
          <a:prstGeom prst="rect">
            <a:avLst/>
          </a:prstGeom>
        </p:spPr>
      </p:pic>
      <p:sp>
        <p:nvSpPr>
          <p:cNvPr id="12" name="TextBox 11">
            <a:extLst>
              <a:ext uri="{FF2B5EF4-FFF2-40B4-BE49-F238E27FC236}">
                <a16:creationId xmlns:a16="http://schemas.microsoft.com/office/drawing/2014/main" id="{816AC21E-B2D3-7C98-9C8D-9B06CF3A75C3}"/>
              </a:ext>
            </a:extLst>
          </p:cNvPr>
          <p:cNvSpPr txBox="1"/>
          <p:nvPr/>
        </p:nvSpPr>
        <p:spPr>
          <a:xfrm>
            <a:off x="0" y="4267200"/>
            <a:ext cx="9144000" cy="2554545"/>
          </a:xfrm>
          <a:prstGeom prst="rect">
            <a:avLst/>
          </a:prstGeom>
          <a:noFill/>
        </p:spPr>
        <p:txBody>
          <a:bodyPr wrap="square" rtlCol="0">
            <a:spAutoFit/>
          </a:bodyPr>
          <a:lstStyle/>
          <a:p>
            <a:pPr algn="ctr"/>
            <a:r>
              <a:rPr lang="en-US" sz="3200" b="0" i="0" u="none" strike="noStrike" dirty="0">
                <a:effectLst/>
                <a:latin typeface="Papyrus" panose="020B0602040200020303" pitchFamily="34" charset="77"/>
              </a:rPr>
              <a:t>Historically, droughts and floods were the most fatal disaster events.</a:t>
            </a:r>
          </a:p>
          <a:p>
            <a:pPr algn="ctr"/>
            <a:r>
              <a:rPr lang="en-US" sz="3200" b="0" i="0" u="none" strike="noStrike" dirty="0">
                <a:effectLst/>
                <a:latin typeface="Papyrus" panose="020B0602040200020303" pitchFamily="34" charset="77"/>
              </a:rPr>
              <a:t>Deaths from these events are now very low (black line) – the most deadly events today tend to be earthquakes (red line).</a:t>
            </a:r>
            <a:endParaRPr lang="en-US" sz="3200" b="0" i="0" dirty="0">
              <a:effectLst/>
              <a:latin typeface="Papyrus" panose="020B0602040200020303" pitchFamily="34" charset="77"/>
            </a:endParaRPr>
          </a:p>
        </p:txBody>
      </p:sp>
    </p:spTree>
    <p:extLst>
      <p:ext uri="{BB962C8B-B14F-4D97-AF65-F5344CB8AC3E}">
        <p14:creationId xmlns:p14="http://schemas.microsoft.com/office/powerpoint/2010/main" val="6456216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8" name="Picture 4">
            <a:extLst>
              <a:ext uri="{FF2B5EF4-FFF2-40B4-BE49-F238E27FC236}">
                <a16:creationId xmlns:a16="http://schemas.microsoft.com/office/drawing/2014/main" id="{27B7F29F-512D-EACF-8CD1-0314379575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3700" y="0"/>
            <a:ext cx="3275013"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FD4DE-77D6-6FF0-0658-3C25BDB53ACB}"/>
              </a:ext>
            </a:extLst>
          </p:cNvPr>
          <p:cNvSpPr txBox="1"/>
          <p:nvPr/>
        </p:nvSpPr>
        <p:spPr>
          <a:xfrm>
            <a:off x="0" y="305336"/>
            <a:ext cx="9144000" cy="5601533"/>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Other Books</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Similar Level</a:t>
            </a:r>
          </a:p>
          <a:p>
            <a:pPr algn="ctr" eaLnBrk="1" hangingPunct="1">
              <a:spcBef>
                <a:spcPct val="50000"/>
              </a:spcBef>
              <a:buClrTx/>
              <a:buSzTx/>
              <a:buFontTx/>
              <a:buNone/>
            </a:pPr>
            <a:endParaRPr lang="en-US" altLang="en-US"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Introduction to Seismology by Bath (old)</a:t>
            </a:r>
          </a:p>
          <a:p>
            <a:pPr algn="ctr" eaLnBrk="1" hangingPunct="1">
              <a:spcBef>
                <a:spcPct val="50000"/>
              </a:spcBef>
              <a:buClrTx/>
              <a:buSzTx/>
              <a:buFontTx/>
              <a:buNone/>
            </a:pPr>
            <a:endParaRPr lang="en-US" altLang="en-US"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Introduction to the theory of Seismology by Bullen (old, horrid)</a:t>
            </a:r>
          </a:p>
        </p:txBody>
      </p:sp>
    </p:spTree>
    <p:extLst>
      <p:ext uri="{BB962C8B-B14F-4D97-AF65-F5344CB8AC3E}">
        <p14:creationId xmlns:p14="http://schemas.microsoft.com/office/powerpoint/2010/main" val="1747067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a:extLst>
              <a:ext uri="{FF2B5EF4-FFF2-40B4-BE49-F238E27FC236}">
                <a16:creationId xmlns:a16="http://schemas.microsoft.com/office/drawing/2014/main" id="{7E85BDE8-0FB1-846C-0DF1-3473AF574E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074738"/>
            <a:ext cx="8686800" cy="47069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40" name="Picture 4">
            <a:extLst>
              <a:ext uri="{FF2B5EF4-FFF2-40B4-BE49-F238E27FC236}">
                <a16:creationId xmlns:a16="http://schemas.microsoft.com/office/drawing/2014/main" id="{252CC261-FB9F-3044-75A8-9A37E6FA79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2600"/>
            <a:ext cx="9144000" cy="5892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0FDD75C2-C7C1-0127-E1CB-4D3594E5A5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630238"/>
            <a:ext cx="8686800" cy="559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8" name="Picture 4">
            <a:extLst>
              <a:ext uri="{FF2B5EF4-FFF2-40B4-BE49-F238E27FC236}">
                <a16:creationId xmlns:a16="http://schemas.microsoft.com/office/drawing/2014/main" id="{D07D5C39-C8C0-512A-7349-C82F186ECD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3213"/>
            <a:ext cx="9144000" cy="62499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00" name="Picture 4">
            <a:extLst>
              <a:ext uri="{FF2B5EF4-FFF2-40B4-BE49-F238E27FC236}">
                <a16:creationId xmlns:a16="http://schemas.microsoft.com/office/drawing/2014/main" id="{FB384E5F-60F3-15D6-C4E8-56EB4CAFB55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1725" y="0"/>
            <a:ext cx="440055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a:extLst>
              <a:ext uri="{FF2B5EF4-FFF2-40B4-BE49-F238E27FC236}">
                <a16:creationId xmlns:a16="http://schemas.microsoft.com/office/drawing/2014/main" id="{79854EF4-BB45-D087-9846-C8BDD06829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144000" cy="59515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28DA2F38-7AE7-31B4-63B5-B3311B65C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22275"/>
            <a:ext cx="8686800" cy="6013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565E864A-2AB8-7CA3-A648-8951493C39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52450"/>
            <a:ext cx="9144000" cy="57499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CEF6130F-3DB7-5DCF-F051-AF191ED6A8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9738" y="228600"/>
            <a:ext cx="5724525" cy="6400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5">
            <a:extLst>
              <a:ext uri="{FF2B5EF4-FFF2-40B4-BE49-F238E27FC236}">
                <a16:creationId xmlns:a16="http://schemas.microsoft.com/office/drawing/2014/main" id="{76759F05-08BB-EC42-B3DA-3ABE5A3E23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454025"/>
            <a:ext cx="8686800" cy="5948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FD4DE-77D6-6FF0-0658-3C25BDB53ACB}"/>
              </a:ext>
            </a:extLst>
          </p:cNvPr>
          <p:cNvSpPr txBox="1"/>
          <p:nvPr/>
        </p:nvSpPr>
        <p:spPr>
          <a:xfrm>
            <a:off x="0" y="381536"/>
            <a:ext cx="9144000" cy="6001643"/>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Other Books</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Intermediate</a:t>
            </a:r>
          </a:p>
          <a:p>
            <a:pPr algn="ctr" eaLnBrk="1" hangingPunct="1">
              <a:spcBef>
                <a:spcPct val="50000"/>
              </a:spcBef>
              <a:buClrTx/>
              <a:buSzTx/>
              <a:buFontTx/>
              <a:buNone/>
            </a:pPr>
            <a:endParaRPr lang="en-US" altLang="en-US" sz="3200" b="1" dirty="0">
              <a:latin typeface="Papyrus" panose="020B0602040200020303" pitchFamily="34" charset="77"/>
              <a:cs typeface="Arial" panose="020B0604020202020204" pitchFamily="34" charset="0"/>
            </a:endParaRPr>
          </a:p>
          <a:p>
            <a:pPr algn="ctr"/>
            <a:r>
              <a:rPr lang="en-US" sz="3200" b="1" dirty="0">
                <a:latin typeface="Papyrus" panose="020B0602040200020303" pitchFamily="34" charset="77"/>
                <a:cs typeface="Arial" panose="020B0604020202020204" pitchFamily="34" charset="0"/>
              </a:rPr>
              <a:t>Elastic Wave Propagation and Generation in Seismology by Pujol</a:t>
            </a:r>
          </a:p>
          <a:p>
            <a:pPr algn="ctr" eaLnBrk="1" hangingPunct="1">
              <a:spcBef>
                <a:spcPct val="50000"/>
              </a:spcBef>
              <a:buClrTx/>
              <a:buSzTx/>
              <a:buFontTx/>
              <a:buNone/>
            </a:pPr>
            <a:endParaRPr lang="en-US" altLang="en-US" sz="3200"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Lots of others</a:t>
            </a:r>
          </a:p>
        </p:txBody>
      </p:sp>
    </p:spTree>
    <p:extLst>
      <p:ext uri="{BB962C8B-B14F-4D97-AF65-F5344CB8AC3E}">
        <p14:creationId xmlns:p14="http://schemas.microsoft.com/office/powerpoint/2010/main" val="277850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B6CEFDA4-E43B-D8AC-4E92-F50483483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04913"/>
            <a:ext cx="8610600" cy="44084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8" name="Picture 6">
            <a:extLst>
              <a:ext uri="{FF2B5EF4-FFF2-40B4-BE49-F238E27FC236}">
                <a16:creationId xmlns:a16="http://schemas.microsoft.com/office/drawing/2014/main" id="{FF2C3233-6AE1-3CD8-5AA4-3716BAD623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263"/>
            <a:ext cx="7924800" cy="685323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6" name="Picture 4">
            <a:extLst>
              <a:ext uri="{FF2B5EF4-FFF2-40B4-BE49-F238E27FC236}">
                <a16:creationId xmlns:a16="http://schemas.microsoft.com/office/drawing/2014/main" id="{6A22BE16-376D-FAF2-4017-15A71447CC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320675"/>
            <a:ext cx="8610600" cy="62706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9C9D7EB8-863A-CB1B-02D5-7BD84C6C3B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0"/>
            <a:ext cx="5715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4CC67A1-3A57-790A-0C89-FEE431F54D92}"/>
              </a:ext>
            </a:extLst>
          </p:cNvPr>
          <p:cNvSpPr txBox="1"/>
          <p:nvPr/>
        </p:nvSpPr>
        <p:spPr>
          <a:xfrm>
            <a:off x="152400" y="211515"/>
            <a:ext cx="2971800" cy="6494085"/>
          </a:xfrm>
          <a:prstGeom prst="rect">
            <a:avLst/>
          </a:prstGeom>
          <a:noFill/>
        </p:spPr>
        <p:txBody>
          <a:bodyPr wrap="square">
            <a:spAutoFit/>
          </a:bodyPr>
          <a:lstStyle/>
          <a:p>
            <a:r>
              <a:rPr lang="en-US" sz="3200" b="0" i="0" dirty="0">
                <a:solidFill>
                  <a:srgbClr val="2A2A2A"/>
                </a:solidFill>
                <a:effectLst/>
                <a:latin typeface="Papyrus" panose="020B0602040200020303" pitchFamily="34" charset="77"/>
              </a:rPr>
              <a:t>The shoreline of Banda Aceh, Indonesia is shown on June 23, 2004, above, and Dec. 28, 2004 below, after the tsunami struck. </a:t>
            </a:r>
          </a:p>
          <a:p>
            <a:endParaRPr lang="en-US" sz="3200" dirty="0">
              <a:solidFill>
                <a:srgbClr val="2A2A2A"/>
              </a:solidFill>
              <a:latin typeface="Papyrus" panose="020B0602040200020303" pitchFamily="34" charset="77"/>
            </a:endParaRPr>
          </a:p>
          <a:p>
            <a:r>
              <a:rPr lang="en-US" b="0" i="0" dirty="0" err="1">
                <a:effectLst/>
                <a:latin typeface="Papyrus" panose="020B0602040200020303" pitchFamily="34" charset="77"/>
              </a:rPr>
              <a:t>DigitalGlobe</a:t>
            </a:r>
            <a:r>
              <a:rPr lang="en-US" sz="3200" b="0" i="0" dirty="0">
                <a:effectLst/>
                <a:latin typeface="Papyrus" panose="020B0602040200020303" pitchFamily="34" charset="77"/>
              </a:rPr>
              <a:t> </a:t>
            </a:r>
            <a:r>
              <a:rPr lang="en-US" sz="3200" b="0" i="0" dirty="0" err="1">
                <a:effectLst/>
                <a:latin typeface="Papyrus" panose="020B0602040200020303" pitchFamily="34" charset="77"/>
              </a:rPr>
              <a:t>ß</a:t>
            </a:r>
            <a:endParaRPr lang="en-US" sz="3200" dirty="0">
              <a:latin typeface="Papyrus" panose="020B0602040200020303" pitchFamily="34" charset="77"/>
            </a:endParaRPr>
          </a:p>
        </p:txBody>
      </p:sp>
    </p:spTree>
    <p:extLst>
      <p:ext uri="{BB962C8B-B14F-4D97-AF65-F5344CB8AC3E}">
        <p14:creationId xmlns:p14="http://schemas.microsoft.com/office/powerpoint/2010/main" val="7744164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B2270F48-9D2D-C95E-5DD5-69449922EBCF}"/>
              </a:ext>
            </a:extLst>
          </p:cNvPr>
          <p:cNvSpPr txBox="1"/>
          <p:nvPr/>
        </p:nvSpPr>
        <p:spPr>
          <a:xfrm>
            <a:off x="2231136" y="3436358"/>
            <a:ext cx="4608576" cy="369332"/>
          </a:xfrm>
          <a:prstGeom prst="rect">
            <a:avLst/>
          </a:prstGeom>
          <a:noFill/>
        </p:spPr>
        <p:txBody>
          <a:bodyPr wrap="square">
            <a:spAutoFit/>
          </a:bodyPr>
          <a:lstStyle/>
          <a:p>
            <a:r>
              <a:rPr lang="en-US" b="0" i="0" dirty="0">
                <a:solidFill>
                  <a:srgbClr val="777777"/>
                </a:solidFill>
                <a:effectLst/>
                <a:latin typeface="Helvetica Neue" panose="02000503000000020004" pitchFamily="2" charset="0"/>
              </a:rPr>
              <a:t>The Yomiuri Shimbun</a:t>
            </a:r>
            <a:endParaRPr lang="en-US" dirty="0"/>
          </a:p>
        </p:txBody>
      </p:sp>
      <p:pic>
        <p:nvPicPr>
          <p:cNvPr id="8" name="Picture 2">
            <a:extLst>
              <a:ext uri="{FF2B5EF4-FFF2-40B4-BE49-F238E27FC236}">
                <a16:creationId xmlns:a16="http://schemas.microsoft.com/office/drawing/2014/main" id="{1877EA16-3BF7-233C-A7FA-9ACE1CEB22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329158"/>
            <a:ext cx="3886200" cy="152884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308BDE2-1208-EFCC-A979-6A5F99E9D151}"/>
              </a:ext>
            </a:extLst>
          </p:cNvPr>
          <p:cNvSpPr txBox="1"/>
          <p:nvPr/>
        </p:nvSpPr>
        <p:spPr>
          <a:xfrm>
            <a:off x="3657600" y="3916740"/>
            <a:ext cx="2286000" cy="1569660"/>
          </a:xfrm>
          <a:prstGeom prst="rect">
            <a:avLst/>
          </a:prstGeom>
          <a:noFill/>
        </p:spPr>
        <p:txBody>
          <a:bodyPr wrap="square" rtlCol="0">
            <a:spAutoFit/>
          </a:bodyPr>
          <a:lstStyle/>
          <a:p>
            <a:pPr algn="ctr"/>
            <a:r>
              <a:rPr lang="en-US" sz="3200" dirty="0">
                <a:latin typeface="Papyrus" panose="020B0602040200020303" pitchFamily="34" charset="77"/>
              </a:rPr>
              <a:t>Lift-Slab Pancake collapse</a:t>
            </a:r>
          </a:p>
        </p:txBody>
      </p:sp>
      <p:sp>
        <p:nvSpPr>
          <p:cNvPr id="11" name="TextBox 10">
            <a:extLst>
              <a:ext uri="{FF2B5EF4-FFF2-40B4-BE49-F238E27FC236}">
                <a16:creationId xmlns:a16="http://schemas.microsoft.com/office/drawing/2014/main" id="{296910C5-15E6-B3D2-6D3D-D995178C697E}"/>
              </a:ext>
            </a:extLst>
          </p:cNvPr>
          <p:cNvSpPr txBox="1"/>
          <p:nvPr/>
        </p:nvSpPr>
        <p:spPr>
          <a:xfrm>
            <a:off x="3505200" y="5704582"/>
            <a:ext cx="2514600" cy="1077218"/>
          </a:xfrm>
          <a:prstGeom prst="rect">
            <a:avLst/>
          </a:prstGeom>
          <a:noFill/>
        </p:spPr>
        <p:txBody>
          <a:bodyPr wrap="square">
            <a:spAutoFit/>
          </a:bodyPr>
          <a:lstStyle/>
          <a:p>
            <a:pPr algn="ctr"/>
            <a:r>
              <a:rPr lang="en-US" sz="3200" dirty="0">
                <a:latin typeface="Papyrus" panose="020B0602040200020303" pitchFamily="34" charset="77"/>
              </a:rPr>
              <a:t>a man-made disaster</a:t>
            </a:r>
            <a:endParaRPr lang="en-US" sz="3200" dirty="0"/>
          </a:p>
        </p:txBody>
      </p:sp>
      <p:pic>
        <p:nvPicPr>
          <p:cNvPr id="4" name="Picture 2" descr="The BEST One-Bowl Buttermilk Pancakes | Alexandra's Kitchen">
            <a:extLst>
              <a:ext uri="{FF2B5EF4-FFF2-40B4-BE49-F238E27FC236}">
                <a16:creationId xmlns:a16="http://schemas.microsoft.com/office/drawing/2014/main" id="{5C6F1B3E-0284-62C6-9288-3B9ACF946C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3124200"/>
            <a:ext cx="3200400" cy="48006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D9C973C-3C10-E446-D409-52A634FD4859}"/>
              </a:ext>
            </a:extLst>
          </p:cNvPr>
          <p:cNvPicPr>
            <a:picLocks noChangeAspect="1"/>
          </p:cNvPicPr>
          <p:nvPr/>
        </p:nvPicPr>
        <p:blipFill>
          <a:blip r:embed="rId5"/>
          <a:stretch>
            <a:fillRect/>
          </a:stretch>
        </p:blipFill>
        <p:spPr>
          <a:xfrm>
            <a:off x="375424" y="3886200"/>
            <a:ext cx="1148576" cy="1371600"/>
          </a:xfrm>
          <a:prstGeom prst="rect">
            <a:avLst/>
          </a:prstGeom>
        </p:spPr>
      </p:pic>
      <p:pic>
        <p:nvPicPr>
          <p:cNvPr id="16" name="Picture 15">
            <a:extLst>
              <a:ext uri="{FF2B5EF4-FFF2-40B4-BE49-F238E27FC236}">
                <a16:creationId xmlns:a16="http://schemas.microsoft.com/office/drawing/2014/main" id="{F0D0E40A-99FA-B7BC-B76D-7DE0FFCF507A}"/>
              </a:ext>
            </a:extLst>
          </p:cNvPr>
          <p:cNvPicPr>
            <a:picLocks noChangeAspect="1"/>
          </p:cNvPicPr>
          <p:nvPr/>
        </p:nvPicPr>
        <p:blipFill>
          <a:blip r:embed="rId6"/>
          <a:stretch>
            <a:fillRect/>
          </a:stretch>
        </p:blipFill>
        <p:spPr>
          <a:xfrm>
            <a:off x="1828800" y="3923270"/>
            <a:ext cx="1828800" cy="1334529"/>
          </a:xfrm>
          <a:prstGeom prst="rect">
            <a:avLst/>
          </a:prstGeom>
        </p:spPr>
      </p:pic>
      <p:pic>
        <p:nvPicPr>
          <p:cNvPr id="3" name="Picture 2">
            <a:extLst>
              <a:ext uri="{FF2B5EF4-FFF2-40B4-BE49-F238E27FC236}">
                <a16:creationId xmlns:a16="http://schemas.microsoft.com/office/drawing/2014/main" id="{98E04717-634F-3F9E-0760-B4B4A2AE0961}"/>
              </a:ext>
            </a:extLst>
          </p:cNvPr>
          <p:cNvPicPr>
            <a:picLocks noChangeAspect="1"/>
          </p:cNvPicPr>
          <p:nvPr/>
        </p:nvPicPr>
        <p:blipFill>
          <a:blip r:embed="rId7"/>
          <a:stretch>
            <a:fillRect/>
          </a:stretch>
        </p:blipFill>
        <p:spPr>
          <a:xfrm>
            <a:off x="0" y="-685800"/>
            <a:ext cx="9144000" cy="4504566"/>
          </a:xfrm>
          <a:prstGeom prst="rect">
            <a:avLst/>
          </a:prstGeom>
        </p:spPr>
      </p:pic>
    </p:spTree>
    <p:extLst>
      <p:ext uri="{BB962C8B-B14F-4D97-AF65-F5344CB8AC3E}">
        <p14:creationId xmlns:p14="http://schemas.microsoft.com/office/powerpoint/2010/main" val="30096659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FD4DE-77D6-6FF0-0658-3C25BDB53ACB}"/>
              </a:ext>
            </a:extLst>
          </p:cNvPr>
          <p:cNvSpPr txBox="1"/>
          <p:nvPr/>
        </p:nvSpPr>
        <p:spPr>
          <a:xfrm>
            <a:off x="0" y="83939"/>
            <a:ext cx="9144000" cy="6832640"/>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Other Books</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Advanced Level</a:t>
            </a:r>
          </a:p>
          <a:p>
            <a:pPr algn="ctr" eaLnBrk="1" hangingPunct="1">
              <a:spcBef>
                <a:spcPct val="50000"/>
              </a:spcBef>
              <a:buClrTx/>
              <a:buSzTx/>
              <a:buFontTx/>
              <a:buNone/>
            </a:pPr>
            <a:endParaRPr lang="en-US" altLang="en-US"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Quantitative Seismology: Theory and Methods, two volumes by Aki and Richards</a:t>
            </a:r>
            <a:endParaRPr lang="en-US" altLang="en-US"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Seismic Waves and Sources by Ben-</a:t>
            </a:r>
            <a:r>
              <a:rPr lang="en-US" altLang="en-US" sz="3200" b="1" dirty="0" err="1">
                <a:latin typeface="Papyrus" panose="020B0602040200020303" pitchFamily="34" charset="77"/>
                <a:cs typeface="Arial" panose="020B0604020202020204" pitchFamily="34" charset="0"/>
              </a:rPr>
              <a:t>Menaham</a:t>
            </a:r>
            <a:r>
              <a:rPr lang="en-US" altLang="en-US" sz="3200" b="1" dirty="0">
                <a:latin typeface="Papyrus" panose="020B0602040200020303" pitchFamily="34" charset="77"/>
                <a:cs typeface="Arial" panose="020B0604020202020204" pitchFamily="34" charset="0"/>
              </a:rPr>
              <a:t> and Singh</a:t>
            </a:r>
          </a:p>
          <a:p>
            <a:pPr algn="ctr" eaLnBrk="1" hangingPunct="1">
              <a:spcBef>
                <a:spcPct val="50000"/>
              </a:spcBef>
              <a:buClrTx/>
              <a:buSzTx/>
              <a:buFontTx/>
              <a:buNone/>
            </a:pPr>
            <a:endParaRPr lang="en-US" altLang="en-US" b="1" dirty="0">
              <a:latin typeface="Papyrus" panose="020B0602040200020303" pitchFamily="34" charset="77"/>
              <a:cs typeface="Arial" panose="020B0604020202020204" pitchFamily="34" charset="0"/>
            </a:endParaRP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Lots of others</a:t>
            </a:r>
          </a:p>
        </p:txBody>
      </p:sp>
    </p:spTree>
    <p:extLst>
      <p:ext uri="{BB962C8B-B14F-4D97-AF65-F5344CB8AC3E}">
        <p14:creationId xmlns:p14="http://schemas.microsoft.com/office/powerpoint/2010/main" val="2747712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DFD4DE-77D6-6FF0-0658-3C25BDB53ACB}"/>
              </a:ext>
            </a:extLst>
          </p:cNvPr>
          <p:cNvSpPr txBox="1"/>
          <p:nvPr/>
        </p:nvSpPr>
        <p:spPr>
          <a:xfrm>
            <a:off x="0" y="211515"/>
            <a:ext cx="9144000" cy="6494085"/>
          </a:xfrm>
          <a:prstGeom prst="rect">
            <a:avLst/>
          </a:prstGeom>
          <a:noFill/>
        </p:spPr>
        <p:txBody>
          <a:bodyPr wrap="square">
            <a:spAutoFit/>
          </a:bodyPr>
          <a:lstStyle/>
          <a:p>
            <a:pPr algn="ctr" eaLnBrk="1" hangingPunct="1">
              <a:spcBef>
                <a:spcPct val="50000"/>
              </a:spcBef>
              <a:buClrTx/>
              <a:buSzTx/>
              <a:buFontTx/>
              <a:buNone/>
            </a:pPr>
            <a:r>
              <a:rPr lang="en-US" sz="3200" b="1" dirty="0">
                <a:latin typeface="Papyrus" panose="020B0602040200020303" pitchFamily="34" charset="77"/>
                <a:cs typeface="Arial" panose="020B0604020202020204" pitchFamily="34" charset="0"/>
              </a:rPr>
              <a:t>Global Seismology                     </a:t>
            </a:r>
            <a:r>
              <a:rPr lang="en-US" altLang="en-US" sz="3200" b="1" dirty="0">
                <a:latin typeface="Papyrus" panose="020B0602040200020303" pitchFamily="34" charset="77"/>
                <a:cs typeface="Arial" panose="020B0604020202020204" pitchFamily="34" charset="0"/>
              </a:rPr>
              <a:t>CERI-8105</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Homework (approximately) weekly</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Project</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Grading (+/-)</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Homework – 40%</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Class project – 50%</a:t>
            </a:r>
          </a:p>
          <a:p>
            <a:pPr algn="ctr" eaLnBrk="1" hangingPunct="1">
              <a:spcBef>
                <a:spcPct val="50000"/>
              </a:spcBef>
              <a:buClrTx/>
              <a:buSzTx/>
              <a:buFontTx/>
              <a:buNone/>
            </a:pPr>
            <a:r>
              <a:rPr lang="en-US" altLang="en-US" sz="3200" b="1" dirty="0">
                <a:latin typeface="Papyrus" panose="020B0602040200020303" pitchFamily="34" charset="77"/>
                <a:cs typeface="Arial" panose="020B0604020202020204" pitchFamily="34" charset="0"/>
              </a:rPr>
              <a:t>Class participation – 10%</a:t>
            </a:r>
          </a:p>
        </p:txBody>
      </p:sp>
    </p:spTree>
    <p:extLst>
      <p:ext uri="{BB962C8B-B14F-4D97-AF65-F5344CB8AC3E}">
        <p14:creationId xmlns:p14="http://schemas.microsoft.com/office/powerpoint/2010/main" val="3134180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AED4C-8EDF-7714-A949-15AD85F091D6}"/>
              </a:ext>
            </a:extLst>
          </p:cNvPr>
          <p:cNvSpPr txBox="1"/>
          <p:nvPr/>
        </p:nvSpPr>
        <p:spPr>
          <a:xfrm>
            <a:off x="0" y="588288"/>
            <a:ext cx="9144000" cy="4862870"/>
          </a:xfrm>
          <a:prstGeom prst="rect">
            <a:avLst/>
          </a:prstGeom>
          <a:noFill/>
        </p:spPr>
        <p:txBody>
          <a:bodyPr wrap="square">
            <a:spAutoFit/>
          </a:bodyPr>
          <a:lstStyle/>
          <a:p>
            <a:pPr algn="ctr"/>
            <a:r>
              <a:rPr lang="en-US" sz="3200" b="1" i="0" dirty="0">
                <a:effectLst/>
                <a:latin typeface="Papyrus" panose="020B0602040200020303" pitchFamily="34" charset="77"/>
              </a:rPr>
              <a:t>What is seismology?</a:t>
            </a:r>
          </a:p>
          <a:p>
            <a:pPr algn="ctr"/>
            <a:endParaRPr lang="en-US" b="1" dirty="0">
              <a:latin typeface="Papyrus" panose="020B0602040200020303" pitchFamily="34" charset="77"/>
            </a:endParaRPr>
          </a:p>
          <a:p>
            <a:pPr algn="ctr"/>
            <a:r>
              <a:rPr lang="en-US" sz="3200" b="1" dirty="0">
                <a:latin typeface="Papyrus" panose="020B0602040200020303" pitchFamily="34" charset="77"/>
              </a:rPr>
              <a:t>Simple answer</a:t>
            </a:r>
          </a:p>
          <a:p>
            <a:pPr algn="ctr"/>
            <a:endParaRPr lang="en-US" b="1" dirty="0">
              <a:latin typeface="Papyrus" panose="020B0602040200020303" pitchFamily="34" charset="77"/>
            </a:endParaRPr>
          </a:p>
          <a:p>
            <a:pPr algn="ctr"/>
            <a:r>
              <a:rPr lang="en-US" sz="3200" b="1" dirty="0">
                <a:latin typeface="Papyrus" panose="020B0602040200020303" pitchFamily="34" charset="77"/>
              </a:rPr>
              <a:t>• The </a:t>
            </a:r>
            <a:r>
              <a:rPr lang="en-US" sz="3200" b="1" u="sng" dirty="0">
                <a:latin typeface="Papyrus" panose="020B0602040200020303" pitchFamily="34" charset="77"/>
              </a:rPr>
              <a:t>scientific</a:t>
            </a:r>
            <a:r>
              <a:rPr lang="en-US" sz="3200" b="1" dirty="0">
                <a:latin typeface="Papyrus" panose="020B0602040200020303" pitchFamily="34" charset="77"/>
              </a:rPr>
              <a:t> study of earthquakes</a:t>
            </a:r>
          </a:p>
          <a:p>
            <a:pPr algn="ctr"/>
            <a:endParaRPr lang="en-US" sz="3200" b="1" dirty="0">
              <a:latin typeface="Papyrus" panose="020B0602040200020303" pitchFamily="34" charset="77"/>
            </a:endParaRPr>
          </a:p>
          <a:p>
            <a:pPr algn="ctr"/>
            <a:r>
              <a:rPr lang="en-US" sz="3200" b="1" dirty="0">
                <a:latin typeface="Papyrus" panose="020B0602040200020303" pitchFamily="34" charset="77"/>
              </a:rPr>
              <a:t>The first use of the word was from 1851</a:t>
            </a:r>
          </a:p>
          <a:p>
            <a:pPr algn="ctr"/>
            <a:r>
              <a:rPr lang="en-US" dirty="0">
                <a:solidFill>
                  <a:srgbClr val="000000"/>
                </a:solidFill>
                <a:effectLst/>
                <a:latin typeface="Papyrus" panose="020B0602040200020303" pitchFamily="34" charset="77"/>
              </a:rPr>
              <a:t>(https://</a:t>
            </a:r>
            <a:r>
              <a:rPr lang="en-US" dirty="0" err="1">
                <a:solidFill>
                  <a:srgbClr val="000000"/>
                </a:solidFill>
                <a:effectLst/>
                <a:latin typeface="Papyrus" panose="020B0602040200020303" pitchFamily="34" charset="77"/>
              </a:rPr>
              <a:t>www.etymonline.com</a:t>
            </a:r>
            <a:r>
              <a:rPr lang="en-US" dirty="0">
                <a:solidFill>
                  <a:srgbClr val="000000"/>
                </a:solidFill>
                <a:effectLst/>
                <a:latin typeface="Papyrus" panose="020B0602040200020303" pitchFamily="34" charset="77"/>
              </a:rPr>
              <a:t>/word/seismology)</a:t>
            </a:r>
          </a:p>
          <a:p>
            <a:pPr algn="ctr"/>
            <a:r>
              <a:rPr lang="en-US" sz="3200" b="1" dirty="0">
                <a:solidFill>
                  <a:srgbClr val="040C28"/>
                </a:solidFill>
                <a:latin typeface="Papyrus" panose="020B0602040200020303" pitchFamily="34" charset="77"/>
              </a:rPr>
              <a:t>w</a:t>
            </a:r>
            <a:r>
              <a:rPr lang="en-US" sz="3200" b="1" i="0" dirty="0">
                <a:solidFill>
                  <a:srgbClr val="040C28"/>
                </a:solidFill>
                <a:effectLst/>
                <a:latin typeface="Papyrus" panose="020B0602040200020303" pitchFamily="34" charset="77"/>
              </a:rPr>
              <a:t>hen it was coined from Ancient Greek: </a:t>
            </a:r>
          </a:p>
          <a:p>
            <a:pPr algn="ctr"/>
            <a:r>
              <a:rPr lang="el-GR" sz="3200" b="1" i="0" dirty="0">
                <a:solidFill>
                  <a:srgbClr val="040C28"/>
                </a:solidFill>
                <a:effectLst/>
                <a:latin typeface="Google Sans"/>
              </a:rPr>
              <a:t>σεισμός (</a:t>
            </a:r>
            <a:r>
              <a:rPr lang="en-US" sz="3200" b="1" i="0" dirty="0" err="1">
                <a:solidFill>
                  <a:srgbClr val="040C28"/>
                </a:solidFill>
                <a:effectLst/>
                <a:latin typeface="Papyrus" panose="020B0602040200020303" pitchFamily="34" charset="77"/>
              </a:rPr>
              <a:t>seismós</a:t>
            </a:r>
            <a:r>
              <a:rPr lang="en-US" sz="3200" b="1" i="0" dirty="0">
                <a:solidFill>
                  <a:srgbClr val="040C28"/>
                </a:solidFill>
                <a:effectLst/>
                <a:latin typeface="Papyrus" panose="020B0602040200020303" pitchFamily="34" charset="77"/>
              </a:rPr>
              <a:t>) meaning "earthquake" </a:t>
            </a:r>
          </a:p>
          <a:p>
            <a:pPr algn="ctr"/>
            <a:r>
              <a:rPr lang="en-US" sz="3200" b="1" i="0" dirty="0">
                <a:solidFill>
                  <a:srgbClr val="040C28"/>
                </a:solidFill>
                <a:effectLst/>
                <a:latin typeface="Papyrus" panose="020B0602040200020303" pitchFamily="34" charset="77"/>
              </a:rPr>
              <a:t>and</a:t>
            </a:r>
            <a:r>
              <a:rPr lang="en-US" sz="3200" b="1" i="0" dirty="0">
                <a:solidFill>
                  <a:srgbClr val="040C28"/>
                </a:solidFill>
                <a:effectLst/>
                <a:latin typeface="Google Sans"/>
              </a:rPr>
              <a:t> -</a:t>
            </a:r>
            <a:r>
              <a:rPr lang="el-GR" sz="3200" b="1" i="0" dirty="0">
                <a:solidFill>
                  <a:srgbClr val="040C28"/>
                </a:solidFill>
                <a:effectLst/>
                <a:latin typeface="Google Sans"/>
              </a:rPr>
              <a:t>λογία (-</a:t>
            </a:r>
            <a:r>
              <a:rPr lang="en-US" sz="3200" b="1" i="0" dirty="0" err="1">
                <a:solidFill>
                  <a:srgbClr val="040C28"/>
                </a:solidFill>
                <a:effectLst/>
                <a:latin typeface="Papyrus" panose="020B0602040200020303" pitchFamily="34" charset="77"/>
              </a:rPr>
              <a:t>logía</a:t>
            </a:r>
            <a:r>
              <a:rPr lang="en-US" sz="3200" b="1" i="0" dirty="0">
                <a:solidFill>
                  <a:srgbClr val="040C28"/>
                </a:solidFill>
                <a:effectLst/>
                <a:latin typeface="Papyrus" panose="020B0602040200020303" pitchFamily="34" charset="77"/>
              </a:rPr>
              <a:t>) meaning "study of”.</a:t>
            </a:r>
          </a:p>
        </p:txBody>
      </p:sp>
    </p:spTree>
    <p:extLst>
      <p:ext uri="{BB962C8B-B14F-4D97-AF65-F5344CB8AC3E}">
        <p14:creationId xmlns:p14="http://schemas.microsoft.com/office/powerpoint/2010/main" val="3667366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F4AED4C-8EDF-7714-A949-15AD85F091D6}"/>
              </a:ext>
            </a:extLst>
          </p:cNvPr>
          <p:cNvSpPr txBox="1"/>
          <p:nvPr/>
        </p:nvSpPr>
        <p:spPr>
          <a:xfrm>
            <a:off x="0" y="228600"/>
            <a:ext cx="9144000" cy="6494085"/>
          </a:xfrm>
          <a:prstGeom prst="rect">
            <a:avLst/>
          </a:prstGeom>
          <a:noFill/>
        </p:spPr>
        <p:txBody>
          <a:bodyPr wrap="square">
            <a:spAutoFit/>
          </a:bodyPr>
          <a:lstStyle/>
          <a:p>
            <a:pPr algn="ctr"/>
            <a:r>
              <a:rPr lang="en-US" sz="3200" b="1" i="0" dirty="0">
                <a:effectLst/>
                <a:latin typeface="Papyrus" panose="020B0602040200020303" pitchFamily="34" charset="77"/>
              </a:rPr>
              <a:t>What is seismology?</a:t>
            </a:r>
          </a:p>
          <a:p>
            <a:pPr algn="ctr"/>
            <a:endParaRPr lang="en-US" sz="3200" b="1" dirty="0">
              <a:latin typeface="Papyrus" panose="020B0602040200020303" pitchFamily="34" charset="77"/>
            </a:endParaRPr>
          </a:p>
          <a:p>
            <a:pPr algn="ctr"/>
            <a:r>
              <a:rPr lang="en-US" sz="3200" b="1" dirty="0">
                <a:latin typeface="Papyrus" panose="020B0602040200020303" pitchFamily="34" charset="77"/>
              </a:rPr>
              <a:t>More complicated answer</a:t>
            </a:r>
          </a:p>
          <a:p>
            <a:pPr algn="ctr"/>
            <a:endParaRPr lang="en-US" sz="3200" b="1" dirty="0">
              <a:latin typeface="Papyrus" panose="020B0602040200020303" pitchFamily="34" charset="77"/>
            </a:endParaRPr>
          </a:p>
          <a:p>
            <a:pPr algn="ctr"/>
            <a:r>
              <a:rPr lang="en-US" sz="3200" b="1" dirty="0">
                <a:latin typeface="Papyrus" panose="020B0602040200020303" pitchFamily="34" charset="77"/>
              </a:rPr>
              <a:t>• Study of the generation and transmission of seismic (elastic) waves that travel through and around the Earth.</a:t>
            </a:r>
          </a:p>
          <a:p>
            <a:pPr algn="ctr"/>
            <a:endParaRPr lang="en-US" sz="3200" b="1" dirty="0">
              <a:latin typeface="Papyrus" panose="020B0602040200020303" pitchFamily="34" charset="77"/>
            </a:endParaRPr>
          </a:p>
          <a:p>
            <a:pPr algn="ctr"/>
            <a:r>
              <a:rPr lang="en-US" sz="3200" b="1" dirty="0">
                <a:latin typeface="Papyrus" panose="020B0602040200020303" pitchFamily="34" charset="77"/>
              </a:rPr>
              <a:t>• Study of the properties of the medium (Earth) supporting the waves.</a:t>
            </a:r>
          </a:p>
          <a:p>
            <a:pPr algn="ctr"/>
            <a:endParaRPr lang="en-US" sz="3200" b="1" dirty="0">
              <a:latin typeface="Papyrus" panose="020B0602040200020303" pitchFamily="34" charset="77"/>
            </a:endParaRPr>
          </a:p>
          <a:p>
            <a:pPr algn="ctr"/>
            <a:r>
              <a:rPr lang="en-US" sz="3200" b="1" dirty="0">
                <a:latin typeface="Papyrus" panose="020B0602040200020303" pitchFamily="34" charset="77"/>
              </a:rPr>
              <a:t>• Where, when, why, and anything about earthquakes.</a:t>
            </a:r>
          </a:p>
        </p:txBody>
      </p:sp>
    </p:spTree>
    <p:extLst>
      <p:ext uri="{BB962C8B-B14F-4D97-AF65-F5344CB8AC3E}">
        <p14:creationId xmlns:p14="http://schemas.microsoft.com/office/powerpoint/2010/main" val="67889059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19677</TotalTime>
  <Words>4296</Words>
  <Application>Microsoft Macintosh PowerPoint</Application>
  <PresentationFormat>On-screen Show (4:3)</PresentationFormat>
  <Paragraphs>397</Paragraphs>
  <Slides>54</Slides>
  <Notes>31</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Arial</vt:lpstr>
      <vt:lpstr>Calibri</vt:lpstr>
      <vt:lpstr>Google Sans</vt:lpstr>
      <vt:lpstr>Helvetica Neue</vt:lpstr>
      <vt:lpstr>Open Sans</vt:lpstr>
      <vt:lpstr>Papyrus</vt:lpstr>
      <vt:lpstr>Roboto</vt:lpstr>
      <vt:lpstr>Times New Roman</vt:lpstr>
      <vt:lpstr>Verdana</vt:lpstr>
      <vt:lpstr>Wingdings 2</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EPSc   Washington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 Michael Wysession</dc:creator>
  <cp:lastModifiedBy>Microsoft Office User</cp:lastModifiedBy>
  <cp:revision>64</cp:revision>
  <cp:lastPrinted>2023-06-29T19:13:02Z</cp:lastPrinted>
  <dcterms:created xsi:type="dcterms:W3CDTF">2003-08-26T18:57:38Z</dcterms:created>
  <dcterms:modified xsi:type="dcterms:W3CDTF">2023-07-27T15:33:45Z</dcterms:modified>
</cp:coreProperties>
</file>