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1609" r:id="rId2"/>
    <p:sldId id="565" r:id="rId3"/>
    <p:sldId id="1615" r:id="rId4"/>
    <p:sldId id="1610" r:id="rId5"/>
    <p:sldId id="1611" r:id="rId6"/>
    <p:sldId id="1616" r:id="rId7"/>
    <p:sldId id="1617" r:id="rId8"/>
    <p:sldId id="1612" r:id="rId9"/>
    <p:sldId id="258" r:id="rId10"/>
    <p:sldId id="273" r:id="rId11"/>
    <p:sldId id="259" r:id="rId12"/>
    <p:sldId id="287" r:id="rId13"/>
    <p:sldId id="320" r:id="rId14"/>
    <p:sldId id="294" r:id="rId15"/>
    <p:sldId id="296" r:id="rId16"/>
    <p:sldId id="275" r:id="rId17"/>
    <p:sldId id="276" r:id="rId18"/>
    <p:sldId id="264" r:id="rId19"/>
    <p:sldId id="265" r:id="rId20"/>
    <p:sldId id="266" r:id="rId21"/>
    <p:sldId id="267" r:id="rId22"/>
    <p:sldId id="297" r:id="rId23"/>
    <p:sldId id="298" r:id="rId24"/>
    <p:sldId id="268" r:id="rId25"/>
    <p:sldId id="269" r:id="rId26"/>
    <p:sldId id="270" r:id="rId27"/>
    <p:sldId id="271" r:id="rId28"/>
    <p:sldId id="272" r:id="rId29"/>
    <p:sldId id="299" r:id="rId30"/>
    <p:sldId id="277" r:id="rId31"/>
    <p:sldId id="279"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728"/>
    <p:restoredTop sz="84626"/>
  </p:normalViewPr>
  <p:slideViewPr>
    <p:cSldViewPr snapToGrid="0">
      <p:cViewPr>
        <p:scale>
          <a:sx n="109" d="100"/>
          <a:sy n="109" d="100"/>
        </p:scale>
        <p:origin x="616" y="15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BEEBD-AFE1-8B4B-96E5-C1AEE5E8E983}"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1DDC3-A750-4747-9E66-9FF97804A3DD}" type="slidenum">
              <a:rPr lang="en-US" smtClean="0"/>
              <a:t>‹#›</a:t>
            </a:fld>
            <a:endParaRPr lang="en-US"/>
          </a:p>
        </p:txBody>
      </p:sp>
    </p:spTree>
    <p:extLst>
      <p:ext uri="{BB962C8B-B14F-4D97-AF65-F5344CB8AC3E}">
        <p14:creationId xmlns:p14="http://schemas.microsoft.com/office/powerpoint/2010/main" val="25008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1</a:t>
            </a:fld>
            <a:endParaRPr lang="en-US"/>
          </a:p>
        </p:txBody>
      </p:sp>
    </p:spTree>
    <p:extLst>
      <p:ext uri="{BB962C8B-B14F-4D97-AF65-F5344CB8AC3E}">
        <p14:creationId xmlns:p14="http://schemas.microsoft.com/office/powerpoint/2010/main" val="189356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7B399B6A-45E5-E8B7-5BFA-348B422D3E0E}"/>
              </a:ext>
            </a:extLst>
          </p:cNvPr>
          <p:cNvSpPr>
            <a:spLocks noGrp="1" noRot="1" noChangeAspect="1" noTextEdit="1"/>
          </p:cNvSpPr>
          <p:nvPr>
            <p:ph type="sldImg"/>
          </p:nvPr>
        </p:nvSpPr>
        <p:spPr>
          <a:ln/>
        </p:spPr>
      </p:sp>
      <p:sp>
        <p:nvSpPr>
          <p:cNvPr id="20482" name="Notes Placeholder 2">
            <a:extLst>
              <a:ext uri="{FF2B5EF4-FFF2-40B4-BE49-F238E27FC236}">
                <a16:creationId xmlns:a16="http://schemas.microsoft.com/office/drawing/2014/main" id="{E5F87AF1-642D-F758-B6DB-B58D00EEAC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Surface/Body wave image - http://</a:t>
            </a:r>
            <a:r>
              <a:rPr lang="en-US" altLang="en-US" dirty="0" err="1"/>
              <a:t>eqseis.geosc.psu.edu</a:t>
            </a:r>
            <a:r>
              <a:rPr lang="en-US" altLang="en-US" dirty="0"/>
              <a:t>/</a:t>
            </a:r>
            <a:r>
              <a:rPr lang="en-US" altLang="en-US" dirty="0" err="1"/>
              <a:t>cammon</a:t>
            </a:r>
            <a:r>
              <a:rPr lang="en-US" altLang="en-US" dirty="0"/>
              <a:t>/HTML/Classes/</a:t>
            </a:r>
            <a:r>
              <a:rPr lang="en-US" altLang="en-US" dirty="0" err="1"/>
              <a:t>IntroQuakes</a:t>
            </a:r>
            <a:r>
              <a:rPr lang="en-US" altLang="en-US" dirty="0"/>
              <a:t>/Notes/waves </a:t>
            </a:r>
            <a:r>
              <a:rPr lang="en-US" altLang="en-US" dirty="0" err="1"/>
              <a:t>and_interior.html</a:t>
            </a:r>
            <a:endParaRPr lang="en-US" altLang="en-US" dirty="0"/>
          </a:p>
          <a:p>
            <a:r>
              <a:rPr lang="en-US" altLang="en-US" dirty="0"/>
              <a:t>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Gohar </a:t>
            </a:r>
            <a:r>
              <a:rPr lang="en-US" sz="1200" dirty="0" err="1"/>
              <a:t>Alam</a:t>
            </a:r>
            <a:r>
              <a:rPr lang="en-US" sz="1200" dirty="0"/>
              <a:t> https://</a:t>
            </a:r>
            <a:r>
              <a:rPr lang="en-US" sz="1200" dirty="0" err="1"/>
              <a:t>www.google.com</a:t>
            </a:r>
            <a:r>
              <a:rPr lang="en-US" sz="1200" dirty="0"/>
              <a:t>/</a:t>
            </a:r>
            <a:r>
              <a:rPr lang="en-US" sz="1200" dirty="0" err="1"/>
              <a:t>url?sa</a:t>
            </a:r>
            <a:r>
              <a:rPr lang="en-US" sz="1200" dirty="0"/>
              <a:t>=</a:t>
            </a:r>
            <a:r>
              <a:rPr lang="en-US" sz="1200" dirty="0" err="1"/>
              <a:t>t&amp;rct</a:t>
            </a:r>
            <a:r>
              <a:rPr lang="en-US" sz="1200" dirty="0"/>
              <a:t>=</a:t>
            </a:r>
            <a:r>
              <a:rPr lang="en-US" sz="1200" dirty="0" err="1"/>
              <a:t>j&amp;q</a:t>
            </a:r>
            <a:r>
              <a:rPr lang="en-US" sz="1200" dirty="0"/>
              <a:t>=&amp;</a:t>
            </a:r>
            <a:r>
              <a:rPr lang="en-US" sz="1200" dirty="0" err="1"/>
              <a:t>esrc</a:t>
            </a:r>
            <a:r>
              <a:rPr lang="en-US" sz="1200" dirty="0"/>
              <a:t>=</a:t>
            </a:r>
            <a:r>
              <a:rPr lang="en-US" sz="1200" dirty="0" err="1"/>
              <a:t>s&amp;source</a:t>
            </a:r>
            <a:r>
              <a:rPr lang="en-US" sz="1200" dirty="0"/>
              <a:t>=</a:t>
            </a:r>
            <a:r>
              <a:rPr lang="en-US" sz="1200" dirty="0" err="1"/>
              <a:t>web&amp;cd</a:t>
            </a:r>
            <a:r>
              <a:rPr lang="en-US" sz="1200" dirty="0"/>
              <a:t>=&amp;cad=</a:t>
            </a:r>
            <a:r>
              <a:rPr lang="en-US" sz="1200" dirty="0" err="1"/>
              <a:t>rja&amp;uact</a:t>
            </a:r>
            <a:r>
              <a:rPr lang="en-US" sz="1200" dirty="0"/>
              <a:t>=8&amp;ved=2ahUKEwiem8zOpp6CAxXnl4kEHZodChAQFnoECCQQAQ&amp;url=https%3A%2F%2Fwww.academia.edu%2F19873185%2FSeismic_Waves&amp;usg=AOvVaw14i8ZJBW01MtJobHmg0EI5&amp;opi=89978449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seismo.berkeley.edu</a:t>
            </a:r>
            <a:r>
              <a:rPr lang="en-US" sz="1200" dirty="0"/>
              <a:t>/blog/2010/07/19/a-race-across-the-pacific-</a:t>
            </a:r>
            <a:r>
              <a:rPr lang="en-US" sz="1200" dirty="0" err="1"/>
              <a:t>ocean.html</a:t>
            </a:r>
            <a:r>
              <a:rPr lang="en-US" sz="1200" dirty="0"/>
              <a:t> – two earthquakes &lt;30 minutes apart, propagation direction in San Francisco area directly east – naturally polarized into Love and Rayleigh. Also </a:t>
            </a:r>
            <a:r>
              <a:rPr lang="en-US" sz="1200"/>
              <a:t>body waves (r-2) </a:t>
            </a:r>
            <a:r>
              <a:rPr lang="en-US" sz="1200" dirty="0"/>
              <a:t>&lt;&lt; amplitude </a:t>
            </a:r>
            <a:r>
              <a:rPr lang="en-US" sz="1200"/>
              <a:t>than surface waves (r-1)</a:t>
            </a:r>
            <a:endParaRPr lang="en-US" sz="1200" dirty="0"/>
          </a:p>
          <a:p>
            <a:endParaRPr lang="en-US" altLang="en-US" dirty="0"/>
          </a:p>
        </p:txBody>
      </p:sp>
      <p:sp>
        <p:nvSpPr>
          <p:cNvPr id="20483" name="Footer Placeholder 3">
            <a:extLst>
              <a:ext uri="{FF2B5EF4-FFF2-40B4-BE49-F238E27FC236}">
                <a16:creationId xmlns:a16="http://schemas.microsoft.com/office/drawing/2014/main" id="{65519CFB-5177-4FC6-78B0-2F74FAF438A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defTabSz="930275"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defTabSz="930275"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defTabSz="930275"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defTabSz="930275"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defTabSz="930275"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defTabSz="930275"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defTabSz="930275"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defTabSz="930275"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1200">
                <a:solidFill>
                  <a:schemeClr val="accent2"/>
                </a:solidFill>
                <a:latin typeface="Times New Roman" panose="02020603050405020304" pitchFamily="18" charset="0"/>
              </a:rPr>
              <a:t>N-W.F.P UET, Peshawar</a:t>
            </a:r>
          </a:p>
        </p:txBody>
      </p:sp>
      <p:sp>
        <p:nvSpPr>
          <p:cNvPr id="20484" name="Slide Number Placeholder 4">
            <a:extLst>
              <a:ext uri="{FF2B5EF4-FFF2-40B4-BE49-F238E27FC236}">
                <a16:creationId xmlns:a16="http://schemas.microsoft.com/office/drawing/2014/main" id="{7091F52A-5B90-1E2A-0891-DD3C0D8A60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defTabSz="930275"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defTabSz="930275"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defTabSz="930275"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defTabSz="930275"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defTabSz="930275"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defTabSz="930275"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defTabSz="930275"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defTabSz="930275"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eaLnBrk="1" hangingPunct="1"/>
            <a:fld id="{D64D30BC-E80A-6F4E-9DC7-74CC1A06F995}" type="slidenum">
              <a:rPr lang="en-US" altLang="ja-JP" sz="1200">
                <a:solidFill>
                  <a:schemeClr val="accent2"/>
                </a:solidFill>
                <a:latin typeface="Times New Roman" panose="02020603050405020304" pitchFamily="18" charset="0"/>
              </a:rPr>
              <a:pPr eaLnBrk="1" hangingPunct="1"/>
              <a:t>2</a:t>
            </a:fld>
            <a:endParaRPr lang="en-US" altLang="ja-JP" sz="1200">
              <a:solidFill>
                <a:schemeClr val="accent2"/>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www.acs.psu.edu</a:t>
            </a:r>
            <a:r>
              <a:rPr lang="en-US" dirty="0"/>
              <a:t>/</a:t>
            </a:r>
            <a:r>
              <a:rPr lang="en-US" dirty="0" err="1"/>
              <a:t>drussell</a:t>
            </a:r>
            <a:r>
              <a:rPr lang="en-US" dirty="0"/>
              <a:t>/demos/waves/</a:t>
            </a:r>
            <a:r>
              <a:rPr lang="en-US" dirty="0" err="1"/>
              <a:t>wavemotion.html</a:t>
            </a:r>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3</a:t>
            </a:fld>
            <a:endParaRPr lang="en-US"/>
          </a:p>
        </p:txBody>
      </p:sp>
    </p:spTree>
    <p:extLst>
      <p:ext uri="{BB962C8B-B14F-4D97-AF65-F5344CB8AC3E}">
        <p14:creationId xmlns:p14="http://schemas.microsoft.com/office/powerpoint/2010/main" val="303257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www.acs.psu.edu</a:t>
            </a:r>
            <a:r>
              <a:rPr lang="en-US" dirty="0"/>
              <a:t>/</a:t>
            </a:r>
            <a:r>
              <a:rPr lang="en-US" dirty="0" err="1"/>
              <a:t>drussell</a:t>
            </a:r>
            <a:r>
              <a:rPr lang="en-US" dirty="0"/>
              <a:t>/demos/waves/</a:t>
            </a:r>
            <a:r>
              <a:rPr lang="en-US" dirty="0" err="1"/>
              <a:t>wavemotion.html</a:t>
            </a:r>
            <a:endParaRPr lang="en-US" dirty="0"/>
          </a:p>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4</a:t>
            </a:fld>
            <a:endParaRPr lang="en-US"/>
          </a:p>
        </p:txBody>
      </p:sp>
    </p:spTree>
    <p:extLst>
      <p:ext uri="{BB962C8B-B14F-4D97-AF65-F5344CB8AC3E}">
        <p14:creationId xmlns:p14="http://schemas.microsoft.com/office/powerpoint/2010/main" val="307485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www.acs.psu.edu</a:t>
            </a:r>
            <a:r>
              <a:rPr lang="en-US" dirty="0"/>
              <a:t>/</a:t>
            </a:r>
            <a:r>
              <a:rPr lang="en-US" dirty="0" err="1"/>
              <a:t>drussell</a:t>
            </a:r>
            <a:r>
              <a:rPr lang="en-US" dirty="0"/>
              <a:t>/demos/waves/</a:t>
            </a:r>
            <a:r>
              <a:rPr lang="en-US" dirty="0" err="1"/>
              <a:t>wavemotion.htm</a:t>
            </a:r>
            <a:endParaRPr lang="en-US" dirty="0"/>
          </a:p>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5</a:t>
            </a:fld>
            <a:endParaRPr lang="en-US"/>
          </a:p>
        </p:txBody>
      </p:sp>
    </p:spTree>
    <p:extLst>
      <p:ext uri="{BB962C8B-B14F-4D97-AF65-F5344CB8AC3E}">
        <p14:creationId xmlns:p14="http://schemas.microsoft.com/office/powerpoint/2010/main" val="2102992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www.acs.psu.edu</a:t>
            </a:r>
            <a:r>
              <a:rPr lang="en-US" dirty="0"/>
              <a:t>/</a:t>
            </a:r>
            <a:r>
              <a:rPr lang="en-US" dirty="0" err="1"/>
              <a:t>drussell</a:t>
            </a:r>
            <a:r>
              <a:rPr lang="en-US" dirty="0"/>
              <a:t>/demos/waves/</a:t>
            </a:r>
            <a:r>
              <a:rPr lang="en-US" dirty="0" err="1"/>
              <a:t>wavemotion.html</a:t>
            </a:r>
            <a:endParaRPr lang="en-US" dirty="0"/>
          </a:p>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6</a:t>
            </a:fld>
            <a:endParaRPr lang="en-US"/>
          </a:p>
        </p:txBody>
      </p:sp>
    </p:spTree>
    <p:extLst>
      <p:ext uri="{BB962C8B-B14F-4D97-AF65-F5344CB8AC3E}">
        <p14:creationId xmlns:p14="http://schemas.microsoft.com/office/powerpoint/2010/main" val="201428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www.acs.psu.edu</a:t>
            </a:r>
            <a:r>
              <a:rPr lang="en-US" dirty="0"/>
              <a:t>/</a:t>
            </a:r>
            <a:r>
              <a:rPr lang="en-US" dirty="0" err="1"/>
              <a:t>drussell</a:t>
            </a:r>
            <a:r>
              <a:rPr lang="en-US" dirty="0"/>
              <a:t>/demos/waves/</a:t>
            </a:r>
            <a:r>
              <a:rPr lang="en-US" dirty="0" err="1"/>
              <a:t>wavemotion.html</a:t>
            </a:r>
            <a:endParaRPr lang="en-US" dirty="0"/>
          </a:p>
          <a:p>
            <a:endParaRPr lang="en-US" dirty="0"/>
          </a:p>
        </p:txBody>
      </p:sp>
      <p:sp>
        <p:nvSpPr>
          <p:cNvPr id="4" name="Slide Number Placeholder 3"/>
          <p:cNvSpPr>
            <a:spLocks noGrp="1"/>
          </p:cNvSpPr>
          <p:nvPr>
            <p:ph type="sldNum" sz="quarter" idx="5"/>
          </p:nvPr>
        </p:nvSpPr>
        <p:spPr/>
        <p:txBody>
          <a:bodyPr/>
          <a:lstStyle/>
          <a:p>
            <a:fld id="{AF31DDC3-A750-4747-9E66-9FF97804A3DD}" type="slidenum">
              <a:rPr lang="en-US" smtClean="0"/>
              <a:t>7</a:t>
            </a:fld>
            <a:endParaRPr lang="en-US"/>
          </a:p>
        </p:txBody>
      </p:sp>
    </p:spTree>
    <p:extLst>
      <p:ext uri="{BB962C8B-B14F-4D97-AF65-F5344CB8AC3E}">
        <p14:creationId xmlns:p14="http://schemas.microsoft.com/office/powerpoint/2010/main" val="68506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pPr eaLnBrk="1" hangingPunct="1">
              <a:spcBef>
                <a:spcPct val="0"/>
              </a:spcBef>
            </a:pPr>
            <a:endParaRPr lang="en-US"/>
          </a:p>
        </p:txBody>
      </p:sp>
      <p:sp>
        <p:nvSpPr>
          <p:cNvPr id="60420" name="Slide Number Placeholder 3"/>
          <p:cNvSpPr>
            <a:spLocks noGrp="1"/>
          </p:cNvSpPr>
          <p:nvPr>
            <p:ph type="sldNum" sz="quarter" idx="5"/>
          </p:nvPr>
        </p:nvSpPr>
        <p:spPr bwMode="auto">
          <a:noFill/>
          <a:ln>
            <a:miter lim="800000"/>
            <a:headEnd/>
            <a:tailEnd/>
          </a:ln>
        </p:spPr>
        <p:txBody>
          <a:bodyPr/>
          <a:lstStyle/>
          <a:p>
            <a:fld id="{4CB99109-EE1C-CB44-AD4C-2F2526D8D465}" type="slidenum">
              <a:rPr lang="en-US"/>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layer we have up and </a:t>
            </a:r>
            <a:r>
              <a:rPr lang="en-US" dirty="0" err="1"/>
              <a:t>downgoing</a:t>
            </a:r>
            <a:r>
              <a:rPr lang="en-US" dirty="0"/>
              <a:t> waves </a:t>
            </a:r>
          </a:p>
        </p:txBody>
      </p:sp>
      <p:sp>
        <p:nvSpPr>
          <p:cNvPr id="4" name="Slide Number Placeholder 3"/>
          <p:cNvSpPr>
            <a:spLocks noGrp="1"/>
          </p:cNvSpPr>
          <p:nvPr>
            <p:ph type="sldNum" sz="quarter" idx="5"/>
          </p:nvPr>
        </p:nvSpPr>
        <p:spPr/>
        <p:txBody>
          <a:bodyPr/>
          <a:lstStyle/>
          <a:p>
            <a:fld id="{AF31DDC3-A750-4747-9E66-9FF97804A3DD}" type="slidenum">
              <a:rPr lang="en-US" smtClean="0"/>
              <a:t>14</a:t>
            </a:fld>
            <a:endParaRPr lang="en-US"/>
          </a:p>
        </p:txBody>
      </p:sp>
    </p:spTree>
    <p:extLst>
      <p:ext uri="{BB962C8B-B14F-4D97-AF65-F5344CB8AC3E}">
        <p14:creationId xmlns:p14="http://schemas.microsoft.com/office/powerpoint/2010/main" val="184355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B110-DDA6-1EE3-5B8E-C1827AAA34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D86F3-E606-5392-FB7B-8256C8362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DAA581-9C1F-A962-67DF-1CD2D996BD57}"/>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10213188-07F9-98DA-485A-DF5B500B9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96FF8-A318-D1C3-0C02-29AFA235F70F}"/>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2007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36CA-88A7-41BF-1D70-2C555327D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06DD8-8A28-3665-7DA2-C7F15605BE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6D617-566B-E345-1811-251869E82FA3}"/>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44AB8042-0006-23BE-16A2-6ABF065CA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20FE5-4885-E802-9C9F-5C31277F14FB}"/>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156578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398D25-F5E6-B294-6608-4B75D61CF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275A86-CDD6-6FFD-8314-1A85994D7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28C18-B1CB-465C-4D86-89591D83DA32}"/>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77DF0B64-2F30-1C8F-C81E-BA6E52CEF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E891E-64F8-3619-8BC0-EBFAE4B40D8A}"/>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60915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17DA-FF90-928B-6F35-AB05832498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E9A45-B0C8-5AB1-43E0-CD89846C2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B6482-73CB-39D7-1B00-77D06025E072}"/>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4AAB1BB3-FC3B-EB09-1437-F598B36D3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9DFDF-AD15-2F94-897D-432059B1AD15}"/>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14450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E084D-37DC-9980-A039-5E778C5AA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F6616-EA83-02AA-240A-F6495D604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78C531-03EB-FC25-D83F-084D641CE43A}"/>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E7DABB40-A282-310A-34A1-59BFCE286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2EA21-614D-596F-02E9-07BCFAB97260}"/>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74507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46D4-F1AD-A801-E6D3-E946737A4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AB31A-4D09-5539-9C6E-0A760BE609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B8FDC-26EF-1084-B54F-125EF9873E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CED24F-C729-C62B-BA7A-E51CE54E76FF}"/>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6" name="Footer Placeholder 5">
            <a:extLst>
              <a:ext uri="{FF2B5EF4-FFF2-40B4-BE49-F238E27FC236}">
                <a16:creationId xmlns:a16="http://schemas.microsoft.com/office/drawing/2014/main" id="{B3B40536-2F6E-830D-6174-AD2030767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849B6-3FDE-0F99-79B5-3F56BA4AE7C1}"/>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06370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208B-EF2C-E1E1-41FE-EA98F55954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6AF4E-6C95-3F6C-7189-C3B8852C3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6825ED-511B-8393-C67D-D9F2BDC9C4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9F9181-0995-311E-9325-F9C67335E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1C1AD-E820-6190-1FA0-A7F5E49076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AB9C5-DC2D-5386-FFE3-07DF67A9642A}"/>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8" name="Footer Placeholder 7">
            <a:extLst>
              <a:ext uri="{FF2B5EF4-FFF2-40B4-BE49-F238E27FC236}">
                <a16:creationId xmlns:a16="http://schemas.microsoft.com/office/drawing/2014/main" id="{7F261CEA-D5E3-B847-5E3F-5EF58656F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54A3F5-73D8-EE9A-88DE-6C07E8144C29}"/>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45038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78A9-CEB7-C223-A2B6-02D5A260A1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77774D-0B2A-4897-3977-07EF38F22AF0}"/>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4" name="Footer Placeholder 3">
            <a:extLst>
              <a:ext uri="{FF2B5EF4-FFF2-40B4-BE49-F238E27FC236}">
                <a16:creationId xmlns:a16="http://schemas.microsoft.com/office/drawing/2014/main" id="{52D28F66-8CCC-2CE0-98DD-25929BB16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4B1D4-E9CF-20C1-5D40-CF59244EF53B}"/>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309378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F2836-DB91-4B8E-6DAF-A32B59F5014A}"/>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3" name="Footer Placeholder 2">
            <a:extLst>
              <a:ext uri="{FF2B5EF4-FFF2-40B4-BE49-F238E27FC236}">
                <a16:creationId xmlns:a16="http://schemas.microsoft.com/office/drawing/2014/main" id="{C1048CD3-018B-F0C8-9825-6E392BDA83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A250B-E392-53E7-9E21-DDEF59EEFA58}"/>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265327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4EF6-AE43-7602-7982-281ABEC24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EF82F9-C64B-50DE-85DD-96BDAEE3E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E0C34E-1A28-322C-F0CE-E5E14A02F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0A282-E535-9F63-A002-2B94F2EF7FA0}"/>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6" name="Footer Placeholder 5">
            <a:extLst>
              <a:ext uri="{FF2B5EF4-FFF2-40B4-BE49-F238E27FC236}">
                <a16:creationId xmlns:a16="http://schemas.microsoft.com/office/drawing/2014/main" id="{762586B6-814B-2B15-7587-32BCCC444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EE306-5DE0-220B-9C7E-27F42D434722}"/>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95119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D803-83B0-F0F5-6041-B1D41B55E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EE364E-D412-BB26-F88B-7280BA2F4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4A6655-4872-F946-BA0C-EA7AE9328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E9F95-959B-7CA4-F828-C3B2C8BDE9A8}"/>
              </a:ext>
            </a:extLst>
          </p:cNvPr>
          <p:cNvSpPr>
            <a:spLocks noGrp="1"/>
          </p:cNvSpPr>
          <p:nvPr>
            <p:ph type="dt" sz="half" idx="10"/>
          </p:nvPr>
        </p:nvSpPr>
        <p:spPr/>
        <p:txBody>
          <a:bodyPr/>
          <a:lstStyle/>
          <a:p>
            <a:fld id="{188F3D29-E9EA-7249-9D8D-6629EE8E0B1A}" type="datetimeFigureOut">
              <a:rPr lang="en-US" smtClean="0"/>
              <a:t>11/4/2023</a:t>
            </a:fld>
            <a:endParaRPr lang="en-US"/>
          </a:p>
        </p:txBody>
      </p:sp>
      <p:sp>
        <p:nvSpPr>
          <p:cNvPr id="6" name="Footer Placeholder 5">
            <a:extLst>
              <a:ext uri="{FF2B5EF4-FFF2-40B4-BE49-F238E27FC236}">
                <a16:creationId xmlns:a16="http://schemas.microsoft.com/office/drawing/2014/main" id="{188AD2C7-17F6-6F0E-3D6F-0B8FC9FD00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9251F-46F0-0CED-1D99-F65F494E0801}"/>
              </a:ext>
            </a:extLst>
          </p:cNvPr>
          <p:cNvSpPr>
            <a:spLocks noGrp="1"/>
          </p:cNvSpPr>
          <p:nvPr>
            <p:ph type="sldNum" sz="quarter" idx="12"/>
          </p:nvPr>
        </p:nvSpPr>
        <p:spPr/>
        <p:txBody>
          <a:bodyPr/>
          <a:lstStyle/>
          <a:p>
            <a:fld id="{84D4D864-2CA3-874E-97C0-F62E52ABFA80}" type="slidenum">
              <a:rPr lang="en-US" smtClean="0"/>
              <a:t>‹#›</a:t>
            </a:fld>
            <a:endParaRPr lang="en-US"/>
          </a:p>
        </p:txBody>
      </p:sp>
    </p:spTree>
    <p:extLst>
      <p:ext uri="{BB962C8B-B14F-4D97-AF65-F5344CB8AC3E}">
        <p14:creationId xmlns:p14="http://schemas.microsoft.com/office/powerpoint/2010/main" val="49928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D6B5AD-7B7A-0C4F-A817-249F7EAAC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1A591-80B9-C71A-23A1-982DB32BD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E0630-E885-5D98-D506-4E152424B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F3D29-E9EA-7249-9D8D-6629EE8E0B1A}" type="datetimeFigureOut">
              <a:rPr lang="en-US" smtClean="0"/>
              <a:t>11/4/2023</a:t>
            </a:fld>
            <a:endParaRPr lang="en-US"/>
          </a:p>
        </p:txBody>
      </p:sp>
      <p:sp>
        <p:nvSpPr>
          <p:cNvPr id="5" name="Footer Placeholder 4">
            <a:extLst>
              <a:ext uri="{FF2B5EF4-FFF2-40B4-BE49-F238E27FC236}">
                <a16:creationId xmlns:a16="http://schemas.microsoft.com/office/drawing/2014/main" id="{FC851914-245A-35CD-C0F5-911AE49604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58E762-096E-D00A-D886-5656961654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4D864-2CA3-874E-97C0-F62E52ABFA80}" type="slidenum">
              <a:rPr lang="en-US" smtClean="0"/>
              <a:t>‹#›</a:t>
            </a:fld>
            <a:endParaRPr lang="en-US"/>
          </a:p>
        </p:txBody>
      </p:sp>
    </p:spTree>
    <p:extLst>
      <p:ext uri="{BB962C8B-B14F-4D97-AF65-F5344CB8AC3E}">
        <p14:creationId xmlns:p14="http://schemas.microsoft.com/office/powerpoint/2010/main" val="202045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7001D7-BB75-14A8-59AB-10C7DF1E89F7}"/>
              </a:ext>
            </a:extLst>
          </p:cNvPr>
          <p:cNvSpPr txBox="1"/>
          <p:nvPr/>
        </p:nvSpPr>
        <p:spPr>
          <a:xfrm>
            <a:off x="0" y="76201"/>
            <a:ext cx="12192000" cy="6909584"/>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u="sng" dirty="0">
                <a:latin typeface="Papyrus" panose="020B0602040200020303" pitchFamily="34" charset="77"/>
                <a:cs typeface="Arial" panose="020B0604020202020204" pitchFamily="34" charset="0"/>
              </a:rPr>
              <a:t>Tu-Th</a:t>
            </a:r>
            <a:r>
              <a:rPr lang="en-US" altLang="en-US" sz="3200" b="1" dirty="0">
                <a:latin typeface="Papyrus" panose="020B0602040200020303" pitchFamily="34" charset="77"/>
                <a:cs typeface="Arial" panose="020B0604020202020204" pitchFamily="34" charset="0"/>
              </a:rPr>
              <a:t>                 </a:t>
            </a:r>
            <a:r>
              <a:rPr lang="en-US" altLang="en-US" sz="3200" b="1" u="sng" dirty="0">
                <a:latin typeface="Papyrus" panose="020B0602040200020303" pitchFamily="34" charset="77"/>
                <a:cs typeface="Arial" panose="020B0604020202020204" pitchFamily="34" charset="0"/>
              </a:rPr>
              <a:t>1:15-2:40 pm</a:t>
            </a:r>
          </a:p>
          <a:p>
            <a:pPr algn="ctr" eaLnBrk="1" hangingPunct="1">
              <a:spcBef>
                <a:spcPct val="50000"/>
              </a:spcBef>
              <a:buFont typeface="Wingdings 2" pitchFamily="2" charset="2"/>
              <a:buNone/>
            </a:pPr>
            <a:r>
              <a:rPr lang="en-US" altLang="en-US" sz="3200" b="1" dirty="0">
                <a:latin typeface="Papyrus" panose="020B0602040200020303" pitchFamily="34" charset="77"/>
                <a:cs typeface="Arial" panose="020B0604020202020204" pitchFamily="34" charset="0"/>
              </a:rPr>
              <a:t>Lab - 3892 Central Ave. </a:t>
            </a:r>
            <a:r>
              <a:rPr lang="en-US" altLang="en-US" sz="2800" b="1" dirty="0">
                <a:latin typeface="Papyrus" panose="020B0602040200020303" pitchFamily="34" charset="77"/>
                <a:cs typeface="Arial" panose="020B0604020202020204" pitchFamily="34" charset="0"/>
              </a:rPr>
              <a:t>(Long building) </a:t>
            </a:r>
            <a:r>
              <a:rPr lang="en-US" altLang="en-US" sz="3200" b="1" dirty="0">
                <a:latin typeface="Papyrus" panose="020B0602040200020303" pitchFamily="34" charset="77"/>
                <a:cs typeface="Arial" panose="020B0604020202020204" pitchFamily="34" charset="0"/>
              </a:rPr>
              <a:t>, Room 110</a:t>
            </a:r>
          </a:p>
          <a:p>
            <a:pPr algn="ctr">
              <a:spcBef>
                <a:spcPct val="50000"/>
              </a:spcBef>
            </a:pPr>
            <a:r>
              <a:rPr lang="en-US" altLang="en-US" sz="3200" b="1" dirty="0">
                <a:latin typeface="Papyrus" panose="020B0602040200020303" pitchFamily="34" charset="77"/>
                <a:cs typeface="Arial" panose="020B0604020202020204" pitchFamily="34" charset="0"/>
              </a:rPr>
              <a:t>-----------------------------------------------</a:t>
            </a:r>
          </a:p>
          <a:p>
            <a:pPr algn="ctr">
              <a:spcBef>
                <a:spcPct val="50000"/>
              </a:spcBef>
            </a:pPr>
            <a:r>
              <a:rPr lang="en-US" altLang="en-US" sz="3200" b="1" dirty="0">
                <a:latin typeface="Papyrus" panose="020B0602040200020303" pitchFamily="34" charset="77"/>
                <a:cs typeface="Arial" panose="020B0604020202020204" pitchFamily="34" charset="0"/>
              </a:rPr>
              <a:t>Bob Smalley</a:t>
            </a:r>
          </a:p>
          <a:p>
            <a:pPr algn="ctr">
              <a:spcBef>
                <a:spcPct val="50000"/>
              </a:spcBef>
            </a:pPr>
            <a:r>
              <a:rPr lang="en-US" altLang="en-US" sz="3200" b="1" dirty="0">
                <a:latin typeface="Papyrus" panose="020B0602040200020303" pitchFamily="34" charset="77"/>
                <a:cs typeface="Arial" panose="020B0604020202020204" pitchFamily="34" charset="0"/>
              </a:rPr>
              <a:t>Office: 3892 Central Ave, Room 103, 678-4929</a:t>
            </a:r>
          </a:p>
          <a:p>
            <a:pPr algn="ctr">
              <a:spcBef>
                <a:spcPct val="50000"/>
              </a:spcBef>
            </a:pPr>
            <a:r>
              <a:rPr lang="en-US" altLang="en-US" sz="3200" b="1" dirty="0">
                <a:latin typeface="Papyrus" panose="020B0602040200020303" pitchFamily="34" charset="77"/>
                <a:cs typeface="Arial" panose="020B0604020202020204" pitchFamily="34" charset="0"/>
              </a:rPr>
              <a:t>Office Hours – when I’m in my office.</a:t>
            </a:r>
          </a:p>
          <a:p>
            <a:pPr algn="ctr">
              <a:spcBef>
                <a:spcPct val="50000"/>
              </a:spcBef>
              <a:buClrTx/>
              <a:buSzTx/>
            </a:pPr>
            <a:r>
              <a:rPr lang="en-US" altLang="en-US" b="1" dirty="0">
                <a:latin typeface="Papyrus" panose="020B0602040200020303" pitchFamily="34" charset="77"/>
                <a:cs typeface="Arial" panose="020B0604020202020204" pitchFamily="34" charset="0"/>
              </a:rPr>
              <a:t>http://</a:t>
            </a:r>
            <a:r>
              <a:rPr lang="en-US" altLang="en-US" b="1" dirty="0" err="1">
                <a:latin typeface="Papyrus" panose="020B0602040200020303" pitchFamily="34" charset="77"/>
                <a:cs typeface="Arial" panose="020B0604020202020204" pitchFamily="34" charset="0"/>
              </a:rPr>
              <a:t>www.ceri.memphis.edu</a:t>
            </a:r>
            <a:r>
              <a:rPr lang="en-US" altLang="en-US" b="1" dirty="0">
                <a:latin typeface="Papyrus" panose="020B0602040200020303" pitchFamily="34" charset="77"/>
                <a:cs typeface="Arial" panose="020B0604020202020204" pitchFamily="34" charset="0"/>
              </a:rPr>
              <a:t>/people/</a:t>
            </a:r>
            <a:r>
              <a:rPr lang="en-US" altLang="en-US" b="1" dirty="0" err="1">
                <a:latin typeface="Papyrus" panose="020B0602040200020303" pitchFamily="34" charset="77"/>
                <a:cs typeface="Arial" panose="020B0604020202020204" pitchFamily="34" charset="0"/>
              </a:rPr>
              <a:t>smalley</a:t>
            </a:r>
            <a:r>
              <a:rPr lang="en-US" altLang="en-US" b="1" dirty="0">
                <a:latin typeface="Papyrus" panose="020B0602040200020303" pitchFamily="34" charset="77"/>
                <a:cs typeface="Arial" panose="020B0604020202020204" pitchFamily="34" charset="0"/>
              </a:rPr>
              <a:t>/CERI8105_GlobalSeismology.html</a:t>
            </a:r>
          </a:p>
          <a:p>
            <a:pPr algn="ctr">
              <a:spcBef>
                <a:spcPct val="50000"/>
              </a:spcBef>
              <a:buClrTx/>
              <a:buSzTx/>
            </a:pPr>
            <a:endParaRPr lang="en-US" altLang="en-US" sz="3200" b="1" dirty="0">
              <a:latin typeface="Papyrus" panose="020B0602040200020303" pitchFamily="34" charset="77"/>
              <a:cs typeface="Arial" panose="020B0604020202020204" pitchFamily="34" charset="0"/>
            </a:endParaRPr>
          </a:p>
          <a:p>
            <a:pPr algn="ctr">
              <a:spcBef>
                <a:spcPct val="50000"/>
              </a:spcBef>
              <a:buClrTx/>
              <a:buSzTx/>
            </a:pPr>
            <a:r>
              <a:rPr lang="en-US" altLang="en-US" sz="3200" b="1" dirty="0">
                <a:latin typeface="Papyrus" panose="020B0602040200020303" pitchFamily="34" charset="77"/>
                <a:cs typeface="Arial" panose="020B0604020202020204" pitchFamily="34" charset="0"/>
              </a:rPr>
              <a:t>Tue., Oct 31, 2023                                          Meeting 18</a:t>
            </a:r>
          </a:p>
        </p:txBody>
      </p:sp>
    </p:spTree>
    <p:extLst>
      <p:ext uri="{BB962C8B-B14F-4D97-AF65-F5344CB8AC3E}">
        <p14:creationId xmlns:p14="http://schemas.microsoft.com/office/powerpoint/2010/main" val="2417052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645BC32A-D4F1-0C70-76BF-445DBEF90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875"/>
            <a:ext cx="91440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08726D86-33C8-B83C-761E-F4210F2A1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406" y="281354"/>
            <a:ext cx="6862934" cy="6584584"/>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a:extLst>
              <a:ext uri="{FF2B5EF4-FFF2-40B4-BE49-F238E27FC236}">
                <a16:creationId xmlns:a16="http://schemas.microsoft.com/office/drawing/2014/main" id="{6479457E-C97C-E9B1-16D5-DEDEEE833E9B}"/>
              </a:ext>
            </a:extLst>
          </p:cNvPr>
          <p:cNvSpPr txBox="1">
            <a:spLocks noChangeArrowheads="1"/>
          </p:cNvSpPr>
          <p:nvPr/>
        </p:nvSpPr>
        <p:spPr bwMode="auto">
          <a:xfrm>
            <a:off x="5673968" y="105510"/>
            <a:ext cx="6441835" cy="646331"/>
          </a:xfrm>
          <a:prstGeom prst="rect">
            <a:avLst/>
          </a:prstGeom>
          <a:solidFill>
            <a:schemeClr val="bg1"/>
          </a:solidFill>
          <a:ln>
            <a:noFill/>
          </a:ln>
          <a:effectLst/>
        </p:spPr>
        <p:txBody>
          <a:bodyPr wrap="square">
            <a:spAutoFit/>
          </a:bodyPr>
          <a:lstStyle/>
          <a:p>
            <a:pPr algn="r">
              <a:spcBef>
                <a:spcPct val="50000"/>
              </a:spcBef>
            </a:pPr>
            <a:r>
              <a:rPr lang="en-US" altLang="en-US" dirty="0"/>
              <a:t>				Figure 2.7-3:  Surface waves circle the earth multiple times.</a:t>
            </a:r>
          </a:p>
        </p:txBody>
      </p:sp>
      <p:pic>
        <p:nvPicPr>
          <p:cNvPr id="3" name="Picture 4">
            <a:extLst>
              <a:ext uri="{FF2B5EF4-FFF2-40B4-BE49-F238E27FC236}">
                <a16:creationId xmlns:a16="http://schemas.microsoft.com/office/drawing/2014/main" id="{165C00D5-2123-B0F0-963D-F262E9B68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 y="0"/>
            <a:ext cx="5664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pic>
        <p:nvPicPr>
          <p:cNvPr id="59395" name="Picture 18" descr="IRIS_TMlogo.png"/>
          <p:cNvPicPr>
            <a:picLocks noChangeAspect="1"/>
          </p:cNvPicPr>
          <p:nvPr/>
        </p:nvPicPr>
        <p:blipFill>
          <a:blip r:embed="rId3"/>
          <a:srcRect/>
          <a:stretch>
            <a:fillRect/>
          </a:stretch>
        </p:blipFill>
        <p:spPr bwMode="auto">
          <a:xfrm>
            <a:off x="1763714" y="76200"/>
            <a:ext cx="903287" cy="927100"/>
          </a:xfrm>
          <a:prstGeom prst="rect">
            <a:avLst/>
          </a:prstGeom>
          <a:noFill/>
          <a:ln w="9525">
            <a:noFill/>
            <a:miter lim="800000"/>
            <a:headEnd/>
            <a:tailEnd/>
          </a:ln>
        </p:spPr>
      </p:pic>
      <p:sp>
        <p:nvSpPr>
          <p:cNvPr id="9" name="Title 1"/>
          <p:cNvSpPr txBox="1">
            <a:spLocks/>
          </p:cNvSpPr>
          <p:nvPr/>
        </p:nvSpPr>
        <p:spPr>
          <a:xfrm>
            <a:off x="2757488" y="0"/>
            <a:ext cx="7899400" cy="762000"/>
          </a:xfrm>
          <a:prstGeom prst="rect">
            <a:avLst/>
          </a:prstGeom>
        </p:spPr>
        <p:txBody>
          <a:bodyPr anchor="ctr">
            <a:prstTxWarp prst="textNoShape">
              <a:avLst/>
            </a:prstTxWarp>
            <a:normAutofit/>
          </a:bodyPr>
          <a:lstStyle/>
          <a:p>
            <a:pPr>
              <a:lnSpc>
                <a:spcPct val="80000"/>
              </a:lnSpc>
            </a:pPr>
            <a:br>
              <a:rPr lang="en-US" sz="1700" b="1">
                <a:solidFill>
                  <a:srgbClr val="11488B"/>
                </a:solidFill>
                <a:effectLst>
                  <a:outerShdw blurRad="38100" dist="38100" dir="2700000" algn="tl">
                    <a:srgbClr val="DDDDDD"/>
                  </a:outerShdw>
                </a:effectLst>
                <a:latin typeface="Calibri" charset="0"/>
              </a:rPr>
            </a:br>
            <a:r>
              <a:rPr lang="en-US" sz="2000" b="1">
                <a:solidFill>
                  <a:srgbClr val="11488B"/>
                </a:solidFill>
                <a:effectLst>
                  <a:outerShdw blurRad="38100" dist="38100" dir="2700000" algn="tl">
                    <a:srgbClr val="DDDDDD"/>
                  </a:outerShdw>
                </a:effectLst>
              </a:rPr>
              <a:t>Magnitude 9.0 NEAR THE EAST COAST OF HONSHU, JAPAN</a:t>
            </a:r>
            <a:br>
              <a:rPr lang="en-US" sz="3500" b="1">
                <a:solidFill>
                  <a:srgbClr val="11488B"/>
                </a:solidFill>
                <a:effectLst>
                  <a:outerShdw blurRad="38100" dist="38100" dir="2700000" algn="tl">
                    <a:srgbClr val="DDDDDD"/>
                  </a:outerShdw>
                </a:effectLst>
              </a:rPr>
            </a:br>
            <a:r>
              <a:rPr lang="en-US" sz="1500" b="1">
                <a:solidFill>
                  <a:srgbClr val="11488B"/>
                </a:solidFill>
                <a:effectLst>
                  <a:outerShdw blurRad="38100" dist="38100" dir="2700000" algn="tl">
                    <a:srgbClr val="DDDDDD"/>
                  </a:outerShdw>
                </a:effectLst>
              </a:rPr>
              <a:t>Friday,  March 11, 2011 at 05:46:23 UTC </a:t>
            </a:r>
            <a:endParaRPr lang="en-US" sz="1500">
              <a:solidFill>
                <a:srgbClr val="11488B"/>
              </a:solidFill>
              <a:effectLst>
                <a:outerShdw blurRad="38100" dist="38100" dir="2700000" algn="tl">
                  <a:srgbClr val="DDDDDD"/>
                </a:outerShdw>
              </a:effectLst>
            </a:endParaRPr>
          </a:p>
        </p:txBody>
      </p:sp>
      <p:sp>
        <p:nvSpPr>
          <p:cNvPr id="59397" name="TextBox 9"/>
          <p:cNvSpPr txBox="1">
            <a:spLocks noChangeArrowheads="1"/>
          </p:cNvSpPr>
          <p:nvPr/>
        </p:nvSpPr>
        <p:spPr bwMode="auto">
          <a:xfrm>
            <a:off x="1698625" y="1219200"/>
            <a:ext cx="8610600" cy="381000"/>
          </a:xfrm>
          <a:prstGeom prst="rect">
            <a:avLst/>
          </a:prstGeom>
          <a:noFill/>
          <a:ln w="9525">
            <a:noFill/>
            <a:miter lim="800000"/>
            <a:headEnd/>
            <a:tailEnd/>
          </a:ln>
        </p:spPr>
        <p:txBody>
          <a:bodyPr>
            <a:prstTxWarp prst="textNoShape">
              <a:avLst/>
            </a:prstTxWarp>
            <a:spAutoFit/>
          </a:bodyPr>
          <a:lstStyle/>
          <a:p>
            <a:r>
              <a:rPr lang="en-US"/>
              <a:t>Seismic waves recorded around the world.</a:t>
            </a:r>
          </a:p>
        </p:txBody>
      </p:sp>
      <p:pic>
        <p:nvPicPr>
          <p:cNvPr id="59398" name="Picture 6" descr="Japan_9.gif"/>
          <p:cNvPicPr>
            <a:picLocks noChangeAspect="1"/>
          </p:cNvPicPr>
          <p:nvPr/>
        </p:nvPicPr>
        <p:blipFill>
          <a:blip r:embed="rId4"/>
          <a:srcRect/>
          <a:stretch>
            <a:fillRect/>
          </a:stretch>
        </p:blipFill>
        <p:spPr bwMode="auto">
          <a:xfrm>
            <a:off x="1757364" y="1676400"/>
            <a:ext cx="8910637" cy="51054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5785" y="712788"/>
            <a:ext cx="2457450" cy="4735512"/>
          </a:xfrm>
        </p:spPr>
        <p:txBody>
          <a:bodyPr/>
          <a:lstStyle/>
          <a:p>
            <a:r>
              <a:rPr lang="en-US" dirty="0"/>
              <a:t>Seismic Data to Earth Structure</a:t>
            </a:r>
          </a:p>
        </p:txBody>
      </p:sp>
      <p:pic>
        <p:nvPicPr>
          <p:cNvPr id="4" name="Picture 3" descr="2015.04.25.06.11.TimeDistBinStack.TT.0.1to0.5Hz.VERTICAL.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525"/>
            <a:ext cx="6291785" cy="6858000"/>
          </a:xfrm>
          <a:prstGeom prst="rect">
            <a:avLst/>
          </a:prstGeom>
        </p:spPr>
      </p:pic>
    </p:spTree>
    <p:extLst>
      <p:ext uri="{BB962C8B-B14F-4D97-AF65-F5344CB8AC3E}">
        <p14:creationId xmlns:p14="http://schemas.microsoft.com/office/powerpoint/2010/main" val="4036734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BABF3615-B4BD-90C7-E382-F2B3A98D3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a:extLst>
              <a:ext uri="{FF2B5EF4-FFF2-40B4-BE49-F238E27FC236}">
                <a16:creationId xmlns:a16="http://schemas.microsoft.com/office/drawing/2014/main" id="{10697294-B116-CC02-2B5D-304DDEF98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343401"/>
            <a:ext cx="9144000" cy="223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45CCD1F9-01D5-FB6D-1BCE-276E3FD35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73152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a:extLst>
              <a:ext uri="{FF2B5EF4-FFF2-40B4-BE49-F238E27FC236}">
                <a16:creationId xmlns:a16="http://schemas.microsoft.com/office/drawing/2014/main" id="{5F63ECB2-87E6-BF2A-C1B8-022311194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76538"/>
            <a:ext cx="9144000" cy="4081462"/>
          </a:xfrm>
          <a:prstGeom prst="rect">
            <a:avLst/>
          </a:prstGeom>
          <a:noFill/>
          <a:extLst>
            <a:ext uri="{909E8E84-426E-40DD-AFC4-6F175D3DCCD1}">
              <a14:hiddenFill xmlns:a14="http://schemas.microsoft.com/office/drawing/2010/main">
                <a:solidFill>
                  <a:srgbClr val="FFFFFF"/>
                </a:solidFill>
              </a14:hiddenFill>
            </a:ext>
          </a:extLst>
        </p:spPr>
      </p:pic>
      <p:sp>
        <p:nvSpPr>
          <p:cNvPr id="44036" name="Rectangle 4">
            <a:extLst>
              <a:ext uri="{FF2B5EF4-FFF2-40B4-BE49-F238E27FC236}">
                <a16:creationId xmlns:a16="http://schemas.microsoft.com/office/drawing/2014/main" id="{39F381DD-8BE4-61A9-DE19-14C85B99AD4A}"/>
              </a:ext>
            </a:extLst>
          </p:cNvPr>
          <p:cNvSpPr>
            <a:spLocks noChangeArrowheads="1"/>
          </p:cNvSpPr>
          <p:nvPr/>
        </p:nvSpPr>
        <p:spPr bwMode="auto">
          <a:xfrm>
            <a:off x="9677400" y="4114800"/>
            <a:ext cx="8382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6A14224B-5F31-28D4-27CD-E4DE1AE16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8458200" cy="3348038"/>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a:extLst>
              <a:ext uri="{FF2B5EF4-FFF2-40B4-BE49-F238E27FC236}">
                <a16:creationId xmlns:a16="http://schemas.microsoft.com/office/drawing/2014/main" id="{BEBD7CB8-059A-A433-25CF-D337CB4AF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9000"/>
            <a:ext cx="9144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72961B1A-225C-354B-E239-07BA06479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a:extLst>
              <a:ext uri="{FF2B5EF4-FFF2-40B4-BE49-F238E27FC236}">
                <a16:creationId xmlns:a16="http://schemas.microsoft.com/office/drawing/2014/main" id="{4B7B1549-C9D2-F1DE-B7FF-59A1810E2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67200"/>
            <a:ext cx="9144000" cy="1582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88CEEF09-0777-6F5A-1C10-94D9A43A6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964" y="0"/>
            <a:ext cx="3094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a:extLst>
              <a:ext uri="{FF2B5EF4-FFF2-40B4-BE49-F238E27FC236}">
                <a16:creationId xmlns:a16="http://schemas.microsoft.com/office/drawing/2014/main" id="{FE37DE04-6BF5-D6F7-DD14-D108FBEDB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6042025"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11DA4E84-2C8E-08E9-C55D-AE35E6080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
            <a:ext cx="8610600" cy="588486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a:extLst>
              <a:ext uri="{FF2B5EF4-FFF2-40B4-BE49-F238E27FC236}">
                <a16:creationId xmlns:a16="http://schemas.microsoft.com/office/drawing/2014/main" id="{EB5FE358-9FD0-4903-F646-7A2BAE8AC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829300"/>
            <a:ext cx="7467600" cy="1028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0">
            <a:extLst>
              <a:ext uri="{FF2B5EF4-FFF2-40B4-BE49-F238E27FC236}">
                <a16:creationId xmlns:a16="http://schemas.microsoft.com/office/drawing/2014/main" id="{29D598BA-06A1-9BCC-9B49-8986EF57E7B3}"/>
              </a:ext>
            </a:extLst>
          </p:cNvPr>
          <p:cNvGrpSpPr>
            <a:grpSpLocks/>
          </p:cNvGrpSpPr>
          <p:nvPr/>
        </p:nvGrpSpPr>
        <p:grpSpPr bwMode="auto">
          <a:xfrm>
            <a:off x="1787525" y="152401"/>
            <a:ext cx="8921750" cy="4355831"/>
            <a:chOff x="381000" y="1112838"/>
            <a:chExt cx="9259016" cy="4433067"/>
          </a:xfrm>
        </p:grpSpPr>
        <p:sp>
          <p:nvSpPr>
            <p:cNvPr id="19465" name="Text Box 2">
              <a:extLst>
                <a:ext uri="{FF2B5EF4-FFF2-40B4-BE49-F238E27FC236}">
                  <a16:creationId xmlns:a16="http://schemas.microsoft.com/office/drawing/2014/main" id="{B1104C84-E022-6289-D18F-44B18C86D282}"/>
                </a:ext>
              </a:extLst>
            </p:cNvPr>
            <p:cNvSpPr txBox="1">
              <a:spLocks noChangeArrowheads="1"/>
            </p:cNvSpPr>
            <p:nvPr/>
          </p:nvSpPr>
          <p:spPr bwMode="auto">
            <a:xfrm>
              <a:off x="381000" y="1112838"/>
              <a:ext cx="8382000" cy="404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r>
                <a:rPr kumimoji="0" lang="en-US" altLang="en-US" sz="2400" b="1" dirty="0">
                  <a:solidFill>
                    <a:srgbClr val="CC3300"/>
                  </a:solidFill>
                  <a:latin typeface="Arial" panose="020B0604020202020204" pitchFamily="34" charset="0"/>
                </a:rPr>
                <a:t>                                 </a:t>
              </a:r>
              <a:r>
                <a:rPr kumimoji="0" lang="en-US" altLang="en-US" sz="2600" b="1" dirty="0">
                  <a:solidFill>
                    <a:srgbClr val="C00000"/>
                  </a:solidFill>
                  <a:latin typeface="Arial" panose="020B0604020202020204" pitchFamily="34" charset="0"/>
                </a:rPr>
                <a:t>Seismic Waves</a:t>
              </a:r>
              <a:r>
                <a:rPr kumimoji="0" lang="en-US" altLang="en-US" sz="1800" b="1" dirty="0">
                  <a:solidFill>
                    <a:srgbClr val="C00000"/>
                  </a:solidFill>
                  <a:latin typeface="Arial" panose="020B0604020202020204" pitchFamily="34" charset="0"/>
                </a:rPr>
                <a:t> </a:t>
              </a:r>
            </a:p>
            <a:p>
              <a:pPr algn="l" fontAlgn="base"/>
              <a:endParaRPr kumimoji="0" lang="en-US" altLang="en-US" sz="1800" dirty="0">
                <a:solidFill>
                  <a:srgbClr val="CC3300"/>
                </a:solidFill>
                <a:latin typeface="Arial" panose="020B0604020202020204" pitchFamily="34" charset="0"/>
              </a:endParaRPr>
            </a:p>
            <a:p>
              <a:pPr algn="l" fontAlgn="base"/>
              <a:endParaRPr kumimoji="0" lang="en-US" altLang="en-US" sz="1800" dirty="0">
                <a:solidFill>
                  <a:srgbClr val="FFFF00"/>
                </a:solidFill>
                <a:latin typeface="Arial" panose="020B0604020202020204" pitchFamily="34" charset="0"/>
              </a:endParaRPr>
            </a:p>
            <a:p>
              <a:pPr algn="l" fontAlgn="base">
                <a:spcBef>
                  <a:spcPct val="50000"/>
                </a:spcBef>
              </a:pPr>
              <a:endParaRPr kumimoji="0" lang="en-US" altLang="en-US" dirty="0">
                <a:solidFill>
                  <a:srgbClr val="FFFF00"/>
                </a:solidFill>
                <a:latin typeface="Arial" panose="020B0604020202020204" pitchFamily="34" charset="0"/>
              </a:endParaRPr>
            </a:p>
            <a:p>
              <a:pPr algn="l" fontAlgn="base">
                <a:spcBef>
                  <a:spcPct val="50000"/>
                </a:spcBef>
              </a:pPr>
              <a:endParaRPr kumimoji="0" lang="en-US" altLang="en-US" dirty="0">
                <a:solidFill>
                  <a:srgbClr val="FFFF00"/>
                </a:solidFill>
                <a:latin typeface="Arial" panose="020B0604020202020204" pitchFamily="34" charset="0"/>
              </a:endParaRPr>
            </a:p>
            <a:p>
              <a:pPr algn="l" fontAlgn="base">
                <a:spcBef>
                  <a:spcPct val="50000"/>
                </a:spcBef>
              </a:pPr>
              <a:endParaRPr kumimoji="0" lang="en-US" altLang="en-US" dirty="0">
                <a:solidFill>
                  <a:srgbClr val="FFFF00"/>
                </a:solidFill>
                <a:latin typeface="Arial" panose="020B0604020202020204" pitchFamily="34" charset="0"/>
              </a:endParaRPr>
            </a:p>
            <a:p>
              <a:pPr algn="l" fontAlgn="base">
                <a:buFontTx/>
                <a:buAutoNum type="arabicPeriod"/>
              </a:pPr>
              <a:endParaRPr kumimoji="0" lang="en-US" altLang="en-US" dirty="0">
                <a:solidFill>
                  <a:srgbClr val="FFFF00"/>
                </a:solidFill>
                <a:latin typeface="Arial" panose="020B0604020202020204" pitchFamily="34" charset="0"/>
              </a:endParaRPr>
            </a:p>
            <a:p>
              <a:pPr algn="l" fontAlgn="base">
                <a:buFontTx/>
                <a:buAutoNum type="arabicPeriod"/>
              </a:pPr>
              <a:endParaRPr kumimoji="0" lang="en-US" altLang="en-US" dirty="0">
                <a:solidFill>
                  <a:srgbClr val="FFFF00"/>
                </a:solidFill>
                <a:latin typeface="Arial" panose="020B0604020202020204" pitchFamily="34" charset="0"/>
              </a:endParaRPr>
            </a:p>
            <a:p>
              <a:pPr algn="l" fontAlgn="base">
                <a:buFontTx/>
                <a:buAutoNum type="arabicPeriod"/>
              </a:pPr>
              <a:endParaRPr kumimoji="0" lang="en-US" altLang="en-US" dirty="0">
                <a:solidFill>
                  <a:srgbClr val="FFFF00"/>
                </a:solidFill>
                <a:latin typeface="Arial" panose="020B0604020202020204" pitchFamily="34" charset="0"/>
              </a:endParaRPr>
            </a:p>
            <a:p>
              <a:pPr algn="l" fontAlgn="base"/>
              <a:endParaRPr kumimoji="0" lang="en-US" altLang="en-US" dirty="0">
                <a:solidFill>
                  <a:srgbClr val="FFFF00"/>
                </a:solidFill>
                <a:latin typeface="Arial" panose="020B0604020202020204" pitchFamily="34" charset="0"/>
              </a:endParaRPr>
            </a:p>
            <a:p>
              <a:pPr algn="l" fontAlgn="base"/>
              <a:endParaRPr kumimoji="0" lang="en-US" altLang="en-US" dirty="0">
                <a:solidFill>
                  <a:srgbClr val="FFFF00"/>
                </a:solidFill>
                <a:latin typeface="Arial" panose="020B0604020202020204" pitchFamily="34" charset="0"/>
              </a:endParaRPr>
            </a:p>
          </p:txBody>
        </p:sp>
        <p:sp>
          <p:nvSpPr>
            <p:cNvPr id="19466" name="Line 3">
              <a:extLst>
                <a:ext uri="{FF2B5EF4-FFF2-40B4-BE49-F238E27FC236}">
                  <a16:creationId xmlns:a16="http://schemas.microsoft.com/office/drawing/2014/main" id="{CD7ED5EA-1ECC-040A-CBBA-77A1BEEFA27C}"/>
                </a:ext>
              </a:extLst>
            </p:cNvPr>
            <p:cNvSpPr>
              <a:spLocks noChangeShapeType="1"/>
            </p:cNvSpPr>
            <p:nvPr/>
          </p:nvSpPr>
          <p:spPr bwMode="auto">
            <a:xfrm>
              <a:off x="4492921" y="1524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7" name="Line 4">
              <a:extLst>
                <a:ext uri="{FF2B5EF4-FFF2-40B4-BE49-F238E27FC236}">
                  <a16:creationId xmlns:a16="http://schemas.microsoft.com/office/drawing/2014/main" id="{10A6000B-4E40-C246-284E-4ACCC087C0BE}"/>
                </a:ext>
              </a:extLst>
            </p:cNvPr>
            <p:cNvSpPr>
              <a:spLocks noChangeShapeType="1"/>
            </p:cNvSpPr>
            <p:nvPr/>
          </p:nvSpPr>
          <p:spPr bwMode="auto">
            <a:xfrm>
              <a:off x="2514599" y="1981200"/>
              <a:ext cx="434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8" name="Line 5">
              <a:extLst>
                <a:ext uri="{FF2B5EF4-FFF2-40B4-BE49-F238E27FC236}">
                  <a16:creationId xmlns:a16="http://schemas.microsoft.com/office/drawing/2014/main" id="{BE4784A5-91B7-0F7D-AE4F-D3108E8B263E}"/>
                </a:ext>
              </a:extLst>
            </p:cNvPr>
            <p:cNvSpPr>
              <a:spLocks noChangeShapeType="1"/>
            </p:cNvSpPr>
            <p:nvPr/>
          </p:nvSpPr>
          <p:spPr bwMode="auto">
            <a:xfrm>
              <a:off x="2516037" y="19812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9" name="Line 6">
              <a:extLst>
                <a:ext uri="{FF2B5EF4-FFF2-40B4-BE49-F238E27FC236}">
                  <a16:creationId xmlns:a16="http://schemas.microsoft.com/office/drawing/2014/main" id="{5A7AB96B-2036-C789-5EDC-EAD8FDCAF66A}"/>
                </a:ext>
              </a:extLst>
            </p:cNvPr>
            <p:cNvSpPr>
              <a:spLocks noChangeShapeType="1"/>
            </p:cNvSpPr>
            <p:nvPr/>
          </p:nvSpPr>
          <p:spPr bwMode="auto">
            <a:xfrm>
              <a:off x="6865189" y="19812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0" name="Line 7">
              <a:extLst>
                <a:ext uri="{FF2B5EF4-FFF2-40B4-BE49-F238E27FC236}">
                  <a16:creationId xmlns:a16="http://schemas.microsoft.com/office/drawing/2014/main" id="{DAE17733-EC31-6F05-AE4A-040787EA3044}"/>
                </a:ext>
              </a:extLst>
            </p:cNvPr>
            <p:cNvSpPr>
              <a:spLocks noChangeShapeType="1"/>
            </p:cNvSpPr>
            <p:nvPr/>
          </p:nvSpPr>
          <p:spPr bwMode="auto">
            <a:xfrm flipV="1">
              <a:off x="1219200" y="37338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1" name="Line 8">
              <a:extLst>
                <a:ext uri="{FF2B5EF4-FFF2-40B4-BE49-F238E27FC236}">
                  <a16:creationId xmlns:a16="http://schemas.microsoft.com/office/drawing/2014/main" id="{973F0BE2-E7C9-C2B5-27F1-17265E4F56EE}"/>
                </a:ext>
              </a:extLst>
            </p:cNvPr>
            <p:cNvSpPr>
              <a:spLocks noChangeShapeType="1"/>
            </p:cNvSpPr>
            <p:nvPr/>
          </p:nvSpPr>
          <p:spPr bwMode="auto">
            <a:xfrm>
              <a:off x="5709245" y="3672026"/>
              <a:ext cx="251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2" name="Text Box 9">
              <a:extLst>
                <a:ext uri="{FF2B5EF4-FFF2-40B4-BE49-F238E27FC236}">
                  <a16:creationId xmlns:a16="http://schemas.microsoft.com/office/drawing/2014/main" id="{8C6CE298-B571-CF01-12C4-44B433EA6D00}"/>
                </a:ext>
              </a:extLst>
            </p:cNvPr>
            <p:cNvSpPr txBox="1">
              <a:spLocks noChangeArrowheads="1"/>
            </p:cNvSpPr>
            <p:nvPr/>
          </p:nvSpPr>
          <p:spPr bwMode="auto">
            <a:xfrm>
              <a:off x="1447800" y="2667000"/>
              <a:ext cx="2209800" cy="48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spcBef>
                  <a:spcPct val="50000"/>
                </a:spcBef>
              </a:pPr>
              <a:r>
                <a:rPr kumimoji="0" lang="en-US" altLang="en-US" sz="2500" b="1">
                  <a:solidFill>
                    <a:srgbClr val="0000FF"/>
                  </a:solidFill>
                  <a:latin typeface="Arial" panose="020B0604020202020204" pitchFamily="34" charset="0"/>
                </a:rPr>
                <a:t>Body Waves</a:t>
              </a:r>
            </a:p>
          </p:txBody>
        </p:sp>
        <p:sp>
          <p:nvSpPr>
            <p:cNvPr id="19473" name="Text Box 10">
              <a:extLst>
                <a:ext uri="{FF2B5EF4-FFF2-40B4-BE49-F238E27FC236}">
                  <a16:creationId xmlns:a16="http://schemas.microsoft.com/office/drawing/2014/main" id="{FEEF6AB6-1CFA-179D-C401-12912B51C538}"/>
                </a:ext>
              </a:extLst>
            </p:cNvPr>
            <p:cNvSpPr txBox="1">
              <a:spLocks noChangeArrowheads="1"/>
            </p:cNvSpPr>
            <p:nvPr/>
          </p:nvSpPr>
          <p:spPr bwMode="auto">
            <a:xfrm>
              <a:off x="5441830" y="2667000"/>
              <a:ext cx="2895600" cy="48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spcBef>
                  <a:spcPct val="50000"/>
                </a:spcBef>
              </a:pPr>
              <a:r>
                <a:rPr kumimoji="0" lang="en-US" altLang="en-US" sz="2500" b="1">
                  <a:solidFill>
                    <a:srgbClr val="0000FF"/>
                  </a:solidFill>
                  <a:latin typeface="Arial" panose="020B0604020202020204" pitchFamily="34" charset="0"/>
                </a:rPr>
                <a:t>Surface Waves</a:t>
              </a:r>
            </a:p>
          </p:txBody>
        </p:sp>
        <p:sp>
          <p:nvSpPr>
            <p:cNvPr id="19474" name="Line 11">
              <a:extLst>
                <a:ext uri="{FF2B5EF4-FFF2-40B4-BE49-F238E27FC236}">
                  <a16:creationId xmlns:a16="http://schemas.microsoft.com/office/drawing/2014/main" id="{1DB3C0F0-2477-12CE-55B3-996A19A5D1E6}"/>
                </a:ext>
              </a:extLst>
            </p:cNvPr>
            <p:cNvSpPr>
              <a:spLocks noChangeShapeType="1"/>
            </p:cNvSpPr>
            <p:nvPr/>
          </p:nvSpPr>
          <p:spPr bwMode="auto">
            <a:xfrm>
              <a:off x="2514600" y="30480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5" name="Line 12">
              <a:extLst>
                <a:ext uri="{FF2B5EF4-FFF2-40B4-BE49-F238E27FC236}">
                  <a16:creationId xmlns:a16="http://schemas.microsoft.com/office/drawing/2014/main" id="{79C8CBC8-F3DB-F157-30B0-66B004B3FD90}"/>
                </a:ext>
              </a:extLst>
            </p:cNvPr>
            <p:cNvSpPr>
              <a:spLocks noChangeShapeType="1"/>
            </p:cNvSpPr>
            <p:nvPr/>
          </p:nvSpPr>
          <p:spPr bwMode="auto">
            <a:xfrm>
              <a:off x="6865189" y="31242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6" name="Line 13">
              <a:extLst>
                <a:ext uri="{FF2B5EF4-FFF2-40B4-BE49-F238E27FC236}">
                  <a16:creationId xmlns:a16="http://schemas.microsoft.com/office/drawing/2014/main" id="{B1A20C1E-C7DB-543B-585C-35FCE77E4F20}"/>
                </a:ext>
              </a:extLst>
            </p:cNvPr>
            <p:cNvSpPr>
              <a:spLocks noChangeShapeType="1"/>
            </p:cNvSpPr>
            <p:nvPr/>
          </p:nvSpPr>
          <p:spPr bwMode="auto">
            <a:xfrm>
              <a:off x="1219200" y="3733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7" name="Line 14">
              <a:extLst>
                <a:ext uri="{FF2B5EF4-FFF2-40B4-BE49-F238E27FC236}">
                  <a16:creationId xmlns:a16="http://schemas.microsoft.com/office/drawing/2014/main" id="{0D6E5A70-1AA7-AF08-135C-EFB78E9F21F3}"/>
                </a:ext>
              </a:extLst>
            </p:cNvPr>
            <p:cNvSpPr>
              <a:spLocks noChangeShapeType="1"/>
            </p:cNvSpPr>
            <p:nvPr/>
          </p:nvSpPr>
          <p:spPr bwMode="auto">
            <a:xfrm>
              <a:off x="3581400" y="3733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8" name="Line 15">
              <a:extLst>
                <a:ext uri="{FF2B5EF4-FFF2-40B4-BE49-F238E27FC236}">
                  <a16:creationId xmlns:a16="http://schemas.microsoft.com/office/drawing/2014/main" id="{5A98D1D9-E148-EDB9-28C3-D45E718A2CD8}"/>
                </a:ext>
              </a:extLst>
            </p:cNvPr>
            <p:cNvSpPr>
              <a:spLocks noChangeShapeType="1"/>
            </p:cNvSpPr>
            <p:nvPr/>
          </p:nvSpPr>
          <p:spPr bwMode="auto">
            <a:xfrm>
              <a:off x="5709245" y="3672027"/>
              <a:ext cx="0" cy="10081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9" name="Line 16">
              <a:extLst>
                <a:ext uri="{FF2B5EF4-FFF2-40B4-BE49-F238E27FC236}">
                  <a16:creationId xmlns:a16="http://schemas.microsoft.com/office/drawing/2014/main" id="{54F1A6D4-6DBB-DBA0-1384-1DD6C31C5E31}"/>
                </a:ext>
              </a:extLst>
            </p:cNvPr>
            <p:cNvSpPr>
              <a:spLocks noChangeShapeType="1"/>
            </p:cNvSpPr>
            <p:nvPr/>
          </p:nvSpPr>
          <p:spPr bwMode="auto">
            <a:xfrm flipH="1">
              <a:off x="8223845" y="3672026"/>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0" name="Text Box 17">
              <a:extLst>
                <a:ext uri="{FF2B5EF4-FFF2-40B4-BE49-F238E27FC236}">
                  <a16:creationId xmlns:a16="http://schemas.microsoft.com/office/drawing/2014/main" id="{B5D9B82C-2D08-8946-CFA7-864A6121814F}"/>
                </a:ext>
              </a:extLst>
            </p:cNvPr>
            <p:cNvSpPr txBox="1">
              <a:spLocks noChangeArrowheads="1"/>
            </p:cNvSpPr>
            <p:nvPr/>
          </p:nvSpPr>
          <p:spPr bwMode="auto">
            <a:xfrm>
              <a:off x="381000" y="4343400"/>
              <a:ext cx="1447800" cy="4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spcBef>
                  <a:spcPct val="50000"/>
                </a:spcBef>
              </a:pPr>
              <a:r>
                <a:rPr kumimoji="0" lang="en-US" altLang="en-US" sz="2400" b="1">
                  <a:latin typeface="Arial" panose="020B0604020202020204" pitchFamily="34" charset="0"/>
                </a:rPr>
                <a:t>P</a:t>
              </a:r>
              <a:r>
                <a:rPr kumimoji="0" lang="en-US" altLang="en-US" sz="2400">
                  <a:latin typeface="Arial" panose="020B0604020202020204" pitchFamily="34" charset="0"/>
                </a:rPr>
                <a:t> Waves</a:t>
              </a:r>
              <a:r>
                <a:rPr kumimoji="0" lang="en-US" altLang="en-US" sz="2400">
                  <a:solidFill>
                    <a:srgbClr val="FFFF00"/>
                  </a:solidFill>
                  <a:latin typeface="Arial" panose="020B0604020202020204" pitchFamily="34" charset="0"/>
                </a:rPr>
                <a:t> </a:t>
              </a:r>
            </a:p>
          </p:txBody>
        </p:sp>
        <p:sp>
          <p:nvSpPr>
            <p:cNvPr id="19481" name="Text Box 18">
              <a:extLst>
                <a:ext uri="{FF2B5EF4-FFF2-40B4-BE49-F238E27FC236}">
                  <a16:creationId xmlns:a16="http://schemas.microsoft.com/office/drawing/2014/main" id="{8E7781B2-960F-47A2-A64E-F9EC1C6C72AC}"/>
                </a:ext>
              </a:extLst>
            </p:cNvPr>
            <p:cNvSpPr txBox="1">
              <a:spLocks noChangeArrowheads="1"/>
            </p:cNvSpPr>
            <p:nvPr/>
          </p:nvSpPr>
          <p:spPr bwMode="auto">
            <a:xfrm>
              <a:off x="2667000" y="4343400"/>
              <a:ext cx="1828800" cy="4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spcBef>
                  <a:spcPct val="50000"/>
                </a:spcBef>
              </a:pPr>
              <a:r>
                <a:rPr kumimoji="0" lang="en-US" altLang="en-US" sz="2400" b="1">
                  <a:latin typeface="Arial" panose="020B0604020202020204" pitchFamily="34" charset="0"/>
                </a:rPr>
                <a:t>S</a:t>
              </a:r>
              <a:r>
                <a:rPr kumimoji="0" lang="en-US" altLang="en-US" sz="2400">
                  <a:latin typeface="Arial" panose="020B0604020202020204" pitchFamily="34" charset="0"/>
                </a:rPr>
                <a:t> Waves</a:t>
              </a:r>
              <a:r>
                <a:rPr kumimoji="0" lang="en-US" altLang="en-US" sz="2400">
                  <a:solidFill>
                    <a:srgbClr val="FFFF00"/>
                  </a:solidFill>
                  <a:latin typeface="Arial" panose="020B0604020202020204" pitchFamily="34" charset="0"/>
                </a:rPr>
                <a:t> </a:t>
              </a:r>
            </a:p>
          </p:txBody>
        </p:sp>
        <p:sp>
          <p:nvSpPr>
            <p:cNvPr id="19482" name="Text Box 19">
              <a:extLst>
                <a:ext uri="{FF2B5EF4-FFF2-40B4-BE49-F238E27FC236}">
                  <a16:creationId xmlns:a16="http://schemas.microsoft.com/office/drawing/2014/main" id="{15DB7B38-9021-5D2A-9FC4-7A6A5B444CD9}"/>
                </a:ext>
              </a:extLst>
            </p:cNvPr>
            <p:cNvSpPr txBox="1">
              <a:spLocks noChangeArrowheads="1"/>
            </p:cNvSpPr>
            <p:nvPr/>
          </p:nvSpPr>
          <p:spPr bwMode="auto">
            <a:xfrm>
              <a:off x="4317517" y="4680191"/>
              <a:ext cx="2590801" cy="4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spcBef>
                  <a:spcPct val="50000"/>
                </a:spcBef>
              </a:pPr>
              <a:r>
                <a:rPr kumimoji="0" lang="en-US" altLang="en-US" sz="2400">
                  <a:latin typeface="Arial" panose="020B0604020202020204" pitchFamily="34" charset="0"/>
                </a:rPr>
                <a:t>Love (</a:t>
              </a:r>
              <a:r>
                <a:rPr kumimoji="0" lang="en-US" altLang="en-US" sz="2400" b="1">
                  <a:latin typeface="Arial" panose="020B0604020202020204" pitchFamily="34" charset="0"/>
                </a:rPr>
                <a:t>L</a:t>
              </a:r>
              <a:r>
                <a:rPr kumimoji="0" lang="en-US" altLang="en-US" sz="2400">
                  <a:latin typeface="Arial" panose="020B0604020202020204" pitchFamily="34" charset="0"/>
                </a:rPr>
                <a:t>) Waves</a:t>
              </a:r>
              <a:r>
                <a:rPr kumimoji="0" lang="en-US" altLang="en-US">
                  <a:solidFill>
                    <a:srgbClr val="FFFF00"/>
                  </a:solidFill>
                  <a:latin typeface="Arial" panose="020B0604020202020204" pitchFamily="34" charset="0"/>
                </a:rPr>
                <a:t> </a:t>
              </a:r>
            </a:p>
          </p:txBody>
        </p:sp>
        <p:sp>
          <p:nvSpPr>
            <p:cNvPr id="19483" name="Text Box 20">
              <a:extLst>
                <a:ext uri="{FF2B5EF4-FFF2-40B4-BE49-F238E27FC236}">
                  <a16:creationId xmlns:a16="http://schemas.microsoft.com/office/drawing/2014/main" id="{F9E5DFAC-65BF-8EB1-51D9-6BEA2EF48589}"/>
                </a:ext>
              </a:extLst>
            </p:cNvPr>
            <p:cNvSpPr txBox="1">
              <a:spLocks noChangeArrowheads="1"/>
            </p:cNvSpPr>
            <p:nvPr/>
          </p:nvSpPr>
          <p:spPr bwMode="auto">
            <a:xfrm>
              <a:off x="6592015" y="5076054"/>
              <a:ext cx="3048001" cy="4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spcBef>
                  <a:spcPct val="50000"/>
                </a:spcBef>
              </a:pPr>
              <a:r>
                <a:rPr kumimoji="0" lang="en-US" altLang="en-US" sz="2400">
                  <a:latin typeface="Arial" panose="020B0604020202020204" pitchFamily="34" charset="0"/>
                </a:rPr>
                <a:t>Rayleigh (</a:t>
              </a:r>
              <a:r>
                <a:rPr kumimoji="0" lang="en-US" altLang="en-US" sz="2400" b="1">
                  <a:latin typeface="Arial" panose="020B0604020202020204" pitchFamily="34" charset="0"/>
                </a:rPr>
                <a:t>R</a:t>
              </a:r>
              <a:r>
                <a:rPr kumimoji="0" lang="en-US" altLang="en-US" sz="2400">
                  <a:latin typeface="Arial" panose="020B0604020202020204" pitchFamily="34" charset="0"/>
                </a:rPr>
                <a:t>) Waves </a:t>
              </a:r>
            </a:p>
          </p:txBody>
        </p:sp>
      </p:grpSp>
      <p:sp>
        <p:nvSpPr>
          <p:cNvPr id="19458" name="Text Box 2">
            <a:extLst>
              <a:ext uri="{FF2B5EF4-FFF2-40B4-BE49-F238E27FC236}">
                <a16:creationId xmlns:a16="http://schemas.microsoft.com/office/drawing/2014/main" id="{9AFD3277-63D5-9BC7-5811-BD8A5FACA581}"/>
              </a:ext>
            </a:extLst>
          </p:cNvPr>
          <p:cNvSpPr txBox="1">
            <a:spLocks noChangeArrowheads="1"/>
          </p:cNvSpPr>
          <p:nvPr/>
        </p:nvSpPr>
        <p:spPr bwMode="auto">
          <a:xfrm>
            <a:off x="0" y="5390225"/>
            <a:ext cx="12192000" cy="72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1475" indent="-371475"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ctr" eaLnBrk="1" fontAlgn="base" hangingPunct="1">
              <a:lnSpc>
                <a:spcPct val="120000"/>
              </a:lnSpc>
              <a:buFont typeface="Wingdings" pitchFamily="2" charset="2"/>
              <a:buChar char="Ø"/>
            </a:pPr>
            <a:r>
              <a:rPr lang="en-US" altLang="en-US" sz="1800" dirty="0">
                <a:solidFill>
                  <a:srgbClr val="FF3300"/>
                </a:solidFill>
              </a:rPr>
              <a:t>Body waves travel through the interior of the Earth. </a:t>
            </a:r>
          </a:p>
          <a:p>
            <a:pPr algn="ctr" eaLnBrk="1" fontAlgn="base" hangingPunct="1">
              <a:lnSpc>
                <a:spcPct val="120000"/>
              </a:lnSpc>
              <a:buFont typeface="Wingdings" pitchFamily="2" charset="2"/>
              <a:buChar char="Ø"/>
            </a:pPr>
            <a:r>
              <a:rPr lang="en-US" altLang="en-US" sz="1800" dirty="0">
                <a:solidFill>
                  <a:srgbClr val="FF3300"/>
                </a:solidFill>
              </a:rPr>
              <a:t>Surface waves: </a:t>
            </a:r>
            <a:r>
              <a:rPr kumimoji="0" lang="en-US" altLang="en-US" sz="1800" dirty="0">
                <a:solidFill>
                  <a:srgbClr val="FF3300"/>
                </a:solidFill>
                <a:latin typeface="Arial" panose="020B0604020202020204" pitchFamily="34" charset="0"/>
              </a:rPr>
              <a:t> Their motion is restricted to near the ground surface. </a:t>
            </a:r>
            <a:endParaRPr kumimoji="0" lang="en-US" altLang="en-US" sz="2400" b="1" dirty="0">
              <a:solidFill>
                <a:srgbClr val="FF3300"/>
              </a:solidFill>
              <a:latin typeface="Arial" panose="020B0604020202020204" pitchFamily="34" charset="0"/>
            </a:endParaRPr>
          </a:p>
        </p:txBody>
      </p:sp>
      <p:sp>
        <p:nvSpPr>
          <p:cNvPr id="19459" name="Line 8">
            <a:extLst>
              <a:ext uri="{FF2B5EF4-FFF2-40B4-BE49-F238E27FC236}">
                <a16:creationId xmlns:a16="http://schemas.microsoft.com/office/drawing/2014/main" id="{BAA93967-0C83-9D99-8DE2-74FBBE6B0004}"/>
              </a:ext>
            </a:extLst>
          </p:cNvPr>
          <p:cNvSpPr>
            <a:spLocks noChangeShapeType="1"/>
          </p:cNvSpPr>
          <p:nvPr/>
        </p:nvSpPr>
        <p:spPr bwMode="auto">
          <a:xfrm>
            <a:off x="3990976" y="4424363"/>
            <a:ext cx="2424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0" name="Line 12">
            <a:extLst>
              <a:ext uri="{FF2B5EF4-FFF2-40B4-BE49-F238E27FC236}">
                <a16:creationId xmlns:a16="http://schemas.microsoft.com/office/drawing/2014/main" id="{3FAF19EF-B3DA-311A-5EE1-39A8641C6B5C}"/>
              </a:ext>
            </a:extLst>
          </p:cNvPr>
          <p:cNvSpPr>
            <a:spLocks noChangeShapeType="1"/>
          </p:cNvSpPr>
          <p:nvPr/>
        </p:nvSpPr>
        <p:spPr bwMode="auto">
          <a:xfrm>
            <a:off x="5105400" y="3886201"/>
            <a:ext cx="0" cy="523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1" name="Line 16">
            <a:extLst>
              <a:ext uri="{FF2B5EF4-FFF2-40B4-BE49-F238E27FC236}">
                <a16:creationId xmlns:a16="http://schemas.microsoft.com/office/drawing/2014/main" id="{C8E3E04D-618C-4D71-0CCD-D6B1C09B2631}"/>
              </a:ext>
            </a:extLst>
          </p:cNvPr>
          <p:cNvSpPr>
            <a:spLocks noChangeShapeType="1"/>
          </p:cNvSpPr>
          <p:nvPr/>
        </p:nvSpPr>
        <p:spPr bwMode="auto">
          <a:xfrm flipH="1">
            <a:off x="6415088" y="4424364"/>
            <a:ext cx="0" cy="376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2" name="Text Box 19">
            <a:extLst>
              <a:ext uri="{FF2B5EF4-FFF2-40B4-BE49-F238E27FC236}">
                <a16:creationId xmlns:a16="http://schemas.microsoft.com/office/drawing/2014/main" id="{018BAD13-4863-EF32-8EA7-9D2E063CE470}"/>
              </a:ext>
            </a:extLst>
          </p:cNvPr>
          <p:cNvSpPr txBox="1">
            <a:spLocks noChangeArrowheads="1"/>
          </p:cNvSpPr>
          <p:nvPr/>
        </p:nvSpPr>
        <p:spPr bwMode="auto">
          <a:xfrm>
            <a:off x="2743200" y="4808538"/>
            <a:ext cx="2497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spcBef>
                <a:spcPct val="50000"/>
              </a:spcBef>
            </a:pPr>
            <a:r>
              <a:rPr kumimoji="0" lang="en-US" altLang="en-US">
                <a:latin typeface="Arial" panose="020B0604020202020204" pitchFamily="34" charset="0"/>
              </a:rPr>
              <a:t>SH waves</a:t>
            </a:r>
            <a:endParaRPr kumimoji="0" lang="en-US" altLang="en-US" sz="1800">
              <a:solidFill>
                <a:srgbClr val="FFFF00"/>
              </a:solidFill>
              <a:latin typeface="Arial" panose="020B0604020202020204" pitchFamily="34" charset="0"/>
            </a:endParaRPr>
          </a:p>
        </p:txBody>
      </p:sp>
      <p:sp>
        <p:nvSpPr>
          <p:cNvPr id="19463" name="Text Box 20">
            <a:extLst>
              <a:ext uri="{FF2B5EF4-FFF2-40B4-BE49-F238E27FC236}">
                <a16:creationId xmlns:a16="http://schemas.microsoft.com/office/drawing/2014/main" id="{FD967D17-1A45-2587-4864-3DEDCAC9CC83}"/>
              </a:ext>
            </a:extLst>
          </p:cNvPr>
          <p:cNvSpPr txBox="1">
            <a:spLocks noChangeArrowheads="1"/>
          </p:cNvSpPr>
          <p:nvPr/>
        </p:nvSpPr>
        <p:spPr bwMode="auto">
          <a:xfrm>
            <a:off x="5638801" y="4800601"/>
            <a:ext cx="2936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sz="20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sz="20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sz="20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sz="2000">
                <a:solidFill>
                  <a:schemeClr val="tx1"/>
                </a:solidFill>
                <a:latin typeface="Verdana" panose="020B0604030504040204" pitchFamily="34" charset="0"/>
                <a:ea typeface="ＭＳ Ｐゴシック" panose="020B0600070205080204" pitchFamily="34" charset="-128"/>
              </a:defRPr>
            </a:lvl5pPr>
            <a:lvl6pPr marL="25146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6pPr>
            <a:lvl7pPr marL="29718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7pPr>
            <a:lvl8pPr marL="34290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8pPr>
            <a:lvl9pPr marL="3886200" indent="-228600" algn="ctr" eaLnBrk="0" fontAlgn="ctr" hangingPunct="0">
              <a:spcBef>
                <a:spcPct val="0"/>
              </a:spcBef>
              <a:spcAft>
                <a:spcPct val="0"/>
              </a:spcAft>
              <a:defRPr kumimoji="1" sz="2000">
                <a:solidFill>
                  <a:schemeClr val="tx1"/>
                </a:solidFill>
                <a:latin typeface="Verdana" panose="020B0604030504040204" pitchFamily="34" charset="0"/>
                <a:ea typeface="ＭＳ Ｐゴシック" panose="020B0600070205080204" pitchFamily="34" charset="-128"/>
              </a:defRPr>
            </a:lvl9pPr>
          </a:lstStyle>
          <a:p>
            <a:pPr algn="l" fontAlgn="base">
              <a:spcBef>
                <a:spcPct val="50000"/>
              </a:spcBef>
            </a:pPr>
            <a:r>
              <a:rPr kumimoji="0" lang="en-US" altLang="en-US">
                <a:latin typeface="Arial" panose="020B0604020202020204" pitchFamily="34" charset="0"/>
              </a:rPr>
              <a:t>SV waves</a:t>
            </a:r>
            <a:r>
              <a:rPr kumimoji="0" lang="en-US" altLang="en-US" sz="2400">
                <a:latin typeface="Arial" panose="020B0604020202020204" pitchFamily="34" charset="0"/>
              </a:rPr>
              <a:t> </a:t>
            </a:r>
          </a:p>
        </p:txBody>
      </p:sp>
      <p:sp>
        <p:nvSpPr>
          <p:cNvPr id="19464" name="Line 16">
            <a:extLst>
              <a:ext uri="{FF2B5EF4-FFF2-40B4-BE49-F238E27FC236}">
                <a16:creationId xmlns:a16="http://schemas.microsoft.com/office/drawing/2014/main" id="{10EE942D-BDBB-5D64-D29B-2F84009FD347}"/>
              </a:ext>
            </a:extLst>
          </p:cNvPr>
          <p:cNvSpPr>
            <a:spLocks noChangeShapeType="1"/>
          </p:cNvSpPr>
          <p:nvPr/>
        </p:nvSpPr>
        <p:spPr bwMode="auto">
          <a:xfrm flipH="1">
            <a:off x="3962400" y="4419600"/>
            <a:ext cx="0" cy="376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650" name="Picture 2" descr="Body/Surface Waves">
            <a:extLst>
              <a:ext uri="{FF2B5EF4-FFF2-40B4-BE49-F238E27FC236}">
                <a16:creationId xmlns:a16="http://schemas.microsoft.com/office/drawing/2014/main" id="{A4751ACB-EA57-FE75-B7BE-952BA94B7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68" y="268566"/>
            <a:ext cx="22987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a:extLst>
              <a:ext uri="{FF2B5EF4-FFF2-40B4-BE49-F238E27FC236}">
                <a16:creationId xmlns:a16="http://schemas.microsoft.com/office/drawing/2014/main" id="{3C81F51F-3A19-BCBB-6C07-B711FE55C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794" y="0"/>
            <a:ext cx="2929246" cy="2196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CDD7AA32-FA04-EE42-B7BB-7DE4CD33C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214" y="0"/>
            <a:ext cx="52847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a:extLst>
              <a:ext uri="{FF2B5EF4-FFF2-40B4-BE49-F238E27FC236}">
                <a16:creationId xmlns:a16="http://schemas.microsoft.com/office/drawing/2014/main" id="{B74C3E16-6C69-684A-4F96-459C3EE49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4267200" cy="20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6EB324D2-B787-829E-6520-2154C842A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76" y="0"/>
            <a:ext cx="4492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a:extLst>
              <a:ext uri="{FF2B5EF4-FFF2-40B4-BE49-F238E27FC236}">
                <a16:creationId xmlns:a16="http://schemas.microsoft.com/office/drawing/2014/main" id="{7B129495-8D73-F37C-3812-9C9907D3E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5959C47E-9F51-4760-394A-8E3BDAD35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54038"/>
            <a:ext cx="9144000" cy="5751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a:extLst>
              <a:ext uri="{FF2B5EF4-FFF2-40B4-BE49-F238E27FC236}">
                <a16:creationId xmlns:a16="http://schemas.microsoft.com/office/drawing/2014/main" id="{84AC6805-7C91-A684-356C-9D2425C4C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42950"/>
            <a:ext cx="9144000"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2997B56E-0EB7-E286-167A-71BAB2162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510213"/>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4201E25C-5507-60A2-1B7B-82605B240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791200"/>
            <a:ext cx="4876800" cy="973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1320CEF4-15AC-74CC-F25B-916EE3696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0"/>
            <a:ext cx="44926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F96B3B2A-161C-626C-26CA-69A353DA3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0"/>
            <a:ext cx="495458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99AF7AF5-DFC5-17E6-B041-09D9BE8F4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73200"/>
            <a:ext cx="9144000" cy="3913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32681A35-4AA4-4C13-0E07-BBADB264A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964" y="0"/>
            <a:ext cx="3729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a:extLst>
              <a:ext uri="{FF2B5EF4-FFF2-40B4-BE49-F238E27FC236}">
                <a16:creationId xmlns:a16="http://schemas.microsoft.com/office/drawing/2014/main" id="{12A21490-5096-E9E2-2570-FA028EF27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5410200" cy="474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F7ECBCCF-1F80-741D-5510-CE81E1627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964" y="0"/>
            <a:ext cx="3729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a:extLst>
              <a:ext uri="{FF2B5EF4-FFF2-40B4-BE49-F238E27FC236}">
                <a16:creationId xmlns:a16="http://schemas.microsoft.com/office/drawing/2014/main" id="{707AB47E-A03F-F844-3CEA-6350D007E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334000" cy="468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nimation showing particle motion for a longitudinal pressure wave">
            <a:extLst>
              <a:ext uri="{FF2B5EF4-FFF2-40B4-BE49-F238E27FC236}">
                <a16:creationId xmlns:a16="http://schemas.microsoft.com/office/drawing/2014/main" id="{83CFEFEC-DAA3-5982-489C-6C1760D46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646" y="1191717"/>
            <a:ext cx="762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animation showing particle motion for a longitudinal pressure wave highlighting the difference between particle motion and wave propagation.">
            <a:extLst>
              <a:ext uri="{FF2B5EF4-FFF2-40B4-BE49-F238E27FC236}">
                <a16:creationId xmlns:a16="http://schemas.microsoft.com/office/drawing/2014/main" id="{7DF72673-FB96-A236-920F-EC8FFA2CC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938" y="3721161"/>
            <a:ext cx="7620000" cy="2540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55942D65-A7B1-2F7F-0F70-69548436E3D4}"/>
              </a:ext>
            </a:extLst>
          </p:cNvPr>
          <p:cNvCxnSpPr>
            <a:cxnSpLocks/>
          </p:cNvCxnSpPr>
          <p:nvPr/>
        </p:nvCxnSpPr>
        <p:spPr>
          <a:xfrm>
            <a:off x="5729476" y="1024927"/>
            <a:ext cx="0" cy="5735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00C7C1-F968-F10C-C4C2-EE40A588E761}"/>
              </a:ext>
            </a:extLst>
          </p:cNvPr>
          <p:cNvCxnSpPr>
            <a:cxnSpLocks/>
          </p:cNvCxnSpPr>
          <p:nvPr/>
        </p:nvCxnSpPr>
        <p:spPr>
          <a:xfrm>
            <a:off x="5595369" y="1022579"/>
            <a:ext cx="0" cy="5735782"/>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B1D56ED-F547-6B7F-4BA0-217EA1C224AF}"/>
              </a:ext>
            </a:extLst>
          </p:cNvPr>
          <p:cNvSpPr txBox="1"/>
          <p:nvPr/>
        </p:nvSpPr>
        <p:spPr>
          <a:xfrm>
            <a:off x="0" y="81283"/>
            <a:ext cx="4478215" cy="6647974"/>
          </a:xfrm>
          <a:prstGeom prst="rect">
            <a:avLst/>
          </a:prstGeom>
          <a:noFill/>
        </p:spPr>
        <p:txBody>
          <a:bodyPr wrap="square">
            <a:spAutoFit/>
          </a:bodyPr>
          <a:lstStyle/>
          <a:p>
            <a:pPr algn="ctr"/>
            <a:r>
              <a:rPr lang="en-US" sz="3000" b="1">
                <a:latin typeface="Papyrus" panose="020B0602040200020303" pitchFamily="34" charset="77"/>
              </a:rPr>
              <a:t>In longitudinal waves </a:t>
            </a:r>
            <a:r>
              <a:rPr lang="en-US" sz="3000" b="1" dirty="0">
                <a:latin typeface="Papyrus" panose="020B0602040200020303" pitchFamily="34" charset="77"/>
              </a:rPr>
              <a:t>particle displacement is parallel to the wave propagation direction.</a:t>
            </a:r>
          </a:p>
          <a:p>
            <a:pPr algn="ctr"/>
            <a:endParaRPr lang="en-US" b="1" dirty="0">
              <a:latin typeface="Papyrus" panose="020B0602040200020303" pitchFamily="34" charset="77"/>
            </a:endParaRPr>
          </a:p>
          <a:p>
            <a:pPr algn="ctr"/>
            <a:r>
              <a:rPr lang="en-US" sz="3000" b="1" dirty="0">
                <a:latin typeface="Papyrus" panose="020B0602040200020303" pitchFamily="34" charset="77"/>
              </a:rPr>
              <a:t>Particles do not move down the tube with the wave; they oscillate back and forth about their individual equilibrium positions.</a:t>
            </a:r>
          </a:p>
          <a:p>
            <a:pPr algn="ctr"/>
            <a:endParaRPr lang="en-US" b="1" dirty="0">
              <a:latin typeface="Papyrus" panose="020B0602040200020303" pitchFamily="34" charset="77"/>
            </a:endParaRPr>
          </a:p>
          <a:p>
            <a:pPr algn="ctr"/>
            <a:r>
              <a:rPr lang="en-US" sz="3000" b="1" dirty="0">
                <a:latin typeface="Papyrus" panose="020B0602040200020303" pitchFamily="34" charset="77"/>
              </a:rPr>
              <a:t>Regions of compression and rarefaction are identified.</a:t>
            </a:r>
          </a:p>
        </p:txBody>
      </p:sp>
      <p:sp>
        <p:nvSpPr>
          <p:cNvPr id="12" name="TextBox 11">
            <a:extLst>
              <a:ext uri="{FF2B5EF4-FFF2-40B4-BE49-F238E27FC236}">
                <a16:creationId xmlns:a16="http://schemas.microsoft.com/office/drawing/2014/main" id="{DE2CE2B0-C404-A126-0049-E9866F610124}"/>
              </a:ext>
            </a:extLst>
          </p:cNvPr>
          <p:cNvSpPr txBox="1"/>
          <p:nvPr/>
        </p:nvSpPr>
        <p:spPr>
          <a:xfrm>
            <a:off x="4208582" y="137720"/>
            <a:ext cx="8021463" cy="1077218"/>
          </a:xfrm>
          <a:prstGeom prst="rect">
            <a:avLst/>
          </a:prstGeom>
          <a:noFill/>
        </p:spPr>
        <p:txBody>
          <a:bodyPr wrap="square">
            <a:spAutoFit/>
          </a:bodyPr>
          <a:lstStyle/>
          <a:p>
            <a:pPr algn="ctr"/>
            <a:r>
              <a:rPr lang="en-US" sz="3200" b="1" dirty="0">
                <a:latin typeface="Papyrus" panose="020B0602040200020303" pitchFamily="34" charset="77"/>
              </a:rPr>
              <a:t>Longitudinal : P/Pressure/Compressional wave motions – particle vs. wave.</a:t>
            </a:r>
            <a:endParaRPr lang="en-US" sz="3200" b="1" dirty="0"/>
          </a:p>
        </p:txBody>
      </p:sp>
    </p:spTree>
    <p:extLst>
      <p:ext uri="{BB962C8B-B14F-4D97-AF65-F5344CB8AC3E}">
        <p14:creationId xmlns:p14="http://schemas.microsoft.com/office/powerpoint/2010/main" val="1784249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A4DF8DF1-0AD2-0489-2BAF-4B96AAE1A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19175"/>
            <a:ext cx="9144000" cy="4821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9AAC7A0C-47FE-3AFF-3506-93C66292B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88"/>
            <a:ext cx="8229600" cy="6862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CAD1B942-C620-ACA7-80AB-E34C46424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66776"/>
            <a:ext cx="9144000" cy="3789363"/>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a:extLst>
              <a:ext uri="{FF2B5EF4-FFF2-40B4-BE49-F238E27FC236}">
                <a16:creationId xmlns:a16="http://schemas.microsoft.com/office/drawing/2014/main" id="{62AAD4B5-3247-81DC-7B80-C4ACDC456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397500"/>
            <a:ext cx="9144000" cy="146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imation showing particle motion for a transeverse shear wave">
            <a:extLst>
              <a:ext uri="{FF2B5EF4-FFF2-40B4-BE49-F238E27FC236}">
                <a16:creationId xmlns:a16="http://schemas.microsoft.com/office/drawing/2014/main" id="{31522B5E-011C-668A-5F62-6CAEB2118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506" y="2381739"/>
            <a:ext cx="7620000" cy="2235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B91932-3417-AF48-E7F7-6C4343353FB2}"/>
              </a:ext>
            </a:extLst>
          </p:cNvPr>
          <p:cNvSpPr txBox="1"/>
          <p:nvPr/>
        </p:nvSpPr>
        <p:spPr>
          <a:xfrm>
            <a:off x="4325816" y="548025"/>
            <a:ext cx="7493924" cy="1077218"/>
          </a:xfrm>
          <a:prstGeom prst="rect">
            <a:avLst/>
          </a:prstGeom>
          <a:noFill/>
        </p:spPr>
        <p:txBody>
          <a:bodyPr wrap="square">
            <a:spAutoFit/>
          </a:bodyPr>
          <a:lstStyle/>
          <a:p>
            <a:pPr algn="ctr"/>
            <a:r>
              <a:rPr lang="en-US" sz="3200" b="1" dirty="0">
                <a:latin typeface="Papyrus" panose="020B0602040200020303" pitchFamily="34" charset="77"/>
              </a:rPr>
              <a:t>Transverse: Shear and Love wave motions – particle vs. wave.</a:t>
            </a:r>
            <a:endParaRPr lang="en-US" sz="3200" b="1" dirty="0"/>
          </a:p>
        </p:txBody>
      </p:sp>
      <p:sp>
        <p:nvSpPr>
          <p:cNvPr id="6" name="TextBox 5">
            <a:extLst>
              <a:ext uri="{FF2B5EF4-FFF2-40B4-BE49-F238E27FC236}">
                <a16:creationId xmlns:a16="http://schemas.microsoft.com/office/drawing/2014/main" id="{657ADE00-7A0E-675C-E781-D22FE85945AC}"/>
              </a:ext>
            </a:extLst>
          </p:cNvPr>
          <p:cNvSpPr txBox="1"/>
          <p:nvPr/>
        </p:nvSpPr>
        <p:spPr>
          <a:xfrm>
            <a:off x="117231" y="268851"/>
            <a:ext cx="4595446" cy="6494085"/>
          </a:xfrm>
          <a:prstGeom prst="rect">
            <a:avLst/>
          </a:prstGeom>
          <a:noFill/>
        </p:spPr>
        <p:txBody>
          <a:bodyPr wrap="square">
            <a:spAutoFit/>
          </a:bodyPr>
          <a:lstStyle/>
          <a:p>
            <a:r>
              <a:rPr lang="en-US" sz="3200" b="1" dirty="0">
                <a:latin typeface="Papyrus" panose="020B0602040200020303" pitchFamily="34" charset="77"/>
              </a:rPr>
              <a:t>Particle displacement is perpendicular to wave propagation direction.</a:t>
            </a:r>
          </a:p>
          <a:p>
            <a:pPr algn="ctr"/>
            <a:endParaRPr lang="en-US" b="1" dirty="0">
              <a:latin typeface="Papyrus" panose="020B0602040200020303" pitchFamily="34" charset="77"/>
            </a:endParaRPr>
          </a:p>
          <a:p>
            <a:r>
              <a:rPr lang="en-US" sz="3200" b="1" dirty="0">
                <a:latin typeface="Papyrus" panose="020B0602040200020303" pitchFamily="34" charset="77"/>
              </a:rPr>
              <a:t>As with longitudinal waves, particles do not move along with the wave; they oscillate back can forth (</a:t>
            </a:r>
            <a:r>
              <a:rPr lang="en-US" sz="3200" b="1" dirty="0" err="1">
                <a:latin typeface="Papyrus" panose="020B0602040200020303" pitchFamily="34" charset="77"/>
              </a:rPr>
              <a:t>transversly</a:t>
            </a:r>
            <a:r>
              <a:rPr lang="en-US" sz="3200" b="1" dirty="0">
                <a:latin typeface="Papyrus" panose="020B0602040200020303" pitchFamily="34" charset="77"/>
              </a:rPr>
              <a:t>) about their individual equilibrium positions as the wave passes by. </a:t>
            </a:r>
          </a:p>
        </p:txBody>
      </p:sp>
      <p:cxnSp>
        <p:nvCxnSpPr>
          <p:cNvPr id="7" name="Straight Connector 6">
            <a:extLst>
              <a:ext uri="{FF2B5EF4-FFF2-40B4-BE49-F238E27FC236}">
                <a16:creationId xmlns:a16="http://schemas.microsoft.com/office/drawing/2014/main" id="{14032596-F541-5A20-B39D-3413E38F1F94}"/>
              </a:ext>
            </a:extLst>
          </p:cNvPr>
          <p:cNvCxnSpPr>
            <a:cxnSpLocks/>
          </p:cNvCxnSpPr>
          <p:nvPr/>
        </p:nvCxnSpPr>
        <p:spPr>
          <a:xfrm>
            <a:off x="6509769" y="2239108"/>
            <a:ext cx="0" cy="26845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82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imation showing elliptical particle motion for a Rayleigh surface wave">
            <a:extLst>
              <a:ext uri="{FF2B5EF4-FFF2-40B4-BE49-F238E27FC236}">
                <a16:creationId xmlns:a16="http://schemas.microsoft.com/office/drawing/2014/main" id="{90B72383-ADB1-D61A-E3BF-822B0559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58730"/>
            <a:ext cx="7620000" cy="469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1DB3D6-1658-F2F2-EEA1-B379B098B36C}"/>
              </a:ext>
            </a:extLst>
          </p:cNvPr>
          <p:cNvSpPr txBox="1"/>
          <p:nvPr/>
        </p:nvSpPr>
        <p:spPr>
          <a:xfrm>
            <a:off x="0" y="57836"/>
            <a:ext cx="12227168" cy="2677656"/>
          </a:xfrm>
          <a:prstGeom prst="rect">
            <a:avLst/>
          </a:prstGeom>
          <a:noFill/>
        </p:spPr>
        <p:txBody>
          <a:bodyPr wrap="square">
            <a:spAutoFit/>
          </a:bodyPr>
          <a:lstStyle/>
          <a:p>
            <a:pPr algn="ctr"/>
            <a:r>
              <a:rPr lang="en-US" sz="3000" b="1" dirty="0">
                <a:latin typeface="Papyrus" panose="020B0602040200020303" pitchFamily="34" charset="77"/>
              </a:rPr>
              <a:t>Rayleigh surface waves</a:t>
            </a:r>
          </a:p>
          <a:p>
            <a:pPr algn="ctr"/>
            <a:endParaRPr lang="en-US" b="1" dirty="0">
              <a:latin typeface="Papyrus" panose="020B0602040200020303" pitchFamily="34" charset="77"/>
            </a:endParaRPr>
          </a:p>
          <a:p>
            <a:pPr algn="ctr"/>
            <a:r>
              <a:rPr lang="en-US" sz="3000" b="1" dirty="0">
                <a:latin typeface="Papyrus" panose="020B0602040200020303" pitchFamily="34" charset="77"/>
              </a:rPr>
              <a:t>Surface waves with both longitudinal and transverse motion. known as Rayleigh waves, exist in solids.</a:t>
            </a:r>
          </a:p>
          <a:p>
            <a:pPr algn="ctr"/>
            <a:endParaRPr lang="en-US" sz="3000" b="1" dirty="0">
              <a:latin typeface="Papyrus" panose="020B0602040200020303" pitchFamily="34" charset="77"/>
            </a:endParaRPr>
          </a:p>
          <a:p>
            <a:pPr algn="ctr"/>
            <a:endParaRPr lang="en-US" sz="3000" b="1" dirty="0">
              <a:latin typeface="Papyrus" panose="020B0602040200020303" pitchFamily="34" charset="77"/>
            </a:endParaRPr>
          </a:p>
        </p:txBody>
      </p:sp>
      <p:sp>
        <p:nvSpPr>
          <p:cNvPr id="9" name="TextBox 8">
            <a:extLst>
              <a:ext uri="{FF2B5EF4-FFF2-40B4-BE49-F238E27FC236}">
                <a16:creationId xmlns:a16="http://schemas.microsoft.com/office/drawing/2014/main" id="{34DD4A28-0B68-E8AE-60B0-5FE761B9D57A}"/>
              </a:ext>
            </a:extLst>
          </p:cNvPr>
          <p:cNvSpPr txBox="1"/>
          <p:nvPr/>
        </p:nvSpPr>
        <p:spPr>
          <a:xfrm>
            <a:off x="0" y="1623374"/>
            <a:ext cx="4232031" cy="6093976"/>
          </a:xfrm>
          <a:prstGeom prst="rect">
            <a:avLst/>
          </a:prstGeom>
          <a:noFill/>
        </p:spPr>
        <p:txBody>
          <a:bodyPr wrap="square">
            <a:spAutoFit/>
          </a:bodyPr>
          <a:lstStyle/>
          <a:p>
            <a:pPr algn="ctr"/>
            <a:r>
              <a:rPr lang="en-US" sz="3000" b="1" dirty="0">
                <a:latin typeface="Papyrus" panose="020B0602040200020303" pitchFamily="34" charset="77"/>
              </a:rPr>
              <a:t>Particles in a Rayleigh wave move in elliptical paths, with the major axis perpendicular to the surface of the solid.</a:t>
            </a:r>
          </a:p>
          <a:p>
            <a:pPr algn="ctr"/>
            <a:endParaRPr lang="en-US" b="1" dirty="0">
              <a:latin typeface="Papyrus" panose="020B0602040200020303" pitchFamily="34" charset="77"/>
            </a:endParaRPr>
          </a:p>
          <a:p>
            <a:pPr algn="ctr"/>
            <a:r>
              <a:rPr lang="en-US" sz="3000" b="1" dirty="0">
                <a:latin typeface="Papyrus" panose="020B0602040200020303" pitchFamily="34" charset="77"/>
              </a:rPr>
              <a:t>As the depth increases the "width" of the ellipse shrinks and it becomes more vertically elongated.</a:t>
            </a:r>
          </a:p>
          <a:p>
            <a:pPr algn="ctr"/>
            <a:endParaRPr lang="en-US" sz="3000" dirty="0"/>
          </a:p>
        </p:txBody>
      </p:sp>
    </p:spTree>
    <p:extLst>
      <p:ext uri="{BB962C8B-B14F-4D97-AF65-F5344CB8AC3E}">
        <p14:creationId xmlns:p14="http://schemas.microsoft.com/office/powerpoint/2010/main" val="373929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imation showing elliptical particle motion for a Rayleigh surface wave">
            <a:extLst>
              <a:ext uri="{FF2B5EF4-FFF2-40B4-BE49-F238E27FC236}">
                <a16:creationId xmlns:a16="http://schemas.microsoft.com/office/drawing/2014/main" id="{90B72383-ADB1-D61A-E3BF-822B0559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58730"/>
            <a:ext cx="7620000" cy="469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1DB3D6-1658-F2F2-EEA1-B379B098B36C}"/>
              </a:ext>
            </a:extLst>
          </p:cNvPr>
          <p:cNvSpPr txBox="1"/>
          <p:nvPr/>
        </p:nvSpPr>
        <p:spPr>
          <a:xfrm>
            <a:off x="0" y="57836"/>
            <a:ext cx="12227168" cy="2677656"/>
          </a:xfrm>
          <a:prstGeom prst="rect">
            <a:avLst/>
          </a:prstGeom>
          <a:noFill/>
        </p:spPr>
        <p:txBody>
          <a:bodyPr wrap="square">
            <a:spAutoFit/>
          </a:bodyPr>
          <a:lstStyle/>
          <a:p>
            <a:pPr algn="ctr"/>
            <a:r>
              <a:rPr lang="en-US" sz="3000" b="1" dirty="0">
                <a:latin typeface="Papyrus" panose="020B0602040200020303" pitchFamily="34" charset="77"/>
              </a:rPr>
              <a:t>Rayleigh surface waves</a:t>
            </a:r>
          </a:p>
          <a:p>
            <a:pPr algn="ctr"/>
            <a:endParaRPr lang="en-US" b="1" dirty="0">
              <a:latin typeface="Papyrus" panose="020B0602040200020303" pitchFamily="34" charset="77"/>
            </a:endParaRPr>
          </a:p>
          <a:p>
            <a:pPr algn="ctr"/>
            <a:r>
              <a:rPr lang="en-US" sz="3000" b="1" dirty="0">
                <a:latin typeface="Papyrus" panose="020B0602040200020303" pitchFamily="34" charset="77"/>
              </a:rPr>
              <a:t>Surface waves with both longitudinal and transverse motion. known as Rayleigh waves, exist in solids.</a:t>
            </a:r>
          </a:p>
          <a:p>
            <a:pPr algn="ctr"/>
            <a:endParaRPr lang="en-US" sz="3000" b="1" dirty="0">
              <a:latin typeface="Papyrus" panose="020B0602040200020303" pitchFamily="34" charset="77"/>
            </a:endParaRPr>
          </a:p>
          <a:p>
            <a:pPr algn="ctr"/>
            <a:endParaRPr lang="en-US" sz="3000" b="1" dirty="0">
              <a:latin typeface="Papyrus" panose="020B0602040200020303" pitchFamily="34" charset="77"/>
            </a:endParaRPr>
          </a:p>
        </p:txBody>
      </p:sp>
      <p:sp>
        <p:nvSpPr>
          <p:cNvPr id="9" name="TextBox 8">
            <a:extLst>
              <a:ext uri="{FF2B5EF4-FFF2-40B4-BE49-F238E27FC236}">
                <a16:creationId xmlns:a16="http://schemas.microsoft.com/office/drawing/2014/main" id="{34DD4A28-0B68-E8AE-60B0-5FE761B9D57A}"/>
              </a:ext>
            </a:extLst>
          </p:cNvPr>
          <p:cNvSpPr txBox="1"/>
          <p:nvPr/>
        </p:nvSpPr>
        <p:spPr>
          <a:xfrm>
            <a:off x="0" y="2139186"/>
            <a:ext cx="4466492" cy="4031873"/>
          </a:xfrm>
          <a:prstGeom prst="rect">
            <a:avLst/>
          </a:prstGeom>
          <a:noFill/>
        </p:spPr>
        <p:txBody>
          <a:bodyPr wrap="square">
            <a:spAutoFit/>
          </a:bodyPr>
          <a:lstStyle/>
          <a:p>
            <a:pPr algn="ctr"/>
            <a:r>
              <a:rPr lang="en-US" sz="3200" b="1" dirty="0">
                <a:latin typeface="Papyrus" panose="020B0602040200020303" pitchFamily="34" charset="77"/>
              </a:rPr>
              <a:t>At the surface, the Rayleigh wave horizontal particle motion is in the opposite direction as the wave propagation direction and is called "</a:t>
            </a:r>
            <a:r>
              <a:rPr lang="en-US" sz="3200" b="1" u="sng" dirty="0">
                <a:latin typeface="Papyrus" panose="020B0602040200020303" pitchFamily="34" charset="77"/>
              </a:rPr>
              <a:t>retrograde</a:t>
            </a:r>
            <a:r>
              <a:rPr lang="en-US" sz="3200" b="1" dirty="0">
                <a:latin typeface="Papyrus" panose="020B0602040200020303" pitchFamily="34" charset="77"/>
              </a:rPr>
              <a:t>" motion.</a:t>
            </a:r>
            <a:endParaRPr lang="en-US" sz="3200" dirty="0"/>
          </a:p>
        </p:txBody>
      </p:sp>
    </p:spTree>
    <p:extLst>
      <p:ext uri="{BB962C8B-B14F-4D97-AF65-F5344CB8AC3E}">
        <p14:creationId xmlns:p14="http://schemas.microsoft.com/office/powerpoint/2010/main" val="109420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imation showing elliptical particle motion for a Rayleigh surface wave">
            <a:extLst>
              <a:ext uri="{FF2B5EF4-FFF2-40B4-BE49-F238E27FC236}">
                <a16:creationId xmlns:a16="http://schemas.microsoft.com/office/drawing/2014/main" id="{90B72383-ADB1-D61A-E3BF-822B0559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58730"/>
            <a:ext cx="7620000" cy="469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1DB3D6-1658-F2F2-EEA1-B379B098B36C}"/>
              </a:ext>
            </a:extLst>
          </p:cNvPr>
          <p:cNvSpPr txBox="1"/>
          <p:nvPr/>
        </p:nvSpPr>
        <p:spPr>
          <a:xfrm>
            <a:off x="4325814" y="0"/>
            <a:ext cx="7901353" cy="2677656"/>
          </a:xfrm>
          <a:prstGeom prst="rect">
            <a:avLst/>
          </a:prstGeom>
          <a:noFill/>
        </p:spPr>
        <p:txBody>
          <a:bodyPr wrap="square">
            <a:spAutoFit/>
          </a:bodyPr>
          <a:lstStyle/>
          <a:p>
            <a:pPr algn="ctr"/>
            <a:r>
              <a:rPr lang="en-US" sz="3000" b="1" dirty="0">
                <a:latin typeface="Papyrus" panose="020B0602040200020303" pitchFamily="34" charset="77"/>
              </a:rPr>
              <a:t>Rayleigh surface waves</a:t>
            </a:r>
          </a:p>
          <a:p>
            <a:pPr algn="ctr"/>
            <a:endParaRPr lang="en-US" b="1" dirty="0">
              <a:latin typeface="Papyrus" panose="020B0602040200020303" pitchFamily="34" charset="77"/>
            </a:endParaRPr>
          </a:p>
          <a:p>
            <a:pPr algn="ctr"/>
            <a:r>
              <a:rPr lang="en-US" sz="3000" b="1" dirty="0">
                <a:latin typeface="Papyrus" panose="020B0602040200020303" pitchFamily="34" charset="77"/>
              </a:rPr>
              <a:t>At a depth of &gt;1/5th wavelength, however, the sense of Rayleigh wave rotation reverses into </a:t>
            </a:r>
            <a:r>
              <a:rPr lang="en-US" sz="3000" b="1" u="sng" dirty="0">
                <a:latin typeface="Papyrus" panose="020B0602040200020303" pitchFamily="34" charset="77"/>
              </a:rPr>
              <a:t>prograde</a:t>
            </a:r>
            <a:r>
              <a:rPr lang="en-US" sz="3000" b="1" dirty="0">
                <a:latin typeface="Papyrus" panose="020B0602040200020303" pitchFamily="34" charset="77"/>
              </a:rPr>
              <a:t> motion.</a:t>
            </a:r>
          </a:p>
          <a:p>
            <a:pPr algn="ctr"/>
            <a:endParaRPr lang="en-US" sz="3000" b="1" dirty="0">
              <a:latin typeface="Papyrus" panose="020B0602040200020303" pitchFamily="34" charset="77"/>
            </a:endParaRPr>
          </a:p>
        </p:txBody>
      </p:sp>
      <p:sp>
        <p:nvSpPr>
          <p:cNvPr id="3" name="TextBox 2">
            <a:extLst>
              <a:ext uri="{FF2B5EF4-FFF2-40B4-BE49-F238E27FC236}">
                <a16:creationId xmlns:a16="http://schemas.microsoft.com/office/drawing/2014/main" id="{3B0E052C-3750-1099-8C9A-C0F0B93EBF42}"/>
              </a:ext>
            </a:extLst>
          </p:cNvPr>
          <p:cNvSpPr txBox="1"/>
          <p:nvPr/>
        </p:nvSpPr>
        <p:spPr>
          <a:xfrm>
            <a:off x="11722" y="251931"/>
            <a:ext cx="4372709" cy="6001643"/>
          </a:xfrm>
          <a:prstGeom prst="rect">
            <a:avLst/>
          </a:prstGeom>
          <a:noFill/>
        </p:spPr>
        <p:txBody>
          <a:bodyPr wrap="square">
            <a:spAutoFit/>
          </a:bodyPr>
          <a:lstStyle/>
          <a:p>
            <a:pPr algn="ctr"/>
            <a:r>
              <a:rPr lang="en-US" sz="3200" b="1" dirty="0">
                <a:latin typeface="Papyrus" panose="020B0602040200020303" pitchFamily="34" charset="77"/>
              </a:rPr>
              <a:t>Rayleigh waves cause the most damage during earthquakes. They travel slower than S, arrive later, with much greater amplitudes and are the waves most easily felt during an earthquake, involving both up-down and side-to-side motion.</a:t>
            </a:r>
          </a:p>
        </p:txBody>
      </p:sp>
    </p:spTree>
    <p:extLst>
      <p:ext uri="{BB962C8B-B14F-4D97-AF65-F5344CB8AC3E}">
        <p14:creationId xmlns:p14="http://schemas.microsoft.com/office/powerpoint/2010/main" val="165886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imation showing circular motion for particles associated with a water surface wave">
            <a:extLst>
              <a:ext uri="{FF2B5EF4-FFF2-40B4-BE49-F238E27FC236}">
                <a16:creationId xmlns:a16="http://schemas.microsoft.com/office/drawing/2014/main" id="{E268C774-D588-1554-8650-6FDE46F84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539" y="3337169"/>
            <a:ext cx="7620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8D9E42-CB4B-7976-6A2D-2E0634A161A4}"/>
              </a:ext>
            </a:extLst>
          </p:cNvPr>
          <p:cNvSpPr txBox="1"/>
          <p:nvPr/>
        </p:nvSpPr>
        <p:spPr>
          <a:xfrm>
            <a:off x="0" y="111263"/>
            <a:ext cx="12192000" cy="3323987"/>
          </a:xfrm>
          <a:prstGeom prst="rect">
            <a:avLst/>
          </a:prstGeom>
          <a:noFill/>
        </p:spPr>
        <p:txBody>
          <a:bodyPr wrap="square">
            <a:spAutoFit/>
          </a:bodyPr>
          <a:lstStyle/>
          <a:p>
            <a:pPr algn="ctr"/>
            <a:r>
              <a:rPr lang="en-US" sz="3200" b="1" dirty="0">
                <a:latin typeface="Papyrus" panose="020B0602040200020303" pitchFamily="34" charset="77"/>
              </a:rPr>
              <a:t>Water waves also involve a combination of both longitudinal and transverse motions, although their constitutive law is different as water does not support shear and the restoring force is gravity.</a:t>
            </a:r>
          </a:p>
          <a:p>
            <a:pPr algn="ctr"/>
            <a:endParaRPr lang="en-US" b="1" dirty="0">
              <a:latin typeface="Papyrus" panose="020B0602040200020303" pitchFamily="34" charset="77"/>
            </a:endParaRPr>
          </a:p>
          <a:p>
            <a:pPr algn="ctr"/>
            <a:r>
              <a:rPr lang="en-US" sz="3200" b="1" dirty="0">
                <a:latin typeface="Papyrus" panose="020B0602040200020303" pitchFamily="34" charset="77"/>
              </a:rPr>
              <a:t>For waves whose wavelength is less that the water depth, the particles motion at the surface is in the same direction as the wave propagation. </a:t>
            </a:r>
          </a:p>
        </p:txBody>
      </p:sp>
      <p:sp>
        <p:nvSpPr>
          <p:cNvPr id="7" name="TextBox 6">
            <a:extLst>
              <a:ext uri="{FF2B5EF4-FFF2-40B4-BE49-F238E27FC236}">
                <a16:creationId xmlns:a16="http://schemas.microsoft.com/office/drawing/2014/main" id="{519A4D0B-282A-708A-82B1-08B9C291B942}"/>
              </a:ext>
            </a:extLst>
          </p:cNvPr>
          <p:cNvSpPr txBox="1"/>
          <p:nvPr/>
        </p:nvSpPr>
        <p:spPr>
          <a:xfrm>
            <a:off x="0" y="3867831"/>
            <a:ext cx="4138246" cy="2062103"/>
          </a:xfrm>
          <a:prstGeom prst="rect">
            <a:avLst/>
          </a:prstGeom>
          <a:noFill/>
        </p:spPr>
        <p:txBody>
          <a:bodyPr wrap="square">
            <a:spAutoFit/>
          </a:bodyPr>
          <a:lstStyle/>
          <a:p>
            <a:pPr algn="ctr"/>
            <a:r>
              <a:rPr lang="en-US" sz="3200" b="1" dirty="0">
                <a:latin typeface="Papyrus" panose="020B0602040200020303" pitchFamily="34" charset="77"/>
              </a:rPr>
              <a:t>As with Rayleigh waves, the  radius of the circles decreases with depth.</a:t>
            </a:r>
            <a:endParaRPr lang="en-US" sz="3200" b="1" dirty="0"/>
          </a:p>
        </p:txBody>
      </p:sp>
    </p:spTree>
    <p:extLst>
      <p:ext uri="{BB962C8B-B14F-4D97-AF65-F5344CB8AC3E}">
        <p14:creationId xmlns:p14="http://schemas.microsoft.com/office/powerpoint/2010/main" val="4237290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B3EED69A-86A2-57B7-C3F4-3EE804665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14463"/>
            <a:ext cx="9144000" cy="4030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18197</TotalTime>
  <Words>801</Words>
  <Application>Microsoft Office PowerPoint</Application>
  <PresentationFormat>Widescreen</PresentationFormat>
  <Paragraphs>81</Paragraphs>
  <Slides>32</Slides>
  <Notes>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Seismic Data to Earth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65</cp:revision>
  <dcterms:created xsi:type="dcterms:W3CDTF">2023-09-07T02:11:30Z</dcterms:created>
  <dcterms:modified xsi:type="dcterms:W3CDTF">2023-11-04T23:26:19Z</dcterms:modified>
</cp:coreProperties>
</file>