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1651" r:id="rId2"/>
    <p:sldId id="1683" r:id="rId3"/>
    <p:sldId id="1684" r:id="rId4"/>
    <p:sldId id="1661" r:id="rId5"/>
    <p:sldId id="1685" r:id="rId6"/>
    <p:sldId id="1686" r:id="rId7"/>
    <p:sldId id="1687" r:id="rId8"/>
    <p:sldId id="1688" r:id="rId9"/>
    <p:sldId id="1692" r:id="rId10"/>
    <p:sldId id="1689" r:id="rId11"/>
    <p:sldId id="1690" r:id="rId12"/>
    <p:sldId id="1691" r:id="rId13"/>
    <p:sldId id="1693" r:id="rId14"/>
    <p:sldId id="1701" r:id="rId15"/>
    <p:sldId id="1702" r:id="rId16"/>
    <p:sldId id="1695" r:id="rId17"/>
    <p:sldId id="1703" r:id="rId18"/>
    <p:sldId id="1694" r:id="rId19"/>
    <p:sldId id="1706" r:id="rId20"/>
    <p:sldId id="1704" r:id="rId21"/>
    <p:sldId id="1707" r:id="rId22"/>
    <p:sldId id="1705" r:id="rId23"/>
    <p:sldId id="1709" r:id="rId24"/>
    <p:sldId id="1710" r:id="rId25"/>
    <p:sldId id="1715" r:id="rId26"/>
    <p:sldId id="1711" r:id="rId27"/>
    <p:sldId id="1696" r:id="rId28"/>
    <p:sldId id="1722" r:id="rId29"/>
    <p:sldId id="1712" r:id="rId30"/>
    <p:sldId id="1713" r:id="rId31"/>
    <p:sldId id="1714" r:id="rId32"/>
    <p:sldId id="1697" r:id="rId33"/>
    <p:sldId id="1723" r:id="rId34"/>
    <p:sldId id="1717" r:id="rId35"/>
    <p:sldId id="1718" r:id="rId36"/>
    <p:sldId id="1719" r:id="rId37"/>
    <p:sldId id="1698" r:id="rId38"/>
    <p:sldId id="1720" r:id="rId39"/>
    <p:sldId id="172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B4FF"/>
    <a:srgbClr val="FF00FF"/>
    <a:srgbClr val="0000FF"/>
    <a:srgbClr val="00B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62"/>
    <p:restoredTop sz="79368"/>
  </p:normalViewPr>
  <p:slideViewPr>
    <p:cSldViewPr snapToGrid="0" snapToObjects="1">
      <p:cViewPr varScale="1">
        <p:scale>
          <a:sx n="111" d="100"/>
          <a:sy n="111" d="100"/>
        </p:scale>
        <p:origin x="384"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5" d="100"/>
          <a:sy n="105" d="100"/>
        </p:scale>
        <p:origin x="397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0F00A-622D-644E-B6A8-51AAB72FEE45}" type="datetimeFigureOut">
              <a:rPr lang="en-US" smtClean="0"/>
              <a:t>11/16/23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A3C2C-FD87-4E4F-958F-2F54FB0F1403}" type="slidenum">
              <a:rPr lang="en-US" smtClean="0"/>
              <a:t>‹#›</a:t>
            </a:fld>
            <a:endParaRPr lang="en-US"/>
          </a:p>
        </p:txBody>
      </p:sp>
    </p:spTree>
    <p:extLst>
      <p:ext uri="{BB962C8B-B14F-4D97-AF65-F5344CB8AC3E}">
        <p14:creationId xmlns:p14="http://schemas.microsoft.com/office/powerpoint/2010/main" val="42636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3C14F-AC50-4122-BD94-6B703BDD0B4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33239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has a radio button that says "Launch" it is installed.</a:t>
            </a:r>
          </a:p>
          <a:p>
            <a:r>
              <a:rPr lang="en-US" dirty="0"/>
              <a:t>If it has a radio button that says "Install" it is not installed yet, and you hit install (and wait) to install it.</a:t>
            </a:r>
          </a:p>
          <a:p>
            <a:r>
              <a:rPr lang="en-US" dirty="0"/>
              <a:t>As on your cell phone, there are a number you can't get rid of.</a:t>
            </a:r>
          </a:p>
        </p:txBody>
      </p:sp>
      <p:sp>
        <p:nvSpPr>
          <p:cNvPr id="4" name="Slide Number Placeholder 3"/>
          <p:cNvSpPr>
            <a:spLocks noGrp="1"/>
          </p:cNvSpPr>
          <p:nvPr>
            <p:ph type="sldNum" sz="quarter" idx="5"/>
          </p:nvPr>
        </p:nvSpPr>
        <p:spPr/>
        <p:txBody>
          <a:bodyPr/>
          <a:lstStyle/>
          <a:p>
            <a:fld id="{877A3C2C-FD87-4E4F-958F-2F54FB0F1403}" type="slidenum">
              <a:rPr lang="en-US" smtClean="0"/>
              <a:t>3</a:t>
            </a:fld>
            <a:endParaRPr lang="en-US"/>
          </a:p>
        </p:txBody>
      </p:sp>
    </p:spTree>
    <p:extLst>
      <p:ext uri="{BB962C8B-B14F-4D97-AF65-F5344CB8AC3E}">
        <p14:creationId xmlns:p14="http://schemas.microsoft.com/office/powerpoint/2010/main" val="398417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3C2C-FD87-4E4F-958F-2F54FB0F1403}" type="slidenum">
              <a:rPr lang="en-US" smtClean="0"/>
              <a:t>7</a:t>
            </a:fld>
            <a:endParaRPr lang="en-US"/>
          </a:p>
        </p:txBody>
      </p:sp>
    </p:spTree>
    <p:extLst>
      <p:ext uri="{BB962C8B-B14F-4D97-AF65-F5344CB8AC3E}">
        <p14:creationId xmlns:p14="http://schemas.microsoft.com/office/powerpoint/2010/main" val="74951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3C2C-FD87-4E4F-958F-2F54FB0F1403}" type="slidenum">
              <a:rPr lang="en-US" smtClean="0"/>
              <a:t>10</a:t>
            </a:fld>
            <a:endParaRPr lang="en-US"/>
          </a:p>
        </p:txBody>
      </p:sp>
    </p:spTree>
    <p:extLst>
      <p:ext uri="{BB962C8B-B14F-4D97-AF65-F5344CB8AC3E}">
        <p14:creationId xmlns:p14="http://schemas.microsoft.com/office/powerpoint/2010/main" val="44763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RGB does not look so good when printed, CMYK does not look so good on the screen. They have different "</a:t>
            </a:r>
            <a:r>
              <a:rPr lang="en-US" dirty="0" err="1"/>
              <a:t>gamuts</a:t>
            </a:r>
            <a:r>
              <a:rPr lang="en-US" dirty="0"/>
              <a:t>" (color ranges that can be shown)</a:t>
            </a:r>
          </a:p>
        </p:txBody>
      </p:sp>
      <p:sp>
        <p:nvSpPr>
          <p:cNvPr id="4" name="Slide Number Placeholder 3"/>
          <p:cNvSpPr>
            <a:spLocks noGrp="1"/>
          </p:cNvSpPr>
          <p:nvPr>
            <p:ph type="sldNum" sz="quarter" idx="5"/>
          </p:nvPr>
        </p:nvSpPr>
        <p:spPr/>
        <p:txBody>
          <a:bodyPr/>
          <a:lstStyle/>
          <a:p>
            <a:fld id="{877A3C2C-FD87-4E4F-958F-2F54FB0F1403}" type="slidenum">
              <a:rPr lang="en-US" smtClean="0"/>
              <a:t>26</a:t>
            </a:fld>
            <a:endParaRPr lang="en-US"/>
          </a:p>
        </p:txBody>
      </p:sp>
    </p:spTree>
    <p:extLst>
      <p:ext uri="{BB962C8B-B14F-4D97-AF65-F5344CB8AC3E}">
        <p14:creationId xmlns:p14="http://schemas.microsoft.com/office/powerpoint/2010/main" val="5319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up "what color </a:t>
            </a:r>
          </a:p>
        </p:txBody>
      </p:sp>
      <p:sp>
        <p:nvSpPr>
          <p:cNvPr id="4" name="Slide Number Placeholder 3"/>
          <p:cNvSpPr>
            <a:spLocks noGrp="1"/>
          </p:cNvSpPr>
          <p:nvPr>
            <p:ph type="sldNum" sz="quarter" idx="5"/>
          </p:nvPr>
        </p:nvSpPr>
        <p:spPr/>
        <p:txBody>
          <a:bodyPr/>
          <a:lstStyle/>
          <a:p>
            <a:fld id="{877A3C2C-FD87-4E4F-958F-2F54FB0F1403}" type="slidenum">
              <a:rPr lang="en-US" smtClean="0"/>
              <a:t>27</a:t>
            </a:fld>
            <a:endParaRPr lang="en-US"/>
          </a:p>
        </p:txBody>
      </p:sp>
    </p:spTree>
    <p:extLst>
      <p:ext uri="{BB962C8B-B14F-4D97-AF65-F5344CB8AC3E}">
        <p14:creationId xmlns:p14="http://schemas.microsoft.com/office/powerpoint/2010/main" val="33255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does not support gif (is commercial, need to pay)</a:t>
            </a:r>
          </a:p>
        </p:txBody>
      </p:sp>
      <p:sp>
        <p:nvSpPr>
          <p:cNvPr id="4" name="Slide Number Placeholder 3"/>
          <p:cNvSpPr>
            <a:spLocks noGrp="1"/>
          </p:cNvSpPr>
          <p:nvPr>
            <p:ph type="sldNum" sz="quarter" idx="5"/>
          </p:nvPr>
        </p:nvSpPr>
        <p:spPr/>
        <p:txBody>
          <a:bodyPr/>
          <a:lstStyle/>
          <a:p>
            <a:fld id="{877A3C2C-FD87-4E4F-958F-2F54FB0F1403}" type="slidenum">
              <a:rPr lang="en-US" smtClean="0"/>
              <a:t>32</a:t>
            </a:fld>
            <a:endParaRPr lang="en-US"/>
          </a:p>
        </p:txBody>
      </p:sp>
    </p:spTree>
    <p:extLst>
      <p:ext uri="{BB962C8B-B14F-4D97-AF65-F5344CB8AC3E}">
        <p14:creationId xmlns:p14="http://schemas.microsoft.com/office/powerpoint/2010/main" val="200395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E6DA-8AF1-BD42-9ED9-53A3C8DE8C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D313A-ABB2-DE47-9E0C-229F37304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82D0D-7953-8D4E-99AE-87010677D4B9}"/>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5" name="Footer Placeholder 4">
            <a:extLst>
              <a:ext uri="{FF2B5EF4-FFF2-40B4-BE49-F238E27FC236}">
                <a16:creationId xmlns:a16="http://schemas.microsoft.com/office/drawing/2014/main" id="{A8CF9E07-267D-5E41-923A-9A8E985CB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91858-E778-E646-9AD5-5AF52567126C}"/>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3537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A5F2-AADA-1D45-A8EE-59DC6EB66A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EF26A-F9A8-5943-9985-F07E55848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7863C-01D3-A640-A9FF-1A7B2382812B}"/>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5" name="Footer Placeholder 4">
            <a:extLst>
              <a:ext uri="{FF2B5EF4-FFF2-40B4-BE49-F238E27FC236}">
                <a16:creationId xmlns:a16="http://schemas.microsoft.com/office/drawing/2014/main" id="{C5E9D225-D678-414B-ACB0-5C47EBA48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64B2D-FAB2-2642-B2D8-9BE7E5136B2C}"/>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284160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780CB-D948-2148-A317-4A7A4B42B4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B5B00-4E64-4B49-9937-A30ECEA007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6A07C-2520-454B-B13C-C52FC1E30CCF}"/>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5" name="Footer Placeholder 4">
            <a:extLst>
              <a:ext uri="{FF2B5EF4-FFF2-40B4-BE49-F238E27FC236}">
                <a16:creationId xmlns:a16="http://schemas.microsoft.com/office/drawing/2014/main" id="{18DE560F-A13A-0B4C-A658-F36310349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73996-5A40-3645-B4E1-114F67BB773C}"/>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421416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F867-0299-D242-9D66-7D81EA4E1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DCF326-97FE-8C46-94B5-92F37BD88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CA14D-7434-5145-9F9C-BB66A14E9BB6}"/>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5" name="Footer Placeholder 4">
            <a:extLst>
              <a:ext uri="{FF2B5EF4-FFF2-40B4-BE49-F238E27FC236}">
                <a16:creationId xmlns:a16="http://schemas.microsoft.com/office/drawing/2014/main" id="{C0FB642E-C36B-2F4A-9889-6D2D2BD5C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50E06-247E-F34C-A211-CE370C9FE539}"/>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353407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FA98-6714-6443-996D-0A9E16706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92ADD-0469-0D4A-B0C5-00FF5D184F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5D942-49B3-0949-9291-13A1653AF1D4}"/>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5" name="Footer Placeholder 4">
            <a:extLst>
              <a:ext uri="{FF2B5EF4-FFF2-40B4-BE49-F238E27FC236}">
                <a16:creationId xmlns:a16="http://schemas.microsoft.com/office/drawing/2014/main" id="{BF0DAB10-DC1F-E946-A96B-F2EDB834C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5E374-4E71-D04F-B8AD-6EDD3A312B4D}"/>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115432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ED13-901B-AE49-8950-1699DD2A35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691C3-AA93-5049-A94E-8D2F2A5AF4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A03C50-7E9D-A249-B491-693D7FBDF3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3B3D40-E1DB-9249-9A14-9271441662ED}"/>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6" name="Footer Placeholder 5">
            <a:extLst>
              <a:ext uri="{FF2B5EF4-FFF2-40B4-BE49-F238E27FC236}">
                <a16:creationId xmlns:a16="http://schemas.microsoft.com/office/drawing/2014/main" id="{DF111725-10F3-3746-8894-91DCE7F42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7E6A4-B103-374A-9331-FF965F3F936F}"/>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86346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FEA7-7D24-3045-B586-CD4D378E94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11B523-014D-CC4A-A39E-D391962FB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0974C9-4060-2243-B5B0-266B9A40F3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C8BBD-9645-B54A-A123-9D2CF119D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CBC35A-1D46-EA48-B084-0041A73091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00C8C4-ECC0-9D40-95C1-056AF7F93C69}"/>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8" name="Footer Placeholder 7">
            <a:extLst>
              <a:ext uri="{FF2B5EF4-FFF2-40B4-BE49-F238E27FC236}">
                <a16:creationId xmlns:a16="http://schemas.microsoft.com/office/drawing/2014/main" id="{B5E23415-4AE0-5C4C-AB94-41613917A3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6710A-10ED-A54D-B351-DDE669831921}"/>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157195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843C-6563-0D4E-AA96-C18B0DED79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45A561-5C60-1449-A32F-51C87FB62900}"/>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4" name="Footer Placeholder 3">
            <a:extLst>
              <a:ext uri="{FF2B5EF4-FFF2-40B4-BE49-F238E27FC236}">
                <a16:creationId xmlns:a16="http://schemas.microsoft.com/office/drawing/2014/main" id="{CB510E39-C27B-414E-B609-943E36A9B2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5A4910-08B6-7543-9E5D-4782A8ED2B01}"/>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269937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0B05A-497E-A846-8267-C1BCB3057F46}"/>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3" name="Footer Placeholder 2">
            <a:extLst>
              <a:ext uri="{FF2B5EF4-FFF2-40B4-BE49-F238E27FC236}">
                <a16:creationId xmlns:a16="http://schemas.microsoft.com/office/drawing/2014/main" id="{D596F63F-37C3-764E-91BD-71EF11500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8A79EC-4A72-7B41-A77D-8E73F93F2BA2}"/>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74796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6B6E-228C-D648-B863-3F0430C2A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E95C63-6263-864D-80B5-5B4B905EB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29A45-D5B5-FF44-9E34-CFD874725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7DE598-D7D9-BA42-9226-D080EE0D9D07}"/>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6" name="Footer Placeholder 5">
            <a:extLst>
              <a:ext uri="{FF2B5EF4-FFF2-40B4-BE49-F238E27FC236}">
                <a16:creationId xmlns:a16="http://schemas.microsoft.com/office/drawing/2014/main" id="{E4A3B1CC-DA00-F049-948F-5ADEEB90F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26731-66E1-1148-8CB9-6C8682E7EF99}"/>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401707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09BE-57F0-9C42-8C82-6A5C24C39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E6A123-273E-E14F-9A95-E933BDEBF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C6C26-1177-EC42-8D2F-9AA985141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B712D-DD9A-2541-B62F-3C881D771B4E}"/>
              </a:ext>
            </a:extLst>
          </p:cNvPr>
          <p:cNvSpPr>
            <a:spLocks noGrp="1"/>
          </p:cNvSpPr>
          <p:nvPr>
            <p:ph type="dt" sz="half" idx="10"/>
          </p:nvPr>
        </p:nvSpPr>
        <p:spPr/>
        <p:txBody>
          <a:bodyPr/>
          <a:lstStyle/>
          <a:p>
            <a:fld id="{4CBBA7CF-6E9D-3645-ACD1-0617D7293109}" type="datetimeFigureOut">
              <a:rPr lang="en-US" smtClean="0"/>
              <a:t>11/16/23</a:t>
            </a:fld>
            <a:endParaRPr lang="en-US"/>
          </a:p>
        </p:txBody>
      </p:sp>
      <p:sp>
        <p:nvSpPr>
          <p:cNvPr id="6" name="Footer Placeholder 5">
            <a:extLst>
              <a:ext uri="{FF2B5EF4-FFF2-40B4-BE49-F238E27FC236}">
                <a16:creationId xmlns:a16="http://schemas.microsoft.com/office/drawing/2014/main" id="{E00F80A4-B88D-4C46-A4AD-E9FD23DAB8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E991F-24F2-EE45-B06C-5E0A2DB55200}"/>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1041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E14AF-8769-D246-A439-472E69634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AADEF3-1635-DD41-83EF-0C0713532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83980-4B3D-4D4D-9EAC-1952C3848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BA7CF-6E9D-3645-ACD1-0617D7293109}" type="datetimeFigureOut">
              <a:rPr lang="en-US" smtClean="0"/>
              <a:t>11/16/23</a:t>
            </a:fld>
            <a:endParaRPr lang="en-US"/>
          </a:p>
        </p:txBody>
      </p:sp>
      <p:sp>
        <p:nvSpPr>
          <p:cNvPr id="5" name="Footer Placeholder 4">
            <a:extLst>
              <a:ext uri="{FF2B5EF4-FFF2-40B4-BE49-F238E27FC236}">
                <a16:creationId xmlns:a16="http://schemas.microsoft.com/office/drawing/2014/main" id="{03D067C7-67CA-CB42-82B3-CBB8877D6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78F586-CB82-4240-8E4D-50281510A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C32C7-9F05-4041-BBAD-0B8A1FA37F16}" type="slidenum">
              <a:rPr lang="en-US" smtClean="0"/>
              <a:t>‹#›</a:t>
            </a:fld>
            <a:endParaRPr lang="en-US"/>
          </a:p>
        </p:txBody>
      </p:sp>
    </p:spTree>
    <p:extLst>
      <p:ext uri="{BB962C8B-B14F-4D97-AF65-F5344CB8AC3E}">
        <p14:creationId xmlns:p14="http://schemas.microsoft.com/office/powerpoint/2010/main" val="887317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malley@memphi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eri.memphis.edu/people/smalle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ygmt.org/dev/install.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naconda.org/conda-forge/gmt" TargetMode="External"/><Relationship Id="rId2" Type="http://schemas.openxmlformats.org/officeDocument/2006/relationships/hyperlink" Target="https://docs.generic-mapping-tools.org/6.4/cookbook/introduction.html#modern-and-classic-mode" TargetMode="External"/><Relationship Id="rId1" Type="http://schemas.openxmlformats.org/officeDocument/2006/relationships/slideLayout" Target="../slideLayouts/slideLayout2.xml"/><Relationship Id="rId4" Type="http://schemas.openxmlformats.org/officeDocument/2006/relationships/hyperlink" Target="https://github.com/GenericMappingTools/gmt/blob/master/BUILDING.m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andas.pydata.org/" TargetMode="External"/><Relationship Id="rId2" Type="http://schemas.openxmlformats.org/officeDocument/2006/relationships/hyperlink" Target="https://numpy.org/" TargetMode="External"/><Relationship Id="rId1" Type="http://schemas.openxmlformats.org/officeDocument/2006/relationships/slideLayout" Target="../slideLayouts/slideLayout2.xml"/><Relationship Id="rId6" Type="http://schemas.openxmlformats.org/officeDocument/2006/relationships/hyperlink" Target="https://packaging.pypa.io/" TargetMode="External"/><Relationship Id="rId5" Type="http://schemas.openxmlformats.org/officeDocument/2006/relationships/hyperlink" Target="https://unidata.github.io/netcdf4-python" TargetMode="External"/><Relationship Id="rId4" Type="http://schemas.openxmlformats.org/officeDocument/2006/relationships/hyperlink" Target="https://xarray.de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ygmt.org/latest/api/generated/pygmt.Figure.html#pygmt.Figure" TargetMode="External"/><Relationship Id="rId2" Type="http://schemas.openxmlformats.org/officeDocument/2006/relationships/hyperlink" Target="https://www.pygmt.org/latest/gallery/maps/land_and_water.html#sphx-glr-gallery-maps-land-and-water-py" TargetMode="External"/><Relationship Id="rId1" Type="http://schemas.openxmlformats.org/officeDocument/2006/relationships/slideLayout" Target="../slideLayouts/slideLayout2.xml"/><Relationship Id="rId6" Type="http://schemas.openxmlformats.org/officeDocument/2006/relationships/hyperlink" Target="https://www.pygmt.org/latest/api/generated/pygmt.Figure.show.html#pygmt.Figure.show" TargetMode="External"/><Relationship Id="rId5" Type="http://schemas.openxmlformats.org/officeDocument/2006/relationships/hyperlink" Target="https://www.pygmt.org/latest/api/generated/pygmt.Figure.coast.html#pygmt.Figure.coast" TargetMode="External"/><Relationship Id="rId4" Type="http://schemas.openxmlformats.org/officeDocument/2006/relationships/hyperlink" Target="https://www.pygmt.org/latest/api/generated/pygmt.Figure.basemap.html#pygmt.Figure.basemap"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eneric-mapping-tools.org/latest/" TargetMode="External"/><Relationship Id="rId2" Type="http://schemas.openxmlformats.org/officeDocument/2006/relationships/hyperlink" Target="file:///Users/smalley/Downloads/GMT_RGBchart.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printingcenterusa.com/blog/what-is-cmyk-and-why-is-it-used-for-print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The_dres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6858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r>
              <a:rPr lang="en-US" sz="3600" b="1" dirty="0">
                <a:solidFill>
                  <a:schemeClr val="tx1"/>
                </a:solidFill>
                <a:latin typeface="Papyrus" panose="020B0602040200020303" pitchFamily="34" charset="77"/>
              </a:rPr>
              <a:t>CERI-8104 Data Analysis in Geophysics</a:t>
            </a:r>
          </a:p>
          <a:p>
            <a:pPr>
              <a:defRPr/>
            </a:pPr>
            <a:r>
              <a:rPr lang="en-US" sz="3600" b="1" dirty="0">
                <a:solidFill>
                  <a:schemeClr val="tx1"/>
                </a:solidFill>
                <a:latin typeface="Papyrus" panose="020B0602040200020303" pitchFamily="34" charset="77"/>
              </a:rPr>
              <a:t>Dr. Robert (Bob) Smalley</a:t>
            </a:r>
          </a:p>
          <a:p>
            <a:pPr>
              <a:defRPr/>
            </a:pPr>
            <a:r>
              <a:rPr lang="en-US" sz="3600" b="1" dirty="0">
                <a:solidFill>
                  <a:schemeClr val="tx1"/>
                </a:solidFill>
                <a:latin typeface="Papyrus" panose="020B0602040200020303" pitchFamily="34" charset="77"/>
              </a:rPr>
              <a:t>3892 Central Ave, Room 103</a:t>
            </a:r>
          </a:p>
          <a:p>
            <a:pPr>
              <a:defRPr/>
            </a:pPr>
            <a:r>
              <a:rPr lang="en-US" sz="3600" b="1" dirty="0">
                <a:solidFill>
                  <a:schemeClr val="tx1"/>
                </a:solidFill>
                <a:latin typeface="Papyrus" panose="020B0602040200020303" pitchFamily="34" charset="77"/>
                <a:hlinkClick r:id="rId3"/>
              </a:rPr>
              <a:t>rsmalley@memphis.edu</a:t>
            </a:r>
            <a:r>
              <a:rPr lang="en-US" sz="3600" b="1" dirty="0">
                <a:solidFill>
                  <a:schemeClr val="tx1"/>
                </a:solidFill>
                <a:latin typeface="Papyrus" panose="020B0602040200020303" pitchFamily="34" charset="77"/>
              </a:rPr>
              <a:t>                         678-4929</a:t>
            </a:r>
          </a:p>
          <a:p>
            <a:pPr>
              <a:defRPr/>
            </a:pP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Fall 2023</a:t>
            </a:r>
          </a:p>
          <a:p>
            <a:pPr algn="ctr"/>
            <a:r>
              <a:rPr lang="en-US" sz="3600" b="1" dirty="0">
                <a:solidFill>
                  <a:schemeClr val="tx1"/>
                </a:solidFill>
                <a:latin typeface="Papyrus" panose="020B0602040200020303" pitchFamily="34" charset="77"/>
              </a:rPr>
              <a:t>Tu &amp; Th             11:20 am -12:45 pm</a:t>
            </a:r>
          </a:p>
          <a:p>
            <a:pPr algn="ctr"/>
            <a:endParaRPr lang="en-US" sz="36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Meeting 24		Tue. Nov 16, 2023</a:t>
            </a:r>
            <a:br>
              <a:rPr lang="en-US" sz="3600" b="1" dirty="0">
                <a:solidFill>
                  <a:schemeClr val="tx1"/>
                </a:solidFill>
                <a:latin typeface="Papyrus" panose="020B0602040200020303" pitchFamily="34" charset="77"/>
              </a:rPr>
            </a:b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CERI New/Long Building: Student Computer Lab</a:t>
            </a:r>
          </a:p>
          <a:p>
            <a:pPr>
              <a:defRPr/>
            </a:pPr>
            <a:r>
              <a:rPr lang="en-US" sz="3600" b="1" dirty="0">
                <a:solidFill>
                  <a:schemeClr val="tx1"/>
                </a:solidFill>
                <a:latin typeface="Papyrus" panose="020B0602040200020303" pitchFamily="34" charset="77"/>
              </a:rPr>
              <a:t>Class webpage to be announced.</a:t>
            </a:r>
          </a:p>
          <a:p>
            <a:pPr>
              <a:defRPr/>
            </a:pPr>
            <a:r>
              <a:rPr lang="en-US" sz="1800" b="1" dirty="0">
                <a:solidFill>
                  <a:schemeClr val="tx1"/>
                </a:solidFill>
                <a:latin typeface="Papyrus" panose="020B0602040200020303" pitchFamily="34" charset="77"/>
              </a:rPr>
              <a:t>My homepage (has older versions of the course)</a:t>
            </a:r>
          </a:p>
          <a:p>
            <a:pPr>
              <a:defRPr/>
            </a:pPr>
            <a:r>
              <a:rPr lang="en-US" sz="1800" b="1" dirty="0">
                <a:solidFill>
                  <a:schemeClr val="tx1"/>
                </a:solidFill>
                <a:latin typeface="Papyrus" panose="020B0602040200020303" pitchFamily="34" charset="77"/>
                <a:hlinkClick r:id="rId4"/>
              </a:rPr>
              <a:t>http://www.ceri.memphis.edu/people/smalley/</a:t>
            </a:r>
            <a:endParaRPr lang="en-US" sz="1800" b="1" dirty="0">
              <a:solidFill>
                <a:schemeClr val="tx1"/>
              </a:solidFill>
              <a:latin typeface="Papyrus" panose="020B0602040200020303" pitchFamily="34" charset="77"/>
            </a:endParaRPr>
          </a:p>
        </p:txBody>
      </p:sp>
    </p:spTree>
    <p:extLst>
      <p:ext uri="{BB962C8B-B14F-4D97-AF65-F5344CB8AC3E}">
        <p14:creationId xmlns:p14="http://schemas.microsoft.com/office/powerpoint/2010/main" val="389835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A21B6-311B-80B6-8AC1-8AC58F2BD64C}"/>
              </a:ext>
            </a:extLst>
          </p:cNvPr>
          <p:cNvSpPr txBox="1"/>
          <p:nvPr/>
        </p:nvSpPr>
        <p:spPr>
          <a:xfrm>
            <a:off x="0" y="184835"/>
            <a:ext cx="12192000" cy="584775"/>
          </a:xfrm>
          <a:prstGeom prst="rect">
            <a:avLst/>
          </a:prstGeom>
          <a:noFill/>
        </p:spPr>
        <p:txBody>
          <a:bodyPr wrap="square">
            <a:spAutoFit/>
          </a:bodyPr>
          <a:lstStyle/>
          <a:p>
            <a:pPr algn="ctr"/>
            <a:endParaRPr lang="en-US" sz="3200" b="1" dirty="0">
              <a:latin typeface="Papyrus" panose="020B0602040200020303" pitchFamily="34" charset="77"/>
            </a:endParaRPr>
          </a:p>
        </p:txBody>
      </p:sp>
      <p:sp>
        <p:nvSpPr>
          <p:cNvPr id="3" name="TextBox 2">
            <a:extLst>
              <a:ext uri="{FF2B5EF4-FFF2-40B4-BE49-F238E27FC236}">
                <a16:creationId xmlns:a16="http://schemas.microsoft.com/office/drawing/2014/main" id="{38332606-8A1C-C9BE-8922-1FD5D78761BE}"/>
              </a:ext>
            </a:extLst>
          </p:cNvPr>
          <p:cNvSpPr txBox="1"/>
          <p:nvPr/>
        </p:nvSpPr>
        <p:spPr>
          <a:xfrm>
            <a:off x="0" y="441960"/>
            <a:ext cx="12192000" cy="7540526"/>
          </a:xfrm>
          <a:prstGeom prst="rect">
            <a:avLst/>
          </a:prstGeom>
          <a:noFill/>
        </p:spPr>
        <p:txBody>
          <a:bodyPr wrap="square" rtlCol="0">
            <a:spAutoFit/>
          </a:bodyPr>
          <a:lstStyle/>
          <a:p>
            <a:pPr algn="ctr"/>
            <a:r>
              <a:rPr lang="en-US" sz="3200" b="1" dirty="0">
                <a:latin typeface="Papyrus" panose="020B0602040200020303" pitchFamily="34" charset="77"/>
              </a:rPr>
              <a:t>The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web page</a:t>
            </a:r>
          </a:p>
          <a:p>
            <a:pPr algn="ctr"/>
            <a:endParaRPr lang="en-US" b="1" dirty="0">
              <a:latin typeface="Papyrus" panose="020B0602040200020303" pitchFamily="34" charset="77"/>
            </a:endParaRPr>
          </a:p>
          <a:p>
            <a:pPr algn="ctr"/>
            <a:r>
              <a:rPr lang="en-US" sz="3200" b="1" dirty="0">
                <a:latin typeface="Papyrus" panose="020B0602040200020303" pitchFamily="34" charset="77"/>
                <a:hlinkClick r:id="rId3"/>
              </a:rPr>
              <a:t>installing </a:t>
            </a:r>
            <a:r>
              <a:rPr lang="en-US" sz="3200" b="1" dirty="0">
                <a:latin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val="tx"/>
                    </a:ext>
                  </a:extLst>
                </a:hlinkClick>
              </a:rPr>
              <a:t>pygmt</a:t>
            </a:r>
            <a:endParaRPr lang="en-US" sz="3200" b="1" dirty="0">
              <a:latin typeface="Courier New" panose="02070309020205020404" pitchFamily="49" charset="0"/>
              <a:cs typeface="Courier New" panose="02070309020205020404" pitchFamily="49" charset="0"/>
            </a:endParaRPr>
          </a:p>
          <a:p>
            <a:pPr algn="ctr"/>
            <a:endParaRPr lang="en-US" b="1" dirty="0">
              <a:latin typeface="Papyrus" panose="020B0602040200020303" pitchFamily="34" charset="77"/>
            </a:endParaRPr>
          </a:p>
          <a:p>
            <a:pPr algn="ctr"/>
            <a:r>
              <a:rPr lang="en-US" sz="3200" b="1" dirty="0">
                <a:latin typeface="Papyrus" panose="020B0602040200020303" pitchFamily="34" charset="77"/>
              </a:rPr>
              <a:t>Has instructions on how to install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under</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 </a:t>
            </a:r>
            <a:r>
              <a:rPr lang="en-US" sz="3200" b="1" dirty="0" err="1">
                <a:latin typeface="Courier New" panose="02070309020205020404" pitchFamily="49" charset="0"/>
                <a:cs typeface="Courier New" panose="02070309020205020404" pitchFamily="49" charset="0"/>
              </a:rPr>
              <a:t>Conda</a:t>
            </a:r>
            <a:r>
              <a:rPr lang="en-US" sz="3200" b="1" dirty="0">
                <a:latin typeface="Courier New" panose="02070309020205020404" pitchFamily="49" charset="0"/>
                <a:cs typeface="Courier New" panose="02070309020205020404" pitchFamily="49" charset="0"/>
              </a:rPr>
              <a:t>/Anaconda</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BUT</a:t>
            </a:r>
          </a:p>
          <a:p>
            <a:pPr algn="ctr"/>
            <a:r>
              <a:rPr lang="en-US" sz="3200" b="1" dirty="0">
                <a:latin typeface="Papyrus" panose="020B0602040200020303" pitchFamily="34" charset="77"/>
              </a:rPr>
              <a:t>It also has instructions on how to install it under another environment management tool – </a:t>
            </a:r>
          </a:p>
          <a:p>
            <a:pPr algn="ctr"/>
            <a:endParaRPr lang="en-US" sz="3200"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Mamba</a:t>
            </a:r>
            <a:r>
              <a:rPr lang="en-US" sz="3200" b="1" dirty="0">
                <a:latin typeface="Papyrus" panose="020B0602040200020303" pitchFamily="34" charset="77"/>
              </a:rPr>
              <a:t>.</a:t>
            </a:r>
          </a:p>
          <a:p>
            <a:pPr algn="ctr"/>
            <a:endParaRPr lang="en-US" sz="3200" b="1" dirty="0">
              <a:latin typeface="Papyrus" panose="020B0602040200020303" pitchFamily="34" charset="77"/>
            </a:endParaRPr>
          </a:p>
          <a:p>
            <a:pPr algn="ctr"/>
            <a:endParaRPr lang="en-US" sz="3200" b="1" dirty="0">
              <a:latin typeface="Papyrus" panose="020B0602040200020303" pitchFamily="34" charset="77"/>
            </a:endParaRPr>
          </a:p>
          <a:p>
            <a:pPr algn="ctr"/>
            <a:endParaRPr lang="en-US" sz="3200" b="1" dirty="0">
              <a:latin typeface="Papyrus" panose="020B0602040200020303" pitchFamily="34" charset="77"/>
            </a:endParaRPr>
          </a:p>
        </p:txBody>
      </p:sp>
    </p:spTree>
    <p:extLst>
      <p:ext uri="{BB962C8B-B14F-4D97-AF65-F5344CB8AC3E}">
        <p14:creationId xmlns:p14="http://schemas.microsoft.com/office/powerpoint/2010/main" val="175493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A21B6-311B-80B6-8AC1-8AC58F2BD64C}"/>
              </a:ext>
            </a:extLst>
          </p:cNvPr>
          <p:cNvSpPr txBox="1"/>
          <p:nvPr/>
        </p:nvSpPr>
        <p:spPr>
          <a:xfrm>
            <a:off x="0" y="184835"/>
            <a:ext cx="12192000" cy="584775"/>
          </a:xfrm>
          <a:prstGeom prst="rect">
            <a:avLst/>
          </a:prstGeom>
          <a:noFill/>
        </p:spPr>
        <p:txBody>
          <a:bodyPr wrap="square">
            <a:spAutoFit/>
          </a:bodyPr>
          <a:lstStyle/>
          <a:p>
            <a:pPr algn="ctr"/>
            <a:endParaRPr lang="en-US" sz="3200" b="1" dirty="0">
              <a:latin typeface="Papyrus" panose="020B0602040200020303" pitchFamily="34" charset="77"/>
            </a:endParaRPr>
          </a:p>
        </p:txBody>
      </p:sp>
      <p:sp>
        <p:nvSpPr>
          <p:cNvPr id="3" name="TextBox 2">
            <a:extLst>
              <a:ext uri="{FF2B5EF4-FFF2-40B4-BE49-F238E27FC236}">
                <a16:creationId xmlns:a16="http://schemas.microsoft.com/office/drawing/2014/main" id="{C52EA6C6-0A44-CF09-F583-4AFBE8AD038C}"/>
              </a:ext>
            </a:extLst>
          </p:cNvPr>
          <p:cNvSpPr txBox="1"/>
          <p:nvPr/>
        </p:nvSpPr>
        <p:spPr>
          <a:xfrm>
            <a:off x="0" y="533400"/>
            <a:ext cx="12192000" cy="5847755"/>
          </a:xfrm>
          <a:prstGeom prst="rect">
            <a:avLst/>
          </a:prstGeom>
          <a:noFill/>
        </p:spPr>
        <p:txBody>
          <a:bodyPr wrap="square" rtlCol="0">
            <a:spAutoFit/>
          </a:bodyPr>
          <a:lstStyle/>
          <a:p>
            <a:pPr algn="ctr"/>
            <a:r>
              <a:rPr lang="en-US" sz="3200" b="1" dirty="0">
                <a:latin typeface="Papyrus" panose="020B0602040200020303" pitchFamily="34" charset="77"/>
              </a:rPr>
              <a:t>AND it recommends using </a:t>
            </a:r>
            <a:r>
              <a:rPr lang="en-US" sz="3200" b="1" dirty="0">
                <a:latin typeface="Courier New" panose="02070309020205020404" pitchFamily="49" charset="0"/>
                <a:cs typeface="Courier New" panose="02070309020205020404" pitchFamily="49" charset="0"/>
              </a:rPr>
              <a:t>mamba</a:t>
            </a:r>
            <a:r>
              <a:rPr lang="en-US" sz="3200" b="1" dirty="0">
                <a:latin typeface="Papyrus" panose="020B0602040200020303" pitchFamily="34" charset="77"/>
              </a:rPr>
              <a:t> as it is more stable and faster as it is not bloated like </a:t>
            </a:r>
            <a:r>
              <a:rPr lang="en-US" sz="3200" b="1" dirty="0" err="1">
                <a:latin typeface="Courier New" panose="02070309020205020404" pitchFamily="49" charset="0"/>
                <a:cs typeface="Courier New" panose="02070309020205020404" pitchFamily="49" charset="0"/>
              </a:rPr>
              <a:t>conda</a:t>
            </a:r>
            <a:r>
              <a:rPr lang="en-US" sz="3200" b="1" dirty="0">
                <a:latin typeface="Courier New" panose="02070309020205020404" pitchFamily="49" charset="0"/>
                <a:cs typeface="Courier New" panose="02070309020205020404" pitchFamily="49" charset="0"/>
              </a:rPr>
              <a:t>/anaconda</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(But </a:t>
            </a:r>
            <a:r>
              <a:rPr lang="en-US" sz="3200" b="1" dirty="0">
                <a:latin typeface="Courier New" panose="02070309020205020404" pitchFamily="49" charset="0"/>
                <a:cs typeface="Courier New" panose="02070309020205020404" pitchFamily="49" charset="0"/>
              </a:rPr>
              <a:t>mamba</a:t>
            </a:r>
            <a:r>
              <a:rPr lang="en-US" sz="3200" b="1" dirty="0">
                <a:latin typeface="Papyrus" panose="020B0602040200020303" pitchFamily="34" charset="77"/>
              </a:rPr>
              <a:t> will get bloated by the time it is the same age. One of the reasons it is stable and faster is that is does not support as many packages and their dependencies, etc.)</a:t>
            </a:r>
          </a:p>
          <a:p>
            <a:pPr algn="ctr"/>
            <a:endParaRPr lang="en-US" b="1" dirty="0">
              <a:latin typeface="Papyrus" panose="020B0602040200020303" pitchFamily="34" charset="77"/>
            </a:endParaRPr>
          </a:p>
          <a:p>
            <a:pPr algn="ctr"/>
            <a:r>
              <a:rPr lang="en-US" sz="3200" b="1" dirty="0">
                <a:latin typeface="Papyrus" panose="020B0602040200020303" pitchFamily="34" charset="77"/>
              </a:rPr>
              <a:t>The problem with this solution is that while environments are little walled off castles, environment managers are not, and </a:t>
            </a:r>
            <a:r>
              <a:rPr lang="en-US" sz="3200" b="1" dirty="0" err="1">
                <a:latin typeface="Papyrus" panose="020B0602040200020303" pitchFamily="34" charset="77"/>
              </a:rPr>
              <a:t>conda</a:t>
            </a:r>
            <a:r>
              <a:rPr lang="en-US" sz="3200" b="1" dirty="0">
                <a:latin typeface="Papyrus" panose="020B0602040200020303" pitchFamily="34" charset="77"/>
              </a:rPr>
              <a:t> and mamba conflict with one another.</a:t>
            </a:r>
          </a:p>
          <a:p>
            <a:pPr algn="ctr"/>
            <a:endParaRPr lang="en-US" b="1" dirty="0">
              <a:latin typeface="Papyrus" panose="020B0602040200020303" pitchFamily="34" charset="77"/>
            </a:endParaRPr>
          </a:p>
          <a:p>
            <a:pPr algn="ctr"/>
            <a:r>
              <a:rPr lang="en-US" sz="3200" b="1" dirty="0">
                <a:latin typeface="Papyrus" panose="020B0602040200020303" pitchFamily="34" charset="77"/>
              </a:rPr>
              <a:t>So, you should only run one of them (they will </a:t>
            </a:r>
            <a:r>
              <a:rPr lang="en-US" sz="3200" b="1" dirty="0" err="1">
                <a:latin typeface="Papyrus" panose="020B0602040200020303" pitchFamily="34" charset="77"/>
              </a:rPr>
              <a:t>sorta</a:t>
            </a:r>
            <a:r>
              <a:rPr lang="en-US" sz="3200" b="1" dirty="0">
                <a:latin typeface="Papyrus" panose="020B0602040200020303" pitchFamily="34" charset="77"/>
              </a:rPr>
              <a:t> run together, but you will have random problems).</a:t>
            </a:r>
          </a:p>
        </p:txBody>
      </p:sp>
    </p:spTree>
    <p:extLst>
      <p:ext uri="{BB962C8B-B14F-4D97-AF65-F5344CB8AC3E}">
        <p14:creationId xmlns:p14="http://schemas.microsoft.com/office/powerpoint/2010/main" val="358740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A21B6-311B-80B6-8AC1-8AC58F2BD64C}"/>
              </a:ext>
            </a:extLst>
          </p:cNvPr>
          <p:cNvSpPr txBox="1"/>
          <p:nvPr/>
        </p:nvSpPr>
        <p:spPr>
          <a:xfrm>
            <a:off x="0" y="184835"/>
            <a:ext cx="12192000" cy="584775"/>
          </a:xfrm>
          <a:prstGeom prst="rect">
            <a:avLst/>
          </a:prstGeom>
          <a:noFill/>
        </p:spPr>
        <p:txBody>
          <a:bodyPr wrap="square">
            <a:spAutoFit/>
          </a:bodyPr>
          <a:lstStyle/>
          <a:p>
            <a:pPr algn="ctr"/>
            <a:endParaRPr lang="en-US" sz="3200" b="1" dirty="0">
              <a:latin typeface="Papyrus" panose="020B0602040200020303" pitchFamily="34" charset="77"/>
            </a:endParaRPr>
          </a:p>
        </p:txBody>
      </p:sp>
      <p:sp>
        <p:nvSpPr>
          <p:cNvPr id="4" name="TextBox 3">
            <a:extLst>
              <a:ext uri="{FF2B5EF4-FFF2-40B4-BE49-F238E27FC236}">
                <a16:creationId xmlns:a16="http://schemas.microsoft.com/office/drawing/2014/main" id="{9E451DC7-D3EF-F687-F6D5-C73EAB0A2376}"/>
              </a:ext>
            </a:extLst>
          </p:cNvPr>
          <p:cNvSpPr txBox="1"/>
          <p:nvPr/>
        </p:nvSpPr>
        <p:spPr>
          <a:xfrm>
            <a:off x="0" y="630258"/>
            <a:ext cx="12192000" cy="4585871"/>
          </a:xfrm>
          <a:prstGeom prst="rect">
            <a:avLst/>
          </a:prstGeom>
          <a:noFill/>
        </p:spPr>
        <p:txBody>
          <a:bodyPr wrap="square">
            <a:spAutoFit/>
          </a:bodyPr>
          <a:lstStyle/>
          <a:p>
            <a:pPr algn="ct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requires </a:t>
            </a:r>
            <a:r>
              <a:rPr lang="en-US" sz="3200" b="1" dirty="0">
                <a:latin typeface="Courier New" panose="02070309020205020404" pitchFamily="49" charset="0"/>
                <a:cs typeface="Courier New" panose="02070309020205020404" pitchFamily="49" charset="0"/>
              </a:rPr>
              <a:t>Generic Mapping Tools (GMT) &gt;=6.3.0 </a:t>
            </a:r>
            <a:r>
              <a:rPr lang="en-US" sz="3200" b="1" dirty="0">
                <a:latin typeface="Papyrus" panose="020B0602040200020303" pitchFamily="34" charset="77"/>
              </a:rPr>
              <a:t>since there are many changes being made to </a:t>
            </a:r>
            <a:r>
              <a:rPr lang="en-US" sz="3200" b="1" dirty="0">
                <a:latin typeface="Courier New" panose="02070309020205020404" pitchFamily="49" charset="0"/>
                <a:cs typeface="Courier New" panose="02070309020205020404" pitchFamily="49" charset="0"/>
              </a:rPr>
              <a:t>GMT</a:t>
            </a:r>
            <a:r>
              <a:rPr lang="en-US" sz="3200" b="1" dirty="0">
                <a:latin typeface="Papyrus" panose="020B0602040200020303" pitchFamily="34" charset="77"/>
              </a:rPr>
              <a:t> itself in response to the development of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mainly the new </a:t>
            </a:r>
            <a:r>
              <a:rPr lang="en-US" sz="3200" b="1" dirty="0">
                <a:latin typeface="Papyrus" panose="020B0602040200020303" pitchFamily="34" charset="77"/>
                <a:hlinkClick r:id="rId2"/>
              </a:rPr>
              <a:t>modern execution mode</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Compiled </a:t>
            </a:r>
            <a:r>
              <a:rPr lang="en-US" sz="3200" b="1" dirty="0" err="1">
                <a:latin typeface="Courier New" panose="02070309020205020404" pitchFamily="49" charset="0"/>
                <a:cs typeface="Courier New" panose="02070309020205020404" pitchFamily="49" charset="0"/>
              </a:rPr>
              <a:t>conda</a:t>
            </a:r>
            <a:r>
              <a:rPr lang="en-US" sz="3200" b="1" dirty="0">
                <a:latin typeface="Papyrus" panose="020B0602040200020303" pitchFamily="34" charset="77"/>
              </a:rPr>
              <a:t> packages of </a:t>
            </a:r>
            <a:r>
              <a:rPr lang="en-US" sz="3200" b="1" dirty="0">
                <a:latin typeface="Courier New" panose="02070309020205020404" pitchFamily="49" charset="0"/>
                <a:cs typeface="Courier New" panose="02070309020205020404" pitchFamily="49" charset="0"/>
              </a:rPr>
              <a:t>GMT</a:t>
            </a:r>
            <a:r>
              <a:rPr lang="en-US" sz="3200" b="1" dirty="0">
                <a:latin typeface="Papyrus" panose="020B0602040200020303" pitchFamily="34" charset="77"/>
              </a:rPr>
              <a:t> for Linux, macOS and Windows are provided through </a:t>
            </a:r>
            <a:r>
              <a:rPr lang="en-US" sz="3200" b="1" dirty="0">
                <a:latin typeface="Papyrus" panose="020B0602040200020303" pitchFamily="34" charset="77"/>
                <a:hlinkClick r:id="rId3"/>
              </a:rPr>
              <a:t>conda-forge</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Advanced/masochist users can also </a:t>
            </a:r>
            <a:r>
              <a:rPr lang="en-US" sz="3200" b="1" dirty="0">
                <a:latin typeface="Papyrus" panose="020B0602040200020303" pitchFamily="34" charset="77"/>
                <a:hlinkClick r:id="rId4"/>
              </a:rPr>
              <a:t>build GMT from source</a:t>
            </a:r>
            <a:r>
              <a:rPr lang="en-US" sz="3200" b="1" dirty="0">
                <a:latin typeface="Papyrus" panose="020B0602040200020303" pitchFamily="34" charset="77"/>
              </a:rPr>
              <a:t> instead.</a:t>
            </a:r>
          </a:p>
        </p:txBody>
      </p:sp>
    </p:spTree>
    <p:extLst>
      <p:ext uri="{BB962C8B-B14F-4D97-AF65-F5344CB8AC3E}">
        <p14:creationId xmlns:p14="http://schemas.microsoft.com/office/powerpoint/2010/main" val="422087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DEE927-11E8-C3D0-88A6-90C21C2AE635}"/>
              </a:ext>
            </a:extLst>
          </p:cNvPr>
          <p:cNvSpPr txBox="1"/>
          <p:nvPr/>
        </p:nvSpPr>
        <p:spPr>
          <a:xfrm>
            <a:off x="0" y="1058317"/>
            <a:ext cx="12192000" cy="4801314"/>
          </a:xfrm>
          <a:prstGeom prst="rect">
            <a:avLst/>
          </a:prstGeom>
          <a:noFill/>
        </p:spPr>
        <p:txBody>
          <a:bodyPr wrap="square">
            <a:spAutoFit/>
          </a:bodyPr>
          <a:lstStyle/>
          <a:p>
            <a:pPr algn="ctr"/>
            <a:r>
              <a:rPr lang="en-US" sz="3200" b="1" dirty="0" err="1">
                <a:latin typeface="Courier New" panose="02070309020205020404" pitchFamily="49" charset="0"/>
                <a:cs typeface="Courier New" panose="02070309020205020404" pitchFamily="49" charset="0"/>
              </a:rPr>
              <a:t>PyGMT</a:t>
            </a:r>
            <a:r>
              <a:rPr lang="en-US" sz="3200" dirty="0">
                <a:latin typeface="Papyrus" panose="020B0602040200020303" pitchFamily="34" charset="77"/>
              </a:rPr>
              <a:t> requires the following libraries to be installed:</a:t>
            </a:r>
          </a:p>
          <a:p>
            <a:pPr algn="ctr"/>
            <a:endParaRPr lang="en-US" dirty="0">
              <a:latin typeface="Papyrus" panose="020B0602040200020303" pitchFamily="34" charset="77"/>
            </a:endParaRPr>
          </a:p>
          <a:p>
            <a:pPr algn="ctr">
              <a:buFont typeface="Arial" panose="020B0604020202020204" pitchFamily="34" charset="0"/>
              <a:buChar char="•"/>
            </a:pPr>
            <a:r>
              <a:rPr lang="en-US" sz="3200" b="1" dirty="0">
                <a:latin typeface="Courier New" panose="02070309020205020404" pitchFamily="49" charset="0"/>
                <a:cs typeface="Courier New" panose="02070309020205020404" pitchFamily="49" charset="0"/>
                <a:hlinkClick r:id="rId2">
                  <a:extLst>
                    <a:ext uri="{A12FA001-AC4F-418D-AE19-62706E023703}">
                      <ahyp:hlinkClr xmlns:ahyp="http://schemas.microsoft.com/office/drawing/2018/hyperlinkcolor" val="tx"/>
                    </a:ext>
                  </a:extLst>
                </a:hlinkClick>
              </a:rPr>
              <a:t>numpy</a:t>
            </a:r>
            <a:r>
              <a:rPr lang="en-US" sz="3200" b="1" dirty="0">
                <a:latin typeface="Courier New" panose="02070309020205020404" pitchFamily="49" charset="0"/>
                <a:cs typeface="Courier New" panose="02070309020205020404" pitchFamily="49" charset="0"/>
              </a:rPr>
              <a:t> (&gt;= 1.22)</a:t>
            </a:r>
          </a:p>
          <a:p>
            <a:pPr algn="ctr">
              <a:buFont typeface="Arial" panose="020B0604020202020204" pitchFamily="34" charset="0"/>
              <a:buChar char="•"/>
            </a:pPr>
            <a:r>
              <a:rPr lang="en-US" sz="3200" b="1" dirty="0">
                <a:latin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val="tx"/>
                    </a:ext>
                  </a:extLst>
                </a:hlinkClick>
              </a:rPr>
              <a:t>pandas</a:t>
            </a:r>
            <a:endParaRPr lang="en-US" sz="3200" b="1" dirty="0">
              <a:latin typeface="Courier New" panose="02070309020205020404" pitchFamily="49" charset="0"/>
              <a:cs typeface="Courier New" panose="02070309020205020404" pitchFamily="49" charset="0"/>
            </a:endParaRPr>
          </a:p>
          <a:p>
            <a:pPr algn="ctr">
              <a:buFont typeface="Arial" panose="020B0604020202020204" pitchFamily="34" charset="0"/>
              <a:buChar char="•"/>
            </a:pPr>
            <a:r>
              <a:rPr lang="en-US" sz="3200" b="1" dirty="0">
                <a:latin typeface="Courier New" panose="02070309020205020404" pitchFamily="49" charset="0"/>
                <a:cs typeface="Courier New" panose="02070309020205020404" pitchFamily="49" charset="0"/>
                <a:hlinkClick r:id="rId4">
                  <a:extLst>
                    <a:ext uri="{A12FA001-AC4F-418D-AE19-62706E023703}">
                      <ahyp:hlinkClr xmlns:ahyp="http://schemas.microsoft.com/office/drawing/2018/hyperlinkcolor" val="tx"/>
                    </a:ext>
                  </a:extLst>
                </a:hlinkClick>
              </a:rPr>
              <a:t>xarray</a:t>
            </a:r>
            <a:endParaRPr lang="en-US" sz="3200" b="1" dirty="0">
              <a:latin typeface="Courier New" panose="02070309020205020404" pitchFamily="49" charset="0"/>
              <a:cs typeface="Courier New" panose="02070309020205020404" pitchFamily="49" charset="0"/>
            </a:endParaRPr>
          </a:p>
          <a:p>
            <a:pPr algn="ctr">
              <a:buFont typeface="Arial" panose="020B0604020202020204" pitchFamily="34" charset="0"/>
              <a:buChar char="•"/>
            </a:pPr>
            <a:r>
              <a:rPr lang="en-US" sz="3200" b="1" dirty="0">
                <a:latin typeface="Courier New" panose="02070309020205020404" pitchFamily="49" charset="0"/>
                <a:cs typeface="Courier New" panose="02070309020205020404" pitchFamily="49" charset="0"/>
                <a:hlinkClick r:id="rId5">
                  <a:extLst>
                    <a:ext uri="{A12FA001-AC4F-418D-AE19-62706E023703}">
                      <ahyp:hlinkClr xmlns:ahyp="http://schemas.microsoft.com/office/drawing/2018/hyperlinkcolor" val="tx"/>
                    </a:ext>
                  </a:extLst>
                </a:hlinkClick>
              </a:rPr>
              <a:t>netCDF4</a:t>
            </a:r>
            <a:endParaRPr lang="en-US" sz="3200" b="1" dirty="0">
              <a:latin typeface="Courier New" panose="02070309020205020404" pitchFamily="49" charset="0"/>
              <a:cs typeface="Courier New" panose="02070309020205020404" pitchFamily="49" charset="0"/>
            </a:endParaRPr>
          </a:p>
          <a:p>
            <a:pPr algn="ctr">
              <a:buFont typeface="Arial" panose="020B0604020202020204" pitchFamily="34" charset="0"/>
              <a:buChar char="•"/>
            </a:pPr>
            <a:r>
              <a:rPr lang="en-US" sz="3200" b="1" dirty="0">
                <a:latin typeface="Courier New" panose="02070309020205020404" pitchFamily="49" charset="0"/>
                <a:cs typeface="Courier New" panose="02070309020205020404" pitchFamily="49" charset="0"/>
                <a:hlinkClick r:id="rId6">
                  <a:extLst>
                    <a:ext uri="{A12FA001-AC4F-418D-AE19-62706E023703}">
                      <ahyp:hlinkClr xmlns:ahyp="http://schemas.microsoft.com/office/drawing/2018/hyperlinkcolor" val="tx"/>
                    </a:ext>
                  </a:extLst>
                </a:hlinkClick>
              </a:rPr>
              <a:t>Packaging</a:t>
            </a:r>
            <a:endParaRPr lang="en-US" sz="3200" b="1" dirty="0">
              <a:latin typeface="Papyrus" panose="020B0602040200020303" pitchFamily="34" charset="77"/>
              <a:cs typeface="Courier New" panose="02070309020205020404" pitchFamily="49" charset="0"/>
            </a:endParaRPr>
          </a:p>
          <a:p>
            <a:pPr algn="ctr">
              <a:buFont typeface="Arial" panose="020B0604020202020204" pitchFamily="34" charset="0"/>
              <a:buChar char="•"/>
            </a:pPr>
            <a:endParaRPr lang="en-US" sz="3200" b="1" dirty="0">
              <a:latin typeface="Papyrus" panose="020B0602040200020303" pitchFamily="34" charset="77"/>
              <a:cs typeface="Courier New" panose="02070309020205020404" pitchFamily="49" charset="0"/>
            </a:endParaRPr>
          </a:p>
          <a:p>
            <a:pPr algn="ctr"/>
            <a:r>
              <a:rPr lang="en-US" sz="3200" b="1" dirty="0">
                <a:latin typeface="Papyrus" panose="020B0602040200020303" pitchFamily="34" charset="77"/>
                <a:cs typeface="Courier New" panose="02070309020205020404" pitchFamily="49" charset="0"/>
              </a:rPr>
              <a:t>They are installed automatically when you run the command to install </a:t>
            </a:r>
            <a:r>
              <a:rPr lang="en-US" sz="3200" b="1" dirty="0" err="1">
                <a:latin typeface="Courier New" panose="02070309020205020404" pitchFamily="49" charset="0"/>
                <a:cs typeface="Courier New" panose="02070309020205020404" pitchFamily="49" charset="0"/>
              </a:rPr>
              <a:t>pygmt</a:t>
            </a:r>
            <a:endParaRPr lang="en-US" sz="3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5273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E469D2-CD60-8A61-E187-B4D37A083A8E}"/>
              </a:ext>
            </a:extLst>
          </p:cNvPr>
          <p:cNvSpPr txBox="1"/>
          <p:nvPr/>
        </p:nvSpPr>
        <p:spPr>
          <a:xfrm>
            <a:off x="0" y="215900"/>
            <a:ext cx="12192000" cy="5570756"/>
          </a:xfrm>
          <a:prstGeom prst="rect">
            <a:avLst/>
          </a:prstGeom>
          <a:noFill/>
        </p:spPr>
        <p:txBody>
          <a:bodyPr wrap="square" rtlCol="0">
            <a:spAutoFit/>
          </a:bodyPr>
          <a:lstStyle/>
          <a:p>
            <a:pPr algn="ctr"/>
            <a:r>
              <a:rPr lang="en-US" sz="3200" b="1" dirty="0">
                <a:latin typeface="Papyrus" panose="020B0602040200020303" pitchFamily="34" charset="77"/>
              </a:rPr>
              <a:t>First example from</a:t>
            </a:r>
          </a:p>
          <a:p>
            <a:pPr algn="ctr"/>
            <a:endParaRPr lang="en-US" b="1" dirty="0">
              <a:latin typeface="Papyrus" panose="020B0602040200020303" pitchFamily="34" charset="77"/>
            </a:endParaRPr>
          </a:p>
          <a:p>
            <a:pPr algn="ctr"/>
            <a:r>
              <a:rPr lang="en-US" sz="3200" b="1" dirty="0">
                <a:latin typeface="Papyrus" panose="020B0602040200020303" pitchFamily="34" charset="77"/>
                <a:hlinkClick r:id="rId2"/>
              </a:rPr>
              <a:t>global land-and-water map</a:t>
            </a:r>
            <a:endParaRPr lang="en-US" sz="3200" b="1" dirty="0">
              <a:latin typeface="Papyrus" panose="020B0602040200020303" pitchFamily="34" charset="77"/>
            </a:endParaRPr>
          </a:p>
          <a:p>
            <a:pPr algn="ctr"/>
            <a:endParaRPr lang="en-US" b="1" dirty="0">
              <a:latin typeface="Papyrus" panose="020B0602040200020303" pitchFamily="34" charset="77"/>
            </a:endParaRPr>
          </a:p>
          <a:p>
            <a:r>
              <a:rPr lang="en-US" sz="2800" b="1" dirty="0">
                <a:latin typeface="Courier New" panose="02070309020205020404" pitchFamily="49" charset="0"/>
                <a:cs typeface="Courier New" panose="02070309020205020404" pitchFamily="49" charset="0"/>
              </a:rPr>
              <a:t>import </a:t>
            </a:r>
            <a:r>
              <a:rPr lang="en-US" sz="2800" b="1" dirty="0" err="1">
                <a:latin typeface="Courier New" panose="02070309020205020404" pitchFamily="49" charset="0"/>
                <a:cs typeface="Courier New" panose="02070309020205020404" pitchFamily="49" charset="0"/>
              </a:rPr>
              <a:t>pygmt</a:t>
            </a:r>
            <a:r>
              <a:rPr lang="en-US" sz="2800" b="1" dirty="0">
                <a:latin typeface="Courier New" panose="02070309020205020404" pitchFamily="49" charset="0"/>
                <a:cs typeface="Courier New" panose="02070309020205020404" pitchFamily="49" charset="0"/>
              </a:rPr>
              <a:t> </a:t>
            </a:r>
          </a:p>
          <a:p>
            <a:r>
              <a:rPr lang="en-US" sz="2800" b="1" dirty="0">
                <a:latin typeface="Courier New" panose="02070309020205020404" pitchFamily="49" charset="0"/>
                <a:cs typeface="Courier New" panose="02070309020205020404" pitchFamily="49" charset="0"/>
                <a:hlinkClick r:id="rId3" tooltip="pygmt.Figure"/>
              </a:rPr>
              <a:t>fig</a:t>
            </a:r>
            <a:r>
              <a:rPr lang="en-US" sz="2800" b="1" dirty="0">
                <a:latin typeface="Courier New" panose="02070309020205020404" pitchFamily="49" charset="0"/>
                <a:cs typeface="Courier New" panose="02070309020205020404" pitchFamily="49" charset="0"/>
              </a:rPr>
              <a:t> = </a:t>
            </a:r>
            <a:r>
              <a:rPr lang="en-US" sz="2800" b="1" dirty="0">
                <a:latin typeface="Courier New" panose="02070309020205020404" pitchFamily="49" charset="0"/>
                <a:cs typeface="Courier New" panose="02070309020205020404" pitchFamily="49" charset="0"/>
                <a:hlinkClick r:id="rId3" tooltip="pygmt.Figure"/>
              </a:rPr>
              <a:t>pygmt.Figure</a:t>
            </a:r>
            <a:r>
              <a:rPr lang="en-US" sz="2800" b="1" dirty="0">
                <a:latin typeface="Courier New" panose="02070309020205020404" pitchFamily="49" charset="0"/>
                <a:cs typeface="Courier New" panose="02070309020205020404" pitchFamily="49" charset="0"/>
              </a:rPr>
              <a:t>() </a:t>
            </a:r>
          </a:p>
          <a:p>
            <a:r>
              <a:rPr lang="en-US" sz="2800" b="1" dirty="0">
                <a:latin typeface="Courier New" panose="02070309020205020404" pitchFamily="49" charset="0"/>
                <a:cs typeface="Courier New" panose="02070309020205020404" pitchFamily="49" charset="0"/>
              </a:rPr>
              <a:t># Make a global Mollweide map with automatic ticks </a:t>
            </a:r>
          </a:p>
          <a:p>
            <a:r>
              <a:rPr lang="en-US" sz="2800" b="1" dirty="0">
                <a:latin typeface="Courier New" panose="02070309020205020404" pitchFamily="49" charset="0"/>
                <a:cs typeface="Courier New" panose="02070309020205020404" pitchFamily="49" charset="0"/>
                <a:hlinkClick r:id="rId4" tooltip="pygmt.Figure.basemap"/>
              </a:rPr>
              <a:t>fig.basemap</a:t>
            </a:r>
            <a:r>
              <a:rPr lang="en-US" sz="2800" b="1" dirty="0">
                <a:latin typeface="Courier New" panose="02070309020205020404" pitchFamily="49" charset="0"/>
                <a:cs typeface="Courier New" panose="02070309020205020404" pitchFamily="49" charset="0"/>
              </a:rPr>
              <a:t>(region="g", projection="W15c", frame=True) </a:t>
            </a:r>
          </a:p>
          <a:p>
            <a:r>
              <a:rPr lang="en-US" sz="2800" b="1" dirty="0">
                <a:latin typeface="Courier New" panose="02070309020205020404" pitchFamily="49" charset="0"/>
                <a:cs typeface="Courier New" panose="02070309020205020404" pitchFamily="49" charset="0"/>
              </a:rPr>
              <a:t># Plot the land as light gray, and the water as sky blue </a:t>
            </a:r>
          </a:p>
          <a:p>
            <a:r>
              <a:rPr lang="en-US" sz="2800" b="1" dirty="0">
                <a:latin typeface="Courier New" panose="02070309020205020404" pitchFamily="49" charset="0"/>
                <a:cs typeface="Courier New" panose="02070309020205020404" pitchFamily="49" charset="0"/>
                <a:hlinkClick r:id="rId5" tooltip="pygmt.Figure.coast"/>
              </a:rPr>
              <a:t>fig.coast</a:t>
            </a:r>
            <a:r>
              <a:rPr lang="en-US" sz="2800" b="1" dirty="0">
                <a:latin typeface="Courier New" panose="02070309020205020404" pitchFamily="49" charset="0"/>
                <a:cs typeface="Courier New" panose="02070309020205020404" pitchFamily="49" charset="0"/>
              </a:rPr>
              <a:t>(land="#666666", water="</a:t>
            </a:r>
            <a:r>
              <a:rPr lang="en-US" sz="2800" b="1" dirty="0" err="1">
                <a:latin typeface="Courier New" panose="02070309020205020404" pitchFamily="49" charset="0"/>
                <a:cs typeface="Courier New" panose="02070309020205020404" pitchFamily="49" charset="0"/>
              </a:rPr>
              <a:t>skyblue</a:t>
            </a:r>
            <a:r>
              <a:rPr lang="en-US" sz="2800" b="1" dirty="0">
                <a:latin typeface="Courier New" panose="02070309020205020404" pitchFamily="49" charset="0"/>
                <a:cs typeface="Courier New" panose="02070309020205020404" pitchFamily="49" charset="0"/>
              </a:rPr>
              <a:t>") </a:t>
            </a:r>
          </a:p>
          <a:p>
            <a:r>
              <a:rPr lang="en-US" sz="2800" b="1" dirty="0">
                <a:latin typeface="Courier New" panose="02070309020205020404" pitchFamily="49" charset="0"/>
                <a:cs typeface="Courier New" panose="02070309020205020404" pitchFamily="49" charset="0"/>
                <a:hlinkClick r:id="rId6" tooltip="pygmt.Figure.show"/>
              </a:rPr>
              <a:t>fig.show</a:t>
            </a:r>
            <a:r>
              <a:rPr lang="en-US" sz="2800" b="1" dirty="0">
                <a:latin typeface="Courier New" panose="02070309020205020404" pitchFamily="49" charset="0"/>
                <a:cs typeface="Courier New" panose="02070309020205020404" pitchFamily="49" charset="0"/>
              </a:rPr>
              <a:t>()</a:t>
            </a:r>
          </a:p>
          <a:p>
            <a:pPr algn="ctr"/>
            <a:endParaRPr lang="en-US" sz="2800" b="1" dirty="0">
              <a:latin typeface="Courier New" panose="02070309020205020404" pitchFamily="49" charset="0"/>
              <a:cs typeface="Courier New" panose="02070309020205020404" pitchFamily="49" charset="0"/>
            </a:endParaRPr>
          </a:p>
          <a:p>
            <a:pPr algn="ctr"/>
            <a:r>
              <a:rPr lang="en-US" sz="28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is "Modern Mode" only.</a:t>
            </a:r>
          </a:p>
        </p:txBody>
      </p:sp>
    </p:spTree>
    <p:extLst>
      <p:ext uri="{BB962C8B-B14F-4D97-AF65-F5344CB8AC3E}">
        <p14:creationId xmlns:p14="http://schemas.microsoft.com/office/powerpoint/2010/main" val="161636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E469D2-CD60-8A61-E187-B4D37A083A8E}"/>
              </a:ext>
            </a:extLst>
          </p:cNvPr>
          <p:cNvSpPr txBox="1"/>
          <p:nvPr/>
        </p:nvSpPr>
        <p:spPr>
          <a:xfrm>
            <a:off x="0" y="114300"/>
            <a:ext cx="12192000" cy="584775"/>
          </a:xfrm>
          <a:prstGeom prst="rect">
            <a:avLst/>
          </a:prstGeom>
          <a:noFill/>
        </p:spPr>
        <p:txBody>
          <a:bodyPr wrap="square" rtlCol="0">
            <a:spAutoFit/>
          </a:bodyPr>
          <a:lstStyle/>
          <a:p>
            <a:pPr algn="ctr"/>
            <a:r>
              <a:rPr lang="en-US" sz="3200" b="1" dirty="0">
                <a:latin typeface="Papyrus" panose="020B0602040200020303" pitchFamily="34" charset="77"/>
              </a:rPr>
              <a:t>4 lines of code on previous page produces this plot</a:t>
            </a:r>
          </a:p>
        </p:txBody>
      </p:sp>
      <p:pic>
        <p:nvPicPr>
          <p:cNvPr id="2050" name="Picture 2" descr="land and water">
            <a:extLst>
              <a:ext uri="{FF2B5EF4-FFF2-40B4-BE49-F238E27FC236}">
                <a16:creationId xmlns:a16="http://schemas.microsoft.com/office/drawing/2014/main" id="{0AB3C68C-0BB2-98D2-BE40-133139659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8038"/>
            <a:ext cx="12192000" cy="592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08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6C5F3-994F-AB68-5067-D9A22C0B6473}"/>
              </a:ext>
            </a:extLst>
          </p:cNvPr>
          <p:cNvSpPr txBox="1"/>
          <p:nvPr/>
        </p:nvSpPr>
        <p:spPr>
          <a:xfrm>
            <a:off x="0" y="711200"/>
            <a:ext cx="12192000" cy="4370427"/>
          </a:xfrm>
          <a:prstGeom prst="rect">
            <a:avLst/>
          </a:prstGeom>
          <a:noFill/>
        </p:spPr>
        <p:txBody>
          <a:bodyPr wrap="square">
            <a:spAutoFit/>
          </a:bodyPr>
          <a:lstStyle/>
          <a:p>
            <a:pPr algn="ctr"/>
            <a:r>
              <a:rPr lang="en-US" sz="3200" b="1" dirty="0">
                <a:latin typeface="Papyrus" panose="020B0602040200020303" pitchFamily="34" charset="77"/>
              </a:rPr>
              <a:t>All the ways to do colors in GMT</a:t>
            </a:r>
          </a:p>
          <a:p>
            <a:pPr algn="ctr"/>
            <a:endParaRPr lang="en-US" b="1" dirty="0">
              <a:latin typeface="Papyrus" panose="020B0602040200020303" pitchFamily="34" charset="77"/>
            </a:endParaRPr>
          </a:p>
          <a:p>
            <a:pPr algn="ctr"/>
            <a:r>
              <a:rPr lang="en-US" sz="3200" b="1" dirty="0">
                <a:latin typeface="Papyrus" panose="020B0602040200020303" pitchFamily="34" charset="77"/>
              </a:rPr>
              <a:t>Explanation of color codes in GMT</a:t>
            </a:r>
          </a:p>
          <a:p>
            <a:pPr algn="ctr"/>
            <a:endParaRPr lang="en-US" b="1" dirty="0">
              <a:latin typeface="Papyrus" panose="020B0602040200020303" pitchFamily="34" charset="77"/>
            </a:endParaRPr>
          </a:p>
          <a:p>
            <a:pPr algn="ctr"/>
            <a:r>
              <a:rPr lang="en-US" sz="3200" b="1" dirty="0">
                <a:latin typeface="Papyrus" panose="020B0602040200020303" pitchFamily="34" charset="77"/>
              </a:rPr>
              <a:t>Colors can be specified in GMT as arguments to commands, generally as part of the </a:t>
            </a:r>
            <a:r>
              <a:rPr lang="en-US" sz="3200" b="1" dirty="0">
                <a:latin typeface="Courier New" panose="02070309020205020404" pitchFamily="49" charset="0"/>
                <a:cs typeface="Courier New" panose="02070309020205020404" pitchFamily="49" charset="0"/>
              </a:rPr>
              <a:t>-G</a:t>
            </a:r>
            <a:r>
              <a:rPr lang="en-US" sz="3200" b="1" dirty="0">
                <a:latin typeface="Papyrus" panose="020B0602040200020303" pitchFamily="34" charset="77"/>
              </a:rPr>
              <a:t> or </a:t>
            </a:r>
            <a:r>
              <a:rPr lang="en-US" sz="3200" b="1" dirty="0">
                <a:latin typeface="Courier New" panose="02070309020205020404" pitchFamily="49" charset="0"/>
                <a:cs typeface="Courier New" panose="02070309020205020404" pitchFamily="49" charset="0"/>
              </a:rPr>
              <a:t>-W</a:t>
            </a:r>
            <a:r>
              <a:rPr lang="en-US" sz="3200" b="1" dirty="0">
                <a:latin typeface="Papyrus" panose="020B0602040200020303" pitchFamily="34" charset="77"/>
              </a:rPr>
              <a:t> options to select polygon fill or outline pen.</a:t>
            </a:r>
          </a:p>
          <a:p>
            <a:pPr algn="ctr"/>
            <a:endParaRPr lang="en-US" b="1" dirty="0">
              <a:latin typeface="Papyrus" panose="020B0602040200020303" pitchFamily="34" charset="77"/>
            </a:endParaRPr>
          </a:p>
          <a:p>
            <a:pPr algn="ctr"/>
            <a:r>
              <a:rPr lang="en-US" sz="3200" b="1" dirty="0">
                <a:latin typeface="Papyrus" panose="020B0602040200020303" pitchFamily="34" charset="77"/>
              </a:rPr>
              <a:t>Colors are also used in color palette tables (</a:t>
            </a:r>
            <a:r>
              <a:rPr lang="en-US" sz="3200" b="1" dirty="0">
                <a:latin typeface="Courier New" panose="02070309020205020404" pitchFamily="49" charset="0"/>
                <a:cs typeface="Courier New" panose="02070309020205020404" pitchFamily="49" charset="0"/>
              </a:rPr>
              <a:t>CPTs</a:t>
            </a:r>
            <a:r>
              <a:rPr lang="en-US" sz="3200" b="1" dirty="0">
                <a:latin typeface="Papyrus" panose="020B0602040200020303" pitchFamily="34" charset="77"/>
              </a:rPr>
              <a:t>) that help convert numerical values to color.</a:t>
            </a:r>
          </a:p>
        </p:txBody>
      </p:sp>
    </p:spTree>
    <p:extLst>
      <p:ext uri="{BB962C8B-B14F-4D97-AF65-F5344CB8AC3E}">
        <p14:creationId xmlns:p14="http://schemas.microsoft.com/office/powerpoint/2010/main" val="150071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6C5F3-994F-AB68-5067-D9A22C0B6473}"/>
              </a:ext>
            </a:extLst>
          </p:cNvPr>
          <p:cNvSpPr txBox="1"/>
          <p:nvPr/>
        </p:nvSpPr>
        <p:spPr>
          <a:xfrm>
            <a:off x="0" y="698500"/>
            <a:ext cx="12192000" cy="5016758"/>
          </a:xfrm>
          <a:prstGeom prst="rect">
            <a:avLst/>
          </a:prstGeom>
          <a:noFill/>
        </p:spPr>
        <p:txBody>
          <a:bodyPr wrap="square">
            <a:spAutoFit/>
          </a:bodyPr>
          <a:lstStyle/>
          <a:p>
            <a:pPr algn="ctr"/>
            <a:r>
              <a:rPr lang="en-US" sz="3200" b="1" dirty="0" err="1">
                <a:latin typeface="Papyrus" panose="020B0602040200020303" pitchFamily="34" charset="77"/>
              </a:rPr>
              <a:t>gmtcolors</a:t>
            </a:r>
            <a:endParaRPr lang="en-US" sz="3200" b="1" dirty="0">
              <a:latin typeface="Papyrus" panose="020B0602040200020303" pitchFamily="34" charset="77"/>
            </a:endParaRPr>
          </a:p>
          <a:p>
            <a:pPr algn="ctr"/>
            <a:endParaRPr lang="en-US" sz="3200" b="1" dirty="0">
              <a:latin typeface="Papyrus" panose="020B0602040200020303" pitchFamily="34" charset="77"/>
            </a:endParaRPr>
          </a:p>
          <a:p>
            <a:pPr algn="ctr"/>
            <a:r>
              <a:rPr lang="en-US" sz="3200" b="1" dirty="0">
                <a:latin typeface="Papyrus" panose="020B0602040200020303" pitchFamily="34" charset="77"/>
              </a:rPr>
              <a:t>GMT allows several ways to represent a color:</a:t>
            </a:r>
          </a:p>
          <a:p>
            <a:pPr algn="ctr"/>
            <a:endParaRPr lang="en-US" sz="3200" b="1" dirty="0">
              <a:latin typeface="Papyrus" panose="020B0602040200020303" pitchFamily="34" charset="77"/>
            </a:endParaRPr>
          </a:p>
          <a:p>
            <a:pPr algn="ctr"/>
            <a:r>
              <a:rPr lang="en-US" sz="3200" b="1" u="sng" dirty="0" err="1">
                <a:latin typeface="Papyrus" panose="020B0602040200020303" pitchFamily="34" charset="77"/>
              </a:rPr>
              <a:t>Colorname</a:t>
            </a:r>
            <a:endParaRPr lang="en-US" sz="3200" b="1" u="sng" dirty="0">
              <a:latin typeface="Papyrus" panose="020B0602040200020303" pitchFamily="34" charset="77"/>
            </a:endParaRPr>
          </a:p>
          <a:p>
            <a:pPr algn="ctr"/>
            <a:endParaRPr lang="en-US" sz="3200" b="1" dirty="0">
              <a:latin typeface="Papyrus" panose="020B0602040200020303" pitchFamily="34" charset="77"/>
            </a:endParaRPr>
          </a:p>
          <a:p>
            <a:pPr algn="ctr"/>
            <a:r>
              <a:rPr lang="en-US" sz="3200" b="1" dirty="0">
                <a:latin typeface="Papyrus" panose="020B0602040200020303" pitchFamily="34" charset="77"/>
              </a:rPr>
              <a:t>Specify colors by name.</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All names are case-insensitive.</a:t>
            </a:r>
          </a:p>
          <a:p>
            <a:pPr algn="ctr"/>
            <a:endParaRPr lang="en-US" sz="3200" b="1" dirty="0">
              <a:latin typeface="Papyrus" panose="020B0602040200020303" pitchFamily="34" charset="77"/>
            </a:endParaRPr>
          </a:p>
        </p:txBody>
      </p:sp>
    </p:spTree>
    <p:extLst>
      <p:ext uri="{BB962C8B-B14F-4D97-AF65-F5344CB8AC3E}">
        <p14:creationId xmlns:p14="http://schemas.microsoft.com/office/powerpoint/2010/main" val="163608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1A8D61-EC79-E998-B720-31C0782D0FF1}"/>
              </a:ext>
            </a:extLst>
          </p:cNvPr>
          <p:cNvSpPr txBox="1"/>
          <p:nvPr/>
        </p:nvSpPr>
        <p:spPr>
          <a:xfrm>
            <a:off x="0" y="87511"/>
            <a:ext cx="12192000" cy="7694414"/>
          </a:xfrm>
          <a:prstGeom prst="rect">
            <a:avLst/>
          </a:prstGeom>
          <a:noFill/>
        </p:spPr>
        <p:txBody>
          <a:bodyPr wrap="square">
            <a:spAutoFit/>
          </a:bodyPr>
          <a:lstStyle/>
          <a:p>
            <a:pPr algn="ctr"/>
            <a:r>
              <a:rPr lang="en-US" sz="3200" b="1" dirty="0">
                <a:latin typeface="Papyrus" panose="020B0602040200020303" pitchFamily="34" charset="77"/>
              </a:rPr>
              <a:t>GMT can use 663 unique color names defined in this table.</a:t>
            </a:r>
            <a:endParaRPr lang="en-US" sz="3200" b="1" dirty="0">
              <a:latin typeface="Papyrus" panose="020B0602040200020303" pitchFamily="34" charset="77"/>
              <a:hlinkClick r:id="rId2"/>
            </a:endParaRPr>
          </a:p>
          <a:p>
            <a:pPr algn="ctr"/>
            <a:endParaRPr lang="en-US" sz="1600" b="1" dirty="0">
              <a:latin typeface="Papyrus" panose="020B0602040200020303" pitchFamily="34" charset="77"/>
              <a:hlinkClick r:id="rId2"/>
            </a:endParaRPr>
          </a:p>
          <a:p>
            <a:pPr algn="ctr"/>
            <a:r>
              <a:rPr lang="en-US" sz="3200" b="1" dirty="0">
                <a:latin typeface="Papyrus" panose="020B0602040200020303" pitchFamily="34" charset="77"/>
                <a:hlinkClick r:id="rId2"/>
              </a:rPr>
              <a:t>file:///Users/smalley/Downloads/GMT_RGBchart.pdf</a:t>
            </a:r>
            <a:endParaRPr lang="en-US" sz="3200" b="1" dirty="0">
              <a:latin typeface="Papyrus" panose="020B0602040200020303" pitchFamily="34" charset="77"/>
            </a:endParaRPr>
          </a:p>
          <a:p>
            <a:pPr algn="ctr"/>
            <a:endParaRPr lang="en-US" b="1" dirty="0">
              <a:latin typeface="Papyrus" panose="020B0602040200020303" pitchFamily="34" charset="77"/>
            </a:endParaRPr>
          </a:p>
          <a:p>
            <a:pPr algn="ctr"/>
            <a:r>
              <a:rPr lang="en-US" altLang="en-US" sz="3200" b="1" dirty="0">
                <a:latin typeface="Papyrus" panose="020B0602040200020303" pitchFamily="34" charset="77"/>
              </a:rPr>
              <a:t>The following list contains the named colors that can be used in GMT and their equivalent color codes.</a:t>
            </a:r>
          </a:p>
          <a:p>
            <a:pPr algn="ctr"/>
            <a:endParaRPr lang="en-US" sz="3200" b="1" dirty="0">
              <a:latin typeface="Papyrus" panose="020B0602040200020303" pitchFamily="34" charset="77"/>
            </a:endParaRPr>
          </a:p>
          <a:p>
            <a:pPr algn="ctr"/>
            <a:endParaRPr lang="en-US" b="1" dirty="0">
              <a:latin typeface="Papyrus" panose="020B0602040200020303" pitchFamily="34" charset="77"/>
            </a:endParaRPr>
          </a:p>
          <a:p>
            <a:pPr algn="ctr"/>
            <a:endParaRPr lang="en-US" b="1" dirty="0">
              <a:latin typeface="Papyrus" panose="020B0602040200020303" pitchFamily="34" charset="77"/>
            </a:endParaRPr>
          </a:p>
          <a:p>
            <a:pPr algn="ctr"/>
            <a:endParaRPr lang="en-US" b="1" dirty="0">
              <a:latin typeface="Papyrus" panose="020B0602040200020303" pitchFamily="34" charset="77"/>
            </a:endParaRPr>
          </a:p>
          <a:p>
            <a:pPr algn="ctr"/>
            <a:endParaRPr lang="en-US" b="1" dirty="0">
              <a:latin typeface="Papyrus" panose="020B0602040200020303" pitchFamily="34" charset="77"/>
            </a:endParaRPr>
          </a:p>
          <a:p>
            <a:pPr algn="ctr"/>
            <a:endParaRPr lang="en-US" b="1" dirty="0">
              <a:latin typeface="Papyrus" panose="020B0602040200020303" pitchFamily="34" charset="77"/>
            </a:endParaRPr>
          </a:p>
          <a:p>
            <a:pPr algn="ctr"/>
            <a:endParaRPr lang="en-US" sz="3200" b="1" dirty="0">
              <a:latin typeface="Papyrus" panose="020B0602040200020303" pitchFamily="34" charset="77"/>
            </a:endParaRP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Also under</a:t>
            </a:r>
          </a:p>
          <a:p>
            <a:pPr algn="ctr"/>
            <a:endParaRPr lang="en-US" b="1" dirty="0">
              <a:latin typeface="Papyrus" panose="020B0602040200020303" pitchFamily="34" charset="77"/>
            </a:endParaRPr>
          </a:p>
          <a:p>
            <a:pPr algn="ctr"/>
            <a:r>
              <a:rPr lang="en-US" sz="3200" b="1" dirty="0">
                <a:latin typeface="Papyrus" panose="020B0602040200020303" pitchFamily="34" charset="77"/>
                <a:hlinkClick r:id="rId3"/>
              </a:rPr>
              <a:t>gmt misc</a:t>
            </a:r>
            <a:endParaRPr lang="en-US" sz="3200" b="1" dirty="0">
              <a:latin typeface="Papyrus" panose="020B0602040200020303" pitchFamily="34" charset="77"/>
            </a:endParaRPr>
          </a:p>
          <a:p>
            <a:pPr algn="ctr"/>
            <a:endParaRPr lang="en-US" sz="3200" b="1" dirty="0">
              <a:latin typeface="Papyrus" panose="020B0602040200020303" pitchFamily="34" charset="77"/>
            </a:endParaRPr>
          </a:p>
          <a:p>
            <a:pPr algn="ctr"/>
            <a:endParaRPr lang="en-US" sz="3200" b="1" dirty="0">
              <a:latin typeface="Papyrus" panose="020B0602040200020303" pitchFamily="34" charset="77"/>
            </a:endParaRPr>
          </a:p>
        </p:txBody>
      </p:sp>
      <p:graphicFrame>
        <p:nvGraphicFramePr>
          <p:cNvPr id="6" name="Table 5">
            <a:extLst>
              <a:ext uri="{FF2B5EF4-FFF2-40B4-BE49-F238E27FC236}">
                <a16:creationId xmlns:a16="http://schemas.microsoft.com/office/drawing/2014/main" id="{36F0979A-DDCA-9C24-554B-4F54D3562B51}"/>
              </a:ext>
            </a:extLst>
          </p:cNvPr>
          <p:cNvGraphicFramePr>
            <a:graphicFrameLocks noGrp="1"/>
          </p:cNvGraphicFramePr>
          <p:nvPr/>
        </p:nvGraphicFramePr>
        <p:xfrm>
          <a:off x="45720" y="2621280"/>
          <a:ext cx="12085320" cy="2712724"/>
        </p:xfrm>
        <a:graphic>
          <a:graphicData uri="http://schemas.openxmlformats.org/drawingml/2006/table">
            <a:tbl>
              <a:tblPr/>
              <a:tblGrid>
                <a:gridCol w="2014220">
                  <a:extLst>
                    <a:ext uri="{9D8B030D-6E8A-4147-A177-3AD203B41FA5}">
                      <a16:colId xmlns:a16="http://schemas.microsoft.com/office/drawing/2014/main" val="3189973784"/>
                    </a:ext>
                  </a:extLst>
                </a:gridCol>
                <a:gridCol w="2014220">
                  <a:extLst>
                    <a:ext uri="{9D8B030D-6E8A-4147-A177-3AD203B41FA5}">
                      <a16:colId xmlns:a16="http://schemas.microsoft.com/office/drawing/2014/main" val="2005120391"/>
                    </a:ext>
                  </a:extLst>
                </a:gridCol>
                <a:gridCol w="2014220">
                  <a:extLst>
                    <a:ext uri="{9D8B030D-6E8A-4147-A177-3AD203B41FA5}">
                      <a16:colId xmlns:a16="http://schemas.microsoft.com/office/drawing/2014/main" val="3063931116"/>
                    </a:ext>
                  </a:extLst>
                </a:gridCol>
                <a:gridCol w="2014220">
                  <a:extLst>
                    <a:ext uri="{9D8B030D-6E8A-4147-A177-3AD203B41FA5}">
                      <a16:colId xmlns:a16="http://schemas.microsoft.com/office/drawing/2014/main" val="2202526394"/>
                    </a:ext>
                  </a:extLst>
                </a:gridCol>
                <a:gridCol w="2014220">
                  <a:extLst>
                    <a:ext uri="{9D8B030D-6E8A-4147-A177-3AD203B41FA5}">
                      <a16:colId xmlns:a16="http://schemas.microsoft.com/office/drawing/2014/main" val="2898270228"/>
                    </a:ext>
                  </a:extLst>
                </a:gridCol>
                <a:gridCol w="2014220">
                  <a:extLst>
                    <a:ext uri="{9D8B030D-6E8A-4147-A177-3AD203B41FA5}">
                      <a16:colId xmlns:a16="http://schemas.microsoft.com/office/drawing/2014/main" val="4133009854"/>
                    </a:ext>
                  </a:extLst>
                </a:gridCol>
              </a:tblGrid>
              <a:tr h="678181">
                <a:tc>
                  <a:txBody>
                    <a:bodyPr/>
                    <a:lstStyle/>
                    <a:p>
                      <a:r>
                        <a:rPr lang="en-US" b="1" dirty="0"/>
                        <a:t>R/G/B</a:t>
                      </a:r>
                    </a:p>
                  </a:txBody>
                  <a:tcPr anchor="ctr">
                    <a:lnL>
                      <a:noFill/>
                    </a:lnL>
                    <a:lnR>
                      <a:noFill/>
                    </a:lnR>
                    <a:lnT>
                      <a:noFill/>
                    </a:lnT>
                    <a:lnB>
                      <a:noFill/>
                    </a:lnB>
                  </a:tcPr>
                </a:tc>
                <a:tc>
                  <a:txBody>
                    <a:bodyPr/>
                    <a:lstStyle/>
                    <a:p>
                      <a:r>
                        <a:rPr lang="en-US" b="1"/>
                        <a:t>Color Name</a:t>
                      </a:r>
                    </a:p>
                  </a:txBody>
                  <a:tcPr anchor="ctr">
                    <a:lnL>
                      <a:noFill/>
                    </a:lnL>
                    <a:lnR>
                      <a:noFill/>
                    </a:lnR>
                    <a:lnT>
                      <a:noFill/>
                    </a:lnT>
                    <a:lnB>
                      <a:noFill/>
                    </a:lnB>
                  </a:tcPr>
                </a:tc>
                <a:tc>
                  <a:txBody>
                    <a:bodyPr/>
                    <a:lstStyle/>
                    <a:p>
                      <a:r>
                        <a:rPr lang="en-US" b="1"/>
                        <a:t>R/G/B</a:t>
                      </a:r>
                    </a:p>
                  </a:txBody>
                  <a:tcPr anchor="ctr">
                    <a:lnL>
                      <a:noFill/>
                    </a:lnL>
                    <a:lnR>
                      <a:noFill/>
                    </a:lnR>
                    <a:lnT>
                      <a:noFill/>
                    </a:lnT>
                    <a:lnB>
                      <a:noFill/>
                    </a:lnB>
                  </a:tcPr>
                </a:tc>
                <a:tc>
                  <a:txBody>
                    <a:bodyPr/>
                    <a:lstStyle/>
                    <a:p>
                      <a:r>
                        <a:rPr lang="en-US" b="1"/>
                        <a:t>Color Name</a:t>
                      </a:r>
                    </a:p>
                  </a:txBody>
                  <a:tcPr anchor="ctr">
                    <a:lnL>
                      <a:noFill/>
                    </a:lnL>
                    <a:lnR>
                      <a:noFill/>
                    </a:lnR>
                    <a:lnT>
                      <a:noFill/>
                    </a:lnT>
                    <a:lnB>
                      <a:noFill/>
                    </a:lnB>
                  </a:tcPr>
                </a:tc>
                <a:tc>
                  <a:txBody>
                    <a:bodyPr/>
                    <a:lstStyle/>
                    <a:p>
                      <a:r>
                        <a:rPr lang="en-US" b="1"/>
                        <a:t>R/G/B</a:t>
                      </a:r>
                    </a:p>
                  </a:txBody>
                  <a:tcPr anchor="ctr">
                    <a:lnL>
                      <a:noFill/>
                    </a:lnL>
                    <a:lnR>
                      <a:noFill/>
                    </a:lnR>
                    <a:lnT>
                      <a:noFill/>
                    </a:lnT>
                    <a:lnB>
                      <a:noFill/>
                    </a:lnB>
                  </a:tcPr>
                </a:tc>
                <a:tc>
                  <a:txBody>
                    <a:bodyPr/>
                    <a:lstStyle/>
                    <a:p>
                      <a:r>
                        <a:rPr lang="en-US" b="1"/>
                        <a:t>Color Name</a:t>
                      </a:r>
                    </a:p>
                  </a:txBody>
                  <a:tcPr anchor="ctr">
                    <a:lnL>
                      <a:noFill/>
                    </a:lnL>
                    <a:lnR>
                      <a:noFill/>
                    </a:lnR>
                    <a:lnT>
                      <a:noFill/>
                    </a:lnT>
                    <a:lnB>
                      <a:noFill/>
                    </a:lnB>
                  </a:tcPr>
                </a:tc>
                <a:extLst>
                  <a:ext uri="{0D108BD9-81ED-4DB2-BD59-A6C34878D82A}">
                    <a16:rowId xmlns:a16="http://schemas.microsoft.com/office/drawing/2014/main" val="517892828"/>
                  </a:ext>
                </a:extLst>
              </a:tr>
              <a:tr h="678181">
                <a:tc>
                  <a:txBody>
                    <a:bodyPr/>
                    <a:lstStyle/>
                    <a:p>
                      <a:r>
                        <a:rPr lang="en-US" b="1" dirty="0"/>
                        <a:t>255/250/250</a:t>
                      </a:r>
                    </a:p>
                  </a:txBody>
                  <a:tcPr anchor="ctr">
                    <a:lnL>
                      <a:noFill/>
                    </a:lnL>
                    <a:lnR>
                      <a:noFill/>
                    </a:lnR>
                    <a:lnT>
                      <a:noFill/>
                    </a:lnT>
                    <a:lnB>
                      <a:noFill/>
                    </a:lnB>
                  </a:tcPr>
                </a:tc>
                <a:tc>
                  <a:txBody>
                    <a:bodyPr/>
                    <a:lstStyle/>
                    <a:p>
                      <a:r>
                        <a:rPr lang="en-US" b="1" dirty="0"/>
                        <a:t>snow</a:t>
                      </a:r>
                    </a:p>
                  </a:txBody>
                  <a:tcPr anchor="ctr">
                    <a:lnL>
                      <a:noFill/>
                    </a:lnL>
                    <a:lnR>
                      <a:noFill/>
                    </a:lnR>
                    <a:lnT>
                      <a:noFill/>
                    </a:lnT>
                    <a:lnB>
                      <a:noFill/>
                    </a:lnB>
                  </a:tcPr>
                </a:tc>
                <a:tc>
                  <a:txBody>
                    <a:bodyPr/>
                    <a:lstStyle/>
                    <a:p>
                      <a:r>
                        <a:rPr lang="en-US" b="1" dirty="0"/>
                        <a:t>248/248/255</a:t>
                      </a:r>
                    </a:p>
                  </a:txBody>
                  <a:tcPr anchor="ctr">
                    <a:lnL>
                      <a:noFill/>
                    </a:lnL>
                    <a:lnR>
                      <a:noFill/>
                    </a:lnR>
                    <a:lnT>
                      <a:noFill/>
                    </a:lnT>
                    <a:lnB>
                      <a:noFill/>
                    </a:lnB>
                  </a:tcPr>
                </a:tc>
                <a:tc>
                  <a:txBody>
                    <a:bodyPr/>
                    <a:lstStyle/>
                    <a:p>
                      <a:r>
                        <a:rPr lang="en-US" b="1"/>
                        <a:t>ghostwhite</a:t>
                      </a:r>
                    </a:p>
                  </a:txBody>
                  <a:tcPr anchor="ctr">
                    <a:lnL>
                      <a:noFill/>
                    </a:lnL>
                    <a:lnR>
                      <a:noFill/>
                    </a:lnR>
                    <a:lnT>
                      <a:noFill/>
                    </a:lnT>
                    <a:lnB>
                      <a:noFill/>
                    </a:lnB>
                  </a:tcPr>
                </a:tc>
                <a:tc>
                  <a:txBody>
                    <a:bodyPr/>
                    <a:lstStyle/>
                    <a:p>
                      <a:r>
                        <a:rPr lang="en-US" b="1"/>
                        <a:t>255/250/240</a:t>
                      </a:r>
                    </a:p>
                  </a:txBody>
                  <a:tcPr anchor="ctr">
                    <a:lnL>
                      <a:noFill/>
                    </a:lnL>
                    <a:lnR>
                      <a:noFill/>
                    </a:lnR>
                    <a:lnT>
                      <a:noFill/>
                    </a:lnT>
                    <a:lnB>
                      <a:noFill/>
                    </a:lnB>
                  </a:tcPr>
                </a:tc>
                <a:tc>
                  <a:txBody>
                    <a:bodyPr/>
                    <a:lstStyle/>
                    <a:p>
                      <a:r>
                        <a:rPr lang="en-US" b="1"/>
                        <a:t>floralwhite</a:t>
                      </a:r>
                    </a:p>
                  </a:txBody>
                  <a:tcPr anchor="ctr">
                    <a:lnL>
                      <a:noFill/>
                    </a:lnL>
                    <a:lnR>
                      <a:noFill/>
                    </a:lnR>
                    <a:lnT>
                      <a:noFill/>
                    </a:lnT>
                    <a:lnB>
                      <a:noFill/>
                    </a:lnB>
                  </a:tcPr>
                </a:tc>
                <a:extLst>
                  <a:ext uri="{0D108BD9-81ED-4DB2-BD59-A6C34878D82A}">
                    <a16:rowId xmlns:a16="http://schemas.microsoft.com/office/drawing/2014/main" val="3623177470"/>
                  </a:ext>
                </a:extLst>
              </a:tr>
              <a:tr h="678181">
                <a:tc>
                  <a:txBody>
                    <a:bodyPr/>
                    <a:lstStyle/>
                    <a:p>
                      <a:r>
                        <a:rPr lang="en-US" b="1"/>
                        <a:t>255/245/238</a:t>
                      </a:r>
                    </a:p>
                  </a:txBody>
                  <a:tcPr anchor="ctr">
                    <a:lnL>
                      <a:noFill/>
                    </a:lnL>
                    <a:lnR>
                      <a:noFill/>
                    </a:lnR>
                    <a:lnT>
                      <a:noFill/>
                    </a:lnT>
                    <a:lnB>
                      <a:noFill/>
                    </a:lnB>
                  </a:tcPr>
                </a:tc>
                <a:tc>
                  <a:txBody>
                    <a:bodyPr/>
                    <a:lstStyle/>
                    <a:p>
                      <a:r>
                        <a:rPr lang="en-US" b="1" dirty="0"/>
                        <a:t>seashell</a:t>
                      </a:r>
                    </a:p>
                  </a:txBody>
                  <a:tcPr anchor="ctr">
                    <a:lnL>
                      <a:noFill/>
                    </a:lnL>
                    <a:lnR>
                      <a:noFill/>
                    </a:lnR>
                    <a:lnT>
                      <a:noFill/>
                    </a:lnT>
                    <a:lnB>
                      <a:noFill/>
                    </a:lnB>
                  </a:tcPr>
                </a:tc>
                <a:tc>
                  <a:txBody>
                    <a:bodyPr/>
                    <a:lstStyle/>
                    <a:p>
                      <a:r>
                        <a:rPr lang="en-US" b="1"/>
                        <a:t>253/245/230</a:t>
                      </a:r>
                    </a:p>
                  </a:txBody>
                  <a:tcPr anchor="ctr">
                    <a:lnL>
                      <a:noFill/>
                    </a:lnL>
                    <a:lnR>
                      <a:noFill/>
                    </a:lnR>
                    <a:lnT>
                      <a:noFill/>
                    </a:lnT>
                    <a:lnB>
                      <a:noFill/>
                    </a:lnB>
                  </a:tcPr>
                </a:tc>
                <a:tc>
                  <a:txBody>
                    <a:bodyPr/>
                    <a:lstStyle/>
                    <a:p>
                      <a:r>
                        <a:rPr lang="en-US" b="1"/>
                        <a:t>oldlace</a:t>
                      </a:r>
                    </a:p>
                  </a:txBody>
                  <a:tcPr anchor="ctr">
                    <a:lnL>
                      <a:noFill/>
                    </a:lnL>
                    <a:lnR>
                      <a:noFill/>
                    </a:lnR>
                    <a:lnT>
                      <a:noFill/>
                    </a:lnT>
                    <a:lnB>
                      <a:noFill/>
                    </a:lnB>
                  </a:tcPr>
                </a:tc>
                <a:tc>
                  <a:txBody>
                    <a:bodyPr/>
                    <a:lstStyle/>
                    <a:p>
                      <a:r>
                        <a:rPr lang="en-US" b="1"/>
                        <a:t>250/240/230</a:t>
                      </a:r>
                    </a:p>
                  </a:txBody>
                  <a:tcPr anchor="ctr">
                    <a:lnL>
                      <a:noFill/>
                    </a:lnL>
                    <a:lnR>
                      <a:noFill/>
                    </a:lnR>
                    <a:lnT>
                      <a:noFill/>
                    </a:lnT>
                    <a:lnB>
                      <a:noFill/>
                    </a:lnB>
                  </a:tcPr>
                </a:tc>
                <a:tc>
                  <a:txBody>
                    <a:bodyPr/>
                    <a:lstStyle/>
                    <a:p>
                      <a:r>
                        <a:rPr lang="en-US" b="1"/>
                        <a:t>linen</a:t>
                      </a:r>
                    </a:p>
                  </a:txBody>
                  <a:tcPr anchor="ctr">
                    <a:lnL>
                      <a:noFill/>
                    </a:lnL>
                    <a:lnR>
                      <a:noFill/>
                    </a:lnR>
                    <a:lnT>
                      <a:noFill/>
                    </a:lnT>
                    <a:lnB>
                      <a:noFill/>
                    </a:lnB>
                  </a:tcPr>
                </a:tc>
                <a:extLst>
                  <a:ext uri="{0D108BD9-81ED-4DB2-BD59-A6C34878D82A}">
                    <a16:rowId xmlns:a16="http://schemas.microsoft.com/office/drawing/2014/main" val="1030666341"/>
                  </a:ext>
                </a:extLst>
              </a:tr>
              <a:tr h="678181">
                <a:tc>
                  <a:txBody>
                    <a:bodyPr/>
                    <a:lstStyle/>
                    <a:p>
                      <a:r>
                        <a:rPr lang="en-US" b="1"/>
                        <a:t>250/235/215</a:t>
                      </a:r>
                    </a:p>
                  </a:txBody>
                  <a:tcPr anchor="ctr">
                    <a:lnL>
                      <a:noFill/>
                    </a:lnL>
                    <a:lnR>
                      <a:noFill/>
                    </a:lnR>
                    <a:lnT>
                      <a:noFill/>
                    </a:lnT>
                    <a:lnB>
                      <a:noFill/>
                    </a:lnB>
                  </a:tcPr>
                </a:tc>
                <a:tc>
                  <a:txBody>
                    <a:bodyPr/>
                    <a:lstStyle/>
                    <a:p>
                      <a:r>
                        <a:rPr lang="en-US" b="1" dirty="0" err="1"/>
                        <a:t>antiquewhite</a:t>
                      </a:r>
                      <a:endParaRPr lang="en-US" b="1" dirty="0"/>
                    </a:p>
                  </a:txBody>
                  <a:tcPr anchor="ctr">
                    <a:lnL>
                      <a:noFill/>
                    </a:lnL>
                    <a:lnR>
                      <a:noFill/>
                    </a:lnR>
                    <a:lnT>
                      <a:noFill/>
                    </a:lnT>
                    <a:lnB>
                      <a:noFill/>
                    </a:lnB>
                  </a:tcPr>
                </a:tc>
                <a:tc>
                  <a:txBody>
                    <a:bodyPr/>
                    <a:lstStyle/>
                    <a:p>
                      <a:r>
                        <a:rPr lang="en-US" b="1"/>
                        <a:t>255/239/213</a:t>
                      </a:r>
                    </a:p>
                  </a:txBody>
                  <a:tcPr anchor="ctr">
                    <a:lnL>
                      <a:noFill/>
                    </a:lnL>
                    <a:lnR>
                      <a:noFill/>
                    </a:lnR>
                    <a:lnT>
                      <a:noFill/>
                    </a:lnT>
                    <a:lnB>
                      <a:noFill/>
                    </a:lnB>
                  </a:tcPr>
                </a:tc>
                <a:tc>
                  <a:txBody>
                    <a:bodyPr/>
                    <a:lstStyle/>
                    <a:p>
                      <a:r>
                        <a:rPr lang="en-US" b="1"/>
                        <a:t>papayawhip</a:t>
                      </a:r>
                    </a:p>
                  </a:txBody>
                  <a:tcPr anchor="ctr">
                    <a:lnL>
                      <a:noFill/>
                    </a:lnL>
                    <a:lnR>
                      <a:noFill/>
                    </a:lnR>
                    <a:lnT>
                      <a:noFill/>
                    </a:lnT>
                    <a:lnB>
                      <a:noFill/>
                    </a:lnB>
                  </a:tcPr>
                </a:tc>
                <a:tc>
                  <a:txBody>
                    <a:bodyPr/>
                    <a:lstStyle/>
                    <a:p>
                      <a:r>
                        <a:rPr lang="en-US" b="1"/>
                        <a:t>255/235/205</a:t>
                      </a:r>
                    </a:p>
                  </a:txBody>
                  <a:tcPr anchor="ctr">
                    <a:lnL>
                      <a:noFill/>
                    </a:lnL>
                    <a:lnR>
                      <a:noFill/>
                    </a:lnR>
                    <a:lnT>
                      <a:noFill/>
                    </a:lnT>
                    <a:lnB>
                      <a:noFill/>
                    </a:lnB>
                  </a:tcPr>
                </a:tc>
                <a:tc>
                  <a:txBody>
                    <a:bodyPr/>
                    <a:lstStyle/>
                    <a:p>
                      <a:r>
                        <a:rPr lang="en-US" b="1" dirty="0" err="1"/>
                        <a:t>blanchedalmond</a:t>
                      </a:r>
                      <a:endParaRPr lang="en-US" b="1" dirty="0"/>
                    </a:p>
                  </a:txBody>
                  <a:tcPr anchor="ctr">
                    <a:lnL>
                      <a:noFill/>
                    </a:lnL>
                    <a:lnR>
                      <a:noFill/>
                    </a:lnR>
                    <a:lnT>
                      <a:noFill/>
                    </a:lnT>
                    <a:lnB>
                      <a:noFill/>
                    </a:lnB>
                  </a:tcPr>
                </a:tc>
                <a:extLst>
                  <a:ext uri="{0D108BD9-81ED-4DB2-BD59-A6C34878D82A}">
                    <a16:rowId xmlns:a16="http://schemas.microsoft.com/office/drawing/2014/main" val="3992416032"/>
                  </a:ext>
                </a:extLst>
              </a:tr>
            </a:tbl>
          </a:graphicData>
        </a:graphic>
      </p:graphicFrame>
    </p:spTree>
    <p:extLst>
      <p:ext uri="{BB962C8B-B14F-4D97-AF65-F5344CB8AC3E}">
        <p14:creationId xmlns:p14="http://schemas.microsoft.com/office/powerpoint/2010/main" val="121983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BD5050-6A7C-1350-0DA4-3811728A0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0"/>
            <a:ext cx="10761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073188-D0F1-B1BE-B071-0602F8F0CA5E}"/>
              </a:ext>
            </a:extLst>
          </p:cNvPr>
          <p:cNvSpPr txBox="1"/>
          <p:nvPr/>
        </p:nvSpPr>
        <p:spPr>
          <a:xfrm>
            <a:off x="0" y="349935"/>
            <a:ext cx="12192000" cy="4031873"/>
          </a:xfrm>
          <a:prstGeom prst="rect">
            <a:avLst/>
          </a:prstGeom>
          <a:noFill/>
        </p:spPr>
        <p:txBody>
          <a:bodyPr wrap="square">
            <a:spAutoFit/>
          </a:bodyPr>
          <a:lstStyle/>
          <a:p>
            <a:pPr algn="ctr"/>
            <a:r>
              <a:rPr lang="en-US" sz="3200" b="1" dirty="0">
                <a:latin typeface="Papyrus" panose="020B0602040200020303" pitchFamily="34" charset="77"/>
              </a:rPr>
              <a:t>Solution to some of Anaconda Navigator mess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(lots and lots of packages installed, and lots of packages with radio boxes to install, </a:t>
            </a:r>
            <a:r>
              <a:rPr lang="en-US" sz="3200" b="1" dirty="0" err="1">
                <a:latin typeface="Papyrus" panose="020B0602040200020303" pitchFamily="34" charset="77"/>
              </a:rPr>
              <a:t>jupyter</a:t>
            </a:r>
            <a:r>
              <a:rPr lang="en-US" sz="3200" b="1" dirty="0">
                <a:latin typeface="Papyrus" panose="020B0602040200020303" pitchFamily="34" charset="77"/>
              </a:rPr>
              <a:t> stuff missing, etc.)</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Run:  </a:t>
            </a:r>
            <a:r>
              <a:rPr lang="en-US" sz="3200" b="1" dirty="0" err="1">
                <a:latin typeface="Courier New" panose="02070309020205020404" pitchFamily="49" charset="0"/>
                <a:cs typeface="Courier New" panose="02070309020205020404" pitchFamily="49" charset="0"/>
              </a:rPr>
              <a:t>conda</a:t>
            </a:r>
            <a:r>
              <a:rPr lang="en-US" sz="3200" b="1" dirty="0">
                <a:latin typeface="Courier New" panose="02070309020205020404" pitchFamily="49" charset="0"/>
                <a:cs typeface="Courier New" panose="02070309020205020404" pitchFamily="49" charset="0"/>
              </a:rPr>
              <a:t> clean -a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in the environment you want to clean up.</a:t>
            </a:r>
          </a:p>
        </p:txBody>
      </p:sp>
    </p:spTree>
    <p:extLst>
      <p:ext uri="{BB962C8B-B14F-4D97-AF65-F5344CB8AC3E}">
        <p14:creationId xmlns:p14="http://schemas.microsoft.com/office/powerpoint/2010/main" val="26903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6C5F3-994F-AB68-5067-D9A22C0B6473}"/>
              </a:ext>
            </a:extLst>
          </p:cNvPr>
          <p:cNvSpPr txBox="1"/>
          <p:nvPr/>
        </p:nvSpPr>
        <p:spPr>
          <a:xfrm>
            <a:off x="0" y="0"/>
            <a:ext cx="12192000" cy="6155531"/>
          </a:xfrm>
          <a:prstGeom prst="rect">
            <a:avLst/>
          </a:prstGeom>
          <a:noFill/>
        </p:spPr>
        <p:txBody>
          <a:bodyPr wrap="square">
            <a:spAutoFit/>
          </a:bodyPr>
          <a:lstStyle/>
          <a:p>
            <a:pPr algn="ctr"/>
            <a:r>
              <a:rPr lang="en-US" sz="3200" b="1" dirty="0" err="1">
                <a:latin typeface="Courier New" panose="02070309020205020404" pitchFamily="49" charset="0"/>
                <a:cs typeface="Courier New" panose="02070309020205020404" pitchFamily="49" charset="0"/>
              </a:rPr>
              <a:t>gmtcolors</a:t>
            </a:r>
            <a:endParaRPr lang="en-US" sz="3200" b="1" dirty="0">
              <a:latin typeface="Courier New" panose="02070309020205020404" pitchFamily="49" charset="0"/>
              <a:cs typeface="Courier New" panose="02070309020205020404" pitchFamily="49" charset="0"/>
            </a:endParaRPr>
          </a:p>
          <a:p>
            <a:pPr algn="ctr"/>
            <a:endParaRPr lang="en-US"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R/G/B</a:t>
            </a:r>
          </a:p>
          <a:p>
            <a:pPr algn="ctr"/>
            <a:endParaRPr lang="en-US" b="1" dirty="0">
              <a:latin typeface="Papyrus" panose="020B0602040200020303" pitchFamily="34" charset="77"/>
            </a:endParaRPr>
          </a:p>
          <a:p>
            <a:pPr algn="ctr"/>
            <a:r>
              <a:rPr lang="en-US" sz="3200" b="1" dirty="0">
                <a:latin typeface="Papyrus" panose="020B0602040200020303" pitchFamily="34" charset="77"/>
              </a:rPr>
              <a:t>Specify Red, Green, and Blue levels.</a:t>
            </a:r>
          </a:p>
          <a:p>
            <a:pPr algn="ctr"/>
            <a:endParaRPr lang="en-US" b="1" dirty="0">
              <a:latin typeface="Papyrus" panose="020B0602040200020303" pitchFamily="34" charset="77"/>
            </a:endParaRPr>
          </a:p>
          <a:p>
            <a:pPr algn="ctr"/>
            <a:r>
              <a:rPr lang="en-US" sz="3200" b="1" dirty="0">
                <a:latin typeface="Papyrus" panose="020B0602040200020303" pitchFamily="34" charset="77"/>
              </a:rPr>
              <a:t>Each value is separated by a slash and is in the range from </a:t>
            </a:r>
            <a:r>
              <a:rPr lang="en-US" sz="3200" b="1" dirty="0">
                <a:latin typeface="Courier New" panose="02070309020205020404" pitchFamily="49" charset="0"/>
                <a:cs typeface="Courier New" panose="02070309020205020404" pitchFamily="49" charset="0"/>
              </a:rPr>
              <a:t>0</a:t>
            </a:r>
            <a:r>
              <a:rPr lang="en-US" sz="3200" b="1" dirty="0">
                <a:latin typeface="Papyrus" panose="020B0602040200020303" pitchFamily="34" charset="77"/>
              </a:rPr>
              <a:t> (dark) to </a:t>
            </a:r>
            <a:r>
              <a:rPr lang="en-US" sz="3200" b="1" dirty="0">
                <a:latin typeface="Courier New" panose="02070309020205020404" pitchFamily="49" charset="0"/>
                <a:cs typeface="Courier New" panose="02070309020205020404" pitchFamily="49" charset="0"/>
              </a:rPr>
              <a:t>255</a:t>
            </a:r>
            <a:r>
              <a:rPr lang="en-US" sz="3200" b="1" dirty="0">
                <a:latin typeface="Papyrus" panose="020B0602040200020303" pitchFamily="34" charset="77"/>
              </a:rPr>
              <a:t> (light).</a:t>
            </a:r>
          </a:p>
          <a:p>
            <a:pPr algn="ctr"/>
            <a:endParaRPr lang="en-US" b="1" dirty="0">
              <a:latin typeface="Papyrus" panose="020B0602040200020303" pitchFamily="34" charset="77"/>
            </a:endParaRPr>
          </a:p>
          <a:p>
            <a:pPr algn="ctr"/>
            <a:r>
              <a:rPr lang="en-US" sz="3200" b="1" dirty="0">
                <a:latin typeface="Papyrus" panose="020B0602040200020303" pitchFamily="34" charset="77"/>
              </a:rPr>
              <a:t>This representation is used for transmitted light (color screens, looks great on screen, not so good when print).</a:t>
            </a:r>
          </a:p>
          <a:p>
            <a:pPr algn="ctr"/>
            <a:endParaRPr lang="en-US" sz="1600" b="1" dirty="0">
              <a:latin typeface="Papyrus" panose="020B0602040200020303" pitchFamily="34" charset="77"/>
            </a:endParaRPr>
          </a:p>
          <a:p>
            <a:pPr algn="ctr"/>
            <a:r>
              <a:rPr lang="en-US" sz="3200" b="1" dirty="0">
                <a:latin typeface="Papyrus" panose="020B0602040200020303" pitchFamily="34" charset="77"/>
              </a:rPr>
              <a:t>The </a:t>
            </a:r>
            <a:r>
              <a:rPr lang="en-US" sz="3200" b="1" dirty="0">
                <a:latin typeface="Courier New" panose="02070309020205020404" pitchFamily="49" charset="0"/>
                <a:cs typeface="Courier New" panose="02070309020205020404" pitchFamily="49" charset="0"/>
              </a:rPr>
              <a:t>R/G/B</a:t>
            </a:r>
            <a:r>
              <a:rPr lang="en-US" sz="3200" b="1" dirty="0">
                <a:latin typeface="Papyrus" panose="020B0602040200020303" pitchFamily="34" charset="77"/>
              </a:rPr>
              <a:t> values are given in the table on previous screen.</a:t>
            </a:r>
          </a:p>
          <a:p>
            <a:pPr algn="ctr"/>
            <a:endParaRPr lang="en-US" b="1" dirty="0">
              <a:latin typeface="Papyrus" panose="020B0602040200020303" pitchFamily="34" charset="77"/>
            </a:endParaRPr>
          </a:p>
          <a:p>
            <a:pPr algn="ctr"/>
            <a:r>
              <a:rPr lang="en-US" sz="3200" b="1" dirty="0">
                <a:latin typeface="Papyrus" panose="020B0602040200020303" pitchFamily="34" charset="77"/>
              </a:rPr>
              <a:t>There are lots of web pages on </a:t>
            </a:r>
            <a:r>
              <a:rPr lang="en-US" sz="3200" b="1" dirty="0">
                <a:latin typeface="Courier New" panose="02070309020205020404" pitchFamily="49" charset="0"/>
                <a:cs typeface="Courier New" panose="02070309020205020404" pitchFamily="49" charset="0"/>
              </a:rPr>
              <a:t>R/G/B</a:t>
            </a:r>
            <a:r>
              <a:rPr lang="en-US" sz="3200" b="1" dirty="0">
                <a:latin typeface="Papyrus" panose="020B0602040200020303" pitchFamily="34" charset="77"/>
              </a:rPr>
              <a:t> color on the web.</a:t>
            </a:r>
          </a:p>
        </p:txBody>
      </p:sp>
    </p:spTree>
    <p:extLst>
      <p:ext uri="{BB962C8B-B14F-4D97-AF65-F5344CB8AC3E}">
        <p14:creationId xmlns:p14="http://schemas.microsoft.com/office/powerpoint/2010/main" val="104907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6C5F3-994F-AB68-5067-D9A22C0B6473}"/>
              </a:ext>
            </a:extLst>
          </p:cNvPr>
          <p:cNvSpPr txBox="1"/>
          <p:nvPr/>
        </p:nvSpPr>
        <p:spPr>
          <a:xfrm>
            <a:off x="0" y="508000"/>
            <a:ext cx="12192000" cy="5139869"/>
          </a:xfrm>
          <a:prstGeom prst="rect">
            <a:avLst/>
          </a:prstGeom>
          <a:noFill/>
        </p:spPr>
        <p:txBody>
          <a:bodyPr wrap="square">
            <a:spAutoFit/>
          </a:bodyPr>
          <a:lstStyle/>
          <a:p>
            <a:pPr algn="ctr"/>
            <a:r>
              <a:rPr lang="en-US" sz="3200" b="1" dirty="0" err="1">
                <a:latin typeface="Papyrus" panose="020B0602040200020303" pitchFamily="34" charset="77"/>
              </a:rPr>
              <a:t>gmtcolors</a:t>
            </a:r>
            <a:endParaRPr lang="en-US" sz="3200" b="1" dirty="0">
              <a:latin typeface="Papyrus" panose="020B0602040200020303" pitchFamily="34" charset="77"/>
            </a:endParaRPr>
          </a:p>
          <a:p>
            <a:pPr algn="ctr"/>
            <a:endParaRPr lang="en-US"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#RRGGBB</a:t>
            </a:r>
          </a:p>
          <a:p>
            <a:pPr algn="ctr"/>
            <a:endParaRPr lang="en-US" b="1" dirty="0">
              <a:latin typeface="Papyrus" panose="020B0602040200020303" pitchFamily="34" charset="77"/>
            </a:endParaRPr>
          </a:p>
          <a:p>
            <a:pPr algn="ctr"/>
            <a:r>
              <a:rPr lang="en-US" sz="3200" b="1" dirty="0">
                <a:latin typeface="Papyrus" panose="020B0602040200020303" pitchFamily="34" charset="77"/>
              </a:rPr>
              <a:t>Specify Red, Green, and Blue levels in the way that it is done in HTML (using Hexadecimal: </a:t>
            </a:r>
            <a:r>
              <a:rPr lang="en-US" sz="3200" b="1" dirty="0">
                <a:latin typeface="Courier New" panose="02070309020205020404" pitchFamily="49" charset="0"/>
                <a:cs typeface="Courier New" panose="02070309020205020404" pitchFamily="49" charset="0"/>
              </a:rPr>
              <a:t>0, 1, 2, 3,…, 8, 9, A, B, …, E, F </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Use two characters for each color channel, ranging from </a:t>
            </a:r>
            <a:r>
              <a:rPr lang="en-US" sz="3200" b="1" dirty="0">
                <a:latin typeface="Courier New" panose="02070309020205020404" pitchFamily="49" charset="0"/>
                <a:cs typeface="Courier New" panose="02070309020205020404" pitchFamily="49" charset="0"/>
              </a:rPr>
              <a:t>00</a:t>
            </a:r>
            <a:r>
              <a:rPr lang="en-US" sz="3200" b="1" dirty="0">
                <a:latin typeface="Papyrus" panose="020B0602040200020303" pitchFamily="34" charset="77"/>
              </a:rPr>
              <a:t> (dark) to </a:t>
            </a:r>
            <a:r>
              <a:rPr lang="en-US" sz="3200" b="1" dirty="0">
                <a:latin typeface="Courier New" panose="02070309020205020404" pitchFamily="49" charset="0"/>
                <a:cs typeface="Courier New" panose="02070309020205020404" pitchFamily="49" charset="0"/>
              </a:rPr>
              <a:t>FF</a:t>
            </a:r>
            <a:r>
              <a:rPr lang="en-US" sz="3200" b="1" dirty="0">
                <a:latin typeface="Papyrus" panose="020B0602040200020303" pitchFamily="34" charset="77"/>
              </a:rPr>
              <a:t> (light). </a:t>
            </a:r>
          </a:p>
          <a:p>
            <a:pPr algn="ctr"/>
            <a:endParaRPr lang="en-US" b="1" dirty="0">
              <a:latin typeface="Papyrus" panose="020B0602040200020303" pitchFamily="34" charset="77"/>
            </a:endParaRPr>
          </a:p>
          <a:p>
            <a:pPr algn="ctr"/>
            <a:r>
              <a:rPr lang="en-US" sz="3200" b="1" dirty="0">
                <a:latin typeface="Papyrus" panose="020B0602040200020303" pitchFamily="34" charset="77"/>
              </a:rPr>
              <a:t>Upper and lower case are allowed.</a:t>
            </a:r>
          </a:p>
        </p:txBody>
      </p:sp>
    </p:spTree>
    <p:extLst>
      <p:ext uri="{BB962C8B-B14F-4D97-AF65-F5344CB8AC3E}">
        <p14:creationId xmlns:p14="http://schemas.microsoft.com/office/powerpoint/2010/main" val="180904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6C5F3-994F-AB68-5067-D9A22C0B6473}"/>
              </a:ext>
            </a:extLst>
          </p:cNvPr>
          <p:cNvSpPr txBox="1"/>
          <p:nvPr/>
        </p:nvSpPr>
        <p:spPr>
          <a:xfrm>
            <a:off x="0" y="812800"/>
            <a:ext cx="12192000" cy="3385542"/>
          </a:xfrm>
          <a:prstGeom prst="rect">
            <a:avLst/>
          </a:prstGeom>
          <a:noFill/>
        </p:spPr>
        <p:txBody>
          <a:bodyPr wrap="square">
            <a:spAutoFit/>
          </a:bodyPr>
          <a:lstStyle/>
          <a:p>
            <a:pPr algn="ctr"/>
            <a:r>
              <a:rPr lang="en-US" sz="3200" b="1" dirty="0" err="1">
                <a:latin typeface="Papyrus" panose="020B0602040200020303" pitchFamily="34" charset="77"/>
              </a:rPr>
              <a:t>gmtcolors</a:t>
            </a:r>
            <a:endParaRPr lang="en-US" sz="3200" b="1" dirty="0">
              <a:latin typeface="Papyrus" panose="020B0602040200020303" pitchFamily="34" charset="77"/>
            </a:endParaRPr>
          </a:p>
          <a:p>
            <a:pPr algn="ctr"/>
            <a:endParaRPr lang="en-US" b="1" dirty="0">
              <a:latin typeface="Papyrus" panose="020B0602040200020303" pitchFamily="34" charset="77"/>
            </a:endParaRPr>
          </a:p>
          <a:p>
            <a:pPr algn="ctr"/>
            <a:r>
              <a:rPr lang="en-US" sz="3200" b="1" dirty="0" err="1">
                <a:latin typeface="Papyrus" panose="020B0602040200020303" pitchFamily="34" charset="77"/>
              </a:rPr>
              <a:t>Graylevel</a:t>
            </a:r>
            <a:endParaRPr lang="en-US" sz="3200" b="1" dirty="0">
              <a:latin typeface="Papyrus" panose="020B0602040200020303" pitchFamily="34" charset="77"/>
            </a:endParaRPr>
          </a:p>
          <a:p>
            <a:pPr algn="ctr"/>
            <a:endParaRPr lang="en-US" b="1" dirty="0">
              <a:latin typeface="Papyrus" panose="020B0602040200020303" pitchFamily="34" charset="77"/>
            </a:endParaRPr>
          </a:p>
          <a:p>
            <a:pPr algn="ctr"/>
            <a:r>
              <a:rPr lang="en-US" sz="3200" b="1" dirty="0">
                <a:latin typeface="Papyrus" panose="020B0602040200020303" pitchFamily="34" charset="77"/>
              </a:rPr>
              <a:t>For shades of gray, </a:t>
            </a:r>
            <a:r>
              <a:rPr lang="en-US" sz="3200" b="1" dirty="0">
                <a:latin typeface="Courier New" panose="02070309020205020404" pitchFamily="49" charset="0"/>
                <a:cs typeface="Courier New" panose="02070309020205020404" pitchFamily="49" charset="0"/>
              </a:rPr>
              <a:t>R = G = B</a:t>
            </a:r>
            <a:r>
              <a:rPr lang="en-US" sz="3200" b="1" dirty="0">
                <a:latin typeface="Papyrus" panose="020B0602040200020303" pitchFamily="34" charset="77"/>
              </a:rPr>
              <a:t>, and </a:t>
            </a:r>
            <a:r>
              <a:rPr lang="en-US" sz="3200" b="1" u="sng" dirty="0">
                <a:latin typeface="Papyrus" panose="020B0602040200020303" pitchFamily="34" charset="77"/>
              </a:rPr>
              <a:t>only one number needs to be used</a:t>
            </a:r>
            <a:r>
              <a:rPr lang="en-US" sz="3200" b="1" dirty="0">
                <a:latin typeface="Papyrus" panose="020B0602040200020303" pitchFamily="34" charset="77"/>
              </a:rPr>
              <a:t>. </a:t>
            </a:r>
          </a:p>
          <a:p>
            <a:pPr algn="ctr"/>
            <a:endParaRPr lang="en-US" b="1" dirty="0">
              <a:latin typeface="Papyrus" panose="020B0602040200020303" pitchFamily="34" charset="77"/>
            </a:endParaRPr>
          </a:p>
          <a:p>
            <a:pPr algn="ctr"/>
            <a:r>
              <a:rPr lang="en-US" sz="3200" b="1" dirty="0">
                <a:latin typeface="Papyrus" panose="020B0602040200020303" pitchFamily="34" charset="77"/>
              </a:rPr>
              <a:t>This representation is popular with black and white printers.</a:t>
            </a:r>
          </a:p>
        </p:txBody>
      </p:sp>
    </p:spTree>
    <p:extLst>
      <p:ext uri="{BB962C8B-B14F-4D97-AF65-F5344CB8AC3E}">
        <p14:creationId xmlns:p14="http://schemas.microsoft.com/office/powerpoint/2010/main" val="839831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6C5F3-994F-AB68-5067-D9A22C0B6473}"/>
              </a:ext>
            </a:extLst>
          </p:cNvPr>
          <p:cNvSpPr txBox="1"/>
          <p:nvPr/>
        </p:nvSpPr>
        <p:spPr>
          <a:xfrm>
            <a:off x="0" y="0"/>
            <a:ext cx="12192000" cy="6001643"/>
          </a:xfrm>
          <a:prstGeom prst="rect">
            <a:avLst/>
          </a:prstGeom>
          <a:noFill/>
        </p:spPr>
        <p:txBody>
          <a:bodyPr wrap="square">
            <a:spAutoFit/>
          </a:bodyPr>
          <a:lstStyle/>
          <a:p>
            <a:pPr algn="ctr"/>
            <a:r>
              <a:rPr lang="en-US" sz="3200" b="1" dirty="0" err="1">
                <a:latin typeface="Papyrus" panose="020B0602040200020303" pitchFamily="34" charset="77"/>
              </a:rPr>
              <a:t>gmtcolors</a:t>
            </a:r>
            <a:endParaRPr lang="en-US" sz="3200" b="1" dirty="0">
              <a:latin typeface="Papyrus" panose="020B0602040200020303" pitchFamily="34" charset="77"/>
            </a:endParaRPr>
          </a:p>
          <a:p>
            <a:pPr algn="ctr"/>
            <a:endParaRPr lang="en-US" sz="3200" b="1" dirty="0">
              <a:latin typeface="Papyrus" panose="020B0602040200020303" pitchFamily="34" charset="77"/>
            </a:endParaRPr>
          </a:p>
          <a:p>
            <a:pPr algn="ctr"/>
            <a:r>
              <a:rPr lang="en-US" sz="3200" b="1" dirty="0">
                <a:latin typeface="Papyrus" panose="020B0602040200020303" pitchFamily="34" charset="77"/>
              </a:rPr>
              <a:t>H-S-V</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Specify </a:t>
            </a:r>
          </a:p>
          <a:p>
            <a:pPr algn="ctr"/>
            <a:r>
              <a:rPr lang="en-US" sz="3200" b="1" dirty="0">
                <a:latin typeface="Papyrus" panose="020B0602040200020303" pitchFamily="34" charset="77"/>
              </a:rPr>
              <a:t>Hue in the range </a:t>
            </a:r>
            <a:r>
              <a:rPr lang="en-US" sz="3200" b="1" dirty="0">
                <a:latin typeface="Courier New" panose="02070309020205020404" pitchFamily="49" charset="0"/>
                <a:cs typeface="Courier New" panose="02070309020205020404" pitchFamily="49" charset="0"/>
              </a:rPr>
              <a:t>0</a:t>
            </a:r>
            <a:r>
              <a:rPr lang="en-US" sz="3200" b="1" dirty="0">
                <a:latin typeface="Papyrus" panose="020B0602040200020303" pitchFamily="34" charset="77"/>
              </a:rPr>
              <a:t> to </a:t>
            </a:r>
            <a:r>
              <a:rPr lang="en-US" sz="3200" b="1" dirty="0">
                <a:latin typeface="Courier New" panose="02070309020205020404" pitchFamily="49" charset="0"/>
                <a:cs typeface="Courier New" panose="02070309020205020404" pitchFamily="49" charset="0"/>
              </a:rPr>
              <a:t>360</a:t>
            </a:r>
            <a:r>
              <a:rPr lang="en-US" sz="3200" b="1" dirty="0">
                <a:latin typeface="Papyrus" panose="020B0602040200020303" pitchFamily="34" charset="77"/>
              </a:rPr>
              <a:t> (degrees), </a:t>
            </a:r>
          </a:p>
          <a:p>
            <a:pPr algn="ctr"/>
            <a:r>
              <a:rPr lang="en-US" sz="3200" b="1" dirty="0">
                <a:latin typeface="Papyrus" panose="020B0602040200020303" pitchFamily="34" charset="77"/>
              </a:rPr>
              <a:t>S saturation between </a:t>
            </a:r>
            <a:r>
              <a:rPr lang="en-US" sz="3200" b="1" dirty="0">
                <a:latin typeface="Courier New" panose="02070309020205020404" pitchFamily="49" charset="0"/>
                <a:cs typeface="Courier New" panose="02070309020205020404" pitchFamily="49" charset="0"/>
              </a:rPr>
              <a:t>0</a:t>
            </a:r>
            <a:r>
              <a:rPr lang="en-US" sz="3200" b="1" dirty="0">
                <a:latin typeface="Papyrus" panose="020B0602040200020303" pitchFamily="34" charset="77"/>
              </a:rPr>
              <a:t> (not saturated) and </a:t>
            </a:r>
            <a:r>
              <a:rPr lang="en-US" sz="3200" b="1" dirty="0">
                <a:latin typeface="Courier New" panose="02070309020205020404" pitchFamily="49" charset="0"/>
                <a:cs typeface="Courier New" panose="02070309020205020404" pitchFamily="49" charset="0"/>
              </a:rPr>
              <a:t>1</a:t>
            </a:r>
            <a:r>
              <a:rPr lang="en-US" sz="3200" b="1" dirty="0">
                <a:latin typeface="Papyrus" panose="020B0602040200020303" pitchFamily="34" charset="77"/>
              </a:rPr>
              <a:t> (fully saturated),</a:t>
            </a:r>
          </a:p>
          <a:p>
            <a:pPr algn="ctr"/>
            <a:r>
              <a:rPr lang="en-US" sz="3200" b="1" dirty="0">
                <a:latin typeface="Papyrus" panose="020B0602040200020303" pitchFamily="34" charset="77"/>
              </a:rPr>
              <a:t>and value V between </a:t>
            </a:r>
            <a:r>
              <a:rPr lang="en-US" sz="3200" b="1" dirty="0">
                <a:latin typeface="Courier New" panose="02070309020205020404" pitchFamily="49" charset="0"/>
                <a:cs typeface="Courier New" panose="02070309020205020404" pitchFamily="49" charset="0"/>
              </a:rPr>
              <a:t>0</a:t>
            </a:r>
            <a:r>
              <a:rPr lang="en-US" sz="3200" b="1" dirty="0">
                <a:latin typeface="Papyrus" panose="020B0602040200020303" pitchFamily="34" charset="77"/>
              </a:rPr>
              <a:t> (dark) and </a:t>
            </a:r>
            <a:r>
              <a:rPr lang="en-US" sz="3200" b="1" dirty="0">
                <a:latin typeface="Courier New" panose="02070309020205020404" pitchFamily="49" charset="0"/>
                <a:cs typeface="Courier New" panose="02070309020205020404" pitchFamily="49" charset="0"/>
              </a:rPr>
              <a:t>1</a:t>
            </a:r>
            <a:r>
              <a:rPr lang="en-US" sz="3200" b="1" dirty="0">
                <a:latin typeface="Papyrus" panose="020B0602040200020303" pitchFamily="34" charset="77"/>
              </a:rPr>
              <a:t> (light).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Numbers are separated by hyphens.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This representation can be helpful when hue varies a lot.</a:t>
            </a:r>
          </a:p>
        </p:txBody>
      </p:sp>
    </p:spTree>
    <p:extLst>
      <p:ext uri="{BB962C8B-B14F-4D97-AF65-F5344CB8AC3E}">
        <p14:creationId xmlns:p14="http://schemas.microsoft.com/office/powerpoint/2010/main" val="172147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6C5F3-994F-AB68-5067-D9A22C0B6473}"/>
              </a:ext>
            </a:extLst>
          </p:cNvPr>
          <p:cNvSpPr txBox="1"/>
          <p:nvPr/>
        </p:nvSpPr>
        <p:spPr>
          <a:xfrm>
            <a:off x="0" y="0"/>
            <a:ext cx="12192000" cy="1569660"/>
          </a:xfrm>
          <a:prstGeom prst="rect">
            <a:avLst/>
          </a:prstGeom>
          <a:noFill/>
        </p:spPr>
        <p:txBody>
          <a:bodyPr wrap="square">
            <a:spAutoFit/>
          </a:bodyPr>
          <a:lstStyle/>
          <a:p>
            <a:pPr algn="ctr"/>
            <a:r>
              <a:rPr lang="en-US" sz="3200" b="1" dirty="0" err="1">
                <a:latin typeface="Papyrus" panose="020B0602040200020303" pitchFamily="34" charset="77"/>
              </a:rPr>
              <a:t>gmtcolors</a:t>
            </a:r>
            <a:endParaRPr lang="en-US" sz="3200" b="1" dirty="0">
              <a:latin typeface="Papyrus" panose="020B0602040200020303" pitchFamily="34" charset="77"/>
            </a:endParaRPr>
          </a:p>
          <a:p>
            <a:pPr algn="ctr"/>
            <a:endParaRPr lang="en-US" sz="3200" b="1" dirty="0">
              <a:latin typeface="Papyrus" panose="020B0602040200020303" pitchFamily="34" charset="77"/>
            </a:endParaRPr>
          </a:p>
          <a:p>
            <a:pPr algn="ctr"/>
            <a:r>
              <a:rPr lang="en-US" sz="3200" b="1" dirty="0">
                <a:latin typeface="Papyrus" panose="020B0602040200020303" pitchFamily="34" charset="77"/>
              </a:rPr>
              <a:t>H-S-V</a:t>
            </a:r>
          </a:p>
        </p:txBody>
      </p:sp>
      <p:pic>
        <p:nvPicPr>
          <p:cNvPr id="2050" name="Picture 2" descr="Specifying Colors | GEOG 486: Cartography and Visualization">
            <a:extLst>
              <a:ext uri="{FF2B5EF4-FFF2-40B4-BE49-F238E27FC236}">
                <a16:creationId xmlns:a16="http://schemas.microsoft.com/office/drawing/2014/main" id="{A844E36A-2653-21D9-69A8-B884776DA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717550"/>
            <a:ext cx="9372600" cy="7029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77AF21-9D2E-338D-B53B-B7476458C9D1}"/>
              </a:ext>
            </a:extLst>
          </p:cNvPr>
          <p:cNvSpPr txBox="1"/>
          <p:nvPr/>
        </p:nvSpPr>
        <p:spPr>
          <a:xfrm>
            <a:off x="0" y="6495534"/>
            <a:ext cx="6096000" cy="369332"/>
          </a:xfrm>
          <a:prstGeom prst="rect">
            <a:avLst/>
          </a:prstGeom>
          <a:noFill/>
        </p:spPr>
        <p:txBody>
          <a:bodyPr wrap="square">
            <a:spAutoFit/>
          </a:bodyPr>
          <a:lstStyle/>
          <a:p>
            <a:r>
              <a:rPr lang="en-US" dirty="0"/>
              <a:t>https://</a:t>
            </a:r>
            <a:r>
              <a:rPr lang="en-US" dirty="0" err="1"/>
              <a:t>www.e-education.psu.edu</a:t>
            </a:r>
            <a:r>
              <a:rPr lang="en-US" dirty="0"/>
              <a:t>/geog486/node/606</a:t>
            </a:r>
          </a:p>
        </p:txBody>
      </p:sp>
    </p:spTree>
    <p:extLst>
      <p:ext uri="{BB962C8B-B14F-4D97-AF65-F5344CB8AC3E}">
        <p14:creationId xmlns:p14="http://schemas.microsoft.com/office/powerpoint/2010/main" val="1765630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6C5F3-994F-AB68-5067-D9A22C0B6473}"/>
              </a:ext>
            </a:extLst>
          </p:cNvPr>
          <p:cNvSpPr txBox="1"/>
          <p:nvPr/>
        </p:nvSpPr>
        <p:spPr>
          <a:xfrm>
            <a:off x="0" y="1097280"/>
            <a:ext cx="12192000" cy="4647426"/>
          </a:xfrm>
          <a:prstGeom prst="rect">
            <a:avLst/>
          </a:prstGeom>
          <a:noFill/>
        </p:spPr>
        <p:txBody>
          <a:bodyPr wrap="square">
            <a:spAutoFit/>
          </a:bodyPr>
          <a:lstStyle/>
          <a:p>
            <a:pPr algn="ctr"/>
            <a:r>
              <a:rPr lang="en-US" sz="3200" b="1" dirty="0" err="1">
                <a:latin typeface="Papyrus" panose="020B0602040200020303" pitchFamily="34" charset="77"/>
              </a:rPr>
              <a:t>gmtcolors</a:t>
            </a:r>
            <a:endParaRPr lang="en-US" sz="3200" b="1" dirty="0">
              <a:latin typeface="Papyrus" panose="020B0602040200020303" pitchFamily="34" charset="77"/>
            </a:endParaRPr>
          </a:p>
          <a:p>
            <a:pPr algn="ctr"/>
            <a:endParaRPr lang="en-US"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C/M/Y/K</a:t>
            </a:r>
          </a:p>
          <a:p>
            <a:pPr algn="ctr"/>
            <a:endParaRPr lang="en-US" b="1" dirty="0">
              <a:latin typeface="Papyrus" panose="020B0602040200020303" pitchFamily="34" charset="77"/>
            </a:endParaRPr>
          </a:p>
          <a:p>
            <a:pPr algn="ctr"/>
            <a:r>
              <a:rPr lang="en-US" sz="3200" b="1" dirty="0">
                <a:latin typeface="Papyrus" panose="020B0602040200020303" pitchFamily="34" charset="77"/>
              </a:rPr>
              <a:t>Specify Cyan, Magenta, Yellow, and </a:t>
            </a:r>
            <a:r>
              <a:rPr lang="en-US" sz="3200" b="1" dirty="0" err="1">
                <a:latin typeface="Papyrus" panose="020B0602040200020303" pitchFamily="34" charset="77"/>
              </a:rPr>
              <a:t>blacK</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Each number is in the range from </a:t>
            </a:r>
            <a:r>
              <a:rPr lang="en-US" sz="3200" b="1" dirty="0">
                <a:latin typeface="Courier New" panose="02070309020205020404" pitchFamily="49" charset="0"/>
                <a:cs typeface="Courier New" panose="02070309020205020404" pitchFamily="49" charset="0"/>
              </a:rPr>
              <a:t>0</a:t>
            </a:r>
            <a:r>
              <a:rPr lang="en-US" sz="3200" b="1" dirty="0">
                <a:latin typeface="Papyrus" panose="020B0602040200020303" pitchFamily="34" charset="77"/>
              </a:rPr>
              <a:t> (no paint) to</a:t>
            </a:r>
            <a:r>
              <a:rPr lang="en-US" sz="3200" b="1" dirty="0">
                <a:latin typeface="Courier New" panose="02070309020205020404" pitchFamily="49" charset="0"/>
                <a:cs typeface="Courier New" panose="02070309020205020404" pitchFamily="49" charset="0"/>
              </a:rPr>
              <a:t> </a:t>
            </a:r>
            <a:r>
              <a:rPr lang="en-US" sz="3200" b="1" dirty="0">
                <a:latin typeface="Papyrus" panose="020B0602040200020303" pitchFamily="34" charset="77"/>
              </a:rPr>
              <a:t>1</a:t>
            </a:r>
            <a:r>
              <a:rPr lang="en-US" sz="3200" b="1" dirty="0">
                <a:latin typeface="Courier New" panose="02070309020205020404" pitchFamily="49" charset="0"/>
                <a:cs typeface="Courier New" panose="02070309020205020404" pitchFamily="49" charset="0"/>
              </a:rPr>
              <a:t>00</a:t>
            </a:r>
            <a:r>
              <a:rPr lang="en-US" sz="3200" b="1" dirty="0">
                <a:latin typeface="Papyrus" panose="020B0602040200020303" pitchFamily="34" charset="77"/>
              </a:rPr>
              <a:t> (maximum paint). </a:t>
            </a:r>
          </a:p>
          <a:p>
            <a:pPr algn="ctr"/>
            <a:endParaRPr lang="en-US" b="1" dirty="0">
              <a:latin typeface="Papyrus" panose="020B0602040200020303" pitchFamily="34" charset="77"/>
            </a:endParaRPr>
          </a:p>
          <a:p>
            <a:pPr algn="ctr"/>
            <a:r>
              <a:rPr lang="en-US" sz="3200" b="1" dirty="0">
                <a:latin typeface="Papyrus" panose="020B0602040200020303" pitchFamily="34" charset="77"/>
              </a:rPr>
              <a:t>This representation is used by most color printers (looks best on paper, not so good on screen).</a:t>
            </a:r>
          </a:p>
        </p:txBody>
      </p:sp>
    </p:spTree>
    <p:extLst>
      <p:ext uri="{BB962C8B-B14F-4D97-AF65-F5344CB8AC3E}">
        <p14:creationId xmlns:p14="http://schemas.microsoft.com/office/powerpoint/2010/main" val="358450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941BDB-73CD-3F87-F9DB-459DD11D22F7}"/>
              </a:ext>
            </a:extLst>
          </p:cNvPr>
          <p:cNvSpPr txBox="1"/>
          <p:nvPr/>
        </p:nvSpPr>
        <p:spPr>
          <a:xfrm>
            <a:off x="5196840" y="3246120"/>
            <a:ext cx="1828800" cy="1077218"/>
          </a:xfrm>
          <a:prstGeom prst="rect">
            <a:avLst/>
          </a:prstGeom>
          <a:noFill/>
        </p:spPr>
        <p:txBody>
          <a:bodyPr wrap="square" rtlCol="0">
            <a:spAutoFit/>
          </a:bodyPr>
          <a:lstStyle/>
          <a:p>
            <a:r>
              <a:rPr lang="en-US" sz="3200" b="1" dirty="0">
                <a:latin typeface="Papyrus" panose="020B0602040200020303" pitchFamily="34" charset="77"/>
              </a:rPr>
              <a:t>Primary colors</a:t>
            </a:r>
          </a:p>
        </p:txBody>
      </p:sp>
      <p:pic>
        <p:nvPicPr>
          <p:cNvPr id="3076" name="Picture 4" descr="RGB vs CMYK">
            <a:extLst>
              <a:ext uri="{FF2B5EF4-FFF2-40B4-BE49-F238E27FC236}">
                <a16:creationId xmlns:a16="http://schemas.microsoft.com/office/drawing/2014/main" id="{E36BF453-5FFC-0BE1-A7A7-994237531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4575"/>
            <a:ext cx="12192000" cy="6064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5024AB-2F93-3F2A-1713-6809BC4847CF}"/>
              </a:ext>
            </a:extLst>
          </p:cNvPr>
          <p:cNvSpPr txBox="1"/>
          <p:nvPr/>
        </p:nvSpPr>
        <p:spPr>
          <a:xfrm>
            <a:off x="0" y="5052431"/>
            <a:ext cx="12192000" cy="1569660"/>
          </a:xfrm>
          <a:prstGeom prst="rect">
            <a:avLst/>
          </a:prstGeom>
          <a:noFill/>
        </p:spPr>
        <p:txBody>
          <a:bodyPr wrap="square">
            <a:spAutoFit/>
          </a:bodyPr>
          <a:lstStyle/>
          <a:p>
            <a:pPr algn="ctr"/>
            <a:r>
              <a:rPr lang="en-US" sz="3200" dirty="0">
                <a:latin typeface="Papyrus" panose="020B0602040200020303" pitchFamily="34" charset="77"/>
              </a:rPr>
              <a:t>Use right side for publication (printing) – reflected light (white light in, reflected colored light out, process of subtraction)</a:t>
            </a:r>
          </a:p>
          <a:p>
            <a:pPr algn="ctr"/>
            <a:r>
              <a:rPr lang="en-US" sz="3200" dirty="0">
                <a:latin typeface="Papyrus" panose="020B0602040200020303" pitchFamily="34" charset="77"/>
              </a:rPr>
              <a:t>Use left for screen, projecting [light shows] – sum colors</a:t>
            </a:r>
          </a:p>
        </p:txBody>
      </p:sp>
      <p:sp>
        <p:nvSpPr>
          <p:cNvPr id="10" name="TextBox 9">
            <a:extLst>
              <a:ext uri="{FF2B5EF4-FFF2-40B4-BE49-F238E27FC236}">
                <a16:creationId xmlns:a16="http://schemas.microsoft.com/office/drawing/2014/main" id="{F08AA693-6F51-1924-7A38-E35C7A4E105D}"/>
              </a:ext>
            </a:extLst>
          </p:cNvPr>
          <p:cNvSpPr txBox="1"/>
          <p:nvPr/>
        </p:nvSpPr>
        <p:spPr>
          <a:xfrm>
            <a:off x="-6" y="6530233"/>
            <a:ext cx="11457715" cy="369332"/>
          </a:xfrm>
          <a:prstGeom prst="rect">
            <a:avLst/>
          </a:prstGeom>
          <a:noFill/>
        </p:spPr>
        <p:txBody>
          <a:bodyPr wrap="square">
            <a:spAutoFit/>
          </a:bodyPr>
          <a:lstStyle/>
          <a:p>
            <a:r>
              <a:rPr lang="en-US" dirty="0">
                <a:hlinkClick r:id="rId4"/>
              </a:rPr>
              <a:t>https://www.printingcenterusa.com/blog/what-is-cmyk-and-why-is-it-used-for-printing/</a:t>
            </a:r>
            <a:r>
              <a:rPr lang="en-US" dirty="0"/>
              <a:t>; labeled backwards on web page</a:t>
            </a:r>
          </a:p>
        </p:txBody>
      </p:sp>
      <p:sp>
        <p:nvSpPr>
          <p:cNvPr id="12" name="TextBox 11">
            <a:extLst>
              <a:ext uri="{FF2B5EF4-FFF2-40B4-BE49-F238E27FC236}">
                <a16:creationId xmlns:a16="http://schemas.microsoft.com/office/drawing/2014/main" id="{9B2E9C6A-9ACB-46A1-FE6C-190345681AF3}"/>
              </a:ext>
            </a:extLst>
          </p:cNvPr>
          <p:cNvSpPr txBox="1"/>
          <p:nvPr/>
        </p:nvSpPr>
        <p:spPr>
          <a:xfrm>
            <a:off x="2327575" y="3463634"/>
            <a:ext cx="457200" cy="369332"/>
          </a:xfrm>
          <a:prstGeom prst="rect">
            <a:avLst/>
          </a:prstGeom>
          <a:noFill/>
        </p:spPr>
        <p:txBody>
          <a:bodyPr wrap="square" rtlCol="0">
            <a:spAutoFit/>
          </a:bodyPr>
          <a:lstStyle/>
          <a:p>
            <a:r>
              <a:rPr lang="en-US" dirty="0">
                <a:solidFill>
                  <a:schemeClr val="bg1"/>
                </a:solidFill>
              </a:rPr>
              <a:t>M</a:t>
            </a:r>
          </a:p>
        </p:txBody>
      </p:sp>
      <p:sp>
        <p:nvSpPr>
          <p:cNvPr id="13" name="TextBox 12">
            <a:extLst>
              <a:ext uri="{FF2B5EF4-FFF2-40B4-BE49-F238E27FC236}">
                <a16:creationId xmlns:a16="http://schemas.microsoft.com/office/drawing/2014/main" id="{8DDC6C08-B9EC-D30A-CBE7-DEC5630EF0CC}"/>
              </a:ext>
            </a:extLst>
          </p:cNvPr>
          <p:cNvSpPr txBox="1"/>
          <p:nvPr/>
        </p:nvSpPr>
        <p:spPr>
          <a:xfrm>
            <a:off x="3726889" y="3505196"/>
            <a:ext cx="457200" cy="369332"/>
          </a:xfrm>
          <a:prstGeom prst="rect">
            <a:avLst/>
          </a:prstGeom>
          <a:noFill/>
        </p:spPr>
        <p:txBody>
          <a:bodyPr wrap="square" rtlCol="0">
            <a:spAutoFit/>
          </a:bodyPr>
          <a:lstStyle/>
          <a:p>
            <a:r>
              <a:rPr lang="en-US" dirty="0">
                <a:solidFill>
                  <a:schemeClr val="bg1"/>
                </a:solidFill>
              </a:rPr>
              <a:t>C</a:t>
            </a:r>
          </a:p>
        </p:txBody>
      </p:sp>
      <p:sp>
        <p:nvSpPr>
          <p:cNvPr id="14" name="TextBox 13">
            <a:extLst>
              <a:ext uri="{FF2B5EF4-FFF2-40B4-BE49-F238E27FC236}">
                <a16:creationId xmlns:a16="http://schemas.microsoft.com/office/drawing/2014/main" id="{C6678BFB-4C98-D684-8EDF-3CFFCD8C48D3}"/>
              </a:ext>
            </a:extLst>
          </p:cNvPr>
          <p:cNvSpPr txBox="1"/>
          <p:nvPr/>
        </p:nvSpPr>
        <p:spPr>
          <a:xfrm>
            <a:off x="3103438" y="2244431"/>
            <a:ext cx="457200" cy="369332"/>
          </a:xfrm>
          <a:prstGeom prst="rect">
            <a:avLst/>
          </a:prstGeom>
          <a:noFill/>
        </p:spPr>
        <p:txBody>
          <a:bodyPr wrap="square" rtlCol="0">
            <a:spAutoFit/>
          </a:bodyPr>
          <a:lstStyle/>
          <a:p>
            <a:r>
              <a:rPr lang="en-US" dirty="0"/>
              <a:t>Y</a:t>
            </a:r>
          </a:p>
        </p:txBody>
      </p:sp>
      <p:sp>
        <p:nvSpPr>
          <p:cNvPr id="15" name="TextBox 14">
            <a:extLst>
              <a:ext uri="{FF2B5EF4-FFF2-40B4-BE49-F238E27FC236}">
                <a16:creationId xmlns:a16="http://schemas.microsoft.com/office/drawing/2014/main" id="{D7DA09F0-39D1-86AC-CA6E-051F4D23F4BF}"/>
              </a:ext>
            </a:extLst>
          </p:cNvPr>
          <p:cNvSpPr txBox="1"/>
          <p:nvPr/>
        </p:nvSpPr>
        <p:spPr>
          <a:xfrm>
            <a:off x="8769939" y="2410685"/>
            <a:ext cx="457200" cy="369332"/>
          </a:xfrm>
          <a:prstGeom prst="rect">
            <a:avLst/>
          </a:prstGeom>
          <a:noFill/>
        </p:spPr>
        <p:txBody>
          <a:bodyPr wrap="square" rtlCol="0">
            <a:spAutoFit/>
          </a:bodyPr>
          <a:lstStyle/>
          <a:p>
            <a:r>
              <a:rPr lang="en-US" dirty="0">
                <a:solidFill>
                  <a:schemeClr val="bg1"/>
                </a:solidFill>
              </a:rPr>
              <a:t>B</a:t>
            </a:r>
          </a:p>
        </p:txBody>
      </p:sp>
      <p:sp>
        <p:nvSpPr>
          <p:cNvPr id="16" name="TextBox 15">
            <a:extLst>
              <a:ext uri="{FF2B5EF4-FFF2-40B4-BE49-F238E27FC236}">
                <a16:creationId xmlns:a16="http://schemas.microsoft.com/office/drawing/2014/main" id="{4800DAF3-BE8E-3179-7015-1665A929F158}"/>
              </a:ext>
            </a:extLst>
          </p:cNvPr>
          <p:cNvSpPr txBox="1"/>
          <p:nvPr/>
        </p:nvSpPr>
        <p:spPr>
          <a:xfrm>
            <a:off x="9490384" y="3380505"/>
            <a:ext cx="457200" cy="369332"/>
          </a:xfrm>
          <a:prstGeom prst="rect">
            <a:avLst/>
          </a:prstGeom>
          <a:noFill/>
        </p:spPr>
        <p:txBody>
          <a:bodyPr wrap="square" rtlCol="0">
            <a:spAutoFit/>
          </a:bodyPr>
          <a:lstStyle/>
          <a:p>
            <a:r>
              <a:rPr lang="en-US" dirty="0">
                <a:solidFill>
                  <a:schemeClr val="bg1"/>
                </a:solidFill>
              </a:rPr>
              <a:t>R</a:t>
            </a:r>
          </a:p>
        </p:txBody>
      </p:sp>
      <p:sp>
        <p:nvSpPr>
          <p:cNvPr id="17" name="TextBox 16">
            <a:extLst>
              <a:ext uri="{FF2B5EF4-FFF2-40B4-BE49-F238E27FC236}">
                <a16:creationId xmlns:a16="http://schemas.microsoft.com/office/drawing/2014/main" id="{D4B40162-3C40-C4CD-1F3A-14C5D00EEC03}"/>
              </a:ext>
            </a:extLst>
          </p:cNvPr>
          <p:cNvSpPr txBox="1"/>
          <p:nvPr/>
        </p:nvSpPr>
        <p:spPr>
          <a:xfrm>
            <a:off x="8077208" y="3366654"/>
            <a:ext cx="457200" cy="369332"/>
          </a:xfrm>
          <a:prstGeom prst="rect">
            <a:avLst/>
          </a:prstGeom>
          <a:noFill/>
        </p:spPr>
        <p:txBody>
          <a:bodyPr wrap="square" rtlCol="0">
            <a:spAutoFit/>
          </a:bodyPr>
          <a:lstStyle/>
          <a:p>
            <a:r>
              <a:rPr lang="en-US" dirty="0">
                <a:solidFill>
                  <a:schemeClr val="bg1"/>
                </a:solidFill>
              </a:rPr>
              <a:t>C</a:t>
            </a:r>
          </a:p>
        </p:txBody>
      </p:sp>
      <p:pic>
        <p:nvPicPr>
          <p:cNvPr id="18" name="Picture 17">
            <a:extLst>
              <a:ext uri="{FF2B5EF4-FFF2-40B4-BE49-F238E27FC236}">
                <a16:creationId xmlns:a16="http://schemas.microsoft.com/office/drawing/2014/main" id="{D5CA9C76-186B-652F-B866-B80870B9E3ED}"/>
              </a:ext>
            </a:extLst>
          </p:cNvPr>
          <p:cNvPicPr>
            <a:picLocks noChangeAspect="1"/>
          </p:cNvPicPr>
          <p:nvPr/>
        </p:nvPicPr>
        <p:blipFill>
          <a:blip r:embed="rId5"/>
          <a:stretch>
            <a:fillRect/>
          </a:stretch>
        </p:blipFill>
        <p:spPr>
          <a:xfrm>
            <a:off x="7500148" y="868102"/>
            <a:ext cx="2958066" cy="539412"/>
          </a:xfrm>
          <a:prstGeom prst="rect">
            <a:avLst/>
          </a:prstGeom>
        </p:spPr>
      </p:pic>
      <p:pic>
        <p:nvPicPr>
          <p:cNvPr id="20" name="Picture 19">
            <a:extLst>
              <a:ext uri="{FF2B5EF4-FFF2-40B4-BE49-F238E27FC236}">
                <a16:creationId xmlns:a16="http://schemas.microsoft.com/office/drawing/2014/main" id="{0EF7D3BF-44DD-CDEE-8E9A-009EEC5A956A}"/>
              </a:ext>
            </a:extLst>
          </p:cNvPr>
          <p:cNvPicPr>
            <a:picLocks noChangeAspect="1"/>
          </p:cNvPicPr>
          <p:nvPr/>
        </p:nvPicPr>
        <p:blipFill>
          <a:blip r:embed="rId6"/>
          <a:stretch>
            <a:fillRect/>
          </a:stretch>
        </p:blipFill>
        <p:spPr>
          <a:xfrm>
            <a:off x="1235663" y="868102"/>
            <a:ext cx="4524989" cy="549765"/>
          </a:xfrm>
          <a:prstGeom prst="rect">
            <a:avLst/>
          </a:prstGeom>
        </p:spPr>
      </p:pic>
    </p:spTree>
    <p:extLst>
      <p:ext uri="{BB962C8B-B14F-4D97-AF65-F5344CB8AC3E}">
        <p14:creationId xmlns:p14="http://schemas.microsoft.com/office/powerpoint/2010/main" val="274217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FBF0D1-F110-D307-5581-134B0394C93D}"/>
              </a:ext>
            </a:extLst>
          </p:cNvPr>
          <p:cNvSpPr txBox="1"/>
          <p:nvPr/>
        </p:nvSpPr>
        <p:spPr>
          <a:xfrm>
            <a:off x="6598920" y="563880"/>
            <a:ext cx="5501640" cy="5509200"/>
          </a:xfrm>
          <a:prstGeom prst="rect">
            <a:avLst/>
          </a:prstGeom>
          <a:noFill/>
        </p:spPr>
        <p:txBody>
          <a:bodyPr wrap="square" rtlCol="0">
            <a:spAutoFit/>
          </a:bodyPr>
          <a:lstStyle/>
          <a:p>
            <a:pPr algn="ctr"/>
            <a:r>
              <a:rPr lang="en-US" sz="3200" b="1" dirty="0">
                <a:latin typeface="Papyrus" panose="020B0602040200020303" pitchFamily="34" charset="77"/>
              </a:rPr>
              <a:t>How we see color is subjective, not absolute.</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Are the 3 center boxes, and the sample piece below all the same color</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 on a real </a:t>
            </a:r>
            <a:r>
              <a:rPr lang="en-US" sz="3200" b="1" dirty="0" err="1">
                <a:latin typeface="Papyrus" panose="020B0602040200020303" pitchFamily="34" charset="77"/>
              </a:rPr>
              <a:t>Rubic's</a:t>
            </a:r>
            <a:r>
              <a:rPr lang="en-US" sz="3200" b="1" dirty="0">
                <a:latin typeface="Papyrus" panose="020B0602040200020303" pitchFamily="34" charset="77"/>
              </a:rPr>
              <a:t> cube?</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B) in the illustration to the left?</a:t>
            </a:r>
          </a:p>
        </p:txBody>
      </p:sp>
      <p:pic>
        <p:nvPicPr>
          <p:cNvPr id="9" name="Picture 8">
            <a:extLst>
              <a:ext uri="{FF2B5EF4-FFF2-40B4-BE49-F238E27FC236}">
                <a16:creationId xmlns:a16="http://schemas.microsoft.com/office/drawing/2014/main" id="{65C5797E-1ED1-721B-3E7F-99D10D1A4B83}"/>
              </a:ext>
            </a:extLst>
          </p:cNvPr>
          <p:cNvPicPr>
            <a:picLocks noChangeAspect="1"/>
          </p:cNvPicPr>
          <p:nvPr/>
        </p:nvPicPr>
        <p:blipFill>
          <a:blip r:embed="rId3"/>
          <a:stretch>
            <a:fillRect/>
          </a:stretch>
        </p:blipFill>
        <p:spPr>
          <a:xfrm>
            <a:off x="314960" y="368300"/>
            <a:ext cx="6197600" cy="5816600"/>
          </a:xfrm>
          <a:prstGeom prst="rect">
            <a:avLst/>
          </a:prstGeom>
        </p:spPr>
      </p:pic>
      <p:cxnSp>
        <p:nvCxnSpPr>
          <p:cNvPr id="11" name="Straight Arrow Connector 10">
            <a:extLst>
              <a:ext uri="{FF2B5EF4-FFF2-40B4-BE49-F238E27FC236}">
                <a16:creationId xmlns:a16="http://schemas.microsoft.com/office/drawing/2014/main" id="{94FE76C3-1822-B849-3033-B058E731ED89}"/>
              </a:ext>
            </a:extLst>
          </p:cNvPr>
          <p:cNvCxnSpPr>
            <a:cxnSpLocks/>
          </p:cNvCxnSpPr>
          <p:nvPr/>
        </p:nvCxnSpPr>
        <p:spPr>
          <a:xfrm flipH="1" flipV="1">
            <a:off x="3520440" y="1828800"/>
            <a:ext cx="3002280" cy="624840"/>
          </a:xfrm>
          <a:prstGeom prst="straightConnector1">
            <a:avLst/>
          </a:prstGeom>
          <a:ln w="1016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538E30-8EF7-3EEA-763F-F6C46DAD176D}"/>
              </a:ext>
            </a:extLst>
          </p:cNvPr>
          <p:cNvCxnSpPr>
            <a:cxnSpLocks/>
          </p:cNvCxnSpPr>
          <p:nvPr/>
        </p:nvCxnSpPr>
        <p:spPr>
          <a:xfrm flipH="1">
            <a:off x="3307080" y="2453640"/>
            <a:ext cx="3215640" cy="3505200"/>
          </a:xfrm>
          <a:prstGeom prst="straightConnector1">
            <a:avLst/>
          </a:prstGeom>
          <a:ln w="1016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00E5DD-4A8A-84C4-91EE-F277221250AA}"/>
              </a:ext>
            </a:extLst>
          </p:cNvPr>
          <p:cNvCxnSpPr>
            <a:cxnSpLocks/>
          </p:cNvCxnSpPr>
          <p:nvPr/>
        </p:nvCxnSpPr>
        <p:spPr>
          <a:xfrm flipH="1">
            <a:off x="2987040" y="2468880"/>
            <a:ext cx="3520440" cy="1493520"/>
          </a:xfrm>
          <a:prstGeom prst="straightConnector1">
            <a:avLst/>
          </a:prstGeom>
          <a:ln w="1016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BE793BD-993A-ADD0-D28A-7AFEE4250111}"/>
              </a:ext>
            </a:extLst>
          </p:cNvPr>
          <p:cNvCxnSpPr>
            <a:cxnSpLocks/>
          </p:cNvCxnSpPr>
          <p:nvPr/>
        </p:nvCxnSpPr>
        <p:spPr>
          <a:xfrm flipH="1">
            <a:off x="5059680" y="2453640"/>
            <a:ext cx="1432560" cy="929640"/>
          </a:xfrm>
          <a:prstGeom prst="straightConnector1">
            <a:avLst/>
          </a:prstGeom>
          <a:ln w="1016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1200C2C-F24E-B9DA-9DB2-ADFFD513CA27}"/>
              </a:ext>
            </a:extLst>
          </p:cNvPr>
          <p:cNvSpPr txBox="1"/>
          <p:nvPr/>
        </p:nvSpPr>
        <p:spPr>
          <a:xfrm>
            <a:off x="0" y="6488668"/>
            <a:ext cx="4038600" cy="369332"/>
          </a:xfrm>
          <a:prstGeom prst="rect">
            <a:avLst/>
          </a:prstGeom>
          <a:noFill/>
        </p:spPr>
        <p:txBody>
          <a:bodyPr wrap="square" rtlCol="0">
            <a:spAutoFit/>
          </a:bodyPr>
          <a:lstStyle/>
          <a:p>
            <a:r>
              <a:rPr lang="en-US" dirty="0"/>
              <a:t>Purvis, Lotto, and undy, 2002</a:t>
            </a:r>
          </a:p>
        </p:txBody>
      </p:sp>
    </p:spTree>
    <p:extLst>
      <p:ext uri="{BB962C8B-B14F-4D97-AF65-F5344CB8AC3E}">
        <p14:creationId xmlns:p14="http://schemas.microsoft.com/office/powerpoint/2010/main" val="4272815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F8D565-9620-0015-9D6C-85450ACBE84B}"/>
              </a:ext>
            </a:extLst>
          </p:cNvPr>
          <p:cNvSpPr txBox="1"/>
          <p:nvPr/>
        </p:nvSpPr>
        <p:spPr>
          <a:xfrm>
            <a:off x="0" y="623455"/>
            <a:ext cx="12192000" cy="6001643"/>
          </a:xfrm>
          <a:prstGeom prst="rect">
            <a:avLst/>
          </a:prstGeom>
          <a:noFill/>
        </p:spPr>
        <p:txBody>
          <a:bodyPr wrap="square" rtlCol="0">
            <a:spAutoFit/>
          </a:bodyPr>
          <a:lstStyle/>
          <a:p>
            <a:pPr algn="ctr"/>
            <a:r>
              <a:rPr lang="en-US" sz="3200" dirty="0">
                <a:latin typeface="Papyrus" panose="020B0602040200020303" pitchFamily="34" charset="77"/>
              </a:rPr>
              <a:t>For a viral flame war over color perception, and some science on why, do a google search for "the dress that broke the internet"</a:t>
            </a:r>
          </a:p>
          <a:p>
            <a:pPr algn="ctr"/>
            <a:endParaRPr lang="en-US" sz="3200" dirty="0">
              <a:latin typeface="Papyrus" panose="020B0602040200020303" pitchFamily="34" charset="77"/>
            </a:endParaRPr>
          </a:p>
          <a:p>
            <a:pPr algn="ctr"/>
            <a:r>
              <a:rPr lang="en-US" sz="3200" dirty="0">
                <a:latin typeface="Papyrus" panose="020B0602040200020303" pitchFamily="34" charset="77"/>
              </a:rPr>
              <a:t>See</a:t>
            </a:r>
          </a:p>
          <a:p>
            <a:pPr algn="ctr"/>
            <a:endParaRPr lang="en-US" sz="3200" dirty="0">
              <a:latin typeface="Papyrus" panose="020B0602040200020303" pitchFamily="34" charset="77"/>
            </a:endParaRPr>
          </a:p>
          <a:p>
            <a:pPr algn="ctr"/>
            <a:r>
              <a:rPr lang="en-US" sz="3200" dirty="0">
                <a:latin typeface="Papyrus" panose="020B0602040200020303" pitchFamily="34" charset="77"/>
                <a:hlinkClick r:id="rId2"/>
              </a:rPr>
              <a:t>https://en.wikipedia.org/wiki/The_dress</a:t>
            </a:r>
            <a:endParaRPr lang="en-US" sz="3200" dirty="0">
              <a:latin typeface="Papyrus" panose="020B0602040200020303" pitchFamily="34" charset="77"/>
            </a:endParaRPr>
          </a:p>
          <a:p>
            <a:pPr algn="ctr"/>
            <a:endParaRPr lang="en-US" sz="3200" dirty="0">
              <a:latin typeface="Papyrus" panose="020B0602040200020303" pitchFamily="34" charset="77"/>
            </a:endParaRPr>
          </a:p>
          <a:p>
            <a:pPr algn="ctr"/>
            <a:r>
              <a:rPr lang="en-US" sz="3200" dirty="0">
                <a:latin typeface="Papyrus" panose="020B0602040200020303" pitchFamily="34" charset="77"/>
              </a:rPr>
              <a:t>And hundreds of others.</a:t>
            </a:r>
          </a:p>
          <a:p>
            <a:pPr algn="ctr"/>
            <a:endParaRPr lang="en-US" sz="3200" dirty="0">
              <a:latin typeface="Papyrus" panose="020B0602040200020303" pitchFamily="34" charset="77"/>
            </a:endParaRPr>
          </a:p>
          <a:p>
            <a:pPr algn="ctr"/>
            <a:endParaRPr lang="en-US" sz="3200" dirty="0">
              <a:latin typeface="Papyrus" panose="020B0602040200020303" pitchFamily="34" charset="77"/>
            </a:endParaRPr>
          </a:p>
          <a:p>
            <a:pPr algn="ctr"/>
            <a:endParaRPr lang="en-US" sz="3200" dirty="0">
              <a:latin typeface="Papyrus" panose="020B0602040200020303" pitchFamily="34" charset="77"/>
            </a:endParaRPr>
          </a:p>
          <a:p>
            <a:pPr algn="ctr"/>
            <a:endParaRPr lang="en-US" sz="3200" dirty="0">
              <a:latin typeface="Papyrus" panose="020B0602040200020303" pitchFamily="34" charset="77"/>
            </a:endParaRPr>
          </a:p>
        </p:txBody>
      </p:sp>
    </p:spTree>
    <p:extLst>
      <p:ext uri="{BB962C8B-B14F-4D97-AF65-F5344CB8AC3E}">
        <p14:creationId xmlns:p14="http://schemas.microsoft.com/office/powerpoint/2010/main" val="2148301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S percentage of people with Irish ancestry: see caption and surrounding text">
            <a:extLst>
              <a:ext uri="{FF2B5EF4-FFF2-40B4-BE49-F238E27FC236}">
                <a16:creationId xmlns:a16="http://schemas.microsoft.com/office/drawing/2014/main" id="{E6BB9DBF-CAFD-63B1-B956-01506C22A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0"/>
            <a:ext cx="647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D47365-9299-2346-78CE-56AB7DA54177}"/>
              </a:ext>
            </a:extLst>
          </p:cNvPr>
          <p:cNvSpPr txBox="1"/>
          <p:nvPr/>
        </p:nvSpPr>
        <p:spPr>
          <a:xfrm>
            <a:off x="0" y="190500"/>
            <a:ext cx="4838700" cy="6494085"/>
          </a:xfrm>
          <a:prstGeom prst="rect">
            <a:avLst/>
          </a:prstGeom>
          <a:noFill/>
        </p:spPr>
        <p:txBody>
          <a:bodyPr wrap="square" rtlCol="0">
            <a:spAutoFit/>
          </a:bodyPr>
          <a:lstStyle/>
          <a:p>
            <a:pPr algn="ctr"/>
            <a:r>
              <a:rPr lang="en-US" sz="3200" dirty="0">
                <a:latin typeface="Papyrus" panose="020B0602040200020303" pitchFamily="34" charset="77"/>
              </a:rPr>
              <a:t>Graphic design is important</a:t>
            </a:r>
          </a:p>
          <a:p>
            <a:pPr algn="ctr"/>
            <a:endParaRPr lang="en-US" sz="3200" dirty="0">
              <a:latin typeface="Papyrus" panose="020B0602040200020303" pitchFamily="34" charset="77"/>
            </a:endParaRPr>
          </a:p>
          <a:p>
            <a:pPr algn="ctr"/>
            <a:r>
              <a:rPr lang="en-US" sz="3200" dirty="0">
                <a:latin typeface="Papyrus" panose="020B0602040200020303" pitchFamily="34" charset="77"/>
              </a:rPr>
              <a:t>Ireland/Irish are associated with green.</a:t>
            </a:r>
          </a:p>
          <a:p>
            <a:pPr algn="ctr"/>
            <a:endParaRPr lang="en-US" sz="3200" dirty="0">
              <a:latin typeface="Papyrus" panose="020B0602040200020303" pitchFamily="34" charset="77"/>
            </a:endParaRPr>
          </a:p>
          <a:p>
            <a:pPr algn="ctr"/>
            <a:r>
              <a:rPr lang="en-US" sz="3200" dirty="0">
                <a:latin typeface="Papyrus" panose="020B0602040200020303" pitchFamily="34" charset="77"/>
              </a:rPr>
              <a:t>(N. Ireland – part of Great </a:t>
            </a:r>
            <a:r>
              <a:rPr lang="en-US" sz="3200" dirty="0" err="1">
                <a:latin typeface="Papyrus" panose="020B0602040200020303" pitchFamily="34" charset="77"/>
              </a:rPr>
              <a:t>Britan</a:t>
            </a:r>
            <a:r>
              <a:rPr lang="en-US" sz="3200" dirty="0">
                <a:latin typeface="Papyrus" panose="020B0602040200020303" pitchFamily="34" charset="77"/>
              </a:rPr>
              <a:t> – is associated with orange. Don't wear orange on St. Patrick's day!)</a:t>
            </a:r>
          </a:p>
          <a:p>
            <a:pPr algn="ctr"/>
            <a:endParaRPr lang="en-US" sz="3200" dirty="0">
              <a:latin typeface="Papyrus" panose="020B0602040200020303" pitchFamily="34" charset="77"/>
            </a:endParaRPr>
          </a:p>
          <a:p>
            <a:pPr algn="ctr"/>
            <a:endParaRPr lang="en-US" sz="3200" dirty="0">
              <a:latin typeface="Papyrus" panose="020B0602040200020303" pitchFamily="34" charset="77"/>
            </a:endParaRPr>
          </a:p>
        </p:txBody>
      </p:sp>
    </p:spTree>
    <p:extLst>
      <p:ext uri="{BB962C8B-B14F-4D97-AF65-F5344CB8AC3E}">
        <p14:creationId xmlns:p14="http://schemas.microsoft.com/office/powerpoint/2010/main" val="271074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073188-D0F1-B1BE-B071-0602F8F0CA5E}"/>
              </a:ext>
            </a:extLst>
          </p:cNvPr>
          <p:cNvSpPr txBox="1"/>
          <p:nvPr/>
        </p:nvSpPr>
        <p:spPr>
          <a:xfrm>
            <a:off x="0" y="57835"/>
            <a:ext cx="12192000" cy="584775"/>
          </a:xfrm>
          <a:prstGeom prst="rect">
            <a:avLst/>
          </a:prstGeom>
          <a:noFill/>
        </p:spPr>
        <p:txBody>
          <a:bodyPr wrap="square">
            <a:spAutoFit/>
          </a:bodyPr>
          <a:lstStyle/>
          <a:p>
            <a:pPr algn="ctr"/>
            <a:r>
              <a:rPr lang="en-US" sz="3200" b="1" dirty="0">
                <a:latin typeface="Papyrus" panose="020B0602040200020303" pitchFamily="34" charset="77"/>
              </a:rPr>
              <a:t>Anaconda Navigator now comes out like this.</a:t>
            </a:r>
          </a:p>
        </p:txBody>
      </p:sp>
      <p:pic>
        <p:nvPicPr>
          <p:cNvPr id="2" name="Picture 1">
            <a:extLst>
              <a:ext uri="{FF2B5EF4-FFF2-40B4-BE49-F238E27FC236}">
                <a16:creationId xmlns:a16="http://schemas.microsoft.com/office/drawing/2014/main" id="{725AEC91-C185-8138-E428-882846C7714A}"/>
              </a:ext>
            </a:extLst>
          </p:cNvPr>
          <p:cNvPicPr>
            <a:picLocks noChangeAspect="1"/>
          </p:cNvPicPr>
          <p:nvPr/>
        </p:nvPicPr>
        <p:blipFill>
          <a:blip r:embed="rId3"/>
          <a:stretch>
            <a:fillRect/>
          </a:stretch>
        </p:blipFill>
        <p:spPr>
          <a:xfrm>
            <a:off x="1117601" y="559912"/>
            <a:ext cx="10052686" cy="5701188"/>
          </a:xfrm>
          <a:prstGeom prst="rect">
            <a:avLst/>
          </a:prstGeom>
        </p:spPr>
      </p:pic>
      <p:sp>
        <p:nvSpPr>
          <p:cNvPr id="3" name="TextBox 2">
            <a:extLst>
              <a:ext uri="{FF2B5EF4-FFF2-40B4-BE49-F238E27FC236}">
                <a16:creationId xmlns:a16="http://schemas.microsoft.com/office/drawing/2014/main" id="{C39B0CB9-CE02-A774-64E2-357088E24776}"/>
              </a:ext>
            </a:extLst>
          </p:cNvPr>
          <p:cNvSpPr txBox="1"/>
          <p:nvPr/>
        </p:nvSpPr>
        <p:spPr>
          <a:xfrm>
            <a:off x="0" y="6280835"/>
            <a:ext cx="12192000" cy="584775"/>
          </a:xfrm>
          <a:prstGeom prst="rect">
            <a:avLst/>
          </a:prstGeom>
          <a:noFill/>
        </p:spPr>
        <p:txBody>
          <a:bodyPr wrap="square">
            <a:spAutoFit/>
          </a:bodyPr>
          <a:lstStyle/>
          <a:p>
            <a:pPr algn="ctr"/>
            <a:r>
              <a:rPr lang="en-US" sz="3200" b="1" dirty="0">
                <a:latin typeface="Papyrus" panose="020B0602040200020303" pitchFamily="34" charset="77"/>
              </a:rPr>
              <a:t>And more good news, all new environments come out like this.</a:t>
            </a:r>
          </a:p>
        </p:txBody>
      </p:sp>
    </p:spTree>
    <p:extLst>
      <p:ext uri="{BB962C8B-B14F-4D97-AF65-F5344CB8AC3E}">
        <p14:creationId xmlns:p14="http://schemas.microsoft.com/office/powerpoint/2010/main" val="764426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D47365-9299-2346-78CE-56AB7DA54177}"/>
              </a:ext>
            </a:extLst>
          </p:cNvPr>
          <p:cNvSpPr txBox="1"/>
          <p:nvPr/>
        </p:nvSpPr>
        <p:spPr>
          <a:xfrm>
            <a:off x="0" y="12700"/>
            <a:ext cx="12192000" cy="2123658"/>
          </a:xfrm>
          <a:prstGeom prst="rect">
            <a:avLst/>
          </a:prstGeom>
          <a:noFill/>
        </p:spPr>
        <p:txBody>
          <a:bodyPr wrap="square" rtlCol="0">
            <a:spAutoFit/>
          </a:bodyPr>
          <a:lstStyle/>
          <a:p>
            <a:pPr algn="ctr"/>
            <a:r>
              <a:rPr lang="en-US" sz="3200" dirty="0">
                <a:latin typeface="Papyrus" panose="020B0602040200020303" pitchFamily="34" charset="77"/>
              </a:rPr>
              <a:t>Graphic design is important</a:t>
            </a:r>
          </a:p>
          <a:p>
            <a:pPr algn="ctr"/>
            <a:endParaRPr lang="en-US" dirty="0">
              <a:latin typeface="Papyrus" panose="020B0602040200020303" pitchFamily="34" charset="77"/>
            </a:endParaRPr>
          </a:p>
          <a:p>
            <a:pPr algn="ctr"/>
            <a:r>
              <a:rPr lang="en-US" sz="3200" dirty="0">
                <a:latin typeface="Papyrus" panose="020B0602040200020303" pitchFamily="34" charset="77"/>
              </a:rPr>
              <a:t>Clear concise figures are super important</a:t>
            </a:r>
          </a:p>
          <a:p>
            <a:pPr algn="ctr"/>
            <a:endParaRPr lang="en-US" dirty="0">
              <a:latin typeface="Papyrus" panose="020B0602040200020303" pitchFamily="34" charset="77"/>
            </a:endParaRPr>
          </a:p>
          <a:p>
            <a:pPr algn="ctr"/>
            <a:r>
              <a:rPr lang="en-US" sz="3200" dirty="0">
                <a:latin typeface="Papyrus" panose="020B0602040200020303" pitchFamily="34" charset="77"/>
              </a:rPr>
              <a:t>Make your figures text-book quality </a:t>
            </a:r>
            <a:r>
              <a:rPr lang="en-US" dirty="0">
                <a:latin typeface="Papyrus" panose="020B0602040200020303" pitchFamily="34" charset="77"/>
              </a:rPr>
              <a:t>(Isacks, Oliver, and Sykes, 1968)</a:t>
            </a:r>
          </a:p>
        </p:txBody>
      </p:sp>
      <p:pic>
        <p:nvPicPr>
          <p:cNvPr id="6146" name="Picture 2">
            <a:extLst>
              <a:ext uri="{FF2B5EF4-FFF2-40B4-BE49-F238E27FC236}">
                <a16:creationId xmlns:a16="http://schemas.microsoft.com/office/drawing/2014/main" id="{11A756FE-0F57-1D86-E9EF-57A01CBDA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2038"/>
            <a:ext cx="12192000"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9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D47365-9299-2346-78CE-56AB7DA54177}"/>
              </a:ext>
            </a:extLst>
          </p:cNvPr>
          <p:cNvSpPr txBox="1"/>
          <p:nvPr/>
        </p:nvSpPr>
        <p:spPr>
          <a:xfrm>
            <a:off x="0" y="12700"/>
            <a:ext cx="12192000" cy="584775"/>
          </a:xfrm>
          <a:prstGeom prst="rect">
            <a:avLst/>
          </a:prstGeom>
          <a:noFill/>
        </p:spPr>
        <p:txBody>
          <a:bodyPr wrap="square" rtlCol="0">
            <a:spAutoFit/>
          </a:bodyPr>
          <a:lstStyle/>
          <a:p>
            <a:pPr algn="ctr"/>
            <a:r>
              <a:rPr lang="en-US" sz="3200" dirty="0">
                <a:latin typeface="Papyrus" panose="020B0602040200020303" pitchFamily="34" charset="77"/>
              </a:rPr>
              <a:t>Modernized and expanded</a:t>
            </a:r>
            <a:endParaRPr lang="en-US" dirty="0">
              <a:latin typeface="Papyrus" panose="020B0602040200020303" pitchFamily="34" charset="77"/>
            </a:endParaRPr>
          </a:p>
        </p:txBody>
      </p:sp>
      <p:pic>
        <p:nvPicPr>
          <p:cNvPr id="2" name="Picture 1" descr="Sykes.gif">
            <a:extLst>
              <a:ext uri="{FF2B5EF4-FFF2-40B4-BE49-F238E27FC236}">
                <a16:creationId xmlns:a16="http://schemas.microsoft.com/office/drawing/2014/main" id="{91CC3AB4-BC74-0BC5-7BA7-860E35DC4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48452"/>
            <a:ext cx="12192001" cy="5365387"/>
          </a:xfrm>
          <a:prstGeom prst="rect">
            <a:avLst/>
          </a:prstGeom>
        </p:spPr>
      </p:pic>
    </p:spTree>
    <p:extLst>
      <p:ext uri="{BB962C8B-B14F-4D97-AF65-F5344CB8AC3E}">
        <p14:creationId xmlns:p14="http://schemas.microsoft.com/office/powerpoint/2010/main" val="3578931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886E58-E5FA-E584-9C76-72849CFE5745}"/>
              </a:ext>
            </a:extLst>
          </p:cNvPr>
          <p:cNvSpPr txBox="1"/>
          <p:nvPr/>
        </p:nvSpPr>
        <p:spPr>
          <a:xfrm>
            <a:off x="0" y="-51331"/>
            <a:ext cx="12192000" cy="6740307"/>
          </a:xfrm>
          <a:prstGeom prst="rect">
            <a:avLst/>
          </a:prstGeom>
          <a:noFill/>
        </p:spPr>
        <p:txBody>
          <a:bodyPr wrap="square">
            <a:spAutoFit/>
          </a:bodyPr>
          <a:lstStyle/>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Political Boundaries</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The "borders" parameter of :meth:`</a:t>
            </a:r>
            <a:r>
              <a:rPr lang="en-US" b="1" dirty="0" err="1">
                <a:latin typeface="Courier New" panose="02070309020205020404" pitchFamily="49" charset="0"/>
                <a:cs typeface="Courier New" panose="02070309020205020404" pitchFamily="49" charset="0"/>
              </a:rPr>
              <a:t>pygmt.Figure.coast</a:t>
            </a:r>
            <a:r>
              <a:rPr lang="en-US" b="1" dirty="0">
                <a:latin typeface="Courier New" panose="02070309020205020404" pitchFamily="49" charset="0"/>
                <a:cs typeface="Courier New" panose="02070309020205020404" pitchFamily="49" charset="0"/>
              </a:rPr>
              <a:t>` specifies levels of political boundaries to plot and pen used to draw them. Choose from list of boundaries below:</a:t>
            </a:r>
          </a:p>
          <a:p>
            <a:r>
              <a:rPr lang="en-US" b="1" dirty="0">
                <a:latin typeface="Courier New" panose="02070309020205020404" pitchFamily="49" charset="0"/>
                <a:cs typeface="Courier New" panose="02070309020205020404" pitchFamily="49" charset="0"/>
              </a:rPr>
              <a:t>**1** = National boundaries **2** = State boundaries in Americas **3** = Marine boundaries **a** = All boundaries (1-3)</a:t>
            </a:r>
          </a:p>
          <a:p>
            <a:r>
              <a:rPr lang="en-US" b="1" dirty="0">
                <a:latin typeface="Courier New" panose="02070309020205020404" pitchFamily="49" charset="0"/>
                <a:cs typeface="Courier New" panose="02070309020205020404" pitchFamily="49" charset="0"/>
              </a:rPr>
              <a:t>For example, to draw national boundaries with a line thickness of 1p and black line color use ' borders="1/1p,black" '. </a:t>
            </a:r>
          </a:p>
          <a:p>
            <a:r>
              <a:rPr lang="en-US" b="1" dirty="0">
                <a:latin typeface="Courier New" panose="02070309020205020404" pitchFamily="49" charset="0"/>
                <a:cs typeface="Courier New" panose="02070309020205020404" pitchFamily="49" charset="0"/>
              </a:rPr>
              <a:t>You can draw multiple boundaries by passing a list (underlined) to "borders". (also region)</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pygmt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fig = </a:t>
            </a:r>
            <a:r>
              <a:rPr lang="en-US" b="1" dirty="0" err="1">
                <a:latin typeface="Courier New" panose="02070309020205020404" pitchFamily="49" charset="0"/>
                <a:cs typeface="Courier New" panose="02070309020205020404" pitchFamily="49" charset="0"/>
              </a:rPr>
              <a:t>pygmt.Figure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Make a Sinusoidal projection map of the Americas with automatic annotations,</a:t>
            </a:r>
          </a:p>
          <a:p>
            <a:r>
              <a:rPr lang="en-US" b="1" dirty="0">
                <a:latin typeface="Courier New" panose="02070309020205020404" pitchFamily="49" charset="0"/>
                <a:cs typeface="Courier New" panose="02070309020205020404" pitchFamily="49" charset="0"/>
              </a:rPr>
              <a:t># ticks and gridlines</a:t>
            </a:r>
          </a:p>
          <a:p>
            <a:r>
              <a:rPr lang="en-US" b="1" dirty="0" err="1">
                <a:latin typeface="Courier New" panose="02070309020205020404" pitchFamily="49" charset="0"/>
                <a:cs typeface="Courier New" panose="02070309020205020404" pitchFamily="49" charset="0"/>
              </a:rPr>
              <a:t>fig.basemap</a:t>
            </a:r>
            <a:r>
              <a:rPr lang="en-US" b="1" dirty="0">
                <a:latin typeface="Courier New" panose="02070309020205020404" pitchFamily="49" charset="0"/>
                <a:cs typeface="Courier New" panose="02070309020205020404" pitchFamily="49" charset="0"/>
              </a:rPr>
              <a:t>(region=[-150, -30, -60, 60], projection="I-90/15c", frame="</a:t>
            </a:r>
            <a:r>
              <a:rPr lang="en-US" b="1" dirty="0" err="1">
                <a:latin typeface="Courier New" panose="02070309020205020404" pitchFamily="49" charset="0"/>
                <a:cs typeface="Courier New" panose="02070309020205020404" pitchFamily="49" charset="0"/>
              </a:rPr>
              <a:t>afg</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Plot each level of the boundaries dataset with a different color.</a:t>
            </a:r>
          </a:p>
          <a:p>
            <a:r>
              <a:rPr lang="en-US" b="1" dirty="0" err="1">
                <a:latin typeface="Courier New" panose="02070309020205020404" pitchFamily="49" charset="0"/>
                <a:cs typeface="Courier New" panose="02070309020205020404" pitchFamily="49" charset="0"/>
              </a:rPr>
              <a:t>fig.coast</a:t>
            </a:r>
            <a:r>
              <a:rPr lang="en-US" b="1" dirty="0">
                <a:latin typeface="Courier New" panose="02070309020205020404" pitchFamily="49" charset="0"/>
                <a:cs typeface="Courier New" panose="02070309020205020404" pitchFamily="49" charset="0"/>
              </a:rPr>
              <a:t>(</a:t>
            </a:r>
            <a:r>
              <a:rPr lang="en-US" b="1" u="sng" dirty="0">
                <a:latin typeface="Courier New" panose="02070309020205020404" pitchFamily="49" charset="0"/>
                <a:cs typeface="Courier New" panose="02070309020205020404" pitchFamily="49" charset="0"/>
              </a:rPr>
              <a:t>borders=["1/0.5p,black", "2/0.5p,red", "3/0.5p,blue"]</a:t>
            </a:r>
            <a:r>
              <a:rPr lang="en-US" b="1" dirty="0">
                <a:latin typeface="Courier New" panose="02070309020205020404" pitchFamily="49" charset="0"/>
                <a:cs typeface="Courier New" panose="02070309020205020404" pitchFamily="49" charset="0"/>
              </a:rPr>
              <a:t>, land="gray")</a:t>
            </a:r>
          </a:p>
          <a:p>
            <a:r>
              <a:rPr lang="en-US" b="1" dirty="0" err="1">
                <a:latin typeface="Courier New" panose="02070309020205020404" pitchFamily="49" charset="0"/>
                <a:cs typeface="Courier New" panose="02070309020205020404" pitchFamily="49" charset="0"/>
              </a:rPr>
              <a:t>fig.savefig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borders_america.png</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fig.savefig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borders_america.jpg</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fig.savefig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borders_america.eps</a:t>
            </a:r>
            <a:r>
              <a:rPr lang="en-US" b="1" dirty="0">
                <a:latin typeface="Courier New" panose="02070309020205020404" pitchFamily="49" charset="0"/>
                <a:cs typeface="Courier New" panose="02070309020205020404" pitchFamily="49" charset="0"/>
              </a:rPr>
              <a:t>") #does not support straight </a:t>
            </a:r>
            <a:r>
              <a:rPr lang="en-US" b="1" dirty="0" err="1">
                <a:latin typeface="Courier New" panose="02070309020205020404" pitchFamily="49" charset="0"/>
                <a:cs typeface="Courier New" panose="02070309020205020404" pitchFamily="49" charset="0"/>
              </a:rPr>
              <a:t>ps</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fig.savefig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borders_america.tif</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fig.show</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20882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E7FDEF-1BBC-EF56-1BF7-AD12685E02C5}"/>
              </a:ext>
            </a:extLst>
          </p:cNvPr>
          <p:cNvSpPr txBox="1"/>
          <p:nvPr/>
        </p:nvSpPr>
        <p:spPr>
          <a:xfrm>
            <a:off x="-2" y="642035"/>
            <a:ext cx="12192000" cy="5016758"/>
          </a:xfrm>
          <a:prstGeom prst="rect">
            <a:avLst/>
          </a:prstGeom>
          <a:noFill/>
        </p:spPr>
        <p:txBody>
          <a:bodyPr wrap="square">
            <a:spAutoFit/>
          </a:bodyPr>
          <a:lstStyle/>
          <a:p>
            <a:pPr algn="ctr"/>
            <a:r>
              <a:rPr lang="en-US" sz="3200" b="1" dirty="0">
                <a:latin typeface="Papyrus" panose="020B0602040200020303" pitchFamily="34" charset="77"/>
                <a:cs typeface="Courier New" panose="02070309020205020404" pitchFamily="49" charset="0"/>
              </a:rPr>
              <a:t>To save figures to files on disk</a:t>
            </a:r>
          </a:p>
          <a:p>
            <a:pPr algn="ctr"/>
            <a:endParaRPr lang="en-US" sz="3200" b="1" dirty="0">
              <a:latin typeface="Papyrus" panose="020B0602040200020303" pitchFamily="34" charset="77"/>
              <a:cs typeface="Courier New" panose="02070309020205020404" pitchFamily="49" charset="0"/>
            </a:endParaRPr>
          </a:p>
          <a:p>
            <a:pPr algn="ctr"/>
            <a:r>
              <a:rPr lang="en-US" sz="3200" b="1" dirty="0" err="1">
                <a:latin typeface="Courier New" panose="02070309020205020404" pitchFamily="49" charset="0"/>
                <a:cs typeface="Courier New" panose="02070309020205020404" pitchFamily="49" charset="0"/>
              </a:rPr>
              <a:t>fig.savefig</a:t>
            </a:r>
            <a:r>
              <a:rPr lang="en-US" sz="3200" b="1" dirty="0">
                <a:latin typeface="Courier New" panose="02070309020205020404" pitchFamily="49" charset="0"/>
                <a:cs typeface="Courier New" panose="02070309020205020404" pitchFamily="49" charset="0"/>
              </a:rPr>
              <a:t>("central-</a:t>
            </a:r>
            <a:r>
              <a:rPr lang="en-US" sz="3200" b="1" dirty="0" err="1">
                <a:latin typeface="Courier New" panose="02070309020205020404" pitchFamily="49" charset="0"/>
                <a:cs typeface="Courier New" panose="02070309020205020404" pitchFamily="49" charset="0"/>
              </a:rPr>
              <a:t>america</a:t>
            </a:r>
            <a:r>
              <a:rPr lang="en-US" sz="3200" b="1" dirty="0">
                <a:latin typeface="Courier New" panose="02070309020205020404" pitchFamily="49" charset="0"/>
                <a:cs typeface="Courier New" panose="02070309020205020404" pitchFamily="49" charset="0"/>
              </a:rPr>
              <a:t>-</a:t>
            </a:r>
            <a:r>
              <a:rPr lang="en-US" sz="3200" b="1" dirty="0" err="1">
                <a:latin typeface="Courier New" panose="02070309020205020404" pitchFamily="49" charset="0"/>
                <a:cs typeface="Courier New" panose="02070309020205020404" pitchFamily="49" charset="0"/>
              </a:rPr>
              <a:t>shorelines.png</a:t>
            </a:r>
            <a:r>
              <a:rPr lang="en-US" sz="3200" b="1" dirty="0">
                <a:latin typeface="Courier New" panose="02070309020205020404" pitchFamily="49" charset="0"/>
                <a:cs typeface="Courier New" panose="02070309020205020404" pitchFamily="49" charset="0"/>
              </a:rPr>
              <a:t>")</a:t>
            </a:r>
          </a:p>
          <a:p>
            <a:pPr algn="ctr"/>
            <a:endParaRPr lang="en-US" sz="3200" b="1" dirty="0">
              <a:latin typeface="Papyrus" panose="020B0602040200020303" pitchFamily="34" charset="77"/>
              <a:cs typeface="Courier New" panose="02070309020205020404" pitchFamily="49" charset="0"/>
            </a:endParaRPr>
          </a:p>
          <a:p>
            <a:pPr algn="ctr"/>
            <a:r>
              <a:rPr lang="en-US" sz="3200" b="1" dirty="0">
                <a:latin typeface="Papyrus" panose="020B0602040200020303" pitchFamily="34" charset="77"/>
                <a:cs typeface="Courier New" panose="02070309020205020404" pitchFamily="49" charset="0"/>
              </a:rPr>
              <a:t>Can save as</a:t>
            </a:r>
          </a:p>
          <a:p>
            <a:pPr algn="ctr"/>
            <a:endParaRPr lang="en-US" sz="3200" b="1" dirty="0">
              <a:latin typeface="Papyrus" panose="020B0602040200020303" pitchFamily="34" charset="77"/>
              <a:cs typeface="Courier New" panose="02070309020205020404" pitchFamily="49" charset="0"/>
            </a:endParaRPr>
          </a:p>
          <a:p>
            <a:pPr algn="ctr"/>
            <a:r>
              <a:rPr lang="en-US" sz="3200" b="1" dirty="0" err="1">
                <a:latin typeface="Courier New" panose="02070309020205020404" pitchFamily="49" charset="0"/>
                <a:cs typeface="Courier New" panose="02070309020205020404" pitchFamily="49" charset="0"/>
              </a:rPr>
              <a:t>png</a:t>
            </a:r>
            <a:endParaRPr lang="en-US" sz="3200" b="1" dirty="0">
              <a:latin typeface="Courier New" panose="02070309020205020404" pitchFamily="49" charset="0"/>
              <a:cs typeface="Courier New" panose="02070309020205020404" pitchFamily="49" charset="0"/>
            </a:endParaRPr>
          </a:p>
          <a:p>
            <a:pPr algn="ctr"/>
            <a:r>
              <a:rPr lang="en-US" sz="3200" b="1" dirty="0">
                <a:latin typeface="Courier New" panose="02070309020205020404" pitchFamily="49" charset="0"/>
                <a:cs typeface="Courier New" panose="02070309020205020404" pitchFamily="49" charset="0"/>
              </a:rPr>
              <a:t>jpg</a:t>
            </a:r>
          </a:p>
          <a:p>
            <a:pPr algn="ctr"/>
            <a:r>
              <a:rPr lang="en-US" sz="3200" b="1" dirty="0">
                <a:latin typeface="Courier New" panose="02070309020205020404" pitchFamily="49" charset="0"/>
                <a:cs typeface="Courier New" panose="02070309020205020404" pitchFamily="49" charset="0"/>
              </a:rPr>
              <a:t>eps</a:t>
            </a:r>
          </a:p>
          <a:p>
            <a:pPr algn="ctr"/>
            <a:r>
              <a:rPr lang="en-US" sz="3200" b="1" dirty="0" err="1">
                <a:latin typeface="Courier New" panose="02070309020205020404" pitchFamily="49" charset="0"/>
                <a:cs typeface="Courier New" panose="02070309020205020404" pitchFamily="49" charset="0"/>
              </a:rPr>
              <a:t>tif</a:t>
            </a:r>
            <a:endParaRPr lang="en-US" sz="3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01050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251EF-06DB-78FF-38B1-723081626C5C}"/>
              </a:ext>
            </a:extLst>
          </p:cNvPr>
          <p:cNvSpPr txBox="1"/>
          <p:nvPr/>
        </p:nvSpPr>
        <p:spPr>
          <a:xfrm>
            <a:off x="-1" y="765385"/>
            <a:ext cx="11665527" cy="4524315"/>
          </a:xfrm>
          <a:prstGeom prst="rect">
            <a:avLst/>
          </a:prstGeom>
          <a:noFill/>
        </p:spPr>
        <p:txBody>
          <a:bodyPr wrap="square">
            <a:spAutoFit/>
          </a:bodyPr>
          <a:lstStyle/>
          <a:p>
            <a:pPr algn="ctr"/>
            <a:r>
              <a:rPr lang="en-US" sz="3200" b="1" dirty="0">
                <a:latin typeface="Papyrus" panose="020B0602040200020303" pitchFamily="34" charset="77"/>
              </a:rPr>
              <a:t>Note for experienced GMT users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You’ll probably have noticed several things that are different from classic command-line GMT.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Many of these changes reflect the new GMT modern execution mode that are part of GMT 6.</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 few are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exclusive (like the </a:t>
            </a:r>
            <a:r>
              <a:rPr lang="en-US" sz="3200" b="1" dirty="0" err="1">
                <a:latin typeface="Courier New" panose="02070309020205020404" pitchFamily="49" charset="0"/>
                <a:cs typeface="Courier New" panose="02070309020205020404" pitchFamily="49" charset="0"/>
              </a:rPr>
              <a:t>savefig</a:t>
            </a:r>
            <a:r>
              <a:rPr lang="en-US" sz="3200" b="1" dirty="0">
                <a:latin typeface="Papyrus" panose="020B0602040200020303" pitchFamily="34" charset="77"/>
              </a:rPr>
              <a:t> method).</a:t>
            </a:r>
          </a:p>
        </p:txBody>
      </p:sp>
    </p:spTree>
    <p:extLst>
      <p:ext uri="{BB962C8B-B14F-4D97-AF65-F5344CB8AC3E}">
        <p14:creationId xmlns:p14="http://schemas.microsoft.com/office/powerpoint/2010/main" val="2573612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251EF-06DB-78FF-38B1-723081626C5C}"/>
              </a:ext>
            </a:extLst>
          </p:cNvPr>
          <p:cNvSpPr txBox="1"/>
          <p:nvPr/>
        </p:nvSpPr>
        <p:spPr>
          <a:xfrm>
            <a:off x="-1" y="183491"/>
            <a:ext cx="11665527" cy="6555641"/>
          </a:xfrm>
          <a:prstGeom prst="rect">
            <a:avLst/>
          </a:prstGeom>
          <a:noFill/>
        </p:spPr>
        <p:txBody>
          <a:bodyPr wrap="square">
            <a:spAutoFit/>
          </a:bodyPr>
          <a:lstStyle/>
          <a:p>
            <a:pPr algn="ctr"/>
            <a:r>
              <a:rPr lang="en-US" sz="3200" b="1" dirty="0">
                <a:latin typeface="Papyrus" panose="020B0602040200020303" pitchFamily="34" charset="77"/>
              </a:rPr>
              <a:t>Note for experienced GMT users</a:t>
            </a:r>
          </a:p>
          <a:p>
            <a:pPr algn="ctr"/>
            <a:endParaRPr lang="en-US" sz="3200" b="1" dirty="0">
              <a:latin typeface="Papyrus" panose="020B0602040200020303" pitchFamily="34" charset="77"/>
            </a:endParaRPr>
          </a:p>
          <a:p>
            <a:pPr algn="ctr">
              <a:buFont typeface="+mj-lt"/>
              <a:buAutoNum type="arabicPeriod"/>
            </a:pPr>
            <a:r>
              <a:rPr lang="en-US" sz="3200" b="1" dirty="0">
                <a:latin typeface="Papyrus" panose="020B0602040200020303" pitchFamily="34" charset="77"/>
              </a:rPr>
              <a:t>The name of method is </a:t>
            </a:r>
            <a:r>
              <a:rPr lang="en-US" sz="3200" b="1" dirty="0">
                <a:latin typeface="Courier New" panose="02070309020205020404" pitchFamily="49" charset="0"/>
                <a:cs typeface="Courier New" panose="02070309020205020404" pitchFamily="49" charset="0"/>
              </a:rPr>
              <a:t>coast</a:t>
            </a:r>
            <a:r>
              <a:rPr lang="en-US" sz="3200" b="1" dirty="0">
                <a:latin typeface="Papyrus" panose="020B0602040200020303" pitchFamily="34" charset="77"/>
              </a:rPr>
              <a:t> instead of </a:t>
            </a:r>
            <a:r>
              <a:rPr lang="en-US" sz="3200" b="1" dirty="0" err="1">
                <a:latin typeface="Courier New" panose="02070309020205020404" pitchFamily="49" charset="0"/>
                <a:cs typeface="Courier New" panose="02070309020205020404" pitchFamily="49" charset="0"/>
              </a:rPr>
              <a:t>pscoast</a:t>
            </a:r>
            <a:r>
              <a:rPr lang="en-US" sz="3200" b="1" dirty="0">
                <a:latin typeface="Papyrus" panose="020B0602040200020303" pitchFamily="34" charset="77"/>
              </a:rPr>
              <a:t>. </a:t>
            </a:r>
          </a:p>
          <a:p>
            <a:pPr algn="ctr">
              <a:buFont typeface="+mj-lt"/>
              <a:buAutoNum type="arabicPeriod"/>
            </a:pPr>
            <a:endParaRPr lang="en-US" sz="3200" b="1" dirty="0">
              <a:latin typeface="Papyrus" panose="020B0602040200020303" pitchFamily="34" charset="77"/>
            </a:endParaRPr>
          </a:p>
          <a:p>
            <a:pPr algn="ctr">
              <a:buFont typeface="+mj-lt"/>
              <a:buAutoNum type="arabicPeriod"/>
            </a:pPr>
            <a:r>
              <a:rPr lang="en-US" sz="3200" b="1" dirty="0">
                <a:latin typeface="Papyrus" panose="020B0602040200020303" pitchFamily="34" charset="77"/>
              </a:rPr>
              <a:t>As a general rule, all </a:t>
            </a:r>
            <a:r>
              <a:rPr lang="en-US" sz="3200" b="1" dirty="0" err="1">
                <a:latin typeface="Courier New" panose="02070309020205020404" pitchFamily="49" charset="0"/>
                <a:cs typeface="Courier New" panose="02070309020205020404" pitchFamily="49" charset="0"/>
              </a:rPr>
              <a:t>ps</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modules had their </a:t>
            </a:r>
            <a:r>
              <a:rPr lang="en-US" sz="3200" b="1" dirty="0" err="1">
                <a:latin typeface="Courier New" panose="02070309020205020404" pitchFamily="49" charset="0"/>
                <a:cs typeface="Courier New" panose="02070309020205020404" pitchFamily="49" charset="0"/>
              </a:rPr>
              <a:t>ps</a:t>
            </a:r>
            <a:r>
              <a:rPr lang="en-US" sz="3200" b="1" dirty="0">
                <a:latin typeface="Papyrus" panose="020B0602040200020303" pitchFamily="34" charset="77"/>
              </a:rPr>
              <a:t> prefix removed. </a:t>
            </a:r>
          </a:p>
          <a:p>
            <a:pPr algn="ctr">
              <a:buFont typeface="+mj-lt"/>
              <a:buAutoNum type="arabicPeriod"/>
            </a:pPr>
            <a:endParaRPr lang="en-US" sz="3200" b="1" dirty="0">
              <a:latin typeface="Papyrus" panose="020B0602040200020303" pitchFamily="34" charset="77"/>
            </a:endParaRPr>
          </a:p>
          <a:p>
            <a:pPr algn="ctr">
              <a:buFont typeface="+mj-lt"/>
              <a:buAutoNum type="arabicPeriod"/>
            </a:pPr>
            <a:r>
              <a:rPr lang="en-US" sz="3200" b="1" dirty="0">
                <a:latin typeface="Papyrus" panose="020B0602040200020303" pitchFamily="34" charset="77"/>
              </a:rPr>
              <a:t>The exceptions are:</a:t>
            </a:r>
          </a:p>
          <a:p>
            <a:pPr algn="ctr"/>
            <a:r>
              <a:rPr lang="en-US" sz="3200" b="1" dirty="0">
                <a:latin typeface="Papyrus" panose="020B0602040200020303" pitchFamily="34" charset="77"/>
              </a:rPr>
              <a:t> </a:t>
            </a:r>
          </a:p>
          <a:p>
            <a:pPr algn="ctr"/>
            <a:r>
              <a:rPr lang="en-US" sz="3200" b="1" dirty="0" err="1">
                <a:latin typeface="Courier New" panose="02070309020205020404" pitchFamily="49" charset="0"/>
                <a:cs typeface="Courier New" panose="02070309020205020404" pitchFamily="49" charset="0"/>
              </a:rPr>
              <a:t>psxy</a:t>
            </a:r>
            <a:r>
              <a:rPr lang="en-US" sz="3200" b="1" dirty="0">
                <a:latin typeface="Papyrus" panose="020B0602040200020303" pitchFamily="34" charset="77"/>
              </a:rPr>
              <a:t> which is now </a:t>
            </a:r>
            <a:r>
              <a:rPr lang="en-US" sz="3200" b="1" dirty="0">
                <a:latin typeface="Courier New" panose="02070309020205020404" pitchFamily="49" charset="0"/>
                <a:cs typeface="Courier New" panose="02070309020205020404" pitchFamily="49" charset="0"/>
              </a:rPr>
              <a:t>plot</a:t>
            </a:r>
            <a:r>
              <a:rPr lang="en-US" sz="3200" b="1" dirty="0">
                <a:latin typeface="Papyrus" panose="020B0602040200020303" pitchFamily="34" charset="77"/>
              </a:rPr>
              <a:t>,</a:t>
            </a:r>
          </a:p>
          <a:p>
            <a:pPr algn="ctr"/>
            <a:r>
              <a:rPr lang="en-US" b="1" dirty="0">
                <a:latin typeface="Papyrus" panose="020B0602040200020303" pitchFamily="34" charset="77"/>
              </a:rPr>
              <a:t> </a:t>
            </a:r>
          </a:p>
          <a:p>
            <a:pPr algn="ctr"/>
            <a:r>
              <a:rPr lang="en-US" sz="3200" b="1" dirty="0" err="1">
                <a:latin typeface="Courier New" panose="02070309020205020404" pitchFamily="49" charset="0"/>
                <a:cs typeface="Courier New" panose="02070309020205020404" pitchFamily="49" charset="0"/>
              </a:rPr>
              <a:t>psxyz</a:t>
            </a:r>
            <a:r>
              <a:rPr lang="en-US" sz="3200" b="1" dirty="0">
                <a:latin typeface="Papyrus" panose="020B0602040200020303" pitchFamily="34" charset="77"/>
              </a:rPr>
              <a:t> which is now </a:t>
            </a:r>
            <a:r>
              <a:rPr lang="en-US" sz="3200" b="1" dirty="0">
                <a:latin typeface="Courier New" panose="02070309020205020404" pitchFamily="49" charset="0"/>
                <a:cs typeface="Courier New" panose="02070309020205020404" pitchFamily="49" charset="0"/>
              </a:rPr>
              <a:t>plot3d</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and </a:t>
            </a:r>
            <a:r>
              <a:rPr lang="en-US" sz="3200" b="1" dirty="0" err="1">
                <a:latin typeface="Courier New" panose="02070309020205020404" pitchFamily="49" charset="0"/>
                <a:cs typeface="Courier New" panose="02070309020205020404" pitchFamily="49" charset="0"/>
              </a:rPr>
              <a:t>psscale</a:t>
            </a:r>
            <a:r>
              <a:rPr lang="en-US" sz="3200" b="1" dirty="0">
                <a:latin typeface="Papyrus" panose="020B0602040200020303" pitchFamily="34" charset="77"/>
              </a:rPr>
              <a:t> which is now </a:t>
            </a:r>
            <a:r>
              <a:rPr lang="en-US" sz="3200" b="1" dirty="0" err="1">
                <a:latin typeface="Courier New" panose="02070309020205020404" pitchFamily="49" charset="0"/>
                <a:cs typeface="Courier New" panose="02070309020205020404" pitchFamily="49" charset="0"/>
              </a:rPr>
              <a:t>colorbar</a:t>
            </a:r>
            <a:r>
              <a:rPr lang="en-US" sz="3200" b="1" dirty="0">
                <a:latin typeface="Papyrus" panose="020B0602040200020303" pitchFamily="34" charset="77"/>
              </a:rPr>
              <a:t>.</a:t>
            </a:r>
          </a:p>
        </p:txBody>
      </p:sp>
    </p:spTree>
    <p:extLst>
      <p:ext uri="{BB962C8B-B14F-4D97-AF65-F5344CB8AC3E}">
        <p14:creationId xmlns:p14="http://schemas.microsoft.com/office/powerpoint/2010/main" val="58061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251EF-06DB-78FF-38B1-723081626C5C}"/>
              </a:ext>
            </a:extLst>
          </p:cNvPr>
          <p:cNvSpPr txBox="1"/>
          <p:nvPr/>
        </p:nvSpPr>
        <p:spPr>
          <a:xfrm>
            <a:off x="-1" y="183491"/>
            <a:ext cx="11665527" cy="5016758"/>
          </a:xfrm>
          <a:prstGeom prst="rect">
            <a:avLst/>
          </a:prstGeom>
          <a:noFill/>
        </p:spPr>
        <p:txBody>
          <a:bodyPr wrap="square">
            <a:spAutoFit/>
          </a:bodyPr>
          <a:lstStyle/>
          <a:p>
            <a:pPr algn="ctr"/>
            <a:r>
              <a:rPr lang="en-US" sz="3200" b="1" dirty="0">
                <a:latin typeface="Papyrus" panose="020B0602040200020303" pitchFamily="34" charset="77"/>
              </a:rPr>
              <a:t>Note for experienced GMT users</a:t>
            </a:r>
          </a:p>
          <a:p>
            <a:pPr algn="ctr"/>
            <a:endParaRPr lang="en-US" sz="3200" b="1" dirty="0">
              <a:latin typeface="Papyrus" panose="020B0602040200020303" pitchFamily="34" charset="77"/>
            </a:endParaRPr>
          </a:p>
          <a:p>
            <a:pPr algn="ctr">
              <a:buFont typeface="+mj-lt"/>
              <a:buAutoNum type="arabicPeriod"/>
            </a:pPr>
            <a:r>
              <a:rPr lang="en-US" sz="3200" b="1" dirty="0">
                <a:latin typeface="Papyrus" panose="020B0602040200020303" pitchFamily="34" charset="77"/>
              </a:rPr>
              <a:t>The arguments don’t use the GMT 1-letter syntax (</a:t>
            </a:r>
            <a:r>
              <a:rPr lang="en-US" sz="3200" b="1" dirty="0">
                <a:latin typeface="Courier New" panose="02070309020205020404" pitchFamily="49" charset="0"/>
                <a:cs typeface="Courier New" panose="02070309020205020404" pitchFamily="49" charset="0"/>
              </a:rPr>
              <a:t>R, J, B</a:t>
            </a:r>
            <a:r>
              <a:rPr lang="en-US" sz="3200" b="1" dirty="0">
                <a:latin typeface="Papyrus" panose="020B0602040200020303" pitchFamily="34" charset="77"/>
              </a:rPr>
              <a:t>, </a:t>
            </a:r>
            <a:r>
              <a:rPr lang="en-US" sz="3200" b="1" dirty="0" err="1">
                <a:latin typeface="Papyrus" panose="020B0602040200020303" pitchFamily="34" charset="77"/>
              </a:rPr>
              <a:t>etc</a:t>
            </a:r>
            <a:r>
              <a:rPr lang="en-US" sz="3200" b="1" dirty="0">
                <a:latin typeface="Papyrus" panose="020B0602040200020303" pitchFamily="34" charset="77"/>
              </a:rPr>
              <a:t>).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We </a:t>
            </a:r>
            <a:r>
              <a:rPr lang="en-US" sz="3200" b="1" u="sng" dirty="0">
                <a:latin typeface="Papyrus" panose="020B0602040200020303" pitchFamily="34" charset="77"/>
              </a:rPr>
              <a:t>use longer aliases (names) </a:t>
            </a:r>
            <a:r>
              <a:rPr lang="en-US" sz="3200" b="1" dirty="0">
                <a:latin typeface="Papyrus" panose="020B0602040200020303" pitchFamily="34" charset="77"/>
              </a:rPr>
              <a:t>for these arguments and have some Python exclusive names.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The mapping between the GMT arguments and their Python counterparts should be straight forward.</a:t>
            </a:r>
          </a:p>
        </p:txBody>
      </p:sp>
    </p:spTree>
    <p:extLst>
      <p:ext uri="{BB962C8B-B14F-4D97-AF65-F5344CB8AC3E}">
        <p14:creationId xmlns:p14="http://schemas.microsoft.com/office/powerpoint/2010/main" val="2454471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251EF-06DB-78FF-38B1-723081626C5C}"/>
              </a:ext>
            </a:extLst>
          </p:cNvPr>
          <p:cNvSpPr txBox="1"/>
          <p:nvPr/>
        </p:nvSpPr>
        <p:spPr>
          <a:xfrm>
            <a:off x="-1" y="183491"/>
            <a:ext cx="11665527" cy="3046988"/>
          </a:xfrm>
          <a:prstGeom prst="rect">
            <a:avLst/>
          </a:prstGeom>
          <a:noFill/>
        </p:spPr>
        <p:txBody>
          <a:bodyPr wrap="square">
            <a:spAutoFit/>
          </a:bodyPr>
          <a:lstStyle/>
          <a:p>
            <a:pPr algn="ctr"/>
            <a:r>
              <a:rPr lang="en-US" sz="3200" b="1" dirty="0">
                <a:latin typeface="Papyrus" panose="020B0602040200020303" pitchFamily="34" charset="77"/>
              </a:rPr>
              <a:t>Note for experienced GMT users</a:t>
            </a:r>
          </a:p>
          <a:p>
            <a:pPr algn="ctr"/>
            <a:endParaRPr lang="en-US" sz="3200" b="1" dirty="0">
              <a:latin typeface="Papyrus" panose="020B0602040200020303" pitchFamily="34" charset="77"/>
            </a:endParaRPr>
          </a:p>
          <a:p>
            <a:pPr algn="ctr"/>
            <a:endParaRPr lang="en-US" sz="3200" b="1" dirty="0">
              <a:latin typeface="Papyrus" panose="020B0602040200020303" pitchFamily="34" charset="77"/>
            </a:endParaRPr>
          </a:p>
          <a:p>
            <a:pPr algn="ctr"/>
            <a:r>
              <a:rPr lang="en-US" sz="3200" b="1" dirty="0">
                <a:latin typeface="Papyrus" panose="020B0602040200020303" pitchFamily="34" charset="77"/>
              </a:rPr>
              <a:t>2. Arguments like region can take </a:t>
            </a:r>
            <a:r>
              <a:rPr lang="en-US" sz="3200" b="1" u="sng" dirty="0">
                <a:latin typeface="Papyrus" panose="020B0602040200020303" pitchFamily="34" charset="77"/>
              </a:rPr>
              <a:t>lists</a:t>
            </a:r>
            <a:r>
              <a:rPr lang="en-US" sz="3200" b="1" dirty="0">
                <a:latin typeface="Papyrus" panose="020B0602040200020303" pitchFamily="34" charset="77"/>
              </a:rPr>
              <a:t> as well as strings like 1/2/3/4.</a:t>
            </a:r>
          </a:p>
          <a:p>
            <a:pPr algn="ctr"/>
            <a:endParaRPr lang="en-US" sz="3200" b="1" dirty="0">
              <a:latin typeface="Papyrus" panose="020B0602040200020303" pitchFamily="34" charset="77"/>
            </a:endParaRPr>
          </a:p>
        </p:txBody>
      </p:sp>
    </p:spTree>
    <p:extLst>
      <p:ext uri="{BB962C8B-B14F-4D97-AF65-F5344CB8AC3E}">
        <p14:creationId xmlns:p14="http://schemas.microsoft.com/office/powerpoint/2010/main" val="1570338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251EF-06DB-78FF-38B1-723081626C5C}"/>
              </a:ext>
            </a:extLst>
          </p:cNvPr>
          <p:cNvSpPr txBox="1"/>
          <p:nvPr/>
        </p:nvSpPr>
        <p:spPr>
          <a:xfrm>
            <a:off x="-1" y="183491"/>
            <a:ext cx="12192001" cy="6494085"/>
          </a:xfrm>
          <a:prstGeom prst="rect">
            <a:avLst/>
          </a:prstGeom>
          <a:noFill/>
        </p:spPr>
        <p:txBody>
          <a:bodyPr wrap="square">
            <a:spAutoFit/>
          </a:bodyPr>
          <a:lstStyle/>
          <a:p>
            <a:pPr algn="ctr"/>
            <a:r>
              <a:rPr lang="en-US" sz="3200" b="1" dirty="0">
                <a:latin typeface="Papyrus" panose="020B0602040200020303" pitchFamily="34" charset="77"/>
              </a:rPr>
              <a:t>Note for experienced GMT users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3. If a GMT argument has no options (like </a:t>
            </a:r>
            <a:r>
              <a:rPr lang="en-US" sz="3200" b="1" dirty="0">
                <a:latin typeface="Courier New" panose="02070309020205020404" pitchFamily="49" charset="0"/>
                <a:cs typeface="Courier New" panose="02070309020205020404" pitchFamily="49" charset="0"/>
              </a:rPr>
              <a:t>-B</a:t>
            </a:r>
            <a:r>
              <a:rPr lang="en-US" sz="3200" b="1" dirty="0">
                <a:latin typeface="Papyrus" panose="020B0602040200020303" pitchFamily="34" charset="77"/>
              </a:rPr>
              <a:t> instead of </a:t>
            </a:r>
            <a:r>
              <a:rPr lang="en-US" sz="3200" b="1" dirty="0">
                <a:latin typeface="Courier New" panose="02070309020205020404" pitchFamily="49" charset="0"/>
                <a:cs typeface="Courier New" panose="02070309020205020404" pitchFamily="49" charset="0"/>
              </a:rPr>
              <a:t>-</a:t>
            </a:r>
            <a:r>
              <a:rPr lang="en-US" sz="3200" b="1" dirty="0" err="1">
                <a:latin typeface="Courier New" panose="02070309020205020404" pitchFamily="49" charset="0"/>
                <a:cs typeface="Courier New" panose="02070309020205020404" pitchFamily="49" charset="0"/>
              </a:rPr>
              <a:t>Baf</a:t>
            </a:r>
            <a:r>
              <a:rPr lang="en-US" sz="3200" b="1" dirty="0">
                <a:latin typeface="Papyrus" panose="020B0602040200020303" pitchFamily="34" charset="77"/>
              </a:rPr>
              <a:t>), use a </a:t>
            </a:r>
            <a:r>
              <a:rPr lang="en-US" sz="3200" b="1" dirty="0">
                <a:latin typeface="Courier New" panose="02070309020205020404" pitchFamily="49" charset="0"/>
                <a:cs typeface="Courier New" panose="02070309020205020404" pitchFamily="49" charset="0"/>
              </a:rPr>
              <a:t>True</a:t>
            </a:r>
            <a:r>
              <a:rPr lang="en-US" sz="3200" b="1" dirty="0">
                <a:latin typeface="Papyrus" panose="020B0602040200020303" pitchFamily="34" charset="77"/>
              </a:rPr>
              <a:t> in Python.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An empty string would also be acceptable.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For repeated arguments, such as </a:t>
            </a:r>
            <a:r>
              <a:rPr lang="en-US" sz="3200" b="1" dirty="0">
                <a:latin typeface="Courier New" panose="02070309020205020404" pitchFamily="49" charset="0"/>
                <a:cs typeface="Courier New" panose="02070309020205020404" pitchFamily="49" charset="0"/>
              </a:rPr>
              <a:t>-</a:t>
            </a:r>
            <a:r>
              <a:rPr lang="en-US" sz="3200" b="1" dirty="0" err="1">
                <a:latin typeface="Courier New" panose="02070309020205020404" pitchFamily="49" charset="0"/>
                <a:cs typeface="Courier New" panose="02070309020205020404" pitchFamily="49" charset="0"/>
              </a:rPr>
              <a:t>B+Loleron</a:t>
            </a:r>
            <a:r>
              <a:rPr lang="en-US" sz="3200" b="1" dirty="0">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Bxaf</a:t>
            </a:r>
            <a:r>
              <a:rPr lang="en-US" sz="3200" b="1" dirty="0">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By+lm</a:t>
            </a:r>
            <a:r>
              <a:rPr lang="en-US" sz="3200" b="1" dirty="0">
                <a:latin typeface="Papyrus" panose="020B0602040200020303" pitchFamily="34" charset="77"/>
              </a:rPr>
              <a:t>, provide a list: </a:t>
            </a:r>
          </a:p>
          <a:p>
            <a:pPr algn="ctr"/>
            <a:r>
              <a:rPr lang="en-US" sz="3200" b="1" dirty="0">
                <a:latin typeface="Courier New" panose="02070309020205020404" pitchFamily="49" charset="0"/>
                <a:cs typeface="Courier New" panose="02070309020205020404" pitchFamily="49" charset="0"/>
              </a:rPr>
              <a:t>frame=["+</a:t>
            </a:r>
            <a:r>
              <a:rPr lang="en-US" sz="3200" b="1" dirty="0" err="1">
                <a:latin typeface="Courier New" panose="02070309020205020404" pitchFamily="49" charset="0"/>
                <a:cs typeface="Courier New" panose="02070309020205020404" pitchFamily="49" charset="0"/>
              </a:rPr>
              <a:t>Loleron</a:t>
            </a:r>
            <a:r>
              <a:rPr lang="en-US" sz="3200" b="1" dirty="0">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xaf</a:t>
            </a:r>
            <a:r>
              <a:rPr lang="en-US" sz="3200" b="1" dirty="0">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y+lm</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Best is to search for examples of </a:t>
            </a:r>
            <a:r>
              <a:rPr lang="en-US" sz="3200" b="1" dirty="0">
                <a:latin typeface="Courier New" panose="02070309020205020404" pitchFamily="49" charset="0"/>
                <a:cs typeface="Courier New" panose="02070309020205020404" pitchFamily="49" charset="0"/>
              </a:rPr>
              <a:t>–B</a:t>
            </a:r>
            <a:r>
              <a:rPr lang="en-US" sz="3200" b="1" dirty="0">
                <a:latin typeface="Papyrus" panose="020B0602040200020303" pitchFamily="34" charset="77"/>
              </a:rPr>
              <a:t>, is very complicated and poorly documented.</a:t>
            </a:r>
          </a:p>
        </p:txBody>
      </p:sp>
    </p:spTree>
    <p:extLst>
      <p:ext uri="{BB962C8B-B14F-4D97-AF65-F5344CB8AC3E}">
        <p14:creationId xmlns:p14="http://schemas.microsoft.com/office/powerpoint/2010/main" val="2290129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251EF-06DB-78FF-38B1-723081626C5C}"/>
              </a:ext>
            </a:extLst>
          </p:cNvPr>
          <p:cNvSpPr txBox="1"/>
          <p:nvPr/>
        </p:nvSpPr>
        <p:spPr>
          <a:xfrm>
            <a:off x="-1" y="183491"/>
            <a:ext cx="11665527" cy="4031873"/>
          </a:xfrm>
          <a:prstGeom prst="rect">
            <a:avLst/>
          </a:prstGeom>
          <a:noFill/>
        </p:spPr>
        <p:txBody>
          <a:bodyPr wrap="square">
            <a:spAutoFit/>
          </a:bodyPr>
          <a:lstStyle/>
          <a:p>
            <a:pPr algn="ctr"/>
            <a:r>
              <a:rPr lang="en-US" sz="3200" b="1" dirty="0">
                <a:latin typeface="Papyrus" panose="020B0602040200020303" pitchFamily="34" charset="77"/>
              </a:rPr>
              <a:t>Note for experienced GMT users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4. There is no output redirecting to a PostScript file.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The </a:t>
            </a:r>
            <a:r>
              <a:rPr lang="en-US" sz="3200" b="1" u="sng" dirty="0">
                <a:latin typeface="Papyrus" panose="020B0602040200020303" pitchFamily="34" charset="77"/>
              </a:rPr>
              <a:t>figure is generated in the background and will only be shown or saved when you ask for it</a:t>
            </a:r>
            <a:r>
              <a:rPr lang="en-US" sz="3200" b="1" dirty="0">
                <a:latin typeface="Papyrus" panose="020B0602040200020303" pitchFamily="34" charset="77"/>
              </a:rPr>
              <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AND, you have to </a:t>
            </a:r>
            <a:r>
              <a:rPr lang="en-US" sz="3200" b="1" dirty="0">
                <a:latin typeface="Courier New" panose="02070309020205020404" pitchFamily="49" charset="0"/>
                <a:cs typeface="Courier New" panose="02070309020205020404" pitchFamily="49" charset="0"/>
              </a:rPr>
              <a:t>save</a:t>
            </a:r>
            <a:r>
              <a:rPr lang="en-US" sz="3200" b="1" dirty="0">
                <a:latin typeface="Papyrus" panose="020B0602040200020303" pitchFamily="34" charset="77"/>
              </a:rPr>
              <a:t> it before you </a:t>
            </a:r>
            <a:r>
              <a:rPr lang="en-US" sz="3200" b="1" dirty="0">
                <a:latin typeface="Courier New" panose="02070309020205020404" pitchFamily="49" charset="0"/>
                <a:cs typeface="Courier New" panose="02070309020205020404" pitchFamily="49" charset="0"/>
              </a:rPr>
              <a:t>show</a:t>
            </a:r>
            <a:r>
              <a:rPr lang="en-US" sz="3200" b="1" dirty="0">
                <a:latin typeface="Papyrus" panose="020B0602040200020303" pitchFamily="34" charset="77"/>
              </a:rPr>
              <a:t> it.</a:t>
            </a:r>
          </a:p>
        </p:txBody>
      </p:sp>
    </p:spTree>
    <p:extLst>
      <p:ext uri="{BB962C8B-B14F-4D97-AF65-F5344CB8AC3E}">
        <p14:creationId xmlns:p14="http://schemas.microsoft.com/office/powerpoint/2010/main" val="341698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A21B6-311B-80B6-8AC1-8AC58F2BD64C}"/>
              </a:ext>
            </a:extLst>
          </p:cNvPr>
          <p:cNvSpPr txBox="1"/>
          <p:nvPr/>
        </p:nvSpPr>
        <p:spPr>
          <a:xfrm>
            <a:off x="0" y="1208455"/>
            <a:ext cx="12192000" cy="3877985"/>
          </a:xfrm>
          <a:prstGeom prst="rect">
            <a:avLst/>
          </a:prstGeom>
          <a:noFill/>
        </p:spPr>
        <p:txBody>
          <a:bodyPr wrap="square">
            <a:spAutoFit/>
          </a:bodyPr>
          <a:lstStyle/>
          <a:p>
            <a:pPr algn="ctr"/>
            <a:r>
              <a:rPr lang="en-US" sz="3200" b="1" dirty="0">
                <a:latin typeface="Papyrus" panose="020B0602040200020303" pitchFamily="34" charset="77"/>
              </a:rPr>
              <a:t>More info on Anaconda.</a:t>
            </a:r>
          </a:p>
          <a:p>
            <a:pPr algn="ctr"/>
            <a:endParaRPr lang="en-US" b="1" dirty="0">
              <a:latin typeface="Papyrus" panose="020B0602040200020303" pitchFamily="34" charset="77"/>
            </a:endParaRPr>
          </a:p>
          <a:p>
            <a:pPr algn="ctr"/>
            <a:r>
              <a:rPr lang="en-US" sz="3200" b="1" dirty="0">
                <a:latin typeface="Papyrus" panose="020B0602040200020303" pitchFamily="34" charset="77"/>
              </a:rPr>
              <a:t>Anaconda is "old" and getting bloated.</a:t>
            </a:r>
          </a:p>
          <a:p>
            <a:pPr algn="ctr"/>
            <a:endParaRPr lang="en-US" b="1" dirty="0">
              <a:latin typeface="Papyrus" panose="020B0602040200020303" pitchFamily="34" charset="77"/>
            </a:endParaRPr>
          </a:p>
          <a:p>
            <a:pPr algn="ctr"/>
            <a:r>
              <a:rPr lang="en-US" sz="3200" b="1" dirty="0">
                <a:latin typeface="Papyrus" panose="020B0602040200020303" pitchFamily="34" charset="77"/>
              </a:rPr>
              <a:t>That's why installations take so long, the dependencies are getting too long and complicated.</a:t>
            </a:r>
          </a:p>
          <a:p>
            <a:pPr algn="ctr"/>
            <a:endParaRPr lang="en-US" b="1" dirty="0">
              <a:latin typeface="Papyrus" panose="020B0602040200020303" pitchFamily="34" charset="77"/>
            </a:endParaRPr>
          </a:p>
          <a:p>
            <a:pPr algn="ctr"/>
            <a:r>
              <a:rPr lang="en-US" sz="3200" b="1" dirty="0">
                <a:latin typeface="Papyrus" panose="020B0602040200020303" pitchFamily="34" charset="77"/>
              </a:rPr>
              <a:t>One has to follow recommendations, such as installing packages in their own environments rather than </a:t>
            </a:r>
            <a:r>
              <a:rPr lang="en-US" sz="3200" b="1" dirty="0">
                <a:latin typeface="Courier New" panose="02070309020205020404" pitchFamily="49" charset="0"/>
                <a:cs typeface="Courier New" panose="02070309020205020404" pitchFamily="49" charset="0"/>
              </a:rPr>
              <a:t>base</a:t>
            </a:r>
            <a:r>
              <a:rPr lang="en-US" sz="3200" b="1" dirty="0">
                <a:latin typeface="Papyrus" panose="020B0602040200020303" pitchFamily="34" charset="77"/>
              </a:rPr>
              <a:t>.</a:t>
            </a:r>
          </a:p>
        </p:txBody>
      </p:sp>
    </p:spTree>
    <p:extLst>
      <p:ext uri="{BB962C8B-B14F-4D97-AF65-F5344CB8AC3E}">
        <p14:creationId xmlns:p14="http://schemas.microsoft.com/office/powerpoint/2010/main" val="54872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A21B6-311B-80B6-8AC1-8AC58F2BD64C}"/>
              </a:ext>
            </a:extLst>
          </p:cNvPr>
          <p:cNvSpPr txBox="1"/>
          <p:nvPr/>
        </p:nvSpPr>
        <p:spPr>
          <a:xfrm>
            <a:off x="0" y="720775"/>
            <a:ext cx="12192000" cy="4862870"/>
          </a:xfrm>
          <a:prstGeom prst="rect">
            <a:avLst/>
          </a:prstGeom>
          <a:noFill/>
        </p:spPr>
        <p:txBody>
          <a:bodyPr wrap="square">
            <a:spAutoFit/>
          </a:bodyPr>
          <a:lstStyle/>
          <a:p>
            <a:pPr algn="ctr"/>
            <a:r>
              <a:rPr lang="en-US" sz="3200" b="1" dirty="0">
                <a:latin typeface="Papyrus" panose="020B0602040200020303" pitchFamily="34" charset="77"/>
              </a:rPr>
              <a:t>More info on Anaconda.</a:t>
            </a:r>
          </a:p>
          <a:p>
            <a:pPr algn="ctr"/>
            <a:endParaRPr lang="en-US" b="1" dirty="0">
              <a:latin typeface="Papyrus" panose="020B0602040200020303" pitchFamily="34" charset="77"/>
            </a:endParaRPr>
          </a:p>
          <a:p>
            <a:pPr algn="ctr"/>
            <a:r>
              <a:rPr lang="en-US" sz="3200" b="1" dirty="0">
                <a:latin typeface="Papyrus" panose="020B0602040200020303" pitchFamily="34" charset="77"/>
              </a:rPr>
              <a:t>One sometimes has to experiment to get things to work, </a:t>
            </a:r>
            <a:r>
              <a:rPr lang="en-US" sz="3200" b="1" dirty="0" err="1">
                <a:latin typeface="Papyrus" panose="020B0602040200020303" pitchFamily="34" charset="77"/>
              </a:rPr>
              <a:t>eg.</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If you follow the web instructions to create an environment for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and install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in one step, you will get an environment without </a:t>
            </a:r>
            <a:r>
              <a:rPr lang="en-US" sz="3200" b="1" dirty="0" err="1">
                <a:latin typeface="Courier New" panose="02070309020205020404" pitchFamily="49" charset="0"/>
                <a:cs typeface="Courier New" panose="02070309020205020404" pitchFamily="49" charset="0"/>
              </a:rPr>
              <a:t>spyder</a:t>
            </a:r>
            <a:r>
              <a:rPr lang="en-US" sz="3200" b="1" dirty="0">
                <a:latin typeface="Papyrus" panose="020B0602040200020303" pitchFamily="34" charset="77"/>
              </a:rPr>
              <a:t>, </a:t>
            </a:r>
            <a:r>
              <a:rPr lang="en-US" sz="3200" b="1" dirty="0" err="1">
                <a:latin typeface="Courier New" panose="02070309020205020404" pitchFamily="49" charset="0"/>
                <a:cs typeface="Courier New" panose="02070309020205020404" pitchFamily="49" charset="0"/>
              </a:rPr>
              <a:t>jupyter</a:t>
            </a:r>
            <a:r>
              <a:rPr lang="en-US" sz="3200" b="1" dirty="0">
                <a:latin typeface="Papyrus" panose="020B0602040200020303" pitchFamily="34" charset="77"/>
              </a:rPr>
              <a:t>, etc.</a:t>
            </a:r>
          </a:p>
          <a:p>
            <a:pPr algn="ctr"/>
            <a:endParaRPr lang="en-US" b="1" dirty="0">
              <a:latin typeface="Papyrus" panose="020B0602040200020303" pitchFamily="34" charset="77"/>
            </a:endParaRPr>
          </a:p>
          <a:p>
            <a:pPr algn="ctr"/>
            <a:r>
              <a:rPr lang="en-US" sz="3200" b="1" dirty="0">
                <a:latin typeface="Papyrus" panose="020B0602040200020303" pitchFamily="34" charset="77"/>
              </a:rPr>
              <a:t>When you go to install </a:t>
            </a:r>
            <a:r>
              <a:rPr lang="en-US" sz="3200" b="1" dirty="0" err="1">
                <a:latin typeface="Courier New" panose="02070309020205020404" pitchFamily="49" charset="0"/>
                <a:cs typeface="Courier New" panose="02070309020205020404" pitchFamily="49" charset="0"/>
              </a:rPr>
              <a:t>spyder</a:t>
            </a:r>
            <a:r>
              <a:rPr lang="en-US" sz="3200" b="1" dirty="0">
                <a:latin typeface="Papyrus" panose="020B0602040200020303" pitchFamily="34" charset="77"/>
              </a:rPr>
              <a:t> (it is offered in Anaconda Navigator) it spends 30 minutes and finally tells you it is incompatible and cannot be installed.</a:t>
            </a:r>
          </a:p>
        </p:txBody>
      </p:sp>
    </p:spTree>
    <p:extLst>
      <p:ext uri="{BB962C8B-B14F-4D97-AF65-F5344CB8AC3E}">
        <p14:creationId xmlns:p14="http://schemas.microsoft.com/office/powerpoint/2010/main" val="212480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A21B6-311B-80B6-8AC1-8AC58F2BD64C}"/>
              </a:ext>
            </a:extLst>
          </p:cNvPr>
          <p:cNvSpPr txBox="1"/>
          <p:nvPr/>
        </p:nvSpPr>
        <p:spPr>
          <a:xfrm>
            <a:off x="0" y="398195"/>
            <a:ext cx="12192000" cy="6278642"/>
          </a:xfrm>
          <a:prstGeom prst="rect">
            <a:avLst/>
          </a:prstGeom>
          <a:noFill/>
        </p:spPr>
        <p:txBody>
          <a:bodyPr wrap="square">
            <a:spAutoFit/>
          </a:bodyPr>
          <a:lstStyle/>
          <a:p>
            <a:pPr algn="ctr"/>
            <a:r>
              <a:rPr lang="en-US" sz="3200" b="1" dirty="0">
                <a:latin typeface="Papyrus" panose="020B0602040200020303" pitchFamily="34" charset="77"/>
              </a:rPr>
              <a:t>More info on Anaconda.</a:t>
            </a:r>
          </a:p>
          <a:p>
            <a:pPr algn="ctr"/>
            <a:endParaRPr lang="en-US" b="1" dirty="0">
              <a:latin typeface="Papyrus" panose="020B0602040200020303" pitchFamily="34" charset="77"/>
            </a:endParaRPr>
          </a:p>
          <a:p>
            <a:pPr algn="ctr"/>
            <a:r>
              <a:rPr lang="en-US" sz="3200" b="1" dirty="0">
                <a:latin typeface="Papyrus" panose="020B0602040200020303" pitchFamily="34" charset="77"/>
              </a:rPr>
              <a:t> The solution is to make the environment (you can call it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as the name can be anything you want and calling it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is useful to tell you the package associated with the environment).</a:t>
            </a:r>
          </a:p>
          <a:p>
            <a:pPr algn="ctr"/>
            <a:r>
              <a:rPr lang="en-US" sz="3200" b="1" dirty="0">
                <a:latin typeface="Papyrus" panose="020B0602040200020303" pitchFamily="34" charset="77"/>
              </a:rPr>
              <a:t> </a:t>
            </a:r>
          </a:p>
          <a:p>
            <a:pPr algn="ctr"/>
            <a:r>
              <a:rPr lang="en-US" sz="3200" b="1" dirty="0">
                <a:latin typeface="Papyrus" panose="020B0602040200020303" pitchFamily="34" charset="77"/>
              </a:rPr>
              <a:t>If you had previously done the </a:t>
            </a:r>
            <a:r>
              <a:rPr lang="en-US" sz="3200" b="1" dirty="0" err="1">
                <a:latin typeface="Courier New" panose="02070309020205020404" pitchFamily="49" charset="0"/>
                <a:cs typeface="Courier New" panose="02070309020205020404" pitchFamily="49" charset="0"/>
              </a:rPr>
              <a:t>conda</a:t>
            </a:r>
            <a:r>
              <a:rPr lang="en-US" sz="3200" b="1" dirty="0">
                <a:latin typeface="Courier New" panose="02070309020205020404" pitchFamily="49" charset="0"/>
                <a:cs typeface="Courier New" panose="02070309020205020404" pitchFamily="49" charset="0"/>
              </a:rPr>
              <a:t> clean -a</a:t>
            </a:r>
            <a:r>
              <a:rPr lang="en-US" sz="3200" b="1" dirty="0">
                <a:latin typeface="Papyrus" panose="020B0602040200020303" pitchFamily="34" charset="77"/>
              </a:rPr>
              <a:t> command, it will build future environments "</a:t>
            </a:r>
            <a:r>
              <a:rPr lang="en-US" sz="3200" b="1" dirty="0">
                <a:latin typeface="Courier New" panose="02070309020205020404" pitchFamily="49" charset="0"/>
                <a:cs typeface="Courier New" panose="02070309020205020404" pitchFamily="49" charset="0"/>
              </a:rPr>
              <a:t>clean</a:t>
            </a:r>
            <a:r>
              <a:rPr lang="en-US" sz="3200" b="1" dirty="0">
                <a:latin typeface="Papyrus" panose="020B0602040200020303" pitchFamily="34" charset="77"/>
              </a:rPr>
              <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It will not automatically install </a:t>
            </a:r>
            <a:r>
              <a:rPr lang="en-US" sz="3200" b="1" dirty="0" err="1">
                <a:latin typeface="Courier New" panose="02070309020205020404" pitchFamily="49" charset="0"/>
                <a:cs typeface="Courier New" panose="02070309020205020404" pitchFamily="49" charset="0"/>
              </a:rPr>
              <a:t>spyder</a:t>
            </a:r>
            <a:r>
              <a:rPr lang="en-US" sz="3200" b="1" dirty="0">
                <a:latin typeface="Papyrus" panose="020B0602040200020303" pitchFamily="34" charset="77"/>
              </a:rPr>
              <a:t> and </a:t>
            </a:r>
            <a:r>
              <a:rPr lang="en-US" sz="3200" b="1" dirty="0" err="1">
                <a:latin typeface="Courier New" panose="02070309020205020404" pitchFamily="49" charset="0"/>
                <a:cs typeface="Courier New" panose="02070309020205020404" pitchFamily="49" charset="0"/>
              </a:rPr>
              <a:t>jupyter</a:t>
            </a:r>
            <a:r>
              <a:rPr lang="en-US" sz="3200" b="1" dirty="0">
                <a:latin typeface="Papyrus" panose="020B0602040200020303" pitchFamily="34" charset="77"/>
              </a:rPr>
              <a:t> but will have them available to install.</a:t>
            </a:r>
          </a:p>
          <a:p>
            <a:pPr algn="ctr"/>
            <a:endParaRPr lang="en-US" b="1" dirty="0">
              <a:latin typeface="Papyrus" panose="020B0602040200020303" pitchFamily="34" charset="77"/>
            </a:endParaRPr>
          </a:p>
          <a:p>
            <a:pPr algn="ctr"/>
            <a:r>
              <a:rPr lang="en-US" sz="3200" b="1" dirty="0">
                <a:latin typeface="Papyrus" panose="020B0602040200020303" pitchFamily="34" charset="77"/>
              </a:rPr>
              <a:t>Anaconda Navigator will look something like the next slide.</a:t>
            </a:r>
          </a:p>
        </p:txBody>
      </p:sp>
    </p:spTree>
    <p:extLst>
      <p:ext uri="{BB962C8B-B14F-4D97-AF65-F5344CB8AC3E}">
        <p14:creationId xmlns:p14="http://schemas.microsoft.com/office/powerpoint/2010/main" val="150187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AB90D-5511-4C16-06CD-C851738AC2C0}"/>
              </a:ext>
            </a:extLst>
          </p:cNvPr>
          <p:cNvPicPr>
            <a:picLocks noChangeAspect="1"/>
          </p:cNvPicPr>
          <p:nvPr/>
        </p:nvPicPr>
        <p:blipFill>
          <a:blip r:embed="rId3"/>
          <a:stretch>
            <a:fillRect/>
          </a:stretch>
        </p:blipFill>
        <p:spPr>
          <a:xfrm>
            <a:off x="115747" y="100462"/>
            <a:ext cx="11945073" cy="6648488"/>
          </a:xfrm>
          <a:prstGeom prst="rect">
            <a:avLst/>
          </a:prstGeom>
        </p:spPr>
      </p:pic>
      <p:sp>
        <p:nvSpPr>
          <p:cNvPr id="6" name="TextBox 5">
            <a:extLst>
              <a:ext uri="{FF2B5EF4-FFF2-40B4-BE49-F238E27FC236}">
                <a16:creationId xmlns:a16="http://schemas.microsoft.com/office/drawing/2014/main" id="{8E6D111E-50A3-8306-79CE-981FECBD15E4}"/>
              </a:ext>
            </a:extLst>
          </p:cNvPr>
          <p:cNvSpPr txBox="1"/>
          <p:nvPr/>
        </p:nvSpPr>
        <p:spPr>
          <a:xfrm>
            <a:off x="6736080" y="5238509"/>
            <a:ext cx="5201921" cy="1077218"/>
          </a:xfrm>
          <a:prstGeom prst="rect">
            <a:avLst/>
          </a:prstGeom>
          <a:noFill/>
        </p:spPr>
        <p:txBody>
          <a:bodyPr wrap="square" rtlCol="0">
            <a:spAutoFit/>
          </a:bodyPr>
          <a:lstStyle/>
          <a:p>
            <a:r>
              <a:rPr lang="en-US" sz="3200" b="1" dirty="0">
                <a:latin typeface="Papyrus" panose="020B0602040200020303" pitchFamily="34" charset="77"/>
              </a:rPr>
              <a:t>Offers packages to install, reasonable # of packages</a:t>
            </a:r>
          </a:p>
        </p:txBody>
      </p:sp>
      <p:cxnSp>
        <p:nvCxnSpPr>
          <p:cNvPr id="8" name="Straight Arrow Connector 7">
            <a:extLst>
              <a:ext uri="{FF2B5EF4-FFF2-40B4-BE49-F238E27FC236}">
                <a16:creationId xmlns:a16="http://schemas.microsoft.com/office/drawing/2014/main" id="{AD384955-F6C7-F9DC-86CB-5F4D42F7DCC7}"/>
              </a:ext>
            </a:extLst>
          </p:cNvPr>
          <p:cNvCxnSpPr>
            <a:cxnSpLocks/>
          </p:cNvCxnSpPr>
          <p:nvPr/>
        </p:nvCxnSpPr>
        <p:spPr>
          <a:xfrm flipH="1">
            <a:off x="5897880" y="5669280"/>
            <a:ext cx="929640" cy="685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637AB23-60C0-145C-9DE8-C58962D7D609}"/>
              </a:ext>
            </a:extLst>
          </p:cNvPr>
          <p:cNvCxnSpPr>
            <a:cxnSpLocks/>
          </p:cNvCxnSpPr>
          <p:nvPr/>
        </p:nvCxnSpPr>
        <p:spPr>
          <a:xfrm flipV="1">
            <a:off x="7985760" y="4556760"/>
            <a:ext cx="990600" cy="6096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BF3C279-30C6-82AE-672F-C2A1D10B7AB9}"/>
              </a:ext>
            </a:extLst>
          </p:cNvPr>
          <p:cNvCxnSpPr>
            <a:cxnSpLocks/>
          </p:cNvCxnSpPr>
          <p:nvPr/>
        </p:nvCxnSpPr>
        <p:spPr>
          <a:xfrm flipH="1" flipV="1">
            <a:off x="7528560" y="4724400"/>
            <a:ext cx="411480" cy="47244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05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A21B6-311B-80B6-8AC1-8AC58F2BD64C}"/>
              </a:ext>
            </a:extLst>
          </p:cNvPr>
          <p:cNvSpPr txBox="1"/>
          <p:nvPr/>
        </p:nvSpPr>
        <p:spPr>
          <a:xfrm>
            <a:off x="0" y="184835"/>
            <a:ext cx="12192000" cy="584775"/>
          </a:xfrm>
          <a:prstGeom prst="rect">
            <a:avLst/>
          </a:prstGeom>
          <a:noFill/>
        </p:spPr>
        <p:txBody>
          <a:bodyPr wrap="square">
            <a:spAutoFit/>
          </a:bodyPr>
          <a:lstStyle/>
          <a:p>
            <a:pPr algn="ctr"/>
            <a:endParaRPr lang="en-US" sz="3200" b="1" dirty="0">
              <a:latin typeface="Papyrus" panose="020B0602040200020303" pitchFamily="34" charset="77"/>
            </a:endParaRPr>
          </a:p>
        </p:txBody>
      </p:sp>
      <p:sp>
        <p:nvSpPr>
          <p:cNvPr id="3" name="TextBox 2">
            <a:extLst>
              <a:ext uri="{FF2B5EF4-FFF2-40B4-BE49-F238E27FC236}">
                <a16:creationId xmlns:a16="http://schemas.microsoft.com/office/drawing/2014/main" id="{5AAB4000-915F-0928-F3FC-B4CBBC330CCD}"/>
              </a:ext>
            </a:extLst>
          </p:cNvPr>
          <p:cNvSpPr txBox="1"/>
          <p:nvPr/>
        </p:nvSpPr>
        <p:spPr>
          <a:xfrm>
            <a:off x="0" y="139115"/>
            <a:ext cx="12192000" cy="6678751"/>
          </a:xfrm>
          <a:prstGeom prst="rect">
            <a:avLst/>
          </a:prstGeom>
          <a:noFill/>
        </p:spPr>
        <p:txBody>
          <a:bodyPr wrap="square">
            <a:spAutoFit/>
          </a:bodyPr>
          <a:lstStyle/>
          <a:p>
            <a:pPr algn="ctr"/>
            <a:r>
              <a:rPr lang="en-US" sz="3200" b="1" dirty="0">
                <a:latin typeface="Papyrus" panose="020B0602040200020303" pitchFamily="34" charset="77"/>
              </a:rPr>
              <a:t>More info on Anaconda.</a:t>
            </a:r>
          </a:p>
          <a:p>
            <a:pPr algn="ctr"/>
            <a:endParaRPr lang="en-US" b="1" dirty="0">
              <a:latin typeface="Papyrus" panose="020B0602040200020303" pitchFamily="34" charset="77"/>
            </a:endParaRPr>
          </a:p>
          <a:p>
            <a:pPr algn="ctr"/>
            <a:r>
              <a:rPr lang="en-US" sz="3200" b="1" dirty="0">
                <a:latin typeface="Papyrus" panose="020B0602040200020303" pitchFamily="34" charset="77"/>
              </a:rPr>
              <a:t> Next install </a:t>
            </a:r>
            <a:r>
              <a:rPr lang="en-US" sz="3200" b="1" dirty="0" err="1">
                <a:latin typeface="Courier New" panose="02070309020205020404" pitchFamily="49" charset="0"/>
                <a:cs typeface="Courier New" panose="02070309020205020404" pitchFamily="49" charset="0"/>
              </a:rPr>
              <a:t>spyder</a:t>
            </a:r>
            <a:r>
              <a:rPr lang="en-US" sz="3200" b="1" dirty="0">
                <a:latin typeface="Papyrus" panose="020B0602040200020303" pitchFamily="34" charset="77"/>
              </a:rPr>
              <a:t> and </a:t>
            </a:r>
            <a:r>
              <a:rPr lang="en-US" sz="3200" b="1" dirty="0" err="1">
                <a:latin typeface="Courier New" panose="02070309020205020404" pitchFamily="49" charset="0"/>
                <a:cs typeface="Courier New" panose="02070309020205020404" pitchFamily="49" charset="0"/>
              </a:rPr>
              <a:t>jupyter</a:t>
            </a:r>
            <a:r>
              <a:rPr lang="en-US" sz="3200" b="1" dirty="0">
                <a:latin typeface="Papyrus" panose="020B0602040200020303" pitchFamily="34" charset="77"/>
              </a:rPr>
              <a:t> by clicking the radio buttons.</a:t>
            </a:r>
          </a:p>
          <a:p>
            <a:pPr algn="ctr"/>
            <a:endParaRPr lang="en-US" b="1" dirty="0">
              <a:latin typeface="Papyrus" panose="020B0602040200020303" pitchFamily="34" charset="77"/>
            </a:endParaRPr>
          </a:p>
          <a:p>
            <a:pPr algn="ctr"/>
            <a:r>
              <a:rPr lang="en-US" sz="3200" b="1" dirty="0">
                <a:latin typeface="Papyrus" panose="020B0602040200020303" pitchFamily="34" charset="77"/>
              </a:rPr>
              <a:t>When that is done install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You can do this by starting </a:t>
            </a:r>
            <a:r>
              <a:rPr lang="en-US" sz="3200" b="1" dirty="0" err="1">
                <a:latin typeface="Courier New" panose="02070309020205020404" pitchFamily="49" charset="0"/>
                <a:cs typeface="Courier New" panose="02070309020205020404" pitchFamily="49" charset="0"/>
              </a:rPr>
              <a:t>spyder</a:t>
            </a:r>
            <a:r>
              <a:rPr lang="en-US" sz="3200" b="1" dirty="0">
                <a:latin typeface="Papyrus" panose="020B0602040200020303" pitchFamily="34" charset="77"/>
              </a:rPr>
              <a:t> (</a:t>
            </a:r>
            <a:r>
              <a:rPr lang="en-US" sz="3200" b="1" dirty="0">
                <a:latin typeface="Courier New" panose="02070309020205020404" pitchFamily="49" charset="0"/>
                <a:cs typeface="Courier New" panose="02070309020205020404" pitchFamily="49" charset="0"/>
              </a:rPr>
              <a:t>launch</a:t>
            </a:r>
            <a:r>
              <a:rPr lang="en-US" sz="3200" b="1" dirty="0">
                <a:latin typeface="Papyrus" panose="020B0602040200020303" pitchFamily="34" charset="77"/>
              </a:rPr>
              <a:t> radio button) and typing </a:t>
            </a:r>
          </a:p>
          <a:p>
            <a:pPr algn="ctr"/>
            <a:endParaRPr lang="en-US" b="1" dirty="0">
              <a:latin typeface="Papyrus" panose="020B0602040200020303" pitchFamily="34" charset="77"/>
            </a:endParaRPr>
          </a:p>
          <a:p>
            <a:pPr algn="ctr"/>
            <a:r>
              <a:rPr lang="en-US" sz="3200" b="1" dirty="0" err="1">
                <a:latin typeface="Courier New" panose="02070309020205020404" pitchFamily="49" charset="0"/>
                <a:cs typeface="Courier New" panose="02070309020205020404" pitchFamily="49" charset="0"/>
              </a:rPr>
              <a:t>conda</a:t>
            </a:r>
            <a:r>
              <a:rPr lang="en-US" sz="3200" b="1" dirty="0">
                <a:latin typeface="Courier New" panose="02070309020205020404" pitchFamily="49" charset="0"/>
                <a:cs typeface="Courier New" panose="02070309020205020404" pitchFamily="49" charset="0"/>
              </a:rPr>
              <a:t> create --name </a:t>
            </a:r>
            <a:r>
              <a:rPr lang="en-US" sz="3200" b="1" dirty="0" err="1">
                <a:latin typeface="Courier New" panose="02070309020205020404" pitchFamily="49" charset="0"/>
                <a:cs typeface="Courier New" panose="02070309020205020404" pitchFamily="49" charset="0"/>
              </a:rPr>
              <a:t>pygmt</a:t>
            </a:r>
            <a:endParaRPr lang="en-US" sz="3200" b="1" dirty="0">
              <a:latin typeface="Courier New" panose="02070309020205020404" pitchFamily="49" charset="0"/>
              <a:cs typeface="Courier New" panose="02070309020205020404" pitchFamily="49" charset="0"/>
            </a:endParaRPr>
          </a:p>
          <a:p>
            <a:pPr algn="ctr"/>
            <a:endParaRPr lang="en-US" dirty="0"/>
          </a:p>
          <a:p>
            <a:pPr algn="ctr"/>
            <a:r>
              <a:rPr lang="en-US" sz="3200" b="1" dirty="0">
                <a:latin typeface="Papyrus" panose="020B0602040200020303" pitchFamily="34" charset="77"/>
              </a:rPr>
              <a:t>in the "console" (bottom right box where you can enter commands to be executed immediately)</a:t>
            </a:r>
          </a:p>
          <a:p>
            <a:pPr algn="ctr"/>
            <a:endParaRPr lang="en-US" b="1" dirty="0">
              <a:latin typeface="Papyrus" panose="020B0602040200020303" pitchFamily="34" charset="77"/>
            </a:endParaRPr>
          </a:p>
          <a:p>
            <a:pPr algn="ctr"/>
            <a:r>
              <a:rPr lang="en-US" sz="3200" b="1" dirty="0">
                <a:latin typeface="Papyrus" panose="020B0602040200020303" pitchFamily="34" charset="77"/>
              </a:rPr>
              <a:t>Alternately you can activate the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environment in a terminal and enter the </a:t>
            </a:r>
            <a:r>
              <a:rPr lang="en-US" sz="3200" b="1" dirty="0" err="1">
                <a:latin typeface="Courier New" panose="02070309020205020404" pitchFamily="49" charset="0"/>
                <a:cs typeface="Courier New" panose="02070309020205020404" pitchFamily="49" charset="0"/>
              </a:rPr>
              <a:t>conda</a:t>
            </a:r>
            <a:r>
              <a:rPr lang="en-US" sz="3200" b="1" dirty="0">
                <a:latin typeface="Courier New" panose="02070309020205020404" pitchFamily="49" charset="0"/>
                <a:cs typeface="Courier New" panose="02070309020205020404" pitchFamily="49" charset="0"/>
              </a:rPr>
              <a:t> create --name </a:t>
            </a:r>
            <a:r>
              <a:rPr lang="en-US" sz="3200" b="1" dirty="0" err="1">
                <a:latin typeface="Courier New" panose="02070309020205020404" pitchFamily="49" charset="0"/>
                <a:cs typeface="Courier New" panose="02070309020205020404" pitchFamily="49" charset="0"/>
              </a:rPr>
              <a:t>pygmt</a:t>
            </a:r>
            <a:r>
              <a:rPr lang="en-US" sz="3200" b="1" dirty="0">
                <a:latin typeface="Courier New" panose="02070309020205020404" pitchFamily="49" charset="0"/>
                <a:cs typeface="Courier New" panose="02070309020205020404" pitchFamily="49" charset="0"/>
              </a:rPr>
              <a:t> </a:t>
            </a:r>
            <a:r>
              <a:rPr lang="en-US" sz="3200" b="1" dirty="0">
                <a:latin typeface="Papyrus" panose="020B0602040200020303" pitchFamily="34" charset="77"/>
              </a:rPr>
              <a:t>command there.</a:t>
            </a:r>
          </a:p>
        </p:txBody>
      </p:sp>
    </p:spTree>
    <p:extLst>
      <p:ext uri="{BB962C8B-B14F-4D97-AF65-F5344CB8AC3E}">
        <p14:creationId xmlns:p14="http://schemas.microsoft.com/office/powerpoint/2010/main" val="415238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A21B6-311B-80B6-8AC1-8AC58F2BD64C}"/>
              </a:ext>
            </a:extLst>
          </p:cNvPr>
          <p:cNvSpPr txBox="1"/>
          <p:nvPr/>
        </p:nvSpPr>
        <p:spPr>
          <a:xfrm>
            <a:off x="0" y="184835"/>
            <a:ext cx="12192000" cy="584775"/>
          </a:xfrm>
          <a:prstGeom prst="rect">
            <a:avLst/>
          </a:prstGeom>
          <a:noFill/>
        </p:spPr>
        <p:txBody>
          <a:bodyPr wrap="square">
            <a:spAutoFit/>
          </a:bodyPr>
          <a:lstStyle/>
          <a:p>
            <a:pPr algn="ctr"/>
            <a:endParaRPr lang="en-US" sz="3200" b="1" dirty="0">
              <a:latin typeface="Papyrus" panose="020B0602040200020303" pitchFamily="34" charset="77"/>
            </a:endParaRPr>
          </a:p>
        </p:txBody>
      </p:sp>
      <p:sp>
        <p:nvSpPr>
          <p:cNvPr id="3" name="TextBox 2">
            <a:extLst>
              <a:ext uri="{FF2B5EF4-FFF2-40B4-BE49-F238E27FC236}">
                <a16:creationId xmlns:a16="http://schemas.microsoft.com/office/drawing/2014/main" id="{5AAB4000-915F-0928-F3FC-B4CBBC330CCD}"/>
              </a:ext>
            </a:extLst>
          </p:cNvPr>
          <p:cNvSpPr txBox="1"/>
          <p:nvPr/>
        </p:nvSpPr>
        <p:spPr>
          <a:xfrm>
            <a:off x="0" y="1129715"/>
            <a:ext cx="12192000" cy="4370427"/>
          </a:xfrm>
          <a:prstGeom prst="rect">
            <a:avLst/>
          </a:prstGeom>
          <a:noFill/>
        </p:spPr>
        <p:txBody>
          <a:bodyPr wrap="square">
            <a:spAutoFit/>
          </a:bodyPr>
          <a:lstStyle/>
          <a:p>
            <a:pPr algn="ctr"/>
            <a:r>
              <a:rPr lang="en-US" sz="3200" b="1" dirty="0">
                <a:latin typeface="Papyrus" panose="020B0602040200020303" pitchFamily="34" charset="77"/>
              </a:rPr>
              <a:t>More info on Anaconda.</a:t>
            </a:r>
          </a:p>
          <a:p>
            <a:pPr algn="ctr"/>
            <a:endParaRPr lang="en-US" b="1" dirty="0">
              <a:latin typeface="Papyrus" panose="020B0602040200020303" pitchFamily="34" charset="77"/>
            </a:endParaRPr>
          </a:p>
          <a:p>
            <a:pPr algn="ctr"/>
            <a:r>
              <a:rPr lang="en-US" sz="3200" b="1" dirty="0">
                <a:latin typeface="Papyrus" panose="020B0602040200020303" pitchFamily="34" charset="77"/>
              </a:rPr>
              <a:t> If you try to install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 in the same environment as </a:t>
            </a:r>
            <a:r>
              <a:rPr lang="en-US" sz="3200" b="1" dirty="0" err="1">
                <a:latin typeface="Courier New" panose="02070309020205020404" pitchFamily="49" charset="0"/>
                <a:cs typeface="Courier New" panose="02070309020205020404" pitchFamily="49" charset="0"/>
              </a:rPr>
              <a:t>obspy</a:t>
            </a:r>
            <a:r>
              <a:rPr lang="en-US" sz="3200" b="1" dirty="0">
                <a:latin typeface="Papyrus" panose="020B0602040200020303" pitchFamily="34" charset="77"/>
              </a:rPr>
              <a:t> it breaks the environment.</a:t>
            </a:r>
          </a:p>
          <a:p>
            <a:pPr algn="ctr"/>
            <a:endParaRPr lang="en-US" b="1" dirty="0">
              <a:latin typeface="Papyrus" panose="020B0602040200020303" pitchFamily="34" charset="77"/>
            </a:endParaRPr>
          </a:p>
          <a:p>
            <a:pPr algn="ctr"/>
            <a:r>
              <a:rPr lang="en-US" sz="3200" b="1" dirty="0">
                <a:latin typeface="Papyrus" panose="020B0602040200020303" pitchFamily="34" charset="77"/>
              </a:rPr>
              <a:t>The only solution I could find was to delete the </a:t>
            </a:r>
            <a:r>
              <a:rPr lang="en-US" sz="3200" b="1" dirty="0" err="1">
                <a:latin typeface="Courier New" panose="02070309020205020404" pitchFamily="49" charset="0"/>
                <a:cs typeface="Courier New" panose="02070309020205020404" pitchFamily="49" charset="0"/>
              </a:rPr>
              <a:t>obspy</a:t>
            </a:r>
            <a:r>
              <a:rPr lang="en-US" sz="3200" b="1" dirty="0">
                <a:latin typeface="Papyrus" panose="020B0602040200020303" pitchFamily="34" charset="77"/>
              </a:rPr>
              <a:t> environment and remake it with just </a:t>
            </a:r>
            <a:r>
              <a:rPr lang="en-US" sz="3200" b="1" dirty="0" err="1">
                <a:latin typeface="Courier New" panose="02070309020205020404" pitchFamily="49" charset="0"/>
                <a:cs typeface="Courier New" panose="02070309020205020404" pitchFamily="49" charset="0"/>
              </a:rPr>
              <a:t>obspy</a:t>
            </a:r>
            <a:r>
              <a:rPr lang="en-US" sz="3200" b="1" dirty="0">
                <a:latin typeface="Papyrus" panose="020B0602040200020303" pitchFamily="34" charset="77"/>
              </a:rPr>
              <a:t> (and </a:t>
            </a:r>
            <a:r>
              <a:rPr lang="en-US" sz="3200" b="1" dirty="0">
                <a:latin typeface="Courier New" panose="02070309020205020404" pitchFamily="49" charset="0"/>
                <a:cs typeface="Courier New" panose="02070309020205020404" pitchFamily="49" charset="0"/>
              </a:rPr>
              <a:t>Spyder</a:t>
            </a:r>
            <a:r>
              <a:rPr lang="en-US" sz="3200" b="1" dirty="0">
                <a:latin typeface="Papyrus" panose="020B0602040200020303" pitchFamily="34" charset="77"/>
              </a:rPr>
              <a:t> and </a:t>
            </a:r>
            <a:r>
              <a:rPr lang="en-US" sz="3200" b="1" dirty="0" err="1">
                <a:latin typeface="Courier New" panose="02070309020205020404" pitchFamily="49" charset="0"/>
                <a:cs typeface="Courier New" panose="02070309020205020404" pitchFamily="49" charset="0"/>
              </a:rPr>
              <a:t>Jupyter</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And then do the same for </a:t>
            </a:r>
            <a:r>
              <a:rPr lang="en-US" sz="3200" b="1" dirty="0" err="1">
                <a:latin typeface="Courier New" panose="02070309020205020404" pitchFamily="49" charset="0"/>
                <a:cs typeface="Courier New" panose="02070309020205020404" pitchFamily="49" charset="0"/>
              </a:rPr>
              <a:t>pygmt</a:t>
            </a:r>
            <a:r>
              <a:rPr lang="en-US" sz="3200" b="1" dirty="0">
                <a:latin typeface="Papyrus" panose="020B0602040200020303" pitchFamily="34" charset="77"/>
              </a:rPr>
              <a:t>.</a:t>
            </a:r>
            <a:endParaRPr lang="en-US" b="1" dirty="0">
              <a:latin typeface="Papyrus" panose="020B0602040200020303" pitchFamily="34" charset="77"/>
            </a:endParaRPr>
          </a:p>
        </p:txBody>
      </p:sp>
    </p:spTree>
    <p:extLst>
      <p:ext uri="{BB962C8B-B14F-4D97-AF65-F5344CB8AC3E}">
        <p14:creationId xmlns:p14="http://schemas.microsoft.com/office/powerpoint/2010/main" val="2966921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35833</TotalTime>
  <Words>2268</Words>
  <Application>Microsoft Macintosh PowerPoint</Application>
  <PresentationFormat>Widescreen</PresentationFormat>
  <Paragraphs>353</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Courier New</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Smalley Jr (rsmalley)</dc:creator>
  <cp:lastModifiedBy>Microsoft Office User</cp:lastModifiedBy>
  <cp:revision>155</cp:revision>
  <cp:lastPrinted>2021-09-23T18:13:49Z</cp:lastPrinted>
  <dcterms:created xsi:type="dcterms:W3CDTF">2021-09-14T20:50:11Z</dcterms:created>
  <dcterms:modified xsi:type="dcterms:W3CDTF">2023-11-16T22:19:28Z</dcterms:modified>
</cp:coreProperties>
</file>