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1"/>
  </p:notesMasterIdLst>
  <p:sldIdLst>
    <p:sldId id="1601" r:id="rId2"/>
    <p:sldId id="1389" r:id="rId3"/>
    <p:sldId id="1400" r:id="rId4"/>
    <p:sldId id="1401" r:id="rId5"/>
    <p:sldId id="1403" r:id="rId6"/>
    <p:sldId id="1406" r:id="rId7"/>
    <p:sldId id="1461" r:id="rId8"/>
    <p:sldId id="1418" r:id="rId9"/>
    <p:sldId id="1419" r:id="rId10"/>
    <p:sldId id="1420" r:id="rId11"/>
    <p:sldId id="1421" r:id="rId12"/>
    <p:sldId id="1422" r:id="rId13"/>
    <p:sldId id="1423" r:id="rId14"/>
    <p:sldId id="1424" r:id="rId15"/>
    <p:sldId id="1425" r:id="rId16"/>
    <p:sldId id="1426" r:id="rId17"/>
    <p:sldId id="1427" r:id="rId18"/>
    <p:sldId id="1428" r:id="rId19"/>
    <p:sldId id="1433" r:id="rId20"/>
    <p:sldId id="1434" r:id="rId21"/>
    <p:sldId id="1588" r:id="rId22"/>
    <p:sldId id="1589" r:id="rId23"/>
    <p:sldId id="1590" r:id="rId24"/>
    <p:sldId id="1462" r:id="rId25"/>
    <p:sldId id="1463" r:id="rId26"/>
    <p:sldId id="1631" r:id="rId27"/>
    <p:sldId id="1464" r:id="rId28"/>
    <p:sldId id="1632" r:id="rId29"/>
    <p:sldId id="1466" r:id="rId30"/>
    <p:sldId id="1592" r:id="rId31"/>
    <p:sldId id="1467" r:id="rId32"/>
    <p:sldId id="1465" r:id="rId33"/>
    <p:sldId id="1591" r:id="rId34"/>
    <p:sldId id="1468" r:id="rId35"/>
    <p:sldId id="1469" r:id="rId36"/>
    <p:sldId id="1470" r:id="rId37"/>
    <p:sldId id="1471" r:id="rId38"/>
    <p:sldId id="1472" r:id="rId39"/>
    <p:sldId id="1473" r:id="rId40"/>
    <p:sldId id="1474" r:id="rId41"/>
    <p:sldId id="1485" r:id="rId42"/>
    <p:sldId id="1484" r:id="rId43"/>
    <p:sldId id="1486" r:id="rId44"/>
    <p:sldId id="1475" r:id="rId45"/>
    <p:sldId id="1476" r:id="rId46"/>
    <p:sldId id="1477" r:id="rId47"/>
    <p:sldId id="1478" r:id="rId48"/>
    <p:sldId id="1633" r:id="rId49"/>
    <p:sldId id="1479" r:id="rId50"/>
    <p:sldId id="1480" r:id="rId51"/>
    <p:sldId id="1481" r:id="rId52"/>
    <p:sldId id="1482" r:id="rId53"/>
    <p:sldId id="1487" r:id="rId54"/>
    <p:sldId id="1488" r:id="rId55"/>
    <p:sldId id="1489" r:id="rId56"/>
    <p:sldId id="1490" r:id="rId57"/>
    <p:sldId id="1491" r:id="rId58"/>
    <p:sldId id="1492" r:id="rId59"/>
    <p:sldId id="1493" r:id="rId60"/>
    <p:sldId id="1494" r:id="rId61"/>
    <p:sldId id="1495" r:id="rId62"/>
    <p:sldId id="1496" r:id="rId63"/>
    <p:sldId id="1497" r:id="rId64"/>
    <p:sldId id="1498" r:id="rId65"/>
    <p:sldId id="1499" r:id="rId66"/>
    <p:sldId id="1504" r:id="rId67"/>
    <p:sldId id="1500" r:id="rId68"/>
    <p:sldId id="1505" r:id="rId69"/>
    <p:sldId id="1506" r:id="rId70"/>
    <p:sldId id="1507" r:id="rId71"/>
    <p:sldId id="1634" r:id="rId72"/>
    <p:sldId id="1508" r:id="rId73"/>
    <p:sldId id="1509" r:id="rId74"/>
    <p:sldId id="1635" r:id="rId75"/>
    <p:sldId id="1510" r:id="rId76"/>
    <p:sldId id="1511" r:id="rId77"/>
    <p:sldId id="1512" r:id="rId78"/>
    <p:sldId id="1513" r:id="rId79"/>
    <p:sldId id="1523" r:id="rId80"/>
    <p:sldId id="1524" r:id="rId81"/>
    <p:sldId id="1525" r:id="rId82"/>
    <p:sldId id="1514" r:id="rId83"/>
    <p:sldId id="1501" r:id="rId84"/>
    <p:sldId id="1502" r:id="rId85"/>
    <p:sldId id="1526" r:id="rId86"/>
    <p:sldId id="1503" r:id="rId87"/>
    <p:sldId id="1527" r:id="rId88"/>
    <p:sldId id="1528" r:id="rId89"/>
    <p:sldId id="1529" r:id="rId90"/>
    <p:sldId id="1530" r:id="rId91"/>
    <p:sldId id="1541" r:id="rId92"/>
    <p:sldId id="1531" r:id="rId93"/>
    <p:sldId id="1532" r:id="rId94"/>
    <p:sldId id="1533" r:id="rId95"/>
    <p:sldId id="1534" r:id="rId96"/>
    <p:sldId id="1535" r:id="rId97"/>
    <p:sldId id="1536" r:id="rId98"/>
    <p:sldId id="1636" r:id="rId99"/>
    <p:sldId id="1537" r:id="rId100"/>
    <p:sldId id="1538" r:id="rId101"/>
    <p:sldId id="1539" r:id="rId102"/>
    <p:sldId id="1542" r:id="rId103"/>
    <p:sldId id="1543" r:id="rId104"/>
    <p:sldId id="1544" r:id="rId105"/>
    <p:sldId id="1545" r:id="rId106"/>
    <p:sldId id="1554" r:id="rId107"/>
    <p:sldId id="1546" r:id="rId108"/>
    <p:sldId id="1547" r:id="rId109"/>
    <p:sldId id="1548" r:id="rId110"/>
    <p:sldId id="1549" r:id="rId111"/>
    <p:sldId id="1550" r:id="rId112"/>
    <p:sldId id="1551" r:id="rId113"/>
    <p:sldId id="1555" r:id="rId114"/>
    <p:sldId id="1553" r:id="rId115"/>
    <p:sldId id="1556" r:id="rId116"/>
    <p:sldId id="1557" r:id="rId117"/>
    <p:sldId id="1558" r:id="rId118"/>
    <p:sldId id="1559" r:id="rId119"/>
    <p:sldId id="1560" r:id="rId120"/>
    <p:sldId id="1562" r:id="rId121"/>
    <p:sldId id="1561" r:id="rId122"/>
    <p:sldId id="1563" r:id="rId123"/>
    <p:sldId id="1564" r:id="rId124"/>
    <p:sldId id="1565" r:id="rId125"/>
    <p:sldId id="1566" r:id="rId126"/>
    <p:sldId id="1567" r:id="rId127"/>
    <p:sldId id="1569" r:id="rId128"/>
    <p:sldId id="1568" r:id="rId129"/>
    <p:sldId id="1570" r:id="rId130"/>
    <p:sldId id="1571" r:id="rId131"/>
    <p:sldId id="1585" r:id="rId132"/>
    <p:sldId id="1586" r:id="rId133"/>
    <p:sldId id="1587" r:id="rId134"/>
    <p:sldId id="1572" r:id="rId135"/>
    <p:sldId id="1573" r:id="rId136"/>
    <p:sldId id="1593" r:id="rId137"/>
    <p:sldId id="1574" r:id="rId138"/>
    <p:sldId id="1575" r:id="rId139"/>
    <p:sldId id="1594" r:id="rId140"/>
    <p:sldId id="1595" r:id="rId141"/>
    <p:sldId id="1596" r:id="rId142"/>
    <p:sldId id="1597" r:id="rId143"/>
    <p:sldId id="1598" r:id="rId144"/>
    <p:sldId id="1599" r:id="rId145"/>
    <p:sldId id="1600" r:id="rId146"/>
    <p:sldId id="1602" r:id="rId147"/>
    <p:sldId id="1603" r:id="rId148"/>
    <p:sldId id="1604" r:id="rId149"/>
    <p:sldId id="1605" r:id="rId150"/>
    <p:sldId id="1606" r:id="rId151"/>
    <p:sldId id="1607" r:id="rId152"/>
    <p:sldId id="1608" r:id="rId153"/>
    <p:sldId id="1609" r:id="rId154"/>
    <p:sldId id="1610" r:id="rId155"/>
    <p:sldId id="1611" r:id="rId156"/>
    <p:sldId id="1612" r:id="rId157"/>
    <p:sldId id="1613" r:id="rId158"/>
    <p:sldId id="1614" r:id="rId159"/>
    <p:sldId id="1615" r:id="rId160"/>
    <p:sldId id="1616" r:id="rId161"/>
    <p:sldId id="1617" r:id="rId162"/>
    <p:sldId id="1619" r:id="rId163"/>
    <p:sldId id="1618" r:id="rId164"/>
    <p:sldId id="1620" r:id="rId165"/>
    <p:sldId id="1621" r:id="rId166"/>
    <p:sldId id="1622" r:id="rId167"/>
    <p:sldId id="1623" r:id="rId168"/>
    <p:sldId id="1625" r:id="rId169"/>
    <p:sldId id="1624" r:id="rId170"/>
    <p:sldId id="1626" r:id="rId171"/>
    <p:sldId id="1627" r:id="rId172"/>
    <p:sldId id="1628" r:id="rId173"/>
    <p:sldId id="1629" r:id="rId174"/>
    <p:sldId id="1630" r:id="rId175"/>
    <p:sldId id="1435" r:id="rId176"/>
    <p:sldId id="1436" r:id="rId177"/>
    <p:sldId id="1437" r:id="rId178"/>
    <p:sldId id="1438" r:id="rId179"/>
    <p:sldId id="1439" r:id="rId180"/>
    <p:sldId id="1440" r:id="rId181"/>
    <p:sldId id="1441" r:id="rId182"/>
    <p:sldId id="1429" r:id="rId183"/>
    <p:sldId id="1442" r:id="rId184"/>
    <p:sldId id="1443" r:id="rId185"/>
    <p:sldId id="1430" r:id="rId186"/>
    <p:sldId id="1431" r:id="rId187"/>
    <p:sldId id="1432" r:id="rId188"/>
    <p:sldId id="1444" r:id="rId189"/>
    <p:sldId id="1445" r:id="rId1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B4FF"/>
    <a:srgbClr val="FF00FF"/>
    <a:srgbClr val="0000FF"/>
    <a:srgbClr val="00B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p:restoredTop sz="79297"/>
  </p:normalViewPr>
  <p:slideViewPr>
    <p:cSldViewPr snapToGrid="0" snapToObjects="1">
      <p:cViewPr>
        <p:scale>
          <a:sx n="94" d="100"/>
          <a:sy n="94" d="100"/>
        </p:scale>
        <p:origin x="808" y="52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05" d="100"/>
          <a:sy n="105" d="100"/>
        </p:scale>
        <p:origin x="3976" y="20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notesMaster" Target="notesMasters/notes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tableStyles" Target="tableStyle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0F00A-622D-644E-B6A8-51AAB72FEE45}" type="datetimeFigureOut">
              <a:rPr lang="en-US" smtClean="0"/>
              <a:t>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A3C2C-FD87-4E4F-958F-2F54FB0F1403}" type="slidenum">
              <a:rPr lang="en-US" smtClean="0"/>
              <a:t>‹#›</a:t>
            </a:fld>
            <a:endParaRPr lang="en-US"/>
          </a:p>
        </p:txBody>
      </p:sp>
    </p:spTree>
    <p:extLst>
      <p:ext uri="{BB962C8B-B14F-4D97-AF65-F5344CB8AC3E}">
        <p14:creationId xmlns:p14="http://schemas.microsoft.com/office/powerpoint/2010/main" val="42636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cs.scipy.org/doc/numpy/reference/generated/numpy.linspace.html#numpy.linspac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docs.scipy.org/doc/numpy/reference/generated/numpy.arange.html#numpy.arange" TargetMode="External"/><Relationship Id="rId4" Type="http://schemas.openxmlformats.org/officeDocument/2006/relationships/hyperlink" Target="https://github.com/numpy/numpy/blob/v1.17.0/numpy/core/function_base.py#L37-L179" TargetMode="Externa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Gulliver%27s_Travel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en.wikipedia.org/wiki/Jonathan_Swift"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E3C14F-AC50-4122-BD94-6B703BDD0B4F}"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60344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a:t>
            </a:fld>
            <a:endParaRPr lang="en-US"/>
          </a:p>
        </p:txBody>
      </p:sp>
    </p:spTree>
    <p:extLst>
      <p:ext uri="{BB962C8B-B14F-4D97-AF65-F5344CB8AC3E}">
        <p14:creationId xmlns:p14="http://schemas.microsoft.com/office/powerpoint/2010/main" val="66406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103</a:t>
            </a:fld>
            <a:endParaRPr lang="en-US"/>
          </a:p>
        </p:txBody>
      </p:sp>
    </p:spTree>
    <p:extLst>
      <p:ext uri="{BB962C8B-B14F-4D97-AF65-F5344CB8AC3E}">
        <p14:creationId xmlns:p14="http://schemas.microsoft.com/office/powerpoint/2010/main" val="37682390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104</a:t>
            </a:fld>
            <a:endParaRPr lang="en-US"/>
          </a:p>
        </p:txBody>
      </p:sp>
    </p:spTree>
    <p:extLst>
      <p:ext uri="{BB962C8B-B14F-4D97-AF65-F5344CB8AC3E}">
        <p14:creationId xmlns:p14="http://schemas.microsoft.com/office/powerpoint/2010/main" val="303056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105</a:t>
            </a:fld>
            <a:endParaRPr lang="en-US"/>
          </a:p>
        </p:txBody>
      </p:sp>
    </p:spTree>
    <p:extLst>
      <p:ext uri="{BB962C8B-B14F-4D97-AF65-F5344CB8AC3E}">
        <p14:creationId xmlns:p14="http://schemas.microsoft.com/office/powerpoint/2010/main" val="368728205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106</a:t>
            </a:fld>
            <a:endParaRPr lang="en-US"/>
          </a:p>
        </p:txBody>
      </p:sp>
    </p:spTree>
    <p:extLst>
      <p:ext uri="{BB962C8B-B14F-4D97-AF65-F5344CB8AC3E}">
        <p14:creationId xmlns:p14="http://schemas.microsoft.com/office/powerpoint/2010/main" val="419715723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107</a:t>
            </a:fld>
            <a:endParaRPr lang="en-US"/>
          </a:p>
        </p:txBody>
      </p:sp>
    </p:spTree>
    <p:extLst>
      <p:ext uri="{BB962C8B-B14F-4D97-AF65-F5344CB8AC3E}">
        <p14:creationId xmlns:p14="http://schemas.microsoft.com/office/powerpoint/2010/main" val="3524140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108</a:t>
            </a:fld>
            <a:endParaRPr lang="en-US"/>
          </a:p>
        </p:txBody>
      </p:sp>
    </p:spTree>
    <p:extLst>
      <p:ext uri="{BB962C8B-B14F-4D97-AF65-F5344CB8AC3E}">
        <p14:creationId xmlns:p14="http://schemas.microsoft.com/office/powerpoint/2010/main" val="12058909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109</a:t>
            </a:fld>
            <a:endParaRPr lang="en-US"/>
          </a:p>
        </p:txBody>
      </p:sp>
    </p:spTree>
    <p:extLst>
      <p:ext uri="{BB962C8B-B14F-4D97-AF65-F5344CB8AC3E}">
        <p14:creationId xmlns:p14="http://schemas.microsoft.com/office/powerpoint/2010/main" val="33505274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110</a:t>
            </a:fld>
            <a:endParaRPr lang="en-US"/>
          </a:p>
        </p:txBody>
      </p:sp>
    </p:spTree>
    <p:extLst>
      <p:ext uri="{BB962C8B-B14F-4D97-AF65-F5344CB8AC3E}">
        <p14:creationId xmlns:p14="http://schemas.microsoft.com/office/powerpoint/2010/main" val="35884927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111</a:t>
            </a:fld>
            <a:endParaRPr lang="en-US"/>
          </a:p>
        </p:txBody>
      </p:sp>
    </p:spTree>
    <p:extLst>
      <p:ext uri="{BB962C8B-B14F-4D97-AF65-F5344CB8AC3E}">
        <p14:creationId xmlns:p14="http://schemas.microsoft.com/office/powerpoint/2010/main" val="122999350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112</a:t>
            </a:fld>
            <a:endParaRPr lang="en-US"/>
          </a:p>
        </p:txBody>
      </p:sp>
    </p:spTree>
    <p:extLst>
      <p:ext uri="{BB962C8B-B14F-4D97-AF65-F5344CB8AC3E}">
        <p14:creationId xmlns:p14="http://schemas.microsoft.com/office/powerpoint/2010/main" val="4160232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a:t>
            </a:fld>
            <a:endParaRPr lang="en-US"/>
          </a:p>
        </p:txBody>
      </p:sp>
    </p:spTree>
    <p:extLst>
      <p:ext uri="{BB962C8B-B14F-4D97-AF65-F5344CB8AC3E}">
        <p14:creationId xmlns:p14="http://schemas.microsoft.com/office/powerpoint/2010/main" val="362070837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113</a:t>
            </a:fld>
            <a:endParaRPr lang="en-US"/>
          </a:p>
        </p:txBody>
      </p:sp>
    </p:spTree>
    <p:extLst>
      <p:ext uri="{BB962C8B-B14F-4D97-AF65-F5344CB8AC3E}">
        <p14:creationId xmlns:p14="http://schemas.microsoft.com/office/powerpoint/2010/main" val="11031682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114</a:t>
            </a:fld>
            <a:endParaRPr lang="en-US"/>
          </a:p>
        </p:txBody>
      </p:sp>
    </p:spTree>
    <p:extLst>
      <p:ext uri="{BB962C8B-B14F-4D97-AF65-F5344CB8AC3E}">
        <p14:creationId xmlns:p14="http://schemas.microsoft.com/office/powerpoint/2010/main" val="54685005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115</a:t>
            </a:fld>
            <a:endParaRPr lang="en-US"/>
          </a:p>
        </p:txBody>
      </p:sp>
    </p:spTree>
    <p:extLst>
      <p:ext uri="{BB962C8B-B14F-4D97-AF65-F5344CB8AC3E}">
        <p14:creationId xmlns:p14="http://schemas.microsoft.com/office/powerpoint/2010/main" val="375298764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116</a:t>
            </a:fld>
            <a:endParaRPr lang="en-US"/>
          </a:p>
        </p:txBody>
      </p:sp>
    </p:spTree>
    <p:extLst>
      <p:ext uri="{BB962C8B-B14F-4D97-AF65-F5344CB8AC3E}">
        <p14:creationId xmlns:p14="http://schemas.microsoft.com/office/powerpoint/2010/main" val="294358925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117</a:t>
            </a:fld>
            <a:endParaRPr lang="en-US"/>
          </a:p>
        </p:txBody>
      </p:sp>
    </p:spTree>
    <p:extLst>
      <p:ext uri="{BB962C8B-B14F-4D97-AF65-F5344CB8AC3E}">
        <p14:creationId xmlns:p14="http://schemas.microsoft.com/office/powerpoint/2010/main" val="285300084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118</a:t>
            </a:fld>
            <a:endParaRPr lang="en-US"/>
          </a:p>
        </p:txBody>
      </p:sp>
    </p:spTree>
    <p:extLst>
      <p:ext uri="{BB962C8B-B14F-4D97-AF65-F5344CB8AC3E}">
        <p14:creationId xmlns:p14="http://schemas.microsoft.com/office/powerpoint/2010/main" val="30143447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119</a:t>
            </a:fld>
            <a:endParaRPr lang="en-US"/>
          </a:p>
        </p:txBody>
      </p:sp>
    </p:spTree>
    <p:extLst>
      <p:ext uri="{BB962C8B-B14F-4D97-AF65-F5344CB8AC3E}">
        <p14:creationId xmlns:p14="http://schemas.microsoft.com/office/powerpoint/2010/main" val="7093611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120</a:t>
            </a:fld>
            <a:endParaRPr lang="en-US"/>
          </a:p>
        </p:txBody>
      </p:sp>
    </p:spTree>
    <p:extLst>
      <p:ext uri="{BB962C8B-B14F-4D97-AF65-F5344CB8AC3E}">
        <p14:creationId xmlns:p14="http://schemas.microsoft.com/office/powerpoint/2010/main" val="24414752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121</a:t>
            </a:fld>
            <a:endParaRPr lang="en-US"/>
          </a:p>
        </p:txBody>
      </p:sp>
    </p:spTree>
    <p:extLst>
      <p:ext uri="{BB962C8B-B14F-4D97-AF65-F5344CB8AC3E}">
        <p14:creationId xmlns:p14="http://schemas.microsoft.com/office/powerpoint/2010/main" val="39244352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122</a:t>
            </a:fld>
            <a:endParaRPr lang="en-US"/>
          </a:p>
        </p:txBody>
      </p:sp>
    </p:spTree>
    <p:extLst>
      <p:ext uri="{BB962C8B-B14F-4D97-AF65-F5344CB8AC3E}">
        <p14:creationId xmlns:p14="http://schemas.microsoft.com/office/powerpoint/2010/main" val="1343380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a:p>
            <a:r>
              <a:rPr lang="en-US" dirty="0"/>
              <a:t>This same as MATLAB – add axis, </a:t>
            </a:r>
            <a:r>
              <a:rPr lang="en-US" dirty="0" err="1"/>
              <a:t>etc</a:t>
            </a:r>
            <a:r>
              <a:rPr lang="en-US" dirty="0"/>
              <a:t>, to current plot window with calls that modify the plot.</a:t>
            </a:r>
          </a:p>
          <a:p>
            <a:r>
              <a:rPr lang="en-US" dirty="0"/>
              <a:t>Each call “erases” the previous (</a:t>
            </a:r>
            <a:r>
              <a:rPr lang="en-US" dirty="0" err="1"/>
              <a:t>plt.plot</a:t>
            </a:r>
            <a:r>
              <a:rPr lang="en-US" dirty="0"/>
              <a:t> erases whole current plot, </a:t>
            </a:r>
            <a:r>
              <a:rPr lang="en-US" dirty="0" err="1"/>
              <a:t>plt.axis</a:t>
            </a:r>
            <a:r>
              <a:rPr lang="en-US" dirty="0"/>
              <a:t> erases current axis)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a:t>
            </a:fld>
            <a:endParaRPr lang="en-US"/>
          </a:p>
        </p:txBody>
      </p:sp>
    </p:spTree>
    <p:extLst>
      <p:ext uri="{BB962C8B-B14F-4D97-AF65-F5344CB8AC3E}">
        <p14:creationId xmlns:p14="http://schemas.microsoft.com/office/powerpoint/2010/main" val="326809336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123</a:t>
            </a:fld>
            <a:endParaRPr lang="en-US"/>
          </a:p>
        </p:txBody>
      </p:sp>
    </p:spTree>
    <p:extLst>
      <p:ext uri="{BB962C8B-B14F-4D97-AF65-F5344CB8AC3E}">
        <p14:creationId xmlns:p14="http://schemas.microsoft.com/office/powerpoint/2010/main" val="347121801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124</a:t>
            </a:fld>
            <a:endParaRPr lang="en-US"/>
          </a:p>
        </p:txBody>
      </p:sp>
    </p:spTree>
    <p:extLst>
      <p:ext uri="{BB962C8B-B14F-4D97-AF65-F5344CB8AC3E}">
        <p14:creationId xmlns:p14="http://schemas.microsoft.com/office/powerpoint/2010/main" val="38032047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125</a:t>
            </a:fld>
            <a:endParaRPr lang="en-US"/>
          </a:p>
        </p:txBody>
      </p:sp>
    </p:spTree>
    <p:extLst>
      <p:ext uri="{BB962C8B-B14F-4D97-AF65-F5344CB8AC3E}">
        <p14:creationId xmlns:p14="http://schemas.microsoft.com/office/powerpoint/2010/main" val="25833842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126</a:t>
            </a:fld>
            <a:endParaRPr lang="en-US"/>
          </a:p>
        </p:txBody>
      </p:sp>
    </p:spTree>
    <p:extLst>
      <p:ext uri="{BB962C8B-B14F-4D97-AF65-F5344CB8AC3E}">
        <p14:creationId xmlns:p14="http://schemas.microsoft.com/office/powerpoint/2010/main" val="59069846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127</a:t>
            </a:fld>
            <a:endParaRPr lang="en-US"/>
          </a:p>
        </p:txBody>
      </p:sp>
    </p:spTree>
    <p:extLst>
      <p:ext uri="{BB962C8B-B14F-4D97-AF65-F5344CB8AC3E}">
        <p14:creationId xmlns:p14="http://schemas.microsoft.com/office/powerpoint/2010/main" val="56386532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128</a:t>
            </a:fld>
            <a:endParaRPr lang="en-US"/>
          </a:p>
        </p:txBody>
      </p:sp>
    </p:spTree>
    <p:extLst>
      <p:ext uri="{BB962C8B-B14F-4D97-AF65-F5344CB8AC3E}">
        <p14:creationId xmlns:p14="http://schemas.microsoft.com/office/powerpoint/2010/main" val="4619905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129</a:t>
            </a:fld>
            <a:endParaRPr lang="en-US"/>
          </a:p>
        </p:txBody>
      </p:sp>
    </p:spTree>
    <p:extLst>
      <p:ext uri="{BB962C8B-B14F-4D97-AF65-F5344CB8AC3E}">
        <p14:creationId xmlns:p14="http://schemas.microsoft.com/office/powerpoint/2010/main" val="218697330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130</a:t>
            </a:fld>
            <a:endParaRPr lang="en-US"/>
          </a:p>
        </p:txBody>
      </p:sp>
    </p:spTree>
    <p:extLst>
      <p:ext uri="{BB962C8B-B14F-4D97-AF65-F5344CB8AC3E}">
        <p14:creationId xmlns:p14="http://schemas.microsoft.com/office/powerpoint/2010/main" val="18862111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131</a:t>
            </a:fld>
            <a:endParaRPr lang="en-US"/>
          </a:p>
        </p:txBody>
      </p:sp>
    </p:spTree>
    <p:extLst>
      <p:ext uri="{BB962C8B-B14F-4D97-AF65-F5344CB8AC3E}">
        <p14:creationId xmlns:p14="http://schemas.microsoft.com/office/powerpoint/2010/main" val="225033591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132</a:t>
            </a:fld>
            <a:endParaRPr lang="en-US"/>
          </a:p>
        </p:txBody>
      </p:sp>
    </p:spTree>
    <p:extLst>
      <p:ext uri="{BB962C8B-B14F-4D97-AF65-F5344CB8AC3E}">
        <p14:creationId xmlns:p14="http://schemas.microsoft.com/office/powerpoint/2010/main" val="702889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a:t>
            </a:r>
            <a:r>
              <a:rPr lang="en-US" dirty="0" err="1"/>
              <a:t>plt.show</a:t>
            </a:r>
            <a:r>
              <a:rPr lang="en-US" dirty="0"/>
              <a:t>()</a:t>
            </a:r>
          </a:p>
          <a:p>
            <a:endParaRPr lang="en-US" dirty="0"/>
          </a:p>
          <a:p>
            <a:r>
              <a:rPr lang="en-US" dirty="0"/>
              <a:t>Notice – do not need “hold” command – there is a deprecated hold command that still behaves properly (</a:t>
            </a:r>
            <a:r>
              <a:rPr lang="en-US" dirty="0" err="1"/>
              <a:t>su</a:t>
            </a:r>
            <a:r>
              <a:rPr lang="en-US" dirty="0"/>
              <a:t>[[</a:t>
            </a:r>
            <a:r>
              <a:rPr lang="en-US" dirty="0" err="1"/>
              <a:t>psedly</a:t>
            </a:r>
            <a:r>
              <a:rPr lang="en-US" dirty="0"/>
              <a:t>, I’ve not verified that).</a:t>
            </a:r>
          </a:p>
          <a:p>
            <a:r>
              <a:rPr lang="en-US" dirty="0"/>
              <a:t>Getting tired of typing the data so make lists.</a:t>
            </a:r>
          </a:p>
          <a:p>
            <a:r>
              <a:rPr lang="en-US" dirty="0"/>
              <a:t>Add grid</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a:t>
            </a:fld>
            <a:endParaRPr lang="en-US"/>
          </a:p>
        </p:txBody>
      </p:sp>
    </p:spTree>
    <p:extLst>
      <p:ext uri="{BB962C8B-B14F-4D97-AF65-F5344CB8AC3E}">
        <p14:creationId xmlns:p14="http://schemas.microsoft.com/office/powerpoint/2010/main" val="247709542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133</a:t>
            </a:fld>
            <a:endParaRPr lang="en-US"/>
          </a:p>
        </p:txBody>
      </p:sp>
    </p:spTree>
    <p:extLst>
      <p:ext uri="{BB962C8B-B14F-4D97-AF65-F5344CB8AC3E}">
        <p14:creationId xmlns:p14="http://schemas.microsoft.com/office/powerpoint/2010/main" val="307021570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134</a:t>
            </a:fld>
            <a:endParaRPr lang="en-US"/>
          </a:p>
        </p:txBody>
      </p:sp>
    </p:spTree>
    <p:extLst>
      <p:ext uri="{BB962C8B-B14F-4D97-AF65-F5344CB8AC3E}">
        <p14:creationId xmlns:p14="http://schemas.microsoft.com/office/powerpoint/2010/main" val="303518259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135</a:t>
            </a:fld>
            <a:endParaRPr lang="en-US"/>
          </a:p>
        </p:txBody>
      </p:sp>
    </p:spTree>
    <p:extLst>
      <p:ext uri="{BB962C8B-B14F-4D97-AF65-F5344CB8AC3E}">
        <p14:creationId xmlns:p14="http://schemas.microsoft.com/office/powerpoint/2010/main" val="12482222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136</a:t>
            </a:fld>
            <a:endParaRPr lang="en-US"/>
          </a:p>
        </p:txBody>
      </p:sp>
    </p:spTree>
    <p:extLst>
      <p:ext uri="{BB962C8B-B14F-4D97-AF65-F5344CB8AC3E}">
        <p14:creationId xmlns:p14="http://schemas.microsoft.com/office/powerpoint/2010/main" val="32831033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137</a:t>
            </a:fld>
            <a:endParaRPr lang="en-US"/>
          </a:p>
        </p:txBody>
      </p:sp>
    </p:spTree>
    <p:extLst>
      <p:ext uri="{BB962C8B-B14F-4D97-AF65-F5344CB8AC3E}">
        <p14:creationId xmlns:p14="http://schemas.microsoft.com/office/powerpoint/2010/main" val="261242176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138</a:t>
            </a:fld>
            <a:endParaRPr lang="en-US"/>
          </a:p>
        </p:txBody>
      </p:sp>
    </p:spTree>
    <p:extLst>
      <p:ext uri="{BB962C8B-B14F-4D97-AF65-F5344CB8AC3E}">
        <p14:creationId xmlns:p14="http://schemas.microsoft.com/office/powerpoint/2010/main" val="314731848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139</a:t>
            </a:fld>
            <a:endParaRPr lang="en-US"/>
          </a:p>
        </p:txBody>
      </p:sp>
    </p:spTree>
    <p:extLst>
      <p:ext uri="{BB962C8B-B14F-4D97-AF65-F5344CB8AC3E}">
        <p14:creationId xmlns:p14="http://schemas.microsoft.com/office/powerpoint/2010/main" val="168713228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140</a:t>
            </a:fld>
            <a:endParaRPr lang="en-US"/>
          </a:p>
        </p:txBody>
      </p:sp>
    </p:spTree>
    <p:extLst>
      <p:ext uri="{BB962C8B-B14F-4D97-AF65-F5344CB8AC3E}">
        <p14:creationId xmlns:p14="http://schemas.microsoft.com/office/powerpoint/2010/main" val="417430836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141</a:t>
            </a:fld>
            <a:endParaRPr lang="en-US"/>
          </a:p>
        </p:txBody>
      </p:sp>
    </p:spTree>
    <p:extLst>
      <p:ext uri="{BB962C8B-B14F-4D97-AF65-F5344CB8AC3E}">
        <p14:creationId xmlns:p14="http://schemas.microsoft.com/office/powerpoint/2010/main" val="13120617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142</a:t>
            </a:fld>
            <a:endParaRPr lang="en-US"/>
          </a:p>
        </p:txBody>
      </p:sp>
    </p:spTree>
    <p:extLst>
      <p:ext uri="{BB962C8B-B14F-4D97-AF65-F5344CB8AC3E}">
        <p14:creationId xmlns:p14="http://schemas.microsoft.com/office/powerpoint/2010/main" val="3640704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a:t>
            </a:fld>
            <a:endParaRPr lang="en-US"/>
          </a:p>
        </p:txBody>
      </p:sp>
    </p:spTree>
    <p:extLst>
      <p:ext uri="{BB962C8B-B14F-4D97-AF65-F5344CB8AC3E}">
        <p14:creationId xmlns:p14="http://schemas.microsoft.com/office/powerpoint/2010/main" val="11961788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143</a:t>
            </a:fld>
            <a:endParaRPr lang="en-US"/>
          </a:p>
        </p:txBody>
      </p:sp>
    </p:spTree>
    <p:extLst>
      <p:ext uri="{BB962C8B-B14F-4D97-AF65-F5344CB8AC3E}">
        <p14:creationId xmlns:p14="http://schemas.microsoft.com/office/powerpoint/2010/main" val="231888560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144</a:t>
            </a:fld>
            <a:endParaRPr lang="en-US"/>
          </a:p>
        </p:txBody>
      </p:sp>
    </p:spTree>
    <p:extLst>
      <p:ext uri="{BB962C8B-B14F-4D97-AF65-F5344CB8AC3E}">
        <p14:creationId xmlns:p14="http://schemas.microsoft.com/office/powerpoint/2010/main" val="333446771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145</a:t>
            </a:fld>
            <a:endParaRPr lang="en-US"/>
          </a:p>
        </p:txBody>
      </p:sp>
    </p:spTree>
    <p:extLst>
      <p:ext uri="{BB962C8B-B14F-4D97-AF65-F5344CB8AC3E}">
        <p14:creationId xmlns:p14="http://schemas.microsoft.com/office/powerpoint/2010/main" val="428035433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146</a:t>
            </a:fld>
            <a:endParaRPr lang="en-US"/>
          </a:p>
        </p:txBody>
      </p:sp>
    </p:spTree>
    <p:extLst>
      <p:ext uri="{BB962C8B-B14F-4D97-AF65-F5344CB8AC3E}">
        <p14:creationId xmlns:p14="http://schemas.microsoft.com/office/powerpoint/2010/main" val="2230444723"/>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147</a:t>
            </a:fld>
            <a:endParaRPr lang="en-US"/>
          </a:p>
        </p:txBody>
      </p:sp>
    </p:spTree>
    <p:extLst>
      <p:ext uri="{BB962C8B-B14F-4D97-AF65-F5344CB8AC3E}">
        <p14:creationId xmlns:p14="http://schemas.microsoft.com/office/powerpoint/2010/main" val="338465861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148</a:t>
            </a:fld>
            <a:endParaRPr lang="en-US"/>
          </a:p>
        </p:txBody>
      </p:sp>
    </p:spTree>
    <p:extLst>
      <p:ext uri="{BB962C8B-B14F-4D97-AF65-F5344CB8AC3E}">
        <p14:creationId xmlns:p14="http://schemas.microsoft.com/office/powerpoint/2010/main" val="122825848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149</a:t>
            </a:fld>
            <a:endParaRPr lang="en-US"/>
          </a:p>
        </p:txBody>
      </p:sp>
    </p:spTree>
    <p:extLst>
      <p:ext uri="{BB962C8B-B14F-4D97-AF65-F5344CB8AC3E}">
        <p14:creationId xmlns:p14="http://schemas.microsoft.com/office/powerpoint/2010/main" val="58828649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150</a:t>
            </a:fld>
            <a:endParaRPr lang="en-US"/>
          </a:p>
        </p:txBody>
      </p:sp>
    </p:spTree>
    <p:extLst>
      <p:ext uri="{BB962C8B-B14F-4D97-AF65-F5344CB8AC3E}">
        <p14:creationId xmlns:p14="http://schemas.microsoft.com/office/powerpoint/2010/main" val="23306314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151</a:t>
            </a:fld>
            <a:endParaRPr lang="en-US"/>
          </a:p>
        </p:txBody>
      </p:sp>
    </p:spTree>
    <p:extLst>
      <p:ext uri="{BB962C8B-B14F-4D97-AF65-F5344CB8AC3E}">
        <p14:creationId xmlns:p14="http://schemas.microsoft.com/office/powerpoint/2010/main" val="391909002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152</a:t>
            </a:fld>
            <a:endParaRPr lang="en-US"/>
          </a:p>
        </p:txBody>
      </p:sp>
    </p:spTree>
    <p:extLst>
      <p:ext uri="{BB962C8B-B14F-4D97-AF65-F5344CB8AC3E}">
        <p14:creationId xmlns:p14="http://schemas.microsoft.com/office/powerpoint/2010/main" val="3941121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LOOK UP STUFF ON GOOGLE!!!</a:t>
            </a:r>
          </a:p>
          <a:p>
            <a:endParaRPr lang="en-US" b="1" dirty="0"/>
          </a:p>
          <a:p>
            <a:r>
              <a:rPr lang="en-US" b="1" dirty="0" err="1"/>
              <a:t>numpy.arange</a:t>
            </a:r>
            <a:endParaRPr lang="en-US" b="1" dirty="0"/>
          </a:p>
          <a:p>
            <a:r>
              <a:rPr lang="en-US" dirty="0" err="1"/>
              <a:t>numpy.arange</a:t>
            </a:r>
            <a:r>
              <a:rPr lang="en-US" dirty="0"/>
              <a:t>([</a:t>
            </a:r>
            <a:r>
              <a:rPr lang="en-US" i="1" dirty="0"/>
              <a:t>start</a:t>
            </a:r>
            <a:r>
              <a:rPr lang="en-US" dirty="0"/>
              <a:t>, ]</a:t>
            </a:r>
            <a:r>
              <a:rPr lang="en-US" i="1" dirty="0"/>
              <a:t>stop</a:t>
            </a:r>
            <a:r>
              <a:rPr lang="en-US" dirty="0"/>
              <a:t>, [</a:t>
            </a:r>
            <a:r>
              <a:rPr lang="en-US" i="1" dirty="0"/>
              <a:t>step</a:t>
            </a:r>
            <a:r>
              <a:rPr lang="en-US" dirty="0"/>
              <a:t>, ]</a:t>
            </a:r>
            <a:r>
              <a:rPr lang="en-US" i="1" dirty="0" err="1"/>
              <a:t>dtype</a:t>
            </a:r>
            <a:r>
              <a:rPr lang="en-US" i="1" dirty="0"/>
              <a:t>=None</a:t>
            </a:r>
            <a:r>
              <a:rPr lang="en-US" dirty="0"/>
              <a:t>) Return evenly spaced values within a given interval.</a:t>
            </a:r>
          </a:p>
          <a:p>
            <a:r>
              <a:rPr lang="en-US" dirty="0"/>
              <a:t>Values are generated within the half-open interval [start, stop) (in other words, the interval including </a:t>
            </a:r>
            <a:r>
              <a:rPr lang="en-US" i="1" dirty="0"/>
              <a:t>start</a:t>
            </a:r>
            <a:r>
              <a:rPr lang="en-US" dirty="0"/>
              <a:t> but excluding </a:t>
            </a:r>
            <a:r>
              <a:rPr lang="en-US" i="1" dirty="0"/>
              <a:t>stop</a:t>
            </a:r>
            <a:r>
              <a:rPr lang="en-US" dirty="0"/>
              <a:t>). For integer arguments the function is equivalent to the Python built-in </a:t>
            </a:r>
            <a:r>
              <a:rPr lang="en-US" i="1" dirty="0"/>
              <a:t>range</a:t>
            </a:r>
            <a:r>
              <a:rPr lang="en-US" dirty="0"/>
              <a:t> function, but returns an </a:t>
            </a:r>
            <a:r>
              <a:rPr lang="en-US" dirty="0" err="1"/>
              <a:t>ndarray</a:t>
            </a:r>
            <a:r>
              <a:rPr lang="en-US" dirty="0"/>
              <a:t> rather than a list.</a:t>
            </a:r>
          </a:p>
          <a:p>
            <a:r>
              <a:rPr lang="en-US" dirty="0"/>
              <a:t>When using a non-integer step, such as 0.1, the results will often not be consistent. It is better to use </a:t>
            </a:r>
            <a:r>
              <a:rPr lang="en-US" dirty="0">
                <a:hlinkClick r:id="rId3" tooltip="numpy.linspace"/>
              </a:rPr>
              <a:t>numpy.linspace</a:t>
            </a:r>
            <a:r>
              <a:rPr lang="en-US" dirty="0"/>
              <a:t> for these cases.</a:t>
            </a:r>
          </a:p>
          <a:p>
            <a:endParaRPr lang="en-US" dirty="0"/>
          </a:p>
          <a:p>
            <a:r>
              <a:rPr lang="en-US" b="1" dirty="0" err="1"/>
              <a:t>numpy.linspace</a:t>
            </a:r>
            <a:r>
              <a:rPr lang="en-US" dirty="0"/>
              <a:t>(</a:t>
            </a:r>
            <a:r>
              <a:rPr lang="en-US" i="1" dirty="0"/>
              <a:t>start</a:t>
            </a:r>
            <a:r>
              <a:rPr lang="en-US" dirty="0"/>
              <a:t>, </a:t>
            </a:r>
            <a:r>
              <a:rPr lang="en-US" i="1" dirty="0"/>
              <a:t>stop</a:t>
            </a:r>
            <a:r>
              <a:rPr lang="en-US" dirty="0"/>
              <a:t>, </a:t>
            </a:r>
            <a:r>
              <a:rPr lang="en-US" i="1" dirty="0"/>
              <a:t>num=50</a:t>
            </a:r>
            <a:r>
              <a:rPr lang="en-US" dirty="0"/>
              <a:t>, </a:t>
            </a:r>
            <a:r>
              <a:rPr lang="en-US" i="1" dirty="0"/>
              <a:t>endpoint=True</a:t>
            </a:r>
            <a:r>
              <a:rPr lang="en-US" dirty="0"/>
              <a:t>, </a:t>
            </a:r>
            <a:r>
              <a:rPr lang="en-US" i="1" dirty="0" err="1"/>
              <a:t>retstep</a:t>
            </a:r>
            <a:r>
              <a:rPr lang="en-US" i="1" dirty="0"/>
              <a:t>=False</a:t>
            </a:r>
            <a:r>
              <a:rPr lang="en-US" dirty="0"/>
              <a:t>, </a:t>
            </a:r>
            <a:r>
              <a:rPr lang="en-US" i="1" dirty="0" err="1"/>
              <a:t>dtype</a:t>
            </a:r>
            <a:r>
              <a:rPr lang="en-US" i="1" dirty="0"/>
              <a:t>=None</a:t>
            </a:r>
            <a:r>
              <a:rPr lang="en-US" dirty="0"/>
              <a:t>, </a:t>
            </a:r>
            <a:r>
              <a:rPr lang="en-US" i="1" dirty="0"/>
              <a:t>axis=0</a:t>
            </a:r>
            <a:r>
              <a:rPr lang="en-US" dirty="0"/>
              <a:t>)</a:t>
            </a:r>
            <a:r>
              <a:rPr lang="en-US" dirty="0">
                <a:hlinkClick r:id="rId4"/>
              </a:rPr>
              <a:t>[source]</a:t>
            </a:r>
            <a:r>
              <a:rPr lang="en-US" dirty="0"/>
              <a:t> Return evenly spaced numbers over a specified interval.</a:t>
            </a:r>
          </a:p>
          <a:p>
            <a:r>
              <a:rPr lang="en-US" dirty="0"/>
              <a:t>Returns </a:t>
            </a:r>
            <a:r>
              <a:rPr lang="en-US" i="1" dirty="0"/>
              <a:t>num</a:t>
            </a:r>
            <a:r>
              <a:rPr lang="en-US" dirty="0"/>
              <a:t> evenly spaced samples, calculated over the interval [</a:t>
            </a:r>
            <a:r>
              <a:rPr lang="en-US" i="1" dirty="0"/>
              <a:t>start</a:t>
            </a:r>
            <a:r>
              <a:rPr lang="en-US" dirty="0"/>
              <a:t>, </a:t>
            </a:r>
            <a:r>
              <a:rPr lang="en-US" i="1" dirty="0"/>
              <a:t>stop</a:t>
            </a:r>
            <a:r>
              <a:rPr lang="en-US" dirty="0"/>
              <a:t>].</a:t>
            </a:r>
          </a:p>
          <a:p>
            <a:r>
              <a:rPr lang="en-US" dirty="0"/>
              <a:t>The endpoint of the interval can optionally be excluded.</a:t>
            </a:r>
          </a:p>
          <a:p>
            <a:endParaRPr lang="en-US" dirty="0"/>
          </a:p>
          <a:p>
            <a:r>
              <a:rPr lang="en-US" dirty="0" err="1"/>
              <a:t>numpy.linspace</a:t>
            </a:r>
            <a:r>
              <a:rPr lang="en-US" dirty="0"/>
              <a:t> says --- See also</a:t>
            </a:r>
          </a:p>
          <a:p>
            <a:r>
              <a:rPr lang="en-US" dirty="0">
                <a:hlinkClick r:id="rId5" tooltip="numpy.arange"/>
              </a:rPr>
              <a:t>arange</a:t>
            </a:r>
            <a:r>
              <a:rPr lang="en-US" dirty="0"/>
              <a:t> Similar to </a:t>
            </a:r>
            <a:r>
              <a:rPr lang="en-US" dirty="0">
                <a:hlinkClick r:id="rId3" tooltip="numpy.linspace"/>
              </a:rPr>
              <a:t>linspace</a:t>
            </a:r>
            <a:r>
              <a:rPr lang="en-US" dirty="0"/>
              <a:t>, but uses a step size (instead of the number of samples).</a:t>
            </a:r>
          </a:p>
          <a:p>
            <a:endParaRPr lang="en-US" dirty="0"/>
          </a:p>
          <a:p>
            <a:r>
              <a:rPr lang="en-US" dirty="0"/>
              <a:t>Note “closed” vs ”open” ends, start end is closed, stop end is open (does not include the stop value)</a:t>
            </a:r>
          </a:p>
          <a:p>
            <a:endParaRPr lang="en-US" dirty="0"/>
          </a:p>
          <a:p>
            <a:r>
              <a:rPr lang="en-US" dirty="0"/>
              <a:t>Here if X was a list X**2 falls over.</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a:t>
            </a:fld>
            <a:endParaRPr lang="en-US"/>
          </a:p>
        </p:txBody>
      </p:sp>
    </p:spTree>
    <p:extLst>
      <p:ext uri="{BB962C8B-B14F-4D97-AF65-F5344CB8AC3E}">
        <p14:creationId xmlns:p14="http://schemas.microsoft.com/office/powerpoint/2010/main" val="91017385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153</a:t>
            </a:fld>
            <a:endParaRPr lang="en-US"/>
          </a:p>
        </p:txBody>
      </p:sp>
    </p:spTree>
    <p:extLst>
      <p:ext uri="{BB962C8B-B14F-4D97-AF65-F5344CB8AC3E}">
        <p14:creationId xmlns:p14="http://schemas.microsoft.com/office/powerpoint/2010/main" val="4189329865"/>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154</a:t>
            </a:fld>
            <a:endParaRPr lang="en-US"/>
          </a:p>
        </p:txBody>
      </p:sp>
    </p:spTree>
    <p:extLst>
      <p:ext uri="{BB962C8B-B14F-4D97-AF65-F5344CB8AC3E}">
        <p14:creationId xmlns:p14="http://schemas.microsoft.com/office/powerpoint/2010/main" val="15096690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155</a:t>
            </a:fld>
            <a:endParaRPr lang="en-US"/>
          </a:p>
        </p:txBody>
      </p:sp>
    </p:spTree>
    <p:extLst>
      <p:ext uri="{BB962C8B-B14F-4D97-AF65-F5344CB8AC3E}">
        <p14:creationId xmlns:p14="http://schemas.microsoft.com/office/powerpoint/2010/main" val="93511994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156</a:t>
            </a:fld>
            <a:endParaRPr lang="en-US"/>
          </a:p>
        </p:txBody>
      </p:sp>
    </p:spTree>
    <p:extLst>
      <p:ext uri="{BB962C8B-B14F-4D97-AF65-F5344CB8AC3E}">
        <p14:creationId xmlns:p14="http://schemas.microsoft.com/office/powerpoint/2010/main" val="19089492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157</a:t>
            </a:fld>
            <a:endParaRPr lang="en-US"/>
          </a:p>
        </p:txBody>
      </p:sp>
    </p:spTree>
    <p:extLst>
      <p:ext uri="{BB962C8B-B14F-4D97-AF65-F5344CB8AC3E}">
        <p14:creationId xmlns:p14="http://schemas.microsoft.com/office/powerpoint/2010/main" val="140455271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158</a:t>
            </a:fld>
            <a:endParaRPr lang="en-US"/>
          </a:p>
        </p:txBody>
      </p:sp>
    </p:spTree>
    <p:extLst>
      <p:ext uri="{BB962C8B-B14F-4D97-AF65-F5344CB8AC3E}">
        <p14:creationId xmlns:p14="http://schemas.microsoft.com/office/powerpoint/2010/main" val="417749540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159</a:t>
            </a:fld>
            <a:endParaRPr lang="en-US"/>
          </a:p>
        </p:txBody>
      </p:sp>
    </p:spTree>
    <p:extLst>
      <p:ext uri="{BB962C8B-B14F-4D97-AF65-F5344CB8AC3E}">
        <p14:creationId xmlns:p14="http://schemas.microsoft.com/office/powerpoint/2010/main" val="58132308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160</a:t>
            </a:fld>
            <a:endParaRPr lang="en-US"/>
          </a:p>
        </p:txBody>
      </p:sp>
    </p:spTree>
    <p:extLst>
      <p:ext uri="{BB962C8B-B14F-4D97-AF65-F5344CB8AC3E}">
        <p14:creationId xmlns:p14="http://schemas.microsoft.com/office/powerpoint/2010/main" val="27080107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161</a:t>
            </a:fld>
            <a:endParaRPr lang="en-US"/>
          </a:p>
        </p:txBody>
      </p:sp>
    </p:spTree>
    <p:extLst>
      <p:ext uri="{BB962C8B-B14F-4D97-AF65-F5344CB8AC3E}">
        <p14:creationId xmlns:p14="http://schemas.microsoft.com/office/powerpoint/2010/main" val="3925094029"/>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162</a:t>
            </a:fld>
            <a:endParaRPr lang="en-US"/>
          </a:p>
        </p:txBody>
      </p:sp>
    </p:spTree>
    <p:extLst>
      <p:ext uri="{BB962C8B-B14F-4D97-AF65-F5344CB8AC3E}">
        <p14:creationId xmlns:p14="http://schemas.microsoft.com/office/powerpoint/2010/main" val="142469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a:t>
            </a:fld>
            <a:endParaRPr lang="en-US"/>
          </a:p>
        </p:txBody>
      </p:sp>
    </p:spTree>
    <p:extLst>
      <p:ext uri="{BB962C8B-B14F-4D97-AF65-F5344CB8AC3E}">
        <p14:creationId xmlns:p14="http://schemas.microsoft.com/office/powerpoint/2010/main" val="414007137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163</a:t>
            </a:fld>
            <a:endParaRPr lang="en-US"/>
          </a:p>
        </p:txBody>
      </p:sp>
    </p:spTree>
    <p:extLst>
      <p:ext uri="{BB962C8B-B14F-4D97-AF65-F5344CB8AC3E}">
        <p14:creationId xmlns:p14="http://schemas.microsoft.com/office/powerpoint/2010/main" val="272340264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164</a:t>
            </a:fld>
            <a:endParaRPr lang="en-US"/>
          </a:p>
        </p:txBody>
      </p:sp>
    </p:spTree>
    <p:extLst>
      <p:ext uri="{BB962C8B-B14F-4D97-AF65-F5344CB8AC3E}">
        <p14:creationId xmlns:p14="http://schemas.microsoft.com/office/powerpoint/2010/main" val="97252562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165</a:t>
            </a:fld>
            <a:endParaRPr lang="en-US"/>
          </a:p>
        </p:txBody>
      </p:sp>
    </p:spTree>
    <p:extLst>
      <p:ext uri="{BB962C8B-B14F-4D97-AF65-F5344CB8AC3E}">
        <p14:creationId xmlns:p14="http://schemas.microsoft.com/office/powerpoint/2010/main" val="151213875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166</a:t>
            </a:fld>
            <a:endParaRPr lang="en-US"/>
          </a:p>
        </p:txBody>
      </p:sp>
    </p:spTree>
    <p:extLst>
      <p:ext uri="{BB962C8B-B14F-4D97-AF65-F5344CB8AC3E}">
        <p14:creationId xmlns:p14="http://schemas.microsoft.com/office/powerpoint/2010/main" val="44876871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167</a:t>
            </a:fld>
            <a:endParaRPr lang="en-US"/>
          </a:p>
        </p:txBody>
      </p:sp>
    </p:spTree>
    <p:extLst>
      <p:ext uri="{BB962C8B-B14F-4D97-AF65-F5344CB8AC3E}">
        <p14:creationId xmlns:p14="http://schemas.microsoft.com/office/powerpoint/2010/main" val="185349335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168</a:t>
            </a:fld>
            <a:endParaRPr lang="en-US"/>
          </a:p>
        </p:txBody>
      </p:sp>
    </p:spTree>
    <p:extLst>
      <p:ext uri="{BB962C8B-B14F-4D97-AF65-F5344CB8AC3E}">
        <p14:creationId xmlns:p14="http://schemas.microsoft.com/office/powerpoint/2010/main" val="248758647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169</a:t>
            </a:fld>
            <a:endParaRPr lang="en-US"/>
          </a:p>
        </p:txBody>
      </p:sp>
    </p:spTree>
    <p:extLst>
      <p:ext uri="{BB962C8B-B14F-4D97-AF65-F5344CB8AC3E}">
        <p14:creationId xmlns:p14="http://schemas.microsoft.com/office/powerpoint/2010/main" val="201856117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170</a:t>
            </a:fld>
            <a:endParaRPr lang="en-US"/>
          </a:p>
        </p:txBody>
      </p:sp>
    </p:spTree>
    <p:extLst>
      <p:ext uri="{BB962C8B-B14F-4D97-AF65-F5344CB8AC3E}">
        <p14:creationId xmlns:p14="http://schemas.microsoft.com/office/powerpoint/2010/main" val="225352786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171</a:t>
            </a:fld>
            <a:endParaRPr lang="en-US"/>
          </a:p>
        </p:txBody>
      </p:sp>
    </p:spTree>
    <p:extLst>
      <p:ext uri="{BB962C8B-B14F-4D97-AF65-F5344CB8AC3E}">
        <p14:creationId xmlns:p14="http://schemas.microsoft.com/office/powerpoint/2010/main" val="417656852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172</a:t>
            </a:fld>
            <a:endParaRPr lang="en-US"/>
          </a:p>
        </p:txBody>
      </p:sp>
    </p:spTree>
    <p:extLst>
      <p:ext uri="{BB962C8B-B14F-4D97-AF65-F5344CB8AC3E}">
        <p14:creationId xmlns:p14="http://schemas.microsoft.com/office/powerpoint/2010/main" val="213463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1" dirty="0">
                <a:latin typeface="Papyrus" panose="020B0602040200020303" pitchFamily="34" charset="77"/>
              </a:rPr>
              <a:t>Normally, you don't have to worry about this, because it is all taken care of behind the scenes. Below is a script to create two subplots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a:t>
            </a:fld>
            <a:endParaRPr lang="en-US"/>
          </a:p>
        </p:txBody>
      </p:sp>
    </p:spTree>
    <p:extLst>
      <p:ext uri="{BB962C8B-B14F-4D97-AF65-F5344CB8AC3E}">
        <p14:creationId xmlns:p14="http://schemas.microsoft.com/office/powerpoint/2010/main" val="63295501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FINALLY – Python does something MATLAB does not – broadcasting/singleton expansion to multiply 3d </a:t>
            </a:r>
            <a:r>
              <a:rPr lang="en-US" dirty="0" err="1"/>
              <a:t>NxMxO</a:t>
            </a:r>
            <a:r>
              <a:rPr lang="en-US" dirty="0"/>
              <a:t> matrix by 2d </a:t>
            </a:r>
            <a:r>
              <a:rPr lang="en-US" dirty="0" err="1"/>
              <a:t>NxM</a:t>
            </a:r>
            <a:r>
              <a:rPr lang="en-US" dirty="0"/>
              <a:t> matrix</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173</a:t>
            </a:fld>
            <a:endParaRPr lang="en-US"/>
          </a:p>
        </p:txBody>
      </p:sp>
    </p:spTree>
    <p:extLst>
      <p:ext uri="{BB962C8B-B14F-4D97-AF65-F5344CB8AC3E}">
        <p14:creationId xmlns:p14="http://schemas.microsoft.com/office/powerpoint/2010/main" val="218925040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a:p>
            <a:endParaRPr lang="en-US" dirty="0"/>
          </a:p>
          <a:p>
            <a:r>
              <a:rPr lang="en-US" dirty="0"/>
              <a:t>https://</a:t>
            </a:r>
            <a:r>
              <a:rPr lang="en-US" dirty="0" err="1"/>
              <a:t>www.mathworks.com</a:t>
            </a:r>
            <a:r>
              <a:rPr lang="en-US" dirty="0"/>
              <a:t>/</a:t>
            </a:r>
            <a:r>
              <a:rPr lang="en-US" dirty="0" err="1"/>
              <a:t>matlabcentral</a:t>
            </a:r>
            <a:r>
              <a:rPr lang="en-US" dirty="0"/>
              <a:t>/</a:t>
            </a:r>
            <a:r>
              <a:rPr lang="en-US" dirty="0" err="1"/>
              <a:t>fileexchange</a:t>
            </a:r>
            <a:r>
              <a:rPr lang="en-US" dirty="0"/>
              <a:t>/25977-mtimesx-fast-matrix-multiply-with-multi-dimensional-support</a:t>
            </a:r>
          </a:p>
          <a:p>
            <a:r>
              <a:rPr lang="en-US" dirty="0"/>
              <a:t>https://</a:t>
            </a:r>
            <a:r>
              <a:rPr lang="en-US" dirty="0" err="1"/>
              <a:t>www.mathworks.com</a:t>
            </a:r>
            <a:r>
              <a:rPr lang="en-US" dirty="0"/>
              <a:t>/</a:t>
            </a:r>
            <a:r>
              <a:rPr lang="en-US" dirty="0" err="1"/>
              <a:t>matlabcentral</a:t>
            </a:r>
            <a:r>
              <a:rPr lang="en-US" dirty="0"/>
              <a:t>/</a:t>
            </a:r>
            <a:r>
              <a:rPr lang="en-US" dirty="0" err="1"/>
              <a:t>fileexchange</a:t>
            </a:r>
            <a:r>
              <a:rPr lang="en-US" dirty="0"/>
              <a:t>/41663-multidimensional-matrix-multiplication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174</a:t>
            </a:fld>
            <a:endParaRPr lang="en-US"/>
          </a:p>
        </p:txBody>
      </p:sp>
    </p:spTree>
    <p:extLst>
      <p:ext uri="{BB962C8B-B14F-4D97-AF65-F5344CB8AC3E}">
        <p14:creationId xmlns:p14="http://schemas.microsoft.com/office/powerpoint/2010/main" val="94321400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175</a:t>
            </a:fld>
            <a:endParaRPr lang="en-US"/>
          </a:p>
        </p:txBody>
      </p:sp>
    </p:spTree>
    <p:extLst>
      <p:ext uri="{BB962C8B-B14F-4D97-AF65-F5344CB8AC3E}">
        <p14:creationId xmlns:p14="http://schemas.microsoft.com/office/powerpoint/2010/main" val="157114885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176</a:t>
            </a:fld>
            <a:endParaRPr lang="en-US"/>
          </a:p>
        </p:txBody>
      </p:sp>
    </p:spTree>
    <p:extLst>
      <p:ext uri="{BB962C8B-B14F-4D97-AF65-F5344CB8AC3E}">
        <p14:creationId xmlns:p14="http://schemas.microsoft.com/office/powerpoint/2010/main" val="145225586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177</a:t>
            </a:fld>
            <a:endParaRPr lang="en-US"/>
          </a:p>
        </p:txBody>
      </p:sp>
    </p:spTree>
    <p:extLst>
      <p:ext uri="{BB962C8B-B14F-4D97-AF65-F5344CB8AC3E}">
        <p14:creationId xmlns:p14="http://schemas.microsoft.com/office/powerpoint/2010/main" val="346066842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we have already seen </a:t>
            </a:r>
            <a:r>
              <a:rPr lang="en-US" sz="1200" b="0" dirty="0" err="1">
                <a:latin typeface="Papyrus" panose="020B0602040200020303" pitchFamily="34" charset="77"/>
              </a:rPr>
              <a:t>np.arrange</a:t>
            </a:r>
            <a:r>
              <a:rPr lang="en-US" sz="1200" b="0" dirty="0">
                <a:latin typeface="Papyrus" panose="020B0602040200020303" pitchFamily="34" charset="77"/>
              </a:rPr>
              <a:t> – what does it do?</a:t>
            </a:r>
          </a:p>
          <a:p>
            <a:pPr algn="l"/>
            <a:r>
              <a:rPr lang="en-US" sz="1200" b="0" dirty="0">
                <a:latin typeface="Papyrus" panose="020B0602040200020303" pitchFamily="34" charset="77"/>
              </a:rPr>
              <a:t>Type these two commands in and look at t1 and t2.</a:t>
            </a:r>
          </a:p>
          <a:p>
            <a:pPr algn="l"/>
            <a:r>
              <a:rPr lang="en-US" sz="1200" b="0" dirty="0">
                <a:latin typeface="Papyrus" panose="020B0602040200020303" pitchFamily="34" charset="77"/>
              </a:rPr>
              <a:t>How long is each.</a:t>
            </a:r>
          </a:p>
          <a:p>
            <a:pPr algn="l"/>
            <a:r>
              <a:rPr lang="en-US" sz="1200" b="0" dirty="0">
                <a:latin typeface="Papyrus" panose="020B0602040200020303" pitchFamily="34" charset="77"/>
              </a:rPr>
              <a:t>What is the maximum value for each?</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178</a:t>
            </a:fld>
            <a:endParaRPr lang="en-US"/>
          </a:p>
        </p:txBody>
      </p:sp>
    </p:spTree>
    <p:extLst>
      <p:ext uri="{BB962C8B-B14F-4D97-AF65-F5344CB8AC3E}">
        <p14:creationId xmlns:p14="http://schemas.microsoft.com/office/powerpoint/2010/main" val="160431336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p>
          <a:p>
            <a:pPr algn="l"/>
            <a:r>
              <a:rPr lang="en-US" sz="1200" b="0" dirty="0">
                <a:latin typeface="Papyrus" panose="020B0602040200020303" pitchFamily="34" charset="77"/>
              </a:rPr>
              <a:t>Subplot divides full figure area in to 2 rows, one column and takes first one (count is across rows and then increment down)</a:t>
            </a:r>
          </a:p>
          <a:p>
            <a:pPr algn="l"/>
            <a:r>
              <a:rPr lang="en-US" sz="1200" b="0" dirty="0">
                <a:latin typeface="Papyrus" panose="020B0602040200020303" pitchFamily="34" charset="77"/>
              </a:rPr>
              <a:t>What is the difference between t1 and t2 (sampling interval over same range), f(t1) and f(t2)? Line looks continuous, dots are lower frequency ”sampling” of it. Line looks continuous, but it is not, it is the same as one with the dots. Probably another way to do this by decimating t2. Google it!</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179</a:t>
            </a:fld>
            <a:endParaRPr lang="en-US"/>
          </a:p>
        </p:txBody>
      </p:sp>
    </p:spTree>
    <p:extLst>
      <p:ext uri="{BB962C8B-B14F-4D97-AF65-F5344CB8AC3E}">
        <p14:creationId xmlns:p14="http://schemas.microsoft.com/office/powerpoint/2010/main" val="353013654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GUI from a “plot planner app”, but can’t find it.</a:t>
            </a: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180</a:t>
            </a:fld>
            <a:endParaRPr lang="en-US"/>
          </a:p>
        </p:txBody>
      </p:sp>
    </p:spTree>
    <p:extLst>
      <p:ext uri="{BB962C8B-B14F-4D97-AF65-F5344CB8AC3E}">
        <p14:creationId xmlns:p14="http://schemas.microsoft.com/office/powerpoint/2010/main" val="26788666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GUI from a “plot planner app”, but can’t find it.</a:t>
            </a:r>
          </a:p>
          <a:p>
            <a:pPr algn="l"/>
            <a:endParaRPr lang="en-US" sz="1200" b="0" dirty="0">
              <a:latin typeface="Papyrus" panose="020B0602040200020303" pitchFamily="34" charset="77"/>
            </a:endParaRPr>
          </a:p>
          <a:p>
            <a:pPr algn="l"/>
            <a:endParaRPr lang="en-US" sz="1200" b="0" dirty="0">
              <a:latin typeface="Papyrus" panose="020B0602040200020303" pitchFamily="34" charset="77"/>
            </a:endParaRP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181</a:t>
            </a:fld>
            <a:endParaRPr lang="en-US"/>
          </a:p>
        </p:txBody>
      </p:sp>
    </p:spTree>
    <p:extLst>
      <p:ext uri="{BB962C8B-B14F-4D97-AF65-F5344CB8AC3E}">
        <p14:creationId xmlns:p14="http://schemas.microsoft.com/office/powerpoint/2010/main" val="2453998734"/>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GUI from a “plot planner app”, but can’t find it.</a:t>
            </a: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182</a:t>
            </a:fld>
            <a:endParaRPr lang="en-US"/>
          </a:p>
        </p:txBody>
      </p:sp>
    </p:spTree>
    <p:extLst>
      <p:ext uri="{BB962C8B-B14F-4D97-AF65-F5344CB8AC3E}">
        <p14:creationId xmlns:p14="http://schemas.microsoft.com/office/powerpoint/2010/main" val="98682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a:t>
            </a:fld>
            <a:endParaRPr lang="en-US"/>
          </a:p>
        </p:txBody>
      </p:sp>
    </p:spTree>
    <p:extLst>
      <p:ext uri="{BB962C8B-B14F-4D97-AF65-F5344CB8AC3E}">
        <p14:creationId xmlns:p14="http://schemas.microsoft.com/office/powerpoint/2010/main" val="85317619"/>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https://</a:t>
            </a:r>
            <a:r>
              <a:rPr lang="en-US" sz="1200" b="0" dirty="0" err="1">
                <a:latin typeface="Papyrus" panose="020B0602040200020303" pitchFamily="34" charset="77"/>
              </a:rPr>
              <a:t>towardsdatascience.com</a:t>
            </a:r>
            <a:r>
              <a:rPr lang="en-US" sz="1200" b="0" dirty="0">
                <a:latin typeface="Papyrus" panose="020B0602040200020303" pitchFamily="34" charset="77"/>
              </a:rPr>
              <a:t>/subplots-in-matplotlib-a-guide-and-tool-for-planning-your-plots-7d63fa632857</a:t>
            </a:r>
          </a:p>
          <a:p>
            <a:pPr algn="l"/>
            <a:endParaRPr lang="en-US" sz="1200" b="0" dirty="0">
              <a:latin typeface="Papyrus" panose="020B0602040200020303" pitchFamily="34" charset="77"/>
            </a:endParaRPr>
          </a:p>
          <a:p>
            <a:pPr algn="l"/>
            <a:r>
              <a:rPr lang="en-US" sz="1200" b="0" dirty="0">
                <a:latin typeface="Papyrus" panose="020B0602040200020303" pitchFamily="34" charset="77"/>
              </a:rPr>
              <a:t>Have to do last one twice to get both.</a:t>
            </a:r>
          </a:p>
          <a:p>
            <a:pPr algn="l"/>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183</a:t>
            </a:fld>
            <a:endParaRPr lang="en-US"/>
          </a:p>
        </p:txBody>
      </p:sp>
    </p:spTree>
    <p:extLst>
      <p:ext uri="{BB962C8B-B14F-4D97-AF65-F5344CB8AC3E}">
        <p14:creationId xmlns:p14="http://schemas.microsoft.com/office/powerpoint/2010/main" val="141347773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p>
          <a:p>
            <a:pPr algn="l"/>
            <a:r>
              <a:rPr lang="en-US" sz="1200" b="0" dirty="0">
                <a:latin typeface="Papyrus" panose="020B0602040200020303" pitchFamily="34" charset="77"/>
              </a:rPr>
              <a:t>What subplot region selected?</a:t>
            </a:r>
          </a:p>
          <a:p>
            <a:pPr algn="l"/>
            <a:r>
              <a:rPr lang="en-US" sz="1200" b="0" dirty="0">
                <a:latin typeface="Papyrus" panose="020B0602040200020303" pitchFamily="34" charset="77"/>
              </a:rPr>
              <a:t>What is plotted?</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184</a:t>
            </a:fld>
            <a:endParaRPr lang="en-US"/>
          </a:p>
        </p:txBody>
      </p:sp>
    </p:spTree>
    <p:extLst>
      <p:ext uri="{BB962C8B-B14F-4D97-AF65-F5344CB8AC3E}">
        <p14:creationId xmlns:p14="http://schemas.microsoft.com/office/powerpoint/2010/main" val="1600163645"/>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185</a:t>
            </a:fld>
            <a:endParaRPr lang="en-US"/>
          </a:p>
        </p:txBody>
      </p:sp>
    </p:spTree>
    <p:extLst>
      <p:ext uri="{BB962C8B-B14F-4D97-AF65-F5344CB8AC3E}">
        <p14:creationId xmlns:p14="http://schemas.microsoft.com/office/powerpoint/2010/main" val="2996395368"/>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Bottom – just change loc</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186</a:t>
            </a:fld>
            <a:endParaRPr lang="en-US"/>
          </a:p>
        </p:txBody>
      </p:sp>
    </p:spTree>
    <p:extLst>
      <p:ext uri="{BB962C8B-B14F-4D97-AF65-F5344CB8AC3E}">
        <p14:creationId xmlns:p14="http://schemas.microsoft.com/office/powerpoint/2010/main" val="4170856156"/>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Bottom – just change loc</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187</a:t>
            </a:fld>
            <a:endParaRPr lang="en-US"/>
          </a:p>
        </p:txBody>
      </p:sp>
    </p:spTree>
    <p:extLst>
      <p:ext uri="{BB962C8B-B14F-4D97-AF65-F5344CB8AC3E}">
        <p14:creationId xmlns:p14="http://schemas.microsoft.com/office/powerpoint/2010/main" val="8049384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188</a:t>
            </a:fld>
            <a:endParaRPr lang="en-US"/>
          </a:p>
        </p:txBody>
      </p:sp>
    </p:spTree>
    <p:extLst>
      <p:ext uri="{BB962C8B-B14F-4D97-AF65-F5344CB8AC3E}">
        <p14:creationId xmlns:p14="http://schemas.microsoft.com/office/powerpoint/2010/main" val="4087993625"/>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I;m</a:t>
            </a:r>
            <a:r>
              <a:rPr lang="en-US" dirty="0"/>
              <a:t> skipping the junk that python prints out on startup</a:t>
            </a:r>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189</a:t>
            </a:fld>
            <a:endParaRPr lang="en-US"/>
          </a:p>
        </p:txBody>
      </p:sp>
    </p:spTree>
    <p:extLst>
      <p:ext uri="{BB962C8B-B14F-4D97-AF65-F5344CB8AC3E}">
        <p14:creationId xmlns:p14="http://schemas.microsoft.com/office/powerpoint/2010/main" val="263443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19</a:t>
            </a:fld>
            <a:endParaRPr lang="en-US"/>
          </a:p>
        </p:txBody>
      </p:sp>
    </p:spTree>
    <p:extLst>
      <p:ext uri="{BB962C8B-B14F-4D97-AF65-F5344CB8AC3E}">
        <p14:creationId xmlns:p14="http://schemas.microsoft.com/office/powerpoint/2010/main" val="275092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simple and straightforward.</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a:t>
            </a:fld>
            <a:endParaRPr lang="en-US"/>
          </a:p>
        </p:txBody>
      </p:sp>
    </p:spTree>
    <p:extLst>
      <p:ext uri="{BB962C8B-B14F-4D97-AF65-F5344CB8AC3E}">
        <p14:creationId xmlns:p14="http://schemas.microsoft.com/office/powerpoint/2010/main" val="41621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algn="l"/>
            <a:r>
              <a:rPr lang="en-US" sz="1200" b="0" dirty="0">
                <a:latin typeface="Papyrus" panose="020B0602040200020303" pitchFamily="34" charset="77"/>
              </a:rPr>
              <a:t>What does this do?</a:t>
            </a:r>
            <a:endParaRPr lang="en-US" b="0" dirty="0"/>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20</a:t>
            </a:fld>
            <a:endParaRPr lang="en-US"/>
          </a:p>
        </p:txBody>
      </p:sp>
    </p:spTree>
    <p:extLst>
      <p:ext uri="{BB962C8B-B14F-4D97-AF65-F5344CB8AC3E}">
        <p14:creationId xmlns:p14="http://schemas.microsoft.com/office/powerpoint/2010/main" val="2552774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a:p>
            <a:endParaRPr lang="en-US" dirty="0"/>
          </a:p>
          <a:p>
            <a:r>
              <a:rPr lang="en-US" dirty="0" err="1"/>
              <a:t>size_t</a:t>
            </a:r>
            <a:r>
              <a:rPr lang="en-US" dirty="0"/>
              <a:t> unsigned integer type of result of </a:t>
            </a:r>
            <a:r>
              <a:rPr lang="en-US" dirty="0" err="1"/>
              <a:t>sizeof</a:t>
            </a:r>
            <a:endParaRPr lang="en-US" dirty="0"/>
          </a:p>
          <a:p>
            <a:r>
              <a:rPr lang="en-US" dirty="0" err="1"/>
              <a:t>sssize_t</a:t>
            </a:r>
            <a:r>
              <a:rPr lang="en-US" dirty="0"/>
              <a:t> same as </a:t>
            </a:r>
            <a:r>
              <a:rPr lang="en-US" dirty="0" err="1"/>
              <a:t>size_t</a:t>
            </a:r>
            <a:r>
              <a:rPr lang="en-US" dirty="0"/>
              <a:t> buy signed, read “signed </a:t>
            </a:r>
            <a:r>
              <a:rPr lang="en-US" dirty="0" err="1"/>
              <a:t>size_t</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24</a:t>
            </a:fld>
            <a:endParaRPr lang="en-US"/>
          </a:p>
        </p:txBody>
      </p:sp>
    </p:spTree>
    <p:extLst>
      <p:ext uri="{BB962C8B-B14F-4D97-AF65-F5344CB8AC3E}">
        <p14:creationId xmlns:p14="http://schemas.microsoft.com/office/powerpoint/2010/main" val="1820710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a:p>
            <a:endParaRPr lang="en-US" dirty="0"/>
          </a:p>
          <a:p>
            <a:r>
              <a:rPr lang="en-US" dirty="0"/>
              <a:t>Same as Matlab, neither does quadruple precision</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25</a:t>
            </a:fld>
            <a:endParaRPr lang="en-US"/>
          </a:p>
        </p:txBody>
      </p:sp>
    </p:spTree>
    <p:extLst>
      <p:ext uri="{BB962C8B-B14F-4D97-AF65-F5344CB8AC3E}">
        <p14:creationId xmlns:p14="http://schemas.microsoft.com/office/powerpoint/2010/main" val="1335163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26</a:t>
            </a:fld>
            <a:endParaRPr lang="en-US"/>
          </a:p>
        </p:txBody>
      </p:sp>
    </p:spTree>
    <p:extLst>
      <p:ext uri="{BB962C8B-B14F-4D97-AF65-F5344CB8AC3E}">
        <p14:creationId xmlns:p14="http://schemas.microsoft.com/office/powerpoint/2010/main" val="3176171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27</a:t>
            </a:fld>
            <a:endParaRPr lang="en-US"/>
          </a:p>
        </p:txBody>
      </p:sp>
    </p:spTree>
    <p:extLst>
      <p:ext uri="{BB962C8B-B14F-4D97-AF65-F5344CB8AC3E}">
        <p14:creationId xmlns:p14="http://schemas.microsoft.com/office/powerpoint/2010/main" val="3217222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28</a:t>
            </a:fld>
            <a:endParaRPr lang="en-US"/>
          </a:p>
        </p:txBody>
      </p:sp>
    </p:spTree>
    <p:extLst>
      <p:ext uri="{BB962C8B-B14F-4D97-AF65-F5344CB8AC3E}">
        <p14:creationId xmlns:p14="http://schemas.microsoft.com/office/powerpoint/2010/main" val="774514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getkt.com</a:t>
            </a:r>
            <a:r>
              <a:rPr lang="en-US" dirty="0"/>
              <a:t>/wp-content/uploads/2019/04/Origin-Of-words-of-endianness-Little-Endian-and-Big-</a:t>
            </a:r>
            <a:r>
              <a:rPr lang="en-US" dirty="0" err="1"/>
              <a:t>Endian.jpg</a:t>
            </a:r>
            <a:endParaRPr lang="en-US" dirty="0"/>
          </a:p>
          <a:p>
            <a:endParaRPr lang="en-US" dirty="0"/>
          </a:p>
          <a:p>
            <a:r>
              <a:rPr lang="en-US" sz="1200" b="0" i="0" kern="1200" dirty="0">
                <a:solidFill>
                  <a:schemeClr val="tx1"/>
                </a:solidFill>
                <a:effectLst/>
                <a:latin typeface="+mn-lt"/>
                <a:ea typeface="+mn-ea"/>
                <a:cs typeface="+mn-cs"/>
              </a:rPr>
              <a:t>Words Little Endian and Big Endian are originated from the 1726 novel </a:t>
            </a:r>
            <a:r>
              <a:rPr lang="en-US" sz="1200" b="0" i="0" kern="1200" dirty="0">
                <a:solidFill>
                  <a:schemeClr val="tx1"/>
                </a:solidFill>
                <a:effectLst/>
                <a:latin typeface="+mn-lt"/>
                <a:ea typeface="+mn-ea"/>
                <a:cs typeface="+mn-cs"/>
                <a:hlinkClick r:id="rId3"/>
              </a:rPr>
              <a:t>Gulliver’s Travels</a:t>
            </a:r>
            <a:r>
              <a:rPr lang="en-US" sz="1200" b="0" i="0" kern="1200" dirty="0">
                <a:solidFill>
                  <a:schemeClr val="tx1"/>
                </a:solidFill>
                <a:effectLst/>
                <a:latin typeface="+mn-lt"/>
                <a:ea typeface="+mn-ea"/>
                <a:cs typeface="+mn-cs"/>
              </a:rPr>
              <a:t> by </a:t>
            </a:r>
            <a:r>
              <a:rPr lang="en-US" sz="1200" b="0" i="0" kern="1200" dirty="0">
                <a:solidFill>
                  <a:schemeClr val="tx1"/>
                </a:solidFill>
                <a:effectLst/>
                <a:latin typeface="+mn-lt"/>
                <a:ea typeface="+mn-ea"/>
                <a:cs typeface="+mn-cs"/>
                <a:hlinkClick r:id="rId4"/>
              </a:rPr>
              <a:t>Jonathan Swift</a:t>
            </a:r>
            <a:r>
              <a:rPr lang="en-US" sz="1200" b="0" i="0" kern="1200" dirty="0">
                <a:solidFill>
                  <a:schemeClr val="tx1"/>
                </a:solidFill>
                <a:effectLst/>
                <a:latin typeface="+mn-lt"/>
                <a:ea typeface="+mn-ea"/>
                <a:cs typeface="+mn-cs"/>
              </a:rPr>
              <a:t>. In which civil war breaks out over whether the big end or the little end of the egg is proper to crack open. Words Little Endian and Big Endian are used to name two groups who fight over little end and big end of the egg is proper way to break egg receptively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novel further describes an intra-Lilliputian quarrel over the practice of breaking eggs. Traditionally, Lilliputians broke boiled eggs on the larger end; a few generations ago, an Emperor of Lilliput, the Present Emperor’s great-grandfather, had decreed that all eggs be broken on the smaller end after his son cut himself breaking the egg on the larger end. The differences between Big-</a:t>
            </a:r>
            <a:r>
              <a:rPr lang="en-US" sz="1200" b="0" i="0" kern="1200" dirty="0" err="1">
                <a:solidFill>
                  <a:schemeClr val="tx1"/>
                </a:solidFill>
                <a:effectLst/>
                <a:latin typeface="+mn-lt"/>
                <a:ea typeface="+mn-ea"/>
                <a:cs typeface="+mn-cs"/>
              </a:rPr>
              <a:t>Endians</a:t>
            </a:r>
            <a:r>
              <a:rPr lang="en-US" sz="1200" b="0" i="0" kern="1200" dirty="0">
                <a:solidFill>
                  <a:schemeClr val="tx1"/>
                </a:solidFill>
                <a:effectLst/>
                <a:latin typeface="+mn-lt"/>
                <a:ea typeface="+mn-ea"/>
                <a:cs typeface="+mn-cs"/>
              </a:rPr>
              <a:t> (those who broke their eggs at the larger end) and Little-</a:t>
            </a:r>
            <a:r>
              <a:rPr lang="en-US" sz="1200" b="0" i="0" kern="1200" dirty="0" err="1">
                <a:solidFill>
                  <a:schemeClr val="tx1"/>
                </a:solidFill>
                <a:effectLst/>
                <a:latin typeface="+mn-lt"/>
                <a:ea typeface="+mn-ea"/>
                <a:cs typeface="+mn-cs"/>
              </a:rPr>
              <a:t>Endians</a:t>
            </a:r>
            <a:r>
              <a:rPr lang="en-US" sz="1200" b="0" i="0" kern="1200" dirty="0">
                <a:solidFill>
                  <a:schemeClr val="tx1"/>
                </a:solidFill>
                <a:effectLst/>
                <a:latin typeface="+mn-lt"/>
                <a:ea typeface="+mn-ea"/>
                <a:cs typeface="+mn-cs"/>
              </a:rPr>
              <a:t> had given rise to “six rebellions… wherein one Emperor lost his life, and another his crown”. The Lilliputian religion says an egg should be broken on the convenient end, which is now interpreted by the Lilliputians as the smaller end. The Big-</a:t>
            </a:r>
            <a:r>
              <a:rPr lang="en-US" sz="1200" b="0" i="0" kern="1200" dirty="0" err="1">
                <a:solidFill>
                  <a:schemeClr val="tx1"/>
                </a:solidFill>
                <a:effectLst/>
                <a:latin typeface="+mn-lt"/>
                <a:ea typeface="+mn-ea"/>
                <a:cs typeface="+mn-cs"/>
              </a:rPr>
              <a:t>Endians</a:t>
            </a:r>
            <a:r>
              <a:rPr lang="en-US" sz="1200" b="0" i="0" kern="1200" dirty="0">
                <a:solidFill>
                  <a:schemeClr val="tx1"/>
                </a:solidFill>
                <a:effectLst/>
                <a:latin typeface="+mn-lt"/>
                <a:ea typeface="+mn-ea"/>
                <a:cs typeface="+mn-cs"/>
              </a:rPr>
              <a:t> gained </a:t>
            </a:r>
            <a:r>
              <a:rPr lang="en-US" sz="1200" b="0" i="0" kern="1200" dirty="0" err="1">
                <a:solidFill>
                  <a:schemeClr val="tx1"/>
                </a:solidFill>
                <a:effectLst/>
                <a:latin typeface="+mn-lt"/>
                <a:ea typeface="+mn-ea"/>
                <a:cs typeface="+mn-cs"/>
              </a:rPr>
              <a:t>favour</a:t>
            </a:r>
            <a:r>
              <a:rPr lang="en-US" sz="1200" b="0" i="0" kern="1200" dirty="0">
                <a:solidFill>
                  <a:schemeClr val="tx1"/>
                </a:solidFill>
                <a:effectLst/>
                <a:latin typeface="+mn-lt"/>
                <a:ea typeface="+mn-ea"/>
                <a:cs typeface="+mn-cs"/>
              </a:rPr>
              <a:t> in </a:t>
            </a:r>
            <a:r>
              <a:rPr lang="en-US" sz="1200" b="0" i="0" kern="1200" dirty="0" err="1">
                <a:solidFill>
                  <a:schemeClr val="tx1"/>
                </a:solidFill>
                <a:effectLst/>
                <a:latin typeface="+mn-lt"/>
                <a:ea typeface="+mn-ea"/>
                <a:cs typeface="+mn-cs"/>
              </a:rPr>
              <a:t>Blefuscu</a:t>
            </a:r>
            <a:r>
              <a:rPr lang="en-US" sz="1200" b="0" i="0" kern="1200" dirty="0">
                <a:solidFill>
                  <a:schemeClr val="tx1"/>
                </a:solidFill>
                <a:effectLst/>
                <a:latin typeface="+mn-lt"/>
                <a:ea typeface="+mn-ea"/>
                <a:cs typeface="+mn-cs"/>
              </a:rPr>
              <a:t>.</a:t>
            </a:r>
          </a:p>
          <a:p>
            <a:r>
              <a:rPr lang="en-US" sz="1200" b="0" i="1" kern="1200" dirty="0">
                <a:solidFill>
                  <a:schemeClr val="tx1"/>
                </a:solidFill>
                <a:effectLst/>
                <a:latin typeface="+mn-lt"/>
                <a:ea typeface="+mn-ea"/>
                <a:cs typeface="+mn-cs"/>
              </a:rPr>
              <a:t>Excerpt of story from wiki Lilliput and </a:t>
            </a:r>
            <a:r>
              <a:rPr lang="en-US" sz="1200" b="0" i="1" kern="1200" dirty="0" err="1">
                <a:solidFill>
                  <a:schemeClr val="tx1"/>
                </a:solidFill>
                <a:effectLst/>
                <a:latin typeface="+mn-lt"/>
                <a:ea typeface="+mn-ea"/>
                <a:cs typeface="+mn-cs"/>
              </a:rPr>
              <a:t>Blefuscu</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29</a:t>
            </a:fld>
            <a:endParaRPr lang="en-US"/>
          </a:p>
        </p:txBody>
      </p:sp>
    </p:spTree>
    <p:extLst>
      <p:ext uri="{BB962C8B-B14F-4D97-AF65-F5344CB8AC3E}">
        <p14:creationId xmlns:p14="http://schemas.microsoft.com/office/powerpoint/2010/main" val="768219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www.iar.com</a:t>
            </a:r>
            <a:r>
              <a:rPr lang="en-US" dirty="0"/>
              <a:t>/knowledge/learn/programming/migration-techniques-for-different-endianness/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30</a:t>
            </a:fld>
            <a:endParaRPr lang="en-US"/>
          </a:p>
        </p:txBody>
      </p:sp>
    </p:spTree>
    <p:extLst>
      <p:ext uri="{BB962C8B-B14F-4D97-AF65-F5344CB8AC3E}">
        <p14:creationId xmlns:p14="http://schemas.microsoft.com/office/powerpoint/2010/main" val="34909110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users.cs.fiu.edu</a:t>
            </a:r>
            <a:r>
              <a:rPr lang="en-US" dirty="0"/>
              <a:t>/~</a:t>
            </a:r>
            <a:r>
              <a:rPr lang="en-US" dirty="0" err="1"/>
              <a:t>prabakar</a:t>
            </a:r>
            <a:r>
              <a:rPr lang="en-US" dirty="0"/>
              <a:t>/cda4101/Common/notes/lecture04.html</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31</a:t>
            </a:fld>
            <a:endParaRPr lang="en-US"/>
          </a:p>
        </p:txBody>
      </p:sp>
    </p:spTree>
    <p:extLst>
      <p:ext uri="{BB962C8B-B14F-4D97-AF65-F5344CB8AC3E}">
        <p14:creationId xmlns:p14="http://schemas.microsoft.com/office/powerpoint/2010/main" val="330860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levelup.gitconnected.com</a:t>
            </a:r>
            <a:r>
              <a:rPr lang="en-US" dirty="0"/>
              <a:t>/little-endian-vs-big-endian-eb2a2c3a9135</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32</a:t>
            </a:fld>
            <a:endParaRPr lang="en-US"/>
          </a:p>
        </p:txBody>
      </p:sp>
    </p:spTree>
    <p:extLst>
      <p:ext uri="{BB962C8B-B14F-4D97-AF65-F5344CB8AC3E}">
        <p14:creationId xmlns:p14="http://schemas.microsoft.com/office/powerpoint/2010/main" val="283180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Pretty simple and straightforward.</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a:t>
            </a:fld>
            <a:endParaRPr lang="en-US"/>
          </a:p>
        </p:txBody>
      </p:sp>
    </p:spTree>
    <p:extLst>
      <p:ext uri="{BB962C8B-B14F-4D97-AF65-F5344CB8AC3E}">
        <p14:creationId xmlns:p14="http://schemas.microsoft.com/office/powerpoint/2010/main" val="3724724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levelup.gitconnected.com</a:t>
            </a:r>
            <a:r>
              <a:rPr lang="en-US" dirty="0"/>
              <a:t>/little-endian-vs-big-endian-eb2a2c3a9135</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33</a:t>
            </a:fld>
            <a:endParaRPr lang="en-US"/>
          </a:p>
        </p:txBody>
      </p:sp>
    </p:spTree>
    <p:extLst>
      <p:ext uri="{BB962C8B-B14F-4D97-AF65-F5344CB8AC3E}">
        <p14:creationId xmlns:p14="http://schemas.microsoft.com/office/powerpoint/2010/main" val="2553318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34</a:t>
            </a:fld>
            <a:endParaRPr lang="en-US"/>
          </a:p>
        </p:txBody>
      </p:sp>
    </p:spTree>
    <p:extLst>
      <p:ext uri="{BB962C8B-B14F-4D97-AF65-F5344CB8AC3E}">
        <p14:creationId xmlns:p14="http://schemas.microsoft.com/office/powerpoint/2010/main" val="2018061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35</a:t>
            </a:fld>
            <a:endParaRPr lang="en-US"/>
          </a:p>
        </p:txBody>
      </p:sp>
    </p:spTree>
    <p:extLst>
      <p:ext uri="{BB962C8B-B14F-4D97-AF65-F5344CB8AC3E}">
        <p14:creationId xmlns:p14="http://schemas.microsoft.com/office/powerpoint/2010/main" val="1198763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36</a:t>
            </a:fld>
            <a:endParaRPr lang="en-US"/>
          </a:p>
        </p:txBody>
      </p:sp>
    </p:spTree>
    <p:extLst>
      <p:ext uri="{BB962C8B-B14F-4D97-AF65-F5344CB8AC3E}">
        <p14:creationId xmlns:p14="http://schemas.microsoft.com/office/powerpoint/2010/main" val="1091225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37</a:t>
            </a:fld>
            <a:endParaRPr lang="en-US"/>
          </a:p>
        </p:txBody>
      </p:sp>
    </p:spTree>
    <p:extLst>
      <p:ext uri="{BB962C8B-B14F-4D97-AF65-F5344CB8AC3E}">
        <p14:creationId xmlns:p14="http://schemas.microsoft.com/office/powerpoint/2010/main" val="36005934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38</a:t>
            </a:fld>
            <a:endParaRPr lang="en-US"/>
          </a:p>
        </p:txBody>
      </p:sp>
    </p:spTree>
    <p:extLst>
      <p:ext uri="{BB962C8B-B14F-4D97-AF65-F5344CB8AC3E}">
        <p14:creationId xmlns:p14="http://schemas.microsoft.com/office/powerpoint/2010/main" val="1179429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39</a:t>
            </a:fld>
            <a:endParaRPr lang="en-US"/>
          </a:p>
        </p:txBody>
      </p:sp>
    </p:spTree>
    <p:extLst>
      <p:ext uri="{BB962C8B-B14F-4D97-AF65-F5344CB8AC3E}">
        <p14:creationId xmlns:p14="http://schemas.microsoft.com/office/powerpoint/2010/main" val="21742117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40</a:t>
            </a:fld>
            <a:endParaRPr lang="en-US"/>
          </a:p>
        </p:txBody>
      </p:sp>
    </p:spTree>
    <p:extLst>
      <p:ext uri="{BB962C8B-B14F-4D97-AF65-F5344CB8AC3E}">
        <p14:creationId xmlns:p14="http://schemas.microsoft.com/office/powerpoint/2010/main" val="2426886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41</a:t>
            </a:fld>
            <a:endParaRPr lang="en-US"/>
          </a:p>
        </p:txBody>
      </p:sp>
    </p:spTree>
    <p:extLst>
      <p:ext uri="{BB962C8B-B14F-4D97-AF65-F5344CB8AC3E}">
        <p14:creationId xmlns:p14="http://schemas.microsoft.com/office/powerpoint/2010/main" val="31899911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42</a:t>
            </a:fld>
            <a:endParaRPr lang="en-US"/>
          </a:p>
        </p:txBody>
      </p:sp>
    </p:spTree>
    <p:extLst>
      <p:ext uri="{BB962C8B-B14F-4D97-AF65-F5344CB8AC3E}">
        <p14:creationId xmlns:p14="http://schemas.microsoft.com/office/powerpoint/2010/main" val="2790821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https://</a:t>
            </a:r>
            <a:r>
              <a:rPr lang="en-US" dirty="0" err="1"/>
              <a:t>www.quora.com</a:t>
            </a:r>
            <a:r>
              <a:rPr lang="en-US" dirty="0"/>
              <a:t>/What-are-the-best-Python-mathematics-libraries for more libraries</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a:t>
            </a:fld>
            <a:endParaRPr lang="en-US"/>
          </a:p>
        </p:txBody>
      </p:sp>
    </p:spTree>
    <p:extLst>
      <p:ext uri="{BB962C8B-B14F-4D97-AF65-F5344CB8AC3E}">
        <p14:creationId xmlns:p14="http://schemas.microsoft.com/office/powerpoint/2010/main" val="2610968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numpy_data_types.htm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43</a:t>
            </a:fld>
            <a:endParaRPr lang="en-US"/>
          </a:p>
        </p:txBody>
      </p:sp>
    </p:spTree>
    <p:extLst>
      <p:ext uri="{BB962C8B-B14F-4D97-AF65-F5344CB8AC3E}">
        <p14:creationId xmlns:p14="http://schemas.microsoft.com/office/powerpoint/2010/main" val="38225191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44</a:t>
            </a:fld>
            <a:endParaRPr lang="en-US"/>
          </a:p>
        </p:txBody>
      </p:sp>
    </p:spTree>
    <p:extLst>
      <p:ext uri="{BB962C8B-B14F-4D97-AF65-F5344CB8AC3E}">
        <p14:creationId xmlns:p14="http://schemas.microsoft.com/office/powerpoint/2010/main" val="70883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45</a:t>
            </a:fld>
            <a:endParaRPr lang="en-US"/>
          </a:p>
        </p:txBody>
      </p:sp>
    </p:spTree>
    <p:extLst>
      <p:ext uri="{BB962C8B-B14F-4D97-AF65-F5344CB8AC3E}">
        <p14:creationId xmlns:p14="http://schemas.microsoft.com/office/powerpoint/2010/main" val="36661104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46</a:t>
            </a:fld>
            <a:endParaRPr lang="en-US"/>
          </a:p>
        </p:txBody>
      </p:sp>
    </p:spTree>
    <p:extLst>
      <p:ext uri="{BB962C8B-B14F-4D97-AF65-F5344CB8AC3E}">
        <p14:creationId xmlns:p14="http://schemas.microsoft.com/office/powerpoint/2010/main" val="1137177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47</a:t>
            </a:fld>
            <a:endParaRPr lang="en-US"/>
          </a:p>
        </p:txBody>
      </p:sp>
    </p:spTree>
    <p:extLst>
      <p:ext uri="{BB962C8B-B14F-4D97-AF65-F5344CB8AC3E}">
        <p14:creationId xmlns:p14="http://schemas.microsoft.com/office/powerpoint/2010/main" val="4218037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48</a:t>
            </a:fld>
            <a:endParaRPr lang="en-US"/>
          </a:p>
        </p:txBody>
      </p:sp>
    </p:spTree>
    <p:extLst>
      <p:ext uri="{BB962C8B-B14F-4D97-AF65-F5344CB8AC3E}">
        <p14:creationId xmlns:p14="http://schemas.microsoft.com/office/powerpoint/2010/main" val="8956166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49</a:t>
            </a:fld>
            <a:endParaRPr lang="en-US"/>
          </a:p>
        </p:txBody>
      </p:sp>
    </p:spTree>
    <p:extLst>
      <p:ext uri="{BB962C8B-B14F-4D97-AF65-F5344CB8AC3E}">
        <p14:creationId xmlns:p14="http://schemas.microsoft.com/office/powerpoint/2010/main" val="2553759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50</a:t>
            </a:fld>
            <a:endParaRPr lang="en-US"/>
          </a:p>
        </p:txBody>
      </p:sp>
    </p:spTree>
    <p:extLst>
      <p:ext uri="{BB962C8B-B14F-4D97-AF65-F5344CB8AC3E}">
        <p14:creationId xmlns:p14="http://schemas.microsoft.com/office/powerpoint/2010/main" val="42033964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51</a:t>
            </a:fld>
            <a:endParaRPr lang="en-US"/>
          </a:p>
        </p:txBody>
      </p:sp>
    </p:spTree>
    <p:extLst>
      <p:ext uri="{BB962C8B-B14F-4D97-AF65-F5344CB8AC3E}">
        <p14:creationId xmlns:p14="http://schemas.microsoft.com/office/powerpoint/2010/main" val="3131496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52</a:t>
            </a:fld>
            <a:endParaRPr lang="en-US"/>
          </a:p>
        </p:txBody>
      </p:sp>
    </p:spTree>
    <p:extLst>
      <p:ext uri="{BB962C8B-B14F-4D97-AF65-F5344CB8AC3E}">
        <p14:creationId xmlns:p14="http://schemas.microsoft.com/office/powerpoint/2010/main" val="2712134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a:t>
            </a:fld>
            <a:endParaRPr lang="en-US"/>
          </a:p>
        </p:txBody>
      </p:sp>
    </p:spTree>
    <p:extLst>
      <p:ext uri="{BB962C8B-B14F-4D97-AF65-F5344CB8AC3E}">
        <p14:creationId xmlns:p14="http://schemas.microsoft.com/office/powerpoint/2010/main" val="17098948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53</a:t>
            </a:fld>
            <a:endParaRPr lang="en-US"/>
          </a:p>
        </p:txBody>
      </p:sp>
    </p:spTree>
    <p:extLst>
      <p:ext uri="{BB962C8B-B14F-4D97-AF65-F5344CB8AC3E}">
        <p14:creationId xmlns:p14="http://schemas.microsoft.com/office/powerpoint/2010/main" val="3492957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54</a:t>
            </a:fld>
            <a:endParaRPr lang="en-US"/>
          </a:p>
        </p:txBody>
      </p:sp>
    </p:spTree>
    <p:extLst>
      <p:ext uri="{BB962C8B-B14F-4D97-AF65-F5344CB8AC3E}">
        <p14:creationId xmlns:p14="http://schemas.microsoft.com/office/powerpoint/2010/main" val="4217401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55</a:t>
            </a:fld>
            <a:endParaRPr lang="en-US"/>
          </a:p>
        </p:txBody>
      </p:sp>
    </p:spTree>
    <p:extLst>
      <p:ext uri="{BB962C8B-B14F-4D97-AF65-F5344CB8AC3E}">
        <p14:creationId xmlns:p14="http://schemas.microsoft.com/office/powerpoint/2010/main" val="28552327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56</a:t>
            </a:fld>
            <a:endParaRPr lang="en-US"/>
          </a:p>
        </p:txBody>
      </p:sp>
    </p:spTree>
    <p:extLst>
      <p:ext uri="{BB962C8B-B14F-4D97-AF65-F5344CB8AC3E}">
        <p14:creationId xmlns:p14="http://schemas.microsoft.com/office/powerpoint/2010/main" val="3981639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57</a:t>
            </a:fld>
            <a:endParaRPr lang="en-US"/>
          </a:p>
        </p:txBody>
      </p:sp>
    </p:spTree>
    <p:extLst>
      <p:ext uri="{BB962C8B-B14F-4D97-AF65-F5344CB8AC3E}">
        <p14:creationId xmlns:p14="http://schemas.microsoft.com/office/powerpoint/2010/main" val="447632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58</a:t>
            </a:fld>
            <a:endParaRPr lang="en-US"/>
          </a:p>
        </p:txBody>
      </p:sp>
    </p:spTree>
    <p:extLst>
      <p:ext uri="{BB962C8B-B14F-4D97-AF65-F5344CB8AC3E}">
        <p14:creationId xmlns:p14="http://schemas.microsoft.com/office/powerpoint/2010/main" val="29602062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59</a:t>
            </a:fld>
            <a:endParaRPr lang="en-US"/>
          </a:p>
        </p:txBody>
      </p:sp>
    </p:spTree>
    <p:extLst>
      <p:ext uri="{BB962C8B-B14F-4D97-AF65-F5344CB8AC3E}">
        <p14:creationId xmlns:p14="http://schemas.microsoft.com/office/powerpoint/2010/main" val="40214723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60</a:t>
            </a:fld>
            <a:endParaRPr lang="en-US"/>
          </a:p>
        </p:txBody>
      </p:sp>
    </p:spTree>
    <p:extLst>
      <p:ext uri="{BB962C8B-B14F-4D97-AF65-F5344CB8AC3E}">
        <p14:creationId xmlns:p14="http://schemas.microsoft.com/office/powerpoint/2010/main" val="17240328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61</a:t>
            </a:fld>
            <a:endParaRPr lang="en-US"/>
          </a:p>
        </p:txBody>
      </p:sp>
    </p:spTree>
    <p:extLst>
      <p:ext uri="{BB962C8B-B14F-4D97-AF65-F5344CB8AC3E}">
        <p14:creationId xmlns:p14="http://schemas.microsoft.com/office/powerpoint/2010/main" val="22361905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62</a:t>
            </a:fld>
            <a:endParaRPr lang="en-US"/>
          </a:p>
        </p:txBody>
      </p:sp>
    </p:spTree>
    <p:extLst>
      <p:ext uri="{BB962C8B-B14F-4D97-AF65-F5344CB8AC3E}">
        <p14:creationId xmlns:p14="http://schemas.microsoft.com/office/powerpoint/2010/main" val="2215939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https://</a:t>
            </a:r>
            <a:r>
              <a:rPr lang="en-US" dirty="0" err="1"/>
              <a:t>matplotlib.org</a:t>
            </a:r>
            <a:r>
              <a:rPr lang="en-US" dirty="0"/>
              <a:t>/3.1.1/tutorials/introductory/</a:t>
            </a:r>
            <a:r>
              <a:rPr lang="en-US" dirty="0" err="1"/>
              <a:t>pyplot.html</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a:t>
            </a:fld>
            <a:endParaRPr lang="en-US"/>
          </a:p>
        </p:txBody>
      </p:sp>
    </p:spTree>
    <p:extLst>
      <p:ext uri="{BB962C8B-B14F-4D97-AF65-F5344CB8AC3E}">
        <p14:creationId xmlns:p14="http://schemas.microsoft.com/office/powerpoint/2010/main" val="5855356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63</a:t>
            </a:fld>
            <a:endParaRPr lang="en-US"/>
          </a:p>
        </p:txBody>
      </p:sp>
    </p:spTree>
    <p:extLst>
      <p:ext uri="{BB962C8B-B14F-4D97-AF65-F5344CB8AC3E}">
        <p14:creationId xmlns:p14="http://schemas.microsoft.com/office/powerpoint/2010/main" val="22683342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64</a:t>
            </a:fld>
            <a:endParaRPr lang="en-US"/>
          </a:p>
        </p:txBody>
      </p:sp>
    </p:spTree>
    <p:extLst>
      <p:ext uri="{BB962C8B-B14F-4D97-AF65-F5344CB8AC3E}">
        <p14:creationId xmlns:p14="http://schemas.microsoft.com/office/powerpoint/2010/main" val="29328999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65</a:t>
            </a:fld>
            <a:endParaRPr lang="en-US"/>
          </a:p>
        </p:txBody>
      </p:sp>
    </p:spTree>
    <p:extLst>
      <p:ext uri="{BB962C8B-B14F-4D97-AF65-F5344CB8AC3E}">
        <p14:creationId xmlns:p14="http://schemas.microsoft.com/office/powerpoint/2010/main" val="18195470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66</a:t>
            </a:fld>
            <a:endParaRPr lang="en-US"/>
          </a:p>
        </p:txBody>
      </p:sp>
    </p:spTree>
    <p:extLst>
      <p:ext uri="{BB962C8B-B14F-4D97-AF65-F5344CB8AC3E}">
        <p14:creationId xmlns:p14="http://schemas.microsoft.com/office/powerpoint/2010/main" val="26908512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67</a:t>
            </a:fld>
            <a:endParaRPr lang="en-US"/>
          </a:p>
        </p:txBody>
      </p:sp>
    </p:spTree>
    <p:extLst>
      <p:ext uri="{BB962C8B-B14F-4D97-AF65-F5344CB8AC3E}">
        <p14:creationId xmlns:p14="http://schemas.microsoft.com/office/powerpoint/2010/main" val="365809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68</a:t>
            </a:fld>
            <a:endParaRPr lang="en-US"/>
          </a:p>
        </p:txBody>
      </p:sp>
    </p:spTree>
    <p:extLst>
      <p:ext uri="{BB962C8B-B14F-4D97-AF65-F5344CB8AC3E}">
        <p14:creationId xmlns:p14="http://schemas.microsoft.com/office/powerpoint/2010/main" val="6562797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69</a:t>
            </a:fld>
            <a:endParaRPr lang="en-US"/>
          </a:p>
        </p:txBody>
      </p:sp>
    </p:spTree>
    <p:extLst>
      <p:ext uri="{BB962C8B-B14F-4D97-AF65-F5344CB8AC3E}">
        <p14:creationId xmlns:p14="http://schemas.microsoft.com/office/powerpoint/2010/main" val="25919843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70</a:t>
            </a:fld>
            <a:endParaRPr lang="en-US"/>
          </a:p>
        </p:txBody>
      </p:sp>
    </p:spTree>
    <p:extLst>
      <p:ext uri="{BB962C8B-B14F-4D97-AF65-F5344CB8AC3E}">
        <p14:creationId xmlns:p14="http://schemas.microsoft.com/office/powerpoint/2010/main" val="39240052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71</a:t>
            </a:fld>
            <a:endParaRPr lang="en-US"/>
          </a:p>
        </p:txBody>
      </p:sp>
    </p:spTree>
    <p:extLst>
      <p:ext uri="{BB962C8B-B14F-4D97-AF65-F5344CB8AC3E}">
        <p14:creationId xmlns:p14="http://schemas.microsoft.com/office/powerpoint/2010/main" val="28493850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72</a:t>
            </a:fld>
            <a:endParaRPr lang="en-US"/>
          </a:p>
        </p:txBody>
      </p:sp>
    </p:spTree>
    <p:extLst>
      <p:ext uri="{BB962C8B-B14F-4D97-AF65-F5344CB8AC3E}">
        <p14:creationId xmlns:p14="http://schemas.microsoft.com/office/powerpoint/2010/main" val="80671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a:t>
            </a:fld>
            <a:endParaRPr lang="en-US"/>
          </a:p>
        </p:txBody>
      </p:sp>
    </p:spTree>
    <p:extLst>
      <p:ext uri="{BB962C8B-B14F-4D97-AF65-F5344CB8AC3E}">
        <p14:creationId xmlns:p14="http://schemas.microsoft.com/office/powerpoint/2010/main" val="9804399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73</a:t>
            </a:fld>
            <a:endParaRPr lang="en-US"/>
          </a:p>
        </p:txBody>
      </p:sp>
    </p:spTree>
    <p:extLst>
      <p:ext uri="{BB962C8B-B14F-4D97-AF65-F5344CB8AC3E}">
        <p14:creationId xmlns:p14="http://schemas.microsoft.com/office/powerpoint/2010/main" val="26234993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74</a:t>
            </a:fld>
            <a:endParaRPr lang="en-US"/>
          </a:p>
        </p:txBody>
      </p:sp>
    </p:spTree>
    <p:extLst>
      <p:ext uri="{BB962C8B-B14F-4D97-AF65-F5344CB8AC3E}">
        <p14:creationId xmlns:p14="http://schemas.microsoft.com/office/powerpoint/2010/main" val="301821861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75</a:t>
            </a:fld>
            <a:endParaRPr lang="en-US"/>
          </a:p>
        </p:txBody>
      </p:sp>
    </p:spTree>
    <p:extLst>
      <p:ext uri="{BB962C8B-B14F-4D97-AF65-F5344CB8AC3E}">
        <p14:creationId xmlns:p14="http://schemas.microsoft.com/office/powerpoint/2010/main" val="3664476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76</a:t>
            </a:fld>
            <a:endParaRPr lang="en-US"/>
          </a:p>
        </p:txBody>
      </p:sp>
    </p:spTree>
    <p:extLst>
      <p:ext uri="{BB962C8B-B14F-4D97-AF65-F5344CB8AC3E}">
        <p14:creationId xmlns:p14="http://schemas.microsoft.com/office/powerpoint/2010/main" val="10520180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77</a:t>
            </a:fld>
            <a:endParaRPr lang="en-US"/>
          </a:p>
        </p:txBody>
      </p:sp>
    </p:spTree>
    <p:extLst>
      <p:ext uri="{BB962C8B-B14F-4D97-AF65-F5344CB8AC3E}">
        <p14:creationId xmlns:p14="http://schemas.microsoft.com/office/powerpoint/2010/main" val="25613130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78</a:t>
            </a:fld>
            <a:endParaRPr lang="en-US"/>
          </a:p>
        </p:txBody>
      </p:sp>
    </p:spTree>
    <p:extLst>
      <p:ext uri="{BB962C8B-B14F-4D97-AF65-F5344CB8AC3E}">
        <p14:creationId xmlns:p14="http://schemas.microsoft.com/office/powerpoint/2010/main" val="3847542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79</a:t>
            </a:fld>
            <a:endParaRPr lang="en-US"/>
          </a:p>
        </p:txBody>
      </p:sp>
    </p:spTree>
    <p:extLst>
      <p:ext uri="{BB962C8B-B14F-4D97-AF65-F5344CB8AC3E}">
        <p14:creationId xmlns:p14="http://schemas.microsoft.com/office/powerpoint/2010/main" val="34139968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80</a:t>
            </a:fld>
            <a:endParaRPr lang="en-US"/>
          </a:p>
        </p:txBody>
      </p:sp>
    </p:spTree>
    <p:extLst>
      <p:ext uri="{BB962C8B-B14F-4D97-AF65-F5344CB8AC3E}">
        <p14:creationId xmlns:p14="http://schemas.microsoft.com/office/powerpoint/2010/main" val="41448516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81</a:t>
            </a:fld>
            <a:endParaRPr lang="en-US"/>
          </a:p>
        </p:txBody>
      </p:sp>
    </p:spTree>
    <p:extLst>
      <p:ext uri="{BB962C8B-B14F-4D97-AF65-F5344CB8AC3E}">
        <p14:creationId xmlns:p14="http://schemas.microsoft.com/office/powerpoint/2010/main" val="1823462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82</a:t>
            </a:fld>
            <a:endParaRPr lang="en-US"/>
          </a:p>
        </p:txBody>
      </p:sp>
    </p:spTree>
    <p:extLst>
      <p:ext uri="{BB962C8B-B14F-4D97-AF65-F5344CB8AC3E}">
        <p14:creationId xmlns:p14="http://schemas.microsoft.com/office/powerpoint/2010/main" val="190100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a:t>
            </a:fld>
            <a:endParaRPr lang="en-US"/>
          </a:p>
        </p:txBody>
      </p:sp>
    </p:spTree>
    <p:extLst>
      <p:ext uri="{BB962C8B-B14F-4D97-AF65-F5344CB8AC3E}">
        <p14:creationId xmlns:p14="http://schemas.microsoft.com/office/powerpoint/2010/main" val="14723552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83</a:t>
            </a:fld>
            <a:endParaRPr lang="en-US"/>
          </a:p>
        </p:txBody>
      </p:sp>
    </p:spTree>
    <p:extLst>
      <p:ext uri="{BB962C8B-B14F-4D97-AF65-F5344CB8AC3E}">
        <p14:creationId xmlns:p14="http://schemas.microsoft.com/office/powerpoint/2010/main" val="424747716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84</a:t>
            </a:fld>
            <a:endParaRPr lang="en-US"/>
          </a:p>
        </p:txBody>
      </p:sp>
    </p:spTree>
    <p:extLst>
      <p:ext uri="{BB962C8B-B14F-4D97-AF65-F5344CB8AC3E}">
        <p14:creationId xmlns:p14="http://schemas.microsoft.com/office/powerpoint/2010/main" val="6506541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85</a:t>
            </a:fld>
            <a:endParaRPr lang="en-US"/>
          </a:p>
        </p:txBody>
      </p:sp>
    </p:spTree>
    <p:extLst>
      <p:ext uri="{BB962C8B-B14F-4D97-AF65-F5344CB8AC3E}">
        <p14:creationId xmlns:p14="http://schemas.microsoft.com/office/powerpoint/2010/main" val="1566635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86</a:t>
            </a:fld>
            <a:endParaRPr lang="en-US"/>
          </a:p>
        </p:txBody>
      </p:sp>
    </p:spTree>
    <p:extLst>
      <p:ext uri="{BB962C8B-B14F-4D97-AF65-F5344CB8AC3E}">
        <p14:creationId xmlns:p14="http://schemas.microsoft.com/office/powerpoint/2010/main" val="10804404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87</a:t>
            </a:fld>
            <a:endParaRPr lang="en-US"/>
          </a:p>
        </p:txBody>
      </p:sp>
    </p:spTree>
    <p:extLst>
      <p:ext uri="{BB962C8B-B14F-4D97-AF65-F5344CB8AC3E}">
        <p14:creationId xmlns:p14="http://schemas.microsoft.com/office/powerpoint/2010/main" val="16261048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88</a:t>
            </a:fld>
            <a:endParaRPr lang="en-US"/>
          </a:p>
        </p:txBody>
      </p:sp>
    </p:spTree>
    <p:extLst>
      <p:ext uri="{BB962C8B-B14F-4D97-AF65-F5344CB8AC3E}">
        <p14:creationId xmlns:p14="http://schemas.microsoft.com/office/powerpoint/2010/main" val="290751343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89</a:t>
            </a:fld>
            <a:endParaRPr lang="en-US"/>
          </a:p>
        </p:txBody>
      </p:sp>
    </p:spTree>
    <p:extLst>
      <p:ext uri="{BB962C8B-B14F-4D97-AF65-F5344CB8AC3E}">
        <p14:creationId xmlns:p14="http://schemas.microsoft.com/office/powerpoint/2010/main" val="3298870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90</a:t>
            </a:fld>
            <a:endParaRPr lang="en-US"/>
          </a:p>
        </p:txBody>
      </p:sp>
    </p:spTree>
    <p:extLst>
      <p:ext uri="{BB962C8B-B14F-4D97-AF65-F5344CB8AC3E}">
        <p14:creationId xmlns:p14="http://schemas.microsoft.com/office/powerpoint/2010/main" val="16550343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91</a:t>
            </a:fld>
            <a:endParaRPr lang="en-US"/>
          </a:p>
        </p:txBody>
      </p:sp>
    </p:spTree>
    <p:extLst>
      <p:ext uri="{BB962C8B-B14F-4D97-AF65-F5344CB8AC3E}">
        <p14:creationId xmlns:p14="http://schemas.microsoft.com/office/powerpoint/2010/main" val="38628295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92</a:t>
            </a:fld>
            <a:endParaRPr lang="en-US"/>
          </a:p>
        </p:txBody>
      </p:sp>
    </p:spTree>
    <p:extLst>
      <p:ext uri="{BB962C8B-B14F-4D97-AF65-F5344CB8AC3E}">
        <p14:creationId xmlns:p14="http://schemas.microsoft.com/office/powerpoint/2010/main" val="143879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out of plot() and return to prompt – if you can see the plot window close it (red filled circle with x), if can’t see plot window, select X-quartz and then select from the application menu “hide others”. Follow instructions for if you and see it (as you are).</a:t>
            </a:r>
          </a:p>
          <a:p>
            <a:r>
              <a:rPr lang="en-US" dirty="0"/>
              <a:t>Stuff at bottom – home returns to initial state, left and right arrows go between past and "future" views, up/</a:t>
            </a:r>
            <a:r>
              <a:rPr lang="en-US" dirty="0" err="1"/>
              <a:t>down&amp;left</a:t>
            </a:r>
            <a:r>
              <a:rPr lang="en-US" dirty="0"/>
              <a:t>/right arrows to move it, mag glass to mag, slider bars to adjust aspect ratio, position on page, etc. disk to save</a:t>
            </a:r>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a:t>
            </a:fld>
            <a:endParaRPr lang="en-US"/>
          </a:p>
        </p:txBody>
      </p:sp>
    </p:spTree>
    <p:extLst>
      <p:ext uri="{BB962C8B-B14F-4D97-AF65-F5344CB8AC3E}">
        <p14:creationId xmlns:p14="http://schemas.microsoft.com/office/powerpoint/2010/main" val="30950788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93</a:t>
            </a:fld>
            <a:endParaRPr lang="en-US"/>
          </a:p>
        </p:txBody>
      </p:sp>
    </p:spTree>
    <p:extLst>
      <p:ext uri="{BB962C8B-B14F-4D97-AF65-F5344CB8AC3E}">
        <p14:creationId xmlns:p14="http://schemas.microsoft.com/office/powerpoint/2010/main" val="24575574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94</a:t>
            </a:fld>
            <a:endParaRPr lang="en-US"/>
          </a:p>
        </p:txBody>
      </p:sp>
    </p:spTree>
    <p:extLst>
      <p:ext uri="{BB962C8B-B14F-4D97-AF65-F5344CB8AC3E}">
        <p14:creationId xmlns:p14="http://schemas.microsoft.com/office/powerpoint/2010/main" val="3564740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95</a:t>
            </a:fld>
            <a:endParaRPr lang="en-US"/>
          </a:p>
        </p:txBody>
      </p:sp>
    </p:spTree>
    <p:extLst>
      <p:ext uri="{BB962C8B-B14F-4D97-AF65-F5344CB8AC3E}">
        <p14:creationId xmlns:p14="http://schemas.microsoft.com/office/powerpoint/2010/main" val="10133963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96</a:t>
            </a:fld>
            <a:endParaRPr lang="en-US"/>
          </a:p>
        </p:txBody>
      </p:sp>
    </p:spTree>
    <p:extLst>
      <p:ext uri="{BB962C8B-B14F-4D97-AF65-F5344CB8AC3E}">
        <p14:creationId xmlns:p14="http://schemas.microsoft.com/office/powerpoint/2010/main" val="25027057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97</a:t>
            </a:fld>
            <a:endParaRPr lang="en-US"/>
          </a:p>
        </p:txBody>
      </p:sp>
    </p:spTree>
    <p:extLst>
      <p:ext uri="{BB962C8B-B14F-4D97-AF65-F5344CB8AC3E}">
        <p14:creationId xmlns:p14="http://schemas.microsoft.com/office/powerpoint/2010/main" val="19978959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98</a:t>
            </a:fld>
            <a:endParaRPr lang="en-US"/>
          </a:p>
        </p:txBody>
      </p:sp>
    </p:spTree>
    <p:extLst>
      <p:ext uri="{BB962C8B-B14F-4D97-AF65-F5344CB8AC3E}">
        <p14:creationId xmlns:p14="http://schemas.microsoft.com/office/powerpoint/2010/main" val="29537747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99</a:t>
            </a:fld>
            <a:endParaRPr lang="en-US"/>
          </a:p>
        </p:txBody>
      </p:sp>
    </p:spTree>
    <p:extLst>
      <p:ext uri="{BB962C8B-B14F-4D97-AF65-F5344CB8AC3E}">
        <p14:creationId xmlns:p14="http://schemas.microsoft.com/office/powerpoint/2010/main" val="288457949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100</a:t>
            </a:fld>
            <a:endParaRPr lang="en-US"/>
          </a:p>
        </p:txBody>
      </p:sp>
    </p:spTree>
    <p:extLst>
      <p:ext uri="{BB962C8B-B14F-4D97-AF65-F5344CB8AC3E}">
        <p14:creationId xmlns:p14="http://schemas.microsoft.com/office/powerpoint/2010/main" val="28945351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101</a:t>
            </a:fld>
            <a:endParaRPr lang="en-US"/>
          </a:p>
        </p:txBody>
      </p:sp>
    </p:spTree>
    <p:extLst>
      <p:ext uri="{BB962C8B-B14F-4D97-AF65-F5344CB8AC3E}">
        <p14:creationId xmlns:p14="http://schemas.microsoft.com/office/powerpoint/2010/main" val="24856616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https://</a:t>
            </a:r>
            <a:r>
              <a:rPr lang="en-US" dirty="0" err="1"/>
              <a:t>www.tutorialspoint.com</a:t>
            </a:r>
            <a:r>
              <a:rPr lang="en-US" dirty="0"/>
              <a:t>/</a:t>
            </a:r>
            <a:r>
              <a:rPr lang="en-US" dirty="0" err="1"/>
              <a:t>numpy</a:t>
            </a:r>
            <a:r>
              <a:rPr lang="en-US" dirty="0"/>
              <a:t>/</a:t>
            </a:r>
            <a:r>
              <a:rPr lang="en-US" dirty="0" err="1"/>
              <a:t>numpy_array_attributes.htm</a:t>
            </a:r>
            <a:endParaRPr lang="en-US" dirty="0"/>
          </a:p>
        </p:txBody>
      </p:sp>
      <p:sp>
        <p:nvSpPr>
          <p:cNvPr id="4" name="Slide Number Placeholder 3"/>
          <p:cNvSpPr>
            <a:spLocks noGrp="1"/>
          </p:cNvSpPr>
          <p:nvPr>
            <p:ph type="sldNum" sz="quarter" idx="10"/>
          </p:nvPr>
        </p:nvSpPr>
        <p:spPr/>
        <p:txBody>
          <a:bodyPr/>
          <a:lstStyle/>
          <a:p>
            <a:pPr>
              <a:defRPr/>
            </a:pPr>
            <a:fld id="{634F01EE-C443-44D3-9EAE-71CAC902D267}" type="slidenum">
              <a:rPr lang="en-US" smtClean="0"/>
              <a:pPr>
                <a:defRPr/>
              </a:pPr>
              <a:t>102</a:t>
            </a:fld>
            <a:endParaRPr lang="en-US"/>
          </a:p>
        </p:txBody>
      </p:sp>
    </p:spTree>
    <p:extLst>
      <p:ext uri="{BB962C8B-B14F-4D97-AF65-F5344CB8AC3E}">
        <p14:creationId xmlns:p14="http://schemas.microsoft.com/office/powerpoint/2010/main" val="4102148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E6DA-8AF1-BD42-9ED9-53A3C8DE8C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CD313A-ABB2-DE47-9E0C-229F373046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82D0D-7953-8D4E-99AE-87010677D4B9}"/>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5" name="Footer Placeholder 4">
            <a:extLst>
              <a:ext uri="{FF2B5EF4-FFF2-40B4-BE49-F238E27FC236}">
                <a16:creationId xmlns:a16="http://schemas.microsoft.com/office/drawing/2014/main" id="{A8CF9E07-267D-5E41-923A-9A8E985CB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91858-E778-E646-9AD5-5AF52567126C}"/>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3537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A5F2-AADA-1D45-A8EE-59DC6EB66A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EF26A-F9A8-5943-9985-F07E55848B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7863C-01D3-A640-A9FF-1A7B2382812B}"/>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5" name="Footer Placeholder 4">
            <a:extLst>
              <a:ext uri="{FF2B5EF4-FFF2-40B4-BE49-F238E27FC236}">
                <a16:creationId xmlns:a16="http://schemas.microsoft.com/office/drawing/2014/main" id="{C5E9D225-D678-414B-ACB0-5C47EBA48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64B2D-FAB2-2642-B2D8-9BE7E5136B2C}"/>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284160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1780CB-D948-2148-A317-4A7A4B42B4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2B5B00-4E64-4B49-9937-A30ECEA007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6A07C-2520-454B-B13C-C52FC1E30CCF}"/>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5" name="Footer Placeholder 4">
            <a:extLst>
              <a:ext uri="{FF2B5EF4-FFF2-40B4-BE49-F238E27FC236}">
                <a16:creationId xmlns:a16="http://schemas.microsoft.com/office/drawing/2014/main" id="{18DE560F-A13A-0B4C-A658-F363103492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A73996-5A40-3645-B4E1-114F67BB773C}"/>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421416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BF867-0299-D242-9D66-7D81EA4E15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CF326-97FE-8C46-94B5-92F37BD886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CA14D-7434-5145-9F9C-BB66A14E9BB6}"/>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5" name="Footer Placeholder 4">
            <a:extLst>
              <a:ext uri="{FF2B5EF4-FFF2-40B4-BE49-F238E27FC236}">
                <a16:creationId xmlns:a16="http://schemas.microsoft.com/office/drawing/2014/main" id="{C0FB642E-C36B-2F4A-9889-6D2D2BD5C8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50E06-247E-F34C-A211-CE370C9FE539}"/>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3534072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FA98-6714-6443-996D-0A9E16706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D92ADD-0469-0D4A-B0C5-00FF5D184F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5D942-49B3-0949-9291-13A1653AF1D4}"/>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5" name="Footer Placeholder 4">
            <a:extLst>
              <a:ext uri="{FF2B5EF4-FFF2-40B4-BE49-F238E27FC236}">
                <a16:creationId xmlns:a16="http://schemas.microsoft.com/office/drawing/2014/main" id="{BF0DAB10-DC1F-E946-A96B-F2EDB834C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5E374-4E71-D04F-B8AD-6EDD3A312B4D}"/>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115432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ED13-901B-AE49-8950-1699DD2A35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691C3-AA93-5049-A94E-8D2F2A5AF4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A03C50-7E9D-A249-B491-693D7FBDF3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3B3D40-E1DB-9249-9A14-9271441662ED}"/>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6" name="Footer Placeholder 5">
            <a:extLst>
              <a:ext uri="{FF2B5EF4-FFF2-40B4-BE49-F238E27FC236}">
                <a16:creationId xmlns:a16="http://schemas.microsoft.com/office/drawing/2014/main" id="{DF111725-10F3-3746-8894-91DCE7F42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7E6A4-B103-374A-9331-FF965F3F936F}"/>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86346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DFEA7-7D24-3045-B586-CD4D378E94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11B523-014D-CC4A-A39E-D391962FB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0974C9-4060-2243-B5B0-266B9A40F3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5C8BBD-9645-B54A-A123-9D2CF119D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BC35A-1D46-EA48-B084-0041A7309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00C8C4-ECC0-9D40-95C1-056AF7F93C69}"/>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8" name="Footer Placeholder 7">
            <a:extLst>
              <a:ext uri="{FF2B5EF4-FFF2-40B4-BE49-F238E27FC236}">
                <a16:creationId xmlns:a16="http://schemas.microsoft.com/office/drawing/2014/main" id="{B5E23415-4AE0-5C4C-AB94-41613917A3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A6710A-10ED-A54D-B351-DDE669831921}"/>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1571954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1843C-6563-0D4E-AA96-C18B0DED79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45A561-5C60-1449-A32F-51C87FB62900}"/>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4" name="Footer Placeholder 3">
            <a:extLst>
              <a:ext uri="{FF2B5EF4-FFF2-40B4-BE49-F238E27FC236}">
                <a16:creationId xmlns:a16="http://schemas.microsoft.com/office/drawing/2014/main" id="{CB510E39-C27B-414E-B609-943E36A9B2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5A4910-08B6-7543-9E5D-4782A8ED2B01}"/>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269937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0B05A-497E-A846-8267-C1BCB3057F46}"/>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3" name="Footer Placeholder 2">
            <a:extLst>
              <a:ext uri="{FF2B5EF4-FFF2-40B4-BE49-F238E27FC236}">
                <a16:creationId xmlns:a16="http://schemas.microsoft.com/office/drawing/2014/main" id="{D596F63F-37C3-764E-91BD-71EF115005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8A79EC-4A72-7B41-A77D-8E73F93F2BA2}"/>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74796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66B6E-228C-D648-B863-3F0430C2AD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E95C63-6263-864D-80B5-5B4B905EB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B29A45-D5B5-FF44-9E34-CFD874725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7DE598-D7D9-BA42-9226-D080EE0D9D07}"/>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6" name="Footer Placeholder 5">
            <a:extLst>
              <a:ext uri="{FF2B5EF4-FFF2-40B4-BE49-F238E27FC236}">
                <a16:creationId xmlns:a16="http://schemas.microsoft.com/office/drawing/2014/main" id="{E4A3B1CC-DA00-F049-948F-5ADEEB90F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26731-66E1-1148-8CB9-6C8682E7EF99}"/>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4017073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09BE-57F0-9C42-8C82-6A5C24C39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E6A123-273E-E14F-9A95-E933BDEBFD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C6C26-1177-EC42-8D2F-9AA985141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B712D-DD9A-2541-B62F-3C881D771B4E}"/>
              </a:ext>
            </a:extLst>
          </p:cNvPr>
          <p:cNvSpPr>
            <a:spLocks noGrp="1"/>
          </p:cNvSpPr>
          <p:nvPr>
            <p:ph type="dt" sz="half" idx="10"/>
          </p:nvPr>
        </p:nvSpPr>
        <p:spPr/>
        <p:txBody>
          <a:bodyPr/>
          <a:lstStyle/>
          <a:p>
            <a:fld id="{4CBBA7CF-6E9D-3645-ACD1-0617D7293109}" type="datetimeFigureOut">
              <a:rPr lang="en-US" smtClean="0"/>
              <a:t>11/4/2023</a:t>
            </a:fld>
            <a:endParaRPr lang="en-US"/>
          </a:p>
        </p:txBody>
      </p:sp>
      <p:sp>
        <p:nvSpPr>
          <p:cNvPr id="6" name="Footer Placeholder 5">
            <a:extLst>
              <a:ext uri="{FF2B5EF4-FFF2-40B4-BE49-F238E27FC236}">
                <a16:creationId xmlns:a16="http://schemas.microsoft.com/office/drawing/2014/main" id="{E00F80A4-B88D-4C46-A4AD-E9FD23DAB8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E991F-24F2-EE45-B06C-5E0A2DB55200}"/>
              </a:ext>
            </a:extLst>
          </p:cNvPr>
          <p:cNvSpPr>
            <a:spLocks noGrp="1"/>
          </p:cNvSpPr>
          <p:nvPr>
            <p:ph type="sldNum" sz="quarter" idx="12"/>
          </p:nvPr>
        </p:nvSpPr>
        <p:spPr/>
        <p:txBody>
          <a:bodyPr/>
          <a:lstStyle/>
          <a:p>
            <a:fld id="{5B3C32C7-9F05-4041-BBAD-0B8A1FA37F16}" type="slidenum">
              <a:rPr lang="en-US" smtClean="0"/>
              <a:t>‹#›</a:t>
            </a:fld>
            <a:endParaRPr lang="en-US"/>
          </a:p>
        </p:txBody>
      </p:sp>
    </p:spTree>
    <p:extLst>
      <p:ext uri="{BB962C8B-B14F-4D97-AF65-F5344CB8AC3E}">
        <p14:creationId xmlns:p14="http://schemas.microsoft.com/office/powerpoint/2010/main" val="1041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E14AF-8769-D246-A439-472E69634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AADEF3-1635-DD41-83EF-0C0713532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83980-4B3D-4D4D-9EAC-1952C3848E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BA7CF-6E9D-3645-ACD1-0617D7293109}" type="datetimeFigureOut">
              <a:rPr lang="en-US" smtClean="0"/>
              <a:t>11/4/2023</a:t>
            </a:fld>
            <a:endParaRPr lang="en-US"/>
          </a:p>
        </p:txBody>
      </p:sp>
      <p:sp>
        <p:nvSpPr>
          <p:cNvPr id="5" name="Footer Placeholder 4">
            <a:extLst>
              <a:ext uri="{FF2B5EF4-FFF2-40B4-BE49-F238E27FC236}">
                <a16:creationId xmlns:a16="http://schemas.microsoft.com/office/drawing/2014/main" id="{03D067C7-67CA-CB42-82B3-CBB8877D6D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78F586-CB82-4240-8E4D-50281510A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3C32C7-9F05-4041-BBAD-0B8A1FA37F16}" type="slidenum">
              <a:rPr lang="en-US" smtClean="0"/>
              <a:t>‹#›</a:t>
            </a:fld>
            <a:endParaRPr lang="en-US"/>
          </a:p>
        </p:txBody>
      </p:sp>
    </p:spTree>
    <p:extLst>
      <p:ext uri="{BB962C8B-B14F-4D97-AF65-F5344CB8AC3E}">
        <p14:creationId xmlns:p14="http://schemas.microsoft.com/office/powerpoint/2010/main" val="887317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malley@memphis.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ceri.memphis.edu/people/smalley/"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www.tutorialspoint.com/numpy/numpy_binary_operators.htm"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1"/>
            <a:ext cx="12192000" cy="685800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defRPr/>
            </a:pPr>
            <a:r>
              <a:rPr lang="en-US" sz="3600" b="1" dirty="0">
                <a:solidFill>
                  <a:schemeClr val="tx1"/>
                </a:solidFill>
                <a:latin typeface="Papyrus" panose="020B0602040200020303" pitchFamily="34" charset="77"/>
              </a:rPr>
              <a:t>CERI-8104 Data Analysis in Geophysics</a:t>
            </a:r>
          </a:p>
          <a:p>
            <a:pPr>
              <a:defRPr/>
            </a:pPr>
            <a:r>
              <a:rPr lang="en-US" sz="3600" b="1" dirty="0">
                <a:solidFill>
                  <a:schemeClr val="tx1"/>
                </a:solidFill>
                <a:latin typeface="Papyrus" panose="020B0602040200020303" pitchFamily="34" charset="77"/>
              </a:rPr>
              <a:t>Dr. Robert (Bob) Smalley</a:t>
            </a:r>
          </a:p>
          <a:p>
            <a:pPr>
              <a:defRPr/>
            </a:pPr>
            <a:r>
              <a:rPr lang="en-US" sz="3600" b="1" dirty="0">
                <a:solidFill>
                  <a:schemeClr val="tx1"/>
                </a:solidFill>
                <a:latin typeface="Papyrus" panose="020B0602040200020303" pitchFamily="34" charset="77"/>
              </a:rPr>
              <a:t>3892 Central Ave, Room 103</a:t>
            </a:r>
          </a:p>
          <a:p>
            <a:pPr>
              <a:defRPr/>
            </a:pPr>
            <a:r>
              <a:rPr lang="en-US" sz="3600" b="1" dirty="0">
                <a:solidFill>
                  <a:schemeClr val="tx1"/>
                </a:solidFill>
                <a:latin typeface="Papyrus" panose="020B0602040200020303" pitchFamily="34" charset="77"/>
                <a:hlinkClick r:id="rId3"/>
              </a:rPr>
              <a:t>rsmalley@memphis.edu</a:t>
            </a:r>
            <a:r>
              <a:rPr lang="en-US" sz="3600" b="1" dirty="0">
                <a:solidFill>
                  <a:schemeClr val="tx1"/>
                </a:solidFill>
                <a:latin typeface="Papyrus" panose="020B0602040200020303" pitchFamily="34" charset="77"/>
              </a:rPr>
              <a:t>                         678-4929</a:t>
            </a:r>
          </a:p>
          <a:p>
            <a:pPr>
              <a:defRPr/>
            </a:pP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Fall 2023</a:t>
            </a:r>
          </a:p>
          <a:p>
            <a:pPr algn="ctr"/>
            <a:r>
              <a:rPr lang="en-US" sz="3600" b="1" dirty="0">
                <a:solidFill>
                  <a:schemeClr val="tx1"/>
                </a:solidFill>
                <a:latin typeface="Papyrus" panose="020B0602040200020303" pitchFamily="34" charset="77"/>
              </a:rPr>
              <a:t>Tu &amp; Th             11:20 am -12:45 pm</a:t>
            </a:r>
          </a:p>
          <a:p>
            <a:pPr algn="ctr"/>
            <a:endParaRPr lang="en-US" sz="36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Meeting 19		Thu. Nov 2, 2023</a:t>
            </a:r>
            <a:br>
              <a:rPr lang="en-US" sz="3600" b="1" dirty="0">
                <a:solidFill>
                  <a:schemeClr val="tx1"/>
                </a:solidFill>
                <a:latin typeface="Papyrus" panose="020B0602040200020303" pitchFamily="34" charset="77"/>
              </a:rPr>
            </a:br>
            <a:endParaRPr lang="en-US" sz="1800" b="1" dirty="0">
              <a:solidFill>
                <a:schemeClr val="tx1"/>
              </a:solidFill>
              <a:latin typeface="Papyrus" panose="020B0602040200020303" pitchFamily="34" charset="77"/>
            </a:endParaRPr>
          </a:p>
          <a:p>
            <a:pPr algn="ctr"/>
            <a:r>
              <a:rPr lang="en-US" sz="3600" b="1" dirty="0">
                <a:solidFill>
                  <a:schemeClr val="tx1"/>
                </a:solidFill>
                <a:latin typeface="Papyrus" panose="020B0602040200020303" pitchFamily="34" charset="77"/>
              </a:rPr>
              <a:t>CERI New/Long Building: Student Computer Lab</a:t>
            </a:r>
          </a:p>
          <a:p>
            <a:pPr>
              <a:defRPr/>
            </a:pPr>
            <a:r>
              <a:rPr lang="en-US" sz="3600" b="1" dirty="0">
                <a:solidFill>
                  <a:schemeClr val="tx1"/>
                </a:solidFill>
                <a:latin typeface="Papyrus" panose="020B0602040200020303" pitchFamily="34" charset="77"/>
              </a:rPr>
              <a:t>Class webpage to be announced.</a:t>
            </a:r>
          </a:p>
          <a:p>
            <a:pPr>
              <a:defRPr/>
            </a:pPr>
            <a:r>
              <a:rPr lang="en-US" sz="1800" b="1" dirty="0">
                <a:solidFill>
                  <a:schemeClr val="tx1"/>
                </a:solidFill>
                <a:latin typeface="Papyrus" panose="020B0602040200020303" pitchFamily="34" charset="77"/>
              </a:rPr>
              <a:t>My homepage (has older versions of the course)</a:t>
            </a:r>
          </a:p>
          <a:p>
            <a:pPr>
              <a:defRPr/>
            </a:pPr>
            <a:r>
              <a:rPr lang="en-US" sz="1800" b="1" dirty="0">
                <a:solidFill>
                  <a:schemeClr val="tx1"/>
                </a:solidFill>
                <a:latin typeface="Papyrus" panose="020B0602040200020303" pitchFamily="34" charset="77"/>
                <a:hlinkClick r:id="rId4"/>
              </a:rPr>
              <a:t>http://www.ceri.memphis.edu/people/smalley/</a:t>
            </a:r>
            <a:endParaRPr lang="en-US" sz="1800" b="1" dirty="0">
              <a:solidFill>
                <a:schemeClr val="tx1"/>
              </a:solidFill>
              <a:latin typeface="Papyrus" panose="020B0602040200020303" pitchFamily="34" charset="77"/>
            </a:endParaRPr>
          </a:p>
        </p:txBody>
      </p:sp>
    </p:spTree>
    <p:extLst>
      <p:ext uri="{BB962C8B-B14F-4D97-AF65-F5344CB8AC3E}">
        <p14:creationId xmlns:p14="http://schemas.microsoft.com/office/powerpoint/2010/main" val="2758270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342224"/>
            <a:ext cx="12192000" cy="6340197"/>
          </a:xfrm>
          <a:prstGeom prst="rect">
            <a:avLst/>
          </a:prstGeom>
          <a:noFill/>
        </p:spPr>
        <p:txBody>
          <a:bodyPr wrap="square" rtlCol="0">
            <a:spAutoFit/>
          </a:bodyPr>
          <a:lstStyle/>
          <a:p>
            <a:pPr algn="ctr"/>
            <a:r>
              <a:rPr lang="en-US" sz="3200" b="1" dirty="0">
                <a:latin typeface="Papyrus" panose="020B0602040200020303" pitchFamily="34" charset="77"/>
              </a:rPr>
              <a:t>You may be wondering why the x-axis ranges from </a:t>
            </a:r>
            <a:r>
              <a:rPr lang="en-US" sz="3200" b="1" dirty="0">
                <a:latin typeface="Courier New" panose="02070309020205020404" pitchFamily="49" charset="0"/>
                <a:cs typeface="Courier New" panose="02070309020205020404" pitchFamily="49" charset="0"/>
              </a:rPr>
              <a:t>0-3</a:t>
            </a:r>
            <a:r>
              <a:rPr lang="en-US" sz="3200" b="1" dirty="0">
                <a:latin typeface="Papyrus" panose="020B0602040200020303" pitchFamily="34" charset="77"/>
              </a:rPr>
              <a:t> and the y-axis from </a:t>
            </a:r>
            <a:r>
              <a:rPr lang="en-US" sz="3200" b="1" dirty="0">
                <a:latin typeface="Courier New" panose="02070309020205020404" pitchFamily="49" charset="0"/>
                <a:cs typeface="Courier New" panose="02070309020205020404" pitchFamily="49" charset="0"/>
              </a:rPr>
              <a:t>1-4</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If you provide a single list or array to </a:t>
            </a:r>
            <a:r>
              <a:rPr lang="en-US" sz="3200" b="1" dirty="0">
                <a:latin typeface="Courier New" panose="02070309020205020404" pitchFamily="49" charset="0"/>
                <a:cs typeface="Courier New" panose="02070309020205020404" pitchFamily="49" charset="0"/>
              </a:rPr>
              <a:t>plot()</a:t>
            </a: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matplotlib</a:t>
            </a:r>
            <a:r>
              <a:rPr lang="en-US" sz="3200" b="1" dirty="0">
                <a:latin typeface="Papyrus" panose="020B0602040200020303" pitchFamily="34" charset="77"/>
              </a:rPr>
              <a:t> assumes it is a sequence of y values, and automatically generates x values.</a:t>
            </a:r>
          </a:p>
          <a:p>
            <a:pPr algn="ctr"/>
            <a:endParaRPr lang="en-US" b="1" dirty="0">
              <a:latin typeface="Papyrus" panose="020B0602040200020303" pitchFamily="34" charset="77"/>
            </a:endParaRPr>
          </a:p>
          <a:p>
            <a:pPr algn="ctr"/>
            <a:r>
              <a:rPr lang="en-US" sz="3200" b="1" u="sng" dirty="0">
                <a:latin typeface="Papyrus" panose="020B0602040200020303" pitchFamily="34" charset="77"/>
              </a:rPr>
              <a:t>Since python ranges start with </a:t>
            </a:r>
            <a:r>
              <a:rPr lang="en-US" sz="3200" b="1" u="sng"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 the default x vector has the same length as y but starts with </a:t>
            </a:r>
            <a:r>
              <a:rPr lang="en-US" sz="3200" b="1" dirty="0">
                <a:latin typeface="Courier New" panose="02070309020205020404" pitchFamily="49" charset="0"/>
                <a:cs typeface="Courier New" panose="02070309020205020404" pitchFamily="49" charset="0"/>
              </a:rPr>
              <a:t>0</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 Hence the x data are </a:t>
            </a:r>
            <a:r>
              <a:rPr lang="en-US" sz="3200" b="1" dirty="0">
                <a:latin typeface="Courier New" panose="02070309020205020404" pitchFamily="49" charset="0"/>
                <a:cs typeface="Courier New" panose="02070309020205020404" pitchFamily="49" charset="0"/>
              </a:rPr>
              <a:t>[0,1,2,3].</a:t>
            </a:r>
          </a:p>
          <a:p>
            <a:pPr algn="ctr"/>
            <a:endParaRPr lang="en-US" b="1" dirty="0">
              <a:latin typeface="Papyrus" panose="020B0602040200020303" pitchFamily="34" charset="77"/>
            </a:endParaRPr>
          </a:p>
          <a:p>
            <a:pPr algn="ctr"/>
            <a:r>
              <a:rPr lang="en-US" sz="3200" b="1" dirty="0">
                <a:latin typeface="Papyrus" panose="020B0602040200020303" pitchFamily="34" charset="77"/>
              </a:rPr>
              <a:t>Return to the Python prompt by closing the X-window </a:t>
            </a:r>
          </a:p>
          <a:p>
            <a:pPr algn="ctr"/>
            <a:r>
              <a:rPr lang="en-US" sz="3200" b="1" dirty="0">
                <a:latin typeface="Papyrus" panose="020B0602040200020303" pitchFamily="34" charset="77"/>
              </a:rPr>
              <a:t>(click in the red X).</a:t>
            </a:r>
          </a:p>
        </p:txBody>
      </p:sp>
    </p:spTree>
    <p:extLst>
      <p:ext uri="{BB962C8B-B14F-4D97-AF65-F5344CB8AC3E}">
        <p14:creationId xmlns:p14="http://schemas.microsoft.com/office/powerpoint/2010/main" val="348086505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186267-C93B-4241-A4B3-25B36CC5419C}"/>
              </a:ext>
            </a:extLst>
          </p:cNvPr>
          <p:cNvSpPr/>
          <p:nvPr/>
        </p:nvSpPr>
        <p:spPr>
          <a:xfrm>
            <a:off x="0" y="0"/>
            <a:ext cx="12192000" cy="6494085"/>
          </a:xfrm>
          <a:prstGeom prst="rect">
            <a:avLst/>
          </a:prstGeom>
        </p:spPr>
        <p:txBody>
          <a:bodyPr wrap="square">
            <a:spAutoFit/>
          </a:bodyPr>
          <a:lstStyle/>
          <a:p>
            <a:pPr algn="ctr"/>
            <a:r>
              <a:rPr lang="en-US" sz="3200" dirty="0">
                <a:solidFill>
                  <a:srgbClr val="000000"/>
                </a:solidFill>
              </a:rPr>
              <a:t>Broadcasting is possible if the following rules are satisfied −</a:t>
            </a:r>
          </a:p>
          <a:p>
            <a:pPr algn="ctr"/>
            <a:endParaRPr lang="en-US" sz="3200" dirty="0">
              <a:solidFill>
                <a:srgbClr val="000000"/>
              </a:solidFill>
            </a:endParaRPr>
          </a:p>
          <a:p>
            <a:pPr algn="ctr">
              <a:buFont typeface="Arial" panose="020B0604020202020204" pitchFamily="34" charset="0"/>
              <a:buChar char="•"/>
            </a:pPr>
            <a:r>
              <a:rPr lang="en-US" sz="3200" dirty="0">
                <a:solidFill>
                  <a:srgbClr val="000000"/>
                </a:solidFill>
              </a:rPr>
              <a:t>Array with smaller </a:t>
            </a:r>
            <a:r>
              <a:rPr lang="en-US" sz="3200" b="1" dirty="0" err="1">
                <a:solidFill>
                  <a:srgbClr val="000000"/>
                </a:solidFill>
              </a:rPr>
              <a:t>ndim</a:t>
            </a:r>
            <a:r>
              <a:rPr lang="en-US" sz="3200" dirty="0">
                <a:solidFill>
                  <a:srgbClr val="000000"/>
                </a:solidFill>
              </a:rPr>
              <a:t> than the other is prepended with '1' in its shape.</a:t>
            </a:r>
          </a:p>
          <a:p>
            <a:pPr algn="ctr">
              <a:buFont typeface="Arial" panose="020B0604020202020204" pitchFamily="34" charset="0"/>
              <a:buChar char="•"/>
            </a:pPr>
            <a:endParaRPr lang="en-US" sz="3200" dirty="0">
              <a:solidFill>
                <a:srgbClr val="000000"/>
              </a:solidFill>
            </a:endParaRPr>
          </a:p>
          <a:p>
            <a:pPr algn="ctr">
              <a:buFont typeface="Arial" panose="020B0604020202020204" pitchFamily="34" charset="0"/>
              <a:buChar char="•"/>
            </a:pPr>
            <a:r>
              <a:rPr lang="en-US" sz="3200" dirty="0">
                <a:solidFill>
                  <a:srgbClr val="000000"/>
                </a:solidFill>
              </a:rPr>
              <a:t>Size in each dimension of the output shape is maximum of the input sizes in that dimension.</a:t>
            </a:r>
          </a:p>
          <a:p>
            <a:pPr algn="ctr">
              <a:buFont typeface="Arial" panose="020B0604020202020204" pitchFamily="34" charset="0"/>
              <a:buChar char="•"/>
            </a:pPr>
            <a:endParaRPr lang="en-US" sz="3200" dirty="0">
              <a:solidFill>
                <a:srgbClr val="000000"/>
              </a:solidFill>
            </a:endParaRPr>
          </a:p>
          <a:p>
            <a:pPr algn="ctr">
              <a:buFont typeface="Arial" panose="020B0604020202020204" pitchFamily="34" charset="0"/>
              <a:buChar char="•"/>
            </a:pPr>
            <a:r>
              <a:rPr lang="en-US" sz="3200" dirty="0">
                <a:solidFill>
                  <a:srgbClr val="000000"/>
                </a:solidFill>
              </a:rPr>
              <a:t>An input can be used in calculation, if its size in a particular dimension matches the output size or its value is exactly 1.</a:t>
            </a:r>
          </a:p>
          <a:p>
            <a:pPr algn="ctr"/>
            <a:endParaRPr lang="en-US" sz="3200" dirty="0">
              <a:solidFill>
                <a:srgbClr val="000000"/>
              </a:solidFill>
            </a:endParaRPr>
          </a:p>
          <a:p>
            <a:pPr algn="ctr">
              <a:buFont typeface="Arial" panose="020B0604020202020204" pitchFamily="34" charset="0"/>
              <a:buChar char="•"/>
            </a:pPr>
            <a:r>
              <a:rPr lang="en-US" sz="3200" dirty="0">
                <a:solidFill>
                  <a:srgbClr val="000000"/>
                </a:solidFill>
              </a:rPr>
              <a:t>If an input has a dimension size of 1, the first data entry in that dimension is used for all calculations along that dimension.</a:t>
            </a:r>
            <a:endParaRPr lang="en-US" sz="3200" b="0" i="0" dirty="0">
              <a:solidFill>
                <a:srgbClr val="000000"/>
              </a:solidFill>
              <a:effectLst/>
            </a:endParaRPr>
          </a:p>
        </p:txBody>
      </p:sp>
    </p:spTree>
    <p:extLst>
      <p:ext uri="{BB962C8B-B14F-4D97-AF65-F5344CB8AC3E}">
        <p14:creationId xmlns:p14="http://schemas.microsoft.com/office/powerpoint/2010/main" val="362267516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889C1F-624C-BD41-9B79-4B83178AABC0}"/>
              </a:ext>
            </a:extLst>
          </p:cNvPr>
          <p:cNvSpPr/>
          <p:nvPr/>
        </p:nvSpPr>
        <p:spPr>
          <a:xfrm>
            <a:off x="0" y="926276"/>
            <a:ext cx="12192000" cy="5016758"/>
          </a:xfrm>
          <a:prstGeom prst="rect">
            <a:avLst/>
          </a:prstGeom>
        </p:spPr>
        <p:txBody>
          <a:bodyPr wrap="square">
            <a:spAutoFit/>
          </a:bodyPr>
          <a:lstStyle/>
          <a:p>
            <a:pPr algn="ctr"/>
            <a:r>
              <a:rPr lang="en-US" sz="3200" dirty="0">
                <a:solidFill>
                  <a:srgbClr val="000000"/>
                </a:solidFill>
              </a:rPr>
              <a:t>A set of arrays is said to be </a:t>
            </a:r>
            <a:r>
              <a:rPr lang="en-US" sz="3200" b="1" dirty="0" err="1">
                <a:solidFill>
                  <a:srgbClr val="000000"/>
                </a:solidFill>
              </a:rPr>
              <a:t>broadcastable</a:t>
            </a:r>
            <a:r>
              <a:rPr lang="en-US" sz="3200" dirty="0">
                <a:solidFill>
                  <a:srgbClr val="000000"/>
                </a:solidFill>
              </a:rPr>
              <a:t> if the above rules produce a valid result and one of the following is true −</a:t>
            </a:r>
          </a:p>
          <a:p>
            <a:pPr algn="ctr"/>
            <a:endParaRPr lang="en-US" sz="3200" dirty="0">
              <a:solidFill>
                <a:srgbClr val="000000"/>
              </a:solidFill>
            </a:endParaRPr>
          </a:p>
          <a:p>
            <a:pPr algn="ctr">
              <a:buFont typeface="Arial" panose="020B0604020202020204" pitchFamily="34" charset="0"/>
              <a:buChar char="•"/>
            </a:pPr>
            <a:r>
              <a:rPr lang="en-US" sz="3200" dirty="0">
                <a:solidFill>
                  <a:srgbClr val="000000"/>
                </a:solidFill>
              </a:rPr>
              <a:t>Arrays have exactly the same shape.</a:t>
            </a:r>
          </a:p>
          <a:p>
            <a:pPr algn="ctr">
              <a:buFont typeface="Arial" panose="020B0604020202020204" pitchFamily="34" charset="0"/>
              <a:buChar char="•"/>
            </a:pPr>
            <a:endParaRPr lang="en-US" sz="3200" dirty="0">
              <a:solidFill>
                <a:srgbClr val="000000"/>
              </a:solidFill>
            </a:endParaRPr>
          </a:p>
          <a:p>
            <a:pPr algn="ctr">
              <a:buFont typeface="Arial" panose="020B0604020202020204" pitchFamily="34" charset="0"/>
              <a:buChar char="•"/>
            </a:pPr>
            <a:r>
              <a:rPr lang="en-US" sz="3200" dirty="0">
                <a:solidFill>
                  <a:srgbClr val="000000"/>
                </a:solidFill>
              </a:rPr>
              <a:t>Arrays have the same number of dimensions and the length of each dimension is either a common length or 1.</a:t>
            </a:r>
          </a:p>
          <a:p>
            <a:pPr algn="ctr"/>
            <a:endParaRPr lang="en-US" sz="3200" dirty="0">
              <a:solidFill>
                <a:srgbClr val="000000"/>
              </a:solidFill>
            </a:endParaRPr>
          </a:p>
          <a:p>
            <a:pPr algn="ctr">
              <a:buFont typeface="Arial" panose="020B0604020202020204" pitchFamily="34" charset="0"/>
              <a:buChar char="•"/>
            </a:pPr>
            <a:r>
              <a:rPr lang="en-US" sz="3200" dirty="0">
                <a:solidFill>
                  <a:srgbClr val="000000"/>
                </a:solidFill>
              </a:rPr>
              <a:t>Array having too few dimensions can have its shape prepended with a dimension of length 1, so that the above stated property is true.</a:t>
            </a:r>
            <a:endParaRPr lang="en-US" sz="3200" b="0" i="0" dirty="0">
              <a:solidFill>
                <a:srgbClr val="000000"/>
              </a:solidFill>
              <a:effectLst/>
            </a:endParaRPr>
          </a:p>
        </p:txBody>
      </p:sp>
    </p:spTree>
    <p:extLst>
      <p:ext uri="{BB962C8B-B14F-4D97-AF65-F5344CB8AC3E}">
        <p14:creationId xmlns:p14="http://schemas.microsoft.com/office/powerpoint/2010/main" val="15542263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1A7C2A-84C7-6440-A430-07E02230F745}"/>
              </a:ext>
            </a:extLst>
          </p:cNvPr>
          <p:cNvSpPr/>
          <p:nvPr/>
        </p:nvSpPr>
        <p:spPr>
          <a:xfrm>
            <a:off x="0" y="0"/>
            <a:ext cx="12192000" cy="6309420"/>
          </a:xfrm>
          <a:prstGeom prst="rect">
            <a:avLst/>
          </a:prstGeom>
        </p:spPr>
        <p:txBody>
          <a:bodyPr wrap="square">
            <a:spAutoFit/>
          </a:bodyPr>
          <a:lstStyle/>
          <a:p>
            <a:r>
              <a:rPr lang="en-US" sz="3200" dirty="0"/>
              <a:t>Example 2</a:t>
            </a:r>
          </a:p>
          <a:p>
            <a:endParaRPr lang="en-US" sz="1200" dirty="0"/>
          </a:p>
          <a:p>
            <a:r>
              <a:rPr lang="en-US" sz="2000" dirty="0">
                <a:solidFill>
                  <a:srgbClr val="000088"/>
                </a:solidFill>
                <a:latin typeface="Courier" pitchFamily="2" charset="0"/>
              </a:rPr>
              <a:t>import</a:t>
            </a:r>
            <a:r>
              <a:rPr lang="en-US" sz="2000" dirty="0">
                <a:solidFill>
                  <a:srgbClr val="000000"/>
                </a:solidFill>
                <a:latin typeface="Courier" pitchFamily="2" charset="0"/>
              </a:rPr>
              <a:t> </a:t>
            </a:r>
            <a:r>
              <a:rPr lang="en-US" sz="2000" dirty="0" err="1">
                <a:solidFill>
                  <a:srgbClr val="000000"/>
                </a:solidFill>
                <a:latin typeface="Courier" pitchFamily="2" charset="0"/>
              </a:rPr>
              <a:t>numpy</a:t>
            </a:r>
            <a:r>
              <a:rPr lang="en-US" sz="2000" dirty="0">
                <a:solidFill>
                  <a:srgbClr val="000000"/>
                </a:solidFill>
                <a:latin typeface="Courier" pitchFamily="2" charset="0"/>
              </a:rPr>
              <a:t> </a:t>
            </a:r>
            <a:r>
              <a:rPr lang="en-US" sz="2000" dirty="0">
                <a:solidFill>
                  <a:srgbClr val="000088"/>
                </a:solidFill>
                <a:latin typeface="Courier" pitchFamily="2" charset="0"/>
              </a:rPr>
              <a:t>as</a:t>
            </a:r>
            <a:r>
              <a:rPr lang="en-US" sz="2000" dirty="0">
                <a:solidFill>
                  <a:srgbClr val="000000"/>
                </a:solidFill>
                <a:latin typeface="Courier" pitchFamily="2" charset="0"/>
              </a:rPr>
              <a:t> np </a:t>
            </a:r>
          </a:p>
          <a:p>
            <a:r>
              <a:rPr lang="en-US" sz="2000" dirty="0">
                <a:solidFill>
                  <a:srgbClr val="000000"/>
                </a:solidFill>
                <a:latin typeface="Courier" pitchFamily="2" charset="0"/>
              </a:rPr>
              <a:t>a </a:t>
            </a:r>
            <a:r>
              <a:rPr lang="en-US" sz="2000" dirty="0">
                <a:solidFill>
                  <a:srgbClr val="666600"/>
                </a:solidFill>
                <a:latin typeface="Courier" pitchFamily="2" charset="0"/>
              </a:rPr>
              <a:t>=</a:t>
            </a:r>
            <a:r>
              <a:rPr lang="en-US" sz="2000" dirty="0">
                <a:solidFill>
                  <a:srgbClr val="000000"/>
                </a:solidFill>
                <a:latin typeface="Courier" pitchFamily="2" charset="0"/>
              </a:rPr>
              <a:t> </a:t>
            </a:r>
            <a:r>
              <a:rPr lang="en-US" sz="2000" dirty="0" err="1">
                <a:solidFill>
                  <a:srgbClr val="000000"/>
                </a:solidFill>
                <a:latin typeface="Courier" pitchFamily="2" charset="0"/>
              </a:rPr>
              <a:t>np</a:t>
            </a:r>
            <a:r>
              <a:rPr lang="en-US" sz="2000" dirty="0" err="1">
                <a:solidFill>
                  <a:srgbClr val="666600"/>
                </a:solidFill>
                <a:latin typeface="Courier" pitchFamily="2" charset="0"/>
              </a:rPr>
              <a:t>.</a:t>
            </a:r>
            <a:r>
              <a:rPr lang="en-US" sz="2000" dirty="0" err="1">
                <a:solidFill>
                  <a:srgbClr val="000000"/>
                </a:solidFill>
                <a:latin typeface="Courier" pitchFamily="2" charset="0"/>
              </a:rPr>
              <a:t>array</a:t>
            </a:r>
            <a:r>
              <a:rPr lang="en-US" sz="2000" dirty="0">
                <a:solidFill>
                  <a:srgbClr val="666600"/>
                </a:solidFill>
                <a:latin typeface="Courier" pitchFamily="2" charset="0"/>
              </a:rPr>
              <a:t>([[</a:t>
            </a:r>
            <a:r>
              <a:rPr lang="en-US" sz="2000" dirty="0">
                <a:solidFill>
                  <a:srgbClr val="006666"/>
                </a:solidFill>
                <a:latin typeface="Courier" pitchFamily="2" charset="0"/>
              </a:rPr>
              <a:t>0.0</a:t>
            </a:r>
            <a:r>
              <a:rPr lang="en-US" sz="2000" dirty="0">
                <a:solidFill>
                  <a:srgbClr val="666600"/>
                </a:solidFill>
                <a:latin typeface="Courier" pitchFamily="2" charset="0"/>
              </a:rPr>
              <a:t>,</a:t>
            </a:r>
            <a:r>
              <a:rPr lang="en-US" sz="2000" dirty="0">
                <a:solidFill>
                  <a:srgbClr val="006666"/>
                </a:solidFill>
                <a:latin typeface="Courier" pitchFamily="2" charset="0"/>
              </a:rPr>
              <a:t>0.0</a:t>
            </a:r>
            <a:r>
              <a:rPr lang="en-US" sz="2000" dirty="0">
                <a:solidFill>
                  <a:srgbClr val="666600"/>
                </a:solidFill>
                <a:latin typeface="Courier" pitchFamily="2" charset="0"/>
              </a:rPr>
              <a:t>,</a:t>
            </a:r>
            <a:r>
              <a:rPr lang="en-US" sz="2000" dirty="0">
                <a:solidFill>
                  <a:srgbClr val="006666"/>
                </a:solidFill>
                <a:latin typeface="Courier" pitchFamily="2" charset="0"/>
              </a:rPr>
              <a:t>0.0</a:t>
            </a:r>
            <a:r>
              <a:rPr lang="en-US" sz="2000" dirty="0">
                <a:solidFill>
                  <a:srgbClr val="666600"/>
                </a:solidFill>
                <a:latin typeface="Courier" pitchFamily="2" charset="0"/>
              </a:rPr>
              <a:t>],[</a:t>
            </a:r>
            <a:r>
              <a:rPr lang="en-US" sz="2000" dirty="0">
                <a:solidFill>
                  <a:srgbClr val="006666"/>
                </a:solidFill>
                <a:latin typeface="Courier" pitchFamily="2" charset="0"/>
              </a:rPr>
              <a:t>10.0</a:t>
            </a:r>
            <a:r>
              <a:rPr lang="en-US" sz="2000" dirty="0">
                <a:solidFill>
                  <a:srgbClr val="666600"/>
                </a:solidFill>
                <a:latin typeface="Courier" pitchFamily="2" charset="0"/>
              </a:rPr>
              <a:t>,</a:t>
            </a:r>
            <a:r>
              <a:rPr lang="en-US" sz="2000" dirty="0">
                <a:solidFill>
                  <a:srgbClr val="006666"/>
                </a:solidFill>
                <a:latin typeface="Courier" pitchFamily="2" charset="0"/>
              </a:rPr>
              <a:t>10.0</a:t>
            </a:r>
            <a:r>
              <a:rPr lang="en-US" sz="2000" dirty="0">
                <a:solidFill>
                  <a:srgbClr val="666600"/>
                </a:solidFill>
                <a:latin typeface="Courier" pitchFamily="2" charset="0"/>
              </a:rPr>
              <a:t>,</a:t>
            </a:r>
            <a:r>
              <a:rPr lang="en-US" sz="2000" dirty="0">
                <a:solidFill>
                  <a:srgbClr val="006666"/>
                </a:solidFill>
                <a:latin typeface="Courier" pitchFamily="2" charset="0"/>
              </a:rPr>
              <a:t>10.0</a:t>
            </a:r>
            <a:r>
              <a:rPr lang="en-US" sz="2000" dirty="0">
                <a:solidFill>
                  <a:srgbClr val="666600"/>
                </a:solidFill>
                <a:latin typeface="Courier" pitchFamily="2" charset="0"/>
              </a:rPr>
              <a:t>],[</a:t>
            </a:r>
            <a:r>
              <a:rPr lang="en-US" sz="2000" dirty="0">
                <a:solidFill>
                  <a:srgbClr val="006666"/>
                </a:solidFill>
                <a:latin typeface="Courier" pitchFamily="2" charset="0"/>
              </a:rPr>
              <a:t>20.0</a:t>
            </a:r>
            <a:r>
              <a:rPr lang="en-US" sz="2000" dirty="0">
                <a:solidFill>
                  <a:srgbClr val="666600"/>
                </a:solidFill>
                <a:latin typeface="Courier" pitchFamily="2" charset="0"/>
              </a:rPr>
              <a:t>,</a:t>
            </a:r>
            <a:r>
              <a:rPr lang="en-US" sz="2000" dirty="0">
                <a:solidFill>
                  <a:srgbClr val="006666"/>
                </a:solidFill>
                <a:latin typeface="Courier" pitchFamily="2" charset="0"/>
              </a:rPr>
              <a:t>20.0</a:t>
            </a:r>
            <a:r>
              <a:rPr lang="en-US" sz="2000" dirty="0">
                <a:solidFill>
                  <a:srgbClr val="666600"/>
                </a:solidFill>
                <a:latin typeface="Courier" pitchFamily="2" charset="0"/>
              </a:rPr>
              <a:t>,</a:t>
            </a:r>
            <a:r>
              <a:rPr lang="en-US" sz="2000" dirty="0">
                <a:solidFill>
                  <a:srgbClr val="006666"/>
                </a:solidFill>
                <a:latin typeface="Courier" pitchFamily="2" charset="0"/>
              </a:rPr>
              <a:t>20.0</a:t>
            </a:r>
            <a:r>
              <a:rPr lang="en-US" sz="2000" dirty="0">
                <a:solidFill>
                  <a:srgbClr val="666600"/>
                </a:solidFill>
                <a:latin typeface="Courier" pitchFamily="2" charset="0"/>
              </a:rPr>
              <a:t>],[</a:t>
            </a:r>
            <a:r>
              <a:rPr lang="en-US" sz="2000" dirty="0">
                <a:solidFill>
                  <a:srgbClr val="006666"/>
                </a:solidFill>
                <a:latin typeface="Courier" pitchFamily="2" charset="0"/>
              </a:rPr>
              <a:t>30.0</a:t>
            </a:r>
            <a:r>
              <a:rPr lang="en-US" sz="2000" dirty="0">
                <a:solidFill>
                  <a:srgbClr val="666600"/>
                </a:solidFill>
                <a:latin typeface="Courier" pitchFamily="2" charset="0"/>
              </a:rPr>
              <a:t>,</a:t>
            </a:r>
            <a:r>
              <a:rPr lang="en-US" sz="2000" dirty="0">
                <a:solidFill>
                  <a:srgbClr val="006666"/>
                </a:solidFill>
                <a:latin typeface="Courier" pitchFamily="2" charset="0"/>
              </a:rPr>
              <a:t>30.0</a:t>
            </a:r>
            <a:r>
              <a:rPr lang="en-US" sz="2000" dirty="0">
                <a:solidFill>
                  <a:srgbClr val="666600"/>
                </a:solidFill>
                <a:latin typeface="Courier" pitchFamily="2" charset="0"/>
              </a:rPr>
              <a:t>,</a:t>
            </a:r>
            <a:r>
              <a:rPr lang="en-US" sz="2000" dirty="0">
                <a:solidFill>
                  <a:srgbClr val="006666"/>
                </a:solidFill>
                <a:latin typeface="Courier" pitchFamily="2" charset="0"/>
              </a:rPr>
              <a:t>30.0</a:t>
            </a:r>
            <a:r>
              <a:rPr lang="en-US" sz="2000" dirty="0">
                <a:solidFill>
                  <a:srgbClr val="666600"/>
                </a:solidFill>
                <a:latin typeface="Courier" pitchFamily="2" charset="0"/>
              </a:rPr>
              <a:t>]])</a:t>
            </a:r>
            <a:r>
              <a:rPr lang="en-US" sz="2000" dirty="0">
                <a:solidFill>
                  <a:srgbClr val="000000"/>
                </a:solidFill>
                <a:latin typeface="Courier" pitchFamily="2" charset="0"/>
              </a:rPr>
              <a:t> </a:t>
            </a:r>
          </a:p>
          <a:p>
            <a:r>
              <a:rPr lang="en-US" sz="2000" dirty="0">
                <a:solidFill>
                  <a:srgbClr val="000000"/>
                </a:solidFill>
                <a:latin typeface="Courier" pitchFamily="2" charset="0"/>
              </a:rPr>
              <a:t>b </a:t>
            </a:r>
            <a:r>
              <a:rPr lang="en-US" sz="2000" dirty="0">
                <a:solidFill>
                  <a:srgbClr val="666600"/>
                </a:solidFill>
                <a:latin typeface="Courier" pitchFamily="2" charset="0"/>
              </a:rPr>
              <a:t>=</a:t>
            </a:r>
            <a:r>
              <a:rPr lang="en-US" sz="2000" dirty="0">
                <a:solidFill>
                  <a:srgbClr val="000000"/>
                </a:solidFill>
                <a:latin typeface="Courier" pitchFamily="2" charset="0"/>
              </a:rPr>
              <a:t> </a:t>
            </a:r>
            <a:r>
              <a:rPr lang="en-US" sz="2000" dirty="0" err="1">
                <a:solidFill>
                  <a:srgbClr val="000000"/>
                </a:solidFill>
                <a:latin typeface="Courier" pitchFamily="2" charset="0"/>
              </a:rPr>
              <a:t>np</a:t>
            </a:r>
            <a:r>
              <a:rPr lang="en-US" sz="2000" dirty="0" err="1">
                <a:solidFill>
                  <a:srgbClr val="666600"/>
                </a:solidFill>
                <a:latin typeface="Courier" pitchFamily="2" charset="0"/>
              </a:rPr>
              <a:t>.</a:t>
            </a:r>
            <a:r>
              <a:rPr lang="en-US" sz="2000" dirty="0" err="1">
                <a:solidFill>
                  <a:srgbClr val="000000"/>
                </a:solidFill>
                <a:latin typeface="Courier" pitchFamily="2" charset="0"/>
              </a:rPr>
              <a:t>array</a:t>
            </a:r>
            <a:r>
              <a:rPr lang="en-US" sz="2000" dirty="0">
                <a:solidFill>
                  <a:srgbClr val="666600"/>
                </a:solidFill>
                <a:latin typeface="Courier" pitchFamily="2" charset="0"/>
              </a:rPr>
              <a:t>([</a:t>
            </a:r>
            <a:r>
              <a:rPr lang="en-US" sz="2000" dirty="0">
                <a:solidFill>
                  <a:srgbClr val="006666"/>
                </a:solidFill>
                <a:latin typeface="Courier" pitchFamily="2" charset="0"/>
              </a:rPr>
              <a:t>1.0</a:t>
            </a:r>
            <a:r>
              <a:rPr lang="en-US" sz="2000" dirty="0">
                <a:solidFill>
                  <a:srgbClr val="666600"/>
                </a:solidFill>
                <a:latin typeface="Courier" pitchFamily="2" charset="0"/>
              </a:rPr>
              <a:t>,</a:t>
            </a:r>
            <a:r>
              <a:rPr lang="en-US" sz="2000" dirty="0">
                <a:solidFill>
                  <a:srgbClr val="006666"/>
                </a:solidFill>
                <a:latin typeface="Courier" pitchFamily="2" charset="0"/>
              </a:rPr>
              <a:t>2.0</a:t>
            </a:r>
            <a:r>
              <a:rPr lang="en-US" sz="2000" dirty="0">
                <a:solidFill>
                  <a:srgbClr val="666600"/>
                </a:solidFill>
                <a:latin typeface="Courier" pitchFamily="2" charset="0"/>
              </a:rPr>
              <a:t>,</a:t>
            </a:r>
            <a:r>
              <a:rPr lang="en-US" sz="2000" dirty="0">
                <a:solidFill>
                  <a:srgbClr val="006666"/>
                </a:solidFill>
                <a:latin typeface="Courier" pitchFamily="2" charset="0"/>
              </a:rPr>
              <a:t>3.0</a:t>
            </a:r>
            <a:r>
              <a:rPr lang="en-US" sz="2000" dirty="0">
                <a:solidFill>
                  <a:srgbClr val="666600"/>
                </a:solidFill>
                <a:latin typeface="Courier" pitchFamily="2" charset="0"/>
              </a:rPr>
              <a:t>])</a:t>
            </a:r>
            <a:r>
              <a:rPr lang="en-US" sz="2000" dirty="0">
                <a:solidFill>
                  <a:srgbClr val="000000"/>
                </a:solidFill>
                <a:latin typeface="Courier" pitchFamily="2" charset="0"/>
              </a:rPr>
              <a:t> </a:t>
            </a:r>
          </a:p>
          <a:p>
            <a:r>
              <a:rPr lang="en-US" sz="2000" dirty="0">
                <a:solidFill>
                  <a:srgbClr val="000088"/>
                </a:solidFill>
                <a:latin typeface="Courier" pitchFamily="2" charset="0"/>
              </a:rPr>
              <a:t>print</a:t>
            </a:r>
            <a:r>
              <a:rPr lang="en-US" sz="2000" dirty="0">
                <a:solidFill>
                  <a:srgbClr val="000000"/>
                </a:solidFill>
                <a:latin typeface="Courier" pitchFamily="2" charset="0"/>
              </a:rPr>
              <a:t>(</a:t>
            </a:r>
            <a:r>
              <a:rPr lang="en-US" sz="2000" dirty="0">
                <a:solidFill>
                  <a:srgbClr val="008800"/>
                </a:solidFill>
                <a:latin typeface="Courier" pitchFamily="2" charset="0"/>
              </a:rPr>
              <a:t>'First array:')</a:t>
            </a:r>
            <a:r>
              <a:rPr lang="en-US" sz="2000" dirty="0">
                <a:solidFill>
                  <a:srgbClr val="000000"/>
                </a:solidFill>
                <a:latin typeface="Courier" pitchFamily="2" charset="0"/>
              </a:rPr>
              <a:t> </a:t>
            </a:r>
          </a:p>
          <a:p>
            <a:r>
              <a:rPr lang="en-US" sz="2000" dirty="0">
                <a:solidFill>
                  <a:srgbClr val="000088"/>
                </a:solidFill>
                <a:latin typeface="Courier" pitchFamily="2" charset="0"/>
              </a:rPr>
              <a:t>print</a:t>
            </a:r>
            <a:r>
              <a:rPr lang="en-US" sz="2000" dirty="0">
                <a:solidFill>
                  <a:srgbClr val="000000"/>
                </a:solidFill>
                <a:latin typeface="Courier" pitchFamily="2" charset="0"/>
              </a:rPr>
              <a:t>(a) </a:t>
            </a:r>
            <a:r>
              <a:rPr lang="en-US" sz="2000" dirty="0">
                <a:solidFill>
                  <a:srgbClr val="000088"/>
                </a:solidFill>
                <a:latin typeface="Courier" pitchFamily="2" charset="0"/>
              </a:rPr>
              <a:t>print</a:t>
            </a:r>
            <a:r>
              <a:rPr lang="en-US" sz="2000" dirty="0">
                <a:solidFill>
                  <a:srgbClr val="000000"/>
                </a:solidFill>
                <a:latin typeface="Courier" pitchFamily="2" charset="0"/>
              </a:rPr>
              <a:t>(</a:t>
            </a:r>
            <a:r>
              <a:rPr lang="en-US" sz="2000" dirty="0">
                <a:solidFill>
                  <a:srgbClr val="008800"/>
                </a:solidFill>
                <a:latin typeface="Courier" pitchFamily="2" charset="0"/>
              </a:rPr>
              <a:t>'\n')</a:t>
            </a:r>
            <a:r>
              <a:rPr lang="en-US" sz="2000" dirty="0">
                <a:solidFill>
                  <a:srgbClr val="000000"/>
                </a:solidFill>
                <a:latin typeface="Courier" pitchFamily="2" charset="0"/>
              </a:rPr>
              <a:t> </a:t>
            </a:r>
          </a:p>
          <a:p>
            <a:r>
              <a:rPr lang="en-US" sz="2000" dirty="0">
                <a:solidFill>
                  <a:srgbClr val="000088"/>
                </a:solidFill>
                <a:latin typeface="Courier" pitchFamily="2" charset="0"/>
              </a:rPr>
              <a:t>print</a:t>
            </a:r>
            <a:r>
              <a:rPr lang="en-US" sz="2000" dirty="0">
                <a:solidFill>
                  <a:srgbClr val="000000"/>
                </a:solidFill>
                <a:latin typeface="Courier" pitchFamily="2" charset="0"/>
              </a:rPr>
              <a:t>(</a:t>
            </a:r>
            <a:r>
              <a:rPr lang="en-US" sz="2000" dirty="0">
                <a:solidFill>
                  <a:srgbClr val="008800"/>
                </a:solidFill>
                <a:latin typeface="Courier" pitchFamily="2" charset="0"/>
              </a:rPr>
              <a:t>'Second array:')</a:t>
            </a:r>
            <a:r>
              <a:rPr lang="en-US" sz="2000" dirty="0">
                <a:solidFill>
                  <a:srgbClr val="000000"/>
                </a:solidFill>
                <a:latin typeface="Courier" pitchFamily="2" charset="0"/>
              </a:rPr>
              <a:t> </a:t>
            </a:r>
          </a:p>
          <a:p>
            <a:r>
              <a:rPr lang="en-US" sz="2000" dirty="0">
                <a:solidFill>
                  <a:srgbClr val="000088"/>
                </a:solidFill>
                <a:latin typeface="Courier" pitchFamily="2" charset="0"/>
              </a:rPr>
              <a:t>print</a:t>
            </a:r>
            <a:r>
              <a:rPr lang="en-US" sz="2000" dirty="0">
                <a:solidFill>
                  <a:srgbClr val="000000"/>
                </a:solidFill>
                <a:latin typeface="Courier" pitchFamily="2" charset="0"/>
              </a:rPr>
              <a:t>(b) </a:t>
            </a:r>
            <a:r>
              <a:rPr lang="en-US" sz="2000" dirty="0">
                <a:solidFill>
                  <a:srgbClr val="000088"/>
                </a:solidFill>
                <a:latin typeface="Courier" pitchFamily="2" charset="0"/>
              </a:rPr>
              <a:t>print</a:t>
            </a:r>
            <a:r>
              <a:rPr lang="en-US" sz="2000" dirty="0">
                <a:solidFill>
                  <a:srgbClr val="000000"/>
                </a:solidFill>
                <a:latin typeface="Courier" pitchFamily="2" charset="0"/>
              </a:rPr>
              <a:t>(</a:t>
            </a:r>
            <a:r>
              <a:rPr lang="en-US" sz="2000" dirty="0">
                <a:solidFill>
                  <a:srgbClr val="008800"/>
                </a:solidFill>
                <a:latin typeface="Courier" pitchFamily="2" charset="0"/>
              </a:rPr>
              <a:t>'\n')</a:t>
            </a:r>
            <a:r>
              <a:rPr lang="en-US" sz="2000" dirty="0">
                <a:solidFill>
                  <a:srgbClr val="000000"/>
                </a:solidFill>
                <a:latin typeface="Courier" pitchFamily="2" charset="0"/>
              </a:rPr>
              <a:t> </a:t>
            </a:r>
          </a:p>
          <a:p>
            <a:r>
              <a:rPr lang="en-US" sz="2000" dirty="0">
                <a:solidFill>
                  <a:srgbClr val="000088"/>
                </a:solidFill>
                <a:latin typeface="Courier" pitchFamily="2" charset="0"/>
              </a:rPr>
              <a:t>print</a:t>
            </a:r>
            <a:r>
              <a:rPr lang="en-US" sz="2000" dirty="0">
                <a:solidFill>
                  <a:srgbClr val="000000"/>
                </a:solidFill>
                <a:latin typeface="Courier" pitchFamily="2" charset="0"/>
              </a:rPr>
              <a:t>(</a:t>
            </a:r>
            <a:r>
              <a:rPr lang="en-US" sz="2000" dirty="0">
                <a:solidFill>
                  <a:srgbClr val="008800"/>
                </a:solidFill>
                <a:latin typeface="Courier" pitchFamily="2" charset="0"/>
              </a:rPr>
              <a:t>'First Array + Second Array')</a:t>
            </a:r>
            <a:r>
              <a:rPr lang="en-US" sz="2000" dirty="0">
                <a:solidFill>
                  <a:srgbClr val="000000"/>
                </a:solidFill>
                <a:latin typeface="Courier" pitchFamily="2" charset="0"/>
              </a:rPr>
              <a:t> </a:t>
            </a:r>
          </a:p>
          <a:p>
            <a:r>
              <a:rPr lang="en-US" sz="2000" dirty="0">
                <a:solidFill>
                  <a:srgbClr val="000088"/>
                </a:solidFill>
                <a:latin typeface="Courier" pitchFamily="2" charset="0"/>
              </a:rPr>
              <a:t>print</a:t>
            </a:r>
            <a:r>
              <a:rPr lang="en-US" sz="2000" dirty="0">
                <a:solidFill>
                  <a:srgbClr val="000000"/>
                </a:solidFill>
                <a:latin typeface="Courier" pitchFamily="2" charset="0"/>
              </a:rPr>
              <a:t> a </a:t>
            </a:r>
            <a:r>
              <a:rPr lang="en-US" sz="2000" dirty="0">
                <a:solidFill>
                  <a:srgbClr val="666600"/>
                </a:solidFill>
                <a:latin typeface="Courier" pitchFamily="2" charset="0"/>
              </a:rPr>
              <a:t>+</a:t>
            </a:r>
            <a:r>
              <a:rPr lang="en-US" sz="2000" dirty="0">
                <a:solidFill>
                  <a:srgbClr val="000000"/>
                </a:solidFill>
                <a:latin typeface="Courier" pitchFamily="2" charset="0"/>
              </a:rPr>
              <a:t> b</a:t>
            </a:r>
            <a:endParaRPr lang="en-US" sz="3000" dirty="0">
              <a:solidFill>
                <a:srgbClr val="000000"/>
              </a:solidFill>
              <a:latin typeface="Courier" pitchFamily="2" charset="0"/>
            </a:endParaRPr>
          </a:p>
          <a:p>
            <a:endParaRPr lang="en-US" sz="2000" dirty="0">
              <a:latin typeface="Courier" pitchFamily="2" charset="0"/>
            </a:endParaRPr>
          </a:p>
          <a:p>
            <a:r>
              <a:rPr lang="en-US" sz="2000" dirty="0">
                <a:latin typeface="Courier" pitchFamily="2" charset="0"/>
              </a:rPr>
              <a:t>First array:</a:t>
            </a:r>
          </a:p>
          <a:p>
            <a:r>
              <a:rPr lang="en-US" sz="2000" dirty="0">
                <a:latin typeface="Courier" pitchFamily="2" charset="0"/>
              </a:rPr>
              <a:t>[[ 0. 0. 0.] </a:t>
            </a:r>
          </a:p>
          <a:p>
            <a:r>
              <a:rPr lang="en-US" sz="2000" dirty="0">
                <a:latin typeface="Courier" pitchFamily="2" charset="0"/>
              </a:rPr>
              <a:t>[ 10. 10. 10.] </a:t>
            </a:r>
          </a:p>
          <a:p>
            <a:r>
              <a:rPr lang="en-US" sz="2000" dirty="0">
                <a:latin typeface="Courier" pitchFamily="2" charset="0"/>
              </a:rPr>
              <a:t>[ 20. 20. 20.] </a:t>
            </a:r>
          </a:p>
          <a:p>
            <a:r>
              <a:rPr lang="en-US" sz="2000" dirty="0">
                <a:latin typeface="Courier" pitchFamily="2" charset="0"/>
              </a:rPr>
              <a:t>[ 30. 30. 30.]] </a:t>
            </a:r>
          </a:p>
          <a:p>
            <a:r>
              <a:rPr lang="en-US" sz="2000" dirty="0">
                <a:latin typeface="Courier" pitchFamily="2" charset="0"/>
              </a:rPr>
              <a:t>Second array: </a:t>
            </a:r>
          </a:p>
          <a:p>
            <a:r>
              <a:rPr lang="en-US" sz="2000" dirty="0">
                <a:latin typeface="Courier" pitchFamily="2" charset="0"/>
              </a:rPr>
              <a:t>[ 1. 2. 3.] </a:t>
            </a:r>
          </a:p>
        </p:txBody>
      </p:sp>
      <p:sp>
        <p:nvSpPr>
          <p:cNvPr id="3" name="Rectangle 2">
            <a:extLst>
              <a:ext uri="{FF2B5EF4-FFF2-40B4-BE49-F238E27FC236}">
                <a16:creationId xmlns:a16="http://schemas.microsoft.com/office/drawing/2014/main" id="{3AD53797-0598-3042-A405-7FA60BDF1051}"/>
              </a:ext>
            </a:extLst>
          </p:cNvPr>
          <p:cNvSpPr/>
          <p:nvPr/>
        </p:nvSpPr>
        <p:spPr>
          <a:xfrm>
            <a:off x="2513610" y="5226784"/>
            <a:ext cx="6096000" cy="1631216"/>
          </a:xfrm>
          <a:prstGeom prst="rect">
            <a:avLst/>
          </a:prstGeom>
        </p:spPr>
        <p:txBody>
          <a:bodyPr>
            <a:spAutoFit/>
          </a:bodyPr>
          <a:lstStyle/>
          <a:p>
            <a:r>
              <a:rPr lang="en-US" sz="2000" dirty="0">
                <a:latin typeface="Courier" pitchFamily="2" charset="0"/>
              </a:rPr>
              <a:t>First Array + Second Array </a:t>
            </a:r>
          </a:p>
          <a:p>
            <a:r>
              <a:rPr lang="en-US" sz="2000" dirty="0">
                <a:latin typeface="Courier" pitchFamily="2" charset="0"/>
              </a:rPr>
              <a:t>[[ 1. 2. 3.] </a:t>
            </a:r>
          </a:p>
          <a:p>
            <a:r>
              <a:rPr lang="en-US" sz="2000" dirty="0">
                <a:latin typeface="Courier" pitchFamily="2" charset="0"/>
              </a:rPr>
              <a:t>[ 11. 12. 13.] </a:t>
            </a:r>
          </a:p>
          <a:p>
            <a:r>
              <a:rPr lang="en-US" sz="2000" dirty="0">
                <a:latin typeface="Courier" pitchFamily="2" charset="0"/>
              </a:rPr>
              <a:t>[ 21. 22. 23.] </a:t>
            </a:r>
          </a:p>
          <a:p>
            <a:r>
              <a:rPr lang="en-US" sz="2000" dirty="0">
                <a:latin typeface="Courier" pitchFamily="2" charset="0"/>
              </a:rPr>
              <a:t>[ 31. 32. 33.]]</a:t>
            </a:r>
          </a:p>
        </p:txBody>
      </p:sp>
    </p:spTree>
    <p:extLst>
      <p:ext uri="{BB962C8B-B14F-4D97-AF65-F5344CB8AC3E}">
        <p14:creationId xmlns:p14="http://schemas.microsoft.com/office/powerpoint/2010/main" val="42494842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8C946F-1678-D345-BD33-01494B7E44EA}"/>
              </a:ext>
            </a:extLst>
          </p:cNvPr>
          <p:cNvSpPr>
            <a:spLocks noChangeArrowheads="1"/>
          </p:cNvSpPr>
          <p:nvPr/>
        </p:nvSpPr>
        <p:spPr bwMode="auto">
          <a:xfrm>
            <a:off x="2826327" y="34274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The following figure demonstrates how array </a:t>
            </a: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b</a:t>
            </a: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 is broadcast to become compatible with </a:t>
            </a:r>
            <a:r>
              <a:rPr kumimoji="0" lang="en-US" altLang="en-US" sz="12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r>
              <a:rPr kumimoji="0" lang="en-US" altLang="en-US" sz="1200" b="0" i="0" u="none" strike="noStrike" cap="none" normalizeH="0" baseline="0">
                <a:ln>
                  <a:noFill/>
                </a:ln>
                <a:solidFill>
                  <a:srgbClr val="000000"/>
                </a:solidFill>
                <a:effectLst/>
                <a:latin typeface="Arial" panose="020B0604020202020204" pitchFamily="34" charset="0"/>
                <a:cs typeface="Arial" panose="020B0604020202020204" pitchFamily="34" charset="0"/>
              </a:rPr>
              <a:t>.</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2800" b="0" i="0" u="none" strike="noStrike" cap="none" normalizeH="0" baseline="0">
                <a:ln>
                  <a:noFill/>
                </a:ln>
                <a:solidFill>
                  <a:schemeClr val="tx1"/>
                </a:solidFill>
                <a:effectLst/>
                <a:latin typeface="Arial" panose="020B0604020202020204" pitchFamily="34" charset="0"/>
              </a:rPr>
              <a:t>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descr="array">
            <a:extLst>
              <a:ext uri="{FF2B5EF4-FFF2-40B4-BE49-F238E27FC236}">
                <a16:creationId xmlns:a16="http://schemas.microsoft.com/office/drawing/2014/main" id="{D5CDF6D9-657B-7743-9223-1EFFCAED2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62" y="1911926"/>
            <a:ext cx="10921747" cy="394260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A674BBB-57A1-0043-BCC8-C473D7DB5E3C}"/>
              </a:ext>
            </a:extLst>
          </p:cNvPr>
          <p:cNvSpPr/>
          <p:nvPr/>
        </p:nvSpPr>
        <p:spPr>
          <a:xfrm>
            <a:off x="0" y="196381"/>
            <a:ext cx="12192000" cy="1077218"/>
          </a:xfrm>
          <a:prstGeom prst="rect">
            <a:avLst/>
          </a:prstGeom>
        </p:spPr>
        <p:txBody>
          <a:bodyPr wrap="square">
            <a:spAutoFit/>
          </a:bodyPr>
          <a:lstStyle/>
          <a:p>
            <a:pPr algn="ctr"/>
            <a:r>
              <a:rPr lang="en-US" sz="3200" dirty="0">
                <a:solidFill>
                  <a:srgbClr val="000000"/>
                </a:solidFill>
              </a:rPr>
              <a:t>Figure demonstrating how array </a:t>
            </a:r>
            <a:r>
              <a:rPr lang="en-US" sz="3200" b="1" dirty="0">
                <a:solidFill>
                  <a:srgbClr val="000000"/>
                </a:solidFill>
              </a:rPr>
              <a:t>b</a:t>
            </a:r>
            <a:r>
              <a:rPr lang="en-US" sz="3200" dirty="0">
                <a:solidFill>
                  <a:srgbClr val="000000"/>
                </a:solidFill>
              </a:rPr>
              <a:t> is broadcast to become compatible with </a:t>
            </a:r>
            <a:r>
              <a:rPr lang="en-US" sz="3200" b="1" dirty="0">
                <a:solidFill>
                  <a:srgbClr val="000000"/>
                </a:solidFill>
              </a:rPr>
              <a:t>a</a:t>
            </a:r>
            <a:r>
              <a:rPr lang="en-US" sz="3200" dirty="0">
                <a:solidFill>
                  <a:srgbClr val="000000"/>
                </a:solidFill>
              </a:rPr>
              <a:t>. (Same as singleton expansion in MATLAB.)</a:t>
            </a:r>
            <a:endParaRPr lang="en-US" sz="3200" dirty="0"/>
          </a:p>
        </p:txBody>
      </p:sp>
    </p:spTree>
    <p:extLst>
      <p:ext uri="{BB962C8B-B14F-4D97-AF65-F5344CB8AC3E}">
        <p14:creationId xmlns:p14="http://schemas.microsoft.com/office/powerpoint/2010/main" val="35369031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3C3947-6A77-CE43-BAB6-40E5051FCCB4}"/>
              </a:ext>
            </a:extLst>
          </p:cNvPr>
          <p:cNvSpPr/>
          <p:nvPr/>
        </p:nvSpPr>
        <p:spPr>
          <a:xfrm>
            <a:off x="0" y="546265"/>
            <a:ext cx="12192000" cy="4524315"/>
          </a:xfrm>
          <a:prstGeom prst="rect">
            <a:avLst/>
          </a:prstGeom>
        </p:spPr>
        <p:txBody>
          <a:bodyPr wrap="square">
            <a:spAutoFit/>
          </a:bodyPr>
          <a:lstStyle/>
          <a:p>
            <a:pPr algn="ctr"/>
            <a:r>
              <a:rPr lang="en-US" sz="3200" dirty="0"/>
              <a:t>NumPy - Iterating Over Array</a:t>
            </a:r>
          </a:p>
          <a:p>
            <a:pPr algn="ctr"/>
            <a:endParaRPr lang="en-US" sz="3200" dirty="0"/>
          </a:p>
          <a:p>
            <a:pPr algn="ctr"/>
            <a:r>
              <a:rPr lang="en-US" sz="3200" dirty="0"/>
              <a:t>NumPy contains an iterator object </a:t>
            </a:r>
            <a:r>
              <a:rPr lang="en-US" sz="3200" b="1" dirty="0" err="1"/>
              <a:t>numpy.nditer</a:t>
            </a:r>
            <a:r>
              <a:rPr lang="en-US" sz="3200" dirty="0"/>
              <a:t>. </a:t>
            </a:r>
          </a:p>
          <a:p>
            <a:pPr algn="ctr"/>
            <a:endParaRPr lang="en-US" sz="3200" dirty="0"/>
          </a:p>
          <a:p>
            <a:pPr algn="ctr"/>
            <a:r>
              <a:rPr lang="en-US" sz="3200" dirty="0"/>
              <a:t>It is an efficient multidimensional iterator object using which it is possible to iterate over an array. </a:t>
            </a:r>
          </a:p>
          <a:p>
            <a:pPr algn="ctr"/>
            <a:endParaRPr lang="en-US" sz="3200" dirty="0"/>
          </a:p>
          <a:p>
            <a:pPr algn="ctr"/>
            <a:r>
              <a:rPr lang="en-US" sz="3200" dirty="0"/>
              <a:t>Each element of an array is visited using Python’s standard Iterator interface.</a:t>
            </a:r>
          </a:p>
        </p:txBody>
      </p:sp>
    </p:spTree>
    <p:extLst>
      <p:ext uri="{BB962C8B-B14F-4D97-AF65-F5344CB8AC3E}">
        <p14:creationId xmlns:p14="http://schemas.microsoft.com/office/powerpoint/2010/main" val="24329626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4104A66-6795-0647-84A1-D1A6CB96419A}"/>
              </a:ext>
            </a:extLst>
          </p:cNvPr>
          <p:cNvSpPr/>
          <p:nvPr/>
        </p:nvSpPr>
        <p:spPr>
          <a:xfrm>
            <a:off x="0" y="0"/>
            <a:ext cx="12192000" cy="6924973"/>
          </a:xfrm>
          <a:prstGeom prst="rect">
            <a:avLst/>
          </a:prstGeom>
        </p:spPr>
        <p:txBody>
          <a:bodyPr wrap="square">
            <a:spAutoFit/>
          </a:bodyPr>
          <a:lstStyle/>
          <a:p>
            <a:pPr algn="ctr"/>
            <a:r>
              <a:rPr lang="en-US" sz="2800" dirty="0">
                <a:solidFill>
                  <a:srgbClr val="000000"/>
                </a:solidFill>
              </a:rPr>
              <a:t>create a 3X4 array using </a:t>
            </a:r>
            <a:r>
              <a:rPr lang="en-US" sz="2800" dirty="0" err="1">
                <a:solidFill>
                  <a:srgbClr val="000000"/>
                </a:solidFill>
              </a:rPr>
              <a:t>arange</a:t>
            </a:r>
            <a:r>
              <a:rPr lang="en-US" sz="2800" dirty="0">
                <a:solidFill>
                  <a:srgbClr val="000000"/>
                </a:solidFill>
              </a:rPr>
              <a:t>() function and iterate over it using </a:t>
            </a:r>
            <a:r>
              <a:rPr lang="en-US" sz="2800" b="1" dirty="0" err="1">
                <a:solidFill>
                  <a:srgbClr val="000000"/>
                </a:solidFill>
              </a:rPr>
              <a:t>nditer</a:t>
            </a:r>
            <a:r>
              <a:rPr lang="en-US" sz="2800" dirty="0">
                <a:solidFill>
                  <a:srgbClr val="000000"/>
                </a:solidFill>
              </a:rPr>
              <a:t>.</a:t>
            </a:r>
          </a:p>
          <a:p>
            <a:pPr algn="ctr"/>
            <a:r>
              <a:rPr lang="en-US" sz="2800" dirty="0"/>
              <a:t>Example 1</a:t>
            </a:r>
          </a:p>
          <a:p>
            <a:pPr algn="just"/>
            <a:r>
              <a:rPr lang="en-US" sz="2800" dirty="0">
                <a:solidFill>
                  <a:srgbClr val="000088"/>
                </a:solidFill>
                <a:latin typeface="Courier" pitchFamily="2" charset="0"/>
              </a:rPr>
              <a:t>import</a:t>
            </a:r>
            <a:r>
              <a:rPr lang="en-US" sz="2800" dirty="0">
                <a:solidFill>
                  <a:srgbClr val="000000"/>
                </a:solidFill>
                <a:latin typeface="Courier" pitchFamily="2" charset="0"/>
              </a:rPr>
              <a:t> </a:t>
            </a:r>
            <a:r>
              <a:rPr lang="en-US" sz="2800" dirty="0" err="1">
                <a:solidFill>
                  <a:srgbClr val="000000"/>
                </a:solidFill>
                <a:latin typeface="Courier" pitchFamily="2" charset="0"/>
              </a:rPr>
              <a:t>numpy</a:t>
            </a:r>
            <a:r>
              <a:rPr lang="en-US" sz="2800" dirty="0">
                <a:solidFill>
                  <a:srgbClr val="000000"/>
                </a:solidFill>
                <a:latin typeface="Courier" pitchFamily="2" charset="0"/>
              </a:rPr>
              <a:t> </a:t>
            </a:r>
            <a:r>
              <a:rPr lang="en-US" sz="2800" dirty="0">
                <a:solidFill>
                  <a:srgbClr val="000088"/>
                </a:solidFill>
                <a:latin typeface="Courier" pitchFamily="2" charset="0"/>
              </a:rPr>
              <a:t>as</a:t>
            </a:r>
            <a:r>
              <a:rPr lang="en-US" sz="2800" dirty="0">
                <a:solidFill>
                  <a:srgbClr val="000000"/>
                </a:solidFill>
                <a:latin typeface="Courier" pitchFamily="2" charset="0"/>
              </a:rPr>
              <a:t> np </a:t>
            </a:r>
          </a:p>
          <a:p>
            <a:pPr algn="just"/>
            <a:r>
              <a:rPr lang="en-US" sz="2800" dirty="0">
                <a:solidFill>
                  <a:srgbClr val="000000"/>
                </a:solidFill>
                <a:latin typeface="Courier" pitchFamily="2" charset="0"/>
              </a:rPr>
              <a:t>a </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err="1">
                <a:solidFill>
                  <a:srgbClr val="000000"/>
                </a:solidFill>
                <a:latin typeface="Courier" pitchFamily="2" charset="0"/>
              </a:rPr>
              <a:t>np</a:t>
            </a:r>
            <a:r>
              <a:rPr lang="en-US" sz="2800" dirty="0" err="1">
                <a:solidFill>
                  <a:srgbClr val="666600"/>
                </a:solidFill>
                <a:latin typeface="Courier" pitchFamily="2" charset="0"/>
              </a:rPr>
              <a:t>.</a:t>
            </a:r>
            <a:r>
              <a:rPr lang="en-US" sz="2800" dirty="0" err="1">
                <a:solidFill>
                  <a:srgbClr val="000000"/>
                </a:solidFill>
                <a:latin typeface="Courier" pitchFamily="2" charset="0"/>
              </a:rPr>
              <a:t>arange</a:t>
            </a:r>
            <a:r>
              <a:rPr lang="en-US" sz="2800" dirty="0">
                <a:solidFill>
                  <a:srgbClr val="666600"/>
                </a:solidFill>
                <a:latin typeface="Courier" pitchFamily="2" charset="0"/>
              </a:rPr>
              <a:t>(</a:t>
            </a:r>
            <a:r>
              <a:rPr lang="en-US" sz="2800" dirty="0">
                <a:solidFill>
                  <a:srgbClr val="006666"/>
                </a:solidFill>
                <a:latin typeface="Courier" pitchFamily="2" charset="0"/>
              </a:rPr>
              <a:t>0</a:t>
            </a:r>
            <a:r>
              <a:rPr lang="en-US" sz="2800" dirty="0">
                <a:solidFill>
                  <a:srgbClr val="666600"/>
                </a:solidFill>
                <a:latin typeface="Courier" pitchFamily="2" charset="0"/>
              </a:rPr>
              <a:t>,</a:t>
            </a:r>
            <a:r>
              <a:rPr lang="en-US" sz="2800" dirty="0">
                <a:solidFill>
                  <a:srgbClr val="006666"/>
                </a:solidFill>
                <a:latin typeface="Courier" pitchFamily="2" charset="0"/>
              </a:rPr>
              <a:t>60</a:t>
            </a:r>
            <a:r>
              <a:rPr lang="en-US" sz="2800" dirty="0">
                <a:solidFill>
                  <a:srgbClr val="666600"/>
                </a:solidFill>
                <a:latin typeface="Courier" pitchFamily="2" charset="0"/>
              </a:rPr>
              <a:t>,</a:t>
            </a:r>
            <a:r>
              <a:rPr lang="en-US" sz="2800" dirty="0">
                <a:solidFill>
                  <a:srgbClr val="006666"/>
                </a:solidFill>
                <a:latin typeface="Courier" pitchFamily="2" charset="0"/>
              </a:rPr>
              <a:t>5</a:t>
            </a:r>
            <a:r>
              <a:rPr lang="en-US" sz="2800" dirty="0">
                <a:solidFill>
                  <a:srgbClr val="666600"/>
                </a:solidFill>
                <a:latin typeface="Courier" pitchFamily="2" charset="0"/>
              </a:rPr>
              <a:t>)</a:t>
            </a:r>
            <a:r>
              <a:rPr lang="en-US" sz="2800" dirty="0">
                <a:solidFill>
                  <a:srgbClr val="000000"/>
                </a:solidFill>
                <a:latin typeface="Courier" pitchFamily="2" charset="0"/>
              </a:rPr>
              <a:t> </a:t>
            </a:r>
          </a:p>
          <a:p>
            <a:pPr algn="just"/>
            <a:r>
              <a:rPr lang="en-US" sz="2800" dirty="0">
                <a:solidFill>
                  <a:srgbClr val="000000"/>
                </a:solidFill>
                <a:latin typeface="Courier" pitchFamily="2" charset="0"/>
              </a:rPr>
              <a:t>a </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err="1">
                <a:solidFill>
                  <a:srgbClr val="000000"/>
                </a:solidFill>
                <a:latin typeface="Courier" pitchFamily="2" charset="0"/>
              </a:rPr>
              <a:t>a</a:t>
            </a:r>
            <a:r>
              <a:rPr lang="en-US" sz="2800" dirty="0" err="1">
                <a:solidFill>
                  <a:srgbClr val="666600"/>
                </a:solidFill>
                <a:latin typeface="Courier" pitchFamily="2" charset="0"/>
              </a:rPr>
              <a:t>.</a:t>
            </a:r>
            <a:r>
              <a:rPr lang="en-US" sz="2800" dirty="0" err="1">
                <a:solidFill>
                  <a:srgbClr val="000000"/>
                </a:solidFill>
                <a:latin typeface="Courier" pitchFamily="2" charset="0"/>
              </a:rPr>
              <a:t>reshape</a:t>
            </a:r>
            <a:r>
              <a:rPr lang="en-US" sz="2800" dirty="0">
                <a:solidFill>
                  <a:srgbClr val="666600"/>
                </a:solidFill>
                <a:latin typeface="Courier" pitchFamily="2" charset="0"/>
              </a:rPr>
              <a:t>(</a:t>
            </a:r>
            <a:r>
              <a:rPr lang="en-US" sz="2800" dirty="0">
                <a:solidFill>
                  <a:srgbClr val="006666"/>
                </a:solidFill>
                <a:latin typeface="Courier" pitchFamily="2" charset="0"/>
              </a:rPr>
              <a:t>3</a:t>
            </a:r>
            <a:r>
              <a:rPr lang="en-US" sz="2800" dirty="0">
                <a:solidFill>
                  <a:srgbClr val="666600"/>
                </a:solidFill>
                <a:latin typeface="Courier" pitchFamily="2" charset="0"/>
              </a:rPr>
              <a:t>,</a:t>
            </a:r>
            <a:r>
              <a:rPr lang="en-US" sz="2800" dirty="0">
                <a:solidFill>
                  <a:srgbClr val="006666"/>
                </a:solidFill>
                <a:latin typeface="Courier" pitchFamily="2" charset="0"/>
              </a:rPr>
              <a:t>4</a:t>
            </a:r>
            <a:r>
              <a:rPr lang="en-US" sz="2800" dirty="0">
                <a:solidFill>
                  <a:srgbClr val="666600"/>
                </a:solidFill>
                <a:latin typeface="Courier" pitchFamily="2" charset="0"/>
              </a:rPr>
              <a:t>)</a:t>
            </a:r>
            <a:r>
              <a:rPr lang="en-US" sz="2800" dirty="0">
                <a:solidFill>
                  <a:srgbClr val="000000"/>
                </a:solidFill>
                <a:latin typeface="Courier" pitchFamily="2" charset="0"/>
              </a:rPr>
              <a:t> </a:t>
            </a:r>
          </a:p>
          <a:p>
            <a:pPr algn="just"/>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a:solidFill>
                  <a:srgbClr val="008800"/>
                </a:solidFill>
                <a:latin typeface="Courier" pitchFamily="2" charset="0"/>
              </a:rPr>
              <a:t>'Original array is:')</a:t>
            </a:r>
            <a:endParaRPr lang="en-US" sz="2800" dirty="0">
              <a:solidFill>
                <a:srgbClr val="000000"/>
              </a:solidFill>
              <a:latin typeface="Courier" pitchFamily="2" charset="0"/>
            </a:endParaRPr>
          </a:p>
          <a:p>
            <a:pPr algn="just"/>
            <a:r>
              <a:rPr lang="en-US" sz="2800" dirty="0">
                <a:solidFill>
                  <a:srgbClr val="000088"/>
                </a:solidFill>
                <a:latin typeface="Courier" pitchFamily="2" charset="0"/>
              </a:rPr>
              <a:t>print</a:t>
            </a:r>
            <a:r>
              <a:rPr lang="en-US" sz="2800" dirty="0">
                <a:solidFill>
                  <a:srgbClr val="000000"/>
                </a:solidFill>
                <a:latin typeface="Courier" pitchFamily="2" charset="0"/>
              </a:rPr>
              <a:t>(a)</a:t>
            </a:r>
          </a:p>
          <a:p>
            <a:pPr algn="just"/>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a:solidFill>
                  <a:srgbClr val="008800"/>
                </a:solidFill>
                <a:latin typeface="Courier" pitchFamily="2" charset="0"/>
              </a:rPr>
              <a:t>'\n')</a:t>
            </a:r>
            <a:r>
              <a:rPr lang="en-US" sz="2800" dirty="0">
                <a:solidFill>
                  <a:srgbClr val="000000"/>
                </a:solidFill>
                <a:latin typeface="Courier" pitchFamily="2" charset="0"/>
              </a:rPr>
              <a:t> </a:t>
            </a:r>
          </a:p>
          <a:p>
            <a:pPr algn="just"/>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a:solidFill>
                  <a:srgbClr val="008800"/>
                </a:solidFill>
                <a:latin typeface="Courier" pitchFamily="2" charset="0"/>
              </a:rPr>
              <a:t>'Modified array is:')</a:t>
            </a:r>
            <a:endParaRPr lang="en-US" sz="2800" dirty="0">
              <a:solidFill>
                <a:srgbClr val="000088"/>
              </a:solidFill>
              <a:latin typeface="Courier" pitchFamily="2" charset="0"/>
            </a:endParaRPr>
          </a:p>
          <a:p>
            <a:pPr algn="just"/>
            <a:r>
              <a:rPr lang="en-US" sz="2800" dirty="0">
                <a:solidFill>
                  <a:srgbClr val="000088"/>
                </a:solidFill>
                <a:latin typeface="Courier" pitchFamily="2" charset="0"/>
              </a:rPr>
              <a:t>for</a:t>
            </a:r>
            <a:r>
              <a:rPr lang="en-US" sz="2800" dirty="0">
                <a:solidFill>
                  <a:srgbClr val="000000"/>
                </a:solidFill>
                <a:latin typeface="Courier" pitchFamily="2" charset="0"/>
              </a:rPr>
              <a:t> x </a:t>
            </a:r>
            <a:r>
              <a:rPr lang="en-US" sz="2800" dirty="0">
                <a:solidFill>
                  <a:srgbClr val="000088"/>
                </a:solidFill>
                <a:latin typeface="Courier" pitchFamily="2" charset="0"/>
              </a:rPr>
              <a:t>in</a:t>
            </a:r>
            <a:r>
              <a:rPr lang="en-US" sz="2800" dirty="0">
                <a:solidFill>
                  <a:srgbClr val="000000"/>
                </a:solidFill>
                <a:latin typeface="Courier" pitchFamily="2" charset="0"/>
              </a:rPr>
              <a:t> </a:t>
            </a:r>
            <a:r>
              <a:rPr lang="en-US" sz="2800" dirty="0" err="1">
                <a:solidFill>
                  <a:srgbClr val="000000"/>
                </a:solidFill>
                <a:latin typeface="Courier" pitchFamily="2" charset="0"/>
              </a:rPr>
              <a:t>np</a:t>
            </a:r>
            <a:r>
              <a:rPr lang="en-US" sz="2800" dirty="0" err="1">
                <a:solidFill>
                  <a:srgbClr val="666600"/>
                </a:solidFill>
                <a:latin typeface="Courier" pitchFamily="2" charset="0"/>
              </a:rPr>
              <a:t>.</a:t>
            </a:r>
            <a:r>
              <a:rPr lang="en-US" sz="2800" dirty="0" err="1">
                <a:solidFill>
                  <a:srgbClr val="000000"/>
                </a:solidFill>
                <a:latin typeface="Courier" pitchFamily="2" charset="0"/>
              </a:rPr>
              <a:t>nditer</a:t>
            </a:r>
            <a:r>
              <a:rPr lang="en-US" sz="2800" dirty="0">
                <a:solidFill>
                  <a:srgbClr val="666600"/>
                </a:solidFill>
                <a:latin typeface="Courier" pitchFamily="2" charset="0"/>
              </a:rPr>
              <a:t>(</a:t>
            </a:r>
            <a:r>
              <a:rPr lang="en-US" sz="2800" dirty="0">
                <a:solidFill>
                  <a:srgbClr val="000000"/>
                </a:solidFill>
                <a:latin typeface="Courier" pitchFamily="2" charset="0"/>
              </a:rPr>
              <a:t>a</a:t>
            </a:r>
            <a:r>
              <a:rPr lang="en-US" sz="2800" dirty="0">
                <a:solidFill>
                  <a:srgbClr val="666600"/>
                </a:solidFill>
                <a:latin typeface="Courier" pitchFamily="2" charset="0"/>
              </a:rPr>
              <a:t>):</a:t>
            </a:r>
            <a:r>
              <a:rPr lang="en-US" sz="2800" dirty="0">
                <a:solidFill>
                  <a:srgbClr val="000000"/>
                </a:solidFill>
                <a:latin typeface="Courier" pitchFamily="2" charset="0"/>
              </a:rPr>
              <a:t> </a:t>
            </a:r>
          </a:p>
          <a:p>
            <a:pPr algn="just"/>
            <a:r>
              <a:rPr lang="en-US" sz="2800" dirty="0">
                <a:solidFill>
                  <a:srgbClr val="000000"/>
                </a:solidFill>
                <a:latin typeface="Courier" pitchFamily="2" charset="0"/>
              </a:rPr>
              <a:t>	</a:t>
            </a:r>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err="1">
                <a:solidFill>
                  <a:srgbClr val="000000"/>
                </a:solidFill>
                <a:latin typeface="Courier" pitchFamily="2" charset="0"/>
              </a:rPr>
              <a:t>x</a:t>
            </a:r>
            <a:r>
              <a:rPr lang="en-US" sz="2800" dirty="0" err="1">
                <a:latin typeface="Courier" pitchFamily="2" charset="0"/>
              </a:rPr>
              <a:t>,end</a:t>
            </a:r>
            <a:r>
              <a:rPr lang="en-US" sz="2800" dirty="0">
                <a:latin typeface="Courier" pitchFamily="2" charset="0"/>
              </a:rPr>
              <a:t>=" "</a:t>
            </a:r>
            <a:r>
              <a:rPr lang="en-US" sz="2800" dirty="0">
                <a:solidFill>
                  <a:srgbClr val="000000"/>
                </a:solidFill>
                <a:latin typeface="Courier" pitchFamily="2" charset="0"/>
              </a:rPr>
              <a:t>)    </a:t>
            </a:r>
            <a:r>
              <a:rPr lang="en-US" sz="2800" dirty="0">
                <a:solidFill>
                  <a:schemeClr val="bg1">
                    <a:lumMod val="50000"/>
                  </a:schemeClr>
                </a:solidFill>
                <a:latin typeface="Courier" pitchFamily="2" charset="0"/>
              </a:rPr>
              <a:t>&lt;&lt;to </a:t>
            </a:r>
            <a:r>
              <a:rPr lang="en-US" sz="2800" dirty="0" err="1">
                <a:solidFill>
                  <a:schemeClr val="bg1">
                    <a:lumMod val="50000"/>
                  </a:schemeClr>
                </a:solidFill>
                <a:latin typeface="Courier" pitchFamily="2" charset="0"/>
              </a:rPr>
              <a:t>supress</a:t>
            </a:r>
            <a:r>
              <a:rPr lang="en-US" sz="2800" dirty="0">
                <a:solidFill>
                  <a:schemeClr val="bg1">
                    <a:lumMod val="50000"/>
                  </a:schemeClr>
                </a:solidFill>
                <a:latin typeface="Courier" pitchFamily="2" charset="0"/>
              </a:rPr>
              <a:t> &lt;CR&gt; at end, in python 2 done with “print x,”</a:t>
            </a:r>
          </a:p>
          <a:p>
            <a:r>
              <a:rPr lang="en-US" dirty="0"/>
              <a:t>Original array is:</a:t>
            </a:r>
          </a:p>
          <a:p>
            <a:r>
              <a:rPr lang="en-US" dirty="0"/>
              <a:t>[[ 0  5 10 15]</a:t>
            </a:r>
          </a:p>
          <a:p>
            <a:r>
              <a:rPr lang="en-US" dirty="0"/>
              <a:t> [20 25 30 35]</a:t>
            </a:r>
          </a:p>
          <a:p>
            <a:r>
              <a:rPr lang="en-US" dirty="0"/>
              <a:t> [40 45 50 55]]</a:t>
            </a:r>
          </a:p>
          <a:p>
            <a:r>
              <a:rPr lang="en-US" dirty="0"/>
              <a:t>Modified array is:</a:t>
            </a:r>
          </a:p>
          <a:p>
            <a:r>
              <a:rPr lang="en-US" dirty="0"/>
              <a:t>0 5 10 15 20 25 30 35 40 45 50 55</a:t>
            </a:r>
          </a:p>
        </p:txBody>
      </p:sp>
    </p:spTree>
    <p:extLst>
      <p:ext uri="{BB962C8B-B14F-4D97-AF65-F5344CB8AC3E}">
        <p14:creationId xmlns:p14="http://schemas.microsoft.com/office/powerpoint/2010/main" val="3247287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21DAE-8709-5F4C-8374-C143DFC31D73}"/>
              </a:ext>
            </a:extLst>
          </p:cNvPr>
          <p:cNvSpPr txBox="1"/>
          <p:nvPr/>
        </p:nvSpPr>
        <p:spPr>
          <a:xfrm>
            <a:off x="0" y="2838203"/>
            <a:ext cx="12192000" cy="2062103"/>
          </a:xfrm>
          <a:prstGeom prst="rect">
            <a:avLst/>
          </a:prstGeom>
          <a:noFill/>
        </p:spPr>
        <p:txBody>
          <a:bodyPr wrap="square" rtlCol="0">
            <a:spAutoFit/>
          </a:bodyPr>
          <a:lstStyle/>
          <a:p>
            <a:pPr algn="ctr"/>
            <a:r>
              <a:rPr lang="en-US" sz="3200" dirty="0"/>
              <a:t>See</a:t>
            </a:r>
          </a:p>
          <a:p>
            <a:pPr algn="ctr"/>
            <a:r>
              <a:rPr lang="en-US" sz="3200" dirty="0"/>
              <a:t>https://</a:t>
            </a:r>
            <a:r>
              <a:rPr lang="en-US" sz="3200" dirty="0" err="1"/>
              <a:t>www.tutorialspoint.com</a:t>
            </a:r>
            <a:r>
              <a:rPr lang="en-US" sz="3200" dirty="0"/>
              <a:t>/</a:t>
            </a:r>
            <a:r>
              <a:rPr lang="en-US" sz="3200" dirty="0" err="1"/>
              <a:t>numpy</a:t>
            </a:r>
            <a:r>
              <a:rPr lang="en-US" sz="3200" dirty="0"/>
              <a:t>/</a:t>
            </a:r>
            <a:r>
              <a:rPr lang="en-US" sz="3200" dirty="0" err="1"/>
              <a:t>numpy_iterating_over_array.htm</a:t>
            </a:r>
            <a:endParaRPr lang="en-US" sz="3200" dirty="0"/>
          </a:p>
          <a:p>
            <a:pPr algn="ctr"/>
            <a:r>
              <a:rPr lang="en-US" sz="3200" dirty="0"/>
              <a:t>For more on iteration order</a:t>
            </a:r>
          </a:p>
        </p:txBody>
      </p:sp>
    </p:spTree>
    <p:extLst>
      <p:ext uri="{BB962C8B-B14F-4D97-AF65-F5344CB8AC3E}">
        <p14:creationId xmlns:p14="http://schemas.microsoft.com/office/powerpoint/2010/main" val="628617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7B0997-965C-934D-A358-DF00619DBAFA}"/>
              </a:ext>
            </a:extLst>
          </p:cNvPr>
          <p:cNvSpPr/>
          <p:nvPr/>
        </p:nvSpPr>
        <p:spPr>
          <a:xfrm>
            <a:off x="0" y="0"/>
            <a:ext cx="12192000" cy="6924973"/>
          </a:xfrm>
          <a:prstGeom prst="rect">
            <a:avLst/>
          </a:prstGeom>
        </p:spPr>
        <p:txBody>
          <a:bodyPr wrap="square">
            <a:spAutoFit/>
          </a:bodyPr>
          <a:lstStyle/>
          <a:p>
            <a:pPr algn="ctr"/>
            <a:r>
              <a:rPr lang="en-US" sz="2800" dirty="0"/>
              <a:t>Modifying Array Values</a:t>
            </a:r>
          </a:p>
          <a:p>
            <a:pPr algn="ctr"/>
            <a:r>
              <a:rPr lang="en-US" sz="2800" dirty="0">
                <a:solidFill>
                  <a:srgbClr val="000000"/>
                </a:solidFill>
              </a:rPr>
              <a:t>The </a:t>
            </a:r>
            <a:r>
              <a:rPr lang="en-US" sz="2800" b="1" dirty="0" err="1">
                <a:solidFill>
                  <a:srgbClr val="000000"/>
                </a:solidFill>
              </a:rPr>
              <a:t>nditer</a:t>
            </a:r>
            <a:r>
              <a:rPr lang="en-US" sz="2800" dirty="0">
                <a:solidFill>
                  <a:srgbClr val="000000"/>
                </a:solidFill>
              </a:rPr>
              <a:t> object has an optional parameter called </a:t>
            </a:r>
            <a:r>
              <a:rPr lang="en-US" sz="2800" b="1" dirty="0" err="1">
                <a:solidFill>
                  <a:srgbClr val="000000"/>
                </a:solidFill>
              </a:rPr>
              <a:t>op_flags</a:t>
            </a:r>
            <a:r>
              <a:rPr lang="en-US" sz="2800" dirty="0">
                <a:solidFill>
                  <a:srgbClr val="000000"/>
                </a:solidFill>
              </a:rPr>
              <a:t>. </a:t>
            </a:r>
          </a:p>
          <a:p>
            <a:pPr algn="ctr"/>
            <a:r>
              <a:rPr lang="en-US" sz="2800" dirty="0">
                <a:solidFill>
                  <a:srgbClr val="000000"/>
                </a:solidFill>
              </a:rPr>
              <a:t>Its default value is read-only, but can be set to read-write or write-only mode. </a:t>
            </a:r>
          </a:p>
          <a:p>
            <a:pPr algn="ctr"/>
            <a:r>
              <a:rPr lang="en-US" sz="2800" dirty="0">
                <a:solidFill>
                  <a:srgbClr val="000000"/>
                </a:solidFill>
              </a:rPr>
              <a:t>This will enable modifying array elements using this iterator.</a:t>
            </a:r>
          </a:p>
          <a:p>
            <a:endParaRPr lang="en-US" sz="1200" dirty="0"/>
          </a:p>
          <a:p>
            <a:r>
              <a:rPr lang="en-US" sz="2800" dirty="0"/>
              <a:t>Example</a:t>
            </a:r>
          </a:p>
          <a:p>
            <a:endParaRPr lang="en-US" sz="1200" dirty="0"/>
          </a:p>
          <a:p>
            <a:r>
              <a:rPr lang="en-US" sz="2800" dirty="0">
                <a:solidFill>
                  <a:srgbClr val="000088"/>
                </a:solidFill>
                <a:latin typeface="Courier" pitchFamily="2" charset="0"/>
              </a:rPr>
              <a:t>import</a:t>
            </a:r>
            <a:r>
              <a:rPr lang="en-US" sz="2800" dirty="0">
                <a:solidFill>
                  <a:srgbClr val="000000"/>
                </a:solidFill>
                <a:latin typeface="Courier" pitchFamily="2" charset="0"/>
              </a:rPr>
              <a:t> </a:t>
            </a:r>
            <a:r>
              <a:rPr lang="en-US" sz="2800" dirty="0" err="1">
                <a:solidFill>
                  <a:srgbClr val="000000"/>
                </a:solidFill>
                <a:latin typeface="Courier" pitchFamily="2" charset="0"/>
              </a:rPr>
              <a:t>numpy</a:t>
            </a:r>
            <a:r>
              <a:rPr lang="en-US" sz="2800" dirty="0">
                <a:solidFill>
                  <a:srgbClr val="000000"/>
                </a:solidFill>
                <a:latin typeface="Courier" pitchFamily="2" charset="0"/>
              </a:rPr>
              <a:t> </a:t>
            </a:r>
            <a:r>
              <a:rPr lang="en-US" sz="2800" dirty="0">
                <a:solidFill>
                  <a:srgbClr val="000088"/>
                </a:solidFill>
                <a:latin typeface="Courier" pitchFamily="2" charset="0"/>
              </a:rPr>
              <a:t>as</a:t>
            </a:r>
            <a:r>
              <a:rPr lang="en-US" sz="2800" dirty="0">
                <a:solidFill>
                  <a:srgbClr val="000000"/>
                </a:solidFill>
                <a:latin typeface="Courier" pitchFamily="2" charset="0"/>
              </a:rPr>
              <a:t> np </a:t>
            </a:r>
          </a:p>
          <a:p>
            <a:r>
              <a:rPr lang="en-US" sz="2800" dirty="0">
                <a:solidFill>
                  <a:srgbClr val="000000"/>
                </a:solidFill>
                <a:latin typeface="Courier" pitchFamily="2" charset="0"/>
              </a:rPr>
              <a:t>a </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err="1">
                <a:solidFill>
                  <a:srgbClr val="000000"/>
                </a:solidFill>
                <a:latin typeface="Courier" pitchFamily="2" charset="0"/>
              </a:rPr>
              <a:t>np</a:t>
            </a:r>
            <a:r>
              <a:rPr lang="en-US" sz="2800" dirty="0" err="1">
                <a:solidFill>
                  <a:srgbClr val="666600"/>
                </a:solidFill>
                <a:latin typeface="Courier" pitchFamily="2" charset="0"/>
              </a:rPr>
              <a:t>.</a:t>
            </a:r>
            <a:r>
              <a:rPr lang="en-US" sz="2800" dirty="0" err="1">
                <a:solidFill>
                  <a:srgbClr val="000000"/>
                </a:solidFill>
                <a:latin typeface="Courier" pitchFamily="2" charset="0"/>
              </a:rPr>
              <a:t>arange</a:t>
            </a:r>
            <a:r>
              <a:rPr lang="en-US" sz="2800" dirty="0">
                <a:solidFill>
                  <a:srgbClr val="666600"/>
                </a:solidFill>
                <a:latin typeface="Courier" pitchFamily="2" charset="0"/>
              </a:rPr>
              <a:t>(</a:t>
            </a:r>
            <a:r>
              <a:rPr lang="en-US" sz="2800" dirty="0">
                <a:solidFill>
                  <a:srgbClr val="006666"/>
                </a:solidFill>
                <a:latin typeface="Courier" pitchFamily="2" charset="0"/>
              </a:rPr>
              <a:t>0</a:t>
            </a:r>
            <a:r>
              <a:rPr lang="en-US" sz="2800" dirty="0">
                <a:solidFill>
                  <a:srgbClr val="666600"/>
                </a:solidFill>
                <a:latin typeface="Courier" pitchFamily="2" charset="0"/>
              </a:rPr>
              <a:t>,</a:t>
            </a:r>
            <a:r>
              <a:rPr lang="en-US" sz="2800" dirty="0">
                <a:solidFill>
                  <a:srgbClr val="006666"/>
                </a:solidFill>
                <a:latin typeface="Courier" pitchFamily="2" charset="0"/>
              </a:rPr>
              <a:t>60</a:t>
            </a:r>
            <a:r>
              <a:rPr lang="en-US" sz="2800" dirty="0">
                <a:solidFill>
                  <a:srgbClr val="666600"/>
                </a:solidFill>
                <a:latin typeface="Courier" pitchFamily="2" charset="0"/>
              </a:rPr>
              <a:t>,</a:t>
            </a:r>
            <a:r>
              <a:rPr lang="en-US" sz="2800" dirty="0">
                <a:solidFill>
                  <a:srgbClr val="006666"/>
                </a:solidFill>
                <a:latin typeface="Courier" pitchFamily="2" charset="0"/>
              </a:rPr>
              <a:t>5</a:t>
            </a:r>
            <a:r>
              <a:rPr lang="en-US" sz="2800" dirty="0">
                <a:solidFill>
                  <a:srgbClr val="666600"/>
                </a:solidFill>
                <a:latin typeface="Courier" pitchFamily="2" charset="0"/>
              </a:rPr>
              <a:t>)</a:t>
            </a:r>
            <a:r>
              <a:rPr lang="en-US" sz="2800" dirty="0">
                <a:solidFill>
                  <a:srgbClr val="000000"/>
                </a:solidFill>
                <a:latin typeface="Courier" pitchFamily="2" charset="0"/>
              </a:rPr>
              <a:t> </a:t>
            </a:r>
          </a:p>
          <a:p>
            <a:r>
              <a:rPr lang="en-US" sz="2800" dirty="0">
                <a:solidFill>
                  <a:srgbClr val="000000"/>
                </a:solidFill>
                <a:latin typeface="Courier" pitchFamily="2" charset="0"/>
              </a:rPr>
              <a:t>a </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err="1">
                <a:solidFill>
                  <a:srgbClr val="000000"/>
                </a:solidFill>
                <a:latin typeface="Courier" pitchFamily="2" charset="0"/>
              </a:rPr>
              <a:t>a</a:t>
            </a:r>
            <a:r>
              <a:rPr lang="en-US" sz="2800" dirty="0" err="1">
                <a:solidFill>
                  <a:srgbClr val="666600"/>
                </a:solidFill>
                <a:latin typeface="Courier" pitchFamily="2" charset="0"/>
              </a:rPr>
              <a:t>.</a:t>
            </a:r>
            <a:r>
              <a:rPr lang="en-US" sz="2800" dirty="0" err="1">
                <a:solidFill>
                  <a:srgbClr val="000000"/>
                </a:solidFill>
                <a:latin typeface="Courier" pitchFamily="2" charset="0"/>
              </a:rPr>
              <a:t>reshape</a:t>
            </a:r>
            <a:r>
              <a:rPr lang="en-US" sz="2800" dirty="0">
                <a:solidFill>
                  <a:srgbClr val="666600"/>
                </a:solidFill>
                <a:latin typeface="Courier" pitchFamily="2" charset="0"/>
              </a:rPr>
              <a:t>(</a:t>
            </a:r>
            <a:r>
              <a:rPr lang="en-US" sz="2800" dirty="0">
                <a:solidFill>
                  <a:srgbClr val="006666"/>
                </a:solidFill>
                <a:latin typeface="Courier" pitchFamily="2" charset="0"/>
              </a:rPr>
              <a:t>3</a:t>
            </a:r>
            <a:r>
              <a:rPr lang="en-US" sz="2800" dirty="0">
                <a:solidFill>
                  <a:srgbClr val="666600"/>
                </a:solidFill>
                <a:latin typeface="Courier" pitchFamily="2" charset="0"/>
              </a:rPr>
              <a:t>,</a:t>
            </a:r>
            <a:r>
              <a:rPr lang="en-US" sz="2800" dirty="0">
                <a:solidFill>
                  <a:srgbClr val="006666"/>
                </a:solidFill>
                <a:latin typeface="Courier" pitchFamily="2" charset="0"/>
              </a:rPr>
              <a:t>4</a:t>
            </a:r>
            <a:r>
              <a:rPr lang="en-US" sz="2800" dirty="0">
                <a:solidFill>
                  <a:srgbClr val="666600"/>
                </a:solidFill>
                <a:latin typeface="Courier" pitchFamily="2" charset="0"/>
              </a:rPr>
              <a:t>)</a:t>
            </a:r>
            <a:r>
              <a:rPr lang="en-US" sz="2800" dirty="0">
                <a:solidFill>
                  <a:srgbClr val="000000"/>
                </a:solidFill>
                <a:latin typeface="Courier" pitchFamily="2" charset="0"/>
              </a:rPr>
              <a:t> </a:t>
            </a:r>
          </a:p>
          <a:p>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a:solidFill>
                  <a:srgbClr val="008800"/>
                </a:solidFill>
                <a:latin typeface="Courier" pitchFamily="2" charset="0"/>
              </a:rPr>
              <a:t>'Original array is:')</a:t>
            </a:r>
          </a:p>
          <a:p>
            <a:r>
              <a:rPr lang="en-US" sz="2800" dirty="0">
                <a:solidFill>
                  <a:srgbClr val="000088"/>
                </a:solidFill>
                <a:latin typeface="Courier" pitchFamily="2" charset="0"/>
              </a:rPr>
              <a:t>print</a:t>
            </a:r>
            <a:r>
              <a:rPr lang="en-US" sz="2800" dirty="0">
                <a:solidFill>
                  <a:srgbClr val="000000"/>
                </a:solidFill>
                <a:latin typeface="Courier" pitchFamily="2" charset="0"/>
              </a:rPr>
              <a:t>(a)</a:t>
            </a:r>
          </a:p>
          <a:p>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a:solidFill>
                  <a:srgbClr val="008800"/>
                </a:solidFill>
                <a:latin typeface="Courier" pitchFamily="2" charset="0"/>
              </a:rPr>
              <a:t>'\n')</a:t>
            </a:r>
            <a:r>
              <a:rPr lang="en-US" sz="2800" dirty="0">
                <a:solidFill>
                  <a:srgbClr val="000000"/>
                </a:solidFill>
                <a:latin typeface="Courier" pitchFamily="2" charset="0"/>
              </a:rPr>
              <a:t> </a:t>
            </a:r>
          </a:p>
          <a:p>
            <a:r>
              <a:rPr lang="en-US" sz="2800" dirty="0">
                <a:solidFill>
                  <a:srgbClr val="000088"/>
                </a:solidFill>
                <a:latin typeface="Courier" pitchFamily="2" charset="0"/>
              </a:rPr>
              <a:t>for</a:t>
            </a:r>
            <a:r>
              <a:rPr lang="en-US" sz="2800" dirty="0">
                <a:solidFill>
                  <a:srgbClr val="000000"/>
                </a:solidFill>
                <a:latin typeface="Courier" pitchFamily="2" charset="0"/>
              </a:rPr>
              <a:t> x </a:t>
            </a:r>
            <a:r>
              <a:rPr lang="en-US" sz="2800" dirty="0">
                <a:solidFill>
                  <a:srgbClr val="000088"/>
                </a:solidFill>
                <a:latin typeface="Courier" pitchFamily="2" charset="0"/>
              </a:rPr>
              <a:t>in</a:t>
            </a:r>
            <a:r>
              <a:rPr lang="en-US" sz="2800" dirty="0">
                <a:solidFill>
                  <a:srgbClr val="000000"/>
                </a:solidFill>
                <a:latin typeface="Courier" pitchFamily="2" charset="0"/>
              </a:rPr>
              <a:t> </a:t>
            </a:r>
            <a:r>
              <a:rPr lang="en-US" sz="2800" dirty="0" err="1">
                <a:solidFill>
                  <a:srgbClr val="000000"/>
                </a:solidFill>
                <a:latin typeface="Courier" pitchFamily="2" charset="0"/>
              </a:rPr>
              <a:t>np</a:t>
            </a:r>
            <a:r>
              <a:rPr lang="en-US" sz="2800" dirty="0" err="1">
                <a:solidFill>
                  <a:srgbClr val="666600"/>
                </a:solidFill>
                <a:latin typeface="Courier" pitchFamily="2" charset="0"/>
              </a:rPr>
              <a:t>.</a:t>
            </a:r>
            <a:r>
              <a:rPr lang="en-US" sz="2800" dirty="0" err="1">
                <a:solidFill>
                  <a:srgbClr val="000000"/>
                </a:solidFill>
                <a:latin typeface="Courier" pitchFamily="2" charset="0"/>
              </a:rPr>
              <a:t>nditer</a:t>
            </a:r>
            <a:r>
              <a:rPr lang="en-US" sz="2800" dirty="0">
                <a:solidFill>
                  <a:srgbClr val="666600"/>
                </a:solidFill>
                <a:latin typeface="Courier" pitchFamily="2" charset="0"/>
              </a:rPr>
              <a:t>(</a:t>
            </a:r>
            <a:r>
              <a:rPr lang="en-US" sz="2800" dirty="0">
                <a:solidFill>
                  <a:srgbClr val="000000"/>
                </a:solidFill>
                <a:latin typeface="Courier" pitchFamily="2" charset="0"/>
              </a:rPr>
              <a:t>a</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err="1">
                <a:solidFill>
                  <a:srgbClr val="000000"/>
                </a:solidFill>
                <a:latin typeface="Courier" pitchFamily="2" charset="0"/>
              </a:rPr>
              <a:t>op_flags</a:t>
            </a:r>
            <a:r>
              <a:rPr lang="en-US" sz="2800" dirty="0">
                <a:solidFill>
                  <a:srgbClr val="000000"/>
                </a:solidFill>
                <a:latin typeface="Courier" pitchFamily="2" charset="0"/>
              </a:rPr>
              <a:t> </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a:solidFill>
                  <a:srgbClr val="666600"/>
                </a:solidFill>
                <a:latin typeface="Courier" pitchFamily="2" charset="0"/>
              </a:rPr>
              <a:t>[</a:t>
            </a:r>
            <a:r>
              <a:rPr lang="en-US" sz="2800" dirty="0">
                <a:solidFill>
                  <a:srgbClr val="008800"/>
                </a:solidFill>
                <a:latin typeface="Courier" pitchFamily="2" charset="0"/>
              </a:rPr>
              <a:t>'</a:t>
            </a:r>
            <a:r>
              <a:rPr lang="en-US" sz="2800" dirty="0" err="1">
                <a:solidFill>
                  <a:srgbClr val="008800"/>
                </a:solidFill>
                <a:latin typeface="Courier" pitchFamily="2" charset="0"/>
              </a:rPr>
              <a:t>readwrite</a:t>
            </a:r>
            <a:r>
              <a:rPr lang="en-US" sz="2800" dirty="0">
                <a:solidFill>
                  <a:srgbClr val="008800"/>
                </a:solidFill>
                <a:latin typeface="Courier" pitchFamily="2" charset="0"/>
              </a:rPr>
              <a:t>'</a:t>
            </a:r>
            <a:r>
              <a:rPr lang="en-US" sz="2800" dirty="0">
                <a:solidFill>
                  <a:srgbClr val="666600"/>
                </a:solidFill>
                <a:latin typeface="Courier" pitchFamily="2" charset="0"/>
              </a:rPr>
              <a:t>]):</a:t>
            </a:r>
          </a:p>
          <a:p>
            <a:r>
              <a:rPr lang="en-US" sz="2800" dirty="0">
                <a:solidFill>
                  <a:srgbClr val="666600"/>
                </a:solidFill>
                <a:latin typeface="Courier" pitchFamily="2" charset="0"/>
              </a:rPr>
              <a:t>    </a:t>
            </a:r>
            <a:r>
              <a:rPr lang="en-US" sz="2800" dirty="0">
                <a:solidFill>
                  <a:srgbClr val="000000"/>
                </a:solidFill>
                <a:latin typeface="Courier" pitchFamily="2" charset="0"/>
              </a:rPr>
              <a:t>x</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a:solidFill>
                  <a:srgbClr val="666600"/>
                </a:solidFill>
                <a:latin typeface="Courier" pitchFamily="2" charset="0"/>
              </a:rPr>
              <a:t>=</a:t>
            </a:r>
            <a:r>
              <a:rPr lang="en-US" sz="2800" dirty="0">
                <a:solidFill>
                  <a:srgbClr val="000000"/>
                </a:solidFill>
                <a:latin typeface="Courier" pitchFamily="2" charset="0"/>
              </a:rPr>
              <a:t> </a:t>
            </a:r>
            <a:r>
              <a:rPr lang="en-US" sz="2800" dirty="0">
                <a:solidFill>
                  <a:srgbClr val="006666"/>
                </a:solidFill>
                <a:latin typeface="Courier" pitchFamily="2" charset="0"/>
              </a:rPr>
              <a:t>2</a:t>
            </a:r>
            <a:r>
              <a:rPr lang="en-US" sz="2800" dirty="0">
                <a:solidFill>
                  <a:srgbClr val="666600"/>
                </a:solidFill>
                <a:latin typeface="Courier" pitchFamily="2" charset="0"/>
              </a:rPr>
              <a:t>*</a:t>
            </a:r>
            <a:r>
              <a:rPr lang="en-US" sz="2800" dirty="0">
                <a:solidFill>
                  <a:srgbClr val="000000"/>
                </a:solidFill>
                <a:latin typeface="Courier" pitchFamily="2" charset="0"/>
              </a:rPr>
              <a:t>x</a:t>
            </a:r>
          </a:p>
          <a:p>
            <a:r>
              <a:rPr lang="en-US" sz="2800" dirty="0">
                <a:solidFill>
                  <a:srgbClr val="000088"/>
                </a:solidFill>
                <a:latin typeface="Courier" pitchFamily="2" charset="0"/>
              </a:rPr>
              <a:t>print</a:t>
            </a:r>
            <a:r>
              <a:rPr lang="en-US" sz="2800" dirty="0">
                <a:solidFill>
                  <a:srgbClr val="000000"/>
                </a:solidFill>
                <a:latin typeface="Courier" pitchFamily="2" charset="0"/>
              </a:rPr>
              <a:t>(</a:t>
            </a:r>
            <a:r>
              <a:rPr lang="en-US" sz="2800" dirty="0">
                <a:solidFill>
                  <a:srgbClr val="008800"/>
                </a:solidFill>
                <a:latin typeface="Courier" pitchFamily="2" charset="0"/>
              </a:rPr>
              <a:t>'Modified array is:')</a:t>
            </a:r>
          </a:p>
          <a:p>
            <a:r>
              <a:rPr lang="en-US" sz="2800" dirty="0">
                <a:solidFill>
                  <a:srgbClr val="000088"/>
                </a:solidFill>
                <a:latin typeface="Courier" pitchFamily="2" charset="0"/>
              </a:rPr>
              <a:t>print</a:t>
            </a:r>
            <a:r>
              <a:rPr lang="en-US" sz="2800" dirty="0">
                <a:solidFill>
                  <a:srgbClr val="000000"/>
                </a:solidFill>
                <a:latin typeface="Courier" pitchFamily="2" charset="0"/>
              </a:rPr>
              <a:t>(a)</a:t>
            </a:r>
            <a:endParaRPr lang="en-US" sz="2800" dirty="0">
              <a:latin typeface="Courier" pitchFamily="2" charset="0"/>
            </a:endParaRPr>
          </a:p>
        </p:txBody>
      </p:sp>
    </p:spTree>
    <p:extLst>
      <p:ext uri="{BB962C8B-B14F-4D97-AF65-F5344CB8AC3E}">
        <p14:creationId xmlns:p14="http://schemas.microsoft.com/office/powerpoint/2010/main" val="23651159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DEA103-7F65-4F4C-B64C-8551C7B5D738}"/>
              </a:ext>
            </a:extLst>
          </p:cNvPr>
          <p:cNvSpPr/>
          <p:nvPr/>
        </p:nvSpPr>
        <p:spPr>
          <a:xfrm>
            <a:off x="0" y="0"/>
            <a:ext cx="12192000" cy="3539430"/>
          </a:xfrm>
          <a:prstGeom prst="rect">
            <a:avLst/>
          </a:prstGeom>
        </p:spPr>
        <p:txBody>
          <a:bodyPr wrap="square">
            <a:spAutoFit/>
          </a:bodyPr>
          <a:lstStyle/>
          <a:p>
            <a:r>
              <a:rPr lang="en-US" sz="2800" dirty="0">
                <a:latin typeface="Courier" pitchFamily="2" charset="0"/>
              </a:rPr>
              <a:t>Original array is: </a:t>
            </a:r>
          </a:p>
          <a:p>
            <a:r>
              <a:rPr lang="en-US" sz="2800" dirty="0">
                <a:latin typeface="Courier" pitchFamily="2" charset="0"/>
              </a:rPr>
              <a:t>[[ 0 5 10 15] </a:t>
            </a:r>
          </a:p>
          <a:p>
            <a:r>
              <a:rPr lang="en-US" sz="2800" dirty="0">
                <a:latin typeface="Courier" pitchFamily="2" charset="0"/>
              </a:rPr>
              <a:t>[20 25 30 35] </a:t>
            </a:r>
          </a:p>
          <a:p>
            <a:r>
              <a:rPr lang="en-US" sz="2800" dirty="0">
                <a:latin typeface="Courier" pitchFamily="2" charset="0"/>
              </a:rPr>
              <a:t>[40 45 50 55]] </a:t>
            </a:r>
          </a:p>
          <a:p>
            <a:r>
              <a:rPr lang="en-US" sz="2800" dirty="0">
                <a:latin typeface="Courier" pitchFamily="2" charset="0"/>
              </a:rPr>
              <a:t>Modified array is: </a:t>
            </a:r>
          </a:p>
          <a:p>
            <a:r>
              <a:rPr lang="en-US" sz="2800" dirty="0">
                <a:latin typeface="Courier" pitchFamily="2" charset="0"/>
              </a:rPr>
              <a:t>[[ 0 10 20 30] </a:t>
            </a:r>
          </a:p>
          <a:p>
            <a:r>
              <a:rPr lang="en-US" sz="2800" dirty="0">
                <a:latin typeface="Courier" pitchFamily="2" charset="0"/>
              </a:rPr>
              <a:t>[ 40 50 60 70] </a:t>
            </a:r>
          </a:p>
          <a:p>
            <a:r>
              <a:rPr lang="en-US" sz="2800" dirty="0">
                <a:latin typeface="Courier" pitchFamily="2" charset="0"/>
              </a:rPr>
              <a:t>[ 80 90 100 110]]</a:t>
            </a:r>
          </a:p>
        </p:txBody>
      </p:sp>
    </p:spTree>
    <p:extLst>
      <p:ext uri="{BB962C8B-B14F-4D97-AF65-F5344CB8AC3E}">
        <p14:creationId xmlns:p14="http://schemas.microsoft.com/office/powerpoint/2010/main" val="3711341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66E45E-DC2A-F241-A3A7-430C9A58865F}"/>
              </a:ext>
            </a:extLst>
          </p:cNvPr>
          <p:cNvSpPr/>
          <p:nvPr/>
        </p:nvSpPr>
        <p:spPr>
          <a:xfrm>
            <a:off x="-106878" y="1304789"/>
            <a:ext cx="12191999" cy="6001643"/>
          </a:xfrm>
          <a:prstGeom prst="rect">
            <a:avLst/>
          </a:prstGeom>
        </p:spPr>
        <p:txBody>
          <a:bodyPr wrap="square">
            <a:spAutoFit/>
          </a:bodyPr>
          <a:lstStyle/>
          <a:p>
            <a:pPr algn="ctr"/>
            <a:r>
              <a:rPr lang="en-US" sz="3200" dirty="0"/>
              <a:t>External Loop</a:t>
            </a:r>
          </a:p>
          <a:p>
            <a:pPr algn="ctr"/>
            <a:r>
              <a:rPr lang="en-US" sz="3200" dirty="0">
                <a:solidFill>
                  <a:srgbClr val="000000"/>
                </a:solidFill>
              </a:rPr>
              <a:t>The </a:t>
            </a:r>
            <a:r>
              <a:rPr lang="en-US" sz="3200" dirty="0" err="1">
                <a:solidFill>
                  <a:srgbClr val="000000"/>
                </a:solidFill>
              </a:rPr>
              <a:t>nditer</a:t>
            </a:r>
            <a:r>
              <a:rPr lang="en-US" sz="3200" dirty="0">
                <a:solidFill>
                  <a:srgbClr val="000000"/>
                </a:solidFill>
              </a:rPr>
              <a:t> class constructor has a </a:t>
            </a:r>
            <a:r>
              <a:rPr lang="en-US" sz="3200" b="1" dirty="0">
                <a:solidFill>
                  <a:srgbClr val="000000"/>
                </a:solidFill>
              </a:rPr>
              <a:t>‘flags’</a:t>
            </a:r>
            <a:r>
              <a:rPr lang="en-US" sz="3200" dirty="0">
                <a:solidFill>
                  <a:srgbClr val="000000"/>
                </a:solidFill>
              </a:rPr>
              <a:t> parameter, which can take the following values</a:t>
            </a:r>
          </a:p>
          <a:p>
            <a:pPr algn="ctr"/>
            <a:r>
              <a:rPr lang="en-US" sz="3200" b="1" dirty="0" err="1"/>
              <a:t>c_index</a:t>
            </a:r>
            <a:r>
              <a:rPr lang="en-US" sz="3200" b="1" dirty="0"/>
              <a:t> - </a:t>
            </a:r>
            <a:r>
              <a:rPr lang="en-US" sz="3200" dirty="0" err="1"/>
              <a:t>C_order</a:t>
            </a:r>
            <a:r>
              <a:rPr lang="en-US" sz="3200" dirty="0"/>
              <a:t> index can be tracked</a:t>
            </a:r>
          </a:p>
          <a:p>
            <a:pPr algn="ctr"/>
            <a:r>
              <a:rPr lang="en-US" sz="3200" b="1" dirty="0" err="1"/>
              <a:t>f_index</a:t>
            </a:r>
            <a:r>
              <a:rPr lang="en-US" sz="3200" b="1" dirty="0"/>
              <a:t>  - </a:t>
            </a:r>
            <a:r>
              <a:rPr lang="en-US" sz="3200" dirty="0" err="1"/>
              <a:t>Fortran_order</a:t>
            </a:r>
            <a:r>
              <a:rPr lang="en-US" sz="3200" dirty="0"/>
              <a:t> index is tracked</a:t>
            </a:r>
          </a:p>
          <a:p>
            <a:pPr algn="ctr"/>
            <a:r>
              <a:rPr lang="en-US" sz="3200" b="1" dirty="0"/>
              <a:t>multi-index - </a:t>
            </a:r>
            <a:r>
              <a:rPr lang="en-US" sz="3200" dirty="0"/>
              <a:t>Type of indexes with one per iteration can be tracked</a:t>
            </a:r>
          </a:p>
          <a:p>
            <a:pPr algn="ctr"/>
            <a:r>
              <a:rPr lang="en-US" sz="3200" b="1" dirty="0" err="1"/>
              <a:t>external_loop</a:t>
            </a:r>
            <a:r>
              <a:rPr lang="en-US" sz="3200" b="1" dirty="0"/>
              <a:t> - </a:t>
            </a:r>
            <a:r>
              <a:rPr lang="en-US" sz="3200" dirty="0"/>
              <a:t>Causes values given to be one-dimensional arrays with multiple values instead of zero-dimensional array</a:t>
            </a:r>
          </a:p>
          <a:p>
            <a:pPr algn="ctr"/>
            <a:endParaRPr lang="en-US" sz="3200" dirty="0"/>
          </a:p>
          <a:p>
            <a:pPr algn="ctr"/>
            <a:endParaRPr lang="en-US" sz="3200" dirty="0"/>
          </a:p>
          <a:p>
            <a:pPr algn="ctr"/>
            <a:endParaRPr lang="en-US" sz="3200" dirty="0">
              <a:solidFill>
                <a:srgbClr val="000000"/>
              </a:solidFill>
            </a:endParaRPr>
          </a:p>
          <a:p>
            <a:pPr algn="ctr"/>
            <a:endParaRPr lang="en-US" sz="3200" b="0" i="0" dirty="0">
              <a:solidFill>
                <a:srgbClr val="000000"/>
              </a:solidFill>
              <a:effectLst/>
            </a:endParaRPr>
          </a:p>
        </p:txBody>
      </p:sp>
    </p:spTree>
    <p:extLst>
      <p:ext uri="{BB962C8B-B14F-4D97-AF65-F5344CB8AC3E}">
        <p14:creationId xmlns:p14="http://schemas.microsoft.com/office/powerpoint/2010/main" val="384247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49D06-C009-1241-8F3C-2F180A088A62}"/>
              </a:ext>
            </a:extLst>
          </p:cNvPr>
          <p:cNvPicPr>
            <a:picLocks noChangeAspect="1"/>
          </p:cNvPicPr>
          <p:nvPr/>
        </p:nvPicPr>
        <p:blipFill>
          <a:blip r:embed="rId3"/>
          <a:stretch>
            <a:fillRect/>
          </a:stretch>
        </p:blipFill>
        <p:spPr>
          <a:xfrm>
            <a:off x="2413000" y="850900"/>
            <a:ext cx="7366000" cy="60071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0" y="15470"/>
            <a:ext cx="12192000" cy="1077218"/>
          </a:xfrm>
          <a:prstGeom prst="rect">
            <a:avLst/>
          </a:prstGeom>
          <a:noFill/>
        </p:spPr>
        <p:txBody>
          <a:bodyPr wrap="square" rtlCol="0">
            <a:spAutoFit/>
          </a:bodyPr>
          <a:lstStyle/>
          <a:p>
            <a:pPr algn="ctr"/>
            <a:r>
              <a:rPr lang="en-US" sz="3200" b="1" dirty="0">
                <a:latin typeface="Papyrus" panose="020B0602040200020303" pitchFamily="34" charset="77"/>
              </a:rPr>
              <a:t>As in MATLAB, </a:t>
            </a:r>
            <a:r>
              <a:rPr lang="en-US" sz="3200" b="1" dirty="0">
                <a:latin typeface="Courier New" panose="02070309020205020404" pitchFamily="49" charset="0"/>
                <a:cs typeface="Courier New" panose="02070309020205020404" pitchFamily="49" charset="0"/>
              </a:rPr>
              <a:t>plot() </a:t>
            </a:r>
            <a:r>
              <a:rPr lang="en-US" sz="3200" b="1" dirty="0">
                <a:latin typeface="Papyrus" panose="020B0602040200020303" pitchFamily="34" charset="77"/>
              </a:rPr>
              <a:t>can take an arbitrary number of arguments. For example, to plot x versus y, use:</a:t>
            </a:r>
          </a:p>
        </p:txBody>
      </p:sp>
      <p:sp>
        <p:nvSpPr>
          <p:cNvPr id="4" name="TextBox 3">
            <a:extLst>
              <a:ext uri="{FF2B5EF4-FFF2-40B4-BE49-F238E27FC236}">
                <a16:creationId xmlns:a16="http://schemas.microsoft.com/office/drawing/2014/main" id="{3F91C57E-D33F-1141-9296-8342AD4BEBCE}"/>
              </a:ext>
            </a:extLst>
          </p:cNvPr>
          <p:cNvSpPr txBox="1"/>
          <p:nvPr/>
        </p:nvSpPr>
        <p:spPr>
          <a:xfrm>
            <a:off x="0" y="2706588"/>
            <a:ext cx="12192000" cy="1077218"/>
          </a:xfrm>
          <a:prstGeom prst="rect">
            <a:avLst/>
          </a:prstGeom>
          <a:noFill/>
        </p:spPr>
        <p:txBody>
          <a:bodyPr wrap="square" rtlCol="0">
            <a:spAutoFit/>
          </a:bodyPr>
          <a:lstStyle/>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matplotlib.pyplot</a:t>
            </a:r>
            <a:r>
              <a:rPr lang="en-US" sz="3200" b="1" dirty="0">
                <a:latin typeface="Courier New" panose="02070309020205020404" pitchFamily="49" charset="0"/>
                <a:cs typeface="Courier New" panose="02070309020205020404" pitchFamily="49" charset="0"/>
              </a:rPr>
              <a:t> as </a:t>
            </a:r>
            <a:r>
              <a:rPr lang="en-US" sz="3200" b="1" dirty="0" err="1">
                <a:latin typeface="Courier New" panose="02070309020205020404" pitchFamily="49" charset="0"/>
                <a:cs typeface="Courier New" panose="02070309020205020404" pitchFamily="49" charset="0"/>
              </a:rPr>
              <a:t>plt</a:t>
            </a:r>
            <a:endParaRPr lang="en-US" sz="3200" b="1" dirty="0">
              <a:latin typeface="Courier New" panose="02070309020205020404" pitchFamily="49" charset="0"/>
              <a:cs typeface="Courier New" panose="02070309020205020404" pitchFamily="49" charset="0"/>
            </a:endParaRPr>
          </a:p>
          <a:p>
            <a:r>
              <a:rPr lang="en-US" sz="3200" b="1" dirty="0" err="1">
                <a:latin typeface="Courier" pitchFamily="2" charset="0"/>
              </a:rPr>
              <a:t>plt.plot</a:t>
            </a:r>
            <a:r>
              <a:rPr lang="en-US" sz="3200" b="1" dirty="0">
                <a:latin typeface="Courier" pitchFamily="2" charset="0"/>
              </a:rPr>
              <a:t>([1, 2, 3, 4], [1, 4, 9, 16])</a:t>
            </a:r>
          </a:p>
        </p:txBody>
      </p:sp>
    </p:spTree>
    <p:extLst>
      <p:ext uri="{BB962C8B-B14F-4D97-AF65-F5344CB8AC3E}">
        <p14:creationId xmlns:p14="http://schemas.microsoft.com/office/powerpoint/2010/main" val="41441838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E236F5-E277-B647-A1E8-2038EA4C43A0}"/>
              </a:ext>
            </a:extLst>
          </p:cNvPr>
          <p:cNvSpPr/>
          <p:nvPr/>
        </p:nvSpPr>
        <p:spPr>
          <a:xfrm>
            <a:off x="0" y="0"/>
            <a:ext cx="12192000" cy="6986528"/>
          </a:xfrm>
          <a:prstGeom prst="rect">
            <a:avLst/>
          </a:prstGeom>
        </p:spPr>
        <p:txBody>
          <a:bodyPr wrap="square">
            <a:spAutoFit/>
          </a:bodyPr>
          <a:lstStyle/>
          <a:p>
            <a:r>
              <a:rPr lang="en-US" sz="3200" dirty="0"/>
              <a:t>Example</a:t>
            </a:r>
          </a:p>
          <a:p>
            <a:pPr algn="just"/>
            <a:r>
              <a:rPr lang="en-US" sz="3200" dirty="0">
                <a:solidFill>
                  <a:srgbClr val="000000"/>
                </a:solidFill>
              </a:rPr>
              <a:t>In the following example, one-dimensional arrays corresponding to each column is traversed by the iterator.</a:t>
            </a:r>
          </a:p>
          <a:p>
            <a:endParaRPr lang="en-US" sz="3200" dirty="0">
              <a:solidFill>
                <a:srgbClr val="000088"/>
              </a:solidFill>
            </a:endParaRPr>
          </a:p>
          <a:p>
            <a:r>
              <a:rPr lang="en-US" sz="3200" dirty="0">
                <a:solidFill>
                  <a:srgbClr val="000088"/>
                </a:solidFill>
                <a:latin typeface="Courier" pitchFamily="2" charset="0"/>
              </a:rPr>
              <a:t>import</a:t>
            </a:r>
            <a:r>
              <a:rPr lang="en-US" sz="3200" dirty="0">
                <a:solidFill>
                  <a:srgbClr val="000000"/>
                </a:solidFill>
                <a:latin typeface="Courier" pitchFamily="2" charset="0"/>
              </a:rPr>
              <a:t> </a:t>
            </a:r>
            <a:r>
              <a:rPr lang="en-US" sz="3200" dirty="0" err="1">
                <a:solidFill>
                  <a:srgbClr val="000000"/>
                </a:solidFill>
                <a:latin typeface="Courier" pitchFamily="2" charset="0"/>
              </a:rPr>
              <a:t>numpy</a:t>
            </a:r>
            <a:r>
              <a:rPr lang="en-US" sz="3200" dirty="0">
                <a:solidFill>
                  <a:srgbClr val="000000"/>
                </a:solidFill>
                <a:latin typeface="Courier" pitchFamily="2" charset="0"/>
              </a:rPr>
              <a:t> </a:t>
            </a:r>
            <a:r>
              <a:rPr lang="en-US" sz="3200" dirty="0">
                <a:solidFill>
                  <a:srgbClr val="000088"/>
                </a:solidFill>
                <a:latin typeface="Courier" pitchFamily="2" charset="0"/>
              </a:rPr>
              <a:t>as</a:t>
            </a:r>
            <a:r>
              <a:rPr lang="en-US" sz="3200" dirty="0">
                <a:solidFill>
                  <a:srgbClr val="000000"/>
                </a:solidFill>
                <a:latin typeface="Courier" pitchFamily="2" charset="0"/>
              </a:rPr>
              <a:t> np </a:t>
            </a:r>
          </a:p>
          <a:p>
            <a:r>
              <a:rPr lang="en-US" sz="3200" dirty="0">
                <a:solidFill>
                  <a:srgbClr val="000000"/>
                </a:solidFill>
                <a:latin typeface="Courier" pitchFamily="2" charset="0"/>
              </a:rPr>
              <a:t>a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arange</a:t>
            </a:r>
            <a:r>
              <a:rPr lang="en-US" sz="3200" dirty="0">
                <a:solidFill>
                  <a:srgbClr val="666600"/>
                </a:solidFill>
                <a:latin typeface="Courier" pitchFamily="2" charset="0"/>
              </a:rPr>
              <a:t>(</a:t>
            </a:r>
            <a:r>
              <a:rPr lang="en-US" sz="3200" dirty="0">
                <a:solidFill>
                  <a:srgbClr val="006666"/>
                </a:solidFill>
                <a:latin typeface="Courier" pitchFamily="2" charset="0"/>
              </a:rPr>
              <a:t>0</a:t>
            </a:r>
            <a:r>
              <a:rPr lang="en-US" sz="3200" dirty="0">
                <a:solidFill>
                  <a:srgbClr val="666600"/>
                </a:solidFill>
                <a:latin typeface="Courier" pitchFamily="2" charset="0"/>
              </a:rPr>
              <a:t>,</a:t>
            </a:r>
            <a:r>
              <a:rPr lang="en-US" sz="3200" dirty="0">
                <a:solidFill>
                  <a:srgbClr val="006666"/>
                </a:solidFill>
                <a:latin typeface="Courier" pitchFamily="2" charset="0"/>
              </a:rPr>
              <a:t>60</a:t>
            </a:r>
            <a:r>
              <a:rPr lang="en-US" sz="3200" dirty="0">
                <a:solidFill>
                  <a:srgbClr val="666600"/>
                </a:solidFill>
                <a:latin typeface="Courier" pitchFamily="2" charset="0"/>
              </a:rPr>
              <a:t>,</a:t>
            </a:r>
            <a:r>
              <a:rPr lang="en-US" sz="3200" dirty="0">
                <a:solidFill>
                  <a:srgbClr val="006666"/>
                </a:solidFill>
                <a:latin typeface="Courier" pitchFamily="2" charset="0"/>
              </a:rPr>
              <a:t>5</a:t>
            </a:r>
            <a:r>
              <a:rPr lang="en-US" sz="3200" dirty="0">
                <a:solidFill>
                  <a:srgbClr val="666600"/>
                </a:solidFill>
                <a:latin typeface="Courier" pitchFamily="2" charset="0"/>
              </a:rPr>
              <a:t>)</a:t>
            </a:r>
            <a:r>
              <a:rPr lang="en-US" sz="3200" dirty="0">
                <a:solidFill>
                  <a:srgbClr val="000000"/>
                </a:solidFill>
                <a:latin typeface="Courier" pitchFamily="2" charset="0"/>
              </a:rPr>
              <a:t> </a:t>
            </a:r>
          </a:p>
          <a:p>
            <a:r>
              <a:rPr lang="en-US" sz="3200" dirty="0">
                <a:solidFill>
                  <a:srgbClr val="000000"/>
                </a:solidFill>
                <a:latin typeface="Courier" pitchFamily="2" charset="0"/>
              </a:rPr>
              <a:t>a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err="1">
                <a:solidFill>
                  <a:srgbClr val="000000"/>
                </a:solidFill>
                <a:latin typeface="Courier" pitchFamily="2" charset="0"/>
              </a:rPr>
              <a:t>a</a:t>
            </a:r>
            <a:r>
              <a:rPr lang="en-US" sz="3200" dirty="0" err="1">
                <a:solidFill>
                  <a:srgbClr val="666600"/>
                </a:solidFill>
                <a:latin typeface="Courier" pitchFamily="2" charset="0"/>
              </a:rPr>
              <a:t>.</a:t>
            </a:r>
            <a:r>
              <a:rPr lang="en-US" sz="3200" dirty="0" err="1">
                <a:solidFill>
                  <a:srgbClr val="000000"/>
                </a:solidFill>
                <a:latin typeface="Courier" pitchFamily="2" charset="0"/>
              </a:rPr>
              <a:t>reshape</a:t>
            </a:r>
            <a:r>
              <a:rPr lang="en-US" sz="3200" dirty="0">
                <a:solidFill>
                  <a:srgbClr val="666600"/>
                </a:solidFill>
                <a:latin typeface="Courier" pitchFamily="2" charset="0"/>
              </a:rPr>
              <a:t>(</a:t>
            </a:r>
            <a:r>
              <a:rPr lang="en-US" sz="3200" dirty="0">
                <a:solidFill>
                  <a:srgbClr val="006666"/>
                </a:solidFill>
                <a:latin typeface="Courier" pitchFamily="2" charset="0"/>
              </a:rPr>
              <a:t>3</a:t>
            </a:r>
            <a:r>
              <a:rPr lang="en-US" sz="3200" dirty="0">
                <a:solidFill>
                  <a:srgbClr val="666600"/>
                </a:solidFill>
                <a:latin typeface="Courier" pitchFamily="2" charset="0"/>
              </a:rPr>
              <a:t>,</a:t>
            </a:r>
            <a:r>
              <a:rPr lang="en-US" sz="3200" dirty="0">
                <a:solidFill>
                  <a:srgbClr val="006666"/>
                </a:solidFill>
                <a:latin typeface="Courier" pitchFamily="2" charset="0"/>
              </a:rPr>
              <a:t>4</a:t>
            </a:r>
            <a:r>
              <a:rPr lang="en-US" sz="3200" dirty="0">
                <a:solidFill>
                  <a:srgbClr val="666600"/>
                </a:solidFill>
                <a:latin typeface="Courier" pitchFamily="2" charset="0"/>
              </a:rPr>
              <a:t>)</a:t>
            </a:r>
            <a:r>
              <a:rPr lang="en-US" sz="3200" dirty="0">
                <a:solidFill>
                  <a:srgbClr val="000000"/>
                </a:solidFill>
                <a:latin typeface="Courier" pitchFamily="2" charset="0"/>
              </a:rPr>
              <a:t> </a:t>
            </a:r>
          </a:p>
          <a:p>
            <a:r>
              <a:rPr lang="en-US" sz="3200" dirty="0">
                <a:solidFill>
                  <a:srgbClr val="000088"/>
                </a:solidFill>
                <a:latin typeface="Courier" pitchFamily="2" charset="0"/>
              </a:rPr>
              <a:t>print</a:t>
            </a:r>
            <a:r>
              <a:rPr lang="en-US" sz="3200" dirty="0">
                <a:solidFill>
                  <a:srgbClr val="000000"/>
                </a:solidFill>
                <a:latin typeface="Courier" pitchFamily="2" charset="0"/>
              </a:rPr>
              <a:t>(</a:t>
            </a:r>
            <a:r>
              <a:rPr lang="en-US" sz="3200" dirty="0">
                <a:solidFill>
                  <a:srgbClr val="008800"/>
                </a:solidFill>
                <a:latin typeface="Courier" pitchFamily="2" charset="0"/>
              </a:rPr>
              <a:t>'Original array is:’)</a:t>
            </a:r>
            <a:r>
              <a:rPr lang="en-US" sz="3200" dirty="0">
                <a:solidFill>
                  <a:srgbClr val="000000"/>
                </a:solidFill>
                <a:latin typeface="Courier" pitchFamily="2" charset="0"/>
              </a:rPr>
              <a:t> </a:t>
            </a:r>
          </a:p>
          <a:p>
            <a:r>
              <a:rPr lang="en-US" sz="3200" dirty="0">
                <a:solidFill>
                  <a:srgbClr val="000088"/>
                </a:solidFill>
                <a:latin typeface="Courier" pitchFamily="2" charset="0"/>
              </a:rPr>
              <a:t>print</a:t>
            </a:r>
            <a:r>
              <a:rPr lang="en-US" sz="3200" dirty="0">
                <a:solidFill>
                  <a:srgbClr val="000000"/>
                </a:solidFill>
                <a:latin typeface="Courier" pitchFamily="2" charset="0"/>
              </a:rPr>
              <a:t>(a) </a:t>
            </a:r>
          </a:p>
          <a:p>
            <a:r>
              <a:rPr lang="en-US" sz="3200" dirty="0">
                <a:solidFill>
                  <a:srgbClr val="000088"/>
                </a:solidFill>
                <a:latin typeface="Courier" pitchFamily="2" charset="0"/>
              </a:rPr>
              <a:t>print</a:t>
            </a:r>
            <a:r>
              <a:rPr lang="en-US" sz="3200" dirty="0">
                <a:solidFill>
                  <a:srgbClr val="000000"/>
                </a:solidFill>
                <a:latin typeface="Courier" pitchFamily="2" charset="0"/>
              </a:rPr>
              <a:t>(</a:t>
            </a:r>
            <a:r>
              <a:rPr lang="en-US" sz="3200" dirty="0">
                <a:solidFill>
                  <a:srgbClr val="008800"/>
                </a:solidFill>
                <a:latin typeface="Courier" pitchFamily="2" charset="0"/>
              </a:rPr>
              <a:t>'\n’)</a:t>
            </a:r>
            <a:r>
              <a:rPr lang="en-US" sz="3200" dirty="0">
                <a:solidFill>
                  <a:srgbClr val="000000"/>
                </a:solidFill>
                <a:latin typeface="Courier" pitchFamily="2" charset="0"/>
              </a:rPr>
              <a:t> </a:t>
            </a:r>
          </a:p>
          <a:p>
            <a:r>
              <a:rPr lang="en-US" sz="3200" dirty="0">
                <a:solidFill>
                  <a:srgbClr val="000088"/>
                </a:solidFill>
                <a:latin typeface="Courier" pitchFamily="2" charset="0"/>
              </a:rPr>
              <a:t>print</a:t>
            </a:r>
            <a:r>
              <a:rPr lang="en-US" sz="3200" dirty="0">
                <a:solidFill>
                  <a:srgbClr val="000000"/>
                </a:solidFill>
                <a:latin typeface="Courier" pitchFamily="2" charset="0"/>
              </a:rPr>
              <a:t>(</a:t>
            </a:r>
            <a:r>
              <a:rPr lang="en-US" sz="3200" dirty="0">
                <a:solidFill>
                  <a:srgbClr val="008800"/>
                </a:solidFill>
                <a:latin typeface="Courier" pitchFamily="2" charset="0"/>
              </a:rPr>
              <a:t>'Modified array is:’)</a:t>
            </a:r>
            <a:r>
              <a:rPr lang="en-US" sz="3200" dirty="0">
                <a:solidFill>
                  <a:srgbClr val="000000"/>
                </a:solidFill>
                <a:latin typeface="Courier" pitchFamily="2" charset="0"/>
              </a:rPr>
              <a:t> </a:t>
            </a:r>
          </a:p>
          <a:p>
            <a:r>
              <a:rPr lang="en-US" sz="3200" dirty="0">
                <a:solidFill>
                  <a:srgbClr val="000088"/>
                </a:solidFill>
                <a:latin typeface="Courier" pitchFamily="2" charset="0"/>
              </a:rPr>
              <a:t>for</a:t>
            </a:r>
            <a:r>
              <a:rPr lang="en-US" sz="3200" dirty="0">
                <a:solidFill>
                  <a:srgbClr val="000000"/>
                </a:solidFill>
                <a:latin typeface="Courier" pitchFamily="2" charset="0"/>
              </a:rPr>
              <a:t> x </a:t>
            </a:r>
            <a:r>
              <a:rPr lang="en-US" sz="3200" dirty="0">
                <a:solidFill>
                  <a:srgbClr val="000088"/>
                </a:solidFill>
                <a:latin typeface="Courier" pitchFamily="2" charset="0"/>
              </a:rPr>
              <a:t>in</a:t>
            </a:r>
            <a:r>
              <a:rPr lang="en-US" sz="3200" dirty="0">
                <a:solidFill>
                  <a:srgbClr val="000000"/>
                </a:solidFill>
                <a:latin typeface="Courier" pitchFamily="2" charset="0"/>
              </a:rPr>
              <a:t> </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nditer</a:t>
            </a:r>
            <a:r>
              <a:rPr lang="en-US" sz="3200" dirty="0">
                <a:solidFill>
                  <a:srgbClr val="666600"/>
                </a:solidFill>
                <a:latin typeface="Courier" pitchFamily="2" charset="0"/>
              </a:rPr>
              <a:t>(</a:t>
            </a:r>
            <a:r>
              <a:rPr lang="en-US" sz="3200" dirty="0">
                <a:solidFill>
                  <a:srgbClr val="000000"/>
                </a:solidFill>
                <a:latin typeface="Courier" pitchFamily="2" charset="0"/>
              </a:rPr>
              <a:t>a</a:t>
            </a:r>
            <a:r>
              <a:rPr lang="en-US" sz="3200" dirty="0">
                <a:solidFill>
                  <a:srgbClr val="666600"/>
                </a:solidFill>
                <a:latin typeface="Courier" pitchFamily="2" charset="0"/>
              </a:rPr>
              <a:t>,</a:t>
            </a:r>
            <a:r>
              <a:rPr lang="en-US" sz="3200" dirty="0">
                <a:solidFill>
                  <a:srgbClr val="000000"/>
                </a:solidFill>
                <a:latin typeface="Courier" pitchFamily="2" charset="0"/>
              </a:rPr>
              <a:t> flags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a:solidFill>
                  <a:srgbClr val="666600"/>
                </a:solidFill>
                <a:latin typeface="Courier" pitchFamily="2" charset="0"/>
              </a:rPr>
              <a:t>[</a:t>
            </a:r>
            <a:r>
              <a:rPr lang="en-US" sz="3200" dirty="0">
                <a:solidFill>
                  <a:srgbClr val="008800"/>
                </a:solidFill>
                <a:latin typeface="Courier" pitchFamily="2" charset="0"/>
              </a:rPr>
              <a:t>'</a:t>
            </a:r>
            <a:r>
              <a:rPr lang="en-US" sz="3200" dirty="0" err="1">
                <a:solidFill>
                  <a:srgbClr val="008800"/>
                </a:solidFill>
                <a:latin typeface="Courier" pitchFamily="2" charset="0"/>
              </a:rPr>
              <a:t>external_loop</a:t>
            </a:r>
            <a:r>
              <a:rPr lang="en-US" sz="3200" dirty="0">
                <a:solidFill>
                  <a:srgbClr val="008800"/>
                </a:solidFill>
                <a:latin typeface="Courier" pitchFamily="2" charset="0"/>
              </a:rPr>
              <a:t>'</a:t>
            </a:r>
            <a:r>
              <a:rPr lang="en-US" sz="3200" dirty="0">
                <a:solidFill>
                  <a:srgbClr val="666600"/>
                </a:solidFill>
                <a:latin typeface="Courier" pitchFamily="2" charset="0"/>
              </a:rPr>
              <a:t>],</a:t>
            </a:r>
            <a:r>
              <a:rPr lang="en-US" sz="3200" dirty="0">
                <a:solidFill>
                  <a:srgbClr val="000000"/>
                </a:solidFill>
                <a:latin typeface="Courier" pitchFamily="2" charset="0"/>
              </a:rPr>
              <a:t> order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a:solidFill>
                  <a:srgbClr val="008800"/>
                </a:solidFill>
                <a:latin typeface="Courier" pitchFamily="2" charset="0"/>
              </a:rPr>
              <a:t>'F’</a:t>
            </a:r>
            <a:r>
              <a:rPr lang="en-US" sz="3200" dirty="0">
                <a:solidFill>
                  <a:srgbClr val="666600"/>
                </a:solidFill>
                <a:latin typeface="Courier" pitchFamily="2" charset="0"/>
              </a:rPr>
              <a:t>):</a:t>
            </a:r>
            <a:r>
              <a:rPr lang="en-US" sz="3200" dirty="0">
                <a:solidFill>
                  <a:srgbClr val="000000"/>
                </a:solidFill>
                <a:latin typeface="Courier" pitchFamily="2" charset="0"/>
              </a:rPr>
              <a:t> </a:t>
            </a:r>
          </a:p>
          <a:p>
            <a:r>
              <a:rPr lang="en-US" sz="3200" dirty="0">
                <a:solidFill>
                  <a:srgbClr val="000000"/>
                </a:solidFill>
                <a:latin typeface="Courier" pitchFamily="2" charset="0"/>
              </a:rPr>
              <a:t>    </a:t>
            </a:r>
            <a:r>
              <a:rPr lang="en-US" sz="3200" dirty="0">
                <a:solidFill>
                  <a:srgbClr val="000088"/>
                </a:solidFill>
                <a:latin typeface="Courier" pitchFamily="2" charset="0"/>
              </a:rPr>
              <a:t>print</a:t>
            </a:r>
            <a:r>
              <a:rPr lang="en-US" sz="3200" dirty="0">
                <a:solidFill>
                  <a:srgbClr val="000000"/>
                </a:solidFill>
                <a:latin typeface="Courier" pitchFamily="2" charset="0"/>
              </a:rPr>
              <a:t>(</a:t>
            </a:r>
            <a:r>
              <a:rPr lang="en-US" sz="3200" dirty="0" err="1">
                <a:solidFill>
                  <a:srgbClr val="000000"/>
                </a:solidFill>
                <a:latin typeface="Courier" pitchFamily="2" charset="0"/>
              </a:rPr>
              <a:t>x</a:t>
            </a:r>
            <a:r>
              <a:rPr lang="en-US" sz="3200" dirty="0" err="1">
                <a:latin typeface="Courier" pitchFamily="2" charset="0"/>
              </a:rPr>
              <a:t>,end</a:t>
            </a:r>
            <a:r>
              <a:rPr lang="en-US" sz="3200" dirty="0">
                <a:latin typeface="Courier" pitchFamily="2" charset="0"/>
              </a:rPr>
              <a:t>=" "</a:t>
            </a:r>
            <a:r>
              <a:rPr lang="en-US" sz="3200" dirty="0">
                <a:solidFill>
                  <a:srgbClr val="000000"/>
                </a:solidFill>
                <a:latin typeface="Courier" pitchFamily="2" charset="0"/>
              </a:rPr>
              <a:t>) </a:t>
            </a:r>
            <a:endParaRPr lang="en-US" sz="3200" dirty="0">
              <a:latin typeface="Courier" pitchFamily="2" charset="0"/>
            </a:endParaRPr>
          </a:p>
        </p:txBody>
      </p:sp>
    </p:spTree>
    <p:extLst>
      <p:ext uri="{BB962C8B-B14F-4D97-AF65-F5344CB8AC3E}">
        <p14:creationId xmlns:p14="http://schemas.microsoft.com/office/powerpoint/2010/main" val="302207884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E7B89-3D51-9D4F-9CF6-DD09E9E0082B}"/>
              </a:ext>
            </a:extLst>
          </p:cNvPr>
          <p:cNvSpPr/>
          <p:nvPr/>
        </p:nvSpPr>
        <p:spPr>
          <a:xfrm>
            <a:off x="-1" y="1"/>
            <a:ext cx="12089081" cy="5016758"/>
          </a:xfrm>
          <a:prstGeom prst="rect">
            <a:avLst/>
          </a:prstGeom>
        </p:spPr>
        <p:txBody>
          <a:bodyPr wrap="square">
            <a:spAutoFit/>
          </a:bodyPr>
          <a:lstStyle/>
          <a:p>
            <a:r>
              <a:rPr lang="en-US" sz="3200" dirty="0">
                <a:latin typeface="Courier" pitchFamily="2" charset="0"/>
              </a:rPr>
              <a:t>Original array is: </a:t>
            </a:r>
          </a:p>
          <a:p>
            <a:r>
              <a:rPr lang="en-US" sz="3200" dirty="0">
                <a:latin typeface="Courier" pitchFamily="2" charset="0"/>
              </a:rPr>
              <a:t>[[ 0 5 10 15] </a:t>
            </a:r>
          </a:p>
          <a:p>
            <a:r>
              <a:rPr lang="en-US" sz="3200" dirty="0">
                <a:latin typeface="Courier" pitchFamily="2" charset="0"/>
              </a:rPr>
              <a:t>[20 25 30 35] </a:t>
            </a:r>
          </a:p>
          <a:p>
            <a:r>
              <a:rPr lang="en-US" sz="3200" dirty="0">
                <a:latin typeface="Courier" pitchFamily="2" charset="0"/>
              </a:rPr>
              <a:t>[40 45 50 55]] </a:t>
            </a:r>
          </a:p>
          <a:p>
            <a:endParaRPr lang="en-US" sz="3200" dirty="0">
              <a:latin typeface="Courier" pitchFamily="2" charset="0"/>
            </a:endParaRPr>
          </a:p>
          <a:p>
            <a:r>
              <a:rPr lang="en-US" sz="3200" dirty="0">
                <a:latin typeface="Courier" pitchFamily="2" charset="0"/>
              </a:rPr>
              <a:t>Modified array is: </a:t>
            </a:r>
          </a:p>
          <a:p>
            <a:r>
              <a:rPr lang="en-US" sz="3200" dirty="0">
                <a:latin typeface="Courier" pitchFamily="2" charset="0"/>
              </a:rPr>
              <a:t>[ 0 20 40] </a:t>
            </a:r>
          </a:p>
          <a:p>
            <a:r>
              <a:rPr lang="en-US" sz="3200" dirty="0">
                <a:latin typeface="Courier" pitchFamily="2" charset="0"/>
              </a:rPr>
              <a:t>[ 5 25 45] </a:t>
            </a:r>
          </a:p>
          <a:p>
            <a:r>
              <a:rPr lang="en-US" sz="3200" dirty="0">
                <a:latin typeface="Courier" pitchFamily="2" charset="0"/>
              </a:rPr>
              <a:t>[10 30 50] </a:t>
            </a:r>
          </a:p>
          <a:p>
            <a:r>
              <a:rPr lang="en-US" sz="3200" dirty="0">
                <a:latin typeface="Courier" pitchFamily="2" charset="0"/>
              </a:rPr>
              <a:t>[15 35 55]</a:t>
            </a:r>
          </a:p>
        </p:txBody>
      </p:sp>
    </p:spTree>
    <p:extLst>
      <p:ext uri="{BB962C8B-B14F-4D97-AF65-F5344CB8AC3E}">
        <p14:creationId xmlns:p14="http://schemas.microsoft.com/office/powerpoint/2010/main" val="18327183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68B80-5E26-934A-AB26-8B934FB9254C}"/>
              </a:ext>
            </a:extLst>
          </p:cNvPr>
          <p:cNvSpPr/>
          <p:nvPr/>
        </p:nvSpPr>
        <p:spPr>
          <a:xfrm>
            <a:off x="0" y="1199408"/>
            <a:ext cx="12192000" cy="3046988"/>
          </a:xfrm>
          <a:prstGeom prst="rect">
            <a:avLst/>
          </a:prstGeom>
        </p:spPr>
        <p:txBody>
          <a:bodyPr wrap="square">
            <a:spAutoFit/>
          </a:bodyPr>
          <a:lstStyle/>
          <a:p>
            <a:pPr algn="ctr"/>
            <a:r>
              <a:rPr lang="en-US" sz="3200" dirty="0"/>
              <a:t>Broadcasting Iteration</a:t>
            </a:r>
          </a:p>
          <a:p>
            <a:pPr algn="ctr"/>
            <a:r>
              <a:rPr lang="en-US" sz="3200" dirty="0">
                <a:solidFill>
                  <a:srgbClr val="000000"/>
                </a:solidFill>
              </a:rPr>
              <a:t>If two arrays are </a:t>
            </a:r>
            <a:r>
              <a:rPr lang="en-US" sz="3200" b="1" dirty="0" err="1">
                <a:solidFill>
                  <a:srgbClr val="000000"/>
                </a:solidFill>
              </a:rPr>
              <a:t>broadcastable</a:t>
            </a:r>
            <a:r>
              <a:rPr lang="en-US" sz="3200" dirty="0">
                <a:solidFill>
                  <a:srgbClr val="000000"/>
                </a:solidFill>
              </a:rPr>
              <a:t>, a combined </a:t>
            </a:r>
            <a:r>
              <a:rPr lang="en-US" sz="3200" b="1" dirty="0" err="1">
                <a:solidFill>
                  <a:srgbClr val="000000"/>
                </a:solidFill>
              </a:rPr>
              <a:t>nditer</a:t>
            </a:r>
            <a:r>
              <a:rPr lang="en-US" sz="3200" dirty="0">
                <a:solidFill>
                  <a:srgbClr val="000000"/>
                </a:solidFill>
              </a:rPr>
              <a:t> object is able to iterate upon them concurrently. </a:t>
            </a:r>
          </a:p>
          <a:p>
            <a:pPr algn="ctr"/>
            <a:r>
              <a:rPr lang="en-US" sz="3200" dirty="0">
                <a:solidFill>
                  <a:srgbClr val="000000"/>
                </a:solidFill>
              </a:rPr>
              <a:t>Assuming that an array </a:t>
            </a:r>
            <a:r>
              <a:rPr lang="en-US" sz="3200" b="1" dirty="0">
                <a:solidFill>
                  <a:srgbClr val="000000"/>
                </a:solidFill>
              </a:rPr>
              <a:t>a</a:t>
            </a:r>
            <a:r>
              <a:rPr lang="en-US" sz="3200" dirty="0">
                <a:solidFill>
                  <a:srgbClr val="000000"/>
                </a:solidFill>
              </a:rPr>
              <a:t> has dimension 3X4, and there is another array </a:t>
            </a:r>
            <a:r>
              <a:rPr lang="en-US" sz="3200" b="1" dirty="0">
                <a:solidFill>
                  <a:srgbClr val="000000"/>
                </a:solidFill>
              </a:rPr>
              <a:t>b</a:t>
            </a:r>
            <a:r>
              <a:rPr lang="en-US" sz="3200" dirty="0">
                <a:solidFill>
                  <a:srgbClr val="000000"/>
                </a:solidFill>
              </a:rPr>
              <a:t> of dimension 1X4, the iterator of following type is used (array </a:t>
            </a:r>
            <a:r>
              <a:rPr lang="en-US" sz="3200" b="1" dirty="0">
                <a:solidFill>
                  <a:srgbClr val="000000"/>
                </a:solidFill>
              </a:rPr>
              <a:t>b</a:t>
            </a:r>
            <a:r>
              <a:rPr lang="en-US" sz="3200" dirty="0">
                <a:solidFill>
                  <a:srgbClr val="000000"/>
                </a:solidFill>
              </a:rPr>
              <a:t> is broadcast to size of </a:t>
            </a:r>
            <a:r>
              <a:rPr lang="en-US" sz="3200" b="1" dirty="0">
                <a:solidFill>
                  <a:srgbClr val="000000"/>
                </a:solidFill>
              </a:rPr>
              <a:t>a</a:t>
            </a:r>
            <a:r>
              <a:rPr lang="en-US" sz="3200" dirty="0">
                <a:solidFill>
                  <a:srgbClr val="000000"/>
                </a:solidFill>
              </a:rPr>
              <a:t>).</a:t>
            </a:r>
          </a:p>
        </p:txBody>
      </p:sp>
    </p:spTree>
    <p:extLst>
      <p:ext uri="{BB962C8B-B14F-4D97-AF65-F5344CB8AC3E}">
        <p14:creationId xmlns:p14="http://schemas.microsoft.com/office/powerpoint/2010/main" val="35528452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68B80-5E26-934A-AB26-8B934FB9254C}"/>
              </a:ext>
            </a:extLst>
          </p:cNvPr>
          <p:cNvSpPr/>
          <p:nvPr/>
        </p:nvSpPr>
        <p:spPr>
          <a:xfrm>
            <a:off x="0" y="0"/>
            <a:ext cx="12192000" cy="6863417"/>
          </a:xfrm>
          <a:prstGeom prst="rect">
            <a:avLst/>
          </a:prstGeom>
        </p:spPr>
        <p:txBody>
          <a:bodyPr wrap="square">
            <a:spAutoFit/>
          </a:bodyPr>
          <a:lstStyle/>
          <a:p>
            <a:pPr algn="ctr"/>
            <a:r>
              <a:rPr lang="en-US" sz="3000" dirty="0"/>
              <a:t>Example</a:t>
            </a:r>
          </a:p>
          <a:p>
            <a:r>
              <a:rPr lang="en-US" sz="3000" dirty="0">
                <a:solidFill>
                  <a:srgbClr val="000088"/>
                </a:solidFill>
                <a:latin typeface="Courier" pitchFamily="2" charset="0"/>
              </a:rPr>
              <a:t>import</a:t>
            </a:r>
            <a:r>
              <a:rPr lang="en-US" sz="3000" dirty="0">
                <a:solidFill>
                  <a:srgbClr val="000000"/>
                </a:solidFill>
                <a:latin typeface="Courier" pitchFamily="2" charset="0"/>
              </a:rPr>
              <a:t> </a:t>
            </a:r>
            <a:r>
              <a:rPr lang="en-US" sz="3000" dirty="0" err="1">
                <a:solidFill>
                  <a:srgbClr val="000000"/>
                </a:solidFill>
                <a:latin typeface="Courier" pitchFamily="2" charset="0"/>
              </a:rPr>
              <a:t>numpy</a:t>
            </a:r>
            <a:r>
              <a:rPr lang="en-US" sz="3000" dirty="0">
                <a:solidFill>
                  <a:srgbClr val="000000"/>
                </a:solidFill>
                <a:latin typeface="Courier" pitchFamily="2" charset="0"/>
              </a:rPr>
              <a:t> </a:t>
            </a:r>
            <a:r>
              <a:rPr lang="en-US" sz="3000" dirty="0">
                <a:solidFill>
                  <a:srgbClr val="000088"/>
                </a:solidFill>
                <a:latin typeface="Courier" pitchFamily="2" charset="0"/>
              </a:rPr>
              <a:t>as</a:t>
            </a:r>
            <a:r>
              <a:rPr lang="en-US" sz="3000" dirty="0">
                <a:solidFill>
                  <a:srgbClr val="000000"/>
                </a:solidFill>
                <a:latin typeface="Courier" pitchFamily="2" charset="0"/>
              </a:rPr>
              <a:t> np </a:t>
            </a:r>
          </a:p>
          <a:p>
            <a:r>
              <a:rPr lang="en-US" sz="3000" dirty="0">
                <a:solidFill>
                  <a:srgbClr val="000000"/>
                </a:solidFill>
                <a:latin typeface="Courier" pitchFamily="2" charset="0"/>
              </a:rPr>
              <a:t>a </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err="1">
                <a:solidFill>
                  <a:srgbClr val="000000"/>
                </a:solidFill>
                <a:latin typeface="Courier" pitchFamily="2" charset="0"/>
              </a:rPr>
              <a:t>np</a:t>
            </a:r>
            <a:r>
              <a:rPr lang="en-US" sz="3000" dirty="0" err="1">
                <a:solidFill>
                  <a:srgbClr val="666600"/>
                </a:solidFill>
                <a:latin typeface="Courier" pitchFamily="2" charset="0"/>
              </a:rPr>
              <a:t>.</a:t>
            </a:r>
            <a:r>
              <a:rPr lang="en-US" sz="3000" dirty="0" err="1">
                <a:solidFill>
                  <a:srgbClr val="000000"/>
                </a:solidFill>
                <a:latin typeface="Courier" pitchFamily="2" charset="0"/>
              </a:rPr>
              <a:t>arange</a:t>
            </a:r>
            <a:r>
              <a:rPr lang="en-US" sz="3000" dirty="0">
                <a:solidFill>
                  <a:srgbClr val="666600"/>
                </a:solidFill>
                <a:latin typeface="Courier" pitchFamily="2" charset="0"/>
              </a:rPr>
              <a:t>(</a:t>
            </a:r>
            <a:r>
              <a:rPr lang="en-US" sz="3000" dirty="0">
                <a:solidFill>
                  <a:srgbClr val="006666"/>
                </a:solidFill>
                <a:latin typeface="Courier" pitchFamily="2" charset="0"/>
              </a:rPr>
              <a:t>0</a:t>
            </a:r>
            <a:r>
              <a:rPr lang="en-US" sz="3000" dirty="0">
                <a:solidFill>
                  <a:srgbClr val="666600"/>
                </a:solidFill>
                <a:latin typeface="Courier" pitchFamily="2" charset="0"/>
              </a:rPr>
              <a:t>,</a:t>
            </a:r>
            <a:r>
              <a:rPr lang="en-US" sz="3000" dirty="0">
                <a:solidFill>
                  <a:srgbClr val="006666"/>
                </a:solidFill>
                <a:latin typeface="Courier" pitchFamily="2" charset="0"/>
              </a:rPr>
              <a:t>60</a:t>
            </a:r>
            <a:r>
              <a:rPr lang="en-US" sz="3000" dirty="0">
                <a:solidFill>
                  <a:srgbClr val="666600"/>
                </a:solidFill>
                <a:latin typeface="Courier" pitchFamily="2" charset="0"/>
              </a:rPr>
              <a:t>,</a:t>
            </a:r>
            <a:r>
              <a:rPr lang="en-US" sz="3000" dirty="0">
                <a:solidFill>
                  <a:srgbClr val="006666"/>
                </a:solidFill>
                <a:latin typeface="Courier" pitchFamily="2" charset="0"/>
              </a:rPr>
              <a:t>5</a:t>
            </a:r>
            <a:r>
              <a:rPr lang="en-US" sz="3000" dirty="0">
                <a:solidFill>
                  <a:srgbClr val="666600"/>
                </a:solidFill>
                <a:latin typeface="Courier" pitchFamily="2" charset="0"/>
              </a:rPr>
              <a:t>)</a:t>
            </a:r>
            <a:r>
              <a:rPr lang="en-US" sz="3000" dirty="0">
                <a:solidFill>
                  <a:srgbClr val="000000"/>
                </a:solidFill>
                <a:latin typeface="Courier" pitchFamily="2" charset="0"/>
              </a:rPr>
              <a:t> </a:t>
            </a:r>
          </a:p>
          <a:p>
            <a:r>
              <a:rPr lang="en-US" sz="3000" dirty="0">
                <a:solidFill>
                  <a:srgbClr val="000000"/>
                </a:solidFill>
                <a:latin typeface="Courier" pitchFamily="2" charset="0"/>
              </a:rPr>
              <a:t>a </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err="1">
                <a:solidFill>
                  <a:srgbClr val="000000"/>
                </a:solidFill>
                <a:latin typeface="Courier" pitchFamily="2" charset="0"/>
              </a:rPr>
              <a:t>a</a:t>
            </a:r>
            <a:r>
              <a:rPr lang="en-US" sz="3000" dirty="0" err="1">
                <a:solidFill>
                  <a:srgbClr val="666600"/>
                </a:solidFill>
                <a:latin typeface="Courier" pitchFamily="2" charset="0"/>
              </a:rPr>
              <a:t>.</a:t>
            </a:r>
            <a:r>
              <a:rPr lang="en-US" sz="3000" dirty="0" err="1">
                <a:solidFill>
                  <a:srgbClr val="000000"/>
                </a:solidFill>
                <a:latin typeface="Courier" pitchFamily="2" charset="0"/>
              </a:rPr>
              <a:t>reshape</a:t>
            </a:r>
            <a:r>
              <a:rPr lang="en-US" sz="3000" dirty="0">
                <a:solidFill>
                  <a:srgbClr val="666600"/>
                </a:solidFill>
                <a:latin typeface="Courier" pitchFamily="2" charset="0"/>
              </a:rPr>
              <a:t>(</a:t>
            </a:r>
            <a:r>
              <a:rPr lang="en-US" sz="3000" dirty="0">
                <a:solidFill>
                  <a:srgbClr val="006666"/>
                </a:solidFill>
                <a:latin typeface="Courier" pitchFamily="2" charset="0"/>
              </a:rPr>
              <a:t>3</a:t>
            </a:r>
            <a:r>
              <a:rPr lang="en-US" sz="3000" dirty="0">
                <a:solidFill>
                  <a:srgbClr val="666600"/>
                </a:solidFill>
                <a:latin typeface="Courier" pitchFamily="2" charset="0"/>
              </a:rPr>
              <a:t>,</a:t>
            </a:r>
            <a:r>
              <a:rPr lang="en-US" sz="3000" dirty="0">
                <a:solidFill>
                  <a:srgbClr val="006666"/>
                </a:solidFill>
                <a:latin typeface="Courier" pitchFamily="2" charset="0"/>
              </a:rPr>
              <a:t>4</a:t>
            </a:r>
            <a:r>
              <a:rPr lang="en-US" sz="3000" dirty="0">
                <a:solidFill>
                  <a:srgbClr val="666600"/>
                </a:solidFill>
                <a:latin typeface="Courier" pitchFamily="2" charset="0"/>
              </a:rPr>
              <a:t>)</a:t>
            </a:r>
            <a:endParaRPr lang="en-US" sz="3000" dirty="0">
              <a:solidFill>
                <a:srgbClr val="000000"/>
              </a:solidFill>
              <a:latin typeface="Courier" pitchFamily="2" charset="0"/>
            </a:endParaRPr>
          </a:p>
          <a:p>
            <a:r>
              <a:rPr lang="en-US" sz="3000" dirty="0">
                <a:solidFill>
                  <a:srgbClr val="000088"/>
                </a:solidFill>
                <a:latin typeface="Courier" pitchFamily="2" charset="0"/>
              </a:rPr>
              <a:t>print</a:t>
            </a:r>
            <a:r>
              <a:rPr lang="en-US" sz="3000" dirty="0">
                <a:solidFill>
                  <a:srgbClr val="000000"/>
                </a:solidFill>
                <a:latin typeface="Courier" pitchFamily="2" charset="0"/>
              </a:rPr>
              <a:t>(</a:t>
            </a:r>
            <a:r>
              <a:rPr lang="en-US" sz="3000" dirty="0">
                <a:solidFill>
                  <a:srgbClr val="008800"/>
                </a:solidFill>
                <a:latin typeface="Courier" pitchFamily="2" charset="0"/>
              </a:rPr>
              <a:t>'First array is:')</a:t>
            </a:r>
            <a:r>
              <a:rPr lang="en-US" sz="3000" dirty="0">
                <a:solidFill>
                  <a:srgbClr val="000000"/>
                </a:solidFill>
                <a:latin typeface="Courier" pitchFamily="2" charset="0"/>
              </a:rPr>
              <a:t>; </a:t>
            </a:r>
            <a:r>
              <a:rPr lang="en-US" sz="3000" dirty="0">
                <a:solidFill>
                  <a:srgbClr val="000088"/>
                </a:solidFill>
                <a:latin typeface="Courier" pitchFamily="2" charset="0"/>
              </a:rPr>
              <a:t>print</a:t>
            </a:r>
            <a:r>
              <a:rPr lang="en-US" sz="3000" dirty="0">
                <a:solidFill>
                  <a:srgbClr val="000000"/>
                </a:solidFill>
                <a:latin typeface="Courier" pitchFamily="2" charset="0"/>
              </a:rPr>
              <a:t>(a) </a:t>
            </a:r>
            <a:r>
              <a:rPr lang="en-US" sz="3000" dirty="0">
                <a:solidFill>
                  <a:srgbClr val="000088"/>
                </a:solidFill>
                <a:latin typeface="Courier" pitchFamily="2" charset="0"/>
              </a:rPr>
              <a:t>print</a:t>
            </a:r>
            <a:r>
              <a:rPr lang="en-US" sz="3000" dirty="0">
                <a:solidFill>
                  <a:srgbClr val="000000"/>
                </a:solidFill>
                <a:latin typeface="Courier" pitchFamily="2" charset="0"/>
              </a:rPr>
              <a:t>(</a:t>
            </a:r>
            <a:r>
              <a:rPr lang="en-US" sz="3000" dirty="0">
                <a:solidFill>
                  <a:srgbClr val="008800"/>
                </a:solidFill>
                <a:latin typeface="Courier" pitchFamily="2" charset="0"/>
              </a:rPr>
              <a:t>'\n')</a:t>
            </a:r>
            <a:endParaRPr lang="en-US" sz="3000" dirty="0">
              <a:solidFill>
                <a:srgbClr val="000000"/>
              </a:solidFill>
              <a:latin typeface="Courier" pitchFamily="2" charset="0"/>
            </a:endParaRPr>
          </a:p>
          <a:p>
            <a:r>
              <a:rPr lang="en-US" sz="3000" dirty="0">
                <a:solidFill>
                  <a:srgbClr val="000000"/>
                </a:solidFill>
                <a:latin typeface="Courier" pitchFamily="2" charset="0"/>
              </a:rPr>
              <a:t>b </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err="1">
                <a:solidFill>
                  <a:srgbClr val="000000"/>
                </a:solidFill>
                <a:latin typeface="Courier" pitchFamily="2" charset="0"/>
              </a:rPr>
              <a:t>np</a:t>
            </a:r>
            <a:r>
              <a:rPr lang="en-US" sz="3000" dirty="0" err="1">
                <a:solidFill>
                  <a:srgbClr val="666600"/>
                </a:solidFill>
                <a:latin typeface="Courier" pitchFamily="2" charset="0"/>
              </a:rPr>
              <a:t>.</a:t>
            </a:r>
            <a:r>
              <a:rPr lang="en-US" sz="3000" dirty="0" err="1">
                <a:solidFill>
                  <a:srgbClr val="000000"/>
                </a:solidFill>
                <a:latin typeface="Courier" pitchFamily="2" charset="0"/>
              </a:rPr>
              <a:t>array</a:t>
            </a:r>
            <a:r>
              <a:rPr lang="en-US" sz="3000" dirty="0">
                <a:solidFill>
                  <a:srgbClr val="666600"/>
                </a:solidFill>
                <a:latin typeface="Courier" pitchFamily="2" charset="0"/>
              </a:rPr>
              <a:t>([</a:t>
            </a:r>
            <a:r>
              <a:rPr lang="en-US" sz="3000" dirty="0">
                <a:solidFill>
                  <a:srgbClr val="006666"/>
                </a:solidFill>
                <a:latin typeface="Courier" pitchFamily="2" charset="0"/>
              </a:rPr>
              <a:t>1</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a:solidFill>
                  <a:srgbClr val="006666"/>
                </a:solidFill>
                <a:latin typeface="Courier" pitchFamily="2" charset="0"/>
              </a:rPr>
              <a:t>2</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a:solidFill>
                  <a:srgbClr val="006666"/>
                </a:solidFill>
                <a:latin typeface="Courier" pitchFamily="2" charset="0"/>
              </a:rPr>
              <a:t>3</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a:solidFill>
                  <a:srgbClr val="006666"/>
                </a:solidFill>
                <a:latin typeface="Courier" pitchFamily="2" charset="0"/>
              </a:rPr>
              <a:t>4</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err="1">
                <a:solidFill>
                  <a:srgbClr val="000000"/>
                </a:solidFill>
                <a:latin typeface="Courier" pitchFamily="2" charset="0"/>
              </a:rPr>
              <a:t>dtype</a:t>
            </a:r>
            <a:r>
              <a:rPr lang="en-US" sz="3000" dirty="0">
                <a:solidFill>
                  <a:srgbClr val="000000"/>
                </a:solidFill>
                <a:latin typeface="Courier" pitchFamily="2" charset="0"/>
              </a:rPr>
              <a:t> </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a:solidFill>
                  <a:srgbClr val="000088"/>
                </a:solidFill>
                <a:latin typeface="Courier" pitchFamily="2" charset="0"/>
              </a:rPr>
              <a:t>int</a:t>
            </a:r>
            <a:r>
              <a:rPr lang="en-US" sz="3000" dirty="0">
                <a:solidFill>
                  <a:srgbClr val="666600"/>
                </a:solidFill>
                <a:latin typeface="Courier" pitchFamily="2" charset="0"/>
              </a:rPr>
              <a:t>)</a:t>
            </a:r>
            <a:endParaRPr lang="en-US" sz="3000" dirty="0">
              <a:solidFill>
                <a:srgbClr val="000000"/>
              </a:solidFill>
              <a:latin typeface="Courier" pitchFamily="2" charset="0"/>
            </a:endParaRPr>
          </a:p>
          <a:p>
            <a:r>
              <a:rPr lang="en-US" sz="3000" dirty="0">
                <a:solidFill>
                  <a:srgbClr val="000088"/>
                </a:solidFill>
                <a:latin typeface="Courier" pitchFamily="2" charset="0"/>
              </a:rPr>
              <a:t>print</a:t>
            </a:r>
            <a:r>
              <a:rPr lang="en-US" sz="3000" dirty="0">
                <a:solidFill>
                  <a:srgbClr val="000000"/>
                </a:solidFill>
                <a:latin typeface="Courier" pitchFamily="2" charset="0"/>
              </a:rPr>
              <a:t>(</a:t>
            </a:r>
            <a:r>
              <a:rPr lang="en-US" sz="3000" dirty="0">
                <a:solidFill>
                  <a:srgbClr val="008800"/>
                </a:solidFill>
                <a:latin typeface="Courier" pitchFamily="2" charset="0"/>
              </a:rPr>
              <a:t>'Second array is:')</a:t>
            </a:r>
            <a:r>
              <a:rPr lang="en-US" sz="3000" dirty="0">
                <a:solidFill>
                  <a:srgbClr val="000000"/>
                </a:solidFill>
                <a:latin typeface="Courier" pitchFamily="2" charset="0"/>
              </a:rPr>
              <a:t>; </a:t>
            </a:r>
            <a:r>
              <a:rPr lang="en-US" sz="3000" dirty="0">
                <a:solidFill>
                  <a:srgbClr val="000088"/>
                </a:solidFill>
                <a:latin typeface="Courier" pitchFamily="2" charset="0"/>
              </a:rPr>
              <a:t>print</a:t>
            </a:r>
            <a:r>
              <a:rPr lang="en-US" sz="3000" dirty="0">
                <a:solidFill>
                  <a:srgbClr val="000000"/>
                </a:solidFill>
                <a:latin typeface="Courier" pitchFamily="2" charset="0"/>
              </a:rPr>
              <a:t>(b)</a:t>
            </a:r>
          </a:p>
          <a:p>
            <a:r>
              <a:rPr lang="en-US" sz="3000" dirty="0">
                <a:solidFill>
                  <a:srgbClr val="000088"/>
                </a:solidFill>
                <a:latin typeface="Courier" pitchFamily="2" charset="0"/>
              </a:rPr>
              <a:t>print</a:t>
            </a:r>
            <a:r>
              <a:rPr lang="en-US" sz="3000" dirty="0">
                <a:solidFill>
                  <a:srgbClr val="000000"/>
                </a:solidFill>
                <a:latin typeface="Courier" pitchFamily="2" charset="0"/>
              </a:rPr>
              <a:t>(</a:t>
            </a:r>
            <a:r>
              <a:rPr lang="en-US" sz="3000" dirty="0">
                <a:solidFill>
                  <a:srgbClr val="008800"/>
                </a:solidFill>
                <a:latin typeface="Courier" pitchFamily="2" charset="0"/>
              </a:rPr>
              <a:t>'\n');</a:t>
            </a:r>
            <a:r>
              <a:rPr lang="en-US" sz="3000" dirty="0">
                <a:solidFill>
                  <a:srgbClr val="000000"/>
                </a:solidFill>
                <a:latin typeface="Courier" pitchFamily="2" charset="0"/>
              </a:rPr>
              <a:t> </a:t>
            </a:r>
            <a:r>
              <a:rPr lang="en-US" sz="3000" dirty="0">
                <a:solidFill>
                  <a:srgbClr val="000088"/>
                </a:solidFill>
                <a:latin typeface="Courier" pitchFamily="2" charset="0"/>
              </a:rPr>
              <a:t>print</a:t>
            </a:r>
            <a:r>
              <a:rPr lang="en-US" sz="3000" dirty="0">
                <a:solidFill>
                  <a:srgbClr val="000000"/>
                </a:solidFill>
                <a:latin typeface="Courier" pitchFamily="2" charset="0"/>
              </a:rPr>
              <a:t>(</a:t>
            </a:r>
            <a:r>
              <a:rPr lang="en-US" sz="3000" dirty="0">
                <a:solidFill>
                  <a:srgbClr val="008800"/>
                </a:solidFill>
                <a:latin typeface="Courier" pitchFamily="2" charset="0"/>
              </a:rPr>
              <a:t>'Modified array is:')</a:t>
            </a:r>
            <a:endParaRPr lang="en-US" sz="3000" dirty="0">
              <a:solidFill>
                <a:srgbClr val="000000"/>
              </a:solidFill>
              <a:latin typeface="Courier" pitchFamily="2" charset="0"/>
            </a:endParaRPr>
          </a:p>
          <a:p>
            <a:r>
              <a:rPr lang="en-US" sz="3000" dirty="0">
                <a:solidFill>
                  <a:srgbClr val="000088"/>
                </a:solidFill>
                <a:latin typeface="Courier" pitchFamily="2" charset="0"/>
              </a:rPr>
              <a:t>for</a:t>
            </a:r>
            <a:r>
              <a:rPr lang="en-US" sz="3000" dirty="0">
                <a:solidFill>
                  <a:srgbClr val="000000"/>
                </a:solidFill>
                <a:latin typeface="Courier" pitchFamily="2" charset="0"/>
              </a:rPr>
              <a:t> </a:t>
            </a:r>
            <a:r>
              <a:rPr lang="en-US" sz="3000" dirty="0" err="1">
                <a:solidFill>
                  <a:srgbClr val="000000"/>
                </a:solidFill>
                <a:latin typeface="Courier" pitchFamily="2" charset="0"/>
              </a:rPr>
              <a:t>x</a:t>
            </a:r>
            <a:r>
              <a:rPr lang="en-US" sz="3000" dirty="0" err="1">
                <a:solidFill>
                  <a:srgbClr val="666600"/>
                </a:solidFill>
                <a:latin typeface="Courier" pitchFamily="2" charset="0"/>
              </a:rPr>
              <a:t>,</a:t>
            </a:r>
            <a:r>
              <a:rPr lang="en-US" sz="3000" dirty="0" err="1">
                <a:solidFill>
                  <a:srgbClr val="000000"/>
                </a:solidFill>
                <a:latin typeface="Courier" pitchFamily="2" charset="0"/>
              </a:rPr>
              <a:t>y</a:t>
            </a:r>
            <a:r>
              <a:rPr lang="en-US" sz="3000" dirty="0">
                <a:solidFill>
                  <a:srgbClr val="000000"/>
                </a:solidFill>
                <a:latin typeface="Courier" pitchFamily="2" charset="0"/>
              </a:rPr>
              <a:t> </a:t>
            </a:r>
            <a:r>
              <a:rPr lang="en-US" sz="3000" dirty="0">
                <a:solidFill>
                  <a:srgbClr val="000088"/>
                </a:solidFill>
                <a:latin typeface="Courier" pitchFamily="2" charset="0"/>
              </a:rPr>
              <a:t>in</a:t>
            </a:r>
            <a:r>
              <a:rPr lang="en-US" sz="3000" dirty="0">
                <a:solidFill>
                  <a:srgbClr val="000000"/>
                </a:solidFill>
                <a:latin typeface="Courier" pitchFamily="2" charset="0"/>
              </a:rPr>
              <a:t> </a:t>
            </a:r>
            <a:r>
              <a:rPr lang="en-US" sz="3000" dirty="0" err="1">
                <a:solidFill>
                  <a:srgbClr val="000000"/>
                </a:solidFill>
                <a:latin typeface="Courier" pitchFamily="2" charset="0"/>
              </a:rPr>
              <a:t>np</a:t>
            </a:r>
            <a:r>
              <a:rPr lang="en-US" sz="3000" dirty="0" err="1">
                <a:solidFill>
                  <a:srgbClr val="666600"/>
                </a:solidFill>
                <a:latin typeface="Courier" pitchFamily="2" charset="0"/>
              </a:rPr>
              <a:t>.</a:t>
            </a:r>
            <a:r>
              <a:rPr lang="en-US" sz="3000" dirty="0" err="1">
                <a:solidFill>
                  <a:srgbClr val="000000"/>
                </a:solidFill>
                <a:latin typeface="Courier" pitchFamily="2" charset="0"/>
              </a:rPr>
              <a:t>nditer</a:t>
            </a:r>
            <a:r>
              <a:rPr lang="en-US" sz="3000" dirty="0">
                <a:solidFill>
                  <a:srgbClr val="666600"/>
                </a:solidFill>
                <a:latin typeface="Courier" pitchFamily="2" charset="0"/>
              </a:rPr>
              <a:t>([</a:t>
            </a:r>
            <a:r>
              <a:rPr lang="en-US" sz="3000" dirty="0" err="1">
                <a:solidFill>
                  <a:srgbClr val="000000"/>
                </a:solidFill>
                <a:latin typeface="Courier" pitchFamily="2" charset="0"/>
              </a:rPr>
              <a:t>a</a:t>
            </a:r>
            <a:r>
              <a:rPr lang="en-US" sz="3000" dirty="0" err="1">
                <a:solidFill>
                  <a:srgbClr val="666600"/>
                </a:solidFill>
                <a:latin typeface="Courier" pitchFamily="2" charset="0"/>
              </a:rPr>
              <a:t>,</a:t>
            </a:r>
            <a:r>
              <a:rPr lang="en-US" sz="3000" dirty="0" err="1">
                <a:solidFill>
                  <a:srgbClr val="000000"/>
                </a:solidFill>
                <a:latin typeface="Courier" pitchFamily="2" charset="0"/>
              </a:rPr>
              <a:t>b</a:t>
            </a:r>
            <a:r>
              <a:rPr lang="en-US" sz="3000" dirty="0">
                <a:solidFill>
                  <a:srgbClr val="666600"/>
                </a:solidFill>
                <a:latin typeface="Courier" pitchFamily="2" charset="0"/>
              </a:rPr>
              <a:t>]):</a:t>
            </a:r>
            <a:endParaRPr lang="en-US" sz="3000" dirty="0">
              <a:solidFill>
                <a:srgbClr val="000000"/>
              </a:solidFill>
              <a:latin typeface="Courier" pitchFamily="2" charset="0"/>
            </a:endParaRPr>
          </a:p>
          <a:p>
            <a:r>
              <a:rPr lang="en-US" sz="3000" dirty="0">
                <a:solidFill>
                  <a:srgbClr val="000000"/>
                </a:solidFill>
                <a:latin typeface="Courier" pitchFamily="2" charset="0"/>
              </a:rPr>
              <a:t>    </a:t>
            </a:r>
            <a:r>
              <a:rPr lang="en-US" sz="3000" dirty="0">
                <a:solidFill>
                  <a:srgbClr val="000088"/>
                </a:solidFill>
                <a:latin typeface="Courier" pitchFamily="2" charset="0"/>
              </a:rPr>
              <a:t>print</a:t>
            </a:r>
            <a:r>
              <a:rPr lang="en-US" sz="3000" dirty="0">
                <a:solidFill>
                  <a:srgbClr val="000000"/>
                </a:solidFill>
                <a:latin typeface="Courier" pitchFamily="2" charset="0"/>
              </a:rPr>
              <a:t>(</a:t>
            </a:r>
            <a:r>
              <a:rPr lang="en-US" sz="3000" dirty="0">
                <a:solidFill>
                  <a:srgbClr val="008800"/>
                </a:solidFill>
                <a:latin typeface="Courier" pitchFamily="2" charset="0"/>
              </a:rPr>
              <a:t>"%d:%d"</a:t>
            </a:r>
            <a:r>
              <a:rPr lang="en-US" sz="3000" dirty="0">
                <a:solidFill>
                  <a:srgbClr val="000000"/>
                </a:solidFill>
                <a:latin typeface="Courier" pitchFamily="2" charset="0"/>
              </a:rPr>
              <a:t> </a:t>
            </a:r>
            <a:r>
              <a:rPr lang="en-US" sz="3000" dirty="0">
                <a:solidFill>
                  <a:srgbClr val="666600"/>
                </a:solidFill>
                <a:latin typeface="Courier" pitchFamily="2" charset="0"/>
              </a:rPr>
              <a:t>%</a:t>
            </a:r>
            <a:r>
              <a:rPr lang="en-US" sz="3000" dirty="0">
                <a:solidFill>
                  <a:srgbClr val="000000"/>
                </a:solidFill>
                <a:latin typeface="Courier" pitchFamily="2" charset="0"/>
              </a:rPr>
              <a:t> </a:t>
            </a:r>
            <a:r>
              <a:rPr lang="en-US" sz="3000" dirty="0">
                <a:solidFill>
                  <a:srgbClr val="666600"/>
                </a:solidFill>
                <a:latin typeface="Courier" pitchFamily="2" charset="0"/>
              </a:rPr>
              <a:t>(</a:t>
            </a:r>
            <a:r>
              <a:rPr lang="en-US" sz="3000" dirty="0" err="1">
                <a:solidFill>
                  <a:srgbClr val="000000"/>
                </a:solidFill>
                <a:latin typeface="Courier" pitchFamily="2" charset="0"/>
              </a:rPr>
              <a:t>x</a:t>
            </a:r>
            <a:r>
              <a:rPr lang="en-US" sz="3000" dirty="0" err="1">
                <a:solidFill>
                  <a:srgbClr val="666600"/>
                </a:solidFill>
                <a:latin typeface="Courier" pitchFamily="2" charset="0"/>
              </a:rPr>
              <a:t>,</a:t>
            </a:r>
            <a:r>
              <a:rPr lang="en-US" sz="3000" dirty="0" err="1">
                <a:solidFill>
                  <a:srgbClr val="000000"/>
                </a:solidFill>
                <a:latin typeface="Courier" pitchFamily="2" charset="0"/>
              </a:rPr>
              <a:t>y</a:t>
            </a:r>
            <a:r>
              <a:rPr lang="en-US" sz="3000" dirty="0">
                <a:solidFill>
                  <a:srgbClr val="666600"/>
                </a:solidFill>
                <a:latin typeface="Courier" pitchFamily="2" charset="0"/>
              </a:rPr>
              <a:t>)</a:t>
            </a:r>
            <a:r>
              <a:rPr lang="en-US" sz="3000" dirty="0">
                <a:latin typeface="Courier" pitchFamily="2" charset="0"/>
              </a:rPr>
              <a:t>,end=" "</a:t>
            </a:r>
            <a:r>
              <a:rPr lang="en-US" sz="3000" dirty="0">
                <a:solidFill>
                  <a:srgbClr val="666600"/>
                </a:solidFill>
                <a:latin typeface="Courier" pitchFamily="2" charset="0"/>
              </a:rPr>
              <a:t>)</a:t>
            </a:r>
          </a:p>
          <a:p>
            <a:r>
              <a:rPr lang="en-US" sz="2000" dirty="0">
                <a:latin typeface="Courier" pitchFamily="2" charset="0"/>
              </a:rPr>
              <a:t>First array is: </a:t>
            </a:r>
          </a:p>
          <a:p>
            <a:r>
              <a:rPr lang="en-US" sz="2000" dirty="0">
                <a:latin typeface="Courier" pitchFamily="2" charset="0"/>
              </a:rPr>
              <a:t>[[ 0 5 10 15] </a:t>
            </a:r>
          </a:p>
          <a:p>
            <a:r>
              <a:rPr lang="en-US" sz="2000" dirty="0">
                <a:latin typeface="Courier" pitchFamily="2" charset="0"/>
              </a:rPr>
              <a:t>[20 25 30 35] </a:t>
            </a:r>
          </a:p>
          <a:p>
            <a:r>
              <a:rPr lang="en-US" sz="2000" dirty="0">
                <a:latin typeface="Courier" pitchFamily="2" charset="0"/>
              </a:rPr>
              <a:t>[40 45 50 55]] </a:t>
            </a:r>
          </a:p>
          <a:p>
            <a:r>
              <a:rPr lang="en-US" sz="2000" dirty="0">
                <a:latin typeface="Courier" pitchFamily="2" charset="0"/>
              </a:rPr>
              <a:t>Second array is: [1 2 3 4] </a:t>
            </a:r>
          </a:p>
          <a:p>
            <a:r>
              <a:rPr lang="en-US" sz="2000" dirty="0">
                <a:latin typeface="Courier" pitchFamily="2" charset="0"/>
              </a:rPr>
              <a:t>Modified array is: </a:t>
            </a:r>
          </a:p>
          <a:p>
            <a:r>
              <a:rPr lang="en-US" sz="2000" dirty="0">
                <a:latin typeface="Courier" pitchFamily="2" charset="0"/>
              </a:rPr>
              <a:t>0:1 5:2 10:3 15:4 20:1 25:2 30:3 35:4 40:1 45:2 50:3 55:4</a:t>
            </a:r>
          </a:p>
        </p:txBody>
      </p:sp>
    </p:spTree>
    <p:extLst>
      <p:ext uri="{BB962C8B-B14F-4D97-AF65-F5344CB8AC3E}">
        <p14:creationId xmlns:p14="http://schemas.microsoft.com/office/powerpoint/2010/main" val="40897875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47500" y="308754"/>
            <a:ext cx="12192000" cy="6063198"/>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r>
              <a:rPr lang="en-US" sz="3200" dirty="0"/>
              <a:t>Several routines are available in NumPy for manipulating elements of </a:t>
            </a:r>
            <a:r>
              <a:rPr lang="en-US" sz="3200" dirty="0" err="1"/>
              <a:t>ndarray</a:t>
            </a:r>
            <a:r>
              <a:rPr lang="en-US" sz="3200" dirty="0"/>
              <a:t> objects. </a:t>
            </a:r>
          </a:p>
          <a:p>
            <a:pPr algn="ctr"/>
            <a:endParaRPr lang="en-US" sz="1200" dirty="0"/>
          </a:p>
          <a:p>
            <a:pPr algn="ctr"/>
            <a:r>
              <a:rPr lang="en-US" sz="3200" dirty="0"/>
              <a:t>Changing shape</a:t>
            </a:r>
          </a:p>
          <a:p>
            <a:pPr algn="ctr"/>
            <a:endParaRPr lang="en-US" sz="1200" dirty="0"/>
          </a:p>
          <a:p>
            <a:pPr algn="ctr"/>
            <a:r>
              <a:rPr lang="en-US" sz="3200" dirty="0">
                <a:latin typeface="Courier" pitchFamily="2" charset="0"/>
              </a:rPr>
              <a:t>reshape</a:t>
            </a:r>
            <a:r>
              <a:rPr lang="en-US" sz="3200" dirty="0"/>
              <a:t> - Gives a new shape to an array without changing its data.</a:t>
            </a:r>
          </a:p>
          <a:p>
            <a:pPr algn="ctr"/>
            <a:endParaRPr lang="en-US" sz="1200" dirty="0"/>
          </a:p>
          <a:p>
            <a:pPr algn="ctr"/>
            <a:r>
              <a:rPr lang="en-US" sz="3200" dirty="0" err="1">
                <a:latin typeface="Courier" pitchFamily="2" charset="0"/>
              </a:rPr>
              <a:t>numpy.reshape</a:t>
            </a:r>
            <a:r>
              <a:rPr lang="en-US" sz="3200" dirty="0">
                <a:latin typeface="Courier" pitchFamily="2" charset="0"/>
              </a:rPr>
              <a:t>(</a:t>
            </a:r>
            <a:r>
              <a:rPr lang="en-US" sz="3200" dirty="0" err="1">
                <a:latin typeface="Courier" pitchFamily="2" charset="0"/>
              </a:rPr>
              <a:t>arr</a:t>
            </a:r>
            <a:r>
              <a:rPr lang="en-US" sz="3200" dirty="0">
                <a:latin typeface="Courier" pitchFamily="2" charset="0"/>
              </a:rPr>
              <a:t>, </a:t>
            </a:r>
            <a:r>
              <a:rPr lang="en-US" sz="3200" dirty="0" err="1">
                <a:latin typeface="Courier" pitchFamily="2" charset="0"/>
              </a:rPr>
              <a:t>newshape</a:t>
            </a:r>
            <a:r>
              <a:rPr lang="en-US" sz="3200" dirty="0">
                <a:latin typeface="Courier" pitchFamily="2" charset="0"/>
              </a:rPr>
              <a:t>, order)</a:t>
            </a:r>
          </a:p>
          <a:p>
            <a:pPr algn="ctr"/>
            <a:endParaRPr lang="en-US" sz="3200" dirty="0">
              <a:latin typeface="Courier" pitchFamily="2" charset="0"/>
            </a:endParaRPr>
          </a:p>
          <a:p>
            <a:pPr algn="ctr"/>
            <a:r>
              <a:rPr lang="en-US" sz="3200" dirty="0" err="1">
                <a:latin typeface="Courier" pitchFamily="2" charset="0"/>
              </a:rPr>
              <a:t>arr</a:t>
            </a:r>
            <a:r>
              <a:rPr lang="en-US" sz="3200" dirty="0">
                <a:latin typeface="Courier" pitchFamily="2" charset="0"/>
              </a:rPr>
              <a:t> – array to be reshaped</a:t>
            </a:r>
          </a:p>
          <a:p>
            <a:pPr algn="ctr"/>
            <a:r>
              <a:rPr lang="en-US" sz="3200" dirty="0">
                <a:latin typeface="Courier" pitchFamily="2" charset="0"/>
              </a:rPr>
              <a:t> </a:t>
            </a:r>
            <a:r>
              <a:rPr lang="en-US" sz="3200" dirty="0" err="1">
                <a:latin typeface="Courier" pitchFamily="2" charset="0"/>
              </a:rPr>
              <a:t>newshape</a:t>
            </a:r>
            <a:r>
              <a:rPr lang="en-US" sz="3200" dirty="0">
                <a:latin typeface="Courier" pitchFamily="2" charset="0"/>
              </a:rPr>
              <a:t> - </a:t>
            </a:r>
            <a:r>
              <a:rPr lang="en-US" sz="3200" dirty="0"/>
              <a:t>int or tuple of int, compatible with original shape</a:t>
            </a:r>
            <a:endParaRPr lang="en-US" sz="3200" dirty="0">
              <a:latin typeface="Courier" pitchFamily="2" charset="0"/>
            </a:endParaRPr>
          </a:p>
          <a:p>
            <a:pPr algn="ctr"/>
            <a:r>
              <a:rPr lang="en-US" sz="3200" dirty="0">
                <a:latin typeface="Courier" pitchFamily="2" charset="0"/>
              </a:rPr>
              <a:t>order – </a:t>
            </a:r>
            <a:r>
              <a:rPr lang="en-US" sz="3200" dirty="0"/>
              <a:t>'</a:t>
            </a:r>
            <a:r>
              <a:rPr lang="en-US" sz="3200" dirty="0">
                <a:latin typeface="Courier" pitchFamily="2" charset="0"/>
              </a:rPr>
              <a:t>C</a:t>
            </a:r>
            <a:r>
              <a:rPr lang="en-US" sz="3200" dirty="0"/>
              <a:t>'</a:t>
            </a:r>
            <a:r>
              <a:rPr lang="en-US" sz="3200" dirty="0">
                <a:latin typeface="Courier" pitchFamily="2" charset="0"/>
              </a:rPr>
              <a:t>, </a:t>
            </a:r>
            <a:r>
              <a:rPr lang="en-US" sz="3200" dirty="0"/>
              <a:t>'</a:t>
            </a:r>
            <a:r>
              <a:rPr lang="en-US" sz="3200" dirty="0">
                <a:latin typeface="Courier" pitchFamily="2" charset="0"/>
              </a:rPr>
              <a:t>F</a:t>
            </a:r>
            <a:r>
              <a:rPr lang="en-US" sz="3200" dirty="0"/>
              <a:t>'</a:t>
            </a:r>
            <a:r>
              <a:rPr lang="en-US" sz="3200" dirty="0">
                <a:latin typeface="Courier" pitchFamily="2" charset="0"/>
              </a:rPr>
              <a:t>, </a:t>
            </a:r>
            <a:r>
              <a:rPr lang="en-US" sz="3200" dirty="0"/>
              <a:t>'A' means Fortran like order if an array is stored in Fortran-like contiguous memory, C style otherwise</a:t>
            </a:r>
            <a:endParaRPr lang="en-US" sz="3200" dirty="0">
              <a:latin typeface="Courier" pitchFamily="2" charset="0"/>
            </a:endParaRPr>
          </a:p>
        </p:txBody>
      </p:sp>
    </p:spTree>
    <p:extLst>
      <p:ext uri="{BB962C8B-B14F-4D97-AF65-F5344CB8AC3E}">
        <p14:creationId xmlns:p14="http://schemas.microsoft.com/office/powerpoint/2010/main" val="32023442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795646"/>
            <a:ext cx="12192000" cy="5016758"/>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latin typeface="Courier" pitchFamily="2" charset="0"/>
              </a:rPr>
              <a:t>flat</a:t>
            </a:r>
            <a:r>
              <a:rPr lang="en-US" sz="3200" dirty="0"/>
              <a:t> - A 1-D iterator over the array</a:t>
            </a:r>
          </a:p>
          <a:p>
            <a:pPr algn="ctr"/>
            <a:endParaRPr lang="en-US" sz="3200" dirty="0"/>
          </a:p>
          <a:p>
            <a:pPr algn="ctr"/>
            <a:r>
              <a:rPr lang="en-US" sz="3200" dirty="0"/>
              <a:t>This function returns a 1-D iterator over the array. It behaves similar to Python's built-in iterator.</a:t>
            </a:r>
          </a:p>
          <a:p>
            <a:pPr algn="ctr"/>
            <a:endParaRPr lang="en-US" sz="3200" dirty="0"/>
          </a:p>
          <a:p>
            <a:pPr algn="ctr"/>
            <a:r>
              <a:rPr lang="en-US" sz="3200" dirty="0">
                <a:latin typeface="Courier" pitchFamily="2" charset="0"/>
              </a:rPr>
              <a:t>b=</a:t>
            </a:r>
            <a:r>
              <a:rPr lang="en-US" sz="3200" dirty="0" err="1">
                <a:latin typeface="Courier" pitchFamily="2" charset="0"/>
              </a:rPr>
              <a:t>a.flat</a:t>
            </a:r>
            <a:endParaRPr lang="en-US" sz="3200" dirty="0">
              <a:latin typeface="Courier" pitchFamily="2" charset="0"/>
            </a:endParaRPr>
          </a:p>
        </p:txBody>
      </p:sp>
    </p:spTree>
    <p:extLst>
      <p:ext uri="{BB962C8B-B14F-4D97-AF65-F5344CB8AC3E}">
        <p14:creationId xmlns:p14="http://schemas.microsoft.com/office/powerpoint/2010/main" val="21903228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508167"/>
            <a:ext cx="12192000" cy="3539430"/>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latin typeface="Courier" pitchFamily="2" charset="0"/>
              </a:rPr>
              <a:t>flatten</a:t>
            </a:r>
            <a:r>
              <a:rPr lang="en-US" sz="3200" dirty="0"/>
              <a:t> - Returns a copy of the array collapsed into one dimension</a:t>
            </a:r>
          </a:p>
          <a:p>
            <a:pPr algn="ctr"/>
            <a:endParaRPr lang="en-US" sz="3200" dirty="0"/>
          </a:p>
          <a:p>
            <a:pPr algn="ctr"/>
            <a:r>
              <a:rPr lang="en-US" sz="3200" dirty="0" err="1">
                <a:latin typeface="Courier" pitchFamily="2" charset="0"/>
              </a:rPr>
              <a:t>ndarray.flatten</a:t>
            </a:r>
            <a:r>
              <a:rPr lang="en-US" sz="3200" dirty="0">
                <a:latin typeface="Courier" pitchFamily="2" charset="0"/>
              </a:rPr>
              <a:t>(order)</a:t>
            </a:r>
          </a:p>
        </p:txBody>
      </p:sp>
    </p:spTree>
    <p:extLst>
      <p:ext uri="{BB962C8B-B14F-4D97-AF65-F5344CB8AC3E}">
        <p14:creationId xmlns:p14="http://schemas.microsoft.com/office/powerpoint/2010/main" val="29098836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294411"/>
            <a:ext cx="12192000" cy="3539430"/>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latin typeface="Courier" pitchFamily="2" charset="0"/>
              </a:rPr>
              <a:t>ravel</a:t>
            </a:r>
            <a:r>
              <a:rPr lang="en-US" sz="3200" dirty="0"/>
              <a:t> - Returns a contiguous flattened array</a:t>
            </a:r>
          </a:p>
          <a:p>
            <a:pPr algn="ctr"/>
            <a:endParaRPr lang="en-US" sz="3200" dirty="0"/>
          </a:p>
          <a:p>
            <a:pPr algn="ctr"/>
            <a:r>
              <a:rPr lang="en-US" sz="3200" dirty="0" err="1">
                <a:latin typeface="Courier" pitchFamily="2" charset="0"/>
              </a:rPr>
              <a:t>numpy.ravel</a:t>
            </a:r>
            <a:r>
              <a:rPr lang="en-US" sz="3200" dirty="0">
                <a:latin typeface="Courier" pitchFamily="2" charset="0"/>
              </a:rPr>
              <a:t>(a, order)</a:t>
            </a:r>
            <a:endParaRPr lang="en-US" sz="3200" b="0" i="0" dirty="0">
              <a:effectLst/>
              <a:latin typeface="Courier" pitchFamily="2" charset="0"/>
            </a:endParaRPr>
          </a:p>
        </p:txBody>
      </p:sp>
    </p:spTree>
    <p:extLst>
      <p:ext uri="{BB962C8B-B14F-4D97-AF65-F5344CB8AC3E}">
        <p14:creationId xmlns:p14="http://schemas.microsoft.com/office/powerpoint/2010/main" val="157341370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009402"/>
            <a:ext cx="12192000" cy="4462760"/>
          </a:xfrm>
          <a:prstGeom prst="rect">
            <a:avLst/>
          </a:prstGeom>
        </p:spPr>
        <p:txBody>
          <a:bodyPr wrap="square">
            <a:spAutoFit/>
          </a:bodyPr>
          <a:lstStyle/>
          <a:p>
            <a:pPr algn="ctr"/>
            <a:r>
              <a:rPr lang="en-US" sz="3200" dirty="0"/>
              <a:t>NumPy - Array Manipulation</a:t>
            </a:r>
          </a:p>
          <a:p>
            <a:pPr algn="ctr"/>
            <a:endParaRPr lang="en-US" sz="1200" dirty="0"/>
          </a:p>
          <a:p>
            <a:pPr algn="ctr"/>
            <a:r>
              <a:rPr lang="en-US" sz="3200" dirty="0"/>
              <a:t>Changing shape</a:t>
            </a:r>
          </a:p>
          <a:p>
            <a:pPr algn="ctr"/>
            <a:endParaRPr lang="en-US" sz="1200" dirty="0"/>
          </a:p>
          <a:p>
            <a:pPr algn="ctr"/>
            <a:r>
              <a:rPr lang="en-US" sz="3200" dirty="0"/>
              <a:t>Transpose</a:t>
            </a:r>
          </a:p>
          <a:p>
            <a:pPr algn="ctr"/>
            <a:endParaRPr lang="en-US" sz="1200" dirty="0"/>
          </a:p>
          <a:p>
            <a:pPr algn="ctr"/>
            <a:r>
              <a:rPr lang="en-US" sz="3200" dirty="0">
                <a:latin typeface="Courier" pitchFamily="2" charset="0"/>
              </a:rPr>
              <a:t>transpose</a:t>
            </a:r>
            <a:r>
              <a:rPr lang="en-US" sz="3200" dirty="0"/>
              <a:t> - Permutes the dimensions of an array</a:t>
            </a:r>
          </a:p>
          <a:p>
            <a:pPr algn="ctr"/>
            <a:endParaRPr lang="en-US" sz="1200" dirty="0"/>
          </a:p>
          <a:p>
            <a:pPr algn="ctr"/>
            <a:r>
              <a:rPr lang="en-US" sz="3200" dirty="0" err="1">
                <a:latin typeface="Courier" pitchFamily="2" charset="0"/>
              </a:rPr>
              <a:t>numpy.transpose</a:t>
            </a:r>
            <a:r>
              <a:rPr lang="en-US" sz="3200" dirty="0">
                <a:latin typeface="Courier" pitchFamily="2" charset="0"/>
              </a:rPr>
              <a:t>(</a:t>
            </a:r>
            <a:r>
              <a:rPr lang="en-US" sz="3200" dirty="0" err="1">
                <a:latin typeface="Courier" pitchFamily="2" charset="0"/>
              </a:rPr>
              <a:t>arr</a:t>
            </a:r>
            <a:r>
              <a:rPr lang="en-US" sz="3200" dirty="0">
                <a:latin typeface="Courier" pitchFamily="2" charset="0"/>
              </a:rPr>
              <a:t>, axes)</a:t>
            </a:r>
          </a:p>
          <a:p>
            <a:pPr algn="ctr"/>
            <a:endParaRPr lang="en-US" sz="1200" dirty="0"/>
          </a:p>
          <a:p>
            <a:pPr algn="ctr"/>
            <a:r>
              <a:rPr lang="en-US" sz="3200" dirty="0"/>
              <a:t>a</a:t>
            </a:r>
            <a:r>
              <a:rPr lang="en-US" sz="3200" b="0" i="0" dirty="0">
                <a:effectLst/>
              </a:rPr>
              <a:t>xes -</a:t>
            </a:r>
            <a:r>
              <a:rPr lang="en-US" sz="3200" dirty="0"/>
              <a:t>List of </a:t>
            </a:r>
            <a:r>
              <a:rPr lang="en-US" sz="3200" dirty="0" err="1"/>
              <a:t>ints</a:t>
            </a:r>
            <a:r>
              <a:rPr lang="en-US" sz="3200" dirty="0"/>
              <a:t>, corresponding to the dimensions. By default, the dimensions are reversed</a:t>
            </a:r>
            <a:endParaRPr lang="en-US" sz="3200" b="0" i="0" dirty="0">
              <a:effectLst/>
            </a:endParaRPr>
          </a:p>
        </p:txBody>
      </p:sp>
    </p:spTree>
    <p:extLst>
      <p:ext uri="{BB962C8B-B14F-4D97-AF65-F5344CB8AC3E}">
        <p14:creationId xmlns:p14="http://schemas.microsoft.com/office/powerpoint/2010/main" val="678359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116280"/>
            <a:ext cx="12192000" cy="4524315"/>
          </a:xfrm>
          <a:prstGeom prst="rect">
            <a:avLst/>
          </a:prstGeom>
        </p:spPr>
        <p:txBody>
          <a:bodyPr wrap="square">
            <a:spAutoFit/>
          </a:bodyPr>
          <a:lstStyle/>
          <a:p>
            <a:pPr algn="ctr"/>
            <a:r>
              <a:rPr lang="en-US" sz="3200" dirty="0"/>
              <a:t>NumPy - Array Manipulation</a:t>
            </a:r>
          </a:p>
          <a:p>
            <a:pPr algn="ctr"/>
            <a:endParaRPr lang="en-US" sz="3200" dirty="0"/>
          </a:p>
          <a:p>
            <a:pPr algn="ctr"/>
            <a:r>
              <a:rPr lang="en-US" sz="3200" dirty="0"/>
              <a:t>Changing shape</a:t>
            </a:r>
          </a:p>
          <a:p>
            <a:pPr algn="ctr"/>
            <a:endParaRPr lang="en-US" sz="3200" dirty="0"/>
          </a:p>
          <a:p>
            <a:pPr algn="ctr"/>
            <a:r>
              <a:rPr lang="en-US" sz="3200" dirty="0"/>
              <a:t>Transpose</a:t>
            </a:r>
          </a:p>
          <a:p>
            <a:pPr algn="ctr"/>
            <a:endParaRPr lang="en-US" sz="3200" dirty="0"/>
          </a:p>
          <a:p>
            <a:pPr algn="ctr"/>
            <a:r>
              <a:rPr lang="en-US" sz="3200" dirty="0" err="1">
                <a:latin typeface="Courier" pitchFamily="2" charset="0"/>
              </a:rPr>
              <a:t>ndarray.T</a:t>
            </a:r>
            <a:r>
              <a:rPr lang="en-US" sz="3200" dirty="0"/>
              <a:t> – same as transpose</a:t>
            </a:r>
          </a:p>
          <a:p>
            <a:pPr algn="ctr"/>
            <a:endParaRPr lang="en-US" sz="3200" b="0" i="0" dirty="0">
              <a:effectLst/>
            </a:endParaRPr>
          </a:p>
          <a:p>
            <a:pPr algn="ctr"/>
            <a:r>
              <a:rPr lang="en-US" sz="3200" dirty="0">
                <a:latin typeface="Courier" pitchFamily="2" charset="0"/>
              </a:rPr>
              <a:t>b=</a:t>
            </a:r>
            <a:r>
              <a:rPr lang="en-US" sz="3200" dirty="0" err="1">
                <a:latin typeface="Courier" pitchFamily="2" charset="0"/>
              </a:rPr>
              <a:t>a.T</a:t>
            </a:r>
            <a:endParaRPr lang="en-US" sz="3200" b="0" i="0" dirty="0">
              <a:effectLst/>
              <a:latin typeface="Courier" pitchFamily="2" charset="0"/>
            </a:endParaRPr>
          </a:p>
        </p:txBody>
      </p:sp>
    </p:spTree>
    <p:extLst>
      <p:ext uri="{BB962C8B-B14F-4D97-AF65-F5344CB8AC3E}">
        <p14:creationId xmlns:p14="http://schemas.microsoft.com/office/powerpoint/2010/main" val="90111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F8593-3F46-FC42-AACD-A455FBBE133F}"/>
              </a:ext>
            </a:extLst>
          </p:cNvPr>
          <p:cNvPicPr>
            <a:picLocks noChangeAspect="1"/>
          </p:cNvPicPr>
          <p:nvPr/>
        </p:nvPicPr>
        <p:blipFill>
          <a:blip r:embed="rId3"/>
          <a:stretch>
            <a:fillRect/>
          </a:stretch>
        </p:blipFill>
        <p:spPr>
          <a:xfrm>
            <a:off x="2679700" y="1446938"/>
            <a:ext cx="6832600" cy="53848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0" y="26262"/>
            <a:ext cx="12192000" cy="1077218"/>
          </a:xfrm>
          <a:prstGeom prst="rect">
            <a:avLst/>
          </a:prstGeom>
          <a:noFill/>
        </p:spPr>
        <p:txBody>
          <a:bodyPr wrap="square" rtlCol="0">
            <a:spAutoFit/>
          </a:bodyPr>
          <a:lstStyle/>
          <a:p>
            <a:pPr algn="ctr"/>
            <a:r>
              <a:rPr lang="en-US" sz="3200" b="1" dirty="0">
                <a:latin typeface="Papyrus" panose="020B0602040200020303" pitchFamily="34" charset="77"/>
              </a:rPr>
              <a:t>Optional 3</a:t>
            </a:r>
            <a:r>
              <a:rPr lang="en-US" sz="3200" b="1" baseline="30000" dirty="0">
                <a:latin typeface="Papyrus" panose="020B0602040200020303" pitchFamily="34" charset="77"/>
              </a:rPr>
              <a:t>rd</a:t>
            </a:r>
            <a:r>
              <a:rPr lang="en-US" sz="3200" b="1" dirty="0">
                <a:latin typeface="Papyrus" panose="020B0602040200020303" pitchFamily="34" charset="77"/>
              </a:rPr>
              <a:t> argument: the format string that indicates the color and line type of the plot. Same as MATLAB. </a:t>
            </a:r>
          </a:p>
        </p:txBody>
      </p:sp>
      <p:sp>
        <p:nvSpPr>
          <p:cNvPr id="6" name="Rectangle 5">
            <a:extLst>
              <a:ext uri="{FF2B5EF4-FFF2-40B4-BE49-F238E27FC236}">
                <a16:creationId xmlns:a16="http://schemas.microsoft.com/office/drawing/2014/main" id="{CAE12314-3BEE-EE40-B3C3-94B447221720}"/>
              </a:ext>
            </a:extLst>
          </p:cNvPr>
          <p:cNvSpPr/>
          <p:nvPr/>
        </p:nvSpPr>
        <p:spPr>
          <a:xfrm>
            <a:off x="0" y="2314332"/>
            <a:ext cx="12192000" cy="1569660"/>
          </a:xfrm>
          <a:prstGeom prst="rect">
            <a:avLst/>
          </a:prstGeom>
        </p:spPr>
        <p:txBody>
          <a:bodyPr wrap="square">
            <a:spAutoFit/>
          </a:bodyPr>
          <a:lstStyle/>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matplotlib.pyplot</a:t>
            </a:r>
            <a:r>
              <a:rPr lang="en-US" sz="3200" b="1" dirty="0">
                <a:latin typeface="Courier New" panose="02070309020205020404" pitchFamily="49" charset="0"/>
                <a:cs typeface="Courier New" panose="02070309020205020404" pitchFamily="49" charset="0"/>
              </a:rPr>
              <a:t> as </a:t>
            </a:r>
            <a:r>
              <a:rPr lang="en-US" sz="3200" b="1" dirty="0" err="1">
                <a:latin typeface="Courier New" panose="02070309020205020404" pitchFamily="49" charset="0"/>
                <a:cs typeface="Courier New" panose="02070309020205020404" pitchFamily="49" charset="0"/>
              </a:rPr>
              <a:t>plt</a:t>
            </a:r>
            <a:endParaRPr lang="en-US" sz="3200" b="1" dirty="0">
              <a:latin typeface="Courier New" panose="02070309020205020404" pitchFamily="49" charset="0"/>
              <a:cs typeface="Courier New" panose="02070309020205020404" pitchFamily="49" charset="0"/>
            </a:endParaRPr>
          </a:p>
          <a:p>
            <a:r>
              <a:rPr lang="en-US" sz="3200" b="1" dirty="0" err="1">
                <a:solidFill>
                  <a:srgbClr val="000000"/>
                </a:solidFill>
                <a:latin typeface="Courier" pitchFamily="2" charset="0"/>
              </a:rPr>
              <a:t>plt.plot</a:t>
            </a:r>
            <a:r>
              <a:rPr lang="en-US" sz="3200" b="1" dirty="0">
                <a:solidFill>
                  <a:srgbClr val="000000"/>
                </a:solidFill>
                <a:latin typeface="Courier" pitchFamily="2" charset="0"/>
              </a:rPr>
              <a:t>([1, 2, 3, 4], [1, 4, 9, 16], '-o’)</a:t>
            </a:r>
          </a:p>
          <a:p>
            <a:r>
              <a:rPr lang="en-US" sz="3200" b="1" dirty="0" err="1">
                <a:solidFill>
                  <a:srgbClr val="000000"/>
                </a:solidFill>
                <a:latin typeface="Courier" pitchFamily="2" charset="0"/>
              </a:rPr>
              <a:t>plt.axis</a:t>
            </a:r>
            <a:r>
              <a:rPr lang="en-US" sz="3200" b="1" dirty="0">
                <a:solidFill>
                  <a:srgbClr val="000000"/>
                </a:solidFill>
                <a:latin typeface="Courier" pitchFamily="2" charset="0"/>
              </a:rPr>
              <a:t>([0, 5, 0, 17])</a:t>
            </a:r>
          </a:p>
        </p:txBody>
      </p:sp>
    </p:spTree>
    <p:extLst>
      <p:ext uri="{BB962C8B-B14F-4D97-AF65-F5344CB8AC3E}">
        <p14:creationId xmlns:p14="http://schemas.microsoft.com/office/powerpoint/2010/main" val="16266995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629392"/>
            <a:ext cx="12192000" cy="5447645"/>
          </a:xfrm>
          <a:prstGeom prst="rect">
            <a:avLst/>
          </a:prstGeom>
        </p:spPr>
        <p:txBody>
          <a:bodyPr wrap="square">
            <a:spAutoFit/>
          </a:bodyPr>
          <a:lstStyle/>
          <a:p>
            <a:pPr algn="ctr"/>
            <a:r>
              <a:rPr lang="en-US" sz="3200" dirty="0"/>
              <a:t>NumPy - Array Manipulation</a:t>
            </a:r>
          </a:p>
          <a:p>
            <a:pPr algn="ctr"/>
            <a:endParaRPr lang="en-US" sz="1200" dirty="0"/>
          </a:p>
          <a:p>
            <a:pPr algn="ctr"/>
            <a:r>
              <a:rPr lang="en-US" sz="3200" dirty="0"/>
              <a:t>Changing shape</a:t>
            </a:r>
          </a:p>
          <a:p>
            <a:pPr algn="ctr"/>
            <a:endParaRPr lang="en-US" sz="1200" dirty="0"/>
          </a:p>
          <a:p>
            <a:pPr algn="ctr"/>
            <a:r>
              <a:rPr lang="en-US" sz="3200" dirty="0"/>
              <a:t>Transpose</a:t>
            </a:r>
          </a:p>
          <a:p>
            <a:pPr algn="ctr"/>
            <a:endParaRPr lang="en-US" sz="1200" dirty="0"/>
          </a:p>
          <a:p>
            <a:pPr algn="ctr"/>
            <a:r>
              <a:rPr lang="en-US" sz="3200" dirty="0" err="1">
                <a:latin typeface="Courier" pitchFamily="2" charset="0"/>
              </a:rPr>
              <a:t>rollaxis</a:t>
            </a:r>
            <a:r>
              <a:rPr lang="en-US" sz="3200" dirty="0"/>
              <a:t> - Rolls the specified axis backwards</a:t>
            </a:r>
          </a:p>
          <a:p>
            <a:pPr algn="ctr"/>
            <a:endParaRPr lang="en-US" sz="1200" dirty="0"/>
          </a:p>
          <a:p>
            <a:pPr algn="ctr"/>
            <a:r>
              <a:rPr lang="en-US" sz="3200" dirty="0" err="1">
                <a:latin typeface="Courier" pitchFamily="2" charset="0"/>
              </a:rPr>
              <a:t>numpy.rollaxis</a:t>
            </a:r>
            <a:r>
              <a:rPr lang="en-US" sz="3200" dirty="0">
                <a:latin typeface="Courier" pitchFamily="2" charset="0"/>
              </a:rPr>
              <a:t>(</a:t>
            </a:r>
            <a:r>
              <a:rPr lang="en-US" sz="3200" dirty="0" err="1">
                <a:latin typeface="Courier" pitchFamily="2" charset="0"/>
              </a:rPr>
              <a:t>arr</a:t>
            </a:r>
            <a:r>
              <a:rPr lang="en-US" sz="3200" dirty="0">
                <a:latin typeface="Courier" pitchFamily="2" charset="0"/>
              </a:rPr>
              <a:t>, axis, start)</a:t>
            </a:r>
          </a:p>
          <a:p>
            <a:pPr algn="ctr"/>
            <a:endParaRPr lang="en-US" sz="1200" dirty="0">
              <a:latin typeface="Courier" pitchFamily="2" charset="0"/>
            </a:endParaRPr>
          </a:p>
          <a:p>
            <a:pPr algn="ctr"/>
            <a:r>
              <a:rPr lang="en-US" sz="3200" dirty="0">
                <a:latin typeface="Courier" pitchFamily="2" charset="0"/>
              </a:rPr>
              <a:t>axis</a:t>
            </a:r>
            <a:r>
              <a:rPr lang="en-US" sz="3200" dirty="0"/>
              <a:t> - Axis to roll backwards. The position of the other axes do not change relative to one another</a:t>
            </a:r>
          </a:p>
          <a:p>
            <a:pPr algn="ctr"/>
            <a:r>
              <a:rPr lang="en-US" sz="3200" dirty="0">
                <a:latin typeface="Courier" pitchFamily="2" charset="0"/>
              </a:rPr>
              <a:t>start</a:t>
            </a:r>
            <a:r>
              <a:rPr lang="en-US" sz="3200" dirty="0"/>
              <a:t> - Zero by default leading to the complete roll. Rolls until it reaches the specified position</a:t>
            </a:r>
            <a:endParaRPr lang="en-US" sz="3200" b="0" i="0" dirty="0">
              <a:effectLst/>
            </a:endParaRPr>
          </a:p>
        </p:txBody>
      </p:sp>
    </p:spTree>
    <p:extLst>
      <p:ext uri="{BB962C8B-B14F-4D97-AF65-F5344CB8AC3E}">
        <p14:creationId xmlns:p14="http://schemas.microsoft.com/office/powerpoint/2010/main" val="41122898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938150"/>
            <a:ext cx="12192000" cy="5078313"/>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1200" dirty="0"/>
          </a:p>
          <a:p>
            <a:pPr algn="ctr"/>
            <a:r>
              <a:rPr lang="en-US" sz="3200" dirty="0"/>
              <a:t>Changing shape</a:t>
            </a:r>
          </a:p>
          <a:p>
            <a:pPr algn="ctr"/>
            <a:endParaRPr lang="en-US" sz="1200" dirty="0"/>
          </a:p>
          <a:p>
            <a:pPr algn="ctr"/>
            <a:r>
              <a:rPr lang="en-US" sz="3200" dirty="0"/>
              <a:t>Transpose</a:t>
            </a:r>
          </a:p>
          <a:p>
            <a:pPr algn="ctr"/>
            <a:endParaRPr lang="en-US" sz="1200" dirty="0"/>
          </a:p>
          <a:p>
            <a:pPr algn="ctr"/>
            <a:r>
              <a:rPr lang="en-US" sz="3200" dirty="0" err="1">
                <a:latin typeface="Courier" pitchFamily="2" charset="0"/>
              </a:rPr>
              <a:t>swapaxes</a:t>
            </a:r>
            <a:r>
              <a:rPr lang="en-US" sz="3200" dirty="0"/>
              <a:t> - Interchanges the two axes of an array</a:t>
            </a:r>
          </a:p>
          <a:p>
            <a:pPr algn="ctr"/>
            <a:endParaRPr lang="en-US" sz="3200" dirty="0"/>
          </a:p>
          <a:p>
            <a:pPr algn="ctr"/>
            <a:r>
              <a:rPr lang="en-US" sz="3200" dirty="0" err="1">
                <a:latin typeface="Courier" pitchFamily="2" charset="0"/>
              </a:rPr>
              <a:t>numpy.swapaxes</a:t>
            </a:r>
            <a:r>
              <a:rPr lang="en-US" sz="3200" dirty="0">
                <a:latin typeface="Courier" pitchFamily="2" charset="0"/>
              </a:rPr>
              <a:t>(</a:t>
            </a:r>
            <a:r>
              <a:rPr lang="en-US" sz="3200" dirty="0" err="1">
                <a:latin typeface="Courier" pitchFamily="2" charset="0"/>
              </a:rPr>
              <a:t>arr</a:t>
            </a:r>
            <a:r>
              <a:rPr lang="en-US" sz="3200" dirty="0">
                <a:latin typeface="Courier" pitchFamily="2" charset="0"/>
              </a:rPr>
              <a:t>, axis1, axis2)</a:t>
            </a:r>
          </a:p>
          <a:p>
            <a:pPr algn="ctr"/>
            <a:endParaRPr lang="en-US" sz="3200" dirty="0"/>
          </a:p>
          <a:p>
            <a:pPr algn="ctr"/>
            <a:r>
              <a:rPr lang="en-US" sz="3200" dirty="0">
                <a:latin typeface="Courier" pitchFamily="2" charset="0"/>
              </a:rPr>
              <a:t>axis1</a:t>
            </a:r>
            <a:r>
              <a:rPr lang="en-US" sz="3200" dirty="0"/>
              <a:t> - int corresponding to the first axis</a:t>
            </a:r>
          </a:p>
          <a:p>
            <a:pPr algn="ctr"/>
            <a:r>
              <a:rPr lang="en-US" sz="3200" dirty="0">
                <a:latin typeface="Courier" pitchFamily="2" charset="0"/>
              </a:rPr>
              <a:t>axis2</a:t>
            </a:r>
            <a:r>
              <a:rPr lang="en-US" sz="3200" dirty="0"/>
              <a:t> - int corresponding to the first axis</a:t>
            </a:r>
            <a:endParaRPr lang="en-US" sz="3200" b="0" i="0" dirty="0">
              <a:effectLst/>
              <a:latin typeface="Arial" panose="020B0604020202020204" pitchFamily="34" charset="0"/>
            </a:endParaRPr>
          </a:p>
        </p:txBody>
      </p:sp>
    </p:spTree>
    <p:extLst>
      <p:ext uri="{BB962C8B-B14F-4D97-AF65-F5344CB8AC3E}">
        <p14:creationId xmlns:p14="http://schemas.microsoft.com/office/powerpoint/2010/main" val="15214878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151905"/>
            <a:ext cx="12192000" cy="3416320"/>
          </a:xfrm>
          <a:prstGeom prst="rect">
            <a:avLst/>
          </a:prstGeom>
        </p:spPr>
        <p:txBody>
          <a:bodyPr wrap="square">
            <a:spAutoFit/>
          </a:bodyPr>
          <a:lstStyle/>
          <a:p>
            <a:pPr algn="ctr"/>
            <a:r>
              <a:rPr lang="en-US" sz="3200" dirty="0">
                <a:latin typeface="Arial" panose="020B0604020202020204" pitchFamily="34" charset="0"/>
              </a:rPr>
              <a:t>NumPy - Array Manipulation</a:t>
            </a:r>
            <a:endParaRPr lang="en-US" sz="3200" dirty="0"/>
          </a:p>
          <a:p>
            <a:pPr algn="ctr"/>
            <a:endParaRPr lang="en-US" sz="1200" dirty="0"/>
          </a:p>
          <a:p>
            <a:pPr algn="ctr"/>
            <a:r>
              <a:rPr lang="en-US" sz="3200" dirty="0"/>
              <a:t>Changing shape</a:t>
            </a:r>
          </a:p>
          <a:p>
            <a:pPr algn="ctr"/>
            <a:endParaRPr lang="en-US" sz="1200" dirty="0"/>
          </a:p>
          <a:p>
            <a:pPr algn="ctr"/>
            <a:r>
              <a:rPr lang="en-US" sz="3200" dirty="0"/>
              <a:t>Changing dimensions</a:t>
            </a:r>
          </a:p>
          <a:p>
            <a:pPr algn="ctr"/>
            <a:r>
              <a:rPr lang="en-US" sz="3200" dirty="0">
                <a:latin typeface="Courier" pitchFamily="2" charset="0"/>
              </a:rPr>
              <a:t>broadcast</a:t>
            </a:r>
            <a:r>
              <a:rPr lang="en-US" sz="3200" dirty="0"/>
              <a:t> - Produces an object that mimics broadcasting</a:t>
            </a:r>
          </a:p>
          <a:p>
            <a:pPr algn="ctr"/>
            <a:endParaRPr lang="en-US" sz="3200" b="0" i="0" dirty="0">
              <a:effectLst/>
              <a:latin typeface="Arial" panose="020B0604020202020204" pitchFamily="34" charset="0"/>
            </a:endParaRPr>
          </a:p>
          <a:p>
            <a:pPr algn="ctr"/>
            <a:r>
              <a:rPr lang="en-US" sz="3200" dirty="0">
                <a:latin typeface="Courier" pitchFamily="2" charset="0"/>
              </a:rPr>
              <a:t>b = </a:t>
            </a:r>
            <a:r>
              <a:rPr lang="en-US" sz="3200" dirty="0" err="1">
                <a:latin typeface="Courier" pitchFamily="2" charset="0"/>
              </a:rPr>
              <a:t>np.broadcast</a:t>
            </a:r>
            <a:r>
              <a:rPr lang="en-US" sz="3200" dirty="0">
                <a:latin typeface="Courier" pitchFamily="2" charset="0"/>
              </a:rPr>
              <a:t>(</a:t>
            </a:r>
            <a:r>
              <a:rPr lang="en-US" sz="3200" dirty="0" err="1">
                <a:latin typeface="Courier" pitchFamily="2" charset="0"/>
              </a:rPr>
              <a:t>x,y</a:t>
            </a:r>
            <a:r>
              <a:rPr lang="en-US" sz="3200" dirty="0">
                <a:latin typeface="Courier" pitchFamily="2" charset="0"/>
              </a:rPr>
              <a:t>)</a:t>
            </a:r>
            <a:endParaRPr lang="en-US" sz="3200" b="0" i="0" dirty="0">
              <a:effectLst/>
              <a:latin typeface="Courier" pitchFamily="2" charset="0"/>
            </a:endParaRPr>
          </a:p>
        </p:txBody>
      </p:sp>
    </p:spTree>
    <p:extLst>
      <p:ext uri="{BB962C8B-B14F-4D97-AF65-F5344CB8AC3E}">
        <p14:creationId xmlns:p14="http://schemas.microsoft.com/office/powerpoint/2010/main" val="24122305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831273"/>
            <a:ext cx="12192000" cy="4031873"/>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t>Changing dimensions</a:t>
            </a:r>
          </a:p>
          <a:p>
            <a:pPr algn="ctr"/>
            <a:r>
              <a:rPr lang="en-US" sz="3200" dirty="0" err="1">
                <a:latin typeface="Courier" pitchFamily="2" charset="0"/>
              </a:rPr>
              <a:t>broadcast_to</a:t>
            </a:r>
            <a:r>
              <a:rPr lang="en-US" sz="3200" dirty="0">
                <a:latin typeface="Courier" pitchFamily="2" charset="0"/>
              </a:rPr>
              <a:t> </a:t>
            </a:r>
            <a:r>
              <a:rPr lang="en-US" sz="3200" dirty="0"/>
              <a:t>- Broadcasts an array to a new shape</a:t>
            </a:r>
          </a:p>
          <a:p>
            <a:pPr algn="ctr"/>
            <a:endParaRPr lang="en-US" sz="3200" b="0" i="0" dirty="0">
              <a:effectLst/>
              <a:latin typeface="Arial" panose="020B0604020202020204" pitchFamily="34" charset="0"/>
            </a:endParaRPr>
          </a:p>
          <a:p>
            <a:pPr algn="ctr"/>
            <a:r>
              <a:rPr lang="en-US" sz="3200" dirty="0" err="1">
                <a:latin typeface="Courier" pitchFamily="2" charset="0"/>
              </a:rPr>
              <a:t>numpy.broadcast_to</a:t>
            </a:r>
            <a:r>
              <a:rPr lang="en-US" sz="3200" dirty="0">
                <a:latin typeface="Courier" pitchFamily="2" charset="0"/>
              </a:rPr>
              <a:t>(array, shape, </a:t>
            </a:r>
            <a:r>
              <a:rPr lang="en-US" sz="3200" dirty="0" err="1">
                <a:latin typeface="Courier" pitchFamily="2" charset="0"/>
              </a:rPr>
              <a:t>subok</a:t>
            </a:r>
            <a:r>
              <a:rPr lang="en-US" sz="3200" dirty="0">
                <a:latin typeface="Courier" pitchFamily="2" charset="0"/>
              </a:rPr>
              <a:t>)</a:t>
            </a:r>
            <a:endParaRPr lang="en-US" sz="3200" b="0" i="0" dirty="0">
              <a:effectLst/>
              <a:latin typeface="Courier" pitchFamily="2" charset="0"/>
            </a:endParaRPr>
          </a:p>
        </p:txBody>
      </p:sp>
    </p:spTree>
    <p:extLst>
      <p:ext uri="{BB962C8B-B14F-4D97-AF65-F5344CB8AC3E}">
        <p14:creationId xmlns:p14="http://schemas.microsoft.com/office/powerpoint/2010/main" val="7903051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629392"/>
            <a:ext cx="12192000" cy="5509200"/>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t>Changing dimensions</a:t>
            </a:r>
          </a:p>
          <a:p>
            <a:pPr algn="ctr"/>
            <a:r>
              <a:rPr lang="en-US" sz="3200" dirty="0" err="1">
                <a:latin typeface="Courier" pitchFamily="2" charset="0"/>
              </a:rPr>
              <a:t>expand_dims</a:t>
            </a:r>
            <a:r>
              <a:rPr lang="en-US" sz="3200" dirty="0"/>
              <a:t> - Expands the shape of an array</a:t>
            </a:r>
          </a:p>
          <a:p>
            <a:pPr algn="ctr"/>
            <a:endParaRPr lang="en-US" sz="3200" b="0" i="0" dirty="0">
              <a:effectLst/>
              <a:latin typeface="Arial" panose="020B0604020202020204" pitchFamily="34" charset="0"/>
            </a:endParaRPr>
          </a:p>
          <a:p>
            <a:pPr algn="ctr"/>
            <a:r>
              <a:rPr lang="en-US" sz="3200" dirty="0"/>
              <a:t>expands the array by inserting a new axis at the specified position</a:t>
            </a:r>
          </a:p>
          <a:p>
            <a:pPr algn="ctr"/>
            <a:endParaRPr lang="en-US" sz="3200" dirty="0"/>
          </a:p>
          <a:p>
            <a:pPr algn="ctr"/>
            <a:r>
              <a:rPr lang="en-US" sz="3200" dirty="0" err="1">
                <a:latin typeface="Courier" pitchFamily="2" charset="0"/>
              </a:rPr>
              <a:t>numpy.expand_dims</a:t>
            </a:r>
            <a:r>
              <a:rPr lang="en-US" sz="3200" dirty="0">
                <a:latin typeface="Courier" pitchFamily="2" charset="0"/>
              </a:rPr>
              <a:t>(</a:t>
            </a:r>
            <a:r>
              <a:rPr lang="en-US" sz="3200" dirty="0" err="1">
                <a:latin typeface="Courier" pitchFamily="2" charset="0"/>
              </a:rPr>
              <a:t>arr</a:t>
            </a:r>
            <a:r>
              <a:rPr lang="en-US" sz="3200" dirty="0">
                <a:latin typeface="Courier" pitchFamily="2" charset="0"/>
              </a:rPr>
              <a:t>, axis)</a:t>
            </a:r>
            <a:endParaRPr lang="en-US" sz="3200" b="0" i="0" dirty="0">
              <a:effectLst/>
              <a:latin typeface="Courier" pitchFamily="2" charset="0"/>
            </a:endParaRPr>
          </a:p>
          <a:p>
            <a:pPr algn="ctr"/>
            <a:endParaRPr lang="en-US" sz="3200" b="0" i="0" dirty="0">
              <a:effectLst/>
              <a:latin typeface="Arial" panose="020B0604020202020204" pitchFamily="34" charset="0"/>
            </a:endParaRPr>
          </a:p>
        </p:txBody>
      </p:sp>
    </p:spTree>
    <p:extLst>
      <p:ext uri="{BB962C8B-B14F-4D97-AF65-F5344CB8AC3E}">
        <p14:creationId xmlns:p14="http://schemas.microsoft.com/office/powerpoint/2010/main" val="36384378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009402"/>
            <a:ext cx="12192000" cy="4770537"/>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1200" dirty="0"/>
          </a:p>
          <a:p>
            <a:pPr algn="ctr"/>
            <a:r>
              <a:rPr lang="en-US" sz="3200" dirty="0"/>
              <a:t>Changing shape</a:t>
            </a:r>
          </a:p>
          <a:p>
            <a:pPr algn="ctr"/>
            <a:endParaRPr lang="en-US" sz="1200" dirty="0"/>
          </a:p>
          <a:p>
            <a:pPr algn="ctr"/>
            <a:r>
              <a:rPr lang="en-US" sz="3200" dirty="0"/>
              <a:t>Changing dimensions</a:t>
            </a:r>
          </a:p>
          <a:p>
            <a:pPr algn="ctr"/>
            <a:r>
              <a:rPr lang="en-US" sz="3200" dirty="0">
                <a:latin typeface="Courier" pitchFamily="2" charset="0"/>
              </a:rPr>
              <a:t>squeeze</a:t>
            </a:r>
            <a:r>
              <a:rPr lang="en-US" sz="3200" dirty="0"/>
              <a:t> - Removes single-dimensional entries from the shape of an array</a:t>
            </a:r>
          </a:p>
          <a:p>
            <a:pPr algn="ctr"/>
            <a:endParaRPr lang="en-US" sz="1200" dirty="0"/>
          </a:p>
          <a:p>
            <a:pPr algn="ctr"/>
            <a:r>
              <a:rPr lang="en-US" sz="3200" dirty="0" err="1">
                <a:latin typeface="Courier" pitchFamily="2" charset="0"/>
              </a:rPr>
              <a:t>numpy.squeeze</a:t>
            </a:r>
            <a:r>
              <a:rPr lang="en-US" sz="3200" dirty="0">
                <a:latin typeface="Courier" pitchFamily="2" charset="0"/>
              </a:rPr>
              <a:t>(</a:t>
            </a:r>
            <a:r>
              <a:rPr lang="en-US" sz="3200" dirty="0" err="1">
                <a:latin typeface="Courier" pitchFamily="2" charset="0"/>
              </a:rPr>
              <a:t>arr</a:t>
            </a:r>
            <a:r>
              <a:rPr lang="en-US" sz="3200" dirty="0">
                <a:latin typeface="Courier" pitchFamily="2" charset="0"/>
              </a:rPr>
              <a:t>, axis)</a:t>
            </a:r>
          </a:p>
          <a:p>
            <a:pPr algn="ctr"/>
            <a:endParaRPr lang="en-US" sz="1200" b="0" i="0" dirty="0">
              <a:effectLst/>
              <a:latin typeface="Courier" pitchFamily="2" charset="0"/>
            </a:endParaRPr>
          </a:p>
          <a:p>
            <a:pPr algn="ctr"/>
            <a:r>
              <a:rPr lang="en-US" sz="3200" dirty="0">
                <a:latin typeface="Courier" pitchFamily="2" charset="0"/>
              </a:rPr>
              <a:t>axis - </a:t>
            </a:r>
            <a:r>
              <a:rPr lang="en-US" sz="3200" dirty="0"/>
              <a:t>int or tuple of int. selects a subset of single dimensional entries to remove</a:t>
            </a:r>
            <a:endParaRPr lang="en-US" sz="3200" b="0" i="0" dirty="0">
              <a:effectLst/>
              <a:latin typeface="Courier" pitchFamily="2" charset="0"/>
            </a:endParaRPr>
          </a:p>
        </p:txBody>
      </p:sp>
    </p:spTree>
    <p:extLst>
      <p:ext uri="{BB962C8B-B14F-4D97-AF65-F5344CB8AC3E}">
        <p14:creationId xmlns:p14="http://schemas.microsoft.com/office/powerpoint/2010/main" val="124775694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985650"/>
            <a:ext cx="12192000" cy="4462760"/>
          </a:xfrm>
          <a:prstGeom prst="rect">
            <a:avLst/>
          </a:prstGeom>
        </p:spPr>
        <p:txBody>
          <a:bodyPr wrap="square">
            <a:spAutoFit/>
          </a:bodyPr>
          <a:lstStyle/>
          <a:p>
            <a:pPr algn="ctr"/>
            <a:r>
              <a:rPr lang="en-US" sz="3200" dirty="0"/>
              <a:t>NumPy - Array Manipulation</a:t>
            </a:r>
          </a:p>
          <a:p>
            <a:pPr algn="ctr"/>
            <a:endParaRPr lang="en-US" sz="1200" dirty="0"/>
          </a:p>
          <a:p>
            <a:pPr algn="ctr"/>
            <a:r>
              <a:rPr lang="en-US" sz="3200" dirty="0"/>
              <a:t>Changing shape</a:t>
            </a:r>
          </a:p>
          <a:p>
            <a:pPr algn="ctr"/>
            <a:endParaRPr lang="en-US" sz="1200" dirty="0"/>
          </a:p>
          <a:p>
            <a:pPr algn="ctr"/>
            <a:r>
              <a:rPr lang="en-US" sz="3200" dirty="0"/>
              <a:t>Joining arrays</a:t>
            </a:r>
          </a:p>
          <a:p>
            <a:pPr algn="ctr"/>
            <a:r>
              <a:rPr lang="en-US" sz="3200" dirty="0">
                <a:latin typeface="Courier" pitchFamily="2" charset="0"/>
              </a:rPr>
              <a:t>concatenate</a:t>
            </a:r>
            <a:r>
              <a:rPr lang="en-US" sz="3200" dirty="0"/>
              <a:t> – Joins a sequence of arrays along an existing axis</a:t>
            </a:r>
          </a:p>
          <a:p>
            <a:pPr algn="ctr"/>
            <a:endParaRPr lang="en-US" sz="1200" b="0" i="0" dirty="0">
              <a:effectLst/>
            </a:endParaRPr>
          </a:p>
          <a:p>
            <a:pPr algn="ctr"/>
            <a:r>
              <a:rPr lang="en-US" sz="3200" dirty="0" err="1">
                <a:latin typeface="Courier" pitchFamily="2" charset="0"/>
              </a:rPr>
              <a:t>numpy.concatenate</a:t>
            </a:r>
            <a:r>
              <a:rPr lang="en-US" sz="3200" dirty="0">
                <a:latin typeface="Courier" pitchFamily="2" charset="0"/>
              </a:rPr>
              <a:t>((a1, a2, ...), axis)</a:t>
            </a:r>
          </a:p>
          <a:p>
            <a:pPr algn="ctr"/>
            <a:endParaRPr lang="en-US" sz="1200" b="0" i="0" dirty="0">
              <a:effectLst/>
            </a:endParaRPr>
          </a:p>
          <a:p>
            <a:pPr algn="ctr"/>
            <a:r>
              <a:rPr lang="en-US" sz="3200" dirty="0"/>
              <a:t>Arrays must be of same type</a:t>
            </a:r>
          </a:p>
          <a:p>
            <a:pPr algn="ctr"/>
            <a:endParaRPr lang="en-US" sz="1200" dirty="0"/>
          </a:p>
          <a:p>
            <a:pPr algn="ctr"/>
            <a:r>
              <a:rPr lang="en-US" sz="3200" b="0" i="0" dirty="0">
                <a:effectLst/>
                <a:latin typeface="Courier" pitchFamily="2" charset="0"/>
              </a:rPr>
              <a:t>axis</a:t>
            </a:r>
            <a:r>
              <a:rPr lang="en-US" sz="3200" b="0" i="0" dirty="0">
                <a:effectLst/>
              </a:rPr>
              <a:t> – axis along which to join</a:t>
            </a:r>
          </a:p>
        </p:txBody>
      </p:sp>
    </p:spTree>
    <p:extLst>
      <p:ext uri="{BB962C8B-B14F-4D97-AF65-F5344CB8AC3E}">
        <p14:creationId xmlns:p14="http://schemas.microsoft.com/office/powerpoint/2010/main" val="137969141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712519"/>
            <a:ext cx="12192000" cy="5509200"/>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t>Joining arrays</a:t>
            </a:r>
          </a:p>
          <a:p>
            <a:pPr algn="ctr"/>
            <a:r>
              <a:rPr lang="en-US" sz="3200" dirty="0">
                <a:latin typeface="Courier" pitchFamily="2" charset="0"/>
              </a:rPr>
              <a:t>stack</a:t>
            </a:r>
            <a:r>
              <a:rPr lang="en-US" sz="3200" dirty="0"/>
              <a:t> – Joins a sequence of arrays along a new axis</a:t>
            </a:r>
          </a:p>
          <a:p>
            <a:pPr algn="ctr"/>
            <a:endParaRPr lang="en-US" sz="3200" b="0" i="0" dirty="0">
              <a:effectLst/>
              <a:latin typeface="Arial" panose="020B0604020202020204" pitchFamily="34" charset="0"/>
            </a:endParaRPr>
          </a:p>
          <a:p>
            <a:pPr algn="ctr"/>
            <a:r>
              <a:rPr lang="en-US" sz="3200" dirty="0" err="1">
                <a:latin typeface="Courier" pitchFamily="2" charset="0"/>
              </a:rPr>
              <a:t>numpy.stack</a:t>
            </a:r>
            <a:r>
              <a:rPr lang="en-US" sz="3200" dirty="0">
                <a:latin typeface="Courier" pitchFamily="2" charset="0"/>
              </a:rPr>
              <a:t>(arrays, axis)</a:t>
            </a:r>
          </a:p>
          <a:p>
            <a:pPr algn="ctr"/>
            <a:endParaRPr lang="en-US" sz="3200" b="0" i="0" dirty="0">
              <a:effectLst/>
              <a:latin typeface="Courier" pitchFamily="2" charset="0"/>
            </a:endParaRPr>
          </a:p>
          <a:p>
            <a:pPr algn="ctr"/>
            <a:r>
              <a:rPr lang="en-US" sz="3200" dirty="0">
                <a:latin typeface="Courier" pitchFamily="2" charset="0"/>
              </a:rPr>
              <a:t>axis</a:t>
            </a:r>
            <a:r>
              <a:rPr lang="en-US" sz="3200" dirty="0"/>
              <a:t> - Axis in the resultant array along which the input arrays are stacked</a:t>
            </a:r>
            <a:endParaRPr lang="en-US" sz="3200" b="0" i="0" dirty="0">
              <a:effectLst/>
              <a:latin typeface="Courier" pitchFamily="2" charset="0"/>
            </a:endParaRPr>
          </a:p>
        </p:txBody>
      </p:sp>
    </p:spTree>
    <p:extLst>
      <p:ext uri="{BB962C8B-B14F-4D97-AF65-F5344CB8AC3E}">
        <p14:creationId xmlns:p14="http://schemas.microsoft.com/office/powerpoint/2010/main" val="19005964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009402"/>
            <a:ext cx="12192000" cy="5016758"/>
          </a:xfrm>
          <a:prstGeom prst="rect">
            <a:avLst/>
          </a:prstGeom>
        </p:spPr>
        <p:txBody>
          <a:bodyPr wrap="square">
            <a:spAutoFit/>
          </a:bodyPr>
          <a:lstStyle/>
          <a:p>
            <a:pPr algn="ctr"/>
            <a:r>
              <a:rPr lang="en-US" sz="3200" dirty="0">
                <a:latin typeface="Arial" panose="020B0604020202020204" pitchFamily="34" charset="0"/>
              </a:rPr>
              <a:t>NumPy - Array Manipulation</a:t>
            </a:r>
            <a:r>
              <a:rPr lang="en-US" sz="3200" dirty="0"/>
              <a:t> </a:t>
            </a:r>
          </a:p>
          <a:p>
            <a:pPr algn="ctr"/>
            <a:endParaRPr lang="en-US" sz="3200" dirty="0"/>
          </a:p>
          <a:p>
            <a:pPr algn="ctr"/>
            <a:r>
              <a:rPr lang="en-US" sz="3200" dirty="0"/>
              <a:t>Changing shape</a:t>
            </a:r>
          </a:p>
          <a:p>
            <a:pPr algn="ctr"/>
            <a:endParaRPr lang="en-US" sz="3200" dirty="0"/>
          </a:p>
          <a:p>
            <a:pPr algn="ctr"/>
            <a:r>
              <a:rPr lang="en-US" sz="3200" dirty="0"/>
              <a:t>Joining arrays</a:t>
            </a:r>
          </a:p>
          <a:p>
            <a:pPr algn="ctr"/>
            <a:endParaRPr lang="en-US" sz="3200" dirty="0"/>
          </a:p>
          <a:p>
            <a:pPr algn="ctr"/>
            <a:r>
              <a:rPr lang="en-US" sz="3200" dirty="0" err="1">
                <a:latin typeface="Courier" pitchFamily="2" charset="0"/>
              </a:rPr>
              <a:t>hstack</a:t>
            </a:r>
            <a:r>
              <a:rPr lang="en-US" sz="3200" dirty="0"/>
              <a:t> – Stacks arrays in sequence horizontally (column wise)</a:t>
            </a:r>
          </a:p>
          <a:p>
            <a:pPr algn="ctr"/>
            <a:r>
              <a:rPr lang="en-US" sz="3200" dirty="0"/>
              <a:t>Variant of </a:t>
            </a:r>
            <a:r>
              <a:rPr lang="en-US" sz="3200" dirty="0" err="1"/>
              <a:t>numpy.stack</a:t>
            </a:r>
            <a:r>
              <a:rPr lang="en-US" sz="3200" dirty="0"/>
              <a:t> function to stack into single array horizontally.</a:t>
            </a:r>
          </a:p>
          <a:p>
            <a:pPr algn="ctr"/>
            <a:endParaRPr lang="en-US" sz="3200" b="0" i="0" dirty="0">
              <a:effectLst/>
              <a:latin typeface="Arial" panose="020B0604020202020204" pitchFamily="34" charset="0"/>
            </a:endParaRPr>
          </a:p>
          <a:p>
            <a:pPr algn="ctr"/>
            <a:r>
              <a:rPr lang="en-US" sz="3200" dirty="0">
                <a:latin typeface="Courier" pitchFamily="2" charset="0"/>
              </a:rPr>
              <a:t>c = </a:t>
            </a:r>
            <a:r>
              <a:rPr lang="en-US" sz="3200" dirty="0" err="1">
                <a:latin typeface="Courier" pitchFamily="2" charset="0"/>
              </a:rPr>
              <a:t>np.hstack</a:t>
            </a:r>
            <a:r>
              <a:rPr lang="en-US" sz="3200" dirty="0">
                <a:latin typeface="Courier" pitchFamily="2" charset="0"/>
              </a:rPr>
              <a:t>((</a:t>
            </a:r>
            <a:r>
              <a:rPr lang="en-US" sz="3200" dirty="0" err="1">
                <a:latin typeface="Courier" pitchFamily="2" charset="0"/>
              </a:rPr>
              <a:t>a,b</a:t>
            </a:r>
            <a:r>
              <a:rPr lang="en-US" sz="3200" dirty="0">
                <a:latin typeface="Courier" pitchFamily="2" charset="0"/>
              </a:rPr>
              <a:t>))</a:t>
            </a:r>
            <a:endParaRPr lang="en-US" sz="3200" b="0" i="0" dirty="0">
              <a:effectLst/>
              <a:latin typeface="Courier" pitchFamily="2" charset="0"/>
            </a:endParaRPr>
          </a:p>
        </p:txBody>
      </p:sp>
    </p:spTree>
    <p:extLst>
      <p:ext uri="{BB962C8B-B14F-4D97-AF65-F5344CB8AC3E}">
        <p14:creationId xmlns:p14="http://schemas.microsoft.com/office/powerpoint/2010/main" val="5989314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641267"/>
            <a:ext cx="12192000" cy="5016758"/>
          </a:xfrm>
          <a:prstGeom prst="rect">
            <a:avLst/>
          </a:prstGeom>
        </p:spPr>
        <p:txBody>
          <a:bodyPr wrap="square">
            <a:spAutoFit/>
          </a:bodyPr>
          <a:lstStyle/>
          <a:p>
            <a:pPr algn="ctr"/>
            <a:r>
              <a:rPr lang="en-US" sz="3200" dirty="0">
                <a:latin typeface="Arial" panose="020B0604020202020204" pitchFamily="34" charset="0"/>
              </a:rPr>
              <a:t>NumPy - Array Manipulation</a:t>
            </a:r>
          </a:p>
          <a:p>
            <a:pPr algn="ctr"/>
            <a:endParaRPr lang="en-US" sz="3200" dirty="0"/>
          </a:p>
          <a:p>
            <a:pPr algn="ctr"/>
            <a:r>
              <a:rPr lang="en-US" sz="3200" dirty="0"/>
              <a:t>Changing shape</a:t>
            </a:r>
          </a:p>
          <a:p>
            <a:pPr algn="ctr"/>
            <a:endParaRPr lang="en-US" sz="3200" dirty="0"/>
          </a:p>
          <a:p>
            <a:pPr algn="ctr"/>
            <a:r>
              <a:rPr lang="en-US" sz="3200" dirty="0"/>
              <a:t>Joining arrays</a:t>
            </a:r>
          </a:p>
          <a:p>
            <a:pPr algn="ctr"/>
            <a:endParaRPr lang="en-US" sz="3200" dirty="0"/>
          </a:p>
          <a:p>
            <a:pPr algn="ctr"/>
            <a:r>
              <a:rPr lang="en-US" sz="3200" dirty="0" err="1">
                <a:latin typeface="Courier" pitchFamily="2" charset="0"/>
              </a:rPr>
              <a:t>vstack</a:t>
            </a:r>
            <a:r>
              <a:rPr lang="en-US" sz="3200" dirty="0"/>
              <a:t> – Stacks arrays in sequence vertically (row wise)</a:t>
            </a:r>
          </a:p>
          <a:p>
            <a:pPr algn="ctr"/>
            <a:r>
              <a:rPr lang="en-US" sz="3200" dirty="0"/>
              <a:t>Variant of </a:t>
            </a:r>
            <a:r>
              <a:rPr lang="en-US" sz="3200" dirty="0" err="1"/>
              <a:t>numpy.stack</a:t>
            </a:r>
            <a:r>
              <a:rPr lang="en-US" sz="3200" dirty="0"/>
              <a:t> function to stack into single array vertically.</a:t>
            </a:r>
          </a:p>
          <a:p>
            <a:pPr algn="ctr"/>
            <a:endParaRPr lang="en-US" sz="3200" b="0" i="0" dirty="0">
              <a:effectLst/>
              <a:latin typeface="Arial" panose="020B0604020202020204" pitchFamily="34" charset="0"/>
            </a:endParaRPr>
          </a:p>
          <a:p>
            <a:pPr algn="ctr"/>
            <a:r>
              <a:rPr lang="en-US" sz="3200" dirty="0">
                <a:latin typeface="Courier" pitchFamily="2" charset="0"/>
              </a:rPr>
              <a:t>c = </a:t>
            </a:r>
            <a:r>
              <a:rPr lang="en-US" sz="3200" dirty="0" err="1">
                <a:latin typeface="Courier" pitchFamily="2" charset="0"/>
              </a:rPr>
              <a:t>np.vstack</a:t>
            </a:r>
            <a:r>
              <a:rPr lang="en-US" sz="3200" dirty="0">
                <a:latin typeface="Courier" pitchFamily="2" charset="0"/>
              </a:rPr>
              <a:t>((</a:t>
            </a:r>
            <a:r>
              <a:rPr lang="en-US" sz="3200" dirty="0" err="1">
                <a:latin typeface="Courier" pitchFamily="2" charset="0"/>
              </a:rPr>
              <a:t>a,b</a:t>
            </a:r>
            <a:r>
              <a:rPr lang="en-US" sz="3200" dirty="0">
                <a:latin typeface="Courier" pitchFamily="2" charset="0"/>
              </a:rPr>
              <a:t>))</a:t>
            </a:r>
            <a:endParaRPr lang="en-US" sz="3200" b="0" i="0" dirty="0">
              <a:effectLst/>
              <a:latin typeface="Courier" pitchFamily="2" charset="0"/>
            </a:endParaRPr>
          </a:p>
        </p:txBody>
      </p:sp>
    </p:spTree>
    <p:extLst>
      <p:ext uri="{BB962C8B-B14F-4D97-AF65-F5344CB8AC3E}">
        <p14:creationId xmlns:p14="http://schemas.microsoft.com/office/powerpoint/2010/main" val="3425537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ACE074-426D-F948-9D9B-53D4D456D914}"/>
              </a:ext>
            </a:extLst>
          </p:cNvPr>
          <p:cNvPicPr>
            <a:picLocks noChangeAspect="1"/>
          </p:cNvPicPr>
          <p:nvPr/>
        </p:nvPicPr>
        <p:blipFill>
          <a:blip r:embed="rId3"/>
          <a:stretch>
            <a:fillRect/>
          </a:stretch>
        </p:blipFill>
        <p:spPr>
          <a:xfrm>
            <a:off x="2641600" y="1689272"/>
            <a:ext cx="6908800" cy="5283200"/>
          </a:xfrm>
          <a:prstGeom prst="rect">
            <a:avLst/>
          </a:prstGeom>
        </p:spPr>
      </p:pic>
      <p:sp>
        <p:nvSpPr>
          <p:cNvPr id="3" name="TextBox 2">
            <a:extLst>
              <a:ext uri="{FF2B5EF4-FFF2-40B4-BE49-F238E27FC236}">
                <a16:creationId xmlns:a16="http://schemas.microsoft.com/office/drawing/2014/main" id="{EB570DF3-323A-B641-BC4D-C84D70D0AEC7}"/>
              </a:ext>
            </a:extLst>
          </p:cNvPr>
          <p:cNvSpPr txBox="1"/>
          <p:nvPr/>
        </p:nvSpPr>
        <p:spPr>
          <a:xfrm>
            <a:off x="0" y="102462"/>
            <a:ext cx="12191999" cy="1569660"/>
          </a:xfrm>
          <a:prstGeom prst="rect">
            <a:avLst/>
          </a:prstGeom>
          <a:noFill/>
        </p:spPr>
        <p:txBody>
          <a:bodyPr wrap="square" rtlCol="0">
            <a:spAutoFit/>
          </a:bodyPr>
          <a:lstStyle/>
          <a:p>
            <a:pPr algn="ctr"/>
            <a:r>
              <a:rPr lang="en-US" sz="3200" b="1" dirty="0">
                <a:latin typeface="Papyrus" panose="020B0602040200020303" pitchFamily="34" charset="77"/>
              </a:rPr>
              <a:t>Different from MATLAB.</a:t>
            </a:r>
          </a:p>
          <a:p>
            <a:pPr algn="ctr"/>
            <a:r>
              <a:rPr lang="en-US" sz="3200" b="1" dirty="0">
                <a:latin typeface="Papyrus" panose="020B0602040200020303" pitchFamily="34" charset="77"/>
              </a:rPr>
              <a:t>A new </a:t>
            </a:r>
            <a:r>
              <a:rPr lang="en-US" sz="3200" b="1" dirty="0">
                <a:latin typeface="Courier New" panose="02070309020205020404" pitchFamily="49" charset="0"/>
                <a:cs typeface="Courier New" panose="02070309020205020404" pitchFamily="49" charset="0"/>
              </a:rPr>
              <a:t>plot() </a:t>
            </a:r>
            <a:r>
              <a:rPr lang="en-US" sz="3200" b="1" dirty="0">
                <a:latin typeface="Papyrus" panose="020B0602040200020303" pitchFamily="34" charset="77"/>
              </a:rPr>
              <a:t>call does not clear plot.</a:t>
            </a:r>
          </a:p>
          <a:p>
            <a:pPr algn="ctr"/>
            <a:r>
              <a:rPr lang="en-US" sz="3200" b="1" dirty="0">
                <a:latin typeface="Papyrus" panose="020B0602040200020303" pitchFamily="34" charset="77"/>
              </a:rPr>
              <a:t>It plots over it (no “</a:t>
            </a:r>
            <a:r>
              <a:rPr lang="en-US" sz="3200" b="1" dirty="0">
                <a:latin typeface="Courier New" panose="02070309020205020404" pitchFamily="49" charset="0"/>
                <a:cs typeface="Courier New" panose="02070309020205020404" pitchFamily="49" charset="0"/>
              </a:rPr>
              <a:t>hold on</a:t>
            </a:r>
            <a:r>
              <a:rPr lang="en-US" sz="3200" b="1" dirty="0">
                <a:latin typeface="Papyrus" panose="020B0602040200020303" pitchFamily="34" charset="77"/>
              </a:rPr>
              <a:t>” and “</a:t>
            </a:r>
            <a:r>
              <a:rPr lang="en-US" sz="3200" b="1" dirty="0">
                <a:latin typeface="Courier New" panose="02070309020205020404" pitchFamily="49" charset="0"/>
                <a:cs typeface="Courier New" panose="02070309020205020404" pitchFamily="49" charset="0"/>
              </a:rPr>
              <a:t>hold off</a:t>
            </a:r>
            <a:r>
              <a:rPr lang="en-US" sz="3200" b="1" dirty="0">
                <a:latin typeface="Papyrus" panose="020B0602040200020303" pitchFamily="34" charset="77"/>
              </a:rPr>
              <a:t>”)</a:t>
            </a:r>
          </a:p>
        </p:txBody>
      </p:sp>
      <p:sp>
        <p:nvSpPr>
          <p:cNvPr id="6" name="Rectangle 5">
            <a:extLst>
              <a:ext uri="{FF2B5EF4-FFF2-40B4-BE49-F238E27FC236}">
                <a16:creationId xmlns:a16="http://schemas.microsoft.com/office/drawing/2014/main" id="{CAE12314-3BEE-EE40-B3C3-94B447221720}"/>
              </a:ext>
            </a:extLst>
          </p:cNvPr>
          <p:cNvSpPr/>
          <p:nvPr/>
        </p:nvSpPr>
        <p:spPr>
          <a:xfrm>
            <a:off x="-1" y="2450525"/>
            <a:ext cx="12191999" cy="3539430"/>
          </a:xfrm>
          <a:prstGeom prst="rect">
            <a:avLst/>
          </a:prstGeom>
        </p:spPr>
        <p:txBody>
          <a:bodyPr wrap="square">
            <a:spAutoFit/>
          </a:bodyPr>
          <a:lstStyle/>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matplotlib.pyplot</a:t>
            </a:r>
            <a:r>
              <a:rPr lang="en-US" sz="3200" b="1" dirty="0">
                <a:latin typeface="Courier New" panose="02070309020205020404" pitchFamily="49" charset="0"/>
                <a:cs typeface="Courier New" panose="02070309020205020404" pitchFamily="49" charset="0"/>
              </a:rPr>
              <a:t> as </a:t>
            </a:r>
            <a:r>
              <a:rPr lang="en-US" sz="3200" b="1" dirty="0" err="1">
                <a:latin typeface="Courier New" panose="02070309020205020404" pitchFamily="49" charset="0"/>
                <a:cs typeface="Courier New" panose="02070309020205020404" pitchFamily="49" charset="0"/>
              </a:rPr>
              <a:t>plt</a:t>
            </a:r>
            <a:endParaRPr lang="en-US" sz="32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X=[1, 2, 3, 4]</a:t>
            </a:r>
          </a:p>
          <a:p>
            <a:r>
              <a:rPr lang="en-US" sz="3200" b="1" dirty="0">
                <a:latin typeface="Courier New" panose="02070309020205020404" pitchFamily="49" charset="0"/>
                <a:cs typeface="Courier New" panose="02070309020205020404" pitchFamily="49" charset="0"/>
              </a:rPr>
              <a:t>Y=[1, 4, 9, 16]</a:t>
            </a:r>
          </a:p>
          <a:p>
            <a:r>
              <a:rPr lang="en-US" sz="3200" b="1" dirty="0" err="1">
                <a:latin typeface="Courier New" panose="02070309020205020404" pitchFamily="49" charset="0"/>
                <a:cs typeface="Courier New" panose="02070309020205020404" pitchFamily="49" charset="0"/>
              </a:rPr>
              <a:t>plt.plot</a:t>
            </a:r>
            <a:r>
              <a:rPr lang="en-US" sz="3200" b="1" dirty="0">
                <a:latin typeface="Courier New" panose="02070309020205020404" pitchFamily="49" charset="0"/>
                <a:cs typeface="Courier New" panose="02070309020205020404" pitchFamily="49" charset="0"/>
              </a:rPr>
              <a:t>(X, Y)</a:t>
            </a:r>
          </a:p>
          <a:p>
            <a:r>
              <a:rPr lang="en-US" sz="3200" b="1" dirty="0" err="1">
                <a:latin typeface="Courier New" panose="02070309020205020404" pitchFamily="49" charset="0"/>
                <a:cs typeface="Courier New" panose="02070309020205020404" pitchFamily="49" charset="0"/>
              </a:rPr>
              <a:t>plt.axis</a:t>
            </a:r>
            <a:r>
              <a:rPr lang="en-US" sz="3200" b="1" dirty="0">
                <a:latin typeface="Courier New" panose="02070309020205020404" pitchFamily="49" charset="0"/>
                <a:cs typeface="Courier New" panose="02070309020205020404" pitchFamily="49" charset="0"/>
              </a:rPr>
              <a:t>([0, 5, 0, 17])</a:t>
            </a:r>
          </a:p>
          <a:p>
            <a:r>
              <a:rPr lang="en-US" sz="3200" b="1" dirty="0" err="1">
                <a:latin typeface="Courier New" panose="02070309020205020404" pitchFamily="49" charset="0"/>
                <a:cs typeface="Courier New" panose="02070309020205020404" pitchFamily="49" charset="0"/>
              </a:rPr>
              <a:t>plt.plot</a:t>
            </a:r>
            <a:r>
              <a:rPr lang="en-US" sz="3200" b="1" dirty="0">
                <a:latin typeface="Courier New" panose="02070309020205020404" pitchFamily="49" charset="0"/>
                <a:cs typeface="Courier New" panose="02070309020205020404" pitchFamily="49" charset="0"/>
              </a:rPr>
              <a:t>(X,Y,'</a:t>
            </a:r>
            <a:r>
              <a:rPr lang="en-US" sz="3200" b="1" dirty="0" err="1">
                <a:latin typeface="Courier New" panose="02070309020205020404" pitchFamily="49" charset="0"/>
                <a:cs typeface="Courier New" panose="02070309020205020404" pitchFamily="49" charset="0"/>
              </a:rPr>
              <a:t>ro</a:t>
            </a:r>
            <a:r>
              <a:rPr lang="en-US" sz="3200" b="1" dirty="0">
                <a:latin typeface="Courier New" panose="02070309020205020404" pitchFamily="49" charset="0"/>
                <a:cs typeface="Courier New" panose="02070309020205020404" pitchFamily="49" charset="0"/>
              </a:rPr>
              <a:t>’)</a:t>
            </a:r>
          </a:p>
          <a:p>
            <a:r>
              <a:rPr lang="en-US" sz="3200" b="1" dirty="0" err="1">
                <a:latin typeface="Courier New" panose="02070309020205020404" pitchFamily="49" charset="0"/>
                <a:cs typeface="Courier New" panose="02070309020205020404" pitchFamily="49" charset="0"/>
              </a:rPr>
              <a:t>plt.grid</a:t>
            </a:r>
            <a:r>
              <a:rPr lang="en-US" sz="3200" b="1" dirty="0">
                <a:latin typeface="Courier New" panose="02070309020205020404" pitchFamily="49" charset="0"/>
                <a:cs typeface="Courier New" panose="02070309020205020404" pitchFamily="49" charset="0"/>
              </a:rPr>
              <a:t>(color='g', </a:t>
            </a:r>
            <a:r>
              <a:rPr lang="en-US" sz="3200" b="1" dirty="0" err="1">
                <a:latin typeface="Courier New" panose="02070309020205020404" pitchFamily="49" charset="0"/>
                <a:cs typeface="Courier New" panose="02070309020205020404" pitchFamily="49" charset="0"/>
              </a:rPr>
              <a:t>linestyle</a:t>
            </a:r>
            <a:r>
              <a:rPr lang="en-US" sz="3200" b="1" dirty="0">
                <a:latin typeface="Courier New" panose="02070309020205020404" pitchFamily="49" charset="0"/>
                <a:cs typeface="Courier New" panose="02070309020205020404" pitchFamily="49" charset="0"/>
              </a:rPr>
              <a:t>='.', linewidth=1)</a:t>
            </a:r>
          </a:p>
        </p:txBody>
      </p:sp>
    </p:spTree>
    <p:extLst>
      <p:ext uri="{BB962C8B-B14F-4D97-AF65-F5344CB8AC3E}">
        <p14:creationId xmlns:p14="http://schemas.microsoft.com/office/powerpoint/2010/main" val="19331508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356258"/>
            <a:ext cx="12192000" cy="5940088"/>
          </a:xfrm>
          <a:prstGeom prst="rect">
            <a:avLst/>
          </a:prstGeom>
        </p:spPr>
        <p:txBody>
          <a:bodyPr wrap="square">
            <a:spAutoFit/>
          </a:bodyPr>
          <a:lstStyle/>
          <a:p>
            <a:pPr algn="ctr"/>
            <a:r>
              <a:rPr lang="en-US" sz="3200" dirty="0"/>
              <a:t>NumPy - Array Manipulation</a:t>
            </a:r>
          </a:p>
          <a:p>
            <a:pPr algn="ctr"/>
            <a:endParaRPr lang="en-US" sz="1200" dirty="0"/>
          </a:p>
          <a:p>
            <a:pPr algn="ctr"/>
            <a:r>
              <a:rPr lang="en-US" sz="3200" dirty="0"/>
              <a:t>Changing shape</a:t>
            </a:r>
          </a:p>
          <a:p>
            <a:pPr algn="ctr"/>
            <a:br>
              <a:rPr lang="en-US" sz="1200" dirty="0"/>
            </a:br>
            <a:r>
              <a:rPr lang="en-US" sz="3200" dirty="0"/>
              <a:t>Splitting Arrays – </a:t>
            </a:r>
            <a:r>
              <a:rPr lang="en-US" sz="3200" dirty="0" err="1"/>
              <a:t>numpy.split</a:t>
            </a:r>
            <a:endParaRPr lang="en-US" sz="3200" dirty="0"/>
          </a:p>
          <a:p>
            <a:endParaRPr lang="en-US" sz="1200" dirty="0"/>
          </a:p>
          <a:p>
            <a:r>
              <a:rPr lang="en-US" sz="3200" dirty="0">
                <a:latin typeface="Courier" pitchFamily="2" charset="0"/>
              </a:rPr>
              <a:t>split</a:t>
            </a:r>
            <a:r>
              <a:rPr lang="en-US" sz="3200" dirty="0"/>
              <a:t> - divides the array into subarrays along a specified axis</a:t>
            </a:r>
          </a:p>
          <a:p>
            <a:endParaRPr lang="en-US" sz="1200" dirty="0"/>
          </a:p>
          <a:p>
            <a:r>
              <a:rPr lang="en-US" sz="3200" dirty="0" err="1">
                <a:latin typeface="Courier" pitchFamily="2" charset="0"/>
              </a:rPr>
              <a:t>numpy.split</a:t>
            </a:r>
            <a:r>
              <a:rPr lang="en-US" sz="3200" dirty="0">
                <a:latin typeface="Courier" pitchFamily="2" charset="0"/>
              </a:rPr>
              <a:t>(</a:t>
            </a:r>
            <a:r>
              <a:rPr lang="en-US" sz="3200" dirty="0" err="1">
                <a:latin typeface="Courier" pitchFamily="2" charset="0"/>
              </a:rPr>
              <a:t>ary</a:t>
            </a:r>
            <a:r>
              <a:rPr lang="en-US" sz="3200" dirty="0">
                <a:latin typeface="Courier" pitchFamily="2" charset="0"/>
              </a:rPr>
              <a:t>, </a:t>
            </a:r>
            <a:r>
              <a:rPr lang="en-US" sz="3200" dirty="0" err="1">
                <a:latin typeface="Courier" pitchFamily="2" charset="0"/>
              </a:rPr>
              <a:t>indices_or_sections</a:t>
            </a:r>
            <a:r>
              <a:rPr lang="en-US" sz="3200" dirty="0">
                <a:latin typeface="Courier" pitchFamily="2" charset="0"/>
              </a:rPr>
              <a:t>, axis)</a:t>
            </a:r>
          </a:p>
          <a:p>
            <a:endParaRPr lang="en-US" sz="1200" dirty="0"/>
          </a:p>
          <a:p>
            <a:pPr algn="ctr"/>
            <a:r>
              <a:rPr lang="en-US" sz="3200" dirty="0" err="1">
                <a:latin typeface="Courier" pitchFamily="2" charset="0"/>
              </a:rPr>
              <a:t>indices_or_sections</a:t>
            </a:r>
            <a:r>
              <a:rPr lang="en-US" sz="3200" dirty="0">
                <a:latin typeface="Courier" pitchFamily="2" charset="0"/>
              </a:rPr>
              <a:t> </a:t>
            </a:r>
            <a:r>
              <a:rPr lang="en-US" sz="3200" dirty="0"/>
              <a:t>- Can be an integer, indicating the number of equal sized subarrays to be created from the input array. </a:t>
            </a:r>
          </a:p>
          <a:p>
            <a:pPr algn="ctr"/>
            <a:r>
              <a:rPr lang="en-US" sz="3200" dirty="0"/>
              <a:t>If this parameter is a 1-D array, the entries indicate the points at which a new subarray is to be created.</a:t>
            </a:r>
          </a:p>
          <a:p>
            <a:pPr algn="ctr"/>
            <a:r>
              <a:rPr lang="en-US" sz="3200" dirty="0">
                <a:latin typeface="Courier" pitchFamily="2" charset="0"/>
              </a:rPr>
              <a:t>axis</a:t>
            </a:r>
            <a:r>
              <a:rPr lang="en-US" sz="3200" dirty="0"/>
              <a:t> default is 0.</a:t>
            </a:r>
          </a:p>
        </p:txBody>
      </p:sp>
    </p:spTree>
    <p:extLst>
      <p:ext uri="{BB962C8B-B14F-4D97-AF65-F5344CB8AC3E}">
        <p14:creationId xmlns:p14="http://schemas.microsoft.com/office/powerpoint/2010/main" val="21935404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249381"/>
            <a:ext cx="12192000" cy="6494085"/>
          </a:xfrm>
          <a:prstGeom prst="rect">
            <a:avLst/>
          </a:prstGeom>
        </p:spPr>
        <p:txBody>
          <a:bodyPr wrap="square">
            <a:spAutoFit/>
          </a:bodyPr>
          <a:lstStyle/>
          <a:p>
            <a:pPr algn="ctr"/>
            <a:r>
              <a:rPr lang="en-US" sz="3200" dirty="0"/>
              <a:t>NumPy - Array Manipulation</a:t>
            </a:r>
          </a:p>
          <a:p>
            <a:pPr algn="ctr"/>
            <a:endParaRPr lang="en-US" sz="3200" dirty="0"/>
          </a:p>
          <a:p>
            <a:pPr algn="ctr"/>
            <a:r>
              <a:rPr lang="en-US" sz="3200" dirty="0"/>
              <a:t>Changing shape</a:t>
            </a:r>
          </a:p>
          <a:p>
            <a:pPr algn="ctr"/>
            <a:endParaRPr lang="en-US" sz="3200" dirty="0"/>
          </a:p>
          <a:p>
            <a:pPr algn="ctr"/>
            <a:r>
              <a:rPr lang="en-US" sz="3200" dirty="0"/>
              <a:t>Splitting Arrays – </a:t>
            </a:r>
            <a:r>
              <a:rPr lang="en-US" sz="3200" dirty="0" err="1"/>
              <a:t>numpy.split</a:t>
            </a:r>
            <a:endParaRPr lang="en-US" sz="3200" dirty="0"/>
          </a:p>
          <a:p>
            <a:endParaRPr lang="en-US" sz="3200" dirty="0"/>
          </a:p>
          <a:p>
            <a:pPr algn="ctr"/>
            <a:r>
              <a:rPr lang="en-US" sz="3200" dirty="0" err="1">
                <a:latin typeface="Courier" pitchFamily="2" charset="0"/>
              </a:rPr>
              <a:t>numpy.hsplit</a:t>
            </a:r>
            <a:r>
              <a:rPr lang="en-US" sz="3200" dirty="0"/>
              <a:t> is a special case of </a:t>
            </a:r>
            <a:r>
              <a:rPr lang="en-US" sz="3200" dirty="0">
                <a:latin typeface="Courier" pitchFamily="2" charset="0"/>
              </a:rPr>
              <a:t>split()</a:t>
            </a:r>
            <a:r>
              <a:rPr lang="en-US" sz="3200" dirty="0"/>
              <a:t> function where axis is 1 indicating a horizontal split regardless of the dimension of the input array.</a:t>
            </a:r>
          </a:p>
          <a:p>
            <a:pPr algn="ctr"/>
            <a:endParaRPr lang="en-US" sz="3200" dirty="0"/>
          </a:p>
          <a:p>
            <a:pPr algn="ctr"/>
            <a:r>
              <a:rPr lang="en-US" sz="3200" dirty="0"/>
              <a:t>Splits an array into multiple sub-arrays horizontally (column-wise)</a:t>
            </a:r>
          </a:p>
          <a:p>
            <a:pPr algn="ctr"/>
            <a:endParaRPr lang="en-US" sz="3200" dirty="0"/>
          </a:p>
          <a:p>
            <a:pPr algn="ctr"/>
            <a:r>
              <a:rPr lang="en-US" sz="3200" dirty="0"/>
              <a:t>b = </a:t>
            </a:r>
            <a:r>
              <a:rPr lang="en-US" sz="3200" dirty="0" err="1"/>
              <a:t>np.hsplit</a:t>
            </a:r>
            <a:r>
              <a:rPr lang="en-US" sz="3200" dirty="0"/>
              <a:t>(a,2)</a:t>
            </a:r>
          </a:p>
        </p:txBody>
      </p:sp>
    </p:spTree>
    <p:extLst>
      <p:ext uri="{BB962C8B-B14F-4D97-AF65-F5344CB8AC3E}">
        <p14:creationId xmlns:p14="http://schemas.microsoft.com/office/powerpoint/2010/main" val="31247100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54379"/>
            <a:ext cx="12192000" cy="6001643"/>
          </a:xfrm>
          <a:prstGeom prst="rect">
            <a:avLst/>
          </a:prstGeom>
        </p:spPr>
        <p:txBody>
          <a:bodyPr wrap="square">
            <a:spAutoFit/>
          </a:bodyPr>
          <a:lstStyle/>
          <a:p>
            <a:pPr algn="ctr"/>
            <a:r>
              <a:rPr lang="en-US" sz="3200" dirty="0"/>
              <a:t>NumPy - Array Manipulation</a:t>
            </a:r>
          </a:p>
          <a:p>
            <a:pPr algn="ctr"/>
            <a:endParaRPr lang="en-US" sz="3200" dirty="0"/>
          </a:p>
          <a:p>
            <a:pPr algn="ctr"/>
            <a:r>
              <a:rPr lang="en-US" sz="3200" dirty="0"/>
              <a:t>Changing shape</a:t>
            </a:r>
          </a:p>
          <a:p>
            <a:pPr algn="ctr"/>
            <a:endParaRPr lang="en-US" sz="3200" dirty="0"/>
          </a:p>
          <a:p>
            <a:pPr algn="ctr"/>
            <a:r>
              <a:rPr lang="en-US" sz="3200" dirty="0"/>
              <a:t>Splitting Arrays – </a:t>
            </a:r>
            <a:r>
              <a:rPr lang="en-US" sz="3200" dirty="0" err="1"/>
              <a:t>numpy.split</a:t>
            </a:r>
            <a:endParaRPr lang="en-US" sz="3200" dirty="0"/>
          </a:p>
          <a:p>
            <a:endParaRPr lang="en-US" sz="3200" dirty="0"/>
          </a:p>
          <a:p>
            <a:pPr algn="ctr"/>
            <a:r>
              <a:rPr lang="en-US" sz="3200" dirty="0" err="1">
                <a:latin typeface="Courier" pitchFamily="2" charset="0"/>
              </a:rPr>
              <a:t>numpy.vsplit</a:t>
            </a:r>
            <a:r>
              <a:rPr lang="en-US" sz="3200" dirty="0"/>
              <a:t> is a special case of </a:t>
            </a:r>
            <a:r>
              <a:rPr lang="en-US" sz="3200" dirty="0">
                <a:latin typeface="Courier" pitchFamily="2" charset="0"/>
              </a:rPr>
              <a:t>split()</a:t>
            </a:r>
            <a:r>
              <a:rPr lang="en-US" sz="3200" dirty="0"/>
              <a:t> function where axis is 1 indicating a vertical split regardless of the dimension of the input array.</a:t>
            </a:r>
          </a:p>
          <a:p>
            <a:pPr algn="ctr"/>
            <a:endParaRPr lang="en-US" sz="3200" dirty="0"/>
          </a:p>
          <a:p>
            <a:pPr algn="ctr"/>
            <a:r>
              <a:rPr lang="en-US" sz="3200" dirty="0"/>
              <a:t>Splits an array into multiple sub-arrays vertically (row-wise)</a:t>
            </a:r>
          </a:p>
          <a:p>
            <a:pPr algn="ctr"/>
            <a:endParaRPr lang="en-US" sz="3200" dirty="0"/>
          </a:p>
          <a:p>
            <a:pPr algn="ctr"/>
            <a:r>
              <a:rPr lang="en-US" sz="3200" dirty="0"/>
              <a:t>b = </a:t>
            </a:r>
            <a:r>
              <a:rPr lang="en-US" sz="3200" dirty="0" err="1"/>
              <a:t>np.hsplit</a:t>
            </a:r>
            <a:r>
              <a:rPr lang="en-US" sz="3200" dirty="0"/>
              <a:t>(a,2)</a:t>
            </a:r>
          </a:p>
        </p:txBody>
      </p:sp>
    </p:spTree>
    <p:extLst>
      <p:ext uri="{BB962C8B-B14F-4D97-AF65-F5344CB8AC3E}">
        <p14:creationId xmlns:p14="http://schemas.microsoft.com/office/powerpoint/2010/main" val="171190825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099AD1-4418-9548-962F-ABB8BA27E740}"/>
              </a:ext>
            </a:extLst>
          </p:cNvPr>
          <p:cNvSpPr/>
          <p:nvPr/>
        </p:nvSpPr>
        <p:spPr>
          <a:xfrm>
            <a:off x="0" y="154379"/>
            <a:ext cx="12192000" cy="5016758"/>
          </a:xfrm>
          <a:prstGeom prst="rect">
            <a:avLst/>
          </a:prstGeom>
        </p:spPr>
        <p:txBody>
          <a:bodyPr wrap="square">
            <a:spAutoFit/>
          </a:bodyPr>
          <a:lstStyle/>
          <a:p>
            <a:pPr algn="ctr"/>
            <a:r>
              <a:rPr lang="en-US" sz="3200" dirty="0"/>
              <a:t>NumPy - Array Manipulation</a:t>
            </a:r>
          </a:p>
          <a:p>
            <a:pPr algn="ctr"/>
            <a:endParaRPr lang="en-US" sz="3200" dirty="0"/>
          </a:p>
          <a:p>
            <a:pPr algn="ctr"/>
            <a:r>
              <a:rPr lang="en-US" sz="3200" dirty="0"/>
              <a:t>Changing shape</a:t>
            </a:r>
          </a:p>
          <a:p>
            <a:pPr algn="ctr"/>
            <a:endParaRPr lang="en-US" sz="3200" dirty="0"/>
          </a:p>
          <a:p>
            <a:r>
              <a:rPr lang="en-US" sz="3200" dirty="0"/>
              <a:t>Adding / Removing Elements</a:t>
            </a:r>
          </a:p>
          <a:p>
            <a:endParaRPr lang="en-US" sz="3200" dirty="0"/>
          </a:p>
          <a:p>
            <a:r>
              <a:rPr lang="en-US" sz="3200" dirty="0" err="1">
                <a:latin typeface="Courier" pitchFamily="2" charset="0"/>
              </a:rPr>
              <a:t>numpy.resize</a:t>
            </a:r>
            <a:r>
              <a:rPr lang="en-US" sz="3200" dirty="0">
                <a:latin typeface="Courier" pitchFamily="2" charset="0"/>
              </a:rPr>
              <a:t> </a:t>
            </a:r>
            <a:r>
              <a:rPr lang="en-US" sz="3200" dirty="0"/>
              <a:t>- returns a new array with the specified size.</a:t>
            </a:r>
          </a:p>
          <a:p>
            <a:r>
              <a:rPr lang="en-US" sz="3200" dirty="0"/>
              <a:t> </a:t>
            </a:r>
          </a:p>
          <a:p>
            <a:pPr algn="ctr"/>
            <a:r>
              <a:rPr lang="en-US" sz="3200" b="1" dirty="0"/>
              <a:t>If the new size is greater than the original, it wraps till it fills elements up to the specified new size.</a:t>
            </a:r>
          </a:p>
        </p:txBody>
      </p:sp>
    </p:spTree>
    <p:extLst>
      <p:ext uri="{BB962C8B-B14F-4D97-AF65-F5344CB8AC3E}">
        <p14:creationId xmlns:p14="http://schemas.microsoft.com/office/powerpoint/2010/main" val="270712137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3FAAB9-7CFB-9842-B50C-4F2EA1C27B4C}"/>
              </a:ext>
            </a:extLst>
          </p:cNvPr>
          <p:cNvSpPr txBox="1"/>
          <p:nvPr/>
        </p:nvSpPr>
        <p:spPr>
          <a:xfrm>
            <a:off x="0" y="593768"/>
            <a:ext cx="12192000" cy="5447645"/>
          </a:xfrm>
          <a:prstGeom prst="rect">
            <a:avLst/>
          </a:prstGeom>
          <a:noFill/>
        </p:spPr>
        <p:txBody>
          <a:bodyPr wrap="square" rtlCol="0">
            <a:spAutoFit/>
          </a:bodyPr>
          <a:lstStyle/>
          <a:p>
            <a:pPr algn="ctr"/>
            <a:r>
              <a:rPr lang="en-US" sz="3200" dirty="0">
                <a:solidFill>
                  <a:schemeClr val="tx1">
                    <a:lumMod val="95000"/>
                    <a:lumOff val="5000"/>
                  </a:schemeClr>
                </a:solidFill>
              </a:rPr>
              <a:t>NumPy - Array Manipulation</a:t>
            </a:r>
          </a:p>
          <a:p>
            <a:pPr algn="ctr"/>
            <a:endParaRPr lang="en-US" sz="1200" dirty="0">
              <a:solidFill>
                <a:schemeClr val="tx1">
                  <a:lumMod val="95000"/>
                  <a:lumOff val="5000"/>
                </a:schemeClr>
              </a:solidFill>
            </a:endParaRPr>
          </a:p>
          <a:p>
            <a:pPr algn="ctr"/>
            <a:r>
              <a:rPr lang="en-US" sz="3200" dirty="0">
                <a:solidFill>
                  <a:schemeClr val="tx1">
                    <a:lumMod val="95000"/>
                    <a:lumOff val="5000"/>
                  </a:schemeClr>
                </a:solidFill>
              </a:rPr>
              <a:t>Changing shape</a:t>
            </a:r>
          </a:p>
          <a:p>
            <a:pPr algn="ctr"/>
            <a:endParaRPr lang="en-US" sz="1200" dirty="0">
              <a:solidFill>
                <a:schemeClr val="tx1">
                  <a:lumMod val="95000"/>
                  <a:lumOff val="5000"/>
                </a:schemeClr>
              </a:solidFill>
            </a:endParaRPr>
          </a:p>
          <a:p>
            <a:pPr algn="ctr"/>
            <a:r>
              <a:rPr lang="en-US" sz="3200" dirty="0">
                <a:solidFill>
                  <a:schemeClr val="tx1">
                    <a:lumMod val="95000"/>
                    <a:lumOff val="5000"/>
                  </a:schemeClr>
                </a:solidFill>
              </a:rPr>
              <a:t>Adding / Removing Elements</a:t>
            </a:r>
          </a:p>
          <a:p>
            <a:pPr algn="ctr"/>
            <a:endParaRPr lang="en-US" sz="1200" dirty="0">
              <a:solidFill>
                <a:schemeClr val="tx1">
                  <a:lumMod val="95000"/>
                  <a:lumOff val="5000"/>
                </a:schemeClr>
              </a:solidFill>
            </a:endParaRPr>
          </a:p>
          <a:p>
            <a:r>
              <a:rPr lang="en-US" sz="3200" dirty="0" err="1">
                <a:solidFill>
                  <a:schemeClr val="tx1">
                    <a:lumMod val="95000"/>
                    <a:lumOff val="5000"/>
                  </a:schemeClr>
                </a:solidFill>
                <a:latin typeface="Courier" pitchFamily="2" charset="0"/>
              </a:rPr>
              <a:t>numpy.append</a:t>
            </a:r>
            <a:endParaRPr lang="en-US" sz="3200" dirty="0">
              <a:solidFill>
                <a:schemeClr val="tx1">
                  <a:lumMod val="95000"/>
                  <a:lumOff val="5000"/>
                </a:schemeClr>
              </a:solidFill>
              <a:latin typeface="Courier" pitchFamily="2" charset="0"/>
            </a:endParaRPr>
          </a:p>
          <a:p>
            <a:pPr algn="ctr"/>
            <a:r>
              <a:rPr lang="en-US" sz="3200" dirty="0">
                <a:solidFill>
                  <a:schemeClr val="tx1">
                    <a:lumMod val="95000"/>
                    <a:lumOff val="5000"/>
                  </a:schemeClr>
                </a:solidFill>
              </a:rPr>
              <a:t>adds values at the end of an input array.</a:t>
            </a:r>
          </a:p>
          <a:p>
            <a:pPr algn="ctr"/>
            <a:endParaRPr lang="en-US" sz="1200" dirty="0">
              <a:solidFill>
                <a:schemeClr val="tx1">
                  <a:lumMod val="95000"/>
                  <a:lumOff val="5000"/>
                </a:schemeClr>
              </a:solidFill>
            </a:endParaRPr>
          </a:p>
          <a:p>
            <a:pPr algn="ctr"/>
            <a:r>
              <a:rPr lang="en-US" sz="3200" dirty="0">
                <a:solidFill>
                  <a:schemeClr val="tx1">
                    <a:lumMod val="95000"/>
                    <a:lumOff val="5000"/>
                  </a:schemeClr>
                </a:solidFill>
              </a:rPr>
              <a:t>The non axis dimensions of the input arrays must match.</a:t>
            </a:r>
          </a:p>
          <a:p>
            <a:pPr algn="ctr"/>
            <a:endParaRPr lang="en-US" sz="1200" dirty="0">
              <a:solidFill>
                <a:schemeClr val="tx1">
                  <a:lumMod val="95000"/>
                  <a:lumOff val="5000"/>
                </a:schemeClr>
              </a:solidFill>
            </a:endParaRPr>
          </a:p>
          <a:p>
            <a:r>
              <a:rPr lang="en-US" sz="3200" dirty="0" err="1">
                <a:solidFill>
                  <a:schemeClr val="tx1">
                    <a:lumMod val="95000"/>
                    <a:lumOff val="5000"/>
                  </a:schemeClr>
                </a:solidFill>
                <a:latin typeface="Courier" pitchFamily="2" charset="0"/>
              </a:rPr>
              <a:t>numpy.append</a:t>
            </a:r>
            <a:r>
              <a:rPr lang="en-US" sz="3200" dirty="0">
                <a:solidFill>
                  <a:schemeClr val="tx1">
                    <a:lumMod val="95000"/>
                    <a:lumOff val="5000"/>
                  </a:schemeClr>
                </a:solidFill>
                <a:latin typeface="Courier" pitchFamily="2" charset="0"/>
              </a:rPr>
              <a:t>(</a:t>
            </a:r>
            <a:r>
              <a:rPr lang="en-US" sz="3200" dirty="0" err="1">
                <a:solidFill>
                  <a:schemeClr val="tx1">
                    <a:lumMod val="95000"/>
                    <a:lumOff val="5000"/>
                  </a:schemeClr>
                </a:solidFill>
                <a:latin typeface="Courier" pitchFamily="2" charset="0"/>
              </a:rPr>
              <a:t>arr</a:t>
            </a:r>
            <a:r>
              <a:rPr lang="en-US" sz="3200" dirty="0">
                <a:solidFill>
                  <a:schemeClr val="tx1">
                    <a:lumMod val="95000"/>
                    <a:lumOff val="5000"/>
                  </a:schemeClr>
                </a:solidFill>
                <a:latin typeface="Courier" pitchFamily="2" charset="0"/>
              </a:rPr>
              <a:t>, values, axis)</a:t>
            </a:r>
          </a:p>
          <a:p>
            <a:r>
              <a:rPr lang="en-US" sz="3200" dirty="0">
                <a:solidFill>
                  <a:schemeClr val="tx1">
                    <a:lumMod val="95000"/>
                    <a:lumOff val="5000"/>
                  </a:schemeClr>
                </a:solidFill>
                <a:latin typeface="Courier" pitchFamily="2" charset="0"/>
              </a:rPr>
              <a:t> </a:t>
            </a:r>
          </a:p>
          <a:p>
            <a:pPr algn="ctr"/>
            <a:r>
              <a:rPr lang="en-US" sz="3200" dirty="0">
                <a:solidFill>
                  <a:schemeClr val="tx1">
                    <a:lumMod val="95000"/>
                    <a:lumOff val="5000"/>
                  </a:schemeClr>
                </a:solidFill>
                <a:latin typeface="Courier" pitchFamily="2" charset="0"/>
              </a:rPr>
              <a:t>axis</a:t>
            </a:r>
            <a:r>
              <a:rPr lang="en-US" sz="3200" dirty="0">
                <a:solidFill>
                  <a:schemeClr val="tx1">
                    <a:lumMod val="95000"/>
                    <a:lumOff val="5000"/>
                  </a:schemeClr>
                </a:solidFill>
              </a:rPr>
              <a:t> – axis along which to append</a:t>
            </a:r>
          </a:p>
        </p:txBody>
      </p:sp>
    </p:spTree>
    <p:extLst>
      <p:ext uri="{BB962C8B-B14F-4D97-AF65-F5344CB8AC3E}">
        <p14:creationId xmlns:p14="http://schemas.microsoft.com/office/powerpoint/2010/main" val="214483738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4FBB45-4274-BA4E-97AF-CC7B979526E3}"/>
              </a:ext>
            </a:extLst>
          </p:cNvPr>
          <p:cNvSpPr/>
          <p:nvPr/>
        </p:nvSpPr>
        <p:spPr>
          <a:xfrm>
            <a:off x="0" y="-579521"/>
            <a:ext cx="12191999" cy="5816977"/>
          </a:xfrm>
          <a:prstGeom prst="rect">
            <a:avLst/>
          </a:prstGeom>
        </p:spPr>
        <p:txBody>
          <a:bodyPr wrap="square">
            <a:spAutoFit/>
          </a:bodyPr>
          <a:lstStyle/>
          <a:p>
            <a:pPr algn="ctr"/>
            <a:r>
              <a:rPr lang="en-US" sz="3200" dirty="0">
                <a:solidFill>
                  <a:schemeClr val="tx1">
                    <a:lumMod val="95000"/>
                    <a:lumOff val="5000"/>
                  </a:schemeClr>
                </a:solidFill>
              </a:rPr>
              <a:t>NumPy - Array Manipulation</a:t>
            </a:r>
          </a:p>
          <a:p>
            <a:pPr algn="ctr"/>
            <a:endParaRPr lang="en-US" sz="1200" dirty="0">
              <a:solidFill>
                <a:schemeClr val="tx1">
                  <a:lumMod val="95000"/>
                  <a:lumOff val="5000"/>
                </a:schemeClr>
              </a:solidFill>
            </a:endParaRPr>
          </a:p>
          <a:p>
            <a:pPr algn="ctr"/>
            <a:r>
              <a:rPr lang="en-US" sz="3200" dirty="0">
                <a:solidFill>
                  <a:schemeClr val="tx1">
                    <a:lumMod val="95000"/>
                    <a:lumOff val="5000"/>
                  </a:schemeClr>
                </a:solidFill>
              </a:rPr>
              <a:t>Changing shape</a:t>
            </a:r>
          </a:p>
          <a:p>
            <a:pPr algn="ctr"/>
            <a:endParaRPr lang="en-US" sz="1200" dirty="0">
              <a:solidFill>
                <a:schemeClr val="tx1">
                  <a:lumMod val="95000"/>
                  <a:lumOff val="5000"/>
                </a:schemeClr>
              </a:solidFill>
            </a:endParaRPr>
          </a:p>
          <a:p>
            <a:pPr algn="ctr"/>
            <a:r>
              <a:rPr lang="en-US" sz="3200" dirty="0">
                <a:solidFill>
                  <a:schemeClr val="tx1">
                    <a:lumMod val="95000"/>
                    <a:lumOff val="5000"/>
                  </a:schemeClr>
                </a:solidFill>
              </a:rPr>
              <a:t>Adding / Removing Elements</a:t>
            </a:r>
          </a:p>
          <a:p>
            <a:pPr algn="ctr"/>
            <a:endParaRPr lang="en-US" sz="1200" dirty="0">
              <a:solidFill>
                <a:schemeClr val="tx1">
                  <a:lumMod val="95000"/>
                  <a:lumOff val="5000"/>
                </a:schemeClr>
              </a:solidFill>
            </a:endParaRPr>
          </a:p>
          <a:p>
            <a:r>
              <a:rPr lang="en-US" sz="3200" dirty="0" err="1">
                <a:solidFill>
                  <a:schemeClr val="tx1">
                    <a:lumMod val="95000"/>
                    <a:lumOff val="5000"/>
                  </a:schemeClr>
                </a:solidFill>
                <a:latin typeface="Courier" pitchFamily="2" charset="0"/>
              </a:rPr>
              <a:t>numpy.insert</a:t>
            </a:r>
            <a:endParaRPr lang="en-US" sz="3200" dirty="0">
              <a:solidFill>
                <a:schemeClr val="tx1">
                  <a:lumMod val="95000"/>
                  <a:lumOff val="5000"/>
                </a:schemeClr>
              </a:solidFill>
              <a:latin typeface="Courier" pitchFamily="2" charset="0"/>
            </a:endParaRPr>
          </a:p>
          <a:p>
            <a:pPr algn="ctr"/>
            <a:endParaRPr lang="en-US" sz="1200" dirty="0">
              <a:solidFill>
                <a:schemeClr val="tx1">
                  <a:lumMod val="95000"/>
                  <a:lumOff val="5000"/>
                </a:schemeClr>
              </a:solidFill>
            </a:endParaRPr>
          </a:p>
          <a:p>
            <a:pPr algn="ctr"/>
            <a:r>
              <a:rPr lang="en-US" sz="3200" dirty="0"/>
              <a:t>inserts values in the input array along the given axis and before the given index.</a:t>
            </a:r>
          </a:p>
          <a:p>
            <a:pPr algn="ctr"/>
            <a:endParaRPr lang="en-US" sz="1200" b="0" i="0" dirty="0">
              <a:solidFill>
                <a:schemeClr val="tx1">
                  <a:lumMod val="95000"/>
                  <a:lumOff val="5000"/>
                </a:schemeClr>
              </a:solidFill>
              <a:effectLst/>
            </a:endParaRPr>
          </a:p>
          <a:p>
            <a:pPr algn="ctr"/>
            <a:r>
              <a:rPr lang="en-US" sz="3200" dirty="0" err="1">
                <a:latin typeface="Courier" pitchFamily="2" charset="0"/>
              </a:rPr>
              <a:t>numpy.insert</a:t>
            </a:r>
            <a:r>
              <a:rPr lang="en-US" sz="3200" dirty="0">
                <a:latin typeface="Courier" pitchFamily="2" charset="0"/>
              </a:rPr>
              <a:t>(</a:t>
            </a:r>
            <a:r>
              <a:rPr lang="en-US" sz="3200" dirty="0" err="1">
                <a:latin typeface="Courier" pitchFamily="2" charset="0"/>
              </a:rPr>
              <a:t>arr</a:t>
            </a:r>
            <a:r>
              <a:rPr lang="en-US" sz="3200" dirty="0">
                <a:latin typeface="Courier" pitchFamily="2" charset="0"/>
              </a:rPr>
              <a:t>, obj, values, axis)</a:t>
            </a:r>
          </a:p>
          <a:p>
            <a:pPr algn="ctr"/>
            <a:endParaRPr lang="en-US" sz="1200" b="0" i="0" dirty="0">
              <a:solidFill>
                <a:schemeClr val="tx1">
                  <a:lumMod val="95000"/>
                  <a:lumOff val="5000"/>
                </a:schemeClr>
              </a:solidFill>
              <a:effectLst/>
            </a:endParaRPr>
          </a:p>
          <a:p>
            <a:pPr algn="ctr"/>
            <a:r>
              <a:rPr lang="en-US" sz="3200" dirty="0">
                <a:solidFill>
                  <a:schemeClr val="tx1">
                    <a:lumMod val="95000"/>
                    <a:lumOff val="5000"/>
                  </a:schemeClr>
                </a:solidFill>
                <a:latin typeface="Courier" pitchFamily="2" charset="0"/>
              </a:rPr>
              <a:t>obj</a:t>
            </a:r>
            <a:r>
              <a:rPr lang="en-US" sz="3200" dirty="0">
                <a:solidFill>
                  <a:schemeClr val="tx1">
                    <a:lumMod val="95000"/>
                    <a:lumOff val="5000"/>
                  </a:schemeClr>
                </a:solidFill>
              </a:rPr>
              <a:t> - </a:t>
            </a:r>
            <a:r>
              <a:rPr lang="en-US" sz="3200" dirty="0"/>
              <a:t>The index before which insertion is to be made</a:t>
            </a:r>
          </a:p>
          <a:p>
            <a:pPr algn="ctr"/>
            <a:endParaRPr lang="en-US" sz="1200" dirty="0"/>
          </a:p>
          <a:p>
            <a:pPr algn="ctr"/>
            <a:r>
              <a:rPr lang="en-US" sz="3200" b="0" i="0" dirty="0">
                <a:solidFill>
                  <a:schemeClr val="tx1">
                    <a:lumMod val="95000"/>
                    <a:lumOff val="5000"/>
                  </a:schemeClr>
                </a:solidFill>
                <a:effectLst/>
                <a:latin typeface="Courier" pitchFamily="2" charset="0"/>
              </a:rPr>
              <a:t>axis</a:t>
            </a:r>
            <a:r>
              <a:rPr lang="en-US" sz="3200" b="0" i="0" dirty="0">
                <a:solidFill>
                  <a:schemeClr val="tx1">
                    <a:lumMod val="95000"/>
                    <a:lumOff val="5000"/>
                  </a:schemeClr>
                </a:solidFill>
                <a:effectLst/>
              </a:rPr>
              <a:t> - </a:t>
            </a:r>
            <a:r>
              <a:rPr lang="en-US" sz="3200" dirty="0"/>
              <a:t>The axis along which to insert.</a:t>
            </a:r>
            <a:endParaRPr lang="en-US" sz="3200" b="0" i="0" dirty="0">
              <a:solidFill>
                <a:schemeClr val="tx1">
                  <a:lumMod val="95000"/>
                  <a:lumOff val="5000"/>
                </a:schemeClr>
              </a:solidFill>
              <a:effectLst/>
            </a:endParaRPr>
          </a:p>
        </p:txBody>
      </p:sp>
    </p:spTree>
    <p:extLst>
      <p:ext uri="{BB962C8B-B14F-4D97-AF65-F5344CB8AC3E}">
        <p14:creationId xmlns:p14="http://schemas.microsoft.com/office/powerpoint/2010/main" val="40715268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4FBB45-4274-BA4E-97AF-CC7B979526E3}"/>
              </a:ext>
            </a:extLst>
          </p:cNvPr>
          <p:cNvSpPr/>
          <p:nvPr/>
        </p:nvSpPr>
        <p:spPr>
          <a:xfrm>
            <a:off x="0" y="180500"/>
            <a:ext cx="12191999" cy="6432530"/>
          </a:xfrm>
          <a:prstGeom prst="rect">
            <a:avLst/>
          </a:prstGeom>
        </p:spPr>
        <p:txBody>
          <a:bodyPr wrap="square">
            <a:spAutoFit/>
          </a:bodyPr>
          <a:lstStyle/>
          <a:p>
            <a:pPr algn="ctr"/>
            <a:r>
              <a:rPr lang="en-US" sz="2800" dirty="0">
                <a:solidFill>
                  <a:schemeClr val="tx1">
                    <a:lumMod val="95000"/>
                    <a:lumOff val="5000"/>
                  </a:schemeClr>
                </a:solidFill>
              </a:rPr>
              <a:t>NumPy - Array Manipulation</a:t>
            </a:r>
          </a:p>
          <a:p>
            <a:pPr algn="ctr"/>
            <a:r>
              <a:rPr lang="en-US" sz="2800" dirty="0">
                <a:solidFill>
                  <a:schemeClr val="tx1">
                    <a:lumMod val="95000"/>
                    <a:lumOff val="5000"/>
                  </a:schemeClr>
                </a:solidFill>
              </a:rPr>
              <a:t>Changing shape</a:t>
            </a:r>
          </a:p>
          <a:p>
            <a:pPr algn="ctr"/>
            <a:r>
              <a:rPr lang="en-US" sz="2800" dirty="0">
                <a:solidFill>
                  <a:schemeClr val="tx1">
                    <a:lumMod val="95000"/>
                    <a:lumOff val="5000"/>
                  </a:schemeClr>
                </a:solidFill>
              </a:rPr>
              <a:t>Adding / Removing Elements</a:t>
            </a:r>
          </a:p>
          <a:p>
            <a:r>
              <a:rPr lang="en-US" sz="3200" dirty="0" err="1">
                <a:latin typeface="Courier" pitchFamily="2" charset="0"/>
              </a:rPr>
              <a:t>numpy.unique</a:t>
            </a:r>
            <a:endParaRPr lang="en-US" sz="3200" dirty="0">
              <a:latin typeface="Courier" pitchFamily="2" charset="0"/>
            </a:endParaRPr>
          </a:p>
          <a:p>
            <a:pPr algn="ctr"/>
            <a:r>
              <a:rPr lang="en-US" sz="2700" dirty="0"/>
              <a:t>Returns an array of unique elements in the input array. </a:t>
            </a:r>
          </a:p>
          <a:p>
            <a:pPr algn="ctr"/>
            <a:r>
              <a:rPr lang="en-US" sz="2700" dirty="0"/>
              <a:t>The function can be able to return a tuple of array of unique vales and an array of associated indices. </a:t>
            </a:r>
          </a:p>
          <a:p>
            <a:pPr algn="ctr"/>
            <a:r>
              <a:rPr lang="en-US" sz="2700" dirty="0"/>
              <a:t>Nature of the indices depend upon the type of return parameter in the function call.</a:t>
            </a:r>
          </a:p>
          <a:p>
            <a:endParaRPr lang="en-US" sz="1200" dirty="0"/>
          </a:p>
          <a:p>
            <a:r>
              <a:rPr lang="en-US" sz="2400" dirty="0" err="1">
                <a:latin typeface="Courier" pitchFamily="2" charset="0"/>
              </a:rPr>
              <a:t>numpy.unique</a:t>
            </a:r>
            <a:r>
              <a:rPr lang="en-US" sz="2400" dirty="0">
                <a:latin typeface="Courier" pitchFamily="2" charset="0"/>
              </a:rPr>
              <a:t>(</a:t>
            </a:r>
            <a:r>
              <a:rPr lang="en-US" sz="2400" dirty="0" err="1">
                <a:latin typeface="Courier" pitchFamily="2" charset="0"/>
              </a:rPr>
              <a:t>arr</a:t>
            </a:r>
            <a:r>
              <a:rPr lang="en-US" sz="2400" dirty="0">
                <a:latin typeface="Courier" pitchFamily="2" charset="0"/>
              </a:rPr>
              <a:t>, </a:t>
            </a:r>
            <a:r>
              <a:rPr lang="en-US" sz="2400" dirty="0" err="1">
                <a:latin typeface="Courier" pitchFamily="2" charset="0"/>
              </a:rPr>
              <a:t>return_index</a:t>
            </a:r>
            <a:r>
              <a:rPr lang="en-US" sz="2400" dirty="0">
                <a:latin typeface="Courier" pitchFamily="2" charset="0"/>
              </a:rPr>
              <a:t>, </a:t>
            </a:r>
            <a:r>
              <a:rPr lang="en-US" sz="2400" dirty="0" err="1">
                <a:latin typeface="Courier" pitchFamily="2" charset="0"/>
              </a:rPr>
              <a:t>return_inverse</a:t>
            </a:r>
            <a:r>
              <a:rPr lang="en-US" sz="2400" dirty="0">
                <a:latin typeface="Courier" pitchFamily="2" charset="0"/>
              </a:rPr>
              <a:t>, </a:t>
            </a:r>
            <a:r>
              <a:rPr lang="en-US" sz="2400" dirty="0" err="1">
                <a:latin typeface="Courier" pitchFamily="2" charset="0"/>
              </a:rPr>
              <a:t>return_counts</a:t>
            </a:r>
            <a:r>
              <a:rPr lang="en-US" sz="2400" dirty="0">
                <a:latin typeface="Courier" pitchFamily="2" charset="0"/>
              </a:rPr>
              <a:t>)</a:t>
            </a:r>
          </a:p>
          <a:p>
            <a:endParaRPr lang="en-US" sz="1200" dirty="0"/>
          </a:p>
          <a:p>
            <a:pPr algn="ctr"/>
            <a:r>
              <a:rPr lang="en-US" sz="2800" dirty="0" err="1">
                <a:latin typeface="Courier" pitchFamily="2" charset="0"/>
              </a:rPr>
              <a:t>return_index</a:t>
            </a:r>
            <a:r>
              <a:rPr lang="en-US" sz="2800" dirty="0">
                <a:latin typeface="Courier" pitchFamily="2" charset="0"/>
              </a:rPr>
              <a:t> </a:t>
            </a:r>
            <a:r>
              <a:rPr lang="en-US" sz="2800" dirty="0"/>
              <a:t>- If True, returns the indices of elements in the input array</a:t>
            </a:r>
          </a:p>
          <a:p>
            <a:pPr algn="ctr"/>
            <a:r>
              <a:rPr lang="en-US" sz="2800" dirty="0" err="1">
                <a:latin typeface="Courier" pitchFamily="2" charset="0"/>
              </a:rPr>
              <a:t>return_inverse</a:t>
            </a:r>
            <a:r>
              <a:rPr lang="en-US" sz="2800" dirty="0">
                <a:latin typeface="Courier" pitchFamily="2" charset="0"/>
              </a:rPr>
              <a:t> - </a:t>
            </a:r>
            <a:r>
              <a:rPr lang="en-US" sz="2800" dirty="0"/>
              <a:t>If True, returns the indices of unique array, which can be used to reconstruct the input array</a:t>
            </a:r>
          </a:p>
          <a:p>
            <a:pPr algn="ctr"/>
            <a:r>
              <a:rPr lang="en-US" sz="2800" dirty="0" err="1">
                <a:latin typeface="Courier" pitchFamily="2" charset="0"/>
              </a:rPr>
              <a:t>return_counts</a:t>
            </a:r>
            <a:r>
              <a:rPr lang="en-US" sz="2800" dirty="0">
                <a:latin typeface="Courier" pitchFamily="2" charset="0"/>
              </a:rPr>
              <a:t> - </a:t>
            </a:r>
            <a:r>
              <a:rPr lang="en-US" sz="2800" dirty="0"/>
              <a:t>If True, returns the number of times the element in unique array appears in the original array</a:t>
            </a:r>
          </a:p>
        </p:txBody>
      </p:sp>
    </p:spTree>
    <p:extLst>
      <p:ext uri="{BB962C8B-B14F-4D97-AF65-F5344CB8AC3E}">
        <p14:creationId xmlns:p14="http://schemas.microsoft.com/office/powerpoint/2010/main" val="3584200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8C8293-2061-4C40-9FA1-B7E731FD8DA7}"/>
              </a:ext>
            </a:extLst>
          </p:cNvPr>
          <p:cNvSpPr/>
          <p:nvPr/>
        </p:nvSpPr>
        <p:spPr>
          <a:xfrm>
            <a:off x="0" y="1312662"/>
            <a:ext cx="12192000" cy="4524315"/>
          </a:xfrm>
          <a:prstGeom prst="rect">
            <a:avLst/>
          </a:prstGeom>
        </p:spPr>
        <p:txBody>
          <a:bodyPr wrap="square">
            <a:spAutoFit/>
          </a:bodyPr>
          <a:lstStyle/>
          <a:p>
            <a:r>
              <a:rPr lang="en-US" sz="3200" dirty="0">
                <a:solidFill>
                  <a:schemeClr val="tx1">
                    <a:lumMod val="95000"/>
                    <a:lumOff val="5000"/>
                  </a:schemeClr>
                </a:solidFill>
              </a:rPr>
              <a:t>See:</a:t>
            </a:r>
          </a:p>
          <a:p>
            <a:endParaRPr lang="en-US" sz="3200" dirty="0">
              <a:solidFill>
                <a:schemeClr val="tx1">
                  <a:lumMod val="95000"/>
                  <a:lumOff val="5000"/>
                </a:schemeClr>
              </a:solidFill>
            </a:endParaRPr>
          </a:p>
          <a:p>
            <a:r>
              <a:rPr lang="en-US" sz="3200" dirty="0">
                <a:solidFill>
                  <a:schemeClr val="tx1">
                    <a:lumMod val="95000"/>
                    <a:lumOff val="5000"/>
                  </a:schemeClr>
                </a:solidFill>
                <a:hlinkClick r:id="rId3">
                  <a:extLst>
                    <a:ext uri="{A12FA001-AC4F-418D-AE19-62706E023703}">
                      <ahyp:hlinkClr xmlns:ahyp="http://schemas.microsoft.com/office/drawing/2018/hyperlinkcolor" val="tx"/>
                    </a:ext>
                  </a:extLst>
                </a:hlinkClick>
              </a:rPr>
              <a:t>https://www.tutorialspoint.com/numpy/numpy_binary_operators.htm</a:t>
            </a:r>
            <a:endParaRPr lang="en-US" sz="3200" dirty="0">
              <a:solidFill>
                <a:schemeClr val="tx1">
                  <a:lumMod val="95000"/>
                  <a:lumOff val="5000"/>
                </a:schemeClr>
              </a:solidFill>
            </a:endParaRPr>
          </a:p>
          <a:p>
            <a:r>
              <a:rPr lang="en-US" sz="3200" dirty="0">
                <a:solidFill>
                  <a:schemeClr val="tx1">
                    <a:lumMod val="95000"/>
                    <a:lumOff val="5000"/>
                  </a:schemeClr>
                </a:solidFill>
              </a:rPr>
              <a:t>For binary operations</a:t>
            </a:r>
          </a:p>
          <a:p>
            <a:endParaRPr lang="en-US" sz="3200" dirty="0">
              <a:solidFill>
                <a:schemeClr val="tx1">
                  <a:lumMod val="95000"/>
                  <a:lumOff val="5000"/>
                </a:schemeClr>
              </a:solidFill>
            </a:endParaRPr>
          </a:p>
          <a:p>
            <a:r>
              <a:rPr lang="en-US" sz="3200" dirty="0">
                <a:solidFill>
                  <a:schemeClr val="tx1">
                    <a:lumMod val="95000"/>
                    <a:lumOff val="5000"/>
                  </a:schemeClr>
                </a:solidFill>
              </a:rPr>
              <a:t>And:</a:t>
            </a:r>
          </a:p>
          <a:p>
            <a:endParaRPr lang="en-US" sz="3200" dirty="0">
              <a:solidFill>
                <a:schemeClr val="tx1">
                  <a:lumMod val="95000"/>
                  <a:lumOff val="5000"/>
                </a:schemeClr>
              </a:solidFill>
            </a:endParaRPr>
          </a:p>
          <a:p>
            <a:r>
              <a:rPr lang="en-US" sz="3200" dirty="0">
                <a:solidFill>
                  <a:schemeClr val="tx1">
                    <a:lumMod val="95000"/>
                    <a:lumOff val="5000"/>
                  </a:schemeClr>
                </a:solidFill>
              </a:rPr>
              <a:t>https://</a:t>
            </a:r>
            <a:r>
              <a:rPr lang="en-US" sz="3200" dirty="0" err="1">
                <a:solidFill>
                  <a:schemeClr val="tx1">
                    <a:lumMod val="95000"/>
                    <a:lumOff val="5000"/>
                  </a:schemeClr>
                </a:solidFill>
              </a:rPr>
              <a:t>www.tutorialspoint.com</a:t>
            </a:r>
            <a:r>
              <a:rPr lang="en-US" sz="3200" dirty="0">
                <a:solidFill>
                  <a:schemeClr val="tx1">
                    <a:lumMod val="95000"/>
                    <a:lumOff val="5000"/>
                  </a:schemeClr>
                </a:solidFill>
              </a:rPr>
              <a:t>/</a:t>
            </a:r>
            <a:r>
              <a:rPr lang="en-US" sz="3200" dirty="0" err="1">
                <a:solidFill>
                  <a:schemeClr val="tx1">
                    <a:lumMod val="95000"/>
                    <a:lumOff val="5000"/>
                  </a:schemeClr>
                </a:solidFill>
              </a:rPr>
              <a:t>numpy</a:t>
            </a:r>
            <a:r>
              <a:rPr lang="en-US" sz="3200" dirty="0">
                <a:solidFill>
                  <a:schemeClr val="tx1">
                    <a:lumMod val="95000"/>
                    <a:lumOff val="5000"/>
                  </a:schemeClr>
                </a:solidFill>
              </a:rPr>
              <a:t>/</a:t>
            </a:r>
            <a:r>
              <a:rPr lang="en-US" sz="3200" dirty="0" err="1">
                <a:solidFill>
                  <a:schemeClr val="tx1">
                    <a:lumMod val="95000"/>
                    <a:lumOff val="5000"/>
                  </a:schemeClr>
                </a:solidFill>
              </a:rPr>
              <a:t>numpy_string_functions.htm</a:t>
            </a:r>
            <a:endParaRPr lang="en-US" sz="3200" dirty="0">
              <a:solidFill>
                <a:schemeClr val="tx1">
                  <a:lumMod val="95000"/>
                  <a:lumOff val="5000"/>
                </a:schemeClr>
              </a:solidFill>
            </a:endParaRPr>
          </a:p>
          <a:p>
            <a:r>
              <a:rPr lang="en-US" sz="3200" dirty="0">
                <a:solidFill>
                  <a:schemeClr val="tx1">
                    <a:lumMod val="95000"/>
                    <a:lumOff val="5000"/>
                  </a:schemeClr>
                </a:solidFill>
              </a:rPr>
              <a:t>For string functions.</a:t>
            </a:r>
          </a:p>
        </p:txBody>
      </p:sp>
    </p:spTree>
    <p:extLst>
      <p:ext uri="{BB962C8B-B14F-4D97-AF65-F5344CB8AC3E}">
        <p14:creationId xmlns:p14="http://schemas.microsoft.com/office/powerpoint/2010/main" val="11887711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740307"/>
          </a:xfrm>
          <a:prstGeom prst="rect">
            <a:avLst/>
          </a:prstGeom>
        </p:spPr>
        <p:txBody>
          <a:bodyPr wrap="square">
            <a:spAutoFit/>
          </a:bodyPr>
          <a:lstStyle/>
          <a:p>
            <a:pPr algn="ctr"/>
            <a:r>
              <a:rPr lang="en-US" sz="3200" dirty="0">
                <a:solidFill>
                  <a:schemeClr val="tx1">
                    <a:lumMod val="95000"/>
                    <a:lumOff val="5000"/>
                  </a:schemeClr>
                </a:solidFill>
                <a:latin typeface="Arial" panose="020B0604020202020204" pitchFamily="34" charset="0"/>
              </a:rPr>
              <a:t>NumPy - Mathematical Functions</a:t>
            </a:r>
          </a:p>
          <a:p>
            <a:pPr algn="ctr"/>
            <a:endParaRPr lang="en-US" sz="1200" dirty="0">
              <a:solidFill>
                <a:schemeClr val="tx1">
                  <a:lumMod val="95000"/>
                  <a:lumOff val="5000"/>
                </a:schemeClr>
              </a:solidFill>
            </a:endParaRPr>
          </a:p>
          <a:p>
            <a:pPr algn="ctr"/>
            <a:r>
              <a:rPr lang="en-US" sz="3200" dirty="0">
                <a:solidFill>
                  <a:schemeClr val="tx1">
                    <a:lumMod val="95000"/>
                    <a:lumOff val="5000"/>
                  </a:schemeClr>
                </a:solidFill>
              </a:rPr>
              <a:t>Trigonometric Functions</a:t>
            </a:r>
          </a:p>
          <a:p>
            <a:r>
              <a:rPr lang="en-US" sz="3200" dirty="0" err="1">
                <a:latin typeface="Courier" pitchFamily="2" charset="0"/>
              </a:rPr>
              <a:t>np.sin</a:t>
            </a:r>
            <a:r>
              <a:rPr lang="en-US" sz="3200" dirty="0">
                <a:latin typeface="Courier" pitchFamily="2" charset="0"/>
              </a:rPr>
              <a:t>(radians)</a:t>
            </a:r>
          </a:p>
          <a:p>
            <a:r>
              <a:rPr lang="en-US" sz="3200" dirty="0"/>
              <a:t>also </a:t>
            </a:r>
            <a:r>
              <a:rPr lang="en-US" sz="3200" dirty="0">
                <a:latin typeface="Courier" pitchFamily="2" charset="0"/>
              </a:rPr>
              <a:t>cos, tan, </a:t>
            </a:r>
            <a:r>
              <a:rPr lang="en-US" sz="3200" dirty="0" err="1">
                <a:latin typeface="Courier" pitchFamily="2" charset="0"/>
              </a:rPr>
              <a:t>arcsin</a:t>
            </a:r>
            <a:r>
              <a:rPr lang="en-US" sz="3200" dirty="0">
                <a:latin typeface="Courier" pitchFamily="2" charset="0"/>
              </a:rPr>
              <a:t>, </a:t>
            </a:r>
            <a:r>
              <a:rPr lang="en-US" sz="3200" dirty="0" err="1">
                <a:latin typeface="Courier" pitchFamily="2" charset="0"/>
              </a:rPr>
              <a:t>arccos</a:t>
            </a:r>
            <a:r>
              <a:rPr lang="en-US" sz="3200" dirty="0">
                <a:latin typeface="Courier" pitchFamily="2" charset="0"/>
              </a:rPr>
              <a:t>, arctan, arctan2</a:t>
            </a:r>
          </a:p>
          <a:p>
            <a:endParaRPr lang="en-US" sz="1200" b="1" dirty="0">
              <a:latin typeface="Courier" pitchFamily="2" charset="0"/>
            </a:endParaRPr>
          </a:p>
          <a:p>
            <a:r>
              <a:rPr lang="en-US" sz="3200" dirty="0" err="1">
                <a:latin typeface="Courier" pitchFamily="2" charset="0"/>
              </a:rPr>
              <a:t>numpy.degrees</a:t>
            </a:r>
            <a:r>
              <a:rPr lang="en-US" sz="3200" dirty="0">
                <a:latin typeface="Courier" pitchFamily="2" charset="0"/>
              </a:rPr>
              <a:t>()</a:t>
            </a:r>
          </a:p>
          <a:p>
            <a:r>
              <a:rPr lang="en-US" sz="3200" dirty="0" err="1">
                <a:solidFill>
                  <a:schemeClr val="tx1">
                    <a:lumMod val="95000"/>
                    <a:lumOff val="5000"/>
                  </a:schemeClr>
                </a:solidFill>
                <a:latin typeface="Courier" pitchFamily="2" charset="0"/>
              </a:rPr>
              <a:t>numpy.radians</a:t>
            </a:r>
            <a:r>
              <a:rPr lang="en-US" sz="3200" dirty="0">
                <a:solidFill>
                  <a:schemeClr val="tx1">
                    <a:lumMod val="95000"/>
                    <a:lumOff val="5000"/>
                  </a:schemeClr>
                </a:solidFill>
                <a:latin typeface="Courier" pitchFamily="2" charset="0"/>
              </a:rPr>
              <a:t>()</a:t>
            </a:r>
          </a:p>
          <a:p>
            <a:endParaRPr lang="en-US" sz="1200" dirty="0">
              <a:solidFill>
                <a:schemeClr val="tx1">
                  <a:lumMod val="95000"/>
                  <a:lumOff val="5000"/>
                </a:schemeClr>
              </a:solidFill>
              <a:latin typeface="Courier" pitchFamily="2" charset="0"/>
            </a:endParaRPr>
          </a:p>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Rounding</a:t>
            </a:r>
          </a:p>
          <a:p>
            <a:pPr algn="ctr"/>
            <a:endParaRPr lang="en-US" sz="1200" dirty="0">
              <a:solidFill>
                <a:schemeClr val="tx1">
                  <a:lumMod val="95000"/>
                  <a:lumOff val="5000"/>
                </a:schemeClr>
              </a:solidFill>
              <a:latin typeface="Courier" pitchFamily="2" charset="0"/>
            </a:endParaRPr>
          </a:p>
          <a:p>
            <a:r>
              <a:rPr lang="en-US" sz="3200" dirty="0" err="1">
                <a:latin typeface="Courier" pitchFamily="2" charset="0"/>
              </a:rPr>
              <a:t>numpy.around</a:t>
            </a:r>
            <a:r>
              <a:rPr lang="en-US" sz="3200" dirty="0">
                <a:latin typeface="Courier" pitchFamily="2" charset="0"/>
              </a:rPr>
              <a:t>(): </a:t>
            </a:r>
            <a:r>
              <a:rPr lang="en-US" sz="3200" dirty="0" err="1">
                <a:latin typeface="Courier" pitchFamily="2" charset="0"/>
              </a:rPr>
              <a:t>numpy.around</a:t>
            </a:r>
            <a:r>
              <a:rPr lang="en-US" sz="3200" dirty="0">
                <a:latin typeface="Courier" pitchFamily="2" charset="0"/>
              </a:rPr>
              <a:t>(</a:t>
            </a:r>
            <a:r>
              <a:rPr lang="en-US" sz="3200" dirty="0" err="1">
                <a:latin typeface="Courier" pitchFamily="2" charset="0"/>
              </a:rPr>
              <a:t>a,decimals</a:t>
            </a:r>
            <a:r>
              <a:rPr lang="en-US" sz="3200" dirty="0">
                <a:latin typeface="Courier" pitchFamily="2" charset="0"/>
              </a:rPr>
              <a:t>)</a:t>
            </a:r>
          </a:p>
          <a:p>
            <a:r>
              <a:rPr lang="en-US" sz="3200" dirty="0" err="1">
                <a:latin typeface="Courier" pitchFamily="2" charset="0"/>
              </a:rPr>
              <a:t>numpy.floor</a:t>
            </a:r>
            <a:r>
              <a:rPr lang="en-US" sz="3200" dirty="0">
                <a:latin typeface="Courier" pitchFamily="2" charset="0"/>
              </a:rPr>
              <a:t>()</a:t>
            </a:r>
            <a:r>
              <a:rPr lang="en-US" dirty="0">
                <a:latin typeface="Courier" pitchFamily="2" charset="0"/>
              </a:rPr>
              <a:t>: returns the largest integer less than the input parameter</a:t>
            </a:r>
          </a:p>
          <a:p>
            <a:r>
              <a:rPr lang="en-US" sz="3200" dirty="0" err="1">
                <a:latin typeface="Courier" pitchFamily="2" charset="0"/>
              </a:rPr>
              <a:t>numpy.ceil</a:t>
            </a:r>
            <a:r>
              <a:rPr lang="en-US" sz="3200" dirty="0">
                <a:latin typeface="Courier" pitchFamily="2" charset="0"/>
              </a:rPr>
              <a:t>()</a:t>
            </a:r>
            <a:r>
              <a:rPr lang="en-US" dirty="0">
                <a:latin typeface="Courier" pitchFamily="2" charset="0"/>
              </a:rPr>
              <a:t>: returns the ceiling - the smallest </a:t>
            </a:r>
            <a:r>
              <a:rPr lang="en-US" b="1" dirty="0">
                <a:latin typeface="Courier" pitchFamily="2" charset="0"/>
              </a:rPr>
              <a:t>integer </a:t>
            </a:r>
            <a:r>
              <a:rPr lang="en-US" b="1" dirty="0" err="1">
                <a:latin typeface="Courier" pitchFamily="2" charset="0"/>
              </a:rPr>
              <a:t>i</a:t>
            </a:r>
            <a:r>
              <a:rPr lang="en-US" dirty="0">
                <a:latin typeface="Courier" pitchFamily="2" charset="0"/>
              </a:rPr>
              <a:t>, such that </a:t>
            </a:r>
            <a:r>
              <a:rPr lang="en-US" b="1" dirty="0" err="1">
                <a:latin typeface="Courier" pitchFamily="2" charset="0"/>
              </a:rPr>
              <a:t>i</a:t>
            </a:r>
            <a:r>
              <a:rPr lang="en-US" b="1" dirty="0">
                <a:latin typeface="Courier" pitchFamily="2" charset="0"/>
              </a:rPr>
              <a:t> &gt;= x</a:t>
            </a:r>
            <a:endParaRPr lang="en-US" dirty="0">
              <a:latin typeface="Courier" pitchFamily="2" charset="0"/>
            </a:endParaRPr>
          </a:p>
          <a:p>
            <a:pPr algn="ctr"/>
            <a:endParaRPr lang="en-US" sz="3200" dirty="0"/>
          </a:p>
          <a:p>
            <a:pPr algn="ctr"/>
            <a:endParaRPr lang="en-US" sz="3200" b="0" i="0" dirty="0">
              <a:solidFill>
                <a:schemeClr val="tx1">
                  <a:lumMod val="95000"/>
                  <a:lumOff val="5000"/>
                </a:schemeClr>
              </a:solidFill>
              <a:effectLst/>
              <a:latin typeface="Arial" panose="020B0604020202020204" pitchFamily="34" charset="0"/>
            </a:endParaRPr>
          </a:p>
        </p:txBody>
      </p:sp>
    </p:spTree>
    <p:extLst>
      <p:ext uri="{BB962C8B-B14F-4D97-AF65-F5344CB8AC3E}">
        <p14:creationId xmlns:p14="http://schemas.microsoft.com/office/powerpoint/2010/main" val="24992526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878532"/>
          </a:xfrm>
          <a:prstGeom prst="rect">
            <a:avLst/>
          </a:prstGeom>
        </p:spPr>
        <p:txBody>
          <a:bodyPr wrap="square">
            <a:spAutoFit/>
          </a:bodyPr>
          <a:lstStyle/>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Mathematical Functions</a:t>
            </a:r>
          </a:p>
          <a:p>
            <a:pPr algn="ctr"/>
            <a:endParaRPr lang="en-US" sz="12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Arithmetic Operations</a:t>
            </a:r>
          </a:p>
          <a:p>
            <a:pPr algn="ctr"/>
            <a:endParaRPr lang="en-US" sz="1200" dirty="0">
              <a:solidFill>
                <a:schemeClr val="tx1">
                  <a:lumMod val="95000"/>
                  <a:lumOff val="5000"/>
                </a:schemeClr>
              </a:solidFill>
              <a:latin typeface="Calibri" panose="020F0502020204030204" pitchFamily="34" charset="0"/>
              <a:cs typeface="Calibri" panose="020F0502020204030204" pitchFamily="34" charset="0"/>
            </a:endParaRPr>
          </a:p>
          <a:p>
            <a:r>
              <a:rPr lang="en-US" sz="3200" dirty="0" err="1">
                <a:solidFill>
                  <a:schemeClr val="tx1">
                    <a:lumMod val="95000"/>
                    <a:lumOff val="5000"/>
                  </a:schemeClr>
                </a:solidFill>
                <a:latin typeface="Courier" pitchFamily="2" charset="0"/>
                <a:cs typeface="Calibri" panose="020F0502020204030204" pitchFamily="34" charset="0"/>
              </a:rPr>
              <a:t>numpy.</a:t>
            </a:r>
            <a:r>
              <a:rPr lang="en-US" sz="3200" dirty="0" err="1">
                <a:latin typeface="Courier" pitchFamily="2" charset="0"/>
                <a:cs typeface="Calibri" panose="020F0502020204030204" pitchFamily="34" charset="0"/>
              </a:rPr>
              <a:t>add</a:t>
            </a:r>
            <a:r>
              <a:rPr lang="en-US" sz="3200" dirty="0">
                <a:latin typeface="Courier" pitchFamily="2" charset="0"/>
                <a:cs typeface="Calibri" panose="020F0502020204030204" pitchFamily="34" charset="0"/>
              </a:rPr>
              <a:t>(arr1,arr2)</a:t>
            </a:r>
          </a:p>
          <a:p>
            <a:r>
              <a:rPr lang="en-US" sz="3200" dirty="0">
                <a:solidFill>
                  <a:schemeClr val="tx1">
                    <a:lumMod val="95000"/>
                    <a:lumOff val="5000"/>
                  </a:schemeClr>
                </a:solidFill>
                <a:latin typeface="Calibri" panose="020F0502020204030204" pitchFamily="34" charset="0"/>
                <a:cs typeface="Calibri" panose="020F0502020204030204" pitchFamily="34" charset="0"/>
              </a:rPr>
              <a:t>Also </a:t>
            </a:r>
            <a:r>
              <a:rPr lang="en-US" sz="3200" dirty="0" err="1">
                <a:solidFill>
                  <a:schemeClr val="tx1">
                    <a:lumMod val="95000"/>
                    <a:lumOff val="5000"/>
                  </a:schemeClr>
                </a:solidFill>
                <a:latin typeface="Courier" pitchFamily="2" charset="0"/>
                <a:cs typeface="Calibri" panose="020F0502020204030204" pitchFamily="34" charset="0"/>
              </a:rPr>
              <a:t>numpy.</a:t>
            </a:r>
            <a:r>
              <a:rPr lang="en-US" sz="3200" dirty="0" err="1">
                <a:latin typeface="Courier" pitchFamily="2" charset="0"/>
                <a:cs typeface="Calibri" panose="020F0502020204030204" pitchFamily="34" charset="0"/>
              </a:rPr>
              <a:t>subtract</a:t>
            </a:r>
            <a:r>
              <a:rPr lang="en-US" sz="3200" dirty="0">
                <a:latin typeface="Courier" pitchFamily="2" charset="0"/>
                <a:cs typeface="Calibri" panose="020F0502020204030204" pitchFamily="34" charset="0"/>
              </a:rPr>
              <a:t>(), </a:t>
            </a:r>
            <a:r>
              <a:rPr lang="en-US" sz="3200" dirty="0">
                <a:solidFill>
                  <a:schemeClr val="tx1">
                    <a:lumMod val="95000"/>
                    <a:lumOff val="5000"/>
                  </a:schemeClr>
                </a:solidFill>
                <a:latin typeface="Courier" pitchFamily="2" charset="0"/>
                <a:cs typeface="Calibri" panose="020F0502020204030204" pitchFamily="34" charset="0"/>
              </a:rPr>
              <a:t>_.</a:t>
            </a:r>
            <a:r>
              <a:rPr lang="en-US" sz="3200" dirty="0">
                <a:latin typeface="Courier" pitchFamily="2" charset="0"/>
                <a:cs typeface="Calibri" panose="020F0502020204030204" pitchFamily="34" charset="0"/>
              </a:rPr>
              <a:t>multiply(), </a:t>
            </a:r>
            <a:r>
              <a:rPr lang="en-US" sz="3200" dirty="0">
                <a:solidFill>
                  <a:schemeClr val="tx1">
                    <a:lumMod val="95000"/>
                    <a:lumOff val="5000"/>
                  </a:schemeClr>
                </a:solidFill>
                <a:latin typeface="Courier" pitchFamily="2" charset="0"/>
                <a:cs typeface="Calibri" panose="020F0502020204030204" pitchFamily="34" charset="0"/>
              </a:rPr>
              <a:t>_.</a:t>
            </a:r>
            <a:r>
              <a:rPr lang="en-US" sz="3200" dirty="0">
                <a:latin typeface="Courier" pitchFamily="2" charset="0"/>
                <a:cs typeface="Calibri" panose="020F0502020204030204" pitchFamily="34" charset="0"/>
              </a:rPr>
              <a:t>divide()</a:t>
            </a:r>
          </a:p>
          <a:p>
            <a:pPr algn="ctr"/>
            <a:r>
              <a:rPr lang="en-US" sz="3200" dirty="0">
                <a:latin typeface="Calibri" panose="020F0502020204030204" pitchFamily="34" charset="0"/>
                <a:cs typeface="Calibri" panose="020F0502020204030204" pitchFamily="34" charset="0"/>
              </a:rPr>
              <a:t>must be either of the same shape or should conform to array broadcasting rules.</a:t>
            </a:r>
          </a:p>
          <a:p>
            <a:pPr algn="ctr"/>
            <a:endParaRPr lang="en-US" sz="3200" dirty="0">
              <a:latin typeface="Calibri" panose="020F0502020204030204" pitchFamily="34" charset="0"/>
              <a:cs typeface="Calibri" panose="020F0502020204030204" pitchFamily="34" charset="0"/>
            </a:endParaRPr>
          </a:p>
          <a:p>
            <a:r>
              <a:rPr lang="en-US" sz="3200" dirty="0" err="1">
                <a:latin typeface="Courier" pitchFamily="2" charset="0"/>
                <a:cs typeface="Calibri" panose="020F0502020204030204" pitchFamily="34" charset="0"/>
              </a:rPr>
              <a:t>numpy.reciprocal</a:t>
            </a:r>
            <a:r>
              <a:rPr lang="en-US" sz="3200" dirty="0">
                <a:latin typeface="Courier" pitchFamily="2" charset="0"/>
                <a:cs typeface="Calibri" panose="020F0502020204030204" pitchFamily="34" charset="0"/>
              </a:rPr>
              <a:t>() </a:t>
            </a:r>
            <a:r>
              <a:rPr lang="en-US" sz="3200" dirty="0">
                <a:latin typeface="Calibri" panose="020F0502020204030204" pitchFamily="34" charset="0"/>
                <a:cs typeface="Calibri" panose="020F0502020204030204" pitchFamily="34" charset="0"/>
              </a:rPr>
              <a:t>: Returns the reciprocal of argument, element-wise. For INTEGERS with absolute values larger than 1, the result is always 0 because of the way in which Python handles integer division. For integer 0, an overflow warning is issued.</a:t>
            </a:r>
          </a:p>
        </p:txBody>
      </p:sp>
    </p:spTree>
    <p:extLst>
      <p:ext uri="{BB962C8B-B14F-4D97-AF65-F5344CB8AC3E}">
        <p14:creationId xmlns:p14="http://schemas.microsoft.com/office/powerpoint/2010/main" val="2712874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02458"/>
            <a:ext cx="12192000" cy="4524315"/>
          </a:xfrm>
          <a:prstGeom prst="rect">
            <a:avLst/>
          </a:prstGeom>
          <a:noFill/>
        </p:spPr>
        <p:txBody>
          <a:bodyPr wrap="square" rtlCol="0">
            <a:spAutoFit/>
          </a:bodyPr>
          <a:lstStyle/>
          <a:p>
            <a:pPr algn="ctr"/>
            <a:r>
              <a:rPr lang="en-US" sz="3200" b="1" dirty="0">
                <a:latin typeface="Papyrus" panose="020B0602040200020303" pitchFamily="34" charset="77"/>
              </a:rPr>
              <a:t>If </a:t>
            </a:r>
            <a:r>
              <a:rPr lang="en-US" sz="3200" b="1" dirty="0">
                <a:latin typeface="Courier New" panose="02070309020205020404" pitchFamily="49" charset="0"/>
                <a:cs typeface="Courier New" panose="02070309020205020404" pitchFamily="49" charset="0"/>
              </a:rPr>
              <a:t>matplotlib</a:t>
            </a:r>
            <a:r>
              <a:rPr lang="en-US" sz="3200" b="1" dirty="0">
                <a:latin typeface="Papyrus" panose="020B0602040200020303" pitchFamily="34" charset="77"/>
              </a:rPr>
              <a:t> were limited to working with lists, it would be fairly useless for numeric processing.</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Generally, you will use </a:t>
            </a:r>
            <a:r>
              <a:rPr lang="en-US" sz="3200" b="1" dirty="0" err="1">
                <a:latin typeface="Courier New" panose="02070309020205020404" pitchFamily="49" charset="0"/>
                <a:cs typeface="Courier New" panose="02070309020205020404" pitchFamily="49" charset="0"/>
              </a:rPr>
              <a:t>numpy</a:t>
            </a:r>
            <a:r>
              <a:rPr lang="en-US" sz="3200" b="1" dirty="0">
                <a:latin typeface="Papyrus" panose="020B0602040200020303" pitchFamily="34" charset="77"/>
              </a:rPr>
              <a:t> arrays.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In fact, all sequences are converted to </a:t>
            </a:r>
            <a:r>
              <a:rPr lang="en-US" sz="3200" b="1" dirty="0" err="1">
                <a:latin typeface="Courier New" panose="02070309020205020404" pitchFamily="49" charset="0"/>
                <a:cs typeface="Courier New" panose="02070309020205020404" pitchFamily="49" charset="0"/>
              </a:rPr>
              <a:t>numpy</a:t>
            </a:r>
            <a:r>
              <a:rPr lang="en-US" sz="3200" b="1" dirty="0">
                <a:latin typeface="Papyrus" panose="020B0602040200020303" pitchFamily="34" charset="77"/>
              </a:rPr>
              <a:t> arrays internally.</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The next example illustrates plotting several lines with different format styles in one command using arrays.</a:t>
            </a:r>
          </a:p>
        </p:txBody>
      </p:sp>
    </p:spTree>
    <p:extLst>
      <p:ext uri="{BB962C8B-B14F-4D97-AF65-F5344CB8AC3E}">
        <p14:creationId xmlns:p14="http://schemas.microsoft.com/office/powerpoint/2010/main" val="425238609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843148"/>
            <a:ext cx="12192000" cy="6001643"/>
          </a:xfrm>
          <a:prstGeom prst="rect">
            <a:avLst/>
          </a:prstGeom>
        </p:spPr>
        <p:txBody>
          <a:bodyPr wrap="square">
            <a:spAutoFit/>
          </a:bodyPr>
          <a:lstStyle/>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Mathematical Functions</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Arithmetic Operations</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r>
              <a:rPr lang="en-US" sz="3200" dirty="0" err="1">
                <a:latin typeface="Courier" pitchFamily="2" charset="0"/>
                <a:cs typeface="Calibri" panose="020F0502020204030204" pitchFamily="34" charset="0"/>
              </a:rPr>
              <a:t>numpy.power</a:t>
            </a:r>
            <a:r>
              <a:rPr lang="en-US" sz="3200" dirty="0">
                <a:latin typeface="Courier" pitchFamily="2" charset="0"/>
                <a:cs typeface="Calibri" panose="020F0502020204030204" pitchFamily="34" charset="0"/>
              </a:rPr>
              <a:t>(arr1,arr2) </a:t>
            </a:r>
            <a:r>
              <a:rPr lang="en-US" sz="3200" dirty="0">
                <a:latin typeface="Calibri" panose="020F0502020204030204" pitchFamily="34" charset="0"/>
                <a:cs typeface="Calibri" panose="020F0502020204030204" pitchFamily="34" charset="0"/>
              </a:rPr>
              <a:t>: raises elements of </a:t>
            </a:r>
            <a:r>
              <a:rPr lang="en-US" sz="3200" dirty="0">
                <a:latin typeface="Courier" pitchFamily="2" charset="0"/>
                <a:cs typeface="Calibri" panose="020F0502020204030204" pitchFamily="34" charset="0"/>
              </a:rPr>
              <a:t>arr1</a:t>
            </a:r>
            <a:r>
              <a:rPr lang="en-US" sz="3200" dirty="0">
                <a:latin typeface="Calibri" panose="020F0502020204030204" pitchFamily="34" charset="0"/>
                <a:cs typeface="Calibri" panose="020F0502020204030204" pitchFamily="34" charset="0"/>
              </a:rPr>
              <a:t> to the power of the corresponding element in </a:t>
            </a:r>
            <a:r>
              <a:rPr lang="en-US" sz="3200" dirty="0">
                <a:latin typeface="Courier" pitchFamily="2" charset="0"/>
                <a:cs typeface="Calibri" panose="020F0502020204030204" pitchFamily="34" charset="0"/>
              </a:rPr>
              <a:t>arr2</a:t>
            </a:r>
            <a:r>
              <a:rPr lang="en-US" sz="3200" dirty="0">
                <a:latin typeface="Calibri" panose="020F0502020204030204" pitchFamily="34" charset="0"/>
                <a:cs typeface="Calibri" panose="020F0502020204030204" pitchFamily="34" charset="0"/>
              </a:rPr>
              <a:t>.</a:t>
            </a:r>
          </a:p>
          <a:p>
            <a:endParaRPr lang="en-US" sz="3200" dirty="0">
              <a:latin typeface="Calibri" panose="020F0502020204030204" pitchFamily="34" charset="0"/>
              <a:cs typeface="Calibri" panose="020F0502020204030204" pitchFamily="34" charset="0"/>
            </a:endParaRPr>
          </a:p>
          <a:p>
            <a:r>
              <a:rPr lang="en-US" sz="3200" dirty="0" err="1">
                <a:latin typeface="Courier" pitchFamily="2" charset="0"/>
                <a:cs typeface="Calibri" panose="020F0502020204030204" pitchFamily="34" charset="0"/>
              </a:rPr>
              <a:t>numpy.mod</a:t>
            </a:r>
            <a:r>
              <a:rPr lang="en-US" sz="3200" dirty="0">
                <a:latin typeface="Courier" pitchFamily="2" charset="0"/>
                <a:cs typeface="Calibri" panose="020F0502020204030204" pitchFamily="34" charset="0"/>
              </a:rPr>
              <a:t>(arr1,arr2) </a:t>
            </a:r>
            <a:r>
              <a:rPr lang="en-US" sz="3200" dirty="0">
                <a:latin typeface="Calibri" panose="020F0502020204030204" pitchFamily="34" charset="0"/>
                <a:cs typeface="Calibri" panose="020F0502020204030204" pitchFamily="34" charset="0"/>
              </a:rPr>
              <a:t>: returns the remainder of division of the corresponding elements in the input array. Same as </a:t>
            </a:r>
            <a:r>
              <a:rPr lang="en-US" sz="3200" b="1" dirty="0" err="1">
                <a:latin typeface="Calibri" panose="020F0502020204030204" pitchFamily="34" charset="0"/>
                <a:cs typeface="Calibri" panose="020F0502020204030204" pitchFamily="34" charset="0"/>
              </a:rPr>
              <a:t>numpy.remainder</a:t>
            </a:r>
            <a:r>
              <a:rPr lang="en-US" sz="3200" b="1" dirty="0">
                <a:latin typeface="Calibri" panose="020F0502020204030204" pitchFamily="34" charset="0"/>
                <a:cs typeface="Calibri" panose="020F0502020204030204" pitchFamily="34" charset="0"/>
              </a:rPr>
              <a:t>()</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3200" b="0" i="0" dirty="0">
              <a:solidFill>
                <a:schemeClr val="tx1">
                  <a:lumMod val="95000"/>
                  <a:lumOff val="5000"/>
                </a:schemeClr>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90874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9787295"/>
          </a:xfrm>
          <a:prstGeom prst="rect">
            <a:avLst/>
          </a:prstGeom>
        </p:spPr>
        <p:txBody>
          <a:bodyPr wrap="square">
            <a:spAutoFit/>
          </a:bodyPr>
          <a:lstStyle/>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Mathematical Functions</a:t>
            </a:r>
          </a:p>
          <a:p>
            <a:pPr algn="ctr"/>
            <a:endParaRPr lang="en-US" sz="12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Arithmetic Operations</a:t>
            </a:r>
          </a:p>
          <a:p>
            <a:pPr algn="ctr"/>
            <a:endParaRPr lang="en-US" sz="1200" dirty="0">
              <a:solidFill>
                <a:schemeClr val="tx1">
                  <a:lumMod val="95000"/>
                  <a:lumOff val="5000"/>
                </a:schemeClr>
              </a:solidFill>
              <a:latin typeface="Calibri" panose="020F0502020204030204" pitchFamily="34" charset="0"/>
              <a:cs typeface="Calibri" panose="020F0502020204030204" pitchFamily="34" charset="0"/>
            </a:endParaRPr>
          </a:p>
          <a:p>
            <a:r>
              <a:rPr lang="en-US" sz="3200" dirty="0">
                <a:solidFill>
                  <a:schemeClr val="tx1">
                    <a:lumMod val="95000"/>
                    <a:lumOff val="5000"/>
                  </a:schemeClr>
                </a:solidFill>
                <a:latin typeface="Courier" pitchFamily="2" charset="0"/>
                <a:cs typeface="Calibri" panose="020F0502020204030204" pitchFamily="34" charset="0"/>
              </a:rPr>
              <a:t>a=complex(</a:t>
            </a:r>
            <a:r>
              <a:rPr lang="en-US" sz="3200" dirty="0" err="1">
                <a:solidFill>
                  <a:schemeClr val="tx1">
                    <a:lumMod val="95000"/>
                    <a:lumOff val="5000"/>
                  </a:schemeClr>
                </a:solidFill>
                <a:latin typeface="Courier" pitchFamily="2" charset="0"/>
                <a:cs typeface="Calibri" panose="020F0502020204030204" pitchFamily="34" charset="0"/>
              </a:rPr>
              <a:t>a,b</a:t>
            </a:r>
            <a:r>
              <a:rPr lang="en-US" sz="3200" dirty="0">
                <a:solidFill>
                  <a:schemeClr val="tx1">
                    <a:lumMod val="95000"/>
                    <a:lumOff val="5000"/>
                  </a:schemeClr>
                </a:solidFill>
                <a:latin typeface="Courier" pitchFamily="2" charset="0"/>
                <a:cs typeface="Calibri" panose="020F0502020204030204" pitchFamily="34" charset="0"/>
              </a:rPr>
              <a:t>)</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r>
              <a:rPr lang="en-US" sz="3200" dirty="0" err="1">
                <a:latin typeface="Courier" pitchFamily="2" charset="0"/>
              </a:rPr>
              <a:t>numpy.real</a:t>
            </a:r>
            <a:r>
              <a:rPr lang="en-US" sz="3200" dirty="0">
                <a:latin typeface="Courier" pitchFamily="2" charset="0"/>
              </a:rPr>
              <a:t>(</a:t>
            </a:r>
            <a:r>
              <a:rPr lang="en-US" sz="3200" dirty="0"/>
              <a:t>) − returns real part of complex data type argument.</a:t>
            </a:r>
          </a:p>
          <a:p>
            <a:endParaRPr lang="en-US" sz="3200" dirty="0"/>
          </a:p>
          <a:p>
            <a:r>
              <a:rPr lang="en-US" sz="3200" dirty="0" err="1">
                <a:latin typeface="Courier" pitchFamily="2" charset="0"/>
              </a:rPr>
              <a:t>numpy.imag</a:t>
            </a:r>
            <a:r>
              <a:rPr lang="en-US" sz="3200" dirty="0">
                <a:latin typeface="Courier" pitchFamily="2" charset="0"/>
              </a:rPr>
              <a:t>() </a:t>
            </a:r>
            <a:r>
              <a:rPr lang="en-US" sz="3000" dirty="0"/>
              <a:t>− returns imaginary part of complex data type argument.</a:t>
            </a:r>
          </a:p>
          <a:p>
            <a:endParaRPr lang="en-US" sz="3000" dirty="0"/>
          </a:p>
          <a:p>
            <a:r>
              <a:rPr lang="en-US" sz="3200" dirty="0" err="1">
                <a:latin typeface="Courier" pitchFamily="2" charset="0"/>
              </a:rPr>
              <a:t>numpy.conj</a:t>
            </a:r>
            <a:r>
              <a:rPr lang="en-US" sz="3200" dirty="0">
                <a:latin typeface="Courier" pitchFamily="2" charset="0"/>
              </a:rPr>
              <a:t>() </a:t>
            </a:r>
            <a:r>
              <a:rPr lang="en-US" sz="3200" dirty="0"/>
              <a:t>− returns complex conjugate, changes sign imaginary part.</a:t>
            </a:r>
          </a:p>
          <a:p>
            <a:endParaRPr lang="en-US" sz="3200" dirty="0"/>
          </a:p>
          <a:p>
            <a:r>
              <a:rPr lang="en-US" sz="3200" dirty="0" err="1">
                <a:latin typeface="Courier" pitchFamily="2" charset="0"/>
              </a:rPr>
              <a:t>numpy.angle</a:t>
            </a:r>
            <a:r>
              <a:rPr lang="en-US" sz="3200" dirty="0">
                <a:latin typeface="Courier" pitchFamily="2" charset="0"/>
              </a:rPr>
              <a:t>(</a:t>
            </a:r>
            <a:r>
              <a:rPr lang="en-US" sz="3200" dirty="0" err="1">
                <a:latin typeface="Courier" pitchFamily="2" charset="0"/>
              </a:rPr>
              <a:t>np.angle</a:t>
            </a:r>
            <a:r>
              <a:rPr lang="en-US" sz="3200" dirty="0">
                <a:latin typeface="Courier" pitchFamily="2" charset="0"/>
              </a:rPr>
              <a:t>(a, deg = True)) </a:t>
            </a:r>
            <a:r>
              <a:rPr lang="en-US" sz="3200" dirty="0"/>
              <a:t>− returns angle of the complex argument. Optional degree parameter. Default radians.</a:t>
            </a:r>
          </a:p>
          <a:p>
            <a:endParaRPr lang="en-US" sz="3200" dirty="0">
              <a:latin typeface="Calibri" panose="020F0502020204030204" pitchFamily="34" charset="0"/>
              <a:cs typeface="Calibri" panose="020F0502020204030204" pitchFamily="34" charset="0"/>
            </a:endParaRPr>
          </a:p>
          <a:p>
            <a:br>
              <a:rPr lang="en-US" sz="3200" dirty="0">
                <a:latin typeface="Calibri" panose="020F0502020204030204" pitchFamily="34" charset="0"/>
                <a:cs typeface="Calibri" panose="020F0502020204030204" pitchFamily="34" charset="0"/>
              </a:rPr>
            </a:br>
            <a:endParaRPr lang="en-US" sz="3200" dirty="0">
              <a:latin typeface="Calibri" panose="020F0502020204030204" pitchFamily="34" charset="0"/>
              <a:cs typeface="Calibri" panose="020F0502020204030204" pitchFamily="34" charset="0"/>
            </a:endParaRP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3200" b="0" i="0" dirty="0">
              <a:solidFill>
                <a:schemeClr val="tx1">
                  <a:lumMod val="95000"/>
                  <a:lumOff val="5000"/>
                </a:schemeClr>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19762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262979"/>
          </a:xfrm>
          <a:prstGeom prst="rect">
            <a:avLst/>
          </a:prstGeom>
        </p:spPr>
        <p:txBody>
          <a:bodyPr wrap="square">
            <a:spAutoFit/>
          </a:bodyPr>
          <a:lstStyle/>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Mathematical Functions</a:t>
            </a:r>
          </a:p>
          <a:p>
            <a:pPr algn="ctr"/>
            <a:endParaRPr lang="en-US" sz="12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3200" dirty="0">
                <a:solidFill>
                  <a:schemeClr val="tx1">
                    <a:lumMod val="95000"/>
                    <a:lumOff val="5000"/>
                  </a:schemeClr>
                </a:solidFill>
              </a:rPr>
              <a:t>NumPy - Statistical Functions</a:t>
            </a:r>
          </a:p>
          <a:p>
            <a:pPr algn="ctr"/>
            <a:endParaRPr lang="en-US" sz="1200" dirty="0">
              <a:solidFill>
                <a:schemeClr val="tx1">
                  <a:lumMod val="95000"/>
                  <a:lumOff val="5000"/>
                </a:schemeClr>
              </a:solidFill>
            </a:endParaRPr>
          </a:p>
          <a:p>
            <a:r>
              <a:rPr lang="en-US" sz="3200" dirty="0" err="1">
                <a:latin typeface="Courier" pitchFamily="2" charset="0"/>
              </a:rPr>
              <a:t>numpy.amin</a:t>
            </a:r>
            <a:r>
              <a:rPr lang="en-US" sz="3200" dirty="0">
                <a:latin typeface="Courier" pitchFamily="2" charset="0"/>
              </a:rPr>
              <a:t>(</a:t>
            </a:r>
            <a:r>
              <a:rPr lang="en-US" sz="3200" dirty="0" err="1">
                <a:latin typeface="Courier" pitchFamily="2" charset="0"/>
              </a:rPr>
              <a:t>arr,axis</a:t>
            </a:r>
            <a:r>
              <a:rPr lang="en-US" sz="3200" dirty="0">
                <a:latin typeface="Courier" pitchFamily="2" charset="0"/>
              </a:rPr>
              <a:t>)</a:t>
            </a:r>
            <a:r>
              <a:rPr lang="en-US" sz="3200" dirty="0">
                <a:latin typeface="Calibri" panose="020F0502020204030204" pitchFamily="34" charset="0"/>
                <a:cs typeface="Calibri" panose="020F0502020204030204" pitchFamily="34" charset="0"/>
              </a:rPr>
              <a:t> </a:t>
            </a:r>
            <a:r>
              <a:rPr lang="en-US" sz="3200" dirty="0"/>
              <a:t>and </a:t>
            </a:r>
            <a:r>
              <a:rPr lang="en-US" sz="3200" dirty="0" err="1">
                <a:latin typeface="Courier" pitchFamily="2" charset="0"/>
              </a:rPr>
              <a:t>numpy.amax</a:t>
            </a:r>
            <a:r>
              <a:rPr lang="en-US" sz="3200" dirty="0">
                <a:latin typeface="Courier" pitchFamily="2" charset="0"/>
              </a:rPr>
              <a:t>(</a:t>
            </a:r>
            <a:r>
              <a:rPr lang="en-US" sz="3200" dirty="0" err="1">
                <a:latin typeface="Courier" pitchFamily="2" charset="0"/>
              </a:rPr>
              <a:t>arr,axis</a:t>
            </a:r>
            <a:r>
              <a:rPr lang="en-US" sz="3200" dirty="0">
                <a:latin typeface="Courier" pitchFamily="2" charset="0"/>
              </a:rPr>
              <a:t>)</a:t>
            </a:r>
            <a:r>
              <a:rPr lang="en-US" sz="3200" dirty="0"/>
              <a:t> - return min/max array elements along specified axis.</a:t>
            </a:r>
          </a:p>
          <a:p>
            <a:endParaRPr lang="en-US" sz="1200" dirty="0"/>
          </a:p>
          <a:p>
            <a:r>
              <a:rPr lang="en-US" sz="3200" dirty="0" err="1">
                <a:latin typeface="Courier" pitchFamily="2" charset="0"/>
              </a:rPr>
              <a:t>numpy.ptp</a:t>
            </a:r>
            <a:r>
              <a:rPr lang="en-US" sz="3200" dirty="0">
                <a:latin typeface="Courier" pitchFamily="2" charset="0"/>
              </a:rPr>
              <a:t>(, axis = n) </a:t>
            </a:r>
            <a:r>
              <a:rPr lang="en-US" sz="3200" dirty="0"/>
              <a:t>- returns range (maximum-minimum) of values along an axis.</a:t>
            </a:r>
          </a:p>
          <a:p>
            <a:endParaRPr lang="en-US" sz="1200" dirty="0"/>
          </a:p>
          <a:p>
            <a:r>
              <a:rPr lang="en-US" sz="3200" dirty="0" err="1">
                <a:latin typeface="Courier" pitchFamily="2" charset="0"/>
              </a:rPr>
              <a:t>numpy.percentile</a:t>
            </a:r>
            <a:r>
              <a:rPr lang="en-US" sz="3200" dirty="0">
                <a:latin typeface="Courier" pitchFamily="2" charset="0"/>
              </a:rPr>
              <a:t>(a, q, axis) </a:t>
            </a:r>
            <a:r>
              <a:rPr lang="en-US" sz="3200" dirty="0"/>
              <a:t>– returns  value below which a given percentage of observations in a group of observations fall. </a:t>
            </a:r>
            <a:r>
              <a:rPr lang="en-US" sz="3200" dirty="0">
                <a:latin typeface="Courier" pitchFamily="2" charset="0"/>
              </a:rPr>
              <a:t>q</a:t>
            </a:r>
            <a:r>
              <a:rPr lang="en-US" sz="3200" dirty="0"/>
              <a:t>: percentile to compute (between 0-100).</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7696332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016758"/>
          </a:xfrm>
          <a:prstGeom prst="rect">
            <a:avLst/>
          </a:prstGeom>
        </p:spPr>
        <p:txBody>
          <a:bodyPr wrap="square">
            <a:spAutoFit/>
          </a:bodyPr>
          <a:lstStyle/>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Mathematical Functions</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3200" dirty="0">
                <a:solidFill>
                  <a:schemeClr val="tx1">
                    <a:lumMod val="95000"/>
                    <a:lumOff val="5000"/>
                  </a:schemeClr>
                </a:solidFill>
              </a:rPr>
              <a:t>NumPy - Statistical Functions</a:t>
            </a:r>
          </a:p>
          <a:p>
            <a:pPr algn="ctr"/>
            <a:endParaRPr lang="en-US" sz="3200" dirty="0">
              <a:solidFill>
                <a:schemeClr val="tx1">
                  <a:lumMod val="95000"/>
                  <a:lumOff val="5000"/>
                </a:schemeClr>
              </a:solidFill>
            </a:endParaRPr>
          </a:p>
          <a:p>
            <a:r>
              <a:rPr lang="en-US" sz="3200" dirty="0" err="1">
                <a:latin typeface="Courier" pitchFamily="2" charset="0"/>
              </a:rPr>
              <a:t>numpy.median</a:t>
            </a:r>
            <a:r>
              <a:rPr lang="en-US" sz="3200" dirty="0">
                <a:latin typeface="Courier" pitchFamily="2" charset="0"/>
              </a:rPr>
              <a:t>(a, axis = n) </a:t>
            </a:r>
            <a:r>
              <a:rPr lang="en-US" sz="3200" dirty="0"/>
              <a:t>- returns median of values along an axis.</a:t>
            </a:r>
          </a:p>
          <a:p>
            <a:endParaRPr lang="en-US" sz="3200" dirty="0"/>
          </a:p>
          <a:p>
            <a:r>
              <a:rPr lang="en-US" sz="3200" dirty="0" err="1">
                <a:latin typeface="Courier" pitchFamily="2" charset="0"/>
              </a:rPr>
              <a:t>numpy.mean</a:t>
            </a:r>
            <a:r>
              <a:rPr lang="en-US" sz="3200" dirty="0">
                <a:latin typeface="Courier" pitchFamily="2" charset="0"/>
              </a:rPr>
              <a:t>(a, axis = n) </a:t>
            </a:r>
            <a:r>
              <a:rPr lang="en-US" sz="3200" dirty="0"/>
              <a:t>- returns arithmetic mean of values along an axis.</a:t>
            </a: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3200" b="0" i="0" dirty="0">
              <a:solidFill>
                <a:schemeClr val="tx1">
                  <a:lumMod val="95000"/>
                  <a:lumOff val="5000"/>
                </a:schemeClr>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99014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7478970"/>
          </a:xfrm>
          <a:prstGeom prst="rect">
            <a:avLst/>
          </a:prstGeom>
        </p:spPr>
        <p:txBody>
          <a:bodyPr wrap="square">
            <a:spAutoFit/>
          </a:bodyPr>
          <a:lstStyle/>
          <a:p>
            <a:pPr algn="ctr"/>
            <a:r>
              <a:rPr lang="en-US" sz="3200" dirty="0">
                <a:solidFill>
                  <a:schemeClr val="tx1">
                    <a:lumMod val="95000"/>
                    <a:lumOff val="5000"/>
                  </a:schemeClr>
                </a:solidFill>
                <a:latin typeface="Calibri" panose="020F0502020204030204" pitchFamily="34" charset="0"/>
                <a:cs typeface="Calibri" panose="020F0502020204030204" pitchFamily="34" charset="0"/>
              </a:rPr>
              <a:t>NumPy - Mathematical Functions</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r>
              <a:rPr lang="en-US" sz="3200" dirty="0">
                <a:solidFill>
                  <a:schemeClr val="tx1">
                    <a:lumMod val="95000"/>
                    <a:lumOff val="5000"/>
                  </a:schemeClr>
                </a:solidFill>
              </a:rPr>
              <a:t>NumPy - Statistical Functions</a:t>
            </a:r>
          </a:p>
          <a:p>
            <a:pPr algn="ctr"/>
            <a:endParaRPr lang="en-US" sz="3200" dirty="0">
              <a:solidFill>
                <a:schemeClr val="tx1">
                  <a:lumMod val="95000"/>
                  <a:lumOff val="5000"/>
                </a:schemeClr>
              </a:solidFill>
            </a:endParaRPr>
          </a:p>
          <a:p>
            <a:r>
              <a:rPr lang="en-US" sz="3200" dirty="0" err="1">
                <a:latin typeface="Courier" pitchFamily="2" charset="0"/>
              </a:rPr>
              <a:t>numpy.average</a:t>
            </a:r>
            <a:r>
              <a:rPr lang="en-US" sz="3200" dirty="0">
                <a:latin typeface="Courier" pitchFamily="2" charset="0"/>
              </a:rPr>
              <a:t>(</a:t>
            </a:r>
            <a:r>
              <a:rPr lang="en-US" sz="3200" dirty="0" err="1">
                <a:latin typeface="Courier" pitchFamily="2" charset="0"/>
              </a:rPr>
              <a:t>a,weights</a:t>
            </a:r>
            <a:r>
              <a:rPr lang="en-US" sz="3200" dirty="0">
                <a:latin typeface="Courier" pitchFamily="2" charset="0"/>
              </a:rPr>
              <a:t> = </a:t>
            </a:r>
            <a:r>
              <a:rPr lang="en-US" sz="3200" dirty="0" err="1">
                <a:latin typeface="Courier" pitchFamily="2" charset="0"/>
              </a:rPr>
              <a:t>wts</a:t>
            </a:r>
            <a:r>
              <a:rPr lang="en-US" sz="3200" dirty="0">
                <a:latin typeface="Courier" pitchFamily="2" charset="0"/>
              </a:rPr>
              <a:t>, axis = n) </a:t>
            </a:r>
            <a:r>
              <a:rPr lang="en-US" sz="3200" dirty="0"/>
              <a:t>- returns weighted arithmetic mean of array using weights from a second array, along an axis. </a:t>
            </a:r>
          </a:p>
          <a:p>
            <a:r>
              <a:rPr lang="en-US" sz="3200" dirty="0"/>
              <a:t>Optionally return sum of weights. </a:t>
            </a:r>
          </a:p>
          <a:p>
            <a:r>
              <a:rPr lang="en-US" sz="3200" dirty="0"/>
              <a:t>Weighted average = (a*</a:t>
            </a:r>
            <a:r>
              <a:rPr lang="en-US" sz="3200" dirty="0" err="1"/>
              <a:t>wts</a:t>
            </a:r>
            <a:r>
              <a:rPr lang="en-US" sz="3200" dirty="0"/>
              <a:t>/sum(</a:t>
            </a:r>
            <a:r>
              <a:rPr lang="en-US" sz="3200" dirty="0" err="1"/>
              <a:t>wts</a:t>
            </a:r>
            <a:r>
              <a:rPr lang="en-US" sz="3200" dirty="0"/>
              <a:t>)) [element-by-element *]</a:t>
            </a:r>
          </a:p>
          <a:p>
            <a:endParaRPr lang="en-US" sz="3200" dirty="0"/>
          </a:p>
          <a:p>
            <a:r>
              <a:rPr lang="en-US" sz="3200" dirty="0" err="1"/>
              <a:t>np.std</a:t>
            </a:r>
            <a:r>
              <a:rPr lang="en-US" sz="3200" dirty="0"/>
              <a:t>(a) – returns standard deviation</a:t>
            </a:r>
          </a:p>
          <a:p>
            <a:endParaRPr lang="en-US" sz="3200" dirty="0"/>
          </a:p>
          <a:p>
            <a:r>
              <a:rPr lang="en-US" sz="3200" dirty="0" err="1"/>
              <a:t>np.var</a:t>
            </a:r>
            <a:r>
              <a:rPr lang="en-US" sz="3200" dirty="0"/>
              <a:t>(a) – return variance</a:t>
            </a:r>
          </a:p>
          <a:p>
            <a:pPr algn="ctr"/>
            <a:endParaRPr lang="en-US" sz="3200" dirty="0">
              <a:solidFill>
                <a:schemeClr val="tx1">
                  <a:lumMod val="95000"/>
                  <a:lumOff val="5000"/>
                </a:schemeClr>
              </a:solidFill>
              <a:latin typeface="Calibri" panose="020F0502020204030204" pitchFamily="34" charset="0"/>
              <a:cs typeface="Calibri" panose="020F0502020204030204" pitchFamily="34" charset="0"/>
            </a:endParaRPr>
          </a:p>
          <a:p>
            <a:pPr algn="ctr"/>
            <a:endParaRPr lang="en-US" sz="3200" b="0" i="0" dirty="0">
              <a:solidFill>
                <a:schemeClr val="tx1">
                  <a:lumMod val="95000"/>
                  <a:lumOff val="5000"/>
                </a:schemeClr>
              </a:solidFill>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5682111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783771"/>
            <a:ext cx="12192000" cy="5016758"/>
          </a:xfrm>
          <a:prstGeom prst="rect">
            <a:avLst/>
          </a:prstGeom>
        </p:spPr>
        <p:txBody>
          <a:bodyPr wrap="square">
            <a:spAutoFit/>
          </a:bodyPr>
          <a:lstStyle/>
          <a:p>
            <a:pPr algn="ctr"/>
            <a:r>
              <a:rPr lang="en-US" sz="3200" dirty="0">
                <a:solidFill>
                  <a:schemeClr val="tx1">
                    <a:lumMod val="95000"/>
                    <a:lumOff val="5000"/>
                  </a:schemeClr>
                </a:solidFill>
                <a:cs typeface="Calibri" panose="020F0502020204030204" pitchFamily="34" charset="0"/>
              </a:rPr>
              <a:t>NumPy - Mathematical Functions</a:t>
            </a:r>
          </a:p>
          <a:p>
            <a:pPr algn="ctr"/>
            <a:endParaRPr lang="en-US" sz="3200" dirty="0">
              <a:solidFill>
                <a:schemeClr val="tx1">
                  <a:lumMod val="95000"/>
                  <a:lumOff val="5000"/>
                </a:schemeClr>
              </a:solidFill>
              <a:cs typeface="Calibri" panose="020F0502020204030204" pitchFamily="34" charset="0"/>
            </a:endParaRPr>
          </a:p>
          <a:p>
            <a:pPr algn="ctr"/>
            <a:r>
              <a:rPr lang="en-US" sz="3200" dirty="0"/>
              <a:t>NumPy - Sort, Search &amp; Counting Functions</a:t>
            </a:r>
          </a:p>
          <a:p>
            <a:pPr algn="ctr"/>
            <a:endParaRPr lang="en-US" sz="3200" dirty="0"/>
          </a:p>
          <a:p>
            <a:r>
              <a:rPr lang="en-US" sz="3200" dirty="0" err="1">
                <a:latin typeface="Courier" pitchFamily="2" charset="0"/>
              </a:rPr>
              <a:t>numpy.sort</a:t>
            </a:r>
            <a:r>
              <a:rPr lang="en-US" sz="3200" dirty="0">
                <a:latin typeface="Courier" pitchFamily="2" charset="0"/>
              </a:rPr>
              <a:t>(a, axis, kind, order) </a:t>
            </a:r>
            <a:r>
              <a:rPr lang="en-US" sz="3200" dirty="0"/>
              <a:t>- returns a sorted copy of the input array.</a:t>
            </a:r>
          </a:p>
          <a:p>
            <a:pPr algn="ctr"/>
            <a:endParaRPr lang="en-US" sz="3200" dirty="0">
              <a:solidFill>
                <a:schemeClr val="tx1">
                  <a:lumMod val="95000"/>
                  <a:lumOff val="5000"/>
                </a:schemeClr>
              </a:solidFill>
              <a:cs typeface="Calibri" panose="020F0502020204030204" pitchFamily="34" charset="0"/>
            </a:endParaRPr>
          </a:p>
          <a:p>
            <a:pPr algn="ctr"/>
            <a:r>
              <a:rPr lang="en-US" sz="3200" dirty="0">
                <a:solidFill>
                  <a:schemeClr val="tx1">
                    <a:lumMod val="95000"/>
                    <a:lumOff val="5000"/>
                  </a:schemeClr>
                </a:solidFill>
                <a:latin typeface="Courier" pitchFamily="2" charset="0"/>
                <a:cs typeface="Calibri" panose="020F0502020204030204" pitchFamily="34" charset="0"/>
              </a:rPr>
              <a:t>k</a:t>
            </a:r>
            <a:r>
              <a:rPr lang="en-US" sz="3200" b="0" i="0" dirty="0">
                <a:solidFill>
                  <a:schemeClr val="tx1">
                    <a:lumMod val="95000"/>
                    <a:lumOff val="5000"/>
                  </a:schemeClr>
                </a:solidFill>
                <a:effectLst/>
                <a:latin typeface="Courier" pitchFamily="2" charset="0"/>
                <a:cs typeface="Calibri" panose="020F0502020204030204" pitchFamily="34" charset="0"/>
              </a:rPr>
              <a:t>ind</a:t>
            </a:r>
            <a:r>
              <a:rPr lang="en-US" sz="3200" b="0" i="0" dirty="0">
                <a:solidFill>
                  <a:schemeClr val="tx1">
                    <a:lumMod val="95000"/>
                    <a:lumOff val="5000"/>
                  </a:schemeClr>
                </a:solidFill>
                <a:effectLst/>
                <a:cs typeface="Calibri" panose="020F0502020204030204" pitchFamily="34" charset="0"/>
              </a:rPr>
              <a:t> - </a:t>
            </a:r>
            <a:r>
              <a:rPr lang="en-US" sz="3200" dirty="0"/>
              <a:t>Default is quicksort (others ‘</a:t>
            </a:r>
            <a:r>
              <a:rPr lang="en-US" sz="3200" dirty="0" err="1"/>
              <a:t>mergesort</a:t>
            </a:r>
            <a:r>
              <a:rPr lang="en-US" sz="3200" dirty="0"/>
              <a:t>’ and ‘heapsort’?)</a:t>
            </a:r>
          </a:p>
          <a:p>
            <a:pPr algn="ctr"/>
            <a:endParaRPr lang="en-US" sz="3200" b="0" i="0" dirty="0">
              <a:solidFill>
                <a:schemeClr val="tx1">
                  <a:lumMod val="95000"/>
                  <a:lumOff val="5000"/>
                </a:schemeClr>
              </a:solidFill>
              <a:effectLst/>
              <a:cs typeface="Calibri" panose="020F0502020204030204" pitchFamily="34" charset="0"/>
            </a:endParaRPr>
          </a:p>
          <a:p>
            <a:pPr algn="ctr"/>
            <a:r>
              <a:rPr lang="en-US" sz="3200" dirty="0">
                <a:solidFill>
                  <a:schemeClr val="tx1">
                    <a:lumMod val="95000"/>
                    <a:lumOff val="5000"/>
                  </a:schemeClr>
                </a:solidFill>
                <a:latin typeface="Courier" pitchFamily="2" charset="0"/>
                <a:cs typeface="Calibri" panose="020F0502020204030204" pitchFamily="34" charset="0"/>
              </a:rPr>
              <a:t>order</a:t>
            </a:r>
            <a:r>
              <a:rPr lang="en-US" sz="3200" dirty="0">
                <a:solidFill>
                  <a:schemeClr val="tx1">
                    <a:lumMod val="95000"/>
                    <a:lumOff val="5000"/>
                  </a:schemeClr>
                </a:solidFill>
                <a:cs typeface="Calibri" panose="020F0502020204030204" pitchFamily="34" charset="0"/>
              </a:rPr>
              <a:t> - </a:t>
            </a:r>
            <a:r>
              <a:rPr lang="en-US" sz="3200" dirty="0"/>
              <a:t>If the array contains fields, the order of fields to be sorted</a:t>
            </a:r>
            <a:endParaRPr lang="en-US" sz="3200" b="0" i="0" dirty="0">
              <a:solidFill>
                <a:schemeClr val="tx1">
                  <a:lumMod val="95000"/>
                  <a:lumOff val="5000"/>
                </a:schemeClr>
              </a:solidFill>
              <a:effectLst/>
              <a:cs typeface="Calibri" panose="020F0502020204030204" pitchFamily="34" charset="0"/>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471385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894195"/>
          </a:xfrm>
          <a:prstGeom prst="rect">
            <a:avLst/>
          </a:prstGeom>
        </p:spPr>
        <p:txBody>
          <a:bodyPr wrap="square">
            <a:spAutoFit/>
          </a:bodyPr>
          <a:lstStyle/>
          <a:p>
            <a:pPr algn="ctr"/>
            <a:r>
              <a:rPr lang="en-US" sz="3200" dirty="0">
                <a:solidFill>
                  <a:schemeClr val="tx1">
                    <a:lumMod val="95000"/>
                    <a:lumOff val="5000"/>
                  </a:schemeClr>
                </a:solidFill>
                <a:cs typeface="Calibri" panose="020F0502020204030204" pitchFamily="34" charset="0"/>
              </a:rPr>
              <a:t>NumPy - Mathematical Functions</a:t>
            </a:r>
          </a:p>
          <a:p>
            <a:pPr algn="ctr"/>
            <a:endParaRPr lang="en-US" sz="1200" dirty="0">
              <a:solidFill>
                <a:schemeClr val="tx1">
                  <a:lumMod val="95000"/>
                  <a:lumOff val="5000"/>
                </a:schemeClr>
              </a:solidFill>
              <a:cs typeface="Calibri" panose="020F0502020204030204" pitchFamily="34" charset="0"/>
            </a:endParaRPr>
          </a:p>
          <a:p>
            <a:pPr algn="ctr"/>
            <a:r>
              <a:rPr lang="en-US" sz="3200" dirty="0"/>
              <a:t>NumPy - Sort, Search &amp; Counting Functions</a:t>
            </a:r>
          </a:p>
          <a:p>
            <a:pPr algn="ctr"/>
            <a:endParaRPr lang="en-US" sz="1200" dirty="0"/>
          </a:p>
          <a:p>
            <a:r>
              <a:rPr lang="en-US" sz="3200" dirty="0" err="1">
                <a:latin typeface="Courier" pitchFamily="2" charset="0"/>
              </a:rPr>
              <a:t>numpy.argsort</a:t>
            </a:r>
            <a:r>
              <a:rPr lang="en-US" sz="3200" dirty="0">
                <a:latin typeface="Courier" pitchFamily="2" charset="0"/>
              </a:rPr>
              <a:t>(a, axis) </a:t>
            </a:r>
            <a:r>
              <a:rPr lang="en-US" sz="3200" dirty="0"/>
              <a:t>- Performs an indirect sort on input array, along the given axis and using a specified kind of sort to return the array of indices of data. Indices </a:t>
            </a:r>
            <a:r>
              <a:rPr lang="en-US" sz="3200" dirty="0" err="1"/>
              <a:t>arra</a:t>
            </a:r>
            <a:r>
              <a:rPr lang="en-US" sz="3200" dirty="0"/>
              <a:t> </a:t>
            </a:r>
            <a:r>
              <a:rPr lang="en-US" sz="3200" dirty="0" err="1"/>
              <a:t>usyed</a:t>
            </a:r>
            <a:r>
              <a:rPr lang="en-US" sz="3200" dirty="0"/>
              <a:t> to construct the sorted array.</a:t>
            </a:r>
          </a:p>
          <a:p>
            <a:endParaRPr lang="en-US" sz="1200" dirty="0"/>
          </a:p>
          <a:p>
            <a:r>
              <a:rPr lang="en-US" sz="2600" dirty="0"/>
              <a:t>import </a:t>
            </a:r>
            <a:r>
              <a:rPr lang="en-US" sz="2600" dirty="0" err="1"/>
              <a:t>numpy</a:t>
            </a:r>
            <a:r>
              <a:rPr lang="en-US" sz="2600" dirty="0"/>
              <a:t> as np </a:t>
            </a:r>
          </a:p>
          <a:p>
            <a:r>
              <a:rPr lang="en-US" sz="2600" dirty="0"/>
              <a:t>x = </a:t>
            </a:r>
            <a:r>
              <a:rPr lang="en-US" sz="2600" dirty="0" err="1"/>
              <a:t>np.array</a:t>
            </a:r>
            <a:r>
              <a:rPr lang="en-US" sz="2600" dirty="0"/>
              <a:t>([3, 1, 2]) </a:t>
            </a:r>
          </a:p>
          <a:p>
            <a:r>
              <a:rPr lang="en-US" sz="2600" dirty="0"/>
              <a:t>print('Our array is:'); print(x); print('\n'); print('Applying </a:t>
            </a:r>
            <a:r>
              <a:rPr lang="en-US" sz="2600" dirty="0" err="1"/>
              <a:t>argsort</a:t>
            </a:r>
            <a:r>
              <a:rPr lang="en-US" sz="2600" dirty="0"/>
              <a:t>() to x:')</a:t>
            </a:r>
          </a:p>
          <a:p>
            <a:r>
              <a:rPr lang="en-US" sz="2600" dirty="0"/>
              <a:t>y = </a:t>
            </a:r>
            <a:r>
              <a:rPr lang="en-US" sz="2600" dirty="0" err="1"/>
              <a:t>np.argsort</a:t>
            </a:r>
            <a:r>
              <a:rPr lang="en-US" sz="2600" dirty="0"/>
              <a:t>(x) </a:t>
            </a:r>
          </a:p>
          <a:p>
            <a:r>
              <a:rPr lang="en-US" sz="2600" dirty="0"/>
              <a:t>print(y); print('\n'); print('Reconstruct original array in sorted order:'); print(x[y]); print('\n’) </a:t>
            </a:r>
          </a:p>
          <a:p>
            <a:r>
              <a:rPr lang="en-US" sz="2600" dirty="0"/>
              <a:t>print('Reconstruct the original array using loop:') </a:t>
            </a:r>
          </a:p>
          <a:p>
            <a:endParaRPr lang="en-US" sz="1200" dirty="0"/>
          </a:p>
          <a:p>
            <a:r>
              <a:rPr lang="en-US" sz="2600" dirty="0"/>
              <a:t>for </a:t>
            </a:r>
            <a:r>
              <a:rPr lang="en-US" sz="2600" dirty="0" err="1"/>
              <a:t>i</a:t>
            </a:r>
            <a:r>
              <a:rPr lang="en-US" sz="2600" dirty="0"/>
              <a:t> in y: </a:t>
            </a:r>
          </a:p>
          <a:p>
            <a:r>
              <a:rPr lang="en-US" sz="2600" dirty="0"/>
              <a:t>    print (x[</a:t>
            </a:r>
            <a:r>
              <a:rPr lang="en-US" sz="2600" dirty="0" err="1"/>
              <a:t>i</a:t>
            </a:r>
            <a:r>
              <a:rPr lang="en-US" sz="2600" dirty="0"/>
              <a:t>]</a:t>
            </a:r>
            <a:r>
              <a:rPr lang="en-US" sz="2600" dirty="0">
                <a:latin typeface="Courier" pitchFamily="2" charset="0"/>
              </a:rPr>
              <a:t>,end=" "</a:t>
            </a:r>
            <a:r>
              <a:rPr lang="en-US" sz="2600" dirty="0">
                <a:solidFill>
                  <a:srgbClr val="666600"/>
                </a:solidFill>
                <a:latin typeface="Courier" pitchFamily="2" charset="0"/>
              </a:rPr>
              <a:t>)</a:t>
            </a:r>
            <a:endParaRPr lang="en-US" sz="26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679324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4031873"/>
          </a:xfrm>
          <a:prstGeom prst="rect">
            <a:avLst/>
          </a:prstGeom>
        </p:spPr>
        <p:txBody>
          <a:bodyPr wrap="square">
            <a:spAutoFit/>
          </a:bodyPr>
          <a:lstStyle/>
          <a:p>
            <a:pPr algn="ctr"/>
            <a:r>
              <a:rPr lang="en-US" sz="3200" dirty="0">
                <a:solidFill>
                  <a:schemeClr val="tx1">
                    <a:lumMod val="95000"/>
                    <a:lumOff val="5000"/>
                  </a:schemeClr>
                </a:solidFill>
                <a:cs typeface="Calibri" panose="020F0502020204030204" pitchFamily="34" charset="0"/>
              </a:rPr>
              <a:t>NumPy - Mathematical Functions</a:t>
            </a:r>
          </a:p>
          <a:p>
            <a:pPr algn="ctr"/>
            <a:endParaRPr lang="en-US" sz="3200" dirty="0">
              <a:solidFill>
                <a:schemeClr val="tx1">
                  <a:lumMod val="95000"/>
                  <a:lumOff val="5000"/>
                </a:schemeClr>
              </a:solidFill>
              <a:cs typeface="Calibri" panose="020F0502020204030204" pitchFamily="34" charset="0"/>
            </a:endParaRPr>
          </a:p>
          <a:p>
            <a:pPr algn="ctr"/>
            <a:r>
              <a:rPr lang="en-US" sz="3200" dirty="0"/>
              <a:t>NumPy - Sort, Search &amp; Counting Functions</a:t>
            </a:r>
          </a:p>
          <a:p>
            <a:pPr algn="ctr"/>
            <a:endParaRPr lang="en-US" sz="3200" dirty="0"/>
          </a:p>
          <a:p>
            <a:r>
              <a:rPr lang="en-US" sz="3200" dirty="0" err="1">
                <a:latin typeface="Courier" pitchFamily="2" charset="0"/>
              </a:rPr>
              <a:t>numpy.lexsort</a:t>
            </a:r>
            <a:r>
              <a:rPr lang="en-US" sz="3200" dirty="0">
                <a:latin typeface="Courier" pitchFamily="2" charset="0"/>
              </a:rPr>
              <a:t>() </a:t>
            </a:r>
            <a:r>
              <a:rPr lang="en-US" sz="3200" dirty="0"/>
              <a:t>- performs an indirect sort using a sequence of keys. The keys can be seen as a column in a spreadsheet. The function returns an array of indices, using which the sorted data can be obtained. Note, that the last key happens to be the primary key of sort.</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436018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7417415"/>
          </a:xfrm>
          <a:prstGeom prst="rect">
            <a:avLst/>
          </a:prstGeom>
        </p:spPr>
        <p:txBody>
          <a:bodyPr wrap="square">
            <a:spAutoFit/>
          </a:bodyPr>
          <a:lstStyle/>
          <a:p>
            <a:pPr algn="ctr"/>
            <a:r>
              <a:rPr lang="en-US" sz="3200" dirty="0">
                <a:solidFill>
                  <a:schemeClr val="tx1">
                    <a:lumMod val="95000"/>
                    <a:lumOff val="5000"/>
                  </a:schemeClr>
                </a:solidFill>
                <a:cs typeface="Calibri" panose="020F0502020204030204" pitchFamily="34" charset="0"/>
              </a:rPr>
              <a:t>NumPy - Mathematical Functions</a:t>
            </a:r>
          </a:p>
          <a:p>
            <a:pPr algn="ctr"/>
            <a:endParaRPr lang="en-US" sz="1200" dirty="0">
              <a:solidFill>
                <a:schemeClr val="tx1">
                  <a:lumMod val="95000"/>
                  <a:lumOff val="5000"/>
                </a:schemeClr>
              </a:solidFill>
              <a:cs typeface="Calibri" panose="020F0502020204030204" pitchFamily="34" charset="0"/>
            </a:endParaRPr>
          </a:p>
          <a:p>
            <a:pPr algn="ctr"/>
            <a:r>
              <a:rPr lang="en-US" sz="3200" dirty="0"/>
              <a:t>NumPy - Sort, Search &amp; Counting Functions</a:t>
            </a:r>
          </a:p>
          <a:p>
            <a:pPr algn="ctr"/>
            <a:endParaRPr lang="en-US" sz="1200" dirty="0"/>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a:t>
            </a:r>
          </a:p>
          <a:p>
            <a:r>
              <a:rPr lang="en-US" sz="1200" dirty="0">
                <a:latin typeface="Courier" pitchFamily="2" charset="0"/>
              </a:rPr>
              <a:t> </a:t>
            </a:r>
          </a:p>
          <a:p>
            <a:r>
              <a:rPr lang="en-US" sz="3200" dirty="0">
                <a:latin typeface="Courier" pitchFamily="2" charset="0"/>
              </a:rPr>
              <a:t>nm = ('</a:t>
            </a:r>
            <a:r>
              <a:rPr lang="en-US" sz="3200" dirty="0" err="1">
                <a:latin typeface="Courier" pitchFamily="2" charset="0"/>
              </a:rPr>
              <a:t>raju</a:t>
            </a:r>
            <a:r>
              <a:rPr lang="en-US" sz="3200" dirty="0">
                <a:latin typeface="Courier" pitchFamily="2" charset="0"/>
              </a:rPr>
              <a:t>','anil','</a:t>
            </a:r>
            <a:r>
              <a:rPr lang="en-US" sz="3200" dirty="0" err="1">
                <a:latin typeface="Courier" pitchFamily="2" charset="0"/>
              </a:rPr>
              <a:t>ravi</a:t>
            </a:r>
            <a:r>
              <a:rPr lang="en-US" sz="3200" dirty="0">
                <a:latin typeface="Courier" pitchFamily="2" charset="0"/>
              </a:rPr>
              <a:t>','</a:t>
            </a:r>
            <a:r>
              <a:rPr lang="en-US" sz="3200" dirty="0" err="1">
                <a:latin typeface="Courier" pitchFamily="2" charset="0"/>
              </a:rPr>
              <a:t>amar</a:t>
            </a:r>
            <a:r>
              <a:rPr lang="en-US" sz="3200" dirty="0">
                <a:latin typeface="Courier" pitchFamily="2" charset="0"/>
              </a:rPr>
              <a:t>')</a:t>
            </a:r>
          </a:p>
          <a:p>
            <a:r>
              <a:rPr lang="en-US" sz="3200" dirty="0">
                <a:latin typeface="Courier" pitchFamily="2" charset="0"/>
              </a:rPr>
              <a:t>dv = ('</a:t>
            </a:r>
            <a:r>
              <a:rPr lang="en-US" sz="3200" dirty="0" err="1">
                <a:latin typeface="Courier" pitchFamily="2" charset="0"/>
              </a:rPr>
              <a:t>f.y.</a:t>
            </a:r>
            <a:r>
              <a:rPr lang="en-US" sz="3200" dirty="0">
                <a:latin typeface="Courier" pitchFamily="2" charset="0"/>
              </a:rPr>
              <a:t>', '</a:t>
            </a:r>
            <a:r>
              <a:rPr lang="en-US" sz="3200" dirty="0" err="1">
                <a:latin typeface="Courier" pitchFamily="2" charset="0"/>
              </a:rPr>
              <a:t>s.y</a:t>
            </a:r>
            <a:r>
              <a:rPr lang="en-US" sz="3200" dirty="0">
                <a:latin typeface="Courier" pitchFamily="2" charset="0"/>
              </a:rPr>
              <a:t>.', '</a:t>
            </a:r>
            <a:r>
              <a:rPr lang="en-US" sz="3200" dirty="0" err="1">
                <a:latin typeface="Courier" pitchFamily="2" charset="0"/>
              </a:rPr>
              <a:t>s.y</a:t>
            </a:r>
            <a:r>
              <a:rPr lang="en-US" sz="3200" dirty="0">
                <a:latin typeface="Courier" pitchFamily="2" charset="0"/>
              </a:rPr>
              <a:t>.', '</a:t>
            </a:r>
            <a:r>
              <a:rPr lang="en-US" sz="3200" dirty="0" err="1">
                <a:latin typeface="Courier" pitchFamily="2" charset="0"/>
              </a:rPr>
              <a:t>f.y.</a:t>
            </a:r>
            <a:r>
              <a:rPr lang="en-US" sz="3200" dirty="0">
                <a:latin typeface="Courier" pitchFamily="2" charset="0"/>
              </a:rPr>
              <a:t>')</a:t>
            </a:r>
          </a:p>
          <a:p>
            <a:r>
              <a:rPr lang="en-US" sz="3200" dirty="0" err="1">
                <a:latin typeface="Courier" pitchFamily="2" charset="0"/>
              </a:rPr>
              <a:t>ind</a:t>
            </a:r>
            <a:r>
              <a:rPr lang="en-US" sz="3200" dirty="0">
                <a:latin typeface="Courier" pitchFamily="2" charset="0"/>
              </a:rPr>
              <a:t> = </a:t>
            </a:r>
            <a:r>
              <a:rPr lang="en-US" sz="3200" dirty="0" err="1">
                <a:latin typeface="Courier" pitchFamily="2" charset="0"/>
              </a:rPr>
              <a:t>np.lexsort</a:t>
            </a:r>
            <a:r>
              <a:rPr lang="en-US" sz="3200" dirty="0">
                <a:latin typeface="Courier" pitchFamily="2" charset="0"/>
              </a:rPr>
              <a:t>((</a:t>
            </a:r>
            <a:r>
              <a:rPr lang="en-US" sz="3200" dirty="0" err="1">
                <a:latin typeface="Courier" pitchFamily="2" charset="0"/>
              </a:rPr>
              <a:t>dv,nm</a:t>
            </a:r>
            <a:r>
              <a:rPr lang="en-US" sz="3200" dirty="0">
                <a:latin typeface="Courier" pitchFamily="2" charset="0"/>
              </a:rPr>
              <a:t>))</a:t>
            </a:r>
          </a:p>
          <a:p>
            <a:endParaRPr lang="en-US" sz="1200" dirty="0">
              <a:latin typeface="Courier" pitchFamily="2" charset="0"/>
            </a:endParaRPr>
          </a:p>
          <a:p>
            <a:r>
              <a:rPr lang="en-US" sz="3200" dirty="0">
                <a:latin typeface="Courier" pitchFamily="2" charset="0"/>
              </a:rPr>
              <a:t>print('Applying </a:t>
            </a:r>
            <a:r>
              <a:rPr lang="en-US" sz="3200" dirty="0" err="1">
                <a:latin typeface="Courier" pitchFamily="2" charset="0"/>
              </a:rPr>
              <a:t>lexsort</a:t>
            </a:r>
            <a:r>
              <a:rPr lang="en-US" sz="3200" dirty="0">
                <a:latin typeface="Courier" pitchFamily="2" charset="0"/>
              </a:rPr>
              <a:t>() function:')</a:t>
            </a:r>
          </a:p>
          <a:p>
            <a:r>
              <a:rPr lang="en-US" sz="3200" dirty="0">
                <a:latin typeface="Courier" pitchFamily="2" charset="0"/>
              </a:rPr>
              <a:t>print(</a:t>
            </a:r>
            <a:r>
              <a:rPr lang="en-US" sz="3200" dirty="0" err="1">
                <a:latin typeface="Courier" pitchFamily="2" charset="0"/>
              </a:rPr>
              <a:t>ind</a:t>
            </a:r>
            <a:r>
              <a:rPr lang="en-US" sz="3200" dirty="0">
                <a:latin typeface="Courier" pitchFamily="2" charset="0"/>
              </a:rPr>
              <a:t>)</a:t>
            </a:r>
          </a:p>
          <a:p>
            <a:r>
              <a:rPr lang="en-US" sz="3200" dirty="0">
                <a:latin typeface="Courier" pitchFamily="2" charset="0"/>
              </a:rPr>
              <a:t>print('\n')</a:t>
            </a:r>
          </a:p>
          <a:p>
            <a:endParaRPr lang="en-US" sz="1200" dirty="0">
              <a:latin typeface="Courier" pitchFamily="2" charset="0"/>
            </a:endParaRPr>
          </a:p>
          <a:p>
            <a:r>
              <a:rPr lang="en-US" sz="3200" dirty="0">
                <a:latin typeface="Courier" pitchFamily="2" charset="0"/>
              </a:rPr>
              <a:t>print('Use this index to get sorted data:')</a:t>
            </a:r>
          </a:p>
          <a:p>
            <a:r>
              <a:rPr lang="en-US" sz="3200" dirty="0">
                <a:latin typeface="Courier" pitchFamily="2" charset="0"/>
              </a:rPr>
              <a:t>print([nm[</a:t>
            </a:r>
            <a:r>
              <a:rPr lang="en-US" sz="3200" dirty="0" err="1">
                <a:latin typeface="Courier" pitchFamily="2" charset="0"/>
              </a:rPr>
              <a:t>i</a:t>
            </a:r>
            <a:r>
              <a:rPr lang="en-US" sz="3200" dirty="0">
                <a:latin typeface="Courier" pitchFamily="2" charset="0"/>
              </a:rPr>
              <a:t>] + ", " + dv[</a:t>
            </a:r>
            <a:r>
              <a:rPr lang="en-US" sz="3200" dirty="0" err="1">
                <a:latin typeface="Courier" pitchFamily="2" charset="0"/>
              </a:rPr>
              <a:t>i</a:t>
            </a:r>
            <a:r>
              <a:rPr lang="en-US" sz="3200" dirty="0">
                <a:latin typeface="Courier" pitchFamily="2" charset="0"/>
              </a:rPr>
              <a:t>] for </a:t>
            </a:r>
            <a:r>
              <a:rPr lang="en-US" sz="3200" dirty="0" err="1">
                <a:latin typeface="Courier" pitchFamily="2" charset="0"/>
              </a:rPr>
              <a:t>i</a:t>
            </a:r>
            <a:r>
              <a:rPr lang="en-US" sz="3200" dirty="0">
                <a:latin typeface="Courier" pitchFamily="2" charset="0"/>
              </a:rPr>
              <a:t> in </a:t>
            </a:r>
            <a:r>
              <a:rPr lang="en-US" sz="3200" dirty="0" err="1">
                <a:latin typeface="Courier" pitchFamily="2" charset="0"/>
              </a:rPr>
              <a:t>ind</a:t>
            </a:r>
            <a:r>
              <a:rPr lang="en-US" sz="3200" dirty="0">
                <a:latin typeface="Courier" pitchFamily="2" charset="0"/>
              </a:rPr>
              <a:t>])</a:t>
            </a:r>
          </a:p>
          <a:p>
            <a:endParaRPr lang="en-US" sz="3200" dirty="0"/>
          </a:p>
          <a:p>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692079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7971413"/>
          </a:xfrm>
          <a:prstGeom prst="rect">
            <a:avLst/>
          </a:prstGeom>
        </p:spPr>
        <p:txBody>
          <a:bodyPr wrap="square">
            <a:spAutoFit/>
          </a:bodyPr>
          <a:lstStyle/>
          <a:p>
            <a:pPr algn="ctr"/>
            <a:r>
              <a:rPr lang="en-US" sz="3200" dirty="0">
                <a:solidFill>
                  <a:schemeClr val="tx1">
                    <a:lumMod val="95000"/>
                    <a:lumOff val="5000"/>
                  </a:schemeClr>
                </a:solidFill>
                <a:cs typeface="Calibri" panose="020F0502020204030204" pitchFamily="34" charset="0"/>
              </a:rPr>
              <a:t>NumPy - Mathematical Functions</a:t>
            </a:r>
          </a:p>
          <a:p>
            <a:pPr algn="ctr"/>
            <a:endParaRPr lang="en-US" sz="3200" dirty="0">
              <a:solidFill>
                <a:schemeClr val="tx1">
                  <a:lumMod val="95000"/>
                  <a:lumOff val="5000"/>
                </a:schemeClr>
              </a:solidFill>
              <a:cs typeface="Calibri" panose="020F0502020204030204" pitchFamily="34" charset="0"/>
            </a:endParaRPr>
          </a:p>
          <a:p>
            <a:pPr algn="ctr"/>
            <a:r>
              <a:rPr lang="en-US" sz="3200" dirty="0"/>
              <a:t>NumPy - Sort, Search &amp; Counting Functions</a:t>
            </a:r>
          </a:p>
          <a:p>
            <a:pPr algn="ctr"/>
            <a:endParaRPr lang="en-US" sz="3200" dirty="0"/>
          </a:p>
          <a:p>
            <a:endParaRPr lang="en-US" sz="3200" dirty="0"/>
          </a:p>
          <a:p>
            <a:r>
              <a:rPr lang="en-US" sz="3200" dirty="0" err="1"/>
              <a:t>numpy.argmax</a:t>
            </a:r>
            <a:r>
              <a:rPr lang="en-US" sz="3200" dirty="0"/>
              <a:t>(a, axis = n) and </a:t>
            </a:r>
            <a:r>
              <a:rPr lang="en-US" sz="3200" dirty="0" err="1"/>
              <a:t>numpy.argmin</a:t>
            </a:r>
            <a:r>
              <a:rPr lang="en-US" sz="3200" dirty="0"/>
              <a:t>(a, axis = n) - return the indices of maximum and minimum elements respectively along the given axis.</a:t>
            </a:r>
          </a:p>
          <a:p>
            <a:endParaRPr lang="en-US" sz="3200" dirty="0"/>
          </a:p>
          <a:p>
            <a:r>
              <a:rPr lang="en-US" sz="3200" dirty="0" err="1"/>
              <a:t>numpy.nonzero</a:t>
            </a:r>
            <a:r>
              <a:rPr lang="en-US" sz="3200" dirty="0"/>
              <a:t>() – returns the indices of non-zero elements in the input array.</a:t>
            </a:r>
            <a:br>
              <a:rPr lang="en-US" sz="3200" dirty="0"/>
            </a:br>
            <a:endParaRPr lang="en-US" sz="3200" dirty="0"/>
          </a:p>
          <a:p>
            <a:endParaRPr lang="en-US" sz="3200" dirty="0"/>
          </a:p>
          <a:p>
            <a:endParaRPr lang="en-US" sz="3200" dirty="0"/>
          </a:p>
          <a:p>
            <a:endParaRPr lang="en-US" sz="3200" dirty="0"/>
          </a:p>
          <a:p>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5214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76366"/>
            <a:ext cx="12192000" cy="5909310"/>
          </a:xfrm>
          <a:prstGeom prst="rect">
            <a:avLst/>
          </a:prstGeom>
          <a:noFill/>
        </p:spPr>
        <p:txBody>
          <a:bodyPr wrap="square" rtlCol="0">
            <a:spAutoFit/>
          </a:bodyPr>
          <a:lstStyle/>
          <a:p>
            <a:pPr algn="ctr"/>
            <a:r>
              <a:rPr lang="en-US" sz="3200" b="1" dirty="0">
                <a:latin typeface="Papyrus" panose="020B0602040200020303" pitchFamily="34" charset="77"/>
              </a:rPr>
              <a:t>Define array (look up </a:t>
            </a:r>
            <a:r>
              <a:rPr lang="en-US" sz="3200" b="1" dirty="0" err="1">
                <a:latin typeface="Courier New" panose="02070309020205020404" pitchFamily="49" charset="0"/>
                <a:cs typeface="Courier New" panose="02070309020205020404" pitchFamily="49" charset="0"/>
              </a:rPr>
              <a:t>numpy.arrange</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on web</a:t>
            </a:r>
          </a:p>
          <a:p>
            <a:pPr algn="ctr"/>
            <a:r>
              <a:rPr lang="en-US" sz="3200" b="1" dirty="0" err="1">
                <a:latin typeface="Courier New" panose="02070309020205020404" pitchFamily="49" charset="0"/>
                <a:cs typeface="Courier New" panose="02070309020205020404" pitchFamily="49" charset="0"/>
              </a:rPr>
              <a:t>np.arange</a:t>
            </a:r>
            <a:r>
              <a:rPr lang="en-US" sz="3200" b="1" dirty="0">
                <a:latin typeface="Courier New" panose="02070309020205020404" pitchFamily="49" charset="0"/>
                <a:cs typeface="Courier New" panose="02070309020205020404" pitchFamily="49" charset="0"/>
              </a:rPr>
              <a:t>(start, stop, delta))</a:t>
            </a:r>
            <a:endParaRPr lang="en-US" sz="3200" b="1" dirty="0">
              <a:latin typeface="Papyrus" panose="020B0602040200020303" pitchFamily="34" charset="77"/>
              <a:cs typeface="Courier New" panose="02070309020205020404" pitchFamily="49" charset="0"/>
            </a:endParaRPr>
          </a:p>
          <a:p>
            <a:pPr algn="ctr"/>
            <a:r>
              <a:rPr lang="en-US" sz="3200" b="1" dirty="0">
                <a:latin typeface="Papyrus" panose="020B0602040200020303" pitchFamily="34" charset="77"/>
              </a:rPr>
              <a:t>goes from start to stop in steps of delta.</a:t>
            </a:r>
          </a:p>
          <a:p>
            <a:pPr algn="ctr"/>
            <a:endParaRPr lang="en-US" b="1" dirty="0">
              <a:latin typeface="Papyrus" panose="020B0602040200020303" pitchFamily="34" charset="77"/>
            </a:endParaRPr>
          </a:p>
          <a:p>
            <a:pPr algn="ctr"/>
            <a:r>
              <a:rPr lang="en-US" sz="3200" b="1" dirty="0">
                <a:latin typeface="Papyrus" panose="020B0602040200020303" pitchFamily="34" charset="77"/>
              </a:rPr>
              <a:t>In this case  math operates on vectors (but not exact same way as MATLAB, this is doing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a:t>
            </a:r>
          </a:p>
          <a:p>
            <a:pPr algn="ctr"/>
            <a:endParaRPr lang="en-US" b="1" dirty="0">
              <a:latin typeface="Papyrus" panose="020B0602040200020303" pitchFamily="34" charset="77"/>
            </a:endParaRPr>
          </a:p>
          <a:p>
            <a:r>
              <a:rPr lang="en-US" sz="2800" b="1" dirty="0">
                <a:latin typeface="Courier New" panose="02070309020205020404" pitchFamily="49" charset="0"/>
                <a:cs typeface="Courier New" panose="02070309020205020404" pitchFamily="49" charset="0"/>
              </a:rPr>
              <a:t>import </a:t>
            </a:r>
            <a:r>
              <a:rPr lang="en-US" sz="2800" b="1" dirty="0" err="1">
                <a:latin typeface="Courier New" panose="02070309020205020404" pitchFamily="49" charset="0"/>
                <a:cs typeface="Courier New" panose="02070309020205020404" pitchFamily="49" charset="0"/>
              </a:rPr>
              <a:t>matplotlib.pyplot</a:t>
            </a:r>
            <a:r>
              <a:rPr lang="en-US" sz="2800" b="1" dirty="0">
                <a:latin typeface="Courier New" panose="02070309020205020404" pitchFamily="49" charset="0"/>
                <a:cs typeface="Courier New" panose="02070309020205020404" pitchFamily="49" charset="0"/>
              </a:rPr>
              <a:t> as </a:t>
            </a:r>
            <a:r>
              <a:rPr lang="en-US" sz="2800" b="1" dirty="0" err="1">
                <a:latin typeface="Courier New" panose="02070309020205020404" pitchFamily="49" charset="0"/>
                <a:cs typeface="Courier New" panose="02070309020205020404" pitchFamily="49" charset="0"/>
              </a:rPr>
              <a:t>plt</a:t>
            </a:r>
            <a:r>
              <a:rPr lang="en-US" sz="2800" b="1" dirty="0">
                <a:latin typeface="Courier New" panose="02070309020205020404" pitchFamily="49" charset="0"/>
                <a:cs typeface="Courier New" panose="02070309020205020404" pitchFamily="49" charset="0"/>
              </a:rPr>
              <a:t>, </a:t>
            </a:r>
            <a:r>
              <a:rPr lang="en-US" sz="2800" b="1" dirty="0" err="1">
                <a:latin typeface="Courier New" panose="02070309020205020404" pitchFamily="49" charset="0"/>
                <a:cs typeface="Courier New" panose="02070309020205020404" pitchFamily="49" charset="0"/>
              </a:rPr>
              <a:t>numpy</a:t>
            </a:r>
            <a:r>
              <a:rPr lang="en-US" sz="2800" b="1" dirty="0">
                <a:latin typeface="Courier New" panose="02070309020205020404" pitchFamily="49" charset="0"/>
                <a:cs typeface="Courier New" panose="02070309020205020404" pitchFamily="49" charset="0"/>
              </a:rPr>
              <a:t> as np</a:t>
            </a:r>
          </a:p>
          <a:p>
            <a:r>
              <a:rPr lang="en-US" sz="2800" b="1" dirty="0">
                <a:latin typeface="Courier New" panose="02070309020205020404" pitchFamily="49" charset="0"/>
                <a:cs typeface="Courier New" panose="02070309020205020404" pitchFamily="49" charset="0"/>
              </a:rPr>
              <a:t># evenly sampled time at 200ms intervals</a:t>
            </a:r>
          </a:p>
          <a:p>
            <a:r>
              <a:rPr lang="en-US" sz="2800" b="1" dirty="0">
                <a:latin typeface="Courier New" panose="02070309020205020404" pitchFamily="49" charset="0"/>
                <a:cs typeface="Courier New" panose="02070309020205020404" pitchFamily="49" charset="0"/>
              </a:rPr>
              <a:t>t = </a:t>
            </a:r>
            <a:r>
              <a:rPr lang="en-US" sz="2800" b="1" dirty="0" err="1">
                <a:latin typeface="Courier New" panose="02070309020205020404" pitchFamily="49" charset="0"/>
                <a:cs typeface="Courier New" panose="02070309020205020404" pitchFamily="49" charset="0"/>
              </a:rPr>
              <a:t>np.arange</a:t>
            </a:r>
            <a:r>
              <a:rPr lang="en-US" sz="2800" b="1" dirty="0">
                <a:latin typeface="Courier New" panose="02070309020205020404" pitchFamily="49" charset="0"/>
                <a:cs typeface="Courier New" panose="02070309020205020404" pitchFamily="49" charset="0"/>
              </a:rPr>
              <a:t>(0., 5., 0.2)</a:t>
            </a:r>
          </a:p>
          <a:p>
            <a:r>
              <a:rPr lang="en-US" sz="2800" b="1" dirty="0">
                <a:latin typeface="Courier New" panose="02070309020205020404" pitchFamily="49" charset="0"/>
                <a:cs typeface="Courier New" panose="02070309020205020404" pitchFamily="49" charset="0"/>
              </a:rPr>
              <a:t># red dashes, blue squares and green triangles</a:t>
            </a:r>
          </a:p>
          <a:p>
            <a:r>
              <a:rPr lang="en-US" sz="2800" b="1" dirty="0" err="1">
                <a:latin typeface="Courier New" panose="02070309020205020404" pitchFamily="49" charset="0"/>
                <a:cs typeface="Courier New" panose="02070309020205020404" pitchFamily="49" charset="0"/>
              </a:rPr>
              <a:t>plt.plot</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t,t,'r</a:t>
            </a:r>
            <a:r>
              <a:rPr lang="en-US" sz="2800" b="1" dirty="0">
                <a:latin typeface="Courier New" panose="02070309020205020404" pitchFamily="49" charset="0"/>
                <a:cs typeface="Courier New" panose="02070309020205020404" pitchFamily="49" charset="0"/>
              </a:rPr>
              <a:t>--',</a:t>
            </a:r>
            <a:r>
              <a:rPr lang="en-US" sz="2800" b="1" dirty="0" err="1">
                <a:latin typeface="Courier New" panose="02070309020205020404" pitchFamily="49" charset="0"/>
                <a:cs typeface="Courier New" panose="02070309020205020404" pitchFamily="49" charset="0"/>
              </a:rPr>
              <a:t>t,t</a:t>
            </a:r>
            <a:r>
              <a:rPr lang="en-US" sz="2800" b="1" dirty="0">
                <a:latin typeface="Courier New" panose="02070309020205020404" pitchFamily="49" charset="0"/>
                <a:cs typeface="Courier New" panose="02070309020205020404" pitchFamily="49" charset="0"/>
              </a:rPr>
              <a:t>**2,'bs',t,t**3,'g^')</a:t>
            </a:r>
          </a:p>
          <a:p>
            <a:r>
              <a:rPr lang="en-US" sz="2800" b="1" dirty="0" err="1">
                <a:latin typeface="Courier New" panose="02070309020205020404" pitchFamily="49" charset="0"/>
                <a:cs typeface="Courier New" panose="02070309020205020404" pitchFamily="49" charset="0"/>
              </a:rPr>
              <a:t>plt.show</a:t>
            </a:r>
            <a:r>
              <a:rPr lang="en-US" sz="2800" b="1" dirty="0">
                <a:latin typeface="Courier New" panose="02070309020205020404" pitchFamily="49" charset="0"/>
                <a:cs typeface="Courier New" panose="02070309020205020404" pitchFamily="49" charset="0"/>
              </a:rPr>
              <a:t>()</a:t>
            </a:r>
          </a:p>
        </p:txBody>
      </p:sp>
      <p:sp>
        <p:nvSpPr>
          <p:cNvPr id="2" name="Rectangle 1">
            <a:extLst>
              <a:ext uri="{FF2B5EF4-FFF2-40B4-BE49-F238E27FC236}">
                <a16:creationId xmlns:a16="http://schemas.microsoft.com/office/drawing/2014/main" id="{4F1F4D73-80A5-6B4E-ADCE-04502819F00B}"/>
              </a:ext>
            </a:extLst>
          </p:cNvPr>
          <p:cNvSpPr/>
          <p:nvPr/>
        </p:nvSpPr>
        <p:spPr>
          <a:xfrm>
            <a:off x="3708400" y="5397718"/>
            <a:ext cx="8559801" cy="1384995"/>
          </a:xfrm>
          <a:prstGeom prst="rect">
            <a:avLst/>
          </a:prstGeom>
        </p:spPr>
        <p:txBody>
          <a:bodyPr wrap="square">
            <a:spAutoFit/>
          </a:bodyPr>
          <a:lstStyle/>
          <a:p>
            <a:r>
              <a:rPr lang="en-US" sz="2800" b="1" dirty="0">
                <a:latin typeface="Courier New" panose="02070309020205020404" pitchFamily="49" charset="0"/>
                <a:cs typeface="Courier New" panose="02070309020205020404" pitchFamily="49" charset="0"/>
              </a:rPr>
              <a:t>Note    t = </a:t>
            </a:r>
            <a:r>
              <a:rPr lang="en-US" sz="2800" b="1" dirty="0" err="1">
                <a:latin typeface="Courier New" panose="02070309020205020404" pitchFamily="49" charset="0"/>
                <a:cs typeface="Courier New" panose="02070309020205020404" pitchFamily="49" charset="0"/>
              </a:rPr>
              <a:t>np.arange</a:t>
            </a:r>
            <a:r>
              <a:rPr lang="en-US" sz="2800" b="1" dirty="0">
                <a:latin typeface="Courier New" panose="02070309020205020404" pitchFamily="49" charset="0"/>
                <a:cs typeface="Courier New" panose="02070309020205020404" pitchFamily="49" charset="0"/>
              </a:rPr>
              <a:t>(0., </a:t>
            </a:r>
            <a:r>
              <a:rPr lang="en-US" sz="2800" b="1" dirty="0">
                <a:solidFill>
                  <a:srgbClr val="FF0000"/>
                </a:solidFill>
                <a:latin typeface="Courier New" panose="02070309020205020404" pitchFamily="49" charset="0"/>
                <a:cs typeface="Courier New" panose="02070309020205020404" pitchFamily="49" charset="0"/>
              </a:rPr>
              <a:t>5.</a:t>
            </a:r>
            <a:r>
              <a:rPr lang="en-US" sz="2800" b="1" dirty="0">
                <a:latin typeface="Courier New" panose="02070309020205020404" pitchFamily="49" charset="0"/>
                <a:cs typeface="Courier New" panose="02070309020205020404" pitchFamily="49" charset="0"/>
              </a:rPr>
              <a:t>, </a:t>
            </a:r>
            <a:r>
              <a:rPr lang="en-US" sz="2800" b="1" dirty="0">
                <a:solidFill>
                  <a:srgbClr val="FF0000"/>
                </a:solidFill>
                <a:latin typeface="Courier New" panose="02070309020205020404" pitchFamily="49" charset="0"/>
                <a:cs typeface="Courier New" panose="02070309020205020404" pitchFamily="49" charset="0"/>
              </a:rPr>
              <a:t>0.2</a:t>
            </a:r>
            <a:r>
              <a:rPr lang="en-US" sz="2800" b="1" dirty="0">
                <a:latin typeface="Courier New" panose="02070309020205020404" pitchFamily="49" charset="0"/>
                <a:cs typeface="Courier New" panose="02070309020205020404" pitchFamily="49" charset="0"/>
              </a:rPr>
              <a:t>)</a:t>
            </a:r>
          </a:p>
          <a:p>
            <a:r>
              <a:rPr lang="en-US" sz="2800" b="1" dirty="0">
                <a:latin typeface="Courier New" panose="02070309020205020404" pitchFamily="49" charset="0"/>
                <a:cs typeface="Courier New" panose="02070309020205020404" pitchFamily="49" charset="0"/>
              </a:rPr>
              <a:t>        &gt;&gt;&gt; t</a:t>
            </a:r>
          </a:p>
          <a:p>
            <a:r>
              <a:rPr lang="en-US" sz="2800" b="1" dirty="0">
                <a:latin typeface="Courier New" panose="02070309020205020404" pitchFamily="49" charset="0"/>
                <a:cs typeface="Courier New" panose="02070309020205020404" pitchFamily="49" charset="0"/>
              </a:rPr>
              <a:t>        array([0. , 0.2, … , 4.6, </a:t>
            </a:r>
            <a:r>
              <a:rPr lang="en-US" sz="2800" b="1" dirty="0">
                <a:solidFill>
                  <a:srgbClr val="FF0000"/>
                </a:solidFill>
                <a:latin typeface="Courier New" panose="02070309020205020404" pitchFamily="49" charset="0"/>
                <a:cs typeface="Courier New" panose="02070309020205020404" pitchFamily="49" charset="0"/>
              </a:rPr>
              <a:t>4.8</a:t>
            </a:r>
            <a:r>
              <a:rPr lang="en-US" sz="2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7679314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10495181"/>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000" dirty="0">
              <a:cs typeface="Calibri" panose="020F0502020204030204" pitchFamily="34" charset="0"/>
            </a:endParaRPr>
          </a:p>
          <a:p>
            <a:pPr algn="ctr"/>
            <a:r>
              <a:rPr lang="en-US" sz="3200" dirty="0"/>
              <a:t>NumPy - Sort, Search &amp; Counting Functions</a:t>
            </a:r>
          </a:p>
          <a:p>
            <a:pPr algn="ctr"/>
            <a:endParaRPr lang="en-US" sz="1000" dirty="0"/>
          </a:p>
          <a:p>
            <a:r>
              <a:rPr lang="en-US" sz="3200" dirty="0" err="1">
                <a:latin typeface="Courier" pitchFamily="2" charset="0"/>
              </a:rPr>
              <a:t>numpy.where</a:t>
            </a:r>
            <a:r>
              <a:rPr lang="en-US" sz="3200" dirty="0">
                <a:latin typeface="Courier" pitchFamily="2" charset="0"/>
              </a:rPr>
              <a:t>(a) </a:t>
            </a:r>
            <a:r>
              <a:rPr lang="en-US" sz="3200" dirty="0"/>
              <a:t>- returns the indices of elements in an input array where the given condition is satisfied.</a:t>
            </a:r>
          </a:p>
          <a:p>
            <a:endParaRPr lang="en-US" sz="1200" dirty="0"/>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a:t>
            </a:r>
          </a:p>
          <a:p>
            <a:r>
              <a:rPr lang="en-US" sz="3200" dirty="0">
                <a:latin typeface="Courier" pitchFamily="2" charset="0"/>
              </a:rPr>
              <a:t>x = </a:t>
            </a:r>
            <a:r>
              <a:rPr lang="en-US" sz="3200" dirty="0" err="1">
                <a:latin typeface="Courier" pitchFamily="2" charset="0"/>
              </a:rPr>
              <a:t>np.arange</a:t>
            </a:r>
            <a:r>
              <a:rPr lang="en-US" sz="3200" dirty="0">
                <a:latin typeface="Courier" pitchFamily="2" charset="0"/>
              </a:rPr>
              <a:t>(9.).reshape(3, 3)</a:t>
            </a:r>
          </a:p>
          <a:p>
            <a:r>
              <a:rPr lang="en-US" sz="3200" dirty="0">
                <a:latin typeface="Courier" pitchFamily="2" charset="0"/>
              </a:rPr>
              <a:t>print('Our array is:')</a:t>
            </a:r>
          </a:p>
          <a:p>
            <a:r>
              <a:rPr lang="en-US" sz="3200" dirty="0">
                <a:latin typeface="Courier" pitchFamily="2" charset="0"/>
              </a:rPr>
              <a:t>print(x)</a:t>
            </a:r>
          </a:p>
          <a:p>
            <a:r>
              <a:rPr lang="en-US" sz="3200" dirty="0">
                <a:latin typeface="Courier" pitchFamily="2" charset="0"/>
              </a:rPr>
              <a:t>print('Indices of elements &gt; 3')</a:t>
            </a:r>
          </a:p>
          <a:p>
            <a:r>
              <a:rPr lang="en-US" sz="3200" dirty="0">
                <a:latin typeface="Courier" pitchFamily="2" charset="0"/>
              </a:rPr>
              <a:t>y = </a:t>
            </a:r>
            <a:r>
              <a:rPr lang="en-US" sz="3200" dirty="0" err="1">
                <a:latin typeface="Courier" pitchFamily="2" charset="0"/>
              </a:rPr>
              <a:t>np.where</a:t>
            </a:r>
            <a:r>
              <a:rPr lang="en-US" sz="3200" dirty="0">
                <a:latin typeface="Courier" pitchFamily="2" charset="0"/>
              </a:rPr>
              <a:t>(x &gt; 3)</a:t>
            </a:r>
          </a:p>
          <a:p>
            <a:r>
              <a:rPr lang="en-US" sz="3200" dirty="0">
                <a:latin typeface="Courier" pitchFamily="2" charset="0"/>
              </a:rPr>
              <a:t>print(y)</a:t>
            </a:r>
          </a:p>
          <a:p>
            <a:r>
              <a:rPr lang="en-US" sz="3200" dirty="0">
                <a:latin typeface="Courier" pitchFamily="2" charset="0"/>
              </a:rPr>
              <a:t>print('get elements satisfying condition')</a:t>
            </a:r>
          </a:p>
          <a:p>
            <a:r>
              <a:rPr lang="en-US" sz="3200" dirty="0">
                <a:latin typeface="Courier" pitchFamily="2" charset="0"/>
              </a:rPr>
              <a:t>print(x[y])</a:t>
            </a:r>
          </a:p>
          <a:p>
            <a:endParaRPr lang="en-US" sz="3200" dirty="0"/>
          </a:p>
          <a:p>
            <a:br>
              <a:rPr lang="en-US" sz="3200" dirty="0"/>
            </a:br>
            <a:endParaRPr lang="en-US" sz="3200" dirty="0"/>
          </a:p>
          <a:p>
            <a:endParaRPr lang="en-US" sz="3200" dirty="0"/>
          </a:p>
          <a:p>
            <a:endParaRPr lang="en-US" sz="3200" dirty="0"/>
          </a:p>
          <a:p>
            <a:endParaRPr lang="en-US" sz="3200" dirty="0"/>
          </a:p>
          <a:p>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80944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7048083"/>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000" dirty="0">
              <a:cs typeface="Calibri" panose="020F0502020204030204" pitchFamily="34" charset="0"/>
            </a:endParaRPr>
          </a:p>
          <a:p>
            <a:pPr algn="ctr"/>
            <a:r>
              <a:rPr lang="en-US" sz="3200" dirty="0"/>
              <a:t>NumPy - Sort, Search &amp; Counting Functions</a:t>
            </a:r>
          </a:p>
          <a:p>
            <a:pPr algn="ctr"/>
            <a:endParaRPr lang="en-US" sz="1000" dirty="0"/>
          </a:p>
          <a:p>
            <a:r>
              <a:rPr lang="en-US" sz="3200" dirty="0" err="1"/>
              <a:t>numpy.extract</a:t>
            </a:r>
            <a:r>
              <a:rPr lang="en-US" sz="3200" dirty="0"/>
              <a:t>() - returns the elements satisfying any condition.</a:t>
            </a:r>
          </a:p>
          <a:p>
            <a:endParaRPr lang="en-US" sz="1200" dirty="0"/>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a:t>
            </a:r>
          </a:p>
          <a:p>
            <a:r>
              <a:rPr lang="en-US" sz="3200" dirty="0">
                <a:latin typeface="Courier" pitchFamily="2" charset="0"/>
              </a:rPr>
              <a:t>x = </a:t>
            </a:r>
            <a:r>
              <a:rPr lang="en-US" sz="3200" dirty="0" err="1">
                <a:latin typeface="Courier" pitchFamily="2" charset="0"/>
              </a:rPr>
              <a:t>np.arange</a:t>
            </a:r>
            <a:r>
              <a:rPr lang="en-US" sz="3200" dirty="0">
                <a:latin typeface="Courier" pitchFamily="2" charset="0"/>
              </a:rPr>
              <a:t>(9.).reshape(3, 3)</a:t>
            </a:r>
          </a:p>
          <a:p>
            <a:r>
              <a:rPr lang="en-US" sz="3200" dirty="0">
                <a:latin typeface="Courier" pitchFamily="2" charset="0"/>
              </a:rPr>
              <a:t>print('Our array is:' )</a:t>
            </a:r>
          </a:p>
          <a:p>
            <a:r>
              <a:rPr lang="en-US" sz="3200" dirty="0">
                <a:latin typeface="Courier" pitchFamily="2" charset="0"/>
              </a:rPr>
              <a:t>print(x)</a:t>
            </a:r>
          </a:p>
          <a:p>
            <a:r>
              <a:rPr lang="en-US" sz="3200" dirty="0">
                <a:latin typeface="Courier" pitchFamily="2" charset="0"/>
              </a:rPr>
              <a:t># define a condition</a:t>
            </a:r>
          </a:p>
          <a:p>
            <a:r>
              <a:rPr lang="en-US" sz="3200" dirty="0">
                <a:latin typeface="Courier" pitchFamily="2" charset="0"/>
              </a:rPr>
              <a:t>condition = </a:t>
            </a:r>
            <a:r>
              <a:rPr lang="en-US" sz="3200" dirty="0" err="1">
                <a:latin typeface="Courier" pitchFamily="2" charset="0"/>
              </a:rPr>
              <a:t>np.mod</a:t>
            </a:r>
            <a:r>
              <a:rPr lang="en-US" sz="3200" dirty="0">
                <a:latin typeface="Courier" pitchFamily="2" charset="0"/>
              </a:rPr>
              <a:t>(x,2) == 0</a:t>
            </a:r>
          </a:p>
          <a:p>
            <a:r>
              <a:rPr lang="en-US" sz="3200" dirty="0">
                <a:latin typeface="Courier" pitchFamily="2" charset="0"/>
              </a:rPr>
              <a:t>print('Element-wise value of condition')</a:t>
            </a:r>
          </a:p>
          <a:p>
            <a:r>
              <a:rPr lang="en-US" sz="3200" dirty="0">
                <a:latin typeface="Courier" pitchFamily="2" charset="0"/>
              </a:rPr>
              <a:t>print(condition)</a:t>
            </a:r>
          </a:p>
          <a:p>
            <a:r>
              <a:rPr lang="en-US" sz="3200" dirty="0">
                <a:latin typeface="Courier" pitchFamily="2" charset="0"/>
              </a:rPr>
              <a:t>print('Extract elements using condition')</a:t>
            </a:r>
          </a:p>
          <a:p>
            <a:r>
              <a:rPr lang="en-US" sz="3200" dirty="0">
                <a:latin typeface="Courier" pitchFamily="2" charset="0"/>
              </a:rPr>
              <a:t>print(</a:t>
            </a:r>
            <a:r>
              <a:rPr lang="en-US" sz="3200" dirty="0" err="1">
                <a:latin typeface="Courier" pitchFamily="2" charset="0"/>
              </a:rPr>
              <a:t>np.extract</a:t>
            </a:r>
            <a:r>
              <a:rPr lang="en-US" sz="3200" dirty="0">
                <a:latin typeface="Courier" pitchFamily="2" charset="0"/>
              </a:rPr>
              <a:t>(condition, x))</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5839245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509200"/>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Byte Swapping</a:t>
            </a:r>
          </a:p>
          <a:p>
            <a:pPr algn="ctr"/>
            <a:endParaRPr lang="en-US" sz="3200" dirty="0"/>
          </a:p>
          <a:p>
            <a:pPr algn="ctr"/>
            <a:r>
              <a:rPr lang="en-US" sz="3200" dirty="0"/>
              <a:t>See</a:t>
            </a:r>
          </a:p>
          <a:p>
            <a:pPr algn="ctr"/>
            <a:endParaRPr lang="en-US" sz="3200" dirty="0"/>
          </a:p>
          <a:p>
            <a:pPr algn="ctr"/>
            <a:r>
              <a:rPr lang="en-US" sz="3200" dirty="0"/>
              <a:t>https://</a:t>
            </a:r>
            <a:r>
              <a:rPr lang="en-US" sz="3200" dirty="0" err="1"/>
              <a:t>www.tutorialspoint.com</a:t>
            </a:r>
            <a:r>
              <a:rPr lang="en-US" sz="3200" dirty="0"/>
              <a:t>/</a:t>
            </a:r>
            <a:r>
              <a:rPr lang="en-US" sz="3200" dirty="0" err="1"/>
              <a:t>numpy</a:t>
            </a:r>
            <a:r>
              <a:rPr lang="en-US" sz="3200" dirty="0"/>
              <a:t>/</a:t>
            </a:r>
            <a:r>
              <a:rPr lang="en-US" sz="3200" dirty="0" err="1"/>
              <a:t>numpy_byte_swapping.htm</a:t>
            </a:r>
            <a:endParaRPr lang="en-US" sz="3200" dirty="0"/>
          </a:p>
          <a:p>
            <a:pPr algn="ctr"/>
            <a:endParaRPr lang="en-US" sz="3200" dirty="0"/>
          </a:p>
          <a:p>
            <a:pPr algn="ctr"/>
            <a:r>
              <a:rPr lang="en-US" sz="3200" dirty="0"/>
              <a:t>If you need to do this.</a:t>
            </a:r>
          </a:p>
          <a:p>
            <a:pPr algn="ctr"/>
            <a:endParaRPr lang="en-US" sz="3200" dirty="0"/>
          </a:p>
          <a:p>
            <a:pPr algn="ctr"/>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7361706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8463855"/>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Copies &amp; Views</a:t>
            </a:r>
          </a:p>
          <a:p>
            <a:pPr algn="ctr"/>
            <a:endParaRPr lang="en-US" sz="3200" dirty="0"/>
          </a:p>
          <a:p>
            <a:pPr algn="ctr"/>
            <a:r>
              <a:rPr lang="en-US" sz="3200" dirty="0"/>
              <a:t>No Copy</a:t>
            </a:r>
          </a:p>
          <a:p>
            <a:pPr algn="ctr"/>
            <a:endParaRPr lang="en-US" sz="3200" dirty="0"/>
          </a:p>
          <a:p>
            <a:pPr algn="ctr"/>
            <a:r>
              <a:rPr lang="en-US" sz="3200" dirty="0"/>
              <a:t>Simple assignments do not make the copy of array object. </a:t>
            </a:r>
          </a:p>
          <a:p>
            <a:pPr algn="ctr"/>
            <a:r>
              <a:rPr lang="en-US" sz="3200" dirty="0"/>
              <a:t>Instead, it uses the same id() of the original array to access it. </a:t>
            </a:r>
          </a:p>
          <a:p>
            <a:pPr algn="ctr"/>
            <a:r>
              <a:rPr lang="en-US" sz="3200" dirty="0"/>
              <a:t>The </a:t>
            </a:r>
            <a:r>
              <a:rPr lang="en-US" sz="3200" b="1" dirty="0"/>
              <a:t>id()</a:t>
            </a:r>
            <a:r>
              <a:rPr lang="en-US" sz="3200" dirty="0"/>
              <a:t> returns a universal identifier of Python object, similar to the pointer in C.</a:t>
            </a:r>
          </a:p>
          <a:p>
            <a:pPr algn="ctr"/>
            <a:endParaRPr lang="en-US" sz="3200" dirty="0"/>
          </a:p>
          <a:p>
            <a:pPr algn="ctr"/>
            <a:r>
              <a:rPr lang="en-US" sz="3200" dirty="0"/>
              <a:t>Furthermore, any changes in either gets reflected in the other. </a:t>
            </a:r>
          </a:p>
          <a:p>
            <a:pPr algn="ctr"/>
            <a:r>
              <a:rPr lang="en-US" sz="3200" dirty="0"/>
              <a:t>For example, the changing shape of one will change the shape of the other too.</a:t>
            </a:r>
          </a:p>
          <a:p>
            <a:pPr algn="ctr"/>
            <a:endParaRPr lang="en-US" sz="3200" dirty="0"/>
          </a:p>
          <a:p>
            <a:pPr algn="ctr"/>
            <a:endParaRPr lang="en-US" sz="3200" dirty="0"/>
          </a:p>
          <a:p>
            <a:pPr algn="ctr"/>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991881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955750"/>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000" dirty="0">
              <a:cs typeface="Calibri" panose="020F0502020204030204" pitchFamily="34" charset="0"/>
            </a:endParaRPr>
          </a:p>
          <a:p>
            <a:pPr algn="ctr"/>
            <a:r>
              <a:rPr lang="en-US" sz="3200" dirty="0"/>
              <a:t>NumPy - Copies &amp; Views</a:t>
            </a:r>
          </a:p>
          <a:p>
            <a:pPr algn="ctr"/>
            <a:endParaRPr lang="en-US" sz="1000" dirty="0"/>
          </a:p>
          <a:p>
            <a:pPr algn="ctr"/>
            <a:r>
              <a:rPr lang="en-US" sz="3200" dirty="0"/>
              <a:t>No Copy. (CAREFULL, WATCH OUT!!)</a:t>
            </a:r>
          </a:p>
          <a:p>
            <a:r>
              <a:rPr lang="en-US" sz="3000" dirty="0">
                <a:latin typeface="Courier" pitchFamily="2" charset="0"/>
              </a:rPr>
              <a:t>import </a:t>
            </a:r>
            <a:r>
              <a:rPr lang="en-US" sz="3000" dirty="0" err="1">
                <a:latin typeface="Courier" pitchFamily="2" charset="0"/>
              </a:rPr>
              <a:t>numpy</a:t>
            </a:r>
            <a:r>
              <a:rPr lang="en-US" sz="3000" dirty="0">
                <a:latin typeface="Courier" pitchFamily="2" charset="0"/>
              </a:rPr>
              <a:t> as np</a:t>
            </a:r>
          </a:p>
          <a:p>
            <a:r>
              <a:rPr lang="en-US" sz="3000" dirty="0">
                <a:latin typeface="Courier" pitchFamily="2" charset="0"/>
              </a:rPr>
              <a:t>a = </a:t>
            </a:r>
            <a:r>
              <a:rPr lang="en-US" sz="3000" dirty="0" err="1">
                <a:latin typeface="Courier" pitchFamily="2" charset="0"/>
              </a:rPr>
              <a:t>np.arange</a:t>
            </a:r>
            <a:r>
              <a:rPr lang="en-US" sz="3000" dirty="0">
                <a:latin typeface="Courier" pitchFamily="2" charset="0"/>
              </a:rPr>
              <a:t>(6)</a:t>
            </a:r>
          </a:p>
          <a:p>
            <a:r>
              <a:rPr lang="en-US" sz="3000" dirty="0">
                <a:latin typeface="Courier" pitchFamily="2" charset="0"/>
              </a:rPr>
              <a:t>print('Our array is:’); print(a)</a:t>
            </a:r>
          </a:p>
          <a:p>
            <a:r>
              <a:rPr lang="en-US" sz="3000" dirty="0">
                <a:latin typeface="Courier" pitchFamily="2" charset="0"/>
              </a:rPr>
              <a:t>print('Applying id() function:’); print(id(a))</a:t>
            </a:r>
          </a:p>
          <a:p>
            <a:r>
              <a:rPr lang="en-US" sz="3000" dirty="0">
                <a:latin typeface="Courier" pitchFamily="2" charset="0"/>
              </a:rPr>
              <a:t>print('a is assigned to b:')</a:t>
            </a:r>
          </a:p>
          <a:p>
            <a:r>
              <a:rPr lang="en-US" sz="3000" dirty="0">
                <a:latin typeface="Courier" pitchFamily="2" charset="0"/>
              </a:rPr>
              <a:t>b = a</a:t>
            </a:r>
          </a:p>
          <a:p>
            <a:r>
              <a:rPr lang="en-US" sz="3000" dirty="0">
                <a:latin typeface="Courier" pitchFamily="2" charset="0"/>
              </a:rPr>
              <a:t>print(b); print('b has same id():’); print(id(b)): print('Change shape of b:')</a:t>
            </a:r>
          </a:p>
          <a:p>
            <a:r>
              <a:rPr lang="en-US" sz="3000" dirty="0" err="1">
                <a:latin typeface="Courier" pitchFamily="2" charset="0"/>
              </a:rPr>
              <a:t>b.shape</a:t>
            </a:r>
            <a:r>
              <a:rPr lang="en-US" sz="3000" dirty="0">
                <a:latin typeface="Courier" pitchFamily="2" charset="0"/>
              </a:rPr>
              <a:t> = 3,2</a:t>
            </a:r>
          </a:p>
          <a:p>
            <a:r>
              <a:rPr lang="en-US" sz="3000" dirty="0">
                <a:latin typeface="Courier" pitchFamily="2" charset="0"/>
              </a:rPr>
              <a:t>print(b)</a:t>
            </a:r>
          </a:p>
          <a:p>
            <a:r>
              <a:rPr lang="en-US" sz="3000" dirty="0">
                <a:latin typeface="Courier" pitchFamily="2" charset="0"/>
              </a:rPr>
              <a:t>print('</a:t>
            </a:r>
            <a:r>
              <a:rPr lang="en-US" sz="3000" dirty="0">
                <a:solidFill>
                  <a:srgbClr val="FF0000"/>
                </a:solidFill>
                <a:latin typeface="Courier" pitchFamily="2" charset="0"/>
              </a:rPr>
              <a:t>Shape of a also gets changed</a:t>
            </a:r>
            <a:r>
              <a:rPr lang="en-US" sz="3000" dirty="0">
                <a:latin typeface="Courier" pitchFamily="2" charset="0"/>
              </a:rPr>
              <a:t>:’); print(a)</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348910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863417"/>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Copies &amp; Views</a:t>
            </a:r>
          </a:p>
          <a:p>
            <a:pPr algn="ctr"/>
            <a:endParaRPr lang="en-US" sz="1200" dirty="0"/>
          </a:p>
          <a:p>
            <a:pPr algn="ctr"/>
            <a:r>
              <a:rPr lang="en-US" sz="3200" dirty="0"/>
              <a:t>View or Shallow Copy</a:t>
            </a:r>
          </a:p>
          <a:p>
            <a:pPr algn="ctr"/>
            <a:endParaRPr lang="en-US" sz="1200" dirty="0"/>
          </a:p>
          <a:p>
            <a:r>
              <a:rPr lang="en-US" sz="3200" dirty="0" err="1">
                <a:latin typeface="Courier" pitchFamily="2" charset="0"/>
              </a:rPr>
              <a:t>ndarray.view</a:t>
            </a:r>
            <a:r>
              <a:rPr lang="en-US" sz="3200" dirty="0">
                <a:latin typeface="Courier" pitchFamily="2" charset="0"/>
              </a:rPr>
              <a:t>(a) </a:t>
            </a:r>
            <a:r>
              <a:rPr lang="en-US" sz="3200" dirty="0"/>
              <a:t>is a new array object that looks at the same data of the original array. Unlike the earlier case, a change in dimensions of the new array doesn’t change dimensions of the original.</a:t>
            </a:r>
          </a:p>
          <a:p>
            <a:endParaRPr lang="en-US" sz="1200" dirty="0"/>
          </a:p>
          <a:p>
            <a:r>
              <a:rPr lang="en-US" sz="2000" dirty="0">
                <a:latin typeface="Courier" pitchFamily="2" charset="0"/>
              </a:rPr>
              <a:t>import </a:t>
            </a:r>
            <a:r>
              <a:rPr lang="en-US" sz="2000" dirty="0" err="1">
                <a:latin typeface="Courier" pitchFamily="2" charset="0"/>
              </a:rPr>
              <a:t>numpy</a:t>
            </a:r>
            <a:r>
              <a:rPr lang="en-US" sz="2000" dirty="0">
                <a:latin typeface="Courier" pitchFamily="2" charset="0"/>
              </a:rPr>
              <a:t> as np</a:t>
            </a:r>
          </a:p>
          <a:p>
            <a:r>
              <a:rPr lang="en-US" sz="2000" dirty="0">
                <a:latin typeface="Courier" pitchFamily="2" charset="0"/>
              </a:rPr>
              <a:t># To begin with, a is 3X2 array</a:t>
            </a:r>
          </a:p>
          <a:p>
            <a:r>
              <a:rPr lang="en-US" sz="2000" dirty="0">
                <a:latin typeface="Courier" pitchFamily="2" charset="0"/>
              </a:rPr>
              <a:t>a = </a:t>
            </a:r>
            <a:r>
              <a:rPr lang="en-US" sz="2000" dirty="0" err="1">
                <a:latin typeface="Courier" pitchFamily="2" charset="0"/>
              </a:rPr>
              <a:t>np.arange</a:t>
            </a:r>
            <a:r>
              <a:rPr lang="en-US" sz="2000" dirty="0">
                <a:latin typeface="Courier" pitchFamily="2" charset="0"/>
              </a:rPr>
              <a:t>(6).reshape(3,2)</a:t>
            </a:r>
          </a:p>
          <a:p>
            <a:r>
              <a:rPr lang="en-US" sz="2000" dirty="0">
                <a:latin typeface="Courier" pitchFamily="2" charset="0"/>
              </a:rPr>
              <a:t>print('Array a:’) ; print(a); print('Create view of a:')</a:t>
            </a:r>
          </a:p>
          <a:p>
            <a:r>
              <a:rPr lang="en-US" sz="2000" dirty="0">
                <a:latin typeface="Courier" pitchFamily="2" charset="0"/>
              </a:rPr>
              <a:t>b = </a:t>
            </a:r>
            <a:r>
              <a:rPr lang="en-US" sz="2000" dirty="0" err="1">
                <a:latin typeface="Courier" pitchFamily="2" charset="0"/>
              </a:rPr>
              <a:t>a.view</a:t>
            </a:r>
            <a:r>
              <a:rPr lang="en-US" sz="2000" dirty="0">
                <a:latin typeface="Courier" pitchFamily="2" charset="0"/>
              </a:rPr>
              <a:t>()</a:t>
            </a:r>
          </a:p>
          <a:p>
            <a:r>
              <a:rPr lang="en-US" sz="2000" dirty="0">
                <a:latin typeface="Courier" pitchFamily="2" charset="0"/>
              </a:rPr>
              <a:t>print(b); print('id() for both the arrays are different:')</a:t>
            </a:r>
          </a:p>
          <a:p>
            <a:r>
              <a:rPr lang="en-US" sz="2000" dirty="0">
                <a:latin typeface="Courier" pitchFamily="2" charset="0"/>
              </a:rPr>
              <a:t>print('id() of a:’); print(id(a)); print('id() of b:’); print(id(b))</a:t>
            </a:r>
          </a:p>
          <a:p>
            <a:r>
              <a:rPr lang="en-US" sz="2000" dirty="0">
                <a:latin typeface="Courier" pitchFamily="2" charset="0"/>
              </a:rPr>
              <a:t># Change the shape of b. It does not change the shape of a</a:t>
            </a:r>
          </a:p>
          <a:p>
            <a:r>
              <a:rPr lang="en-US" sz="2000" dirty="0" err="1">
                <a:latin typeface="Courier" pitchFamily="2" charset="0"/>
              </a:rPr>
              <a:t>b.shape</a:t>
            </a:r>
            <a:r>
              <a:rPr lang="en-US" sz="2000" dirty="0">
                <a:latin typeface="Courier" pitchFamily="2" charset="0"/>
              </a:rPr>
              <a:t> = 2,3</a:t>
            </a:r>
          </a:p>
          <a:p>
            <a:r>
              <a:rPr lang="en-US" sz="2000" dirty="0">
                <a:latin typeface="Courier" pitchFamily="2" charset="0"/>
              </a:rPr>
              <a:t>print('Shape of b:’); print(b); print('Shape of a:’); print(a)</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694518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616922"/>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Copies &amp; Views</a:t>
            </a:r>
          </a:p>
          <a:p>
            <a:pPr algn="ctr"/>
            <a:endParaRPr lang="en-US" sz="1200" dirty="0"/>
          </a:p>
          <a:p>
            <a:pPr algn="ctr"/>
            <a:r>
              <a:rPr lang="en-US" sz="3200" dirty="0"/>
              <a:t>Deep Copy</a:t>
            </a:r>
          </a:p>
          <a:p>
            <a:r>
              <a:rPr lang="en-US" sz="2800" dirty="0" err="1"/>
              <a:t>ndarray.copy</a:t>
            </a:r>
            <a:r>
              <a:rPr lang="en-US" sz="2800" dirty="0"/>
              <a:t>() - creates a deep copy. It is a complete copy of the array and its data, and is independent of the original array.</a:t>
            </a:r>
          </a:p>
          <a:p>
            <a:endParaRPr lang="en-US" sz="1200" dirty="0"/>
          </a:p>
          <a:p>
            <a:r>
              <a:rPr lang="en-US" sz="1900" dirty="0">
                <a:latin typeface="Courier" pitchFamily="2" charset="0"/>
              </a:rPr>
              <a:t>import </a:t>
            </a:r>
            <a:r>
              <a:rPr lang="en-US" sz="1900" dirty="0" err="1">
                <a:latin typeface="Courier" pitchFamily="2" charset="0"/>
              </a:rPr>
              <a:t>numpy</a:t>
            </a:r>
            <a:r>
              <a:rPr lang="en-US" sz="1900" dirty="0">
                <a:latin typeface="Courier" pitchFamily="2" charset="0"/>
              </a:rPr>
              <a:t> as np</a:t>
            </a:r>
          </a:p>
          <a:p>
            <a:r>
              <a:rPr lang="en-US" sz="1900" dirty="0">
                <a:latin typeface="Courier" pitchFamily="2" charset="0"/>
              </a:rPr>
              <a:t>a = </a:t>
            </a:r>
            <a:r>
              <a:rPr lang="en-US" sz="1900" dirty="0" err="1">
                <a:latin typeface="Courier" pitchFamily="2" charset="0"/>
              </a:rPr>
              <a:t>np.array</a:t>
            </a:r>
            <a:r>
              <a:rPr lang="en-US" sz="1900" dirty="0">
                <a:latin typeface="Courier" pitchFamily="2" charset="0"/>
              </a:rPr>
              <a:t>([[10,10], [2,3], [4,5]])</a:t>
            </a:r>
          </a:p>
          <a:p>
            <a:r>
              <a:rPr lang="en-US" sz="1900" dirty="0">
                <a:latin typeface="Courier" pitchFamily="2" charset="0"/>
              </a:rPr>
              <a:t>print('Array a is:’); print(a); print('Create a deep copy of a:')</a:t>
            </a:r>
          </a:p>
          <a:p>
            <a:r>
              <a:rPr lang="en-US" sz="1900" dirty="0">
                <a:latin typeface="Courier" pitchFamily="2" charset="0"/>
              </a:rPr>
              <a:t>b = </a:t>
            </a:r>
            <a:r>
              <a:rPr lang="en-US" sz="1900" dirty="0" err="1">
                <a:latin typeface="Courier" pitchFamily="2" charset="0"/>
              </a:rPr>
              <a:t>a.copy</a:t>
            </a:r>
            <a:r>
              <a:rPr lang="en-US" sz="1900" dirty="0">
                <a:latin typeface="Courier" pitchFamily="2" charset="0"/>
              </a:rPr>
              <a:t>()</a:t>
            </a:r>
          </a:p>
          <a:p>
            <a:r>
              <a:rPr lang="en-US" sz="1900" dirty="0">
                <a:latin typeface="Courier" pitchFamily="2" charset="0"/>
              </a:rPr>
              <a:t>print('Array b is:’); print(b)</a:t>
            </a:r>
          </a:p>
          <a:p>
            <a:r>
              <a:rPr lang="en-US" sz="1900" dirty="0">
                <a:latin typeface="Courier" pitchFamily="2" charset="0"/>
              </a:rPr>
              <a:t>#b does not share any memory of a</a:t>
            </a:r>
          </a:p>
          <a:p>
            <a:r>
              <a:rPr lang="en-US" sz="1900" dirty="0">
                <a:latin typeface="Courier" pitchFamily="2" charset="0"/>
              </a:rPr>
              <a:t>print('Can we write b is a’); print(b is a); print('Change the contents of b:')</a:t>
            </a:r>
          </a:p>
          <a:p>
            <a:r>
              <a:rPr lang="en-US" sz="1900" dirty="0">
                <a:latin typeface="Courier" pitchFamily="2" charset="0"/>
              </a:rPr>
              <a:t>b[0,0] = 100</a:t>
            </a:r>
          </a:p>
          <a:p>
            <a:r>
              <a:rPr lang="en-US" sz="1900" dirty="0">
                <a:latin typeface="Courier" pitchFamily="2" charset="0"/>
              </a:rPr>
              <a:t>print('Modified array b:’); print(b); print('a remains unchanged:’); print(a)</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4340060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924973"/>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Matrix Library  </a:t>
            </a:r>
            <a:r>
              <a:rPr lang="en-US" sz="3200" dirty="0" err="1">
                <a:latin typeface="Courier" pitchFamily="2" charset="0"/>
              </a:rPr>
              <a:t>numpy.matlib</a:t>
            </a:r>
            <a:endParaRPr lang="en-US" sz="3200" dirty="0">
              <a:latin typeface="Courier" pitchFamily="2" charset="0"/>
            </a:endParaRPr>
          </a:p>
          <a:p>
            <a:endParaRPr lang="en-US" sz="1200" dirty="0"/>
          </a:p>
          <a:p>
            <a:r>
              <a:rPr lang="en-US" sz="3200" dirty="0" err="1">
                <a:latin typeface="Courier" pitchFamily="2" charset="0"/>
              </a:rPr>
              <a:t>numpy.matlib.empty</a:t>
            </a:r>
            <a:r>
              <a:rPr lang="en-US" sz="3200" dirty="0">
                <a:latin typeface="Courier" pitchFamily="2" charset="0"/>
              </a:rPr>
              <a:t>(shape, </a:t>
            </a:r>
            <a:r>
              <a:rPr lang="en-US" sz="3200" dirty="0" err="1">
                <a:latin typeface="Courier" pitchFamily="2" charset="0"/>
              </a:rPr>
              <a:t>dtype</a:t>
            </a:r>
            <a:r>
              <a:rPr lang="en-US" sz="3200" dirty="0">
                <a:latin typeface="Courier" pitchFamily="2" charset="0"/>
              </a:rPr>
              <a:t>, order) </a:t>
            </a:r>
            <a:r>
              <a:rPr lang="en-US" sz="3200" dirty="0"/>
              <a:t>- function returns a new matrix without initializing the entries.</a:t>
            </a:r>
          </a:p>
          <a:p>
            <a:endParaRPr lang="en-US" sz="1200" dirty="0">
              <a:latin typeface="Courier" pitchFamily="2" charset="0"/>
            </a:endParaRPr>
          </a:p>
          <a:p>
            <a:r>
              <a:rPr lang="en-US" sz="3200" dirty="0">
                <a:latin typeface="Courier" pitchFamily="2" charset="0"/>
              </a:rPr>
              <a:t>shape</a:t>
            </a:r>
            <a:r>
              <a:rPr lang="en-US" sz="3200" dirty="0"/>
              <a:t> - int or tuple of int defining the shape of the new matrix</a:t>
            </a:r>
          </a:p>
          <a:p>
            <a:r>
              <a:rPr lang="en-US" sz="3200" dirty="0" err="1">
                <a:latin typeface="Courier" pitchFamily="2" charset="0"/>
              </a:rPr>
              <a:t>Dtype</a:t>
            </a:r>
            <a:r>
              <a:rPr lang="en-US" sz="3200" dirty="0"/>
              <a:t> - Optional. Data type.</a:t>
            </a:r>
          </a:p>
          <a:p>
            <a:r>
              <a:rPr lang="en-US" sz="3200" dirty="0">
                <a:latin typeface="Courier" pitchFamily="2" charset="0"/>
              </a:rPr>
              <a:t>order</a:t>
            </a:r>
            <a:r>
              <a:rPr lang="en-US" sz="3200" dirty="0"/>
              <a:t> - C or F</a:t>
            </a:r>
          </a:p>
          <a:p>
            <a:endParaRPr lang="en-US" sz="1200" dirty="0"/>
          </a:p>
          <a:p>
            <a:r>
              <a:rPr lang="en-US" sz="3200" dirty="0" err="1"/>
              <a:t>numpy.matlib.zeros</a:t>
            </a:r>
            <a:r>
              <a:rPr lang="en-US" sz="3200" dirty="0"/>
              <a:t>(shape, </a:t>
            </a:r>
            <a:r>
              <a:rPr lang="en-US" sz="3200" dirty="0" err="1"/>
              <a:t>dtype</a:t>
            </a:r>
            <a:r>
              <a:rPr lang="en-US" sz="3200" dirty="0"/>
              <a:t>, order) - function returns the matrix filled with zeros.</a:t>
            </a:r>
          </a:p>
          <a:p>
            <a:endParaRPr lang="en-US" sz="1200" dirty="0"/>
          </a:p>
          <a:p>
            <a:r>
              <a:rPr lang="en-US" sz="3200" dirty="0" err="1"/>
              <a:t>numpy.matlib.ones</a:t>
            </a:r>
            <a:r>
              <a:rPr lang="en-US" sz="3200" dirty="0"/>
              <a:t>(shape, </a:t>
            </a:r>
            <a:r>
              <a:rPr lang="en-US" sz="3200" dirty="0" err="1"/>
              <a:t>dtype</a:t>
            </a:r>
            <a:r>
              <a:rPr lang="en-US" sz="3200" dirty="0"/>
              <a:t>, order) - function returns the matrix filled with ones.</a:t>
            </a:r>
          </a:p>
          <a:p>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3460570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186309"/>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Matrix Library  </a:t>
            </a:r>
            <a:r>
              <a:rPr lang="en-US" sz="3200" dirty="0" err="1">
                <a:latin typeface="Courier" pitchFamily="2" charset="0"/>
              </a:rPr>
              <a:t>numpy.matlib</a:t>
            </a:r>
            <a:endParaRPr lang="en-US" sz="3200" dirty="0">
              <a:latin typeface="Courier" pitchFamily="2" charset="0"/>
            </a:endParaRPr>
          </a:p>
          <a:p>
            <a:endParaRPr lang="en-US" sz="1200" dirty="0"/>
          </a:p>
          <a:p>
            <a:r>
              <a:rPr lang="en-US" sz="3200" dirty="0" err="1">
                <a:latin typeface="Courier" pitchFamily="2" charset="0"/>
              </a:rPr>
              <a:t>numpy.matlib.eye</a:t>
            </a:r>
            <a:r>
              <a:rPr lang="en-US" sz="3200" dirty="0">
                <a:latin typeface="Courier" pitchFamily="2" charset="0"/>
              </a:rPr>
              <a:t>(</a:t>
            </a:r>
            <a:r>
              <a:rPr lang="en-US" sz="3200" dirty="0"/>
              <a:t>n, </a:t>
            </a:r>
            <a:r>
              <a:rPr lang="en-US" sz="3200" dirty="0" err="1"/>
              <a:t>M,k</a:t>
            </a:r>
            <a:r>
              <a:rPr lang="en-US" sz="3200" dirty="0"/>
              <a:t>, </a:t>
            </a:r>
            <a:r>
              <a:rPr lang="en-US" sz="3200" dirty="0" err="1"/>
              <a:t>dtype</a:t>
            </a:r>
            <a:r>
              <a:rPr lang="en-US" sz="3200" dirty="0">
                <a:latin typeface="Courier" pitchFamily="2" charset="0"/>
              </a:rPr>
              <a:t>)</a:t>
            </a:r>
            <a:r>
              <a:rPr lang="en-US" sz="3200" dirty="0"/>
              <a:t>- returns matrix with 1 along the diagonal elements and the zeros elsewhere.</a:t>
            </a:r>
          </a:p>
          <a:p>
            <a:r>
              <a:rPr lang="en-US" sz="3200" dirty="0">
                <a:latin typeface="Courier" pitchFamily="2" charset="0"/>
              </a:rPr>
              <a:t>n</a:t>
            </a:r>
            <a:r>
              <a:rPr lang="en-US" sz="3200" dirty="0"/>
              <a:t> - number of rows </a:t>
            </a:r>
          </a:p>
          <a:p>
            <a:r>
              <a:rPr lang="en-US" sz="3200" dirty="0">
                <a:latin typeface="Courier" pitchFamily="2" charset="0"/>
              </a:rPr>
              <a:t>M</a:t>
            </a:r>
            <a:r>
              <a:rPr lang="en-US" sz="3200" dirty="0"/>
              <a:t> - number of columns, defaults to n</a:t>
            </a:r>
          </a:p>
          <a:p>
            <a:r>
              <a:rPr lang="en-US" sz="3200" dirty="0">
                <a:latin typeface="Courier" pitchFamily="2" charset="0"/>
              </a:rPr>
              <a:t>k</a:t>
            </a:r>
            <a:r>
              <a:rPr lang="en-US" sz="3200" dirty="0"/>
              <a:t> - Index of diagonal</a:t>
            </a:r>
          </a:p>
          <a:p>
            <a:r>
              <a:rPr lang="en-US" sz="3200" dirty="0" err="1">
                <a:latin typeface="Courier" pitchFamily="2" charset="0"/>
              </a:rPr>
              <a:t>dtype</a:t>
            </a:r>
            <a:r>
              <a:rPr lang="en-US" sz="3200" dirty="0"/>
              <a:t> - Data type</a:t>
            </a:r>
          </a:p>
          <a:p>
            <a:endParaRPr lang="en-US" sz="1200" dirty="0"/>
          </a:p>
          <a:p>
            <a:r>
              <a:rPr lang="en-US" sz="2600" dirty="0">
                <a:latin typeface="Courier" pitchFamily="2" charset="0"/>
              </a:rPr>
              <a:t>import </a:t>
            </a:r>
            <a:r>
              <a:rPr lang="en-US" sz="2600" dirty="0" err="1">
                <a:latin typeface="Courier" pitchFamily="2" charset="0"/>
              </a:rPr>
              <a:t>numpy.matlib</a:t>
            </a:r>
            <a:endParaRPr lang="en-US" sz="2600" dirty="0">
              <a:latin typeface="Courier" pitchFamily="2" charset="0"/>
            </a:endParaRPr>
          </a:p>
          <a:p>
            <a:r>
              <a:rPr lang="en-US" sz="2600" dirty="0">
                <a:latin typeface="Courier" pitchFamily="2" charset="0"/>
              </a:rPr>
              <a:t>import </a:t>
            </a:r>
            <a:r>
              <a:rPr lang="en-US" sz="2600" dirty="0" err="1">
                <a:latin typeface="Courier" pitchFamily="2" charset="0"/>
              </a:rPr>
              <a:t>numpy</a:t>
            </a:r>
            <a:r>
              <a:rPr lang="en-US" sz="2600" dirty="0">
                <a:latin typeface="Courier" pitchFamily="2" charset="0"/>
              </a:rPr>
              <a:t> as np</a:t>
            </a:r>
          </a:p>
          <a:p>
            <a:r>
              <a:rPr lang="en-US" sz="2600" dirty="0">
                <a:latin typeface="Courier" pitchFamily="2" charset="0"/>
              </a:rPr>
              <a:t>print(</a:t>
            </a:r>
            <a:r>
              <a:rPr lang="en-US" sz="2600" dirty="0" err="1">
                <a:latin typeface="Courier" pitchFamily="2" charset="0"/>
              </a:rPr>
              <a:t>np.matlib.eye</a:t>
            </a:r>
            <a:r>
              <a:rPr lang="en-US" sz="2600" dirty="0">
                <a:latin typeface="Courier" pitchFamily="2" charset="0"/>
              </a:rPr>
              <a:t>(n = 3, M = 4, k = 0, </a:t>
            </a:r>
            <a:r>
              <a:rPr lang="en-US" sz="2600" dirty="0" err="1">
                <a:latin typeface="Courier" pitchFamily="2" charset="0"/>
              </a:rPr>
              <a:t>dtype</a:t>
            </a:r>
            <a:r>
              <a:rPr lang="en-US" sz="2600" dirty="0">
                <a:latin typeface="Courier" pitchFamily="2" charset="0"/>
              </a:rPr>
              <a:t> = float))</a:t>
            </a:r>
          </a:p>
          <a:p>
            <a:r>
              <a:rPr lang="en-US" sz="2600" dirty="0">
                <a:latin typeface="Courier" pitchFamily="2" charset="0"/>
              </a:rPr>
              <a:t>print(</a:t>
            </a:r>
            <a:r>
              <a:rPr lang="en-US" sz="2600" dirty="0" err="1">
                <a:latin typeface="Courier" pitchFamily="2" charset="0"/>
              </a:rPr>
              <a:t>np.matlib.eye</a:t>
            </a:r>
            <a:r>
              <a:rPr lang="en-US" sz="2600" dirty="0">
                <a:latin typeface="Courier" pitchFamily="2" charset="0"/>
              </a:rPr>
              <a:t>(n = 3, M = 4, k = 1, </a:t>
            </a:r>
            <a:r>
              <a:rPr lang="en-US" sz="2600" dirty="0" err="1">
                <a:latin typeface="Courier" pitchFamily="2" charset="0"/>
              </a:rPr>
              <a:t>dtype</a:t>
            </a:r>
            <a:r>
              <a:rPr lang="en-US" sz="2600" dirty="0">
                <a:latin typeface="Courier" pitchFamily="2" charset="0"/>
              </a:rPr>
              <a:t> = float))</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971102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4524315"/>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Matrix Library  </a:t>
            </a:r>
            <a:r>
              <a:rPr lang="en-US" sz="3200" dirty="0" err="1">
                <a:latin typeface="Courier" pitchFamily="2" charset="0"/>
              </a:rPr>
              <a:t>numpy.matlib</a:t>
            </a:r>
            <a:endParaRPr lang="en-US" sz="3200" dirty="0">
              <a:latin typeface="Courier" pitchFamily="2" charset="0"/>
            </a:endParaRPr>
          </a:p>
          <a:p>
            <a:endParaRPr lang="en-US" sz="3200" dirty="0"/>
          </a:p>
          <a:p>
            <a:r>
              <a:rPr lang="en-US" sz="3200" dirty="0" err="1">
                <a:latin typeface="Courier" pitchFamily="2" charset="0"/>
              </a:rPr>
              <a:t>numpy.matlib.identity</a:t>
            </a:r>
            <a:r>
              <a:rPr lang="en-US" sz="3200" dirty="0">
                <a:latin typeface="Courier" pitchFamily="2" charset="0"/>
              </a:rPr>
              <a:t>(n, </a:t>
            </a:r>
            <a:r>
              <a:rPr lang="en-US" sz="3200" dirty="0" err="1">
                <a:latin typeface="Courier" pitchFamily="2" charset="0"/>
              </a:rPr>
              <a:t>dtype</a:t>
            </a:r>
            <a:r>
              <a:rPr lang="en-US" sz="3200" dirty="0">
                <a:latin typeface="Courier" pitchFamily="2" charset="0"/>
              </a:rPr>
              <a:t>) </a:t>
            </a:r>
            <a:r>
              <a:rPr lang="en-US" sz="3200" dirty="0"/>
              <a:t>- function returns the Identity matrix of the given size.</a:t>
            </a:r>
          </a:p>
          <a:p>
            <a:endParaRPr lang="en-US" sz="3200" dirty="0"/>
          </a:p>
          <a:p>
            <a:r>
              <a:rPr lang="en-US" sz="3200" dirty="0" err="1">
                <a:latin typeface="Courier" pitchFamily="2" charset="0"/>
              </a:rPr>
              <a:t>numpy.matlib.rand</a:t>
            </a:r>
            <a:r>
              <a:rPr lang="en-US" sz="3200" dirty="0">
                <a:latin typeface="Courier" pitchFamily="2" charset="0"/>
              </a:rPr>
              <a:t>(n, m) </a:t>
            </a:r>
            <a:r>
              <a:rPr lang="en-US" sz="3200" dirty="0"/>
              <a:t>- function returns a matrix of the given size with random values.</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9625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351939"/>
            <a:ext cx="12192000" cy="584775"/>
          </a:xfrm>
          <a:prstGeom prst="rect">
            <a:avLst/>
          </a:prstGeom>
          <a:noFill/>
        </p:spPr>
        <p:txBody>
          <a:bodyPr wrap="square" rtlCol="0">
            <a:spAutoFit/>
          </a:bodyPr>
          <a:lstStyle/>
          <a:p>
            <a:pPr algn="ctr"/>
            <a:r>
              <a:rPr lang="en-US" sz="3200" b="1" dirty="0">
                <a:latin typeface="Papyrus" panose="020B0602040200020303" pitchFamily="34" charset="77"/>
              </a:rPr>
              <a:t>This is what we get</a:t>
            </a:r>
            <a:endParaRPr lang="en-US" sz="2000" b="1" dirty="0">
              <a:latin typeface="Papyrus" panose="020B0602040200020303" pitchFamily="34" charset="77"/>
            </a:endParaRPr>
          </a:p>
        </p:txBody>
      </p:sp>
      <p:pic>
        <p:nvPicPr>
          <p:cNvPr id="2" name="Picture 1">
            <a:extLst>
              <a:ext uri="{FF2B5EF4-FFF2-40B4-BE49-F238E27FC236}">
                <a16:creationId xmlns:a16="http://schemas.microsoft.com/office/drawing/2014/main" id="{966A21FE-CC88-7647-BABA-1AE7DAAA30C3}"/>
              </a:ext>
            </a:extLst>
          </p:cNvPr>
          <p:cNvPicPr>
            <a:picLocks noChangeAspect="1"/>
          </p:cNvPicPr>
          <p:nvPr/>
        </p:nvPicPr>
        <p:blipFill>
          <a:blip r:embed="rId3"/>
          <a:stretch>
            <a:fillRect/>
          </a:stretch>
        </p:blipFill>
        <p:spPr>
          <a:xfrm>
            <a:off x="2609850" y="1363770"/>
            <a:ext cx="6972300" cy="5257800"/>
          </a:xfrm>
          <a:prstGeom prst="rect">
            <a:avLst/>
          </a:prstGeom>
        </p:spPr>
      </p:pic>
    </p:spTree>
    <p:extLst>
      <p:ext uri="{BB962C8B-B14F-4D97-AF65-F5344CB8AC3E}">
        <p14:creationId xmlns:p14="http://schemas.microsoft.com/office/powerpoint/2010/main" val="25095427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555641"/>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Matrix Library  </a:t>
            </a:r>
            <a:r>
              <a:rPr lang="en-US" sz="3200" dirty="0" err="1">
                <a:latin typeface="Courier" pitchFamily="2" charset="0"/>
              </a:rPr>
              <a:t>numpy.matlib</a:t>
            </a:r>
            <a:endParaRPr lang="en-US" sz="3200" dirty="0">
              <a:latin typeface="Courier" pitchFamily="2" charset="0"/>
            </a:endParaRPr>
          </a:p>
          <a:p>
            <a:endParaRPr lang="en-US" sz="1200" dirty="0"/>
          </a:p>
          <a:p>
            <a:r>
              <a:rPr lang="en-US" sz="3200" b="1" dirty="0"/>
              <a:t>Note</a:t>
            </a:r>
            <a:r>
              <a:rPr lang="en-US" sz="3200" dirty="0"/>
              <a:t> that a matrix is always two-dimensional, whereas </a:t>
            </a:r>
            <a:r>
              <a:rPr lang="en-US" sz="3200" dirty="0" err="1"/>
              <a:t>ndarray</a:t>
            </a:r>
            <a:r>
              <a:rPr lang="en-US" sz="3200" dirty="0"/>
              <a:t> is an n-dimensional array. The objects are inter-convertible.</a:t>
            </a:r>
          </a:p>
          <a:p>
            <a:endParaRPr lang="en-US" sz="1200" dirty="0">
              <a:latin typeface="Courier" pitchFamily="2" charset="0"/>
            </a:endParaRPr>
          </a:p>
          <a:p>
            <a:r>
              <a:rPr lang="en-US" sz="3200" dirty="0">
                <a:latin typeface="Courier" pitchFamily="2" charset="0"/>
              </a:rPr>
              <a:t>import </a:t>
            </a:r>
            <a:r>
              <a:rPr lang="en-US" sz="3200" dirty="0" err="1">
                <a:latin typeface="Courier" pitchFamily="2" charset="0"/>
              </a:rPr>
              <a:t>numpy.matlib</a:t>
            </a:r>
            <a:endParaRPr lang="en-US" sz="3200" dirty="0">
              <a:latin typeface="Courier" pitchFamily="2" charset="0"/>
            </a:endParaRPr>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a:t>
            </a:r>
          </a:p>
          <a:p>
            <a:r>
              <a:rPr lang="en-US" sz="3200" dirty="0" err="1">
                <a:latin typeface="Courier" pitchFamily="2" charset="0"/>
              </a:rPr>
              <a:t>i</a:t>
            </a:r>
            <a:r>
              <a:rPr lang="en-US" sz="3200" dirty="0">
                <a:latin typeface="Courier" pitchFamily="2" charset="0"/>
              </a:rPr>
              <a:t> = </a:t>
            </a:r>
            <a:r>
              <a:rPr lang="en-US" sz="3200" dirty="0" err="1">
                <a:latin typeface="Courier" pitchFamily="2" charset="0"/>
              </a:rPr>
              <a:t>np.matrix</a:t>
            </a:r>
            <a:r>
              <a:rPr lang="en-US" sz="3200" dirty="0">
                <a:latin typeface="Courier" pitchFamily="2" charset="0"/>
              </a:rPr>
              <a:t>('1,2;3,4')</a:t>
            </a:r>
          </a:p>
          <a:p>
            <a:r>
              <a:rPr lang="en-US" sz="3200" dirty="0">
                <a:latin typeface="Courier" pitchFamily="2" charset="0"/>
              </a:rPr>
              <a:t>print(</a:t>
            </a:r>
            <a:r>
              <a:rPr lang="en-US" sz="3200" dirty="0" err="1">
                <a:latin typeface="Courier" pitchFamily="2" charset="0"/>
              </a:rPr>
              <a:t>i</a:t>
            </a:r>
            <a:r>
              <a:rPr lang="en-US" sz="3200" dirty="0">
                <a:latin typeface="Courier" pitchFamily="2" charset="0"/>
              </a:rPr>
              <a:t>)</a:t>
            </a:r>
          </a:p>
          <a:p>
            <a:r>
              <a:rPr lang="en-US" sz="3200" dirty="0">
                <a:latin typeface="Courier" pitchFamily="2" charset="0"/>
              </a:rPr>
              <a:t>j = </a:t>
            </a:r>
            <a:r>
              <a:rPr lang="en-US" sz="3200" dirty="0" err="1">
                <a:latin typeface="Courier" pitchFamily="2" charset="0"/>
              </a:rPr>
              <a:t>np.asarray</a:t>
            </a:r>
            <a:r>
              <a:rPr lang="en-US" sz="3200" dirty="0">
                <a:latin typeface="Courier" pitchFamily="2" charset="0"/>
              </a:rPr>
              <a:t>(</a:t>
            </a:r>
            <a:r>
              <a:rPr lang="en-US" sz="3200" dirty="0" err="1">
                <a:latin typeface="Courier" pitchFamily="2" charset="0"/>
              </a:rPr>
              <a:t>i</a:t>
            </a:r>
            <a:r>
              <a:rPr lang="en-US" sz="3200" dirty="0">
                <a:latin typeface="Courier" pitchFamily="2" charset="0"/>
              </a:rPr>
              <a:t>)</a:t>
            </a:r>
          </a:p>
          <a:p>
            <a:r>
              <a:rPr lang="en-US" sz="3200" dirty="0">
                <a:latin typeface="Courier" pitchFamily="2" charset="0"/>
              </a:rPr>
              <a:t>print(j)</a:t>
            </a:r>
          </a:p>
          <a:p>
            <a:r>
              <a:rPr lang="en-US" sz="3200" dirty="0">
                <a:latin typeface="Courier" pitchFamily="2" charset="0"/>
              </a:rPr>
              <a:t>k = </a:t>
            </a:r>
            <a:r>
              <a:rPr lang="en-US" sz="3200" dirty="0" err="1">
                <a:latin typeface="Courier" pitchFamily="2" charset="0"/>
              </a:rPr>
              <a:t>np.asmatrix</a:t>
            </a:r>
            <a:r>
              <a:rPr lang="en-US" sz="3200" dirty="0">
                <a:latin typeface="Courier" pitchFamily="2" charset="0"/>
              </a:rPr>
              <a:t> (j)</a:t>
            </a:r>
          </a:p>
          <a:p>
            <a:r>
              <a:rPr lang="en-US" sz="3200" dirty="0">
                <a:latin typeface="Courier" pitchFamily="2" charset="0"/>
              </a:rPr>
              <a:t>print(k)</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F4071DC6-1162-694F-84F6-07818CBDC728}"/>
              </a:ext>
            </a:extLst>
          </p:cNvPr>
          <p:cNvSpPr/>
          <p:nvPr/>
        </p:nvSpPr>
        <p:spPr>
          <a:xfrm>
            <a:off x="7517584" y="2831545"/>
            <a:ext cx="2590243" cy="3724096"/>
          </a:xfrm>
          <a:prstGeom prst="rect">
            <a:avLst/>
          </a:prstGeom>
        </p:spPr>
        <p:txBody>
          <a:bodyPr wrap="square">
            <a:spAutoFit/>
          </a:bodyPr>
          <a:lstStyle/>
          <a:p>
            <a:r>
              <a:rPr lang="en-US" sz="3200" dirty="0">
                <a:solidFill>
                  <a:srgbClr val="000000"/>
                </a:solidFill>
              </a:rPr>
              <a:t>Output</a:t>
            </a:r>
          </a:p>
          <a:p>
            <a:endParaRPr lang="en-US" sz="1200" dirty="0">
              <a:solidFill>
                <a:srgbClr val="000000"/>
              </a:solidFill>
            </a:endParaRPr>
          </a:p>
          <a:p>
            <a:r>
              <a:rPr lang="en-US" sz="3200" dirty="0">
                <a:solidFill>
                  <a:srgbClr val="000000"/>
                </a:solidFill>
                <a:latin typeface="Courier" pitchFamily="2" charset="0"/>
              </a:rPr>
              <a:t>[[1 2]</a:t>
            </a:r>
          </a:p>
          <a:p>
            <a:r>
              <a:rPr lang="en-US" sz="3200" dirty="0">
                <a:solidFill>
                  <a:srgbClr val="000000"/>
                </a:solidFill>
                <a:latin typeface="Courier" pitchFamily="2" charset="0"/>
              </a:rPr>
              <a:t> [3 4]]</a:t>
            </a:r>
          </a:p>
          <a:p>
            <a:r>
              <a:rPr lang="en-US" sz="3200" dirty="0">
                <a:solidFill>
                  <a:srgbClr val="000000"/>
                </a:solidFill>
                <a:latin typeface="Courier" pitchFamily="2" charset="0"/>
              </a:rPr>
              <a:t>[[1 2]</a:t>
            </a:r>
          </a:p>
          <a:p>
            <a:r>
              <a:rPr lang="en-US" sz="3200" dirty="0">
                <a:solidFill>
                  <a:srgbClr val="000000"/>
                </a:solidFill>
                <a:latin typeface="Courier" pitchFamily="2" charset="0"/>
              </a:rPr>
              <a:t> [3 4]]</a:t>
            </a:r>
          </a:p>
          <a:p>
            <a:r>
              <a:rPr lang="en-US" sz="3200" dirty="0">
                <a:solidFill>
                  <a:srgbClr val="000000"/>
                </a:solidFill>
                <a:latin typeface="Courier" pitchFamily="2" charset="0"/>
              </a:rPr>
              <a:t>[[1 2]</a:t>
            </a:r>
          </a:p>
          <a:p>
            <a:r>
              <a:rPr lang="en-US" sz="3200" dirty="0">
                <a:solidFill>
                  <a:srgbClr val="000000"/>
                </a:solidFill>
                <a:latin typeface="Courier" pitchFamily="2" charset="0"/>
              </a:rPr>
              <a:t> [3 4]]</a:t>
            </a:r>
            <a:endParaRPr lang="en-US" sz="3200" dirty="0">
              <a:solidFill>
                <a:srgbClr val="000000"/>
              </a:solidFill>
              <a:effectLst/>
              <a:latin typeface="Courier" pitchFamily="2" charset="0"/>
            </a:endParaRPr>
          </a:p>
        </p:txBody>
      </p:sp>
    </p:spTree>
    <p:extLst>
      <p:ext uri="{BB962C8B-B14F-4D97-AF65-F5344CB8AC3E}">
        <p14:creationId xmlns:p14="http://schemas.microsoft.com/office/powerpoint/2010/main" val="304433693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14865608"/>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Linear Algebra - </a:t>
            </a:r>
            <a:r>
              <a:rPr lang="en-US" sz="3200" dirty="0" err="1">
                <a:latin typeface="Courier" pitchFamily="2" charset="0"/>
              </a:rPr>
              <a:t>numpy.linalg</a:t>
            </a:r>
            <a:endParaRPr lang="en-US" sz="3200" dirty="0">
              <a:latin typeface="Courier" pitchFamily="2" charset="0"/>
            </a:endParaRPr>
          </a:p>
          <a:p>
            <a:pPr algn="ctr"/>
            <a:endParaRPr lang="en-US" sz="3200" dirty="0"/>
          </a:p>
          <a:p>
            <a:pPr algn="ctr"/>
            <a:r>
              <a:rPr lang="en-US" sz="3200" dirty="0" err="1">
                <a:latin typeface="Courier" pitchFamily="2" charset="0"/>
              </a:rPr>
              <a:t>numpy.dot</a:t>
            </a:r>
            <a:r>
              <a:rPr lang="en-US" sz="3200" dirty="0">
                <a:latin typeface="Courier" pitchFamily="2" charset="0"/>
              </a:rPr>
              <a:t>(arr1,arr2) </a:t>
            </a:r>
            <a:r>
              <a:rPr lang="en-US" sz="3200" dirty="0"/>
              <a:t>- function returns the dot product of two arrays. </a:t>
            </a:r>
          </a:p>
          <a:p>
            <a:pPr algn="ctr"/>
            <a:endParaRPr lang="en-US" sz="3200" dirty="0"/>
          </a:p>
          <a:p>
            <a:pPr algn="ctr"/>
            <a:r>
              <a:rPr lang="en-US" sz="3200" dirty="0"/>
              <a:t>For 2-D vectors, it is the equivalent to matrix multiplication.</a:t>
            </a:r>
          </a:p>
          <a:p>
            <a:pPr algn="ctr"/>
            <a:r>
              <a:rPr lang="en-US" sz="3200" dirty="0"/>
              <a:t> </a:t>
            </a:r>
          </a:p>
          <a:p>
            <a:pPr algn="ctr"/>
            <a:r>
              <a:rPr lang="en-US" sz="3200" dirty="0"/>
              <a:t>For 1-D arrays, it is the inner product of the vectors. </a:t>
            </a:r>
          </a:p>
          <a:p>
            <a:pPr algn="ctr"/>
            <a:endParaRPr lang="en-US" sz="3200" dirty="0"/>
          </a:p>
          <a:p>
            <a:pPr algn="ctr"/>
            <a:r>
              <a:rPr lang="en-US" sz="3200" dirty="0"/>
              <a:t>For N-dimensional arrays, it is a sum product over the </a:t>
            </a:r>
            <a:r>
              <a:rPr lang="en-US" sz="3200" b="1" dirty="0"/>
              <a:t>last axis of a</a:t>
            </a:r>
            <a:r>
              <a:rPr lang="en-US" sz="3200" dirty="0"/>
              <a:t> and the </a:t>
            </a:r>
            <a:r>
              <a:rPr lang="en-US" sz="3200" b="1" dirty="0"/>
              <a:t>second-last axis of b</a:t>
            </a:r>
            <a:r>
              <a:rPr lang="en-US" sz="3200" dirty="0"/>
              <a:t>.</a:t>
            </a:r>
          </a:p>
          <a:p>
            <a:pPr algn="ctr"/>
            <a:endParaRPr lang="en-US" sz="3200" dirty="0"/>
          </a:p>
          <a:p>
            <a:r>
              <a:rPr lang="en-US" sz="3200" dirty="0"/>
              <a:t>import </a:t>
            </a:r>
            <a:r>
              <a:rPr lang="en-US" sz="3200" dirty="0" err="1"/>
              <a:t>numpy.matlib</a:t>
            </a:r>
            <a:r>
              <a:rPr lang="en-US" sz="3200" dirty="0"/>
              <a:t> </a:t>
            </a:r>
          </a:p>
          <a:p>
            <a:r>
              <a:rPr lang="en-US" sz="3200" dirty="0"/>
              <a:t>import </a:t>
            </a:r>
            <a:r>
              <a:rPr lang="en-US" sz="3200" dirty="0" err="1"/>
              <a:t>numpy</a:t>
            </a:r>
            <a:r>
              <a:rPr lang="en-US" sz="3200" dirty="0"/>
              <a:t> as np </a:t>
            </a:r>
          </a:p>
          <a:p>
            <a:r>
              <a:rPr lang="en-US" sz="3200" dirty="0"/>
              <a:t>a = </a:t>
            </a:r>
            <a:r>
              <a:rPr lang="en-US" sz="3200" dirty="0" err="1"/>
              <a:t>np.array</a:t>
            </a:r>
            <a:r>
              <a:rPr lang="en-US" sz="3200" dirty="0"/>
              <a:t>([[1,2],[3,4]]) </a:t>
            </a:r>
          </a:p>
          <a:p>
            <a:r>
              <a:rPr lang="en-US" sz="3200" dirty="0"/>
              <a:t>b = </a:t>
            </a:r>
            <a:r>
              <a:rPr lang="en-US" sz="3200" dirty="0" err="1"/>
              <a:t>np.array</a:t>
            </a:r>
            <a:r>
              <a:rPr lang="en-US" sz="3200" dirty="0"/>
              <a:t>([[11,12],[13,14]]) </a:t>
            </a:r>
          </a:p>
          <a:p>
            <a:r>
              <a:rPr lang="en-US" sz="3200" dirty="0"/>
              <a:t>c=</a:t>
            </a:r>
            <a:r>
              <a:rPr lang="en-US" sz="3200" dirty="0" err="1"/>
              <a:t>np.dot</a:t>
            </a:r>
            <a:r>
              <a:rPr lang="en-US" sz="3200" dirty="0"/>
              <a:t>(</a:t>
            </a:r>
            <a:r>
              <a:rPr lang="en-US" sz="3200" dirty="0" err="1"/>
              <a:t>a,b</a:t>
            </a:r>
            <a:r>
              <a:rPr lang="en-US" sz="3200" dirty="0"/>
              <a:t>)</a:t>
            </a:r>
          </a:p>
          <a:p>
            <a:r>
              <a:rPr lang="en-US" sz="3200" dirty="0"/>
              <a:t>print(a)</a:t>
            </a:r>
          </a:p>
          <a:p>
            <a:r>
              <a:rPr lang="en-US" sz="3200" dirty="0"/>
              <a:t>print(b)</a:t>
            </a:r>
          </a:p>
          <a:p>
            <a:r>
              <a:rPr lang="en-US" sz="3200" dirty="0"/>
              <a:t>print(c)</a:t>
            </a:r>
          </a:p>
          <a:p>
            <a:r>
              <a:rPr lang="en-US" sz="3200" dirty="0"/>
              <a:t>(base) smalley@CERI-Smalley-16 topo % python z13.py</a:t>
            </a:r>
          </a:p>
          <a:p>
            <a:r>
              <a:rPr lang="en-US" sz="3200" dirty="0"/>
              <a:t>[[1 2]</a:t>
            </a:r>
          </a:p>
          <a:p>
            <a:r>
              <a:rPr lang="en-US" sz="3200" dirty="0"/>
              <a:t> [3 4]]</a:t>
            </a:r>
          </a:p>
          <a:p>
            <a:r>
              <a:rPr lang="en-US" sz="3200" dirty="0"/>
              <a:t>[[11 12]</a:t>
            </a:r>
          </a:p>
          <a:p>
            <a:r>
              <a:rPr lang="en-US" sz="3200" dirty="0"/>
              <a:t> [13 14]]</a:t>
            </a:r>
          </a:p>
          <a:p>
            <a:r>
              <a:rPr lang="en-US" sz="3200" dirty="0"/>
              <a:t>[[37 40]</a:t>
            </a:r>
          </a:p>
          <a:p>
            <a:r>
              <a:rPr lang="en-US" sz="3200" dirty="0"/>
              <a:t> [85 92]]</a:t>
            </a:r>
          </a:p>
          <a:p>
            <a:pPr algn="ctr"/>
            <a:endParaRPr lang="en-US" sz="3200" dirty="0">
              <a:latin typeface="Courier" pitchFamily="2" charset="0"/>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64539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955750"/>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100" dirty="0">
              <a:cs typeface="Calibri" panose="020F0502020204030204" pitchFamily="34" charset="0"/>
            </a:endParaRPr>
          </a:p>
          <a:p>
            <a:pPr algn="ctr"/>
            <a:r>
              <a:rPr lang="en-US" sz="3200" dirty="0"/>
              <a:t>NumPy - Linear Algebra - </a:t>
            </a:r>
            <a:r>
              <a:rPr lang="en-US" sz="3200" dirty="0" err="1">
                <a:latin typeface="Courier" pitchFamily="2" charset="0"/>
              </a:rPr>
              <a:t>numpy.linalg</a:t>
            </a:r>
            <a:endParaRPr lang="en-US" sz="3200" dirty="0">
              <a:latin typeface="Courier" pitchFamily="2" charset="0"/>
            </a:endParaRPr>
          </a:p>
          <a:p>
            <a:pPr algn="ctr"/>
            <a:endParaRPr lang="en-US" sz="1100" dirty="0"/>
          </a:p>
          <a:p>
            <a:r>
              <a:rPr lang="en-US" sz="3200" dirty="0">
                <a:latin typeface="Courier" pitchFamily="2" charset="0"/>
              </a:rPr>
              <a:t>import </a:t>
            </a:r>
            <a:r>
              <a:rPr lang="en-US" sz="3200" dirty="0" err="1">
                <a:latin typeface="Courier" pitchFamily="2" charset="0"/>
              </a:rPr>
              <a:t>numpy.matlib</a:t>
            </a:r>
            <a:r>
              <a:rPr lang="en-US" sz="3200" dirty="0">
                <a:latin typeface="Courier" pitchFamily="2" charset="0"/>
              </a:rPr>
              <a:t> </a:t>
            </a:r>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 </a:t>
            </a:r>
          </a:p>
          <a:p>
            <a:r>
              <a:rPr lang="en-US" sz="3200" dirty="0">
                <a:latin typeface="Courier" pitchFamily="2" charset="0"/>
              </a:rPr>
              <a:t>a = </a:t>
            </a:r>
            <a:r>
              <a:rPr lang="en-US" sz="3200" dirty="0" err="1">
                <a:latin typeface="Courier" pitchFamily="2" charset="0"/>
              </a:rPr>
              <a:t>np.array</a:t>
            </a:r>
            <a:r>
              <a:rPr lang="en-US" sz="3200" dirty="0">
                <a:latin typeface="Courier" pitchFamily="2" charset="0"/>
              </a:rPr>
              <a:t>([[1,2],[3,4]]) </a:t>
            </a:r>
          </a:p>
          <a:p>
            <a:r>
              <a:rPr lang="en-US" sz="3200" dirty="0">
                <a:latin typeface="Courier" pitchFamily="2" charset="0"/>
              </a:rPr>
              <a:t>b = </a:t>
            </a:r>
            <a:r>
              <a:rPr lang="en-US" sz="3200" dirty="0" err="1">
                <a:latin typeface="Courier" pitchFamily="2" charset="0"/>
              </a:rPr>
              <a:t>np.array</a:t>
            </a:r>
            <a:r>
              <a:rPr lang="en-US" sz="3200" dirty="0">
                <a:latin typeface="Courier" pitchFamily="2" charset="0"/>
              </a:rPr>
              <a:t>([[11,12],[13,14]]) </a:t>
            </a:r>
          </a:p>
          <a:p>
            <a:r>
              <a:rPr lang="en-US" sz="3200" dirty="0">
                <a:latin typeface="Courier" pitchFamily="2" charset="0"/>
              </a:rPr>
              <a:t>c=</a:t>
            </a:r>
            <a:r>
              <a:rPr lang="en-US" sz="3200" dirty="0" err="1">
                <a:latin typeface="Courier" pitchFamily="2" charset="0"/>
              </a:rPr>
              <a:t>np.dot</a:t>
            </a:r>
            <a:r>
              <a:rPr lang="en-US" sz="3200" dirty="0">
                <a:latin typeface="Courier" pitchFamily="2" charset="0"/>
              </a:rPr>
              <a:t>(</a:t>
            </a:r>
            <a:r>
              <a:rPr lang="en-US" sz="3200" dirty="0" err="1">
                <a:latin typeface="Courier" pitchFamily="2" charset="0"/>
              </a:rPr>
              <a:t>a,b</a:t>
            </a:r>
            <a:r>
              <a:rPr lang="en-US" sz="3200" dirty="0">
                <a:latin typeface="Courier" pitchFamily="2" charset="0"/>
              </a:rPr>
              <a:t>)</a:t>
            </a:r>
          </a:p>
          <a:p>
            <a:r>
              <a:rPr lang="en-US" sz="3200" dirty="0">
                <a:latin typeface="Courier" pitchFamily="2" charset="0"/>
              </a:rPr>
              <a:t>print(a); print(b); print(c)</a:t>
            </a:r>
          </a:p>
          <a:p>
            <a:r>
              <a:rPr lang="en-US" sz="2800" dirty="0"/>
              <a:t>[[1 2]</a:t>
            </a:r>
          </a:p>
          <a:p>
            <a:r>
              <a:rPr lang="en-US" sz="2800" dirty="0"/>
              <a:t> [3 4]]</a:t>
            </a:r>
          </a:p>
          <a:p>
            <a:r>
              <a:rPr lang="en-US" sz="2800" dirty="0"/>
              <a:t>[[11 12]</a:t>
            </a:r>
          </a:p>
          <a:p>
            <a:r>
              <a:rPr lang="en-US" sz="2800" dirty="0"/>
              <a:t> [13 14]]</a:t>
            </a:r>
          </a:p>
          <a:p>
            <a:r>
              <a:rPr lang="en-US" sz="2800" dirty="0"/>
              <a:t>[[37 40]</a:t>
            </a:r>
          </a:p>
          <a:p>
            <a:r>
              <a:rPr lang="en-US" sz="2800" dirty="0"/>
              <a:t> [85 92]]</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84EFCC4E-EA9C-D345-ADBB-E7008395D47D}"/>
              </a:ext>
            </a:extLst>
          </p:cNvPr>
          <p:cNvSpPr/>
          <p:nvPr/>
        </p:nvSpPr>
        <p:spPr>
          <a:xfrm>
            <a:off x="8225477" y="1537410"/>
            <a:ext cx="3966523" cy="5262979"/>
          </a:xfrm>
          <a:prstGeom prst="rect">
            <a:avLst/>
          </a:prstGeom>
        </p:spPr>
        <p:txBody>
          <a:bodyPr wrap="square">
            <a:spAutoFit/>
          </a:bodyPr>
          <a:lstStyle/>
          <a:p>
            <a:r>
              <a:rPr lang="en-US" sz="2800" dirty="0"/>
              <a:t>In MATLAB</a:t>
            </a:r>
          </a:p>
          <a:p>
            <a:r>
              <a:rPr lang="en-US" sz="2800" dirty="0">
                <a:latin typeface="Courier" pitchFamily="2" charset="0"/>
              </a:rPr>
              <a:t>&gt;&gt; a=[1 2;3 4];</a:t>
            </a:r>
          </a:p>
          <a:p>
            <a:r>
              <a:rPr lang="en-US" sz="2800" dirty="0">
                <a:latin typeface="Courier" pitchFamily="2" charset="0"/>
              </a:rPr>
              <a:t> 1     2</a:t>
            </a:r>
          </a:p>
          <a:p>
            <a:r>
              <a:rPr lang="en-US" sz="2800" dirty="0">
                <a:latin typeface="Courier" pitchFamily="2" charset="0"/>
              </a:rPr>
              <a:t> 3     4</a:t>
            </a:r>
          </a:p>
          <a:p>
            <a:r>
              <a:rPr lang="en-US" sz="2800" dirty="0">
                <a:latin typeface="Courier" pitchFamily="2" charset="0"/>
              </a:rPr>
              <a:t>&gt;&gt; b=[11 12; 13 14];</a:t>
            </a:r>
          </a:p>
          <a:p>
            <a:r>
              <a:rPr lang="en-US" sz="2800" dirty="0">
                <a:latin typeface="Courier" pitchFamily="2" charset="0"/>
              </a:rPr>
              <a:t> 11    12</a:t>
            </a:r>
          </a:p>
          <a:p>
            <a:r>
              <a:rPr lang="en-US" sz="2800" dirty="0">
                <a:latin typeface="Courier" pitchFamily="2" charset="0"/>
              </a:rPr>
              <a:t> 13    14</a:t>
            </a:r>
          </a:p>
          <a:p>
            <a:r>
              <a:rPr lang="en-US" sz="2800" dirty="0">
                <a:latin typeface="Courier" pitchFamily="2" charset="0"/>
              </a:rPr>
              <a:t>&gt;&gt; a*b</a:t>
            </a:r>
          </a:p>
          <a:p>
            <a:r>
              <a:rPr lang="en-US" sz="2800" dirty="0" err="1">
                <a:latin typeface="Courier" pitchFamily="2" charset="0"/>
              </a:rPr>
              <a:t>ans</a:t>
            </a:r>
            <a:r>
              <a:rPr lang="en-US" sz="2800" dirty="0">
                <a:latin typeface="Courier" pitchFamily="2" charset="0"/>
              </a:rPr>
              <a:t> =</a:t>
            </a:r>
          </a:p>
          <a:p>
            <a:r>
              <a:rPr lang="en-US" sz="2800" dirty="0">
                <a:latin typeface="Courier" pitchFamily="2" charset="0"/>
              </a:rPr>
              <a:t>    37    40</a:t>
            </a:r>
          </a:p>
          <a:p>
            <a:r>
              <a:rPr lang="en-US" sz="2800" dirty="0">
                <a:latin typeface="Courier" pitchFamily="2" charset="0"/>
              </a:rPr>
              <a:t>    85    92</a:t>
            </a:r>
          </a:p>
        </p:txBody>
      </p:sp>
    </p:spTree>
    <p:extLst>
      <p:ext uri="{BB962C8B-B14F-4D97-AF65-F5344CB8AC3E}">
        <p14:creationId xmlns:p14="http://schemas.microsoft.com/office/powerpoint/2010/main" val="24031574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940088"/>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Linear Algebra - </a:t>
            </a:r>
            <a:r>
              <a:rPr lang="en-US" sz="3200" dirty="0" err="1"/>
              <a:t>numpy.linalg</a:t>
            </a:r>
            <a:endParaRPr lang="en-US" sz="3200" dirty="0"/>
          </a:p>
          <a:p>
            <a:pPr algn="ctr"/>
            <a:endParaRPr lang="en-US" sz="1200" dirty="0"/>
          </a:p>
          <a:p>
            <a:r>
              <a:rPr lang="en-US" sz="3200" dirty="0" err="1">
                <a:latin typeface="Courier" pitchFamily="2" charset="0"/>
              </a:rPr>
              <a:t>numpy.vdot</a:t>
            </a:r>
            <a:r>
              <a:rPr lang="en-US" sz="3200" dirty="0">
                <a:latin typeface="Courier" pitchFamily="2" charset="0"/>
              </a:rPr>
              <a:t>(</a:t>
            </a:r>
            <a:r>
              <a:rPr lang="en-US" sz="3200" dirty="0" err="1">
                <a:latin typeface="Courier" pitchFamily="2" charset="0"/>
              </a:rPr>
              <a:t>a,b</a:t>
            </a:r>
            <a:r>
              <a:rPr lang="en-US" sz="3200" dirty="0">
                <a:latin typeface="Courier" pitchFamily="2" charset="0"/>
              </a:rPr>
              <a:t>)</a:t>
            </a:r>
            <a:r>
              <a:rPr lang="en-US" sz="3200" dirty="0"/>
              <a:t> - function returns dot product of the two vectors. </a:t>
            </a:r>
          </a:p>
          <a:p>
            <a:pPr algn="ctr"/>
            <a:endParaRPr lang="en-US" sz="1200" dirty="0"/>
          </a:p>
          <a:p>
            <a:pPr algn="ctr"/>
            <a:r>
              <a:rPr lang="en-US" sz="3200" dirty="0"/>
              <a:t>If the first argument is complex, then its conjugate is used. </a:t>
            </a:r>
          </a:p>
          <a:p>
            <a:pPr algn="ctr"/>
            <a:endParaRPr lang="en-US" sz="1200" dirty="0"/>
          </a:p>
          <a:p>
            <a:pPr algn="ctr"/>
            <a:r>
              <a:rPr lang="en-US" sz="3200" dirty="0"/>
              <a:t>If the argument id is multi-dimensional array, it is flattened.</a:t>
            </a:r>
          </a:p>
          <a:p>
            <a:pPr algn="ctr"/>
            <a:endParaRPr lang="en-US" sz="1200" dirty="0"/>
          </a:p>
          <a:p>
            <a:endParaRPr lang="en-US" sz="3200" dirty="0">
              <a:latin typeface="Courier" pitchFamily="2" charset="0"/>
            </a:endParaRPr>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 </a:t>
            </a:r>
          </a:p>
          <a:p>
            <a:r>
              <a:rPr lang="en-US" sz="3200" dirty="0">
                <a:latin typeface="Courier" pitchFamily="2" charset="0"/>
              </a:rPr>
              <a:t>a = </a:t>
            </a:r>
            <a:r>
              <a:rPr lang="en-US" sz="3200" dirty="0" err="1">
                <a:latin typeface="Courier" pitchFamily="2" charset="0"/>
              </a:rPr>
              <a:t>np.array</a:t>
            </a:r>
            <a:r>
              <a:rPr lang="en-US" sz="3200" dirty="0">
                <a:latin typeface="Courier" pitchFamily="2" charset="0"/>
              </a:rPr>
              <a:t>([[1,2],[3,4]]) </a:t>
            </a:r>
          </a:p>
          <a:p>
            <a:r>
              <a:rPr lang="en-US" sz="3200" dirty="0">
                <a:latin typeface="Courier" pitchFamily="2" charset="0"/>
              </a:rPr>
              <a:t>b = </a:t>
            </a:r>
            <a:r>
              <a:rPr lang="en-US" sz="3200" dirty="0" err="1">
                <a:latin typeface="Courier" pitchFamily="2" charset="0"/>
              </a:rPr>
              <a:t>np.array</a:t>
            </a:r>
            <a:r>
              <a:rPr lang="en-US" sz="3200" dirty="0">
                <a:latin typeface="Courier" pitchFamily="2" charset="0"/>
              </a:rPr>
              <a:t>([[11,12],[13,14]]) </a:t>
            </a:r>
          </a:p>
          <a:p>
            <a:r>
              <a:rPr lang="en-US" sz="3200" dirty="0">
                <a:latin typeface="Courier" pitchFamily="2" charset="0"/>
              </a:rPr>
              <a:t>print(a);print(b);print(</a:t>
            </a:r>
            <a:r>
              <a:rPr lang="en-US" sz="3200" dirty="0" err="1">
                <a:latin typeface="Courier" pitchFamily="2" charset="0"/>
              </a:rPr>
              <a:t>np.vdot</a:t>
            </a:r>
            <a:r>
              <a:rPr lang="en-US" sz="3200" dirty="0">
                <a:latin typeface="Courier" pitchFamily="2" charset="0"/>
              </a:rPr>
              <a:t>(</a:t>
            </a:r>
            <a:r>
              <a:rPr lang="en-US" sz="3200" dirty="0" err="1">
                <a:latin typeface="Courier" pitchFamily="2" charset="0"/>
              </a:rPr>
              <a:t>a,b</a:t>
            </a:r>
            <a:r>
              <a:rPr lang="en-US" sz="3200" dirty="0">
                <a:latin typeface="Courier" pitchFamily="2" charset="0"/>
              </a:rPr>
              <a:t>))</a:t>
            </a: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1290926D-80D2-6C4C-BA10-8A141EE8E4B8}"/>
              </a:ext>
            </a:extLst>
          </p:cNvPr>
          <p:cNvSpPr/>
          <p:nvPr/>
        </p:nvSpPr>
        <p:spPr>
          <a:xfrm>
            <a:off x="9535306" y="3543895"/>
            <a:ext cx="2537249" cy="3046988"/>
          </a:xfrm>
          <a:prstGeom prst="rect">
            <a:avLst/>
          </a:prstGeom>
        </p:spPr>
        <p:txBody>
          <a:bodyPr wrap="square">
            <a:spAutoFit/>
          </a:bodyPr>
          <a:lstStyle/>
          <a:p>
            <a:r>
              <a:rPr lang="en-US" sz="3200" dirty="0" err="1">
                <a:solidFill>
                  <a:srgbClr val="000000"/>
                </a:solidFill>
              </a:rPr>
              <a:t>Ouput</a:t>
            </a:r>
            <a:endParaRPr lang="en-US" sz="3200" dirty="0">
              <a:solidFill>
                <a:srgbClr val="000000"/>
              </a:solidFill>
            </a:endParaRPr>
          </a:p>
          <a:p>
            <a:r>
              <a:rPr lang="en-US" sz="3200" dirty="0">
                <a:solidFill>
                  <a:srgbClr val="000000"/>
                </a:solidFill>
                <a:latin typeface="Courier" pitchFamily="2" charset="0"/>
              </a:rPr>
              <a:t>[[1 2]</a:t>
            </a:r>
          </a:p>
          <a:p>
            <a:r>
              <a:rPr lang="en-US" sz="3200" dirty="0">
                <a:solidFill>
                  <a:srgbClr val="000000"/>
                </a:solidFill>
                <a:latin typeface="Courier" pitchFamily="2" charset="0"/>
              </a:rPr>
              <a:t> [3 4]]</a:t>
            </a:r>
          </a:p>
          <a:p>
            <a:r>
              <a:rPr lang="en-US" sz="3200" dirty="0">
                <a:solidFill>
                  <a:srgbClr val="000000"/>
                </a:solidFill>
                <a:latin typeface="Courier" pitchFamily="2" charset="0"/>
              </a:rPr>
              <a:t>[[11 12]</a:t>
            </a:r>
          </a:p>
          <a:p>
            <a:r>
              <a:rPr lang="en-US" sz="3200" dirty="0">
                <a:solidFill>
                  <a:srgbClr val="000000"/>
                </a:solidFill>
                <a:latin typeface="Courier" pitchFamily="2" charset="0"/>
              </a:rPr>
              <a:t> [13 14]]</a:t>
            </a:r>
          </a:p>
          <a:p>
            <a:r>
              <a:rPr lang="en-US" sz="3200" dirty="0">
                <a:solidFill>
                  <a:srgbClr val="000000"/>
                </a:solidFill>
                <a:latin typeface="Courier" pitchFamily="2" charset="0"/>
              </a:rPr>
              <a:t>130</a:t>
            </a:r>
            <a:endParaRPr lang="en-US" sz="3200" dirty="0">
              <a:solidFill>
                <a:srgbClr val="000000"/>
              </a:solidFill>
              <a:effectLst/>
              <a:latin typeface="Courier" pitchFamily="2" charset="0"/>
            </a:endParaRPr>
          </a:p>
        </p:txBody>
      </p:sp>
    </p:spTree>
    <p:extLst>
      <p:ext uri="{BB962C8B-B14F-4D97-AF65-F5344CB8AC3E}">
        <p14:creationId xmlns:p14="http://schemas.microsoft.com/office/powerpoint/2010/main" val="29459631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693866"/>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Linear Algebra - </a:t>
            </a:r>
            <a:r>
              <a:rPr lang="en-US" sz="3200" dirty="0" err="1">
                <a:latin typeface="Courier" pitchFamily="2" charset="0"/>
              </a:rPr>
              <a:t>numpy.linalg</a:t>
            </a:r>
            <a:endParaRPr lang="en-US" sz="3200" dirty="0">
              <a:latin typeface="Courier" pitchFamily="2" charset="0"/>
            </a:endParaRPr>
          </a:p>
          <a:p>
            <a:pPr algn="ctr"/>
            <a:endParaRPr lang="en-US" sz="1200" dirty="0"/>
          </a:p>
          <a:p>
            <a:r>
              <a:rPr lang="en-US" sz="3200" dirty="0" err="1">
                <a:latin typeface="Courier" pitchFamily="2" charset="0"/>
              </a:rPr>
              <a:t>numpy.inner</a:t>
            </a:r>
            <a:r>
              <a:rPr lang="en-US" sz="3200" dirty="0">
                <a:latin typeface="Courier" pitchFamily="2" charset="0"/>
              </a:rPr>
              <a:t>(a, b)</a:t>
            </a:r>
            <a:r>
              <a:rPr lang="en-US" sz="3200" dirty="0"/>
              <a:t> - function returns inner product of vectors for 1-D arrays. For higher dimensions, returns sum product over last axes.</a:t>
            </a:r>
          </a:p>
          <a:p>
            <a:endParaRPr lang="en-US" sz="1200" dirty="0"/>
          </a:p>
          <a:p>
            <a:endParaRPr lang="en-US" sz="2000" dirty="0">
              <a:latin typeface="Courier" pitchFamily="2" charset="0"/>
            </a:endParaRPr>
          </a:p>
          <a:p>
            <a:endParaRPr lang="en-US" sz="2000" dirty="0">
              <a:latin typeface="Courier" pitchFamily="2" charset="0"/>
            </a:endParaRPr>
          </a:p>
          <a:p>
            <a:r>
              <a:rPr lang="en-US" sz="2000" dirty="0">
                <a:latin typeface="Courier" pitchFamily="2" charset="0"/>
              </a:rPr>
              <a:t>import </a:t>
            </a:r>
            <a:r>
              <a:rPr lang="en-US" sz="2000" dirty="0" err="1">
                <a:latin typeface="Courier" pitchFamily="2" charset="0"/>
              </a:rPr>
              <a:t>numpy</a:t>
            </a:r>
            <a:r>
              <a:rPr lang="en-US" sz="2000" dirty="0">
                <a:latin typeface="Courier" pitchFamily="2" charset="0"/>
              </a:rPr>
              <a:t> as np </a:t>
            </a:r>
          </a:p>
          <a:p>
            <a:r>
              <a:rPr lang="en-US" sz="2000" dirty="0">
                <a:latin typeface="Courier" pitchFamily="2" charset="0"/>
              </a:rPr>
              <a:t>print( </a:t>
            </a:r>
            <a:r>
              <a:rPr lang="en-US" sz="2000" dirty="0" err="1">
                <a:latin typeface="Courier" pitchFamily="2" charset="0"/>
              </a:rPr>
              <a:t>np.inner</a:t>
            </a:r>
            <a:r>
              <a:rPr lang="en-US" sz="2000" dirty="0">
                <a:latin typeface="Courier" pitchFamily="2" charset="0"/>
              </a:rPr>
              <a:t>(</a:t>
            </a:r>
            <a:r>
              <a:rPr lang="en-US" sz="2000" dirty="0" err="1">
                <a:latin typeface="Courier" pitchFamily="2" charset="0"/>
              </a:rPr>
              <a:t>np.array</a:t>
            </a:r>
            <a:r>
              <a:rPr lang="en-US" sz="2000" dirty="0">
                <a:latin typeface="Courier" pitchFamily="2" charset="0"/>
              </a:rPr>
              <a:t>([1,2,3]),</a:t>
            </a:r>
            <a:r>
              <a:rPr lang="en-US" sz="2000" dirty="0" err="1">
                <a:latin typeface="Courier" pitchFamily="2" charset="0"/>
              </a:rPr>
              <a:t>np.array</a:t>
            </a:r>
            <a:r>
              <a:rPr lang="en-US" sz="2000" dirty="0">
                <a:latin typeface="Courier" pitchFamily="2" charset="0"/>
              </a:rPr>
              <a:t>([0,1,0])))</a:t>
            </a:r>
          </a:p>
          <a:p>
            <a:r>
              <a:rPr lang="en-US" sz="2000" dirty="0">
                <a:latin typeface="Courier" pitchFamily="2" charset="0"/>
              </a:rPr>
              <a:t># Equates to 1*0+2*1+3*0</a:t>
            </a:r>
          </a:p>
          <a:p>
            <a:r>
              <a:rPr lang="en-US" sz="2000" dirty="0">
                <a:latin typeface="Courier" pitchFamily="2" charset="0"/>
              </a:rPr>
              <a:t>a = </a:t>
            </a:r>
            <a:r>
              <a:rPr lang="en-US" sz="2000" dirty="0" err="1">
                <a:latin typeface="Courier" pitchFamily="2" charset="0"/>
              </a:rPr>
              <a:t>np.array</a:t>
            </a:r>
            <a:r>
              <a:rPr lang="en-US" sz="2000" dirty="0">
                <a:latin typeface="Courier" pitchFamily="2" charset="0"/>
              </a:rPr>
              <a:t>([[1,2], [3,4]]) </a:t>
            </a:r>
          </a:p>
          <a:p>
            <a:r>
              <a:rPr lang="en-US" sz="2000" dirty="0">
                <a:latin typeface="Courier" pitchFamily="2" charset="0"/>
              </a:rPr>
              <a:t>print('Array a:’) ; print(a)</a:t>
            </a:r>
          </a:p>
          <a:p>
            <a:r>
              <a:rPr lang="en-US" sz="2000" dirty="0">
                <a:latin typeface="Courier" pitchFamily="2" charset="0"/>
              </a:rPr>
              <a:t>b = </a:t>
            </a:r>
            <a:r>
              <a:rPr lang="en-US" sz="2000" dirty="0" err="1">
                <a:latin typeface="Courier" pitchFamily="2" charset="0"/>
              </a:rPr>
              <a:t>np.array</a:t>
            </a:r>
            <a:r>
              <a:rPr lang="en-US" sz="2000" dirty="0">
                <a:latin typeface="Courier" pitchFamily="2" charset="0"/>
              </a:rPr>
              <a:t>([[11, 12], [13, 14]]) </a:t>
            </a:r>
          </a:p>
          <a:p>
            <a:r>
              <a:rPr lang="en-US" sz="2000" dirty="0">
                <a:latin typeface="Courier" pitchFamily="2" charset="0"/>
              </a:rPr>
              <a:t>print('Array b:’); print(b); print('Inner product:') </a:t>
            </a:r>
          </a:p>
          <a:p>
            <a:r>
              <a:rPr lang="en-US" sz="2000" dirty="0">
                <a:latin typeface="Courier" pitchFamily="2" charset="0"/>
              </a:rPr>
              <a:t>print(</a:t>
            </a:r>
            <a:r>
              <a:rPr lang="en-US" sz="2000" dirty="0" err="1">
                <a:latin typeface="Courier" pitchFamily="2" charset="0"/>
              </a:rPr>
              <a:t>np.inner</a:t>
            </a:r>
            <a:r>
              <a:rPr lang="en-US" sz="2000" dirty="0">
                <a:latin typeface="Courier" pitchFamily="2" charset="0"/>
              </a:rPr>
              <a:t>(</a:t>
            </a:r>
            <a:r>
              <a:rPr lang="en-US" sz="2000" dirty="0" err="1">
                <a:latin typeface="Courier" pitchFamily="2" charset="0"/>
              </a:rPr>
              <a:t>a,b</a:t>
            </a:r>
            <a:r>
              <a:rPr lang="en-US" sz="2000" dirty="0">
                <a:latin typeface="Courier" pitchFamily="2" charset="0"/>
              </a:rPr>
              <a:t>))</a:t>
            </a:r>
          </a:p>
        </p:txBody>
      </p:sp>
      <p:sp>
        <p:nvSpPr>
          <p:cNvPr id="5" name="Rectangle 4">
            <a:extLst>
              <a:ext uri="{FF2B5EF4-FFF2-40B4-BE49-F238E27FC236}">
                <a16:creationId xmlns:a16="http://schemas.microsoft.com/office/drawing/2014/main" id="{501A747D-3B96-8F47-B1FD-840E5BEFEB45}"/>
              </a:ext>
            </a:extLst>
          </p:cNvPr>
          <p:cNvSpPr/>
          <p:nvPr/>
        </p:nvSpPr>
        <p:spPr>
          <a:xfrm>
            <a:off x="8652657" y="2375322"/>
            <a:ext cx="3951237" cy="4524315"/>
          </a:xfrm>
          <a:prstGeom prst="rect">
            <a:avLst/>
          </a:prstGeom>
        </p:spPr>
        <p:txBody>
          <a:bodyPr wrap="square">
            <a:spAutoFit/>
          </a:bodyPr>
          <a:lstStyle/>
          <a:p>
            <a:r>
              <a:rPr lang="en-US" sz="3200" dirty="0">
                <a:solidFill>
                  <a:srgbClr val="000000"/>
                </a:solidFill>
                <a:latin typeface="Courier" pitchFamily="2" charset="0"/>
              </a:rPr>
              <a:t>Array a:</a:t>
            </a:r>
          </a:p>
          <a:p>
            <a:r>
              <a:rPr lang="en-US" sz="3200" dirty="0">
                <a:solidFill>
                  <a:srgbClr val="000000"/>
                </a:solidFill>
                <a:latin typeface="Courier" pitchFamily="2" charset="0"/>
              </a:rPr>
              <a:t>[[1 2]</a:t>
            </a:r>
          </a:p>
          <a:p>
            <a:r>
              <a:rPr lang="en-US" sz="3200" dirty="0">
                <a:solidFill>
                  <a:srgbClr val="000000"/>
                </a:solidFill>
                <a:latin typeface="Courier" pitchFamily="2" charset="0"/>
              </a:rPr>
              <a:t> [3 4]]</a:t>
            </a:r>
          </a:p>
          <a:p>
            <a:r>
              <a:rPr lang="en-US" sz="3200" dirty="0">
                <a:solidFill>
                  <a:srgbClr val="000000"/>
                </a:solidFill>
                <a:latin typeface="Courier" pitchFamily="2" charset="0"/>
              </a:rPr>
              <a:t>Array b:</a:t>
            </a:r>
          </a:p>
          <a:p>
            <a:r>
              <a:rPr lang="en-US" sz="3200" dirty="0">
                <a:solidFill>
                  <a:srgbClr val="000000"/>
                </a:solidFill>
                <a:latin typeface="Courier" pitchFamily="2" charset="0"/>
              </a:rPr>
              <a:t>[[11 12]</a:t>
            </a:r>
          </a:p>
          <a:p>
            <a:r>
              <a:rPr lang="en-US" sz="3200" dirty="0">
                <a:solidFill>
                  <a:srgbClr val="000000"/>
                </a:solidFill>
                <a:latin typeface="Courier" pitchFamily="2" charset="0"/>
              </a:rPr>
              <a:t> [13 14]]</a:t>
            </a:r>
          </a:p>
          <a:p>
            <a:r>
              <a:rPr lang="en-US" sz="3200" dirty="0">
                <a:solidFill>
                  <a:srgbClr val="000000"/>
                </a:solidFill>
                <a:latin typeface="Courier" pitchFamily="2" charset="0"/>
              </a:rPr>
              <a:t>Inner product:</a:t>
            </a:r>
          </a:p>
          <a:p>
            <a:r>
              <a:rPr lang="en-US" sz="3200" dirty="0">
                <a:solidFill>
                  <a:srgbClr val="000000"/>
                </a:solidFill>
                <a:latin typeface="Courier" pitchFamily="2" charset="0"/>
              </a:rPr>
              <a:t>[[35 41]</a:t>
            </a:r>
          </a:p>
          <a:p>
            <a:r>
              <a:rPr lang="en-US" sz="3200" dirty="0">
                <a:solidFill>
                  <a:srgbClr val="000000"/>
                </a:solidFill>
                <a:latin typeface="Courier" pitchFamily="2" charset="0"/>
              </a:rPr>
              <a:t> [81 95]]</a:t>
            </a:r>
            <a:endParaRPr lang="en-US" sz="3200" dirty="0">
              <a:solidFill>
                <a:srgbClr val="000000"/>
              </a:solidFill>
              <a:effectLst/>
              <a:latin typeface="Courier" pitchFamily="2" charset="0"/>
            </a:endParaRPr>
          </a:p>
        </p:txBody>
      </p:sp>
      <p:sp>
        <p:nvSpPr>
          <p:cNvPr id="6" name="Rectangle 5">
            <a:extLst>
              <a:ext uri="{FF2B5EF4-FFF2-40B4-BE49-F238E27FC236}">
                <a16:creationId xmlns:a16="http://schemas.microsoft.com/office/drawing/2014/main" id="{87FAB7C7-D1F3-9E4C-8DBE-67A7EEBAFDF6}"/>
              </a:ext>
            </a:extLst>
          </p:cNvPr>
          <p:cNvSpPr/>
          <p:nvPr/>
        </p:nvSpPr>
        <p:spPr>
          <a:xfrm>
            <a:off x="4794433" y="6001830"/>
            <a:ext cx="3951237" cy="707886"/>
          </a:xfrm>
          <a:prstGeom prst="rect">
            <a:avLst/>
          </a:prstGeom>
        </p:spPr>
        <p:txBody>
          <a:bodyPr wrap="square">
            <a:spAutoFit/>
          </a:bodyPr>
          <a:lstStyle/>
          <a:p>
            <a:r>
              <a:rPr lang="en-US" sz="2000" dirty="0">
                <a:solidFill>
                  <a:srgbClr val="000000"/>
                </a:solidFill>
              </a:rPr>
              <a:t>#matrix multiplication (all combos of row-column inner/dot products)</a:t>
            </a:r>
            <a:endParaRPr lang="en-US" sz="2000" dirty="0">
              <a:solidFill>
                <a:srgbClr val="000000"/>
              </a:solidFill>
              <a:effectLst/>
            </a:endParaRPr>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44591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7971413"/>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Linear Algebra - </a:t>
            </a:r>
            <a:r>
              <a:rPr lang="en-US" sz="3200" dirty="0" err="1"/>
              <a:t>numpy.linalg</a:t>
            </a:r>
            <a:endParaRPr lang="en-US" sz="3200" dirty="0"/>
          </a:p>
          <a:p>
            <a:pPr algn="ctr"/>
            <a:endParaRPr lang="en-US" sz="3200" dirty="0"/>
          </a:p>
          <a:p>
            <a:r>
              <a:rPr lang="en-US" sz="3200" dirty="0" err="1">
                <a:latin typeface="Courier" pitchFamily="2" charset="0"/>
              </a:rPr>
              <a:t>numpy.matmul</a:t>
            </a:r>
            <a:r>
              <a:rPr lang="en-US" sz="3200" dirty="0">
                <a:latin typeface="Courier" pitchFamily="2" charset="0"/>
              </a:rPr>
              <a:t>(</a:t>
            </a:r>
            <a:r>
              <a:rPr lang="en-US" sz="3200" dirty="0" err="1">
                <a:latin typeface="Courier" pitchFamily="2" charset="0"/>
              </a:rPr>
              <a:t>a,b</a:t>
            </a:r>
            <a:r>
              <a:rPr lang="en-US" sz="3200" dirty="0">
                <a:latin typeface="Courier" pitchFamily="2" charset="0"/>
              </a:rPr>
              <a:t>) - </a:t>
            </a:r>
            <a:r>
              <a:rPr lang="en-US" sz="3200" dirty="0"/>
              <a:t>function returns the matrix product of two arrays. </a:t>
            </a:r>
          </a:p>
          <a:p>
            <a:endParaRPr lang="en-US" sz="3200" dirty="0"/>
          </a:p>
          <a:p>
            <a:pPr algn="ctr"/>
            <a:r>
              <a:rPr lang="en-US" sz="3200" dirty="0"/>
              <a:t>While it returns a normal product for 2-D arrays, if dimensions of either argument is &gt;2, it is treated as a stack of matrices residing in the last two indexes and is broadcast accordingly.</a:t>
            </a:r>
          </a:p>
          <a:p>
            <a:endParaRPr lang="en-US" sz="3200" dirty="0"/>
          </a:p>
          <a:p>
            <a:pPr algn="ctr"/>
            <a:r>
              <a:rPr lang="en-US" sz="3200" dirty="0"/>
              <a:t>On the other hand, if either argument is 1-D array, it is promoted to a matrix by appending a 1 to its dimension, which is removed after multiplication.</a:t>
            </a:r>
          </a:p>
          <a:p>
            <a:pPr algn="ctr"/>
            <a:endParaRPr lang="en-US" sz="3200" dirty="0"/>
          </a:p>
          <a:p>
            <a:pPr algn="ctr"/>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6414956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1261884"/>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Linear Algebra - </a:t>
            </a:r>
            <a:r>
              <a:rPr lang="en-US" sz="3200" dirty="0" err="1"/>
              <a:t>numpy.linalg</a:t>
            </a:r>
            <a:endParaRPr lang="en-US" sz="3200" dirty="0"/>
          </a:p>
        </p:txBody>
      </p:sp>
      <p:sp>
        <p:nvSpPr>
          <p:cNvPr id="3" name="TextBox 2">
            <a:extLst>
              <a:ext uri="{FF2B5EF4-FFF2-40B4-BE49-F238E27FC236}">
                <a16:creationId xmlns:a16="http://schemas.microsoft.com/office/drawing/2014/main" id="{65E1EF2E-778A-5D4B-A9CC-D62942814624}"/>
              </a:ext>
            </a:extLst>
          </p:cNvPr>
          <p:cNvSpPr txBox="1"/>
          <p:nvPr/>
        </p:nvSpPr>
        <p:spPr>
          <a:xfrm>
            <a:off x="6270171" y="6947065"/>
            <a:ext cx="184731" cy="369332"/>
          </a:xfrm>
          <a:prstGeom prst="rect">
            <a:avLst/>
          </a:prstGeom>
          <a:noFill/>
        </p:spPr>
        <p:txBody>
          <a:bodyPr wrap="none" rtlCol="0">
            <a:spAutoFit/>
          </a:bodyPr>
          <a:lstStyle/>
          <a:p>
            <a:endParaRPr lang="en-US" dirty="0"/>
          </a:p>
        </p:txBody>
      </p:sp>
      <p:sp>
        <p:nvSpPr>
          <p:cNvPr id="4" name="Rectangle 3">
            <a:extLst>
              <a:ext uri="{FF2B5EF4-FFF2-40B4-BE49-F238E27FC236}">
                <a16:creationId xmlns:a16="http://schemas.microsoft.com/office/drawing/2014/main" id="{6ACFF9B6-9D11-A849-82FA-52F764A5071A}"/>
              </a:ext>
            </a:extLst>
          </p:cNvPr>
          <p:cNvSpPr/>
          <p:nvPr/>
        </p:nvSpPr>
        <p:spPr>
          <a:xfrm>
            <a:off x="197070" y="1225689"/>
            <a:ext cx="4906271" cy="5632311"/>
          </a:xfrm>
          <a:prstGeom prst="rect">
            <a:avLst/>
          </a:prstGeom>
        </p:spPr>
        <p:txBody>
          <a:bodyPr wrap="square">
            <a:spAutoFit/>
          </a:bodyPr>
          <a:lstStyle/>
          <a:p>
            <a:r>
              <a:rPr lang="en-US" dirty="0">
                <a:solidFill>
                  <a:srgbClr val="000000"/>
                </a:solidFill>
                <a:latin typeface="Courier" pitchFamily="2" charset="0"/>
              </a:rPr>
              <a:t># For 2-D array, it is matrix multiplication </a:t>
            </a:r>
          </a:p>
          <a:p>
            <a:r>
              <a:rPr lang="en-US" dirty="0">
                <a:solidFill>
                  <a:srgbClr val="000000"/>
                </a:solidFill>
                <a:latin typeface="Courier" pitchFamily="2" charset="0"/>
              </a:rPr>
              <a:t>import </a:t>
            </a:r>
            <a:r>
              <a:rPr lang="en-US" dirty="0" err="1">
                <a:solidFill>
                  <a:srgbClr val="000000"/>
                </a:solidFill>
                <a:latin typeface="Courier" pitchFamily="2" charset="0"/>
              </a:rPr>
              <a:t>numpy.matlib</a:t>
            </a:r>
            <a:r>
              <a:rPr lang="en-US" dirty="0">
                <a:solidFill>
                  <a:srgbClr val="000000"/>
                </a:solidFill>
                <a:latin typeface="Courier" pitchFamily="2" charset="0"/>
              </a:rPr>
              <a:t> </a:t>
            </a:r>
          </a:p>
          <a:p>
            <a:r>
              <a:rPr lang="en-US" dirty="0">
                <a:solidFill>
                  <a:srgbClr val="000000"/>
                </a:solidFill>
                <a:latin typeface="Courier" pitchFamily="2" charset="0"/>
              </a:rPr>
              <a:t>import </a:t>
            </a:r>
            <a:r>
              <a:rPr lang="en-US" dirty="0" err="1">
                <a:solidFill>
                  <a:srgbClr val="000000"/>
                </a:solidFill>
                <a:latin typeface="Courier" pitchFamily="2" charset="0"/>
              </a:rPr>
              <a:t>numpy</a:t>
            </a:r>
            <a:r>
              <a:rPr lang="en-US" dirty="0">
                <a:solidFill>
                  <a:srgbClr val="000000"/>
                </a:solidFill>
                <a:latin typeface="Courier" pitchFamily="2" charset="0"/>
              </a:rPr>
              <a:t> as np </a:t>
            </a:r>
          </a:p>
          <a:p>
            <a:r>
              <a:rPr lang="en-US" dirty="0">
                <a:solidFill>
                  <a:srgbClr val="000000"/>
                </a:solidFill>
                <a:latin typeface="Courier" pitchFamily="2" charset="0"/>
              </a:rPr>
              <a:t>a = [[1,0],[0,1]] </a:t>
            </a:r>
          </a:p>
          <a:p>
            <a:r>
              <a:rPr lang="en-US" dirty="0">
                <a:solidFill>
                  <a:srgbClr val="000000"/>
                </a:solidFill>
                <a:latin typeface="Courier" pitchFamily="2" charset="0"/>
              </a:rPr>
              <a:t>b = [[4,1],[2,2]] </a:t>
            </a:r>
          </a:p>
          <a:p>
            <a:r>
              <a:rPr lang="en-US" dirty="0">
                <a:solidFill>
                  <a:srgbClr val="000000"/>
                </a:solidFill>
                <a:latin typeface="Courier" pitchFamily="2" charset="0"/>
              </a:rPr>
              <a:t>print(</a:t>
            </a:r>
            <a:r>
              <a:rPr lang="en-US" dirty="0" err="1">
                <a:solidFill>
                  <a:srgbClr val="000000"/>
                </a:solidFill>
                <a:latin typeface="Courier" pitchFamily="2" charset="0"/>
              </a:rPr>
              <a:t>np.matmul</a:t>
            </a:r>
            <a:r>
              <a:rPr lang="en-US" dirty="0">
                <a:solidFill>
                  <a:srgbClr val="000000"/>
                </a:solidFill>
                <a:latin typeface="Courier" pitchFamily="2" charset="0"/>
              </a:rPr>
              <a:t>(</a:t>
            </a:r>
            <a:r>
              <a:rPr lang="en-US" dirty="0" err="1">
                <a:solidFill>
                  <a:srgbClr val="000000"/>
                </a:solidFill>
                <a:latin typeface="Courier" pitchFamily="2" charset="0"/>
              </a:rPr>
              <a:t>a,b</a:t>
            </a:r>
            <a:r>
              <a:rPr lang="en-US" dirty="0">
                <a:solidFill>
                  <a:srgbClr val="000000"/>
                </a:solidFill>
                <a:latin typeface="Courier" pitchFamily="2" charset="0"/>
              </a:rPr>
              <a:t>))</a:t>
            </a:r>
          </a:p>
          <a:p>
            <a:r>
              <a:rPr lang="en-US" dirty="0">
                <a:solidFill>
                  <a:srgbClr val="000000"/>
                </a:solidFill>
                <a:latin typeface="Courier" pitchFamily="2" charset="0"/>
              </a:rPr>
              <a:t># 2-D mixed with 1-D </a:t>
            </a:r>
          </a:p>
          <a:p>
            <a:r>
              <a:rPr lang="en-US" dirty="0">
                <a:solidFill>
                  <a:srgbClr val="000000"/>
                </a:solidFill>
                <a:latin typeface="Courier" pitchFamily="2" charset="0"/>
              </a:rPr>
              <a:t>import </a:t>
            </a:r>
            <a:r>
              <a:rPr lang="en-US" dirty="0" err="1">
                <a:solidFill>
                  <a:srgbClr val="000000"/>
                </a:solidFill>
                <a:latin typeface="Courier" pitchFamily="2" charset="0"/>
              </a:rPr>
              <a:t>numpy.matlib</a:t>
            </a:r>
            <a:r>
              <a:rPr lang="en-US" dirty="0">
                <a:solidFill>
                  <a:srgbClr val="000000"/>
                </a:solidFill>
                <a:latin typeface="Courier" pitchFamily="2" charset="0"/>
              </a:rPr>
              <a:t> </a:t>
            </a:r>
          </a:p>
          <a:p>
            <a:r>
              <a:rPr lang="en-US" dirty="0">
                <a:solidFill>
                  <a:srgbClr val="000000"/>
                </a:solidFill>
                <a:latin typeface="Courier" pitchFamily="2" charset="0"/>
              </a:rPr>
              <a:t>import </a:t>
            </a:r>
            <a:r>
              <a:rPr lang="en-US" dirty="0" err="1">
                <a:solidFill>
                  <a:srgbClr val="000000"/>
                </a:solidFill>
                <a:latin typeface="Courier" pitchFamily="2" charset="0"/>
              </a:rPr>
              <a:t>numpy</a:t>
            </a:r>
            <a:r>
              <a:rPr lang="en-US" dirty="0">
                <a:solidFill>
                  <a:srgbClr val="000000"/>
                </a:solidFill>
                <a:latin typeface="Courier" pitchFamily="2" charset="0"/>
              </a:rPr>
              <a:t> as np </a:t>
            </a:r>
          </a:p>
          <a:p>
            <a:r>
              <a:rPr lang="en-US" dirty="0">
                <a:solidFill>
                  <a:srgbClr val="000000"/>
                </a:solidFill>
                <a:latin typeface="Courier" pitchFamily="2" charset="0"/>
              </a:rPr>
              <a:t>a = [[1,0],[0,1]] </a:t>
            </a:r>
          </a:p>
          <a:p>
            <a:r>
              <a:rPr lang="en-US" dirty="0">
                <a:solidFill>
                  <a:srgbClr val="000000"/>
                </a:solidFill>
                <a:latin typeface="Courier" pitchFamily="2" charset="0"/>
              </a:rPr>
              <a:t>b = [1,2] </a:t>
            </a:r>
          </a:p>
          <a:p>
            <a:r>
              <a:rPr lang="en-US" dirty="0">
                <a:solidFill>
                  <a:srgbClr val="000000"/>
                </a:solidFill>
                <a:latin typeface="Courier" pitchFamily="2" charset="0"/>
              </a:rPr>
              <a:t>print(</a:t>
            </a:r>
            <a:r>
              <a:rPr lang="en-US" dirty="0" err="1">
                <a:solidFill>
                  <a:srgbClr val="000000"/>
                </a:solidFill>
                <a:latin typeface="Courier" pitchFamily="2" charset="0"/>
              </a:rPr>
              <a:t>np.matmul</a:t>
            </a:r>
            <a:r>
              <a:rPr lang="en-US" dirty="0">
                <a:solidFill>
                  <a:srgbClr val="000000"/>
                </a:solidFill>
                <a:latin typeface="Courier" pitchFamily="2" charset="0"/>
              </a:rPr>
              <a:t>(</a:t>
            </a:r>
            <a:r>
              <a:rPr lang="en-US" dirty="0" err="1">
                <a:solidFill>
                  <a:srgbClr val="000000"/>
                </a:solidFill>
                <a:latin typeface="Courier" pitchFamily="2" charset="0"/>
              </a:rPr>
              <a:t>a,b</a:t>
            </a:r>
            <a:r>
              <a:rPr lang="en-US" dirty="0">
                <a:solidFill>
                  <a:srgbClr val="000000"/>
                </a:solidFill>
                <a:latin typeface="Courier" pitchFamily="2" charset="0"/>
              </a:rPr>
              <a:t>)) </a:t>
            </a:r>
          </a:p>
          <a:p>
            <a:r>
              <a:rPr lang="en-US" dirty="0">
                <a:solidFill>
                  <a:srgbClr val="000000"/>
                </a:solidFill>
                <a:latin typeface="Courier" pitchFamily="2" charset="0"/>
              </a:rPr>
              <a:t>print(</a:t>
            </a:r>
            <a:r>
              <a:rPr lang="en-US" dirty="0" err="1">
                <a:solidFill>
                  <a:srgbClr val="000000"/>
                </a:solidFill>
                <a:latin typeface="Courier" pitchFamily="2" charset="0"/>
              </a:rPr>
              <a:t>np.matmul</a:t>
            </a:r>
            <a:r>
              <a:rPr lang="en-US" dirty="0">
                <a:solidFill>
                  <a:srgbClr val="000000"/>
                </a:solidFill>
                <a:latin typeface="Courier" pitchFamily="2" charset="0"/>
              </a:rPr>
              <a:t>(</a:t>
            </a:r>
            <a:r>
              <a:rPr lang="en-US" dirty="0" err="1">
                <a:solidFill>
                  <a:srgbClr val="000000"/>
                </a:solidFill>
                <a:latin typeface="Courier" pitchFamily="2" charset="0"/>
              </a:rPr>
              <a:t>b,a</a:t>
            </a:r>
            <a:r>
              <a:rPr lang="en-US" dirty="0">
                <a:solidFill>
                  <a:srgbClr val="000000"/>
                </a:solidFill>
                <a:latin typeface="Courier" pitchFamily="2" charset="0"/>
              </a:rPr>
              <a:t>))</a:t>
            </a:r>
          </a:p>
          <a:p>
            <a:r>
              <a:rPr lang="en-US" dirty="0">
                <a:solidFill>
                  <a:srgbClr val="000000"/>
                </a:solidFill>
                <a:latin typeface="Courier" pitchFamily="2" charset="0"/>
              </a:rPr>
              <a:t># one array having dimensions &gt; 2 </a:t>
            </a:r>
          </a:p>
          <a:p>
            <a:r>
              <a:rPr lang="en-US" dirty="0">
                <a:solidFill>
                  <a:srgbClr val="000000"/>
                </a:solidFill>
                <a:latin typeface="Courier" pitchFamily="2" charset="0"/>
              </a:rPr>
              <a:t>import </a:t>
            </a:r>
            <a:r>
              <a:rPr lang="en-US" dirty="0" err="1">
                <a:solidFill>
                  <a:srgbClr val="000000"/>
                </a:solidFill>
                <a:latin typeface="Courier" pitchFamily="2" charset="0"/>
              </a:rPr>
              <a:t>numpy.matlib</a:t>
            </a:r>
            <a:r>
              <a:rPr lang="en-US" dirty="0">
                <a:solidFill>
                  <a:srgbClr val="000000"/>
                </a:solidFill>
                <a:latin typeface="Courier" pitchFamily="2" charset="0"/>
              </a:rPr>
              <a:t> </a:t>
            </a:r>
          </a:p>
          <a:p>
            <a:r>
              <a:rPr lang="en-US" dirty="0">
                <a:solidFill>
                  <a:srgbClr val="000000"/>
                </a:solidFill>
                <a:latin typeface="Courier" pitchFamily="2" charset="0"/>
              </a:rPr>
              <a:t>import </a:t>
            </a:r>
            <a:r>
              <a:rPr lang="en-US" dirty="0" err="1">
                <a:solidFill>
                  <a:srgbClr val="000000"/>
                </a:solidFill>
                <a:latin typeface="Courier" pitchFamily="2" charset="0"/>
              </a:rPr>
              <a:t>numpy</a:t>
            </a:r>
            <a:r>
              <a:rPr lang="en-US" dirty="0">
                <a:solidFill>
                  <a:srgbClr val="000000"/>
                </a:solidFill>
                <a:latin typeface="Courier" pitchFamily="2" charset="0"/>
              </a:rPr>
              <a:t> as np </a:t>
            </a:r>
          </a:p>
          <a:p>
            <a:r>
              <a:rPr lang="en-US" dirty="0">
                <a:solidFill>
                  <a:srgbClr val="000000"/>
                </a:solidFill>
                <a:latin typeface="Courier" pitchFamily="2" charset="0"/>
              </a:rPr>
              <a:t>a = </a:t>
            </a:r>
            <a:r>
              <a:rPr lang="en-US" dirty="0" err="1">
                <a:solidFill>
                  <a:srgbClr val="000000"/>
                </a:solidFill>
                <a:latin typeface="Courier" pitchFamily="2" charset="0"/>
              </a:rPr>
              <a:t>np.arange</a:t>
            </a:r>
            <a:r>
              <a:rPr lang="en-US" dirty="0">
                <a:solidFill>
                  <a:srgbClr val="000000"/>
                </a:solidFill>
                <a:latin typeface="Courier" pitchFamily="2" charset="0"/>
              </a:rPr>
              <a:t>(8).reshape(2,2,2) </a:t>
            </a:r>
          </a:p>
          <a:p>
            <a:r>
              <a:rPr lang="en-US" dirty="0">
                <a:solidFill>
                  <a:srgbClr val="000000"/>
                </a:solidFill>
                <a:latin typeface="Courier" pitchFamily="2" charset="0"/>
              </a:rPr>
              <a:t>b = </a:t>
            </a:r>
            <a:r>
              <a:rPr lang="en-US" dirty="0" err="1">
                <a:solidFill>
                  <a:srgbClr val="000000"/>
                </a:solidFill>
                <a:latin typeface="Courier" pitchFamily="2" charset="0"/>
              </a:rPr>
              <a:t>np.arange</a:t>
            </a:r>
            <a:r>
              <a:rPr lang="en-US" dirty="0">
                <a:solidFill>
                  <a:srgbClr val="000000"/>
                </a:solidFill>
                <a:latin typeface="Courier" pitchFamily="2" charset="0"/>
              </a:rPr>
              <a:t>(4).reshape(2,2) </a:t>
            </a:r>
          </a:p>
          <a:p>
            <a:r>
              <a:rPr lang="en-US" dirty="0">
                <a:solidFill>
                  <a:srgbClr val="000000"/>
                </a:solidFill>
                <a:latin typeface="Courier" pitchFamily="2" charset="0"/>
              </a:rPr>
              <a:t>print(</a:t>
            </a:r>
            <a:r>
              <a:rPr lang="en-US" dirty="0" err="1">
                <a:solidFill>
                  <a:srgbClr val="000000"/>
                </a:solidFill>
                <a:latin typeface="Courier" pitchFamily="2" charset="0"/>
              </a:rPr>
              <a:t>np.matmul</a:t>
            </a:r>
            <a:r>
              <a:rPr lang="en-US" dirty="0">
                <a:solidFill>
                  <a:srgbClr val="000000"/>
                </a:solidFill>
                <a:latin typeface="Courier" pitchFamily="2" charset="0"/>
              </a:rPr>
              <a:t>(</a:t>
            </a:r>
            <a:r>
              <a:rPr lang="en-US" dirty="0" err="1">
                <a:solidFill>
                  <a:srgbClr val="000000"/>
                </a:solidFill>
                <a:latin typeface="Courier" pitchFamily="2" charset="0"/>
              </a:rPr>
              <a:t>a,b</a:t>
            </a:r>
            <a:r>
              <a:rPr lang="en-US" dirty="0">
                <a:solidFill>
                  <a:srgbClr val="000000"/>
                </a:solidFill>
                <a:latin typeface="Courier" pitchFamily="2" charset="0"/>
              </a:rPr>
              <a:t>))</a:t>
            </a:r>
            <a:endParaRPr lang="en-US" dirty="0">
              <a:solidFill>
                <a:srgbClr val="000000"/>
              </a:solidFill>
              <a:effectLst/>
              <a:latin typeface="Courier" pitchFamily="2" charset="0"/>
            </a:endParaRPr>
          </a:p>
        </p:txBody>
      </p:sp>
      <p:cxnSp>
        <p:nvCxnSpPr>
          <p:cNvPr id="6" name="Straight Connector 5">
            <a:extLst>
              <a:ext uri="{FF2B5EF4-FFF2-40B4-BE49-F238E27FC236}">
                <a16:creationId xmlns:a16="http://schemas.microsoft.com/office/drawing/2014/main" id="{E376E48E-73B6-4D45-A5C2-2AE03793911B}"/>
              </a:ext>
            </a:extLst>
          </p:cNvPr>
          <p:cNvCxnSpPr>
            <a:cxnSpLocks/>
          </p:cNvCxnSpPr>
          <p:nvPr/>
        </p:nvCxnSpPr>
        <p:spPr>
          <a:xfrm flipH="1">
            <a:off x="0" y="2384869"/>
            <a:ext cx="1219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5B72F2-6325-3946-B418-C041ADB01C74}"/>
              </a:ext>
            </a:extLst>
          </p:cNvPr>
          <p:cNvCxnSpPr>
            <a:cxnSpLocks/>
          </p:cNvCxnSpPr>
          <p:nvPr/>
        </p:nvCxnSpPr>
        <p:spPr>
          <a:xfrm flipH="1">
            <a:off x="4116" y="3204539"/>
            <a:ext cx="1219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AE1118-2211-5244-BB33-3EDB6ABD60CD}"/>
              </a:ext>
            </a:extLst>
          </p:cNvPr>
          <p:cNvCxnSpPr>
            <a:cxnSpLocks/>
          </p:cNvCxnSpPr>
          <p:nvPr/>
        </p:nvCxnSpPr>
        <p:spPr>
          <a:xfrm flipH="1">
            <a:off x="-8240" y="5132197"/>
            <a:ext cx="1219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6500B0C-7C41-AD40-867D-588A7AC75095}"/>
              </a:ext>
            </a:extLst>
          </p:cNvPr>
          <p:cNvSpPr/>
          <p:nvPr/>
        </p:nvSpPr>
        <p:spPr>
          <a:xfrm>
            <a:off x="4428384" y="2472890"/>
            <a:ext cx="1825316" cy="4247317"/>
          </a:xfrm>
          <a:prstGeom prst="rect">
            <a:avLst/>
          </a:prstGeom>
        </p:spPr>
        <p:txBody>
          <a:bodyPr wrap="square">
            <a:spAutoFit/>
          </a:bodyPr>
          <a:lstStyle/>
          <a:p>
            <a:r>
              <a:rPr lang="en-US" dirty="0">
                <a:solidFill>
                  <a:srgbClr val="FF00FF"/>
                </a:solidFill>
              </a:rPr>
              <a:t>[[4 1]</a:t>
            </a:r>
          </a:p>
          <a:p>
            <a:r>
              <a:rPr lang="en-US" dirty="0">
                <a:solidFill>
                  <a:srgbClr val="FF00FF"/>
                </a:solidFill>
              </a:rPr>
              <a:t> [2 2]]</a:t>
            </a:r>
          </a:p>
          <a:p>
            <a:endParaRPr lang="en-US" dirty="0">
              <a:solidFill>
                <a:srgbClr val="FF00FF"/>
              </a:solidFill>
            </a:endParaRPr>
          </a:p>
          <a:p>
            <a:endParaRPr lang="en-US" dirty="0">
              <a:solidFill>
                <a:srgbClr val="FF00FF"/>
              </a:solidFill>
            </a:endParaRPr>
          </a:p>
          <a:p>
            <a:r>
              <a:rPr lang="en-US" dirty="0">
                <a:solidFill>
                  <a:srgbClr val="FF00FF"/>
                </a:solidFill>
              </a:rPr>
              <a:t>[1 2]</a:t>
            </a:r>
          </a:p>
          <a:p>
            <a:r>
              <a:rPr lang="en-US" dirty="0">
                <a:solidFill>
                  <a:srgbClr val="FF00FF"/>
                </a:solidFill>
              </a:rPr>
              <a:t>[1 2]</a:t>
            </a:r>
          </a:p>
          <a:p>
            <a:endParaRPr lang="en-US" dirty="0">
              <a:solidFill>
                <a:srgbClr val="FF00FF"/>
              </a:solidFill>
            </a:endParaRPr>
          </a:p>
          <a:p>
            <a:endParaRPr lang="en-US" dirty="0">
              <a:solidFill>
                <a:srgbClr val="FF00FF"/>
              </a:solidFill>
            </a:endParaRPr>
          </a:p>
          <a:p>
            <a:endParaRPr lang="en-US" dirty="0">
              <a:solidFill>
                <a:srgbClr val="FF00FF"/>
              </a:solidFill>
            </a:endParaRPr>
          </a:p>
          <a:p>
            <a:endParaRPr lang="en-US" dirty="0">
              <a:solidFill>
                <a:srgbClr val="FF00FF"/>
              </a:solidFill>
            </a:endParaRPr>
          </a:p>
          <a:p>
            <a:endParaRPr lang="en-US" dirty="0">
              <a:solidFill>
                <a:srgbClr val="FF00FF"/>
              </a:solidFill>
            </a:endParaRPr>
          </a:p>
          <a:p>
            <a:r>
              <a:rPr lang="en-US" dirty="0">
                <a:solidFill>
                  <a:srgbClr val="FF00FF"/>
                </a:solidFill>
              </a:rPr>
              <a:t>[[[ 2  3]</a:t>
            </a:r>
          </a:p>
          <a:p>
            <a:r>
              <a:rPr lang="en-US" dirty="0">
                <a:solidFill>
                  <a:srgbClr val="FF00FF"/>
                </a:solidFill>
              </a:rPr>
              <a:t>  [ 6 11]]</a:t>
            </a:r>
          </a:p>
          <a:p>
            <a:r>
              <a:rPr lang="en-US" dirty="0">
                <a:solidFill>
                  <a:srgbClr val="FF00FF"/>
                </a:solidFill>
              </a:rPr>
              <a:t> [[10 19]</a:t>
            </a:r>
          </a:p>
          <a:p>
            <a:r>
              <a:rPr lang="en-US" dirty="0">
                <a:solidFill>
                  <a:srgbClr val="FF00FF"/>
                </a:solidFill>
              </a:rPr>
              <a:t>  [14 27]]]</a:t>
            </a:r>
            <a:endParaRPr lang="en-US" dirty="0">
              <a:solidFill>
                <a:srgbClr val="FF00FF"/>
              </a:solidFill>
              <a:effectLst/>
            </a:endParaRPr>
          </a:p>
        </p:txBody>
      </p:sp>
      <p:sp>
        <p:nvSpPr>
          <p:cNvPr id="13" name="Rectangle 12">
            <a:extLst>
              <a:ext uri="{FF2B5EF4-FFF2-40B4-BE49-F238E27FC236}">
                <a16:creationId xmlns:a16="http://schemas.microsoft.com/office/drawing/2014/main" id="{F5058F22-D016-9047-8D01-F2C45EF48820}"/>
              </a:ext>
            </a:extLst>
          </p:cNvPr>
          <p:cNvSpPr/>
          <p:nvPr/>
        </p:nvSpPr>
        <p:spPr>
          <a:xfrm>
            <a:off x="6708966" y="2343859"/>
            <a:ext cx="1808205" cy="923330"/>
          </a:xfrm>
          <a:prstGeom prst="rect">
            <a:avLst/>
          </a:prstGeom>
        </p:spPr>
        <p:txBody>
          <a:bodyPr wrap="square">
            <a:spAutoFit/>
          </a:bodyPr>
          <a:lstStyle/>
          <a:p>
            <a:r>
              <a:rPr lang="en-US" dirty="0">
                <a:solidFill>
                  <a:srgbClr val="FF00FF"/>
                </a:solidFill>
              </a:rPr>
              <a:t>&gt;&gt; a=[1 0; 0 1]</a:t>
            </a:r>
          </a:p>
          <a:p>
            <a:r>
              <a:rPr lang="en-US" dirty="0">
                <a:solidFill>
                  <a:srgbClr val="FF00FF"/>
                </a:solidFill>
              </a:rPr>
              <a:t>     1     0</a:t>
            </a:r>
          </a:p>
          <a:p>
            <a:r>
              <a:rPr lang="en-US" dirty="0">
                <a:solidFill>
                  <a:srgbClr val="FF00FF"/>
                </a:solidFill>
              </a:rPr>
              <a:t>     0     1</a:t>
            </a:r>
          </a:p>
        </p:txBody>
      </p:sp>
      <p:sp>
        <p:nvSpPr>
          <p:cNvPr id="14" name="Rectangle 13">
            <a:extLst>
              <a:ext uri="{FF2B5EF4-FFF2-40B4-BE49-F238E27FC236}">
                <a16:creationId xmlns:a16="http://schemas.microsoft.com/office/drawing/2014/main" id="{0C2D64B7-0B49-7E42-8ACD-1652757593D9}"/>
              </a:ext>
            </a:extLst>
          </p:cNvPr>
          <p:cNvSpPr/>
          <p:nvPr/>
        </p:nvSpPr>
        <p:spPr>
          <a:xfrm>
            <a:off x="8307107" y="2343859"/>
            <a:ext cx="1808205" cy="1200329"/>
          </a:xfrm>
          <a:prstGeom prst="rect">
            <a:avLst/>
          </a:prstGeom>
        </p:spPr>
        <p:txBody>
          <a:bodyPr wrap="square">
            <a:spAutoFit/>
          </a:bodyPr>
          <a:lstStyle/>
          <a:p>
            <a:r>
              <a:rPr lang="en-US" dirty="0">
                <a:solidFill>
                  <a:srgbClr val="FF00FF"/>
                </a:solidFill>
              </a:rPr>
              <a:t>&gt;&gt; b=[4 1; 2 2]</a:t>
            </a:r>
          </a:p>
          <a:p>
            <a:r>
              <a:rPr lang="en-US" dirty="0">
                <a:solidFill>
                  <a:srgbClr val="FF00FF"/>
                </a:solidFill>
              </a:rPr>
              <a:t>     4     1</a:t>
            </a:r>
          </a:p>
          <a:p>
            <a:r>
              <a:rPr lang="en-US" dirty="0">
                <a:solidFill>
                  <a:srgbClr val="FF00FF"/>
                </a:solidFill>
              </a:rPr>
              <a:t>     2     2</a:t>
            </a:r>
          </a:p>
          <a:p>
            <a:endParaRPr lang="en-US" dirty="0">
              <a:solidFill>
                <a:srgbClr val="FF00FF"/>
              </a:solidFill>
            </a:endParaRPr>
          </a:p>
        </p:txBody>
      </p:sp>
      <p:sp>
        <p:nvSpPr>
          <p:cNvPr id="15" name="Rectangle 14">
            <a:extLst>
              <a:ext uri="{FF2B5EF4-FFF2-40B4-BE49-F238E27FC236}">
                <a16:creationId xmlns:a16="http://schemas.microsoft.com/office/drawing/2014/main" id="{145E8DA1-FFEA-144C-91DB-57A8F3A67985}"/>
              </a:ext>
            </a:extLst>
          </p:cNvPr>
          <p:cNvSpPr/>
          <p:nvPr/>
        </p:nvSpPr>
        <p:spPr>
          <a:xfrm>
            <a:off x="10092660" y="2343859"/>
            <a:ext cx="1808205" cy="923330"/>
          </a:xfrm>
          <a:prstGeom prst="rect">
            <a:avLst/>
          </a:prstGeom>
        </p:spPr>
        <p:txBody>
          <a:bodyPr wrap="square">
            <a:spAutoFit/>
          </a:bodyPr>
          <a:lstStyle/>
          <a:p>
            <a:r>
              <a:rPr lang="en-US" dirty="0">
                <a:solidFill>
                  <a:srgbClr val="FF00FF"/>
                </a:solidFill>
              </a:rPr>
              <a:t>&gt;&gt; a*b</a:t>
            </a:r>
          </a:p>
          <a:p>
            <a:r>
              <a:rPr lang="en-US" dirty="0">
                <a:solidFill>
                  <a:srgbClr val="FF00FF"/>
                </a:solidFill>
              </a:rPr>
              <a:t>     4     1</a:t>
            </a:r>
          </a:p>
          <a:p>
            <a:r>
              <a:rPr lang="en-US" dirty="0">
                <a:solidFill>
                  <a:srgbClr val="FF00FF"/>
                </a:solidFill>
              </a:rPr>
              <a:t>     2     2</a:t>
            </a:r>
          </a:p>
        </p:txBody>
      </p:sp>
      <p:sp>
        <p:nvSpPr>
          <p:cNvPr id="16" name="Rectangle 15">
            <a:extLst>
              <a:ext uri="{FF2B5EF4-FFF2-40B4-BE49-F238E27FC236}">
                <a16:creationId xmlns:a16="http://schemas.microsoft.com/office/drawing/2014/main" id="{1F822893-B933-9C47-AA6A-6070A3F47B9A}"/>
              </a:ext>
            </a:extLst>
          </p:cNvPr>
          <p:cNvSpPr/>
          <p:nvPr/>
        </p:nvSpPr>
        <p:spPr>
          <a:xfrm>
            <a:off x="9555754" y="3518594"/>
            <a:ext cx="2553875" cy="923330"/>
          </a:xfrm>
          <a:prstGeom prst="rect">
            <a:avLst/>
          </a:prstGeom>
        </p:spPr>
        <p:txBody>
          <a:bodyPr wrap="square">
            <a:spAutoFit/>
          </a:bodyPr>
          <a:lstStyle/>
          <a:p>
            <a:r>
              <a:rPr lang="en-US" dirty="0">
                <a:solidFill>
                  <a:srgbClr val="FF00FF"/>
                </a:solidFill>
              </a:rPr>
              <a:t>&gt;&gt; </a:t>
            </a:r>
            <a:r>
              <a:rPr lang="en-US" dirty="0">
                <a:solidFill>
                  <a:srgbClr val="FF00FF"/>
                </a:solidFill>
                <a:latin typeface="Courier" pitchFamily="2" charset="0"/>
              </a:rPr>
              <a:t>a*</a:t>
            </a:r>
            <a:r>
              <a:rPr lang="en-US" dirty="0" err="1">
                <a:solidFill>
                  <a:srgbClr val="FF00FF"/>
                </a:solidFill>
                <a:latin typeface="Courier" pitchFamily="2" charset="0"/>
              </a:rPr>
              <a:t>repmat</a:t>
            </a:r>
            <a:r>
              <a:rPr lang="en-US" dirty="0">
                <a:solidFill>
                  <a:srgbClr val="FF00FF"/>
                </a:solidFill>
                <a:latin typeface="Courier" pitchFamily="2" charset="0"/>
              </a:rPr>
              <a:t>(b,2,1)</a:t>
            </a:r>
          </a:p>
          <a:p>
            <a:r>
              <a:rPr lang="en-US" dirty="0">
                <a:solidFill>
                  <a:srgbClr val="FF00FF"/>
                </a:solidFill>
                <a:latin typeface="Courier" pitchFamily="2" charset="0"/>
              </a:rPr>
              <a:t>     1     2</a:t>
            </a:r>
          </a:p>
          <a:p>
            <a:r>
              <a:rPr lang="en-US" dirty="0">
                <a:solidFill>
                  <a:srgbClr val="FF00FF"/>
                </a:solidFill>
                <a:latin typeface="Courier" pitchFamily="2" charset="0"/>
              </a:rPr>
              <a:t>     1     2</a:t>
            </a:r>
          </a:p>
        </p:txBody>
      </p:sp>
      <p:sp>
        <p:nvSpPr>
          <p:cNvPr id="17" name="Rectangle 16">
            <a:extLst>
              <a:ext uri="{FF2B5EF4-FFF2-40B4-BE49-F238E27FC236}">
                <a16:creationId xmlns:a16="http://schemas.microsoft.com/office/drawing/2014/main" id="{0272ED93-EB94-7149-AD5E-EBBC0CA9914A}"/>
              </a:ext>
            </a:extLst>
          </p:cNvPr>
          <p:cNvSpPr/>
          <p:nvPr/>
        </p:nvSpPr>
        <p:spPr>
          <a:xfrm>
            <a:off x="5552934" y="5099564"/>
            <a:ext cx="1527481" cy="2031325"/>
          </a:xfrm>
          <a:prstGeom prst="rect">
            <a:avLst/>
          </a:prstGeom>
        </p:spPr>
        <p:txBody>
          <a:bodyPr wrap="square">
            <a:spAutoFit/>
          </a:bodyPr>
          <a:lstStyle/>
          <a:p>
            <a:r>
              <a:rPr lang="en-US" dirty="0">
                <a:solidFill>
                  <a:srgbClr val="FF00FF"/>
                </a:solidFill>
                <a:latin typeface="Courier" pitchFamily="2" charset="0"/>
              </a:rPr>
              <a:t>a=[[[0 1]</a:t>
            </a:r>
          </a:p>
          <a:p>
            <a:r>
              <a:rPr lang="en-US" dirty="0">
                <a:solidFill>
                  <a:srgbClr val="FF00FF"/>
                </a:solidFill>
                <a:latin typeface="Courier" pitchFamily="2" charset="0"/>
              </a:rPr>
              <a:t>  [2 3]]</a:t>
            </a:r>
          </a:p>
          <a:p>
            <a:r>
              <a:rPr lang="en-US" dirty="0">
                <a:solidFill>
                  <a:srgbClr val="FF00FF"/>
                </a:solidFill>
                <a:latin typeface="Courier" pitchFamily="2" charset="0"/>
              </a:rPr>
              <a:t> [[4 5]</a:t>
            </a:r>
          </a:p>
          <a:p>
            <a:r>
              <a:rPr lang="en-US" dirty="0">
                <a:solidFill>
                  <a:srgbClr val="FF00FF"/>
                </a:solidFill>
                <a:latin typeface="Courier" pitchFamily="2" charset="0"/>
              </a:rPr>
              <a:t>  [6 7]]]</a:t>
            </a:r>
          </a:p>
          <a:p>
            <a:r>
              <a:rPr lang="en-US" dirty="0">
                <a:solidFill>
                  <a:srgbClr val="FF00FF"/>
                </a:solidFill>
                <a:latin typeface="Courier" pitchFamily="2" charset="0"/>
              </a:rPr>
              <a:t>b=[[0 1]</a:t>
            </a:r>
          </a:p>
          <a:p>
            <a:r>
              <a:rPr lang="en-US" dirty="0">
                <a:solidFill>
                  <a:srgbClr val="FF00FF"/>
                </a:solidFill>
                <a:latin typeface="Courier" pitchFamily="2" charset="0"/>
              </a:rPr>
              <a:t> [2 3]]</a:t>
            </a:r>
          </a:p>
          <a:p>
            <a:endParaRPr lang="en-US" dirty="0">
              <a:solidFill>
                <a:srgbClr val="FF00FF"/>
              </a:solidFill>
              <a:latin typeface="Courier" pitchFamily="2" charset="0"/>
            </a:endParaRPr>
          </a:p>
        </p:txBody>
      </p:sp>
      <p:sp>
        <p:nvSpPr>
          <p:cNvPr id="19" name="Rectangle 18">
            <a:extLst>
              <a:ext uri="{FF2B5EF4-FFF2-40B4-BE49-F238E27FC236}">
                <a16:creationId xmlns:a16="http://schemas.microsoft.com/office/drawing/2014/main" id="{D7EE165D-03FA-0D44-8E07-10FBA5F79C4A}"/>
              </a:ext>
            </a:extLst>
          </p:cNvPr>
          <p:cNvSpPr/>
          <p:nvPr/>
        </p:nvSpPr>
        <p:spPr>
          <a:xfrm>
            <a:off x="7071427" y="5245270"/>
            <a:ext cx="3790735" cy="1477328"/>
          </a:xfrm>
          <a:prstGeom prst="rect">
            <a:avLst/>
          </a:prstGeom>
        </p:spPr>
        <p:txBody>
          <a:bodyPr wrap="square">
            <a:spAutoFit/>
          </a:bodyPr>
          <a:lstStyle/>
          <a:p>
            <a:r>
              <a:rPr lang="en-US" dirty="0">
                <a:solidFill>
                  <a:srgbClr val="FF00FF"/>
                </a:solidFill>
                <a:latin typeface="Courier" pitchFamily="2" charset="0"/>
              </a:rPr>
              <a:t>&gt;&gt; A(:,:,1) =[0 1; 2 3];</a:t>
            </a:r>
          </a:p>
          <a:p>
            <a:r>
              <a:rPr lang="en-US" dirty="0">
                <a:solidFill>
                  <a:srgbClr val="FF00FF"/>
                </a:solidFill>
                <a:latin typeface="Courier" pitchFamily="2" charset="0"/>
              </a:rPr>
              <a:t>&gt;&gt; A(:,:,2) =[4 5; 6 7];</a:t>
            </a:r>
          </a:p>
          <a:p>
            <a:r>
              <a:rPr lang="en-US" dirty="0">
                <a:solidFill>
                  <a:srgbClr val="FF00FF"/>
                </a:solidFill>
                <a:latin typeface="Courier" pitchFamily="2" charset="0"/>
              </a:rPr>
              <a:t>&gt;&gt; b=[0 1; 2 3];</a:t>
            </a:r>
          </a:p>
          <a:p>
            <a:r>
              <a:rPr lang="en-US" dirty="0">
                <a:solidFill>
                  <a:srgbClr val="FF00FF"/>
                </a:solidFill>
                <a:latin typeface="Courier" pitchFamily="2" charset="0"/>
              </a:rPr>
              <a:t>&gt;&gt; c(:,:,1) = A(:,:,1) *b;</a:t>
            </a:r>
          </a:p>
          <a:p>
            <a:r>
              <a:rPr lang="en-US" dirty="0">
                <a:solidFill>
                  <a:srgbClr val="FF00FF"/>
                </a:solidFill>
                <a:latin typeface="Courier" pitchFamily="2" charset="0"/>
              </a:rPr>
              <a:t>&gt;&gt; c(:,:,2) = A(:,:,2);</a:t>
            </a:r>
          </a:p>
        </p:txBody>
      </p:sp>
      <p:sp>
        <p:nvSpPr>
          <p:cNvPr id="20" name="Rectangle 19">
            <a:extLst>
              <a:ext uri="{FF2B5EF4-FFF2-40B4-BE49-F238E27FC236}">
                <a16:creationId xmlns:a16="http://schemas.microsoft.com/office/drawing/2014/main" id="{50CE5F10-5F20-2240-9494-4C7A5B4AE606}"/>
              </a:ext>
            </a:extLst>
          </p:cNvPr>
          <p:cNvSpPr/>
          <p:nvPr/>
        </p:nvSpPr>
        <p:spPr>
          <a:xfrm>
            <a:off x="10807977" y="5194846"/>
            <a:ext cx="1240368" cy="1754326"/>
          </a:xfrm>
          <a:prstGeom prst="rect">
            <a:avLst/>
          </a:prstGeom>
        </p:spPr>
        <p:txBody>
          <a:bodyPr wrap="square">
            <a:spAutoFit/>
          </a:bodyPr>
          <a:lstStyle/>
          <a:p>
            <a:r>
              <a:rPr lang="en-US" dirty="0">
                <a:solidFill>
                  <a:srgbClr val="FF00FF"/>
                </a:solidFill>
              </a:rPr>
              <a:t>C(:,:,1) =</a:t>
            </a:r>
          </a:p>
          <a:p>
            <a:r>
              <a:rPr lang="en-US" dirty="0">
                <a:solidFill>
                  <a:srgbClr val="FF00FF"/>
                </a:solidFill>
              </a:rPr>
              <a:t>     2     3</a:t>
            </a:r>
          </a:p>
          <a:p>
            <a:r>
              <a:rPr lang="en-US" dirty="0">
                <a:solidFill>
                  <a:srgbClr val="FF00FF"/>
                </a:solidFill>
              </a:rPr>
              <a:t>     6    11</a:t>
            </a:r>
          </a:p>
          <a:p>
            <a:r>
              <a:rPr lang="en-US" dirty="0">
                <a:solidFill>
                  <a:srgbClr val="FF00FF"/>
                </a:solidFill>
              </a:rPr>
              <a:t>C(:,:,2) =</a:t>
            </a:r>
          </a:p>
          <a:p>
            <a:r>
              <a:rPr lang="en-US" dirty="0">
                <a:solidFill>
                  <a:srgbClr val="FF00FF"/>
                </a:solidFill>
              </a:rPr>
              <a:t>    10    19</a:t>
            </a:r>
          </a:p>
          <a:p>
            <a:r>
              <a:rPr lang="en-US" dirty="0">
                <a:solidFill>
                  <a:srgbClr val="FF00FF"/>
                </a:solidFill>
              </a:rPr>
              <a:t>    14    27</a:t>
            </a:r>
          </a:p>
        </p:txBody>
      </p:sp>
    </p:spTree>
    <p:extLst>
      <p:ext uri="{BB962C8B-B14F-4D97-AF65-F5344CB8AC3E}">
        <p14:creationId xmlns:p14="http://schemas.microsoft.com/office/powerpoint/2010/main" val="21864417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755422"/>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Linear Algebra - </a:t>
            </a:r>
            <a:r>
              <a:rPr lang="en-US" sz="3200" dirty="0" err="1"/>
              <a:t>numpy.linalg</a:t>
            </a:r>
            <a:endParaRPr lang="en-US" sz="3200" dirty="0"/>
          </a:p>
          <a:p>
            <a:pPr algn="ctr"/>
            <a:endParaRPr lang="en-US" sz="1200" dirty="0"/>
          </a:p>
          <a:p>
            <a:r>
              <a:rPr lang="en-US" sz="2800" dirty="0">
                <a:latin typeface="Courier" pitchFamily="2" charset="0"/>
              </a:rPr>
              <a:t>import </a:t>
            </a:r>
            <a:r>
              <a:rPr lang="en-US" sz="2800" dirty="0" err="1">
                <a:latin typeface="Courier" pitchFamily="2" charset="0"/>
              </a:rPr>
              <a:t>numpy</a:t>
            </a:r>
            <a:r>
              <a:rPr lang="en-US" sz="2800" dirty="0">
                <a:latin typeface="Courier" pitchFamily="2" charset="0"/>
              </a:rPr>
              <a:t> as np</a:t>
            </a:r>
          </a:p>
          <a:p>
            <a:r>
              <a:rPr lang="en-US" sz="2800" dirty="0" err="1">
                <a:latin typeface="Courier" pitchFamily="2" charset="0"/>
              </a:rPr>
              <a:t>np.random.seed</a:t>
            </a:r>
            <a:r>
              <a:rPr lang="en-US" sz="2800" dirty="0">
                <a:latin typeface="Courier" pitchFamily="2" charset="0"/>
              </a:rPr>
              <a:t>(42)</a:t>
            </a:r>
          </a:p>
          <a:p>
            <a:r>
              <a:rPr lang="en-US" sz="2800" dirty="0">
                <a:latin typeface="Courier" pitchFamily="2" charset="0"/>
              </a:rPr>
              <a:t>A  = </a:t>
            </a:r>
            <a:r>
              <a:rPr lang="en-US" sz="2800" dirty="0" err="1">
                <a:latin typeface="Courier" pitchFamily="2" charset="0"/>
              </a:rPr>
              <a:t>np.random.randint</a:t>
            </a:r>
            <a:r>
              <a:rPr lang="en-US" sz="2800" dirty="0">
                <a:latin typeface="Courier" pitchFamily="2" charset="0"/>
              </a:rPr>
              <a:t>(0, 10, size=(3,3,2))</a:t>
            </a:r>
          </a:p>
          <a:p>
            <a:r>
              <a:rPr lang="en-US" sz="2800" dirty="0">
                <a:latin typeface="Courier" pitchFamily="2" charset="0"/>
              </a:rPr>
              <a:t>B  = </a:t>
            </a:r>
            <a:r>
              <a:rPr lang="en-US" sz="2800" dirty="0" err="1">
                <a:latin typeface="Courier" pitchFamily="2" charset="0"/>
              </a:rPr>
              <a:t>np.random.randint</a:t>
            </a:r>
            <a:r>
              <a:rPr lang="en-US" sz="2800" dirty="0">
                <a:latin typeface="Courier" pitchFamily="2" charset="0"/>
              </a:rPr>
              <a:t>(0, 10, size=(3,2,4))</a:t>
            </a:r>
          </a:p>
          <a:p>
            <a:r>
              <a:rPr lang="en-US" sz="2800" dirty="0">
                <a:latin typeface="Courier" pitchFamily="2" charset="0"/>
              </a:rPr>
              <a:t>C = </a:t>
            </a:r>
            <a:r>
              <a:rPr lang="en-US" sz="2800" dirty="0" err="1">
                <a:latin typeface="Courier" pitchFamily="2" charset="0"/>
              </a:rPr>
              <a:t>np.matmul</a:t>
            </a:r>
            <a:r>
              <a:rPr lang="en-US" sz="2800" dirty="0">
                <a:latin typeface="Courier" pitchFamily="2" charset="0"/>
              </a:rPr>
              <a:t>(A,B)</a:t>
            </a:r>
          </a:p>
          <a:p>
            <a:r>
              <a:rPr lang="en-US" sz="2800" dirty="0">
                <a:latin typeface="Courier" pitchFamily="2" charset="0"/>
              </a:rPr>
              <a:t>print(”C=\n")</a:t>
            </a:r>
          </a:p>
          <a:p>
            <a:r>
              <a:rPr lang="en-US" sz="2800" dirty="0">
                <a:latin typeface="Courier" pitchFamily="2" charset="0"/>
              </a:rPr>
              <a:t>print(C)</a:t>
            </a:r>
          </a:p>
          <a:p>
            <a:r>
              <a:rPr lang="en-US" sz="2800" dirty="0">
                <a:latin typeface="Courier" pitchFamily="2" charset="0"/>
              </a:rPr>
              <a:t>F=A@B</a:t>
            </a:r>
          </a:p>
          <a:p>
            <a:r>
              <a:rPr lang="en-US" sz="2800" dirty="0">
                <a:latin typeface="Courier" pitchFamily="2" charset="0"/>
              </a:rPr>
              <a:t>print("F=\n")</a:t>
            </a:r>
          </a:p>
          <a:p>
            <a:r>
              <a:rPr lang="en-US" sz="2800" dirty="0">
                <a:latin typeface="Courier" pitchFamily="2" charset="0"/>
              </a:rPr>
              <a:t>print(F)</a:t>
            </a:r>
          </a:p>
        </p:txBody>
      </p:sp>
      <p:sp>
        <p:nvSpPr>
          <p:cNvPr id="5" name="Rectangle 4">
            <a:extLst>
              <a:ext uri="{FF2B5EF4-FFF2-40B4-BE49-F238E27FC236}">
                <a16:creationId xmlns:a16="http://schemas.microsoft.com/office/drawing/2014/main" id="{B2E3CCE7-5774-1141-A6C2-998602053621}"/>
              </a:ext>
            </a:extLst>
          </p:cNvPr>
          <p:cNvSpPr/>
          <p:nvPr/>
        </p:nvSpPr>
        <p:spPr>
          <a:xfrm>
            <a:off x="6096000" y="3198513"/>
            <a:ext cx="3414584" cy="3416320"/>
          </a:xfrm>
          <a:prstGeom prst="rect">
            <a:avLst/>
          </a:prstGeom>
        </p:spPr>
        <p:txBody>
          <a:bodyPr wrap="square">
            <a:spAutoFit/>
          </a:bodyPr>
          <a:lstStyle/>
          <a:p>
            <a:r>
              <a:rPr lang="en-US" b="1" dirty="0">
                <a:solidFill>
                  <a:srgbClr val="000000"/>
                </a:solidFill>
                <a:latin typeface="Courier" pitchFamily="2" charset="0"/>
              </a:rPr>
              <a:t>C=</a:t>
            </a:r>
          </a:p>
          <a:p>
            <a:r>
              <a:rPr lang="en-US" b="1" dirty="0">
                <a:solidFill>
                  <a:srgbClr val="FF00FF"/>
                </a:solidFill>
                <a:latin typeface="Courier" pitchFamily="2" charset="0"/>
              </a:rPr>
              <a:t>[</a:t>
            </a:r>
            <a:r>
              <a:rPr lang="en-US" b="1" dirty="0">
                <a:solidFill>
                  <a:srgbClr val="0000FF"/>
                </a:solidFill>
                <a:latin typeface="Courier" pitchFamily="2" charset="0"/>
              </a:rPr>
              <a:t>[</a:t>
            </a:r>
            <a:r>
              <a:rPr lang="en-US" b="1" dirty="0">
                <a:solidFill>
                  <a:srgbClr val="FF0000"/>
                </a:solidFill>
                <a:latin typeface="Courier" pitchFamily="2" charset="0"/>
              </a:rPr>
              <a:t>[</a:t>
            </a:r>
            <a:r>
              <a:rPr lang="en-US" b="1" dirty="0">
                <a:solidFill>
                  <a:srgbClr val="000000"/>
                </a:solidFill>
                <a:latin typeface="Courier" pitchFamily="2" charset="0"/>
              </a:rPr>
              <a:t> 57  21  48   0</a:t>
            </a:r>
            <a:r>
              <a:rPr lang="en-US" b="1" dirty="0">
                <a:solidFill>
                  <a:srgbClr val="FF0000"/>
                </a:solidFill>
                <a:latin typeface="Courier" pitchFamily="2" charset="0"/>
              </a:rPr>
              <a:t>]</a:t>
            </a:r>
          </a:p>
          <a:p>
            <a:r>
              <a:rPr lang="en-US" b="1" dirty="0">
                <a:solidFill>
                  <a:srgbClr val="000000"/>
                </a:solidFill>
                <a:latin typeface="Courier" pitchFamily="2" charset="0"/>
              </a:rPr>
              <a:t>  </a:t>
            </a:r>
            <a:r>
              <a:rPr lang="en-US" b="1" dirty="0">
                <a:solidFill>
                  <a:srgbClr val="FF0000"/>
                </a:solidFill>
                <a:latin typeface="Courier" pitchFamily="2" charset="0"/>
              </a:rPr>
              <a:t>[</a:t>
            </a:r>
            <a:r>
              <a:rPr lang="en-US" b="1" dirty="0">
                <a:solidFill>
                  <a:srgbClr val="000000"/>
                </a:solidFill>
                <a:latin typeface="Courier" pitchFamily="2" charset="0"/>
              </a:rPr>
              <a:t> 71  27  60   0</a:t>
            </a:r>
            <a:r>
              <a:rPr lang="en-US" b="1" dirty="0">
                <a:solidFill>
                  <a:srgbClr val="FF0000"/>
                </a:solidFill>
                <a:latin typeface="Courier" pitchFamily="2" charset="0"/>
              </a:rPr>
              <a:t>]</a:t>
            </a:r>
          </a:p>
          <a:p>
            <a:r>
              <a:rPr lang="en-US" b="1" dirty="0">
                <a:solidFill>
                  <a:srgbClr val="000000"/>
                </a:solidFill>
                <a:latin typeface="Courier" pitchFamily="2" charset="0"/>
              </a:rPr>
              <a:t>  </a:t>
            </a:r>
            <a:r>
              <a:rPr lang="en-US" b="1" dirty="0">
                <a:solidFill>
                  <a:srgbClr val="FF0000"/>
                </a:solidFill>
                <a:latin typeface="Courier" pitchFamily="2" charset="0"/>
              </a:rPr>
              <a:t>[</a:t>
            </a:r>
            <a:r>
              <a:rPr lang="en-US" b="1" dirty="0">
                <a:solidFill>
                  <a:srgbClr val="000000"/>
                </a:solidFill>
                <a:latin typeface="Courier" pitchFamily="2" charset="0"/>
              </a:rPr>
              <a:t>111  51  96   0</a:t>
            </a:r>
            <a:r>
              <a:rPr lang="en-US" b="1" dirty="0">
                <a:solidFill>
                  <a:srgbClr val="FF0000"/>
                </a:solidFill>
                <a:latin typeface="Courier" pitchFamily="2" charset="0"/>
              </a:rPr>
              <a:t>]</a:t>
            </a:r>
            <a:r>
              <a:rPr lang="en-US" b="1" dirty="0">
                <a:solidFill>
                  <a:srgbClr val="0000FF"/>
                </a:solidFill>
                <a:latin typeface="Courier" pitchFamily="2" charset="0"/>
              </a:rPr>
              <a:t>]</a:t>
            </a:r>
          </a:p>
          <a:p>
            <a:endParaRPr lang="en-US" b="1" dirty="0">
              <a:solidFill>
                <a:srgbClr val="000000"/>
              </a:solidFill>
              <a:latin typeface="Courier" pitchFamily="2" charset="0"/>
            </a:endParaRPr>
          </a:p>
          <a:p>
            <a:r>
              <a:rPr lang="en-US" b="1" dirty="0">
                <a:solidFill>
                  <a:srgbClr val="000000"/>
                </a:solidFill>
                <a:latin typeface="Courier" pitchFamily="2" charset="0"/>
              </a:rPr>
              <a:t> </a:t>
            </a:r>
            <a:r>
              <a:rPr lang="en-US" b="1" dirty="0">
                <a:solidFill>
                  <a:srgbClr val="0000FF"/>
                </a:solidFill>
                <a:latin typeface="Courier" pitchFamily="2" charset="0"/>
              </a:rPr>
              <a:t>[</a:t>
            </a:r>
            <a:r>
              <a:rPr lang="en-US" b="1" dirty="0">
                <a:solidFill>
                  <a:srgbClr val="FF0000"/>
                </a:solidFill>
                <a:latin typeface="Courier" pitchFamily="2" charset="0"/>
              </a:rPr>
              <a:t>[</a:t>
            </a:r>
            <a:r>
              <a:rPr lang="en-US" b="1" dirty="0">
                <a:solidFill>
                  <a:srgbClr val="000000"/>
                </a:solidFill>
                <a:latin typeface="Courier" pitchFamily="2" charset="0"/>
              </a:rPr>
              <a:t> 66  16  36  18</a:t>
            </a:r>
            <a:r>
              <a:rPr lang="en-US" b="1" dirty="0">
                <a:solidFill>
                  <a:srgbClr val="FF0000"/>
                </a:solidFill>
                <a:latin typeface="Courier" pitchFamily="2" charset="0"/>
              </a:rPr>
              <a:t>]</a:t>
            </a:r>
          </a:p>
          <a:p>
            <a:r>
              <a:rPr lang="en-US" b="1" dirty="0">
                <a:solidFill>
                  <a:srgbClr val="000000"/>
                </a:solidFill>
                <a:latin typeface="Courier" pitchFamily="2" charset="0"/>
              </a:rPr>
              <a:t>  </a:t>
            </a:r>
            <a:r>
              <a:rPr lang="en-US" b="1" dirty="0">
                <a:solidFill>
                  <a:srgbClr val="FF0000"/>
                </a:solidFill>
                <a:latin typeface="Courier" pitchFamily="2" charset="0"/>
              </a:rPr>
              <a:t>[</a:t>
            </a:r>
            <a:r>
              <a:rPr lang="en-US" b="1" dirty="0">
                <a:solidFill>
                  <a:srgbClr val="000000"/>
                </a:solidFill>
                <a:latin typeface="Courier" pitchFamily="2" charset="0"/>
              </a:rPr>
              <a:t> 95  22  58  29</a:t>
            </a:r>
            <a:r>
              <a:rPr lang="en-US" b="1" dirty="0">
                <a:solidFill>
                  <a:srgbClr val="FF0000"/>
                </a:solidFill>
                <a:latin typeface="Courier" pitchFamily="2" charset="0"/>
              </a:rPr>
              <a:t>]</a:t>
            </a:r>
          </a:p>
          <a:p>
            <a:r>
              <a:rPr lang="en-US" b="1" dirty="0">
                <a:solidFill>
                  <a:srgbClr val="000000"/>
                </a:solidFill>
                <a:latin typeface="Courier" pitchFamily="2" charset="0"/>
              </a:rPr>
              <a:t>  </a:t>
            </a:r>
            <a:r>
              <a:rPr lang="en-US" b="1" dirty="0">
                <a:solidFill>
                  <a:srgbClr val="FF0000"/>
                </a:solidFill>
                <a:latin typeface="Courier" pitchFamily="2" charset="0"/>
              </a:rPr>
              <a:t>[</a:t>
            </a:r>
            <a:r>
              <a:rPr lang="en-US" b="1" dirty="0">
                <a:solidFill>
                  <a:srgbClr val="000000"/>
                </a:solidFill>
                <a:latin typeface="Courier" pitchFamily="2" charset="0"/>
              </a:rPr>
              <a:t> 83  20  46  23</a:t>
            </a:r>
            <a:r>
              <a:rPr lang="en-US" b="1" dirty="0">
                <a:solidFill>
                  <a:srgbClr val="FF0000"/>
                </a:solidFill>
                <a:latin typeface="Courier" pitchFamily="2" charset="0"/>
              </a:rPr>
              <a:t>]</a:t>
            </a:r>
            <a:r>
              <a:rPr lang="en-US" b="1" dirty="0">
                <a:solidFill>
                  <a:srgbClr val="0000FF"/>
                </a:solidFill>
                <a:latin typeface="Courier" pitchFamily="2" charset="0"/>
              </a:rPr>
              <a:t>]</a:t>
            </a:r>
          </a:p>
          <a:p>
            <a:endParaRPr lang="en-US" b="1" dirty="0">
              <a:solidFill>
                <a:srgbClr val="000000"/>
              </a:solidFill>
              <a:latin typeface="Courier" pitchFamily="2" charset="0"/>
            </a:endParaRPr>
          </a:p>
          <a:p>
            <a:r>
              <a:rPr lang="en-US" b="1" dirty="0">
                <a:solidFill>
                  <a:srgbClr val="000000"/>
                </a:solidFill>
                <a:latin typeface="Courier" pitchFamily="2" charset="0"/>
              </a:rPr>
              <a:t> </a:t>
            </a:r>
            <a:r>
              <a:rPr lang="en-US" b="1" dirty="0">
                <a:solidFill>
                  <a:srgbClr val="0000FF"/>
                </a:solidFill>
                <a:latin typeface="Courier" pitchFamily="2" charset="0"/>
              </a:rPr>
              <a:t>[</a:t>
            </a:r>
            <a:r>
              <a:rPr lang="en-US" b="1" dirty="0">
                <a:solidFill>
                  <a:srgbClr val="FF0000"/>
                </a:solidFill>
                <a:latin typeface="Courier" pitchFamily="2" charset="0"/>
              </a:rPr>
              <a:t>[</a:t>
            </a:r>
            <a:r>
              <a:rPr lang="en-US" b="1" dirty="0">
                <a:solidFill>
                  <a:srgbClr val="000000"/>
                </a:solidFill>
                <a:latin typeface="Courier" pitchFamily="2" charset="0"/>
              </a:rPr>
              <a:t> 44  34  72  44</a:t>
            </a:r>
            <a:r>
              <a:rPr lang="en-US" b="1" dirty="0">
                <a:solidFill>
                  <a:srgbClr val="FF0000"/>
                </a:solidFill>
                <a:latin typeface="Courier" pitchFamily="2" charset="0"/>
              </a:rPr>
              <a:t>]</a:t>
            </a:r>
          </a:p>
          <a:p>
            <a:r>
              <a:rPr lang="en-US" b="1" dirty="0">
                <a:solidFill>
                  <a:srgbClr val="000000"/>
                </a:solidFill>
                <a:latin typeface="Courier" pitchFamily="2" charset="0"/>
              </a:rPr>
              <a:t>  </a:t>
            </a:r>
            <a:r>
              <a:rPr lang="en-US" b="1" dirty="0">
                <a:solidFill>
                  <a:srgbClr val="FF0000"/>
                </a:solidFill>
                <a:latin typeface="Courier" pitchFamily="2" charset="0"/>
              </a:rPr>
              <a:t>[</a:t>
            </a:r>
            <a:r>
              <a:rPr lang="en-US" b="1" dirty="0">
                <a:solidFill>
                  <a:srgbClr val="000000"/>
                </a:solidFill>
                <a:latin typeface="Courier" pitchFamily="2" charset="0"/>
              </a:rPr>
              <a:t> 34  32  72  34</a:t>
            </a:r>
            <a:r>
              <a:rPr lang="en-US" b="1" dirty="0">
                <a:solidFill>
                  <a:srgbClr val="FF0000"/>
                </a:solidFill>
                <a:latin typeface="Courier" pitchFamily="2" charset="0"/>
              </a:rPr>
              <a:t>]</a:t>
            </a:r>
          </a:p>
          <a:p>
            <a:r>
              <a:rPr lang="en-US" b="1" dirty="0">
                <a:solidFill>
                  <a:srgbClr val="000000"/>
                </a:solidFill>
                <a:latin typeface="Courier" pitchFamily="2" charset="0"/>
              </a:rPr>
              <a:t>  </a:t>
            </a:r>
            <a:r>
              <a:rPr lang="en-US" b="1" dirty="0">
                <a:solidFill>
                  <a:srgbClr val="FF0000"/>
                </a:solidFill>
                <a:latin typeface="Courier" pitchFamily="2" charset="0"/>
              </a:rPr>
              <a:t>[</a:t>
            </a:r>
            <a:r>
              <a:rPr lang="en-US" b="1" dirty="0">
                <a:solidFill>
                  <a:srgbClr val="000000"/>
                </a:solidFill>
                <a:latin typeface="Courier" pitchFamily="2" charset="0"/>
              </a:rPr>
              <a:t> 13  25  64  13</a:t>
            </a:r>
            <a:r>
              <a:rPr lang="en-US" b="1" dirty="0">
                <a:solidFill>
                  <a:srgbClr val="FF0000"/>
                </a:solidFill>
                <a:latin typeface="Courier" pitchFamily="2" charset="0"/>
              </a:rPr>
              <a:t>]</a:t>
            </a:r>
            <a:r>
              <a:rPr lang="en-US" b="1" dirty="0">
                <a:solidFill>
                  <a:srgbClr val="0000FF"/>
                </a:solidFill>
                <a:latin typeface="Courier" pitchFamily="2" charset="0"/>
              </a:rPr>
              <a:t>]</a:t>
            </a:r>
            <a:r>
              <a:rPr lang="en-US" b="1" dirty="0">
                <a:solidFill>
                  <a:srgbClr val="FF00FF"/>
                </a:solidFill>
                <a:latin typeface="Courier" pitchFamily="2" charset="0"/>
              </a:rPr>
              <a:t>]</a:t>
            </a:r>
          </a:p>
        </p:txBody>
      </p:sp>
      <p:sp>
        <p:nvSpPr>
          <p:cNvPr id="7" name="Rectangle 6">
            <a:extLst>
              <a:ext uri="{FF2B5EF4-FFF2-40B4-BE49-F238E27FC236}">
                <a16:creationId xmlns:a16="http://schemas.microsoft.com/office/drawing/2014/main" id="{9978E18B-D47E-3B47-B6F1-D3AC8DBB7763}"/>
              </a:ext>
            </a:extLst>
          </p:cNvPr>
          <p:cNvSpPr/>
          <p:nvPr/>
        </p:nvSpPr>
        <p:spPr>
          <a:xfrm>
            <a:off x="9057502" y="3198513"/>
            <a:ext cx="3414584" cy="3416320"/>
          </a:xfrm>
          <a:prstGeom prst="rect">
            <a:avLst/>
          </a:prstGeom>
        </p:spPr>
        <p:txBody>
          <a:bodyPr wrap="square">
            <a:spAutoFit/>
          </a:bodyPr>
          <a:lstStyle/>
          <a:p>
            <a:r>
              <a:rPr lang="en-US" b="1" dirty="0">
                <a:solidFill>
                  <a:srgbClr val="000000"/>
                </a:solidFill>
                <a:latin typeface="Menlo" panose="020B0609030804020204" pitchFamily="49" charset="0"/>
              </a:rPr>
              <a:t>F=</a:t>
            </a:r>
          </a:p>
          <a:p>
            <a:r>
              <a:rPr lang="en-US" b="1" dirty="0">
                <a:solidFill>
                  <a:srgbClr val="000000"/>
                </a:solidFill>
                <a:latin typeface="Menlo" panose="020B0609030804020204" pitchFamily="49" charset="0"/>
              </a:rPr>
              <a:t>[[[ 57  21  48   0]</a:t>
            </a:r>
          </a:p>
          <a:p>
            <a:r>
              <a:rPr lang="en-US" b="1" dirty="0">
                <a:solidFill>
                  <a:srgbClr val="000000"/>
                </a:solidFill>
                <a:latin typeface="Menlo" panose="020B0609030804020204" pitchFamily="49" charset="0"/>
              </a:rPr>
              <a:t>  [ 71  27  60   0]</a:t>
            </a:r>
          </a:p>
          <a:p>
            <a:r>
              <a:rPr lang="en-US" b="1" dirty="0">
                <a:solidFill>
                  <a:srgbClr val="000000"/>
                </a:solidFill>
                <a:latin typeface="Menlo" panose="020B0609030804020204" pitchFamily="49" charset="0"/>
              </a:rPr>
              <a:t>  [111  51  96   0]]</a:t>
            </a:r>
          </a:p>
          <a:p>
            <a:endParaRPr lang="en-US" b="1" dirty="0">
              <a:solidFill>
                <a:srgbClr val="000000"/>
              </a:solidFill>
              <a:latin typeface="Menlo" panose="020B0609030804020204" pitchFamily="49" charset="0"/>
            </a:endParaRPr>
          </a:p>
          <a:p>
            <a:r>
              <a:rPr lang="en-US" b="1" dirty="0">
                <a:solidFill>
                  <a:srgbClr val="000000"/>
                </a:solidFill>
                <a:latin typeface="Menlo" panose="020B0609030804020204" pitchFamily="49" charset="0"/>
              </a:rPr>
              <a:t> [[ 66  16  36  18]</a:t>
            </a:r>
          </a:p>
          <a:p>
            <a:r>
              <a:rPr lang="en-US" b="1" dirty="0">
                <a:solidFill>
                  <a:srgbClr val="000000"/>
                </a:solidFill>
                <a:latin typeface="Menlo" panose="020B0609030804020204" pitchFamily="49" charset="0"/>
              </a:rPr>
              <a:t>  [ 95  22  58  29]</a:t>
            </a:r>
          </a:p>
          <a:p>
            <a:r>
              <a:rPr lang="en-US" b="1" dirty="0">
                <a:solidFill>
                  <a:srgbClr val="000000"/>
                </a:solidFill>
                <a:latin typeface="Menlo" panose="020B0609030804020204" pitchFamily="49" charset="0"/>
              </a:rPr>
              <a:t>  [ 83  20  46  23]]</a:t>
            </a:r>
          </a:p>
          <a:p>
            <a:endParaRPr lang="en-US" b="1" dirty="0">
              <a:solidFill>
                <a:srgbClr val="000000"/>
              </a:solidFill>
              <a:latin typeface="Menlo" panose="020B0609030804020204" pitchFamily="49" charset="0"/>
            </a:endParaRPr>
          </a:p>
          <a:p>
            <a:r>
              <a:rPr lang="en-US" b="1" dirty="0">
                <a:solidFill>
                  <a:srgbClr val="000000"/>
                </a:solidFill>
                <a:latin typeface="Menlo" panose="020B0609030804020204" pitchFamily="49" charset="0"/>
              </a:rPr>
              <a:t> [[ 44  34  72  44]</a:t>
            </a:r>
          </a:p>
          <a:p>
            <a:r>
              <a:rPr lang="en-US" b="1" dirty="0">
                <a:solidFill>
                  <a:srgbClr val="000000"/>
                </a:solidFill>
                <a:latin typeface="Menlo" panose="020B0609030804020204" pitchFamily="49" charset="0"/>
              </a:rPr>
              <a:t>  [ 34  32  72  34]</a:t>
            </a:r>
          </a:p>
          <a:p>
            <a:r>
              <a:rPr lang="en-US" b="1" dirty="0">
                <a:solidFill>
                  <a:srgbClr val="000000"/>
                </a:solidFill>
                <a:latin typeface="Menlo" panose="020B0609030804020204" pitchFamily="49" charset="0"/>
              </a:rPr>
              <a:t>  [ 13  25  64  13]]]</a:t>
            </a:r>
            <a:endParaRPr lang="en-US" b="1"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278147338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2246769"/>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Linear Algebra - </a:t>
            </a:r>
            <a:r>
              <a:rPr lang="en-US" sz="3200" dirty="0" err="1"/>
              <a:t>numpy.linalg</a:t>
            </a:r>
            <a:endParaRPr lang="en-US" sz="3200" dirty="0"/>
          </a:p>
          <a:p>
            <a:pPr algn="ctr"/>
            <a:endParaRPr lang="en-US" sz="3200" dirty="0"/>
          </a:p>
          <a:p>
            <a:pPr algn="ctr"/>
            <a:r>
              <a:rPr lang="en-US" sz="3200" dirty="0"/>
              <a:t>More on this later!!</a:t>
            </a:r>
          </a:p>
        </p:txBody>
      </p:sp>
    </p:spTree>
    <p:extLst>
      <p:ext uri="{BB962C8B-B14F-4D97-AF65-F5344CB8AC3E}">
        <p14:creationId xmlns:p14="http://schemas.microsoft.com/office/powerpoint/2010/main" val="36234347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4031873"/>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Linear Algebra - </a:t>
            </a:r>
            <a:r>
              <a:rPr lang="en-US" sz="3200" dirty="0" err="1">
                <a:latin typeface="Courier" pitchFamily="2" charset="0"/>
              </a:rPr>
              <a:t>numpy.linalg</a:t>
            </a:r>
            <a:endParaRPr lang="en-US" sz="3200" dirty="0">
              <a:latin typeface="Courier" pitchFamily="2" charset="0"/>
            </a:endParaRPr>
          </a:p>
          <a:p>
            <a:pPr algn="ctr"/>
            <a:endParaRPr lang="en-US" sz="3200" dirty="0"/>
          </a:p>
          <a:p>
            <a:pPr algn="ctr"/>
            <a:r>
              <a:rPr lang="en-US" sz="3200" dirty="0"/>
              <a:t>NumPy – Determinant</a:t>
            </a:r>
          </a:p>
          <a:p>
            <a:pPr algn="ctr"/>
            <a:endParaRPr lang="en-US" sz="3200" dirty="0"/>
          </a:p>
          <a:p>
            <a:pPr algn="ctr"/>
            <a:endParaRPr lang="en-US" sz="3200" dirty="0"/>
          </a:p>
          <a:p>
            <a:r>
              <a:rPr lang="en-US" sz="3200" dirty="0" err="1">
                <a:latin typeface="Courier" pitchFamily="2" charset="0"/>
              </a:rPr>
              <a:t>np.linalg.det</a:t>
            </a:r>
            <a:r>
              <a:rPr lang="en-US" sz="3200" dirty="0">
                <a:latin typeface="Courier" pitchFamily="2" charset="0"/>
              </a:rPr>
              <a:t>(a) </a:t>
            </a:r>
            <a:r>
              <a:rPr lang="en-US" sz="3200" dirty="0"/>
              <a:t>- function calculates the determinant </a:t>
            </a:r>
          </a:p>
        </p:txBody>
      </p:sp>
    </p:spTree>
    <p:extLst>
      <p:ext uri="{BB962C8B-B14F-4D97-AF65-F5344CB8AC3E}">
        <p14:creationId xmlns:p14="http://schemas.microsoft.com/office/powerpoint/2010/main" val="311093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9"/>
            <a:ext cx="12192000" cy="4585871"/>
          </a:xfrm>
          <a:prstGeom prst="rect">
            <a:avLst/>
          </a:prstGeom>
          <a:noFill/>
        </p:spPr>
        <p:txBody>
          <a:bodyPr wrap="square" rtlCol="0">
            <a:spAutoFit/>
          </a:bodyPr>
          <a:lstStyle/>
          <a:p>
            <a:pPr algn="ctr"/>
            <a:r>
              <a:rPr lang="en-US" sz="3200" b="1" dirty="0">
                <a:latin typeface="Papyrus" panose="020B0602040200020303" pitchFamily="34" charset="77"/>
              </a:rPr>
              <a:t>Working with multiple figures and axes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MATLAB, and </a:t>
            </a:r>
            <a:r>
              <a:rPr lang="en-US" sz="3200" b="1" dirty="0" err="1">
                <a:latin typeface="Courier New" panose="02070309020205020404" pitchFamily="49" charset="0"/>
                <a:cs typeface="Courier New" panose="02070309020205020404" pitchFamily="49" charset="0"/>
              </a:rPr>
              <a:t>pyplot</a:t>
            </a:r>
            <a:r>
              <a:rPr lang="en-US" sz="3200" b="1" dirty="0">
                <a:latin typeface="Papyrus" panose="020B0602040200020303" pitchFamily="34" charset="77"/>
              </a:rPr>
              <a:t>, have the concept of the current figure and the current axes.</a:t>
            </a:r>
          </a:p>
          <a:p>
            <a:pPr algn="ctr"/>
            <a:endParaRPr lang="en-US" b="1" dirty="0">
              <a:latin typeface="Papyrus" panose="020B0602040200020303" pitchFamily="34" charset="77"/>
            </a:endParaRPr>
          </a:p>
          <a:p>
            <a:pPr algn="ctr"/>
            <a:r>
              <a:rPr lang="en-US" sz="3200" b="1" dirty="0">
                <a:latin typeface="Papyrus" panose="020B0602040200020303" pitchFamily="34" charset="77"/>
              </a:rPr>
              <a:t>All plotting commands apply to the current axes.</a:t>
            </a:r>
          </a:p>
          <a:p>
            <a:pPr algn="ctr"/>
            <a:endParaRPr lang="en-US" b="1" dirty="0">
              <a:latin typeface="Papyrus" panose="020B0602040200020303" pitchFamily="34" charset="77"/>
            </a:endParaRPr>
          </a:p>
          <a:p>
            <a:pPr algn="ctr"/>
            <a:r>
              <a:rPr lang="en-US" sz="3200" b="1" dirty="0">
                <a:latin typeface="Papyrus" panose="020B0602040200020303" pitchFamily="34" charset="77"/>
              </a:rPr>
              <a:t>The method </a:t>
            </a:r>
            <a:r>
              <a:rPr lang="en-US" sz="3200" b="1" dirty="0" err="1">
                <a:latin typeface="Courier New" panose="02070309020205020404" pitchFamily="49" charset="0"/>
                <a:cs typeface="Courier New" panose="02070309020205020404" pitchFamily="49" charset="0"/>
              </a:rPr>
              <a:t>gca</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returns the current axes (a </a:t>
            </a:r>
            <a:r>
              <a:rPr lang="en-US" sz="3200" b="1" dirty="0" err="1">
                <a:latin typeface="Courier New" panose="02070309020205020404" pitchFamily="49" charset="0"/>
                <a:cs typeface="Courier New" panose="02070309020205020404" pitchFamily="49" charset="0"/>
              </a:rPr>
              <a:t>matplotlib.axes.Axes</a:t>
            </a:r>
            <a:r>
              <a:rPr lang="en-US" sz="3200" b="1" dirty="0">
                <a:latin typeface="Papyrus" panose="020B0602040200020303" pitchFamily="34" charset="77"/>
              </a:rPr>
              <a:t> instance), and </a:t>
            </a:r>
            <a:r>
              <a:rPr lang="en-US" sz="3200" b="1" dirty="0" err="1">
                <a:latin typeface="Courier New" panose="02070309020205020404" pitchFamily="49" charset="0"/>
                <a:cs typeface="Courier New" panose="02070309020205020404" pitchFamily="49" charset="0"/>
              </a:rPr>
              <a:t>gcf</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returns the current figure (</a:t>
            </a:r>
            <a:r>
              <a:rPr lang="en-US" sz="3200" b="1" dirty="0" err="1">
                <a:latin typeface="Courier New" panose="02070309020205020404" pitchFamily="49" charset="0"/>
                <a:cs typeface="Courier New" panose="02070309020205020404" pitchFamily="49" charset="0"/>
              </a:rPr>
              <a:t>matplotlib.figure.Figure</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instance). </a:t>
            </a:r>
          </a:p>
        </p:txBody>
      </p:sp>
    </p:spTree>
    <p:extLst>
      <p:ext uri="{BB962C8B-B14F-4D97-AF65-F5344CB8AC3E}">
        <p14:creationId xmlns:p14="http://schemas.microsoft.com/office/powerpoint/2010/main" val="326005766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555641"/>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NumPy - Linear Algebra - </a:t>
            </a:r>
            <a:r>
              <a:rPr lang="en-US" sz="3200" dirty="0" err="1"/>
              <a:t>numpy.linalg</a:t>
            </a:r>
            <a:endParaRPr lang="en-US" sz="3200" dirty="0"/>
          </a:p>
          <a:p>
            <a:pPr algn="ctr"/>
            <a:endParaRPr lang="en-US" sz="1200" dirty="0"/>
          </a:p>
          <a:p>
            <a:r>
              <a:rPr lang="en-US" sz="3200" dirty="0" err="1">
                <a:latin typeface="Courier" pitchFamily="2" charset="0"/>
              </a:rPr>
              <a:t>numpy.linalg.solve</a:t>
            </a:r>
            <a:r>
              <a:rPr lang="en-US" sz="3200" dirty="0">
                <a:latin typeface="Courier" pitchFamily="2" charset="0"/>
              </a:rPr>
              <a:t>(A,B) </a:t>
            </a:r>
            <a:r>
              <a:rPr lang="en-US" sz="3200" dirty="0"/>
              <a:t>- function solves Ax=B</a:t>
            </a:r>
          </a:p>
          <a:p>
            <a:endParaRPr lang="en-US" sz="1200" dirty="0"/>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a:t>
            </a:r>
          </a:p>
          <a:p>
            <a:r>
              <a:rPr lang="en-US" sz="3200" dirty="0">
                <a:latin typeface="Courier" pitchFamily="2" charset="0"/>
              </a:rPr>
              <a:t>A= </a:t>
            </a:r>
            <a:r>
              <a:rPr lang="en-US" sz="3200" dirty="0" err="1">
                <a:latin typeface="Courier" pitchFamily="2" charset="0"/>
              </a:rPr>
              <a:t>np.array</a:t>
            </a:r>
            <a:r>
              <a:rPr lang="en-US" sz="3200" dirty="0">
                <a:latin typeface="Courier" pitchFamily="2" charset="0"/>
              </a:rPr>
              <a:t>([[1, 1, 2], [2, 5, 0],[2, 5, -1]])</a:t>
            </a:r>
          </a:p>
          <a:p>
            <a:r>
              <a:rPr lang="en-US" sz="3200" dirty="0">
                <a:latin typeface="Courier" pitchFamily="2" charset="0"/>
              </a:rPr>
              <a:t>B=</a:t>
            </a:r>
            <a:r>
              <a:rPr lang="en-US" sz="3200" dirty="0" err="1">
                <a:latin typeface="Courier" pitchFamily="2" charset="0"/>
              </a:rPr>
              <a:t>np.array</a:t>
            </a:r>
            <a:r>
              <a:rPr lang="en-US" sz="3200" dirty="0">
                <a:latin typeface="Courier" pitchFamily="2" charset="0"/>
              </a:rPr>
              <a:t>([6, -4, 27])</a:t>
            </a:r>
          </a:p>
          <a:p>
            <a:r>
              <a:rPr lang="en-US" sz="3200" dirty="0">
                <a:latin typeface="Courier" pitchFamily="2" charset="0"/>
              </a:rPr>
              <a:t>X=</a:t>
            </a:r>
            <a:r>
              <a:rPr lang="en-US" sz="3200" dirty="0" err="1">
                <a:latin typeface="Courier" pitchFamily="2" charset="0"/>
              </a:rPr>
              <a:t>np.linalg.solve</a:t>
            </a:r>
            <a:r>
              <a:rPr lang="en-US" sz="3200" dirty="0">
                <a:latin typeface="Courier" pitchFamily="2" charset="0"/>
              </a:rPr>
              <a:t>(A,B)</a:t>
            </a:r>
          </a:p>
          <a:p>
            <a:r>
              <a:rPr lang="en-US" sz="3200" dirty="0">
                <a:latin typeface="Courier" pitchFamily="2" charset="0"/>
              </a:rPr>
              <a:t>print('X=')</a:t>
            </a:r>
          </a:p>
          <a:p>
            <a:r>
              <a:rPr lang="en-US" sz="3200" dirty="0">
                <a:latin typeface="Courier" pitchFamily="2" charset="0"/>
              </a:rPr>
              <a:t>print(X)</a:t>
            </a:r>
          </a:p>
          <a:p>
            <a:r>
              <a:rPr lang="en-US" sz="3200" dirty="0">
                <a:latin typeface="Courier" pitchFamily="2" charset="0"/>
              </a:rPr>
              <a:t>CKB=A@X</a:t>
            </a:r>
          </a:p>
          <a:p>
            <a:r>
              <a:rPr lang="en-US" sz="3200" dirty="0">
                <a:latin typeface="Courier" pitchFamily="2" charset="0"/>
              </a:rPr>
              <a:t>print(‘CKB=')</a:t>
            </a:r>
          </a:p>
          <a:p>
            <a:r>
              <a:rPr lang="en-US" sz="3200" dirty="0">
                <a:latin typeface="Courier" pitchFamily="2" charset="0"/>
              </a:rPr>
              <a:t>print(CKB)</a:t>
            </a:r>
          </a:p>
        </p:txBody>
      </p:sp>
      <p:sp>
        <p:nvSpPr>
          <p:cNvPr id="3" name="Rectangle 2">
            <a:extLst>
              <a:ext uri="{FF2B5EF4-FFF2-40B4-BE49-F238E27FC236}">
                <a16:creationId xmlns:a16="http://schemas.microsoft.com/office/drawing/2014/main" id="{772A818B-2087-FB46-B8A8-DDEDA8531C61}"/>
              </a:ext>
            </a:extLst>
          </p:cNvPr>
          <p:cNvSpPr/>
          <p:nvPr/>
        </p:nvSpPr>
        <p:spPr>
          <a:xfrm>
            <a:off x="5980671" y="3117180"/>
            <a:ext cx="6339023" cy="3785652"/>
          </a:xfrm>
          <a:prstGeom prst="rect">
            <a:avLst/>
          </a:prstGeom>
        </p:spPr>
        <p:txBody>
          <a:bodyPr wrap="square">
            <a:spAutoFit/>
          </a:bodyPr>
          <a:lstStyle/>
          <a:p>
            <a:r>
              <a:rPr lang="en-US" sz="2400" dirty="0">
                <a:solidFill>
                  <a:srgbClr val="FF00FF"/>
                </a:solidFill>
                <a:latin typeface="Courier" pitchFamily="2" charset="0"/>
              </a:rPr>
              <a:t>X=</a:t>
            </a:r>
          </a:p>
          <a:p>
            <a:r>
              <a:rPr lang="en-US" sz="2400" dirty="0">
                <a:solidFill>
                  <a:srgbClr val="FF00FF"/>
                </a:solidFill>
                <a:latin typeface="Courier" pitchFamily="2" charset="0"/>
              </a:rPr>
              <a:t>[114.66666667 -46.66666667 -31. ]</a:t>
            </a:r>
          </a:p>
          <a:p>
            <a:r>
              <a:rPr lang="en-US" sz="2400" dirty="0">
                <a:solidFill>
                  <a:srgbClr val="000000"/>
                </a:solidFill>
                <a:latin typeface="Courier" pitchFamily="2" charset="0"/>
              </a:rPr>
              <a:t>A=</a:t>
            </a:r>
          </a:p>
          <a:p>
            <a:r>
              <a:rPr lang="en-US" sz="2400" dirty="0">
                <a:solidFill>
                  <a:srgbClr val="000000"/>
                </a:solidFill>
                <a:latin typeface="Courier" pitchFamily="2" charset="0"/>
              </a:rPr>
              <a:t>[[ 1  1  2]</a:t>
            </a:r>
          </a:p>
          <a:p>
            <a:r>
              <a:rPr lang="en-US" sz="2400" dirty="0">
                <a:solidFill>
                  <a:srgbClr val="000000"/>
                </a:solidFill>
                <a:latin typeface="Courier" pitchFamily="2" charset="0"/>
              </a:rPr>
              <a:t> [ 2  5  0]</a:t>
            </a:r>
          </a:p>
          <a:p>
            <a:r>
              <a:rPr lang="en-US" sz="2400" dirty="0">
                <a:solidFill>
                  <a:srgbClr val="000000"/>
                </a:solidFill>
                <a:latin typeface="Courier" pitchFamily="2" charset="0"/>
              </a:rPr>
              <a:t> [ 2  5 -1]]</a:t>
            </a:r>
          </a:p>
          <a:p>
            <a:r>
              <a:rPr lang="en-US" sz="2400" dirty="0">
                <a:solidFill>
                  <a:srgbClr val="000000"/>
                </a:solidFill>
                <a:latin typeface="Courier" pitchFamily="2" charset="0"/>
              </a:rPr>
              <a:t>B=</a:t>
            </a:r>
          </a:p>
          <a:p>
            <a:r>
              <a:rPr lang="en-US" sz="2400" dirty="0">
                <a:solidFill>
                  <a:srgbClr val="FF0000"/>
                </a:solidFill>
                <a:latin typeface="Courier" pitchFamily="2" charset="0"/>
              </a:rPr>
              <a:t>[ 6 -4 27]</a:t>
            </a:r>
          </a:p>
          <a:p>
            <a:r>
              <a:rPr lang="en-US" sz="2400" dirty="0">
                <a:solidFill>
                  <a:srgbClr val="000000"/>
                </a:solidFill>
                <a:latin typeface="Courier" pitchFamily="2" charset="0"/>
              </a:rPr>
              <a:t>CKB=</a:t>
            </a:r>
          </a:p>
          <a:p>
            <a:r>
              <a:rPr lang="en-US" sz="2400" dirty="0">
                <a:solidFill>
                  <a:srgbClr val="FF0000"/>
                </a:solidFill>
                <a:latin typeface="Courier" pitchFamily="2" charset="0"/>
              </a:rPr>
              <a:t>[ 6. -4. 27.]</a:t>
            </a:r>
            <a:endParaRPr lang="en-US" sz="2400" dirty="0">
              <a:solidFill>
                <a:srgbClr val="FF0000"/>
              </a:solidFill>
              <a:effectLst/>
              <a:latin typeface="Courier" pitchFamily="2" charset="0"/>
            </a:endParaRPr>
          </a:p>
        </p:txBody>
      </p:sp>
      <p:sp>
        <p:nvSpPr>
          <p:cNvPr id="4" name="Rectangle 3">
            <a:extLst>
              <a:ext uri="{FF2B5EF4-FFF2-40B4-BE49-F238E27FC236}">
                <a16:creationId xmlns:a16="http://schemas.microsoft.com/office/drawing/2014/main" id="{33A3682A-61E2-9049-B859-67F169EC8F9F}"/>
              </a:ext>
            </a:extLst>
          </p:cNvPr>
          <p:cNvSpPr/>
          <p:nvPr/>
        </p:nvSpPr>
        <p:spPr>
          <a:xfrm>
            <a:off x="8991600" y="4585914"/>
            <a:ext cx="3414584" cy="1200329"/>
          </a:xfrm>
          <a:prstGeom prst="rect">
            <a:avLst/>
          </a:prstGeom>
        </p:spPr>
        <p:txBody>
          <a:bodyPr wrap="square">
            <a:spAutoFit/>
          </a:bodyPr>
          <a:lstStyle/>
          <a:p>
            <a:pPr algn="just"/>
            <a:r>
              <a:rPr lang="en-US" sz="2400" dirty="0">
                <a:solidFill>
                  <a:srgbClr val="000000"/>
                </a:solidFill>
                <a:latin typeface="Courier" pitchFamily="2" charset="0"/>
              </a:rPr>
              <a:t>x + y + z = 6</a:t>
            </a:r>
          </a:p>
          <a:p>
            <a:pPr algn="just"/>
            <a:r>
              <a:rPr lang="en-US" sz="2400" dirty="0">
                <a:solidFill>
                  <a:srgbClr val="000000"/>
                </a:solidFill>
                <a:latin typeface="Courier" pitchFamily="2" charset="0"/>
              </a:rPr>
              <a:t>2y + 5z = -4</a:t>
            </a:r>
          </a:p>
          <a:p>
            <a:pPr algn="just"/>
            <a:r>
              <a:rPr lang="en-US" sz="2400" dirty="0">
                <a:solidFill>
                  <a:srgbClr val="000000"/>
                </a:solidFill>
                <a:latin typeface="Courier" pitchFamily="2" charset="0"/>
              </a:rPr>
              <a:t>2x + 5y - z = 27</a:t>
            </a:r>
            <a:endParaRPr lang="en-US" sz="2400" b="0" i="0" dirty="0">
              <a:solidFill>
                <a:srgbClr val="000000"/>
              </a:solidFill>
              <a:effectLst/>
              <a:latin typeface="Courier" pitchFamily="2" charset="0"/>
            </a:endParaRPr>
          </a:p>
        </p:txBody>
      </p:sp>
      <p:sp>
        <p:nvSpPr>
          <p:cNvPr id="5" name="Rectangle 4">
            <a:extLst>
              <a:ext uri="{FF2B5EF4-FFF2-40B4-BE49-F238E27FC236}">
                <a16:creationId xmlns:a16="http://schemas.microsoft.com/office/drawing/2014/main" id="{938493B7-55A2-0B46-AFD8-2288A31EDCBE}"/>
              </a:ext>
            </a:extLst>
          </p:cNvPr>
          <p:cNvSpPr/>
          <p:nvPr/>
        </p:nvSpPr>
        <p:spPr>
          <a:xfrm>
            <a:off x="8921579" y="4547291"/>
            <a:ext cx="3163330" cy="1300737"/>
          </a:xfrm>
          <a:prstGeom prst="rect">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496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3046988"/>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3200" dirty="0">
              <a:cs typeface="Calibri" panose="020F0502020204030204" pitchFamily="34" charset="0"/>
            </a:endParaRPr>
          </a:p>
          <a:p>
            <a:pPr algn="ctr"/>
            <a:r>
              <a:rPr lang="en-US" sz="3200" dirty="0"/>
              <a:t>NumPy - Linear Algebra - </a:t>
            </a:r>
            <a:r>
              <a:rPr lang="en-US" sz="3200" dirty="0" err="1">
                <a:latin typeface="Courier" pitchFamily="2" charset="0"/>
              </a:rPr>
              <a:t>numpy.linalg</a:t>
            </a:r>
            <a:endParaRPr lang="en-US" sz="3200" dirty="0">
              <a:latin typeface="Courier" pitchFamily="2" charset="0"/>
            </a:endParaRPr>
          </a:p>
          <a:p>
            <a:endParaRPr lang="en-US" sz="3200" dirty="0"/>
          </a:p>
          <a:p>
            <a:r>
              <a:rPr lang="en-US" sz="3200" dirty="0" err="1">
                <a:latin typeface="Courier" pitchFamily="2" charset="0"/>
              </a:rPr>
              <a:t>numpy.linalg.inv</a:t>
            </a:r>
            <a:r>
              <a:rPr lang="en-US" sz="3200" dirty="0">
                <a:latin typeface="Courier" pitchFamily="2" charset="0"/>
              </a:rPr>
              <a:t>(a) </a:t>
            </a:r>
            <a:r>
              <a:rPr lang="en-US" sz="3200" dirty="0"/>
              <a:t>- function to invert matrix</a:t>
            </a:r>
          </a:p>
          <a:p>
            <a:endParaRPr lang="en-US" sz="3200" dirty="0"/>
          </a:p>
        </p:txBody>
      </p:sp>
    </p:spTree>
    <p:extLst>
      <p:ext uri="{BB962C8B-B14F-4D97-AF65-F5344CB8AC3E}">
        <p14:creationId xmlns:p14="http://schemas.microsoft.com/office/powerpoint/2010/main" val="10701998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647974"/>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More </a:t>
            </a:r>
            <a:r>
              <a:rPr lang="en-US" sz="3200" dirty="0" err="1">
                <a:latin typeface="Courier" pitchFamily="2" charset="0"/>
              </a:rPr>
              <a:t>numpy.linalg</a:t>
            </a:r>
            <a:r>
              <a:rPr lang="en-US" sz="3200" dirty="0">
                <a:latin typeface="Courier" pitchFamily="2" charset="0"/>
              </a:rPr>
              <a:t> </a:t>
            </a:r>
            <a:r>
              <a:rPr lang="en-US" sz="3200" dirty="0"/>
              <a:t>functions</a:t>
            </a:r>
          </a:p>
          <a:p>
            <a:pPr algn="ctr"/>
            <a:endParaRPr lang="en-US" sz="1200" dirty="0"/>
          </a:p>
          <a:p>
            <a:r>
              <a:rPr lang="en-US" dirty="0">
                <a:latin typeface="Courier" pitchFamily="2" charset="0"/>
              </a:rPr>
              <a:t>dot(a, b[, out])</a:t>
            </a:r>
          </a:p>
          <a:p>
            <a:r>
              <a:rPr lang="en-US" dirty="0">
                <a:latin typeface="Courier" pitchFamily="2" charset="0"/>
              </a:rPr>
              <a:t>linalg.multi_dot(arrays, *[, out])</a:t>
            </a:r>
          </a:p>
          <a:p>
            <a:r>
              <a:rPr lang="en-US" dirty="0">
                <a:latin typeface="Courier" pitchFamily="2" charset="0"/>
              </a:rPr>
              <a:t>outer(a, b[, out])</a:t>
            </a:r>
          </a:p>
          <a:p>
            <a:r>
              <a:rPr lang="en-US" dirty="0">
                <a:latin typeface="Courier" pitchFamily="2" charset="0"/>
              </a:rPr>
              <a:t>tensordot(a, b[, axes])</a:t>
            </a:r>
          </a:p>
          <a:p>
            <a:r>
              <a:rPr lang="en-US" dirty="0">
                <a:latin typeface="Courier" pitchFamily="2" charset="0"/>
              </a:rPr>
              <a:t>einsum(subscripts, *operands[, out, </a:t>
            </a:r>
            <a:r>
              <a:rPr lang="en-US" dirty="0" err="1">
                <a:latin typeface="Courier" pitchFamily="2" charset="0"/>
              </a:rPr>
              <a:t>dtype</a:t>
            </a:r>
            <a:r>
              <a:rPr lang="en-US" dirty="0">
                <a:latin typeface="Courier" pitchFamily="2" charset="0"/>
              </a:rPr>
              <a:t>, …])</a:t>
            </a:r>
          </a:p>
          <a:p>
            <a:r>
              <a:rPr lang="en-US" dirty="0">
                <a:latin typeface="Courier" pitchFamily="2" charset="0"/>
              </a:rPr>
              <a:t>einsum_path(subscripts, *operands[, optimize])</a:t>
            </a:r>
          </a:p>
          <a:p>
            <a:r>
              <a:rPr lang="en-US" dirty="0">
                <a:latin typeface="Courier" pitchFamily="2" charset="0"/>
              </a:rPr>
              <a:t>linalg.matrix_power(a, n)</a:t>
            </a:r>
          </a:p>
          <a:p>
            <a:r>
              <a:rPr lang="en-US" dirty="0">
                <a:latin typeface="Courier" pitchFamily="2" charset="0"/>
              </a:rPr>
              <a:t>kron(a, b)</a:t>
            </a:r>
          </a:p>
          <a:p>
            <a:r>
              <a:rPr lang="en-US" dirty="0">
                <a:latin typeface="Courier" pitchFamily="2" charset="0"/>
              </a:rPr>
              <a:t>linalg.cholesky(a)</a:t>
            </a:r>
          </a:p>
          <a:p>
            <a:r>
              <a:rPr lang="en-US" dirty="0">
                <a:latin typeface="Courier" pitchFamily="2" charset="0"/>
              </a:rPr>
              <a:t>linalg.qr(a[, mode])</a:t>
            </a:r>
          </a:p>
          <a:p>
            <a:r>
              <a:rPr lang="en-US" dirty="0">
                <a:latin typeface="Courier" pitchFamily="2" charset="0"/>
              </a:rPr>
              <a:t>linalg.svd(a[, </a:t>
            </a:r>
            <a:r>
              <a:rPr lang="en-US" dirty="0" err="1">
                <a:latin typeface="Courier" pitchFamily="2" charset="0"/>
              </a:rPr>
              <a:t>full_matrices</a:t>
            </a:r>
            <a:r>
              <a:rPr lang="en-US" dirty="0">
                <a:latin typeface="Courier" pitchFamily="2" charset="0"/>
              </a:rPr>
              <a:t>, </a:t>
            </a:r>
            <a:r>
              <a:rPr lang="en-US" dirty="0" err="1">
                <a:latin typeface="Courier" pitchFamily="2" charset="0"/>
              </a:rPr>
              <a:t>compute_uv</a:t>
            </a:r>
            <a:r>
              <a:rPr lang="en-US" dirty="0">
                <a:latin typeface="Courier" pitchFamily="2" charset="0"/>
              </a:rPr>
              <a:t>, …])</a:t>
            </a:r>
          </a:p>
          <a:p>
            <a:r>
              <a:rPr lang="en-US" dirty="0">
                <a:latin typeface="Courier" pitchFamily="2" charset="0"/>
              </a:rPr>
              <a:t>linalg.eig(a)</a:t>
            </a:r>
          </a:p>
          <a:p>
            <a:r>
              <a:rPr lang="en-US" dirty="0">
                <a:latin typeface="Courier" pitchFamily="2" charset="0"/>
              </a:rPr>
              <a:t>linalg.eigh(a[, UPLO])</a:t>
            </a:r>
          </a:p>
          <a:p>
            <a:r>
              <a:rPr lang="en-US" dirty="0">
                <a:latin typeface="Courier" pitchFamily="2" charset="0"/>
              </a:rPr>
              <a:t>linalg.eigvals(a)</a:t>
            </a:r>
          </a:p>
          <a:p>
            <a:r>
              <a:rPr lang="en-US" dirty="0">
                <a:latin typeface="Courier" pitchFamily="2" charset="0"/>
              </a:rPr>
              <a:t>linalg.eigvalsh(a[, UPLO])</a:t>
            </a:r>
          </a:p>
          <a:p>
            <a:r>
              <a:rPr lang="en-US" u="sng" dirty="0">
                <a:latin typeface="Courier" pitchFamily="2" charset="0"/>
              </a:rPr>
              <a:t>linalg.norm</a:t>
            </a:r>
            <a:r>
              <a:rPr lang="en-US" dirty="0">
                <a:latin typeface="Courier" pitchFamily="2" charset="0"/>
              </a:rPr>
              <a:t>(x[, </a:t>
            </a:r>
            <a:r>
              <a:rPr lang="en-US" dirty="0" err="1">
                <a:latin typeface="Courier" pitchFamily="2" charset="0"/>
              </a:rPr>
              <a:t>ord</a:t>
            </a:r>
            <a:r>
              <a:rPr lang="en-US" dirty="0">
                <a:latin typeface="Courier" pitchFamily="2" charset="0"/>
              </a:rPr>
              <a:t>, axis, </a:t>
            </a:r>
            <a:r>
              <a:rPr lang="en-US" dirty="0" err="1">
                <a:latin typeface="Courier" pitchFamily="2" charset="0"/>
              </a:rPr>
              <a:t>keepdims</a:t>
            </a:r>
            <a:r>
              <a:rPr lang="en-US" dirty="0">
                <a:latin typeface="Courier" pitchFamily="2" charset="0"/>
              </a:rPr>
              <a:t>])</a:t>
            </a:r>
          </a:p>
          <a:p>
            <a:r>
              <a:rPr lang="en-US" dirty="0">
                <a:latin typeface="Courier" pitchFamily="2" charset="0"/>
              </a:rPr>
              <a:t>linalg.cond(x[, p])</a:t>
            </a:r>
          </a:p>
          <a:p>
            <a:r>
              <a:rPr lang="en-US" dirty="0">
                <a:latin typeface="Courier" pitchFamily="2" charset="0"/>
              </a:rPr>
              <a:t>linalg.matrix_rank(M[, </a:t>
            </a:r>
            <a:r>
              <a:rPr lang="en-US" dirty="0" err="1">
                <a:latin typeface="Courier" pitchFamily="2" charset="0"/>
              </a:rPr>
              <a:t>tol</a:t>
            </a:r>
            <a:r>
              <a:rPr lang="en-US" dirty="0">
                <a:latin typeface="Courier" pitchFamily="2" charset="0"/>
              </a:rPr>
              <a:t>, </a:t>
            </a:r>
            <a:r>
              <a:rPr lang="en-US" dirty="0" err="1">
                <a:latin typeface="Courier" pitchFamily="2" charset="0"/>
              </a:rPr>
              <a:t>hermitian</a:t>
            </a:r>
            <a:r>
              <a:rPr lang="en-US" dirty="0">
                <a:latin typeface="Courier" pitchFamily="2" charset="0"/>
              </a:rPr>
              <a:t>])</a:t>
            </a:r>
            <a:endParaRPr lang="en-US" sz="3200" dirty="0">
              <a:latin typeface="Courier" pitchFamily="2" charset="0"/>
            </a:endParaRPr>
          </a:p>
        </p:txBody>
      </p:sp>
      <p:sp>
        <p:nvSpPr>
          <p:cNvPr id="7" name="TextBox 6">
            <a:extLst>
              <a:ext uri="{FF2B5EF4-FFF2-40B4-BE49-F238E27FC236}">
                <a16:creationId xmlns:a16="http://schemas.microsoft.com/office/drawing/2014/main" id="{12D4C59B-057F-984B-B296-2DA77BE302A3}"/>
              </a:ext>
            </a:extLst>
          </p:cNvPr>
          <p:cNvSpPr txBox="1"/>
          <p:nvPr/>
        </p:nvSpPr>
        <p:spPr>
          <a:xfrm>
            <a:off x="6524367" y="1346883"/>
            <a:ext cx="4263081" cy="2031325"/>
          </a:xfrm>
          <a:prstGeom prst="rect">
            <a:avLst/>
          </a:prstGeom>
          <a:noFill/>
        </p:spPr>
        <p:txBody>
          <a:bodyPr wrap="square" rtlCol="0">
            <a:spAutoFit/>
          </a:bodyPr>
          <a:lstStyle/>
          <a:p>
            <a:r>
              <a:rPr lang="en-US" dirty="0" err="1">
                <a:latin typeface="Courier" pitchFamily="2" charset="0"/>
              </a:rPr>
              <a:t>linalg.slogdet</a:t>
            </a:r>
            <a:r>
              <a:rPr lang="en-US" dirty="0">
                <a:latin typeface="Courier" pitchFamily="2" charset="0"/>
              </a:rPr>
              <a:t>(a)</a:t>
            </a:r>
          </a:p>
          <a:p>
            <a:r>
              <a:rPr lang="en-US" dirty="0"/>
              <a:t>trace(a[, offset, axis1, axis2, </a:t>
            </a:r>
            <a:r>
              <a:rPr lang="en-US" dirty="0" err="1"/>
              <a:t>dtype</a:t>
            </a:r>
            <a:r>
              <a:rPr lang="en-US" dirty="0"/>
              <a:t>, out])</a:t>
            </a:r>
          </a:p>
          <a:p>
            <a:r>
              <a:rPr lang="en-US" dirty="0"/>
              <a:t>linalg.tensorsolve(a, b[, axes])</a:t>
            </a:r>
          </a:p>
          <a:p>
            <a:r>
              <a:rPr lang="en-US" dirty="0"/>
              <a:t>linalg.lstsq(a, b[, </a:t>
            </a:r>
            <a:r>
              <a:rPr lang="en-US" dirty="0" err="1"/>
              <a:t>rcond</a:t>
            </a:r>
            <a:r>
              <a:rPr lang="en-US" dirty="0"/>
              <a:t>])</a:t>
            </a:r>
          </a:p>
          <a:p>
            <a:r>
              <a:rPr lang="en-US" dirty="0"/>
              <a:t>linalg.pinv(a[, </a:t>
            </a:r>
            <a:r>
              <a:rPr lang="en-US" dirty="0" err="1"/>
              <a:t>rcond</a:t>
            </a:r>
            <a:r>
              <a:rPr lang="en-US" dirty="0"/>
              <a:t>, </a:t>
            </a:r>
            <a:r>
              <a:rPr lang="en-US" dirty="0" err="1"/>
              <a:t>hermitian</a:t>
            </a:r>
            <a:r>
              <a:rPr lang="en-US" dirty="0"/>
              <a:t>])</a:t>
            </a:r>
          </a:p>
          <a:p>
            <a:r>
              <a:rPr lang="en-US" dirty="0"/>
              <a:t>linalg.tensorinv(a[, </a:t>
            </a:r>
            <a:r>
              <a:rPr lang="en-US" dirty="0" err="1"/>
              <a:t>ind</a:t>
            </a:r>
            <a:r>
              <a:rPr lang="en-US" dirty="0"/>
              <a:t>])</a:t>
            </a:r>
          </a:p>
          <a:p>
            <a:endParaRPr lang="en-US" dirty="0">
              <a:latin typeface="Courier" pitchFamily="2" charset="0"/>
            </a:endParaRPr>
          </a:p>
        </p:txBody>
      </p:sp>
    </p:spTree>
    <p:extLst>
      <p:ext uri="{BB962C8B-B14F-4D97-AF65-F5344CB8AC3E}">
        <p14:creationId xmlns:p14="http://schemas.microsoft.com/office/powerpoint/2010/main" val="8770981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5940088"/>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More </a:t>
            </a:r>
            <a:r>
              <a:rPr lang="en-US" sz="3200" dirty="0" err="1">
                <a:latin typeface="Courier" pitchFamily="2" charset="0"/>
              </a:rPr>
              <a:t>numpy.linalg</a:t>
            </a:r>
            <a:r>
              <a:rPr lang="en-US" sz="3200" dirty="0">
                <a:latin typeface="Courier" pitchFamily="2" charset="0"/>
              </a:rPr>
              <a:t> </a:t>
            </a:r>
            <a:r>
              <a:rPr lang="en-US" sz="3200" dirty="0">
                <a:latin typeface="Calibri" panose="020F0502020204030204" pitchFamily="34" charset="0"/>
                <a:cs typeface="Calibri" panose="020F0502020204030204" pitchFamily="34" charset="0"/>
              </a:rPr>
              <a:t>capability</a:t>
            </a:r>
          </a:p>
          <a:p>
            <a:pPr algn="ctr"/>
            <a:endParaRPr lang="en-US" sz="1200" dirty="0">
              <a:latin typeface="Calibri" panose="020F0502020204030204" pitchFamily="34" charset="0"/>
              <a:cs typeface="Calibri" panose="020F0502020204030204" pitchFamily="34" charset="0"/>
            </a:endParaRPr>
          </a:p>
          <a:p>
            <a:pPr algn="ctr"/>
            <a:r>
              <a:rPr lang="en-US" sz="3200" dirty="0"/>
              <a:t>Linear algebra on several matrices at once</a:t>
            </a:r>
          </a:p>
          <a:p>
            <a:pPr algn="ctr"/>
            <a:endParaRPr lang="en-US" sz="1200" dirty="0"/>
          </a:p>
          <a:p>
            <a:pPr algn="ctr"/>
            <a:r>
              <a:rPr lang="en-US" sz="3200" dirty="0"/>
              <a:t>Many of the linear algebra routines can compute results for several matrices at once, </a:t>
            </a:r>
            <a:r>
              <a:rPr lang="en-US" sz="3200" u="sng" dirty="0"/>
              <a:t>if they are stacked into the same array</a:t>
            </a:r>
            <a:r>
              <a:rPr lang="en-US" sz="3200" dirty="0"/>
              <a:t> (3D).</a:t>
            </a:r>
          </a:p>
          <a:p>
            <a:pPr algn="ctr"/>
            <a:endParaRPr lang="en-US" sz="1200" dirty="0"/>
          </a:p>
          <a:p>
            <a:pPr algn="ctr"/>
            <a:r>
              <a:rPr lang="en-US" sz="3200" dirty="0"/>
              <a:t>This is indicated in the documentation via input parameter specifications such as a : </a:t>
            </a:r>
            <a:r>
              <a:rPr lang="en-US" sz="3200" dirty="0">
                <a:latin typeface="Courier" pitchFamily="2" charset="0"/>
              </a:rPr>
              <a:t>(..., M, M) </a:t>
            </a:r>
            <a:r>
              <a:rPr lang="en-US" sz="3200" dirty="0" err="1">
                <a:latin typeface="Courier" pitchFamily="2" charset="0"/>
              </a:rPr>
              <a:t>array_like</a:t>
            </a:r>
            <a:r>
              <a:rPr lang="en-US" sz="3200" dirty="0"/>
              <a:t>. </a:t>
            </a:r>
          </a:p>
          <a:p>
            <a:pPr algn="ctr"/>
            <a:endParaRPr lang="en-US" sz="1200" dirty="0"/>
          </a:p>
          <a:p>
            <a:pPr algn="ctr"/>
            <a:r>
              <a:rPr lang="en-US" sz="3200" dirty="0"/>
              <a:t>This means that an input </a:t>
            </a:r>
          </a:p>
          <a:p>
            <a:pPr algn="ctr"/>
            <a:r>
              <a:rPr lang="en-US" sz="3200" dirty="0"/>
              <a:t>array </a:t>
            </a:r>
            <a:r>
              <a:rPr lang="en-US" sz="3200" dirty="0" err="1">
                <a:latin typeface="Courier" pitchFamily="2" charset="0"/>
              </a:rPr>
              <a:t>a.shape</a:t>
            </a:r>
            <a:r>
              <a:rPr lang="en-US" sz="3200" dirty="0">
                <a:latin typeface="Courier" pitchFamily="2" charset="0"/>
              </a:rPr>
              <a:t> == (N, M, M) </a:t>
            </a:r>
          </a:p>
          <a:p>
            <a:pPr algn="ctr"/>
            <a:r>
              <a:rPr lang="en-US" sz="3200" dirty="0"/>
              <a:t>is interpreted as a “stack” of N matrices, each of size M-by-M.</a:t>
            </a:r>
            <a:endParaRPr lang="en-US" sz="3200" dirty="0">
              <a:latin typeface="Courier" pitchFamily="2" charset="0"/>
            </a:endParaRPr>
          </a:p>
        </p:txBody>
      </p:sp>
    </p:spTree>
    <p:extLst>
      <p:ext uri="{BB962C8B-B14F-4D97-AF65-F5344CB8AC3E}">
        <p14:creationId xmlns:p14="http://schemas.microsoft.com/office/powerpoint/2010/main" val="233135750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FB58AE-2F0C-CF48-97E2-E71DD363106E}"/>
              </a:ext>
            </a:extLst>
          </p:cNvPr>
          <p:cNvSpPr/>
          <p:nvPr/>
        </p:nvSpPr>
        <p:spPr>
          <a:xfrm>
            <a:off x="0" y="0"/>
            <a:ext cx="12192000" cy="6432530"/>
          </a:xfrm>
          <a:prstGeom prst="rect">
            <a:avLst/>
          </a:prstGeom>
        </p:spPr>
        <p:txBody>
          <a:bodyPr wrap="square">
            <a:spAutoFit/>
          </a:bodyPr>
          <a:lstStyle/>
          <a:p>
            <a:pPr algn="ctr"/>
            <a:r>
              <a:rPr lang="en-US" sz="3200" dirty="0">
                <a:cs typeface="Calibri" panose="020F0502020204030204" pitchFamily="34" charset="0"/>
              </a:rPr>
              <a:t>NumPy - Mathematical Functions</a:t>
            </a:r>
          </a:p>
          <a:p>
            <a:pPr algn="ctr"/>
            <a:endParaRPr lang="en-US" sz="1200" dirty="0">
              <a:cs typeface="Calibri" panose="020F0502020204030204" pitchFamily="34" charset="0"/>
            </a:endParaRPr>
          </a:p>
          <a:p>
            <a:pPr algn="ctr"/>
            <a:r>
              <a:rPr lang="en-US" sz="3200" dirty="0"/>
              <a:t>More </a:t>
            </a:r>
            <a:r>
              <a:rPr lang="en-US" sz="3200" dirty="0" err="1">
                <a:latin typeface="Courier" pitchFamily="2" charset="0"/>
              </a:rPr>
              <a:t>numpy.linalg</a:t>
            </a:r>
            <a:r>
              <a:rPr lang="en-US" sz="3200" dirty="0">
                <a:latin typeface="Courier" pitchFamily="2" charset="0"/>
              </a:rPr>
              <a:t> </a:t>
            </a:r>
            <a:r>
              <a:rPr lang="en-US" sz="3200" dirty="0">
                <a:latin typeface="Calibri" panose="020F0502020204030204" pitchFamily="34" charset="0"/>
                <a:cs typeface="Calibri" panose="020F0502020204030204" pitchFamily="34" charset="0"/>
              </a:rPr>
              <a:t>capability</a:t>
            </a:r>
          </a:p>
          <a:p>
            <a:pPr algn="ctr"/>
            <a:endParaRPr lang="en-US" sz="1200" dirty="0">
              <a:latin typeface="Calibri" panose="020F0502020204030204" pitchFamily="34" charset="0"/>
              <a:cs typeface="Calibri" panose="020F0502020204030204" pitchFamily="34" charset="0"/>
            </a:endParaRPr>
          </a:p>
          <a:p>
            <a:pPr algn="ctr"/>
            <a:r>
              <a:rPr lang="en-US" sz="3200" dirty="0"/>
              <a:t>Linear algebra on several matrices at once</a:t>
            </a:r>
          </a:p>
          <a:p>
            <a:pPr algn="ctr"/>
            <a:endParaRPr lang="en-US" sz="1200" dirty="0"/>
          </a:p>
          <a:p>
            <a:pPr algn="ctr"/>
            <a:r>
              <a:rPr lang="en-US" sz="3200" dirty="0"/>
              <a:t>Similar specification applies to return values, for instance the determinant has </a:t>
            </a:r>
            <a:r>
              <a:rPr lang="en-US" sz="3200" dirty="0">
                <a:latin typeface="Courier" pitchFamily="2" charset="0"/>
              </a:rPr>
              <a:t>det : (...) </a:t>
            </a:r>
            <a:r>
              <a:rPr lang="en-US" sz="3200" dirty="0"/>
              <a:t>and will in this case return an array of shape </a:t>
            </a:r>
            <a:r>
              <a:rPr lang="en-US" sz="3200" dirty="0">
                <a:latin typeface="Courier" pitchFamily="2" charset="0"/>
              </a:rPr>
              <a:t>det(a).shape == (N,)</a:t>
            </a:r>
            <a:r>
              <a:rPr lang="en-US" sz="3200" dirty="0"/>
              <a:t>. </a:t>
            </a:r>
          </a:p>
          <a:p>
            <a:pPr algn="ctr"/>
            <a:endParaRPr lang="en-US" sz="1200" dirty="0"/>
          </a:p>
          <a:p>
            <a:pPr algn="ctr"/>
            <a:r>
              <a:rPr lang="en-US" sz="3200" dirty="0"/>
              <a:t>This generalizes to linear algebra operations on higher-dimensional arrays: </a:t>
            </a:r>
            <a:r>
              <a:rPr lang="en-US" sz="3200" u="sng" dirty="0"/>
              <a:t>the last 1 or 2 dimensions of a multidimensional array are interpreted as vectors or matrices, as appropriate for each operation.</a:t>
            </a:r>
            <a:endParaRPr lang="en-US" sz="3200" u="sng" dirty="0">
              <a:cs typeface="Calibri" panose="020F0502020204030204" pitchFamily="34" charset="0"/>
            </a:endParaRPr>
          </a:p>
          <a:p>
            <a:pPr algn="ctr"/>
            <a:endParaRPr lang="en-US" sz="1200" u="sng" dirty="0">
              <a:cs typeface="Calibri" panose="020F0502020204030204" pitchFamily="34" charset="0"/>
            </a:endParaRPr>
          </a:p>
          <a:p>
            <a:pPr algn="ctr"/>
            <a:r>
              <a:rPr lang="en-US" sz="3200" dirty="0">
                <a:cs typeface="Calibri" panose="020F0502020204030204" pitchFamily="34" charset="0"/>
              </a:rPr>
              <a:t>(Cannot do natively in MATLAB, but there are a number of MATLAB packages available from the </a:t>
            </a:r>
            <a:r>
              <a:rPr lang="en-US" sz="3200" dirty="0" err="1">
                <a:cs typeface="Calibri" panose="020F0502020204030204" pitchFamily="34" charset="0"/>
              </a:rPr>
              <a:t>FileExchange</a:t>
            </a:r>
            <a:r>
              <a:rPr lang="en-US" sz="3200" dirty="0">
                <a:cs typeface="Calibri" panose="020F0502020204030204" pitchFamily="34" charset="0"/>
              </a:rPr>
              <a:t> that do this)</a:t>
            </a:r>
            <a:endParaRPr lang="en-US" sz="3200" dirty="0"/>
          </a:p>
        </p:txBody>
      </p:sp>
    </p:spTree>
    <p:extLst>
      <p:ext uri="{BB962C8B-B14F-4D97-AF65-F5344CB8AC3E}">
        <p14:creationId xmlns:p14="http://schemas.microsoft.com/office/powerpoint/2010/main" val="166545469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768EDA-50ED-5E4A-8D47-49323894E048}"/>
              </a:ext>
            </a:extLst>
          </p:cNvPr>
          <p:cNvSpPr txBox="1"/>
          <p:nvPr/>
        </p:nvSpPr>
        <p:spPr>
          <a:xfrm>
            <a:off x="0" y="557939"/>
            <a:ext cx="12192000" cy="5509200"/>
          </a:xfrm>
          <a:prstGeom prst="rect">
            <a:avLst/>
          </a:prstGeom>
          <a:noFill/>
        </p:spPr>
        <p:txBody>
          <a:bodyPr wrap="square" rtlCol="0">
            <a:spAutoFit/>
          </a:bodyPr>
          <a:lstStyle/>
          <a:p>
            <a:pPr algn="ctr"/>
            <a:r>
              <a:rPr lang="en-US" sz="3200" b="1" dirty="0">
                <a:latin typeface="Papyrus" panose="020B0602040200020303" pitchFamily="34" charset="77"/>
              </a:rPr>
              <a:t>Subplots in Matplotlib</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planning your plots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Two ways to make subplots</a:t>
            </a:r>
          </a:p>
          <a:p>
            <a:pPr algn="ctr"/>
            <a:endParaRPr lang="en-US" sz="3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a:t>
            </a:r>
            <a:r>
              <a:rPr lang="en-US" sz="3200" b="1" dirty="0" err="1">
                <a:latin typeface="Courier New" panose="02070309020205020404" pitchFamily="49" charset="0"/>
                <a:cs typeface="Courier New" panose="02070309020205020404" pitchFamily="49" charset="0"/>
              </a:rPr>
              <a:t>add_subplot</a:t>
            </a:r>
            <a:r>
              <a:rPr lang="en-US" sz="3200" b="1" dirty="0">
                <a:latin typeface="Courier New" panose="02070309020205020404" pitchFamily="49" charset="0"/>
                <a:cs typeface="Courier New" panose="02070309020205020404" pitchFamily="49" charset="0"/>
              </a:rPr>
              <a:t>()</a:t>
            </a:r>
          </a:p>
          <a:p>
            <a:pPr algn="ctr"/>
            <a:endParaRPr lang="en-US" sz="3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.subplot2grid()</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First simpler, but it can’t do everything</a:t>
            </a:r>
          </a:p>
        </p:txBody>
      </p:sp>
    </p:spTree>
    <p:extLst>
      <p:ext uri="{BB962C8B-B14F-4D97-AF65-F5344CB8AC3E}">
        <p14:creationId xmlns:p14="http://schemas.microsoft.com/office/powerpoint/2010/main" val="373215826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9"/>
            <a:ext cx="12192000" cy="5693866"/>
          </a:xfrm>
          <a:prstGeom prst="rect">
            <a:avLst/>
          </a:prstGeom>
          <a:noFill/>
        </p:spPr>
        <p:txBody>
          <a:bodyPr wrap="square" rtlCol="0">
            <a:spAutoFit/>
          </a:bodyPr>
          <a:lstStyle/>
          <a:p>
            <a:r>
              <a:rPr lang="en-US" sz="2800" b="1" dirty="0">
                <a:solidFill>
                  <a:schemeClr val="bg1">
                    <a:lumMod val="65000"/>
                  </a:schemeClr>
                </a:solidFill>
                <a:latin typeface="Courier" pitchFamily="2" charset="0"/>
              </a:rPr>
              <a:t>import </a:t>
            </a:r>
            <a:r>
              <a:rPr lang="en-US" sz="2800" b="1" dirty="0" err="1">
                <a:solidFill>
                  <a:schemeClr val="bg1">
                    <a:lumMod val="65000"/>
                  </a:schemeClr>
                </a:solidFill>
                <a:latin typeface="Courier" pitchFamily="2" charset="0"/>
              </a:rPr>
              <a:t>matplotlib.pyplot</a:t>
            </a:r>
            <a:r>
              <a:rPr lang="en-US" sz="2800" b="1" dirty="0">
                <a:solidFill>
                  <a:schemeClr val="bg1">
                    <a:lumMod val="65000"/>
                  </a:schemeClr>
                </a:solidFill>
                <a:latin typeface="Courier" pitchFamily="2" charset="0"/>
              </a:rPr>
              <a:t> as </a:t>
            </a:r>
            <a:r>
              <a:rPr lang="en-US" sz="2800" b="1" dirty="0" err="1">
                <a:solidFill>
                  <a:schemeClr val="bg1">
                    <a:lumMod val="65000"/>
                  </a:schemeClr>
                </a:solidFill>
                <a:latin typeface="Courier" pitchFamily="2" charset="0"/>
              </a:rPr>
              <a:t>plt</a:t>
            </a:r>
            <a:endParaRPr lang="en-US" sz="2800" b="1" dirty="0">
              <a:solidFill>
                <a:schemeClr val="bg1">
                  <a:lumMod val="65000"/>
                </a:schemeClr>
              </a:solidFill>
              <a:latin typeface="Courier" pitchFamily="2" charset="0"/>
            </a:endParaRPr>
          </a:p>
          <a:p>
            <a:endParaRPr lang="en-US" sz="2800" b="1" dirty="0">
              <a:latin typeface="Courier" pitchFamily="2" charset="0"/>
            </a:endParaRPr>
          </a:p>
          <a:p>
            <a:r>
              <a:rPr lang="en-US" sz="2800" b="1" dirty="0">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a:t>
            </a:r>
          </a:p>
          <a:p>
            <a:r>
              <a:rPr lang="en-US" sz="2800" b="1" dirty="0">
                <a:solidFill>
                  <a:schemeClr val="bg1">
                    <a:lumMod val="65000"/>
                  </a:schemeClr>
                </a:solidFill>
                <a:latin typeface="Courier" pitchFamily="2" charset="0"/>
              </a:rPr>
              <a: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p>
          <a:p>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p>
          <a:p>
            <a:r>
              <a:rPr lang="en-US" sz="2800" b="1" dirty="0" err="1">
                <a:solidFill>
                  <a:schemeClr val="bg1">
                    <a:lumMod val="65000"/>
                  </a:schemeClr>
                </a:solidFill>
                <a:latin typeface="Courier" pitchFamily="2" charset="0"/>
              </a:rPr>
              <a:t>plt.show</a:t>
            </a:r>
            <a:r>
              <a:rPr lang="en-US" sz="2800" b="1" dirty="0">
                <a:solidFill>
                  <a:schemeClr val="bg1">
                    <a:lumMod val="65000"/>
                  </a:schemeClr>
                </a:solidFill>
                <a:latin typeface="Courier" pitchFamily="2" charset="0"/>
              </a:rPr>
              <a:t>()</a:t>
            </a:r>
          </a:p>
        </p:txBody>
      </p:sp>
    </p:spTree>
    <p:extLst>
      <p:ext uri="{BB962C8B-B14F-4D97-AF65-F5344CB8AC3E}">
        <p14:creationId xmlns:p14="http://schemas.microsoft.com/office/powerpoint/2010/main" val="159825221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9"/>
            <a:ext cx="12192000" cy="5693866"/>
          </a:xfrm>
          <a:prstGeom prst="rect">
            <a:avLst/>
          </a:prstGeom>
          <a:noFill/>
        </p:spPr>
        <p:txBody>
          <a:bodyPr wrap="square" rtlCol="0">
            <a:spAutoFit/>
          </a:bodyPr>
          <a:lstStyle/>
          <a:p>
            <a:r>
              <a:rPr lang="en-US" sz="2800" b="1" dirty="0">
                <a:solidFill>
                  <a:schemeClr val="bg1">
                    <a:lumMod val="65000"/>
                  </a:schemeClr>
                </a:solidFill>
                <a:latin typeface="Courier" pitchFamily="2" charset="0"/>
              </a:rPr>
              <a:t>import </a:t>
            </a:r>
            <a:r>
              <a:rPr lang="en-US" sz="2800" b="1" dirty="0" err="1">
                <a:solidFill>
                  <a:schemeClr val="bg1">
                    <a:lumMod val="65000"/>
                  </a:schemeClr>
                </a:solidFill>
                <a:latin typeface="Courier" pitchFamily="2" charset="0"/>
              </a:rPr>
              <a:t>matplotlib.pyplot</a:t>
            </a:r>
            <a:r>
              <a:rPr lang="en-US" sz="2800" b="1" dirty="0">
                <a:solidFill>
                  <a:schemeClr val="bg1">
                    <a:lumMod val="65000"/>
                  </a:schemeClr>
                </a:solidFill>
                <a:latin typeface="Courier" pitchFamily="2" charset="0"/>
              </a:rPr>
              <a:t> as </a:t>
            </a:r>
            <a:r>
              <a:rPr lang="en-US" sz="2800" b="1" dirty="0" err="1">
                <a:solidFill>
                  <a:schemeClr val="bg1">
                    <a:lumMod val="65000"/>
                  </a:schemeClr>
                </a:solidFill>
                <a:latin typeface="Courier" pitchFamily="2" charset="0"/>
              </a:rPr>
              <a:t>plt</a:t>
            </a:r>
            <a:endParaRPr lang="en-US" sz="2800" b="1" dirty="0">
              <a:solidFill>
                <a:schemeClr val="bg1">
                  <a:lumMod val="65000"/>
                </a:schemeClr>
              </a:solidFill>
              <a:latin typeface="Courier" pitchFamily="2" charset="0"/>
            </a:endParaRPr>
          </a:p>
          <a:p>
            <a:endParaRPr lang="en-US" sz="2800" b="1" dirty="0">
              <a:latin typeface="Courier" pitchFamily="2" charset="0"/>
            </a:endParaRPr>
          </a:p>
          <a:p>
            <a:r>
              <a:rPr lang="en-US" sz="2800" b="1" dirty="0">
                <a:solidFill>
                  <a:schemeClr val="bg1">
                    <a:lumMod val="65000"/>
                  </a:schemeClr>
                </a:solidFill>
                <a:latin typeface="Courier" pitchFamily="2" charset="0"/>
              </a:rPr>
              <a:t>def f(t):</a:t>
            </a:r>
          </a:p>
          <a:p>
            <a:r>
              <a:rPr lang="en-US" sz="2800" b="1" dirty="0">
                <a:latin typeface="Courier" pitchFamily="2" charset="0"/>
              </a:rPr>
              <a:t>  return </a:t>
            </a:r>
            <a:r>
              <a:rPr lang="en-US" sz="2800" b="1" dirty="0" err="1">
                <a:latin typeface="Courier" pitchFamily="2" charset="0"/>
              </a:rPr>
              <a:t>np.exp</a:t>
            </a:r>
            <a:r>
              <a:rPr lang="en-US" sz="2800" b="1" dirty="0">
                <a:latin typeface="Courier" pitchFamily="2" charset="0"/>
              </a:rPr>
              <a:t>(-t) *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a:t>
            </a:r>
          </a:p>
          <a:p>
            <a:r>
              <a:rPr lang="en-US" sz="2800" b="1" dirty="0">
                <a:latin typeface="Courier" pitchFamily="2" charset="0"/>
              </a:rPr>
              <a: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p>
          <a:p>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p>
          <a:p>
            <a:r>
              <a:rPr lang="en-US" sz="2800" b="1" dirty="0" err="1">
                <a:solidFill>
                  <a:schemeClr val="bg1">
                    <a:lumMod val="65000"/>
                  </a:schemeClr>
                </a:solidFill>
                <a:latin typeface="Courier" pitchFamily="2" charset="0"/>
              </a:rPr>
              <a:t>plt.show</a:t>
            </a:r>
            <a:r>
              <a:rPr lang="en-US" sz="2800" b="1" dirty="0">
                <a:solidFill>
                  <a:schemeClr val="bg1">
                    <a:lumMod val="65000"/>
                  </a:schemeClr>
                </a:solidFill>
                <a:latin typeface="Courier" pitchFamily="2" charset="0"/>
              </a:rPr>
              <a:t>()</a:t>
            </a:r>
          </a:p>
        </p:txBody>
      </p:sp>
    </p:spTree>
    <p:extLst>
      <p:ext uri="{BB962C8B-B14F-4D97-AF65-F5344CB8AC3E}">
        <p14:creationId xmlns:p14="http://schemas.microsoft.com/office/powerpoint/2010/main" val="249201598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9"/>
            <a:ext cx="12192000" cy="4832092"/>
          </a:xfrm>
          <a:prstGeom prst="rect">
            <a:avLst/>
          </a:prstGeom>
          <a:noFill/>
        </p:spPr>
        <p:txBody>
          <a:bodyPr wrap="square" rtlCol="0">
            <a:spAutoFit/>
          </a:bodyPr>
          <a:lstStyle/>
          <a:p>
            <a:r>
              <a:rPr lang="en-US" sz="2800" b="1" dirty="0">
                <a:solidFill>
                  <a:schemeClr val="bg1">
                    <a:lumMod val="65000"/>
                  </a:schemeClr>
                </a:solidFill>
                <a:latin typeface="Courier" pitchFamily="2" charset="0"/>
              </a:rPr>
              <a:t>import </a:t>
            </a:r>
            <a:r>
              <a:rPr lang="en-US" sz="2800" b="1" dirty="0" err="1">
                <a:solidFill>
                  <a:schemeClr val="bg1">
                    <a:lumMod val="65000"/>
                  </a:schemeClr>
                </a:solidFill>
                <a:latin typeface="Courier" pitchFamily="2" charset="0"/>
              </a:rPr>
              <a:t>matplotlib.pyplot</a:t>
            </a:r>
            <a:r>
              <a:rPr lang="en-US" sz="2800" b="1" dirty="0">
                <a:solidFill>
                  <a:schemeClr val="bg1">
                    <a:lumMod val="65000"/>
                  </a:schemeClr>
                </a:solidFill>
                <a:latin typeface="Courier" pitchFamily="2" charset="0"/>
              </a:rPr>
              <a:t> as </a:t>
            </a:r>
            <a:r>
              <a:rPr lang="en-US" sz="2800" b="1" dirty="0" err="1">
                <a:solidFill>
                  <a:schemeClr val="bg1">
                    <a:lumMod val="65000"/>
                  </a:schemeClr>
                </a:solidFill>
                <a:latin typeface="Courier" pitchFamily="2" charset="0"/>
              </a:rPr>
              <a:t>plt</a:t>
            </a:r>
            <a:endParaRPr lang="en-US" sz="2800" b="1" dirty="0">
              <a:solidFill>
                <a:schemeClr val="bg1">
                  <a:lumMod val="65000"/>
                </a:schemeClr>
              </a:solidFill>
              <a:latin typeface="Courier" pitchFamily="2" charset="0"/>
            </a:endParaRPr>
          </a:p>
          <a:p>
            <a:endParaRPr lang="en-US" sz="2800" b="1" dirty="0">
              <a:latin typeface="Courier" pitchFamily="2" charset="0"/>
            </a:endParaRPr>
          </a:p>
          <a:p>
            <a:r>
              <a:rPr lang="en-US" sz="2800" b="1" dirty="0">
                <a:solidFill>
                  <a:schemeClr val="bg1">
                    <a:lumMod val="65000"/>
                  </a:schemeClr>
                </a:solidFill>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a:t>
            </a:r>
          </a:p>
          <a:p>
            <a:r>
              <a:rPr lang="en-US" sz="2800" b="1" dirty="0">
                <a:latin typeface="Courier" pitchFamily="2" charset="0"/>
              </a:rPr>
              <a:t> </a:t>
            </a:r>
          </a:p>
          <a:p>
            <a:r>
              <a:rPr lang="en-US" sz="2800" b="1" dirty="0">
                <a:latin typeface="Courier" pitchFamily="2" charset="0"/>
              </a:rPr>
              <a:t>t1 = </a:t>
            </a:r>
            <a:r>
              <a:rPr lang="en-US" sz="2800" b="1" dirty="0" err="1">
                <a:latin typeface="Courier" pitchFamily="2" charset="0"/>
              </a:rPr>
              <a:t>np.arange</a:t>
            </a:r>
            <a:r>
              <a:rPr lang="en-US" sz="2800" b="1" dirty="0">
                <a:latin typeface="Courier" pitchFamily="2" charset="0"/>
              </a:rPr>
              <a:t>(0.0, 5.0, 0.1)</a:t>
            </a:r>
          </a:p>
          <a:p>
            <a:r>
              <a:rPr lang="en-US" sz="2800" b="1" dirty="0">
                <a:latin typeface="Courier" pitchFamily="2" charset="0"/>
              </a:rPr>
              <a:t>t2 = </a:t>
            </a:r>
            <a:r>
              <a:rPr lang="en-US" sz="2800" b="1" dirty="0" err="1">
                <a:latin typeface="Courier" pitchFamily="2" charset="0"/>
              </a:rPr>
              <a:t>np.arange</a:t>
            </a:r>
            <a:r>
              <a:rPr lang="en-US" sz="2800" b="1" dirty="0">
                <a:latin typeface="Courier" pitchFamily="2" charset="0"/>
              </a:rPr>
              <a:t>(0.0, 5.0, 0.02) </a:t>
            </a:r>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r>
              <a:rPr lang="en-US" sz="2800" b="1" dirty="0" err="1">
                <a:solidFill>
                  <a:schemeClr val="bg1">
                    <a:lumMod val="65000"/>
                  </a:schemeClr>
                </a:solidFill>
                <a:latin typeface="Courier" pitchFamily="2" charset="0"/>
              </a:rPr>
              <a:t>plt.show</a:t>
            </a:r>
            <a:r>
              <a:rPr lang="en-US" sz="2800" b="1" dirty="0">
                <a:solidFill>
                  <a:schemeClr val="bg1">
                    <a:lumMod val="65000"/>
                  </a:schemeClr>
                </a:solidFill>
                <a:latin typeface="Courier" pitchFamily="2" charset="0"/>
              </a:rPr>
              <a:t>()</a:t>
            </a:r>
          </a:p>
        </p:txBody>
      </p:sp>
    </p:spTree>
    <p:extLst>
      <p:ext uri="{BB962C8B-B14F-4D97-AF65-F5344CB8AC3E}">
        <p14:creationId xmlns:p14="http://schemas.microsoft.com/office/powerpoint/2010/main" val="158032977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399"/>
            <a:ext cx="12192000" cy="5693866"/>
          </a:xfrm>
          <a:prstGeom prst="rect">
            <a:avLst/>
          </a:prstGeom>
          <a:noFill/>
        </p:spPr>
        <p:txBody>
          <a:bodyPr wrap="square" rtlCol="0">
            <a:spAutoFit/>
          </a:bodyPr>
          <a:lstStyle/>
          <a:p>
            <a:r>
              <a:rPr lang="en-US" sz="2800" b="1" dirty="0">
                <a:solidFill>
                  <a:schemeClr val="bg1">
                    <a:lumMod val="65000"/>
                  </a:schemeClr>
                </a:solidFill>
                <a:latin typeface="Courier" pitchFamily="2" charset="0"/>
              </a:rPr>
              <a:t>import </a:t>
            </a:r>
            <a:r>
              <a:rPr lang="en-US" sz="2800" b="1" dirty="0" err="1">
                <a:solidFill>
                  <a:schemeClr val="bg1">
                    <a:lumMod val="65000"/>
                  </a:schemeClr>
                </a:solidFill>
                <a:latin typeface="Courier" pitchFamily="2" charset="0"/>
              </a:rPr>
              <a:t>matplotlib.pyplot</a:t>
            </a:r>
            <a:r>
              <a:rPr lang="en-US" sz="2800" b="1" dirty="0">
                <a:solidFill>
                  <a:schemeClr val="bg1">
                    <a:lumMod val="65000"/>
                  </a:schemeClr>
                </a:solidFill>
                <a:latin typeface="Courier" pitchFamily="2" charset="0"/>
              </a:rPr>
              <a:t> as </a:t>
            </a:r>
            <a:r>
              <a:rPr lang="en-US" sz="2800" b="1" dirty="0" err="1">
                <a:solidFill>
                  <a:schemeClr val="bg1">
                    <a:lumMod val="65000"/>
                  </a:schemeClr>
                </a:solidFill>
                <a:latin typeface="Courier" pitchFamily="2" charset="0"/>
              </a:rPr>
              <a:t>plt</a:t>
            </a:r>
            <a:endParaRPr lang="en-US" sz="2800" b="1" dirty="0">
              <a:solidFill>
                <a:schemeClr val="bg1">
                  <a:lumMod val="65000"/>
                </a:schemeClr>
              </a:solidFill>
              <a:latin typeface="Courier" pitchFamily="2" charset="0"/>
            </a:endParaRPr>
          </a:p>
          <a:p>
            <a:endParaRPr lang="en-US" sz="2800" b="1" dirty="0">
              <a:latin typeface="Courier" pitchFamily="2" charset="0"/>
            </a:endParaRPr>
          </a:p>
          <a:p>
            <a:r>
              <a:rPr lang="en-US" sz="2800" b="1" dirty="0">
                <a:solidFill>
                  <a:schemeClr val="bg1">
                    <a:lumMod val="65000"/>
                  </a:schemeClr>
                </a:solidFill>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a:t>
            </a:r>
          </a:p>
          <a:p>
            <a:r>
              <a:rPr lang="en-US" sz="2800" b="1" dirty="0">
                <a:solidFill>
                  <a:schemeClr val="bg1">
                    <a:lumMod val="65000"/>
                  </a:schemeClr>
                </a:solidFill>
                <a:latin typeface="Courier" pitchFamily="2" charset="0"/>
              </a:rPr>
              <a:t> </a:t>
            </a: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p>
          <a:p>
            <a:r>
              <a:rPr lang="en-US" sz="2800" b="1" dirty="0" err="1">
                <a:latin typeface="Courier" pitchFamily="2" charset="0"/>
              </a:rPr>
              <a:t>plt.figure</a:t>
            </a:r>
            <a:r>
              <a:rPr lang="en-US" sz="2800" b="1" dirty="0">
                <a:latin typeface="Courier" pitchFamily="2" charset="0"/>
              </a:rPr>
              <a:t>() #not really needed here</a:t>
            </a:r>
          </a:p>
          <a:p>
            <a:r>
              <a:rPr lang="en-US" sz="2800" b="1" dirty="0" err="1">
                <a:latin typeface="Courier" pitchFamily="2" charset="0"/>
              </a:rPr>
              <a:t>plt.subplot</a:t>
            </a:r>
            <a:r>
              <a:rPr lang="en-US" sz="2800" b="1" dirty="0">
                <a:latin typeface="Courier" pitchFamily="2" charset="0"/>
              </a:rPr>
              <a:t>(211) </a:t>
            </a:r>
          </a:p>
          <a:p>
            <a:r>
              <a:rPr lang="en-US" sz="2800" b="1" dirty="0" err="1">
                <a:latin typeface="Courier" pitchFamily="2" charset="0"/>
              </a:rPr>
              <a:t>plt.plot</a:t>
            </a:r>
            <a:r>
              <a:rPr lang="en-US" sz="2800" b="1" dirty="0">
                <a:latin typeface="Courier" pitchFamily="2" charset="0"/>
              </a:rPr>
              <a:t>(t1, f(t1), '</a:t>
            </a:r>
            <a:r>
              <a:rPr lang="en-US" sz="2800" b="1" dirty="0" err="1">
                <a:latin typeface="Courier" pitchFamily="2" charset="0"/>
              </a:rPr>
              <a:t>bo</a:t>
            </a:r>
            <a:r>
              <a:rPr lang="en-US" sz="2800" b="1" dirty="0">
                <a:latin typeface="Courier" pitchFamily="2" charset="0"/>
              </a:rPr>
              <a:t>', t2, f(t2), 'k’) </a:t>
            </a:r>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(212)</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(t2,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*t2), 'r--’) </a:t>
            </a:r>
          </a:p>
          <a:p>
            <a:r>
              <a:rPr lang="en-US" sz="2800" b="1" dirty="0" err="1">
                <a:solidFill>
                  <a:schemeClr val="bg1">
                    <a:lumMod val="50000"/>
                  </a:schemeClr>
                </a:solidFill>
                <a:latin typeface="Courier" pitchFamily="2" charset="0"/>
              </a:rPr>
              <a:t>plt.show</a:t>
            </a:r>
            <a:r>
              <a:rPr lang="en-US" sz="2800" b="1" dirty="0">
                <a:solidFill>
                  <a:schemeClr val="bg1">
                    <a:lumMod val="50000"/>
                  </a:schemeClr>
                </a:solidFill>
                <a:latin typeface="Courier" pitchFamily="2" charset="0"/>
              </a:rPr>
              <a:t>()</a:t>
            </a:r>
          </a:p>
        </p:txBody>
      </p:sp>
    </p:spTree>
    <p:extLst>
      <p:ext uri="{BB962C8B-B14F-4D97-AF65-F5344CB8AC3E}">
        <p14:creationId xmlns:p14="http://schemas.microsoft.com/office/powerpoint/2010/main" val="66207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105899"/>
            <a:ext cx="12192000" cy="6617196"/>
          </a:xfrm>
          <a:prstGeom prst="rect">
            <a:avLst/>
          </a:prstGeom>
          <a:noFill/>
        </p:spPr>
        <p:txBody>
          <a:bodyPr wrap="square" rtlCol="0">
            <a:spAutoFit/>
          </a:bodyPr>
          <a:lstStyle/>
          <a:p>
            <a:pPr algn="ctr"/>
            <a:r>
              <a:rPr lang="en-US" sz="3200" b="1" dirty="0">
                <a:latin typeface="Papyrus" panose="020B0602040200020303" pitchFamily="34" charset="77"/>
              </a:rPr>
              <a:t>Example of subplots with lots of new stuff</a:t>
            </a:r>
            <a:endParaRPr lang="en-US" sz="2800" b="1" dirty="0"/>
          </a:p>
          <a:p>
            <a:r>
              <a:rPr lang="en-US" sz="2800" b="1" dirty="0">
                <a:latin typeface="Courier" pitchFamily="2" charset="0"/>
              </a:rPr>
              <a:t>import </a:t>
            </a:r>
            <a:r>
              <a:rPr lang="en-US" sz="2800" b="1" dirty="0" err="1">
                <a:latin typeface="Courier" pitchFamily="2" charset="0"/>
              </a:rPr>
              <a:t>numpy</a:t>
            </a:r>
            <a:r>
              <a:rPr lang="en-US" sz="2800" b="1" dirty="0">
                <a:latin typeface="Courier" pitchFamily="2" charset="0"/>
              </a:rPr>
              <a:t> as np</a:t>
            </a:r>
          </a:p>
          <a:p>
            <a:r>
              <a:rPr lang="en-US" sz="2800" b="1" dirty="0">
                <a:latin typeface="Courier" pitchFamily="2" charset="0"/>
              </a:rPr>
              <a:t>import </a:t>
            </a:r>
            <a:r>
              <a:rPr lang="en-US" sz="2800" b="1" dirty="0" err="1">
                <a:latin typeface="Courier" pitchFamily="2" charset="0"/>
              </a:rPr>
              <a:t>matplotlib.pyplot</a:t>
            </a:r>
            <a:r>
              <a:rPr lang="en-US" sz="2800" b="1" dirty="0">
                <a:latin typeface="Courier" pitchFamily="2" charset="0"/>
              </a:rPr>
              <a:t> as </a:t>
            </a:r>
            <a:r>
              <a:rPr lang="en-US" sz="2800" b="1" dirty="0" err="1">
                <a:latin typeface="Courier" pitchFamily="2" charset="0"/>
              </a:rPr>
              <a:t>plt</a:t>
            </a:r>
            <a:endParaRPr lang="en-US" sz="2800" b="1" dirty="0">
              <a:latin typeface="Courier" pitchFamily="2" charset="0"/>
            </a:endParaRPr>
          </a:p>
          <a:p>
            <a:endParaRPr lang="en-US" sz="2800" b="1" dirty="0">
              <a:latin typeface="Courier" pitchFamily="2" charset="0"/>
            </a:endParaRPr>
          </a:p>
          <a:p>
            <a:r>
              <a:rPr lang="en-US" sz="2800" b="1" dirty="0">
                <a:latin typeface="Courier" pitchFamily="2" charset="0"/>
              </a:rPr>
              <a:t>def f(t):</a:t>
            </a:r>
          </a:p>
          <a:p>
            <a:r>
              <a:rPr lang="en-US" sz="2800" b="1" dirty="0">
                <a:latin typeface="Courier" pitchFamily="2" charset="0"/>
              </a:rPr>
              <a:t>    return </a:t>
            </a:r>
            <a:r>
              <a:rPr lang="en-US" sz="2800" b="1" dirty="0" err="1">
                <a:latin typeface="Courier" pitchFamily="2" charset="0"/>
              </a:rPr>
              <a:t>np.exp</a:t>
            </a:r>
            <a:r>
              <a:rPr lang="en-US" sz="2800" b="1" dirty="0">
                <a:latin typeface="Courier" pitchFamily="2" charset="0"/>
              </a:rPr>
              <a:t>(-t) *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a:t>
            </a:r>
          </a:p>
          <a:p>
            <a:endParaRPr lang="en-US" sz="2800" b="1" dirty="0">
              <a:latin typeface="Courier" pitchFamily="2" charset="0"/>
            </a:endParaRPr>
          </a:p>
          <a:p>
            <a:r>
              <a:rPr lang="en-US" sz="2800" b="1" dirty="0">
                <a:latin typeface="Courier" pitchFamily="2" charset="0"/>
              </a:rPr>
              <a:t>t1 = </a:t>
            </a:r>
            <a:r>
              <a:rPr lang="en-US" sz="2800" b="1" dirty="0" err="1">
                <a:latin typeface="Courier" pitchFamily="2" charset="0"/>
              </a:rPr>
              <a:t>np.arange</a:t>
            </a:r>
            <a:r>
              <a:rPr lang="en-US" sz="2800" b="1" dirty="0">
                <a:latin typeface="Courier" pitchFamily="2" charset="0"/>
              </a:rPr>
              <a:t>(0.0, 5.0, 0.1)</a:t>
            </a:r>
          </a:p>
          <a:p>
            <a:r>
              <a:rPr lang="en-US" sz="2800" b="1" dirty="0">
                <a:latin typeface="Courier" pitchFamily="2" charset="0"/>
              </a:rPr>
              <a:t>t2 = </a:t>
            </a:r>
            <a:r>
              <a:rPr lang="en-US" sz="2800" b="1" dirty="0" err="1">
                <a:latin typeface="Courier" pitchFamily="2" charset="0"/>
              </a:rPr>
              <a:t>np.arange</a:t>
            </a:r>
            <a:r>
              <a:rPr lang="en-US" sz="2800" b="1" dirty="0">
                <a:latin typeface="Courier" pitchFamily="2" charset="0"/>
              </a:rPr>
              <a:t>(0.0, 5.0, 0.02)</a:t>
            </a:r>
          </a:p>
          <a:p>
            <a:r>
              <a:rPr lang="en-US" sz="2800" b="1" dirty="0" err="1">
                <a:latin typeface="Courier" pitchFamily="2" charset="0"/>
              </a:rPr>
              <a:t>plt.figure</a:t>
            </a:r>
            <a:r>
              <a:rPr lang="en-US" sz="2800" b="1" dirty="0">
                <a:latin typeface="Courier" pitchFamily="2" charset="0"/>
              </a:rPr>
              <a:t>()</a:t>
            </a:r>
          </a:p>
          <a:p>
            <a:r>
              <a:rPr lang="en-US" sz="2800" b="1" dirty="0" err="1">
                <a:latin typeface="Courier" pitchFamily="2" charset="0"/>
              </a:rPr>
              <a:t>plt.subplot</a:t>
            </a:r>
            <a:r>
              <a:rPr lang="en-US" sz="2800" b="1" dirty="0">
                <a:latin typeface="Courier" pitchFamily="2" charset="0"/>
              </a:rPr>
              <a:t>(211)</a:t>
            </a:r>
          </a:p>
          <a:p>
            <a:r>
              <a:rPr lang="en-US" sz="2800" b="1" dirty="0" err="1">
                <a:latin typeface="Courier" pitchFamily="2" charset="0"/>
              </a:rPr>
              <a:t>plt.plot</a:t>
            </a:r>
            <a:r>
              <a:rPr lang="en-US" sz="2800" b="1" dirty="0">
                <a:latin typeface="Courier" pitchFamily="2" charset="0"/>
              </a:rPr>
              <a:t>(t1, f(t1), '</a:t>
            </a:r>
            <a:r>
              <a:rPr lang="en-US" sz="2800" b="1" dirty="0" err="1">
                <a:latin typeface="Courier" pitchFamily="2" charset="0"/>
              </a:rPr>
              <a:t>bo</a:t>
            </a:r>
            <a:r>
              <a:rPr lang="en-US" sz="2800" b="1" dirty="0">
                <a:latin typeface="Courier" pitchFamily="2" charset="0"/>
              </a:rPr>
              <a:t>', t2, f(t2), 'k')</a:t>
            </a:r>
          </a:p>
          <a:p>
            <a:r>
              <a:rPr lang="en-US" sz="2800" b="1" dirty="0" err="1">
                <a:latin typeface="Courier" pitchFamily="2" charset="0"/>
              </a:rPr>
              <a:t>plt.subplot</a:t>
            </a:r>
            <a:r>
              <a:rPr lang="en-US" sz="2800" b="1" dirty="0">
                <a:latin typeface="Courier" pitchFamily="2" charset="0"/>
              </a:rPr>
              <a:t>(212)</a:t>
            </a:r>
          </a:p>
          <a:p>
            <a:r>
              <a:rPr lang="en-US" sz="2800" b="1" dirty="0" err="1">
                <a:latin typeface="Courier" pitchFamily="2" charset="0"/>
              </a:rPr>
              <a:t>plt.plot</a:t>
            </a:r>
            <a:r>
              <a:rPr lang="en-US" sz="2800" b="1" dirty="0">
                <a:latin typeface="Courier" pitchFamily="2" charset="0"/>
              </a:rPr>
              <a:t>(t2,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*t2), 'r--')</a:t>
            </a:r>
          </a:p>
          <a:p>
            <a:r>
              <a:rPr lang="en-US" sz="2800" b="1" dirty="0" err="1">
                <a:latin typeface="Courier" pitchFamily="2" charset="0"/>
              </a:rPr>
              <a:t>plt.show</a:t>
            </a:r>
            <a:r>
              <a:rPr lang="en-US" sz="2800" b="1" dirty="0">
                <a:latin typeface="Courier" pitchFamily="2" charset="0"/>
              </a:rPr>
              <a:t>()</a:t>
            </a:r>
          </a:p>
        </p:txBody>
      </p:sp>
    </p:spTree>
    <p:extLst>
      <p:ext uri="{BB962C8B-B14F-4D97-AF65-F5344CB8AC3E}">
        <p14:creationId xmlns:p14="http://schemas.microsoft.com/office/powerpoint/2010/main" val="758768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12192000" cy="2123658"/>
          </a:xfrm>
          <a:prstGeom prst="rect">
            <a:avLst/>
          </a:prstGeom>
          <a:noFill/>
        </p:spPr>
        <p:txBody>
          <a:bodyPr wrap="square" rtlCol="0">
            <a:spAutoFit/>
          </a:bodyPr>
          <a:lstStyle/>
          <a:p>
            <a:pPr algn="ctr"/>
            <a:r>
              <a:rPr lang="en-US" sz="3200" dirty="0">
                <a:latin typeface="Papyrus" panose="020B0602040200020303" pitchFamily="34" charset="77"/>
              </a:rPr>
              <a:t>Defining subplot regions</a:t>
            </a:r>
          </a:p>
          <a:p>
            <a:pPr algn="ctr"/>
            <a:endParaRPr lang="en-US" dirty="0">
              <a:latin typeface="Papyrus" panose="020B0602040200020303" pitchFamily="34" charset="77"/>
            </a:endParaRPr>
          </a:p>
          <a:p>
            <a:pPr algn="ctr"/>
            <a:r>
              <a:rPr lang="en-US" sz="3200" dirty="0">
                <a:latin typeface="Papyrus" panose="020B0602040200020303" pitchFamily="34" charset="77"/>
              </a:rPr>
              <a:t>Look at file </a:t>
            </a:r>
            <a:r>
              <a:rPr lang="en-US" sz="3200" dirty="0">
                <a:latin typeface="Courier" pitchFamily="2" charset="0"/>
              </a:rPr>
              <a:t>subplotex1.py</a:t>
            </a:r>
          </a:p>
          <a:p>
            <a:pPr algn="ctr"/>
            <a:endParaRPr lang="en-US" dirty="0"/>
          </a:p>
          <a:p>
            <a:pPr algn="ctr"/>
            <a:r>
              <a:rPr lang="en-US" sz="3200" dirty="0">
                <a:latin typeface="Papyrus" panose="020B0602040200020303" pitchFamily="34" charset="77"/>
              </a:rPr>
              <a:t>That makes this figure.</a:t>
            </a:r>
          </a:p>
        </p:txBody>
      </p:sp>
      <p:pic>
        <p:nvPicPr>
          <p:cNvPr id="5" name="Picture 4">
            <a:extLst>
              <a:ext uri="{FF2B5EF4-FFF2-40B4-BE49-F238E27FC236}">
                <a16:creationId xmlns:a16="http://schemas.microsoft.com/office/drawing/2014/main" id="{1D9ECE5F-9A3C-5542-A94F-66867A67F3BD}"/>
              </a:ext>
            </a:extLst>
          </p:cNvPr>
          <p:cNvPicPr>
            <a:picLocks noChangeAspect="1"/>
          </p:cNvPicPr>
          <p:nvPr/>
        </p:nvPicPr>
        <p:blipFill>
          <a:blip r:embed="rId3"/>
          <a:stretch>
            <a:fillRect/>
          </a:stretch>
        </p:blipFill>
        <p:spPr>
          <a:xfrm>
            <a:off x="3189637" y="2320263"/>
            <a:ext cx="5768837" cy="4458226"/>
          </a:xfrm>
          <a:prstGeom prst="rect">
            <a:avLst/>
          </a:prstGeom>
        </p:spPr>
      </p:pic>
    </p:spTree>
    <p:extLst>
      <p:ext uri="{BB962C8B-B14F-4D97-AF65-F5344CB8AC3E}">
        <p14:creationId xmlns:p14="http://schemas.microsoft.com/office/powerpoint/2010/main" val="15221122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2"/>
            <a:ext cx="12192000" cy="1354217"/>
          </a:xfrm>
          <a:prstGeom prst="rect">
            <a:avLst/>
          </a:prstGeom>
          <a:noFill/>
        </p:spPr>
        <p:txBody>
          <a:bodyPr wrap="square" rtlCol="0">
            <a:spAutoFit/>
          </a:bodyPr>
          <a:lstStyle/>
          <a:p>
            <a:pPr algn="ctr"/>
            <a:r>
              <a:rPr lang="en-US" sz="3200" b="1" dirty="0">
                <a:latin typeface="Papyrus" panose="020B0602040200020303" pitchFamily="34" charset="77"/>
              </a:rPr>
              <a:t>Defining subplot regions</a:t>
            </a:r>
          </a:p>
          <a:p>
            <a:pPr algn="ctr"/>
            <a:endParaRPr lang="en-US" b="1" dirty="0">
              <a:latin typeface="Papyrus" panose="020B0602040200020303" pitchFamily="34" charset="77"/>
            </a:endParaRPr>
          </a:p>
          <a:p>
            <a:pPr algn="ctr"/>
            <a:r>
              <a:rPr lang="en-US" sz="3200" b="1" dirty="0">
                <a:latin typeface="Papyrus" panose="020B0602040200020303" pitchFamily="34" charset="77"/>
              </a:rPr>
              <a:t>Look at file </a:t>
            </a:r>
            <a:r>
              <a:rPr lang="en-US" sz="3200" b="1" dirty="0">
                <a:latin typeface="Courier" pitchFamily="2" charset="0"/>
              </a:rPr>
              <a:t>subplotex1.py</a:t>
            </a:r>
          </a:p>
        </p:txBody>
      </p:sp>
      <p:pic>
        <p:nvPicPr>
          <p:cNvPr id="3" name="Picture 2">
            <a:extLst>
              <a:ext uri="{FF2B5EF4-FFF2-40B4-BE49-F238E27FC236}">
                <a16:creationId xmlns:a16="http://schemas.microsoft.com/office/drawing/2014/main" id="{67FBF175-3B90-1940-AC27-181A40188262}"/>
              </a:ext>
            </a:extLst>
          </p:cNvPr>
          <p:cNvPicPr>
            <a:picLocks noChangeAspect="1"/>
          </p:cNvPicPr>
          <p:nvPr/>
        </p:nvPicPr>
        <p:blipFill>
          <a:blip r:embed="rId3"/>
          <a:stretch>
            <a:fillRect/>
          </a:stretch>
        </p:blipFill>
        <p:spPr>
          <a:xfrm>
            <a:off x="2201040" y="1655702"/>
            <a:ext cx="3539886" cy="4605130"/>
          </a:xfrm>
          <a:prstGeom prst="rect">
            <a:avLst/>
          </a:prstGeom>
        </p:spPr>
      </p:pic>
      <p:pic>
        <p:nvPicPr>
          <p:cNvPr id="4" name="Picture 3">
            <a:extLst>
              <a:ext uri="{FF2B5EF4-FFF2-40B4-BE49-F238E27FC236}">
                <a16:creationId xmlns:a16="http://schemas.microsoft.com/office/drawing/2014/main" id="{85A1BA93-48E7-E343-B892-F373329ECCBE}"/>
              </a:ext>
            </a:extLst>
          </p:cNvPr>
          <p:cNvPicPr>
            <a:picLocks noChangeAspect="1"/>
          </p:cNvPicPr>
          <p:nvPr/>
        </p:nvPicPr>
        <p:blipFill>
          <a:blip r:embed="rId4"/>
          <a:stretch>
            <a:fillRect/>
          </a:stretch>
        </p:blipFill>
        <p:spPr>
          <a:xfrm>
            <a:off x="5996762" y="1433730"/>
            <a:ext cx="4139973" cy="5424270"/>
          </a:xfrm>
          <a:prstGeom prst="rect">
            <a:avLst/>
          </a:prstGeom>
        </p:spPr>
      </p:pic>
      <p:sp>
        <p:nvSpPr>
          <p:cNvPr id="5" name="TextBox 4">
            <a:extLst>
              <a:ext uri="{FF2B5EF4-FFF2-40B4-BE49-F238E27FC236}">
                <a16:creationId xmlns:a16="http://schemas.microsoft.com/office/drawing/2014/main" id="{8D791FB2-9D1F-6747-B899-430D15F2FD55}"/>
              </a:ext>
            </a:extLst>
          </p:cNvPr>
          <p:cNvSpPr txBox="1"/>
          <p:nvPr/>
        </p:nvSpPr>
        <p:spPr>
          <a:xfrm>
            <a:off x="1524000" y="6101809"/>
            <a:ext cx="6387548" cy="584775"/>
          </a:xfrm>
          <a:prstGeom prst="rect">
            <a:avLst/>
          </a:prstGeom>
          <a:noFill/>
        </p:spPr>
        <p:txBody>
          <a:bodyPr wrap="square" rtlCol="0">
            <a:spAutoFit/>
          </a:bodyPr>
          <a:lstStyle/>
          <a:p>
            <a:r>
              <a:rPr lang="en-US" sz="3200" b="1" dirty="0">
                <a:latin typeface="Papyrus" panose="020B0602040200020303" pitchFamily="34" charset="77"/>
              </a:rPr>
              <a:t>NOTE – count from 1, not zero</a:t>
            </a:r>
          </a:p>
        </p:txBody>
      </p:sp>
    </p:spTree>
    <p:extLst>
      <p:ext uri="{BB962C8B-B14F-4D97-AF65-F5344CB8AC3E}">
        <p14:creationId xmlns:p14="http://schemas.microsoft.com/office/powerpoint/2010/main" val="2056352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12192000" cy="2123658"/>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Defining subplot regions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Look at file </a:t>
            </a:r>
            <a:r>
              <a:rPr lang="en-US" sz="3200" b="1" dirty="0">
                <a:latin typeface="Courier" pitchFamily="2" charset="0"/>
                <a:cs typeface="Calibri" panose="020F0502020204030204" pitchFamily="34" charset="0"/>
              </a:rPr>
              <a:t>subplotex1.py</a:t>
            </a:r>
          </a:p>
          <a:p>
            <a:pPr algn="ctr"/>
            <a:endParaRPr lang="en-US" b="1" dirty="0">
              <a:latin typeface="Calibri" panose="020F0502020204030204" pitchFamily="34" charset="0"/>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Makes this so far</a:t>
            </a:r>
          </a:p>
        </p:txBody>
      </p:sp>
      <p:pic>
        <p:nvPicPr>
          <p:cNvPr id="5" name="Picture 4">
            <a:extLst>
              <a:ext uri="{FF2B5EF4-FFF2-40B4-BE49-F238E27FC236}">
                <a16:creationId xmlns:a16="http://schemas.microsoft.com/office/drawing/2014/main" id="{E4E0543F-FF4D-9C46-BB93-2FBD40C461E4}"/>
              </a:ext>
            </a:extLst>
          </p:cNvPr>
          <p:cNvPicPr>
            <a:picLocks noChangeAspect="1"/>
          </p:cNvPicPr>
          <p:nvPr/>
        </p:nvPicPr>
        <p:blipFill>
          <a:blip r:embed="rId3"/>
          <a:stretch>
            <a:fillRect/>
          </a:stretch>
        </p:blipFill>
        <p:spPr>
          <a:xfrm>
            <a:off x="3627781" y="2203104"/>
            <a:ext cx="4946374" cy="4628393"/>
          </a:xfrm>
          <a:prstGeom prst="rect">
            <a:avLst/>
          </a:prstGeom>
        </p:spPr>
      </p:pic>
    </p:spTree>
    <p:extLst>
      <p:ext uri="{BB962C8B-B14F-4D97-AF65-F5344CB8AC3E}">
        <p14:creationId xmlns:p14="http://schemas.microsoft.com/office/powerpoint/2010/main" val="19906684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CE8356-FEA1-F546-BFC0-222ED98CAF3B}"/>
              </a:ext>
            </a:extLst>
          </p:cNvPr>
          <p:cNvSpPr txBox="1"/>
          <p:nvPr/>
        </p:nvSpPr>
        <p:spPr>
          <a:xfrm>
            <a:off x="0" y="79511"/>
            <a:ext cx="12192000" cy="2123658"/>
          </a:xfrm>
          <a:prstGeom prst="rect">
            <a:avLst/>
          </a:prstGeom>
          <a:noFill/>
        </p:spPr>
        <p:txBody>
          <a:bodyPr wrap="square" rtlCol="0">
            <a:spAutoFit/>
          </a:bodyPr>
          <a:lstStyle/>
          <a:p>
            <a:pPr algn="ctr"/>
            <a:r>
              <a:rPr lang="en-US" sz="3200" b="1" dirty="0">
                <a:latin typeface="Papyrus" panose="020B0602040200020303" pitchFamily="34" charset="77"/>
              </a:rPr>
              <a:t>Defining subplot regions</a:t>
            </a:r>
          </a:p>
          <a:p>
            <a:pPr algn="ctr"/>
            <a:endParaRPr lang="en-US" b="1" dirty="0">
              <a:latin typeface="Papyrus" panose="020B0602040200020303" pitchFamily="34" charset="77"/>
            </a:endParaRPr>
          </a:p>
          <a:p>
            <a:pPr algn="ctr"/>
            <a:r>
              <a:rPr lang="en-US" sz="3200" b="1" dirty="0">
                <a:latin typeface="Papyrus" panose="020B0602040200020303" pitchFamily="34" charset="77"/>
              </a:rPr>
              <a:t>Look at file </a:t>
            </a:r>
            <a:r>
              <a:rPr lang="en-US" sz="3200" b="1" dirty="0">
                <a:latin typeface="Courier New" panose="02070309020205020404" pitchFamily="49" charset="0"/>
                <a:cs typeface="Courier New" panose="02070309020205020404" pitchFamily="49" charset="0"/>
              </a:rPr>
              <a:t>subplotex1.py</a:t>
            </a:r>
          </a:p>
          <a:p>
            <a:pPr algn="ctr"/>
            <a:endParaRPr lang="en-US" b="1" dirty="0">
              <a:latin typeface="Papyrus" panose="020B0602040200020303" pitchFamily="34" charset="77"/>
            </a:endParaRPr>
          </a:p>
          <a:p>
            <a:pPr algn="ctr"/>
            <a:r>
              <a:rPr lang="en-US" sz="3200" b="1" dirty="0">
                <a:latin typeface="Papyrus" panose="020B0602040200020303" pitchFamily="34" charset="77"/>
              </a:rPr>
              <a:t>Finish off</a:t>
            </a:r>
          </a:p>
        </p:txBody>
      </p:sp>
      <p:pic>
        <p:nvPicPr>
          <p:cNvPr id="5" name="Picture 4">
            <a:extLst>
              <a:ext uri="{FF2B5EF4-FFF2-40B4-BE49-F238E27FC236}">
                <a16:creationId xmlns:a16="http://schemas.microsoft.com/office/drawing/2014/main" id="{F594378D-013D-154E-AC4E-1EC3B42EC89F}"/>
              </a:ext>
            </a:extLst>
          </p:cNvPr>
          <p:cNvPicPr>
            <a:picLocks noChangeAspect="1"/>
          </p:cNvPicPr>
          <p:nvPr/>
        </p:nvPicPr>
        <p:blipFill>
          <a:blip r:embed="rId3"/>
          <a:stretch>
            <a:fillRect/>
          </a:stretch>
        </p:blipFill>
        <p:spPr>
          <a:xfrm>
            <a:off x="2294369" y="2650441"/>
            <a:ext cx="3530339" cy="4008783"/>
          </a:xfrm>
          <a:prstGeom prst="rect">
            <a:avLst/>
          </a:prstGeom>
        </p:spPr>
      </p:pic>
      <p:pic>
        <p:nvPicPr>
          <p:cNvPr id="6" name="Picture 5">
            <a:extLst>
              <a:ext uri="{FF2B5EF4-FFF2-40B4-BE49-F238E27FC236}">
                <a16:creationId xmlns:a16="http://schemas.microsoft.com/office/drawing/2014/main" id="{E9785067-65EF-5543-8687-CBBDDA774C17}"/>
              </a:ext>
            </a:extLst>
          </p:cNvPr>
          <p:cNvPicPr>
            <a:picLocks noChangeAspect="1"/>
          </p:cNvPicPr>
          <p:nvPr/>
        </p:nvPicPr>
        <p:blipFill>
          <a:blip r:embed="rId4"/>
          <a:stretch>
            <a:fillRect/>
          </a:stretch>
        </p:blipFill>
        <p:spPr>
          <a:xfrm>
            <a:off x="6261280" y="2625087"/>
            <a:ext cx="3494531" cy="3879522"/>
          </a:xfrm>
          <a:prstGeom prst="rect">
            <a:avLst/>
          </a:prstGeom>
        </p:spPr>
      </p:pic>
    </p:spTree>
    <p:extLst>
      <p:ext uri="{BB962C8B-B14F-4D97-AF65-F5344CB8AC3E}">
        <p14:creationId xmlns:p14="http://schemas.microsoft.com/office/powerpoint/2010/main" val="311853490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496868"/>
            <a:ext cx="12192000" cy="5262979"/>
          </a:xfrm>
          <a:prstGeom prst="rect">
            <a:avLst/>
          </a:prstGeom>
          <a:noFill/>
        </p:spPr>
        <p:txBody>
          <a:bodyPr wrap="square" rtlCol="0">
            <a:spAutoFit/>
          </a:bodyPr>
          <a:lstStyle/>
          <a:p>
            <a:r>
              <a:rPr lang="en-US" sz="2800" b="1" dirty="0">
                <a:solidFill>
                  <a:schemeClr val="bg1">
                    <a:lumMod val="65000"/>
                  </a:schemeClr>
                </a:solidFill>
                <a:latin typeface="Courier" pitchFamily="2" charset="0"/>
              </a:rPr>
              <a:t>import </a:t>
            </a:r>
            <a:r>
              <a:rPr lang="en-US" sz="2800" b="1" dirty="0" err="1">
                <a:solidFill>
                  <a:schemeClr val="bg1">
                    <a:lumMod val="65000"/>
                  </a:schemeClr>
                </a:solidFill>
                <a:latin typeface="Courier" pitchFamily="2" charset="0"/>
              </a:rPr>
              <a:t>matplotlib.pyplot</a:t>
            </a:r>
            <a:r>
              <a:rPr lang="en-US" sz="2800" b="1" dirty="0">
                <a:solidFill>
                  <a:schemeClr val="bg1">
                    <a:lumMod val="65000"/>
                  </a:schemeClr>
                </a:solidFill>
                <a:latin typeface="Courier" pitchFamily="2" charset="0"/>
              </a:rPr>
              <a:t> as </a:t>
            </a:r>
            <a:r>
              <a:rPr lang="en-US" sz="2800" b="1" dirty="0" err="1">
                <a:solidFill>
                  <a:schemeClr val="bg1">
                    <a:lumMod val="65000"/>
                  </a:schemeClr>
                </a:solidFill>
                <a:latin typeface="Courier" pitchFamily="2" charset="0"/>
              </a:rPr>
              <a:t>plt</a:t>
            </a:r>
            <a:endParaRPr lang="en-US" sz="2800" b="1" dirty="0">
              <a:solidFill>
                <a:schemeClr val="bg1">
                  <a:lumMod val="65000"/>
                </a:schemeClr>
              </a:solidFill>
              <a:latin typeface="Courier" pitchFamily="2" charset="0"/>
            </a:endParaRPr>
          </a:p>
          <a:p>
            <a:endParaRPr lang="en-US" sz="2800" b="1" dirty="0">
              <a:solidFill>
                <a:schemeClr val="bg1">
                  <a:lumMod val="65000"/>
                </a:schemeClr>
              </a:solidFill>
              <a:latin typeface="Courier" pitchFamily="2" charset="0"/>
            </a:endParaRPr>
          </a:p>
          <a:p>
            <a:r>
              <a:rPr lang="en-US" sz="2800" b="1" dirty="0">
                <a:solidFill>
                  <a:schemeClr val="bg1">
                    <a:lumMod val="65000"/>
                  </a:schemeClr>
                </a:solidFill>
                <a:latin typeface="Courier" pitchFamily="2" charset="0"/>
              </a:rPr>
              <a:t>def f(t):</a:t>
            </a:r>
          </a:p>
          <a:p>
            <a:r>
              <a:rPr lang="en-US" sz="2800" b="1" dirty="0">
                <a:solidFill>
                  <a:schemeClr val="bg1">
                    <a:lumMod val="65000"/>
                  </a:schemeClr>
                </a:solidFill>
                <a:latin typeface="Courier" pitchFamily="2" charset="0"/>
              </a:rPr>
              <a:t>  return </a:t>
            </a:r>
            <a:r>
              <a:rPr lang="en-US" sz="2800" b="1" dirty="0" err="1">
                <a:solidFill>
                  <a:schemeClr val="bg1">
                    <a:lumMod val="65000"/>
                  </a:schemeClr>
                </a:solidFill>
                <a:latin typeface="Courier" pitchFamily="2" charset="0"/>
              </a:rPr>
              <a:t>np.exp</a:t>
            </a:r>
            <a:r>
              <a:rPr lang="en-US" sz="2800" b="1" dirty="0">
                <a:solidFill>
                  <a:schemeClr val="bg1">
                    <a:lumMod val="65000"/>
                  </a:schemeClr>
                </a:solidFill>
                <a:latin typeface="Courier" pitchFamily="2" charset="0"/>
              </a:rPr>
              <a:t>(-t) * </a:t>
            </a:r>
            <a:r>
              <a:rPr lang="en-US" sz="2800" b="1" dirty="0" err="1">
                <a:solidFill>
                  <a:schemeClr val="bg1">
                    <a:lumMod val="65000"/>
                  </a:schemeClr>
                </a:solidFill>
                <a:latin typeface="Courier" pitchFamily="2" charset="0"/>
              </a:rPr>
              <a:t>np.cos</a:t>
            </a:r>
            <a:r>
              <a:rPr lang="en-US" sz="2800" b="1" dirty="0">
                <a:solidFill>
                  <a:schemeClr val="bg1">
                    <a:lumMod val="65000"/>
                  </a:schemeClr>
                </a:solidFill>
                <a:latin typeface="Courier" pitchFamily="2" charset="0"/>
              </a:rPr>
              <a:t>(2*</a:t>
            </a:r>
            <a:r>
              <a:rPr lang="en-US" sz="2800" b="1" dirty="0" err="1">
                <a:solidFill>
                  <a:schemeClr val="bg1">
                    <a:lumMod val="65000"/>
                  </a:schemeClr>
                </a:solidFill>
                <a:latin typeface="Courier" pitchFamily="2" charset="0"/>
              </a:rPr>
              <a:t>np.pi</a:t>
            </a:r>
            <a:r>
              <a:rPr lang="en-US" sz="2800" b="1" dirty="0">
                <a:solidFill>
                  <a:schemeClr val="bg1">
                    <a:lumMod val="65000"/>
                  </a:schemeClr>
                </a:solidFill>
                <a:latin typeface="Courier" pitchFamily="2" charset="0"/>
              </a:rPr>
              <a:t>*t) </a:t>
            </a:r>
          </a:p>
          <a:p>
            <a:endParaRPr lang="en-US" sz="2800" b="1" dirty="0">
              <a:solidFill>
                <a:schemeClr val="bg1">
                  <a:lumMod val="65000"/>
                </a:schemeClr>
              </a:solidFill>
              <a:latin typeface="Courier" pitchFamily="2" charset="0"/>
            </a:endParaRPr>
          </a:p>
          <a:p>
            <a:r>
              <a:rPr lang="en-US" sz="2800" b="1" dirty="0">
                <a:solidFill>
                  <a:schemeClr val="bg1">
                    <a:lumMod val="65000"/>
                  </a:schemeClr>
                </a:solidFill>
                <a:latin typeface="Courier" pitchFamily="2" charset="0"/>
              </a:rPr>
              <a:t>t1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(0.0, 5.0, 0.1)</a:t>
            </a:r>
          </a:p>
          <a:p>
            <a:r>
              <a:rPr lang="en-US" sz="2800" b="1" dirty="0">
                <a:solidFill>
                  <a:schemeClr val="bg1">
                    <a:lumMod val="65000"/>
                  </a:schemeClr>
                </a:solidFill>
                <a:latin typeface="Courier" pitchFamily="2" charset="0"/>
              </a:rPr>
              <a:t>t2 = </a:t>
            </a:r>
            <a:r>
              <a:rPr lang="en-US" sz="2800" b="1" dirty="0" err="1">
                <a:solidFill>
                  <a:schemeClr val="bg1">
                    <a:lumMod val="65000"/>
                  </a:schemeClr>
                </a:solidFill>
                <a:latin typeface="Courier" pitchFamily="2" charset="0"/>
              </a:rPr>
              <a:t>np.arange</a:t>
            </a:r>
            <a:r>
              <a:rPr lang="en-US" sz="2800" b="1" dirty="0">
                <a:solidFill>
                  <a:schemeClr val="bg1">
                    <a:lumMod val="65000"/>
                  </a:schemeClr>
                </a:solidFill>
                <a:latin typeface="Courier" pitchFamily="2" charset="0"/>
              </a:rPr>
              <a:t>(0.0, 5.0, 0.02) </a:t>
            </a:r>
            <a:r>
              <a:rPr lang="en-US" sz="2800" b="1" dirty="0" err="1">
                <a:solidFill>
                  <a:schemeClr val="bg1">
                    <a:lumMod val="65000"/>
                  </a:schemeClr>
                </a:solidFill>
                <a:latin typeface="Courier" pitchFamily="2" charset="0"/>
              </a:rPr>
              <a:t>plt.figure</a:t>
            </a:r>
            <a:r>
              <a:rPr lang="en-US" sz="2800" b="1" dirty="0">
                <a:solidFill>
                  <a:schemeClr val="bg1">
                    <a:lumMod val="65000"/>
                  </a:schemeClr>
                </a:solidFill>
                <a:latin typeface="Courier" pitchFamily="2" charset="0"/>
              </a:rPr>
              <a:t>()</a:t>
            </a:r>
          </a:p>
          <a:p>
            <a:r>
              <a:rPr lang="en-US" sz="2800" b="1" dirty="0" err="1">
                <a:solidFill>
                  <a:schemeClr val="bg1">
                    <a:lumMod val="65000"/>
                  </a:schemeClr>
                </a:solidFill>
                <a:latin typeface="Courier" pitchFamily="2" charset="0"/>
              </a:rPr>
              <a:t>plt.subplot</a:t>
            </a:r>
            <a:r>
              <a:rPr lang="en-US" sz="2800" b="1" dirty="0">
                <a:solidFill>
                  <a:schemeClr val="bg1">
                    <a:lumMod val="65000"/>
                  </a:schemeClr>
                </a:solidFill>
                <a:latin typeface="Courier" pitchFamily="2" charset="0"/>
              </a:rPr>
              <a:t>(211) </a:t>
            </a:r>
          </a:p>
          <a:p>
            <a:r>
              <a:rPr lang="en-US" sz="2800" b="1" dirty="0" err="1">
                <a:solidFill>
                  <a:schemeClr val="bg1">
                    <a:lumMod val="65000"/>
                  </a:schemeClr>
                </a:solidFill>
                <a:latin typeface="Courier" pitchFamily="2" charset="0"/>
              </a:rPr>
              <a:t>plt.plot</a:t>
            </a:r>
            <a:r>
              <a:rPr lang="en-US" sz="2800" b="1" dirty="0">
                <a:solidFill>
                  <a:schemeClr val="bg1">
                    <a:lumMod val="65000"/>
                  </a:schemeClr>
                </a:solidFill>
                <a:latin typeface="Courier" pitchFamily="2" charset="0"/>
              </a:rPr>
              <a:t>(t1, f(t1), '</a:t>
            </a:r>
            <a:r>
              <a:rPr lang="en-US" sz="2800" b="1" dirty="0" err="1">
                <a:solidFill>
                  <a:schemeClr val="bg1">
                    <a:lumMod val="65000"/>
                  </a:schemeClr>
                </a:solidFill>
                <a:latin typeface="Courier" pitchFamily="2" charset="0"/>
              </a:rPr>
              <a:t>bo</a:t>
            </a:r>
            <a:r>
              <a:rPr lang="en-US" sz="2800" b="1" dirty="0">
                <a:solidFill>
                  <a:schemeClr val="bg1">
                    <a:lumMod val="65000"/>
                  </a:schemeClr>
                </a:solidFill>
                <a:latin typeface="Courier" pitchFamily="2" charset="0"/>
              </a:rPr>
              <a:t>', t2, f(t2), 'k') </a:t>
            </a:r>
            <a:r>
              <a:rPr lang="en-US" sz="2800" b="1" dirty="0" err="1">
                <a:latin typeface="Courier" pitchFamily="2" charset="0"/>
              </a:rPr>
              <a:t>plt.subplot</a:t>
            </a:r>
            <a:r>
              <a:rPr lang="en-US" sz="2800" b="1" dirty="0">
                <a:latin typeface="Courier" pitchFamily="2" charset="0"/>
              </a:rPr>
              <a:t>(212)</a:t>
            </a:r>
          </a:p>
          <a:p>
            <a:r>
              <a:rPr lang="en-US" sz="2800" b="1" dirty="0" err="1">
                <a:latin typeface="Courier" pitchFamily="2" charset="0"/>
              </a:rPr>
              <a:t>plt.plot</a:t>
            </a:r>
            <a:r>
              <a:rPr lang="en-US" sz="2800" b="1" dirty="0">
                <a:latin typeface="Courier" pitchFamily="2" charset="0"/>
              </a:rPr>
              <a:t>(t2, </a:t>
            </a:r>
            <a:r>
              <a:rPr lang="en-US" sz="2800" b="1" dirty="0" err="1">
                <a:latin typeface="Courier" pitchFamily="2" charset="0"/>
              </a:rPr>
              <a:t>np.cos</a:t>
            </a:r>
            <a:r>
              <a:rPr lang="en-US" sz="2800" b="1" dirty="0">
                <a:latin typeface="Courier" pitchFamily="2" charset="0"/>
              </a:rPr>
              <a:t>(2*</a:t>
            </a:r>
            <a:r>
              <a:rPr lang="en-US" sz="2800" b="1" dirty="0" err="1">
                <a:latin typeface="Courier" pitchFamily="2" charset="0"/>
              </a:rPr>
              <a:t>np.pi</a:t>
            </a:r>
            <a:r>
              <a:rPr lang="en-US" sz="2800" b="1" dirty="0">
                <a:latin typeface="Courier" pitchFamily="2" charset="0"/>
              </a:rPr>
              <a:t>*t2), 'r--') </a:t>
            </a:r>
          </a:p>
          <a:p>
            <a:r>
              <a:rPr lang="en-US" sz="2800" b="1" dirty="0" err="1">
                <a:latin typeface="Courier" pitchFamily="2" charset="0"/>
              </a:rPr>
              <a:t>plt.show</a:t>
            </a:r>
            <a:r>
              <a:rPr lang="en-US" sz="2800" b="1" dirty="0">
                <a:latin typeface="Courier" pitchFamily="2" charset="0"/>
              </a:rPr>
              <a:t>()</a:t>
            </a:r>
          </a:p>
        </p:txBody>
      </p:sp>
    </p:spTree>
    <p:extLst>
      <p:ext uri="{BB962C8B-B14F-4D97-AF65-F5344CB8AC3E}">
        <p14:creationId xmlns:p14="http://schemas.microsoft.com/office/powerpoint/2010/main" val="24174798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97"/>
            <a:ext cx="12192000" cy="3108543"/>
          </a:xfrm>
          <a:prstGeom prst="rect">
            <a:avLst/>
          </a:prstGeom>
          <a:noFill/>
        </p:spPr>
        <p:txBody>
          <a:bodyPr wrap="square" rtlCol="0">
            <a:spAutoFit/>
          </a:bodyPr>
          <a:lstStyle/>
          <a:p>
            <a:pPr algn="ct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a:t>
            </a:r>
            <a:r>
              <a:rPr lang="en-US" sz="3200" b="1" dirty="0"/>
              <a:t> </a:t>
            </a:r>
            <a:r>
              <a:rPr lang="en-US" sz="3200" b="1" dirty="0">
                <a:latin typeface="Papyrus" panose="020B0602040200020303" pitchFamily="34" charset="77"/>
              </a:rPr>
              <a:t>has limitations.</a:t>
            </a:r>
          </a:p>
          <a:p>
            <a:pPr algn="ctr"/>
            <a:endParaRPr lang="en-US" b="1" dirty="0">
              <a:latin typeface="Papyrus" panose="020B0602040200020303" pitchFamily="34" charset="77"/>
            </a:endParaRPr>
          </a:p>
          <a:p>
            <a:pPr algn="ctr"/>
            <a:r>
              <a:rPr lang="en-US" sz="3200" b="1" dirty="0">
                <a:latin typeface="Papyrus" panose="020B0602040200020303" pitchFamily="34" charset="77"/>
              </a:rPr>
              <a:t>For instance, every subplot you create can only take up </a:t>
            </a:r>
            <a:r>
              <a:rPr lang="en-US" sz="3200" b="1" u="sng" dirty="0">
                <a:latin typeface="Papyrus" panose="020B0602040200020303" pitchFamily="34" charset="77"/>
              </a:rPr>
              <a:t>one cell</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That means something like this isn’t possible with </a:t>
            </a: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a:t>
            </a:r>
            <a:r>
              <a:rPr lang="en-US" sz="3200" b="1" dirty="0"/>
              <a:t>.</a:t>
            </a:r>
          </a:p>
          <a:p>
            <a:pPr algn="ctr"/>
            <a:endParaRPr lang="en-US" sz="3200" b="1" dirty="0"/>
          </a:p>
        </p:txBody>
      </p:sp>
      <p:pic>
        <p:nvPicPr>
          <p:cNvPr id="2" name="Picture 1">
            <a:extLst>
              <a:ext uri="{FF2B5EF4-FFF2-40B4-BE49-F238E27FC236}">
                <a16:creationId xmlns:a16="http://schemas.microsoft.com/office/drawing/2014/main" id="{BEF96109-C726-B74E-9CDC-48F698271FC4}"/>
              </a:ext>
            </a:extLst>
          </p:cNvPr>
          <p:cNvPicPr>
            <a:picLocks noChangeAspect="1"/>
          </p:cNvPicPr>
          <p:nvPr/>
        </p:nvPicPr>
        <p:blipFill>
          <a:blip r:embed="rId3"/>
          <a:stretch>
            <a:fillRect/>
          </a:stretch>
        </p:blipFill>
        <p:spPr>
          <a:xfrm>
            <a:off x="7554756" y="2733153"/>
            <a:ext cx="3843683" cy="3702815"/>
          </a:xfrm>
          <a:prstGeom prst="rect">
            <a:avLst/>
          </a:prstGeom>
        </p:spPr>
      </p:pic>
      <p:sp>
        <p:nvSpPr>
          <p:cNvPr id="4" name="TextBox 3">
            <a:extLst>
              <a:ext uri="{FF2B5EF4-FFF2-40B4-BE49-F238E27FC236}">
                <a16:creationId xmlns:a16="http://schemas.microsoft.com/office/drawing/2014/main" id="{F3E0AF82-96EA-B34F-9ED5-800E6DA65CEC}"/>
              </a:ext>
            </a:extLst>
          </p:cNvPr>
          <p:cNvSpPr txBox="1"/>
          <p:nvPr/>
        </p:nvSpPr>
        <p:spPr>
          <a:xfrm>
            <a:off x="316523" y="2799521"/>
            <a:ext cx="6983897" cy="3539430"/>
          </a:xfrm>
          <a:prstGeom prst="rect">
            <a:avLst/>
          </a:prstGeom>
          <a:noFill/>
        </p:spPr>
        <p:txBody>
          <a:bodyPr wrap="square" rtlCol="0">
            <a:spAutoFit/>
          </a:bodyPr>
          <a:lstStyle/>
          <a:p>
            <a:pPr algn="ctr"/>
            <a:r>
              <a:rPr lang="en-US" sz="3200" b="1" dirty="0">
                <a:latin typeface="Papyrus" panose="020B0602040200020303" pitchFamily="34" charset="77"/>
              </a:rPr>
              <a:t>The problem here is that the red subplot takes up 2/3rds of the left-hand side.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Unfortunately, </a:t>
            </a:r>
            <a:r>
              <a:rPr lang="en-US" sz="3200" b="1" dirty="0">
                <a:latin typeface="Courier" pitchFamily="2" charset="0"/>
              </a:rPr>
              <a:t>.</a:t>
            </a:r>
            <a:r>
              <a:rPr lang="en-US" sz="3200" b="1" dirty="0" err="1">
                <a:latin typeface="Courier" pitchFamily="2" charset="0"/>
              </a:rPr>
              <a:t>add_subplot</a:t>
            </a:r>
            <a:r>
              <a:rPr lang="en-US" sz="3200" b="1" dirty="0">
                <a:latin typeface="Courier" pitchFamily="2" charset="0"/>
              </a:rPr>
              <a:t>() </a:t>
            </a:r>
            <a:r>
              <a:rPr lang="en-US" sz="3200" b="1" dirty="0">
                <a:latin typeface="Papyrus" panose="020B0602040200020303" pitchFamily="34" charset="77"/>
              </a:rPr>
              <a:t>can’t handle selecting 2/3rds of the figure area (2 cells).</a:t>
            </a:r>
          </a:p>
        </p:txBody>
      </p:sp>
    </p:spTree>
    <p:extLst>
      <p:ext uri="{BB962C8B-B14F-4D97-AF65-F5344CB8AC3E}">
        <p14:creationId xmlns:p14="http://schemas.microsoft.com/office/powerpoint/2010/main" val="183061251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798"/>
            <a:ext cx="12192000" cy="2062103"/>
          </a:xfrm>
          <a:prstGeom prst="rect">
            <a:avLst/>
          </a:prstGeom>
          <a:noFill/>
        </p:spPr>
        <p:txBody>
          <a:bodyPr wrap="square" rtlCol="0">
            <a:spAutoFit/>
          </a:bodyPr>
          <a:lstStyle/>
          <a:p>
            <a:pPr algn="ctr"/>
            <a:r>
              <a:rPr lang="en-US" sz="3200" dirty="0">
                <a:latin typeface="Courier" pitchFamily="2" charset="0"/>
              </a:rPr>
              <a:t>.subplot2grid()</a:t>
            </a:r>
            <a:r>
              <a:rPr lang="en-US" sz="3200" dirty="0">
                <a:latin typeface="Papyrus" panose="020B0602040200020303" pitchFamily="34" charset="77"/>
              </a:rPr>
              <a:t>returns an axis object with the information about where the new subplot should be placed. It takes in two required positional arguments, shape, and loc.</a:t>
            </a:r>
          </a:p>
          <a:p>
            <a:pPr algn="ctr"/>
            <a:r>
              <a:rPr lang="en-US" sz="3200" dirty="0">
                <a:latin typeface="Papyrus" panose="020B0602040200020303" pitchFamily="34" charset="77"/>
              </a:rPr>
              <a:t>For left-hand side</a:t>
            </a:r>
          </a:p>
        </p:txBody>
      </p:sp>
      <p:pic>
        <p:nvPicPr>
          <p:cNvPr id="5" name="Picture 4">
            <a:extLst>
              <a:ext uri="{FF2B5EF4-FFF2-40B4-BE49-F238E27FC236}">
                <a16:creationId xmlns:a16="http://schemas.microsoft.com/office/drawing/2014/main" id="{E949223A-336B-F744-BDCA-2DC9D2FBD55E}"/>
              </a:ext>
            </a:extLst>
          </p:cNvPr>
          <p:cNvPicPr>
            <a:picLocks noChangeAspect="1"/>
          </p:cNvPicPr>
          <p:nvPr/>
        </p:nvPicPr>
        <p:blipFill>
          <a:blip r:embed="rId3"/>
          <a:stretch>
            <a:fillRect/>
          </a:stretch>
        </p:blipFill>
        <p:spPr>
          <a:xfrm>
            <a:off x="2438401" y="2461091"/>
            <a:ext cx="3195438" cy="4383657"/>
          </a:xfrm>
          <a:prstGeom prst="rect">
            <a:avLst/>
          </a:prstGeom>
        </p:spPr>
      </p:pic>
      <p:pic>
        <p:nvPicPr>
          <p:cNvPr id="6" name="Picture 5">
            <a:extLst>
              <a:ext uri="{FF2B5EF4-FFF2-40B4-BE49-F238E27FC236}">
                <a16:creationId xmlns:a16="http://schemas.microsoft.com/office/drawing/2014/main" id="{11FB5310-8BD7-EC48-BFBD-2B71AA16C8B6}"/>
              </a:ext>
            </a:extLst>
          </p:cNvPr>
          <p:cNvPicPr>
            <a:picLocks noChangeAspect="1"/>
          </p:cNvPicPr>
          <p:nvPr/>
        </p:nvPicPr>
        <p:blipFill>
          <a:blip r:embed="rId4"/>
          <a:stretch>
            <a:fillRect/>
          </a:stretch>
        </p:blipFill>
        <p:spPr>
          <a:xfrm>
            <a:off x="6558164" y="2471029"/>
            <a:ext cx="2861317" cy="3796748"/>
          </a:xfrm>
          <a:prstGeom prst="rect">
            <a:avLst/>
          </a:prstGeom>
        </p:spPr>
      </p:pic>
      <p:pic>
        <p:nvPicPr>
          <p:cNvPr id="7" name="Picture 6">
            <a:extLst>
              <a:ext uri="{FF2B5EF4-FFF2-40B4-BE49-F238E27FC236}">
                <a16:creationId xmlns:a16="http://schemas.microsoft.com/office/drawing/2014/main" id="{093C4894-D24A-C045-BFFD-6009D3C36675}"/>
              </a:ext>
            </a:extLst>
          </p:cNvPr>
          <p:cNvPicPr>
            <a:picLocks noChangeAspect="1"/>
          </p:cNvPicPr>
          <p:nvPr/>
        </p:nvPicPr>
        <p:blipFill>
          <a:blip r:embed="rId5"/>
          <a:stretch>
            <a:fillRect/>
          </a:stretch>
        </p:blipFill>
        <p:spPr>
          <a:xfrm>
            <a:off x="6096001" y="6564545"/>
            <a:ext cx="3324631" cy="331674"/>
          </a:xfrm>
          <a:prstGeom prst="rect">
            <a:avLst/>
          </a:prstGeom>
        </p:spPr>
      </p:pic>
      <p:sp>
        <p:nvSpPr>
          <p:cNvPr id="8" name="TextBox 7">
            <a:extLst>
              <a:ext uri="{FF2B5EF4-FFF2-40B4-BE49-F238E27FC236}">
                <a16:creationId xmlns:a16="http://schemas.microsoft.com/office/drawing/2014/main" id="{CCF31B5E-02CB-4D4A-956A-5DF3F6826C49}"/>
              </a:ext>
            </a:extLst>
          </p:cNvPr>
          <p:cNvSpPr txBox="1"/>
          <p:nvPr/>
        </p:nvSpPr>
        <p:spPr>
          <a:xfrm>
            <a:off x="1524000" y="6175514"/>
            <a:ext cx="9144000" cy="584775"/>
          </a:xfrm>
          <a:prstGeom prst="rect">
            <a:avLst/>
          </a:prstGeom>
          <a:noFill/>
        </p:spPr>
        <p:txBody>
          <a:bodyPr wrap="square" rtlCol="0">
            <a:spAutoFit/>
          </a:bodyPr>
          <a:lstStyle/>
          <a:p>
            <a:r>
              <a:rPr lang="en-US" sz="3200" dirty="0"/>
              <a:t>Note – counts from 0!</a:t>
            </a:r>
          </a:p>
        </p:txBody>
      </p:sp>
    </p:spTree>
    <p:extLst>
      <p:ext uri="{BB962C8B-B14F-4D97-AF65-F5344CB8AC3E}">
        <p14:creationId xmlns:p14="http://schemas.microsoft.com/office/powerpoint/2010/main" val="126025108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134057"/>
            <a:ext cx="12192000" cy="1846659"/>
          </a:xfrm>
          <a:prstGeom prst="rect">
            <a:avLst/>
          </a:prstGeom>
          <a:noFill/>
        </p:spPr>
        <p:txBody>
          <a:bodyPr wrap="square" rtlCol="0">
            <a:spAutoFit/>
          </a:bodyPr>
          <a:lstStyle/>
          <a:p>
            <a:pPr algn="ctr"/>
            <a:r>
              <a:rPr lang="en-US" sz="3200" dirty="0">
                <a:latin typeface="Papyrus" panose="020B0602040200020303" pitchFamily="34" charset="77"/>
              </a:rPr>
              <a:t>For right-hand side have 2 choices - </a:t>
            </a:r>
            <a:r>
              <a:rPr lang="en-US" sz="3200" dirty="0">
                <a:latin typeface="Courier" pitchFamily="2" charset="0"/>
              </a:rPr>
              <a:t>.</a:t>
            </a:r>
            <a:r>
              <a:rPr lang="en-US" sz="3200" dirty="0" err="1">
                <a:latin typeface="Courier" pitchFamily="2" charset="0"/>
              </a:rPr>
              <a:t>add_subplot</a:t>
            </a:r>
            <a:r>
              <a:rPr lang="en-US" sz="3200" dirty="0">
                <a:latin typeface="Courier" pitchFamily="2" charset="0"/>
              </a:rPr>
              <a:t> </a:t>
            </a:r>
            <a:r>
              <a:rPr lang="en-US" sz="3200" dirty="0">
                <a:latin typeface="Papyrus" panose="020B0602040200020303" pitchFamily="34" charset="77"/>
              </a:rPr>
              <a:t>or</a:t>
            </a:r>
            <a:r>
              <a:rPr lang="en-US" sz="3200" dirty="0"/>
              <a:t> </a:t>
            </a:r>
            <a:r>
              <a:rPr lang="en-US" sz="3200" dirty="0">
                <a:latin typeface="Courier" pitchFamily="2" charset="0"/>
              </a:rPr>
              <a:t>.subplot2grid</a:t>
            </a:r>
          </a:p>
          <a:p>
            <a:pPr algn="ctr"/>
            <a:endParaRPr lang="en-US" dirty="0"/>
          </a:p>
          <a:p>
            <a:pPr algn="ctr"/>
            <a:r>
              <a:rPr lang="en-US" sz="3200" dirty="0">
                <a:latin typeface="Papyrus" panose="020B0602040200020303" pitchFamily="34" charset="77"/>
              </a:rPr>
              <a:t>In this case, one on left is “cleaner” and recommended)</a:t>
            </a:r>
          </a:p>
        </p:txBody>
      </p:sp>
      <p:pic>
        <p:nvPicPr>
          <p:cNvPr id="2" name="Picture 1">
            <a:extLst>
              <a:ext uri="{FF2B5EF4-FFF2-40B4-BE49-F238E27FC236}">
                <a16:creationId xmlns:a16="http://schemas.microsoft.com/office/drawing/2014/main" id="{D9A0F37A-C0D7-D14D-B342-62F398B81FDC}"/>
              </a:ext>
            </a:extLst>
          </p:cNvPr>
          <p:cNvPicPr>
            <a:picLocks noChangeAspect="1"/>
          </p:cNvPicPr>
          <p:nvPr/>
        </p:nvPicPr>
        <p:blipFill>
          <a:blip r:embed="rId3"/>
          <a:stretch>
            <a:fillRect/>
          </a:stretch>
        </p:blipFill>
        <p:spPr>
          <a:xfrm>
            <a:off x="1922464" y="2458846"/>
            <a:ext cx="4173537" cy="4564806"/>
          </a:xfrm>
          <a:prstGeom prst="rect">
            <a:avLst/>
          </a:prstGeom>
        </p:spPr>
      </p:pic>
      <p:pic>
        <p:nvPicPr>
          <p:cNvPr id="4" name="Picture 3">
            <a:extLst>
              <a:ext uri="{FF2B5EF4-FFF2-40B4-BE49-F238E27FC236}">
                <a16:creationId xmlns:a16="http://schemas.microsoft.com/office/drawing/2014/main" id="{12FE97A6-DD03-6046-BB93-2A7FF97774DF}"/>
              </a:ext>
            </a:extLst>
          </p:cNvPr>
          <p:cNvPicPr>
            <a:picLocks noChangeAspect="1"/>
          </p:cNvPicPr>
          <p:nvPr/>
        </p:nvPicPr>
        <p:blipFill>
          <a:blip r:embed="rId4"/>
          <a:stretch>
            <a:fillRect/>
          </a:stretch>
        </p:blipFill>
        <p:spPr>
          <a:xfrm>
            <a:off x="6096000" y="2521510"/>
            <a:ext cx="4010496" cy="4439479"/>
          </a:xfrm>
          <a:prstGeom prst="rect">
            <a:avLst/>
          </a:prstGeom>
        </p:spPr>
      </p:pic>
    </p:spTree>
    <p:extLst>
      <p:ext uri="{BB962C8B-B14F-4D97-AF65-F5344CB8AC3E}">
        <p14:creationId xmlns:p14="http://schemas.microsoft.com/office/powerpoint/2010/main" val="394320085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134058"/>
            <a:ext cx="12192000" cy="584775"/>
          </a:xfrm>
          <a:prstGeom prst="rect">
            <a:avLst/>
          </a:prstGeom>
          <a:noFill/>
        </p:spPr>
        <p:txBody>
          <a:bodyPr wrap="square" rtlCol="0">
            <a:spAutoFit/>
          </a:bodyPr>
          <a:lstStyle/>
          <a:p>
            <a:pPr algn="ctr"/>
            <a:r>
              <a:rPr lang="en-US" sz="3200" b="1" dirty="0">
                <a:latin typeface="Papyrus" panose="020B0602040200020303" pitchFamily="34" charset="77"/>
              </a:rPr>
              <a:t>For fun you could try to make this!</a:t>
            </a:r>
          </a:p>
        </p:txBody>
      </p:sp>
      <p:pic>
        <p:nvPicPr>
          <p:cNvPr id="5" name="Picture 4">
            <a:extLst>
              <a:ext uri="{FF2B5EF4-FFF2-40B4-BE49-F238E27FC236}">
                <a16:creationId xmlns:a16="http://schemas.microsoft.com/office/drawing/2014/main" id="{427AAD67-0A82-5947-B992-B17B76B21E85}"/>
              </a:ext>
            </a:extLst>
          </p:cNvPr>
          <p:cNvPicPr>
            <a:picLocks noChangeAspect="1"/>
          </p:cNvPicPr>
          <p:nvPr/>
        </p:nvPicPr>
        <p:blipFill>
          <a:blip r:embed="rId3"/>
          <a:stretch>
            <a:fillRect/>
          </a:stretch>
        </p:blipFill>
        <p:spPr>
          <a:xfrm>
            <a:off x="3086100" y="816942"/>
            <a:ext cx="6019800" cy="5727700"/>
          </a:xfrm>
          <a:prstGeom prst="rect">
            <a:avLst/>
          </a:prstGeom>
        </p:spPr>
      </p:pic>
    </p:spTree>
    <p:extLst>
      <p:ext uri="{BB962C8B-B14F-4D97-AF65-F5344CB8AC3E}">
        <p14:creationId xmlns:p14="http://schemas.microsoft.com/office/powerpoint/2010/main" val="39259030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67538"/>
            <a:ext cx="12192000" cy="7048083"/>
          </a:xfrm>
          <a:prstGeom prst="rect">
            <a:avLst/>
          </a:prstGeom>
          <a:noFill/>
        </p:spPr>
        <p:txBody>
          <a:bodyPr wrap="square" rtlCol="0">
            <a:spAutoFit/>
          </a:bodyPr>
          <a:lstStyle/>
          <a:p>
            <a:pPr algn="ctr"/>
            <a:r>
              <a:rPr lang="en-US" sz="3200" b="1" dirty="0">
                <a:latin typeface="Papyrus" panose="020B0602040200020303" pitchFamily="34" charset="77"/>
              </a:rPr>
              <a:t>To see your python path</a:t>
            </a:r>
          </a:p>
          <a:p>
            <a:pPr algn="ctr"/>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smalley@CERI-Smalley-16 CERI8104DataAnalF2021 % python</a:t>
            </a:r>
          </a:p>
          <a:p>
            <a:r>
              <a:rPr lang="en-US" sz="3200" dirty="0">
                <a:solidFill>
                  <a:srgbClr val="000000"/>
                </a:solidFill>
                <a:effectLst/>
                <a:latin typeface="Menlo" panose="020B0609030804020204" pitchFamily="49" charset="0"/>
              </a:rPr>
              <a:t>&gt;&gt;&gt; for path in </a:t>
            </a:r>
            <a:r>
              <a:rPr lang="en-US" sz="3200" dirty="0" err="1">
                <a:solidFill>
                  <a:srgbClr val="000000"/>
                </a:solidFill>
                <a:effectLst/>
                <a:latin typeface="Menlo" panose="020B0609030804020204" pitchFamily="49" charset="0"/>
              </a:rPr>
              <a:t>sys.path</a:t>
            </a:r>
            <a:r>
              <a:rPr lang="en-US" sz="3200" dirty="0">
                <a:solidFill>
                  <a:srgbClr val="000000"/>
                </a:solidFill>
                <a:effectLst/>
                <a:latin typeface="Menlo" panose="020B0609030804020204" pitchFamily="49" charset="0"/>
              </a:rPr>
              <a:t>:</a:t>
            </a:r>
          </a:p>
          <a:p>
            <a:r>
              <a:rPr lang="en-US" sz="3200" dirty="0">
                <a:solidFill>
                  <a:srgbClr val="000000"/>
                </a:solidFill>
                <a:effectLst/>
                <a:latin typeface="Menlo" panose="020B0609030804020204" pitchFamily="49" charset="0"/>
              </a:rPr>
              <a:t>...     print(path)</a:t>
            </a:r>
          </a:p>
          <a:p>
            <a:r>
              <a:rPr lang="en-US" sz="3200" dirty="0">
                <a:solidFill>
                  <a:srgbClr val="000000"/>
                </a:solidFill>
                <a:effectLst/>
                <a:latin typeface="Menlo" panose="020B0609030804020204" pitchFamily="49" charset="0"/>
              </a:rPr>
              <a:t>...</a:t>
            </a:r>
          </a:p>
          <a:p>
            <a:r>
              <a:rPr lang="en-US" sz="2800" dirty="0">
                <a:solidFill>
                  <a:srgbClr val="000000"/>
                </a:solidFill>
                <a:effectLst/>
                <a:latin typeface="Menlo" panose="020B0609030804020204" pitchFamily="49" charset="0"/>
              </a:rPr>
              <a:t>/Users/</a:t>
            </a:r>
            <a:r>
              <a:rPr lang="en-US" sz="2800" dirty="0" err="1">
                <a:solidFill>
                  <a:srgbClr val="000000"/>
                </a:solidFill>
                <a:effectLst/>
                <a:latin typeface="Menlo" panose="020B0609030804020204" pitchFamily="49" charset="0"/>
              </a:rPr>
              <a:t>smalley</a:t>
            </a:r>
            <a:r>
              <a:rPr lang="en-US" sz="2800" dirty="0">
                <a:solidFill>
                  <a:srgbClr val="000000"/>
                </a:solidFill>
                <a:effectLst/>
                <a:latin typeface="Menlo" panose="020B0609030804020204" pitchFamily="49" charset="0"/>
              </a:rPr>
              <a:t>/anaconda3/lib/python311.zip</a:t>
            </a:r>
          </a:p>
          <a:p>
            <a:r>
              <a:rPr lang="en-US" sz="2800" dirty="0">
                <a:solidFill>
                  <a:srgbClr val="000000"/>
                </a:solidFill>
                <a:effectLst/>
                <a:latin typeface="Menlo" panose="020B0609030804020204" pitchFamily="49" charset="0"/>
              </a:rPr>
              <a:t>/Users/</a:t>
            </a:r>
            <a:r>
              <a:rPr lang="en-US" sz="2800" dirty="0" err="1">
                <a:solidFill>
                  <a:srgbClr val="000000"/>
                </a:solidFill>
                <a:effectLst/>
                <a:latin typeface="Menlo" panose="020B0609030804020204" pitchFamily="49" charset="0"/>
              </a:rPr>
              <a:t>smalley</a:t>
            </a:r>
            <a:r>
              <a:rPr lang="en-US" sz="2800" dirty="0">
                <a:solidFill>
                  <a:srgbClr val="000000"/>
                </a:solidFill>
                <a:effectLst/>
                <a:latin typeface="Menlo" panose="020B0609030804020204" pitchFamily="49" charset="0"/>
              </a:rPr>
              <a:t>/anaconda3/lib/python3.11</a:t>
            </a:r>
          </a:p>
          <a:p>
            <a:r>
              <a:rPr lang="en-US" sz="2800" dirty="0">
                <a:solidFill>
                  <a:srgbClr val="000000"/>
                </a:solidFill>
                <a:effectLst/>
                <a:latin typeface="Menlo" panose="020B0609030804020204" pitchFamily="49" charset="0"/>
              </a:rPr>
              <a:t>/Users/</a:t>
            </a:r>
            <a:r>
              <a:rPr lang="en-US" sz="2800" dirty="0" err="1">
                <a:solidFill>
                  <a:srgbClr val="000000"/>
                </a:solidFill>
                <a:effectLst/>
                <a:latin typeface="Menlo" panose="020B0609030804020204" pitchFamily="49" charset="0"/>
              </a:rPr>
              <a:t>smalley</a:t>
            </a:r>
            <a:r>
              <a:rPr lang="en-US" sz="2800" dirty="0">
                <a:solidFill>
                  <a:srgbClr val="000000"/>
                </a:solidFill>
                <a:effectLst/>
                <a:latin typeface="Menlo" panose="020B0609030804020204" pitchFamily="49" charset="0"/>
              </a:rPr>
              <a:t>/anaconda3/lib/python3.11/lib-</a:t>
            </a:r>
            <a:r>
              <a:rPr lang="en-US" sz="2800" dirty="0" err="1">
                <a:solidFill>
                  <a:srgbClr val="000000"/>
                </a:solidFill>
                <a:effectLst/>
                <a:latin typeface="Menlo" panose="020B0609030804020204" pitchFamily="49" charset="0"/>
              </a:rPr>
              <a:t>dynload</a:t>
            </a:r>
            <a:endParaRPr lang="en-US" sz="2800" dirty="0">
              <a:solidFill>
                <a:srgbClr val="000000"/>
              </a:solidFill>
              <a:effectLst/>
              <a:latin typeface="Menlo" panose="020B0609030804020204" pitchFamily="49" charset="0"/>
            </a:endParaRPr>
          </a:p>
          <a:p>
            <a:r>
              <a:rPr lang="en-US" sz="2800" dirty="0">
                <a:solidFill>
                  <a:srgbClr val="000000"/>
                </a:solidFill>
                <a:effectLst/>
                <a:latin typeface="Menlo" panose="020B0609030804020204" pitchFamily="49" charset="0"/>
              </a:rPr>
              <a:t>/Users/</a:t>
            </a:r>
            <a:r>
              <a:rPr lang="en-US" sz="2800" dirty="0" err="1">
                <a:solidFill>
                  <a:srgbClr val="000000"/>
                </a:solidFill>
                <a:effectLst/>
                <a:latin typeface="Menlo" panose="020B0609030804020204" pitchFamily="49" charset="0"/>
              </a:rPr>
              <a:t>smalley</a:t>
            </a:r>
            <a:r>
              <a:rPr lang="en-US" sz="2800" dirty="0">
                <a:solidFill>
                  <a:srgbClr val="000000"/>
                </a:solidFill>
                <a:effectLst/>
                <a:latin typeface="Menlo" panose="020B0609030804020204" pitchFamily="49" charset="0"/>
              </a:rPr>
              <a:t>/anaconda3/lib/python3.11/site-packages</a:t>
            </a:r>
          </a:p>
          <a:p>
            <a:r>
              <a:rPr lang="en-US" sz="2800" dirty="0">
                <a:solidFill>
                  <a:srgbClr val="000000"/>
                </a:solidFill>
                <a:effectLst/>
                <a:latin typeface="Menlo" panose="020B0609030804020204" pitchFamily="49" charset="0"/>
              </a:rPr>
              <a:t>/Users/</a:t>
            </a:r>
            <a:r>
              <a:rPr lang="en-US" sz="2800" dirty="0" err="1">
                <a:solidFill>
                  <a:srgbClr val="000000"/>
                </a:solidFill>
                <a:effectLst/>
                <a:latin typeface="Menlo" panose="020B0609030804020204" pitchFamily="49" charset="0"/>
              </a:rPr>
              <a:t>smalley</a:t>
            </a:r>
            <a:r>
              <a:rPr lang="en-US" sz="2800" dirty="0">
                <a:solidFill>
                  <a:srgbClr val="000000"/>
                </a:solidFill>
                <a:effectLst/>
                <a:latin typeface="Menlo" panose="020B0609030804020204" pitchFamily="49" charset="0"/>
              </a:rPr>
              <a:t>/anaconda3/lib/python3.11/site-packages/</a:t>
            </a:r>
            <a:r>
              <a:rPr lang="en-US" sz="2800" dirty="0" err="1">
                <a:solidFill>
                  <a:srgbClr val="000000"/>
                </a:solidFill>
                <a:effectLst/>
                <a:latin typeface="Menlo" panose="020B0609030804020204" pitchFamily="49" charset="0"/>
              </a:rPr>
              <a:t>aeosa</a:t>
            </a:r>
            <a:endParaRPr lang="en-US" sz="2800" dirty="0">
              <a:solidFill>
                <a:srgbClr val="000000"/>
              </a:solidFill>
              <a:effectLst/>
              <a:latin typeface="Menlo" panose="020B0609030804020204" pitchFamily="49" charset="0"/>
            </a:endParaRPr>
          </a:p>
          <a:p>
            <a:r>
              <a:rPr lang="en-US" sz="2800" dirty="0">
                <a:solidFill>
                  <a:srgbClr val="000000"/>
                </a:solidFill>
                <a:effectLst/>
                <a:latin typeface="Menlo" panose="020B0609030804020204" pitchFamily="49" charset="0"/>
              </a:rPr>
              <a:t>&gt;&gt;&gt; </a:t>
            </a:r>
          </a:p>
          <a:p>
            <a:endParaRPr lang="en-US" sz="3200" b="1" dirty="0">
              <a:latin typeface="Papyrus" panose="020B0602040200020303" pitchFamily="34" charset="77"/>
            </a:endParaRPr>
          </a:p>
        </p:txBody>
      </p:sp>
    </p:spTree>
    <p:extLst>
      <p:ext uri="{BB962C8B-B14F-4D97-AF65-F5344CB8AC3E}">
        <p14:creationId xmlns:p14="http://schemas.microsoft.com/office/powerpoint/2010/main" val="985360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253330"/>
            <a:ext cx="12192000" cy="584775"/>
          </a:xfrm>
          <a:prstGeom prst="rect">
            <a:avLst/>
          </a:prstGeom>
          <a:noFill/>
        </p:spPr>
        <p:txBody>
          <a:bodyPr wrap="square" rtlCol="0">
            <a:spAutoFit/>
          </a:bodyPr>
          <a:lstStyle/>
          <a:p>
            <a:pPr algn="ctr"/>
            <a:r>
              <a:rPr lang="en-US" sz="3200" b="1" dirty="0">
                <a:latin typeface="Papyrus" panose="020B0602040200020303" pitchFamily="34" charset="77"/>
              </a:rPr>
              <a:t>Run </a:t>
            </a:r>
            <a:r>
              <a:rPr lang="en-US" sz="3200" b="1" dirty="0">
                <a:latin typeface="Courier New" panose="02070309020205020404" pitchFamily="49" charset="0"/>
                <a:cs typeface="Courier New" panose="02070309020205020404" pitchFamily="49" charset="0"/>
              </a:rPr>
              <a:t>python </a:t>
            </a:r>
            <a:r>
              <a:rPr lang="en-US" sz="3200" b="1" dirty="0" err="1">
                <a:latin typeface="Courier New" panose="02070309020205020404" pitchFamily="49" charset="0"/>
                <a:cs typeface="Courier New" panose="02070309020205020404" pitchFamily="49" charset="0"/>
              </a:rPr>
              <a:t>mulplt.py</a:t>
            </a:r>
            <a:endParaRPr lang="en-US" sz="2800" b="1" dirty="0">
              <a:latin typeface="Courier New" panose="02070309020205020404" pitchFamily="49" charset="0"/>
              <a:cs typeface="Courier New" panose="02070309020205020404" pitchFamily="49" charset="0"/>
            </a:endParaRPr>
          </a:p>
        </p:txBody>
      </p:sp>
      <p:pic>
        <p:nvPicPr>
          <p:cNvPr id="2" name="Picture 1">
            <a:extLst>
              <a:ext uri="{FF2B5EF4-FFF2-40B4-BE49-F238E27FC236}">
                <a16:creationId xmlns:a16="http://schemas.microsoft.com/office/drawing/2014/main" id="{2B9BD15C-1BE4-0745-8538-FCDE9EFA5716}"/>
              </a:ext>
            </a:extLst>
          </p:cNvPr>
          <p:cNvPicPr>
            <a:picLocks noChangeAspect="1"/>
          </p:cNvPicPr>
          <p:nvPr/>
        </p:nvPicPr>
        <p:blipFill>
          <a:blip r:embed="rId3"/>
          <a:stretch>
            <a:fillRect/>
          </a:stretch>
        </p:blipFill>
        <p:spPr>
          <a:xfrm>
            <a:off x="2533650" y="1176407"/>
            <a:ext cx="7124700" cy="5194300"/>
          </a:xfrm>
          <a:prstGeom prst="rect">
            <a:avLst/>
          </a:prstGeom>
        </p:spPr>
      </p:pic>
    </p:spTree>
    <p:extLst>
      <p:ext uri="{BB962C8B-B14F-4D97-AF65-F5344CB8AC3E}">
        <p14:creationId xmlns:p14="http://schemas.microsoft.com/office/powerpoint/2010/main" val="255177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14068" y="373362"/>
            <a:ext cx="12192000" cy="5632311"/>
          </a:xfrm>
          <a:prstGeom prst="rect">
            <a:avLst/>
          </a:prstGeom>
          <a:noFill/>
        </p:spPr>
        <p:txBody>
          <a:bodyPr wrap="square" rtlCol="0">
            <a:spAutoFit/>
          </a:bodyPr>
          <a:lstStyle/>
          <a:p>
            <a:pPr algn="ctr"/>
            <a:r>
              <a:rPr lang="en-US" sz="3200" b="1" dirty="0">
                <a:latin typeface="Papyrus" panose="020B0602040200020303" pitchFamily="34" charset="77"/>
              </a:rPr>
              <a:t>Look at</a:t>
            </a:r>
          </a:p>
          <a:p>
            <a:pPr algn="ctr"/>
            <a:endParaRPr lang="en-US" b="1" dirty="0">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average.py</a:t>
            </a:r>
            <a:endParaRPr lang="en-US" sz="3200" b="1" dirty="0">
              <a:latin typeface="Courier New" panose="02070309020205020404" pitchFamily="49" charset="0"/>
              <a:cs typeface="Courier New" panose="02070309020205020404" pitchFamily="49" charset="0"/>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Introduce command “input” to read something from terminal. ” input” can put up a prompt, and it returns string, so you need to convert to the input to an appropriate type of number</a:t>
            </a:r>
          </a:p>
          <a:p>
            <a:pPr algn="ctr"/>
            <a:endParaRPr lang="en-US" b="1" dirty="0">
              <a:latin typeface="Papyrus" panose="020B0602040200020303" pitchFamily="34" charset="77"/>
            </a:endParaRPr>
          </a:p>
          <a:p>
            <a:pPr algn="ctr"/>
            <a:r>
              <a:rPr lang="en-US" sz="3200" b="1" dirty="0">
                <a:latin typeface="Papyrus" panose="020B0602040200020303" pitchFamily="34" charset="77"/>
              </a:rPr>
              <a:t>Note that, unlike MATLAB, python does not print stuff out “automatically”, there is no equivalent to leaving the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off the end in MATLAB.</a:t>
            </a:r>
          </a:p>
          <a:p>
            <a:pPr algn="ctr"/>
            <a:endParaRPr lang="en-US" b="1" dirty="0">
              <a:latin typeface="Papyrus" panose="020B0602040200020303" pitchFamily="34" charset="77"/>
            </a:endParaRPr>
          </a:p>
          <a:p>
            <a:pPr algn="ctr"/>
            <a:r>
              <a:rPr lang="en-US" sz="3200" b="1" dirty="0">
                <a:latin typeface="Papyrus" panose="020B0602040200020303" pitchFamily="34" charset="77"/>
              </a:rPr>
              <a:t>You have to print explicitly.</a:t>
            </a:r>
          </a:p>
        </p:txBody>
      </p:sp>
    </p:spTree>
    <p:extLst>
      <p:ext uri="{BB962C8B-B14F-4D97-AF65-F5344CB8AC3E}">
        <p14:creationId xmlns:p14="http://schemas.microsoft.com/office/powerpoint/2010/main" val="2777577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936010"/>
            <a:ext cx="12192000" cy="2492990"/>
          </a:xfrm>
          <a:prstGeom prst="rect">
            <a:avLst/>
          </a:prstGeom>
          <a:noFill/>
        </p:spPr>
        <p:txBody>
          <a:bodyPr wrap="square" rtlCol="0">
            <a:spAutoFit/>
          </a:bodyPr>
          <a:lstStyle/>
          <a:p>
            <a:pPr algn="ctr"/>
            <a:r>
              <a:rPr lang="en-US" sz="3200" b="1" dirty="0">
                <a:latin typeface="Papyrus" panose="020B0602040200020303" pitchFamily="34" charset="77"/>
              </a:rPr>
              <a:t>What does this do?</a:t>
            </a:r>
          </a:p>
          <a:p>
            <a:endParaRPr lang="en-US" b="1" dirty="0">
              <a:latin typeface="Papyrus" panose="020B0602040200020303" pitchFamily="34" charset="77"/>
            </a:endParaRPr>
          </a:p>
          <a:p>
            <a:r>
              <a:rPr lang="en-US" sz="2800" b="1" dirty="0" err="1">
                <a:latin typeface="Courier New" panose="02070309020205020404" pitchFamily="49" charset="0"/>
                <a:cs typeface="Courier New" panose="02070309020205020404" pitchFamily="49" charset="0"/>
              </a:rPr>
              <a:t>np.exp</a:t>
            </a:r>
            <a:r>
              <a:rPr lang="en-US" sz="2800" b="1" dirty="0">
                <a:latin typeface="Courier New" panose="02070309020205020404" pitchFamily="49" charset="0"/>
                <a:cs typeface="Courier New" panose="02070309020205020404" pitchFamily="49" charset="0"/>
              </a:rPr>
              <a:t>(-t) * </a:t>
            </a:r>
            <a:r>
              <a:rPr lang="en-US" sz="2800" b="1" dirty="0" err="1">
                <a:latin typeface="Courier New" panose="02070309020205020404" pitchFamily="49" charset="0"/>
                <a:cs typeface="Courier New" panose="02070309020205020404" pitchFamily="49" charset="0"/>
              </a:rPr>
              <a:t>np.cos</a:t>
            </a:r>
            <a:r>
              <a:rPr lang="en-US" sz="2800" b="1" dirty="0">
                <a:latin typeface="Courier New" panose="02070309020205020404" pitchFamily="49" charset="0"/>
                <a:cs typeface="Courier New" panose="02070309020205020404" pitchFamily="49" charset="0"/>
              </a:rPr>
              <a:t>(2*</a:t>
            </a:r>
            <a:r>
              <a:rPr lang="en-US" sz="2800" b="1" dirty="0" err="1">
                <a:latin typeface="Courier New" panose="02070309020205020404" pitchFamily="49" charset="0"/>
                <a:cs typeface="Courier New" panose="02070309020205020404" pitchFamily="49" charset="0"/>
              </a:rPr>
              <a:t>np.pi</a:t>
            </a:r>
            <a:r>
              <a:rPr lang="en-US" sz="2800" b="1" dirty="0">
                <a:latin typeface="Courier New" panose="02070309020205020404" pitchFamily="49" charset="0"/>
                <a:cs typeface="Courier New" panose="02070309020205020404" pitchFamily="49" charset="0"/>
              </a:rPr>
              <a:t>*t)</a:t>
            </a:r>
          </a:p>
          <a:p>
            <a:endParaRPr lang="en-US" b="1" dirty="0">
              <a:latin typeface="Papyrus" panose="020B0602040200020303" pitchFamily="34" charset="77"/>
            </a:endParaRPr>
          </a:p>
          <a:p>
            <a:pPr algn="ctr"/>
            <a:r>
              <a:rPr lang="en-US" sz="3200" b="1" dirty="0">
                <a:latin typeface="Papyrus" panose="020B0602040200020303" pitchFamily="34" charset="77"/>
              </a:rPr>
              <a:t>Is same as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rPr>
              <a:t>” in MATLAB!</a:t>
            </a:r>
          </a:p>
          <a:p>
            <a:endParaRPr lang="en-US" sz="2800" b="1" dirty="0">
              <a:latin typeface="Papyrus" panose="020B0602040200020303" pitchFamily="34" charset="77"/>
            </a:endParaRPr>
          </a:p>
        </p:txBody>
      </p:sp>
    </p:spTree>
    <p:extLst>
      <p:ext uri="{BB962C8B-B14F-4D97-AF65-F5344CB8AC3E}">
        <p14:creationId xmlns:p14="http://schemas.microsoft.com/office/powerpoint/2010/main" val="4109208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34FEC-B9FF-144D-A671-3358D9064B26}"/>
              </a:ext>
            </a:extLst>
          </p:cNvPr>
          <p:cNvSpPr txBox="1"/>
          <p:nvPr/>
        </p:nvSpPr>
        <p:spPr>
          <a:xfrm>
            <a:off x="0" y="273132"/>
            <a:ext cx="12192000" cy="2554545"/>
          </a:xfrm>
          <a:prstGeom prst="rect">
            <a:avLst/>
          </a:prstGeom>
          <a:noFill/>
        </p:spPr>
        <p:txBody>
          <a:bodyPr wrap="square" rtlCol="0">
            <a:spAutoFit/>
          </a:bodyPr>
          <a:lstStyle/>
          <a:p>
            <a:pPr algn="ctr"/>
            <a:r>
              <a:rPr lang="en-US" sz="3200" dirty="0">
                <a:latin typeface="Papyrus" panose="020B0602040200020303" pitchFamily="34" charset="77"/>
              </a:rPr>
              <a:t>Intro to </a:t>
            </a:r>
            <a:r>
              <a:rPr lang="en-US" sz="3200" dirty="0">
                <a:latin typeface="Courier New" panose="02070309020205020404" pitchFamily="49" charset="0"/>
                <a:cs typeface="Courier New" panose="02070309020205020404" pitchFamily="49" charset="0"/>
              </a:rPr>
              <a:t>NUMPY</a:t>
            </a:r>
          </a:p>
          <a:p>
            <a:pPr algn="ctr"/>
            <a:endParaRPr lang="en-US" sz="3200" dirty="0">
              <a:latin typeface="Papyrus" panose="020B0602040200020303" pitchFamily="34" charset="77"/>
            </a:endParaRPr>
          </a:p>
          <a:p>
            <a:pPr algn="ctr"/>
            <a:r>
              <a:rPr lang="en-US" sz="3200" dirty="0">
                <a:latin typeface="Courier New" panose="02070309020205020404" pitchFamily="49" charset="0"/>
                <a:cs typeface="Courier New" panose="02070309020205020404" pitchFamily="49" charset="0"/>
              </a:rPr>
              <a:t>NUMPY</a:t>
            </a:r>
            <a:r>
              <a:rPr lang="en-US" sz="3200" dirty="0">
                <a:latin typeface="Papyrus" panose="020B0602040200020303" pitchFamily="34" charset="77"/>
              </a:rPr>
              <a:t>, Numerical Python, is a library consisting of multidimensional array objects and a collection of routines for processing those arrays.</a:t>
            </a:r>
          </a:p>
        </p:txBody>
      </p:sp>
    </p:spTree>
    <p:extLst>
      <p:ext uri="{BB962C8B-B14F-4D97-AF65-F5344CB8AC3E}">
        <p14:creationId xmlns:p14="http://schemas.microsoft.com/office/powerpoint/2010/main" val="187549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D34FEC-B9FF-144D-A671-3358D9064B26}"/>
              </a:ext>
            </a:extLst>
          </p:cNvPr>
          <p:cNvSpPr txBox="1"/>
          <p:nvPr/>
        </p:nvSpPr>
        <p:spPr>
          <a:xfrm>
            <a:off x="0" y="-11874"/>
            <a:ext cx="12192000" cy="6924973"/>
          </a:xfrm>
          <a:prstGeom prst="rect">
            <a:avLst/>
          </a:prstGeom>
          <a:noFill/>
        </p:spPr>
        <p:txBody>
          <a:bodyPr wrap="square" rtlCol="0">
            <a:spAutoFit/>
          </a:bodyPr>
          <a:lstStyle/>
          <a:p>
            <a:pPr algn="ctr"/>
            <a:r>
              <a:rPr lang="en-US" sz="3200" b="1" dirty="0">
                <a:latin typeface="Papyrus" panose="020B0602040200020303" pitchFamily="34" charset="77"/>
              </a:rPr>
              <a:t>Memory Layout of Multi-dimensional Arrays</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Multidimensional arrays are stored as contiguous data in memory.</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 There’s freedom of choice in how to arrange the array elements in this memory segment. </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Consider the case of a 2-dimensional array, w/ rows &amp; columns:</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One possible way to store this array as a consecutive sequence of values is to store the rows after each other (C </a:t>
            </a:r>
            <a:r>
              <a:rPr lang="en-US" sz="3200" b="1" dirty="0">
                <a:solidFill>
                  <a:schemeClr val="bg1">
                    <a:lumMod val="50000"/>
                  </a:schemeClr>
                </a:solidFill>
                <a:latin typeface="Papyrus" panose="020B0602040200020303" pitchFamily="34" charset="77"/>
              </a:rPr>
              <a:t>and Python default</a:t>
            </a:r>
            <a:r>
              <a:rPr lang="en-US" sz="3200" b="1" dirty="0">
                <a:latin typeface="Papyrus" panose="020B0602040200020303" pitchFamily="34" charset="77"/>
              </a:rPr>
              <a:t>), and another equally valid approach is to store the columns one after another (Fortran, MATLAB).</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The former is called </a:t>
            </a:r>
            <a:r>
              <a:rPr lang="en-US" sz="3200" b="1" u="sng" dirty="0">
                <a:latin typeface="Papyrus" panose="020B0602040200020303" pitchFamily="34" charset="77"/>
              </a:rPr>
              <a:t>row-major</a:t>
            </a:r>
            <a:r>
              <a:rPr lang="en-US" sz="3200" b="1" dirty="0">
                <a:latin typeface="Papyrus" panose="020B0602040200020303" pitchFamily="34" charset="77"/>
              </a:rPr>
              <a:t> format and the latter is </a:t>
            </a:r>
            <a:r>
              <a:rPr lang="en-US" sz="3200" b="1" u="sng" dirty="0">
                <a:latin typeface="Papyrus" panose="020B0602040200020303" pitchFamily="34" charset="77"/>
              </a:rPr>
              <a:t>column-major</a:t>
            </a:r>
            <a:r>
              <a:rPr lang="en-US" sz="3200" b="1" dirty="0">
                <a:latin typeface="Papyrus" panose="020B0602040200020303" pitchFamily="34" charset="77"/>
              </a:rPr>
              <a:t> format.</a:t>
            </a:r>
          </a:p>
        </p:txBody>
      </p:sp>
    </p:spTree>
    <p:extLst>
      <p:ext uri="{BB962C8B-B14F-4D97-AF65-F5344CB8AC3E}">
        <p14:creationId xmlns:p14="http://schemas.microsoft.com/office/powerpoint/2010/main" val="2197095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192D00-1B76-F046-8D02-6E4C9DA54068}"/>
              </a:ext>
            </a:extLst>
          </p:cNvPr>
          <p:cNvPicPr>
            <a:picLocks noChangeAspect="1"/>
          </p:cNvPicPr>
          <p:nvPr/>
        </p:nvPicPr>
        <p:blipFill>
          <a:blip r:embed="rId2"/>
          <a:stretch>
            <a:fillRect/>
          </a:stretch>
        </p:blipFill>
        <p:spPr>
          <a:xfrm>
            <a:off x="1670050" y="37444"/>
            <a:ext cx="8851900" cy="4241800"/>
          </a:xfrm>
          <a:prstGeom prst="rect">
            <a:avLst/>
          </a:prstGeom>
        </p:spPr>
      </p:pic>
      <p:sp>
        <p:nvSpPr>
          <p:cNvPr id="3" name="Rectangle 2">
            <a:extLst>
              <a:ext uri="{FF2B5EF4-FFF2-40B4-BE49-F238E27FC236}">
                <a16:creationId xmlns:a16="http://schemas.microsoft.com/office/drawing/2014/main" id="{7B28AA5F-5852-C444-B2FD-3C49E42CD7FC}"/>
              </a:ext>
            </a:extLst>
          </p:cNvPr>
          <p:cNvSpPr/>
          <p:nvPr/>
        </p:nvSpPr>
        <p:spPr>
          <a:xfrm>
            <a:off x="1" y="4150862"/>
            <a:ext cx="12191999" cy="2554545"/>
          </a:xfrm>
          <a:prstGeom prst="rect">
            <a:avLst/>
          </a:prstGeom>
        </p:spPr>
        <p:txBody>
          <a:bodyPr wrap="square">
            <a:spAutoFit/>
          </a:bodyPr>
          <a:lstStyle/>
          <a:p>
            <a:pPr algn="ctr"/>
            <a:r>
              <a:rPr lang="en-US" sz="3200" b="1" dirty="0">
                <a:solidFill>
                  <a:srgbClr val="000000"/>
                </a:solidFill>
                <a:latin typeface="Papyrus" panose="020B0602040200020303" pitchFamily="34" charset="77"/>
              </a:rPr>
              <a:t>Which one to use, row-major or column-major, is a matter of convention.</a:t>
            </a:r>
          </a:p>
          <a:p>
            <a:pPr algn="ctr"/>
            <a:r>
              <a:rPr lang="en-US" sz="3200" b="1" dirty="0">
                <a:solidFill>
                  <a:srgbClr val="000000"/>
                </a:solidFill>
                <a:latin typeface="Papyrus" panose="020B0602040200020303" pitchFamily="34" charset="77"/>
              </a:rPr>
              <a:t>They are equally good solutions – you just need to know which is being used.</a:t>
            </a:r>
          </a:p>
          <a:p>
            <a:pPr algn="ctr"/>
            <a:r>
              <a:rPr lang="en-US" sz="3200" b="1" dirty="0">
                <a:solidFill>
                  <a:srgbClr val="000000"/>
                </a:solidFill>
                <a:latin typeface="Papyrus" panose="020B0602040200020303" pitchFamily="34" charset="77"/>
              </a:rPr>
              <a:t>Default in Python is </a:t>
            </a:r>
            <a:r>
              <a:rPr lang="en-US" sz="3200" b="1" u="sng" dirty="0">
                <a:solidFill>
                  <a:srgbClr val="000000"/>
                </a:solidFill>
                <a:latin typeface="Papyrus" panose="020B0602040200020303" pitchFamily="34" charset="77"/>
              </a:rPr>
              <a:t>row-major</a:t>
            </a:r>
            <a:r>
              <a:rPr lang="en-US" sz="3200" b="1" dirty="0">
                <a:solidFill>
                  <a:srgbClr val="000000"/>
                </a:solidFill>
                <a:latin typeface="Papyrus" panose="020B0602040200020303" pitchFamily="34" charset="77"/>
              </a:rPr>
              <a:t>.</a:t>
            </a:r>
            <a:endParaRPr lang="en-US" sz="3200" b="1" dirty="0">
              <a:latin typeface="Papyrus" panose="020B0602040200020303" pitchFamily="34" charset="77"/>
            </a:endParaRPr>
          </a:p>
        </p:txBody>
      </p:sp>
    </p:spTree>
    <p:extLst>
      <p:ext uri="{BB962C8B-B14F-4D97-AF65-F5344CB8AC3E}">
        <p14:creationId xmlns:p14="http://schemas.microsoft.com/office/powerpoint/2010/main" val="429945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BD24A-6FD7-B742-9350-8EBE1BBE9FA0}"/>
              </a:ext>
            </a:extLst>
          </p:cNvPr>
          <p:cNvSpPr txBox="1"/>
          <p:nvPr/>
        </p:nvSpPr>
        <p:spPr>
          <a:xfrm>
            <a:off x="0" y="0"/>
            <a:ext cx="12192000" cy="584775"/>
          </a:xfrm>
          <a:prstGeom prst="rect">
            <a:avLst/>
          </a:prstGeom>
          <a:noFill/>
        </p:spPr>
        <p:txBody>
          <a:bodyPr wrap="square" rtlCol="0">
            <a:spAutoFit/>
          </a:bodyPr>
          <a:lstStyle/>
          <a:p>
            <a:pPr algn="ctr"/>
            <a:r>
              <a:rPr lang="en-US" sz="3200" dirty="0">
                <a:latin typeface="Courier New" panose="02070309020205020404" pitchFamily="49" charset="0"/>
                <a:cs typeface="Courier New" panose="02070309020205020404" pitchFamily="49" charset="0"/>
              </a:rPr>
              <a:t>NUMPY</a:t>
            </a:r>
            <a:r>
              <a:rPr lang="en-US" sz="3200" dirty="0">
                <a:latin typeface="Papyrus" panose="020B0602040200020303" pitchFamily="34" charset="77"/>
              </a:rPr>
              <a:t> Data Types (a few more than basic Python)</a:t>
            </a:r>
          </a:p>
        </p:txBody>
      </p:sp>
      <p:sp>
        <p:nvSpPr>
          <p:cNvPr id="5" name="TextBox 4">
            <a:extLst>
              <a:ext uri="{FF2B5EF4-FFF2-40B4-BE49-F238E27FC236}">
                <a16:creationId xmlns:a16="http://schemas.microsoft.com/office/drawing/2014/main" id="{02C50491-F151-E849-8717-06CE06DC78F2}"/>
              </a:ext>
            </a:extLst>
          </p:cNvPr>
          <p:cNvSpPr txBox="1"/>
          <p:nvPr/>
        </p:nvSpPr>
        <p:spPr>
          <a:xfrm>
            <a:off x="12700" y="792857"/>
            <a:ext cx="12192000" cy="6124754"/>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bool_ : Boolean (True or False), byte</a:t>
            </a:r>
          </a:p>
          <a:p>
            <a:r>
              <a:rPr lang="en-US" sz="2800" b="1" dirty="0">
                <a:latin typeface="Courier New" panose="02070309020205020404" pitchFamily="49" charset="0"/>
                <a:cs typeface="Courier New" panose="02070309020205020404" pitchFamily="49" charset="0"/>
              </a:rPr>
              <a:t>int_ : Default integer (same as C long, int32 or int64)</a:t>
            </a:r>
          </a:p>
          <a:p>
            <a:r>
              <a:rPr lang="en-US" sz="2800" b="1" dirty="0" err="1">
                <a:latin typeface="Courier New" panose="02070309020205020404" pitchFamily="49" charset="0"/>
                <a:cs typeface="Courier New" panose="02070309020205020404" pitchFamily="49" charset="0"/>
              </a:rPr>
              <a:t>intc</a:t>
            </a:r>
            <a:r>
              <a:rPr lang="en-US" sz="2800" b="1" dirty="0">
                <a:latin typeface="Courier New" panose="02070309020205020404" pitchFamily="49" charset="0"/>
                <a:cs typeface="Courier New" panose="02070309020205020404" pitchFamily="49" charset="0"/>
              </a:rPr>
              <a:t> : identical to C int (int32 or int64)</a:t>
            </a:r>
          </a:p>
          <a:p>
            <a:r>
              <a:rPr lang="en-US" sz="2800" b="1" dirty="0" err="1">
                <a:latin typeface="Courier New" panose="02070309020205020404" pitchFamily="49" charset="0"/>
                <a:cs typeface="Courier New" panose="02070309020205020404" pitchFamily="49" charset="0"/>
              </a:rPr>
              <a:t>intp</a:t>
            </a:r>
            <a:r>
              <a:rPr lang="en-US" sz="2800" b="1" dirty="0">
                <a:latin typeface="Courier New" panose="02070309020205020404" pitchFamily="49" charset="0"/>
                <a:cs typeface="Courier New" panose="02070309020205020404" pitchFamily="49" charset="0"/>
              </a:rPr>
              <a:t> : Integer used for indexing (same as C </a:t>
            </a:r>
            <a:r>
              <a:rPr lang="en-US" sz="2800" b="1" dirty="0" err="1">
                <a:latin typeface="Courier New" panose="02070309020205020404" pitchFamily="49" charset="0"/>
                <a:cs typeface="Courier New" panose="02070309020205020404" pitchFamily="49" charset="0"/>
              </a:rPr>
              <a:t>ssize_t</a:t>
            </a:r>
            <a:r>
              <a:rPr lang="en-US" sz="2800" b="1" dirty="0">
                <a:latin typeface="Courier New" panose="02070309020205020404" pitchFamily="49" charset="0"/>
                <a:cs typeface="Courier New" panose="02070309020205020404" pitchFamily="49" charset="0"/>
              </a:rPr>
              <a:t>, int32 or int64)</a:t>
            </a:r>
          </a:p>
          <a:p>
            <a:r>
              <a:rPr lang="en-US" sz="2800" b="1" dirty="0">
                <a:latin typeface="Courier New" panose="02070309020205020404" pitchFamily="49" charset="0"/>
                <a:cs typeface="Courier New" panose="02070309020205020404" pitchFamily="49" charset="0"/>
              </a:rPr>
              <a:t>int8 : Byte (-128 to 127)</a:t>
            </a:r>
          </a:p>
          <a:p>
            <a:r>
              <a:rPr lang="en-US" sz="2800" b="1" dirty="0">
                <a:latin typeface="Courier New" panose="02070309020205020404" pitchFamily="49" charset="0"/>
                <a:cs typeface="Courier New" panose="02070309020205020404" pitchFamily="49" charset="0"/>
              </a:rPr>
              <a:t>int16 : Integer (-32768 to 32767)</a:t>
            </a:r>
          </a:p>
          <a:p>
            <a:r>
              <a:rPr lang="en-US" sz="2800" b="1" dirty="0">
                <a:latin typeface="Courier New" panose="02070309020205020404" pitchFamily="49" charset="0"/>
                <a:cs typeface="Courier New" panose="02070309020205020404" pitchFamily="49" charset="0"/>
              </a:rPr>
              <a:t>int32 : Integer (-2147483648 to 2147483647)</a:t>
            </a:r>
          </a:p>
          <a:p>
            <a:r>
              <a:rPr lang="en-US" sz="2800" b="1" dirty="0">
                <a:latin typeface="Courier New" panose="02070309020205020404" pitchFamily="49" charset="0"/>
                <a:cs typeface="Courier New" panose="02070309020205020404" pitchFamily="49" charset="0"/>
              </a:rPr>
              <a:t>int64 : Integer (-9223372036854775808 to 9223372036854775807)</a:t>
            </a:r>
          </a:p>
          <a:p>
            <a:r>
              <a:rPr lang="en-US" sz="2800" b="1" dirty="0">
                <a:latin typeface="Courier New" panose="02070309020205020404" pitchFamily="49" charset="0"/>
                <a:cs typeface="Courier New" panose="02070309020205020404" pitchFamily="49" charset="0"/>
              </a:rPr>
              <a:t>uint8 : Unsigned integer (0-255)</a:t>
            </a:r>
          </a:p>
          <a:p>
            <a:r>
              <a:rPr lang="en-US" sz="2800" b="1" dirty="0">
                <a:latin typeface="Courier New" panose="02070309020205020404" pitchFamily="49" charset="0"/>
                <a:cs typeface="Courier New" panose="02070309020205020404" pitchFamily="49" charset="0"/>
              </a:rPr>
              <a:t>uint16 : Unsigned integer (0 to 65535)</a:t>
            </a:r>
          </a:p>
          <a:p>
            <a:r>
              <a:rPr lang="en-US" sz="2800" b="1" dirty="0">
                <a:latin typeface="Courier New" panose="02070309020205020404" pitchFamily="49" charset="0"/>
                <a:cs typeface="Courier New" panose="02070309020205020404" pitchFamily="49" charset="0"/>
              </a:rPr>
              <a:t>uint32 : Unsigned integer (0 to 4294967295)</a:t>
            </a:r>
          </a:p>
          <a:p>
            <a:r>
              <a:rPr lang="en-US" sz="2800" b="1" dirty="0">
                <a:latin typeface="Courier New" panose="02070309020205020404" pitchFamily="49" charset="0"/>
                <a:cs typeface="Courier New" panose="02070309020205020404" pitchFamily="49" charset="0"/>
              </a:rPr>
              <a:t>uint64 : Unsigned integer (0 to 18446744073709551615)</a:t>
            </a:r>
          </a:p>
        </p:txBody>
      </p:sp>
    </p:spTree>
    <p:extLst>
      <p:ext uri="{BB962C8B-B14F-4D97-AF65-F5344CB8AC3E}">
        <p14:creationId xmlns:p14="http://schemas.microsoft.com/office/powerpoint/2010/main" val="195005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BD24A-6FD7-B742-9350-8EBE1BBE9FA0}"/>
              </a:ext>
            </a:extLst>
          </p:cNvPr>
          <p:cNvSpPr txBox="1"/>
          <p:nvPr/>
        </p:nvSpPr>
        <p:spPr>
          <a:xfrm>
            <a:off x="0" y="0"/>
            <a:ext cx="12192000" cy="584775"/>
          </a:xfrm>
          <a:prstGeom prst="rect">
            <a:avLst/>
          </a:prstGeom>
          <a:noFill/>
        </p:spPr>
        <p:txBody>
          <a:bodyPr wrap="square" rtlCol="0">
            <a:spAutoFit/>
          </a:bodyPr>
          <a:lstStyle/>
          <a:p>
            <a:pPr algn="ctr"/>
            <a:r>
              <a:rPr lang="en-US" sz="3200" dirty="0">
                <a:latin typeface="Papyrus" panose="020B0602040200020303" pitchFamily="34" charset="77"/>
              </a:rPr>
              <a:t>Data Types</a:t>
            </a:r>
          </a:p>
        </p:txBody>
      </p:sp>
      <p:sp>
        <p:nvSpPr>
          <p:cNvPr id="5" name="TextBox 4">
            <a:extLst>
              <a:ext uri="{FF2B5EF4-FFF2-40B4-BE49-F238E27FC236}">
                <a16:creationId xmlns:a16="http://schemas.microsoft.com/office/drawing/2014/main" id="{02C50491-F151-E849-8717-06CE06DC78F2}"/>
              </a:ext>
            </a:extLst>
          </p:cNvPr>
          <p:cNvSpPr txBox="1"/>
          <p:nvPr/>
        </p:nvSpPr>
        <p:spPr>
          <a:xfrm>
            <a:off x="12700" y="792857"/>
            <a:ext cx="12192000" cy="5816977"/>
          </a:xfrm>
          <a:prstGeom prst="rect">
            <a:avLst/>
          </a:prstGeom>
          <a:noFill/>
        </p:spPr>
        <p:txBody>
          <a:bodyPr wrap="square" rtlCol="0">
            <a:spAutoFit/>
          </a:bodyPr>
          <a:lstStyle/>
          <a:p>
            <a:r>
              <a:rPr lang="en-US" sz="2800" b="1" dirty="0">
                <a:latin typeface="Courier New" panose="02070309020205020404" pitchFamily="49" charset="0"/>
                <a:cs typeface="Courier New" panose="02070309020205020404" pitchFamily="49" charset="0"/>
              </a:rPr>
              <a:t>float_ : Shorthand for float64</a:t>
            </a:r>
          </a:p>
          <a:p>
            <a:r>
              <a:rPr lang="en-US" sz="2800" b="1" dirty="0">
                <a:latin typeface="Courier New" panose="02070309020205020404" pitchFamily="49" charset="0"/>
                <a:cs typeface="Courier New" panose="02070309020205020404" pitchFamily="49" charset="0"/>
              </a:rPr>
              <a:t>float16 : Half precision float: sign bit, 5 bit exp, 10 										bit mantissa</a:t>
            </a:r>
          </a:p>
          <a:p>
            <a:r>
              <a:rPr lang="en-US" sz="2800" b="1" dirty="0">
                <a:latin typeface="Courier New" panose="02070309020205020404" pitchFamily="49" charset="0"/>
                <a:cs typeface="Courier New" panose="02070309020205020404" pitchFamily="49" charset="0"/>
              </a:rPr>
              <a:t>float32 : Single precision float : sign bit, 8 bit exp, 									23 bit mantissa</a:t>
            </a:r>
          </a:p>
          <a:p>
            <a:r>
              <a:rPr lang="en-US" sz="2800" b="1" dirty="0">
                <a:latin typeface="Courier New" panose="02070309020205020404" pitchFamily="49" charset="0"/>
                <a:cs typeface="Courier New" panose="02070309020205020404" pitchFamily="49" charset="0"/>
              </a:rPr>
              <a:t>float64 : Double precision float : sign bit, 11 bit exp, 									52 bit mantissa</a:t>
            </a:r>
          </a:p>
          <a:p>
            <a:r>
              <a:rPr lang="en-US" sz="2800" b="1" dirty="0">
                <a:latin typeface="Courier New" panose="02070309020205020404" pitchFamily="49" charset="0"/>
                <a:cs typeface="Courier New" panose="02070309020205020404" pitchFamily="49" charset="0"/>
              </a:rPr>
              <a:t>complex_ : Shorthand for complex128</a:t>
            </a:r>
          </a:p>
          <a:p>
            <a:r>
              <a:rPr lang="en-US" sz="2800" b="1" dirty="0">
                <a:latin typeface="Courier New" panose="02070309020205020404" pitchFamily="49" charset="0"/>
                <a:cs typeface="Courier New" panose="02070309020205020404" pitchFamily="49" charset="0"/>
              </a:rPr>
              <a:t>complex64 : Complex number, composed of two float32 										(real and </a:t>
            </a:r>
            <a:r>
              <a:rPr lang="en-US" sz="2800" b="1" dirty="0" err="1">
                <a:latin typeface="Courier New" panose="02070309020205020404" pitchFamily="49" charset="0"/>
                <a:cs typeface="Courier New" panose="02070309020205020404" pitchFamily="49" charset="0"/>
              </a:rPr>
              <a:t>imag</a:t>
            </a:r>
            <a:r>
              <a:rPr lang="en-US" sz="2800" b="1" dirty="0">
                <a:latin typeface="Courier New" panose="02070309020205020404" pitchFamily="49" charset="0"/>
                <a:cs typeface="Courier New" panose="02070309020205020404" pitchFamily="49" charset="0"/>
              </a:rPr>
              <a:t>)</a:t>
            </a:r>
          </a:p>
          <a:p>
            <a:r>
              <a:rPr lang="en-US" sz="2800" b="1" dirty="0">
                <a:latin typeface="Courier New" panose="02070309020205020404" pitchFamily="49" charset="0"/>
                <a:cs typeface="Courier New" panose="02070309020205020404" pitchFamily="49" charset="0"/>
              </a:rPr>
              <a:t>complex128 : Complex number, two float64 (real and </a:t>
            </a:r>
            <a:r>
              <a:rPr lang="en-US" sz="2800" b="1" dirty="0" err="1">
                <a:latin typeface="Courier New" panose="02070309020205020404" pitchFamily="49" charset="0"/>
                <a:cs typeface="Courier New" panose="02070309020205020404" pitchFamily="49" charset="0"/>
              </a:rPr>
              <a:t>imag</a:t>
            </a:r>
            <a:r>
              <a:rPr lang="en-US" sz="2800" b="1" dirty="0">
                <a:latin typeface="Courier New" panose="02070309020205020404" pitchFamily="49" charset="0"/>
                <a:cs typeface="Courier New" panose="02070309020205020404" pitchFamily="49" charset="0"/>
              </a:rPr>
              <a:t>)</a:t>
            </a:r>
          </a:p>
          <a:p>
            <a:endParaRPr lang="en-US" sz="3200" b="1" dirty="0"/>
          </a:p>
          <a:p>
            <a:pPr algn="ctr"/>
            <a:r>
              <a:rPr lang="en-US" sz="3200" b="1" dirty="0">
                <a:latin typeface="Papyrus" panose="020B0602040200020303" pitchFamily="34" charset="77"/>
              </a:rPr>
              <a:t>Pretty much covers all possibilities!</a:t>
            </a:r>
          </a:p>
        </p:txBody>
      </p:sp>
    </p:spTree>
    <p:extLst>
      <p:ext uri="{BB962C8B-B14F-4D97-AF65-F5344CB8AC3E}">
        <p14:creationId xmlns:p14="http://schemas.microsoft.com/office/powerpoint/2010/main" val="3792354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C50491-F151-E849-8717-06CE06DC78F2}"/>
              </a:ext>
            </a:extLst>
          </p:cNvPr>
          <p:cNvSpPr txBox="1"/>
          <p:nvPr/>
        </p:nvSpPr>
        <p:spPr>
          <a:xfrm>
            <a:off x="12700" y="-7243"/>
            <a:ext cx="12192000" cy="6124754"/>
          </a:xfrm>
          <a:prstGeom prst="rect">
            <a:avLst/>
          </a:prstGeom>
          <a:noFill/>
        </p:spPr>
        <p:txBody>
          <a:bodyPr wrap="square" rtlCol="0">
            <a:spAutoFit/>
          </a:bodyPr>
          <a:lstStyle/>
          <a:p>
            <a:pPr algn="ctr"/>
            <a:r>
              <a:rPr lang="en-US" sz="3200" b="1" dirty="0">
                <a:latin typeface="Papyrus" panose="020B0602040200020303" pitchFamily="34" charset="77"/>
              </a:rPr>
              <a:t>Data Types</a:t>
            </a:r>
          </a:p>
          <a:p>
            <a:pPr algn="ctr"/>
            <a:endParaRPr lang="en-US" b="1" dirty="0">
              <a:latin typeface="Papyrus" panose="020B0602040200020303" pitchFamily="34" charset="77"/>
            </a:endParaRPr>
          </a:p>
          <a:p>
            <a:pPr algn="ctr"/>
            <a:r>
              <a:rPr lang="en-US" sz="3200" b="1" dirty="0">
                <a:latin typeface="Papyrus" panose="020B0602040200020303" pitchFamily="34" charset="77"/>
              </a:rPr>
              <a:t>NumPy numerical types are instances of </a:t>
            </a:r>
            <a:r>
              <a:rPr lang="en-US" sz="3200" b="1" dirty="0" err="1">
                <a:latin typeface="Courier New" panose="02070309020205020404" pitchFamily="49" charset="0"/>
                <a:cs typeface="Courier New" panose="02070309020205020404" pitchFamily="49" charset="0"/>
              </a:rPr>
              <a:t>dtype</a:t>
            </a:r>
            <a:r>
              <a:rPr lang="en-US" sz="3200" b="1" dirty="0">
                <a:latin typeface="Papyrus" panose="020B0602040200020303" pitchFamily="34" charset="77"/>
              </a:rPr>
              <a:t> (data-type) objects, each having unique characteristics. The </a:t>
            </a:r>
            <a:r>
              <a:rPr lang="en-US" sz="3200" b="1" dirty="0" err="1">
                <a:latin typeface="Papyrus" panose="020B0602040200020303" pitchFamily="34" charset="77"/>
              </a:rPr>
              <a:t>dtypes</a:t>
            </a:r>
            <a:r>
              <a:rPr lang="en-US" sz="3200" b="1" dirty="0">
                <a:latin typeface="Papyrus" panose="020B0602040200020303" pitchFamily="34" charset="77"/>
              </a:rPr>
              <a:t> are available as </a:t>
            </a:r>
            <a:r>
              <a:rPr lang="en-US" sz="3200" b="1" dirty="0" err="1">
                <a:latin typeface="Courier New" panose="02070309020205020404" pitchFamily="49" charset="0"/>
                <a:cs typeface="Courier New" panose="02070309020205020404" pitchFamily="49" charset="0"/>
              </a:rPr>
              <a:t>np.bool</a:t>
            </a:r>
            <a:r>
              <a:rPr lang="en-US" sz="3200" b="1" dirty="0">
                <a:latin typeface="Courier New" panose="02070309020205020404" pitchFamily="49" charset="0"/>
                <a:cs typeface="Courier New" panose="02070309020205020404" pitchFamily="49" charset="0"/>
              </a:rPr>
              <a:t>_, np.float32</a:t>
            </a:r>
            <a:r>
              <a:rPr lang="en-US" sz="3200" b="1" dirty="0">
                <a:latin typeface="Papyrus" panose="020B0602040200020303" pitchFamily="34" charset="77"/>
              </a:rPr>
              <a:t>, etc.</a:t>
            </a:r>
          </a:p>
          <a:p>
            <a:pPr algn="ctr"/>
            <a:endParaRPr lang="en-US" b="1" dirty="0">
              <a:latin typeface="Papyrus" panose="020B0602040200020303" pitchFamily="34" charset="77"/>
            </a:endParaRPr>
          </a:p>
          <a:p>
            <a:pPr algn="ctr"/>
            <a:r>
              <a:rPr lang="en-US" sz="3200" b="1" dirty="0">
                <a:latin typeface="Papyrus" panose="020B0602040200020303" pitchFamily="34" charset="77"/>
              </a:rPr>
              <a:t>Data Type Objects (</a:t>
            </a:r>
            <a:r>
              <a:rPr lang="en-US" sz="3200" b="1" dirty="0" err="1">
                <a:latin typeface="Courier New" panose="02070309020205020404" pitchFamily="49" charset="0"/>
                <a:cs typeface="Courier New" panose="02070309020205020404" pitchFamily="49" charset="0"/>
              </a:rPr>
              <a:t>dtype</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A data type object describes interpretation of fixed block of memory corresponding to an array, depending on the following aspects −</a:t>
            </a:r>
          </a:p>
          <a:p>
            <a:pPr algn="ctr"/>
            <a:endParaRPr lang="en-US" b="1" dirty="0">
              <a:latin typeface="Papyrus" panose="020B0602040200020303" pitchFamily="34" charset="77"/>
            </a:endParaRPr>
          </a:p>
          <a:p>
            <a:pPr algn="ctr"/>
            <a:r>
              <a:rPr lang="en-US" sz="3200" b="1" dirty="0">
                <a:latin typeface="Papyrus" panose="020B0602040200020303" pitchFamily="34" charset="77"/>
              </a:rPr>
              <a:t>Type of data (integer, float or Python object)</a:t>
            </a:r>
          </a:p>
          <a:p>
            <a:pPr algn="ctr"/>
            <a:r>
              <a:rPr lang="en-US" sz="3200" b="1" dirty="0">
                <a:latin typeface="Papyrus" panose="020B0602040200020303" pitchFamily="34" charset="77"/>
              </a:rPr>
              <a:t>Size of data</a:t>
            </a:r>
          </a:p>
        </p:txBody>
      </p:sp>
    </p:spTree>
    <p:extLst>
      <p:ext uri="{BB962C8B-B14F-4D97-AF65-F5344CB8AC3E}">
        <p14:creationId xmlns:p14="http://schemas.microsoft.com/office/powerpoint/2010/main" val="274340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C50491-F151-E849-8717-06CE06DC78F2}"/>
              </a:ext>
            </a:extLst>
          </p:cNvPr>
          <p:cNvSpPr txBox="1"/>
          <p:nvPr/>
        </p:nvSpPr>
        <p:spPr>
          <a:xfrm>
            <a:off x="0" y="432373"/>
            <a:ext cx="12192000" cy="2123658"/>
          </a:xfrm>
          <a:prstGeom prst="rect">
            <a:avLst/>
          </a:prstGeom>
          <a:noFill/>
        </p:spPr>
        <p:txBody>
          <a:bodyPr wrap="square" rtlCol="0">
            <a:spAutoFit/>
          </a:bodyPr>
          <a:lstStyle/>
          <a:p>
            <a:pPr algn="ctr"/>
            <a:endParaRPr lang="en-US" b="1" dirty="0">
              <a:latin typeface="Papyrus" panose="020B0602040200020303" pitchFamily="34" charset="77"/>
            </a:endParaRPr>
          </a:p>
          <a:p>
            <a:pPr algn="ctr"/>
            <a:r>
              <a:rPr lang="en-US" sz="3200" b="1" dirty="0">
                <a:latin typeface="Papyrus" panose="020B0602040200020303" pitchFamily="34" charset="77"/>
              </a:rPr>
              <a:t>In case of structured type, the names of fields, data type of each field and part of the memory block taken by each field.</a:t>
            </a:r>
          </a:p>
          <a:p>
            <a:pPr algn="ctr"/>
            <a:endParaRPr lang="en-US" b="1" dirty="0">
              <a:latin typeface="Papyrus" panose="020B0602040200020303" pitchFamily="34" charset="77"/>
            </a:endParaRPr>
          </a:p>
          <a:p>
            <a:pPr algn="ctr"/>
            <a:r>
              <a:rPr lang="en-US" sz="3200" b="1" dirty="0">
                <a:latin typeface="Papyrus" panose="020B0602040200020303" pitchFamily="34" charset="77"/>
              </a:rPr>
              <a:t>If data type is a subarray, its shape and data type</a:t>
            </a:r>
          </a:p>
        </p:txBody>
      </p:sp>
    </p:spTree>
    <p:extLst>
      <p:ext uri="{BB962C8B-B14F-4D97-AF65-F5344CB8AC3E}">
        <p14:creationId xmlns:p14="http://schemas.microsoft.com/office/powerpoint/2010/main" val="1680124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2C50491-F151-E849-8717-06CE06DC78F2}"/>
              </a:ext>
            </a:extLst>
          </p:cNvPr>
          <p:cNvSpPr txBox="1"/>
          <p:nvPr/>
        </p:nvSpPr>
        <p:spPr>
          <a:xfrm>
            <a:off x="0" y="748901"/>
            <a:ext cx="12192000" cy="5355312"/>
          </a:xfrm>
          <a:prstGeom prst="rect">
            <a:avLst/>
          </a:prstGeom>
          <a:noFill/>
        </p:spPr>
        <p:txBody>
          <a:bodyPr wrap="square" rtlCol="0">
            <a:spAutoFit/>
          </a:bodyPr>
          <a:lstStyle/>
          <a:p>
            <a:pPr algn="ctr"/>
            <a:r>
              <a:rPr lang="en-US" sz="3200" b="1" dirty="0">
                <a:latin typeface="Papyrus" panose="020B0602040200020303" pitchFamily="34" charset="77"/>
              </a:rPr>
              <a:t>Byte order (little-endian or big-endian)</a:t>
            </a:r>
          </a:p>
          <a:p>
            <a:pPr algn="ctr"/>
            <a:endParaRPr lang="en-US" b="1" dirty="0">
              <a:latin typeface="Papyrus" panose="020B0602040200020303" pitchFamily="34" charset="77"/>
            </a:endParaRPr>
          </a:p>
          <a:p>
            <a:pPr algn="ctr"/>
            <a:endParaRPr lang="en-US" b="1" dirty="0">
              <a:latin typeface="Papyrus" panose="020B0602040200020303" pitchFamily="34" charset="77"/>
            </a:endParaRPr>
          </a:p>
          <a:p>
            <a:pPr algn="ctr"/>
            <a:r>
              <a:rPr lang="en-US" sz="3200" b="1" dirty="0">
                <a:latin typeface="Papyrus" panose="020B0602040200020303" pitchFamily="34" charset="77"/>
              </a:rPr>
              <a:t>The byte order is identified by prefixing '</a:t>
            </a:r>
            <a:r>
              <a:rPr lang="en-US" sz="3200" b="1" dirty="0">
                <a:latin typeface="Courier New" panose="02070309020205020404" pitchFamily="49" charset="0"/>
                <a:cs typeface="Courier New" panose="02070309020205020404" pitchFamily="49" charset="0"/>
              </a:rPr>
              <a:t>&lt;</a:t>
            </a:r>
            <a:r>
              <a:rPr lang="en-US" sz="3200" b="1" dirty="0">
                <a:latin typeface="Papyrus" panose="020B0602040200020303" pitchFamily="34" charset="77"/>
              </a:rPr>
              <a:t>' or '</a:t>
            </a:r>
            <a:r>
              <a:rPr lang="en-US" sz="3200" b="1" dirty="0">
                <a:latin typeface="Courier New" panose="02070309020205020404" pitchFamily="49" charset="0"/>
                <a:cs typeface="Courier New" panose="02070309020205020404" pitchFamily="49" charset="0"/>
              </a:rPr>
              <a:t>&gt;</a:t>
            </a:r>
            <a:r>
              <a:rPr lang="en-US" sz="3200" b="1" dirty="0">
                <a:latin typeface="Papyrus" panose="020B0602040200020303" pitchFamily="34" charset="77"/>
              </a:rPr>
              <a:t>' to data type.</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&lt;</a:t>
            </a:r>
            <a:r>
              <a:rPr lang="en-US" sz="3200" b="1" dirty="0">
                <a:latin typeface="Papyrus" panose="020B0602040200020303" pitchFamily="34" charset="77"/>
              </a:rPr>
              <a:t>' means that encoding is little-endian (least significant byte is stored in smallest address).</a:t>
            </a:r>
          </a:p>
          <a:p>
            <a:pPr algn="ctr"/>
            <a:endParaRPr lang="en-US" b="1" dirty="0">
              <a:latin typeface="Papyrus" panose="020B0602040200020303" pitchFamily="34" charset="77"/>
            </a:endParaRPr>
          </a:p>
          <a:p>
            <a:pPr algn="ctr"/>
            <a:r>
              <a:rPr lang="en-US" sz="3200" b="1" dirty="0">
                <a:latin typeface="Papyrus" panose="020B0602040200020303" pitchFamily="34" charset="77"/>
              </a:rPr>
              <a:t> '</a:t>
            </a:r>
            <a:r>
              <a:rPr lang="en-US" sz="3200" b="1" dirty="0">
                <a:latin typeface="Courier New" panose="02070309020205020404" pitchFamily="49" charset="0"/>
                <a:cs typeface="Courier New" panose="02070309020205020404" pitchFamily="49" charset="0"/>
              </a:rPr>
              <a:t>&gt;</a:t>
            </a:r>
            <a:r>
              <a:rPr lang="en-US" sz="3200" b="1" dirty="0">
                <a:latin typeface="Papyrus" panose="020B0602040200020303" pitchFamily="34" charset="77"/>
              </a:rPr>
              <a:t>' means that encoding is big-endian (most significant byte is stored in smallest address).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Byte ordering is determined by the </a:t>
            </a:r>
            <a:r>
              <a:rPr lang="en-US" sz="3200" b="1" u="sng" dirty="0">
                <a:latin typeface="Papyrus" panose="020B0602040200020303" pitchFamily="34" charset="77"/>
              </a:rPr>
              <a:t>HARDWARE</a:t>
            </a:r>
            <a:r>
              <a:rPr lang="en-US" sz="3200" b="1" dirty="0">
                <a:latin typeface="Papyrus" panose="020B0602040200020303" pitchFamily="34" charset="77"/>
              </a:rPr>
              <a:t>.</a:t>
            </a:r>
          </a:p>
        </p:txBody>
      </p:sp>
    </p:spTree>
    <p:extLst>
      <p:ext uri="{BB962C8B-B14F-4D97-AF65-F5344CB8AC3E}">
        <p14:creationId xmlns:p14="http://schemas.microsoft.com/office/powerpoint/2010/main" val="30889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5930C4-4BB3-B346-8AE2-1AE0A2086859}"/>
              </a:ext>
            </a:extLst>
          </p:cNvPr>
          <p:cNvSpPr txBox="1"/>
          <p:nvPr/>
        </p:nvSpPr>
        <p:spPr>
          <a:xfrm>
            <a:off x="4555671" y="1012371"/>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1FD61FC6-6F0B-B64E-9196-32834D1BFF7A}"/>
              </a:ext>
            </a:extLst>
          </p:cNvPr>
          <p:cNvSpPr txBox="1"/>
          <p:nvPr/>
        </p:nvSpPr>
        <p:spPr>
          <a:xfrm>
            <a:off x="30177" y="16332"/>
            <a:ext cx="12150941" cy="769441"/>
          </a:xfrm>
          <a:prstGeom prst="rect">
            <a:avLst/>
          </a:prstGeom>
          <a:noFill/>
        </p:spPr>
        <p:txBody>
          <a:bodyPr wrap="square" rtlCol="0">
            <a:spAutoFit/>
          </a:bodyPr>
          <a:lstStyle/>
          <a:p>
            <a:pPr algn="ctr"/>
            <a:r>
              <a:rPr lang="en-US" sz="3200" dirty="0">
                <a:solidFill>
                  <a:schemeClr val="tx1">
                    <a:lumMod val="95000"/>
                    <a:lumOff val="5000"/>
                  </a:schemeClr>
                </a:solidFill>
                <a:latin typeface="Papyrus" panose="020B0602040200020303" pitchFamily="34" charset="77"/>
              </a:rPr>
              <a:t>Endianness</a:t>
            </a:r>
          </a:p>
          <a:p>
            <a:pPr algn="ctr"/>
            <a:endParaRPr lang="en-US" sz="1200" dirty="0">
              <a:solidFill>
                <a:schemeClr val="tx1">
                  <a:lumMod val="95000"/>
                  <a:lumOff val="5000"/>
                </a:schemeClr>
              </a:solidFill>
            </a:endParaRPr>
          </a:p>
        </p:txBody>
      </p:sp>
      <p:pic>
        <p:nvPicPr>
          <p:cNvPr id="3076" name="Picture 4">
            <a:extLst>
              <a:ext uri="{FF2B5EF4-FFF2-40B4-BE49-F238E27FC236}">
                <a16:creationId xmlns:a16="http://schemas.microsoft.com/office/drawing/2014/main" id="{385BF79B-F2DF-B241-A4CF-7C39FB87C8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1032"/>
            <a:ext cx="12192000" cy="585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2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246900"/>
            <a:ext cx="12118428" cy="6401753"/>
          </a:xfrm>
          <a:prstGeom prst="rect">
            <a:avLst/>
          </a:prstGeom>
          <a:noFill/>
        </p:spPr>
        <p:txBody>
          <a:bodyPr wrap="square" rtlCol="0">
            <a:spAutoFit/>
          </a:bodyPr>
          <a:lstStyle/>
          <a:p>
            <a:pPr algn="ctr"/>
            <a:r>
              <a:rPr lang="en-US" sz="3200" b="1" dirty="0">
                <a:latin typeface="Papyrus" panose="020B0602040200020303" pitchFamily="34" charset="77"/>
                <a:cs typeface="Calibri" panose="020F0502020204030204" pitchFamily="34" charset="0"/>
              </a:rPr>
              <a:t>Look at</a:t>
            </a:r>
          </a:p>
          <a:p>
            <a:pPr algn="ctr"/>
            <a:endParaRPr lang="en-US" b="1" dirty="0">
              <a:latin typeface="Papyrus" panose="020B0602040200020303" pitchFamily="34" charset="77"/>
              <a:cs typeface="Calibri" panose="020F0502020204030204" pitchFamily="34" charset="0"/>
            </a:endParaRPr>
          </a:p>
          <a:p>
            <a:pPr algn="ctr"/>
            <a:r>
              <a:rPr lang="en-US" sz="3200" b="1" dirty="0" err="1">
                <a:latin typeface="Courier New" panose="02070309020205020404" pitchFamily="49" charset="0"/>
                <a:cs typeface="Courier New" panose="02070309020205020404" pitchFamily="49" charset="0"/>
              </a:rPr>
              <a:t>perfect_square.py</a:t>
            </a:r>
            <a:endParaRPr lang="en-US" sz="3200" b="1" dirty="0">
              <a:latin typeface="Courier New" panose="02070309020205020404" pitchFamily="49" charset="0"/>
              <a:cs typeface="Courier New" panose="02070309020205020404" pitchFamily="49" charset="0"/>
            </a:endParaRP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Introduces for loop and if statements.</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Notice for and if statements end with a “</a:t>
            </a:r>
            <a:r>
              <a:rPr lang="en-US" sz="3200" b="1" dirty="0">
                <a:latin typeface="Courier New" panose="02070309020205020404" pitchFamily="49" charset="0"/>
                <a:cs typeface="Courier New" panose="02070309020205020404" pitchFamily="49" charset="0"/>
              </a:rPr>
              <a:t>:</a:t>
            </a:r>
            <a:r>
              <a:rPr lang="en-US" sz="3200" b="1" dirty="0">
                <a:latin typeface="Papyrus" panose="020B0602040200020303" pitchFamily="34" charset="77"/>
                <a:cs typeface="Calibri" panose="020F0502020204030204" pitchFamily="34" charset="0"/>
              </a:rPr>
              <a:t>”</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Notice indenting – this is a “</a:t>
            </a:r>
            <a:r>
              <a:rPr lang="en-US" sz="3200" b="1" u="sng" dirty="0">
                <a:latin typeface="Papyrus" panose="020B0602040200020303" pitchFamily="34" charset="77"/>
                <a:cs typeface="Calibri" panose="020F0502020204030204" pitchFamily="34" charset="0"/>
              </a:rPr>
              <a:t>feature</a:t>
            </a:r>
            <a:r>
              <a:rPr lang="en-US" sz="3200" b="1" dirty="0">
                <a:latin typeface="Papyrus" panose="020B0602040200020303" pitchFamily="34" charset="77"/>
                <a:cs typeface="Calibri" panose="020F0502020204030204" pitchFamily="34" charset="0"/>
              </a:rPr>
              <a:t>” of python, code blocks are defined by indentation.</a:t>
            </a:r>
          </a:p>
          <a:p>
            <a:pPr algn="ctr"/>
            <a:endParaRPr lang="en-US" b="1" dirty="0">
              <a:latin typeface="Papyrus" panose="020B0602040200020303" pitchFamily="34" charset="77"/>
              <a:cs typeface="Calibri" panose="020F0502020204030204" pitchFamily="34" charset="0"/>
            </a:endParaRPr>
          </a:p>
          <a:p>
            <a:pPr algn="ctr"/>
            <a:r>
              <a:rPr lang="en-US" sz="3200" b="1" dirty="0">
                <a:latin typeface="Papyrus" panose="020B0602040200020303" pitchFamily="34" charset="77"/>
                <a:cs typeface="Calibri" panose="020F0502020204030204" pitchFamily="34" charset="0"/>
              </a:rPr>
              <a:t>Also notice, there is </a:t>
            </a:r>
            <a:r>
              <a:rPr lang="en-US" sz="3200" b="1" u="sng" dirty="0">
                <a:latin typeface="Papyrus" panose="020B0602040200020303" pitchFamily="34" charset="77"/>
                <a:cs typeface="Calibri" panose="020F0502020204030204" pitchFamily="34" charset="0"/>
              </a:rPr>
              <a:t>no explicit end to a code block</a:t>
            </a:r>
            <a:r>
              <a:rPr lang="en-US" sz="3200" b="1" dirty="0">
                <a:latin typeface="Papyrus" panose="020B0602040200020303" pitchFamily="34" charset="77"/>
                <a:cs typeface="Calibri" panose="020F0502020204030204" pitchFamily="34" charset="0"/>
              </a:rPr>
              <a:t>, the block ends by reducing the indentation by 1 (or more).</a:t>
            </a:r>
          </a:p>
          <a:p>
            <a:pPr algn="ctr"/>
            <a:r>
              <a:rPr lang="en-US" sz="3200" b="1" dirty="0">
                <a:latin typeface="Papyrus" panose="020B0602040200020303" pitchFamily="34" charset="77"/>
                <a:cs typeface="Calibri" panose="020F0502020204030204" pitchFamily="34" charset="0"/>
              </a:rPr>
              <a:t>You can indent by whatever size you want (1 or more) but have to keep the closing indent same size as opening indent.</a:t>
            </a:r>
          </a:p>
        </p:txBody>
      </p:sp>
    </p:spTree>
    <p:extLst>
      <p:ext uri="{BB962C8B-B14F-4D97-AF65-F5344CB8AC3E}">
        <p14:creationId xmlns:p14="http://schemas.microsoft.com/office/powerpoint/2010/main" val="2129495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5930C4-4BB3-B346-8AE2-1AE0A2086859}"/>
              </a:ext>
            </a:extLst>
          </p:cNvPr>
          <p:cNvSpPr txBox="1"/>
          <p:nvPr/>
        </p:nvSpPr>
        <p:spPr>
          <a:xfrm>
            <a:off x="4555671" y="1012371"/>
            <a:ext cx="184731" cy="369332"/>
          </a:xfrm>
          <a:prstGeom prst="rect">
            <a:avLst/>
          </a:prstGeom>
          <a:noFill/>
        </p:spPr>
        <p:txBody>
          <a:bodyPr wrap="none" rtlCol="0">
            <a:spAutoFit/>
          </a:bodyPr>
          <a:lstStyle/>
          <a:p>
            <a:endParaRPr lang="en-US" dirty="0"/>
          </a:p>
        </p:txBody>
      </p:sp>
      <p:pic>
        <p:nvPicPr>
          <p:cNvPr id="5" name="Picture 4">
            <a:extLst>
              <a:ext uri="{FF2B5EF4-FFF2-40B4-BE49-F238E27FC236}">
                <a16:creationId xmlns:a16="http://schemas.microsoft.com/office/drawing/2014/main" id="{8B62179E-A30A-E94D-AE8E-7F19CBBFAA50}"/>
              </a:ext>
            </a:extLst>
          </p:cNvPr>
          <p:cNvPicPr>
            <a:picLocks noChangeAspect="1"/>
          </p:cNvPicPr>
          <p:nvPr/>
        </p:nvPicPr>
        <p:blipFill>
          <a:blip r:embed="rId3"/>
          <a:stretch>
            <a:fillRect/>
          </a:stretch>
        </p:blipFill>
        <p:spPr>
          <a:xfrm>
            <a:off x="30177" y="3396356"/>
            <a:ext cx="5878032" cy="3465286"/>
          </a:xfrm>
          <a:prstGeom prst="rect">
            <a:avLst/>
          </a:prstGeom>
        </p:spPr>
      </p:pic>
      <p:pic>
        <p:nvPicPr>
          <p:cNvPr id="7" name="Picture 6">
            <a:extLst>
              <a:ext uri="{FF2B5EF4-FFF2-40B4-BE49-F238E27FC236}">
                <a16:creationId xmlns:a16="http://schemas.microsoft.com/office/drawing/2014/main" id="{67C9FCDD-A93E-8F46-9321-FA47145B80C1}"/>
              </a:ext>
            </a:extLst>
          </p:cNvPr>
          <p:cNvPicPr>
            <a:picLocks noChangeAspect="1"/>
          </p:cNvPicPr>
          <p:nvPr/>
        </p:nvPicPr>
        <p:blipFill>
          <a:blip r:embed="rId3"/>
          <a:stretch>
            <a:fillRect/>
          </a:stretch>
        </p:blipFill>
        <p:spPr>
          <a:xfrm flipH="1">
            <a:off x="6303086" y="3396356"/>
            <a:ext cx="5878032" cy="3465286"/>
          </a:xfrm>
          <a:prstGeom prst="rect">
            <a:avLst/>
          </a:prstGeom>
        </p:spPr>
      </p:pic>
      <p:cxnSp>
        <p:nvCxnSpPr>
          <p:cNvPr id="10" name="Straight Arrow Connector 9">
            <a:extLst>
              <a:ext uri="{FF2B5EF4-FFF2-40B4-BE49-F238E27FC236}">
                <a16:creationId xmlns:a16="http://schemas.microsoft.com/office/drawing/2014/main" id="{59AE1DAE-18A8-1648-BDA4-30F8386A8B6D}"/>
              </a:ext>
            </a:extLst>
          </p:cNvPr>
          <p:cNvCxnSpPr>
            <a:cxnSpLocks/>
          </p:cNvCxnSpPr>
          <p:nvPr/>
        </p:nvCxnSpPr>
        <p:spPr>
          <a:xfrm>
            <a:off x="5698671" y="4849599"/>
            <a:ext cx="767443" cy="130628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ED2E67C-4EF2-304E-AAE1-89816B8E8959}"/>
              </a:ext>
            </a:extLst>
          </p:cNvPr>
          <p:cNvCxnSpPr>
            <a:cxnSpLocks/>
          </p:cNvCxnSpPr>
          <p:nvPr/>
        </p:nvCxnSpPr>
        <p:spPr>
          <a:xfrm flipH="1">
            <a:off x="5698671" y="4849599"/>
            <a:ext cx="767443" cy="130628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FD61FC6-6F0B-B64E-9196-32834D1BFF7A}"/>
              </a:ext>
            </a:extLst>
          </p:cNvPr>
          <p:cNvSpPr txBox="1"/>
          <p:nvPr/>
        </p:nvSpPr>
        <p:spPr>
          <a:xfrm>
            <a:off x="30177" y="16332"/>
            <a:ext cx="12150941" cy="3416320"/>
          </a:xfrm>
          <a:prstGeom prst="rect">
            <a:avLst/>
          </a:prstGeom>
          <a:noFill/>
        </p:spPr>
        <p:txBody>
          <a:bodyPr wrap="square" rtlCol="0">
            <a:spAutoFit/>
          </a:bodyPr>
          <a:lstStyle/>
          <a:p>
            <a:pPr algn="ctr"/>
            <a:r>
              <a:rPr lang="en-US" sz="3200" b="1" dirty="0">
                <a:solidFill>
                  <a:schemeClr val="tx1">
                    <a:lumMod val="95000"/>
                    <a:lumOff val="5000"/>
                  </a:schemeClr>
                </a:solidFill>
                <a:latin typeface="Papyrus" panose="020B0602040200020303" pitchFamily="34" charset="77"/>
              </a:rPr>
              <a:t>Endianness</a:t>
            </a:r>
          </a:p>
          <a:p>
            <a:pPr algn="ctr"/>
            <a:endParaRPr lang="en-US" sz="1200" b="1" dirty="0">
              <a:solidFill>
                <a:schemeClr val="tx1">
                  <a:lumMod val="95000"/>
                  <a:lumOff val="5000"/>
                </a:schemeClr>
              </a:solidFill>
              <a:latin typeface="Papyrus" panose="020B0602040200020303" pitchFamily="34" charset="77"/>
            </a:endParaRPr>
          </a:p>
          <a:p>
            <a:pPr algn="ctr"/>
            <a:r>
              <a:rPr lang="en-US" sz="3200" b="1" dirty="0">
                <a:solidFill>
                  <a:schemeClr val="tx1">
                    <a:lumMod val="95000"/>
                    <a:lumOff val="5000"/>
                  </a:schemeClr>
                </a:solidFill>
                <a:latin typeface="Papyrus" panose="020B0602040200020303" pitchFamily="34" charset="77"/>
              </a:rPr>
              <a:t>How memory is “organized” for multi-byte entities</a:t>
            </a:r>
          </a:p>
          <a:p>
            <a:pPr algn="ctr"/>
            <a:r>
              <a:rPr lang="en-US" sz="3200" b="1" dirty="0">
                <a:solidFill>
                  <a:schemeClr val="tx1">
                    <a:lumMod val="95000"/>
                    <a:lumOff val="5000"/>
                  </a:schemeClr>
                </a:solidFill>
                <a:latin typeface="Papyrus" panose="020B0602040200020303" pitchFamily="34" charset="77"/>
              </a:rPr>
              <a:t>As in case of multidimensional array storage – there are 2 equally good solutions.</a:t>
            </a:r>
          </a:p>
          <a:p>
            <a:pPr algn="ctr"/>
            <a:endParaRPr lang="en-US" sz="1200" b="1" dirty="0">
              <a:solidFill>
                <a:schemeClr val="tx1">
                  <a:lumMod val="95000"/>
                  <a:lumOff val="5000"/>
                </a:schemeClr>
              </a:solidFill>
              <a:latin typeface="Papyrus" panose="020B0602040200020303" pitchFamily="34" charset="77"/>
            </a:endParaRPr>
          </a:p>
          <a:p>
            <a:pPr algn="ctr"/>
            <a:r>
              <a:rPr lang="en-US" sz="3200" b="1" dirty="0">
                <a:solidFill>
                  <a:schemeClr val="tx1">
                    <a:lumMod val="95000"/>
                    <a:lumOff val="5000"/>
                  </a:schemeClr>
                </a:solidFill>
                <a:latin typeface="Papyrus" panose="020B0602040200020303" pitchFamily="34" charset="77"/>
              </a:rPr>
              <a:t>View memory as linear collection of storage locations (bytes), count position in memory from left or count from right.</a:t>
            </a:r>
          </a:p>
        </p:txBody>
      </p:sp>
    </p:spTree>
    <p:extLst>
      <p:ext uri="{BB962C8B-B14F-4D97-AF65-F5344CB8AC3E}">
        <p14:creationId xmlns:p14="http://schemas.microsoft.com/office/powerpoint/2010/main" val="1646132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5930C4-4BB3-B346-8AE2-1AE0A2086859}"/>
              </a:ext>
            </a:extLst>
          </p:cNvPr>
          <p:cNvSpPr txBox="1"/>
          <p:nvPr/>
        </p:nvSpPr>
        <p:spPr>
          <a:xfrm>
            <a:off x="4555671" y="1012371"/>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1FD61FC6-6F0B-B64E-9196-32834D1BFF7A}"/>
              </a:ext>
            </a:extLst>
          </p:cNvPr>
          <p:cNvSpPr txBox="1"/>
          <p:nvPr/>
        </p:nvSpPr>
        <p:spPr>
          <a:xfrm>
            <a:off x="30177" y="146957"/>
            <a:ext cx="12150941" cy="2431435"/>
          </a:xfrm>
          <a:prstGeom prst="rect">
            <a:avLst/>
          </a:prstGeom>
          <a:noFill/>
        </p:spPr>
        <p:txBody>
          <a:bodyPr wrap="square" rtlCol="0">
            <a:spAutoFit/>
          </a:bodyPr>
          <a:lstStyle/>
          <a:p>
            <a:pPr algn="ctr"/>
            <a:r>
              <a:rPr lang="en-US" sz="3200" dirty="0">
                <a:latin typeface="Papyrus" panose="020B0602040200020303" pitchFamily="34" charset="77"/>
              </a:rPr>
              <a:t>Endianness</a:t>
            </a:r>
          </a:p>
          <a:p>
            <a:pPr algn="ctr"/>
            <a:endParaRPr lang="en-US" sz="1200" dirty="0">
              <a:latin typeface="Papyrus" panose="020B0602040200020303" pitchFamily="34" charset="77"/>
            </a:endParaRPr>
          </a:p>
          <a:p>
            <a:pPr algn="ctr"/>
            <a:r>
              <a:rPr lang="en-US" sz="3200" dirty="0">
                <a:latin typeface="Papyrus" panose="020B0602040200020303" pitchFamily="34" charset="77"/>
              </a:rPr>
              <a:t>How memory is “organized” for multi-byte entities</a:t>
            </a:r>
          </a:p>
          <a:p>
            <a:pPr algn="ctr"/>
            <a:endParaRPr lang="en-US" sz="1200" dirty="0">
              <a:latin typeface="Papyrus" panose="020B0602040200020303" pitchFamily="34" charset="77"/>
            </a:endParaRPr>
          </a:p>
          <a:p>
            <a:pPr algn="ctr"/>
            <a:r>
              <a:rPr lang="en-US" sz="3200" dirty="0">
                <a:latin typeface="Papyrus" panose="020B0602040200020303" pitchFamily="34" charset="77"/>
              </a:rPr>
              <a:t>Count position in memory from left or count from right</a:t>
            </a:r>
          </a:p>
          <a:p>
            <a:pPr algn="ctr"/>
            <a:endParaRPr lang="en-US" sz="3200" dirty="0">
              <a:latin typeface="Papyrus" panose="020B0602040200020303" pitchFamily="34" charset="77"/>
            </a:endParaRPr>
          </a:p>
        </p:txBody>
      </p:sp>
      <p:pic>
        <p:nvPicPr>
          <p:cNvPr id="2" name="Picture 1">
            <a:extLst>
              <a:ext uri="{FF2B5EF4-FFF2-40B4-BE49-F238E27FC236}">
                <a16:creationId xmlns:a16="http://schemas.microsoft.com/office/drawing/2014/main" id="{5BBB3038-E9E8-4E4B-BF43-A48663CCDFB7}"/>
              </a:ext>
            </a:extLst>
          </p:cNvPr>
          <p:cNvPicPr>
            <a:picLocks noChangeAspect="1"/>
          </p:cNvPicPr>
          <p:nvPr/>
        </p:nvPicPr>
        <p:blipFill>
          <a:blip r:embed="rId3"/>
          <a:stretch>
            <a:fillRect/>
          </a:stretch>
        </p:blipFill>
        <p:spPr>
          <a:xfrm>
            <a:off x="3015445" y="2189558"/>
            <a:ext cx="7124599" cy="4668441"/>
          </a:xfrm>
          <a:prstGeom prst="rect">
            <a:avLst/>
          </a:prstGeom>
        </p:spPr>
      </p:pic>
    </p:spTree>
    <p:extLst>
      <p:ext uri="{BB962C8B-B14F-4D97-AF65-F5344CB8AC3E}">
        <p14:creationId xmlns:p14="http://schemas.microsoft.com/office/powerpoint/2010/main" val="172618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CDEF4E-C2DC-4147-9CBE-1BCA608631FF}"/>
              </a:ext>
            </a:extLst>
          </p:cNvPr>
          <p:cNvPicPr>
            <a:picLocks noChangeAspect="1"/>
          </p:cNvPicPr>
          <p:nvPr/>
        </p:nvPicPr>
        <p:blipFill>
          <a:blip r:embed="rId3"/>
          <a:stretch>
            <a:fillRect/>
          </a:stretch>
        </p:blipFill>
        <p:spPr>
          <a:xfrm>
            <a:off x="22673" y="1860556"/>
            <a:ext cx="5781877" cy="4577688"/>
          </a:xfrm>
          <a:prstGeom prst="rect">
            <a:avLst/>
          </a:prstGeom>
        </p:spPr>
      </p:pic>
      <p:pic>
        <p:nvPicPr>
          <p:cNvPr id="3" name="Picture 2">
            <a:extLst>
              <a:ext uri="{FF2B5EF4-FFF2-40B4-BE49-F238E27FC236}">
                <a16:creationId xmlns:a16="http://schemas.microsoft.com/office/drawing/2014/main" id="{2035B328-0D31-DB44-90FB-F901EF38D203}"/>
              </a:ext>
            </a:extLst>
          </p:cNvPr>
          <p:cNvPicPr>
            <a:picLocks noChangeAspect="1"/>
          </p:cNvPicPr>
          <p:nvPr/>
        </p:nvPicPr>
        <p:blipFill>
          <a:blip r:embed="rId4"/>
          <a:stretch>
            <a:fillRect/>
          </a:stretch>
        </p:blipFill>
        <p:spPr>
          <a:xfrm>
            <a:off x="5965379" y="1582963"/>
            <a:ext cx="6215739" cy="4953158"/>
          </a:xfrm>
          <a:prstGeom prst="rect">
            <a:avLst/>
          </a:prstGeom>
        </p:spPr>
      </p:pic>
    </p:spTree>
    <p:extLst>
      <p:ext uri="{BB962C8B-B14F-4D97-AF65-F5344CB8AC3E}">
        <p14:creationId xmlns:p14="http://schemas.microsoft.com/office/powerpoint/2010/main" val="2381994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07BBA7-BA8D-974D-9362-6AD1868364F9}"/>
              </a:ext>
            </a:extLst>
          </p:cNvPr>
          <p:cNvSpPr txBox="1"/>
          <p:nvPr/>
        </p:nvSpPr>
        <p:spPr>
          <a:xfrm>
            <a:off x="0" y="201886"/>
            <a:ext cx="12192000" cy="6986528"/>
          </a:xfrm>
          <a:prstGeom prst="rect">
            <a:avLst/>
          </a:prstGeom>
          <a:noFill/>
        </p:spPr>
        <p:txBody>
          <a:bodyPr wrap="square" rtlCol="0">
            <a:spAutoFit/>
          </a:bodyPr>
          <a:lstStyle/>
          <a:p>
            <a:pPr algn="ctr"/>
            <a:r>
              <a:rPr lang="en-US" sz="3200" b="1" dirty="0" err="1">
                <a:latin typeface="Papyrus" panose="020B0602040200020303" pitchFamily="34" charset="77"/>
              </a:rPr>
              <a:t>Endianess</a:t>
            </a:r>
            <a:r>
              <a:rPr lang="en-US" sz="3200" b="1" dirty="0">
                <a:latin typeface="Papyrus" panose="020B0602040200020303" pitchFamily="34" charset="77"/>
              </a:rPr>
              <a:t> is usually only an issue when moving data between machines of different </a:t>
            </a:r>
            <a:r>
              <a:rPr lang="en-US" sz="3200" b="1" dirty="0" err="1">
                <a:latin typeface="Papyrus" panose="020B0602040200020303" pitchFamily="34" charset="77"/>
              </a:rPr>
              <a:t>endianesses</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Most modern processors are bi-endian, can take either natively (and can figure out which is which – especially with a hint [knowing what is the value stored in memory – you only get the correct value for one </a:t>
            </a:r>
            <a:r>
              <a:rPr lang="en-US" sz="3200" b="1" dirty="0" err="1">
                <a:latin typeface="Papyrus" panose="020B0602040200020303" pitchFamily="34" charset="77"/>
              </a:rPr>
              <a:t>endianess</a:t>
            </a:r>
            <a:r>
              <a:rPr lang="en-US" sz="3200" b="1" dirty="0">
                <a:latin typeface="Papyrus" panose="020B0602040200020303" pitchFamily="34" charset="77"/>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Another issue, that rarely raises its head now, is floating point number formats (specifically IBM Hexadecimal and Decimal formats).</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Most processors today use the IEEE standard (IBM supports 3 – IEEE plus its 2).</a:t>
            </a:r>
          </a:p>
        </p:txBody>
      </p:sp>
    </p:spTree>
    <p:extLst>
      <p:ext uri="{BB962C8B-B14F-4D97-AF65-F5344CB8AC3E}">
        <p14:creationId xmlns:p14="http://schemas.microsoft.com/office/powerpoint/2010/main" val="155592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332723"/>
            <a:ext cx="12192000" cy="3908762"/>
          </a:xfrm>
          <a:prstGeom prst="rect">
            <a:avLst/>
          </a:prstGeom>
        </p:spPr>
        <p:txBody>
          <a:bodyPr wrap="square">
            <a:spAutoFit/>
          </a:bodyPr>
          <a:lstStyle/>
          <a:p>
            <a:pPr algn="ctr"/>
            <a:r>
              <a:rPr lang="en-US" sz="3200" b="1" dirty="0">
                <a:solidFill>
                  <a:srgbClr val="000000"/>
                </a:solidFill>
                <a:latin typeface="Papyrus" panose="020B0602040200020303" pitchFamily="34" charset="77"/>
              </a:rPr>
              <a:t>A </a:t>
            </a:r>
            <a:r>
              <a:rPr lang="en-US" sz="3200" b="1" dirty="0" err="1">
                <a:solidFill>
                  <a:srgbClr val="000000"/>
                </a:solidFill>
                <a:latin typeface="Courier New" panose="02070309020205020404" pitchFamily="49" charset="0"/>
                <a:cs typeface="Courier New" panose="02070309020205020404" pitchFamily="49" charset="0"/>
              </a:rPr>
              <a:t>dtype</a:t>
            </a:r>
            <a:r>
              <a:rPr lang="en-US" sz="3200" b="1" dirty="0">
                <a:solidFill>
                  <a:srgbClr val="000000"/>
                </a:solidFill>
                <a:latin typeface="Papyrus" panose="020B0602040200020303" pitchFamily="34" charset="77"/>
              </a:rPr>
              <a:t> object is constructed using the following syntax −</a:t>
            </a:r>
          </a:p>
          <a:p>
            <a:pPr algn="ctr"/>
            <a:endParaRPr lang="en-US" sz="1200" b="1" dirty="0">
              <a:solidFill>
                <a:srgbClr val="000000"/>
              </a:solidFill>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numpy.dtype</a:t>
            </a:r>
            <a:r>
              <a:rPr lang="en-US" sz="3200" b="1" dirty="0">
                <a:latin typeface="Courier New" panose="02070309020205020404" pitchFamily="49" charset="0"/>
                <a:cs typeface="Courier New" panose="02070309020205020404" pitchFamily="49" charset="0"/>
              </a:rPr>
              <a:t>(object, align, copy) </a:t>
            </a:r>
            <a:r>
              <a:rPr lang="en-US" sz="3200" b="1" dirty="0">
                <a:solidFill>
                  <a:srgbClr val="000000"/>
                </a:solidFill>
                <a:latin typeface="Papyrus" panose="020B0602040200020303" pitchFamily="34" charset="77"/>
              </a:rPr>
              <a:t>The parameters are −</a:t>
            </a:r>
          </a:p>
          <a:p>
            <a:pPr algn="ctr"/>
            <a:endParaRPr lang="en-US" sz="1200" b="1" dirty="0">
              <a:solidFill>
                <a:srgbClr val="000000"/>
              </a:solidFill>
              <a:latin typeface="Papyrus" panose="020B0602040200020303" pitchFamily="34" charset="77"/>
            </a:endParaRP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rPr>
              <a:t>Object</a:t>
            </a:r>
            <a:r>
              <a:rPr lang="en-US" sz="3200" b="1" dirty="0">
                <a:solidFill>
                  <a:srgbClr val="000000"/>
                </a:solidFill>
                <a:latin typeface="Papyrus" panose="020B0602040200020303" pitchFamily="34" charset="77"/>
              </a:rPr>
              <a:t> − To be converted to data type object</a:t>
            </a: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rPr>
              <a:t>Align</a:t>
            </a:r>
            <a:r>
              <a:rPr lang="en-US" sz="3200" b="1" dirty="0">
                <a:solidFill>
                  <a:srgbClr val="000000"/>
                </a:solidFill>
                <a:latin typeface="Papyrus" panose="020B0602040200020303" pitchFamily="34" charset="77"/>
              </a:rPr>
              <a:t> − If true, adds padding to the field to make it similar to C-struct</a:t>
            </a:r>
          </a:p>
          <a:p>
            <a:pPr algn="ctr">
              <a:buFont typeface="Arial" panose="020B0604020202020204" pitchFamily="34" charset="0"/>
              <a:buChar char="•"/>
            </a:pPr>
            <a:r>
              <a:rPr lang="en-US" sz="3200" b="1" dirty="0">
                <a:latin typeface="Courier New" panose="02070309020205020404" pitchFamily="49" charset="0"/>
                <a:cs typeface="Courier New" panose="02070309020205020404" pitchFamily="49" charset="0"/>
              </a:rPr>
              <a:t>Copy</a:t>
            </a:r>
            <a:r>
              <a:rPr lang="en-US" sz="3200" b="1" dirty="0">
                <a:solidFill>
                  <a:srgbClr val="000000"/>
                </a:solidFill>
                <a:latin typeface="Papyrus" panose="020B0602040200020303" pitchFamily="34" charset="77"/>
              </a:rPr>
              <a:t> − Makes a new copy of </a:t>
            </a:r>
            <a:r>
              <a:rPr lang="en-US" sz="3200" b="1" dirty="0" err="1">
                <a:latin typeface="Courier New" panose="02070309020205020404" pitchFamily="49" charset="0"/>
                <a:cs typeface="Courier New" panose="02070309020205020404" pitchFamily="49" charset="0"/>
              </a:rPr>
              <a:t>dtype</a:t>
            </a:r>
            <a:r>
              <a:rPr lang="en-US" sz="3200" b="1" dirty="0">
                <a:solidFill>
                  <a:srgbClr val="000000"/>
                </a:solidFill>
                <a:latin typeface="Papyrus" panose="020B0602040200020303" pitchFamily="34" charset="77"/>
              </a:rPr>
              <a:t> object. </a:t>
            </a:r>
          </a:p>
          <a:p>
            <a:pPr algn="ctr"/>
            <a:r>
              <a:rPr lang="en-US" sz="3200" b="1" dirty="0">
                <a:solidFill>
                  <a:srgbClr val="000000"/>
                </a:solidFill>
                <a:latin typeface="Papyrus" panose="020B0602040200020303" pitchFamily="34" charset="77"/>
              </a:rPr>
              <a:t>If false, the result is reference to </a:t>
            </a:r>
            <a:r>
              <a:rPr lang="en-US" sz="3200" b="1" dirty="0" err="1">
                <a:solidFill>
                  <a:srgbClr val="000000"/>
                </a:solidFill>
                <a:latin typeface="Papyrus" panose="020B0602040200020303" pitchFamily="34" charset="77"/>
              </a:rPr>
              <a:t>builtin</a:t>
            </a:r>
            <a:r>
              <a:rPr lang="en-US" sz="3200" b="1" dirty="0">
                <a:solidFill>
                  <a:srgbClr val="000000"/>
                </a:solidFill>
                <a:latin typeface="Papyrus" panose="020B0602040200020303" pitchFamily="34" charset="77"/>
              </a:rPr>
              <a:t> data type object</a:t>
            </a:r>
            <a:endParaRPr lang="en-US" sz="3200" b="1" i="0" dirty="0">
              <a:solidFill>
                <a:srgbClr val="000000"/>
              </a:solidFill>
              <a:effectLst/>
              <a:latin typeface="Papyrus" panose="020B0602040200020303" pitchFamily="34" charset="77"/>
            </a:endParaRPr>
          </a:p>
        </p:txBody>
      </p:sp>
    </p:spTree>
    <p:extLst>
      <p:ext uri="{BB962C8B-B14F-4D97-AF65-F5344CB8AC3E}">
        <p14:creationId xmlns:p14="http://schemas.microsoft.com/office/powerpoint/2010/main" val="1293764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486566"/>
            <a:ext cx="12192000" cy="5016758"/>
          </a:xfrm>
          <a:prstGeom prst="rect">
            <a:avLst/>
          </a:prstGeom>
        </p:spPr>
        <p:txBody>
          <a:bodyPr wrap="square">
            <a:spAutoFit/>
          </a:bodyPr>
          <a:lstStyle/>
          <a:p>
            <a:pPr algn="ctr"/>
            <a:r>
              <a:rPr lang="en-US" sz="3200" b="1" dirty="0">
                <a:latin typeface="Papyrus" panose="020B0602040200020303" pitchFamily="34" charset="77"/>
              </a:rPr>
              <a:t>Example 1</a:t>
            </a:r>
          </a:p>
          <a:p>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 using array-scalar type </a:t>
            </a:r>
          </a:p>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numpy</a:t>
            </a:r>
            <a:r>
              <a:rPr lang="en-US" sz="3200" b="1" dirty="0">
                <a:latin typeface="Courier New" panose="02070309020205020404" pitchFamily="49" charset="0"/>
                <a:cs typeface="Courier New" panose="02070309020205020404" pitchFamily="49" charset="0"/>
              </a:rPr>
              <a:t> as np </a:t>
            </a:r>
          </a:p>
          <a:p>
            <a:r>
              <a:rPr lang="en-US" sz="3200" b="1" dirty="0">
                <a:latin typeface="Courier New" panose="02070309020205020404" pitchFamily="49" charset="0"/>
                <a:cs typeface="Courier New" panose="02070309020205020404" pitchFamily="49" charset="0"/>
              </a:rPr>
              <a:t>dt = </a:t>
            </a:r>
            <a:r>
              <a:rPr lang="en-US" sz="3200" b="1" dirty="0" err="1">
                <a:latin typeface="Courier New" panose="02070309020205020404" pitchFamily="49" charset="0"/>
                <a:cs typeface="Courier New" panose="02070309020205020404" pitchFamily="49" charset="0"/>
              </a:rPr>
              <a:t>np.dtype</a:t>
            </a:r>
            <a:r>
              <a:rPr lang="en-US" sz="3200" b="1" dirty="0">
                <a:latin typeface="Courier New" panose="02070309020205020404" pitchFamily="49" charset="0"/>
                <a:cs typeface="Courier New" panose="02070309020205020404" pitchFamily="49" charset="0"/>
              </a:rPr>
              <a:t>(np.int32) </a:t>
            </a:r>
          </a:p>
          <a:p>
            <a:r>
              <a:rPr lang="en-US" sz="3200" b="1" dirty="0">
                <a:latin typeface="Courier New" panose="02070309020205020404" pitchFamily="49" charset="0"/>
                <a:cs typeface="Courier New" panose="02070309020205020404" pitchFamily="49" charset="0"/>
              </a:rPr>
              <a:t>print(dt)</a:t>
            </a:r>
          </a:p>
          <a:p>
            <a:endParaRPr lang="en-US" sz="3200" b="1" dirty="0">
              <a:latin typeface="Papyrus" panose="020B0602040200020303" pitchFamily="34" charset="77"/>
            </a:endParaRPr>
          </a:p>
          <a:p>
            <a:pPr algn="ctr"/>
            <a:r>
              <a:rPr lang="en-US" sz="3200" b="1" dirty="0">
                <a:latin typeface="Papyrus" panose="020B0602040200020303" pitchFamily="34" charset="77"/>
              </a:rPr>
              <a:t>The output is as follows −</a:t>
            </a:r>
          </a:p>
          <a:p>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int32</a:t>
            </a:r>
            <a:endParaRPr lang="en-US" sz="3200" b="1" i="0" dirty="0">
              <a:solidFill>
                <a:srgbClr val="00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1566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486566"/>
            <a:ext cx="12192000" cy="6001643"/>
          </a:xfrm>
          <a:prstGeom prst="rect">
            <a:avLst/>
          </a:prstGeom>
        </p:spPr>
        <p:txBody>
          <a:bodyPr wrap="square">
            <a:spAutoFit/>
          </a:bodyPr>
          <a:lstStyle/>
          <a:p>
            <a:pPr algn="ctr"/>
            <a:r>
              <a:rPr lang="en-US" sz="3200" b="1" dirty="0">
                <a:latin typeface="Papyrus" panose="020B0602040200020303" pitchFamily="34" charset="77"/>
              </a:rPr>
              <a:t>Example 2</a:t>
            </a:r>
          </a:p>
          <a:p>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#int8, int16, int32, int64 can be replaced by equivalent string 'i1','i2','i4', etc. </a:t>
            </a:r>
          </a:p>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numpy</a:t>
            </a:r>
            <a:r>
              <a:rPr lang="en-US" sz="3200" b="1" dirty="0">
                <a:latin typeface="Courier New" panose="02070309020205020404" pitchFamily="49" charset="0"/>
                <a:cs typeface="Courier New" panose="02070309020205020404" pitchFamily="49" charset="0"/>
              </a:rPr>
              <a:t> as np </a:t>
            </a:r>
          </a:p>
          <a:p>
            <a:r>
              <a:rPr lang="en-US" sz="3200" b="1" dirty="0">
                <a:latin typeface="Courier New" panose="02070309020205020404" pitchFamily="49" charset="0"/>
                <a:cs typeface="Courier New" panose="02070309020205020404" pitchFamily="49" charset="0"/>
              </a:rPr>
              <a:t>dt = </a:t>
            </a:r>
            <a:r>
              <a:rPr lang="en-US" sz="3200" b="1" dirty="0" err="1">
                <a:latin typeface="Courier New" panose="02070309020205020404" pitchFamily="49" charset="0"/>
                <a:cs typeface="Courier New" panose="02070309020205020404" pitchFamily="49" charset="0"/>
              </a:rPr>
              <a:t>np.dtype</a:t>
            </a:r>
            <a:r>
              <a:rPr lang="en-US" sz="3200" b="1" dirty="0">
                <a:latin typeface="Courier New" panose="02070309020205020404" pitchFamily="49" charset="0"/>
                <a:cs typeface="Courier New" panose="02070309020205020404" pitchFamily="49" charset="0"/>
              </a:rPr>
              <a:t>('i4') </a:t>
            </a:r>
          </a:p>
          <a:p>
            <a:endParaRPr lang="en-US" sz="3200" b="1" dirty="0">
              <a:latin typeface="Courier New" panose="02070309020205020404" pitchFamily="49" charset="0"/>
              <a:cs typeface="Courier New" panose="02070309020205020404" pitchFamily="49" charset="0"/>
            </a:endParaRPr>
          </a:p>
          <a:p>
            <a:r>
              <a:rPr lang="en-US" sz="3200" b="1" dirty="0">
                <a:latin typeface="Courier New" panose="02070309020205020404" pitchFamily="49" charset="0"/>
                <a:cs typeface="Courier New" panose="02070309020205020404" pitchFamily="49" charset="0"/>
              </a:rPr>
              <a:t>print(dt) </a:t>
            </a:r>
          </a:p>
          <a:p>
            <a:endParaRPr lang="en-US" sz="3200" b="1" dirty="0">
              <a:latin typeface="Papyrus" panose="020B0602040200020303" pitchFamily="34" charset="77"/>
            </a:endParaRPr>
          </a:p>
          <a:p>
            <a:pPr algn="ctr"/>
            <a:r>
              <a:rPr lang="en-US" sz="3200" b="1" dirty="0">
                <a:latin typeface="Papyrus" panose="020B0602040200020303" pitchFamily="34" charset="77"/>
              </a:rPr>
              <a:t>The output is as follows −</a:t>
            </a:r>
          </a:p>
          <a:p>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int32</a:t>
            </a:r>
            <a:endParaRPr lang="en-US" sz="3200" b="1" i="0" dirty="0">
              <a:solidFill>
                <a:srgbClr val="00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33594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486566"/>
            <a:ext cx="12192000" cy="5016758"/>
          </a:xfrm>
          <a:prstGeom prst="rect">
            <a:avLst/>
          </a:prstGeom>
        </p:spPr>
        <p:txBody>
          <a:bodyPr wrap="square">
            <a:spAutoFit/>
          </a:bodyPr>
          <a:lstStyle/>
          <a:p>
            <a:pPr algn="ctr"/>
            <a:r>
              <a:rPr lang="en-US" sz="3200" b="1" dirty="0">
                <a:latin typeface="Papyrus" panose="020B0602040200020303" pitchFamily="34" charset="77"/>
              </a:rPr>
              <a:t>Example 3</a:t>
            </a:r>
          </a:p>
          <a:p>
            <a:endParaRPr lang="en-US" sz="3200" b="1" dirty="0"/>
          </a:p>
          <a:p>
            <a:r>
              <a:rPr lang="en-US" sz="3200" b="1" dirty="0">
                <a:latin typeface="Courier" pitchFamily="2" charset="0"/>
              </a:rPr>
              <a:t># using endian notation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dt = </a:t>
            </a:r>
            <a:r>
              <a:rPr lang="en-US" sz="3200" b="1" dirty="0" err="1">
                <a:latin typeface="Courier" pitchFamily="2" charset="0"/>
              </a:rPr>
              <a:t>np.dtype</a:t>
            </a:r>
            <a:r>
              <a:rPr lang="en-US" sz="3200" b="1" dirty="0">
                <a:latin typeface="Courier" pitchFamily="2" charset="0"/>
              </a:rPr>
              <a:t>('&gt;i4’) </a:t>
            </a:r>
          </a:p>
          <a:p>
            <a:r>
              <a:rPr lang="en-US" sz="3200" b="1" dirty="0">
                <a:latin typeface="Courier" pitchFamily="2" charset="0"/>
              </a:rPr>
              <a:t>print(dt)</a:t>
            </a:r>
          </a:p>
          <a:p>
            <a:endParaRPr lang="en-US" sz="3200" b="1" dirty="0"/>
          </a:p>
          <a:p>
            <a:pPr algn="ctr"/>
            <a:r>
              <a:rPr lang="en-US" sz="3200" b="1" dirty="0">
                <a:latin typeface="Papyrus" panose="020B0602040200020303" pitchFamily="34" charset="77"/>
              </a:rPr>
              <a:t>The output is as follows −</a:t>
            </a:r>
          </a:p>
          <a:p>
            <a:endParaRPr lang="en-US" sz="3200" b="1" dirty="0"/>
          </a:p>
          <a:p>
            <a:r>
              <a:rPr lang="en-US" sz="3200" b="1" dirty="0">
                <a:latin typeface="Courier" pitchFamily="2" charset="0"/>
              </a:rPr>
              <a:t>&gt;i4</a:t>
            </a:r>
            <a:endParaRPr lang="en-US" sz="3200" b="1" i="0" dirty="0">
              <a:solidFill>
                <a:srgbClr val="000000"/>
              </a:solidFill>
              <a:effectLst/>
              <a:latin typeface="Courier" pitchFamily="2" charset="0"/>
            </a:endParaRPr>
          </a:p>
        </p:txBody>
      </p:sp>
    </p:spTree>
    <p:extLst>
      <p:ext uri="{BB962C8B-B14F-4D97-AF65-F5344CB8AC3E}">
        <p14:creationId xmlns:p14="http://schemas.microsoft.com/office/powerpoint/2010/main" val="2969396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58317"/>
            <a:ext cx="12192000" cy="6617196"/>
          </a:xfrm>
          <a:prstGeom prst="rect">
            <a:avLst/>
          </a:prstGeom>
        </p:spPr>
        <p:txBody>
          <a:bodyPr wrap="square">
            <a:spAutoFit/>
          </a:bodyPr>
          <a:lstStyle/>
          <a:p>
            <a:pPr algn="ctr"/>
            <a:r>
              <a:rPr lang="en-US" sz="3200" b="1" dirty="0">
                <a:latin typeface="Papyrus" panose="020B0602040200020303" pitchFamily="34" charset="77"/>
              </a:rPr>
              <a:t>The following examples show the use of structured data type. </a:t>
            </a:r>
          </a:p>
          <a:p>
            <a:pPr algn="ctr"/>
            <a:endParaRPr lang="en-US" b="1" dirty="0">
              <a:latin typeface="Papyrus" panose="020B0602040200020303" pitchFamily="34" charset="77"/>
            </a:endParaRPr>
          </a:p>
          <a:p>
            <a:pPr algn="ctr"/>
            <a:r>
              <a:rPr lang="en-US" sz="3200" b="1" dirty="0">
                <a:latin typeface="Papyrus" panose="020B0602040200020303" pitchFamily="34" charset="77"/>
              </a:rPr>
              <a:t>Here, the field name and the corresponding scalar data type is to be declared.</a:t>
            </a:r>
          </a:p>
          <a:p>
            <a:pPr algn="ctr"/>
            <a:endParaRPr lang="en-US" b="1" dirty="0">
              <a:latin typeface="Papyrus" panose="020B0602040200020303" pitchFamily="34" charset="77"/>
            </a:endParaRPr>
          </a:p>
          <a:p>
            <a:pPr algn="ctr"/>
            <a:r>
              <a:rPr lang="en-US" sz="3200" b="1" dirty="0">
                <a:latin typeface="Papyrus" panose="020B0602040200020303" pitchFamily="34" charset="77"/>
              </a:rPr>
              <a:t>Example 4</a:t>
            </a:r>
          </a:p>
          <a:p>
            <a:endParaRPr lang="en-US" b="1" dirty="0"/>
          </a:p>
          <a:p>
            <a:r>
              <a:rPr lang="en-US" sz="3200" b="1" dirty="0">
                <a:latin typeface="Courier" pitchFamily="2" charset="0"/>
              </a:rPr>
              <a:t># first create structured data type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dt = </a:t>
            </a:r>
            <a:r>
              <a:rPr lang="en-US" sz="3200" b="1" dirty="0" err="1">
                <a:latin typeface="Courier" pitchFamily="2" charset="0"/>
              </a:rPr>
              <a:t>np.dtype</a:t>
            </a:r>
            <a:r>
              <a:rPr lang="en-US" sz="3200" b="1" dirty="0">
                <a:latin typeface="Courier" pitchFamily="2" charset="0"/>
              </a:rPr>
              <a:t>([('age',np.int8)]) </a:t>
            </a:r>
          </a:p>
          <a:p>
            <a:r>
              <a:rPr lang="en-US" sz="3200" b="1" dirty="0">
                <a:latin typeface="Courier" pitchFamily="2" charset="0"/>
              </a:rPr>
              <a:t>print(dt) </a:t>
            </a:r>
          </a:p>
          <a:p>
            <a:endParaRPr lang="en-US" b="1" dirty="0"/>
          </a:p>
          <a:p>
            <a:pPr algn="ctr"/>
            <a:r>
              <a:rPr lang="en-US" sz="3200" b="1" dirty="0">
                <a:latin typeface="Papyrus" panose="020B0602040200020303" pitchFamily="34" charset="77"/>
              </a:rPr>
              <a:t>The output is as follows −</a:t>
            </a:r>
          </a:p>
          <a:p>
            <a:endParaRPr lang="en-US" b="1" dirty="0"/>
          </a:p>
          <a:p>
            <a:r>
              <a:rPr lang="en-US" sz="3200" b="1" dirty="0">
                <a:latin typeface="Courier" pitchFamily="2" charset="0"/>
              </a:rPr>
              <a:t>[('age', 'i1')] </a:t>
            </a:r>
            <a:endParaRPr lang="en-US" sz="3200" b="1" i="0" dirty="0">
              <a:solidFill>
                <a:srgbClr val="000000"/>
              </a:solidFill>
              <a:effectLst/>
              <a:latin typeface="Courier" pitchFamily="2" charset="0"/>
            </a:endParaRPr>
          </a:p>
        </p:txBody>
      </p:sp>
    </p:spTree>
    <p:extLst>
      <p:ext uri="{BB962C8B-B14F-4D97-AF65-F5344CB8AC3E}">
        <p14:creationId xmlns:p14="http://schemas.microsoft.com/office/powerpoint/2010/main" val="2618616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306957"/>
            <a:ext cx="12192000" cy="5509200"/>
          </a:xfrm>
          <a:prstGeom prst="rect">
            <a:avLst/>
          </a:prstGeom>
        </p:spPr>
        <p:txBody>
          <a:bodyPr wrap="square">
            <a:spAutoFit/>
          </a:bodyPr>
          <a:lstStyle/>
          <a:p>
            <a:pPr algn="ctr"/>
            <a:r>
              <a:rPr lang="en-US" sz="3200" b="1" dirty="0">
                <a:latin typeface="Papyrus" panose="020B0602040200020303" pitchFamily="34" charset="77"/>
              </a:rPr>
              <a:t>Example 5</a:t>
            </a:r>
          </a:p>
          <a:p>
            <a:endParaRPr lang="en-US" sz="3200" b="1" dirty="0"/>
          </a:p>
          <a:p>
            <a:r>
              <a:rPr lang="en-US" sz="3200" b="1" dirty="0">
                <a:latin typeface="Courier" pitchFamily="2" charset="0"/>
              </a:rPr>
              <a:t># now apply it to </a:t>
            </a:r>
            <a:r>
              <a:rPr lang="en-US" sz="3200" b="1" dirty="0" err="1">
                <a:latin typeface="Courier" pitchFamily="2" charset="0"/>
              </a:rPr>
              <a:t>ndarray</a:t>
            </a:r>
            <a:r>
              <a:rPr lang="en-US" sz="3200" b="1" dirty="0">
                <a:latin typeface="Courier" pitchFamily="2" charset="0"/>
              </a:rPr>
              <a:t> object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dt = </a:t>
            </a:r>
            <a:r>
              <a:rPr lang="en-US" sz="3200" b="1" dirty="0" err="1">
                <a:latin typeface="Courier" pitchFamily="2" charset="0"/>
              </a:rPr>
              <a:t>np.dtype</a:t>
            </a:r>
            <a:r>
              <a:rPr lang="en-US" sz="3200" b="1" dirty="0">
                <a:latin typeface="Courier" pitchFamily="2" charset="0"/>
              </a:rPr>
              <a:t>([('age',np.int8)]) </a:t>
            </a:r>
          </a:p>
          <a:p>
            <a:r>
              <a:rPr lang="en-US" sz="3200" b="1" dirty="0">
                <a:latin typeface="Courier" pitchFamily="2" charset="0"/>
              </a:rPr>
              <a:t>a = </a:t>
            </a:r>
            <a:r>
              <a:rPr lang="en-US" sz="3200" b="1" dirty="0" err="1">
                <a:latin typeface="Courier" pitchFamily="2" charset="0"/>
              </a:rPr>
              <a:t>np.array</a:t>
            </a:r>
            <a:r>
              <a:rPr lang="en-US" sz="3200" b="1" dirty="0">
                <a:latin typeface="Courier" pitchFamily="2" charset="0"/>
              </a:rPr>
              <a:t>([(10,),(20,),(30,)], </a:t>
            </a:r>
            <a:r>
              <a:rPr lang="en-US" sz="3200" b="1" dirty="0" err="1">
                <a:latin typeface="Courier" pitchFamily="2" charset="0"/>
              </a:rPr>
              <a:t>dtype</a:t>
            </a:r>
            <a:r>
              <a:rPr lang="en-US" sz="3200" b="1" dirty="0">
                <a:latin typeface="Courier" pitchFamily="2" charset="0"/>
              </a:rPr>
              <a:t> = dt) </a:t>
            </a:r>
          </a:p>
          <a:p>
            <a:r>
              <a:rPr lang="en-US" sz="3200" b="1" dirty="0">
                <a:latin typeface="Courier" pitchFamily="2" charset="0"/>
              </a:rPr>
              <a:t>print(a)</a:t>
            </a:r>
          </a:p>
          <a:p>
            <a:endParaRPr lang="en-US" sz="3200" b="1" dirty="0"/>
          </a:p>
          <a:p>
            <a:pPr algn="ctr"/>
            <a:r>
              <a:rPr lang="en-US" sz="3200" b="1" dirty="0">
                <a:latin typeface="Papyrus" panose="020B0602040200020303" pitchFamily="34" charset="77"/>
              </a:rPr>
              <a:t>The output is as follows −</a:t>
            </a:r>
          </a:p>
          <a:p>
            <a:endParaRPr lang="en-US" sz="3200" b="1" dirty="0"/>
          </a:p>
          <a:p>
            <a:r>
              <a:rPr lang="en-US" sz="3200" b="1" dirty="0">
                <a:latin typeface="Courier" pitchFamily="2" charset="0"/>
              </a:rPr>
              <a:t>[(10,) (20,) (30,)]</a:t>
            </a:r>
            <a:endParaRPr lang="en-US" sz="3200" b="1" i="0" dirty="0">
              <a:solidFill>
                <a:srgbClr val="000000"/>
              </a:solidFill>
              <a:effectLst/>
              <a:latin typeface="Courier" pitchFamily="2" charset="0"/>
            </a:endParaRPr>
          </a:p>
        </p:txBody>
      </p:sp>
    </p:spTree>
    <p:extLst>
      <p:ext uri="{BB962C8B-B14F-4D97-AF65-F5344CB8AC3E}">
        <p14:creationId xmlns:p14="http://schemas.microsoft.com/office/powerpoint/2010/main" val="228648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423361"/>
            <a:ext cx="12192000" cy="6063198"/>
          </a:xfrm>
          <a:prstGeom prst="rect">
            <a:avLst/>
          </a:prstGeom>
          <a:noFill/>
        </p:spPr>
        <p:txBody>
          <a:bodyPr wrap="square" rtlCol="0">
            <a:spAutoFit/>
          </a:bodyPr>
          <a:lstStyle/>
          <a:p>
            <a:pPr algn="ctr"/>
            <a:r>
              <a:rPr lang="en-US" sz="3200" b="1" dirty="0">
                <a:latin typeface="Papyrus" panose="020B0602040200020303" pitchFamily="34" charset="77"/>
              </a:rPr>
              <a:t>The three principal libraries for scientific number crunching and plotting are</a:t>
            </a:r>
          </a:p>
          <a:p>
            <a:pPr algn="ctr"/>
            <a:endParaRPr lang="en-US" sz="1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SciPy</a:t>
            </a:r>
            <a:r>
              <a:rPr lang="en-US" sz="3200" b="1" dirty="0">
                <a:latin typeface="Papyrus" panose="020B0602040200020303" pitchFamily="34" charset="77"/>
              </a:rPr>
              <a:t> (pronounced "Sigh Pie") contains modules for statistics, optimization, integration, linear algebra, Fourier transforms, signal and image processing, ODE solvers, and more.</a:t>
            </a:r>
          </a:p>
          <a:p>
            <a:pPr algn="ctr"/>
            <a:endParaRPr lang="en-US" sz="1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NumPy</a:t>
            </a:r>
            <a:r>
              <a:rPr lang="en-US" sz="3200" b="1" dirty="0">
                <a:latin typeface="Papyrus" panose="020B0602040200020303" pitchFamily="34" charset="77"/>
              </a:rPr>
              <a:t> (pronounced ”Num Pie") is an extension to Python, adding support for large, multi-dimensional arrays and matrices, along with a large library of high-level mathematical functions to operate on these arrays.</a:t>
            </a:r>
          </a:p>
          <a:p>
            <a:pPr algn="ctr"/>
            <a:endParaRPr lang="en-US" sz="1200" b="1" dirty="0">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MatPlotLib</a:t>
            </a:r>
            <a:r>
              <a:rPr lang="en-US" sz="3200" b="1" dirty="0">
                <a:latin typeface="Papyrus" panose="020B0602040200020303" pitchFamily="34" charset="77"/>
              </a:rPr>
              <a:t> is a plotting library for Python and its numerical mathematics extension NumPy. </a:t>
            </a:r>
            <a:endParaRPr lang="en-US" b="1" dirty="0">
              <a:latin typeface="Papyrus" panose="020B0602040200020303" pitchFamily="34" charset="77"/>
            </a:endParaRPr>
          </a:p>
        </p:txBody>
      </p:sp>
    </p:spTree>
    <p:extLst>
      <p:ext uri="{BB962C8B-B14F-4D97-AF65-F5344CB8AC3E}">
        <p14:creationId xmlns:p14="http://schemas.microsoft.com/office/powerpoint/2010/main" val="32315527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306957"/>
            <a:ext cx="12192000" cy="6001643"/>
          </a:xfrm>
          <a:prstGeom prst="rect">
            <a:avLst/>
          </a:prstGeom>
        </p:spPr>
        <p:txBody>
          <a:bodyPr wrap="square">
            <a:spAutoFit/>
          </a:bodyPr>
          <a:lstStyle/>
          <a:p>
            <a:pPr algn="ctr"/>
            <a:r>
              <a:rPr lang="en-US" sz="3200" b="1" dirty="0">
                <a:latin typeface="Papyrus" panose="020B0602040200020303" pitchFamily="34" charset="77"/>
              </a:rPr>
              <a:t>Example 6</a:t>
            </a:r>
          </a:p>
          <a:p>
            <a:endParaRPr lang="en-US" sz="3200" b="1" dirty="0"/>
          </a:p>
          <a:p>
            <a:r>
              <a:rPr lang="en-US" sz="3200" b="1" dirty="0">
                <a:latin typeface="Courier" pitchFamily="2" charset="0"/>
              </a:rPr>
              <a:t># name can be used to access content of age column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dt = </a:t>
            </a:r>
            <a:r>
              <a:rPr lang="en-US" sz="3200" b="1" dirty="0" err="1">
                <a:latin typeface="Courier" pitchFamily="2" charset="0"/>
              </a:rPr>
              <a:t>np.dtype</a:t>
            </a:r>
            <a:r>
              <a:rPr lang="en-US" sz="3200" b="1" dirty="0">
                <a:latin typeface="Courier" pitchFamily="2" charset="0"/>
              </a:rPr>
              <a:t>([('age',np.int8)]) </a:t>
            </a:r>
          </a:p>
          <a:p>
            <a:r>
              <a:rPr lang="en-US" sz="3200" b="1" dirty="0">
                <a:latin typeface="Courier" pitchFamily="2" charset="0"/>
              </a:rPr>
              <a:t>a = </a:t>
            </a:r>
            <a:r>
              <a:rPr lang="en-US" sz="3200" b="1" dirty="0" err="1">
                <a:latin typeface="Courier" pitchFamily="2" charset="0"/>
              </a:rPr>
              <a:t>np.array</a:t>
            </a:r>
            <a:r>
              <a:rPr lang="en-US" sz="3200" b="1" dirty="0">
                <a:latin typeface="Courier" pitchFamily="2" charset="0"/>
              </a:rPr>
              <a:t>([(10,),(20,),(30,)], </a:t>
            </a:r>
            <a:r>
              <a:rPr lang="en-US" sz="3200" b="1" dirty="0" err="1">
                <a:latin typeface="Courier" pitchFamily="2" charset="0"/>
              </a:rPr>
              <a:t>dtype</a:t>
            </a:r>
            <a:r>
              <a:rPr lang="en-US" sz="3200" b="1" dirty="0">
                <a:latin typeface="Courier" pitchFamily="2" charset="0"/>
              </a:rPr>
              <a:t> = dt) </a:t>
            </a:r>
          </a:p>
          <a:p>
            <a:r>
              <a:rPr lang="en-US" sz="3200" b="1" dirty="0">
                <a:latin typeface="Courier" pitchFamily="2" charset="0"/>
              </a:rPr>
              <a:t>print(a['age'])</a:t>
            </a:r>
          </a:p>
          <a:p>
            <a:endParaRPr lang="en-US" sz="3200" b="1" dirty="0"/>
          </a:p>
          <a:p>
            <a:pPr algn="ctr"/>
            <a:r>
              <a:rPr lang="en-US" sz="3200" b="1" dirty="0">
                <a:latin typeface="Papyrus" panose="020B0602040200020303" pitchFamily="34" charset="77"/>
              </a:rPr>
              <a:t>The output is as follows −</a:t>
            </a:r>
          </a:p>
          <a:p>
            <a:endParaRPr lang="en-US" sz="3200" b="1" dirty="0"/>
          </a:p>
          <a:p>
            <a:r>
              <a:rPr lang="en-US" sz="3200" b="1" dirty="0"/>
              <a:t>[10 20 30]</a:t>
            </a:r>
            <a:endParaRPr lang="en-US" sz="3200" b="1" i="0" dirty="0">
              <a:solidFill>
                <a:srgbClr val="000000"/>
              </a:solidFill>
              <a:effectLst/>
              <a:latin typeface="Courier" pitchFamily="2" charset="0"/>
            </a:endParaRPr>
          </a:p>
        </p:txBody>
      </p:sp>
    </p:spTree>
    <p:extLst>
      <p:ext uri="{BB962C8B-B14F-4D97-AF65-F5344CB8AC3E}">
        <p14:creationId xmlns:p14="http://schemas.microsoft.com/office/powerpoint/2010/main" val="1889695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D44886-6EE8-9D40-9A18-409161B1A61C}"/>
              </a:ext>
            </a:extLst>
          </p:cNvPr>
          <p:cNvSpPr/>
          <p:nvPr/>
        </p:nvSpPr>
        <p:spPr>
          <a:xfrm>
            <a:off x="0" y="117230"/>
            <a:ext cx="12192000" cy="6032421"/>
          </a:xfrm>
          <a:prstGeom prst="rect">
            <a:avLst/>
          </a:prstGeom>
        </p:spPr>
        <p:txBody>
          <a:bodyPr wrap="square">
            <a:spAutoFit/>
          </a:bodyPr>
          <a:lstStyle/>
          <a:p>
            <a:pPr algn="ctr"/>
            <a:r>
              <a:rPr lang="en-US" sz="3200" b="1" dirty="0">
                <a:latin typeface="Papyrus" panose="020B0602040200020303" pitchFamily="34" charset="77"/>
                <a:cs typeface="Calibri" panose="020F0502020204030204" pitchFamily="34" charset="0"/>
              </a:rPr>
              <a:t>Example 7</a:t>
            </a:r>
          </a:p>
          <a:p>
            <a:pPr algn="ctr"/>
            <a:r>
              <a:rPr lang="en-US" sz="3200" b="1" dirty="0">
                <a:solidFill>
                  <a:srgbClr val="000000"/>
                </a:solidFill>
                <a:latin typeface="Papyrus" panose="020B0602040200020303" pitchFamily="34" charset="77"/>
                <a:cs typeface="Calibri" panose="020F0502020204030204" pitchFamily="34" charset="0"/>
              </a:rPr>
              <a:t>The following examples define a structured data type called </a:t>
            </a:r>
            <a:r>
              <a:rPr lang="en-US" sz="3200" b="1" dirty="0">
                <a:solidFill>
                  <a:srgbClr val="000000"/>
                </a:solidFill>
                <a:latin typeface="Courier" pitchFamily="2" charset="0"/>
              </a:rPr>
              <a:t>student</a:t>
            </a:r>
            <a:r>
              <a:rPr lang="en-US" sz="3200" b="1" dirty="0">
                <a:solidFill>
                  <a:srgbClr val="000000"/>
                </a:solidFill>
                <a:latin typeface="Papyrus" panose="020B0602040200020303" pitchFamily="34" charset="77"/>
                <a:cs typeface="Calibri" panose="020F0502020204030204" pitchFamily="34" charset="0"/>
              </a:rPr>
              <a:t> with a string field </a:t>
            </a:r>
            <a:r>
              <a:rPr lang="en-US" sz="3200" b="1" dirty="0">
                <a:solidFill>
                  <a:srgbClr val="000000"/>
                </a:solidFill>
                <a:latin typeface="Courier" pitchFamily="2" charset="0"/>
              </a:rPr>
              <a:t>'name</a:t>
            </a:r>
            <a:r>
              <a:rPr lang="en-US" sz="3200" b="1" dirty="0">
                <a:solidFill>
                  <a:srgbClr val="000000"/>
                </a:solidFill>
                <a:latin typeface="Papyrus" panose="020B0602040200020303" pitchFamily="34" charset="77"/>
                <a:cs typeface="Calibri" panose="020F0502020204030204" pitchFamily="34" charset="0"/>
              </a:rPr>
              <a:t>', an integer field </a:t>
            </a:r>
            <a:r>
              <a:rPr lang="en-US" sz="3200" b="1" dirty="0">
                <a:solidFill>
                  <a:srgbClr val="000000"/>
                </a:solidFill>
                <a:latin typeface="Courier" pitchFamily="2" charset="0"/>
              </a:rPr>
              <a:t>'age</a:t>
            </a:r>
            <a:r>
              <a:rPr lang="en-US" sz="3200" b="1" dirty="0">
                <a:solidFill>
                  <a:srgbClr val="000000"/>
                </a:solidFill>
                <a:latin typeface="Papyrus" panose="020B0602040200020303" pitchFamily="34" charset="77"/>
                <a:cs typeface="Calibri" panose="020F0502020204030204" pitchFamily="34" charset="0"/>
              </a:rPr>
              <a:t>' and a float field </a:t>
            </a:r>
            <a:r>
              <a:rPr lang="en-US" sz="3200" b="1" dirty="0">
                <a:solidFill>
                  <a:srgbClr val="000000"/>
                </a:solidFill>
                <a:latin typeface="Courier" pitchFamily="2" charset="0"/>
              </a:rPr>
              <a:t>'marks</a:t>
            </a:r>
            <a:r>
              <a:rPr lang="en-US" sz="3200" b="1" dirty="0">
                <a:solidFill>
                  <a:srgbClr val="000000"/>
                </a:solidFill>
                <a:latin typeface="Papyrus" panose="020B0602040200020303" pitchFamily="34" charset="77"/>
                <a:cs typeface="Calibri" panose="020F0502020204030204" pitchFamily="34" charset="0"/>
              </a:rPr>
              <a:t>’. </a:t>
            </a:r>
          </a:p>
          <a:p>
            <a:pPr algn="ctr"/>
            <a:r>
              <a:rPr lang="en-US" sz="3200" b="1" dirty="0">
                <a:solidFill>
                  <a:srgbClr val="000000"/>
                </a:solidFill>
                <a:latin typeface="Papyrus" panose="020B0602040200020303" pitchFamily="34" charset="77"/>
                <a:cs typeface="Calibri" panose="020F0502020204030204" pitchFamily="34" charset="0"/>
              </a:rPr>
              <a:t>This </a:t>
            </a:r>
            <a:r>
              <a:rPr lang="en-US" sz="3200" b="1" dirty="0" err="1">
                <a:solidFill>
                  <a:srgbClr val="000000"/>
                </a:solidFill>
                <a:latin typeface="Papyrus" panose="020B0602040200020303" pitchFamily="34" charset="77"/>
                <a:cs typeface="Calibri" panose="020F0502020204030204" pitchFamily="34" charset="0"/>
              </a:rPr>
              <a:t>dtype</a:t>
            </a:r>
            <a:r>
              <a:rPr lang="en-US" sz="3200" b="1" dirty="0">
                <a:solidFill>
                  <a:srgbClr val="000000"/>
                </a:solidFill>
                <a:latin typeface="Papyrus" panose="020B0602040200020303" pitchFamily="34" charset="77"/>
                <a:cs typeface="Calibri" panose="020F0502020204030204" pitchFamily="34" charset="0"/>
              </a:rPr>
              <a:t> is applied to </a:t>
            </a:r>
            <a:r>
              <a:rPr lang="en-US" sz="3200" b="1" dirty="0" err="1">
                <a:solidFill>
                  <a:srgbClr val="000000"/>
                </a:solidFill>
                <a:latin typeface="Courier" pitchFamily="2" charset="0"/>
              </a:rPr>
              <a:t>ndarray</a:t>
            </a:r>
            <a:r>
              <a:rPr lang="en-US" sz="3200" b="1" dirty="0">
                <a:solidFill>
                  <a:srgbClr val="000000"/>
                </a:solidFill>
                <a:latin typeface="Papyrus" panose="020B0602040200020303" pitchFamily="34" charset="77"/>
                <a:cs typeface="Calibri" panose="020F0502020204030204" pitchFamily="34" charset="0"/>
              </a:rPr>
              <a:t> object.</a:t>
            </a:r>
          </a:p>
          <a:p>
            <a:pPr algn="just"/>
            <a:endParaRPr lang="en-US" sz="1200" b="1" dirty="0">
              <a:solidFill>
                <a:srgbClr val="000000"/>
              </a:solidFill>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student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dtype</a:t>
            </a:r>
            <a:r>
              <a:rPr lang="en-US" sz="3200" b="1" dirty="0">
                <a:solidFill>
                  <a:srgbClr val="666600"/>
                </a:solidFill>
                <a:latin typeface="Courier" pitchFamily="2" charset="0"/>
              </a:rPr>
              <a:t>([(</a:t>
            </a:r>
            <a:r>
              <a:rPr lang="en-US" sz="3200" b="1" dirty="0">
                <a:solidFill>
                  <a:srgbClr val="008800"/>
                </a:solidFill>
                <a:latin typeface="Courier" pitchFamily="2" charset="0"/>
              </a:rPr>
              <a:t>'name'</a:t>
            </a:r>
            <a:r>
              <a:rPr lang="en-US" sz="3200" b="1" dirty="0">
                <a:solidFill>
                  <a:srgbClr val="666600"/>
                </a:solidFill>
                <a:latin typeface="Courier" pitchFamily="2" charset="0"/>
              </a:rPr>
              <a:t>,</a:t>
            </a:r>
            <a:r>
              <a:rPr lang="en-US" sz="3200" b="1" dirty="0">
                <a:solidFill>
                  <a:srgbClr val="008800"/>
                </a:solidFill>
                <a:latin typeface="Courier" pitchFamily="2" charset="0"/>
              </a:rPr>
              <a:t>'S20'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8800"/>
                </a:solidFill>
                <a:latin typeface="Courier" pitchFamily="2" charset="0"/>
              </a:rPr>
              <a:t>'age'</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'i1'</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8800"/>
                </a:solidFill>
                <a:latin typeface="Courier" pitchFamily="2" charset="0"/>
              </a:rPr>
              <a:t>'marks'</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'f4'</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 student</a:t>
            </a:r>
          </a:p>
          <a:p>
            <a:pPr algn="just"/>
            <a:endParaRPr lang="en-US" sz="1200" b="1" dirty="0">
              <a:solidFill>
                <a:srgbClr val="000000"/>
              </a:solidFill>
            </a:endParaRPr>
          </a:p>
          <a:p>
            <a:pPr algn="ctr"/>
            <a:r>
              <a:rPr lang="en-US" sz="3200" b="1" dirty="0">
                <a:solidFill>
                  <a:srgbClr val="000000"/>
                </a:solidFill>
                <a:latin typeface="Papyrus" panose="020B0602040200020303" pitchFamily="34" charset="77"/>
                <a:cs typeface="Calibri" panose="020F0502020204030204" pitchFamily="34" charset="0"/>
              </a:rPr>
              <a:t>The output is as follows −</a:t>
            </a:r>
          </a:p>
          <a:p>
            <a:pPr algn="just"/>
            <a:endParaRPr lang="en-US" sz="1200" b="1" dirty="0">
              <a:solidFill>
                <a:srgbClr val="000000"/>
              </a:solidFill>
            </a:endParaRPr>
          </a:p>
          <a:p>
            <a:r>
              <a:rPr lang="en-US" sz="3000" b="1" dirty="0">
                <a:latin typeface="Courier" pitchFamily="2" charset="0"/>
              </a:rPr>
              <a:t>[('name', 'S20'), ('age', 'i1'), ('marks', '&lt;f4')])</a:t>
            </a:r>
          </a:p>
        </p:txBody>
      </p:sp>
    </p:spTree>
    <p:extLst>
      <p:ext uri="{BB962C8B-B14F-4D97-AF65-F5344CB8AC3E}">
        <p14:creationId xmlns:p14="http://schemas.microsoft.com/office/powerpoint/2010/main" val="157824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141B9-127C-C248-A674-F1F9032EE145}"/>
              </a:ext>
            </a:extLst>
          </p:cNvPr>
          <p:cNvSpPr/>
          <p:nvPr/>
        </p:nvSpPr>
        <p:spPr>
          <a:xfrm>
            <a:off x="0" y="152400"/>
            <a:ext cx="12192000" cy="6001643"/>
          </a:xfrm>
          <a:prstGeom prst="rect">
            <a:avLst/>
          </a:prstGeom>
        </p:spPr>
        <p:txBody>
          <a:bodyPr wrap="square">
            <a:spAutoFit/>
          </a:bodyPr>
          <a:lstStyle/>
          <a:p>
            <a:pPr algn="ctr"/>
            <a:r>
              <a:rPr lang="en-US" sz="3200" b="1" dirty="0">
                <a:latin typeface="Papyrus" panose="020B0602040200020303" pitchFamily="34" charset="77"/>
              </a:rPr>
              <a:t>Example 8</a:t>
            </a:r>
          </a:p>
          <a:p>
            <a:endParaRPr lang="en-US" sz="3200" b="1" dirty="0">
              <a:latin typeface="Arial" panose="020B0604020202020204" pitchFamily="34" charset="0"/>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student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dtype</a:t>
            </a:r>
            <a:r>
              <a:rPr lang="en-US" sz="3200" b="1" dirty="0">
                <a:solidFill>
                  <a:srgbClr val="666600"/>
                </a:solidFill>
                <a:latin typeface="Courier" pitchFamily="2" charset="0"/>
              </a:rPr>
              <a:t>([(</a:t>
            </a:r>
            <a:r>
              <a:rPr lang="en-US" sz="3200" b="1" dirty="0">
                <a:solidFill>
                  <a:srgbClr val="008800"/>
                </a:solidFill>
                <a:latin typeface="Courier" pitchFamily="2" charset="0"/>
              </a:rPr>
              <a:t>'name'</a:t>
            </a:r>
            <a:r>
              <a:rPr lang="en-US" sz="3200" b="1" dirty="0">
                <a:solidFill>
                  <a:srgbClr val="666600"/>
                </a:solidFill>
                <a:latin typeface="Courier" pitchFamily="2" charset="0"/>
              </a:rPr>
              <a:t>,</a:t>
            </a:r>
            <a:r>
              <a:rPr lang="en-US" sz="3200" b="1" dirty="0">
                <a:solidFill>
                  <a:srgbClr val="008800"/>
                </a:solidFill>
                <a:latin typeface="Courier" pitchFamily="2" charset="0"/>
              </a:rPr>
              <a:t>'S20'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8800"/>
                </a:solidFill>
                <a:latin typeface="Courier" pitchFamily="2" charset="0"/>
              </a:rPr>
              <a:t>'age'</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'i1'</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8800"/>
                </a:solidFill>
                <a:latin typeface="Courier" pitchFamily="2" charset="0"/>
              </a:rPr>
              <a:t>'marks'</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'f4'</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8800"/>
                </a:solidFill>
                <a:latin typeface="Courier" pitchFamily="2" charset="0"/>
              </a:rPr>
              <a:t>'</a:t>
            </a:r>
            <a:r>
              <a:rPr lang="en-US" sz="3200" b="1" dirty="0" err="1">
                <a:solidFill>
                  <a:srgbClr val="008800"/>
                </a:solidFill>
                <a:latin typeface="Courier" pitchFamily="2" charset="0"/>
              </a:rPr>
              <a:t>abc</a:t>
            </a:r>
            <a:r>
              <a:rPr lang="en-US" sz="3200" b="1" dirty="0">
                <a:solidFill>
                  <a:srgbClr val="008800"/>
                </a:solidFill>
                <a:latin typeface="Courier" pitchFamily="2" charset="0"/>
              </a:rPr>
              <a:t>'</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21</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50</a:t>
            </a:r>
            <a:r>
              <a:rPr lang="en-US" sz="3200" b="1" dirty="0">
                <a:solidFill>
                  <a:srgbClr val="666600"/>
                </a:solidFill>
                <a:latin typeface="Courier" pitchFamily="2" charset="0"/>
              </a:rPr>
              <a:t>),(</a:t>
            </a:r>
            <a:r>
              <a:rPr lang="en-US" sz="3200" b="1" dirty="0">
                <a:solidFill>
                  <a:srgbClr val="008800"/>
                </a:solidFill>
                <a:latin typeface="Courier" pitchFamily="2" charset="0"/>
              </a:rPr>
              <a:t>'</a:t>
            </a:r>
            <a:r>
              <a:rPr lang="en-US" sz="3200" b="1" dirty="0" err="1">
                <a:solidFill>
                  <a:srgbClr val="008800"/>
                </a:solidFill>
                <a:latin typeface="Courier" pitchFamily="2" charset="0"/>
              </a:rPr>
              <a:t>xyz</a:t>
            </a:r>
            <a:r>
              <a:rPr lang="en-US" sz="3200" b="1" dirty="0">
                <a:solidFill>
                  <a:srgbClr val="008800"/>
                </a:solidFill>
                <a:latin typeface="Courier" pitchFamily="2" charset="0"/>
              </a:rPr>
              <a:t>'</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18</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75</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dtype</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student</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p>
          <a:p>
            <a:pPr algn="just"/>
            <a:endParaRPr lang="en-US" sz="3200" b="1" dirty="0">
              <a:solidFill>
                <a:srgbClr val="000000"/>
              </a:solidFill>
              <a:latin typeface="Arial" panose="020B0604020202020204" pitchFamily="34" charset="0"/>
            </a:endParaRPr>
          </a:p>
          <a:p>
            <a:pPr algn="ctr"/>
            <a:r>
              <a:rPr lang="en-US" sz="3200" b="1" dirty="0">
                <a:solidFill>
                  <a:srgbClr val="000000"/>
                </a:solidFill>
                <a:latin typeface="Papyrus" panose="020B0602040200020303" pitchFamily="34" charset="77"/>
              </a:rPr>
              <a:t>The output is as follows −</a:t>
            </a:r>
          </a:p>
          <a:p>
            <a:pPr algn="just"/>
            <a:endParaRPr lang="en-US" sz="3200" b="1" dirty="0">
              <a:solidFill>
                <a:srgbClr val="000000"/>
              </a:solidFill>
              <a:latin typeface="Arial" panose="020B0604020202020204" pitchFamily="34" charset="0"/>
            </a:endParaRPr>
          </a:p>
          <a:p>
            <a:r>
              <a:rPr lang="en-US" sz="3200" b="1" dirty="0">
                <a:latin typeface="Courier" pitchFamily="2" charset="0"/>
              </a:rPr>
              <a:t>[('</a:t>
            </a:r>
            <a:r>
              <a:rPr lang="en-US" sz="3200" b="1" dirty="0" err="1">
                <a:latin typeface="Courier" pitchFamily="2" charset="0"/>
              </a:rPr>
              <a:t>abc</a:t>
            </a:r>
            <a:r>
              <a:rPr lang="en-US" sz="3200" b="1" dirty="0">
                <a:latin typeface="Courier" pitchFamily="2" charset="0"/>
              </a:rPr>
              <a:t>', 21, 50.0), ('</a:t>
            </a:r>
            <a:r>
              <a:rPr lang="en-US" sz="3200" b="1" dirty="0" err="1">
                <a:latin typeface="Courier" pitchFamily="2" charset="0"/>
              </a:rPr>
              <a:t>xyz</a:t>
            </a:r>
            <a:r>
              <a:rPr lang="en-US" sz="3200" b="1" dirty="0">
                <a:latin typeface="Courier" pitchFamily="2" charset="0"/>
              </a:rPr>
              <a:t>', 18, 75.0)]</a:t>
            </a:r>
          </a:p>
        </p:txBody>
      </p:sp>
    </p:spTree>
    <p:extLst>
      <p:ext uri="{BB962C8B-B14F-4D97-AF65-F5344CB8AC3E}">
        <p14:creationId xmlns:p14="http://schemas.microsoft.com/office/powerpoint/2010/main" val="91343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9141B9-127C-C248-A674-F1F9032EE145}"/>
              </a:ext>
            </a:extLst>
          </p:cNvPr>
          <p:cNvSpPr/>
          <p:nvPr/>
        </p:nvSpPr>
        <p:spPr>
          <a:xfrm>
            <a:off x="0" y="128953"/>
            <a:ext cx="12192000" cy="6986528"/>
          </a:xfrm>
          <a:prstGeom prst="rect">
            <a:avLst/>
          </a:prstGeom>
        </p:spPr>
        <p:txBody>
          <a:bodyPr wrap="square">
            <a:spAutoFit/>
          </a:bodyPr>
          <a:lstStyle/>
          <a:p>
            <a:pPr algn="ctr"/>
            <a:r>
              <a:rPr lang="en-US" sz="3200" b="1" dirty="0">
                <a:latin typeface="Papyrus" panose="020B0602040200020303" pitchFamily="34" charset="77"/>
              </a:rPr>
              <a:t>Each built-in data type has a character code that uniquely identifies it.</a:t>
            </a:r>
          </a:p>
          <a:p>
            <a:pPr algn="ctr"/>
            <a:endParaRPr lang="en-US" sz="1600" b="1" dirty="0"/>
          </a:p>
          <a:p>
            <a:pPr algn="ctr"/>
            <a:r>
              <a:rPr lang="en-US" sz="3200" b="1" dirty="0">
                <a:latin typeface="Courier" pitchFamily="2" charset="0"/>
              </a:rPr>
              <a:t>'b' </a:t>
            </a:r>
            <a:r>
              <a:rPr lang="en-US" sz="3200" b="1" dirty="0">
                <a:latin typeface="Papyrus" panose="020B0602040200020303" pitchFamily="34" charset="77"/>
              </a:rPr>
              <a:t>− </a:t>
            </a:r>
            <a:r>
              <a:rPr lang="en-US" sz="3200" b="1" dirty="0" err="1">
                <a:latin typeface="Papyrus" panose="020B0602040200020303" pitchFamily="34" charset="77"/>
              </a:rPr>
              <a:t>boolean</a:t>
            </a:r>
            <a:endParaRPr lang="en-US" sz="3200" b="1" dirty="0">
              <a:latin typeface="Papyrus" panose="020B0602040200020303" pitchFamily="34" charset="77"/>
            </a:endParaRPr>
          </a:p>
          <a:p>
            <a:pPr algn="ctr"/>
            <a:r>
              <a:rPr lang="en-US" sz="3200" b="1" dirty="0">
                <a:latin typeface="Courier" pitchFamily="2" charset="0"/>
              </a:rPr>
              <a:t>'</a:t>
            </a:r>
            <a:r>
              <a:rPr lang="en-US" sz="3200" b="1" dirty="0" err="1">
                <a:latin typeface="Courier" pitchFamily="2" charset="0"/>
              </a:rPr>
              <a:t>i</a:t>
            </a:r>
            <a:r>
              <a:rPr lang="en-US" sz="3200" b="1" dirty="0">
                <a:latin typeface="Courier" pitchFamily="2" charset="0"/>
              </a:rPr>
              <a:t>' </a:t>
            </a:r>
            <a:r>
              <a:rPr lang="en-US" sz="3200" b="1" dirty="0">
                <a:latin typeface="Papyrus" panose="020B0602040200020303" pitchFamily="34" charset="77"/>
              </a:rPr>
              <a:t>− (signed) integer</a:t>
            </a:r>
          </a:p>
          <a:p>
            <a:pPr algn="ctr"/>
            <a:r>
              <a:rPr lang="en-US" sz="3200" b="1" dirty="0">
                <a:latin typeface="Courier" pitchFamily="2" charset="0"/>
              </a:rPr>
              <a:t>'u' </a:t>
            </a:r>
            <a:r>
              <a:rPr lang="en-US" sz="3200" b="1" dirty="0">
                <a:latin typeface="Papyrus" panose="020B0602040200020303" pitchFamily="34" charset="77"/>
              </a:rPr>
              <a:t>− unsigned integer</a:t>
            </a:r>
          </a:p>
          <a:p>
            <a:pPr algn="ctr"/>
            <a:r>
              <a:rPr lang="en-US" sz="3200" b="1" dirty="0">
                <a:latin typeface="Courier" pitchFamily="2" charset="0"/>
              </a:rPr>
              <a:t>'f' </a:t>
            </a:r>
            <a:r>
              <a:rPr lang="en-US" sz="3200" b="1" dirty="0">
                <a:latin typeface="Papyrus" panose="020B0602040200020303" pitchFamily="34" charset="77"/>
              </a:rPr>
              <a:t>− floating-point</a:t>
            </a:r>
          </a:p>
          <a:p>
            <a:pPr algn="ctr"/>
            <a:r>
              <a:rPr lang="en-US" sz="3200" b="1" dirty="0">
                <a:latin typeface="Courier" pitchFamily="2" charset="0"/>
              </a:rPr>
              <a:t>'c' </a:t>
            </a:r>
            <a:r>
              <a:rPr lang="en-US" sz="3200" b="1" dirty="0">
                <a:latin typeface="Papyrus" panose="020B0602040200020303" pitchFamily="34" charset="77"/>
              </a:rPr>
              <a:t>− complex-floating point</a:t>
            </a:r>
          </a:p>
          <a:p>
            <a:pPr algn="ctr"/>
            <a:r>
              <a:rPr lang="en-US" sz="3200" b="1" dirty="0">
                <a:latin typeface="Courier" pitchFamily="2" charset="0"/>
              </a:rPr>
              <a:t>'m' </a:t>
            </a:r>
            <a:r>
              <a:rPr lang="en-US" sz="3200" b="1" dirty="0">
                <a:latin typeface="Papyrus" panose="020B0602040200020303" pitchFamily="34" charset="77"/>
              </a:rPr>
              <a:t>− </a:t>
            </a:r>
            <a:r>
              <a:rPr lang="en-US" sz="3200" b="1" dirty="0" err="1">
                <a:latin typeface="Papyrus" panose="020B0602040200020303" pitchFamily="34" charset="77"/>
              </a:rPr>
              <a:t>timedelta</a:t>
            </a:r>
            <a:endParaRPr lang="en-US" sz="3200" b="1" dirty="0">
              <a:latin typeface="Papyrus" panose="020B0602040200020303" pitchFamily="34" charset="77"/>
            </a:endParaRPr>
          </a:p>
          <a:p>
            <a:pPr algn="ctr"/>
            <a:r>
              <a:rPr lang="en-US" sz="3200" b="1" dirty="0">
                <a:latin typeface="Courier" pitchFamily="2" charset="0"/>
              </a:rPr>
              <a:t>'M' </a:t>
            </a:r>
            <a:r>
              <a:rPr lang="en-US" sz="3200" b="1" dirty="0">
                <a:latin typeface="Papyrus" panose="020B0602040200020303" pitchFamily="34" charset="77"/>
              </a:rPr>
              <a:t>− datetime</a:t>
            </a:r>
          </a:p>
          <a:p>
            <a:pPr algn="ctr"/>
            <a:r>
              <a:rPr lang="en-US" sz="3200" b="1" dirty="0">
                <a:latin typeface="Courier" pitchFamily="2" charset="0"/>
              </a:rPr>
              <a:t>'O' </a:t>
            </a:r>
            <a:r>
              <a:rPr lang="en-US" sz="3200" b="1" dirty="0">
                <a:latin typeface="Papyrus" panose="020B0602040200020303" pitchFamily="34" charset="77"/>
              </a:rPr>
              <a:t>− (Python) objects</a:t>
            </a:r>
          </a:p>
          <a:p>
            <a:pPr algn="ctr"/>
            <a:r>
              <a:rPr lang="en-US" sz="3200" b="1" dirty="0">
                <a:latin typeface="Courier" pitchFamily="2" charset="0"/>
              </a:rPr>
              <a:t>'S', 'a' </a:t>
            </a:r>
            <a:r>
              <a:rPr lang="en-US" sz="3200" b="1" dirty="0">
                <a:latin typeface="Papyrus" panose="020B0602040200020303" pitchFamily="34" charset="77"/>
              </a:rPr>
              <a:t>− (byte-)string</a:t>
            </a:r>
          </a:p>
          <a:p>
            <a:pPr algn="ctr"/>
            <a:r>
              <a:rPr lang="en-US" sz="3200" b="1" dirty="0">
                <a:latin typeface="Courier" pitchFamily="2" charset="0"/>
              </a:rPr>
              <a:t>'U' </a:t>
            </a:r>
            <a:r>
              <a:rPr lang="en-US" sz="3200" b="1" dirty="0">
                <a:latin typeface="Papyrus" panose="020B0602040200020303" pitchFamily="34" charset="77"/>
              </a:rPr>
              <a:t>− Unicode</a:t>
            </a:r>
          </a:p>
          <a:p>
            <a:pPr algn="ctr"/>
            <a:r>
              <a:rPr lang="en-US" sz="3200" b="1" dirty="0">
                <a:latin typeface="Courier" pitchFamily="2" charset="0"/>
              </a:rPr>
              <a:t>'V' </a:t>
            </a:r>
            <a:r>
              <a:rPr lang="en-US" sz="3200" b="1" dirty="0">
                <a:latin typeface="Papyrus" panose="020B0602040200020303" pitchFamily="34" charset="77"/>
              </a:rPr>
              <a:t>− raw data (void)</a:t>
            </a:r>
          </a:p>
        </p:txBody>
      </p:sp>
    </p:spTree>
    <p:extLst>
      <p:ext uri="{BB962C8B-B14F-4D97-AF65-F5344CB8AC3E}">
        <p14:creationId xmlns:p14="http://schemas.microsoft.com/office/powerpoint/2010/main" val="2856230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83377"/>
            <a:ext cx="12192000" cy="6678751"/>
          </a:xfrm>
          <a:prstGeom prst="rect">
            <a:avLst/>
          </a:prstGeom>
        </p:spPr>
        <p:txBody>
          <a:bodyPr wrap="square">
            <a:spAutoFit/>
          </a:bodyPr>
          <a:lstStyle/>
          <a:p>
            <a:pPr algn="ctr"/>
            <a:r>
              <a:rPr lang="en-US" sz="3200" b="1" dirty="0">
                <a:latin typeface="Papyrus" panose="020B0602040200020303" pitchFamily="34" charset="77"/>
              </a:rPr>
              <a:t>Array Attributes</a:t>
            </a:r>
          </a:p>
          <a:p>
            <a:r>
              <a:rPr lang="en-US" sz="3200" b="1" dirty="0" err="1">
                <a:latin typeface="Courier New" panose="02070309020205020404" pitchFamily="49" charset="0"/>
                <a:cs typeface="Courier New" panose="02070309020205020404" pitchFamily="49" charset="0"/>
              </a:rPr>
              <a:t>ndarray.shape</a:t>
            </a:r>
            <a:endParaRPr lang="en-US" sz="3200" b="1" dirty="0">
              <a:latin typeface="Courier New" panose="02070309020205020404" pitchFamily="49" charset="0"/>
              <a:cs typeface="Courier New" panose="02070309020205020404" pitchFamily="49" charset="0"/>
            </a:endParaRPr>
          </a:p>
          <a:p>
            <a:endParaRPr lang="en-US" sz="1200" b="1" dirty="0">
              <a:latin typeface="Papyrus" panose="020B0602040200020303" pitchFamily="34" charset="77"/>
            </a:endParaRPr>
          </a:p>
          <a:p>
            <a:pPr algn="ctr"/>
            <a:r>
              <a:rPr lang="en-US" sz="3200" b="1" dirty="0">
                <a:latin typeface="Papyrus" panose="020B0602040200020303" pitchFamily="34" charset="77"/>
              </a:rPr>
              <a:t>This array attribute returns a tuple consisting of array dimensions. It can also be used to resize the array.</a:t>
            </a:r>
          </a:p>
          <a:p>
            <a:pPr algn="ctr"/>
            <a:r>
              <a:rPr lang="en-US" sz="3200" b="1" dirty="0">
                <a:latin typeface="Papyrus" panose="020B0602040200020303" pitchFamily="34" charset="77"/>
              </a:rPr>
              <a:t>Example 1</a:t>
            </a:r>
          </a:p>
          <a:p>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numpy</a:t>
            </a:r>
            <a:r>
              <a:rPr lang="en-US" sz="3200" b="1" dirty="0">
                <a:latin typeface="Courier New" panose="02070309020205020404" pitchFamily="49" charset="0"/>
                <a:cs typeface="Courier New" panose="02070309020205020404" pitchFamily="49" charset="0"/>
              </a:rPr>
              <a:t> as np </a:t>
            </a:r>
          </a:p>
          <a:p>
            <a:r>
              <a:rPr lang="en-US" sz="3200" b="1" dirty="0">
                <a:latin typeface="Courier New" panose="02070309020205020404" pitchFamily="49" charset="0"/>
                <a:cs typeface="Courier New" panose="02070309020205020404" pitchFamily="49" charset="0"/>
              </a:rPr>
              <a:t>a = </a:t>
            </a:r>
            <a:r>
              <a:rPr lang="en-US" sz="3200" b="1" dirty="0" err="1">
                <a:latin typeface="Courier New" panose="02070309020205020404" pitchFamily="49" charset="0"/>
                <a:cs typeface="Courier New" panose="02070309020205020404" pitchFamily="49" charset="0"/>
              </a:rPr>
              <a:t>np.array</a:t>
            </a:r>
            <a:r>
              <a:rPr lang="en-US" sz="3200" b="1" dirty="0">
                <a:latin typeface="Courier New" panose="02070309020205020404" pitchFamily="49" charset="0"/>
                <a:cs typeface="Courier New" panose="02070309020205020404" pitchFamily="49" charset="0"/>
              </a:rPr>
              <a:t>([[1,2,3],[4,5,6]]) </a:t>
            </a:r>
          </a:p>
          <a:p>
            <a:r>
              <a:rPr lang="en-US" sz="3200" b="1" dirty="0">
                <a:latin typeface="Courier New" panose="02070309020205020404" pitchFamily="49" charset="0"/>
                <a:cs typeface="Courier New" panose="02070309020205020404" pitchFamily="49" charset="0"/>
              </a:rPr>
              <a:t>print(</a:t>
            </a:r>
            <a:r>
              <a:rPr lang="en-US" sz="3200" b="1" dirty="0" err="1">
                <a:latin typeface="Courier New" panose="02070309020205020404" pitchFamily="49" charset="0"/>
                <a:cs typeface="Courier New" panose="02070309020205020404" pitchFamily="49" charset="0"/>
              </a:rPr>
              <a:t>a.shape</a:t>
            </a:r>
            <a:r>
              <a:rPr lang="en-US" sz="3200" b="1" dirty="0">
                <a:latin typeface="Courier New" panose="02070309020205020404" pitchFamily="49" charset="0"/>
                <a:cs typeface="Courier New" panose="02070309020205020404" pitchFamily="49" charset="0"/>
              </a:rPr>
              <a:t>)</a:t>
            </a:r>
          </a:p>
          <a:p>
            <a:endParaRPr lang="en-US" sz="3200" b="1" dirty="0">
              <a:latin typeface="Papyrus" panose="020B0602040200020303" pitchFamily="34" charset="77"/>
            </a:endParaRPr>
          </a:p>
          <a:p>
            <a:pPr algn="ctr"/>
            <a:r>
              <a:rPr lang="en-US" sz="3200" b="1" dirty="0">
                <a:latin typeface="Papyrus" panose="020B0602040200020303" pitchFamily="34" charset="77"/>
              </a:rPr>
              <a:t>The output is as follows −</a:t>
            </a:r>
          </a:p>
          <a:p>
            <a:endParaRPr lang="en-US" sz="3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(2, 3)</a:t>
            </a:r>
          </a:p>
        </p:txBody>
      </p:sp>
    </p:spTree>
    <p:extLst>
      <p:ext uri="{BB962C8B-B14F-4D97-AF65-F5344CB8AC3E}">
        <p14:creationId xmlns:p14="http://schemas.microsoft.com/office/powerpoint/2010/main" val="2204408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3039"/>
            <a:ext cx="12192000" cy="6863417"/>
          </a:xfrm>
          <a:prstGeom prst="rect">
            <a:avLst/>
          </a:prstGeom>
        </p:spPr>
        <p:txBody>
          <a:bodyPr wrap="square">
            <a:spAutoFit/>
          </a:bodyPr>
          <a:lstStyle/>
          <a:p>
            <a:pPr algn="ctr"/>
            <a:r>
              <a:rPr lang="en-US" sz="3200" b="1" dirty="0">
                <a:latin typeface="Papyrus" panose="020B0602040200020303" pitchFamily="34" charset="77"/>
              </a:rPr>
              <a:t>Array Attributes</a:t>
            </a:r>
          </a:p>
          <a:p>
            <a:pPr algn="ctr"/>
            <a:r>
              <a:rPr lang="en-US" sz="3200" b="1" dirty="0">
                <a:latin typeface="Papyrus" panose="020B0602040200020303" pitchFamily="34" charset="77"/>
              </a:rPr>
              <a:t>Example 2</a:t>
            </a:r>
          </a:p>
          <a:p>
            <a:r>
              <a:rPr lang="en-US" sz="3200" b="1" dirty="0">
                <a:latin typeface="Courier" pitchFamily="2" charset="0"/>
              </a:rPr>
              <a:t># this resizes the </a:t>
            </a:r>
            <a:r>
              <a:rPr lang="en-US" sz="3200" b="1" dirty="0" err="1">
                <a:latin typeface="Courier" pitchFamily="2" charset="0"/>
              </a:rPr>
              <a:t>ndarray</a:t>
            </a:r>
            <a:r>
              <a:rPr lang="en-US" sz="3200" b="1" dirty="0">
                <a:latin typeface="Courier" pitchFamily="2" charset="0"/>
              </a:rPr>
              <a:t>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a = </a:t>
            </a:r>
            <a:r>
              <a:rPr lang="en-US" sz="3200" b="1" dirty="0" err="1">
                <a:latin typeface="Courier" pitchFamily="2" charset="0"/>
              </a:rPr>
              <a:t>np.array</a:t>
            </a:r>
            <a:r>
              <a:rPr lang="en-US" sz="3200" b="1" dirty="0">
                <a:latin typeface="Courier" pitchFamily="2" charset="0"/>
              </a:rPr>
              <a:t>([[1,2,3],[4,5,6]]) </a:t>
            </a:r>
          </a:p>
          <a:p>
            <a:r>
              <a:rPr lang="en-US" sz="3200" b="1" dirty="0" err="1">
                <a:latin typeface="Courier" pitchFamily="2" charset="0"/>
              </a:rPr>
              <a:t>a.shape</a:t>
            </a:r>
            <a:r>
              <a:rPr lang="en-US" sz="3200" b="1" dirty="0">
                <a:latin typeface="Courier" pitchFamily="2" charset="0"/>
              </a:rPr>
              <a:t> = (3,2) </a:t>
            </a:r>
          </a:p>
          <a:p>
            <a:r>
              <a:rPr lang="en-US" sz="3200" b="1" dirty="0">
                <a:latin typeface="Courier" pitchFamily="2" charset="0"/>
              </a:rPr>
              <a:t>print(a) </a:t>
            </a:r>
          </a:p>
          <a:p>
            <a:endParaRPr lang="en-US" sz="1200" b="1" dirty="0"/>
          </a:p>
          <a:p>
            <a:pPr algn="ctr"/>
            <a:r>
              <a:rPr lang="en-US" sz="3200" b="1" dirty="0">
                <a:latin typeface="Papyrus" panose="020B0602040200020303" pitchFamily="34" charset="77"/>
              </a:rPr>
              <a:t>The output is as follows −</a:t>
            </a:r>
          </a:p>
          <a:p>
            <a:endParaRPr lang="en-US" sz="1200" b="1" dirty="0"/>
          </a:p>
          <a:p>
            <a:r>
              <a:rPr lang="en-US" sz="3200" b="1" dirty="0">
                <a:latin typeface="Courier" pitchFamily="2" charset="0"/>
              </a:rPr>
              <a:t>[[1, 2] </a:t>
            </a:r>
          </a:p>
          <a:p>
            <a:r>
              <a:rPr lang="en-US" sz="3200" b="1" dirty="0">
                <a:latin typeface="Courier" pitchFamily="2" charset="0"/>
              </a:rPr>
              <a:t>[3, 4] </a:t>
            </a:r>
          </a:p>
          <a:p>
            <a:r>
              <a:rPr lang="en-US" sz="3200" b="1" dirty="0">
                <a:latin typeface="Courier" pitchFamily="2" charset="0"/>
              </a:rPr>
              <a:t>[5, 6]]</a:t>
            </a:r>
            <a:endParaRPr lang="en-US" sz="3200" b="1" dirty="0">
              <a:latin typeface="Calibri" panose="020F0502020204030204" pitchFamily="34" charset="0"/>
              <a:cs typeface="Calibri" panose="020F0502020204030204" pitchFamily="34" charset="0"/>
            </a:endParaRPr>
          </a:p>
          <a:p>
            <a:pPr algn="ctr"/>
            <a:r>
              <a:rPr lang="en-US" sz="3200" b="1" dirty="0">
                <a:latin typeface="Papyrus" panose="020B0602040200020303" pitchFamily="34" charset="77"/>
              </a:rPr>
              <a:t>Notice how it shows 2D arrays one set of </a:t>
            </a:r>
            <a:r>
              <a:rPr lang="en-US" sz="3200" b="1" dirty="0">
                <a:latin typeface="Courier" pitchFamily="2" charset="0"/>
              </a:rPr>
              <a:t>[]</a:t>
            </a:r>
            <a:r>
              <a:rPr lang="en-US" sz="3200" b="1" dirty="0">
                <a:latin typeface="Papyrus" panose="020B0602040200020303" pitchFamily="34" charset="77"/>
              </a:rPr>
              <a:t> for “outside” array, and one set of </a:t>
            </a:r>
            <a:r>
              <a:rPr lang="en-US" sz="3200" b="1" dirty="0">
                <a:latin typeface="Courier" pitchFamily="2" charset="0"/>
              </a:rPr>
              <a:t>[]</a:t>
            </a:r>
            <a:r>
              <a:rPr lang="en-US" sz="3200" b="1" dirty="0">
                <a:latin typeface="Papyrus" panose="020B0602040200020303" pitchFamily="34" charset="77"/>
              </a:rPr>
              <a:t> per row </a:t>
            </a:r>
          </a:p>
        </p:txBody>
      </p:sp>
    </p:spTree>
    <p:extLst>
      <p:ext uri="{BB962C8B-B14F-4D97-AF65-F5344CB8AC3E}">
        <p14:creationId xmlns:p14="http://schemas.microsoft.com/office/powerpoint/2010/main" val="3529936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41991"/>
            <a:ext cx="12192000" cy="6432530"/>
          </a:xfrm>
          <a:prstGeom prst="rect">
            <a:avLst/>
          </a:prstGeom>
        </p:spPr>
        <p:txBody>
          <a:bodyPr wrap="square">
            <a:spAutoFit/>
          </a:bodyPr>
          <a:lstStyle/>
          <a:p>
            <a:pPr algn="ctr"/>
            <a:r>
              <a:rPr lang="en-US" sz="3200" b="1" dirty="0">
                <a:latin typeface="Papyrus" panose="020B0602040200020303" pitchFamily="34" charset="77"/>
              </a:rPr>
              <a:t>Array Attributes</a:t>
            </a:r>
          </a:p>
          <a:p>
            <a:pPr algn="ctr"/>
            <a:r>
              <a:rPr lang="en-US" sz="3200" b="1" dirty="0">
                <a:latin typeface="Papyrus" panose="020B0602040200020303" pitchFamily="34" charset="77"/>
              </a:rPr>
              <a:t>Example 3</a:t>
            </a:r>
          </a:p>
          <a:p>
            <a:pPr algn="ctr"/>
            <a:endParaRPr lang="en-US" sz="1200" b="1" dirty="0">
              <a:latin typeface="Papyrus" panose="020B0602040200020303" pitchFamily="34" charset="77"/>
            </a:endParaRPr>
          </a:p>
          <a:p>
            <a:pPr algn="ctr"/>
            <a:r>
              <a:rPr lang="en-US" sz="3200" b="1" dirty="0">
                <a:latin typeface="Courier New" panose="02070309020205020404" pitchFamily="49" charset="0"/>
                <a:cs typeface="Courier New" panose="02070309020205020404" pitchFamily="49" charset="0"/>
              </a:rPr>
              <a:t>NumPy</a:t>
            </a:r>
            <a:r>
              <a:rPr lang="en-US" sz="3200" b="1" dirty="0">
                <a:latin typeface="Papyrus" panose="020B0602040200020303" pitchFamily="34" charset="77"/>
              </a:rPr>
              <a:t> also provides a reshape function to resize an array.</a:t>
            </a:r>
          </a:p>
          <a:p>
            <a:endParaRPr lang="en-US" sz="1200" b="1" dirty="0"/>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a = </a:t>
            </a:r>
            <a:r>
              <a:rPr lang="en-US" sz="3200" b="1" dirty="0" err="1">
                <a:latin typeface="Courier" pitchFamily="2" charset="0"/>
              </a:rPr>
              <a:t>np.array</a:t>
            </a:r>
            <a:r>
              <a:rPr lang="en-US" sz="3200" b="1" dirty="0">
                <a:latin typeface="Courier" pitchFamily="2" charset="0"/>
              </a:rPr>
              <a:t>([[1,2,3],[4,5,6]]) </a:t>
            </a:r>
          </a:p>
          <a:p>
            <a:r>
              <a:rPr lang="en-US" sz="3200" b="1" dirty="0">
                <a:latin typeface="Courier" pitchFamily="2" charset="0"/>
              </a:rPr>
              <a:t>b = </a:t>
            </a:r>
            <a:r>
              <a:rPr lang="en-US" sz="3200" b="1" dirty="0" err="1">
                <a:latin typeface="Courier" pitchFamily="2" charset="0"/>
              </a:rPr>
              <a:t>a.reshape</a:t>
            </a:r>
            <a:r>
              <a:rPr lang="en-US" sz="3200" b="1" dirty="0">
                <a:latin typeface="Courier" pitchFamily="2" charset="0"/>
              </a:rPr>
              <a:t>(3,2) </a:t>
            </a:r>
          </a:p>
          <a:p>
            <a:r>
              <a:rPr lang="en-US" sz="3200" b="1" dirty="0">
                <a:latin typeface="Courier" pitchFamily="2" charset="0"/>
              </a:rPr>
              <a:t>print(b)</a:t>
            </a:r>
          </a:p>
          <a:p>
            <a:endParaRPr lang="en-US" b="1" dirty="0"/>
          </a:p>
          <a:p>
            <a:pPr algn="ctr"/>
            <a:r>
              <a:rPr lang="en-US" sz="3200" b="1" dirty="0">
                <a:latin typeface="Papyrus" panose="020B0602040200020303" pitchFamily="34" charset="77"/>
              </a:rPr>
              <a:t>The output is as follows −</a:t>
            </a:r>
          </a:p>
          <a:p>
            <a:endParaRPr lang="en-US" b="1" dirty="0"/>
          </a:p>
          <a:p>
            <a:r>
              <a:rPr lang="en-US" sz="3200" b="1" dirty="0">
                <a:latin typeface="Courier" pitchFamily="2" charset="0"/>
              </a:rPr>
              <a:t>[[1, 2] </a:t>
            </a:r>
          </a:p>
          <a:p>
            <a:r>
              <a:rPr lang="en-US" sz="3200" b="1" dirty="0">
                <a:latin typeface="Courier" pitchFamily="2" charset="0"/>
              </a:rPr>
              <a:t>[3, 4] </a:t>
            </a:r>
          </a:p>
          <a:p>
            <a:r>
              <a:rPr lang="en-US" sz="3200" b="1" dirty="0">
                <a:latin typeface="Courier" pitchFamily="2" charset="0"/>
              </a:rPr>
              <a:t>[5, 6]]</a:t>
            </a:r>
          </a:p>
        </p:txBody>
      </p:sp>
    </p:spTree>
    <p:extLst>
      <p:ext uri="{BB962C8B-B14F-4D97-AF65-F5344CB8AC3E}">
        <p14:creationId xmlns:p14="http://schemas.microsoft.com/office/powerpoint/2010/main" val="724684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724607"/>
            <a:ext cx="12192000" cy="1938992"/>
          </a:xfrm>
          <a:prstGeom prst="rect">
            <a:avLst/>
          </a:prstGeom>
        </p:spPr>
        <p:txBody>
          <a:bodyPr wrap="square">
            <a:spAutoFit/>
          </a:bodyPr>
          <a:lstStyle/>
          <a:p>
            <a:pPr algn="ctr"/>
            <a:r>
              <a:rPr lang="en-US" sz="3200" b="1" dirty="0">
                <a:latin typeface="Papyrus" panose="020B0602040200020303" pitchFamily="34" charset="77"/>
              </a:rPr>
              <a:t>Array Attributes</a:t>
            </a:r>
          </a:p>
          <a:p>
            <a:r>
              <a:rPr lang="en-US" sz="3200" b="1" dirty="0" err="1">
                <a:latin typeface="Courier" pitchFamily="2" charset="0"/>
              </a:rPr>
              <a:t>ndarray.ndim</a:t>
            </a:r>
            <a:endParaRPr lang="en-US" sz="3200" b="1" dirty="0">
              <a:latin typeface="Courier" pitchFamily="2" charset="0"/>
            </a:endParaRPr>
          </a:p>
          <a:p>
            <a:endParaRPr lang="en-US" sz="1200" b="1" dirty="0"/>
          </a:p>
          <a:p>
            <a:pPr algn="ctr"/>
            <a:r>
              <a:rPr lang="en-US" sz="3200" b="1" dirty="0">
                <a:latin typeface="Papyrus" panose="020B0602040200020303" pitchFamily="34" charset="77"/>
              </a:rPr>
              <a:t>This array attribute returns the number of array dimensions.</a:t>
            </a:r>
          </a:p>
          <a:p>
            <a:endParaRPr lang="en-US" sz="1200" b="1" dirty="0">
              <a:latin typeface="Papyrus" panose="020B0602040200020303" pitchFamily="34" charset="77"/>
            </a:endParaRPr>
          </a:p>
        </p:txBody>
      </p:sp>
    </p:spTree>
    <p:extLst>
      <p:ext uri="{BB962C8B-B14F-4D97-AF65-F5344CB8AC3E}">
        <p14:creationId xmlns:p14="http://schemas.microsoft.com/office/powerpoint/2010/main" val="3712051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646081"/>
            <a:ext cx="12192000" cy="4955203"/>
          </a:xfrm>
          <a:prstGeom prst="rect">
            <a:avLst/>
          </a:prstGeom>
        </p:spPr>
        <p:txBody>
          <a:bodyPr wrap="square">
            <a:spAutoFit/>
          </a:bodyPr>
          <a:lstStyle/>
          <a:p>
            <a:pPr algn="ctr"/>
            <a:r>
              <a:rPr lang="en-US" sz="3200" b="1" dirty="0">
                <a:latin typeface="Papyrus" panose="020B0602040200020303" pitchFamily="34" charset="77"/>
              </a:rPr>
              <a:t>Make evenly spaced array</a:t>
            </a:r>
          </a:p>
          <a:p>
            <a:endParaRPr lang="en-US" sz="1200" b="1" dirty="0">
              <a:latin typeface="Papyrus" panose="020B0602040200020303" pitchFamily="34" charset="77"/>
            </a:endParaRPr>
          </a:p>
          <a:p>
            <a:pPr algn="ctr"/>
            <a:r>
              <a:rPr lang="en-US" sz="3200" b="1" dirty="0">
                <a:latin typeface="Papyrus" panose="020B0602040200020303" pitchFamily="34" charset="77"/>
              </a:rPr>
              <a:t>Example 1</a:t>
            </a:r>
          </a:p>
          <a:p>
            <a:endParaRPr lang="en-US" b="1" dirty="0"/>
          </a:p>
          <a:p>
            <a:r>
              <a:rPr lang="en-US" sz="3200" b="1" dirty="0">
                <a:latin typeface="Courier" pitchFamily="2" charset="0"/>
              </a:rPr>
              <a:t># an array of evenly spaced numbers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a = </a:t>
            </a:r>
            <a:r>
              <a:rPr lang="en-US" sz="3200" b="1" dirty="0" err="1">
                <a:latin typeface="Courier" pitchFamily="2" charset="0"/>
              </a:rPr>
              <a:t>np.arange</a:t>
            </a:r>
            <a:r>
              <a:rPr lang="en-US" sz="3200" b="1" dirty="0">
                <a:latin typeface="Courier" pitchFamily="2" charset="0"/>
              </a:rPr>
              <a:t>(24) </a:t>
            </a:r>
          </a:p>
          <a:p>
            <a:r>
              <a:rPr lang="en-US" sz="3200" b="1" dirty="0">
                <a:latin typeface="Courier" pitchFamily="2" charset="0"/>
              </a:rPr>
              <a:t>print(a)</a:t>
            </a:r>
          </a:p>
          <a:p>
            <a:endParaRPr lang="en-US" b="1" dirty="0"/>
          </a:p>
          <a:p>
            <a:pPr algn="ctr"/>
            <a:r>
              <a:rPr lang="en-US" sz="3200" b="1" dirty="0">
                <a:latin typeface="Papyrus" panose="020B0602040200020303" pitchFamily="34" charset="77"/>
              </a:rPr>
              <a:t>The output is as follows −</a:t>
            </a:r>
          </a:p>
          <a:p>
            <a:endParaRPr lang="en-US" b="1" dirty="0"/>
          </a:p>
          <a:p>
            <a:r>
              <a:rPr lang="en-US" sz="2600" b="1" dirty="0">
                <a:latin typeface="Courier" pitchFamily="2" charset="0"/>
              </a:rPr>
              <a:t>[0 1 2 3 4 5 6 7 8 9 10 11 12 13 14 15 16 17 18 19</a:t>
            </a:r>
            <a:r>
              <a:rPr lang="en-US" sz="2600" b="1" dirty="0"/>
              <a:t> 20 21 22 23]  </a:t>
            </a:r>
            <a:endParaRPr lang="en-US" sz="2600" b="1" dirty="0">
              <a:latin typeface="Courier" pitchFamily="2" charset="0"/>
            </a:endParaRPr>
          </a:p>
        </p:txBody>
      </p:sp>
    </p:spTree>
    <p:extLst>
      <p:ext uri="{BB962C8B-B14F-4D97-AF65-F5344CB8AC3E}">
        <p14:creationId xmlns:p14="http://schemas.microsoft.com/office/powerpoint/2010/main" val="4266941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11724" y="71653"/>
            <a:ext cx="12192000" cy="6678751"/>
          </a:xfrm>
          <a:prstGeom prst="rect">
            <a:avLst/>
          </a:prstGeom>
        </p:spPr>
        <p:txBody>
          <a:bodyPr wrap="square">
            <a:spAutoFit/>
          </a:bodyPr>
          <a:lstStyle/>
          <a:p>
            <a:endParaRPr lang="en-US" sz="3200" b="1" dirty="0">
              <a:latin typeface="Papyrus" panose="020B0602040200020303" pitchFamily="34" charset="77"/>
            </a:endParaRPr>
          </a:p>
          <a:p>
            <a:pPr algn="ctr"/>
            <a:r>
              <a:rPr lang="en-US" sz="3200" b="1" dirty="0">
                <a:latin typeface="Papyrus" panose="020B0602040200020303" pitchFamily="34" charset="77"/>
              </a:rPr>
              <a:t>Example 2</a:t>
            </a:r>
          </a:p>
          <a:p>
            <a:endParaRPr lang="en-US" sz="1200" b="1" dirty="0"/>
          </a:p>
          <a:p>
            <a:r>
              <a:rPr lang="en-US" sz="3200" b="1" dirty="0">
                <a:latin typeface="Courier" pitchFamily="2" charset="0"/>
              </a:rPr>
              <a:t># this is one dimensional array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a = </a:t>
            </a:r>
            <a:r>
              <a:rPr lang="en-US" sz="3200" b="1" dirty="0" err="1">
                <a:latin typeface="Courier" pitchFamily="2" charset="0"/>
              </a:rPr>
              <a:t>np.arange</a:t>
            </a:r>
            <a:r>
              <a:rPr lang="en-US" sz="3200" b="1" dirty="0">
                <a:latin typeface="Courier" pitchFamily="2" charset="0"/>
              </a:rPr>
              <a:t>(24) </a:t>
            </a:r>
          </a:p>
          <a:p>
            <a:r>
              <a:rPr lang="en-US" sz="3200" b="1" dirty="0" err="1">
                <a:latin typeface="Courier" pitchFamily="2" charset="0"/>
              </a:rPr>
              <a:t>a.ndim</a:t>
            </a:r>
            <a:r>
              <a:rPr lang="en-US" sz="3200" b="1" dirty="0">
                <a:latin typeface="Courier" pitchFamily="2" charset="0"/>
              </a:rPr>
              <a:t> </a:t>
            </a:r>
          </a:p>
          <a:p>
            <a:r>
              <a:rPr lang="en-US" sz="3200" b="1" dirty="0">
                <a:latin typeface="Courier" pitchFamily="2" charset="0"/>
              </a:rPr>
              <a:t># now reshape it </a:t>
            </a:r>
          </a:p>
          <a:p>
            <a:r>
              <a:rPr lang="en-US" sz="3200" b="1" dirty="0">
                <a:latin typeface="Courier" pitchFamily="2" charset="0"/>
              </a:rPr>
              <a:t>b = </a:t>
            </a:r>
            <a:r>
              <a:rPr lang="en-US" sz="3200" b="1" dirty="0" err="1">
                <a:latin typeface="Courier" pitchFamily="2" charset="0"/>
              </a:rPr>
              <a:t>a.reshape</a:t>
            </a:r>
            <a:r>
              <a:rPr lang="en-US" sz="3200" b="1" dirty="0">
                <a:latin typeface="Courier" pitchFamily="2" charset="0"/>
              </a:rPr>
              <a:t>(2,4,3) </a:t>
            </a:r>
          </a:p>
          <a:p>
            <a:r>
              <a:rPr lang="en-US" sz="3200" b="1" dirty="0">
                <a:latin typeface="Courier" pitchFamily="2" charset="0"/>
              </a:rPr>
              <a:t>print b </a:t>
            </a:r>
          </a:p>
          <a:p>
            <a:r>
              <a:rPr lang="en-US" sz="3200" b="1" dirty="0">
                <a:latin typeface="Courier" pitchFamily="2" charset="0"/>
              </a:rPr>
              <a:t># b is having three dimensions</a:t>
            </a:r>
          </a:p>
          <a:p>
            <a:endParaRPr lang="en-US" sz="3200" b="1" dirty="0"/>
          </a:p>
          <a:p>
            <a:pPr algn="ctr"/>
            <a:r>
              <a:rPr lang="en-US" sz="3200" b="1" dirty="0">
                <a:latin typeface="Papyrus" panose="020B0602040200020303" pitchFamily="34" charset="77"/>
              </a:rPr>
              <a:t>The output is on next page −</a:t>
            </a:r>
          </a:p>
          <a:p>
            <a:endParaRPr lang="en-US" sz="3200" b="1" dirty="0">
              <a:latin typeface="Courier" pitchFamily="2" charset="0"/>
            </a:endParaRPr>
          </a:p>
        </p:txBody>
      </p:sp>
    </p:spTree>
    <p:extLst>
      <p:ext uri="{BB962C8B-B14F-4D97-AF65-F5344CB8AC3E}">
        <p14:creationId xmlns:p14="http://schemas.microsoft.com/office/powerpoint/2010/main" val="381201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216023"/>
            <a:ext cx="12192000" cy="5970865"/>
          </a:xfrm>
          <a:prstGeom prst="rect">
            <a:avLst/>
          </a:prstGeom>
          <a:noFill/>
        </p:spPr>
        <p:txBody>
          <a:bodyPr wrap="square" rtlCol="0">
            <a:spAutoFit/>
          </a:bodyPr>
          <a:lstStyle/>
          <a:p>
            <a:pPr algn="ctr"/>
            <a:r>
              <a:rPr lang="en-US" sz="3200" b="1" dirty="0">
                <a:latin typeface="Papyrus" panose="020B0602040200020303" pitchFamily="34" charset="77"/>
              </a:rPr>
              <a:t>The first thing one has to do is import them.</a:t>
            </a:r>
          </a:p>
          <a:p>
            <a:pPr algn="ctr"/>
            <a:endParaRPr lang="en-US" sz="1200" b="1" dirty="0">
              <a:latin typeface="Papyrus" panose="020B0602040200020303" pitchFamily="34" charset="77"/>
            </a:endParaRPr>
          </a:p>
          <a:p>
            <a:r>
              <a:rPr lang="en-US" sz="2800" b="1" dirty="0">
                <a:latin typeface="Courier New" panose="02070309020205020404" pitchFamily="49" charset="0"/>
                <a:cs typeface="Courier New" panose="02070309020205020404" pitchFamily="49" charset="0"/>
              </a:rPr>
              <a:t>python_stuff:544 $ python</a:t>
            </a:r>
          </a:p>
          <a:p>
            <a:r>
              <a:rPr lang="en-US" sz="2800" b="1" dirty="0">
                <a:latin typeface="Courier New" panose="02070309020205020404" pitchFamily="49" charset="0"/>
                <a:cs typeface="Courier New" panose="02070309020205020404" pitchFamily="49" charset="0"/>
              </a:rPr>
              <a:t>&gt;&gt;&gt; import </a:t>
            </a:r>
            <a:r>
              <a:rPr lang="en-US" sz="2800" b="1" dirty="0" err="1">
                <a:latin typeface="Courier New" panose="02070309020205020404" pitchFamily="49" charset="0"/>
                <a:cs typeface="Courier New" panose="02070309020205020404" pitchFamily="49" charset="0"/>
              </a:rPr>
              <a:t>numpy</a:t>
            </a:r>
            <a:r>
              <a:rPr lang="en-US" sz="2800" b="1" dirty="0">
                <a:latin typeface="Courier New" panose="02070309020205020404" pitchFamily="49" charset="0"/>
                <a:cs typeface="Courier New" panose="02070309020205020404" pitchFamily="49" charset="0"/>
              </a:rPr>
              <a:t> as np</a:t>
            </a:r>
          </a:p>
          <a:p>
            <a:r>
              <a:rPr lang="en-US" sz="2800" b="1" dirty="0">
                <a:latin typeface="Courier New" panose="02070309020205020404" pitchFamily="49" charset="0"/>
                <a:cs typeface="Courier New" panose="02070309020205020404" pitchFamily="49" charset="0"/>
              </a:rPr>
              <a:t>&gt;&gt;&gt; import </a:t>
            </a:r>
            <a:r>
              <a:rPr lang="en-US" sz="2800" b="1" dirty="0" err="1">
                <a:latin typeface="Courier New" panose="02070309020205020404" pitchFamily="49" charset="0"/>
                <a:cs typeface="Courier New" panose="02070309020205020404" pitchFamily="49" charset="0"/>
              </a:rPr>
              <a:t>scipy</a:t>
            </a:r>
            <a:endParaRPr lang="en-US" sz="2800" b="1" dirty="0">
              <a:latin typeface="Courier New" panose="02070309020205020404" pitchFamily="49" charset="0"/>
              <a:cs typeface="Courier New" panose="02070309020205020404" pitchFamily="49" charset="0"/>
            </a:endParaRPr>
          </a:p>
          <a:p>
            <a:r>
              <a:rPr lang="en-US" sz="2800" b="1" dirty="0">
                <a:latin typeface="Courier New" panose="02070309020205020404" pitchFamily="49" charset="0"/>
                <a:cs typeface="Courier New" panose="02070309020205020404" pitchFamily="49" charset="0"/>
              </a:rPr>
              <a:t>&gt;&gt;&gt; import matplotlib as </a:t>
            </a:r>
            <a:r>
              <a:rPr lang="en-US" sz="2800" b="1" dirty="0" err="1">
                <a:latin typeface="Courier New" panose="02070309020205020404" pitchFamily="49" charset="0"/>
                <a:cs typeface="Courier New" panose="02070309020205020404" pitchFamily="49" charset="0"/>
              </a:rPr>
              <a:t>plt</a:t>
            </a:r>
            <a:endParaRPr lang="en-US" sz="2800" b="1" dirty="0">
              <a:latin typeface="Courier New" panose="02070309020205020404" pitchFamily="49" charset="0"/>
              <a:cs typeface="Courier New" panose="02070309020205020404" pitchFamily="49" charset="0"/>
            </a:endParaRPr>
          </a:p>
          <a:p>
            <a:pPr algn="ctr"/>
            <a:endParaRPr lang="en-US" sz="1200" b="1" dirty="0">
              <a:latin typeface="Papyrus" panose="020B0602040200020303" pitchFamily="34" charset="77"/>
            </a:endParaRPr>
          </a:p>
          <a:p>
            <a:pPr algn="ctr"/>
            <a:r>
              <a:rPr lang="en-US" sz="3200" b="1" dirty="0">
                <a:latin typeface="Papyrus" panose="020B0602040200020303" pitchFamily="34" charset="77"/>
              </a:rPr>
              <a:t>You can see here that doing things interactively in Python is not the way to go. </a:t>
            </a:r>
          </a:p>
          <a:p>
            <a:pPr algn="ctr"/>
            <a:endParaRPr lang="en-US" b="1" dirty="0">
              <a:latin typeface="Papyrus" panose="020B0602040200020303" pitchFamily="34" charset="77"/>
            </a:endParaRPr>
          </a:p>
          <a:p>
            <a:pPr algn="ctr"/>
            <a:r>
              <a:rPr lang="en-US" sz="3200" b="1" dirty="0">
                <a:latin typeface="Papyrus" panose="020B0602040200020303" pitchFamily="34" charset="77"/>
              </a:rPr>
              <a:t>There is no way to import these except typing them in each time</a:t>
            </a:r>
          </a:p>
          <a:p>
            <a:pPr algn="ctr"/>
            <a:endParaRPr lang="en-US" b="1" dirty="0">
              <a:latin typeface="Papyrus" panose="020B0602040200020303" pitchFamily="34" charset="77"/>
            </a:endParaRPr>
          </a:p>
          <a:p>
            <a:pPr algn="ctr"/>
            <a:r>
              <a:rPr lang="en-US" sz="3200" b="1" dirty="0">
                <a:latin typeface="Papyrus" panose="020B0602040200020303" pitchFamily="34" charset="77"/>
              </a:rPr>
              <a:t>Better to use scripts and do the old</a:t>
            </a:r>
          </a:p>
          <a:p>
            <a:pPr algn="ctr"/>
            <a:r>
              <a:rPr lang="en-US" b="1" dirty="0">
                <a:latin typeface="Papyrus" panose="020B0602040200020303" pitchFamily="34" charset="77"/>
              </a:rPr>
              <a:t> </a:t>
            </a:r>
          </a:p>
          <a:p>
            <a:pPr algn="ctr"/>
            <a:r>
              <a:rPr lang="en-US" sz="3200" b="1" dirty="0">
                <a:latin typeface="Papyrus" panose="020B0602040200020303" pitchFamily="34" charset="77"/>
              </a:rPr>
              <a:t>Edit-Run-Edit-Run- … dance</a:t>
            </a:r>
          </a:p>
        </p:txBody>
      </p:sp>
    </p:spTree>
    <p:extLst>
      <p:ext uri="{BB962C8B-B14F-4D97-AF65-F5344CB8AC3E}">
        <p14:creationId xmlns:p14="http://schemas.microsoft.com/office/powerpoint/2010/main" val="2323294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3039"/>
            <a:ext cx="12192000" cy="7355860"/>
          </a:xfrm>
          <a:prstGeom prst="rect">
            <a:avLst/>
          </a:prstGeom>
        </p:spPr>
        <p:txBody>
          <a:bodyPr wrap="square">
            <a:spAutoFit/>
          </a:bodyPr>
          <a:lstStyle/>
          <a:p>
            <a:pPr algn="ctr"/>
            <a:r>
              <a:rPr lang="en-US" sz="3200" b="1" dirty="0">
                <a:latin typeface="Papyrus" panose="020B0602040200020303" pitchFamily="34" charset="77"/>
              </a:rPr>
              <a:t>Array Attributes</a:t>
            </a:r>
            <a:endParaRPr lang="en-US" sz="1200" b="1" dirty="0">
              <a:latin typeface="Papyrus" panose="020B0602040200020303" pitchFamily="34" charset="77"/>
            </a:endParaRPr>
          </a:p>
          <a:p>
            <a:pPr algn="ctr"/>
            <a:r>
              <a:rPr lang="en-US" sz="3200" b="1" dirty="0">
                <a:latin typeface="Papyrus" panose="020B0602040200020303" pitchFamily="34" charset="77"/>
              </a:rPr>
              <a:t>The output is</a:t>
            </a:r>
            <a:endParaRPr lang="en-US" sz="1200" b="1" dirty="0">
              <a:latin typeface="Courier" pitchFamily="2" charset="0"/>
            </a:endParaRPr>
          </a:p>
          <a:p>
            <a:r>
              <a:rPr lang="en-US" sz="3200" b="1" dirty="0">
                <a:latin typeface="Courier" pitchFamily="2" charset="0"/>
              </a:rPr>
              <a:t>[</a:t>
            </a:r>
            <a:r>
              <a:rPr lang="en-US" sz="3200" b="1" dirty="0">
                <a:solidFill>
                  <a:srgbClr val="4AB4FF"/>
                </a:solidFill>
                <a:latin typeface="Courier" pitchFamily="2" charset="0"/>
              </a:rPr>
              <a:t>[</a:t>
            </a:r>
            <a:r>
              <a:rPr lang="en-US" sz="3200" b="1" dirty="0">
                <a:solidFill>
                  <a:srgbClr val="FF0000"/>
                </a:solidFill>
                <a:latin typeface="Courier" pitchFamily="2" charset="0"/>
              </a:rPr>
              <a:t>[</a:t>
            </a:r>
            <a:r>
              <a:rPr lang="en-US" sz="3200" b="1" dirty="0">
                <a:latin typeface="Courier" pitchFamily="2" charset="0"/>
              </a:rPr>
              <a:t> 0, 1, 2</a:t>
            </a:r>
            <a:r>
              <a:rPr lang="en-US" sz="3200" b="1" dirty="0">
                <a:solidFill>
                  <a:srgbClr val="FF0000"/>
                </a:solidFill>
                <a:latin typeface="Courier" pitchFamily="2" charset="0"/>
              </a:rPr>
              <a:t>]</a:t>
            </a:r>
            <a:r>
              <a:rPr lang="en-US" sz="3200" b="1" dirty="0">
                <a:latin typeface="Courier" pitchFamily="2" charset="0"/>
              </a:rPr>
              <a:t> </a:t>
            </a:r>
          </a:p>
          <a:p>
            <a:r>
              <a:rPr lang="en-US" sz="3200" b="1" dirty="0">
                <a:solidFill>
                  <a:srgbClr val="FF0000"/>
                </a:solidFill>
                <a:latin typeface="Courier" pitchFamily="2" charset="0"/>
              </a:rPr>
              <a:t>[</a:t>
            </a:r>
            <a:r>
              <a:rPr lang="en-US" sz="3200" b="1" dirty="0">
                <a:latin typeface="Courier" pitchFamily="2" charset="0"/>
              </a:rPr>
              <a:t> 3, 4, 5</a:t>
            </a:r>
            <a:r>
              <a:rPr lang="en-US" sz="3200" b="1" dirty="0">
                <a:solidFill>
                  <a:srgbClr val="FF0000"/>
                </a:solidFill>
                <a:latin typeface="Courier" pitchFamily="2" charset="0"/>
              </a:rPr>
              <a:t>]</a:t>
            </a:r>
            <a:r>
              <a:rPr lang="en-US" sz="3200" b="1" dirty="0">
                <a:latin typeface="Courier" pitchFamily="2" charset="0"/>
              </a:rPr>
              <a:t> </a:t>
            </a:r>
          </a:p>
          <a:p>
            <a:r>
              <a:rPr lang="en-US" sz="3200" b="1" dirty="0">
                <a:solidFill>
                  <a:srgbClr val="FF0000"/>
                </a:solidFill>
                <a:latin typeface="Courier" pitchFamily="2" charset="0"/>
              </a:rPr>
              <a:t>[</a:t>
            </a:r>
            <a:r>
              <a:rPr lang="en-US" sz="3200" b="1" dirty="0">
                <a:latin typeface="Courier" pitchFamily="2" charset="0"/>
              </a:rPr>
              <a:t> 6, 7, 8</a:t>
            </a:r>
            <a:r>
              <a:rPr lang="en-US" sz="3200" b="1" dirty="0">
                <a:solidFill>
                  <a:srgbClr val="FF0000"/>
                </a:solidFill>
                <a:latin typeface="Courier" pitchFamily="2" charset="0"/>
              </a:rPr>
              <a:t>]</a:t>
            </a:r>
            <a:r>
              <a:rPr lang="en-US" sz="3200" b="1" dirty="0">
                <a:latin typeface="Courier" pitchFamily="2" charset="0"/>
              </a:rPr>
              <a:t> </a:t>
            </a:r>
          </a:p>
          <a:p>
            <a:r>
              <a:rPr lang="en-US" sz="3200" b="1" dirty="0">
                <a:solidFill>
                  <a:srgbClr val="FF0000"/>
                </a:solidFill>
                <a:latin typeface="Courier" pitchFamily="2" charset="0"/>
              </a:rPr>
              <a:t>[</a:t>
            </a:r>
            <a:r>
              <a:rPr lang="en-US" sz="3200" b="1" dirty="0">
                <a:latin typeface="Courier" pitchFamily="2" charset="0"/>
              </a:rPr>
              <a:t> 9, 10, 11</a:t>
            </a:r>
            <a:r>
              <a:rPr lang="en-US" sz="3200" b="1" dirty="0">
                <a:solidFill>
                  <a:srgbClr val="FF00FF"/>
                </a:solidFill>
                <a:latin typeface="Courier" pitchFamily="2" charset="0"/>
              </a:rPr>
              <a:t>]</a:t>
            </a:r>
            <a:r>
              <a:rPr lang="en-US" sz="3200" b="1" dirty="0">
                <a:solidFill>
                  <a:srgbClr val="4AB4FF"/>
                </a:solidFill>
                <a:latin typeface="Courier" pitchFamily="2" charset="0"/>
              </a:rPr>
              <a:t>]</a:t>
            </a:r>
            <a:r>
              <a:rPr lang="en-US" sz="3200" b="1" dirty="0">
                <a:latin typeface="Courier" pitchFamily="2" charset="0"/>
              </a:rPr>
              <a:t> </a:t>
            </a:r>
          </a:p>
          <a:p>
            <a:r>
              <a:rPr lang="en-US" sz="3200" b="1" dirty="0">
                <a:solidFill>
                  <a:srgbClr val="4AB4FF"/>
                </a:solidFill>
                <a:latin typeface="Courier" pitchFamily="2" charset="0"/>
              </a:rPr>
              <a:t>[</a:t>
            </a:r>
            <a:r>
              <a:rPr lang="en-US" sz="3200" b="1" dirty="0">
                <a:solidFill>
                  <a:srgbClr val="FF0000"/>
                </a:solidFill>
                <a:latin typeface="Courier" pitchFamily="2" charset="0"/>
              </a:rPr>
              <a:t>[</a:t>
            </a:r>
            <a:r>
              <a:rPr lang="en-US" sz="3200" b="1" dirty="0">
                <a:latin typeface="Courier" pitchFamily="2" charset="0"/>
              </a:rPr>
              <a:t>12, 13, 14</a:t>
            </a:r>
            <a:r>
              <a:rPr lang="en-US" sz="3200" b="1" dirty="0">
                <a:solidFill>
                  <a:srgbClr val="FF0000"/>
                </a:solidFill>
                <a:latin typeface="Courier" pitchFamily="2" charset="0"/>
              </a:rPr>
              <a:t>]</a:t>
            </a:r>
            <a:r>
              <a:rPr lang="en-US" sz="3200" b="1" dirty="0">
                <a:latin typeface="Courier" pitchFamily="2" charset="0"/>
              </a:rPr>
              <a:t> </a:t>
            </a:r>
          </a:p>
          <a:p>
            <a:r>
              <a:rPr lang="en-US" sz="3200" b="1" dirty="0">
                <a:solidFill>
                  <a:srgbClr val="FF0000"/>
                </a:solidFill>
                <a:latin typeface="Courier" pitchFamily="2" charset="0"/>
              </a:rPr>
              <a:t>[</a:t>
            </a:r>
            <a:r>
              <a:rPr lang="en-US" sz="3200" b="1" dirty="0">
                <a:latin typeface="Courier" pitchFamily="2" charset="0"/>
              </a:rPr>
              <a:t>15, 16, 17</a:t>
            </a:r>
            <a:r>
              <a:rPr lang="en-US" sz="3200" b="1" dirty="0">
                <a:solidFill>
                  <a:srgbClr val="FF0000"/>
                </a:solidFill>
                <a:latin typeface="Courier" pitchFamily="2" charset="0"/>
              </a:rPr>
              <a:t>]</a:t>
            </a:r>
            <a:r>
              <a:rPr lang="en-US" sz="3200" b="1" dirty="0">
                <a:latin typeface="Courier" pitchFamily="2" charset="0"/>
              </a:rPr>
              <a:t> </a:t>
            </a:r>
          </a:p>
          <a:p>
            <a:r>
              <a:rPr lang="en-US" sz="3200" b="1" dirty="0">
                <a:solidFill>
                  <a:srgbClr val="FF0000"/>
                </a:solidFill>
                <a:latin typeface="Courier" pitchFamily="2" charset="0"/>
              </a:rPr>
              <a:t>[</a:t>
            </a:r>
            <a:r>
              <a:rPr lang="en-US" sz="3200" b="1" dirty="0">
                <a:latin typeface="Courier" pitchFamily="2" charset="0"/>
              </a:rPr>
              <a:t>18, 19, 20</a:t>
            </a:r>
            <a:r>
              <a:rPr lang="en-US" sz="3200" b="1" dirty="0">
                <a:solidFill>
                  <a:srgbClr val="FF0000"/>
                </a:solidFill>
                <a:latin typeface="Courier" pitchFamily="2" charset="0"/>
              </a:rPr>
              <a:t>]</a:t>
            </a:r>
            <a:r>
              <a:rPr lang="en-US" sz="3200" b="1" dirty="0">
                <a:latin typeface="Courier" pitchFamily="2" charset="0"/>
              </a:rPr>
              <a:t> </a:t>
            </a:r>
          </a:p>
          <a:p>
            <a:r>
              <a:rPr lang="en-US" sz="3200" b="1" dirty="0">
                <a:solidFill>
                  <a:srgbClr val="FF0000"/>
                </a:solidFill>
                <a:latin typeface="Courier" pitchFamily="2" charset="0"/>
              </a:rPr>
              <a:t>[</a:t>
            </a:r>
            <a:r>
              <a:rPr lang="en-US" sz="3200" b="1" dirty="0">
                <a:latin typeface="Courier" pitchFamily="2" charset="0"/>
              </a:rPr>
              <a:t>21, 22, 23</a:t>
            </a:r>
            <a:r>
              <a:rPr lang="en-US" sz="3200" b="1" dirty="0">
                <a:solidFill>
                  <a:srgbClr val="FF0000"/>
                </a:solidFill>
                <a:latin typeface="Courier" pitchFamily="2" charset="0"/>
              </a:rPr>
              <a:t>]</a:t>
            </a:r>
            <a:r>
              <a:rPr lang="en-US" sz="3200" b="1" dirty="0">
                <a:solidFill>
                  <a:srgbClr val="4AB4FF"/>
                </a:solidFill>
                <a:latin typeface="Courier" pitchFamily="2" charset="0"/>
              </a:rPr>
              <a:t>]</a:t>
            </a:r>
            <a:r>
              <a:rPr lang="en-US" sz="3200" b="1" dirty="0">
                <a:latin typeface="Courier" pitchFamily="2" charset="0"/>
              </a:rPr>
              <a:t>]</a:t>
            </a:r>
          </a:p>
          <a:p>
            <a:endParaRPr lang="en-US" sz="1200" b="1" dirty="0">
              <a:latin typeface="Courier" pitchFamily="2" charset="0"/>
            </a:endParaRPr>
          </a:p>
          <a:p>
            <a:pPr algn="ctr"/>
            <a:r>
              <a:rPr lang="en-US" sz="3200" b="1" dirty="0">
                <a:latin typeface="Papyrus" panose="020B0602040200020303" pitchFamily="34" charset="77"/>
                <a:cs typeface="Calibri" panose="020F0502020204030204" pitchFamily="34" charset="0"/>
              </a:rPr>
              <a:t>Notice how it shows 3D arrays one set </a:t>
            </a:r>
            <a:r>
              <a:rPr lang="en-US" sz="3200" b="1" dirty="0">
                <a:latin typeface="Courier" pitchFamily="2" charset="0"/>
              </a:rPr>
              <a:t>[]</a:t>
            </a:r>
            <a:r>
              <a:rPr lang="en-US" sz="3200" b="1" dirty="0">
                <a:latin typeface="Papyrus" panose="020B0602040200020303" pitchFamily="34" charset="77"/>
                <a:cs typeface="Calibri" panose="020F0502020204030204" pitchFamily="34" charset="0"/>
              </a:rPr>
              <a:t> (black) for “outside” array, one set </a:t>
            </a:r>
            <a:r>
              <a:rPr lang="en-US" sz="3200" b="1" dirty="0">
                <a:solidFill>
                  <a:srgbClr val="4AB4FF"/>
                </a:solidFill>
                <a:latin typeface="Courier" pitchFamily="2" charset="0"/>
              </a:rPr>
              <a:t>[]</a:t>
            </a:r>
            <a:r>
              <a:rPr lang="en-US" sz="3200" b="1" dirty="0">
                <a:latin typeface="Papyrus" panose="020B0602040200020303" pitchFamily="34" charset="77"/>
                <a:cs typeface="Calibri" panose="020F0502020204030204" pitchFamily="34" charset="0"/>
              </a:rPr>
              <a:t> (cyan) for each 2D and finally and one set </a:t>
            </a:r>
            <a:r>
              <a:rPr lang="en-US" sz="3200" b="1" dirty="0">
                <a:solidFill>
                  <a:srgbClr val="FF0000"/>
                </a:solidFill>
                <a:latin typeface="Papyrus" panose="020B0602040200020303" pitchFamily="34" charset="77"/>
                <a:cs typeface="Calibri" panose="020F0502020204030204" pitchFamily="34" charset="0"/>
              </a:rPr>
              <a:t>[]</a:t>
            </a:r>
            <a:r>
              <a:rPr lang="en-US" sz="3200" b="1" dirty="0">
                <a:latin typeface="Papyrus" panose="020B0602040200020303" pitchFamily="34" charset="77"/>
                <a:cs typeface="Calibri" panose="020F0502020204030204" pitchFamily="34" charset="0"/>
              </a:rPr>
              <a:t> (red) per row, gets uglier as dimensions get larger. </a:t>
            </a:r>
            <a:endParaRPr lang="en-US" sz="3200" b="1" dirty="0">
              <a:latin typeface="Papyrus" panose="020B0602040200020303" pitchFamily="34" charset="77"/>
            </a:endParaRPr>
          </a:p>
          <a:p>
            <a:r>
              <a:rPr lang="en-US" sz="3200" b="1" dirty="0">
                <a:latin typeface="Courier" pitchFamily="2" charset="0"/>
              </a:rPr>
              <a:t> </a:t>
            </a:r>
          </a:p>
        </p:txBody>
      </p:sp>
    </p:spTree>
    <p:extLst>
      <p:ext uri="{BB962C8B-B14F-4D97-AF65-F5344CB8AC3E}">
        <p14:creationId xmlns:p14="http://schemas.microsoft.com/office/powerpoint/2010/main" val="8364862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13039"/>
            <a:ext cx="12192000" cy="7478970"/>
          </a:xfrm>
          <a:prstGeom prst="rect">
            <a:avLst/>
          </a:prstGeom>
        </p:spPr>
        <p:txBody>
          <a:bodyPr wrap="square">
            <a:spAutoFit/>
          </a:bodyPr>
          <a:lstStyle/>
          <a:p>
            <a:pPr algn="ctr"/>
            <a:r>
              <a:rPr lang="en-US" sz="3200" b="1" dirty="0">
                <a:latin typeface="Papyrus" panose="020B0602040200020303" pitchFamily="34" charset="77"/>
              </a:rPr>
              <a:t>Array Attributes</a:t>
            </a:r>
          </a:p>
          <a:p>
            <a:r>
              <a:rPr lang="en-US" sz="3200" b="1" dirty="0" err="1">
                <a:latin typeface="Courier" pitchFamily="2" charset="0"/>
              </a:rPr>
              <a:t>numpy.itemsize</a:t>
            </a:r>
            <a:endParaRPr lang="en-US" sz="3200" b="1" dirty="0">
              <a:latin typeface="Courier" pitchFamily="2" charset="0"/>
            </a:endParaRPr>
          </a:p>
          <a:p>
            <a:endParaRPr lang="en-US" sz="3200" b="1" dirty="0"/>
          </a:p>
          <a:p>
            <a:pPr algn="ctr"/>
            <a:r>
              <a:rPr lang="en-US" sz="3200" b="1" dirty="0">
                <a:latin typeface="Papyrus" panose="020B0602040200020303" pitchFamily="34" charset="77"/>
              </a:rPr>
              <a:t>This array attribute returns the length of each element of array in bytes.</a:t>
            </a:r>
          </a:p>
          <a:p>
            <a:pPr algn="ctr"/>
            <a:r>
              <a:rPr lang="en-US" sz="3200" b="1" dirty="0">
                <a:latin typeface="Papyrus" panose="020B0602040200020303" pitchFamily="34" charset="77"/>
              </a:rPr>
              <a:t>Example 1</a:t>
            </a:r>
          </a:p>
          <a:p>
            <a:endParaRPr lang="en-US" sz="3200" b="1" dirty="0"/>
          </a:p>
          <a:p>
            <a:r>
              <a:rPr lang="en-US" sz="3200" b="1" dirty="0">
                <a:latin typeface="Courier" pitchFamily="2" charset="0"/>
              </a:rPr>
              <a:t># </a:t>
            </a:r>
            <a:r>
              <a:rPr lang="en-US" sz="3200" b="1" dirty="0" err="1">
                <a:latin typeface="Courier" pitchFamily="2" charset="0"/>
              </a:rPr>
              <a:t>dtype</a:t>
            </a:r>
            <a:r>
              <a:rPr lang="en-US" sz="3200" b="1" dirty="0">
                <a:latin typeface="Courier" pitchFamily="2" charset="0"/>
              </a:rPr>
              <a:t> of array is int8 (1 byte)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x = </a:t>
            </a:r>
            <a:r>
              <a:rPr lang="en-US" sz="3200" b="1" dirty="0" err="1">
                <a:latin typeface="Courier" pitchFamily="2" charset="0"/>
              </a:rPr>
              <a:t>np.array</a:t>
            </a:r>
            <a:r>
              <a:rPr lang="en-US" sz="3200" b="1" dirty="0">
                <a:latin typeface="Courier" pitchFamily="2" charset="0"/>
              </a:rPr>
              <a:t>([1,2,3,4,5], </a:t>
            </a:r>
            <a:r>
              <a:rPr lang="en-US" sz="3200" b="1" dirty="0" err="1">
                <a:latin typeface="Courier" pitchFamily="2" charset="0"/>
              </a:rPr>
              <a:t>dtype</a:t>
            </a:r>
            <a:r>
              <a:rPr lang="en-US" sz="3200" b="1" dirty="0">
                <a:latin typeface="Courier" pitchFamily="2" charset="0"/>
              </a:rPr>
              <a:t> = np.int8) </a:t>
            </a:r>
          </a:p>
          <a:p>
            <a:r>
              <a:rPr lang="en-US" sz="3200" b="1" dirty="0">
                <a:latin typeface="Courier" pitchFamily="2" charset="0"/>
              </a:rPr>
              <a:t>print(</a:t>
            </a:r>
            <a:r>
              <a:rPr lang="en-US" sz="3200" b="1" dirty="0" err="1">
                <a:latin typeface="Courier" pitchFamily="2" charset="0"/>
              </a:rPr>
              <a:t>x.itemsize</a:t>
            </a:r>
            <a:r>
              <a:rPr lang="en-US" sz="3200" b="1" dirty="0">
                <a:latin typeface="Courier" pitchFamily="2" charset="0"/>
              </a:rPr>
              <a:t>)</a:t>
            </a:r>
          </a:p>
          <a:p>
            <a:endParaRPr lang="en-US" sz="3200" b="1" dirty="0"/>
          </a:p>
          <a:p>
            <a:pPr algn="ctr"/>
            <a:r>
              <a:rPr lang="en-US" sz="3200" b="1" dirty="0">
                <a:latin typeface="Papyrus" panose="020B0602040200020303" pitchFamily="34" charset="77"/>
              </a:rPr>
              <a:t>The output is as follows −</a:t>
            </a:r>
          </a:p>
          <a:p>
            <a:endParaRPr lang="en-US" sz="3200" b="1" dirty="0"/>
          </a:p>
          <a:p>
            <a:r>
              <a:rPr lang="en-US" sz="3200" b="1" dirty="0">
                <a:latin typeface="Courier" pitchFamily="2" charset="0"/>
              </a:rPr>
              <a:t>1</a:t>
            </a:r>
          </a:p>
        </p:txBody>
      </p:sp>
    </p:spTree>
    <p:extLst>
      <p:ext uri="{BB962C8B-B14F-4D97-AF65-F5344CB8AC3E}">
        <p14:creationId xmlns:p14="http://schemas.microsoft.com/office/powerpoint/2010/main" val="1864946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88B94C-D66E-CA4C-9AE3-7220141DE863}"/>
              </a:ext>
            </a:extLst>
          </p:cNvPr>
          <p:cNvSpPr/>
          <p:nvPr/>
        </p:nvSpPr>
        <p:spPr>
          <a:xfrm>
            <a:off x="0" y="453914"/>
            <a:ext cx="12192000" cy="5509200"/>
          </a:xfrm>
          <a:prstGeom prst="rect">
            <a:avLst/>
          </a:prstGeom>
        </p:spPr>
        <p:txBody>
          <a:bodyPr wrap="square">
            <a:spAutoFit/>
          </a:bodyPr>
          <a:lstStyle/>
          <a:p>
            <a:pPr algn="ctr"/>
            <a:r>
              <a:rPr lang="en-US" sz="3200" b="1" dirty="0">
                <a:latin typeface="Papyrus" panose="020B0602040200020303" pitchFamily="34" charset="77"/>
              </a:rPr>
              <a:t>Array Attributes</a:t>
            </a:r>
          </a:p>
          <a:p>
            <a:pPr algn="ctr"/>
            <a:r>
              <a:rPr lang="en-US" sz="3200" b="1" dirty="0">
                <a:latin typeface="Papyrus" panose="020B0602040200020303" pitchFamily="34" charset="77"/>
              </a:rPr>
              <a:t>Example 2</a:t>
            </a:r>
          </a:p>
          <a:p>
            <a:endParaRPr lang="en-US" sz="3200" b="1" dirty="0"/>
          </a:p>
          <a:p>
            <a:r>
              <a:rPr lang="en-US" sz="3200" b="1" dirty="0">
                <a:latin typeface="Courier" pitchFamily="2" charset="0"/>
              </a:rPr>
              <a:t># </a:t>
            </a:r>
            <a:r>
              <a:rPr lang="en-US" sz="3200" b="1" dirty="0" err="1">
                <a:latin typeface="Courier" pitchFamily="2" charset="0"/>
              </a:rPr>
              <a:t>dtype</a:t>
            </a:r>
            <a:r>
              <a:rPr lang="en-US" sz="3200" b="1" dirty="0">
                <a:latin typeface="Courier" pitchFamily="2" charset="0"/>
              </a:rPr>
              <a:t> of array is now float32 (4 bytes)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x = </a:t>
            </a:r>
            <a:r>
              <a:rPr lang="en-US" sz="3200" b="1" dirty="0" err="1">
                <a:latin typeface="Courier" pitchFamily="2" charset="0"/>
              </a:rPr>
              <a:t>np.array</a:t>
            </a:r>
            <a:r>
              <a:rPr lang="en-US" sz="3200" b="1" dirty="0">
                <a:latin typeface="Courier" pitchFamily="2" charset="0"/>
              </a:rPr>
              <a:t>([1,2,3,4,5], </a:t>
            </a:r>
            <a:r>
              <a:rPr lang="en-US" sz="3200" b="1" dirty="0" err="1">
                <a:latin typeface="Courier" pitchFamily="2" charset="0"/>
              </a:rPr>
              <a:t>dtype</a:t>
            </a:r>
            <a:r>
              <a:rPr lang="en-US" sz="3200" b="1" dirty="0">
                <a:latin typeface="Courier" pitchFamily="2" charset="0"/>
              </a:rPr>
              <a:t> = np.float32) </a:t>
            </a:r>
          </a:p>
          <a:p>
            <a:r>
              <a:rPr lang="en-US" sz="3200" b="1" dirty="0">
                <a:latin typeface="Courier" pitchFamily="2" charset="0"/>
              </a:rPr>
              <a:t>print </a:t>
            </a:r>
            <a:r>
              <a:rPr lang="en-US" sz="3200" b="1" dirty="0" err="1">
                <a:latin typeface="Courier" pitchFamily="2" charset="0"/>
              </a:rPr>
              <a:t>x.itemsize</a:t>
            </a:r>
            <a:endParaRPr lang="en-US" sz="3200" b="1" dirty="0">
              <a:latin typeface="Courier" pitchFamily="2" charset="0"/>
            </a:endParaRPr>
          </a:p>
          <a:p>
            <a:endParaRPr lang="en-US" sz="3200" b="1" dirty="0"/>
          </a:p>
          <a:p>
            <a:pPr algn="ctr"/>
            <a:r>
              <a:rPr lang="en-US" sz="3200" b="1" dirty="0">
                <a:latin typeface="Papyrus" panose="020B0602040200020303" pitchFamily="34" charset="77"/>
              </a:rPr>
              <a:t>The output is as follows −</a:t>
            </a:r>
          </a:p>
          <a:p>
            <a:endParaRPr lang="en-US" sz="3200" b="1" dirty="0"/>
          </a:p>
          <a:p>
            <a:r>
              <a:rPr lang="en-US" sz="3200" b="1" dirty="0">
                <a:latin typeface="Courier" pitchFamily="2" charset="0"/>
              </a:rPr>
              <a:t>4</a:t>
            </a:r>
            <a:r>
              <a:rPr lang="en-US" sz="3200" b="1" dirty="0"/>
              <a:t> </a:t>
            </a:r>
            <a:endParaRPr lang="en-US" sz="3200" b="1" dirty="0">
              <a:latin typeface="Courier" pitchFamily="2" charset="0"/>
            </a:endParaRPr>
          </a:p>
        </p:txBody>
      </p:sp>
    </p:spTree>
    <p:extLst>
      <p:ext uri="{BB962C8B-B14F-4D97-AF65-F5344CB8AC3E}">
        <p14:creationId xmlns:p14="http://schemas.microsoft.com/office/powerpoint/2010/main" val="37288946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141B5B-2B51-B74C-876B-2FBA4699C163}"/>
              </a:ext>
            </a:extLst>
          </p:cNvPr>
          <p:cNvSpPr/>
          <p:nvPr/>
        </p:nvSpPr>
        <p:spPr>
          <a:xfrm>
            <a:off x="0" y="16329"/>
            <a:ext cx="12192000" cy="7540526"/>
          </a:xfrm>
          <a:prstGeom prst="rect">
            <a:avLst/>
          </a:prstGeom>
        </p:spPr>
        <p:txBody>
          <a:bodyPr wrap="square">
            <a:spAutoFit/>
          </a:bodyPr>
          <a:lstStyle/>
          <a:p>
            <a:pPr algn="ctr"/>
            <a:r>
              <a:rPr lang="en-US" sz="3200" b="1" dirty="0">
                <a:latin typeface="Courier" pitchFamily="2" charset="0"/>
              </a:rPr>
              <a:t>NumPy</a:t>
            </a:r>
            <a:r>
              <a:rPr lang="en-US" sz="3200" b="1" dirty="0">
                <a:solidFill>
                  <a:srgbClr val="797979"/>
                </a:solidFill>
              </a:rPr>
              <a:t> - </a:t>
            </a:r>
            <a:r>
              <a:rPr lang="en-US" sz="3200" b="1" dirty="0">
                <a:solidFill>
                  <a:srgbClr val="797979"/>
                </a:solidFill>
                <a:latin typeface="Papyrus" panose="020B0602040200020303" pitchFamily="34" charset="77"/>
              </a:rPr>
              <a:t>Array Creation Routines</a:t>
            </a:r>
          </a:p>
          <a:p>
            <a:pPr algn="ctr"/>
            <a:endParaRPr lang="en-US" sz="1200" b="1" i="0" dirty="0">
              <a:solidFill>
                <a:srgbClr val="797979"/>
              </a:solidFill>
              <a:effectLst/>
            </a:endParaRPr>
          </a:p>
          <a:p>
            <a:r>
              <a:rPr lang="en-US" sz="3200" b="1" dirty="0" err="1">
                <a:latin typeface="Courier" pitchFamily="2" charset="0"/>
              </a:rPr>
              <a:t>numpy.empty</a:t>
            </a:r>
            <a:endParaRPr lang="en-US" sz="3200" b="1" dirty="0">
              <a:latin typeface="Courier" pitchFamily="2" charset="0"/>
            </a:endParaRPr>
          </a:p>
          <a:p>
            <a:endParaRPr lang="en-US" sz="1200" b="1" dirty="0"/>
          </a:p>
          <a:p>
            <a:pPr algn="ctr"/>
            <a:r>
              <a:rPr lang="en-US" sz="3200" b="1" dirty="0">
                <a:solidFill>
                  <a:srgbClr val="797979"/>
                </a:solidFill>
                <a:latin typeface="Papyrus" panose="020B0602040200020303" pitchFamily="34" charset="77"/>
              </a:rPr>
              <a:t>It creates an uninitialized array of specified shape and </a:t>
            </a:r>
            <a:r>
              <a:rPr lang="en-US" sz="3200" b="1" dirty="0" err="1">
                <a:latin typeface="Courier" pitchFamily="2" charset="0"/>
              </a:rPr>
              <a:t>dtype</a:t>
            </a:r>
            <a:r>
              <a:rPr lang="en-US" sz="3200" b="1" dirty="0">
                <a:solidFill>
                  <a:srgbClr val="797979"/>
                </a:solidFill>
                <a:latin typeface="Papyrus" panose="020B0602040200020303" pitchFamily="34" charset="77"/>
              </a:rPr>
              <a:t>. It uses the following constructor −</a:t>
            </a:r>
          </a:p>
          <a:p>
            <a:endParaRPr lang="en-US" sz="1200" b="1" dirty="0"/>
          </a:p>
          <a:p>
            <a:r>
              <a:rPr lang="en-US" sz="3200" b="1" dirty="0" err="1">
                <a:latin typeface="Courier" pitchFamily="2" charset="0"/>
              </a:rPr>
              <a:t>numpy.empty</a:t>
            </a:r>
            <a:r>
              <a:rPr lang="en-US" sz="3200" b="1" dirty="0">
                <a:latin typeface="Courier" pitchFamily="2" charset="0"/>
              </a:rPr>
              <a:t>(shape, </a:t>
            </a:r>
            <a:r>
              <a:rPr lang="en-US" sz="3200" b="1" dirty="0" err="1">
                <a:latin typeface="Courier" pitchFamily="2" charset="0"/>
              </a:rPr>
              <a:t>dtype</a:t>
            </a:r>
            <a:r>
              <a:rPr lang="en-US" sz="3200" b="1" dirty="0">
                <a:latin typeface="Courier" pitchFamily="2" charset="0"/>
              </a:rPr>
              <a:t> = float, order = </a:t>
            </a:r>
            <a:r>
              <a:rPr lang="en-US" b="1" dirty="0"/>
              <a:t> </a:t>
            </a:r>
            <a:r>
              <a:rPr lang="en-US" sz="3200" b="1" dirty="0">
                <a:latin typeface="Courier" pitchFamily="2" charset="0"/>
              </a:rPr>
              <a:t>'C')</a:t>
            </a:r>
          </a:p>
          <a:p>
            <a:endParaRPr lang="en-US" sz="3200" b="1" i="0" dirty="0">
              <a:solidFill>
                <a:srgbClr val="797979"/>
              </a:solidFill>
              <a:effectLst/>
            </a:endParaRPr>
          </a:p>
          <a:p>
            <a:pPr algn="ctr"/>
            <a:r>
              <a:rPr lang="en-US" sz="3200" b="1" dirty="0">
                <a:solidFill>
                  <a:srgbClr val="797979"/>
                </a:solidFill>
                <a:latin typeface="Papyrus" panose="020B0602040200020303" pitchFamily="34" charset="77"/>
              </a:rPr>
              <a:t>The constructor takes the following parameters.</a:t>
            </a:r>
          </a:p>
          <a:p>
            <a:pPr algn="ctr"/>
            <a:r>
              <a:rPr lang="en-US" sz="3200" b="1" dirty="0">
                <a:latin typeface="Courier" pitchFamily="2" charset="0"/>
              </a:rPr>
              <a:t>Shape</a:t>
            </a:r>
            <a:r>
              <a:rPr lang="en-US" sz="3200" b="1" dirty="0"/>
              <a:t> </a:t>
            </a:r>
            <a:r>
              <a:rPr lang="en-US" sz="3200" b="1" dirty="0">
                <a:solidFill>
                  <a:srgbClr val="797979"/>
                </a:solidFill>
                <a:latin typeface="Papyrus" panose="020B0602040200020303" pitchFamily="34" charset="77"/>
              </a:rPr>
              <a:t>- Shape of an empty array in int or tuple of int</a:t>
            </a:r>
          </a:p>
          <a:p>
            <a:pPr algn="ctr"/>
            <a:r>
              <a:rPr lang="en-US" sz="3200" b="1" dirty="0" err="1">
                <a:latin typeface="Courier" pitchFamily="2" charset="0"/>
              </a:rPr>
              <a:t>Dtype</a:t>
            </a:r>
            <a:r>
              <a:rPr lang="en-US" sz="3200" b="1" dirty="0"/>
              <a:t> </a:t>
            </a:r>
            <a:r>
              <a:rPr lang="en-US" sz="3200" b="1" dirty="0">
                <a:solidFill>
                  <a:srgbClr val="797979"/>
                </a:solidFill>
                <a:latin typeface="Papyrus" panose="020B0602040200020303" pitchFamily="34" charset="77"/>
              </a:rPr>
              <a:t>- Desired output data type. </a:t>
            </a:r>
            <a:endParaRPr lang="en-US" sz="3200" b="1" dirty="0">
              <a:latin typeface="Courier" pitchFamily="2" charset="0"/>
            </a:endParaRPr>
          </a:p>
          <a:p>
            <a:pPr algn="ctr"/>
            <a:r>
              <a:rPr lang="en-US" sz="3200" b="1" dirty="0">
                <a:solidFill>
                  <a:srgbClr val="797979"/>
                </a:solidFill>
                <a:latin typeface="Papyrus" panose="020B0602040200020303" pitchFamily="34" charset="77"/>
              </a:rPr>
              <a:t>Optional</a:t>
            </a:r>
          </a:p>
          <a:p>
            <a:pPr algn="ctr"/>
            <a:r>
              <a:rPr lang="en-US" sz="3200" b="1" dirty="0">
                <a:latin typeface="Courier" pitchFamily="2" charset="0"/>
              </a:rPr>
              <a:t>Order 'C' </a:t>
            </a:r>
            <a:r>
              <a:rPr lang="en-US" sz="3200" b="1" dirty="0">
                <a:solidFill>
                  <a:srgbClr val="797979"/>
                </a:solidFill>
                <a:latin typeface="Papyrus" panose="020B0602040200020303" pitchFamily="34" charset="77"/>
              </a:rPr>
              <a:t>for C-style row-major array or</a:t>
            </a:r>
          </a:p>
          <a:p>
            <a:pPr algn="ctr"/>
            <a:r>
              <a:rPr lang="en-US" sz="3200" b="1" dirty="0">
                <a:latin typeface="Courier" pitchFamily="2" charset="0"/>
              </a:rPr>
              <a:t>Order 'F</a:t>
            </a:r>
            <a:r>
              <a:rPr lang="en-US" sz="3200" b="1" dirty="0">
                <a:solidFill>
                  <a:srgbClr val="797979"/>
                </a:solidFill>
                <a:latin typeface="Papyrus" panose="020B0602040200020303" pitchFamily="34" charset="77"/>
              </a:rPr>
              <a:t>' for FORTRAN style column-major array</a:t>
            </a:r>
          </a:p>
          <a:p>
            <a:endParaRPr lang="en-US" sz="3200" b="1" dirty="0"/>
          </a:p>
          <a:p>
            <a:endParaRPr lang="en-US" sz="3200" b="1" i="0" dirty="0">
              <a:solidFill>
                <a:srgbClr val="797979"/>
              </a:solidFill>
              <a:effectLst/>
            </a:endParaRPr>
          </a:p>
        </p:txBody>
      </p:sp>
    </p:spTree>
    <p:extLst>
      <p:ext uri="{BB962C8B-B14F-4D97-AF65-F5344CB8AC3E}">
        <p14:creationId xmlns:p14="http://schemas.microsoft.com/office/powerpoint/2010/main" val="2524006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95D2E6-E595-9949-9892-1CB77C51D8FF}"/>
              </a:ext>
            </a:extLst>
          </p:cNvPr>
          <p:cNvSpPr/>
          <p:nvPr/>
        </p:nvSpPr>
        <p:spPr>
          <a:xfrm>
            <a:off x="0" y="92587"/>
            <a:ext cx="12192000" cy="7171194"/>
          </a:xfrm>
          <a:prstGeom prst="rect">
            <a:avLst/>
          </a:prstGeom>
        </p:spPr>
        <p:txBody>
          <a:bodyPr wrap="square">
            <a:spAutoFit/>
          </a:bodyPr>
          <a:lstStyle/>
          <a:p>
            <a:pPr algn="ctr"/>
            <a:r>
              <a:rPr lang="en-US" sz="3200" b="1" dirty="0">
                <a:latin typeface="Papyrus" panose="020B0602040200020303" pitchFamily="34" charset="77"/>
              </a:rPr>
              <a:t>Example</a:t>
            </a:r>
          </a:p>
          <a:p>
            <a:pPr algn="ctr"/>
            <a:endParaRPr lang="en-US" b="1" dirty="0">
              <a:latin typeface="Papyrus" panose="020B0602040200020303" pitchFamily="34" charset="77"/>
            </a:endParaRPr>
          </a:p>
          <a:p>
            <a:pPr algn="ctr"/>
            <a:r>
              <a:rPr lang="en-US" sz="3200" b="1" dirty="0">
                <a:solidFill>
                  <a:srgbClr val="000000"/>
                </a:solidFill>
                <a:latin typeface="Papyrus" panose="020B0602040200020303" pitchFamily="34" charset="77"/>
              </a:rPr>
              <a:t>The following code shows an example of an empty array.</a:t>
            </a:r>
          </a:p>
          <a:p>
            <a:pPr algn="ctr"/>
            <a:endParaRPr lang="en-US" sz="1600" b="1" dirty="0">
              <a:solidFill>
                <a:srgbClr val="000088"/>
              </a:solidFill>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empty</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dtype</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0088"/>
                </a:solidFill>
                <a:latin typeface="Courier" pitchFamily="2" charset="0"/>
              </a:rPr>
              <a:t>int</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endParaRPr lang="en-US" b="1" dirty="0">
              <a:solidFill>
                <a:srgbClr val="000000"/>
              </a:solidFill>
              <a:latin typeface="Arial" panose="020B0604020202020204" pitchFamily="34" charset="0"/>
            </a:endParaRPr>
          </a:p>
          <a:p>
            <a:pPr algn="ctr"/>
            <a:r>
              <a:rPr lang="en-US" sz="3200" b="1" dirty="0">
                <a:solidFill>
                  <a:srgbClr val="000000"/>
                </a:solidFill>
                <a:latin typeface="Papyrus" panose="020B0602040200020303" pitchFamily="34" charset="77"/>
              </a:rPr>
              <a:t>The output is as follows −</a:t>
            </a:r>
          </a:p>
          <a:p>
            <a:endParaRPr lang="en-US" b="1" dirty="0"/>
          </a:p>
          <a:p>
            <a:r>
              <a:rPr lang="en-US" sz="2000" b="1" dirty="0">
                <a:latin typeface="Courier" pitchFamily="2" charset="0"/>
              </a:rPr>
              <a:t>[[22649312 1701344351] [1818321759 1885959276] [16779776 156368896]] </a:t>
            </a:r>
            <a:br>
              <a:rPr lang="en-US" sz="3200" b="1" dirty="0"/>
            </a:br>
            <a:endParaRPr lang="en-US" b="1" dirty="0"/>
          </a:p>
          <a:p>
            <a:pPr algn="ctr"/>
            <a:r>
              <a:rPr lang="en-US" sz="3200" b="1" dirty="0">
                <a:solidFill>
                  <a:srgbClr val="000000"/>
                </a:solidFill>
                <a:latin typeface="Papyrus" panose="020B0602040200020303" pitchFamily="34" charset="77"/>
              </a:rPr>
              <a:t>Note − In this case the elements in an array show random values </a:t>
            </a:r>
            <a:r>
              <a:rPr lang="en-US" sz="3200" b="1" u="sng" dirty="0">
                <a:solidFill>
                  <a:srgbClr val="000000"/>
                </a:solidFill>
                <a:latin typeface="Papyrus" panose="020B0602040200020303" pitchFamily="34" charset="77"/>
              </a:rPr>
              <a:t>as they are not initialized to zero</a:t>
            </a:r>
            <a:r>
              <a:rPr lang="en-US" sz="3200" b="1" dirty="0">
                <a:solidFill>
                  <a:srgbClr val="000000"/>
                </a:solidFill>
                <a:latin typeface="Papyrus" panose="020B0602040200020303" pitchFamily="34" charset="77"/>
              </a:rPr>
              <a:t>.</a:t>
            </a:r>
          </a:p>
          <a:p>
            <a:pPr algn="ctr"/>
            <a:endParaRPr lang="en-US"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Many compilers/interpreters do not initialize to zero to save time, but this can cause big problems (you've been warned).</a:t>
            </a:r>
          </a:p>
        </p:txBody>
      </p:sp>
    </p:spTree>
    <p:extLst>
      <p:ext uri="{BB962C8B-B14F-4D97-AF65-F5344CB8AC3E}">
        <p14:creationId xmlns:p14="http://schemas.microsoft.com/office/powerpoint/2010/main" val="8865852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49F759-DD70-9345-8D84-D17488CA905E}"/>
              </a:ext>
            </a:extLst>
          </p:cNvPr>
          <p:cNvSpPr/>
          <p:nvPr/>
        </p:nvSpPr>
        <p:spPr>
          <a:xfrm>
            <a:off x="0" y="219923"/>
            <a:ext cx="12192000" cy="6124754"/>
          </a:xfrm>
          <a:prstGeom prst="rect">
            <a:avLst/>
          </a:prstGeom>
        </p:spPr>
        <p:txBody>
          <a:bodyPr wrap="square">
            <a:spAutoFit/>
          </a:bodyPr>
          <a:lstStyle/>
          <a:p>
            <a:r>
              <a:rPr lang="en-US" sz="3200" b="1" dirty="0" err="1">
                <a:latin typeface="Courier" pitchFamily="2" charset="0"/>
              </a:rPr>
              <a:t>numpy.zeros</a:t>
            </a:r>
            <a:endParaRPr lang="en-US" sz="3200" b="1" dirty="0">
              <a:latin typeface="Courier" pitchFamily="2" charset="0"/>
            </a:endParaRPr>
          </a:p>
          <a:p>
            <a:pPr algn="just"/>
            <a:endParaRPr lang="en-US" sz="1200" b="1" dirty="0">
              <a:solidFill>
                <a:srgbClr val="000000"/>
              </a:solidFill>
              <a:latin typeface="Arial" panose="020B0604020202020204" pitchFamily="34" charset="0"/>
            </a:endParaRPr>
          </a:p>
          <a:p>
            <a:pPr algn="ctr"/>
            <a:r>
              <a:rPr lang="en-US" sz="3200" b="1" dirty="0">
                <a:solidFill>
                  <a:srgbClr val="000000"/>
                </a:solidFill>
                <a:latin typeface="Papyrus" panose="020B0602040200020303" pitchFamily="34" charset="77"/>
              </a:rPr>
              <a:t>Returns a new array of specified size, filled with zeros.</a:t>
            </a:r>
          </a:p>
          <a:p>
            <a:endParaRPr lang="en-US" sz="1200" b="1" dirty="0"/>
          </a:p>
          <a:p>
            <a:r>
              <a:rPr lang="en-US" sz="3200" b="1" dirty="0" err="1">
                <a:latin typeface="Courier" pitchFamily="2" charset="0"/>
              </a:rPr>
              <a:t>numpy.zeros</a:t>
            </a:r>
            <a:r>
              <a:rPr lang="en-US" sz="3200" b="1" dirty="0">
                <a:latin typeface="Courier" pitchFamily="2" charset="0"/>
              </a:rPr>
              <a:t>(shape, </a:t>
            </a:r>
            <a:r>
              <a:rPr lang="en-US" sz="3200" b="1" dirty="0" err="1">
                <a:latin typeface="Courier" pitchFamily="2" charset="0"/>
              </a:rPr>
              <a:t>dtype</a:t>
            </a:r>
            <a:r>
              <a:rPr lang="en-US" sz="3200" b="1" dirty="0">
                <a:latin typeface="Courier" pitchFamily="2" charset="0"/>
              </a:rPr>
              <a:t> = float, order = 'C’)</a:t>
            </a:r>
          </a:p>
          <a:p>
            <a:endParaRPr lang="en-US" sz="1200" b="1" dirty="0"/>
          </a:p>
          <a:p>
            <a:pPr algn="ctr"/>
            <a:r>
              <a:rPr lang="en-US" sz="3200" b="1" dirty="0">
                <a:solidFill>
                  <a:srgbClr val="000000"/>
                </a:solidFill>
                <a:latin typeface="Papyrus" panose="020B0602040200020303" pitchFamily="34" charset="77"/>
              </a:rPr>
              <a:t>Example 1</a:t>
            </a:r>
          </a:p>
          <a:p>
            <a:pPr algn="ctr"/>
            <a:endParaRPr lang="en-US" sz="1200" b="1" dirty="0"/>
          </a:p>
          <a:p>
            <a:r>
              <a:rPr lang="en-US" sz="3200" b="1" dirty="0">
                <a:latin typeface="Courier" pitchFamily="2" charset="0"/>
              </a:rPr>
              <a:t># array of five zeros. Default </a:t>
            </a:r>
            <a:r>
              <a:rPr lang="en-US" sz="3200" b="1" dirty="0" err="1">
                <a:latin typeface="Courier" pitchFamily="2" charset="0"/>
              </a:rPr>
              <a:t>dtype</a:t>
            </a:r>
            <a:r>
              <a:rPr lang="en-US" sz="3200" b="1" dirty="0">
                <a:latin typeface="Courier" pitchFamily="2" charset="0"/>
              </a:rPr>
              <a:t> is float 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x = </a:t>
            </a:r>
            <a:r>
              <a:rPr lang="en-US" sz="3200" b="1" dirty="0" err="1">
                <a:latin typeface="Courier" pitchFamily="2" charset="0"/>
              </a:rPr>
              <a:t>np.zeros</a:t>
            </a:r>
            <a:r>
              <a:rPr lang="en-US" sz="3200" b="1" dirty="0">
                <a:latin typeface="Courier" pitchFamily="2" charset="0"/>
              </a:rPr>
              <a:t>(5) </a:t>
            </a:r>
          </a:p>
          <a:p>
            <a:r>
              <a:rPr lang="en-US" sz="3200" b="1" dirty="0">
                <a:latin typeface="Courier" pitchFamily="2" charset="0"/>
              </a:rPr>
              <a:t>print(x)</a:t>
            </a:r>
          </a:p>
          <a:p>
            <a:endParaRPr lang="en-US" sz="1200" b="1" dirty="0">
              <a:latin typeface="Courier" pitchFamily="2" charset="0"/>
            </a:endParaRPr>
          </a:p>
          <a:p>
            <a:pPr algn="ctr"/>
            <a:r>
              <a:rPr lang="en-US" sz="3200" b="1" dirty="0">
                <a:solidFill>
                  <a:srgbClr val="000000"/>
                </a:solidFill>
                <a:latin typeface="Papyrus" panose="020B0602040200020303" pitchFamily="34" charset="77"/>
              </a:rPr>
              <a:t>The output is as follows −</a:t>
            </a:r>
          </a:p>
          <a:p>
            <a:endParaRPr lang="en-US" sz="1200" b="1" dirty="0">
              <a:latin typeface="Courier" pitchFamily="2" charset="0"/>
            </a:endParaRPr>
          </a:p>
          <a:p>
            <a:r>
              <a:rPr lang="en-US" sz="3200" b="1" dirty="0">
                <a:latin typeface="Courier" pitchFamily="2" charset="0"/>
              </a:rPr>
              <a:t>[ 0. 0. 0. 0. 0.]</a:t>
            </a:r>
          </a:p>
        </p:txBody>
      </p:sp>
    </p:spTree>
    <p:extLst>
      <p:ext uri="{BB962C8B-B14F-4D97-AF65-F5344CB8AC3E}">
        <p14:creationId xmlns:p14="http://schemas.microsoft.com/office/powerpoint/2010/main" val="440641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C9E78F-FC2D-5141-814D-825092D2B03D}"/>
              </a:ext>
            </a:extLst>
          </p:cNvPr>
          <p:cNvSpPr/>
          <p:nvPr/>
        </p:nvSpPr>
        <p:spPr>
          <a:xfrm>
            <a:off x="0" y="462992"/>
            <a:ext cx="12192000" cy="5016758"/>
          </a:xfrm>
          <a:prstGeom prst="rect">
            <a:avLst/>
          </a:prstGeom>
        </p:spPr>
        <p:txBody>
          <a:bodyPr wrap="square">
            <a:spAutoFit/>
          </a:bodyPr>
          <a:lstStyle/>
          <a:p>
            <a:pPr algn="ctr"/>
            <a:r>
              <a:rPr lang="en-US" sz="3200" b="1" dirty="0">
                <a:latin typeface="Papyrus" panose="020B0602040200020303" pitchFamily="34" charset="77"/>
              </a:rPr>
              <a:t>Example 3</a:t>
            </a:r>
          </a:p>
          <a:p>
            <a:pPr algn="ctr"/>
            <a:endParaRPr lang="en-US" sz="3200" b="1" dirty="0">
              <a:solidFill>
                <a:srgbClr val="880000"/>
              </a:solidFill>
            </a:endParaRPr>
          </a:p>
          <a:p>
            <a:pPr algn="just"/>
            <a:r>
              <a:rPr lang="en-US" sz="3200" b="1" dirty="0">
                <a:solidFill>
                  <a:srgbClr val="880000"/>
                </a:solidFill>
                <a:latin typeface="Courier" pitchFamily="2" charset="0"/>
              </a:rPr>
              <a:t># custom type </a:t>
            </a:r>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zeros</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dtype</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8800"/>
                </a:solidFill>
                <a:latin typeface="Courier" pitchFamily="2" charset="0"/>
              </a:rPr>
              <a:t>'x'</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'i4'</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8800"/>
                </a:solidFill>
                <a:latin typeface="Courier" pitchFamily="2" charset="0"/>
              </a:rPr>
              <a:t>'y'</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'i4'</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endParaRPr lang="en-US" sz="3200" b="1" dirty="0">
              <a:solidFill>
                <a:srgbClr val="000000"/>
              </a:solidFill>
              <a:latin typeface="Arial" panose="020B0604020202020204" pitchFamily="34" charset="0"/>
            </a:endParaRPr>
          </a:p>
          <a:p>
            <a:pPr algn="ctr"/>
            <a:r>
              <a:rPr lang="en-US" sz="3200" b="1" dirty="0">
                <a:latin typeface="Papyrus" panose="020B0602040200020303" pitchFamily="34" charset="77"/>
              </a:rPr>
              <a:t>It should produce the following output −</a:t>
            </a:r>
          </a:p>
          <a:p>
            <a:pPr algn="ctr"/>
            <a:endParaRPr lang="en-US" sz="3200" b="1" dirty="0">
              <a:latin typeface="Papyrus" panose="020B0602040200020303" pitchFamily="34" charset="77"/>
            </a:endParaRPr>
          </a:p>
          <a:p>
            <a:r>
              <a:rPr lang="en-US" sz="3200" b="1" dirty="0">
                <a:latin typeface="Courier" pitchFamily="2" charset="0"/>
              </a:rPr>
              <a:t>[[(0,0)(0,0)] [(0,0)(0,0)]] </a:t>
            </a:r>
          </a:p>
        </p:txBody>
      </p:sp>
    </p:spTree>
    <p:extLst>
      <p:ext uri="{BB962C8B-B14F-4D97-AF65-F5344CB8AC3E}">
        <p14:creationId xmlns:p14="http://schemas.microsoft.com/office/powerpoint/2010/main" val="2882870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0B833A-487B-EC46-A21A-197F7EEB1701}"/>
              </a:ext>
            </a:extLst>
          </p:cNvPr>
          <p:cNvSpPr/>
          <p:nvPr/>
        </p:nvSpPr>
        <p:spPr>
          <a:xfrm>
            <a:off x="0" y="451413"/>
            <a:ext cx="12192000" cy="5940088"/>
          </a:xfrm>
          <a:prstGeom prst="rect">
            <a:avLst/>
          </a:prstGeom>
        </p:spPr>
        <p:txBody>
          <a:bodyPr wrap="square">
            <a:spAutoFit/>
          </a:bodyPr>
          <a:lstStyle/>
          <a:p>
            <a:r>
              <a:rPr lang="en-US" sz="3200" b="1" dirty="0" err="1">
                <a:latin typeface="Courier" pitchFamily="2" charset="0"/>
              </a:rPr>
              <a:t>numpy.ones</a:t>
            </a:r>
            <a:endParaRPr lang="en-US" sz="3200" b="1" dirty="0">
              <a:latin typeface="Courier" pitchFamily="2" charset="0"/>
            </a:endParaRPr>
          </a:p>
          <a:p>
            <a:pPr algn="just"/>
            <a:endParaRPr lang="en-US" sz="1200" b="1" dirty="0">
              <a:solidFill>
                <a:srgbClr val="000000"/>
              </a:solidFill>
            </a:endParaRPr>
          </a:p>
          <a:p>
            <a:pPr algn="ctr"/>
            <a:r>
              <a:rPr lang="en-US" sz="3200" b="1" dirty="0">
                <a:solidFill>
                  <a:srgbClr val="000000"/>
                </a:solidFill>
                <a:latin typeface="Papyrus" panose="020B0602040200020303" pitchFamily="34" charset="77"/>
              </a:rPr>
              <a:t>Returns a new array of specified size and type, filled with ones.</a:t>
            </a:r>
          </a:p>
          <a:p>
            <a:endParaRPr lang="en-US" sz="1200" b="1" dirty="0"/>
          </a:p>
          <a:p>
            <a:r>
              <a:rPr lang="en-US" sz="3200" b="1" dirty="0" err="1">
                <a:latin typeface="Courier" pitchFamily="2" charset="0"/>
              </a:rPr>
              <a:t>numpy.ones</a:t>
            </a:r>
            <a:r>
              <a:rPr lang="en-US" sz="3200" b="1" dirty="0">
                <a:latin typeface="Courier" pitchFamily="2" charset="0"/>
              </a:rPr>
              <a:t>(shape, </a:t>
            </a:r>
            <a:r>
              <a:rPr lang="en-US" sz="3200" b="1" dirty="0" err="1">
                <a:latin typeface="Courier" pitchFamily="2" charset="0"/>
              </a:rPr>
              <a:t>dtype</a:t>
            </a:r>
            <a:r>
              <a:rPr lang="en-US" sz="3200" b="1" dirty="0">
                <a:latin typeface="Courier" pitchFamily="2" charset="0"/>
              </a:rPr>
              <a:t> = None, order = 'C’)</a:t>
            </a:r>
          </a:p>
          <a:p>
            <a:endParaRPr lang="en-US" sz="1200" b="1" dirty="0"/>
          </a:p>
          <a:p>
            <a:pPr algn="ctr"/>
            <a:r>
              <a:rPr lang="en-US" sz="3200" b="1" dirty="0">
                <a:solidFill>
                  <a:srgbClr val="000000"/>
                </a:solidFill>
                <a:latin typeface="Papyrus" panose="020B0602040200020303" pitchFamily="34" charset="77"/>
              </a:rPr>
              <a:t>Example 1</a:t>
            </a:r>
          </a:p>
          <a:p>
            <a:endParaRPr lang="en-US" sz="1200" b="1" dirty="0"/>
          </a:p>
          <a:p>
            <a:r>
              <a:rPr lang="en-US" sz="3200" b="1" dirty="0">
                <a:latin typeface="Courier" pitchFamily="2" charset="0"/>
              </a:rPr>
              <a:t># array of five ones. Default </a:t>
            </a:r>
            <a:r>
              <a:rPr lang="en-US" sz="3200" b="1" dirty="0" err="1">
                <a:latin typeface="Courier" pitchFamily="2" charset="0"/>
              </a:rPr>
              <a:t>dtype</a:t>
            </a:r>
            <a:r>
              <a:rPr lang="en-US" sz="3200" b="1" dirty="0">
                <a:latin typeface="Courier" pitchFamily="2" charset="0"/>
              </a:rPr>
              <a:t> is float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x = </a:t>
            </a:r>
            <a:r>
              <a:rPr lang="en-US" sz="3200" b="1" dirty="0" err="1">
                <a:latin typeface="Courier" pitchFamily="2" charset="0"/>
              </a:rPr>
              <a:t>np.ones</a:t>
            </a:r>
            <a:r>
              <a:rPr lang="en-US" sz="3200" b="1" dirty="0">
                <a:latin typeface="Courier" pitchFamily="2" charset="0"/>
              </a:rPr>
              <a:t>(5) print(x)</a:t>
            </a:r>
          </a:p>
          <a:p>
            <a:endParaRPr lang="en-US" sz="1200" b="1" dirty="0"/>
          </a:p>
          <a:p>
            <a:pPr algn="ctr"/>
            <a:r>
              <a:rPr lang="en-US" sz="3200" b="1" dirty="0">
                <a:solidFill>
                  <a:srgbClr val="000000"/>
                </a:solidFill>
                <a:latin typeface="Papyrus" panose="020B0602040200020303" pitchFamily="34" charset="77"/>
              </a:rPr>
              <a:t>The output is as follows −</a:t>
            </a:r>
          </a:p>
          <a:p>
            <a:pPr algn="ctr"/>
            <a:endParaRPr lang="en-US" sz="3200" b="1" dirty="0">
              <a:solidFill>
                <a:srgbClr val="000000"/>
              </a:solidFill>
              <a:latin typeface="Papyrus" panose="020B0602040200020303" pitchFamily="34" charset="77"/>
            </a:endParaRPr>
          </a:p>
          <a:p>
            <a:r>
              <a:rPr lang="en-US" sz="3200" b="1" dirty="0">
                <a:latin typeface="Courier" pitchFamily="2" charset="0"/>
              </a:rPr>
              <a:t>[ 1. 1. 1. 1. 1.]</a:t>
            </a:r>
          </a:p>
        </p:txBody>
      </p:sp>
    </p:spTree>
    <p:extLst>
      <p:ext uri="{BB962C8B-B14F-4D97-AF65-F5344CB8AC3E}">
        <p14:creationId xmlns:p14="http://schemas.microsoft.com/office/powerpoint/2010/main" val="38485258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AF263-2979-864E-9FB5-C93B798C8284}"/>
              </a:ext>
            </a:extLst>
          </p:cNvPr>
          <p:cNvSpPr/>
          <p:nvPr/>
        </p:nvSpPr>
        <p:spPr>
          <a:xfrm>
            <a:off x="69450" y="462989"/>
            <a:ext cx="12192000" cy="4524315"/>
          </a:xfrm>
          <a:prstGeom prst="rect">
            <a:avLst/>
          </a:prstGeom>
        </p:spPr>
        <p:txBody>
          <a:bodyPr wrap="square">
            <a:spAutoFit/>
          </a:bodyPr>
          <a:lstStyle/>
          <a:p>
            <a:pPr algn="ctr"/>
            <a:r>
              <a:rPr lang="en-US" sz="3200" b="1" dirty="0">
                <a:latin typeface="Papyrus" panose="020B0602040200020303" pitchFamily="34" charset="77"/>
              </a:rPr>
              <a:t>Example 2</a:t>
            </a:r>
          </a:p>
          <a:p>
            <a:endParaRPr lang="en-US" sz="3200" b="1" dirty="0">
              <a:latin typeface="Arial" panose="020B0604020202020204" pitchFamily="34" charset="0"/>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ones</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dtype</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0088"/>
                </a:solidFill>
                <a:latin typeface="Courier" pitchFamily="2" charset="0"/>
              </a:rPr>
              <a:t>int</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endParaRPr lang="en-US" sz="3200" b="1" dirty="0">
              <a:solidFill>
                <a:srgbClr val="000000"/>
              </a:solidFill>
              <a:latin typeface="Arial" panose="020B0604020202020204" pitchFamily="34" charset="0"/>
            </a:endParaRPr>
          </a:p>
          <a:p>
            <a:pPr algn="ctr"/>
            <a:r>
              <a:rPr lang="en-US" sz="3200" b="1" dirty="0">
                <a:latin typeface="Papyrus" panose="020B0602040200020303" pitchFamily="34" charset="77"/>
              </a:rPr>
              <a:t>Now, the output would be as follows −</a:t>
            </a:r>
          </a:p>
          <a:p>
            <a:endParaRPr lang="en-US" sz="3200" b="1" dirty="0"/>
          </a:p>
          <a:p>
            <a:r>
              <a:rPr lang="en-US" sz="3200" b="1" dirty="0">
                <a:latin typeface="Courier" pitchFamily="2" charset="0"/>
              </a:rPr>
              <a:t>[[1 1] [1 1]]</a:t>
            </a:r>
          </a:p>
        </p:txBody>
      </p:sp>
    </p:spTree>
    <p:extLst>
      <p:ext uri="{BB962C8B-B14F-4D97-AF65-F5344CB8AC3E}">
        <p14:creationId xmlns:p14="http://schemas.microsoft.com/office/powerpoint/2010/main" val="165149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93AF21-D1EB-9B48-99EF-6A74627CDC7B}"/>
              </a:ext>
            </a:extLst>
          </p:cNvPr>
          <p:cNvSpPr/>
          <p:nvPr/>
        </p:nvSpPr>
        <p:spPr>
          <a:xfrm>
            <a:off x="0" y="0"/>
            <a:ext cx="12192000" cy="6740307"/>
          </a:xfrm>
          <a:prstGeom prst="rect">
            <a:avLst/>
          </a:prstGeom>
        </p:spPr>
        <p:txBody>
          <a:bodyPr wrap="square">
            <a:spAutoFit/>
          </a:bodyPr>
          <a:lstStyle/>
          <a:p>
            <a:pPr algn="ctr"/>
            <a:r>
              <a:rPr lang="en-US" sz="3200" b="1" dirty="0">
                <a:latin typeface="Courier" pitchFamily="2" charset="0"/>
              </a:rPr>
              <a:t>NumPy</a:t>
            </a:r>
            <a:r>
              <a:rPr lang="en-US" sz="3200" b="1" dirty="0">
                <a:latin typeface="Papyrus" panose="020B0602040200020303" pitchFamily="34" charset="77"/>
              </a:rPr>
              <a:t> - Array From Existing Data</a:t>
            </a:r>
          </a:p>
          <a:p>
            <a:pPr algn="ctr"/>
            <a:endParaRPr lang="en-US" sz="1200" b="1" i="0" dirty="0">
              <a:solidFill>
                <a:srgbClr val="797979"/>
              </a:solidFill>
              <a:effectLst/>
            </a:endParaRPr>
          </a:p>
          <a:p>
            <a:r>
              <a:rPr lang="en-US" sz="3200" b="1" dirty="0" err="1">
                <a:latin typeface="Courier" pitchFamily="2" charset="0"/>
              </a:rPr>
              <a:t>numpy.asarray</a:t>
            </a:r>
            <a:endParaRPr lang="en-US" sz="3200" b="1" dirty="0">
              <a:latin typeface="Courier" pitchFamily="2" charset="0"/>
            </a:endParaRPr>
          </a:p>
          <a:p>
            <a:pPr algn="ctr"/>
            <a:endParaRPr lang="en-US" sz="1200" b="1" dirty="0"/>
          </a:p>
          <a:p>
            <a:pPr algn="ctr"/>
            <a:r>
              <a:rPr lang="en-US" sz="3200" b="1" dirty="0">
                <a:latin typeface="Papyrus" panose="020B0602040200020303" pitchFamily="34" charset="77"/>
              </a:rPr>
              <a:t>This function is similar to </a:t>
            </a:r>
            <a:r>
              <a:rPr lang="en-US" sz="3200" b="1" dirty="0" err="1">
                <a:latin typeface="Courier" pitchFamily="2" charset="0"/>
              </a:rPr>
              <a:t>numpy.array</a:t>
            </a:r>
            <a:r>
              <a:rPr lang="en-US" sz="3200" b="1" dirty="0">
                <a:latin typeface="Courier" pitchFamily="2" charset="0"/>
              </a:rPr>
              <a:t> </a:t>
            </a:r>
            <a:r>
              <a:rPr lang="en-US" sz="3200" b="1" dirty="0">
                <a:latin typeface="Papyrus" panose="020B0602040200020303" pitchFamily="34" charset="77"/>
              </a:rPr>
              <a:t>except for the fact that it has fewer parameters. This routine is useful for converting Python sequence into </a:t>
            </a:r>
            <a:r>
              <a:rPr lang="en-US" sz="3200" b="1" dirty="0" err="1">
                <a:latin typeface="Courier" pitchFamily="2" charset="0"/>
              </a:rPr>
              <a:t>ndarray</a:t>
            </a:r>
            <a:r>
              <a:rPr lang="en-US" sz="3200" b="1" dirty="0">
                <a:latin typeface="Papyrus" panose="020B0602040200020303" pitchFamily="34" charset="77"/>
              </a:rPr>
              <a:t>.</a:t>
            </a:r>
          </a:p>
          <a:p>
            <a:pPr algn="ctr"/>
            <a:endParaRPr lang="en-US" sz="1200" b="1" dirty="0"/>
          </a:p>
          <a:p>
            <a:r>
              <a:rPr lang="en-US" sz="3200" b="1" dirty="0" err="1">
                <a:latin typeface="Courier" pitchFamily="2" charset="0"/>
              </a:rPr>
              <a:t>numpy.asarray</a:t>
            </a:r>
            <a:r>
              <a:rPr lang="en-US" sz="3200" b="1" dirty="0">
                <a:latin typeface="Courier" pitchFamily="2" charset="0"/>
              </a:rPr>
              <a:t>(a, </a:t>
            </a:r>
            <a:r>
              <a:rPr lang="en-US" sz="3200" b="1" dirty="0" err="1">
                <a:latin typeface="Courier" pitchFamily="2" charset="0"/>
              </a:rPr>
              <a:t>dtype</a:t>
            </a:r>
            <a:r>
              <a:rPr lang="en-US" sz="3200" b="1" dirty="0">
                <a:latin typeface="Courier" pitchFamily="2" charset="0"/>
              </a:rPr>
              <a:t> = None, order = None) </a:t>
            </a:r>
          </a:p>
          <a:p>
            <a:endParaRPr lang="en-US" sz="1200" b="1" dirty="0"/>
          </a:p>
          <a:p>
            <a:pPr algn="ctr"/>
            <a:r>
              <a:rPr lang="en-US" sz="3200" b="1" dirty="0">
                <a:latin typeface="Papyrus" panose="020B0602040200020303" pitchFamily="34" charset="77"/>
              </a:rPr>
              <a:t>The constructor takes the following parameters.</a:t>
            </a:r>
          </a:p>
          <a:p>
            <a:pPr algn="ctr"/>
            <a:r>
              <a:rPr lang="en-US" sz="3200" b="1" dirty="0"/>
              <a:t>a </a:t>
            </a:r>
            <a:r>
              <a:rPr lang="en-US" sz="3200" b="1" dirty="0">
                <a:latin typeface="Papyrus" panose="020B0602040200020303" pitchFamily="34" charset="77"/>
              </a:rPr>
              <a:t>- Input data in any form such as list, list of tuples, tuples, tuple of tuples or tuple of lists</a:t>
            </a:r>
          </a:p>
          <a:p>
            <a:pPr algn="ctr"/>
            <a:r>
              <a:rPr lang="en-US" sz="3200" b="1" dirty="0" err="1"/>
              <a:t>dtype</a:t>
            </a:r>
            <a:r>
              <a:rPr lang="en-US" sz="3200" b="1" dirty="0"/>
              <a:t> </a:t>
            </a:r>
            <a:r>
              <a:rPr lang="en-US" sz="3200" b="1" dirty="0">
                <a:latin typeface="Papyrus" panose="020B0602040200020303" pitchFamily="34" charset="77"/>
              </a:rPr>
              <a:t>- By default, the data type of input data is applied to the resultant </a:t>
            </a:r>
            <a:r>
              <a:rPr lang="en-US" sz="3200" b="1" dirty="0" err="1">
                <a:latin typeface="Courier" pitchFamily="2" charset="0"/>
              </a:rPr>
              <a:t>ndarray</a:t>
            </a:r>
            <a:endParaRPr lang="en-US" sz="3200" b="1" dirty="0">
              <a:latin typeface="Courier" pitchFamily="2" charset="0"/>
            </a:endParaRPr>
          </a:p>
          <a:p>
            <a:endParaRPr lang="en-US" sz="3200" b="1" i="0" dirty="0">
              <a:solidFill>
                <a:srgbClr val="797979"/>
              </a:solidFill>
              <a:effectLst/>
            </a:endParaRPr>
          </a:p>
        </p:txBody>
      </p:sp>
    </p:spTree>
    <p:extLst>
      <p:ext uri="{BB962C8B-B14F-4D97-AF65-F5344CB8AC3E}">
        <p14:creationId xmlns:p14="http://schemas.microsoft.com/office/powerpoint/2010/main" val="266484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207693"/>
            <a:ext cx="12192000" cy="6709529"/>
          </a:xfrm>
          <a:prstGeom prst="rect">
            <a:avLst/>
          </a:prstGeom>
          <a:noFill/>
        </p:spPr>
        <p:txBody>
          <a:bodyPr wrap="square" rtlCol="0">
            <a:spAutoFit/>
          </a:bodyPr>
          <a:lstStyle/>
          <a:p>
            <a:pPr algn="ctr"/>
            <a:r>
              <a:rPr lang="en-US" sz="3200" b="1" dirty="0">
                <a:latin typeface="Papyrus" panose="020B0602040200020303" pitchFamily="34" charset="77"/>
              </a:rPr>
              <a:t>Next look at - </a:t>
            </a:r>
            <a:r>
              <a:rPr lang="en-US" sz="3200" b="1" dirty="0" err="1">
                <a:latin typeface="Courier New" panose="02070309020205020404" pitchFamily="49" charset="0"/>
                <a:cs typeface="Courier New" panose="02070309020205020404" pitchFamily="49" charset="0"/>
              </a:rPr>
              <a:t>matplotlib.pyplot</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a:t>
            </a:r>
          </a:p>
          <a:p>
            <a:pPr algn="ctr"/>
            <a:endParaRPr lang="en-US" b="1" dirty="0">
              <a:latin typeface="Papyrus" panose="020B0602040200020303" pitchFamily="34" charset="77"/>
            </a:endParaRPr>
          </a:p>
          <a:p>
            <a:pPr algn="ctr"/>
            <a:r>
              <a:rPr lang="en-US" sz="3200" b="1" dirty="0">
                <a:latin typeface="Papyrus" panose="020B0602040200020303" pitchFamily="34" charset="77"/>
              </a:rPr>
              <a:t>a collection of command line functions that make matplotlib work like MATLAB. </a:t>
            </a:r>
          </a:p>
          <a:p>
            <a:pPr algn="ctr"/>
            <a:endParaRPr lang="en-US" b="1" dirty="0">
              <a:latin typeface="Papyrus" panose="020B0602040200020303" pitchFamily="34" charset="77"/>
            </a:endParaRPr>
          </a:p>
          <a:p>
            <a:pPr algn="ctr"/>
            <a:r>
              <a:rPr lang="en-US" sz="3200" b="1" dirty="0">
                <a:latin typeface="Papyrus" panose="020B0602040200020303" pitchFamily="34" charset="77"/>
              </a:rPr>
              <a:t>Each </a:t>
            </a:r>
            <a:r>
              <a:rPr lang="en-US" sz="3200" b="1" dirty="0" err="1">
                <a:latin typeface="Courier New" panose="02070309020205020404" pitchFamily="49" charset="0"/>
                <a:cs typeface="Courier New" panose="02070309020205020404" pitchFamily="49" charset="0"/>
              </a:rPr>
              <a:t>pyplot</a:t>
            </a:r>
            <a:r>
              <a:rPr lang="en-US" sz="3200" b="1" dirty="0">
                <a:latin typeface="Papyrus" panose="020B0602040200020303" pitchFamily="34" charset="77"/>
              </a:rPr>
              <a:t> function makes some change to a figure: e.g., creates a figure, creates a plotting area in a figure, plots some lines in a plotting area, decorates the plot with labels, etc.</a:t>
            </a:r>
          </a:p>
          <a:p>
            <a:pPr algn="ctr"/>
            <a:endParaRPr lang="en-US" b="1" dirty="0">
              <a:latin typeface="Papyrus" panose="020B0602040200020303" pitchFamily="34" charset="77"/>
            </a:endParaRPr>
          </a:p>
          <a:p>
            <a:pPr algn="ctr"/>
            <a:r>
              <a:rPr lang="en-US" sz="3200" b="1" dirty="0" err="1">
                <a:latin typeface="Courier New" panose="02070309020205020404" pitchFamily="49" charset="0"/>
                <a:cs typeface="Courier New" panose="02070309020205020404" pitchFamily="49" charset="0"/>
              </a:rPr>
              <a:t>matplotlib.pyplot</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preserves various states across function calls, so it keeps track of things like the current figure, plotting area, and the plotting functions are directed to the current axes </a:t>
            </a:r>
          </a:p>
          <a:p>
            <a:pPr algn="ctr"/>
            <a:endParaRPr lang="en-US" sz="3200" b="1" dirty="0">
              <a:latin typeface="Papyrus" panose="020B0602040200020303" pitchFamily="34" charset="77"/>
            </a:endParaRPr>
          </a:p>
          <a:p>
            <a:pPr algn="ctr"/>
            <a:r>
              <a:rPr lang="en-US" sz="2400" b="1" dirty="0">
                <a:latin typeface="Papyrus" panose="020B0602040200020303" pitchFamily="34" charset="77"/>
              </a:rPr>
              <a:t>(please note that "axes" here and in most places in the documentation refers to the axes part of a figure and not the strict mathematical term for more than one axis)</a:t>
            </a:r>
            <a:r>
              <a:rPr lang="en-US" sz="3200" b="1" dirty="0">
                <a:latin typeface="Papyrus" panose="020B0602040200020303" pitchFamily="34" charset="77"/>
              </a:rPr>
              <a:t>.</a:t>
            </a:r>
          </a:p>
        </p:txBody>
      </p:sp>
    </p:spTree>
    <p:extLst>
      <p:ext uri="{BB962C8B-B14F-4D97-AF65-F5344CB8AC3E}">
        <p14:creationId xmlns:p14="http://schemas.microsoft.com/office/powerpoint/2010/main" val="14867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DD928-428B-9B40-B029-3301DBE2AE8A}"/>
              </a:ext>
            </a:extLst>
          </p:cNvPr>
          <p:cNvSpPr/>
          <p:nvPr/>
        </p:nvSpPr>
        <p:spPr>
          <a:xfrm>
            <a:off x="0" y="-5"/>
            <a:ext cx="5879939" cy="4832092"/>
          </a:xfrm>
          <a:prstGeom prst="rect">
            <a:avLst/>
          </a:prstGeom>
        </p:spPr>
        <p:txBody>
          <a:bodyPr wrap="square">
            <a:spAutoFit/>
          </a:bodyPr>
          <a:lstStyle/>
          <a:p>
            <a:pPr algn="ctr"/>
            <a:r>
              <a:rPr lang="en-US" sz="3200" b="1" dirty="0">
                <a:latin typeface="Papyrus" panose="020B0602040200020303" pitchFamily="34" charset="77"/>
              </a:rPr>
              <a:t>Example 1</a:t>
            </a:r>
          </a:p>
          <a:p>
            <a:endParaRPr lang="en-US" sz="1200" b="1" dirty="0">
              <a:latin typeface="Arial" panose="020B0604020202020204" pitchFamily="34" charset="0"/>
            </a:endParaRPr>
          </a:p>
          <a:p>
            <a:pPr algn="just"/>
            <a:r>
              <a:rPr lang="en-US" sz="2800" b="1" dirty="0">
                <a:solidFill>
                  <a:srgbClr val="880000"/>
                </a:solidFill>
                <a:latin typeface="Courier" pitchFamily="2" charset="0"/>
              </a:rPr>
              <a:t>#convert list 2 </a:t>
            </a:r>
            <a:r>
              <a:rPr lang="en-US" sz="2800" b="1" dirty="0" err="1">
                <a:solidFill>
                  <a:srgbClr val="880000"/>
                </a:solidFill>
                <a:latin typeface="Courier" pitchFamily="2" charset="0"/>
              </a:rPr>
              <a:t>ndarray</a:t>
            </a:r>
            <a:r>
              <a:rPr lang="en-US" sz="2800" b="1" dirty="0">
                <a:solidFill>
                  <a:srgbClr val="880000"/>
                </a:solidFill>
                <a:latin typeface="Courier" pitchFamily="2" charset="0"/>
              </a:rPr>
              <a:t> </a:t>
            </a:r>
          </a:p>
          <a:p>
            <a:pPr algn="just"/>
            <a:r>
              <a:rPr lang="en-US" sz="2800" b="1" dirty="0">
                <a:solidFill>
                  <a:srgbClr val="000088"/>
                </a:solidFill>
                <a:latin typeface="Courier" pitchFamily="2" charset="0"/>
              </a:rPr>
              <a:t>import</a:t>
            </a:r>
            <a:r>
              <a:rPr lang="en-US" sz="2800" b="1" dirty="0">
                <a:solidFill>
                  <a:srgbClr val="000000"/>
                </a:solidFill>
                <a:latin typeface="Courier" pitchFamily="2" charset="0"/>
              </a:rPr>
              <a:t> </a:t>
            </a:r>
            <a:r>
              <a:rPr lang="en-US" sz="2800" b="1" dirty="0" err="1">
                <a:solidFill>
                  <a:srgbClr val="000000"/>
                </a:solidFill>
                <a:latin typeface="Courier" pitchFamily="2" charset="0"/>
              </a:rPr>
              <a:t>numpy</a:t>
            </a:r>
            <a:r>
              <a:rPr lang="en-US" sz="2800" b="1" dirty="0">
                <a:solidFill>
                  <a:srgbClr val="000000"/>
                </a:solidFill>
                <a:latin typeface="Courier" pitchFamily="2" charset="0"/>
              </a:rPr>
              <a:t> </a:t>
            </a:r>
            <a:r>
              <a:rPr lang="en-US" sz="2800" b="1" dirty="0">
                <a:solidFill>
                  <a:srgbClr val="000088"/>
                </a:solidFill>
                <a:latin typeface="Courier" pitchFamily="2" charset="0"/>
              </a:rPr>
              <a:t>as</a:t>
            </a:r>
            <a:r>
              <a:rPr lang="en-US" sz="2800" b="1" dirty="0">
                <a:solidFill>
                  <a:srgbClr val="000000"/>
                </a:solidFill>
                <a:latin typeface="Courier" pitchFamily="2" charset="0"/>
              </a:rPr>
              <a:t> np </a:t>
            </a:r>
          </a:p>
          <a:p>
            <a:pPr algn="just"/>
            <a:r>
              <a:rPr lang="en-US" sz="2800" b="1" dirty="0">
                <a:solidFill>
                  <a:srgbClr val="000000"/>
                </a:solidFill>
                <a:latin typeface="Courier" pitchFamily="2" charset="0"/>
              </a:rPr>
              <a:t>x </a:t>
            </a:r>
            <a:r>
              <a:rPr lang="en-US" sz="2800" b="1" dirty="0">
                <a:solidFill>
                  <a:srgbClr val="666600"/>
                </a:solidFill>
                <a:latin typeface="Courier" pitchFamily="2" charset="0"/>
              </a:rPr>
              <a:t>=</a:t>
            </a:r>
            <a:r>
              <a:rPr lang="en-US" sz="2800" b="1" dirty="0">
                <a:solidFill>
                  <a:srgbClr val="000000"/>
                </a:solidFill>
                <a:latin typeface="Courier" pitchFamily="2" charset="0"/>
              </a:rPr>
              <a:t> </a:t>
            </a:r>
            <a:r>
              <a:rPr lang="en-US" sz="2800" b="1" dirty="0">
                <a:solidFill>
                  <a:srgbClr val="666600"/>
                </a:solidFill>
                <a:latin typeface="Courier" pitchFamily="2" charset="0"/>
              </a:rPr>
              <a:t>[</a:t>
            </a:r>
            <a:r>
              <a:rPr lang="en-US" sz="2800" b="1" dirty="0">
                <a:solidFill>
                  <a:srgbClr val="006666"/>
                </a:solidFill>
                <a:latin typeface="Courier" pitchFamily="2" charset="0"/>
              </a:rPr>
              <a:t>1</a:t>
            </a:r>
            <a:r>
              <a:rPr lang="en-US" sz="2800" b="1" dirty="0">
                <a:solidFill>
                  <a:srgbClr val="666600"/>
                </a:solidFill>
                <a:latin typeface="Courier" pitchFamily="2" charset="0"/>
              </a:rPr>
              <a:t>,</a:t>
            </a:r>
            <a:r>
              <a:rPr lang="en-US" sz="2800" b="1" dirty="0">
                <a:solidFill>
                  <a:srgbClr val="006666"/>
                </a:solidFill>
                <a:latin typeface="Courier" pitchFamily="2" charset="0"/>
              </a:rPr>
              <a:t>2</a:t>
            </a:r>
            <a:r>
              <a:rPr lang="en-US" sz="2800" b="1" dirty="0">
                <a:solidFill>
                  <a:srgbClr val="666600"/>
                </a:solidFill>
                <a:latin typeface="Courier" pitchFamily="2" charset="0"/>
              </a:rPr>
              <a:t>,</a:t>
            </a:r>
            <a:r>
              <a:rPr lang="en-US" sz="2800" b="1" dirty="0">
                <a:solidFill>
                  <a:srgbClr val="006666"/>
                </a:solidFill>
                <a:latin typeface="Courier" pitchFamily="2" charset="0"/>
              </a:rPr>
              <a:t>3</a:t>
            </a:r>
            <a:r>
              <a:rPr lang="en-US" sz="2800" b="1" dirty="0">
                <a:solidFill>
                  <a:srgbClr val="666600"/>
                </a:solidFill>
                <a:latin typeface="Courier" pitchFamily="2" charset="0"/>
              </a:rPr>
              <a:t>]</a:t>
            </a:r>
            <a:r>
              <a:rPr lang="en-US" sz="2800" b="1" dirty="0">
                <a:solidFill>
                  <a:srgbClr val="000000"/>
                </a:solidFill>
                <a:latin typeface="Courier" pitchFamily="2" charset="0"/>
              </a:rPr>
              <a:t> </a:t>
            </a:r>
          </a:p>
          <a:p>
            <a:pPr algn="just"/>
            <a:r>
              <a:rPr lang="en-US" sz="2800" b="1" dirty="0">
                <a:solidFill>
                  <a:srgbClr val="000000"/>
                </a:solidFill>
                <a:latin typeface="Courier" pitchFamily="2" charset="0"/>
              </a:rPr>
              <a:t>a </a:t>
            </a:r>
            <a:r>
              <a:rPr lang="en-US" sz="2800" b="1" dirty="0">
                <a:solidFill>
                  <a:srgbClr val="666600"/>
                </a:solidFill>
                <a:latin typeface="Courier" pitchFamily="2" charset="0"/>
              </a:rPr>
              <a:t>=</a:t>
            </a:r>
            <a:r>
              <a:rPr lang="en-US" sz="2800" b="1" dirty="0">
                <a:solidFill>
                  <a:srgbClr val="000000"/>
                </a:solidFill>
                <a:latin typeface="Courier" pitchFamily="2" charset="0"/>
              </a:rPr>
              <a:t> </a:t>
            </a:r>
            <a:r>
              <a:rPr lang="en-US" sz="2800" b="1" dirty="0" err="1">
                <a:solidFill>
                  <a:srgbClr val="000000"/>
                </a:solidFill>
                <a:latin typeface="Courier" pitchFamily="2" charset="0"/>
              </a:rPr>
              <a:t>np</a:t>
            </a:r>
            <a:r>
              <a:rPr lang="en-US" sz="2800" b="1" dirty="0" err="1">
                <a:solidFill>
                  <a:srgbClr val="666600"/>
                </a:solidFill>
                <a:latin typeface="Courier" pitchFamily="2" charset="0"/>
              </a:rPr>
              <a:t>.</a:t>
            </a:r>
            <a:r>
              <a:rPr lang="en-US" sz="2800" b="1" dirty="0" err="1">
                <a:solidFill>
                  <a:srgbClr val="000000"/>
                </a:solidFill>
                <a:latin typeface="Courier" pitchFamily="2" charset="0"/>
              </a:rPr>
              <a:t>asarray</a:t>
            </a:r>
            <a:r>
              <a:rPr lang="en-US" sz="2800" b="1" dirty="0">
                <a:solidFill>
                  <a:srgbClr val="666600"/>
                </a:solidFill>
                <a:latin typeface="Courier" pitchFamily="2" charset="0"/>
              </a:rPr>
              <a:t>(</a:t>
            </a:r>
            <a:r>
              <a:rPr lang="en-US" sz="2800" b="1" dirty="0">
                <a:solidFill>
                  <a:srgbClr val="000000"/>
                </a:solidFill>
                <a:latin typeface="Courier" pitchFamily="2" charset="0"/>
              </a:rPr>
              <a:t>x</a:t>
            </a:r>
            <a:r>
              <a:rPr lang="en-US" sz="2800" b="1" dirty="0">
                <a:solidFill>
                  <a:srgbClr val="666600"/>
                </a:solidFill>
                <a:latin typeface="Courier" pitchFamily="2" charset="0"/>
              </a:rPr>
              <a:t>)</a:t>
            </a:r>
            <a:r>
              <a:rPr lang="en-US" sz="2800" b="1" dirty="0">
                <a:solidFill>
                  <a:srgbClr val="000000"/>
                </a:solidFill>
                <a:latin typeface="Courier" pitchFamily="2" charset="0"/>
              </a:rPr>
              <a:t> </a:t>
            </a:r>
          </a:p>
          <a:p>
            <a:pPr algn="just"/>
            <a:r>
              <a:rPr lang="en-US" sz="2800" b="1" dirty="0">
                <a:solidFill>
                  <a:srgbClr val="000088"/>
                </a:solidFill>
                <a:latin typeface="Courier" pitchFamily="2" charset="0"/>
              </a:rPr>
              <a:t>print</a:t>
            </a:r>
            <a:r>
              <a:rPr lang="en-US" sz="2800" b="1" dirty="0">
                <a:solidFill>
                  <a:srgbClr val="000000"/>
                </a:solidFill>
                <a:latin typeface="Courier" pitchFamily="2" charset="0"/>
              </a:rPr>
              <a:t>(a)</a:t>
            </a:r>
          </a:p>
          <a:p>
            <a:pPr algn="just"/>
            <a:endParaRPr lang="en-US" sz="2800" b="1" dirty="0">
              <a:solidFill>
                <a:srgbClr val="000000"/>
              </a:solidFill>
              <a:latin typeface="Arial" panose="020B0604020202020204" pitchFamily="34" charset="0"/>
            </a:endParaRPr>
          </a:p>
          <a:p>
            <a:pPr algn="just"/>
            <a:r>
              <a:rPr lang="en-US" sz="2800" b="1" dirty="0">
                <a:latin typeface="Papyrus" panose="020B0602040200020303" pitchFamily="34" charset="77"/>
              </a:rPr>
              <a:t>Its output would be as follows −</a:t>
            </a:r>
          </a:p>
          <a:p>
            <a:endParaRPr lang="en-US" sz="2800" b="1" dirty="0"/>
          </a:p>
          <a:p>
            <a:r>
              <a:rPr lang="en-US" sz="2800" b="1" dirty="0">
                <a:latin typeface="Courier" pitchFamily="2" charset="0"/>
              </a:rPr>
              <a:t>[1 2 3] </a:t>
            </a:r>
          </a:p>
          <a:p>
            <a:endParaRPr lang="en-US" sz="1200" b="1" dirty="0"/>
          </a:p>
        </p:txBody>
      </p:sp>
      <p:sp>
        <p:nvSpPr>
          <p:cNvPr id="3" name="Rectangle 2">
            <a:extLst>
              <a:ext uri="{FF2B5EF4-FFF2-40B4-BE49-F238E27FC236}">
                <a16:creationId xmlns:a16="http://schemas.microsoft.com/office/drawing/2014/main" id="{10E52914-5C97-7143-A5EF-9DD7F3C1BCDE}"/>
              </a:ext>
            </a:extLst>
          </p:cNvPr>
          <p:cNvSpPr/>
          <p:nvPr/>
        </p:nvSpPr>
        <p:spPr>
          <a:xfrm>
            <a:off x="4977112" y="3010793"/>
            <a:ext cx="7688077" cy="3847207"/>
          </a:xfrm>
          <a:prstGeom prst="rect">
            <a:avLst/>
          </a:prstGeom>
        </p:spPr>
        <p:txBody>
          <a:bodyPr wrap="square">
            <a:spAutoFit/>
          </a:bodyPr>
          <a:lstStyle/>
          <a:p>
            <a:pPr algn="ctr"/>
            <a:r>
              <a:rPr lang="en-US" sz="3200" b="1" dirty="0">
                <a:latin typeface="Papyrus" panose="020B0602040200020303" pitchFamily="34" charset="77"/>
              </a:rPr>
              <a:t>Example 2</a:t>
            </a:r>
          </a:p>
          <a:p>
            <a:endParaRPr lang="en-US" sz="1200" b="1" dirty="0"/>
          </a:p>
          <a:p>
            <a:r>
              <a:rPr lang="en-US" sz="2800" b="1" dirty="0">
                <a:latin typeface="Courier" pitchFamily="2" charset="0"/>
              </a:rPr>
              <a:t># </a:t>
            </a:r>
            <a:r>
              <a:rPr lang="en-US" sz="2800" b="1" dirty="0" err="1">
                <a:latin typeface="Courier" pitchFamily="2" charset="0"/>
              </a:rPr>
              <a:t>dtype</a:t>
            </a:r>
            <a:r>
              <a:rPr lang="en-US" sz="2800" b="1" dirty="0">
                <a:latin typeface="Courier" pitchFamily="2" charset="0"/>
              </a:rPr>
              <a:t> is set </a:t>
            </a:r>
          </a:p>
          <a:p>
            <a:r>
              <a:rPr lang="en-US" sz="2800" b="1" dirty="0">
                <a:latin typeface="Courier" pitchFamily="2" charset="0"/>
              </a:rPr>
              <a:t>import </a:t>
            </a:r>
            <a:r>
              <a:rPr lang="en-US" sz="2800" b="1" dirty="0" err="1">
                <a:latin typeface="Courier" pitchFamily="2" charset="0"/>
              </a:rPr>
              <a:t>numpy</a:t>
            </a:r>
            <a:r>
              <a:rPr lang="en-US" sz="2800" b="1" dirty="0">
                <a:latin typeface="Courier" pitchFamily="2" charset="0"/>
              </a:rPr>
              <a:t> as np x = [1,2,3] </a:t>
            </a:r>
          </a:p>
          <a:p>
            <a:r>
              <a:rPr lang="en-US" sz="2800" b="1" dirty="0">
                <a:latin typeface="Courier" pitchFamily="2" charset="0"/>
              </a:rPr>
              <a:t>a = </a:t>
            </a:r>
            <a:r>
              <a:rPr lang="en-US" sz="2800" b="1" dirty="0" err="1">
                <a:latin typeface="Courier" pitchFamily="2" charset="0"/>
              </a:rPr>
              <a:t>np.asarray</a:t>
            </a:r>
            <a:r>
              <a:rPr lang="en-US" sz="2800" b="1" dirty="0">
                <a:latin typeface="Courier" pitchFamily="2" charset="0"/>
              </a:rPr>
              <a:t>(x, </a:t>
            </a:r>
            <a:r>
              <a:rPr lang="en-US" sz="2800" b="1" dirty="0" err="1">
                <a:latin typeface="Courier" pitchFamily="2" charset="0"/>
              </a:rPr>
              <a:t>dtype</a:t>
            </a:r>
            <a:r>
              <a:rPr lang="en-US" sz="2800" b="1" dirty="0">
                <a:latin typeface="Courier" pitchFamily="2" charset="0"/>
              </a:rPr>
              <a:t> = float) </a:t>
            </a:r>
          </a:p>
          <a:p>
            <a:r>
              <a:rPr lang="en-US" sz="2800" b="1" dirty="0">
                <a:latin typeface="Courier" pitchFamily="2" charset="0"/>
              </a:rPr>
              <a:t>print(a)</a:t>
            </a:r>
          </a:p>
          <a:p>
            <a:endParaRPr lang="en-US" sz="1200" b="1" dirty="0"/>
          </a:p>
          <a:p>
            <a:r>
              <a:rPr lang="en-US" sz="3200" b="1" dirty="0">
                <a:latin typeface="Papyrus" panose="020B0602040200020303" pitchFamily="34" charset="77"/>
              </a:rPr>
              <a:t>Now, the output would be as follows −</a:t>
            </a:r>
          </a:p>
          <a:p>
            <a:endParaRPr lang="en-US" sz="1200" b="1" dirty="0"/>
          </a:p>
          <a:p>
            <a:r>
              <a:rPr lang="en-US" sz="2800" b="1" dirty="0">
                <a:latin typeface="Courier" pitchFamily="2" charset="0"/>
              </a:rPr>
              <a:t>[ 1. 2. 3.] </a:t>
            </a:r>
          </a:p>
        </p:txBody>
      </p:sp>
      <p:cxnSp>
        <p:nvCxnSpPr>
          <p:cNvPr id="5" name="Elbow Connector 4">
            <a:extLst>
              <a:ext uri="{FF2B5EF4-FFF2-40B4-BE49-F238E27FC236}">
                <a16:creationId xmlns:a16="http://schemas.microsoft.com/office/drawing/2014/main" id="{F4059F00-C04D-994A-ADE1-179C524FC8D9}"/>
              </a:ext>
            </a:extLst>
          </p:cNvPr>
          <p:cNvCxnSpPr>
            <a:cxnSpLocks/>
          </p:cNvCxnSpPr>
          <p:nvPr/>
        </p:nvCxnSpPr>
        <p:spPr>
          <a:xfrm rot="5400000">
            <a:off x="2100086" y="1781783"/>
            <a:ext cx="6753827" cy="3815298"/>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615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978254-A18F-D747-A26B-EEC13B41F15A}"/>
              </a:ext>
            </a:extLst>
          </p:cNvPr>
          <p:cNvSpPr/>
          <p:nvPr/>
        </p:nvSpPr>
        <p:spPr>
          <a:xfrm>
            <a:off x="0" y="0"/>
            <a:ext cx="12192000" cy="4893647"/>
          </a:xfrm>
          <a:prstGeom prst="rect">
            <a:avLst/>
          </a:prstGeom>
        </p:spPr>
        <p:txBody>
          <a:bodyPr wrap="square">
            <a:spAutoFit/>
          </a:bodyPr>
          <a:lstStyle/>
          <a:p>
            <a:pPr algn="ctr"/>
            <a:r>
              <a:rPr lang="en-US" sz="3200" b="1" dirty="0">
                <a:latin typeface="Papyrus" panose="020B0602040200020303" pitchFamily="34" charset="77"/>
              </a:rPr>
              <a:t>Example 3</a:t>
            </a:r>
          </a:p>
          <a:p>
            <a:pPr algn="just"/>
            <a:endParaRPr lang="en-US" sz="1200" b="1" dirty="0">
              <a:solidFill>
                <a:srgbClr val="880000"/>
              </a:solidFill>
            </a:endParaRPr>
          </a:p>
          <a:p>
            <a:pPr algn="just"/>
            <a:r>
              <a:rPr lang="en-US" sz="3200" b="1" dirty="0">
                <a:solidFill>
                  <a:srgbClr val="880000"/>
                </a:solidFill>
                <a:latin typeface="Courier" pitchFamily="2" charset="0"/>
              </a:rPr>
              <a:t># </a:t>
            </a:r>
            <a:r>
              <a:rPr lang="en-US" sz="3200" b="1" dirty="0" err="1">
                <a:solidFill>
                  <a:srgbClr val="880000"/>
                </a:solidFill>
                <a:latin typeface="Courier" pitchFamily="2" charset="0"/>
              </a:rPr>
              <a:t>ndarray</a:t>
            </a:r>
            <a:r>
              <a:rPr lang="en-US" sz="3200" b="1" dirty="0">
                <a:solidFill>
                  <a:srgbClr val="880000"/>
                </a:solidFill>
                <a:latin typeface="Courier" pitchFamily="2" charset="0"/>
              </a:rPr>
              <a:t> from tuple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asarray</a:t>
            </a:r>
            <a:r>
              <a:rPr lang="en-US" sz="3200" b="1" dirty="0">
                <a:solidFill>
                  <a:srgbClr val="666600"/>
                </a:solidFill>
                <a:latin typeface="Courier" pitchFamily="2" charset="0"/>
              </a:rPr>
              <a:t>(</a:t>
            </a:r>
            <a:r>
              <a:rPr lang="en-US" sz="3200" b="1" dirty="0">
                <a:solidFill>
                  <a:srgbClr val="000000"/>
                </a:solidFill>
                <a:latin typeface="Courier" pitchFamily="2" charset="0"/>
              </a:rPr>
              <a:t>x</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p>
          <a:p>
            <a:pPr algn="just"/>
            <a:endParaRPr lang="en-US" sz="1200" b="1" dirty="0">
              <a:solidFill>
                <a:srgbClr val="000000"/>
              </a:solidFill>
              <a:latin typeface="Arial" panose="020B0604020202020204" pitchFamily="34" charset="0"/>
            </a:endParaRPr>
          </a:p>
          <a:p>
            <a:pPr algn="just"/>
            <a:r>
              <a:rPr lang="en-US" sz="3200" b="1" dirty="0">
                <a:latin typeface="Papyrus" panose="020B0602040200020303" pitchFamily="34" charset="77"/>
              </a:rPr>
              <a:t>Its output would be −</a:t>
            </a:r>
          </a:p>
          <a:p>
            <a:endParaRPr lang="en-US" sz="3200" b="1" dirty="0"/>
          </a:p>
          <a:p>
            <a:r>
              <a:rPr lang="en-US" sz="3200" b="1" dirty="0">
                <a:latin typeface="Courier" pitchFamily="2" charset="0"/>
              </a:rPr>
              <a:t>[1 2 3]</a:t>
            </a:r>
          </a:p>
        </p:txBody>
      </p:sp>
      <p:sp>
        <p:nvSpPr>
          <p:cNvPr id="3" name="Rectangle 2">
            <a:extLst>
              <a:ext uri="{FF2B5EF4-FFF2-40B4-BE49-F238E27FC236}">
                <a16:creationId xmlns:a16="http://schemas.microsoft.com/office/drawing/2014/main" id="{E790E96E-D7CE-D94B-9821-199DCE41A980}"/>
              </a:ext>
            </a:extLst>
          </p:cNvPr>
          <p:cNvSpPr/>
          <p:nvPr/>
        </p:nvSpPr>
        <p:spPr>
          <a:xfrm>
            <a:off x="4702630" y="2250945"/>
            <a:ext cx="7465620" cy="4585871"/>
          </a:xfrm>
          <a:prstGeom prst="rect">
            <a:avLst/>
          </a:prstGeom>
        </p:spPr>
        <p:txBody>
          <a:bodyPr wrap="square">
            <a:spAutoFit/>
          </a:bodyPr>
          <a:lstStyle/>
          <a:p>
            <a:pPr algn="ctr"/>
            <a:r>
              <a:rPr lang="en-US" sz="3200" b="1" dirty="0">
                <a:latin typeface="Papyrus" panose="020B0602040200020303" pitchFamily="34" charset="77"/>
              </a:rPr>
              <a:t>Example 4</a:t>
            </a:r>
          </a:p>
          <a:p>
            <a:endParaRPr lang="en-US" sz="1200" b="1" dirty="0"/>
          </a:p>
          <a:p>
            <a:r>
              <a:rPr lang="en-US" sz="3200" b="1" dirty="0">
                <a:latin typeface="Courier" pitchFamily="2" charset="0"/>
              </a:rPr>
              <a:t># </a:t>
            </a:r>
            <a:r>
              <a:rPr lang="en-US" sz="3200" b="1" dirty="0" err="1">
                <a:latin typeface="Courier" pitchFamily="2" charset="0"/>
              </a:rPr>
              <a:t>ndarray</a:t>
            </a:r>
            <a:r>
              <a:rPr lang="en-US" sz="3200" b="1" dirty="0">
                <a:latin typeface="Courier" pitchFamily="2" charset="0"/>
              </a:rPr>
              <a:t> from list of tuples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x = [(1,2,3),(4,5)] </a:t>
            </a:r>
          </a:p>
          <a:p>
            <a:r>
              <a:rPr lang="en-US" sz="3200" b="1" dirty="0">
                <a:latin typeface="Courier" pitchFamily="2" charset="0"/>
              </a:rPr>
              <a:t>a = </a:t>
            </a:r>
            <a:r>
              <a:rPr lang="en-US" sz="3200" b="1" dirty="0" err="1">
                <a:latin typeface="Courier" pitchFamily="2" charset="0"/>
              </a:rPr>
              <a:t>np.asarray</a:t>
            </a:r>
            <a:r>
              <a:rPr lang="en-US" sz="3200" b="1" dirty="0">
                <a:latin typeface="Courier" pitchFamily="2" charset="0"/>
              </a:rPr>
              <a:t>(x) </a:t>
            </a:r>
          </a:p>
          <a:p>
            <a:r>
              <a:rPr lang="en-US" sz="3200" b="1" dirty="0">
                <a:latin typeface="Courier" pitchFamily="2" charset="0"/>
              </a:rPr>
              <a:t>print(a)</a:t>
            </a:r>
          </a:p>
          <a:p>
            <a:endParaRPr lang="en-US" sz="1200" b="1" dirty="0"/>
          </a:p>
          <a:p>
            <a:pPr algn="just"/>
            <a:r>
              <a:rPr lang="en-US" sz="3200" b="1" dirty="0">
                <a:latin typeface="Papyrus" panose="020B0602040200020303" pitchFamily="34" charset="77"/>
              </a:rPr>
              <a:t>Here, the output would be as follows −</a:t>
            </a:r>
          </a:p>
          <a:p>
            <a:endParaRPr lang="en-US" sz="1200" b="1" dirty="0"/>
          </a:p>
          <a:p>
            <a:r>
              <a:rPr lang="en-US" sz="3200" b="1" dirty="0">
                <a:latin typeface="Courier" pitchFamily="2" charset="0"/>
              </a:rPr>
              <a:t>[(1, 2, 3) (4, 5)]</a:t>
            </a:r>
          </a:p>
        </p:txBody>
      </p:sp>
      <p:cxnSp>
        <p:nvCxnSpPr>
          <p:cNvPr id="5" name="Elbow Connector 4">
            <a:extLst>
              <a:ext uri="{FF2B5EF4-FFF2-40B4-BE49-F238E27FC236}">
                <a16:creationId xmlns:a16="http://schemas.microsoft.com/office/drawing/2014/main" id="{6D6C8490-A2A4-A942-BA35-CA442F570471}"/>
              </a:ext>
            </a:extLst>
          </p:cNvPr>
          <p:cNvCxnSpPr>
            <a:cxnSpLocks/>
          </p:cNvCxnSpPr>
          <p:nvPr/>
        </p:nvCxnSpPr>
        <p:spPr>
          <a:xfrm rot="5400000">
            <a:off x="2455224" y="2033650"/>
            <a:ext cx="6751122" cy="2897579"/>
          </a:xfrm>
          <a:prstGeom prst="bentConnector3">
            <a:avLst>
              <a:gd name="adj1" fmla="val 3856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927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47649C-57FA-B749-AE41-59D1DE7D7826}"/>
              </a:ext>
            </a:extLst>
          </p:cNvPr>
          <p:cNvSpPr/>
          <p:nvPr/>
        </p:nvSpPr>
        <p:spPr>
          <a:xfrm>
            <a:off x="0" y="312521"/>
            <a:ext cx="12192000" cy="6186309"/>
          </a:xfrm>
          <a:prstGeom prst="rect">
            <a:avLst/>
          </a:prstGeom>
        </p:spPr>
        <p:txBody>
          <a:bodyPr wrap="square">
            <a:spAutoFit/>
          </a:bodyPr>
          <a:lstStyle/>
          <a:p>
            <a:r>
              <a:rPr lang="en-US" sz="3200" b="1" dirty="0" err="1">
                <a:latin typeface="Courier" pitchFamily="2" charset="0"/>
              </a:rPr>
              <a:t>numpy.frombuffer</a:t>
            </a:r>
            <a:endParaRPr lang="en-US" sz="3200" b="1" dirty="0">
              <a:latin typeface="Courier" pitchFamily="2" charset="0"/>
            </a:endParaRPr>
          </a:p>
          <a:p>
            <a:pPr algn="just"/>
            <a:endParaRPr lang="en-US" sz="1200" b="1" dirty="0">
              <a:solidFill>
                <a:srgbClr val="000000"/>
              </a:solidFill>
            </a:endParaRPr>
          </a:p>
          <a:p>
            <a:pPr algn="ctr"/>
            <a:r>
              <a:rPr lang="en-US" sz="3200" b="1" dirty="0">
                <a:solidFill>
                  <a:srgbClr val="000000"/>
                </a:solidFill>
                <a:latin typeface="Papyrus" panose="020B0602040200020303" pitchFamily="34" charset="77"/>
              </a:rPr>
              <a:t>This function interprets a buffer as one-dimensional array. Any object that exposes the buffer interface is used as parameter to return an </a:t>
            </a:r>
            <a:r>
              <a:rPr lang="en-US" sz="3200" b="1" dirty="0" err="1">
                <a:latin typeface="Courier" pitchFamily="2" charset="0"/>
              </a:rPr>
              <a:t>ndarray</a:t>
            </a:r>
            <a:r>
              <a:rPr lang="en-US" sz="3200" b="1" dirty="0">
                <a:solidFill>
                  <a:srgbClr val="000000"/>
                </a:solidFill>
              </a:rPr>
              <a:t>.</a:t>
            </a:r>
          </a:p>
          <a:p>
            <a:endParaRPr lang="en-US" sz="1200" b="1" dirty="0"/>
          </a:p>
          <a:p>
            <a:r>
              <a:rPr lang="en-US" sz="2400" b="1" dirty="0" err="1">
                <a:latin typeface="Courier" pitchFamily="2" charset="0"/>
              </a:rPr>
              <a:t>numpy.frombuffer</a:t>
            </a:r>
            <a:r>
              <a:rPr lang="en-US" sz="2400" b="1" dirty="0">
                <a:latin typeface="Courier" pitchFamily="2" charset="0"/>
              </a:rPr>
              <a:t>(buffer, </a:t>
            </a:r>
            <a:r>
              <a:rPr lang="en-US" sz="2400" b="1" dirty="0" err="1">
                <a:latin typeface="Courier" pitchFamily="2" charset="0"/>
              </a:rPr>
              <a:t>dtype</a:t>
            </a:r>
            <a:r>
              <a:rPr lang="en-US" sz="2400" b="1" dirty="0">
                <a:latin typeface="Courier" pitchFamily="2" charset="0"/>
              </a:rPr>
              <a:t> = float, count = -1, offset = 0)</a:t>
            </a:r>
          </a:p>
          <a:p>
            <a:endParaRPr lang="en-US" sz="1200" b="1" dirty="0"/>
          </a:p>
          <a:p>
            <a:pPr algn="ctr"/>
            <a:r>
              <a:rPr lang="en-US" sz="3200" b="1" dirty="0">
                <a:solidFill>
                  <a:srgbClr val="000000"/>
                </a:solidFill>
                <a:latin typeface="Papyrus" panose="020B0602040200020303" pitchFamily="34" charset="77"/>
              </a:rPr>
              <a:t>The constructor takes the following parameters.</a:t>
            </a:r>
          </a:p>
          <a:p>
            <a:pPr algn="ctr"/>
            <a:endParaRPr lang="en-US" sz="1200" b="1" dirty="0"/>
          </a:p>
          <a:p>
            <a:pPr algn="ctr"/>
            <a:r>
              <a:rPr lang="en-US" sz="3200" b="1" dirty="0">
                <a:latin typeface="Courier" pitchFamily="2" charset="0"/>
              </a:rPr>
              <a:t>Buffer</a:t>
            </a:r>
            <a:r>
              <a:rPr lang="en-US" sz="3200" b="1" dirty="0"/>
              <a:t> </a:t>
            </a:r>
            <a:r>
              <a:rPr lang="en-US" sz="3200" b="1" dirty="0">
                <a:solidFill>
                  <a:srgbClr val="000000"/>
                </a:solidFill>
                <a:latin typeface="Papyrus" panose="020B0602040200020303" pitchFamily="34" charset="77"/>
              </a:rPr>
              <a:t>- Any object that exposes buffer interface</a:t>
            </a:r>
          </a:p>
          <a:p>
            <a:pPr algn="ctr"/>
            <a:endParaRPr lang="en-US" sz="1200" b="1" dirty="0"/>
          </a:p>
          <a:p>
            <a:pPr algn="ctr"/>
            <a:r>
              <a:rPr lang="en-US" sz="3200" b="1" dirty="0" err="1">
                <a:latin typeface="Courier" pitchFamily="2" charset="0"/>
              </a:rPr>
              <a:t>Dtype</a:t>
            </a:r>
            <a:r>
              <a:rPr lang="en-US" sz="3200" b="1" dirty="0"/>
              <a:t> </a:t>
            </a:r>
            <a:r>
              <a:rPr lang="en-US" sz="3200" b="1" dirty="0">
                <a:solidFill>
                  <a:srgbClr val="000000"/>
                </a:solidFill>
                <a:latin typeface="Papyrus" panose="020B0602040200020303" pitchFamily="34" charset="77"/>
              </a:rPr>
              <a:t>- Data type of returned </a:t>
            </a:r>
            <a:r>
              <a:rPr lang="en-US" sz="3200" b="1" dirty="0" err="1">
                <a:solidFill>
                  <a:srgbClr val="000000"/>
                </a:solidFill>
                <a:latin typeface="Courier New" panose="02070309020205020404" pitchFamily="49" charset="0"/>
                <a:cs typeface="Courier New" panose="02070309020205020404" pitchFamily="49" charset="0"/>
              </a:rPr>
              <a:t>ndarray</a:t>
            </a:r>
            <a:r>
              <a:rPr lang="en-US" sz="3200" b="1" dirty="0">
                <a:solidFill>
                  <a:srgbClr val="000000"/>
                </a:solidFill>
                <a:latin typeface="Papyrus" panose="020B0602040200020303" pitchFamily="34" charset="77"/>
              </a:rPr>
              <a:t>. Defaults to float</a:t>
            </a:r>
          </a:p>
          <a:p>
            <a:pPr algn="ctr"/>
            <a:endParaRPr lang="en-US" sz="1200" b="1" dirty="0"/>
          </a:p>
          <a:p>
            <a:pPr algn="ctr"/>
            <a:r>
              <a:rPr lang="en-US" sz="3200" b="1" dirty="0">
                <a:latin typeface="Courier" pitchFamily="2" charset="0"/>
              </a:rPr>
              <a:t>Count</a:t>
            </a:r>
            <a:r>
              <a:rPr lang="en-US" sz="3200" b="1" dirty="0"/>
              <a:t> </a:t>
            </a:r>
            <a:r>
              <a:rPr lang="en-US" sz="3200" b="1" dirty="0">
                <a:solidFill>
                  <a:srgbClr val="000000"/>
                </a:solidFill>
                <a:latin typeface="Papyrus" panose="020B0602040200020303" pitchFamily="34" charset="77"/>
              </a:rPr>
              <a:t>- The number of items to read, default </a:t>
            </a:r>
            <a:r>
              <a:rPr lang="en-US" sz="3200" b="1" dirty="0">
                <a:solidFill>
                  <a:srgbClr val="000000"/>
                </a:solidFill>
                <a:latin typeface="Courier New" panose="02070309020205020404" pitchFamily="49" charset="0"/>
                <a:cs typeface="Courier New" panose="02070309020205020404" pitchFamily="49" charset="0"/>
              </a:rPr>
              <a:t>-1</a:t>
            </a:r>
            <a:r>
              <a:rPr lang="en-US" sz="3200" b="1" dirty="0">
                <a:solidFill>
                  <a:srgbClr val="000000"/>
                </a:solidFill>
                <a:latin typeface="Papyrus" panose="020B0602040200020303" pitchFamily="34" charset="77"/>
              </a:rPr>
              <a:t> means all data</a:t>
            </a:r>
          </a:p>
          <a:p>
            <a:endParaRPr lang="en-US" sz="1200" b="1" dirty="0"/>
          </a:p>
          <a:p>
            <a:pPr algn="ctr"/>
            <a:r>
              <a:rPr lang="en-US" sz="3200" b="1" dirty="0">
                <a:latin typeface="Courier" pitchFamily="2" charset="0"/>
              </a:rPr>
              <a:t>Offset</a:t>
            </a:r>
            <a:r>
              <a:rPr lang="en-US" sz="3200" b="1" dirty="0"/>
              <a:t> </a:t>
            </a:r>
            <a:r>
              <a:rPr lang="en-US" sz="3200" b="1" dirty="0">
                <a:solidFill>
                  <a:srgbClr val="000000"/>
                </a:solidFill>
                <a:latin typeface="Papyrus" panose="020B0602040200020303" pitchFamily="34" charset="77"/>
              </a:rPr>
              <a:t>- The starting position to read from. Default is </a:t>
            </a:r>
            <a:r>
              <a:rPr lang="en-US" sz="3200" b="1" dirty="0">
                <a:solidFill>
                  <a:srgbClr val="000000"/>
                </a:solidFill>
                <a:latin typeface="Courier New" panose="02070309020205020404" pitchFamily="49" charset="0"/>
                <a:cs typeface="Courier New" panose="02070309020205020404" pitchFamily="49" charset="0"/>
              </a:rPr>
              <a:t>0</a:t>
            </a:r>
          </a:p>
        </p:txBody>
      </p:sp>
    </p:spTree>
    <p:extLst>
      <p:ext uri="{BB962C8B-B14F-4D97-AF65-F5344CB8AC3E}">
        <p14:creationId xmlns:p14="http://schemas.microsoft.com/office/powerpoint/2010/main" val="22589642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7B9C82-AC58-104C-8BA4-678462CDF584}"/>
              </a:ext>
            </a:extLst>
          </p:cNvPr>
          <p:cNvSpPr/>
          <p:nvPr/>
        </p:nvSpPr>
        <p:spPr>
          <a:xfrm>
            <a:off x="0" y="23753"/>
            <a:ext cx="12192000" cy="6494085"/>
          </a:xfrm>
          <a:prstGeom prst="rect">
            <a:avLst/>
          </a:prstGeom>
        </p:spPr>
        <p:txBody>
          <a:bodyPr wrap="square">
            <a:spAutoFit/>
          </a:bodyPr>
          <a:lstStyle/>
          <a:p>
            <a:pPr algn="ctr"/>
            <a:r>
              <a:rPr lang="en-US" sz="3200" b="1" dirty="0">
                <a:latin typeface="Papyrus" panose="020B0602040200020303" pitchFamily="34" charset="77"/>
              </a:rPr>
              <a:t>Example</a:t>
            </a:r>
          </a:p>
          <a:p>
            <a:pPr algn="ctr"/>
            <a:endParaRPr lang="en-US" sz="3200" b="1" dirty="0">
              <a:latin typeface="Papyrus" panose="020B0602040200020303" pitchFamily="34" charset="77"/>
            </a:endParaRPr>
          </a:p>
          <a:p>
            <a:pPr algn="ctr"/>
            <a:r>
              <a:rPr lang="en-US" sz="3200" b="1" dirty="0">
                <a:solidFill>
                  <a:srgbClr val="000000"/>
                </a:solidFill>
                <a:latin typeface="Papyrus" panose="020B0602040200020303" pitchFamily="34" charset="77"/>
              </a:rPr>
              <a:t>The following examples demonstrate the use of </a:t>
            </a:r>
            <a:r>
              <a:rPr lang="en-US" sz="3200" b="1" dirty="0" err="1">
                <a:solidFill>
                  <a:srgbClr val="000000"/>
                </a:solidFill>
                <a:latin typeface="Courier" pitchFamily="2" charset="0"/>
              </a:rPr>
              <a:t>frombuffer</a:t>
            </a:r>
            <a:r>
              <a:rPr lang="en-US" sz="3200" b="1" dirty="0">
                <a:solidFill>
                  <a:srgbClr val="000000"/>
                </a:solidFill>
                <a:latin typeface="Papyrus" panose="020B0602040200020303" pitchFamily="34" charset="77"/>
              </a:rPr>
              <a:t> function.</a:t>
            </a:r>
          </a:p>
          <a:p>
            <a:pPr algn="just"/>
            <a:endParaRPr lang="en-US" sz="3200" b="1" dirty="0">
              <a:solidFill>
                <a:srgbClr val="000088"/>
              </a:solidFill>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s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'Hello World’</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frombuffer</a:t>
            </a:r>
            <a:r>
              <a:rPr lang="en-US" sz="3200" b="1" dirty="0">
                <a:solidFill>
                  <a:srgbClr val="666600"/>
                </a:solidFill>
                <a:latin typeface="Courier" pitchFamily="2" charset="0"/>
              </a:rPr>
              <a:t>(</a:t>
            </a:r>
            <a:r>
              <a:rPr lang="en-US" sz="3200" b="1" dirty="0">
                <a:solidFill>
                  <a:srgbClr val="000000"/>
                </a:solidFill>
                <a:latin typeface="Courier" pitchFamily="2" charset="0"/>
              </a:rPr>
              <a:t>s</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dtype</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8800"/>
                </a:solidFill>
                <a:latin typeface="Courier" pitchFamily="2" charset="0"/>
              </a:rPr>
              <a:t>'S1’</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p>
          <a:p>
            <a:pPr algn="just"/>
            <a:endParaRPr lang="en-US" sz="3200" b="1" dirty="0">
              <a:solidFill>
                <a:srgbClr val="000000"/>
              </a:solidFill>
            </a:endParaRPr>
          </a:p>
          <a:p>
            <a:pPr algn="just"/>
            <a:r>
              <a:rPr lang="en-US" sz="3200" b="1" dirty="0">
                <a:solidFill>
                  <a:srgbClr val="000000"/>
                </a:solidFill>
              </a:rPr>
              <a:t>Here is its output −</a:t>
            </a:r>
          </a:p>
          <a:p>
            <a:pPr algn="just"/>
            <a:endParaRPr lang="en-US" sz="3200" b="1" dirty="0">
              <a:solidFill>
                <a:srgbClr val="000000"/>
              </a:solidFill>
            </a:endParaRPr>
          </a:p>
          <a:p>
            <a:r>
              <a:rPr lang="en-US" sz="3200" b="1" dirty="0">
                <a:latin typeface="Courier" pitchFamily="2" charset="0"/>
              </a:rPr>
              <a:t>['H' 'e' 'l' 'l' 'o' ' ' 'W' 'o' 'r' 'l' 'd']</a:t>
            </a:r>
          </a:p>
        </p:txBody>
      </p:sp>
    </p:spTree>
    <p:extLst>
      <p:ext uri="{BB962C8B-B14F-4D97-AF65-F5344CB8AC3E}">
        <p14:creationId xmlns:p14="http://schemas.microsoft.com/office/powerpoint/2010/main" val="2318567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F38200-4DB9-5242-8DE4-AF418EAA0FE9}"/>
              </a:ext>
            </a:extLst>
          </p:cNvPr>
          <p:cNvSpPr txBox="1"/>
          <p:nvPr/>
        </p:nvSpPr>
        <p:spPr>
          <a:xfrm>
            <a:off x="1" y="162050"/>
            <a:ext cx="12191999" cy="6678751"/>
          </a:xfrm>
          <a:prstGeom prst="rect">
            <a:avLst/>
          </a:prstGeom>
          <a:noFill/>
        </p:spPr>
        <p:txBody>
          <a:bodyPr wrap="square" rtlCol="0">
            <a:spAutoFit/>
          </a:bodyPr>
          <a:lstStyle/>
          <a:p>
            <a:pPr algn="ctr"/>
            <a:r>
              <a:rPr lang="en-US" sz="3200" b="1" dirty="0" err="1">
                <a:latin typeface="Courier New" panose="02070309020205020404" pitchFamily="49" charset="0"/>
                <a:cs typeface="Courier New" panose="02070309020205020404" pitchFamily="49" charset="0"/>
              </a:rPr>
              <a:t>numpy.fromiter</a:t>
            </a:r>
            <a:endParaRPr lang="en-US" sz="3200" b="1" dirty="0">
              <a:latin typeface="Courier New" panose="02070309020205020404" pitchFamily="49" charset="0"/>
              <a:cs typeface="Courier New" panose="02070309020205020404" pitchFamily="49" charset="0"/>
            </a:endParaRPr>
          </a:p>
          <a:p>
            <a:pPr algn="ctr"/>
            <a:endParaRPr lang="en-US" sz="1200" b="1" dirty="0"/>
          </a:p>
          <a:p>
            <a:pPr algn="ctr"/>
            <a:r>
              <a:rPr lang="en-US" sz="3200" b="1" dirty="0">
                <a:latin typeface="Papyrus" panose="020B0602040200020303" pitchFamily="34" charset="77"/>
              </a:rPr>
              <a:t>This function builds an </a:t>
            </a:r>
            <a:r>
              <a:rPr lang="en-US" sz="3200" b="1" dirty="0" err="1">
                <a:latin typeface="Courier New" panose="02070309020205020404" pitchFamily="49" charset="0"/>
                <a:cs typeface="Courier New" panose="02070309020205020404" pitchFamily="49" charset="0"/>
              </a:rPr>
              <a:t>ndarray</a:t>
            </a:r>
            <a:r>
              <a:rPr lang="en-US" sz="3200" b="1" dirty="0">
                <a:latin typeface="Papyrus" panose="020B0602040200020303" pitchFamily="34" charset="77"/>
              </a:rPr>
              <a:t> object from any </a:t>
            </a:r>
            <a:r>
              <a:rPr lang="en-US" sz="3200" b="1" dirty="0" err="1">
                <a:latin typeface="Papyrus" panose="020B0602040200020303" pitchFamily="34" charset="77"/>
              </a:rPr>
              <a:t>iterable</a:t>
            </a:r>
            <a:r>
              <a:rPr lang="en-US" sz="3200" b="1" dirty="0">
                <a:latin typeface="Papyrus" panose="020B0602040200020303" pitchFamily="34" charset="77"/>
              </a:rPr>
              <a:t> object.</a:t>
            </a:r>
          </a:p>
          <a:p>
            <a:pPr algn="ctr"/>
            <a:endParaRPr lang="en-US" b="1" dirty="0">
              <a:latin typeface="Papyrus" panose="020B0602040200020303" pitchFamily="34" charset="77"/>
            </a:endParaRPr>
          </a:p>
          <a:p>
            <a:pPr algn="ctr"/>
            <a:r>
              <a:rPr lang="en-US" sz="3200" b="1" dirty="0">
                <a:latin typeface="Papyrus" panose="020B0602040200020303" pitchFamily="34" charset="77"/>
              </a:rPr>
              <a:t>A new one-dimensional array is returned by this function.</a:t>
            </a:r>
          </a:p>
          <a:p>
            <a:pPr algn="ctr"/>
            <a:endParaRPr lang="en-US" sz="1200" b="1" dirty="0"/>
          </a:p>
          <a:p>
            <a:r>
              <a:rPr lang="en-US" sz="3200" b="1" dirty="0" err="1">
                <a:latin typeface="Courier" pitchFamily="2" charset="0"/>
              </a:rPr>
              <a:t>numpy.fromiter</a:t>
            </a:r>
            <a:r>
              <a:rPr lang="en-US" sz="3200" b="1" dirty="0">
                <a:latin typeface="Courier" pitchFamily="2" charset="0"/>
              </a:rPr>
              <a:t>(</a:t>
            </a:r>
            <a:r>
              <a:rPr lang="en-US" sz="3200" b="1" dirty="0" err="1">
                <a:latin typeface="Courier" pitchFamily="2" charset="0"/>
              </a:rPr>
              <a:t>iterable</a:t>
            </a:r>
            <a:r>
              <a:rPr lang="en-US" sz="3200" b="1" dirty="0">
                <a:latin typeface="Courier" pitchFamily="2" charset="0"/>
              </a:rPr>
              <a:t>, </a:t>
            </a:r>
            <a:r>
              <a:rPr lang="en-US" sz="3200" b="1" dirty="0" err="1">
                <a:latin typeface="Courier" pitchFamily="2" charset="0"/>
              </a:rPr>
              <a:t>dtype</a:t>
            </a:r>
            <a:r>
              <a:rPr lang="en-US" sz="3200" b="1" dirty="0">
                <a:latin typeface="Courier" pitchFamily="2" charset="0"/>
              </a:rPr>
              <a:t>, count = -1) </a:t>
            </a:r>
          </a:p>
          <a:p>
            <a:pPr algn="ctr"/>
            <a:endParaRPr lang="en-US" sz="1200" b="1" dirty="0"/>
          </a:p>
          <a:p>
            <a:pPr algn="ctr"/>
            <a:endParaRPr lang="en-US" b="1" dirty="0"/>
          </a:p>
          <a:p>
            <a:pPr algn="ctr"/>
            <a:r>
              <a:rPr lang="en-US" sz="3200" b="1" dirty="0">
                <a:latin typeface="Papyrus" panose="020B0602040200020303" pitchFamily="34" charset="77"/>
              </a:rPr>
              <a:t>Here, the constructor takes the following parameters.</a:t>
            </a:r>
          </a:p>
          <a:p>
            <a:pPr algn="ctr"/>
            <a:endParaRPr lang="en-US" sz="1200" b="1" dirty="0"/>
          </a:p>
          <a:p>
            <a:pPr algn="ctr"/>
            <a:r>
              <a:rPr lang="en-US" sz="3200" b="1" dirty="0" err="1">
                <a:latin typeface="Courier New" panose="02070309020205020404" pitchFamily="49" charset="0"/>
                <a:cs typeface="Courier New" panose="02070309020205020404" pitchFamily="49" charset="0"/>
              </a:rPr>
              <a:t>Iterable</a:t>
            </a:r>
            <a:r>
              <a:rPr lang="en-US" sz="3200" b="1" dirty="0"/>
              <a:t> </a:t>
            </a:r>
            <a:r>
              <a:rPr lang="en-US" sz="3200" b="1" dirty="0">
                <a:latin typeface="Papyrus" panose="020B0602040200020303" pitchFamily="34" charset="77"/>
              </a:rPr>
              <a:t>- Any </a:t>
            </a:r>
            <a:r>
              <a:rPr lang="en-US" sz="3200" b="1" dirty="0" err="1">
                <a:latin typeface="Papyrus" panose="020B0602040200020303" pitchFamily="34" charset="77"/>
              </a:rPr>
              <a:t>iterable</a:t>
            </a:r>
            <a:r>
              <a:rPr lang="en-US" sz="3200" b="1" dirty="0">
                <a:latin typeface="Papyrus" panose="020B0602040200020303" pitchFamily="34" charset="77"/>
              </a:rPr>
              <a:t> object</a:t>
            </a:r>
          </a:p>
          <a:p>
            <a:pPr algn="ctr"/>
            <a:endParaRPr lang="en-US" sz="1200" b="1" dirty="0"/>
          </a:p>
          <a:p>
            <a:pPr algn="ctr"/>
            <a:r>
              <a:rPr lang="en-US" sz="3200" b="1" dirty="0" err="1">
                <a:latin typeface="Courier New" panose="02070309020205020404" pitchFamily="49" charset="0"/>
                <a:cs typeface="Courier New" panose="02070309020205020404" pitchFamily="49" charset="0"/>
              </a:rPr>
              <a:t>Dtype</a:t>
            </a:r>
            <a:r>
              <a:rPr lang="en-US" sz="3200" b="1" dirty="0"/>
              <a:t> </a:t>
            </a:r>
            <a:r>
              <a:rPr lang="en-US" sz="3200" b="1" dirty="0">
                <a:latin typeface="Papyrus" panose="020B0602040200020303" pitchFamily="34" charset="77"/>
              </a:rPr>
              <a:t>- Data type of resultant array</a:t>
            </a:r>
          </a:p>
          <a:p>
            <a:pPr algn="ctr"/>
            <a:endParaRPr lang="en-US" sz="1200" b="1" dirty="0"/>
          </a:p>
          <a:p>
            <a:pPr algn="ctr"/>
            <a:r>
              <a:rPr lang="en-US" sz="3200" b="1" dirty="0">
                <a:latin typeface="Courier New" panose="02070309020205020404" pitchFamily="49" charset="0"/>
                <a:cs typeface="Courier New" panose="02070309020205020404" pitchFamily="49" charset="0"/>
              </a:rPr>
              <a:t>Count </a:t>
            </a:r>
            <a:r>
              <a:rPr lang="en-US" sz="3200" b="1" dirty="0">
                <a:latin typeface="Papyrus" panose="020B0602040200020303" pitchFamily="34" charset="77"/>
              </a:rPr>
              <a:t>- The number of items to be read from iterator. Default is </a:t>
            </a:r>
            <a:r>
              <a:rPr lang="en-US" sz="3200" b="1" dirty="0">
                <a:latin typeface="Courier New" panose="02070309020205020404" pitchFamily="49" charset="0"/>
                <a:cs typeface="Courier New" panose="02070309020205020404" pitchFamily="49" charset="0"/>
              </a:rPr>
              <a:t>-1</a:t>
            </a:r>
            <a:r>
              <a:rPr lang="en-US" sz="3200" b="1" dirty="0">
                <a:latin typeface="Papyrus" panose="020B0602040200020303" pitchFamily="34" charset="77"/>
              </a:rPr>
              <a:t> which means all data to be read</a:t>
            </a:r>
          </a:p>
          <a:p>
            <a:endParaRPr lang="en-US" sz="3200" b="1" dirty="0"/>
          </a:p>
        </p:txBody>
      </p:sp>
    </p:spTree>
    <p:extLst>
      <p:ext uri="{BB962C8B-B14F-4D97-AF65-F5344CB8AC3E}">
        <p14:creationId xmlns:p14="http://schemas.microsoft.com/office/powerpoint/2010/main" val="8867345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4201D4-10D0-A246-8293-433D78ECF913}"/>
              </a:ext>
            </a:extLst>
          </p:cNvPr>
          <p:cNvSpPr/>
          <p:nvPr/>
        </p:nvSpPr>
        <p:spPr>
          <a:xfrm>
            <a:off x="0" y="752352"/>
            <a:ext cx="12192000" cy="3908762"/>
          </a:xfrm>
          <a:prstGeom prst="rect">
            <a:avLst/>
          </a:prstGeom>
        </p:spPr>
        <p:txBody>
          <a:bodyPr wrap="square">
            <a:spAutoFit/>
          </a:bodyPr>
          <a:lstStyle/>
          <a:p>
            <a:pPr algn="ctr"/>
            <a:r>
              <a:rPr lang="en-US" sz="3200" b="1" dirty="0">
                <a:latin typeface="Papyrus" panose="020B0602040200020303" pitchFamily="34" charset="77"/>
              </a:rPr>
              <a:t>Example 1</a:t>
            </a:r>
          </a:p>
          <a:p>
            <a:pPr algn="ctr"/>
            <a:endParaRPr lang="en-US" sz="3200" b="1" dirty="0">
              <a:latin typeface="Arial" panose="020B0604020202020204" pitchFamily="34" charset="0"/>
            </a:endParaRPr>
          </a:p>
          <a:p>
            <a:pPr algn="just"/>
            <a:r>
              <a:rPr lang="en-US" sz="3200" b="1" dirty="0">
                <a:solidFill>
                  <a:srgbClr val="880000"/>
                </a:solidFill>
                <a:latin typeface="Courier" pitchFamily="2" charset="0"/>
              </a:rPr>
              <a:t># create list object using range function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list </a:t>
            </a:r>
            <a:r>
              <a:rPr lang="en-US" sz="3200" b="1" dirty="0">
                <a:solidFill>
                  <a:srgbClr val="666600"/>
                </a:solidFill>
                <a:latin typeface="Courier" pitchFamily="2" charset="0"/>
              </a:rPr>
              <a:t>=</a:t>
            </a:r>
            <a:r>
              <a:rPr lang="en-US" sz="3200" b="1" dirty="0">
                <a:solidFill>
                  <a:srgbClr val="000000"/>
                </a:solidFill>
                <a:latin typeface="Courier" pitchFamily="2" charset="0"/>
              </a:rPr>
              <a:t> range</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0088"/>
                </a:solidFill>
                <a:latin typeface="Courier" pitchFamily="2" charset="0"/>
              </a:rPr>
              <a:t>print</a:t>
            </a:r>
            <a:r>
              <a:rPr lang="en-US" sz="3200" b="1" dirty="0">
                <a:solidFill>
                  <a:srgbClr val="000000"/>
                </a:solidFill>
                <a:latin typeface="Courier" pitchFamily="2" charset="0"/>
              </a:rPr>
              <a:t> (list)</a:t>
            </a:r>
          </a:p>
          <a:p>
            <a:pPr algn="just"/>
            <a:endParaRPr lang="en-US" sz="1200" b="1" dirty="0">
              <a:solidFill>
                <a:srgbClr val="000000"/>
              </a:solidFill>
              <a:latin typeface="Arial" panose="020B0604020202020204" pitchFamily="34" charset="0"/>
            </a:endParaRPr>
          </a:p>
          <a:p>
            <a:pPr algn="ctr"/>
            <a:r>
              <a:rPr lang="en-US" sz="3200" b="1" dirty="0">
                <a:solidFill>
                  <a:srgbClr val="000000"/>
                </a:solidFill>
                <a:latin typeface="Papyrus" panose="020B0602040200020303" pitchFamily="34" charset="77"/>
              </a:rPr>
              <a:t>Its output is as follows −</a:t>
            </a:r>
          </a:p>
          <a:p>
            <a:endParaRPr lang="en-US" sz="1200" b="1" dirty="0"/>
          </a:p>
          <a:p>
            <a:r>
              <a:rPr lang="en-US" sz="3200" b="1" dirty="0">
                <a:latin typeface="Courier" pitchFamily="2" charset="0"/>
              </a:rPr>
              <a:t>[0, 1, 2, 3, 4]</a:t>
            </a:r>
          </a:p>
        </p:txBody>
      </p:sp>
    </p:spTree>
    <p:extLst>
      <p:ext uri="{BB962C8B-B14F-4D97-AF65-F5344CB8AC3E}">
        <p14:creationId xmlns:p14="http://schemas.microsoft.com/office/powerpoint/2010/main" val="40483045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615E60-2F71-B74B-8F0B-3E4522F1CE13}"/>
              </a:ext>
            </a:extLst>
          </p:cNvPr>
          <p:cNvSpPr/>
          <p:nvPr/>
        </p:nvSpPr>
        <p:spPr>
          <a:xfrm>
            <a:off x="0" y="370390"/>
            <a:ext cx="12195955" cy="5570756"/>
          </a:xfrm>
          <a:prstGeom prst="rect">
            <a:avLst/>
          </a:prstGeom>
        </p:spPr>
        <p:txBody>
          <a:bodyPr wrap="square">
            <a:spAutoFit/>
          </a:bodyPr>
          <a:lstStyle/>
          <a:p>
            <a:pPr algn="ctr"/>
            <a:r>
              <a:rPr lang="en-US" sz="3200" b="1" dirty="0">
                <a:latin typeface="Papyrus" panose="020B0602040200020303" pitchFamily="34" charset="77"/>
              </a:rPr>
              <a:t>Example 2</a:t>
            </a:r>
          </a:p>
          <a:p>
            <a:pPr algn="ctr"/>
            <a:endParaRPr lang="en-US" sz="1200" b="1" dirty="0"/>
          </a:p>
          <a:p>
            <a:r>
              <a:rPr lang="en-US" sz="3200" b="1" dirty="0">
                <a:latin typeface="Courier" pitchFamily="2" charset="0"/>
              </a:rPr>
              <a:t># obtain iterator object from list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list = range(5) </a:t>
            </a:r>
          </a:p>
          <a:p>
            <a:r>
              <a:rPr lang="en-US" sz="3200" b="1" dirty="0">
                <a:latin typeface="Courier" pitchFamily="2" charset="0"/>
              </a:rPr>
              <a:t>it = </a:t>
            </a:r>
            <a:r>
              <a:rPr lang="en-US" sz="3200" b="1" dirty="0" err="1">
                <a:latin typeface="Courier" pitchFamily="2" charset="0"/>
              </a:rPr>
              <a:t>iter</a:t>
            </a:r>
            <a:r>
              <a:rPr lang="en-US" sz="3200" b="1" dirty="0">
                <a:latin typeface="Courier" pitchFamily="2" charset="0"/>
              </a:rPr>
              <a:t>(list) </a:t>
            </a:r>
          </a:p>
          <a:p>
            <a:r>
              <a:rPr lang="en-US" sz="3200" b="1" dirty="0">
                <a:latin typeface="Courier" pitchFamily="2" charset="0"/>
              </a:rPr>
              <a:t># use iterator to create </a:t>
            </a:r>
            <a:r>
              <a:rPr lang="en-US" sz="3200" b="1" dirty="0" err="1">
                <a:latin typeface="Courier" pitchFamily="2" charset="0"/>
              </a:rPr>
              <a:t>ndarray</a:t>
            </a:r>
            <a:r>
              <a:rPr lang="en-US" sz="3200" b="1" dirty="0">
                <a:latin typeface="Courier" pitchFamily="2" charset="0"/>
              </a:rPr>
              <a:t> </a:t>
            </a:r>
          </a:p>
          <a:p>
            <a:r>
              <a:rPr lang="en-US" sz="3200" b="1" dirty="0">
                <a:latin typeface="Courier" pitchFamily="2" charset="0"/>
              </a:rPr>
              <a:t>x = </a:t>
            </a:r>
            <a:r>
              <a:rPr lang="en-US" sz="3200" b="1" dirty="0" err="1">
                <a:latin typeface="Courier" pitchFamily="2" charset="0"/>
              </a:rPr>
              <a:t>np.fromiter</a:t>
            </a:r>
            <a:r>
              <a:rPr lang="en-US" sz="3200" b="1" dirty="0">
                <a:latin typeface="Courier" pitchFamily="2" charset="0"/>
              </a:rPr>
              <a:t>(it, </a:t>
            </a:r>
            <a:r>
              <a:rPr lang="en-US" sz="3200" b="1" dirty="0" err="1">
                <a:latin typeface="Courier" pitchFamily="2" charset="0"/>
              </a:rPr>
              <a:t>dtype</a:t>
            </a:r>
            <a:r>
              <a:rPr lang="en-US" sz="3200" b="1" dirty="0">
                <a:latin typeface="Courier" pitchFamily="2" charset="0"/>
              </a:rPr>
              <a:t> = float) </a:t>
            </a:r>
          </a:p>
          <a:p>
            <a:r>
              <a:rPr lang="en-US" sz="3200" b="1" dirty="0">
                <a:latin typeface="Courier" pitchFamily="2" charset="0"/>
              </a:rPr>
              <a:t>print x</a:t>
            </a:r>
          </a:p>
          <a:p>
            <a:endParaRPr lang="en-US" sz="1200" b="1" dirty="0"/>
          </a:p>
          <a:p>
            <a:pPr algn="ctr"/>
            <a:r>
              <a:rPr lang="en-US" sz="3200" b="1" dirty="0">
                <a:latin typeface="Papyrus" panose="020B0602040200020303" pitchFamily="34" charset="77"/>
              </a:rPr>
              <a:t>Now, the output would be as follows −</a:t>
            </a:r>
          </a:p>
          <a:p>
            <a:endParaRPr lang="en-US" sz="1200" b="1" dirty="0"/>
          </a:p>
          <a:p>
            <a:r>
              <a:rPr lang="en-US" sz="3200" b="1" dirty="0">
                <a:latin typeface="Courier" pitchFamily="2" charset="0"/>
              </a:rPr>
              <a:t>[0. 1. 2. 3. 4.]</a:t>
            </a:r>
          </a:p>
        </p:txBody>
      </p:sp>
    </p:spTree>
    <p:extLst>
      <p:ext uri="{BB962C8B-B14F-4D97-AF65-F5344CB8AC3E}">
        <p14:creationId xmlns:p14="http://schemas.microsoft.com/office/powerpoint/2010/main" val="18695022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F1B88-6F7E-4840-9373-06E50286709A}"/>
              </a:ext>
            </a:extLst>
          </p:cNvPr>
          <p:cNvSpPr/>
          <p:nvPr/>
        </p:nvSpPr>
        <p:spPr>
          <a:xfrm>
            <a:off x="0" y="-1"/>
            <a:ext cx="12191999" cy="7417415"/>
          </a:xfrm>
          <a:prstGeom prst="rect">
            <a:avLst/>
          </a:prstGeom>
        </p:spPr>
        <p:txBody>
          <a:bodyPr wrap="square">
            <a:spAutoFit/>
          </a:bodyPr>
          <a:lstStyle/>
          <a:p>
            <a:pPr algn="ctr"/>
            <a:r>
              <a:rPr lang="en-US" sz="3200" dirty="0">
                <a:latin typeface="Courier" pitchFamily="2" charset="0"/>
              </a:rPr>
              <a:t>NumPy</a:t>
            </a:r>
            <a:r>
              <a:rPr lang="en-US" sz="3200" dirty="0">
                <a:latin typeface="Arial" panose="020B0604020202020204" pitchFamily="34" charset="0"/>
              </a:rPr>
              <a:t> </a:t>
            </a:r>
            <a:r>
              <a:rPr lang="en-US" sz="3200" dirty="0">
                <a:latin typeface="Papyrus" panose="020B0602040200020303" pitchFamily="34" charset="77"/>
              </a:rPr>
              <a:t>- Array From Numerical Ranges</a:t>
            </a:r>
          </a:p>
          <a:p>
            <a:pPr algn="ctr"/>
            <a:endParaRPr lang="en-US" sz="1200" b="0" i="0" dirty="0">
              <a:solidFill>
                <a:srgbClr val="797979"/>
              </a:solidFill>
              <a:effectLst/>
              <a:latin typeface="Arial" panose="020B0604020202020204" pitchFamily="34" charset="0"/>
            </a:endParaRPr>
          </a:p>
          <a:p>
            <a:r>
              <a:rPr lang="en-US" sz="3200" dirty="0" err="1">
                <a:latin typeface="Courier" pitchFamily="2" charset="0"/>
              </a:rPr>
              <a:t>numpy.arange</a:t>
            </a:r>
            <a:endParaRPr lang="en-US" sz="3200" dirty="0">
              <a:latin typeface="Courier" pitchFamily="2" charset="0"/>
            </a:endParaRPr>
          </a:p>
          <a:p>
            <a:endParaRPr lang="en-US" sz="1200" dirty="0"/>
          </a:p>
          <a:p>
            <a:pPr algn="ctr"/>
            <a:r>
              <a:rPr lang="en-US" sz="3200" dirty="0">
                <a:latin typeface="Papyrus" panose="020B0602040200020303" pitchFamily="34" charset="77"/>
              </a:rPr>
              <a:t>This function returns an </a:t>
            </a:r>
            <a:r>
              <a:rPr lang="en-US" sz="3200" dirty="0" err="1">
                <a:latin typeface="Courier" pitchFamily="2" charset="0"/>
              </a:rPr>
              <a:t>ndarray</a:t>
            </a:r>
            <a:r>
              <a:rPr lang="en-US" sz="3200" dirty="0"/>
              <a:t> </a:t>
            </a:r>
            <a:r>
              <a:rPr lang="en-US" sz="3200" dirty="0">
                <a:latin typeface="Papyrus" panose="020B0602040200020303" pitchFamily="34" charset="77"/>
              </a:rPr>
              <a:t>object containing evenly spaced values within a given range. </a:t>
            </a:r>
          </a:p>
          <a:p>
            <a:pPr algn="ctr"/>
            <a:r>
              <a:rPr lang="en-US" sz="3200" dirty="0">
                <a:latin typeface="Papyrus" panose="020B0602040200020303" pitchFamily="34" charset="77"/>
              </a:rPr>
              <a:t>The format of the function is as follows −</a:t>
            </a:r>
          </a:p>
          <a:p>
            <a:endParaRPr lang="en-US" sz="1200" dirty="0"/>
          </a:p>
          <a:p>
            <a:r>
              <a:rPr lang="en-US" sz="3200" dirty="0" err="1">
                <a:latin typeface="Courier" pitchFamily="2" charset="0"/>
              </a:rPr>
              <a:t>numpy.arange</a:t>
            </a:r>
            <a:r>
              <a:rPr lang="en-US" sz="3200" dirty="0">
                <a:latin typeface="Courier" pitchFamily="2" charset="0"/>
              </a:rPr>
              <a:t>(start, stop, step, </a:t>
            </a:r>
            <a:r>
              <a:rPr lang="en-US" sz="3200" dirty="0" err="1">
                <a:latin typeface="Courier" pitchFamily="2" charset="0"/>
              </a:rPr>
              <a:t>dtype</a:t>
            </a:r>
            <a:r>
              <a:rPr lang="en-US" sz="3200" dirty="0">
                <a:latin typeface="Courier" pitchFamily="2" charset="0"/>
              </a:rPr>
              <a:t>) </a:t>
            </a:r>
          </a:p>
          <a:p>
            <a:endParaRPr lang="en-US" sz="1200" dirty="0"/>
          </a:p>
          <a:p>
            <a:pPr algn="ctr"/>
            <a:r>
              <a:rPr lang="en-US" sz="3200" dirty="0">
                <a:latin typeface="Papyrus" panose="020B0602040200020303" pitchFamily="34" charset="77"/>
              </a:rPr>
              <a:t>The constructor takes the following parameters.</a:t>
            </a:r>
          </a:p>
          <a:p>
            <a:pPr algn="ctr"/>
            <a:endParaRPr lang="en-US" sz="1200" b="0" i="0" dirty="0">
              <a:solidFill>
                <a:srgbClr val="797979"/>
              </a:solidFill>
              <a:effectLst/>
              <a:latin typeface="Arial" panose="020B0604020202020204" pitchFamily="34" charset="0"/>
            </a:endParaRPr>
          </a:p>
          <a:p>
            <a:pPr algn="ctr"/>
            <a:r>
              <a:rPr lang="en-US" sz="3200" dirty="0">
                <a:latin typeface="Courier" pitchFamily="2" charset="0"/>
              </a:rPr>
              <a:t>Start</a:t>
            </a:r>
            <a:r>
              <a:rPr lang="en-US" sz="3200" b="1" dirty="0"/>
              <a:t> </a:t>
            </a:r>
            <a:r>
              <a:rPr lang="en-US" sz="3200" dirty="0">
                <a:latin typeface="Papyrus" panose="020B0602040200020303" pitchFamily="34" charset="77"/>
              </a:rPr>
              <a:t>- The start of an interval. If omitted, defaults to</a:t>
            </a:r>
            <a:r>
              <a:rPr lang="en-US" sz="3200" dirty="0"/>
              <a:t> 0</a:t>
            </a:r>
          </a:p>
          <a:p>
            <a:pPr algn="ctr"/>
            <a:r>
              <a:rPr lang="en-US" sz="3200" dirty="0">
                <a:latin typeface="Courier" pitchFamily="2" charset="0"/>
              </a:rPr>
              <a:t>Stop</a:t>
            </a:r>
            <a:r>
              <a:rPr lang="en-US" sz="3200" b="1" dirty="0"/>
              <a:t> </a:t>
            </a:r>
            <a:r>
              <a:rPr lang="en-US" sz="3200" dirty="0">
                <a:latin typeface="Papyrus" panose="020B0602040200020303" pitchFamily="34" charset="77"/>
              </a:rPr>
              <a:t>-  The end of an interval (not including this number)</a:t>
            </a:r>
          </a:p>
          <a:p>
            <a:pPr algn="ctr"/>
            <a:r>
              <a:rPr lang="en-US" sz="3200" dirty="0">
                <a:latin typeface="Papyrus" panose="020B0602040200020303" pitchFamily="34" charset="77"/>
              </a:rPr>
              <a:t>Step - Spacing between values, default is </a:t>
            </a:r>
            <a:r>
              <a:rPr lang="en-US" sz="3200" dirty="0"/>
              <a:t>1</a:t>
            </a:r>
          </a:p>
          <a:p>
            <a:pPr algn="ctr"/>
            <a:r>
              <a:rPr lang="en-US" sz="3200" dirty="0" err="1">
                <a:latin typeface="Courier" pitchFamily="2" charset="0"/>
              </a:rPr>
              <a:t>Dtype</a:t>
            </a:r>
            <a:r>
              <a:rPr lang="en-US" sz="3200" b="1" dirty="0"/>
              <a:t> - </a:t>
            </a:r>
            <a:r>
              <a:rPr lang="en-US" sz="3200" dirty="0">
                <a:latin typeface="Papyrus" panose="020B0602040200020303" pitchFamily="34" charset="77"/>
              </a:rPr>
              <a:t>Data type of resulting </a:t>
            </a:r>
            <a:r>
              <a:rPr lang="en-US" sz="3200" dirty="0" err="1">
                <a:latin typeface="Papyrus" panose="020B0602040200020303" pitchFamily="34" charset="77"/>
              </a:rPr>
              <a:t>ndarray</a:t>
            </a:r>
            <a:r>
              <a:rPr lang="en-US" sz="3200" dirty="0">
                <a:latin typeface="Papyrus" panose="020B0602040200020303" pitchFamily="34" charset="77"/>
              </a:rPr>
              <a:t>. If not given, data type of input is used</a:t>
            </a:r>
          </a:p>
          <a:p>
            <a:endParaRPr lang="en-US" sz="3200" dirty="0"/>
          </a:p>
        </p:txBody>
      </p:sp>
    </p:spTree>
    <p:extLst>
      <p:ext uri="{BB962C8B-B14F-4D97-AF65-F5344CB8AC3E}">
        <p14:creationId xmlns:p14="http://schemas.microsoft.com/office/powerpoint/2010/main" val="3007151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E35A6B-499C-7E4E-A5E1-4E60935532F6}"/>
              </a:ext>
            </a:extLst>
          </p:cNvPr>
          <p:cNvSpPr/>
          <p:nvPr/>
        </p:nvSpPr>
        <p:spPr>
          <a:xfrm>
            <a:off x="0" y="196772"/>
            <a:ext cx="12192000" cy="6432530"/>
          </a:xfrm>
          <a:prstGeom prst="rect">
            <a:avLst/>
          </a:prstGeom>
        </p:spPr>
        <p:txBody>
          <a:bodyPr wrap="square">
            <a:spAutoFit/>
          </a:bodyPr>
          <a:lstStyle/>
          <a:p>
            <a:pPr algn="ctr"/>
            <a:r>
              <a:rPr lang="en-US" sz="3200" b="1" dirty="0">
                <a:latin typeface="Papyrus" panose="020B0602040200020303" pitchFamily="34" charset="77"/>
              </a:rPr>
              <a:t>Example 1</a:t>
            </a:r>
          </a:p>
          <a:p>
            <a:pPr algn="just"/>
            <a:endParaRPr lang="en-US" sz="1200" b="1" dirty="0">
              <a:solidFill>
                <a:srgbClr val="000088"/>
              </a:solidFill>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arange</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endParaRPr lang="en-US" sz="3200" b="1" dirty="0">
              <a:solidFill>
                <a:srgbClr val="000000"/>
              </a:solidFill>
              <a:latin typeface="Courier" pitchFamily="2" charset="0"/>
            </a:endParaRP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endParaRPr lang="en-US" sz="1200" b="1" dirty="0">
              <a:latin typeface="Courier" pitchFamily="2" charset="0"/>
            </a:endParaRPr>
          </a:p>
          <a:p>
            <a:r>
              <a:rPr lang="en-US" sz="3200" b="1" dirty="0">
                <a:latin typeface="Courier" pitchFamily="2" charset="0"/>
              </a:rPr>
              <a:t>[0 1 2 3 4]</a:t>
            </a:r>
          </a:p>
          <a:p>
            <a:endParaRPr lang="en-US" sz="1200" b="1" dirty="0"/>
          </a:p>
          <a:p>
            <a:pPr algn="ctr"/>
            <a:r>
              <a:rPr lang="en-US" sz="3200" b="1" dirty="0">
                <a:latin typeface="Papyrus" panose="020B0602040200020303" pitchFamily="34" charset="77"/>
              </a:rPr>
              <a:t>Example 2</a:t>
            </a:r>
          </a:p>
          <a:p>
            <a:endParaRPr lang="en-US" sz="1200" b="1" dirty="0"/>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 </a:t>
            </a:r>
            <a:r>
              <a:rPr lang="en-US" sz="3200" b="1" dirty="0" err="1">
                <a:latin typeface="Courier" pitchFamily="2" charset="0"/>
              </a:rPr>
              <a:t>dtype</a:t>
            </a:r>
            <a:r>
              <a:rPr lang="en-US" sz="3200" b="1" dirty="0">
                <a:latin typeface="Courier" pitchFamily="2" charset="0"/>
              </a:rPr>
              <a:t> set </a:t>
            </a:r>
          </a:p>
          <a:p>
            <a:r>
              <a:rPr lang="en-US" sz="3200" b="1" dirty="0">
                <a:latin typeface="Courier" pitchFamily="2" charset="0"/>
              </a:rPr>
              <a:t>x = </a:t>
            </a:r>
            <a:r>
              <a:rPr lang="en-US" sz="3200" b="1" dirty="0" err="1">
                <a:latin typeface="Courier" pitchFamily="2" charset="0"/>
              </a:rPr>
              <a:t>np.arange</a:t>
            </a:r>
            <a:r>
              <a:rPr lang="en-US" sz="3200" b="1" dirty="0">
                <a:latin typeface="Courier" pitchFamily="2" charset="0"/>
              </a:rPr>
              <a:t>(5, </a:t>
            </a:r>
            <a:r>
              <a:rPr lang="en-US" sz="3200" b="1" dirty="0" err="1">
                <a:latin typeface="Courier" pitchFamily="2" charset="0"/>
              </a:rPr>
              <a:t>dtype</a:t>
            </a:r>
            <a:r>
              <a:rPr lang="en-US" sz="3200" b="1" dirty="0">
                <a:latin typeface="Courier" pitchFamily="2" charset="0"/>
              </a:rPr>
              <a:t> = float) </a:t>
            </a:r>
          </a:p>
          <a:p>
            <a:r>
              <a:rPr lang="en-US" sz="3200" b="1" dirty="0">
                <a:latin typeface="Courier" pitchFamily="2" charset="0"/>
              </a:rPr>
              <a:t>print(x)</a:t>
            </a:r>
          </a:p>
          <a:p>
            <a:endParaRPr lang="en-US" sz="1200" b="1" dirty="0">
              <a:latin typeface="Courier" pitchFamily="2" charset="0"/>
            </a:endParaRPr>
          </a:p>
          <a:p>
            <a:r>
              <a:rPr lang="en-US" sz="3200" b="1" dirty="0">
                <a:latin typeface="Courier" pitchFamily="2" charset="0"/>
              </a:rPr>
              <a:t>[0. 1. 2. 3. 4.] </a:t>
            </a:r>
          </a:p>
        </p:txBody>
      </p:sp>
    </p:spTree>
    <p:extLst>
      <p:ext uri="{BB962C8B-B14F-4D97-AF65-F5344CB8AC3E}">
        <p14:creationId xmlns:p14="http://schemas.microsoft.com/office/powerpoint/2010/main" val="258901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7B91E-7A6A-5B40-BA40-966AD6FA7A5B}"/>
              </a:ext>
            </a:extLst>
          </p:cNvPr>
          <p:cNvSpPr/>
          <p:nvPr/>
        </p:nvSpPr>
        <p:spPr>
          <a:xfrm>
            <a:off x="0" y="763929"/>
            <a:ext cx="12192000" cy="4031873"/>
          </a:xfrm>
          <a:prstGeom prst="rect">
            <a:avLst/>
          </a:prstGeom>
        </p:spPr>
        <p:txBody>
          <a:bodyPr wrap="square">
            <a:spAutoFit/>
          </a:bodyPr>
          <a:lstStyle/>
          <a:p>
            <a:pPr algn="ctr"/>
            <a:r>
              <a:rPr lang="en-US" sz="3200" b="1" dirty="0">
                <a:latin typeface="Papyrus" panose="020B0602040200020303" pitchFamily="34" charset="77"/>
              </a:rPr>
              <a:t>Example 3</a:t>
            </a:r>
          </a:p>
          <a:p>
            <a:pPr algn="r"/>
            <a:endParaRPr lang="en-US" sz="3200" b="1" dirty="0">
              <a:latin typeface="Arial" panose="020B0604020202020204" pitchFamily="34" charset="0"/>
            </a:endParaRPr>
          </a:p>
          <a:p>
            <a:pPr algn="just"/>
            <a:r>
              <a:rPr lang="en-US" sz="3200" b="1" dirty="0">
                <a:solidFill>
                  <a:srgbClr val="880000"/>
                </a:solidFill>
                <a:latin typeface="Courier" pitchFamily="2" charset="0"/>
              </a:rPr>
              <a:t># start and stop parameters set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arange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6666"/>
                </a:solidFill>
                <a:latin typeface="Courier" pitchFamily="2" charset="0"/>
              </a:rPr>
              <a:t>20</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endParaRPr lang="en-US" sz="3200" b="1" dirty="0">
              <a:latin typeface="Courier" pitchFamily="2" charset="0"/>
            </a:endParaRPr>
          </a:p>
          <a:p>
            <a:r>
              <a:rPr lang="en-US" sz="3200" b="1" dirty="0">
                <a:latin typeface="Courier" pitchFamily="2" charset="0"/>
              </a:rPr>
              <a:t>[10 12 14 16 18] </a:t>
            </a:r>
          </a:p>
        </p:txBody>
      </p:sp>
    </p:spTree>
    <p:extLst>
      <p:ext uri="{BB962C8B-B14F-4D97-AF65-F5344CB8AC3E}">
        <p14:creationId xmlns:p14="http://schemas.microsoft.com/office/powerpoint/2010/main" val="1051021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596900"/>
            <a:ext cx="12192000" cy="5724644"/>
          </a:xfrm>
          <a:prstGeom prst="rect">
            <a:avLst/>
          </a:prstGeom>
          <a:noFill/>
        </p:spPr>
        <p:txBody>
          <a:bodyPr wrap="square" rtlCol="0">
            <a:spAutoFit/>
          </a:bodyPr>
          <a:lstStyle/>
          <a:p>
            <a:pPr algn="ctr"/>
            <a:r>
              <a:rPr lang="en-US" sz="3200" b="1" dirty="0">
                <a:latin typeface="Papyrus" panose="020B0602040200020303" pitchFamily="34" charset="77"/>
              </a:rPr>
              <a:t>Import and create alias so we don’t have to call </a:t>
            </a:r>
            <a:r>
              <a:rPr lang="en-US" sz="3200" b="1" dirty="0" err="1">
                <a:latin typeface="Courier New" panose="02070309020205020404" pitchFamily="49" charset="0"/>
                <a:cs typeface="Courier New" panose="02070309020205020404" pitchFamily="49" charset="0"/>
              </a:rPr>
              <a:t>matplotlib.pyplot.method</a:t>
            </a:r>
            <a:r>
              <a:rPr lang="en-US" sz="3200" b="1" dirty="0">
                <a:latin typeface="Courier New" panose="02070309020205020404" pitchFamily="49" charset="0"/>
                <a:cs typeface="Courier New" panose="02070309020205020404" pitchFamily="49" charset="0"/>
              </a:rPr>
              <a:t> </a:t>
            </a:r>
            <a:r>
              <a:rPr lang="en-US" sz="3200" b="1" dirty="0">
                <a:latin typeface="Papyrus" panose="020B0602040200020303" pitchFamily="34" charset="77"/>
              </a:rPr>
              <a:t>to do a method (gets pretty long winded)</a:t>
            </a:r>
          </a:p>
          <a:p>
            <a:pPr algn="ctr"/>
            <a:endParaRPr lang="en-US" sz="3200" b="1" dirty="0">
              <a:latin typeface="Papyrus" panose="020B0602040200020303" pitchFamily="34" charset="77"/>
            </a:endParaRPr>
          </a:p>
          <a:p>
            <a:pPr algn="ctr"/>
            <a:endParaRPr lang="en-US" sz="1200" b="1" dirty="0">
              <a:latin typeface="Papyrus" panose="020B0602040200020303" pitchFamily="34" charset="77"/>
            </a:endParaRPr>
          </a:p>
          <a:p>
            <a:r>
              <a:rPr lang="en-US" sz="3200" b="1" dirty="0">
                <a:latin typeface="Courier New" panose="02070309020205020404" pitchFamily="49" charset="0"/>
                <a:cs typeface="Courier New" panose="02070309020205020404" pitchFamily="49" charset="0"/>
              </a:rPr>
              <a:t>import </a:t>
            </a:r>
            <a:r>
              <a:rPr lang="en-US" sz="3200" b="1" dirty="0" err="1">
                <a:latin typeface="Courier New" panose="02070309020205020404" pitchFamily="49" charset="0"/>
                <a:cs typeface="Courier New" panose="02070309020205020404" pitchFamily="49" charset="0"/>
              </a:rPr>
              <a:t>matplotlib.pyplot</a:t>
            </a:r>
            <a:r>
              <a:rPr lang="en-US" sz="3200" b="1" dirty="0">
                <a:latin typeface="Courier New" panose="02070309020205020404" pitchFamily="49" charset="0"/>
                <a:cs typeface="Courier New" panose="02070309020205020404" pitchFamily="49" charset="0"/>
              </a:rPr>
              <a:t> as </a:t>
            </a:r>
            <a:r>
              <a:rPr lang="en-US" sz="3200" b="1" dirty="0" err="1">
                <a:latin typeface="Courier New" panose="02070309020205020404" pitchFamily="49" charset="0"/>
                <a:cs typeface="Courier New" panose="02070309020205020404" pitchFamily="49" charset="0"/>
              </a:rPr>
              <a:t>plt</a:t>
            </a:r>
            <a:endParaRPr lang="en-US" sz="3200" b="1" dirty="0">
              <a:latin typeface="Courier New" panose="02070309020205020404" pitchFamily="49" charset="0"/>
              <a:cs typeface="Courier New" panose="02070309020205020404" pitchFamily="49" charset="0"/>
            </a:endParaRPr>
          </a:p>
          <a:p>
            <a:endParaRPr lang="en-US" sz="1200" b="1" dirty="0">
              <a:latin typeface="Papyrus" panose="020B0602040200020303" pitchFamily="34" charset="77"/>
            </a:endParaRPr>
          </a:p>
          <a:p>
            <a:pPr algn="ctr"/>
            <a:r>
              <a:rPr lang="en-US" sz="3200" b="1" dirty="0">
                <a:latin typeface="Papyrus" panose="020B0602040200020303" pitchFamily="34" charset="77"/>
              </a:rPr>
              <a:t>Plot a list</a:t>
            </a:r>
          </a:p>
          <a:p>
            <a:endParaRPr lang="en-US" sz="1200" b="1" dirty="0">
              <a:latin typeface="Papyrus" panose="020B0602040200020303" pitchFamily="34" charset="77"/>
            </a:endParaRPr>
          </a:p>
          <a:p>
            <a:r>
              <a:rPr lang="en-US" sz="3200" b="1" dirty="0" err="1">
                <a:latin typeface="Courier New" panose="02070309020205020404" pitchFamily="49" charset="0"/>
                <a:cs typeface="Courier New" panose="02070309020205020404" pitchFamily="49" charset="0"/>
              </a:rPr>
              <a:t>plt.plot</a:t>
            </a:r>
            <a:r>
              <a:rPr lang="en-US" sz="3200" b="1" dirty="0">
                <a:latin typeface="Courier New" panose="02070309020205020404" pitchFamily="49" charset="0"/>
                <a:cs typeface="Courier New" panose="02070309020205020404" pitchFamily="49" charset="0"/>
              </a:rPr>
              <a:t>([1, 2, 3, 4])</a:t>
            </a:r>
          </a:p>
          <a:p>
            <a:endParaRPr lang="en-US" sz="1200" b="1" dirty="0">
              <a:latin typeface="Papyrus" panose="020B0602040200020303" pitchFamily="34" charset="77"/>
            </a:endParaRPr>
          </a:p>
          <a:p>
            <a:pPr algn="ctr"/>
            <a:r>
              <a:rPr lang="en-US" sz="3200" b="1" dirty="0">
                <a:latin typeface="Papyrus" panose="020B0602040200020303" pitchFamily="34" charset="77"/>
              </a:rPr>
              <a:t>Label it</a:t>
            </a:r>
          </a:p>
          <a:p>
            <a:endParaRPr lang="en-US" sz="1200" b="1" dirty="0">
              <a:latin typeface="Papyrus" panose="020B0602040200020303" pitchFamily="34" charset="77"/>
            </a:endParaRPr>
          </a:p>
          <a:p>
            <a:r>
              <a:rPr lang="en-US" sz="3200" b="1" dirty="0" err="1">
                <a:latin typeface="Courier New" panose="02070309020205020404" pitchFamily="49" charset="0"/>
                <a:cs typeface="Courier New" panose="02070309020205020404" pitchFamily="49" charset="0"/>
              </a:rPr>
              <a:t>plt.ylabel</a:t>
            </a:r>
            <a:r>
              <a:rPr lang="en-US" sz="3200" b="1" dirty="0">
                <a:latin typeface="Courier New" panose="02070309020205020404" pitchFamily="49" charset="0"/>
                <a:cs typeface="Courier New" panose="02070309020205020404" pitchFamily="49" charset="0"/>
              </a:rPr>
              <a:t>('some numbers’)</a:t>
            </a:r>
          </a:p>
          <a:p>
            <a:endParaRPr lang="en-US" b="1" dirty="0">
              <a:latin typeface="Papyrus" panose="020B0602040200020303" pitchFamily="34" charset="77"/>
            </a:endParaRPr>
          </a:p>
        </p:txBody>
      </p:sp>
    </p:spTree>
    <p:extLst>
      <p:ext uri="{BB962C8B-B14F-4D97-AF65-F5344CB8AC3E}">
        <p14:creationId xmlns:p14="http://schemas.microsoft.com/office/powerpoint/2010/main" val="28663282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307B3-77A6-BC4B-8E5E-4264F822CE20}"/>
              </a:ext>
            </a:extLst>
          </p:cNvPr>
          <p:cNvSpPr/>
          <p:nvPr/>
        </p:nvSpPr>
        <p:spPr>
          <a:xfrm>
            <a:off x="0" y="777936"/>
            <a:ext cx="12192000" cy="3508653"/>
          </a:xfrm>
          <a:prstGeom prst="rect">
            <a:avLst/>
          </a:prstGeom>
        </p:spPr>
        <p:txBody>
          <a:bodyPr wrap="square">
            <a:spAutoFit/>
          </a:bodyPr>
          <a:lstStyle/>
          <a:p>
            <a:r>
              <a:rPr lang="en-US" sz="3200" b="1" dirty="0" err="1">
                <a:latin typeface="Courier" pitchFamily="2" charset="0"/>
              </a:rPr>
              <a:t>numpy.linspace</a:t>
            </a:r>
            <a:endParaRPr lang="en-US" sz="3200" b="1" dirty="0">
              <a:latin typeface="Courier" pitchFamily="2" charset="0"/>
            </a:endParaRPr>
          </a:p>
          <a:p>
            <a:pPr algn="just"/>
            <a:endParaRPr lang="en-US" sz="1200" b="1" dirty="0">
              <a:solidFill>
                <a:srgbClr val="000000"/>
              </a:solidFill>
            </a:endParaRPr>
          </a:p>
          <a:p>
            <a:pPr algn="ctr"/>
            <a:r>
              <a:rPr lang="en-US" sz="3200" b="1" dirty="0">
                <a:solidFill>
                  <a:srgbClr val="000000"/>
                </a:solidFill>
                <a:latin typeface="Papyrus" panose="020B0602040200020303" pitchFamily="34" charset="77"/>
              </a:rPr>
              <a:t>This function is similar to </a:t>
            </a:r>
            <a:r>
              <a:rPr lang="en-US" sz="3200" b="1" dirty="0" err="1">
                <a:latin typeface="Courier" pitchFamily="2" charset="0"/>
              </a:rPr>
              <a:t>arange</a:t>
            </a:r>
            <a:r>
              <a:rPr lang="en-US" sz="3200" b="1" dirty="0">
                <a:latin typeface="Courier" pitchFamily="2" charset="0"/>
              </a:rPr>
              <a:t>() </a:t>
            </a:r>
            <a:r>
              <a:rPr lang="en-US" sz="3200" b="1" dirty="0">
                <a:solidFill>
                  <a:srgbClr val="000000"/>
                </a:solidFill>
                <a:latin typeface="Papyrus" panose="020B0602040200020303" pitchFamily="34" charset="77"/>
              </a:rPr>
              <a:t>function. In this function, instead of step size, the number of evenly spaced values between the interval is specified.</a:t>
            </a:r>
          </a:p>
          <a:p>
            <a:pPr algn="just"/>
            <a:r>
              <a:rPr lang="en-US" sz="1200" b="1" dirty="0">
                <a:solidFill>
                  <a:srgbClr val="000000"/>
                </a:solidFill>
              </a:rPr>
              <a:t> </a:t>
            </a:r>
          </a:p>
          <a:p>
            <a:pPr algn="just"/>
            <a:r>
              <a:rPr lang="en-US" sz="3200" b="1" dirty="0">
                <a:solidFill>
                  <a:srgbClr val="000000"/>
                </a:solidFill>
                <a:latin typeface="Papyrus" panose="020B0602040200020303" pitchFamily="34" charset="77"/>
              </a:rPr>
              <a:t>The usage of this function is as follows −</a:t>
            </a:r>
          </a:p>
          <a:p>
            <a:pPr algn="just"/>
            <a:endParaRPr lang="en-US" sz="1200" b="1" dirty="0"/>
          </a:p>
          <a:p>
            <a:pPr algn="just"/>
            <a:r>
              <a:rPr lang="en-US" sz="2600" b="1" dirty="0" err="1">
                <a:latin typeface="Courier" pitchFamily="2" charset="0"/>
              </a:rPr>
              <a:t>numpy.linspace</a:t>
            </a:r>
            <a:r>
              <a:rPr lang="en-US" sz="2600" b="1" dirty="0">
                <a:latin typeface="Courier" pitchFamily="2" charset="0"/>
              </a:rPr>
              <a:t>(start, stop, num, endpoint, </a:t>
            </a:r>
            <a:r>
              <a:rPr lang="en-US" sz="2600" b="1" dirty="0" err="1">
                <a:latin typeface="Courier" pitchFamily="2" charset="0"/>
              </a:rPr>
              <a:t>retstep</a:t>
            </a:r>
            <a:r>
              <a:rPr lang="en-US" sz="2600" b="1" dirty="0">
                <a:latin typeface="Courier" pitchFamily="2" charset="0"/>
              </a:rPr>
              <a:t>, </a:t>
            </a:r>
            <a:r>
              <a:rPr lang="en-US" sz="2600" b="1" dirty="0" err="1">
                <a:latin typeface="Courier" pitchFamily="2" charset="0"/>
              </a:rPr>
              <a:t>dtype</a:t>
            </a:r>
            <a:r>
              <a:rPr lang="en-US" sz="2600" b="1" dirty="0">
                <a:latin typeface="Courier" pitchFamily="2" charset="0"/>
              </a:rPr>
              <a:t>) </a:t>
            </a:r>
          </a:p>
        </p:txBody>
      </p:sp>
    </p:spTree>
    <p:extLst>
      <p:ext uri="{BB962C8B-B14F-4D97-AF65-F5344CB8AC3E}">
        <p14:creationId xmlns:p14="http://schemas.microsoft.com/office/powerpoint/2010/main" val="33892123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2307B3-77A6-BC4B-8E5E-4264F822CE20}"/>
              </a:ext>
            </a:extLst>
          </p:cNvPr>
          <p:cNvSpPr/>
          <p:nvPr/>
        </p:nvSpPr>
        <p:spPr>
          <a:xfrm>
            <a:off x="0" y="0"/>
            <a:ext cx="12192000" cy="6863417"/>
          </a:xfrm>
          <a:prstGeom prst="rect">
            <a:avLst/>
          </a:prstGeom>
        </p:spPr>
        <p:txBody>
          <a:bodyPr wrap="square">
            <a:spAutoFit/>
          </a:bodyPr>
          <a:lstStyle/>
          <a:p>
            <a:r>
              <a:rPr lang="en-US" sz="3200" b="1" dirty="0" err="1">
                <a:latin typeface="Courier" pitchFamily="2" charset="0"/>
              </a:rPr>
              <a:t>numpy.linspace</a:t>
            </a:r>
            <a:r>
              <a:rPr lang="en-US" sz="3200" b="1" dirty="0">
                <a:solidFill>
                  <a:srgbClr val="000000"/>
                </a:solidFill>
                <a:latin typeface="Papyrus" panose="020B0602040200020303" pitchFamily="34" charset="77"/>
              </a:rPr>
              <a:t>  continued</a:t>
            </a:r>
          </a:p>
          <a:p>
            <a:pPr algn="just"/>
            <a:endParaRPr lang="en-US" sz="1200" b="1" dirty="0"/>
          </a:p>
          <a:p>
            <a:pPr algn="just"/>
            <a:r>
              <a:rPr lang="en-US" sz="2600" b="1" dirty="0" err="1">
                <a:latin typeface="Courier" pitchFamily="2" charset="0"/>
              </a:rPr>
              <a:t>numpy.linspace</a:t>
            </a:r>
            <a:r>
              <a:rPr lang="en-US" sz="2600" b="1" dirty="0">
                <a:latin typeface="Courier" pitchFamily="2" charset="0"/>
              </a:rPr>
              <a:t>(start, stop, num, endpoint, </a:t>
            </a:r>
            <a:r>
              <a:rPr lang="en-US" sz="2600" b="1" dirty="0" err="1">
                <a:latin typeface="Courier" pitchFamily="2" charset="0"/>
              </a:rPr>
              <a:t>retstep</a:t>
            </a:r>
            <a:r>
              <a:rPr lang="en-US" sz="2600" b="1" dirty="0">
                <a:latin typeface="Courier" pitchFamily="2" charset="0"/>
              </a:rPr>
              <a:t>, </a:t>
            </a:r>
            <a:r>
              <a:rPr lang="en-US" sz="2600" b="1" dirty="0" err="1">
                <a:latin typeface="Courier" pitchFamily="2" charset="0"/>
              </a:rPr>
              <a:t>dtype</a:t>
            </a:r>
            <a:r>
              <a:rPr lang="en-US" sz="2600" b="1" dirty="0">
                <a:latin typeface="Courier" pitchFamily="2" charset="0"/>
              </a:rPr>
              <a:t>) </a:t>
            </a:r>
          </a:p>
          <a:p>
            <a:pPr algn="just"/>
            <a:endParaRPr lang="en-US" b="1" dirty="0">
              <a:solidFill>
                <a:srgbClr val="000000"/>
              </a:solidFill>
            </a:endParaRPr>
          </a:p>
          <a:p>
            <a:pPr algn="ctr"/>
            <a:r>
              <a:rPr lang="en-US" sz="3200" b="1" dirty="0">
                <a:solidFill>
                  <a:srgbClr val="000000"/>
                </a:solidFill>
                <a:latin typeface="Papyrus" panose="020B0602040200020303" pitchFamily="34" charset="77"/>
              </a:rPr>
              <a:t>The constructor takes the following parameters.</a:t>
            </a:r>
          </a:p>
          <a:p>
            <a:pPr algn="ctr"/>
            <a:r>
              <a:rPr lang="en-US" sz="3200" b="1" dirty="0">
                <a:latin typeface="Courier" pitchFamily="2" charset="0"/>
              </a:rPr>
              <a:t>Start</a:t>
            </a:r>
            <a:r>
              <a:rPr lang="en-US" sz="2400" b="1" dirty="0"/>
              <a:t> </a:t>
            </a:r>
            <a:r>
              <a:rPr lang="en-US" sz="3200" b="1" dirty="0">
                <a:solidFill>
                  <a:srgbClr val="000000"/>
                </a:solidFill>
                <a:latin typeface="Papyrus" panose="020B0602040200020303" pitchFamily="34" charset="77"/>
              </a:rPr>
              <a:t>- The starting value of the sequence</a:t>
            </a:r>
          </a:p>
          <a:p>
            <a:pPr algn="ctr"/>
            <a:r>
              <a:rPr lang="en-US" sz="3200" b="1" dirty="0">
                <a:latin typeface="Courier" pitchFamily="2" charset="0"/>
              </a:rPr>
              <a:t>Stop</a:t>
            </a:r>
            <a:r>
              <a:rPr lang="en-US" sz="2600" b="1" dirty="0">
                <a:latin typeface="Courier" pitchFamily="2" charset="0"/>
              </a:rPr>
              <a:t> </a:t>
            </a:r>
            <a:r>
              <a:rPr lang="en-US" sz="3200" b="1" dirty="0">
                <a:solidFill>
                  <a:srgbClr val="000000"/>
                </a:solidFill>
                <a:latin typeface="Papyrus" panose="020B0602040200020303" pitchFamily="34" charset="77"/>
              </a:rPr>
              <a:t>- The end value of the sequence, included in the sequence if endpoint set to true</a:t>
            </a:r>
          </a:p>
          <a:p>
            <a:pPr algn="ctr"/>
            <a:r>
              <a:rPr lang="en-US" sz="3200" b="1" dirty="0">
                <a:latin typeface="Courier" pitchFamily="2" charset="0"/>
              </a:rPr>
              <a:t>num</a:t>
            </a:r>
            <a:r>
              <a:rPr lang="en-US" sz="2600" b="1" dirty="0">
                <a:latin typeface="Courier" pitchFamily="2" charset="0"/>
              </a:rPr>
              <a:t> </a:t>
            </a:r>
            <a:r>
              <a:rPr lang="en-US" sz="3200" b="1" dirty="0">
                <a:solidFill>
                  <a:srgbClr val="000000"/>
                </a:solidFill>
                <a:latin typeface="Papyrus" panose="020B0602040200020303" pitchFamily="34" charset="77"/>
              </a:rPr>
              <a:t>- number of evenly spaced samples generated. Default 50</a:t>
            </a:r>
          </a:p>
          <a:p>
            <a:pPr algn="ctr"/>
            <a:r>
              <a:rPr lang="en-US" sz="3200" b="1" dirty="0">
                <a:latin typeface="Courier" pitchFamily="2" charset="0"/>
              </a:rPr>
              <a:t>Endpoint</a:t>
            </a:r>
            <a:r>
              <a:rPr lang="en-US" sz="2400" b="1" dirty="0"/>
              <a:t> </a:t>
            </a:r>
            <a:r>
              <a:rPr lang="en-US" sz="3200" b="1" dirty="0">
                <a:solidFill>
                  <a:srgbClr val="000000"/>
                </a:solidFill>
                <a:latin typeface="Papyrus" panose="020B0602040200020303" pitchFamily="34" charset="77"/>
              </a:rPr>
              <a:t>- </a:t>
            </a:r>
            <a:r>
              <a:rPr lang="en-US" sz="3200" b="1" u="sng" dirty="0">
                <a:solidFill>
                  <a:srgbClr val="000000"/>
                </a:solidFill>
                <a:latin typeface="Papyrus" panose="020B0602040200020303" pitchFamily="34" charset="77"/>
              </a:rPr>
              <a:t>True by default</a:t>
            </a:r>
            <a:r>
              <a:rPr lang="en-US" sz="3200" b="1" dirty="0">
                <a:solidFill>
                  <a:srgbClr val="000000"/>
                </a:solidFill>
                <a:latin typeface="Papyrus" panose="020B0602040200020303" pitchFamily="34" charset="77"/>
              </a:rPr>
              <a:t>, hence the stop value is included in the sequence. If false, it is not included</a:t>
            </a:r>
          </a:p>
          <a:p>
            <a:pPr algn="ctr"/>
            <a:r>
              <a:rPr lang="en-US" sz="3200" b="1" dirty="0" err="1">
                <a:latin typeface="Courier" pitchFamily="2" charset="0"/>
              </a:rPr>
              <a:t>Retstep</a:t>
            </a:r>
            <a:r>
              <a:rPr lang="en-US" sz="3200" b="1" dirty="0">
                <a:latin typeface="Courier" pitchFamily="2" charset="0"/>
              </a:rPr>
              <a:t> </a:t>
            </a:r>
            <a:r>
              <a:rPr lang="en-US" sz="3200" b="1" dirty="0">
                <a:solidFill>
                  <a:srgbClr val="000000"/>
                </a:solidFill>
                <a:latin typeface="Papyrus" panose="020B0602040200020303" pitchFamily="34" charset="77"/>
              </a:rPr>
              <a:t>- If true, returns samples and step between the consecutive numbers</a:t>
            </a:r>
          </a:p>
          <a:p>
            <a:pPr algn="ctr"/>
            <a:r>
              <a:rPr lang="en-US" sz="3200" b="1" dirty="0" err="1">
                <a:latin typeface="Courier" pitchFamily="2" charset="0"/>
              </a:rPr>
              <a:t>Dtype</a:t>
            </a:r>
            <a:r>
              <a:rPr lang="en-US" sz="2400" b="1" dirty="0"/>
              <a:t> </a:t>
            </a:r>
            <a:r>
              <a:rPr lang="en-US" sz="3200" b="1" dirty="0">
                <a:solidFill>
                  <a:srgbClr val="000000"/>
                </a:solidFill>
                <a:latin typeface="Papyrus" panose="020B0602040200020303" pitchFamily="34" charset="77"/>
              </a:rPr>
              <a:t>- Data type of output</a:t>
            </a:r>
            <a:r>
              <a:rPr lang="en-US" sz="2400" b="1" dirty="0"/>
              <a:t> </a:t>
            </a:r>
            <a:r>
              <a:rPr lang="en-US" sz="3200" b="1" dirty="0" err="1">
                <a:latin typeface="Courier" pitchFamily="2" charset="0"/>
              </a:rPr>
              <a:t>ndarray</a:t>
            </a:r>
            <a:endParaRPr lang="en-US" sz="3200" b="1" dirty="0">
              <a:latin typeface="Courier" pitchFamily="2" charset="0"/>
            </a:endParaRPr>
          </a:p>
          <a:p>
            <a:pPr algn="just"/>
            <a:endParaRPr lang="en-US" sz="3200" b="1" i="0" dirty="0">
              <a:solidFill>
                <a:srgbClr val="000000"/>
              </a:solidFill>
              <a:effectLst/>
            </a:endParaRPr>
          </a:p>
        </p:txBody>
      </p:sp>
    </p:spTree>
    <p:extLst>
      <p:ext uri="{BB962C8B-B14F-4D97-AF65-F5344CB8AC3E}">
        <p14:creationId xmlns:p14="http://schemas.microsoft.com/office/powerpoint/2010/main" val="17647854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5F602A-9FB5-6740-BB22-01436127880A}"/>
              </a:ext>
            </a:extLst>
          </p:cNvPr>
          <p:cNvSpPr/>
          <p:nvPr/>
        </p:nvSpPr>
        <p:spPr>
          <a:xfrm>
            <a:off x="0" y="0"/>
            <a:ext cx="12192000" cy="6432530"/>
          </a:xfrm>
          <a:prstGeom prst="rect">
            <a:avLst/>
          </a:prstGeom>
        </p:spPr>
        <p:txBody>
          <a:bodyPr wrap="square">
            <a:spAutoFit/>
          </a:bodyPr>
          <a:lstStyle/>
          <a:p>
            <a:pPr algn="ctr"/>
            <a:r>
              <a:rPr lang="en-US" sz="3200" b="1" dirty="0">
                <a:latin typeface="Papyrus" panose="020B0602040200020303" pitchFamily="34" charset="77"/>
              </a:rPr>
              <a:t>Example 1</a:t>
            </a:r>
          </a:p>
          <a:p>
            <a:endParaRPr lang="en-US" sz="1200" b="1" dirty="0"/>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linspace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6666"/>
                </a:solidFill>
                <a:latin typeface="Courier" pitchFamily="2" charset="0"/>
              </a:rPr>
              <a:t>20</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endParaRPr lang="en-US" sz="1200" b="1" dirty="0">
              <a:solidFill>
                <a:srgbClr val="000000"/>
              </a:solidFill>
              <a:latin typeface="Courier" pitchFamily="2" charset="0"/>
            </a:endParaRPr>
          </a:p>
          <a:p>
            <a:r>
              <a:rPr lang="en-US" sz="3200" b="1" dirty="0">
                <a:latin typeface="Courier" pitchFamily="2" charset="0"/>
              </a:rPr>
              <a:t>[10. 12.5 15. 17.5 20.] </a:t>
            </a:r>
          </a:p>
          <a:p>
            <a:endParaRPr lang="en-US" sz="1200" b="1" dirty="0"/>
          </a:p>
          <a:p>
            <a:pPr algn="ctr"/>
            <a:r>
              <a:rPr lang="en-US" sz="3200" b="1" dirty="0">
                <a:latin typeface="Papyrus" panose="020B0602040200020303" pitchFamily="34" charset="77"/>
              </a:rPr>
              <a:t>Example 2</a:t>
            </a:r>
          </a:p>
          <a:p>
            <a:pPr algn="just"/>
            <a:endParaRPr lang="en-US" sz="1200" b="1" dirty="0">
              <a:solidFill>
                <a:srgbClr val="880000"/>
              </a:solidFill>
            </a:endParaRPr>
          </a:p>
          <a:p>
            <a:pPr algn="just"/>
            <a:r>
              <a:rPr lang="en-US" sz="3200" b="1" dirty="0">
                <a:solidFill>
                  <a:srgbClr val="880000"/>
                </a:solidFill>
                <a:latin typeface="Courier" pitchFamily="2" charset="0"/>
              </a:rPr>
              <a:t># endpoint set to false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linspace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6666"/>
                </a:solidFill>
                <a:latin typeface="Courier" pitchFamily="2" charset="0"/>
              </a:rPr>
              <a:t>20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endpoint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0088"/>
                </a:solidFill>
                <a:latin typeface="Courier" pitchFamily="2" charset="0"/>
              </a:rPr>
              <a:t>False</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endParaRPr lang="en-US" sz="1200" b="1" dirty="0">
              <a:solidFill>
                <a:srgbClr val="000000"/>
              </a:solidFill>
              <a:latin typeface="Courier" pitchFamily="2" charset="0"/>
            </a:endParaRPr>
          </a:p>
          <a:p>
            <a:r>
              <a:rPr lang="en-US" sz="3200" b="1" dirty="0">
                <a:latin typeface="Courier" pitchFamily="2" charset="0"/>
              </a:rPr>
              <a:t>[10. 12. 14. 16. 18.]</a:t>
            </a:r>
          </a:p>
        </p:txBody>
      </p:sp>
    </p:spTree>
    <p:extLst>
      <p:ext uri="{BB962C8B-B14F-4D97-AF65-F5344CB8AC3E}">
        <p14:creationId xmlns:p14="http://schemas.microsoft.com/office/powerpoint/2010/main" val="1811097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CE1B83-DCED-A04F-9F9B-6A8C655FBB88}"/>
              </a:ext>
            </a:extLst>
          </p:cNvPr>
          <p:cNvSpPr/>
          <p:nvPr/>
        </p:nvSpPr>
        <p:spPr>
          <a:xfrm>
            <a:off x="0" y="750639"/>
            <a:ext cx="12192000" cy="4524315"/>
          </a:xfrm>
          <a:prstGeom prst="rect">
            <a:avLst/>
          </a:prstGeom>
        </p:spPr>
        <p:txBody>
          <a:bodyPr wrap="square">
            <a:spAutoFit/>
          </a:bodyPr>
          <a:lstStyle/>
          <a:p>
            <a:pPr algn="ctr"/>
            <a:r>
              <a:rPr lang="en-US" sz="3200" b="1" dirty="0">
                <a:latin typeface="Papyrus" panose="020B0602040200020303" pitchFamily="34" charset="77"/>
              </a:rPr>
              <a:t>Example 3</a:t>
            </a:r>
          </a:p>
          <a:p>
            <a:pPr algn="just"/>
            <a:endParaRPr lang="en-US" sz="3200" b="1" dirty="0">
              <a:solidFill>
                <a:srgbClr val="880000"/>
              </a:solidFill>
            </a:endParaRPr>
          </a:p>
          <a:p>
            <a:pPr algn="just"/>
            <a:r>
              <a:rPr lang="en-US" sz="3200" b="1" dirty="0">
                <a:solidFill>
                  <a:srgbClr val="880000"/>
                </a:solidFill>
                <a:latin typeface="Courier" pitchFamily="2" charset="0"/>
              </a:rPr>
              <a:t># find </a:t>
            </a:r>
            <a:r>
              <a:rPr lang="en-US" sz="3200" b="1" dirty="0" err="1">
                <a:solidFill>
                  <a:srgbClr val="880000"/>
                </a:solidFill>
                <a:latin typeface="Courier" pitchFamily="2" charset="0"/>
              </a:rPr>
              <a:t>retstep</a:t>
            </a:r>
            <a:r>
              <a:rPr lang="en-US" sz="3200" b="1" dirty="0">
                <a:solidFill>
                  <a:srgbClr val="880000"/>
                </a:solidFill>
                <a:latin typeface="Courier" pitchFamily="2" charset="0"/>
              </a:rPr>
              <a:t> value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linspace</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retstep</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0088"/>
                </a:solidFill>
                <a:latin typeface="Courier" pitchFamily="2" charset="0"/>
              </a:rPr>
              <a:t>True</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r>
              <a:rPr lang="en-US" sz="3200" b="1" dirty="0">
                <a:solidFill>
                  <a:srgbClr val="880000"/>
                </a:solidFill>
                <a:latin typeface="Courier" pitchFamily="2" charset="0"/>
              </a:rPr>
              <a:t># </a:t>
            </a:r>
            <a:r>
              <a:rPr lang="en-US" sz="3200" b="1" dirty="0" err="1">
                <a:solidFill>
                  <a:srgbClr val="880000"/>
                </a:solidFill>
                <a:latin typeface="Courier" pitchFamily="2" charset="0"/>
              </a:rPr>
              <a:t>retstep</a:t>
            </a:r>
            <a:r>
              <a:rPr lang="en-US" sz="3200" b="1" dirty="0">
                <a:solidFill>
                  <a:srgbClr val="880000"/>
                </a:solidFill>
                <a:latin typeface="Courier" pitchFamily="2" charset="0"/>
              </a:rPr>
              <a:t> here is 0.25</a:t>
            </a:r>
            <a:endParaRPr lang="en-US" sz="3200" b="1" dirty="0">
              <a:solidFill>
                <a:srgbClr val="000000"/>
              </a:solidFill>
              <a:latin typeface="Courier" pitchFamily="2" charset="0"/>
            </a:endParaRPr>
          </a:p>
          <a:p>
            <a:pPr algn="just"/>
            <a:endParaRPr lang="en-US" sz="3200" b="1" dirty="0">
              <a:solidFill>
                <a:srgbClr val="000000"/>
              </a:solidFill>
            </a:endParaRPr>
          </a:p>
          <a:p>
            <a:r>
              <a:rPr lang="en-US" sz="3200" b="1" dirty="0">
                <a:latin typeface="Courier" pitchFamily="2" charset="0"/>
              </a:rPr>
              <a:t>(array([ 1. , 1.25, 1.5 , 1.75, 2. ]), 0.25)</a:t>
            </a:r>
          </a:p>
        </p:txBody>
      </p:sp>
    </p:spTree>
    <p:extLst>
      <p:ext uri="{BB962C8B-B14F-4D97-AF65-F5344CB8AC3E}">
        <p14:creationId xmlns:p14="http://schemas.microsoft.com/office/powerpoint/2010/main" val="23027821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D3EC39-B6B5-7448-9A16-6954BBD25B65}"/>
              </a:ext>
            </a:extLst>
          </p:cNvPr>
          <p:cNvSpPr/>
          <p:nvPr/>
        </p:nvSpPr>
        <p:spPr>
          <a:xfrm>
            <a:off x="0" y="545919"/>
            <a:ext cx="12192000" cy="3508653"/>
          </a:xfrm>
          <a:prstGeom prst="rect">
            <a:avLst/>
          </a:prstGeom>
        </p:spPr>
        <p:txBody>
          <a:bodyPr wrap="square">
            <a:spAutoFit/>
          </a:bodyPr>
          <a:lstStyle/>
          <a:p>
            <a:r>
              <a:rPr lang="en-US" sz="3200" b="1" dirty="0" err="1">
                <a:latin typeface="Courier" pitchFamily="2" charset="0"/>
              </a:rPr>
              <a:t>numpy.logspace</a:t>
            </a:r>
            <a:endParaRPr lang="en-US" sz="3200" b="1" dirty="0">
              <a:latin typeface="Courier" pitchFamily="2" charset="0"/>
            </a:endParaRPr>
          </a:p>
          <a:p>
            <a:endParaRPr lang="en-US" sz="1200" b="1" dirty="0">
              <a:latin typeface="Courier" pitchFamily="2" charset="0"/>
            </a:endParaRPr>
          </a:p>
          <a:p>
            <a:pPr algn="ctr"/>
            <a:r>
              <a:rPr lang="en-US" sz="3200" b="1" dirty="0">
                <a:solidFill>
                  <a:srgbClr val="000000"/>
                </a:solidFill>
                <a:latin typeface="Papyrus" panose="020B0602040200020303" pitchFamily="34" charset="77"/>
              </a:rPr>
              <a:t>This function returns an </a:t>
            </a:r>
            <a:r>
              <a:rPr lang="en-US" sz="3200" b="1" dirty="0" err="1">
                <a:latin typeface="Courier" pitchFamily="2" charset="0"/>
              </a:rPr>
              <a:t>ndarray</a:t>
            </a:r>
            <a:r>
              <a:rPr lang="en-US" sz="3200" b="1" dirty="0">
                <a:solidFill>
                  <a:srgbClr val="000000"/>
                </a:solidFill>
                <a:latin typeface="Papyrus" panose="020B0602040200020303" pitchFamily="34" charset="77"/>
              </a:rPr>
              <a:t> object that contains the numbers that are evenly spaced on a log scale. </a:t>
            </a:r>
          </a:p>
          <a:p>
            <a:pPr algn="ctr"/>
            <a:r>
              <a:rPr lang="en-US" sz="3200" b="1" dirty="0">
                <a:solidFill>
                  <a:srgbClr val="000000"/>
                </a:solidFill>
                <a:latin typeface="Papyrus" panose="020B0602040200020303" pitchFamily="34" charset="77"/>
              </a:rPr>
              <a:t>Start and stop endpoints of the scale are indices of the base, usually 10.</a:t>
            </a:r>
          </a:p>
          <a:p>
            <a:pPr algn="just"/>
            <a:endParaRPr lang="en-US" sz="1200" b="1" dirty="0"/>
          </a:p>
          <a:p>
            <a:pPr algn="just"/>
            <a:r>
              <a:rPr lang="en-US" sz="2600" b="1" dirty="0" err="1">
                <a:latin typeface="Courier" pitchFamily="2" charset="0"/>
              </a:rPr>
              <a:t>numpy.logspace</a:t>
            </a:r>
            <a:r>
              <a:rPr lang="en-US" sz="2600" b="1" dirty="0">
                <a:latin typeface="Courier" pitchFamily="2" charset="0"/>
              </a:rPr>
              <a:t>(start, stop, num, endpoint, base, </a:t>
            </a:r>
            <a:r>
              <a:rPr lang="en-US" sz="2600" b="1" dirty="0" err="1">
                <a:latin typeface="Courier" pitchFamily="2" charset="0"/>
              </a:rPr>
              <a:t>dtype</a:t>
            </a:r>
            <a:r>
              <a:rPr lang="en-US" sz="2600" b="1" dirty="0">
                <a:latin typeface="Courier" pitchFamily="2" charset="0"/>
              </a:rPr>
              <a:t>) </a:t>
            </a:r>
          </a:p>
          <a:p>
            <a:pPr algn="just"/>
            <a:endParaRPr lang="en-US" sz="12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4101893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D3EC39-B6B5-7448-9A16-6954BBD25B65}"/>
              </a:ext>
            </a:extLst>
          </p:cNvPr>
          <p:cNvSpPr/>
          <p:nvPr/>
        </p:nvSpPr>
        <p:spPr>
          <a:xfrm>
            <a:off x="0" y="232014"/>
            <a:ext cx="12192000" cy="6278642"/>
          </a:xfrm>
          <a:prstGeom prst="rect">
            <a:avLst/>
          </a:prstGeom>
        </p:spPr>
        <p:txBody>
          <a:bodyPr wrap="square">
            <a:spAutoFit/>
          </a:bodyPr>
          <a:lstStyle/>
          <a:p>
            <a:r>
              <a:rPr lang="en-US" sz="3200" b="1" dirty="0" err="1">
                <a:latin typeface="Courier" pitchFamily="2" charset="0"/>
              </a:rPr>
              <a:t>numpy.logspace</a:t>
            </a:r>
            <a:endParaRPr lang="en-US" sz="3200" b="1" dirty="0">
              <a:latin typeface="Courier" pitchFamily="2" charset="0"/>
            </a:endParaRPr>
          </a:p>
          <a:p>
            <a:endParaRPr lang="en-US" sz="1200" b="1" dirty="0">
              <a:latin typeface="Courier" pitchFamily="2" charset="0"/>
            </a:endParaRPr>
          </a:p>
          <a:p>
            <a:pPr algn="ctr"/>
            <a:r>
              <a:rPr lang="en-US" sz="3200" b="1" dirty="0">
                <a:solidFill>
                  <a:srgbClr val="000000"/>
                </a:solidFill>
                <a:latin typeface="Papyrus" panose="020B0602040200020303" pitchFamily="34" charset="77"/>
              </a:rPr>
              <a:t>The constructor takes the following parameters.</a:t>
            </a:r>
          </a:p>
          <a:p>
            <a:pPr algn="ctr"/>
            <a:endParaRPr lang="en-US" sz="1600" b="1" dirty="0">
              <a:solidFill>
                <a:srgbClr val="000000"/>
              </a:solidFill>
              <a:latin typeface="Papyrus" panose="020B0602040200020303" pitchFamily="34" charset="77"/>
            </a:endParaRPr>
          </a:p>
          <a:p>
            <a:pPr algn="ctr"/>
            <a:r>
              <a:rPr lang="en-US" sz="3200" b="1" dirty="0">
                <a:latin typeface="Courier" pitchFamily="2" charset="0"/>
              </a:rPr>
              <a:t>Start</a:t>
            </a:r>
            <a:r>
              <a:rPr lang="en-US" sz="3200" b="1" dirty="0"/>
              <a:t> </a:t>
            </a:r>
            <a:r>
              <a:rPr lang="en-US" sz="3200" b="1" dirty="0">
                <a:solidFill>
                  <a:srgbClr val="000000"/>
                </a:solidFill>
                <a:latin typeface="Papyrus" panose="020B0602040200020303" pitchFamily="34" charset="77"/>
              </a:rPr>
              <a:t>- The starting value of the sequence</a:t>
            </a:r>
          </a:p>
          <a:p>
            <a:pPr algn="ctr"/>
            <a:endParaRPr lang="en-US" b="1" dirty="0">
              <a:solidFill>
                <a:srgbClr val="000000"/>
              </a:solidFill>
              <a:latin typeface="Papyrus" panose="020B0602040200020303" pitchFamily="34" charset="77"/>
            </a:endParaRPr>
          </a:p>
          <a:p>
            <a:pPr algn="ctr"/>
            <a:r>
              <a:rPr lang="en-US" sz="3200" b="1" dirty="0">
                <a:latin typeface="Courier" pitchFamily="2" charset="0"/>
              </a:rPr>
              <a:t>Stop</a:t>
            </a:r>
            <a:r>
              <a:rPr lang="en-US" sz="3200" b="1" dirty="0"/>
              <a:t> </a:t>
            </a:r>
            <a:r>
              <a:rPr lang="en-US" sz="3200" b="1" dirty="0">
                <a:solidFill>
                  <a:srgbClr val="000000"/>
                </a:solidFill>
                <a:latin typeface="Papyrus" panose="020B0602040200020303" pitchFamily="34" charset="77"/>
              </a:rPr>
              <a:t>- The end value of the sequence, included in the sequence if endpoint set to true</a:t>
            </a:r>
          </a:p>
          <a:p>
            <a:pPr algn="ctr"/>
            <a:endParaRPr lang="en-US" b="1" dirty="0">
              <a:solidFill>
                <a:srgbClr val="000000"/>
              </a:solidFill>
              <a:latin typeface="Papyrus" panose="020B0602040200020303" pitchFamily="34" charset="77"/>
            </a:endParaRPr>
          </a:p>
          <a:p>
            <a:pPr algn="ctr"/>
            <a:r>
              <a:rPr lang="en-US" sz="3200" b="1" dirty="0">
                <a:latin typeface="Courier" pitchFamily="2" charset="0"/>
              </a:rPr>
              <a:t>num</a:t>
            </a:r>
            <a:r>
              <a:rPr lang="en-US" sz="3200" b="1" dirty="0"/>
              <a:t> </a:t>
            </a:r>
            <a:r>
              <a:rPr lang="en-US" sz="3200" b="1" dirty="0">
                <a:solidFill>
                  <a:srgbClr val="000000"/>
                </a:solidFill>
                <a:latin typeface="Papyrus" panose="020B0602040200020303" pitchFamily="34" charset="77"/>
              </a:rPr>
              <a:t>- number of evenly spaced samples generated. Default 50</a:t>
            </a:r>
          </a:p>
          <a:p>
            <a:pPr algn="ctr"/>
            <a:endParaRPr lang="en-US" b="1" dirty="0">
              <a:solidFill>
                <a:srgbClr val="000000"/>
              </a:solidFill>
              <a:latin typeface="Papyrus" panose="020B0602040200020303" pitchFamily="34" charset="77"/>
            </a:endParaRPr>
          </a:p>
          <a:p>
            <a:pPr algn="ctr"/>
            <a:r>
              <a:rPr lang="en-US" sz="3200" b="1" dirty="0">
                <a:latin typeface="Courier" pitchFamily="2" charset="0"/>
              </a:rPr>
              <a:t>Endpoint</a:t>
            </a:r>
            <a:r>
              <a:rPr lang="en-US" sz="3200" b="1" dirty="0"/>
              <a:t> - </a:t>
            </a:r>
            <a:r>
              <a:rPr lang="en-US" sz="3200" b="1" u="sng" dirty="0">
                <a:solidFill>
                  <a:srgbClr val="000000"/>
                </a:solidFill>
                <a:latin typeface="Papyrus" panose="020B0602040200020303" pitchFamily="34" charset="77"/>
              </a:rPr>
              <a:t>True by default</a:t>
            </a:r>
            <a:r>
              <a:rPr lang="en-US" sz="3200" b="1" dirty="0">
                <a:solidFill>
                  <a:srgbClr val="000000"/>
                </a:solidFill>
                <a:latin typeface="Papyrus" panose="020B0602040200020303" pitchFamily="34" charset="77"/>
              </a:rPr>
              <a:t>, hence the stop value is included in the sequence. If false, it is not included</a:t>
            </a:r>
          </a:p>
          <a:p>
            <a:pPr algn="ctr"/>
            <a:r>
              <a:rPr lang="en-US" sz="3200" b="1" dirty="0">
                <a:latin typeface="Courier" pitchFamily="2" charset="0"/>
              </a:rPr>
              <a:t>Base</a:t>
            </a:r>
            <a:r>
              <a:rPr lang="en-US" sz="3200" b="1" dirty="0"/>
              <a:t> - </a:t>
            </a:r>
            <a:r>
              <a:rPr lang="en-US" sz="3200" b="1" dirty="0">
                <a:solidFill>
                  <a:srgbClr val="000000"/>
                </a:solidFill>
                <a:latin typeface="Papyrus" panose="020B0602040200020303" pitchFamily="34" charset="77"/>
              </a:rPr>
              <a:t>Base of log space, default is 10</a:t>
            </a:r>
          </a:p>
          <a:p>
            <a:pPr algn="ctr"/>
            <a:r>
              <a:rPr lang="en-US" sz="3200" b="1" dirty="0" err="1">
                <a:latin typeface="Courier" pitchFamily="2" charset="0"/>
              </a:rPr>
              <a:t>Dtype</a:t>
            </a:r>
            <a:r>
              <a:rPr lang="en-US" sz="3200" b="1" dirty="0"/>
              <a:t> - </a:t>
            </a:r>
            <a:r>
              <a:rPr lang="en-US" sz="3200" b="1" dirty="0">
                <a:solidFill>
                  <a:srgbClr val="000000"/>
                </a:solidFill>
                <a:latin typeface="Papyrus" panose="020B0602040200020303" pitchFamily="34" charset="77"/>
              </a:rPr>
              <a:t>Data type of output </a:t>
            </a:r>
            <a:r>
              <a:rPr lang="en-US" sz="3200" b="1" dirty="0" err="1">
                <a:latin typeface="Courier" pitchFamily="2" charset="0"/>
              </a:rPr>
              <a:t>ndarray</a:t>
            </a:r>
            <a:endParaRPr lang="en-US" sz="3200" b="1" dirty="0">
              <a:latin typeface="Courier" pitchFamily="2" charset="0"/>
            </a:endParaRPr>
          </a:p>
        </p:txBody>
      </p:sp>
    </p:spTree>
    <p:extLst>
      <p:ext uri="{BB962C8B-B14F-4D97-AF65-F5344CB8AC3E}">
        <p14:creationId xmlns:p14="http://schemas.microsoft.com/office/powerpoint/2010/main" val="17050735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A99BCE-8B3D-1840-BB83-7791C49C8750}"/>
              </a:ext>
            </a:extLst>
          </p:cNvPr>
          <p:cNvSpPr/>
          <p:nvPr/>
        </p:nvSpPr>
        <p:spPr>
          <a:xfrm>
            <a:off x="0" y="617517"/>
            <a:ext cx="12192000" cy="5016758"/>
          </a:xfrm>
          <a:prstGeom prst="rect">
            <a:avLst/>
          </a:prstGeom>
        </p:spPr>
        <p:txBody>
          <a:bodyPr wrap="square">
            <a:spAutoFit/>
          </a:bodyPr>
          <a:lstStyle/>
          <a:p>
            <a:pPr algn="ctr"/>
            <a:r>
              <a:rPr lang="en-US" sz="3200" b="1" dirty="0">
                <a:latin typeface="Papyrus" panose="020B0602040200020303" pitchFamily="34" charset="77"/>
              </a:rPr>
              <a:t>Example 1</a:t>
            </a:r>
          </a:p>
          <a:p>
            <a:pPr algn="ctr"/>
            <a:endParaRPr lang="en-US" sz="3200" b="1" dirty="0"/>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880000"/>
                </a:solidFill>
                <a:latin typeface="Courier" pitchFamily="2" charset="0"/>
              </a:rPr>
              <a:t># default base is 10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logspace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2.0</a:t>
            </a:r>
            <a:r>
              <a:rPr lang="en-US" sz="3200" b="1" dirty="0">
                <a:solidFill>
                  <a:srgbClr val="666600"/>
                </a:solidFill>
                <a:latin typeface="Courier" pitchFamily="2" charset="0"/>
              </a:rPr>
              <a:t>,</a:t>
            </a:r>
            <a:r>
              <a:rPr lang="en-US" sz="3200" b="1" dirty="0">
                <a:solidFill>
                  <a:srgbClr val="000000"/>
                </a:solidFill>
                <a:latin typeface="Courier" pitchFamily="2" charset="0"/>
              </a:rPr>
              <a:t> num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p>
          <a:p>
            <a:endParaRPr lang="en-US" sz="3200" b="1" dirty="0">
              <a:latin typeface="Courier" pitchFamily="2" charset="0"/>
            </a:endParaRPr>
          </a:p>
          <a:p>
            <a:r>
              <a:rPr lang="en-US" sz="3200" b="1" dirty="0">
                <a:latin typeface="Courier" pitchFamily="2" charset="0"/>
              </a:rPr>
              <a:t>[ 10. 12.91549665 16.68100537 21.5443469 27.82559402 35.93813664 46.41588834 59.94842503 77.42636827 100. ]</a:t>
            </a:r>
          </a:p>
        </p:txBody>
      </p:sp>
    </p:spTree>
    <p:extLst>
      <p:ext uri="{BB962C8B-B14F-4D97-AF65-F5344CB8AC3E}">
        <p14:creationId xmlns:p14="http://schemas.microsoft.com/office/powerpoint/2010/main" val="31911921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777A4B-CFD3-B342-BD5A-2BF25F0527D5}"/>
              </a:ext>
            </a:extLst>
          </p:cNvPr>
          <p:cNvSpPr/>
          <p:nvPr/>
        </p:nvSpPr>
        <p:spPr>
          <a:xfrm>
            <a:off x="0" y="709683"/>
            <a:ext cx="12192000" cy="4031873"/>
          </a:xfrm>
          <a:prstGeom prst="rect">
            <a:avLst/>
          </a:prstGeom>
        </p:spPr>
        <p:txBody>
          <a:bodyPr wrap="square">
            <a:spAutoFit/>
          </a:bodyPr>
          <a:lstStyle/>
          <a:p>
            <a:pPr algn="ctr"/>
            <a:r>
              <a:rPr lang="en-US" sz="3200" b="1" dirty="0">
                <a:latin typeface="Papyrus" panose="020B0602040200020303" pitchFamily="34" charset="77"/>
              </a:rPr>
              <a:t>Example 2</a:t>
            </a:r>
          </a:p>
          <a:p>
            <a:pPr algn="just"/>
            <a:endParaRPr lang="en-US" sz="3200" b="1" dirty="0">
              <a:solidFill>
                <a:srgbClr val="880000"/>
              </a:solidFill>
            </a:endParaRPr>
          </a:p>
          <a:p>
            <a:pPr algn="just"/>
            <a:r>
              <a:rPr lang="en-US" sz="3200" b="1" dirty="0">
                <a:solidFill>
                  <a:srgbClr val="880000"/>
                </a:solidFill>
                <a:latin typeface="Courier" pitchFamily="2" charset="0"/>
              </a:rPr>
              <a:t># set base of log space to 2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logspace</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num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0088"/>
                </a:solidFill>
                <a:latin typeface="Courier" pitchFamily="2" charset="0"/>
              </a:rPr>
              <a:t>base</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p>
          <a:p>
            <a:pPr algn="just"/>
            <a:endParaRPr lang="en-US" sz="3200" b="1" dirty="0">
              <a:solidFill>
                <a:srgbClr val="000000"/>
              </a:solidFill>
              <a:latin typeface="Courier" pitchFamily="2" charset="0"/>
            </a:endParaRPr>
          </a:p>
          <a:p>
            <a:r>
              <a:rPr lang="en-US" sz="3200" b="1" dirty="0">
                <a:latin typeface="Courier" pitchFamily="2" charset="0"/>
              </a:rPr>
              <a:t>[ 2. 4. 8. 16. 32. 64. 128. 256. 512. 1024.] </a:t>
            </a:r>
          </a:p>
        </p:txBody>
      </p:sp>
    </p:spTree>
    <p:extLst>
      <p:ext uri="{BB962C8B-B14F-4D97-AF65-F5344CB8AC3E}">
        <p14:creationId xmlns:p14="http://schemas.microsoft.com/office/powerpoint/2010/main" val="23746706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506157-148B-A84A-814F-00FD6A0887E5}"/>
              </a:ext>
            </a:extLst>
          </p:cNvPr>
          <p:cNvSpPr/>
          <p:nvPr/>
        </p:nvSpPr>
        <p:spPr>
          <a:xfrm>
            <a:off x="0" y="498763"/>
            <a:ext cx="12192000" cy="5570756"/>
          </a:xfrm>
          <a:prstGeom prst="rect">
            <a:avLst/>
          </a:prstGeom>
        </p:spPr>
        <p:txBody>
          <a:bodyPr wrap="square">
            <a:spAutoFit/>
          </a:bodyPr>
          <a:lstStyle/>
          <a:p>
            <a:pPr algn="ctr"/>
            <a:r>
              <a:rPr lang="en-US" sz="3200" b="1" dirty="0">
                <a:latin typeface="Courier New" panose="02070309020205020404" pitchFamily="49" charset="0"/>
                <a:cs typeface="Courier New" panose="02070309020205020404" pitchFamily="49" charset="0"/>
              </a:rPr>
              <a:t>NumPy</a:t>
            </a:r>
            <a:r>
              <a:rPr lang="en-US" sz="3200" b="1" dirty="0"/>
              <a:t> - </a:t>
            </a:r>
            <a:r>
              <a:rPr lang="en-US" sz="3200" b="1" dirty="0">
                <a:latin typeface="Papyrus" panose="020B0602040200020303" pitchFamily="34" charset="77"/>
              </a:rPr>
              <a:t>Indexing &amp; Slicing</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Contents of </a:t>
            </a:r>
            <a:r>
              <a:rPr lang="en-US" sz="3200" b="1" dirty="0" err="1">
                <a:latin typeface="Papyrus" panose="020B0602040200020303" pitchFamily="34" charset="77"/>
              </a:rPr>
              <a:t>ndarray</a:t>
            </a:r>
            <a:r>
              <a:rPr lang="en-US" sz="3200" b="1" dirty="0">
                <a:latin typeface="Papyrus" panose="020B0602040200020303" pitchFamily="34" charset="77"/>
              </a:rPr>
              <a:t> object can be accessed and modified by indexing or slicing.</a:t>
            </a:r>
          </a:p>
          <a:p>
            <a:pPr algn="ctr"/>
            <a:endParaRPr lang="en-US" sz="1200" b="1" dirty="0">
              <a:latin typeface="Papyrus" panose="020B0602040200020303" pitchFamily="34" charset="77"/>
            </a:endParaRPr>
          </a:p>
          <a:p>
            <a:pPr algn="ctr"/>
            <a:r>
              <a:rPr lang="en-US" sz="3200" b="1" dirty="0">
                <a:latin typeface="Papyrus" panose="020B0602040200020303" pitchFamily="34" charset="77"/>
              </a:rPr>
              <a:t>Three types of indexing methods are available − field access, basic slicing and advanced indexing.</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A basic Python slice object is constructed by giving </a:t>
            </a:r>
            <a:r>
              <a:rPr lang="en-US" sz="3200" b="1" dirty="0">
                <a:latin typeface="Courier New" panose="02070309020205020404" pitchFamily="49" charset="0"/>
                <a:cs typeface="Courier New" panose="02070309020205020404" pitchFamily="49" charset="0"/>
              </a:rPr>
              <a:t>start, stop, </a:t>
            </a:r>
            <a:r>
              <a:rPr lang="en-US" sz="3200" b="1" dirty="0">
                <a:latin typeface="Papyrus" panose="020B0602040200020303" pitchFamily="34" charset="77"/>
              </a:rPr>
              <a:t>and</a:t>
            </a:r>
            <a:r>
              <a:rPr lang="en-US" sz="3200" b="1" dirty="0"/>
              <a:t> </a:t>
            </a:r>
            <a:r>
              <a:rPr lang="en-US" sz="3200" b="1" dirty="0">
                <a:latin typeface="Courier New" panose="02070309020205020404" pitchFamily="49" charset="0"/>
                <a:cs typeface="Courier New" panose="02070309020205020404" pitchFamily="49" charset="0"/>
              </a:rPr>
              <a:t>step</a:t>
            </a:r>
            <a:r>
              <a:rPr lang="en-US" sz="3200" b="1" dirty="0"/>
              <a:t> </a:t>
            </a:r>
            <a:r>
              <a:rPr lang="en-US" sz="3200" b="1" dirty="0">
                <a:latin typeface="Papyrus" panose="020B0602040200020303" pitchFamily="34" charset="77"/>
              </a:rPr>
              <a:t>parameters to the built-in </a:t>
            </a:r>
            <a:r>
              <a:rPr lang="en-US" sz="3200" b="1" dirty="0">
                <a:latin typeface="Courier New" panose="02070309020205020404" pitchFamily="49" charset="0"/>
                <a:cs typeface="Courier New" panose="02070309020205020404" pitchFamily="49" charset="0"/>
              </a:rPr>
              <a:t>slice</a:t>
            </a:r>
            <a:r>
              <a:rPr lang="en-US" sz="3200" b="1" dirty="0"/>
              <a:t> </a:t>
            </a:r>
            <a:r>
              <a:rPr lang="en-US" sz="3200" b="1" dirty="0">
                <a:latin typeface="Papyrus" panose="020B0602040200020303" pitchFamily="34" charset="77"/>
              </a:rPr>
              <a:t>function</a:t>
            </a:r>
            <a:r>
              <a:rPr lang="en-US" sz="3200" b="1" dirty="0"/>
              <a:t>. </a:t>
            </a:r>
          </a:p>
          <a:p>
            <a:pPr algn="ctr"/>
            <a:endParaRPr lang="en-US" sz="1200" b="1" dirty="0"/>
          </a:p>
          <a:p>
            <a:pPr algn="ctr"/>
            <a:r>
              <a:rPr lang="en-US" sz="3200" b="1" dirty="0">
                <a:latin typeface="Papyrus" panose="020B0602040200020303" pitchFamily="34" charset="77"/>
              </a:rPr>
              <a:t>This slice object is passed to the array to extract a part of array.</a:t>
            </a:r>
          </a:p>
        </p:txBody>
      </p:sp>
    </p:spTree>
    <p:extLst>
      <p:ext uri="{BB962C8B-B14F-4D97-AF65-F5344CB8AC3E}">
        <p14:creationId xmlns:p14="http://schemas.microsoft.com/office/powerpoint/2010/main" val="23756470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1E4A289-A33D-EA44-8761-67732DC0F3F5}"/>
              </a:ext>
            </a:extLst>
          </p:cNvPr>
          <p:cNvSpPr/>
          <p:nvPr/>
        </p:nvSpPr>
        <p:spPr>
          <a:xfrm>
            <a:off x="0" y="0"/>
            <a:ext cx="12192000" cy="7602081"/>
          </a:xfrm>
          <a:prstGeom prst="rect">
            <a:avLst/>
          </a:prstGeom>
        </p:spPr>
        <p:txBody>
          <a:bodyPr wrap="square">
            <a:spAutoFit/>
          </a:bodyPr>
          <a:lstStyle/>
          <a:p>
            <a:pPr algn="ctr"/>
            <a:r>
              <a:rPr lang="en-US" sz="3200" b="1" dirty="0">
                <a:latin typeface="Papyrus" panose="020B0602040200020303" pitchFamily="34" charset="77"/>
              </a:rPr>
              <a:t>Example 1</a:t>
            </a:r>
            <a:endParaRPr lang="en-US" sz="1200" b="1" dirty="0">
              <a:solidFill>
                <a:srgbClr val="000088"/>
              </a:solidFill>
              <a:latin typeface="Papyrus" panose="020B0602040200020303" pitchFamily="34" charset="77"/>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arange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s </a:t>
            </a:r>
            <a:r>
              <a:rPr lang="en-US" sz="3200" b="1" dirty="0">
                <a:solidFill>
                  <a:srgbClr val="666600"/>
                </a:solidFill>
                <a:latin typeface="Courier" pitchFamily="2" charset="0"/>
              </a:rPr>
              <a:t>=</a:t>
            </a:r>
            <a:r>
              <a:rPr lang="en-US" sz="3200" b="1" dirty="0">
                <a:solidFill>
                  <a:srgbClr val="000000"/>
                </a:solidFill>
                <a:latin typeface="Courier" pitchFamily="2" charset="0"/>
              </a:rPr>
              <a:t> slice</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7</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r>
              <a:rPr lang="en-US" sz="3200" b="1" dirty="0">
                <a:solidFill>
                  <a:srgbClr val="666600"/>
                </a:solidFill>
                <a:latin typeface="Courier" pitchFamily="2" charset="0"/>
              </a:rPr>
              <a:t>[</a:t>
            </a:r>
            <a:r>
              <a:rPr lang="en-US" sz="3200" b="1" dirty="0">
                <a:solidFill>
                  <a:srgbClr val="000000"/>
                </a:solidFill>
                <a:latin typeface="Courier" pitchFamily="2" charset="0"/>
              </a:rPr>
              <a:t>s</a:t>
            </a:r>
            <a:r>
              <a:rPr lang="en-US" sz="3200" b="1" dirty="0">
                <a:solidFill>
                  <a:srgbClr val="666600"/>
                </a:solidFill>
                <a:latin typeface="Courier" pitchFamily="2" charset="0"/>
              </a:rPr>
              <a:t>])</a:t>
            </a:r>
            <a:endParaRPr lang="en-US" sz="1200" b="1" dirty="0">
              <a:latin typeface="Courier" pitchFamily="2" charset="0"/>
            </a:endParaRPr>
          </a:p>
          <a:p>
            <a:r>
              <a:rPr lang="en-US" sz="3200" b="1" dirty="0">
                <a:latin typeface="Courier" pitchFamily="2" charset="0"/>
              </a:rPr>
              <a:t>[2 4 6]</a:t>
            </a:r>
          </a:p>
          <a:p>
            <a:endParaRPr lang="en-US" sz="1200" b="1" dirty="0"/>
          </a:p>
          <a:p>
            <a:pPr algn="ctr"/>
            <a:r>
              <a:rPr lang="en-US" sz="2600" b="1" dirty="0">
                <a:latin typeface="Papyrus" panose="020B0602040200020303" pitchFamily="34" charset="77"/>
              </a:rPr>
              <a:t>First, an </a:t>
            </a:r>
            <a:r>
              <a:rPr lang="en-US" sz="2600" b="1" dirty="0" err="1">
                <a:solidFill>
                  <a:srgbClr val="000088"/>
                </a:solidFill>
                <a:latin typeface="Courier" pitchFamily="2" charset="0"/>
              </a:rPr>
              <a:t>ndarray</a:t>
            </a:r>
            <a:r>
              <a:rPr lang="en-US" sz="2600" b="1" dirty="0">
                <a:latin typeface="Papyrus" panose="020B0602040200020303" pitchFamily="34" charset="77"/>
              </a:rPr>
              <a:t> object is prepared by </a:t>
            </a:r>
            <a:r>
              <a:rPr lang="en-US" sz="2600" b="1" dirty="0" err="1">
                <a:latin typeface="Courier New" panose="02070309020205020404" pitchFamily="49" charset="0"/>
                <a:cs typeface="Courier New" panose="02070309020205020404" pitchFamily="49" charset="0"/>
              </a:rPr>
              <a:t>arange</a:t>
            </a:r>
            <a:r>
              <a:rPr lang="en-US" sz="2600" b="1" dirty="0">
                <a:latin typeface="Courier New" panose="02070309020205020404" pitchFamily="49" charset="0"/>
                <a:cs typeface="Courier New" panose="02070309020205020404" pitchFamily="49" charset="0"/>
              </a:rPr>
              <a:t>()</a:t>
            </a:r>
            <a:r>
              <a:rPr lang="en-US" sz="2600" b="1" dirty="0">
                <a:latin typeface="Papyrus" panose="020B0602040200020303" pitchFamily="34" charset="77"/>
              </a:rPr>
              <a:t>function.</a:t>
            </a:r>
          </a:p>
          <a:p>
            <a:pPr algn="ctr"/>
            <a:r>
              <a:rPr lang="en-US" sz="2600" b="1" dirty="0">
                <a:latin typeface="Papyrus" panose="020B0602040200020303" pitchFamily="34" charset="77"/>
              </a:rPr>
              <a:t>Then a </a:t>
            </a:r>
            <a:r>
              <a:rPr lang="en-US" sz="2600" b="1" dirty="0">
                <a:solidFill>
                  <a:srgbClr val="000088"/>
                </a:solidFill>
                <a:latin typeface="Courier" pitchFamily="2" charset="0"/>
              </a:rPr>
              <a:t>slice</a:t>
            </a:r>
            <a:r>
              <a:rPr lang="en-US" sz="2600" b="1" dirty="0">
                <a:latin typeface="Papyrus" panose="020B0602040200020303" pitchFamily="34" charset="77"/>
              </a:rPr>
              <a:t> object is defined w. </a:t>
            </a:r>
            <a:r>
              <a:rPr lang="en-US" sz="2600" b="1" dirty="0">
                <a:solidFill>
                  <a:srgbClr val="000088"/>
                </a:solidFill>
                <a:latin typeface="Courier" pitchFamily="2" charset="0"/>
              </a:rPr>
              <a:t>start</a:t>
            </a:r>
            <a:r>
              <a:rPr lang="en-US" sz="2600" b="1" dirty="0">
                <a:latin typeface="Papyrus" panose="020B0602040200020303" pitchFamily="34" charset="77"/>
              </a:rPr>
              <a:t>, </a:t>
            </a:r>
            <a:r>
              <a:rPr lang="en-US" sz="2600" b="1" dirty="0">
                <a:solidFill>
                  <a:srgbClr val="000088"/>
                </a:solidFill>
                <a:latin typeface="Courier" pitchFamily="2" charset="0"/>
              </a:rPr>
              <a:t>stop</a:t>
            </a:r>
            <a:r>
              <a:rPr lang="en-US" sz="2600" b="1" dirty="0">
                <a:latin typeface="Papyrus" panose="020B0602040200020303" pitchFamily="34" charset="77"/>
              </a:rPr>
              <a:t>, and </a:t>
            </a:r>
            <a:r>
              <a:rPr lang="en-US" sz="2600" b="1" dirty="0">
                <a:solidFill>
                  <a:srgbClr val="000088"/>
                </a:solidFill>
                <a:latin typeface="Courier" pitchFamily="2" charset="0"/>
              </a:rPr>
              <a:t>step</a:t>
            </a:r>
            <a:r>
              <a:rPr lang="en-US" sz="2600" b="1" dirty="0">
                <a:latin typeface="Papyrus" panose="020B0602040200020303" pitchFamily="34" charset="77"/>
              </a:rPr>
              <a:t> values 2, 7, and 2 respectively. </a:t>
            </a:r>
          </a:p>
          <a:p>
            <a:pPr algn="ctr"/>
            <a:r>
              <a:rPr lang="en-US" sz="2600" b="1" dirty="0">
                <a:latin typeface="Papyrus" panose="020B0602040200020303" pitchFamily="34" charset="77"/>
              </a:rPr>
              <a:t>When this slice object is passed to the </a:t>
            </a:r>
            <a:r>
              <a:rPr lang="en-US" sz="2600" b="1" dirty="0" err="1">
                <a:solidFill>
                  <a:srgbClr val="000088"/>
                </a:solidFill>
                <a:latin typeface="Courier" pitchFamily="2" charset="0"/>
              </a:rPr>
              <a:t>ndarray</a:t>
            </a:r>
            <a:r>
              <a:rPr lang="en-US" sz="2600" b="1" dirty="0">
                <a:latin typeface="Papyrus" panose="020B0602040200020303" pitchFamily="34" charset="77"/>
              </a:rPr>
              <a:t>, a part of it starting with index 2 up to 7 with a step of 2 is sliced.</a:t>
            </a:r>
          </a:p>
          <a:p>
            <a:pPr algn="ctr"/>
            <a:r>
              <a:rPr lang="en-US" sz="2600" b="1" dirty="0">
                <a:latin typeface="Papyrus" panose="020B0602040200020303" pitchFamily="34" charset="77"/>
              </a:rPr>
              <a:t>The same result can also be obtained by giving the slicing parameters separated by a colon </a:t>
            </a:r>
            <a:r>
              <a:rPr lang="en-US" sz="2600" b="1" dirty="0">
                <a:solidFill>
                  <a:srgbClr val="000088"/>
                </a:solidFill>
                <a:latin typeface="Courier" pitchFamily="2" charset="0"/>
              </a:rPr>
              <a:t>: </a:t>
            </a:r>
          </a:p>
          <a:p>
            <a:pPr algn="ctr"/>
            <a:r>
              <a:rPr lang="en-US" sz="2600" b="1" dirty="0">
                <a:solidFill>
                  <a:srgbClr val="000088"/>
                </a:solidFill>
                <a:latin typeface="Courier" pitchFamily="2" charset="0"/>
              </a:rPr>
              <a:t>(</a:t>
            </a:r>
            <a:r>
              <a:rPr lang="en-US" sz="2600" b="1" dirty="0" err="1">
                <a:solidFill>
                  <a:srgbClr val="000088"/>
                </a:solidFill>
                <a:latin typeface="Courier" pitchFamily="2" charset="0"/>
              </a:rPr>
              <a:t>start:stop:step</a:t>
            </a:r>
            <a:r>
              <a:rPr lang="en-US" sz="2600" b="1" dirty="0">
                <a:solidFill>
                  <a:srgbClr val="000088"/>
                </a:solidFill>
                <a:latin typeface="Courier" pitchFamily="2" charset="0"/>
              </a:rPr>
              <a:t>) </a:t>
            </a:r>
          </a:p>
          <a:p>
            <a:pPr algn="ctr"/>
            <a:r>
              <a:rPr lang="en-US" sz="2600" b="1" dirty="0">
                <a:latin typeface="Papyrus" panose="020B0602040200020303" pitchFamily="34" charset="77"/>
              </a:rPr>
              <a:t>directly to the </a:t>
            </a:r>
            <a:r>
              <a:rPr lang="en-US" sz="2600" b="1" dirty="0" err="1">
                <a:solidFill>
                  <a:srgbClr val="000088"/>
                </a:solidFill>
                <a:latin typeface="Courier" pitchFamily="2" charset="0"/>
              </a:rPr>
              <a:t>ndarray</a:t>
            </a:r>
            <a:r>
              <a:rPr lang="en-US" sz="2600" b="1" dirty="0">
                <a:latin typeface="Papyrus" panose="020B0602040200020303" pitchFamily="34" charset="77"/>
              </a:rPr>
              <a:t> object.</a:t>
            </a:r>
          </a:p>
          <a:p>
            <a:endParaRPr lang="en-US" sz="3200" b="1" dirty="0"/>
          </a:p>
        </p:txBody>
      </p:sp>
    </p:spTree>
    <p:extLst>
      <p:ext uri="{BB962C8B-B14F-4D97-AF65-F5344CB8AC3E}">
        <p14:creationId xmlns:p14="http://schemas.microsoft.com/office/powerpoint/2010/main" val="2374787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570DF3-323A-B641-BC4D-C84D70D0AEC7}"/>
              </a:ext>
            </a:extLst>
          </p:cNvPr>
          <p:cNvSpPr txBox="1"/>
          <p:nvPr/>
        </p:nvSpPr>
        <p:spPr>
          <a:xfrm>
            <a:off x="0" y="736600"/>
            <a:ext cx="12192000" cy="5016758"/>
          </a:xfrm>
          <a:prstGeom prst="rect">
            <a:avLst/>
          </a:prstGeom>
          <a:noFill/>
        </p:spPr>
        <p:txBody>
          <a:bodyPr wrap="square" rtlCol="0">
            <a:spAutoFit/>
          </a:bodyPr>
          <a:lstStyle/>
          <a:p>
            <a:endParaRPr lang="en-US" b="1" dirty="0">
              <a:latin typeface="Papyrus" panose="020B0602040200020303" pitchFamily="34" charset="77"/>
            </a:endParaRPr>
          </a:p>
          <a:p>
            <a:pPr algn="ctr"/>
            <a:r>
              <a:rPr lang="en-US" sz="3200" b="1" dirty="0">
                <a:latin typeface="Papyrus" panose="020B0602040200020303" pitchFamily="34" charset="77"/>
              </a:rPr>
              <a:t>Not seeing anything? </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You need to “show” it.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Python is not like MATLAB in this sense.</a:t>
            </a:r>
          </a:p>
          <a:p>
            <a:endParaRPr lang="en-US" sz="1400" b="1" dirty="0">
              <a:latin typeface="Papyrus" panose="020B0602040200020303" pitchFamily="34" charset="77"/>
            </a:endParaRPr>
          </a:p>
          <a:p>
            <a:r>
              <a:rPr lang="en-US" sz="3200" b="1" dirty="0" err="1">
                <a:latin typeface="Courier New" panose="02070309020205020404" pitchFamily="49" charset="0"/>
                <a:cs typeface="Courier New" panose="02070309020205020404" pitchFamily="49" charset="0"/>
              </a:rPr>
              <a:t>plt.show</a:t>
            </a:r>
            <a:r>
              <a:rPr lang="en-US" sz="3200" b="1" dirty="0">
                <a:latin typeface="Courier New" panose="02070309020205020404" pitchFamily="49" charset="0"/>
                <a:cs typeface="Courier New" panose="02070309020205020404" pitchFamily="49" charset="0"/>
              </a:rPr>
              <a:t>()</a:t>
            </a:r>
          </a:p>
          <a:p>
            <a:pPr algn="ctr"/>
            <a:endParaRPr lang="en-US" sz="3200" b="1" dirty="0">
              <a:latin typeface="Papyrus" panose="020B0602040200020303" pitchFamily="34" charset="77"/>
            </a:endParaRPr>
          </a:p>
          <a:p>
            <a:pPr algn="ctr"/>
            <a:r>
              <a:rPr lang="en-US" sz="3200" b="1" dirty="0">
                <a:latin typeface="Papyrus" panose="020B0602040200020303" pitchFamily="34" charset="77"/>
              </a:rPr>
              <a:t>This also locks up the command line till you close the window</a:t>
            </a:r>
          </a:p>
          <a:p>
            <a:pPr algn="ctr"/>
            <a:r>
              <a:rPr lang="en-US" sz="3200" b="1" dirty="0">
                <a:latin typeface="Papyrus" panose="020B0602040200020303" pitchFamily="34" charset="77"/>
              </a:rPr>
              <a:t>(no having plots laying around to look at later).</a:t>
            </a:r>
          </a:p>
        </p:txBody>
      </p:sp>
    </p:spTree>
    <p:extLst>
      <p:ext uri="{BB962C8B-B14F-4D97-AF65-F5344CB8AC3E}">
        <p14:creationId xmlns:p14="http://schemas.microsoft.com/office/powerpoint/2010/main" val="32204778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15DB61-CD54-3D4F-9176-8F547CEBADFB}"/>
              </a:ext>
            </a:extLst>
          </p:cNvPr>
          <p:cNvSpPr/>
          <p:nvPr/>
        </p:nvSpPr>
        <p:spPr>
          <a:xfrm>
            <a:off x="0" y="0"/>
            <a:ext cx="12192000" cy="6863417"/>
          </a:xfrm>
          <a:prstGeom prst="rect">
            <a:avLst/>
          </a:prstGeom>
        </p:spPr>
        <p:txBody>
          <a:bodyPr wrap="square">
            <a:spAutoFit/>
          </a:bodyPr>
          <a:lstStyle/>
          <a:p>
            <a:pPr algn="ctr"/>
            <a:r>
              <a:rPr lang="en-US" sz="3200" b="1" dirty="0">
                <a:latin typeface="Papyrus" panose="020B0602040200020303" pitchFamily="34" charset="77"/>
              </a:rPr>
              <a:t>Example 2</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arange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b </a:t>
            </a:r>
            <a:r>
              <a:rPr lang="en-US" sz="3200" b="1" dirty="0">
                <a:solidFill>
                  <a:srgbClr val="666600"/>
                </a:solidFill>
                <a:latin typeface="Courier" pitchFamily="2" charset="0"/>
              </a:rPr>
              <a:t>=</a:t>
            </a:r>
            <a:r>
              <a:rPr lang="en-US" sz="3200" b="1" dirty="0">
                <a:solidFill>
                  <a:srgbClr val="000000"/>
                </a:solidFill>
                <a:latin typeface="Courier" pitchFamily="2" charset="0"/>
              </a:rPr>
              <a:t> a</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7</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(b)</a:t>
            </a:r>
          </a:p>
          <a:p>
            <a:pPr algn="just"/>
            <a:endParaRPr lang="en-US" sz="1200" b="1" dirty="0">
              <a:latin typeface="Courier" pitchFamily="2" charset="0"/>
            </a:endParaRPr>
          </a:p>
          <a:p>
            <a:pPr algn="just"/>
            <a:r>
              <a:rPr lang="en-US" sz="3200" b="1" dirty="0">
                <a:latin typeface="Courier" pitchFamily="2" charset="0"/>
              </a:rPr>
              <a:t>[2 4 6]</a:t>
            </a:r>
            <a:r>
              <a:rPr lang="en-US" sz="3200" b="1" dirty="0"/>
              <a:t> </a:t>
            </a:r>
          </a:p>
          <a:p>
            <a:pPr algn="just"/>
            <a:endParaRPr lang="en-US" sz="1200" b="1" dirty="0"/>
          </a:p>
          <a:p>
            <a:pPr algn="ctr"/>
            <a:r>
              <a:rPr lang="en-US" sz="3200" b="1" dirty="0">
                <a:latin typeface="Papyrus" panose="020B0602040200020303" pitchFamily="34" charset="77"/>
              </a:rPr>
              <a:t>If only one parameter is given, a single item corresponding to the index will be returned. </a:t>
            </a:r>
          </a:p>
          <a:p>
            <a:pPr algn="ctr"/>
            <a:r>
              <a:rPr lang="en-US" sz="3200" b="1" dirty="0">
                <a:latin typeface="Papyrus" panose="020B0602040200020303" pitchFamily="34" charset="77"/>
              </a:rPr>
              <a:t>If </a:t>
            </a:r>
            <a:r>
              <a:rPr lang="en-US" sz="3200" b="1" dirty="0">
                <a:solidFill>
                  <a:srgbClr val="000088"/>
                </a:solidFill>
                <a:latin typeface="Courier" pitchFamily="2" charset="0"/>
              </a:rPr>
              <a:t>a</a:t>
            </a:r>
            <a:r>
              <a:rPr lang="en-US" sz="3200" b="1" dirty="0">
                <a:latin typeface="Papyrus" panose="020B0602040200020303" pitchFamily="34" charset="77"/>
              </a:rPr>
              <a:t> : is inserted in front of it, all items from that index onwards will be extracted. </a:t>
            </a:r>
          </a:p>
          <a:p>
            <a:pPr algn="ctr"/>
            <a:r>
              <a:rPr lang="en-US" sz="3200" b="1" dirty="0">
                <a:latin typeface="Papyrus" panose="020B0602040200020303" pitchFamily="34" charset="77"/>
              </a:rPr>
              <a:t>If two parameters (with </a:t>
            </a:r>
            <a:r>
              <a:rPr lang="en-US" sz="3200" b="1" dirty="0">
                <a:solidFill>
                  <a:srgbClr val="000088"/>
                </a:solidFill>
                <a:latin typeface="Courier" pitchFamily="2" charset="0"/>
              </a:rPr>
              <a:t>:</a:t>
            </a:r>
            <a:r>
              <a:rPr lang="en-US" sz="3200" b="1" dirty="0">
                <a:latin typeface="Papyrus" panose="020B0602040200020303" pitchFamily="34" charset="77"/>
              </a:rPr>
              <a:t> between them) is used, items between the two indexes (</a:t>
            </a:r>
            <a:r>
              <a:rPr lang="en-US" sz="3200" b="1" dirty="0">
                <a:solidFill>
                  <a:srgbClr val="000088"/>
                </a:solidFill>
                <a:latin typeface="Courier" pitchFamily="2" charset="0"/>
              </a:rPr>
              <a:t>not including the stop index</a:t>
            </a:r>
            <a:r>
              <a:rPr lang="en-US" sz="3200" b="1" dirty="0">
                <a:latin typeface="Papyrus" panose="020B0602040200020303" pitchFamily="34" charset="77"/>
              </a:rPr>
              <a:t>) with default step one are sliced.</a:t>
            </a:r>
          </a:p>
        </p:txBody>
      </p:sp>
    </p:spTree>
    <p:extLst>
      <p:ext uri="{BB962C8B-B14F-4D97-AF65-F5344CB8AC3E}">
        <p14:creationId xmlns:p14="http://schemas.microsoft.com/office/powerpoint/2010/main" val="2358746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44ABAE-A17C-C94F-90B2-6C4C2CB5B275}"/>
              </a:ext>
            </a:extLst>
          </p:cNvPr>
          <p:cNvSpPr/>
          <p:nvPr/>
        </p:nvSpPr>
        <p:spPr>
          <a:xfrm>
            <a:off x="0" y="-1"/>
            <a:ext cx="12192000" cy="6924973"/>
          </a:xfrm>
          <a:prstGeom prst="rect">
            <a:avLst/>
          </a:prstGeom>
        </p:spPr>
        <p:txBody>
          <a:bodyPr wrap="square">
            <a:spAutoFit/>
          </a:bodyPr>
          <a:lstStyle/>
          <a:p>
            <a:pPr algn="ctr"/>
            <a:r>
              <a:rPr lang="en-US" sz="3200" b="1" dirty="0">
                <a:latin typeface="Papyrus" panose="020B0602040200020303" pitchFamily="34" charset="77"/>
              </a:rPr>
              <a:t>Example 3</a:t>
            </a:r>
          </a:p>
          <a:p>
            <a:pPr algn="just"/>
            <a:endParaRPr lang="en-US" sz="1200" b="1" dirty="0">
              <a:solidFill>
                <a:srgbClr val="880000"/>
              </a:solidFill>
            </a:endParaRPr>
          </a:p>
          <a:p>
            <a:pPr algn="just"/>
            <a:r>
              <a:rPr lang="en-US" sz="3200" b="1" dirty="0">
                <a:solidFill>
                  <a:srgbClr val="880000"/>
                </a:solidFill>
                <a:latin typeface="Courier" pitchFamily="2" charset="0"/>
              </a:rPr>
              <a:t># slice single item </a:t>
            </a: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arange</a:t>
            </a:r>
            <a:r>
              <a:rPr lang="en-US" sz="3200" b="1" dirty="0">
                <a:solidFill>
                  <a:srgbClr val="666600"/>
                </a:solidFill>
                <a:latin typeface="Courier" pitchFamily="2" charset="0"/>
              </a:rPr>
              <a:t>(</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b </a:t>
            </a:r>
            <a:r>
              <a:rPr lang="en-US" sz="3200" b="1" dirty="0">
                <a:solidFill>
                  <a:srgbClr val="666600"/>
                </a:solidFill>
                <a:latin typeface="Courier" pitchFamily="2" charset="0"/>
              </a:rPr>
              <a:t>=</a:t>
            </a:r>
            <a:r>
              <a:rPr lang="en-US" sz="3200" b="1" dirty="0">
                <a:solidFill>
                  <a:srgbClr val="000000"/>
                </a:solidFill>
                <a:latin typeface="Courier" pitchFamily="2" charset="0"/>
              </a:rPr>
              <a:t> a</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b)</a:t>
            </a:r>
          </a:p>
          <a:p>
            <a:endParaRPr lang="en-US" sz="1200" b="1" dirty="0">
              <a:latin typeface="Courier" pitchFamily="2" charset="0"/>
            </a:endParaRPr>
          </a:p>
          <a:p>
            <a:r>
              <a:rPr lang="en-US" sz="3200" b="1" dirty="0">
                <a:latin typeface="Courier" pitchFamily="2" charset="0"/>
              </a:rPr>
              <a:t>5</a:t>
            </a:r>
          </a:p>
          <a:p>
            <a:endParaRPr lang="en-US" sz="1200" b="1" dirty="0"/>
          </a:p>
          <a:p>
            <a:pPr algn="ctr"/>
            <a:r>
              <a:rPr lang="en-US" sz="3200" b="1" dirty="0">
                <a:latin typeface="Papyrus" panose="020B0602040200020303" pitchFamily="34" charset="77"/>
              </a:rPr>
              <a:t>Example 4</a:t>
            </a:r>
          </a:p>
          <a:p>
            <a:endParaRPr lang="en-US" sz="1200" b="1" dirty="0"/>
          </a:p>
          <a:p>
            <a:r>
              <a:rPr lang="en-US" sz="3200" b="1" dirty="0">
                <a:latin typeface="Courier" pitchFamily="2" charset="0"/>
              </a:rPr>
              <a:t># slice items starting from index </a:t>
            </a:r>
          </a:p>
          <a:p>
            <a:r>
              <a:rPr lang="en-US" sz="3200" b="1" dirty="0">
                <a:latin typeface="Courier" pitchFamily="2" charset="0"/>
              </a:rPr>
              <a:t>import </a:t>
            </a:r>
            <a:r>
              <a:rPr lang="en-US" sz="3200" b="1" dirty="0" err="1">
                <a:latin typeface="Courier" pitchFamily="2" charset="0"/>
              </a:rPr>
              <a:t>numpy</a:t>
            </a:r>
            <a:r>
              <a:rPr lang="en-US" sz="3200" b="1" dirty="0">
                <a:latin typeface="Courier" pitchFamily="2" charset="0"/>
              </a:rPr>
              <a:t> as np </a:t>
            </a:r>
          </a:p>
          <a:p>
            <a:r>
              <a:rPr lang="en-US" sz="3200" b="1" dirty="0">
                <a:latin typeface="Courier" pitchFamily="2" charset="0"/>
              </a:rPr>
              <a:t>a = </a:t>
            </a:r>
            <a:r>
              <a:rPr lang="en-US" sz="3200" b="1" dirty="0" err="1">
                <a:latin typeface="Courier" pitchFamily="2" charset="0"/>
              </a:rPr>
              <a:t>np.arange</a:t>
            </a:r>
            <a:r>
              <a:rPr lang="en-US" sz="3200" b="1" dirty="0">
                <a:latin typeface="Courier" pitchFamily="2" charset="0"/>
              </a:rPr>
              <a:t>(10) </a:t>
            </a:r>
          </a:p>
          <a:p>
            <a:r>
              <a:rPr lang="en-US" sz="3200" b="1" dirty="0">
                <a:latin typeface="Courier" pitchFamily="2" charset="0"/>
              </a:rPr>
              <a:t>print(a[2:])</a:t>
            </a:r>
          </a:p>
          <a:p>
            <a:endParaRPr lang="en-US" sz="1200" b="1" dirty="0"/>
          </a:p>
          <a:p>
            <a:r>
              <a:rPr lang="en-US" sz="3200" b="1" dirty="0">
                <a:latin typeface="Courier" pitchFamily="2" charset="0"/>
              </a:rPr>
              <a:t>[2 3 4 5 6 7 8 9]</a:t>
            </a:r>
          </a:p>
        </p:txBody>
      </p:sp>
    </p:spTree>
    <p:extLst>
      <p:ext uri="{BB962C8B-B14F-4D97-AF65-F5344CB8AC3E}">
        <p14:creationId xmlns:p14="http://schemas.microsoft.com/office/powerpoint/2010/main" val="16657571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46EBA-DC1C-EA4F-AEF2-EE4224AA2C1D}"/>
              </a:ext>
            </a:extLst>
          </p:cNvPr>
          <p:cNvSpPr/>
          <p:nvPr/>
        </p:nvSpPr>
        <p:spPr>
          <a:xfrm>
            <a:off x="0" y="450376"/>
            <a:ext cx="12192000" cy="5016758"/>
          </a:xfrm>
          <a:prstGeom prst="rect">
            <a:avLst/>
          </a:prstGeom>
        </p:spPr>
        <p:txBody>
          <a:bodyPr wrap="square">
            <a:spAutoFit/>
          </a:bodyPr>
          <a:lstStyle/>
          <a:p>
            <a:pPr algn="ctr"/>
            <a:r>
              <a:rPr lang="en-US" sz="3200" dirty="0">
                <a:latin typeface="Papyrus" panose="020B0602040200020303" pitchFamily="34" charset="77"/>
              </a:rPr>
              <a:t>Example 5</a:t>
            </a:r>
          </a:p>
          <a:p>
            <a:pPr algn="just"/>
            <a:endParaRPr lang="en-US" sz="3200" dirty="0">
              <a:solidFill>
                <a:srgbClr val="880000"/>
              </a:solidFill>
            </a:endParaRPr>
          </a:p>
          <a:p>
            <a:pPr algn="just"/>
            <a:r>
              <a:rPr lang="en-US" sz="3200" dirty="0">
                <a:solidFill>
                  <a:srgbClr val="880000"/>
                </a:solidFill>
                <a:latin typeface="Courier" pitchFamily="2" charset="0"/>
              </a:rPr>
              <a:t># slice items between indexes </a:t>
            </a:r>
          </a:p>
          <a:p>
            <a:pPr algn="just"/>
            <a:r>
              <a:rPr lang="en-US" sz="3200" dirty="0">
                <a:solidFill>
                  <a:srgbClr val="000088"/>
                </a:solidFill>
                <a:latin typeface="Courier" pitchFamily="2" charset="0"/>
              </a:rPr>
              <a:t>import</a:t>
            </a:r>
            <a:r>
              <a:rPr lang="en-US" sz="3200" dirty="0">
                <a:solidFill>
                  <a:srgbClr val="000000"/>
                </a:solidFill>
                <a:latin typeface="Courier" pitchFamily="2" charset="0"/>
              </a:rPr>
              <a:t> </a:t>
            </a:r>
            <a:r>
              <a:rPr lang="en-US" sz="3200" dirty="0" err="1">
                <a:solidFill>
                  <a:srgbClr val="000000"/>
                </a:solidFill>
                <a:latin typeface="Courier" pitchFamily="2" charset="0"/>
              </a:rPr>
              <a:t>numpy</a:t>
            </a:r>
            <a:r>
              <a:rPr lang="en-US" sz="3200" dirty="0">
                <a:solidFill>
                  <a:srgbClr val="000000"/>
                </a:solidFill>
                <a:latin typeface="Courier" pitchFamily="2" charset="0"/>
              </a:rPr>
              <a:t> </a:t>
            </a:r>
            <a:r>
              <a:rPr lang="en-US" sz="3200" dirty="0">
                <a:solidFill>
                  <a:srgbClr val="000088"/>
                </a:solidFill>
                <a:latin typeface="Courier" pitchFamily="2" charset="0"/>
              </a:rPr>
              <a:t>as</a:t>
            </a:r>
            <a:r>
              <a:rPr lang="en-US" sz="3200" dirty="0">
                <a:solidFill>
                  <a:srgbClr val="000000"/>
                </a:solidFill>
                <a:latin typeface="Courier" pitchFamily="2" charset="0"/>
              </a:rPr>
              <a:t> np </a:t>
            </a:r>
          </a:p>
          <a:p>
            <a:pPr algn="just"/>
            <a:r>
              <a:rPr lang="en-US" sz="3200" dirty="0">
                <a:solidFill>
                  <a:srgbClr val="000000"/>
                </a:solidFill>
                <a:latin typeface="Courier" pitchFamily="2" charset="0"/>
              </a:rPr>
              <a:t>a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arange</a:t>
            </a:r>
            <a:r>
              <a:rPr lang="en-US" sz="3200" dirty="0">
                <a:solidFill>
                  <a:srgbClr val="666600"/>
                </a:solidFill>
                <a:latin typeface="Courier" pitchFamily="2" charset="0"/>
              </a:rPr>
              <a:t>(</a:t>
            </a:r>
            <a:r>
              <a:rPr lang="en-US" sz="3200" dirty="0">
                <a:solidFill>
                  <a:srgbClr val="006666"/>
                </a:solidFill>
                <a:latin typeface="Courier" pitchFamily="2" charset="0"/>
              </a:rPr>
              <a:t>10</a:t>
            </a:r>
            <a:r>
              <a:rPr lang="en-US" sz="3200" dirty="0">
                <a:solidFill>
                  <a:srgbClr val="666600"/>
                </a:solidFill>
                <a:latin typeface="Courier" pitchFamily="2" charset="0"/>
              </a:rPr>
              <a:t>)</a:t>
            </a:r>
            <a:r>
              <a:rPr lang="en-US" sz="3200" dirty="0">
                <a:solidFill>
                  <a:srgbClr val="000000"/>
                </a:solidFill>
                <a:latin typeface="Courier" pitchFamily="2" charset="0"/>
              </a:rPr>
              <a:t> </a:t>
            </a:r>
          </a:p>
          <a:p>
            <a:pPr algn="just"/>
            <a:r>
              <a:rPr lang="en-US" sz="3200" dirty="0">
                <a:solidFill>
                  <a:srgbClr val="000088"/>
                </a:solidFill>
                <a:latin typeface="Courier" pitchFamily="2" charset="0"/>
              </a:rPr>
              <a:t>print</a:t>
            </a:r>
            <a:r>
              <a:rPr lang="en-US" sz="3200" dirty="0">
                <a:solidFill>
                  <a:srgbClr val="000000"/>
                </a:solidFill>
                <a:latin typeface="Courier" pitchFamily="2" charset="0"/>
              </a:rPr>
              <a:t>(a</a:t>
            </a:r>
            <a:r>
              <a:rPr lang="en-US" sz="3200" dirty="0">
                <a:solidFill>
                  <a:srgbClr val="666600"/>
                </a:solidFill>
                <a:latin typeface="Courier" pitchFamily="2" charset="0"/>
              </a:rPr>
              <a:t>[</a:t>
            </a:r>
            <a:r>
              <a:rPr lang="en-US" sz="3200" dirty="0">
                <a:solidFill>
                  <a:srgbClr val="006666"/>
                </a:solidFill>
                <a:latin typeface="Courier" pitchFamily="2" charset="0"/>
              </a:rPr>
              <a:t>2</a:t>
            </a:r>
            <a:r>
              <a:rPr lang="en-US" sz="3200" dirty="0">
                <a:solidFill>
                  <a:srgbClr val="666600"/>
                </a:solidFill>
                <a:latin typeface="Courier" pitchFamily="2" charset="0"/>
              </a:rPr>
              <a:t>:</a:t>
            </a:r>
            <a:r>
              <a:rPr lang="en-US" sz="3200" dirty="0">
                <a:solidFill>
                  <a:srgbClr val="006666"/>
                </a:solidFill>
                <a:latin typeface="Courier" pitchFamily="2" charset="0"/>
              </a:rPr>
              <a:t>5</a:t>
            </a:r>
            <a:r>
              <a:rPr lang="en-US" sz="3200" dirty="0">
                <a:solidFill>
                  <a:srgbClr val="666600"/>
                </a:solidFill>
                <a:latin typeface="Courier" pitchFamily="2" charset="0"/>
              </a:rPr>
              <a:t>])</a:t>
            </a:r>
          </a:p>
          <a:p>
            <a:pPr algn="just"/>
            <a:endParaRPr lang="en-US" sz="3200" dirty="0">
              <a:solidFill>
                <a:srgbClr val="000000"/>
              </a:solidFill>
              <a:latin typeface="Courier" pitchFamily="2" charset="0"/>
            </a:endParaRPr>
          </a:p>
          <a:p>
            <a:pPr algn="just"/>
            <a:r>
              <a:rPr lang="en-US" sz="3200" dirty="0">
                <a:latin typeface="Courier" pitchFamily="2" charset="0"/>
              </a:rPr>
              <a:t>[2 3 4] </a:t>
            </a:r>
          </a:p>
          <a:p>
            <a:pPr algn="just"/>
            <a:endParaRPr lang="en-US" sz="3200" dirty="0">
              <a:solidFill>
                <a:srgbClr val="000000"/>
              </a:solidFill>
            </a:endParaRPr>
          </a:p>
          <a:p>
            <a:pPr algn="ctr"/>
            <a:r>
              <a:rPr lang="en-US" sz="3200" dirty="0">
                <a:latin typeface="Papyrus" panose="020B0602040200020303" pitchFamily="34" charset="77"/>
              </a:rPr>
              <a:t>The above description applies to multi-dimensional </a:t>
            </a:r>
            <a:r>
              <a:rPr lang="en-US" sz="3200" dirty="0" err="1">
                <a:solidFill>
                  <a:srgbClr val="000088"/>
                </a:solidFill>
                <a:latin typeface="Courier" pitchFamily="2" charset="0"/>
              </a:rPr>
              <a:t>ndarray</a:t>
            </a:r>
            <a:r>
              <a:rPr lang="en-US" sz="3200" dirty="0">
                <a:latin typeface="Papyrus" panose="020B0602040200020303" pitchFamily="34" charset="77"/>
              </a:rPr>
              <a:t> too.</a:t>
            </a:r>
          </a:p>
        </p:txBody>
      </p:sp>
    </p:spTree>
    <p:extLst>
      <p:ext uri="{BB962C8B-B14F-4D97-AF65-F5344CB8AC3E}">
        <p14:creationId xmlns:p14="http://schemas.microsoft.com/office/powerpoint/2010/main" val="2710315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F0E40E-A4CB-924B-BBBF-2178C31B0858}"/>
              </a:ext>
            </a:extLst>
          </p:cNvPr>
          <p:cNvSpPr/>
          <p:nvPr/>
        </p:nvSpPr>
        <p:spPr>
          <a:xfrm>
            <a:off x="0" y="204720"/>
            <a:ext cx="12192000" cy="6370975"/>
          </a:xfrm>
          <a:prstGeom prst="rect">
            <a:avLst/>
          </a:prstGeom>
        </p:spPr>
        <p:txBody>
          <a:bodyPr wrap="square">
            <a:spAutoFit/>
          </a:bodyPr>
          <a:lstStyle/>
          <a:p>
            <a:pPr algn="ctr"/>
            <a:r>
              <a:rPr lang="en-US" sz="3200" b="1" dirty="0">
                <a:latin typeface="Papyrus" panose="020B0602040200020303" pitchFamily="34" charset="77"/>
              </a:rPr>
              <a:t>Example 6</a:t>
            </a:r>
            <a:endParaRPr lang="en-US" sz="3200" b="1" dirty="0">
              <a:solidFill>
                <a:srgbClr val="000088"/>
              </a:solidFill>
              <a:latin typeface="Papyrus" panose="020B0602040200020303" pitchFamily="34" charset="77"/>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6666"/>
                </a:solidFill>
                <a:latin typeface="Courier" pitchFamily="2" charset="0"/>
              </a:rPr>
              <a:t>4</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6666"/>
                </a:solidFill>
                <a:latin typeface="Courier" pitchFamily="2" charset="0"/>
              </a:rPr>
              <a:t>4</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6666"/>
                </a:solidFill>
                <a:latin typeface="Courier" pitchFamily="2" charset="0"/>
              </a:rPr>
              <a:t>6</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 </a:t>
            </a:r>
          </a:p>
          <a:p>
            <a:pPr algn="just"/>
            <a:r>
              <a:rPr lang="en-US" sz="3200" b="1" dirty="0">
                <a:solidFill>
                  <a:srgbClr val="880000"/>
                </a:solidFill>
                <a:latin typeface="Courier" pitchFamily="2" charset="0"/>
              </a:rPr>
              <a:t># slice items starting from index</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 </a:t>
            </a:r>
            <a:r>
              <a:rPr lang="en-US" sz="3200" b="1" dirty="0">
                <a:solidFill>
                  <a:srgbClr val="008800"/>
                </a:solidFill>
                <a:latin typeface="Courier" pitchFamily="2" charset="0"/>
              </a:rPr>
              <a:t>'Now we will slice the array from the index a[1:]'</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endParaRPr lang="en-US" sz="1200" b="1" dirty="0">
              <a:latin typeface="Courier" pitchFamily="2" charset="0"/>
            </a:endParaRPr>
          </a:p>
          <a:p>
            <a:pPr algn="just"/>
            <a:r>
              <a:rPr lang="en-US" sz="3200" b="1" dirty="0">
                <a:latin typeface="Courier" pitchFamily="2" charset="0"/>
              </a:rPr>
              <a:t>[[1 2 3] [3 4 5] [4 5 6]] </a:t>
            </a:r>
          </a:p>
          <a:p>
            <a:pPr algn="just"/>
            <a:r>
              <a:rPr lang="en-US" sz="3200" b="1" dirty="0">
                <a:latin typeface="Courier" pitchFamily="2" charset="0"/>
              </a:rPr>
              <a:t>Now we will slice the array from the index </a:t>
            </a:r>
          </a:p>
          <a:p>
            <a:pPr algn="just"/>
            <a:r>
              <a:rPr lang="en-US" sz="3200" b="1" dirty="0">
                <a:latin typeface="Courier" pitchFamily="2" charset="0"/>
              </a:rPr>
              <a:t>a[1:] [[3 4 5] [4 5 6]]</a:t>
            </a:r>
          </a:p>
          <a:p>
            <a:pPr algn="just"/>
            <a:endParaRPr lang="en-US" sz="1200" b="1" dirty="0"/>
          </a:p>
          <a:p>
            <a:pPr algn="ctr"/>
            <a:r>
              <a:rPr lang="en-US" sz="3200" b="1" dirty="0">
                <a:latin typeface="Papyrus" panose="020B0602040200020303" pitchFamily="34" charset="77"/>
              </a:rPr>
              <a:t>Takes elements from 2</a:t>
            </a:r>
            <a:r>
              <a:rPr lang="en-US" sz="3200" b="1" baseline="30000" dirty="0">
                <a:latin typeface="Papyrus" panose="020B0602040200020303" pitchFamily="34" charset="77"/>
              </a:rPr>
              <a:t>nd</a:t>
            </a:r>
            <a:r>
              <a:rPr lang="en-US" sz="3200" b="1" dirty="0">
                <a:latin typeface="Papyrus" panose="020B0602040200020303" pitchFamily="34" charset="77"/>
              </a:rPr>
              <a:t> row to end (as 2d matrix)</a:t>
            </a:r>
          </a:p>
        </p:txBody>
      </p:sp>
    </p:spTree>
    <p:extLst>
      <p:ext uri="{BB962C8B-B14F-4D97-AF65-F5344CB8AC3E}">
        <p14:creationId xmlns:p14="http://schemas.microsoft.com/office/powerpoint/2010/main" val="30357406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57FF7-C68C-3942-B9A3-A777BFF57813}"/>
              </a:ext>
            </a:extLst>
          </p:cNvPr>
          <p:cNvSpPr/>
          <p:nvPr/>
        </p:nvSpPr>
        <p:spPr>
          <a:xfrm>
            <a:off x="0" y="245663"/>
            <a:ext cx="12192000" cy="6494085"/>
          </a:xfrm>
          <a:prstGeom prst="rect">
            <a:avLst/>
          </a:prstGeom>
        </p:spPr>
        <p:txBody>
          <a:bodyPr wrap="square">
            <a:spAutoFit/>
          </a:bodyPr>
          <a:lstStyle/>
          <a:p>
            <a:pPr algn="ctr"/>
            <a:r>
              <a:rPr lang="en-US" sz="3200" b="1" dirty="0">
                <a:solidFill>
                  <a:srgbClr val="000000"/>
                </a:solidFill>
                <a:latin typeface="Papyrus" panose="020B0602040200020303" pitchFamily="34" charset="77"/>
              </a:rPr>
              <a:t>Slicing can also include ellipsis (…) to make a selection tuple of the same length as the dimension of an array. </a:t>
            </a:r>
          </a:p>
          <a:p>
            <a:pPr algn="ctr"/>
            <a:r>
              <a:rPr lang="en-US" sz="3200" b="1" dirty="0">
                <a:solidFill>
                  <a:srgbClr val="000000"/>
                </a:solidFill>
                <a:latin typeface="Papyrus" panose="020B0602040200020303" pitchFamily="34" charset="77"/>
              </a:rPr>
              <a:t>If ellipsis is used at the row position, it will return an </a:t>
            </a:r>
            <a:r>
              <a:rPr lang="en-US" sz="3200" b="1" dirty="0" err="1">
                <a:solidFill>
                  <a:srgbClr val="000000"/>
                </a:solidFill>
                <a:latin typeface="Papyrus" panose="020B0602040200020303" pitchFamily="34" charset="77"/>
              </a:rPr>
              <a:t>ndarray</a:t>
            </a:r>
            <a:r>
              <a:rPr lang="en-US" sz="3200" b="1" dirty="0">
                <a:solidFill>
                  <a:srgbClr val="000000"/>
                </a:solidFill>
                <a:latin typeface="Papyrus" panose="020B0602040200020303" pitchFamily="34" charset="77"/>
              </a:rPr>
              <a:t> comprising of items in rows.</a:t>
            </a:r>
          </a:p>
          <a:p>
            <a:pPr algn="ctr"/>
            <a:r>
              <a:rPr lang="en-US" sz="3200" b="1" dirty="0">
                <a:latin typeface="Papyrus" panose="020B0602040200020303" pitchFamily="34" charset="77"/>
              </a:rPr>
              <a:t>Example 7</a:t>
            </a:r>
          </a:p>
          <a:p>
            <a:r>
              <a:rPr lang="en-US" sz="3200" b="1" dirty="0">
                <a:solidFill>
                  <a:srgbClr val="880000"/>
                </a:solidFill>
                <a:latin typeface="Courier" pitchFamily="2" charset="0"/>
              </a:rPr>
              <a:t># array to begin with </a:t>
            </a:r>
          </a:p>
          <a:p>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r>
              <a:rPr lang="en-US" sz="3200" b="1" dirty="0">
                <a:solidFill>
                  <a:srgbClr val="000000"/>
                </a:solidFill>
                <a:latin typeface="Courier" pitchFamily="2" charset="0"/>
              </a:rPr>
              <a:t>a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6666"/>
                </a:solidFill>
                <a:latin typeface="Courier" pitchFamily="2" charset="0"/>
              </a:rPr>
              <a:t>4</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6666"/>
                </a:solidFill>
                <a:latin typeface="Courier" pitchFamily="2" charset="0"/>
              </a:rPr>
              <a:t>4</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6666"/>
                </a:solidFill>
                <a:latin typeface="Courier" pitchFamily="2" charset="0"/>
              </a:rPr>
              <a:t>6</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r>
              <a:rPr lang="en-US" sz="3200" b="1" dirty="0">
                <a:solidFill>
                  <a:srgbClr val="000088"/>
                </a:solidFill>
                <a:latin typeface="Courier" pitchFamily="2" charset="0"/>
              </a:rPr>
              <a:t>print</a:t>
            </a:r>
            <a:r>
              <a:rPr lang="en-US" sz="3200" b="1" dirty="0">
                <a:solidFill>
                  <a:srgbClr val="000000"/>
                </a:solidFill>
                <a:latin typeface="Courier" pitchFamily="2" charset="0"/>
              </a:rPr>
              <a:t> </a:t>
            </a:r>
            <a:r>
              <a:rPr lang="en-US" sz="3200" b="1" dirty="0">
                <a:solidFill>
                  <a:srgbClr val="008800"/>
                </a:solidFill>
                <a:latin typeface="Courier" pitchFamily="2" charset="0"/>
              </a:rPr>
              <a:t>'Our array is:'</a:t>
            </a:r>
            <a:r>
              <a:rPr lang="en-US" sz="3200" b="1" dirty="0">
                <a:solidFill>
                  <a:srgbClr val="000000"/>
                </a:solidFill>
                <a:latin typeface="Courier" pitchFamily="2" charset="0"/>
              </a:rPr>
              <a:t> </a:t>
            </a:r>
          </a:p>
          <a:p>
            <a:r>
              <a:rPr lang="en-US" sz="3200" b="1" dirty="0">
                <a:solidFill>
                  <a:srgbClr val="000088"/>
                </a:solidFill>
                <a:latin typeface="Courier" pitchFamily="2" charset="0"/>
              </a:rPr>
              <a:t>print</a:t>
            </a:r>
            <a:r>
              <a:rPr lang="en-US" sz="3200" b="1" dirty="0">
                <a:solidFill>
                  <a:srgbClr val="000000"/>
                </a:solidFill>
                <a:latin typeface="Courier" pitchFamily="2" charset="0"/>
              </a:rPr>
              <a:t>(a) </a:t>
            </a:r>
          </a:p>
          <a:p>
            <a:r>
              <a:rPr lang="en-US" sz="3200" b="1" dirty="0">
                <a:solidFill>
                  <a:srgbClr val="000088"/>
                </a:solidFill>
                <a:latin typeface="Courier" pitchFamily="2" charset="0"/>
              </a:rPr>
              <a:t>print</a:t>
            </a:r>
            <a:r>
              <a:rPr lang="en-US" sz="3200" b="1" dirty="0">
                <a:solidFill>
                  <a:srgbClr val="000000"/>
                </a:solidFill>
                <a:latin typeface="Courier" pitchFamily="2" charset="0"/>
              </a:rPr>
              <a:t> </a:t>
            </a:r>
            <a:r>
              <a:rPr lang="en-US" sz="3200" b="1" dirty="0">
                <a:solidFill>
                  <a:srgbClr val="008800"/>
                </a:solidFill>
                <a:latin typeface="Courier" pitchFamily="2" charset="0"/>
              </a:rPr>
              <a:t>'\n'</a:t>
            </a:r>
            <a:r>
              <a:rPr lang="en-US" sz="3200" b="1" dirty="0">
                <a:solidFill>
                  <a:srgbClr val="000000"/>
                </a:solidFill>
              </a:rPr>
              <a:t> </a:t>
            </a:r>
          </a:p>
          <a:p>
            <a:endParaRPr lang="en-US" sz="3200" b="1" dirty="0">
              <a:solidFill>
                <a:srgbClr val="000000"/>
              </a:solidFill>
            </a:endParaRPr>
          </a:p>
          <a:p>
            <a:pPr algn="ctr"/>
            <a:r>
              <a:rPr lang="en-US" sz="3200" b="1" dirty="0">
                <a:solidFill>
                  <a:srgbClr val="000000"/>
                </a:solidFill>
                <a:latin typeface="Papyrus" panose="020B0602040200020303" pitchFamily="34" charset="77"/>
              </a:rPr>
              <a:t>Continued next page</a:t>
            </a:r>
          </a:p>
        </p:txBody>
      </p:sp>
    </p:spTree>
    <p:extLst>
      <p:ext uri="{BB962C8B-B14F-4D97-AF65-F5344CB8AC3E}">
        <p14:creationId xmlns:p14="http://schemas.microsoft.com/office/powerpoint/2010/main" val="23759884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557FF7-C68C-3942-B9A3-A777BFF57813}"/>
              </a:ext>
            </a:extLst>
          </p:cNvPr>
          <p:cNvSpPr/>
          <p:nvPr/>
        </p:nvSpPr>
        <p:spPr>
          <a:xfrm>
            <a:off x="0" y="232015"/>
            <a:ext cx="12192000" cy="6494085"/>
          </a:xfrm>
          <a:prstGeom prst="rect">
            <a:avLst/>
          </a:prstGeom>
        </p:spPr>
        <p:txBody>
          <a:bodyPr wrap="square">
            <a:spAutoFit/>
          </a:bodyPr>
          <a:lstStyle/>
          <a:p>
            <a:r>
              <a:rPr lang="en-US" sz="3200" b="1" dirty="0">
                <a:solidFill>
                  <a:srgbClr val="880000"/>
                </a:solidFill>
                <a:latin typeface="Courier" pitchFamily="2" charset="0"/>
              </a:rPr>
              <a:t># this returns array of items in the second column </a:t>
            </a:r>
          </a:p>
          <a:p>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'The items in the second column are:')</a:t>
            </a:r>
            <a:r>
              <a:rPr lang="en-US" sz="3200" b="1" dirty="0">
                <a:solidFill>
                  <a:srgbClr val="000000"/>
                </a:solidFill>
                <a:latin typeface="Courier" pitchFamily="2" charset="0"/>
              </a:rPr>
              <a:t> </a:t>
            </a:r>
          </a:p>
          <a:p>
            <a:r>
              <a:rPr lang="en-US" sz="3200" b="1" dirty="0">
                <a:solidFill>
                  <a:srgbClr val="000088"/>
                </a:solidFill>
                <a:latin typeface="Courier" pitchFamily="2" charset="0"/>
              </a:rPr>
              <a:t>print</a:t>
            </a:r>
            <a:r>
              <a:rPr lang="en-US" sz="3200" b="1" dirty="0">
                <a:solidFill>
                  <a:srgbClr val="000000"/>
                </a:solidFill>
                <a:latin typeface="Courier" pitchFamily="2" charset="0"/>
              </a:rPr>
              <a:t>(a</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'\n')</a:t>
            </a:r>
            <a:r>
              <a:rPr lang="en-US" sz="3200" b="1" dirty="0">
                <a:solidFill>
                  <a:srgbClr val="000000"/>
                </a:solidFill>
                <a:latin typeface="Courier" pitchFamily="2" charset="0"/>
              </a:rPr>
              <a:t> </a:t>
            </a:r>
            <a:endParaRPr lang="en-US" sz="3200" b="1" dirty="0">
              <a:solidFill>
                <a:srgbClr val="880000"/>
              </a:solidFill>
            </a:endParaRPr>
          </a:p>
          <a:p>
            <a:r>
              <a:rPr lang="en-US" sz="3200" b="1" dirty="0">
                <a:solidFill>
                  <a:srgbClr val="880000"/>
                </a:solidFill>
                <a:latin typeface="Courier" pitchFamily="2" charset="0"/>
              </a:rPr>
              <a:t># Now we will slice all items from the second row </a:t>
            </a:r>
          </a:p>
          <a:p>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'The items in the second row are:')</a:t>
            </a:r>
          </a:p>
          <a:p>
            <a:r>
              <a:rPr lang="en-US" sz="3200" b="1" dirty="0">
                <a:solidFill>
                  <a:srgbClr val="000088"/>
                </a:solidFill>
                <a:latin typeface="Courier" pitchFamily="2" charset="0"/>
              </a:rPr>
              <a:t>print</a:t>
            </a:r>
            <a:r>
              <a:rPr lang="en-US" sz="3200" b="1" dirty="0">
                <a:solidFill>
                  <a:srgbClr val="000000"/>
                </a:solidFill>
                <a:latin typeface="Courier" pitchFamily="2" charset="0"/>
              </a:rPr>
              <a:t>(a</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'\n')</a:t>
            </a:r>
            <a:r>
              <a:rPr lang="en-US" sz="3200" b="1" dirty="0">
                <a:solidFill>
                  <a:srgbClr val="000000"/>
                </a:solidFill>
                <a:latin typeface="Courier" pitchFamily="2" charset="0"/>
              </a:rPr>
              <a:t> </a:t>
            </a:r>
            <a:endParaRPr lang="en-US" sz="3200" b="1" dirty="0">
              <a:solidFill>
                <a:srgbClr val="000000"/>
              </a:solidFill>
            </a:endParaRPr>
          </a:p>
          <a:p>
            <a:r>
              <a:rPr lang="en-US" sz="3200" b="1" dirty="0">
                <a:solidFill>
                  <a:srgbClr val="880000"/>
                </a:solidFill>
                <a:latin typeface="Courier" pitchFamily="2" charset="0"/>
              </a:rPr>
              <a:t># Now we will slice all items from column 1 onwards </a:t>
            </a:r>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'The items column 1 onwards are:')</a:t>
            </a:r>
            <a:r>
              <a:rPr lang="en-US" sz="3200" b="1" dirty="0">
                <a:solidFill>
                  <a:srgbClr val="000000"/>
                </a:solidFill>
                <a:latin typeface="Courier" pitchFamily="2" charset="0"/>
              </a:rPr>
              <a:t> </a:t>
            </a:r>
          </a:p>
          <a:p>
            <a:r>
              <a:rPr lang="en-US" sz="3200" b="1" dirty="0">
                <a:solidFill>
                  <a:srgbClr val="000088"/>
                </a:solidFill>
                <a:latin typeface="Courier" pitchFamily="2" charset="0"/>
              </a:rPr>
              <a:t>print</a:t>
            </a:r>
            <a:r>
              <a:rPr lang="en-US" sz="3200" b="1" dirty="0">
                <a:solidFill>
                  <a:srgbClr val="000000"/>
                </a:solidFill>
                <a:latin typeface="Courier" pitchFamily="2" charset="0"/>
              </a:rPr>
              <a:t>(a</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p>
          <a:p>
            <a:pPr algn="ctr"/>
            <a:r>
              <a:rPr lang="en-US" sz="3200" b="1" dirty="0">
                <a:latin typeface="Papyrus" panose="020B0602040200020303" pitchFamily="34" charset="77"/>
              </a:rPr>
              <a:t>Continued next page</a:t>
            </a:r>
          </a:p>
        </p:txBody>
      </p:sp>
    </p:spTree>
    <p:extLst>
      <p:ext uri="{BB962C8B-B14F-4D97-AF65-F5344CB8AC3E}">
        <p14:creationId xmlns:p14="http://schemas.microsoft.com/office/powerpoint/2010/main" val="28928372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BD2336-6571-1B43-8B3A-61E4CF90AB9C}"/>
              </a:ext>
            </a:extLst>
          </p:cNvPr>
          <p:cNvSpPr/>
          <p:nvPr/>
        </p:nvSpPr>
        <p:spPr>
          <a:xfrm>
            <a:off x="0" y="464029"/>
            <a:ext cx="12192000" cy="5632311"/>
          </a:xfrm>
          <a:prstGeom prst="rect">
            <a:avLst/>
          </a:prstGeom>
        </p:spPr>
        <p:txBody>
          <a:bodyPr wrap="square">
            <a:spAutoFit/>
          </a:bodyPr>
          <a:lstStyle/>
          <a:p>
            <a:pPr algn="ctr"/>
            <a:r>
              <a:rPr lang="en-US" sz="3200" b="1" dirty="0">
                <a:solidFill>
                  <a:srgbClr val="000000"/>
                </a:solidFill>
                <a:latin typeface="Papyrus" panose="020B0602040200020303" pitchFamily="34" charset="77"/>
              </a:rPr>
              <a:t>The output of this program is as follows −</a:t>
            </a:r>
          </a:p>
          <a:p>
            <a:pPr algn="just"/>
            <a:endParaRPr lang="en-US" sz="1200" b="1" dirty="0">
              <a:solidFill>
                <a:srgbClr val="000000"/>
              </a:solidFill>
            </a:endParaRPr>
          </a:p>
          <a:p>
            <a:r>
              <a:rPr lang="en-US" sz="3200" b="1" dirty="0">
                <a:latin typeface="Courier" pitchFamily="2" charset="0"/>
              </a:rPr>
              <a:t>Our array is: </a:t>
            </a:r>
          </a:p>
          <a:p>
            <a:r>
              <a:rPr lang="en-US" sz="3200" b="1" dirty="0">
                <a:latin typeface="Courier" pitchFamily="2" charset="0"/>
              </a:rPr>
              <a:t>[[1 2 3] [3 4 5] [4 5 6]] </a:t>
            </a:r>
          </a:p>
          <a:p>
            <a:endParaRPr lang="en-US" sz="1200" b="1" dirty="0">
              <a:latin typeface="Courier" pitchFamily="2" charset="0"/>
            </a:endParaRPr>
          </a:p>
          <a:p>
            <a:r>
              <a:rPr lang="en-US" sz="3200" b="1" dirty="0">
                <a:latin typeface="Courier" pitchFamily="2" charset="0"/>
              </a:rPr>
              <a:t>The items in the second column are: </a:t>
            </a:r>
          </a:p>
          <a:p>
            <a:r>
              <a:rPr lang="en-US" sz="3200" b="1" dirty="0">
                <a:latin typeface="Courier" pitchFamily="2" charset="0"/>
              </a:rPr>
              <a:t>[2 4 5] </a:t>
            </a:r>
          </a:p>
          <a:p>
            <a:endParaRPr lang="en-US" sz="1200" b="1" dirty="0">
              <a:latin typeface="Courier" pitchFamily="2" charset="0"/>
            </a:endParaRPr>
          </a:p>
          <a:p>
            <a:r>
              <a:rPr lang="en-US" sz="3200" b="1" dirty="0">
                <a:latin typeface="Courier" pitchFamily="2" charset="0"/>
              </a:rPr>
              <a:t>The items in the second row are: </a:t>
            </a:r>
          </a:p>
          <a:p>
            <a:endParaRPr lang="en-US" sz="1200" b="1" dirty="0">
              <a:latin typeface="Courier" pitchFamily="2" charset="0"/>
            </a:endParaRPr>
          </a:p>
          <a:p>
            <a:r>
              <a:rPr lang="en-US" sz="3200" b="1" dirty="0">
                <a:latin typeface="Courier" pitchFamily="2" charset="0"/>
              </a:rPr>
              <a:t>[3 4 5] </a:t>
            </a:r>
          </a:p>
          <a:p>
            <a:endParaRPr lang="en-US" sz="1200" b="1" dirty="0">
              <a:latin typeface="Courier" pitchFamily="2" charset="0"/>
            </a:endParaRPr>
          </a:p>
          <a:p>
            <a:r>
              <a:rPr lang="en-US" sz="3200" b="1" dirty="0">
                <a:latin typeface="Courier" pitchFamily="2" charset="0"/>
              </a:rPr>
              <a:t>The items column 1 onwards are: </a:t>
            </a:r>
          </a:p>
          <a:p>
            <a:endParaRPr lang="en-US" sz="1200" b="1" dirty="0">
              <a:latin typeface="Courier" pitchFamily="2" charset="0"/>
            </a:endParaRPr>
          </a:p>
          <a:p>
            <a:r>
              <a:rPr lang="en-US" sz="3200" b="1" dirty="0">
                <a:latin typeface="Courier" pitchFamily="2" charset="0"/>
              </a:rPr>
              <a:t>[[2 3] [4 5] [5 6]] </a:t>
            </a:r>
          </a:p>
        </p:txBody>
      </p:sp>
    </p:spTree>
    <p:extLst>
      <p:ext uri="{BB962C8B-B14F-4D97-AF65-F5344CB8AC3E}">
        <p14:creationId xmlns:p14="http://schemas.microsoft.com/office/powerpoint/2010/main" val="28229624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3CEE7-06EB-F04B-BCFA-3D8F8FF0DC11}"/>
              </a:ext>
            </a:extLst>
          </p:cNvPr>
          <p:cNvSpPr/>
          <p:nvPr/>
        </p:nvSpPr>
        <p:spPr>
          <a:xfrm>
            <a:off x="0" y="247435"/>
            <a:ext cx="12192000" cy="6494085"/>
          </a:xfrm>
          <a:prstGeom prst="rect">
            <a:avLst/>
          </a:prstGeom>
        </p:spPr>
        <p:txBody>
          <a:bodyPr wrap="square">
            <a:spAutoFit/>
          </a:bodyPr>
          <a:lstStyle/>
          <a:p>
            <a:pPr algn="ctr"/>
            <a:r>
              <a:rPr lang="en-US" sz="3200" dirty="0">
                <a:latin typeface="Courier New" panose="02070309020205020404" pitchFamily="49" charset="0"/>
                <a:cs typeface="Courier New" panose="02070309020205020404" pitchFamily="49" charset="0"/>
              </a:rPr>
              <a:t>NumPy</a:t>
            </a:r>
            <a:r>
              <a:rPr lang="en-US" sz="3200" dirty="0"/>
              <a:t> </a:t>
            </a:r>
            <a:r>
              <a:rPr lang="en-US" sz="3200" dirty="0">
                <a:latin typeface="Papyrus" panose="020B0602040200020303" pitchFamily="34" charset="77"/>
              </a:rPr>
              <a:t>- Advanced Indexing</a:t>
            </a:r>
          </a:p>
          <a:p>
            <a:pPr algn="ctr"/>
            <a:endParaRPr lang="en-US" sz="3200" dirty="0"/>
          </a:p>
          <a:p>
            <a:pPr algn="ctr"/>
            <a:r>
              <a:rPr lang="en-US" sz="3200" dirty="0">
                <a:latin typeface="Papyrus" panose="020B0602040200020303" pitchFamily="34" charset="77"/>
              </a:rPr>
              <a:t>It is possible to make a selection from </a:t>
            </a:r>
            <a:r>
              <a:rPr lang="en-US" sz="3200" dirty="0" err="1">
                <a:latin typeface="Papyrus" panose="020B0602040200020303" pitchFamily="34" charset="77"/>
              </a:rPr>
              <a:t>ndarray</a:t>
            </a:r>
            <a:r>
              <a:rPr lang="en-US" sz="3200" dirty="0">
                <a:latin typeface="Papyrus" panose="020B0602040200020303" pitchFamily="34" charset="77"/>
              </a:rPr>
              <a:t> that is a non-tuple sequence, </a:t>
            </a:r>
            <a:r>
              <a:rPr lang="en-US" sz="3200" dirty="0" err="1">
                <a:latin typeface="Papyrus" panose="020B0602040200020303" pitchFamily="34" charset="77"/>
              </a:rPr>
              <a:t>ndarray</a:t>
            </a:r>
            <a:r>
              <a:rPr lang="en-US" sz="3200" dirty="0">
                <a:latin typeface="Papyrus" panose="020B0602040200020303" pitchFamily="34" charset="77"/>
              </a:rPr>
              <a:t> object of integer or Boolean data type, or a tuple with at least one item being a sequence object. </a:t>
            </a:r>
          </a:p>
          <a:p>
            <a:pPr algn="ctr"/>
            <a:endParaRPr lang="en-US" sz="3200" dirty="0">
              <a:latin typeface="Papyrus" panose="020B0602040200020303" pitchFamily="34" charset="77"/>
            </a:endParaRPr>
          </a:p>
          <a:p>
            <a:pPr algn="ctr"/>
            <a:r>
              <a:rPr lang="en-US" sz="3200" dirty="0">
                <a:latin typeface="Papyrus" panose="020B0602040200020303" pitchFamily="34" charset="77"/>
              </a:rPr>
              <a:t>Advanced indexing always returns a copy of the data. </a:t>
            </a:r>
          </a:p>
          <a:p>
            <a:pPr algn="ctr"/>
            <a:endParaRPr lang="en-US" sz="3200" dirty="0">
              <a:latin typeface="Papyrus" panose="020B0602040200020303" pitchFamily="34" charset="77"/>
            </a:endParaRPr>
          </a:p>
          <a:p>
            <a:pPr algn="ctr"/>
            <a:r>
              <a:rPr lang="en-US" sz="3200" dirty="0">
                <a:latin typeface="Papyrus" panose="020B0602040200020303" pitchFamily="34" charset="77"/>
              </a:rPr>
              <a:t>As against this, the slicing only presents a view.</a:t>
            </a:r>
          </a:p>
          <a:p>
            <a:pPr algn="ctr"/>
            <a:endParaRPr lang="en-US" sz="3200" dirty="0">
              <a:latin typeface="Papyrus" panose="020B0602040200020303" pitchFamily="34" charset="77"/>
            </a:endParaRPr>
          </a:p>
          <a:p>
            <a:pPr algn="ctr"/>
            <a:r>
              <a:rPr lang="en-US" sz="3200" dirty="0">
                <a:latin typeface="Papyrus" panose="020B0602040200020303" pitchFamily="34" charset="77"/>
              </a:rPr>
              <a:t>There are two types of advanced indexing</a:t>
            </a:r>
          </a:p>
          <a:p>
            <a:pPr algn="ctr"/>
            <a:r>
              <a:rPr lang="en-US" sz="3200" dirty="0">
                <a:latin typeface="Papyrus" panose="020B0602040200020303" pitchFamily="34" charset="77"/>
              </a:rPr>
              <a:t>−</a:t>
            </a:r>
            <a:r>
              <a:rPr lang="en-US" sz="3200" dirty="0"/>
              <a:t> </a:t>
            </a:r>
            <a:r>
              <a:rPr lang="en-US" sz="3200" dirty="0">
                <a:latin typeface="Courier New" panose="02070309020205020404" pitchFamily="49" charset="0"/>
                <a:cs typeface="Courier New" panose="02070309020205020404" pitchFamily="49" charset="0"/>
              </a:rPr>
              <a:t>Integer </a:t>
            </a:r>
            <a:r>
              <a:rPr lang="en-US" sz="3200" dirty="0"/>
              <a:t>and </a:t>
            </a:r>
            <a:r>
              <a:rPr lang="en-US" sz="3200" dirty="0">
                <a:latin typeface="Courier New" panose="02070309020205020404" pitchFamily="49" charset="0"/>
                <a:cs typeface="Courier New" panose="02070309020205020404" pitchFamily="49" charset="0"/>
              </a:rPr>
              <a:t>Boolean</a:t>
            </a:r>
            <a:r>
              <a:rPr lang="en-US" sz="3200" dirty="0"/>
              <a:t>.</a:t>
            </a:r>
          </a:p>
          <a:p>
            <a:pPr algn="ctr"/>
            <a:endParaRPr lang="en-US" sz="3200" b="0" i="0" dirty="0">
              <a:solidFill>
                <a:srgbClr val="797979"/>
              </a:solidFill>
              <a:effectLst/>
            </a:endParaRPr>
          </a:p>
        </p:txBody>
      </p:sp>
    </p:spTree>
    <p:extLst>
      <p:ext uri="{BB962C8B-B14F-4D97-AF65-F5344CB8AC3E}">
        <p14:creationId xmlns:p14="http://schemas.microsoft.com/office/powerpoint/2010/main" val="3270951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6AE3B4-0FE3-5A45-BB79-397D7BC22E2C}"/>
              </a:ext>
            </a:extLst>
          </p:cNvPr>
          <p:cNvSpPr/>
          <p:nvPr/>
        </p:nvSpPr>
        <p:spPr>
          <a:xfrm>
            <a:off x="0" y="68240"/>
            <a:ext cx="12192000" cy="6924973"/>
          </a:xfrm>
          <a:prstGeom prst="rect">
            <a:avLst/>
          </a:prstGeom>
        </p:spPr>
        <p:txBody>
          <a:bodyPr wrap="square">
            <a:spAutoFit/>
          </a:bodyPr>
          <a:lstStyle/>
          <a:p>
            <a:pPr algn="ctr"/>
            <a:r>
              <a:rPr lang="en-US" sz="3200" b="1" dirty="0">
                <a:latin typeface="Papyrus" panose="020B0602040200020303" pitchFamily="34" charset="77"/>
              </a:rPr>
              <a:t>Integer Indexing</a:t>
            </a:r>
          </a:p>
          <a:p>
            <a:pPr algn="ctr"/>
            <a:endParaRPr lang="en-US" sz="1200" b="1" dirty="0">
              <a:latin typeface="Papyrus" panose="020B0602040200020303" pitchFamily="34" charset="77"/>
            </a:endParaRPr>
          </a:p>
          <a:p>
            <a:pPr algn="ctr"/>
            <a:r>
              <a:rPr lang="en-US" sz="3200" b="1" dirty="0">
                <a:solidFill>
                  <a:srgbClr val="000000"/>
                </a:solidFill>
                <a:latin typeface="Papyrus" panose="020B0602040200020303" pitchFamily="34" charset="77"/>
              </a:rPr>
              <a:t>selects any arbitrary item in an array based on its N-dimensional index. </a:t>
            </a:r>
          </a:p>
          <a:p>
            <a:pPr algn="ctr"/>
            <a:endParaRPr lang="en-US" sz="1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Each integer array represents the number of indexes into that dimension. </a:t>
            </a:r>
          </a:p>
          <a:p>
            <a:pPr algn="ctr"/>
            <a:endParaRPr lang="en-US" sz="1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When the index consists of as many integer arrays as the dimensions of the target </a:t>
            </a:r>
            <a:r>
              <a:rPr lang="en-US" sz="3200" b="1" dirty="0" err="1">
                <a:solidFill>
                  <a:srgbClr val="000000"/>
                </a:solidFill>
                <a:latin typeface="Courier New" panose="02070309020205020404" pitchFamily="49" charset="0"/>
                <a:cs typeface="Courier New" panose="02070309020205020404" pitchFamily="49" charset="0"/>
              </a:rPr>
              <a:t>ndarray</a:t>
            </a:r>
            <a:r>
              <a:rPr lang="en-US" sz="3200" b="1" dirty="0">
                <a:solidFill>
                  <a:srgbClr val="000000"/>
                </a:solidFill>
                <a:latin typeface="Papyrus" panose="020B0602040200020303" pitchFamily="34" charset="77"/>
              </a:rPr>
              <a:t>, it becomes straightforward.</a:t>
            </a:r>
          </a:p>
          <a:p>
            <a:pPr algn="ctr"/>
            <a:endParaRPr lang="en-US" sz="1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In the following example, one element of specified column from each row of </a:t>
            </a:r>
            <a:r>
              <a:rPr lang="en-US" sz="3200" b="1" dirty="0" err="1">
                <a:solidFill>
                  <a:srgbClr val="000000"/>
                </a:solidFill>
                <a:latin typeface="Courier New" panose="02070309020205020404" pitchFamily="49" charset="0"/>
                <a:cs typeface="Courier New" panose="02070309020205020404" pitchFamily="49" charset="0"/>
              </a:rPr>
              <a:t>ndarray</a:t>
            </a:r>
            <a:r>
              <a:rPr lang="en-US" sz="3200" b="1" dirty="0">
                <a:solidFill>
                  <a:srgbClr val="000000"/>
                </a:solidFill>
                <a:latin typeface="Papyrus" panose="020B0602040200020303" pitchFamily="34" charset="77"/>
              </a:rPr>
              <a:t> object is selected. </a:t>
            </a:r>
          </a:p>
          <a:p>
            <a:pPr algn="ctr"/>
            <a:endParaRPr lang="en-US" sz="1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Hence, the row index contains all row numbers, and the column index specifies the element to be selected.</a:t>
            </a:r>
            <a:endParaRPr lang="en-US" sz="3200" b="1" i="0" dirty="0">
              <a:solidFill>
                <a:srgbClr val="000000"/>
              </a:solidFill>
              <a:effectLst/>
              <a:latin typeface="Papyrus" panose="020B0602040200020303" pitchFamily="34" charset="77"/>
            </a:endParaRPr>
          </a:p>
          <a:p>
            <a:pPr algn="ctr"/>
            <a:r>
              <a:rPr lang="en-US" sz="3200" b="1" dirty="0">
                <a:solidFill>
                  <a:srgbClr val="000000"/>
                </a:solidFill>
                <a:latin typeface="Papyrus" panose="020B0602040200020303" pitchFamily="34" charset="77"/>
              </a:rPr>
              <a:t>MATLAB frustratingly cannot do this!</a:t>
            </a:r>
            <a:endParaRPr lang="en-US" sz="3200" b="1" i="0" dirty="0">
              <a:solidFill>
                <a:srgbClr val="000000"/>
              </a:solidFill>
              <a:effectLst/>
              <a:latin typeface="Papyrus" panose="020B0602040200020303" pitchFamily="34" charset="77"/>
            </a:endParaRPr>
          </a:p>
        </p:txBody>
      </p:sp>
    </p:spTree>
    <p:extLst>
      <p:ext uri="{BB962C8B-B14F-4D97-AF65-F5344CB8AC3E}">
        <p14:creationId xmlns:p14="http://schemas.microsoft.com/office/powerpoint/2010/main" val="325796703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A59409-E5C2-8147-9436-157E737E9589}"/>
              </a:ext>
            </a:extLst>
          </p:cNvPr>
          <p:cNvSpPr/>
          <p:nvPr/>
        </p:nvSpPr>
        <p:spPr>
          <a:xfrm>
            <a:off x="0" y="573205"/>
            <a:ext cx="12192000" cy="5509200"/>
          </a:xfrm>
          <a:prstGeom prst="rect">
            <a:avLst/>
          </a:prstGeom>
        </p:spPr>
        <p:txBody>
          <a:bodyPr wrap="square">
            <a:spAutoFit/>
          </a:bodyPr>
          <a:lstStyle/>
          <a:p>
            <a:pPr algn="ctr"/>
            <a:r>
              <a:rPr lang="en-US" sz="3200" b="1" dirty="0">
                <a:latin typeface="Papyrus" panose="020B0602040200020303" pitchFamily="34" charset="77"/>
              </a:rPr>
              <a:t>Example 1</a:t>
            </a:r>
          </a:p>
          <a:p>
            <a:pPr algn="just"/>
            <a:endParaRPr lang="en-US" sz="3200" b="1" dirty="0">
              <a:solidFill>
                <a:srgbClr val="000088"/>
              </a:solidFill>
            </a:endParaRPr>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4</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6</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y </a:t>
            </a:r>
            <a:r>
              <a:rPr lang="en-US" sz="3200" b="1" dirty="0">
                <a:solidFill>
                  <a:srgbClr val="666600"/>
                </a:solidFill>
                <a:latin typeface="Courier" pitchFamily="2" charset="0"/>
              </a:rPr>
              <a:t>=</a:t>
            </a:r>
            <a:r>
              <a:rPr lang="en-US" sz="3200" b="1" dirty="0">
                <a:solidFill>
                  <a:srgbClr val="000000"/>
                </a:solidFill>
                <a:latin typeface="Courier" pitchFamily="2" charset="0"/>
              </a:rPr>
              <a:t> x</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(y)</a:t>
            </a:r>
          </a:p>
          <a:p>
            <a:pPr algn="just"/>
            <a:endParaRPr lang="en-US" sz="3200" b="1" dirty="0">
              <a:latin typeface="Courier" pitchFamily="2" charset="0"/>
            </a:endParaRPr>
          </a:p>
          <a:p>
            <a:pPr algn="just"/>
            <a:r>
              <a:rPr lang="en-US" sz="3200" b="1" dirty="0">
                <a:latin typeface="Courier" pitchFamily="2" charset="0"/>
              </a:rPr>
              <a:t>[1 4 5] </a:t>
            </a:r>
          </a:p>
          <a:p>
            <a:pPr algn="just"/>
            <a:endParaRPr lang="en-US" sz="3200" b="1" dirty="0">
              <a:solidFill>
                <a:srgbClr val="000000"/>
              </a:solidFill>
            </a:endParaRPr>
          </a:p>
          <a:p>
            <a:pPr algn="ctr"/>
            <a:r>
              <a:rPr lang="en-US" sz="3200" b="1" dirty="0">
                <a:latin typeface="Papyrus" panose="020B0602040200020303" pitchFamily="34" charset="77"/>
              </a:rPr>
              <a:t>The selection includes elements at </a:t>
            </a:r>
            <a:r>
              <a:rPr lang="en-US" sz="3200" b="1" dirty="0">
                <a:solidFill>
                  <a:srgbClr val="000000"/>
                </a:solidFill>
                <a:latin typeface="Courier" pitchFamily="2" charset="0"/>
              </a:rPr>
              <a:t>(0,0)</a:t>
            </a:r>
            <a:r>
              <a:rPr lang="en-US" sz="3200" b="1" dirty="0">
                <a:solidFill>
                  <a:srgbClr val="000000"/>
                </a:solidFill>
              </a:rPr>
              <a:t>, </a:t>
            </a:r>
            <a:r>
              <a:rPr lang="en-US" sz="3200" b="1" dirty="0">
                <a:solidFill>
                  <a:srgbClr val="000000"/>
                </a:solidFill>
                <a:latin typeface="Courier" pitchFamily="2" charset="0"/>
              </a:rPr>
              <a:t>(1,1)</a:t>
            </a:r>
            <a:r>
              <a:rPr lang="en-US" sz="3200" b="1" dirty="0">
                <a:solidFill>
                  <a:srgbClr val="000000"/>
                </a:solidFill>
              </a:rPr>
              <a:t> </a:t>
            </a:r>
            <a:r>
              <a:rPr lang="en-US" sz="3200" b="1" dirty="0">
                <a:latin typeface="Papyrus" panose="020B0602040200020303" pitchFamily="34" charset="77"/>
              </a:rPr>
              <a:t>and</a:t>
            </a:r>
            <a:r>
              <a:rPr lang="en-US" sz="3200" b="1" dirty="0">
                <a:solidFill>
                  <a:srgbClr val="000000"/>
                </a:solidFill>
              </a:rPr>
              <a:t> </a:t>
            </a:r>
            <a:r>
              <a:rPr lang="en-US" sz="3200" b="1" dirty="0">
                <a:solidFill>
                  <a:srgbClr val="000000"/>
                </a:solidFill>
                <a:latin typeface="Courier" pitchFamily="2" charset="0"/>
              </a:rPr>
              <a:t>(2,0)</a:t>
            </a:r>
            <a:r>
              <a:rPr lang="en-US" sz="3200" b="1" dirty="0">
                <a:solidFill>
                  <a:srgbClr val="000000"/>
                </a:solidFill>
              </a:rPr>
              <a:t> </a:t>
            </a:r>
            <a:r>
              <a:rPr lang="en-US" sz="3200" b="1" dirty="0">
                <a:latin typeface="Papyrus" panose="020B0602040200020303" pitchFamily="34" charset="77"/>
              </a:rPr>
              <a:t>from the first array.</a:t>
            </a:r>
          </a:p>
        </p:txBody>
      </p:sp>
      <p:cxnSp>
        <p:nvCxnSpPr>
          <p:cNvPr id="4" name="Straight Arrow Connector 3">
            <a:extLst>
              <a:ext uri="{FF2B5EF4-FFF2-40B4-BE49-F238E27FC236}">
                <a16:creationId xmlns:a16="http://schemas.microsoft.com/office/drawing/2014/main" id="{F5A659FA-32C1-E2D9-9A9E-324AC9F85034}"/>
              </a:ext>
            </a:extLst>
          </p:cNvPr>
          <p:cNvCxnSpPr>
            <a:cxnSpLocks/>
          </p:cNvCxnSpPr>
          <p:nvPr/>
        </p:nvCxnSpPr>
        <p:spPr>
          <a:xfrm flipH="1" flipV="1">
            <a:off x="1951630" y="3029803"/>
            <a:ext cx="5636525" cy="1924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4EE92776-B499-D869-4560-00E08E5DA6C9}"/>
              </a:ext>
            </a:extLst>
          </p:cNvPr>
          <p:cNvCxnSpPr>
            <a:cxnSpLocks/>
          </p:cNvCxnSpPr>
          <p:nvPr/>
        </p:nvCxnSpPr>
        <p:spPr>
          <a:xfrm flipH="1" flipV="1">
            <a:off x="4189863" y="2988860"/>
            <a:ext cx="3302758" cy="19379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1D6436E-E57E-4EE0-489A-96C578CCBDD6}"/>
              </a:ext>
            </a:extLst>
          </p:cNvPr>
          <p:cNvSpPr txBox="1"/>
          <p:nvPr/>
        </p:nvSpPr>
        <p:spPr>
          <a:xfrm>
            <a:off x="5807122" y="3534348"/>
            <a:ext cx="4483289" cy="584775"/>
          </a:xfrm>
          <a:prstGeom prst="rect">
            <a:avLst/>
          </a:prstGeom>
          <a:noFill/>
        </p:spPr>
        <p:txBody>
          <a:bodyPr wrap="square">
            <a:spAutoFit/>
          </a:bodyPr>
          <a:lstStyle/>
          <a:p>
            <a:r>
              <a:rPr lang="en-US" sz="3200" b="1" dirty="0">
                <a:latin typeface="Papyrus" panose="020B0602040200020303" pitchFamily="34" charset="77"/>
              </a:rPr>
              <a:t>Makes pairs of (</a:t>
            </a:r>
            <a:r>
              <a:rPr lang="en-US" sz="3200" b="1" dirty="0" err="1">
                <a:latin typeface="Papyrus" panose="020B0602040200020303" pitchFamily="34" charset="77"/>
              </a:rPr>
              <a:t>I,j</a:t>
            </a:r>
            <a:r>
              <a:rPr lang="en-US" sz="3200" b="1" dirty="0">
                <a:latin typeface="Papyrus" panose="020B0602040200020303" pitchFamily="34" charset="77"/>
              </a:rPr>
              <a:t>)</a:t>
            </a:r>
            <a:endParaRPr lang="en-US" sz="3200" dirty="0"/>
          </a:p>
        </p:txBody>
      </p:sp>
    </p:spTree>
    <p:extLst>
      <p:ext uri="{BB962C8B-B14F-4D97-AF65-F5344CB8AC3E}">
        <p14:creationId xmlns:p14="http://schemas.microsoft.com/office/powerpoint/2010/main" val="179049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880E66-BD61-6C43-8002-AD7E24AFB534}"/>
              </a:ext>
            </a:extLst>
          </p:cNvPr>
          <p:cNvPicPr>
            <a:picLocks noChangeAspect="1"/>
          </p:cNvPicPr>
          <p:nvPr/>
        </p:nvPicPr>
        <p:blipFill>
          <a:blip r:embed="rId3"/>
          <a:stretch>
            <a:fillRect/>
          </a:stretch>
        </p:blipFill>
        <p:spPr>
          <a:xfrm>
            <a:off x="2387600" y="425450"/>
            <a:ext cx="7416800" cy="6007100"/>
          </a:xfrm>
          <a:prstGeom prst="rect">
            <a:avLst/>
          </a:prstGeom>
        </p:spPr>
      </p:pic>
    </p:spTree>
    <p:extLst>
      <p:ext uri="{BB962C8B-B14F-4D97-AF65-F5344CB8AC3E}">
        <p14:creationId xmlns:p14="http://schemas.microsoft.com/office/powerpoint/2010/main" val="20251243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02302-E0A4-1541-9CC5-1E8DCEBF7AE8}"/>
              </a:ext>
            </a:extLst>
          </p:cNvPr>
          <p:cNvSpPr/>
          <p:nvPr/>
        </p:nvSpPr>
        <p:spPr>
          <a:xfrm>
            <a:off x="0" y="257540"/>
            <a:ext cx="12192000" cy="6370975"/>
          </a:xfrm>
          <a:prstGeom prst="rect">
            <a:avLst/>
          </a:prstGeom>
        </p:spPr>
        <p:txBody>
          <a:bodyPr wrap="square">
            <a:spAutoFit/>
          </a:bodyPr>
          <a:lstStyle/>
          <a:p>
            <a:pPr algn="ctr"/>
            <a:r>
              <a:rPr lang="en-US" sz="3200" b="1" dirty="0">
                <a:solidFill>
                  <a:srgbClr val="000000"/>
                </a:solidFill>
                <a:latin typeface="Papyrus" panose="020B0602040200020303" pitchFamily="34" charset="77"/>
              </a:rPr>
              <a:t>Select elements placed at corners of a 4X3 array. </a:t>
            </a:r>
          </a:p>
          <a:p>
            <a:pPr algn="ctr"/>
            <a:r>
              <a:rPr lang="en-US" sz="3200" b="1" dirty="0">
                <a:solidFill>
                  <a:srgbClr val="000000"/>
                </a:solidFill>
                <a:latin typeface="Papyrus" panose="020B0602040200020303" pitchFamily="34" charset="77"/>
              </a:rPr>
              <a:t>The row indices of selection are </a:t>
            </a:r>
            <a:r>
              <a:rPr lang="en-US" sz="3200" b="1" dirty="0">
                <a:solidFill>
                  <a:srgbClr val="000000"/>
                </a:solidFill>
                <a:latin typeface="Courier" pitchFamily="2" charset="0"/>
              </a:rPr>
              <a:t>[0, 0] </a:t>
            </a:r>
            <a:r>
              <a:rPr lang="en-US" sz="3200" b="1" dirty="0">
                <a:solidFill>
                  <a:srgbClr val="000000"/>
                </a:solidFill>
                <a:latin typeface="Papyrus" panose="020B0602040200020303" pitchFamily="34" charset="77"/>
              </a:rPr>
              <a:t>and</a:t>
            </a:r>
            <a:r>
              <a:rPr lang="en-US" sz="3200" b="1" dirty="0">
                <a:solidFill>
                  <a:srgbClr val="000000"/>
                </a:solidFill>
              </a:rPr>
              <a:t> </a:t>
            </a:r>
            <a:r>
              <a:rPr lang="en-US" sz="3200" b="1" dirty="0">
                <a:solidFill>
                  <a:srgbClr val="000000"/>
                </a:solidFill>
                <a:latin typeface="Courier" pitchFamily="2" charset="0"/>
              </a:rPr>
              <a:t>[3,3] </a:t>
            </a:r>
            <a:r>
              <a:rPr lang="en-US" sz="3200" b="1" dirty="0">
                <a:solidFill>
                  <a:srgbClr val="000000"/>
                </a:solidFill>
                <a:latin typeface="Papyrus" panose="020B0602040200020303" pitchFamily="34" charset="77"/>
              </a:rPr>
              <a:t>whereas the column indices are </a:t>
            </a:r>
            <a:r>
              <a:rPr lang="en-US" sz="3200" b="1" dirty="0">
                <a:solidFill>
                  <a:srgbClr val="000000"/>
                </a:solidFill>
                <a:latin typeface="Courier" pitchFamily="2" charset="0"/>
              </a:rPr>
              <a:t>[0,2] </a:t>
            </a:r>
            <a:r>
              <a:rPr lang="en-US" sz="3200" b="1" dirty="0">
                <a:solidFill>
                  <a:srgbClr val="000000"/>
                </a:solidFill>
                <a:latin typeface="Papyrus" panose="020B0602040200020303" pitchFamily="34" charset="77"/>
              </a:rPr>
              <a:t>and</a:t>
            </a:r>
            <a:r>
              <a:rPr lang="en-US" sz="3200" b="1" dirty="0">
                <a:solidFill>
                  <a:srgbClr val="000000"/>
                </a:solidFill>
              </a:rPr>
              <a:t> </a:t>
            </a:r>
            <a:r>
              <a:rPr lang="en-US" sz="3200" b="1" dirty="0">
                <a:solidFill>
                  <a:srgbClr val="000000"/>
                </a:solidFill>
                <a:latin typeface="Courier" pitchFamily="2" charset="0"/>
              </a:rPr>
              <a:t>[0,2].</a:t>
            </a:r>
          </a:p>
          <a:p>
            <a:endParaRPr lang="en-US" sz="1200" b="1" dirty="0"/>
          </a:p>
          <a:p>
            <a:r>
              <a:rPr lang="en-US" sz="3200" b="1" dirty="0">
                <a:solidFill>
                  <a:srgbClr val="000000"/>
                </a:solidFill>
                <a:latin typeface="Papyrus" panose="020B0602040200020303" pitchFamily="34" charset="77"/>
              </a:rPr>
              <a:t>Example 2</a:t>
            </a:r>
          </a:p>
          <a:p>
            <a:endParaRPr lang="en-US" sz="1200" b="1" dirty="0"/>
          </a:p>
          <a:p>
            <a:pPr algn="just"/>
            <a:r>
              <a:rPr lang="en-US" sz="3200" b="1" dirty="0">
                <a:solidFill>
                  <a:srgbClr val="000088"/>
                </a:solidFill>
                <a:latin typeface="Courier" pitchFamily="2" charset="0"/>
              </a:rPr>
              <a:t>import</a:t>
            </a:r>
            <a:r>
              <a:rPr lang="en-US" sz="3200" b="1" dirty="0">
                <a:solidFill>
                  <a:srgbClr val="000000"/>
                </a:solidFill>
                <a:latin typeface="Courier" pitchFamily="2" charset="0"/>
              </a:rPr>
              <a:t> </a:t>
            </a:r>
            <a:r>
              <a:rPr lang="en-US" sz="3200" b="1" dirty="0" err="1">
                <a:solidFill>
                  <a:srgbClr val="000000"/>
                </a:solidFill>
                <a:latin typeface="Courier" pitchFamily="2" charset="0"/>
              </a:rPr>
              <a:t>numpy</a:t>
            </a:r>
            <a:r>
              <a:rPr lang="en-US" sz="3200" b="1" dirty="0">
                <a:solidFill>
                  <a:srgbClr val="000000"/>
                </a:solidFill>
                <a:latin typeface="Courier" pitchFamily="2" charset="0"/>
              </a:rPr>
              <a:t> </a:t>
            </a:r>
            <a:r>
              <a:rPr lang="en-US" sz="3200" b="1" dirty="0">
                <a:solidFill>
                  <a:srgbClr val="000088"/>
                </a:solidFill>
                <a:latin typeface="Courier" pitchFamily="2" charset="0"/>
              </a:rPr>
              <a:t>as</a:t>
            </a:r>
            <a:r>
              <a:rPr lang="en-US" sz="3200" b="1" dirty="0">
                <a:solidFill>
                  <a:srgbClr val="000000"/>
                </a:solidFill>
                <a:latin typeface="Courier" pitchFamily="2" charset="0"/>
              </a:rPr>
              <a:t> np </a:t>
            </a:r>
          </a:p>
          <a:p>
            <a:pPr algn="just"/>
            <a:r>
              <a:rPr lang="en-US" sz="3200" b="1" dirty="0">
                <a:solidFill>
                  <a:srgbClr val="000000"/>
                </a:solidFill>
                <a:latin typeface="Courier" pitchFamily="2" charset="0"/>
              </a:rPr>
              <a:t>x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1</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4</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5</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6</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7</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8</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9</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10</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a:solidFill>
                  <a:srgbClr val="006666"/>
                </a:solidFill>
                <a:latin typeface="Courier" pitchFamily="2" charset="0"/>
              </a:rPr>
              <a:t>11</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'Our array is:')</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(x)</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'\n')</a:t>
            </a:r>
            <a:r>
              <a:rPr lang="en-US" sz="3200" b="1" dirty="0">
                <a:solidFill>
                  <a:srgbClr val="000000"/>
                </a:solidFill>
                <a:latin typeface="Courier" pitchFamily="2" charset="0"/>
              </a:rPr>
              <a:t> </a:t>
            </a:r>
          </a:p>
          <a:p>
            <a:pPr algn="just"/>
            <a:endParaRPr lang="en-US" sz="3200" b="1" dirty="0">
              <a:solidFill>
                <a:srgbClr val="000000"/>
              </a:solidFill>
            </a:endParaRPr>
          </a:p>
          <a:p>
            <a:pPr algn="ctr"/>
            <a:r>
              <a:rPr lang="en-US" sz="3200" b="1" dirty="0">
                <a:solidFill>
                  <a:srgbClr val="000000"/>
                </a:solidFill>
              </a:rPr>
              <a:t> </a:t>
            </a:r>
            <a:r>
              <a:rPr lang="en-US" sz="3200" b="1" dirty="0">
                <a:solidFill>
                  <a:srgbClr val="000000"/>
                </a:solidFill>
                <a:latin typeface="Papyrus" panose="020B0602040200020303" pitchFamily="34" charset="77"/>
              </a:rPr>
              <a:t>continued next page</a:t>
            </a:r>
          </a:p>
        </p:txBody>
      </p:sp>
    </p:spTree>
    <p:extLst>
      <p:ext uri="{BB962C8B-B14F-4D97-AF65-F5344CB8AC3E}">
        <p14:creationId xmlns:p14="http://schemas.microsoft.com/office/powerpoint/2010/main" val="30580892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02302-E0A4-1541-9CC5-1E8DCEBF7AE8}"/>
              </a:ext>
            </a:extLst>
          </p:cNvPr>
          <p:cNvSpPr/>
          <p:nvPr/>
        </p:nvSpPr>
        <p:spPr>
          <a:xfrm>
            <a:off x="0" y="11877"/>
            <a:ext cx="12192000" cy="6986528"/>
          </a:xfrm>
          <a:prstGeom prst="rect">
            <a:avLst/>
          </a:prstGeom>
        </p:spPr>
        <p:txBody>
          <a:bodyPr wrap="square">
            <a:spAutoFit/>
          </a:bodyPr>
          <a:lstStyle/>
          <a:p>
            <a:pPr algn="just"/>
            <a:r>
              <a:rPr lang="en-US" sz="3200" b="1" dirty="0">
                <a:solidFill>
                  <a:srgbClr val="000000"/>
                </a:solidFill>
                <a:latin typeface="Courier" pitchFamily="2" charset="0"/>
              </a:rPr>
              <a:t>rows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6666"/>
                </a:solidFill>
                <a:latin typeface="Courier" pitchFamily="2" charset="0"/>
              </a:rPr>
              <a:t>3</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cols </a:t>
            </a:r>
            <a:r>
              <a:rPr lang="en-US" sz="3200" b="1" dirty="0">
                <a:solidFill>
                  <a:srgbClr val="666600"/>
                </a:solidFill>
                <a:latin typeface="Courier" pitchFamily="2" charset="0"/>
              </a:rPr>
              <a:t>=</a:t>
            </a:r>
            <a:r>
              <a:rPr lang="en-US" sz="3200" b="1" dirty="0">
                <a:solidFill>
                  <a:srgbClr val="000000"/>
                </a:solidFill>
                <a:latin typeface="Courier" pitchFamily="2" charset="0"/>
              </a:rPr>
              <a:t> </a:t>
            </a:r>
            <a:r>
              <a:rPr lang="en-US" sz="3200" b="1" dirty="0" err="1">
                <a:solidFill>
                  <a:srgbClr val="000000"/>
                </a:solidFill>
                <a:latin typeface="Courier" pitchFamily="2" charset="0"/>
              </a:rPr>
              <a:t>np</a:t>
            </a:r>
            <a:r>
              <a:rPr lang="en-US" sz="3200" b="1" dirty="0" err="1">
                <a:solidFill>
                  <a:srgbClr val="666600"/>
                </a:solidFill>
                <a:latin typeface="Courier" pitchFamily="2" charset="0"/>
              </a:rPr>
              <a:t>.</a:t>
            </a:r>
            <a:r>
              <a:rPr lang="en-US" sz="3200" b="1" dirty="0" err="1">
                <a:solidFill>
                  <a:srgbClr val="000000"/>
                </a:solidFill>
                <a:latin typeface="Courier" pitchFamily="2" charset="0"/>
              </a:rPr>
              <a:t>array</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6666"/>
                </a:solidFill>
                <a:latin typeface="Courier" pitchFamily="2" charset="0"/>
              </a:rPr>
              <a:t>0</a:t>
            </a:r>
            <a:r>
              <a:rPr lang="en-US" sz="3200" b="1" dirty="0">
                <a:solidFill>
                  <a:srgbClr val="666600"/>
                </a:solidFill>
                <a:latin typeface="Courier" pitchFamily="2" charset="0"/>
              </a:rPr>
              <a:t>,</a:t>
            </a:r>
            <a:r>
              <a:rPr lang="en-US" sz="3200" b="1" dirty="0">
                <a:solidFill>
                  <a:srgbClr val="006666"/>
                </a:solidFill>
                <a:latin typeface="Courier" pitchFamily="2" charset="0"/>
              </a:rPr>
              <a:t>2</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00"/>
                </a:solidFill>
                <a:latin typeface="Courier" pitchFamily="2" charset="0"/>
              </a:rPr>
              <a:t>y </a:t>
            </a:r>
            <a:r>
              <a:rPr lang="en-US" sz="3200" b="1" dirty="0">
                <a:solidFill>
                  <a:srgbClr val="666600"/>
                </a:solidFill>
                <a:latin typeface="Courier" pitchFamily="2" charset="0"/>
              </a:rPr>
              <a:t>=</a:t>
            </a:r>
            <a:r>
              <a:rPr lang="en-US" sz="3200" b="1" dirty="0">
                <a:solidFill>
                  <a:srgbClr val="000000"/>
                </a:solidFill>
                <a:latin typeface="Courier" pitchFamily="2" charset="0"/>
              </a:rPr>
              <a:t> x</a:t>
            </a:r>
            <a:r>
              <a:rPr lang="en-US" sz="3200" b="1" dirty="0">
                <a:solidFill>
                  <a:srgbClr val="666600"/>
                </a:solidFill>
                <a:latin typeface="Courier" pitchFamily="2" charset="0"/>
              </a:rPr>
              <a:t>[</a:t>
            </a:r>
            <a:r>
              <a:rPr lang="en-US" sz="3200" b="1" dirty="0" err="1">
                <a:solidFill>
                  <a:srgbClr val="000000"/>
                </a:solidFill>
                <a:latin typeface="Courier" pitchFamily="2" charset="0"/>
              </a:rPr>
              <a:t>rows</a:t>
            </a:r>
            <a:r>
              <a:rPr lang="en-US" sz="3200" b="1" dirty="0" err="1">
                <a:solidFill>
                  <a:srgbClr val="666600"/>
                </a:solidFill>
                <a:latin typeface="Courier" pitchFamily="2" charset="0"/>
              </a:rPr>
              <a:t>,</a:t>
            </a:r>
            <a:r>
              <a:rPr lang="en-US" sz="3200" b="1" dirty="0" err="1">
                <a:solidFill>
                  <a:srgbClr val="000000"/>
                </a:solidFill>
                <a:latin typeface="Courier" pitchFamily="2" charset="0"/>
              </a:rPr>
              <a:t>cols</a:t>
            </a:r>
            <a:r>
              <a:rPr lang="en-US" sz="3200" b="1" dirty="0">
                <a:solidFill>
                  <a:srgbClr val="666600"/>
                </a:solidFill>
                <a:latin typeface="Courier" pitchFamily="2" charset="0"/>
              </a:rPr>
              <a:t>]</a:t>
            </a:r>
            <a:r>
              <a:rPr lang="en-US" sz="3200" b="1" dirty="0">
                <a:solidFill>
                  <a:srgbClr val="000000"/>
                </a:solidFill>
                <a:latin typeface="Courier" pitchFamily="2" charset="0"/>
              </a:rPr>
              <a:t> </a:t>
            </a:r>
          </a:p>
          <a:p>
            <a:pPr algn="just"/>
            <a:r>
              <a:rPr lang="en-US" sz="3200" b="1" dirty="0">
                <a:solidFill>
                  <a:srgbClr val="000088"/>
                </a:solidFill>
                <a:latin typeface="Courier" pitchFamily="2" charset="0"/>
              </a:rPr>
              <a:t>print</a:t>
            </a:r>
            <a:r>
              <a:rPr lang="en-US" sz="3200" b="1" dirty="0">
                <a:solidFill>
                  <a:srgbClr val="000000"/>
                </a:solidFill>
                <a:latin typeface="Courier" pitchFamily="2" charset="0"/>
              </a:rPr>
              <a:t>(</a:t>
            </a:r>
            <a:r>
              <a:rPr lang="en-US" sz="3200" b="1" dirty="0">
                <a:solidFill>
                  <a:srgbClr val="008800"/>
                </a:solidFill>
                <a:latin typeface="Courier" pitchFamily="2" charset="0"/>
              </a:rPr>
              <a:t>'The corner elements of this array are:')</a:t>
            </a:r>
            <a:r>
              <a:rPr lang="en-US" sz="3200" b="1" dirty="0">
                <a:solidFill>
                  <a:srgbClr val="000000"/>
                </a:solidFill>
                <a:latin typeface="Courier" pitchFamily="2" charset="0"/>
              </a:rPr>
              <a:t> </a:t>
            </a:r>
            <a:r>
              <a:rPr lang="en-US" sz="3200" b="1" dirty="0">
                <a:solidFill>
                  <a:srgbClr val="000088"/>
                </a:solidFill>
                <a:latin typeface="Courier" pitchFamily="2" charset="0"/>
              </a:rPr>
              <a:t>print</a:t>
            </a:r>
            <a:r>
              <a:rPr lang="en-US" sz="3200" b="1" dirty="0">
                <a:solidFill>
                  <a:srgbClr val="000000"/>
                </a:solidFill>
                <a:latin typeface="Courier" pitchFamily="2" charset="0"/>
              </a:rPr>
              <a:t>(y)</a:t>
            </a:r>
          </a:p>
          <a:p>
            <a:r>
              <a:rPr lang="en-US" sz="3200" b="1" dirty="0">
                <a:latin typeface="Papyrus" panose="020B0602040200020303" pitchFamily="34" charset="77"/>
              </a:rPr>
              <a:t>Our array is: </a:t>
            </a:r>
          </a:p>
          <a:p>
            <a:r>
              <a:rPr lang="en-US" sz="3200" b="1" dirty="0">
                <a:latin typeface="Courier" pitchFamily="2" charset="0"/>
              </a:rPr>
              <a:t>[[ 0 1 2] </a:t>
            </a:r>
          </a:p>
          <a:p>
            <a:r>
              <a:rPr lang="en-US" sz="3200" b="1" dirty="0">
                <a:latin typeface="Courier" pitchFamily="2" charset="0"/>
              </a:rPr>
              <a:t>[ 3 4 5] </a:t>
            </a:r>
          </a:p>
          <a:p>
            <a:r>
              <a:rPr lang="en-US" sz="3200" b="1" dirty="0">
                <a:latin typeface="Courier" pitchFamily="2" charset="0"/>
              </a:rPr>
              <a:t>[ 6 7 8] </a:t>
            </a:r>
          </a:p>
          <a:p>
            <a:r>
              <a:rPr lang="en-US" sz="3200" b="1" dirty="0">
                <a:latin typeface="Courier" pitchFamily="2" charset="0"/>
              </a:rPr>
              <a:t>[ 9 10 11]] </a:t>
            </a:r>
          </a:p>
          <a:p>
            <a:r>
              <a:rPr lang="en-US" sz="3200" b="1" dirty="0">
                <a:latin typeface="Papyrus" panose="020B0602040200020303" pitchFamily="34" charset="77"/>
              </a:rPr>
              <a:t>The corner elements of this array are: </a:t>
            </a:r>
          </a:p>
          <a:p>
            <a:r>
              <a:rPr lang="en-US" sz="3200" b="1" dirty="0">
                <a:latin typeface="Courier" pitchFamily="2" charset="0"/>
              </a:rPr>
              <a:t>[[ 0 2] </a:t>
            </a:r>
          </a:p>
          <a:p>
            <a:r>
              <a:rPr lang="en-US" sz="3200" b="1" dirty="0">
                <a:latin typeface="Courier" pitchFamily="2" charset="0"/>
              </a:rPr>
              <a:t>[ 9 11]]</a:t>
            </a:r>
            <a:endParaRPr lang="en-US" sz="3200" b="1" dirty="0"/>
          </a:p>
          <a:p>
            <a:r>
              <a:rPr lang="en-US" sz="3200" b="1" dirty="0">
                <a:latin typeface="Courier" pitchFamily="2" charset="0"/>
              </a:rPr>
              <a:t> </a:t>
            </a:r>
          </a:p>
        </p:txBody>
      </p:sp>
      <p:sp>
        <p:nvSpPr>
          <p:cNvPr id="5" name="TextBox 4">
            <a:extLst>
              <a:ext uri="{FF2B5EF4-FFF2-40B4-BE49-F238E27FC236}">
                <a16:creationId xmlns:a16="http://schemas.microsoft.com/office/drawing/2014/main" id="{494C3D9F-C11A-3168-AD38-F1FD3ECFF10D}"/>
              </a:ext>
            </a:extLst>
          </p:cNvPr>
          <p:cNvSpPr txBox="1"/>
          <p:nvPr/>
        </p:nvSpPr>
        <p:spPr>
          <a:xfrm>
            <a:off x="4954138" y="5780782"/>
            <a:ext cx="7598390" cy="1077218"/>
          </a:xfrm>
          <a:prstGeom prst="rect">
            <a:avLst/>
          </a:prstGeom>
          <a:noFill/>
        </p:spPr>
        <p:txBody>
          <a:bodyPr wrap="square">
            <a:spAutoFit/>
          </a:bodyPr>
          <a:lstStyle/>
          <a:p>
            <a:r>
              <a:rPr lang="en-US" sz="3200" b="1" dirty="0">
                <a:latin typeface="Papyrus" panose="020B0602040200020303" pitchFamily="34" charset="77"/>
              </a:rPr>
              <a:t>The resultant selection is an </a:t>
            </a:r>
            <a:r>
              <a:rPr lang="en-US" sz="3200" b="1" dirty="0" err="1">
                <a:latin typeface="Papyrus" panose="020B0602040200020303" pitchFamily="34" charset="77"/>
              </a:rPr>
              <a:t>ndarray</a:t>
            </a:r>
            <a:r>
              <a:rPr lang="en-US" sz="3200" b="1" dirty="0">
                <a:latin typeface="Papyrus" panose="020B0602040200020303" pitchFamily="34" charset="77"/>
              </a:rPr>
              <a:t> object containing corner elements.</a:t>
            </a:r>
            <a:endParaRPr lang="en-US" sz="3200" dirty="0">
              <a:latin typeface="Papyrus" panose="020B0602040200020303" pitchFamily="34" charset="77"/>
            </a:endParaRPr>
          </a:p>
        </p:txBody>
      </p:sp>
      <p:cxnSp>
        <p:nvCxnSpPr>
          <p:cNvPr id="7" name="Straight Arrow Connector 6">
            <a:extLst>
              <a:ext uri="{FF2B5EF4-FFF2-40B4-BE49-F238E27FC236}">
                <a16:creationId xmlns:a16="http://schemas.microsoft.com/office/drawing/2014/main" id="{C738BAB5-3841-D4E4-65CE-B5B76C00A185}"/>
              </a:ext>
            </a:extLst>
          </p:cNvPr>
          <p:cNvCxnSpPr>
            <a:cxnSpLocks/>
          </p:cNvCxnSpPr>
          <p:nvPr/>
        </p:nvCxnSpPr>
        <p:spPr>
          <a:xfrm flipH="1">
            <a:off x="2579427" y="5964072"/>
            <a:ext cx="23474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3058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FCDB66-3B06-2249-9E91-2B751C7641A8}"/>
              </a:ext>
            </a:extLst>
          </p:cNvPr>
          <p:cNvSpPr/>
          <p:nvPr/>
        </p:nvSpPr>
        <p:spPr>
          <a:xfrm>
            <a:off x="0" y="653141"/>
            <a:ext cx="12192000" cy="5016758"/>
          </a:xfrm>
          <a:prstGeom prst="rect">
            <a:avLst/>
          </a:prstGeom>
        </p:spPr>
        <p:txBody>
          <a:bodyPr wrap="square">
            <a:spAutoFit/>
          </a:bodyPr>
          <a:lstStyle/>
          <a:p>
            <a:pPr algn="ctr"/>
            <a:r>
              <a:rPr lang="en-US" sz="3200" b="1" dirty="0">
                <a:solidFill>
                  <a:srgbClr val="000000"/>
                </a:solidFill>
                <a:latin typeface="Papyrus" panose="020B0602040200020303" pitchFamily="34" charset="77"/>
              </a:rPr>
              <a:t>Advanced and basic indexing can be combined by using one slice (</a:t>
            </a:r>
            <a:r>
              <a:rPr lang="en-US" sz="3200" b="1" dirty="0">
                <a:solidFill>
                  <a:srgbClr val="000000"/>
                </a:solidFill>
                <a:latin typeface="Courier New" panose="02070309020205020404" pitchFamily="49" charset="0"/>
                <a:cs typeface="Courier New" panose="02070309020205020404" pitchFamily="49" charset="0"/>
              </a:rPr>
              <a:t>:</a:t>
            </a:r>
            <a:r>
              <a:rPr lang="en-US" sz="3200" b="1" dirty="0">
                <a:solidFill>
                  <a:srgbClr val="000000"/>
                </a:solidFill>
                <a:latin typeface="Papyrus" panose="020B0602040200020303" pitchFamily="34" charset="77"/>
              </a:rPr>
              <a:t>) or ellipsis (</a:t>
            </a:r>
            <a:r>
              <a:rPr lang="en-US" sz="3200" b="1" dirty="0">
                <a:solidFill>
                  <a:srgbClr val="000000"/>
                </a:solidFill>
                <a:latin typeface="Courier New" panose="02070309020205020404" pitchFamily="49" charset="0"/>
                <a:cs typeface="Courier New" panose="02070309020205020404" pitchFamily="49" charset="0"/>
              </a:rPr>
              <a:t>…</a:t>
            </a:r>
            <a:r>
              <a:rPr lang="en-US" sz="3200" b="1" dirty="0">
                <a:solidFill>
                  <a:srgbClr val="000000"/>
                </a:solidFill>
                <a:latin typeface="Papyrus" panose="020B0602040200020303" pitchFamily="34" charset="77"/>
              </a:rPr>
              <a:t>) with an index array. </a:t>
            </a:r>
          </a:p>
          <a:p>
            <a:pPr algn="ctr"/>
            <a:endParaRPr lang="en-US" sz="3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The following example uses slice for row and advanced index for column. </a:t>
            </a:r>
          </a:p>
          <a:p>
            <a:pPr algn="ctr"/>
            <a:endParaRPr lang="en-US" sz="3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The result is the same when slice is used for both. </a:t>
            </a:r>
          </a:p>
          <a:p>
            <a:pPr algn="ctr"/>
            <a:endParaRPr lang="en-US" sz="3200" b="1" dirty="0">
              <a:solidFill>
                <a:srgbClr val="000000"/>
              </a:solidFill>
              <a:latin typeface="Papyrus" panose="020B0602040200020303" pitchFamily="34" charset="77"/>
            </a:endParaRPr>
          </a:p>
          <a:p>
            <a:pPr algn="ctr"/>
            <a:r>
              <a:rPr lang="en-US" sz="3200" b="1" dirty="0">
                <a:solidFill>
                  <a:srgbClr val="000000"/>
                </a:solidFill>
                <a:latin typeface="Papyrus" panose="020B0602040200020303" pitchFamily="34" charset="77"/>
              </a:rPr>
              <a:t>But advanced index results in copy and may have different memory layout.</a:t>
            </a:r>
            <a:endParaRPr lang="en-US" sz="3200" b="1" dirty="0">
              <a:latin typeface="Papyrus" panose="020B0602040200020303" pitchFamily="34" charset="77"/>
            </a:endParaRPr>
          </a:p>
        </p:txBody>
      </p:sp>
    </p:spTree>
    <p:extLst>
      <p:ext uri="{BB962C8B-B14F-4D97-AF65-F5344CB8AC3E}">
        <p14:creationId xmlns:p14="http://schemas.microsoft.com/office/powerpoint/2010/main" val="24398117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4441AF-9DC5-BD4F-AC52-2A3D6C4F52B6}"/>
              </a:ext>
            </a:extLst>
          </p:cNvPr>
          <p:cNvSpPr/>
          <p:nvPr/>
        </p:nvSpPr>
        <p:spPr>
          <a:xfrm>
            <a:off x="0" y="313896"/>
            <a:ext cx="12192000" cy="5509200"/>
          </a:xfrm>
          <a:prstGeom prst="rect">
            <a:avLst/>
          </a:prstGeom>
        </p:spPr>
        <p:txBody>
          <a:bodyPr wrap="square">
            <a:spAutoFit/>
          </a:bodyPr>
          <a:lstStyle/>
          <a:p>
            <a:pPr algn="ctr"/>
            <a:r>
              <a:rPr lang="en-US" sz="3200" b="1" dirty="0">
                <a:latin typeface="Papyrus" panose="020B0602040200020303" pitchFamily="34" charset="77"/>
              </a:rPr>
              <a:t>Example 3</a:t>
            </a:r>
            <a:endParaRPr lang="en-US" sz="1200" b="1" dirty="0">
              <a:latin typeface="Papyrus" panose="020B0602040200020303" pitchFamily="34" charset="77"/>
            </a:endParaRPr>
          </a:p>
          <a:p>
            <a:r>
              <a:rPr lang="en-US" sz="2400" b="1" dirty="0">
                <a:solidFill>
                  <a:srgbClr val="000088"/>
                </a:solidFill>
                <a:latin typeface="Courier" pitchFamily="2" charset="0"/>
              </a:rPr>
              <a:t>import</a:t>
            </a:r>
            <a:r>
              <a:rPr lang="en-US" sz="2400" b="1" dirty="0">
                <a:solidFill>
                  <a:srgbClr val="000000"/>
                </a:solidFill>
                <a:latin typeface="Courier" pitchFamily="2" charset="0"/>
              </a:rPr>
              <a:t> </a:t>
            </a:r>
            <a:r>
              <a:rPr lang="en-US" sz="2400" b="1" dirty="0" err="1">
                <a:solidFill>
                  <a:srgbClr val="000000"/>
                </a:solidFill>
                <a:latin typeface="Courier" pitchFamily="2" charset="0"/>
              </a:rPr>
              <a:t>numpy</a:t>
            </a:r>
            <a:r>
              <a:rPr lang="en-US" sz="2400" b="1" dirty="0">
                <a:solidFill>
                  <a:srgbClr val="000000"/>
                </a:solidFill>
                <a:latin typeface="Courier" pitchFamily="2" charset="0"/>
              </a:rPr>
              <a:t> </a:t>
            </a:r>
            <a:r>
              <a:rPr lang="en-US" sz="2400" b="1" dirty="0">
                <a:solidFill>
                  <a:srgbClr val="000088"/>
                </a:solidFill>
                <a:latin typeface="Courier" pitchFamily="2" charset="0"/>
              </a:rPr>
              <a:t>as</a:t>
            </a:r>
            <a:r>
              <a:rPr lang="en-US" sz="2400" b="1" dirty="0">
                <a:solidFill>
                  <a:srgbClr val="000000"/>
                </a:solidFill>
                <a:latin typeface="Courier" pitchFamily="2" charset="0"/>
              </a:rPr>
              <a:t> np </a:t>
            </a:r>
          </a:p>
          <a:p>
            <a:r>
              <a:rPr lang="en-US" sz="2400" b="1" dirty="0">
                <a:solidFill>
                  <a:srgbClr val="000000"/>
                </a:solidFill>
                <a:latin typeface="Courier" pitchFamily="2" charset="0"/>
              </a:rPr>
              <a:t>x </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err="1">
                <a:solidFill>
                  <a:srgbClr val="000000"/>
                </a:solidFill>
                <a:latin typeface="Courier" pitchFamily="2" charset="0"/>
              </a:rPr>
              <a:t>np</a:t>
            </a:r>
            <a:r>
              <a:rPr lang="en-US" sz="2400" b="1" dirty="0" err="1">
                <a:solidFill>
                  <a:srgbClr val="666600"/>
                </a:solidFill>
                <a:latin typeface="Courier" pitchFamily="2" charset="0"/>
              </a:rPr>
              <a:t>.</a:t>
            </a:r>
            <a:r>
              <a:rPr lang="en-US" sz="2400" b="1" dirty="0" err="1">
                <a:solidFill>
                  <a:srgbClr val="000000"/>
                </a:solidFill>
                <a:latin typeface="Courier" pitchFamily="2" charset="0"/>
              </a:rPr>
              <a:t>array</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0</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1</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2</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3</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4</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5</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6</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7</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8</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9</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10</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11</a:t>
            </a:r>
            <a:r>
              <a:rPr lang="en-US" sz="2400" b="1" dirty="0">
                <a:solidFill>
                  <a:srgbClr val="666600"/>
                </a:solidFill>
                <a:latin typeface="Courier" pitchFamily="2" charset="0"/>
              </a:rPr>
              <a:t>]])</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'Our array is:')</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(x) </a:t>
            </a:r>
          </a:p>
          <a:p>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'\n')</a:t>
            </a:r>
            <a:r>
              <a:rPr lang="en-US" sz="2400" b="1" dirty="0">
                <a:solidFill>
                  <a:srgbClr val="000000"/>
                </a:solidFill>
                <a:latin typeface="Courier" pitchFamily="2" charset="0"/>
              </a:rPr>
              <a:t> </a:t>
            </a:r>
          </a:p>
          <a:p>
            <a:r>
              <a:rPr lang="en-US" sz="2400" b="1" dirty="0">
                <a:solidFill>
                  <a:srgbClr val="880000"/>
                </a:solidFill>
                <a:latin typeface="Courier" pitchFamily="2" charset="0"/>
              </a:rPr>
              <a:t># slicing </a:t>
            </a:r>
          </a:p>
          <a:p>
            <a:r>
              <a:rPr lang="en-US" sz="2400" b="1" dirty="0">
                <a:solidFill>
                  <a:srgbClr val="000000"/>
                </a:solidFill>
                <a:latin typeface="Courier" pitchFamily="2" charset="0"/>
              </a:rPr>
              <a:t>z </a:t>
            </a:r>
            <a:r>
              <a:rPr lang="en-US" sz="2400" b="1" dirty="0">
                <a:solidFill>
                  <a:srgbClr val="666600"/>
                </a:solidFill>
                <a:latin typeface="Courier" pitchFamily="2" charset="0"/>
              </a:rPr>
              <a:t>=</a:t>
            </a:r>
            <a:r>
              <a:rPr lang="en-US" sz="2400" b="1" dirty="0">
                <a:solidFill>
                  <a:srgbClr val="000000"/>
                </a:solidFill>
                <a:latin typeface="Courier" pitchFamily="2" charset="0"/>
              </a:rPr>
              <a:t> x</a:t>
            </a:r>
            <a:r>
              <a:rPr lang="en-US" sz="2400" b="1" dirty="0">
                <a:solidFill>
                  <a:srgbClr val="666600"/>
                </a:solidFill>
                <a:latin typeface="Courier" pitchFamily="2" charset="0"/>
              </a:rPr>
              <a:t>[</a:t>
            </a:r>
            <a:r>
              <a:rPr lang="en-US" sz="2400" b="1" dirty="0">
                <a:solidFill>
                  <a:srgbClr val="006666"/>
                </a:solidFill>
                <a:latin typeface="Courier" pitchFamily="2" charset="0"/>
              </a:rPr>
              <a:t>1</a:t>
            </a:r>
            <a:r>
              <a:rPr lang="en-US" sz="2400" b="1" dirty="0">
                <a:solidFill>
                  <a:srgbClr val="666600"/>
                </a:solidFill>
                <a:latin typeface="Courier" pitchFamily="2" charset="0"/>
              </a:rPr>
              <a:t>:</a:t>
            </a:r>
            <a:r>
              <a:rPr lang="en-US" sz="2400" b="1" dirty="0">
                <a:solidFill>
                  <a:srgbClr val="006666"/>
                </a:solidFill>
                <a:latin typeface="Courier" pitchFamily="2" charset="0"/>
              </a:rPr>
              <a:t>4</a:t>
            </a:r>
            <a:r>
              <a:rPr lang="en-US" sz="2400" b="1" dirty="0">
                <a:solidFill>
                  <a:srgbClr val="666600"/>
                </a:solidFill>
                <a:latin typeface="Courier" pitchFamily="2" charset="0"/>
              </a:rPr>
              <a:t>,</a:t>
            </a:r>
            <a:r>
              <a:rPr lang="en-US" sz="2400" b="1" dirty="0">
                <a:solidFill>
                  <a:srgbClr val="006666"/>
                </a:solidFill>
                <a:latin typeface="Courier" pitchFamily="2" charset="0"/>
              </a:rPr>
              <a:t>1</a:t>
            </a:r>
            <a:r>
              <a:rPr lang="en-US" sz="2400" b="1" dirty="0">
                <a:solidFill>
                  <a:srgbClr val="666600"/>
                </a:solidFill>
                <a:latin typeface="Courier" pitchFamily="2" charset="0"/>
              </a:rPr>
              <a:t>:</a:t>
            </a:r>
            <a:r>
              <a:rPr lang="en-US" sz="2400" b="1" dirty="0">
                <a:solidFill>
                  <a:srgbClr val="006666"/>
                </a:solidFill>
                <a:latin typeface="Courier" pitchFamily="2" charset="0"/>
              </a:rPr>
              <a:t>3</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'After slicing, our array becomes:')</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(z) </a:t>
            </a:r>
          </a:p>
          <a:p>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'\n')</a:t>
            </a:r>
            <a:r>
              <a:rPr lang="en-US" sz="2400" b="1" dirty="0">
                <a:solidFill>
                  <a:srgbClr val="000000"/>
                </a:solidFill>
                <a:latin typeface="Courier" pitchFamily="2" charset="0"/>
              </a:rPr>
              <a:t> </a:t>
            </a:r>
          </a:p>
          <a:p>
            <a:r>
              <a:rPr lang="en-US" sz="2400" b="1" dirty="0">
                <a:solidFill>
                  <a:srgbClr val="880000"/>
                </a:solidFill>
                <a:latin typeface="Courier" pitchFamily="2" charset="0"/>
              </a:rPr>
              <a:t># using advanced index for column </a:t>
            </a:r>
          </a:p>
          <a:p>
            <a:r>
              <a:rPr lang="en-US" sz="2400" b="1" dirty="0">
                <a:solidFill>
                  <a:srgbClr val="000000"/>
                </a:solidFill>
                <a:latin typeface="Courier" pitchFamily="2" charset="0"/>
              </a:rPr>
              <a:t>y </a:t>
            </a:r>
            <a:r>
              <a:rPr lang="en-US" sz="2400" b="1" dirty="0">
                <a:solidFill>
                  <a:srgbClr val="666600"/>
                </a:solidFill>
                <a:latin typeface="Courier" pitchFamily="2" charset="0"/>
              </a:rPr>
              <a:t>=</a:t>
            </a:r>
            <a:r>
              <a:rPr lang="en-US" sz="2400" b="1" dirty="0">
                <a:solidFill>
                  <a:srgbClr val="000000"/>
                </a:solidFill>
                <a:latin typeface="Courier" pitchFamily="2" charset="0"/>
              </a:rPr>
              <a:t> x</a:t>
            </a:r>
            <a:r>
              <a:rPr lang="en-US" sz="2400" b="1" dirty="0">
                <a:solidFill>
                  <a:srgbClr val="666600"/>
                </a:solidFill>
                <a:latin typeface="Courier" pitchFamily="2" charset="0"/>
              </a:rPr>
              <a:t>[</a:t>
            </a:r>
            <a:r>
              <a:rPr lang="en-US" sz="2400" b="1" dirty="0">
                <a:solidFill>
                  <a:srgbClr val="006666"/>
                </a:solidFill>
                <a:latin typeface="Courier" pitchFamily="2" charset="0"/>
              </a:rPr>
              <a:t>1</a:t>
            </a:r>
            <a:r>
              <a:rPr lang="en-US" sz="2400" b="1" dirty="0">
                <a:solidFill>
                  <a:srgbClr val="666600"/>
                </a:solidFill>
                <a:latin typeface="Courier" pitchFamily="2" charset="0"/>
              </a:rPr>
              <a:t>:</a:t>
            </a:r>
            <a:r>
              <a:rPr lang="en-US" sz="2400" b="1" dirty="0">
                <a:solidFill>
                  <a:srgbClr val="006666"/>
                </a:solidFill>
                <a:latin typeface="Courier" pitchFamily="2" charset="0"/>
              </a:rPr>
              <a:t>4</a:t>
            </a:r>
            <a:r>
              <a:rPr lang="en-US" sz="2400" b="1" dirty="0">
                <a:solidFill>
                  <a:srgbClr val="666600"/>
                </a:solidFill>
                <a:latin typeface="Courier" pitchFamily="2" charset="0"/>
              </a:rPr>
              <a:t>,[</a:t>
            </a:r>
            <a:r>
              <a:rPr lang="en-US" sz="2400" b="1" dirty="0">
                <a:solidFill>
                  <a:srgbClr val="006666"/>
                </a:solidFill>
                <a:latin typeface="Courier" pitchFamily="2" charset="0"/>
              </a:rPr>
              <a:t>1</a:t>
            </a:r>
            <a:r>
              <a:rPr lang="en-US" sz="2400" b="1" dirty="0">
                <a:solidFill>
                  <a:srgbClr val="666600"/>
                </a:solidFill>
                <a:latin typeface="Courier" pitchFamily="2" charset="0"/>
              </a:rPr>
              <a:t>,</a:t>
            </a:r>
            <a:r>
              <a:rPr lang="en-US" sz="2400" b="1" dirty="0">
                <a:solidFill>
                  <a:srgbClr val="006666"/>
                </a:solidFill>
                <a:latin typeface="Courier" pitchFamily="2" charset="0"/>
              </a:rPr>
              <a:t>2</a:t>
            </a:r>
            <a:r>
              <a:rPr lang="en-US" sz="2400" b="1" dirty="0">
                <a:solidFill>
                  <a:srgbClr val="666600"/>
                </a:solidFill>
                <a:latin typeface="Courier" pitchFamily="2" charset="0"/>
              </a:rPr>
              <a:t>]]</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'Slicing using advanced index for column:')</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(y)</a:t>
            </a:r>
            <a:endParaRPr lang="en-US" sz="2400" b="1" dirty="0">
              <a:latin typeface="Courier" pitchFamily="2" charset="0"/>
            </a:endParaRPr>
          </a:p>
        </p:txBody>
      </p:sp>
    </p:spTree>
    <p:extLst>
      <p:ext uri="{BB962C8B-B14F-4D97-AF65-F5344CB8AC3E}">
        <p14:creationId xmlns:p14="http://schemas.microsoft.com/office/powerpoint/2010/main" val="35125092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CC6B78-15FA-0645-847A-0D4CD8EC7458}"/>
              </a:ext>
            </a:extLst>
          </p:cNvPr>
          <p:cNvSpPr/>
          <p:nvPr/>
        </p:nvSpPr>
        <p:spPr>
          <a:xfrm>
            <a:off x="0" y="0"/>
            <a:ext cx="12192000" cy="6494085"/>
          </a:xfrm>
          <a:prstGeom prst="rect">
            <a:avLst/>
          </a:prstGeom>
        </p:spPr>
        <p:txBody>
          <a:bodyPr wrap="square">
            <a:spAutoFit/>
          </a:bodyPr>
          <a:lstStyle/>
          <a:p>
            <a:r>
              <a:rPr lang="en-US" sz="3200" dirty="0">
                <a:latin typeface="Papyrus" panose="020B0602040200020303" pitchFamily="34" charset="77"/>
              </a:rPr>
              <a:t>Our array is: </a:t>
            </a:r>
          </a:p>
          <a:p>
            <a:r>
              <a:rPr lang="en-US" sz="3200" dirty="0">
                <a:latin typeface="Courier" pitchFamily="2" charset="0"/>
              </a:rPr>
              <a:t>[[ 0 1 2] </a:t>
            </a:r>
          </a:p>
          <a:p>
            <a:r>
              <a:rPr lang="en-US" sz="3200" dirty="0">
                <a:latin typeface="Courier" pitchFamily="2" charset="0"/>
              </a:rPr>
              <a:t>[ 3 4 5] </a:t>
            </a:r>
          </a:p>
          <a:p>
            <a:r>
              <a:rPr lang="en-US" sz="3200" dirty="0">
                <a:latin typeface="Courier" pitchFamily="2" charset="0"/>
              </a:rPr>
              <a:t>[ 6 7 8] </a:t>
            </a:r>
          </a:p>
          <a:p>
            <a:r>
              <a:rPr lang="en-US" sz="3200" dirty="0">
                <a:latin typeface="Courier" pitchFamily="2" charset="0"/>
              </a:rPr>
              <a:t>[ 9 10 11]] </a:t>
            </a:r>
          </a:p>
          <a:p>
            <a:r>
              <a:rPr lang="en-US" sz="3200" dirty="0">
                <a:latin typeface="Papyrus" panose="020B0602040200020303" pitchFamily="34" charset="77"/>
              </a:rPr>
              <a:t>After slicing, our array becomes: </a:t>
            </a:r>
          </a:p>
          <a:p>
            <a:r>
              <a:rPr lang="en-US" sz="3200" dirty="0">
                <a:solidFill>
                  <a:srgbClr val="FF0000"/>
                </a:solidFill>
                <a:latin typeface="Courier" pitchFamily="2" charset="0"/>
              </a:rPr>
              <a:t>[[ 4 5] </a:t>
            </a:r>
          </a:p>
          <a:p>
            <a:r>
              <a:rPr lang="en-US" sz="3200" dirty="0">
                <a:solidFill>
                  <a:srgbClr val="FF0000"/>
                </a:solidFill>
                <a:latin typeface="Courier" pitchFamily="2" charset="0"/>
              </a:rPr>
              <a:t>[ 7 8]</a:t>
            </a:r>
          </a:p>
          <a:p>
            <a:r>
              <a:rPr lang="en-US" sz="3200" dirty="0">
                <a:solidFill>
                  <a:srgbClr val="FF0000"/>
                </a:solidFill>
                <a:latin typeface="Courier" pitchFamily="2" charset="0"/>
              </a:rPr>
              <a:t>[10 11]]</a:t>
            </a:r>
          </a:p>
          <a:p>
            <a:r>
              <a:rPr lang="en-US" sz="3200" dirty="0">
                <a:latin typeface="Papyrus" panose="020B0602040200020303" pitchFamily="34" charset="77"/>
              </a:rPr>
              <a:t>Slicing using advanced index for column: </a:t>
            </a:r>
          </a:p>
          <a:p>
            <a:r>
              <a:rPr lang="en-US" sz="3200" dirty="0">
                <a:solidFill>
                  <a:srgbClr val="FF0000"/>
                </a:solidFill>
                <a:latin typeface="Courier" pitchFamily="2" charset="0"/>
              </a:rPr>
              <a:t>[[ 4 5] </a:t>
            </a:r>
          </a:p>
          <a:p>
            <a:r>
              <a:rPr lang="en-US" sz="3200" dirty="0">
                <a:solidFill>
                  <a:srgbClr val="FF0000"/>
                </a:solidFill>
                <a:latin typeface="Courier" pitchFamily="2" charset="0"/>
              </a:rPr>
              <a:t>[ 7 8] </a:t>
            </a:r>
          </a:p>
          <a:p>
            <a:r>
              <a:rPr lang="en-US" sz="3200" dirty="0">
                <a:solidFill>
                  <a:srgbClr val="FF0000"/>
                </a:solidFill>
                <a:latin typeface="Courier" pitchFamily="2" charset="0"/>
              </a:rPr>
              <a:t>[10 11]]</a:t>
            </a:r>
            <a:r>
              <a:rPr lang="en-US" sz="3200" dirty="0">
                <a:latin typeface="Courier" pitchFamily="2" charset="0"/>
              </a:rPr>
              <a:t> </a:t>
            </a:r>
          </a:p>
        </p:txBody>
      </p:sp>
    </p:spTree>
    <p:extLst>
      <p:ext uri="{BB962C8B-B14F-4D97-AF65-F5344CB8AC3E}">
        <p14:creationId xmlns:p14="http://schemas.microsoft.com/office/powerpoint/2010/main" val="38978647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D42C81-87D0-8E46-B593-4FEF9BBC8A80}"/>
              </a:ext>
            </a:extLst>
          </p:cNvPr>
          <p:cNvSpPr/>
          <p:nvPr/>
        </p:nvSpPr>
        <p:spPr>
          <a:xfrm>
            <a:off x="0" y="771895"/>
            <a:ext cx="12192000" cy="2554545"/>
          </a:xfrm>
          <a:prstGeom prst="rect">
            <a:avLst/>
          </a:prstGeom>
        </p:spPr>
        <p:txBody>
          <a:bodyPr wrap="square">
            <a:spAutoFit/>
          </a:bodyPr>
          <a:lstStyle/>
          <a:p>
            <a:pPr algn="ctr"/>
            <a:r>
              <a:rPr lang="en-US" sz="3200" dirty="0">
                <a:latin typeface="Papyrus" panose="020B0602040200020303" pitchFamily="34" charset="77"/>
              </a:rPr>
              <a:t>Boolean Array Indexing</a:t>
            </a:r>
          </a:p>
          <a:p>
            <a:pPr algn="ctr"/>
            <a:endParaRPr lang="en-US" sz="3200" dirty="0">
              <a:latin typeface="Papyrus" panose="020B0602040200020303" pitchFamily="34" charset="77"/>
            </a:endParaRPr>
          </a:p>
          <a:p>
            <a:pPr algn="ctr"/>
            <a:r>
              <a:rPr lang="en-US" sz="3200" dirty="0">
                <a:solidFill>
                  <a:srgbClr val="000000"/>
                </a:solidFill>
                <a:latin typeface="Papyrus" panose="020B0602040200020303" pitchFamily="34" charset="77"/>
              </a:rPr>
              <a:t>This type of advanced indexing is used when the resultant object is meant to be the result of Boolean operations, such as comparison operators.</a:t>
            </a:r>
            <a:endParaRPr lang="en-US" sz="3200" b="0" i="0" dirty="0">
              <a:solidFill>
                <a:srgbClr val="000000"/>
              </a:solidFill>
              <a:effectLst/>
              <a:latin typeface="Papyrus" panose="020B0602040200020303" pitchFamily="34" charset="77"/>
            </a:endParaRPr>
          </a:p>
        </p:txBody>
      </p:sp>
    </p:spTree>
    <p:extLst>
      <p:ext uri="{BB962C8B-B14F-4D97-AF65-F5344CB8AC3E}">
        <p14:creationId xmlns:p14="http://schemas.microsoft.com/office/powerpoint/2010/main" val="3310632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3CF31D-AF13-174F-BAFD-3E5B03CAADB3}"/>
              </a:ext>
            </a:extLst>
          </p:cNvPr>
          <p:cNvSpPr/>
          <p:nvPr/>
        </p:nvSpPr>
        <p:spPr>
          <a:xfrm>
            <a:off x="0" y="62265"/>
            <a:ext cx="12192000" cy="7109639"/>
          </a:xfrm>
          <a:prstGeom prst="rect">
            <a:avLst/>
          </a:prstGeom>
        </p:spPr>
        <p:txBody>
          <a:bodyPr wrap="square">
            <a:spAutoFit/>
          </a:bodyPr>
          <a:lstStyle/>
          <a:p>
            <a:pPr algn="ctr"/>
            <a:r>
              <a:rPr lang="en-US" sz="3200" b="1" dirty="0">
                <a:latin typeface="Papyrus" panose="020B0602040200020303" pitchFamily="34" charset="77"/>
              </a:rPr>
              <a:t>Example 1</a:t>
            </a:r>
          </a:p>
          <a:p>
            <a:pPr algn="ctr"/>
            <a:r>
              <a:rPr lang="en-US" sz="3200" b="1" dirty="0">
                <a:solidFill>
                  <a:srgbClr val="000000"/>
                </a:solidFill>
                <a:latin typeface="Papyrus" panose="020B0602040200020303" pitchFamily="34" charset="77"/>
              </a:rPr>
              <a:t>In this example, items greater than 5 are returned as a result of Boolean indexing.</a:t>
            </a:r>
          </a:p>
          <a:p>
            <a:r>
              <a:rPr lang="en-US" sz="2400" b="1" dirty="0">
                <a:solidFill>
                  <a:srgbClr val="000088"/>
                </a:solidFill>
                <a:latin typeface="Courier" pitchFamily="2" charset="0"/>
              </a:rPr>
              <a:t>import</a:t>
            </a:r>
            <a:r>
              <a:rPr lang="en-US" sz="2400" b="1" dirty="0">
                <a:solidFill>
                  <a:srgbClr val="000000"/>
                </a:solidFill>
                <a:latin typeface="Courier" pitchFamily="2" charset="0"/>
              </a:rPr>
              <a:t> </a:t>
            </a:r>
            <a:r>
              <a:rPr lang="en-US" sz="2400" b="1" dirty="0" err="1">
                <a:solidFill>
                  <a:srgbClr val="000000"/>
                </a:solidFill>
                <a:latin typeface="Courier" pitchFamily="2" charset="0"/>
              </a:rPr>
              <a:t>numpy</a:t>
            </a:r>
            <a:r>
              <a:rPr lang="en-US" sz="2400" b="1" dirty="0">
                <a:solidFill>
                  <a:srgbClr val="000000"/>
                </a:solidFill>
                <a:latin typeface="Courier" pitchFamily="2" charset="0"/>
              </a:rPr>
              <a:t> </a:t>
            </a:r>
            <a:r>
              <a:rPr lang="en-US" sz="2400" b="1" dirty="0">
                <a:solidFill>
                  <a:srgbClr val="000088"/>
                </a:solidFill>
                <a:latin typeface="Courier" pitchFamily="2" charset="0"/>
              </a:rPr>
              <a:t>as</a:t>
            </a:r>
            <a:r>
              <a:rPr lang="en-US" sz="2400" b="1" dirty="0">
                <a:solidFill>
                  <a:srgbClr val="000000"/>
                </a:solidFill>
                <a:latin typeface="Courier" pitchFamily="2" charset="0"/>
              </a:rPr>
              <a:t> np </a:t>
            </a:r>
          </a:p>
          <a:p>
            <a:r>
              <a:rPr lang="en-US" sz="2400" b="1" dirty="0">
                <a:solidFill>
                  <a:srgbClr val="000000"/>
                </a:solidFill>
                <a:latin typeface="Courier" pitchFamily="2" charset="0"/>
              </a:rPr>
              <a:t>x </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err="1">
                <a:solidFill>
                  <a:srgbClr val="000000"/>
                </a:solidFill>
                <a:latin typeface="Courier" pitchFamily="2" charset="0"/>
              </a:rPr>
              <a:t>np</a:t>
            </a:r>
            <a:r>
              <a:rPr lang="en-US" sz="2400" b="1" dirty="0" err="1">
                <a:solidFill>
                  <a:srgbClr val="666600"/>
                </a:solidFill>
                <a:latin typeface="Courier" pitchFamily="2" charset="0"/>
              </a:rPr>
              <a:t>.</a:t>
            </a:r>
            <a:r>
              <a:rPr lang="en-US" sz="2400" b="1" dirty="0" err="1">
                <a:solidFill>
                  <a:srgbClr val="000000"/>
                </a:solidFill>
                <a:latin typeface="Courier" pitchFamily="2" charset="0"/>
              </a:rPr>
              <a:t>array</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0</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1</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2</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3</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4</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5</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6</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7</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8</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9</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10</a:t>
            </a:r>
            <a:r>
              <a:rPr lang="en-US" sz="2400" b="1" dirty="0">
                <a:solidFill>
                  <a:srgbClr val="666600"/>
                </a:solidFill>
                <a:latin typeface="Courier" pitchFamily="2" charset="0"/>
              </a:rPr>
              <a:t>,</a:t>
            </a:r>
            <a:r>
              <a:rPr lang="en-US" sz="2400" b="1" dirty="0">
                <a:solidFill>
                  <a:srgbClr val="000000"/>
                </a:solidFill>
                <a:latin typeface="Courier" pitchFamily="2" charset="0"/>
              </a:rPr>
              <a:t> </a:t>
            </a:r>
            <a:r>
              <a:rPr lang="en-US" sz="2400" b="1" dirty="0">
                <a:solidFill>
                  <a:srgbClr val="006666"/>
                </a:solidFill>
                <a:latin typeface="Courier" pitchFamily="2" charset="0"/>
              </a:rPr>
              <a:t>11</a:t>
            </a:r>
            <a:r>
              <a:rPr lang="en-US" sz="2400" b="1" dirty="0">
                <a:solidFill>
                  <a:srgbClr val="666600"/>
                </a:solidFill>
                <a:latin typeface="Courier" pitchFamily="2" charset="0"/>
              </a:rPr>
              <a:t>]])</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'Our array is:')</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(x); </a:t>
            </a:r>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'\n')</a:t>
            </a:r>
            <a:r>
              <a:rPr lang="en-US" sz="2400" b="1" dirty="0">
                <a:solidFill>
                  <a:srgbClr val="000000"/>
                </a:solidFill>
                <a:latin typeface="Courier" pitchFamily="2" charset="0"/>
              </a:rPr>
              <a:t> </a:t>
            </a:r>
          </a:p>
          <a:p>
            <a:r>
              <a:rPr lang="en-US" sz="2400" b="1" dirty="0">
                <a:solidFill>
                  <a:srgbClr val="880000"/>
                </a:solidFill>
                <a:latin typeface="Courier" pitchFamily="2" charset="0"/>
              </a:rPr>
              <a:t># Now we will print the items greater than 5 </a:t>
            </a:r>
          </a:p>
          <a:p>
            <a:r>
              <a:rPr lang="en-US" sz="2400" b="1" dirty="0">
                <a:solidFill>
                  <a:srgbClr val="000088"/>
                </a:solidFill>
                <a:latin typeface="Courier" pitchFamily="2" charset="0"/>
              </a:rPr>
              <a:t>print</a:t>
            </a:r>
            <a:r>
              <a:rPr lang="en-US" sz="2400" b="1" dirty="0">
                <a:solidFill>
                  <a:srgbClr val="000000"/>
                </a:solidFill>
                <a:latin typeface="Courier" pitchFamily="2" charset="0"/>
              </a:rPr>
              <a:t>(</a:t>
            </a:r>
            <a:r>
              <a:rPr lang="en-US" sz="2400" b="1" dirty="0">
                <a:solidFill>
                  <a:srgbClr val="008800"/>
                </a:solidFill>
                <a:latin typeface="Courier" pitchFamily="2" charset="0"/>
              </a:rPr>
              <a:t>'The items greater than 5 are:')</a:t>
            </a:r>
            <a:r>
              <a:rPr lang="en-US" sz="2400" b="1" dirty="0">
                <a:solidFill>
                  <a:srgbClr val="000000"/>
                </a:solidFill>
                <a:latin typeface="Courier" pitchFamily="2" charset="0"/>
              </a:rPr>
              <a:t> </a:t>
            </a:r>
          </a:p>
          <a:p>
            <a:r>
              <a:rPr lang="en-US" sz="2400" b="1" dirty="0">
                <a:solidFill>
                  <a:srgbClr val="000088"/>
                </a:solidFill>
                <a:latin typeface="Courier" pitchFamily="2" charset="0"/>
              </a:rPr>
              <a:t>print</a:t>
            </a:r>
            <a:r>
              <a:rPr lang="en-US" sz="2400" b="1" dirty="0">
                <a:solidFill>
                  <a:srgbClr val="000000"/>
                </a:solidFill>
                <a:latin typeface="Courier" pitchFamily="2" charset="0"/>
              </a:rPr>
              <a:t>(x</a:t>
            </a:r>
            <a:r>
              <a:rPr lang="en-US" sz="2400" b="1" dirty="0">
                <a:solidFill>
                  <a:srgbClr val="666600"/>
                </a:solidFill>
                <a:latin typeface="Courier" pitchFamily="2" charset="0"/>
              </a:rPr>
              <a:t>[</a:t>
            </a:r>
            <a:r>
              <a:rPr lang="en-US" sz="2400" b="1" dirty="0">
                <a:solidFill>
                  <a:srgbClr val="000000"/>
                </a:solidFill>
                <a:latin typeface="Courier" pitchFamily="2" charset="0"/>
              </a:rPr>
              <a:t>x </a:t>
            </a:r>
            <a:r>
              <a:rPr lang="en-US" sz="2400" b="1" dirty="0">
                <a:solidFill>
                  <a:srgbClr val="666600"/>
                </a:solidFill>
                <a:latin typeface="Courier" pitchFamily="2" charset="0"/>
              </a:rPr>
              <a:t>&gt;</a:t>
            </a:r>
            <a:r>
              <a:rPr lang="en-US" sz="2400" b="1" dirty="0">
                <a:solidFill>
                  <a:srgbClr val="000000"/>
                </a:solidFill>
                <a:latin typeface="Courier" pitchFamily="2" charset="0"/>
              </a:rPr>
              <a:t> </a:t>
            </a:r>
            <a:r>
              <a:rPr lang="en-US" sz="2400" b="1" dirty="0">
                <a:solidFill>
                  <a:srgbClr val="006666"/>
                </a:solidFill>
                <a:latin typeface="Courier" pitchFamily="2" charset="0"/>
              </a:rPr>
              <a:t>5</a:t>
            </a:r>
            <a:r>
              <a:rPr lang="en-US" sz="2400" b="1" dirty="0">
                <a:solidFill>
                  <a:srgbClr val="666600"/>
                </a:solidFill>
                <a:latin typeface="Courier" pitchFamily="2" charset="0"/>
              </a:rPr>
              <a:t>])</a:t>
            </a:r>
          </a:p>
          <a:p>
            <a:endParaRPr lang="en-US" sz="1200" b="1" dirty="0"/>
          </a:p>
          <a:p>
            <a:pPr algn="ctr"/>
            <a:r>
              <a:rPr lang="en-US" sz="2400" b="1" dirty="0">
                <a:latin typeface="Papyrus" panose="020B0602040200020303" pitchFamily="34" charset="77"/>
              </a:rPr>
              <a:t>Our array is: </a:t>
            </a:r>
          </a:p>
          <a:p>
            <a:r>
              <a:rPr lang="en-US" sz="2400" b="1" dirty="0">
                <a:latin typeface="Courier New" panose="02070309020205020404" pitchFamily="49" charset="0"/>
                <a:cs typeface="Courier New" panose="02070309020205020404" pitchFamily="49" charset="0"/>
              </a:rPr>
              <a:t>[[ 0 1 2] </a:t>
            </a:r>
          </a:p>
          <a:p>
            <a:r>
              <a:rPr lang="en-US" sz="2400" b="1" dirty="0">
                <a:latin typeface="Courier New" panose="02070309020205020404" pitchFamily="49" charset="0"/>
                <a:cs typeface="Courier New" panose="02070309020205020404" pitchFamily="49" charset="0"/>
              </a:rPr>
              <a:t>[ 3 4 5] </a:t>
            </a:r>
          </a:p>
          <a:p>
            <a:r>
              <a:rPr lang="en-US" sz="2400" b="1" dirty="0">
                <a:latin typeface="Courier New" panose="02070309020205020404" pitchFamily="49" charset="0"/>
                <a:cs typeface="Courier New" panose="02070309020205020404" pitchFamily="49" charset="0"/>
              </a:rPr>
              <a:t>[ 6 7 8]</a:t>
            </a:r>
          </a:p>
          <a:p>
            <a:r>
              <a:rPr lang="en-US" sz="2400" b="1" dirty="0">
                <a:latin typeface="Courier New" panose="02070309020205020404" pitchFamily="49" charset="0"/>
                <a:cs typeface="Courier New" panose="02070309020205020404" pitchFamily="49" charset="0"/>
              </a:rPr>
              <a:t>[ 9 10 11]] </a:t>
            </a:r>
          </a:p>
          <a:p>
            <a:r>
              <a:rPr lang="en-US" sz="2400" b="1" dirty="0">
                <a:latin typeface="Papyrus" panose="020B0602040200020303" pitchFamily="34" charset="77"/>
              </a:rPr>
              <a:t>The items greater than 5 are: </a:t>
            </a:r>
          </a:p>
          <a:p>
            <a:r>
              <a:rPr lang="en-US" sz="2400" b="1" dirty="0">
                <a:latin typeface="Courier New" panose="02070309020205020404" pitchFamily="49" charset="0"/>
                <a:cs typeface="Courier New" panose="02070309020205020404" pitchFamily="49" charset="0"/>
              </a:rPr>
              <a:t>[ 6 7 8 9 10 11] </a:t>
            </a:r>
          </a:p>
        </p:txBody>
      </p:sp>
    </p:spTree>
    <p:extLst>
      <p:ext uri="{BB962C8B-B14F-4D97-AF65-F5344CB8AC3E}">
        <p14:creationId xmlns:p14="http://schemas.microsoft.com/office/powerpoint/2010/main" val="3900205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D660D-950B-2049-83DB-433BAB7B2445}"/>
              </a:ext>
            </a:extLst>
          </p:cNvPr>
          <p:cNvSpPr/>
          <p:nvPr/>
        </p:nvSpPr>
        <p:spPr>
          <a:xfrm>
            <a:off x="0" y="969004"/>
            <a:ext cx="12192000" cy="3908762"/>
          </a:xfrm>
          <a:prstGeom prst="rect">
            <a:avLst/>
          </a:prstGeom>
        </p:spPr>
        <p:txBody>
          <a:bodyPr wrap="square">
            <a:spAutoFit/>
          </a:bodyPr>
          <a:lstStyle/>
          <a:p>
            <a:pPr algn="ctr"/>
            <a:r>
              <a:rPr lang="en-US" sz="3200" dirty="0">
                <a:latin typeface="Papyrus" panose="020B0602040200020303" pitchFamily="34" charset="77"/>
              </a:rPr>
              <a:t>Example 2</a:t>
            </a:r>
          </a:p>
          <a:p>
            <a:pPr algn="ctr"/>
            <a:r>
              <a:rPr lang="en-US" sz="3200" dirty="0">
                <a:solidFill>
                  <a:srgbClr val="000000"/>
                </a:solidFill>
                <a:latin typeface="Papyrus" panose="020B0602040200020303" pitchFamily="34" charset="77"/>
              </a:rPr>
              <a:t>Omit </a:t>
            </a:r>
            <a:r>
              <a:rPr lang="en-US" sz="3200" dirty="0" err="1">
                <a:solidFill>
                  <a:srgbClr val="000000"/>
                </a:solidFill>
                <a:latin typeface="Courier New" panose="02070309020205020404" pitchFamily="49" charset="0"/>
                <a:cs typeface="Courier New" panose="02070309020205020404" pitchFamily="49" charset="0"/>
              </a:rPr>
              <a:t>NaN</a:t>
            </a:r>
            <a:r>
              <a:rPr lang="en-US" sz="3200" dirty="0">
                <a:solidFill>
                  <a:srgbClr val="000000"/>
                </a:solidFill>
                <a:latin typeface="Papyrus" panose="020B0602040200020303" pitchFamily="34" charset="77"/>
              </a:rPr>
              <a:t> (Not a Number) elements using ~ (complement operator).</a:t>
            </a:r>
          </a:p>
          <a:p>
            <a:pPr algn="just"/>
            <a:endParaRPr lang="en-US" sz="1200" dirty="0">
              <a:solidFill>
                <a:srgbClr val="000088"/>
              </a:solidFill>
            </a:endParaRPr>
          </a:p>
          <a:p>
            <a:pPr algn="just"/>
            <a:r>
              <a:rPr lang="en-US" sz="3200" dirty="0">
                <a:solidFill>
                  <a:srgbClr val="000088"/>
                </a:solidFill>
                <a:latin typeface="Courier" pitchFamily="2" charset="0"/>
              </a:rPr>
              <a:t>import</a:t>
            </a:r>
            <a:r>
              <a:rPr lang="en-US" sz="3200" dirty="0">
                <a:solidFill>
                  <a:srgbClr val="000000"/>
                </a:solidFill>
                <a:latin typeface="Courier" pitchFamily="2" charset="0"/>
              </a:rPr>
              <a:t> </a:t>
            </a:r>
            <a:r>
              <a:rPr lang="en-US" sz="3200" dirty="0" err="1">
                <a:solidFill>
                  <a:srgbClr val="000000"/>
                </a:solidFill>
                <a:latin typeface="Courier" pitchFamily="2" charset="0"/>
              </a:rPr>
              <a:t>numpy</a:t>
            </a:r>
            <a:r>
              <a:rPr lang="en-US" sz="3200" dirty="0">
                <a:solidFill>
                  <a:srgbClr val="000000"/>
                </a:solidFill>
                <a:latin typeface="Courier" pitchFamily="2" charset="0"/>
              </a:rPr>
              <a:t> </a:t>
            </a:r>
            <a:r>
              <a:rPr lang="en-US" sz="3200" dirty="0">
                <a:solidFill>
                  <a:srgbClr val="000088"/>
                </a:solidFill>
                <a:latin typeface="Courier" pitchFamily="2" charset="0"/>
              </a:rPr>
              <a:t>as</a:t>
            </a:r>
            <a:r>
              <a:rPr lang="en-US" sz="3200" dirty="0">
                <a:solidFill>
                  <a:srgbClr val="000000"/>
                </a:solidFill>
                <a:latin typeface="Courier" pitchFamily="2" charset="0"/>
              </a:rPr>
              <a:t> np </a:t>
            </a:r>
          </a:p>
          <a:p>
            <a:pPr algn="just"/>
            <a:r>
              <a:rPr lang="en-US" sz="3200" dirty="0">
                <a:solidFill>
                  <a:srgbClr val="000000"/>
                </a:solidFill>
                <a:latin typeface="Courier" pitchFamily="2" charset="0"/>
              </a:rPr>
              <a:t>a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array</a:t>
            </a:r>
            <a:r>
              <a:rPr lang="en-US" sz="3200" dirty="0">
                <a:solidFill>
                  <a:srgbClr val="666600"/>
                </a:solidFill>
                <a:latin typeface="Courier" pitchFamily="2" charset="0"/>
              </a:rPr>
              <a:t>([</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nan</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a:solidFill>
                  <a:srgbClr val="006666"/>
                </a:solidFill>
                <a:latin typeface="Courier" pitchFamily="2" charset="0"/>
              </a:rPr>
              <a:t>1</a:t>
            </a:r>
            <a:r>
              <a:rPr lang="en-US" sz="3200" dirty="0">
                <a:solidFill>
                  <a:srgbClr val="666600"/>
                </a:solidFill>
                <a:latin typeface="Courier" pitchFamily="2" charset="0"/>
              </a:rPr>
              <a:t>,</a:t>
            </a:r>
            <a:r>
              <a:rPr lang="en-US" sz="3200" dirty="0">
                <a:solidFill>
                  <a:srgbClr val="006666"/>
                </a:solidFill>
                <a:latin typeface="Courier" pitchFamily="2" charset="0"/>
              </a:rPr>
              <a:t>2</a:t>
            </a:r>
            <a:r>
              <a:rPr lang="en-US" sz="3200" dirty="0">
                <a:solidFill>
                  <a:srgbClr val="666600"/>
                </a:solidFill>
                <a:latin typeface="Courier" pitchFamily="2" charset="0"/>
              </a:rPr>
              <a:t>,</a:t>
            </a:r>
            <a:r>
              <a:rPr lang="en-US" sz="3200" dirty="0">
                <a:solidFill>
                  <a:srgbClr val="000000"/>
                </a:solidFill>
                <a:latin typeface="Courier" pitchFamily="2" charset="0"/>
              </a:rPr>
              <a:t>np</a:t>
            </a:r>
            <a:r>
              <a:rPr lang="en-US" sz="3200" dirty="0">
                <a:solidFill>
                  <a:srgbClr val="666600"/>
                </a:solidFill>
                <a:latin typeface="Courier" pitchFamily="2" charset="0"/>
              </a:rPr>
              <a:t>.</a:t>
            </a:r>
            <a:r>
              <a:rPr lang="en-US" sz="3200" dirty="0">
                <a:solidFill>
                  <a:srgbClr val="000000"/>
                </a:solidFill>
                <a:latin typeface="Courier" pitchFamily="2" charset="0"/>
              </a:rPr>
              <a:t>nan</a:t>
            </a:r>
            <a:r>
              <a:rPr lang="en-US" sz="3200" dirty="0">
                <a:solidFill>
                  <a:srgbClr val="666600"/>
                </a:solidFill>
                <a:latin typeface="Courier" pitchFamily="2" charset="0"/>
              </a:rPr>
              <a:t>,</a:t>
            </a:r>
            <a:r>
              <a:rPr lang="en-US" sz="3200" dirty="0">
                <a:solidFill>
                  <a:srgbClr val="006666"/>
                </a:solidFill>
                <a:latin typeface="Courier" pitchFamily="2" charset="0"/>
              </a:rPr>
              <a:t>3</a:t>
            </a:r>
            <a:r>
              <a:rPr lang="en-US" sz="3200" dirty="0">
                <a:solidFill>
                  <a:srgbClr val="666600"/>
                </a:solidFill>
                <a:latin typeface="Courier" pitchFamily="2" charset="0"/>
              </a:rPr>
              <a:t>,</a:t>
            </a:r>
            <a:r>
              <a:rPr lang="en-US" sz="3200" dirty="0">
                <a:solidFill>
                  <a:srgbClr val="006666"/>
                </a:solidFill>
                <a:latin typeface="Courier" pitchFamily="2" charset="0"/>
              </a:rPr>
              <a:t>4</a:t>
            </a:r>
            <a:r>
              <a:rPr lang="en-US" sz="3200" dirty="0">
                <a:solidFill>
                  <a:srgbClr val="666600"/>
                </a:solidFill>
                <a:latin typeface="Courier" pitchFamily="2" charset="0"/>
              </a:rPr>
              <a:t>,</a:t>
            </a:r>
            <a:r>
              <a:rPr lang="en-US" sz="3200" dirty="0">
                <a:solidFill>
                  <a:srgbClr val="006666"/>
                </a:solidFill>
                <a:latin typeface="Courier" pitchFamily="2" charset="0"/>
              </a:rPr>
              <a:t>5</a:t>
            </a:r>
            <a:r>
              <a:rPr lang="en-US" sz="3200" dirty="0">
                <a:solidFill>
                  <a:srgbClr val="666600"/>
                </a:solidFill>
                <a:latin typeface="Courier" pitchFamily="2" charset="0"/>
              </a:rPr>
              <a:t>])</a:t>
            </a:r>
            <a:r>
              <a:rPr lang="en-US" sz="3200" dirty="0">
                <a:solidFill>
                  <a:srgbClr val="000000"/>
                </a:solidFill>
                <a:latin typeface="Courier" pitchFamily="2" charset="0"/>
              </a:rPr>
              <a:t> </a:t>
            </a:r>
          </a:p>
          <a:p>
            <a:pPr algn="just"/>
            <a:r>
              <a:rPr lang="en-US" sz="3200" dirty="0">
                <a:solidFill>
                  <a:srgbClr val="000088"/>
                </a:solidFill>
                <a:latin typeface="Courier" pitchFamily="2" charset="0"/>
              </a:rPr>
              <a:t>print</a:t>
            </a:r>
            <a:r>
              <a:rPr lang="en-US" sz="3200" dirty="0">
                <a:solidFill>
                  <a:srgbClr val="000000"/>
                </a:solidFill>
                <a:latin typeface="Courier" pitchFamily="2" charset="0"/>
              </a:rPr>
              <a:t>(a</a:t>
            </a:r>
            <a:r>
              <a:rPr lang="en-US" sz="3200" dirty="0">
                <a:solidFill>
                  <a:srgbClr val="666600"/>
                </a:solidFill>
                <a:latin typeface="Courier" pitchFamily="2" charset="0"/>
              </a:rPr>
              <a:t>[~</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isnan</a:t>
            </a:r>
            <a:r>
              <a:rPr lang="en-US" sz="3200" dirty="0">
                <a:solidFill>
                  <a:srgbClr val="666600"/>
                </a:solidFill>
                <a:latin typeface="Courier" pitchFamily="2" charset="0"/>
              </a:rPr>
              <a:t>(</a:t>
            </a:r>
            <a:r>
              <a:rPr lang="en-US" sz="3200" dirty="0">
                <a:solidFill>
                  <a:srgbClr val="000000"/>
                </a:solidFill>
                <a:latin typeface="Courier" pitchFamily="2" charset="0"/>
              </a:rPr>
              <a:t>a</a:t>
            </a:r>
            <a:r>
              <a:rPr lang="en-US" sz="3200" dirty="0">
                <a:solidFill>
                  <a:srgbClr val="666600"/>
                </a:solidFill>
                <a:latin typeface="Courier" pitchFamily="2" charset="0"/>
              </a:rPr>
              <a:t>)])</a:t>
            </a:r>
            <a:r>
              <a:rPr lang="en-US" sz="3200" dirty="0">
                <a:solidFill>
                  <a:srgbClr val="000000"/>
                </a:solidFill>
                <a:latin typeface="Courier" pitchFamily="2" charset="0"/>
              </a:rPr>
              <a:t> </a:t>
            </a:r>
          </a:p>
          <a:p>
            <a:pPr algn="just"/>
            <a:endParaRPr lang="en-US" sz="1200" dirty="0">
              <a:solidFill>
                <a:srgbClr val="000000"/>
              </a:solidFill>
              <a:latin typeface="Courier" pitchFamily="2" charset="0"/>
            </a:endParaRPr>
          </a:p>
          <a:p>
            <a:pPr algn="just"/>
            <a:r>
              <a:rPr lang="en-US" sz="3200" dirty="0">
                <a:latin typeface="Courier" pitchFamily="2" charset="0"/>
              </a:rPr>
              <a:t>[ 1. 2. 3. 4. 5.] </a:t>
            </a:r>
          </a:p>
        </p:txBody>
      </p:sp>
    </p:spTree>
    <p:extLst>
      <p:ext uri="{BB962C8B-B14F-4D97-AF65-F5344CB8AC3E}">
        <p14:creationId xmlns:p14="http://schemas.microsoft.com/office/powerpoint/2010/main" val="33364753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CD660D-950B-2049-83DB-433BAB7B2445}"/>
              </a:ext>
            </a:extLst>
          </p:cNvPr>
          <p:cNvSpPr/>
          <p:nvPr/>
        </p:nvSpPr>
        <p:spPr>
          <a:xfrm>
            <a:off x="0" y="668749"/>
            <a:ext cx="12192000" cy="3600986"/>
          </a:xfrm>
          <a:prstGeom prst="rect">
            <a:avLst/>
          </a:prstGeom>
        </p:spPr>
        <p:txBody>
          <a:bodyPr wrap="square">
            <a:spAutoFit/>
          </a:bodyPr>
          <a:lstStyle/>
          <a:p>
            <a:pPr algn="just"/>
            <a:endParaRPr lang="en-US" sz="1200" dirty="0"/>
          </a:p>
          <a:p>
            <a:pPr algn="ctr"/>
            <a:r>
              <a:rPr lang="en-US" sz="3200" dirty="0">
                <a:latin typeface="Papyrus" panose="020B0602040200020303" pitchFamily="34" charset="77"/>
              </a:rPr>
              <a:t>Example 3</a:t>
            </a:r>
          </a:p>
          <a:p>
            <a:pPr algn="ctr"/>
            <a:r>
              <a:rPr lang="en-US" sz="3200" dirty="0">
                <a:latin typeface="Papyrus" panose="020B0602040200020303" pitchFamily="34" charset="77"/>
              </a:rPr>
              <a:t>How to filter out the non-complex elements from an array.</a:t>
            </a:r>
          </a:p>
          <a:p>
            <a:pPr algn="just"/>
            <a:endParaRPr lang="en-US" sz="1200" dirty="0">
              <a:solidFill>
                <a:srgbClr val="000088"/>
              </a:solidFill>
            </a:endParaRPr>
          </a:p>
          <a:p>
            <a:pPr algn="just"/>
            <a:r>
              <a:rPr lang="en-US" sz="3200" dirty="0">
                <a:solidFill>
                  <a:srgbClr val="000088"/>
                </a:solidFill>
                <a:latin typeface="Courier" pitchFamily="2" charset="0"/>
              </a:rPr>
              <a:t>import</a:t>
            </a:r>
            <a:r>
              <a:rPr lang="en-US" sz="3200" dirty="0">
                <a:solidFill>
                  <a:srgbClr val="000000"/>
                </a:solidFill>
                <a:latin typeface="Courier" pitchFamily="2" charset="0"/>
              </a:rPr>
              <a:t> </a:t>
            </a:r>
            <a:r>
              <a:rPr lang="en-US" sz="3200" dirty="0" err="1">
                <a:solidFill>
                  <a:srgbClr val="000000"/>
                </a:solidFill>
                <a:latin typeface="Courier" pitchFamily="2" charset="0"/>
              </a:rPr>
              <a:t>numpy</a:t>
            </a:r>
            <a:r>
              <a:rPr lang="en-US" sz="3200" dirty="0">
                <a:solidFill>
                  <a:srgbClr val="000000"/>
                </a:solidFill>
                <a:latin typeface="Courier" pitchFamily="2" charset="0"/>
              </a:rPr>
              <a:t> </a:t>
            </a:r>
            <a:r>
              <a:rPr lang="en-US" sz="3200" dirty="0">
                <a:solidFill>
                  <a:srgbClr val="000088"/>
                </a:solidFill>
                <a:latin typeface="Courier" pitchFamily="2" charset="0"/>
              </a:rPr>
              <a:t>as</a:t>
            </a:r>
            <a:r>
              <a:rPr lang="en-US" sz="3200" dirty="0">
                <a:solidFill>
                  <a:srgbClr val="000000"/>
                </a:solidFill>
                <a:latin typeface="Courier" pitchFamily="2" charset="0"/>
              </a:rPr>
              <a:t> np </a:t>
            </a:r>
          </a:p>
          <a:p>
            <a:pPr algn="just"/>
            <a:r>
              <a:rPr lang="en-US" sz="3200" dirty="0">
                <a:solidFill>
                  <a:srgbClr val="000000"/>
                </a:solidFill>
                <a:latin typeface="Courier" pitchFamily="2" charset="0"/>
              </a:rPr>
              <a:t>a </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array</a:t>
            </a:r>
            <a:r>
              <a:rPr lang="en-US" sz="3200" dirty="0">
                <a:solidFill>
                  <a:srgbClr val="666600"/>
                </a:solidFill>
                <a:latin typeface="Courier" pitchFamily="2" charset="0"/>
              </a:rPr>
              <a:t>([</a:t>
            </a:r>
            <a:r>
              <a:rPr lang="en-US" sz="3200" dirty="0">
                <a:solidFill>
                  <a:srgbClr val="006666"/>
                </a:solidFill>
                <a:latin typeface="Courier" pitchFamily="2" charset="0"/>
              </a:rPr>
              <a:t>1</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a:solidFill>
                  <a:srgbClr val="006666"/>
                </a:solidFill>
                <a:latin typeface="Courier" pitchFamily="2" charset="0"/>
              </a:rPr>
              <a:t>2</a:t>
            </a:r>
            <a:r>
              <a:rPr lang="en-US" sz="3200" dirty="0">
                <a:solidFill>
                  <a:srgbClr val="666600"/>
                </a:solidFill>
                <a:latin typeface="Courier" pitchFamily="2" charset="0"/>
              </a:rPr>
              <a:t>+</a:t>
            </a:r>
            <a:r>
              <a:rPr lang="en-US" sz="3200" dirty="0">
                <a:solidFill>
                  <a:srgbClr val="006666"/>
                </a:solidFill>
                <a:latin typeface="Courier" pitchFamily="2" charset="0"/>
              </a:rPr>
              <a:t>6j</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a:solidFill>
                  <a:srgbClr val="006666"/>
                </a:solidFill>
                <a:latin typeface="Courier" pitchFamily="2" charset="0"/>
              </a:rPr>
              <a:t>5</a:t>
            </a:r>
            <a:r>
              <a:rPr lang="en-US" sz="3200" dirty="0">
                <a:solidFill>
                  <a:srgbClr val="666600"/>
                </a:solidFill>
                <a:latin typeface="Courier" pitchFamily="2" charset="0"/>
              </a:rPr>
              <a:t>,</a:t>
            </a:r>
            <a:r>
              <a:rPr lang="en-US" sz="3200" dirty="0">
                <a:solidFill>
                  <a:srgbClr val="000000"/>
                </a:solidFill>
                <a:latin typeface="Courier" pitchFamily="2" charset="0"/>
              </a:rPr>
              <a:t> </a:t>
            </a:r>
            <a:r>
              <a:rPr lang="en-US" sz="3200" dirty="0">
                <a:solidFill>
                  <a:srgbClr val="006666"/>
                </a:solidFill>
                <a:latin typeface="Courier" pitchFamily="2" charset="0"/>
              </a:rPr>
              <a:t>3.5</a:t>
            </a:r>
            <a:r>
              <a:rPr lang="en-US" sz="3200" dirty="0">
                <a:solidFill>
                  <a:srgbClr val="666600"/>
                </a:solidFill>
                <a:latin typeface="Courier" pitchFamily="2" charset="0"/>
              </a:rPr>
              <a:t>+</a:t>
            </a:r>
            <a:r>
              <a:rPr lang="en-US" sz="3200" dirty="0">
                <a:solidFill>
                  <a:srgbClr val="006666"/>
                </a:solidFill>
                <a:latin typeface="Courier" pitchFamily="2" charset="0"/>
              </a:rPr>
              <a:t>5j</a:t>
            </a:r>
            <a:r>
              <a:rPr lang="en-US" sz="3200" dirty="0">
                <a:solidFill>
                  <a:srgbClr val="666600"/>
                </a:solidFill>
                <a:latin typeface="Courier" pitchFamily="2" charset="0"/>
              </a:rPr>
              <a:t>])</a:t>
            </a:r>
            <a:endParaRPr lang="en-US" sz="3200" dirty="0">
              <a:solidFill>
                <a:srgbClr val="000000"/>
              </a:solidFill>
              <a:latin typeface="Courier" pitchFamily="2" charset="0"/>
            </a:endParaRPr>
          </a:p>
          <a:p>
            <a:pPr algn="just"/>
            <a:r>
              <a:rPr lang="en-US" sz="3200" dirty="0">
                <a:solidFill>
                  <a:srgbClr val="000088"/>
                </a:solidFill>
                <a:latin typeface="Courier" pitchFamily="2" charset="0"/>
              </a:rPr>
              <a:t>print</a:t>
            </a:r>
            <a:r>
              <a:rPr lang="en-US" sz="3200" dirty="0">
                <a:solidFill>
                  <a:srgbClr val="000000"/>
                </a:solidFill>
                <a:latin typeface="Courier" pitchFamily="2" charset="0"/>
              </a:rPr>
              <a:t>(a</a:t>
            </a:r>
            <a:r>
              <a:rPr lang="en-US" sz="3200" dirty="0">
                <a:solidFill>
                  <a:srgbClr val="666600"/>
                </a:solidFill>
                <a:latin typeface="Courier" pitchFamily="2" charset="0"/>
              </a:rPr>
              <a:t>[</a:t>
            </a:r>
            <a:r>
              <a:rPr lang="en-US" sz="3200" dirty="0" err="1">
                <a:solidFill>
                  <a:srgbClr val="000000"/>
                </a:solidFill>
                <a:latin typeface="Courier" pitchFamily="2" charset="0"/>
              </a:rPr>
              <a:t>np</a:t>
            </a:r>
            <a:r>
              <a:rPr lang="en-US" sz="3200" dirty="0" err="1">
                <a:solidFill>
                  <a:srgbClr val="666600"/>
                </a:solidFill>
                <a:latin typeface="Courier" pitchFamily="2" charset="0"/>
              </a:rPr>
              <a:t>.</a:t>
            </a:r>
            <a:r>
              <a:rPr lang="en-US" sz="3200" dirty="0" err="1">
                <a:solidFill>
                  <a:srgbClr val="000000"/>
                </a:solidFill>
                <a:latin typeface="Courier" pitchFamily="2" charset="0"/>
              </a:rPr>
              <a:t>iscomplex</a:t>
            </a:r>
            <a:r>
              <a:rPr lang="en-US" sz="3200" dirty="0">
                <a:solidFill>
                  <a:srgbClr val="666600"/>
                </a:solidFill>
                <a:latin typeface="Courier" pitchFamily="2" charset="0"/>
              </a:rPr>
              <a:t>(</a:t>
            </a:r>
            <a:r>
              <a:rPr lang="en-US" sz="3200" dirty="0">
                <a:solidFill>
                  <a:srgbClr val="000000"/>
                </a:solidFill>
                <a:latin typeface="Courier" pitchFamily="2" charset="0"/>
              </a:rPr>
              <a:t>a</a:t>
            </a:r>
            <a:r>
              <a:rPr lang="en-US" sz="3200" dirty="0">
                <a:solidFill>
                  <a:srgbClr val="666600"/>
                </a:solidFill>
                <a:latin typeface="Courier" pitchFamily="2" charset="0"/>
              </a:rPr>
              <a:t>))]</a:t>
            </a:r>
          </a:p>
          <a:p>
            <a:pPr algn="just"/>
            <a:endParaRPr lang="en-US" sz="1200" dirty="0">
              <a:solidFill>
                <a:srgbClr val="000000"/>
              </a:solidFill>
              <a:latin typeface="Courier" pitchFamily="2" charset="0"/>
            </a:endParaRPr>
          </a:p>
          <a:p>
            <a:r>
              <a:rPr lang="en-US" sz="3200" dirty="0">
                <a:latin typeface="Courier" pitchFamily="2" charset="0"/>
              </a:rPr>
              <a:t>[2.0+6.j 3.5+5.j] </a:t>
            </a:r>
          </a:p>
        </p:txBody>
      </p:sp>
    </p:spTree>
    <p:extLst>
      <p:ext uri="{BB962C8B-B14F-4D97-AF65-F5344CB8AC3E}">
        <p14:creationId xmlns:p14="http://schemas.microsoft.com/office/powerpoint/2010/main" val="24301003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4088FE-1922-0847-82C4-DC38C15C297B}"/>
              </a:ext>
            </a:extLst>
          </p:cNvPr>
          <p:cNvSpPr/>
          <p:nvPr/>
        </p:nvSpPr>
        <p:spPr>
          <a:xfrm>
            <a:off x="0" y="0"/>
            <a:ext cx="12192000" cy="6863417"/>
          </a:xfrm>
          <a:prstGeom prst="rect">
            <a:avLst/>
          </a:prstGeom>
        </p:spPr>
        <p:txBody>
          <a:bodyPr wrap="square">
            <a:spAutoFit/>
          </a:bodyPr>
          <a:lstStyle/>
          <a:p>
            <a:pPr algn="ctr"/>
            <a:r>
              <a:rPr lang="en-US" sz="3200" dirty="0"/>
              <a:t>NumPy – Broadcasting (Singleton expansion in MATLAB)</a:t>
            </a:r>
          </a:p>
          <a:p>
            <a:pPr algn="ctr"/>
            <a:endParaRPr lang="en-US" sz="1200" dirty="0"/>
          </a:p>
          <a:p>
            <a:pPr algn="ctr"/>
            <a:r>
              <a:rPr lang="en-US" sz="3200" b="1" dirty="0"/>
              <a:t>broadcasting</a:t>
            </a:r>
            <a:r>
              <a:rPr lang="en-US" sz="3200" dirty="0"/>
              <a:t> refers to the ability of NumPy to treat arrays of different shapes during arithmetic operations. Arithmetic operations on arrays are usually done on corresponding elements. If two arrays are of exactly the same shape, then these operations are smoothly performed.</a:t>
            </a:r>
          </a:p>
          <a:p>
            <a:pPr algn="ctr"/>
            <a:endParaRPr lang="en-US" sz="1200" b="0" i="0" dirty="0">
              <a:effectLst/>
            </a:endParaRPr>
          </a:p>
          <a:p>
            <a:pPr algn="ctr"/>
            <a:r>
              <a:rPr lang="en-US" sz="3200" dirty="0"/>
              <a:t>Example 1</a:t>
            </a:r>
          </a:p>
          <a:p>
            <a:r>
              <a:rPr lang="en-US" sz="3200" dirty="0">
                <a:latin typeface="Courier" pitchFamily="2" charset="0"/>
              </a:rPr>
              <a:t>import </a:t>
            </a:r>
            <a:r>
              <a:rPr lang="en-US" sz="3200" dirty="0" err="1">
                <a:latin typeface="Courier" pitchFamily="2" charset="0"/>
              </a:rPr>
              <a:t>numpy</a:t>
            </a:r>
            <a:r>
              <a:rPr lang="en-US" sz="3200" dirty="0">
                <a:latin typeface="Courier" pitchFamily="2" charset="0"/>
              </a:rPr>
              <a:t> as np </a:t>
            </a:r>
          </a:p>
          <a:p>
            <a:r>
              <a:rPr lang="en-US" sz="3200" dirty="0">
                <a:latin typeface="Courier" pitchFamily="2" charset="0"/>
              </a:rPr>
              <a:t>a = </a:t>
            </a:r>
            <a:r>
              <a:rPr lang="en-US" sz="3200" dirty="0" err="1">
                <a:latin typeface="Courier" pitchFamily="2" charset="0"/>
              </a:rPr>
              <a:t>np.array</a:t>
            </a:r>
            <a:r>
              <a:rPr lang="en-US" sz="3200" dirty="0">
                <a:latin typeface="Courier" pitchFamily="2" charset="0"/>
              </a:rPr>
              <a:t>([1,2,3,4]) </a:t>
            </a:r>
          </a:p>
          <a:p>
            <a:r>
              <a:rPr lang="en-US" sz="3200" dirty="0">
                <a:latin typeface="Courier" pitchFamily="2" charset="0"/>
              </a:rPr>
              <a:t>b = </a:t>
            </a:r>
            <a:r>
              <a:rPr lang="en-US" sz="3200" dirty="0" err="1">
                <a:latin typeface="Courier" pitchFamily="2" charset="0"/>
              </a:rPr>
              <a:t>np.array</a:t>
            </a:r>
            <a:r>
              <a:rPr lang="en-US" sz="3200" dirty="0">
                <a:latin typeface="Courier" pitchFamily="2" charset="0"/>
              </a:rPr>
              <a:t>([10,20,30,40]) </a:t>
            </a:r>
          </a:p>
          <a:p>
            <a:r>
              <a:rPr lang="en-US" sz="3200" dirty="0">
                <a:latin typeface="Courier" pitchFamily="2" charset="0"/>
              </a:rPr>
              <a:t>c = a * b </a:t>
            </a:r>
          </a:p>
          <a:p>
            <a:r>
              <a:rPr lang="en-US" sz="3200" dirty="0">
                <a:latin typeface="Courier" pitchFamily="2" charset="0"/>
              </a:rPr>
              <a:t>print(c)</a:t>
            </a:r>
          </a:p>
          <a:p>
            <a:endParaRPr lang="en-US" sz="3200" dirty="0">
              <a:latin typeface="Courier" pitchFamily="2" charset="0"/>
            </a:endParaRPr>
          </a:p>
          <a:p>
            <a:r>
              <a:rPr lang="en-US" sz="3200" dirty="0">
                <a:latin typeface="Courier" pitchFamily="2" charset="0"/>
              </a:rPr>
              <a:t>[10 40 90 160]</a:t>
            </a:r>
            <a:endParaRPr lang="en-US" sz="3200" b="0" i="0" dirty="0">
              <a:effectLst/>
              <a:latin typeface="Courier" pitchFamily="2" charset="0"/>
            </a:endParaRPr>
          </a:p>
        </p:txBody>
      </p:sp>
    </p:spTree>
    <p:extLst>
      <p:ext uri="{BB962C8B-B14F-4D97-AF65-F5344CB8AC3E}">
        <p14:creationId xmlns:p14="http://schemas.microsoft.com/office/powerpoint/2010/main" val="549284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25618</TotalTime>
  <Words>18113</Words>
  <Application>Microsoft Office PowerPoint</Application>
  <PresentationFormat>Widescreen</PresentationFormat>
  <Paragraphs>2590</Paragraphs>
  <Slides>189</Slides>
  <Notes>186</Notes>
  <HiddenSlides>0</HiddenSlides>
  <MMClips>0</MMClips>
  <ScaleCrop>false</ScaleCrop>
  <HeadingPairs>
    <vt:vector size="4" baseType="variant">
      <vt:variant>
        <vt:lpstr>Theme</vt:lpstr>
      </vt:variant>
      <vt:variant>
        <vt:i4>1</vt:i4>
      </vt:variant>
      <vt:variant>
        <vt:lpstr>Slide Titles</vt:lpstr>
      </vt:variant>
      <vt:variant>
        <vt:i4>189</vt:i4>
      </vt:variant>
    </vt:vector>
  </HeadingPairs>
  <TitlesOfParts>
    <vt:vector size="19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Smalley Jr (rsmalley)</dc:creator>
  <cp:lastModifiedBy>Microsoft Office User</cp:lastModifiedBy>
  <cp:revision>109</cp:revision>
  <cp:lastPrinted>2021-09-23T18:13:49Z</cp:lastPrinted>
  <dcterms:created xsi:type="dcterms:W3CDTF">2021-09-14T20:50:11Z</dcterms:created>
  <dcterms:modified xsi:type="dcterms:W3CDTF">2023-11-04T23:20:08Z</dcterms:modified>
</cp:coreProperties>
</file>