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76" r:id="rId2"/>
    <p:sldId id="1485" r:id="rId3"/>
    <p:sldId id="1482" r:id="rId4"/>
    <p:sldId id="310" r:id="rId5"/>
    <p:sldId id="312" r:id="rId6"/>
    <p:sldId id="353" r:id="rId7"/>
    <p:sldId id="314" r:id="rId8"/>
    <p:sldId id="354" r:id="rId9"/>
    <p:sldId id="1483" r:id="rId10"/>
    <p:sldId id="295" r:id="rId11"/>
    <p:sldId id="330" r:id="rId12"/>
    <p:sldId id="284" r:id="rId13"/>
    <p:sldId id="148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1D807-DE89-9A4E-9D43-76464AA27E1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A76CB-EBEC-7C49-9AA6-48AC1879F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5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E3C14F-AC50-4122-BD94-6B703BDD0B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58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4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This can cause problems</a:t>
            </a:r>
            <a:r>
              <a:rPr lang="es-AR" baseline="0" dirty="0"/>
              <a:t> with large array sizes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55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55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14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55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45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98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62D89-16FC-50D2-8C26-37A4F47B0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1F491F-23CE-3D5B-66A9-7AC9EFFAD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85726-5118-02E6-B570-A12BAE064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5A4A8-A170-9D1C-432D-DDBA0FACC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8FB5F-8061-798E-A8FD-9BADA914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6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F23F-9A90-FC48-84D8-480FA4703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5ABABD-A28F-58C2-28E5-21DF4EE95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514C5-0B63-B8D1-B3AB-29EF449A4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4FBFD-EDCE-3DB8-CC73-BE4425955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9AD01-AA2B-100E-BA65-807FC9F36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4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71CD3D-E912-D31A-4A59-6FEF6C18D7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BD2C8-41D4-1529-0F94-B5AFB8845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FA4FC-A288-8A25-6BF2-307737854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DA0BC-865C-C532-2DF4-A08197D4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F208B-7C73-0486-A6B8-6CFE1E64B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1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928C3-0BF1-25DE-DC49-A95682472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84780-6273-163D-EE9E-7AC71E554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2270E-0169-6A54-BF38-EE9375397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56BC4-32FC-CA8D-B43D-5917C472A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A8426-F7B0-58F5-33B9-C77DF251F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5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38666-BF8C-3131-3D83-7C134C6EA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D85A3-1C85-D2A6-A75D-E5CD6E815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DA5DE-342F-E88C-215E-FDB99C965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D80FE-6550-20E7-1BAD-EBE9C807D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6EA74-F282-EE5B-E1DC-7955189A0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64FD-FE4C-22EE-9901-B616E22F1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F22F9-D3FA-5105-0A61-AAD4F36E64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C9A23-8486-BD00-BCF0-FEEC278B3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BD547-67F4-15B9-4972-9124B4DAC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39557-6DD5-74F5-5B8B-BBCB6AD42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9B638-3743-9FCF-86F6-100A4DA33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1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1503A-D39A-45A0-213C-B3F3BD0B2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07A18-2F00-153B-BD6B-55623A68F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7DBA1-68CB-812E-6575-D4CA6F8F5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688D5D-E629-DF8A-881B-F6CE714D4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FFAA02-54D8-F29E-6DAC-5802C1A5E8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8A9CC0-5B58-F090-7DC4-CF8596CE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E1B4E3-C151-4C1D-A485-3ED11555A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FB5D64-3151-CBBD-1D57-608FE658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8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43E42-A759-9B8A-D3C9-64571267E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55D4B1-9E8C-ECDA-D73D-FF1A66951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B33595-36EB-5574-D9A3-3801B41EE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3524AE-3F58-C613-0862-1255A33D1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8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751268-A10A-889C-2AAC-FA498F84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5652DC-B038-3EB8-A59B-2A656E9EE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2CFD8B-7DDC-3861-18E0-5E96B891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1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8E5C8-F93B-422C-01F6-57EBCA953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27392-A3A2-B672-B882-14F097912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4D2213-872C-2276-0173-5FEDFB656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F1AA1-6AF1-06D2-8031-6BCCCA87B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F3900-53EF-A6BD-BAC0-32541BAE7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A363B-1442-B37B-1641-1F65E04FE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2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BAD32-8AAA-EC03-EB3D-EB0FD77B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A61E26-05DF-1782-B1DE-E0344F47A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33B52-DC76-16F9-F325-FAF7DF607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3AFFC-6EEF-BC34-7F88-B02CD1E37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E1945D-D288-D7F8-73C3-83445674F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57DCA-20B0-AE41-D811-E9B0711D0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4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4068F8-114E-247B-7A78-CA4957D36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8D7ED-7EF4-46DD-7CE7-D3EBC9202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16DA-342B-3E9B-ADAC-B8D718E1B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DA642-90F2-9130-24CA-8320252D29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2D69A-A6A2-53CE-0695-E84C56E3C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smalley@memphi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ri.memphis.edu/people/smalley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CERI-8104 Data Analysis in Geophysics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Dr. Robert (Bob) Smalley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3892 Central Ave, Room 103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  <a:hlinkClick r:id="rId3"/>
              </a:rPr>
              <a:t>rsmalley@memphis.edu</a:t>
            </a: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                         678-4929</a:t>
            </a:r>
          </a:p>
          <a:p>
            <a:pPr>
              <a:defRPr/>
            </a:pP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Fall 2023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Tu &amp; Th             11:20 am -12:45 pm</a:t>
            </a:r>
          </a:p>
          <a:p>
            <a:pPr algn="ctr"/>
            <a:endParaRPr lang="en-US" sz="36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Meeting 2		Aug 31, 2023</a:t>
            </a:r>
            <a:b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</a:b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CERI New/Long Building: Student Computer Lab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Class webpage to be announced.</a:t>
            </a:r>
          </a:p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  <a:latin typeface="Papyrus" panose="020B0602040200020303" pitchFamily="34" charset="77"/>
              </a:rPr>
              <a:t>My homepage (has older versions of the course)</a:t>
            </a:r>
          </a:p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  <a:latin typeface="Papyrus" panose="020B0602040200020303" pitchFamily="34" charset="77"/>
                <a:hlinkClick r:id="rId4"/>
              </a:rPr>
              <a:t>http://www.ceri.memphis.edu/people/smalley/</a:t>
            </a: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18958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97327"/>
            <a:ext cx="1219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Matlab has standard math operations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r>
              <a:rPr lang="en-US" sz="3200" b="1" dirty="0">
                <a:latin typeface="Papyrus" panose="020B0602040200020303" pitchFamily="34" charset="77"/>
                <a:cs typeface="Courier"/>
              </a:rPr>
              <a:t>						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			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add</a:t>
            </a:r>
          </a:p>
          <a:p>
            <a:r>
              <a:rPr lang="en-US" sz="3200" b="1" dirty="0">
                <a:latin typeface="Papyrus" panose="020B0602040200020303" pitchFamily="34" charset="77"/>
                <a:cs typeface="Papyrus"/>
              </a:rPr>
              <a:t>						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			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subtract</a:t>
            </a:r>
          </a:p>
          <a:p>
            <a:r>
              <a:rPr lang="en-US" sz="3200" b="1" dirty="0">
                <a:latin typeface="Papyrus" panose="020B0602040200020303" pitchFamily="34" charset="77"/>
                <a:cs typeface="Courier"/>
              </a:rPr>
              <a:t>						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			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multiply</a:t>
            </a:r>
          </a:p>
          <a:p>
            <a:r>
              <a:rPr lang="en-US" sz="3200" b="1" dirty="0">
                <a:latin typeface="Papyrus" panose="020B0602040200020303" pitchFamily="34" charset="77"/>
                <a:cs typeface="Courier"/>
              </a:rPr>
              <a:t>						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			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divide</a:t>
            </a:r>
          </a:p>
          <a:p>
            <a:r>
              <a:rPr lang="en-US" sz="3200" b="1" dirty="0">
                <a:latin typeface="Papyrus" panose="020B0602040200020303" pitchFamily="34" charset="77"/>
                <a:cs typeface="Courier"/>
              </a:rPr>
              <a:t>						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			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exponentiate</a:t>
            </a:r>
          </a:p>
          <a:p>
            <a:r>
              <a:rPr lang="en-US" sz="3200" b="1" dirty="0">
                <a:latin typeface="Papyrus" panose="020B0602040200020303" pitchFamily="34" charset="77"/>
                <a:cs typeface="Papyrus"/>
              </a:rPr>
              <a:t>						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‘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			transpose</a:t>
            </a:r>
          </a:p>
          <a:p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No mod operation (% is comment in MATLAB)</a:t>
            </a:r>
          </a:p>
        </p:txBody>
      </p:sp>
    </p:spTree>
    <p:extLst>
      <p:ext uri="{BB962C8B-B14F-4D97-AF65-F5344CB8AC3E}">
        <p14:creationId xmlns:p14="http://schemas.microsoft.com/office/powerpoint/2010/main" val="1603270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77224"/>
            <a:ext cx="12192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Matlab has standard programming constructs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Loops </a:t>
            </a:r>
            <a:r>
              <a:rPr lang="mr-IN" sz="3200" b="1" dirty="0">
                <a:latin typeface="Papyrus" panose="020B0602040200020303" pitchFamily="34" charset="77"/>
                <a:cs typeface="Papyrus"/>
              </a:rPr>
              <a:t>–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,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;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/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/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Conditionals </a:t>
            </a:r>
            <a:r>
              <a:rPr lang="mr-IN" sz="3200" b="1" dirty="0">
                <a:latin typeface="Papyrus" panose="020B0602040200020303" pitchFamily="34" charset="77"/>
                <a:cs typeface="Papyrus"/>
              </a:rPr>
              <a:t>–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,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elseif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,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;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And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,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;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Unfortunately, both loops and conditional blocks terminate with the same keyword –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, so things can get confusing.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Functions </a:t>
            </a:r>
            <a:r>
              <a:rPr lang="mr-IN" sz="3200" b="1" dirty="0">
                <a:latin typeface="Papyrus" panose="020B0602040200020303" pitchFamily="34" charset="77"/>
                <a:cs typeface="Papyrus"/>
              </a:rPr>
              <a:t>–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can take optional input parameters, produce output (can be more than one)</a:t>
            </a:r>
          </a:p>
        </p:txBody>
      </p:sp>
    </p:spTree>
    <p:extLst>
      <p:ext uri="{BB962C8B-B14F-4D97-AF65-F5344CB8AC3E}">
        <p14:creationId xmlns:p14="http://schemas.microsoft.com/office/powerpoint/2010/main" val="1025109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1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NOTE: as in all computer languages - the "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" here is not a mathematical equals, and the "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a"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is not a mathematical variable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a=a+1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is perfectly good "math" on the computer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This says  -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1) take the value stored in the variable "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" (the place in computer memory called "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")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2) add one to it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3) and then store the result in the variable "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" (the place in computer memory called "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") </a:t>
            </a:r>
          </a:p>
        </p:txBody>
      </p:sp>
    </p:spTree>
    <p:extLst>
      <p:ext uri="{BB962C8B-B14F-4D97-AF65-F5344CB8AC3E}">
        <p14:creationId xmlns:p14="http://schemas.microsoft.com/office/powerpoint/2010/main" val="1913720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2616"/>
            <a:ext cx="12192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Matlab also has trig functions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sin(x)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where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is a matrix </a:t>
            </a:r>
            <a:r>
              <a:rPr lang="en-US" sz="3200" b="1" dirty="0">
                <a:solidFill>
                  <a:schemeClr val="bg1">
                    <a:lumMod val="75000"/>
                  </a:schemeClr>
                </a:solidFill>
                <a:latin typeface="Papyrus" panose="020B0602040200020303" pitchFamily="34" charset="77"/>
                <a:cs typeface="Papyrus"/>
              </a:rPr>
              <a:t>(vector, scalar)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Papyrus" panose="020B0602040200020303" pitchFamily="34" charset="77"/>
              <a:cs typeface="Courier"/>
            </a:endParaRPr>
          </a:p>
          <a:p>
            <a:pPr algn="ctr"/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cos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:</a:t>
            </a:r>
          </a:p>
          <a:p>
            <a:pPr algn="ctr"/>
            <a:r>
              <a:rPr lang="en-US" sz="2800" b="1" dirty="0">
                <a:latin typeface="Papyrus" panose="020B0602040200020303" pitchFamily="34" charset="77"/>
                <a:cs typeface="Papyrus"/>
              </a:rPr>
              <a:t>(Which take their argument in radians – a royal pain) 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and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sind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cosd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: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(Which take their </a:t>
            </a:r>
            <a:r>
              <a:rPr lang="en-US" sz="3200" b="1" u="sng" dirty="0">
                <a:latin typeface="Papyrus" panose="020B0602040200020303" pitchFamily="34" charset="77"/>
                <a:cs typeface="Papyrus"/>
              </a:rPr>
              <a:t>argument in degrees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!!!  Yeah!!!)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126869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0C31D23-421D-08EC-FF54-4896AD600475}"/>
              </a:ext>
            </a:extLst>
          </p:cNvPr>
          <p:cNvSpPr txBox="1"/>
          <p:nvPr/>
        </p:nvSpPr>
        <p:spPr>
          <a:xfrm>
            <a:off x="0" y="729734"/>
            <a:ext cx="12192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Do you recognize the following MATLAB functions/tricks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repmat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bsxfun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Singleton expansion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Tony’s trick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829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5692"/>
            <a:ext cx="12192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First </a:t>
            </a:r>
            <a:r>
              <a:rPr lang="mr-IN" sz="3200" b="1" dirty="0">
                <a:latin typeface="Papyrus" panose="020B0602040200020303" pitchFamily="34" charset="77"/>
              </a:rPr>
              <a:t>–</a:t>
            </a:r>
            <a:endParaRPr lang="en-US" sz="3200" b="1" dirty="0">
              <a:latin typeface="Papyrus" panose="020B0602040200020303" pitchFamily="34" charset="77"/>
            </a:endParaRP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Everything in Matlab is a MATRIX.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A single number is 1x1 matrix.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Vectors are Nx1 (column) and 1xN (row) matrices.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Matrices N x M x O </a:t>
            </a:r>
            <a:r>
              <a:rPr lang="mr-IN" sz="3200" b="1" dirty="0">
                <a:latin typeface="Papyrus" panose="020B0602040200020303" pitchFamily="34" charset="77"/>
              </a:rPr>
              <a:t>…</a:t>
            </a:r>
            <a:r>
              <a:rPr lang="en-US" sz="3200" b="1" dirty="0">
                <a:latin typeface="Papyrus" panose="020B0602040200020303" pitchFamily="34" charset="77"/>
              </a:rPr>
              <a:t> </a:t>
            </a:r>
            <a:r>
              <a:rPr lang="en-US" b="1" dirty="0">
                <a:latin typeface="Papyrus" panose="020B0602040200020303" pitchFamily="34" charset="77"/>
              </a:rPr>
              <a:t>(indices same as math </a:t>
            </a:r>
            <a:r>
              <a:rPr lang="mr-IN" b="1" dirty="0">
                <a:latin typeface="Papyrus" panose="020B0602040200020303" pitchFamily="34" charset="77"/>
              </a:rPr>
              <a:t>–</a:t>
            </a:r>
            <a:r>
              <a:rPr lang="en-US" b="1" dirty="0">
                <a:latin typeface="Papyrus" panose="020B0602040200020303" pitchFamily="34" charset="77"/>
              </a:rPr>
              <a:t> rows, columns, layers, </a:t>
            </a:r>
            <a:r>
              <a:rPr lang="mr-IN" b="1" dirty="0">
                <a:latin typeface="Papyrus" panose="020B0602040200020303" pitchFamily="34" charset="77"/>
              </a:rPr>
              <a:t>…</a:t>
            </a:r>
            <a:r>
              <a:rPr lang="en-US" b="1" dirty="0">
                <a:latin typeface="Papyrus" panose="020B0602040200020303" pitchFamily="34" charset="77"/>
              </a:rPr>
              <a:t> . Have to keep track of this for some [many?] operations)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R=1/C=1  R=1/C=2  R=1/C=3  R=1/C=4</a:t>
            </a:r>
          </a:p>
          <a:p>
            <a:pPr algn="ctr">
              <a:defRPr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R=2/C=1  R=2/C=2  R=2/C=3  R=2/C=4</a:t>
            </a:r>
          </a:p>
          <a:p>
            <a:pPr algn="ctr">
              <a:defRPr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R=3/C=1  R=3/C=2  R=3/C=3  R=3/C=4</a:t>
            </a:r>
          </a:p>
          <a:p>
            <a:pPr algn="ctr">
              <a:defRPr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R=4/C=1  R=4/C=2  R=4/C=3  R=4/C=4</a:t>
            </a:r>
          </a:p>
          <a:p>
            <a:pPr algn="ctr">
              <a:defRPr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R=5/C=1  R=5/C=2  R=5/C=3  R=5/C=4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BF6A64F-3191-724F-BB95-9754D9A4C26E}"/>
              </a:ext>
            </a:extLst>
          </p:cNvPr>
          <p:cNvCxnSpPr>
            <a:cxnSpLocks/>
          </p:cNvCxnSpPr>
          <p:nvPr/>
        </p:nvCxnSpPr>
        <p:spPr>
          <a:xfrm>
            <a:off x="2028152" y="4278055"/>
            <a:ext cx="0" cy="23254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C8BE064-3DDC-EC44-92A8-CAF4E910AFFB}"/>
              </a:ext>
            </a:extLst>
          </p:cNvPr>
          <p:cNvCxnSpPr>
            <a:cxnSpLocks/>
          </p:cNvCxnSpPr>
          <p:nvPr/>
        </p:nvCxnSpPr>
        <p:spPr>
          <a:xfrm>
            <a:off x="4261600" y="4278055"/>
            <a:ext cx="0" cy="23254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DACED8A-8F08-D041-9214-3EC9162171CA}"/>
              </a:ext>
            </a:extLst>
          </p:cNvPr>
          <p:cNvCxnSpPr>
            <a:cxnSpLocks/>
          </p:cNvCxnSpPr>
          <p:nvPr/>
        </p:nvCxnSpPr>
        <p:spPr>
          <a:xfrm flipV="1">
            <a:off x="2143767" y="4383159"/>
            <a:ext cx="1975945" cy="22203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98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3143"/>
            <a:ext cx="12105861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Second (a) </a:t>
            </a:r>
            <a:r>
              <a:rPr lang="mr-IN" sz="3200" b="1" dirty="0">
                <a:latin typeface="Papyrus" panose="020B0602040200020303" pitchFamily="34" charset="77"/>
              </a:rPr>
              <a:t>–</a:t>
            </a:r>
            <a:endParaRPr lang="en-US" sz="3200" b="1" dirty="0">
              <a:latin typeface="Papyrus" panose="020B0602040200020303" pitchFamily="34" charset="77"/>
            </a:endParaRP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Matlab does all calculations in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double precision floating point (64 bits)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Second (b) </a:t>
            </a:r>
            <a:r>
              <a:rPr lang="mr-IN" sz="3200" b="1" dirty="0">
                <a:latin typeface="Papyrus" panose="020B0602040200020303" pitchFamily="34" charset="77"/>
              </a:rPr>
              <a:t>–</a:t>
            </a:r>
            <a:endParaRPr lang="en-US" sz="3200" b="1" dirty="0">
              <a:latin typeface="Papyrus" panose="020B0602040200020303" pitchFamily="34" charset="77"/>
            </a:endParaRP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Can “force” single precision (saves the results as single, calculations still done as double).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There are complicated work-arounds if you need quadruple precision (128 bits).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Can store </a:t>
            </a:r>
            <a:r>
              <a:rPr lang="en-US" sz="3200" b="1" dirty="0" err="1">
                <a:latin typeface="Papyrus" panose="020B0602040200020303" pitchFamily="34" charset="77"/>
              </a:rPr>
              <a:t>logicals</a:t>
            </a:r>
            <a:r>
              <a:rPr lang="en-US" sz="3200" b="1" dirty="0">
                <a:latin typeface="Papyrus" panose="020B0602040200020303" pitchFamily="34" charset="77"/>
              </a:rPr>
              <a:t> in bytes (calculations still done in double, even though only need 1 bit!) </a:t>
            </a:r>
          </a:p>
          <a:p>
            <a:pPr algn="ctr">
              <a:defRPr/>
            </a:pPr>
            <a:endParaRPr lang="en-US" sz="3200" b="1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3362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01942"/>
            <a:ext cx="12192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Third </a:t>
            </a:r>
            <a:r>
              <a:rPr lang="mr-IN" sz="3200" b="1" dirty="0">
                <a:latin typeface="Papyrus" panose="020B0602040200020303" pitchFamily="34" charset="77"/>
              </a:rPr>
              <a:t>–</a:t>
            </a:r>
            <a:endParaRPr lang="en-US" sz="3200" b="1" dirty="0">
              <a:latin typeface="Papyrus" panose="020B0602040200020303" pitchFamily="34" charset="77"/>
            </a:endParaRP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Interactive and interpretive.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Makes debugging easy - checks syntax as type, shows mistakes in red.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Makes debugging easy </a:t>
            </a:r>
            <a:r>
              <a:rPr lang="mr-IN" sz="3200" b="1" dirty="0">
                <a:latin typeface="Papyrus" panose="020B0602040200020303" pitchFamily="34" charset="77"/>
              </a:rPr>
              <a:t>–</a:t>
            </a:r>
            <a:r>
              <a:rPr lang="en-US" sz="3200" b="1" dirty="0">
                <a:latin typeface="Papyrus" panose="020B0602040200020303" pitchFamily="34" charset="77"/>
              </a:rPr>
              <a:t> the bug is on the line where it falls over (usually).</a:t>
            </a:r>
          </a:p>
          <a:p>
            <a:pPr algn="ctr">
              <a:defRPr/>
            </a:pPr>
            <a:endParaRPr lang="en-US" sz="3200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Has debugging tools – set </a:t>
            </a:r>
            <a:r>
              <a:rPr lang="en-US" sz="3200" b="1" dirty="0" err="1">
                <a:latin typeface="Papyrus" panose="020B0602040200020303" pitchFamily="34" charset="77"/>
              </a:rPr>
              <a:t>brakepoints</a:t>
            </a:r>
            <a:r>
              <a:rPr lang="en-US" sz="3200" b="1" dirty="0">
                <a:latin typeface="Papyrus" panose="020B0602040200020303" pitchFamily="34" charset="77"/>
              </a:rPr>
              <a:t>, etc.</a:t>
            </a: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Needed for debugging in functions.</a:t>
            </a:r>
          </a:p>
        </p:txBody>
      </p:sp>
    </p:spTree>
    <p:extLst>
      <p:ext uri="{BB962C8B-B14F-4D97-AF65-F5344CB8AC3E}">
        <p14:creationId xmlns:p14="http://schemas.microsoft.com/office/powerpoint/2010/main" val="1622256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2860"/>
            <a:ext cx="1219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Fourth </a:t>
            </a:r>
            <a:r>
              <a:rPr lang="mr-IN" sz="3200" b="1" dirty="0">
                <a:latin typeface="Papyrus" panose="020B0602040200020303" pitchFamily="34" charset="77"/>
              </a:rPr>
              <a:t>–</a:t>
            </a:r>
            <a:endParaRPr lang="en-US" sz="3200" b="1" dirty="0">
              <a:latin typeface="Papyrus" panose="020B0602040200020303" pitchFamily="34" charset="77"/>
            </a:endParaRP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Lots and lots of built-in functions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Lots and lots of “toolboxes” </a:t>
            </a:r>
            <a:r>
              <a:rPr lang="mr-IN" sz="3200" b="1" dirty="0">
                <a:latin typeface="Papyrus" panose="020B0602040200020303" pitchFamily="34" charset="77"/>
              </a:rPr>
              <a:t>–</a:t>
            </a:r>
            <a:r>
              <a:rPr lang="en-US" sz="3200" b="1" dirty="0">
                <a:latin typeface="Papyrus" panose="020B0602040200020303" pitchFamily="34" charset="77"/>
              </a:rPr>
              <a:t> collections of functions for specific tasks such as signal processing, statistics, </a:t>
            </a:r>
            <a:r>
              <a:rPr lang="mr-IN" sz="3200" b="1" dirty="0">
                <a:latin typeface="Papyrus" panose="020B0602040200020303" pitchFamily="34" charset="77"/>
              </a:rPr>
              <a:t>…</a:t>
            </a:r>
            <a:endParaRPr lang="en-US" sz="3200" b="1" dirty="0">
              <a:latin typeface="Papyrus" panose="020B0602040200020303" pitchFamily="34" charset="77"/>
            </a:endParaRP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Even more functions and toolboxes written and shared by other </a:t>
            </a:r>
            <a:r>
              <a:rPr lang="en-US" sz="3200" b="1" dirty="0" err="1">
                <a:latin typeface="Papyrus" panose="020B0602040200020303" pitchFamily="34" charset="77"/>
              </a:rPr>
              <a:t>Matlab</a:t>
            </a:r>
            <a:r>
              <a:rPr lang="en-US" sz="3200" b="1" dirty="0">
                <a:latin typeface="Papyrus" panose="020B0602040200020303" pitchFamily="34" charset="77"/>
              </a:rPr>
              <a:t> users on </a:t>
            </a:r>
            <a:r>
              <a:rPr lang="en-US" sz="3200" b="1" dirty="0" err="1">
                <a:latin typeface="Papyrus" panose="020B0602040200020303" pitchFamily="34" charset="77"/>
              </a:rPr>
              <a:t>Matlab</a:t>
            </a:r>
            <a:r>
              <a:rPr lang="en-US" sz="3200" b="1" dirty="0">
                <a:latin typeface="Papyrus" panose="020B0602040200020303" pitchFamily="34" charset="77"/>
              </a:rPr>
              <a:t> </a:t>
            </a:r>
            <a:r>
              <a:rPr lang="en-US" sz="3200" b="1" dirty="0" err="1">
                <a:latin typeface="Papyrus" panose="020B0602040200020303" pitchFamily="34" charset="77"/>
              </a:rPr>
              <a:t>FileExchange</a:t>
            </a:r>
            <a:r>
              <a:rPr lang="en-US" sz="3200" b="1" dirty="0">
                <a:latin typeface="Papyrus" panose="020B0602040200020303" pitchFamily="34" charset="77"/>
              </a:rPr>
              <a:t>.</a:t>
            </a:r>
          </a:p>
          <a:p>
            <a:pPr algn="ctr">
              <a:defRPr/>
            </a:pPr>
            <a:r>
              <a:rPr lang="en-US" sz="2800" b="1" dirty="0">
                <a:latin typeface="Papyrus" panose="020B0602040200020303" pitchFamily="34" charset="77"/>
              </a:rPr>
              <a:t>(https://</a:t>
            </a:r>
            <a:r>
              <a:rPr lang="en-US" sz="2800" b="1" dirty="0" err="1">
                <a:latin typeface="Papyrus" panose="020B0602040200020303" pitchFamily="34" charset="77"/>
              </a:rPr>
              <a:t>www.mathworks.com</a:t>
            </a:r>
            <a:r>
              <a:rPr lang="en-US" sz="2800" b="1" dirty="0">
                <a:latin typeface="Papyrus" panose="020B0602040200020303" pitchFamily="34" charset="77"/>
              </a:rPr>
              <a:t>/</a:t>
            </a:r>
            <a:r>
              <a:rPr lang="en-US" sz="2800" b="1" dirty="0" err="1">
                <a:latin typeface="Papyrus" panose="020B0602040200020303" pitchFamily="34" charset="77"/>
              </a:rPr>
              <a:t>matlabcentral</a:t>
            </a:r>
            <a:r>
              <a:rPr lang="en-US" sz="2800" b="1" dirty="0">
                <a:latin typeface="Papyrus" panose="020B0602040200020303" pitchFamily="34" charset="77"/>
              </a:rPr>
              <a:t>/</a:t>
            </a:r>
            <a:r>
              <a:rPr lang="en-US" sz="2800" b="1" dirty="0" err="1">
                <a:latin typeface="Papyrus" panose="020B0602040200020303" pitchFamily="34" charset="77"/>
              </a:rPr>
              <a:t>fileexchange</a:t>
            </a:r>
            <a:r>
              <a:rPr lang="en-US" sz="2800" b="1" dirty="0">
                <a:latin typeface="Papyrus" panose="020B0602040200020303" pitchFamily="34" charset="77"/>
              </a:rPr>
              <a:t>/)</a:t>
            </a:r>
          </a:p>
          <a:p>
            <a:pPr algn="ctr">
              <a:defRPr/>
            </a:pPr>
            <a:endParaRPr lang="en-US" sz="3200" b="1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00281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92027"/>
            <a:ext cx="121920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Fifth </a:t>
            </a:r>
            <a:r>
              <a:rPr lang="mr-IN" sz="3200" b="1" dirty="0">
                <a:latin typeface="Papyrus" panose="020B0602040200020303" pitchFamily="34" charset="77"/>
              </a:rPr>
              <a:t>–</a:t>
            </a:r>
            <a:endParaRPr lang="en-US" sz="3200" b="1" dirty="0">
              <a:latin typeface="Papyrus" panose="020B0602040200020303" pitchFamily="34" charset="77"/>
            </a:endParaRP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Comprehensive 2 and 3 D plotting support.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Sixth –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Extensive documentation – online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 err="1">
                <a:latin typeface="Papyrus" panose="020B0602040200020303" pitchFamily="34" charset="77"/>
              </a:rPr>
              <a:t>Mathworks</a:t>
            </a:r>
            <a:r>
              <a:rPr lang="en-US" sz="3200" b="1" dirty="0">
                <a:latin typeface="Papyrus" panose="020B0602040200020303" pitchFamily="34" charset="77"/>
              </a:rPr>
              <a:t> – on-line documentation with examples</a:t>
            </a: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Online classes, blogs, etc.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Tutorials from almost every university/class ever given available on the web.</a:t>
            </a:r>
          </a:p>
        </p:txBody>
      </p:sp>
    </p:spTree>
    <p:extLst>
      <p:ext uri="{BB962C8B-B14F-4D97-AF65-F5344CB8AC3E}">
        <p14:creationId xmlns:p14="http://schemas.microsoft.com/office/powerpoint/2010/main" val="2391680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9095"/>
            <a:ext cx="12192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Fatal disadvantage in philosophically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Is not open-source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Fatal disadvantage economically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Is commercial software</a:t>
            </a: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Is </a:t>
            </a:r>
            <a:r>
              <a:rPr lang="en-US" sz="3200" b="1" u="sng" dirty="0">
                <a:latin typeface="Papyrus" panose="020B0602040200020303" pitchFamily="34" charset="77"/>
              </a:rPr>
              <a:t>VERY</a:t>
            </a:r>
            <a:r>
              <a:rPr lang="en-US" sz="3200" b="1" dirty="0">
                <a:latin typeface="Papyrus" panose="020B0602040200020303" pitchFamily="34" charset="77"/>
              </a:rPr>
              <a:t> expensive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There are open-source knock-offs</a:t>
            </a: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 err="1">
                <a:latin typeface="Papyrus" panose="020B0602040200020303" pitchFamily="34" charset="77"/>
              </a:rPr>
              <a:t>Ocatve</a:t>
            </a:r>
            <a:endParaRPr lang="en-US" sz="3200" b="1" dirty="0">
              <a:latin typeface="Papyrus" panose="020B0602040200020303" pitchFamily="34" charset="77"/>
            </a:endParaRPr>
          </a:p>
          <a:p>
            <a:pPr algn="ctr">
              <a:defRPr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Just different enough to be annoying</a:t>
            </a:r>
          </a:p>
          <a:p>
            <a:pPr algn="ctr">
              <a:defRPr/>
            </a:pPr>
            <a:r>
              <a:rPr lang="en-US" sz="3200" b="1" dirty="0">
                <a:latin typeface="Papyrus" panose="020B0602040200020303" pitchFamily="34" charset="77"/>
              </a:rPr>
              <a:t>Smaller set of tools.</a:t>
            </a:r>
          </a:p>
          <a:p>
            <a:pPr algn="ctr">
              <a:defRPr/>
            </a:pPr>
            <a:endParaRPr lang="en-US" sz="3200" b="1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52169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826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Matlab has some pre-defined variables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[they are case sensitive]: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and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j =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(-1) 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Do not use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and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as loop counters in Matlab, it clobbers these pre-defined variables.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(No </a:t>
            </a:r>
            <a:r>
              <a:rPr lang="en-US" sz="3200" b="1" dirty="0" err="1">
                <a:latin typeface="Papyrus" panose="020B0602040200020303" pitchFamily="34" charset="77"/>
                <a:cs typeface="Papyrus"/>
              </a:rPr>
              <a:t>MatFor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, </a:t>
            </a:r>
            <a:r>
              <a:rPr lang="en-US" sz="3200" b="1" dirty="0" err="1">
                <a:latin typeface="Papyrus" panose="020B0602040200020303" pitchFamily="34" charset="77"/>
                <a:cs typeface="Papyrus"/>
              </a:rPr>
              <a:t>FortMat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, </a:t>
            </a:r>
            <a:r>
              <a:rPr lang="en-US" sz="3200" b="1" dirty="0" err="1">
                <a:latin typeface="Papyrus" panose="020B0602040200020303" pitchFamily="34" charset="77"/>
                <a:cs typeface="Papyrus"/>
              </a:rPr>
              <a:t>FortLab,MatTran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)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pi = </a:t>
            </a:r>
            <a:r>
              <a:rPr lang="is-I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4*atan(1)</a:t>
            </a:r>
          </a:p>
          <a:p>
            <a:pPr algn="ctr"/>
            <a:r>
              <a:rPr lang="is-IS" sz="2800" b="1" dirty="0">
                <a:latin typeface="Papyrus" panose="020B0602040200020303" pitchFamily="34" charset="77"/>
                <a:cs typeface="Papyrus"/>
              </a:rPr>
              <a:t>If pi is </a:t>
            </a:r>
            <a:r>
              <a:rPr lang="en-US" sz="2800" b="1" dirty="0">
                <a:latin typeface="Papyrus" panose="020B0602040200020303" pitchFamily="34" charset="77"/>
                <a:cs typeface="Papyrus"/>
              </a:rPr>
              <a:t> not defined in the language you are using (awk for instance) this will get it defined to maximum precision on the computer you are using.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Courier"/>
            </a:endParaRPr>
          </a:p>
          <a:p>
            <a:pPr algn="ctr"/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Infinity</a:t>
            </a:r>
          </a:p>
          <a:p>
            <a:pPr algn="ctr"/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Not a Number </a:t>
            </a:r>
          </a:p>
        </p:txBody>
      </p:sp>
    </p:spTree>
    <p:extLst>
      <p:ext uri="{BB962C8B-B14F-4D97-AF65-F5344CB8AC3E}">
        <p14:creationId xmlns:p14="http://schemas.microsoft.com/office/powerpoint/2010/main" val="273308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2125</TotalTime>
  <Words>964</Words>
  <Application>Microsoft Office PowerPoint</Application>
  <PresentationFormat>Widescreen</PresentationFormat>
  <Paragraphs>163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20</cp:revision>
  <dcterms:created xsi:type="dcterms:W3CDTF">2023-08-31T15:40:34Z</dcterms:created>
  <dcterms:modified xsi:type="dcterms:W3CDTF">2023-09-19T21:49:55Z</dcterms:modified>
</cp:coreProperties>
</file>