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embeddings/oleObject2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539" r:id="rId2"/>
    <p:sldId id="540" r:id="rId3"/>
    <p:sldId id="546" r:id="rId4"/>
    <p:sldId id="545" r:id="rId5"/>
    <p:sldId id="547" r:id="rId6"/>
    <p:sldId id="548" r:id="rId7"/>
    <p:sldId id="552" r:id="rId8"/>
    <p:sldId id="549" r:id="rId9"/>
    <p:sldId id="550" r:id="rId10"/>
    <p:sldId id="551" r:id="rId11"/>
    <p:sldId id="553" r:id="rId12"/>
    <p:sldId id="554" r:id="rId13"/>
    <p:sldId id="555" r:id="rId14"/>
    <p:sldId id="556" r:id="rId15"/>
    <p:sldId id="541" r:id="rId16"/>
    <p:sldId id="558" r:id="rId17"/>
    <p:sldId id="559" r:id="rId18"/>
    <p:sldId id="560" r:id="rId19"/>
    <p:sldId id="561" r:id="rId20"/>
    <p:sldId id="571" r:id="rId21"/>
    <p:sldId id="572" r:id="rId22"/>
    <p:sldId id="573" r:id="rId23"/>
    <p:sldId id="581" r:id="rId24"/>
    <p:sldId id="574" r:id="rId25"/>
    <p:sldId id="577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310" autoAdjust="0"/>
  </p:normalViewPr>
  <p:slideViewPr>
    <p:cSldViewPr snapToGrid="0" snapToObjects="1">
      <p:cViewPr>
        <p:scale>
          <a:sx n="100" d="100"/>
          <a:sy n="100" d="100"/>
        </p:scale>
        <p:origin x="-80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2"/>
    </p:cViewPr>
  </p:sorterViewPr>
  <p:notesViewPr>
    <p:cSldViewPr snapToGrid="0" snapToObjects="1">
      <p:cViewPr varScale="1">
        <p:scale>
          <a:sx n="84" d="100"/>
          <a:sy n="84" d="100"/>
        </p:scale>
        <p:origin x="-2744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A2DCD-3222-F647-831B-9708FBD3DD23}" type="datetimeFigureOut">
              <a:rPr lang="en-US" smtClean="0"/>
              <a:t>9/15/16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097BF-FEFC-FB47-9CF7-B9A0F1DCE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50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still use</a:t>
            </a:r>
            <a:r>
              <a:rPr lang="en-US" baseline="0" dirty="0" smtClean="0"/>
              <a:t> the stone age technology, not so much the stars.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097BF-FEFC-FB47-9CF7-B9A0F1DCE5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88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All math same – use measured</a:t>
            </a:r>
            <a:r>
              <a:rPr lang="en-US" baseline="0" dirty="0" smtClean="0"/>
              <a:t> phase instead of </a:t>
            </a:r>
            <a:r>
              <a:rPr lang="en-US" baseline="0" dirty="0" smtClean="0"/>
              <a:t>time and turn it into a distance.</a:t>
            </a:r>
            <a:endParaRPr lang="en-US" baseline="0" dirty="0" smtClean="0"/>
          </a:p>
          <a:p>
            <a:pPr algn="l"/>
            <a:r>
              <a:rPr lang="en-US" baseline="0" dirty="0" smtClean="0"/>
              <a:t>Measure phase difference between </a:t>
            </a:r>
            <a:r>
              <a:rPr lang="en-US" baseline="0" dirty="0" err="1" smtClean="0"/>
              <a:t>whensignal</a:t>
            </a:r>
            <a:r>
              <a:rPr lang="en-US" baseline="0" dirty="0" smtClean="0"/>
              <a:t> </a:t>
            </a:r>
            <a:r>
              <a:rPr lang="en-US" baseline="0" dirty="0" smtClean="0"/>
              <a:t>left satellite and when arrived.</a:t>
            </a:r>
          </a:p>
          <a:p>
            <a:pPr algn="l"/>
            <a:r>
              <a:rPr lang="en-US" baseline="0" dirty="0" smtClean="0"/>
              <a:t>Have a few additional problems – there is a 2*pi uncertainty in the total phase.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097BF-FEFC-FB47-9CF7-B9A0F1DCE5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61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Papyrus" charset="0"/>
                <a:cs typeface="Papyrus" charset="0"/>
              </a:rPr>
              <a:t>Making a few reasonable assumptions we can interpret N geometrically to be the number of </a:t>
            </a:r>
            <a:r>
              <a:rPr lang="en-US" u="sng" dirty="0" smtClean="0">
                <a:latin typeface="Papyrus" charset="0"/>
                <a:cs typeface="Papyrus" charset="0"/>
              </a:rPr>
              <a:t>carrier wavelengths</a:t>
            </a:r>
            <a:r>
              <a:rPr lang="en-US" dirty="0" smtClean="0">
                <a:latin typeface="Papyrus" charset="0"/>
                <a:cs typeface="Papyrus" charset="0"/>
              </a:rPr>
              <a:t> between the receiver (when it makes the first observation) and the satellite (when it transmitted the signal)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Papyrus" charset="0"/>
              <a:cs typeface="Papyrus" charset="0"/>
            </a:endParaRPr>
          </a:p>
          <a:p>
            <a:r>
              <a:rPr lang="en-US" dirty="0" smtClean="0"/>
              <a:t>Another complication – have</a:t>
            </a:r>
            <a:r>
              <a:rPr lang="en-US" baseline="0" dirty="0" smtClean="0"/>
              <a:t> to correct for </a:t>
            </a:r>
            <a:r>
              <a:rPr lang="en-US" baseline="0" dirty="0" err="1" smtClean="0"/>
              <a:t>doppler</a:t>
            </a:r>
            <a:r>
              <a:rPr lang="en-US" baseline="0" dirty="0" smtClean="0"/>
              <a:t> shift.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 in the end – get back to earthquake location problem!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097BF-FEFC-FB47-9CF7-B9A0F1DCE5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16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Papyrus" charset="0"/>
                <a:ea typeface="ＭＳ Ｐゴシック" charset="0"/>
                <a:cs typeface="ＭＳ Ｐゴシック" charset="0"/>
              </a:rPr>
              <a:t>Plate</a:t>
            </a:r>
            <a:r>
              <a:rPr lang="en-US" baseline="0" dirty="0" smtClean="0">
                <a:latin typeface="Papyrus" charset="0"/>
                <a:ea typeface="ＭＳ Ｐゴシック" charset="0"/>
                <a:cs typeface="ＭＳ Ｐゴシック" charset="0"/>
              </a:rPr>
              <a:t> motions</a:t>
            </a:r>
          </a:p>
          <a:p>
            <a:r>
              <a:rPr lang="en-US" baseline="0" dirty="0" smtClean="0">
                <a:latin typeface="Papyrus" charset="0"/>
                <a:ea typeface="ＭＳ Ｐゴシック" charset="0"/>
                <a:cs typeface="ＭＳ Ｐゴシック" charset="0"/>
              </a:rPr>
              <a:t>Coseismic</a:t>
            </a:r>
          </a:p>
          <a:p>
            <a:r>
              <a:rPr lang="en-US" baseline="0" dirty="0" smtClean="0">
                <a:latin typeface="Papyrus" charset="0"/>
                <a:ea typeface="ＭＳ Ｐゴシック" charset="0"/>
                <a:cs typeface="ＭＳ Ｐゴシック" charset="0"/>
              </a:rPr>
              <a:t>Interseismic</a:t>
            </a:r>
          </a:p>
          <a:p>
            <a:r>
              <a:rPr lang="en-US" baseline="0" dirty="0" smtClean="0">
                <a:latin typeface="Papyrus" charset="0"/>
                <a:ea typeface="ＭＳ Ｐゴシック" charset="0"/>
                <a:cs typeface="ＭＳ Ｐゴシック" charset="0"/>
              </a:rPr>
              <a:t>Loading (vertical)</a:t>
            </a:r>
          </a:p>
          <a:p>
            <a:r>
              <a:rPr lang="en-US" baseline="0" dirty="0" smtClean="0">
                <a:latin typeface="Papyrus" charset="0"/>
                <a:ea typeface="ＭＳ Ｐゴシック" charset="0"/>
                <a:cs typeface="ＭＳ Ｐゴシック" charset="0"/>
              </a:rPr>
              <a:t>tidal</a:t>
            </a:r>
            <a:endParaRPr lang="en-US" dirty="0">
              <a:latin typeface="Papyru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/>
            <a:fld id="{DCE7C752-F3DE-B549-B226-733CBBF437F8}" type="slidenum">
              <a:rPr lang="en-US" sz="1200" b="0">
                <a:latin typeface="Papyrus" charset="0"/>
                <a:cs typeface="Papyrus" charset="0"/>
              </a:rPr>
              <a:pPr eaLnBrk="1" hangingPunct="1"/>
              <a:t>18</a:t>
            </a:fld>
            <a:endParaRPr lang="en-US" sz="1200" b="0">
              <a:latin typeface="Papyrus" charset="0"/>
              <a:cs typeface="Papyrus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dirty="0" smtClean="0">
                <a:latin typeface="Papyrus" charset="0"/>
                <a:ea typeface="ＭＳ Ｐゴシック" charset="0"/>
                <a:cs typeface="ＭＳ Ｐゴシック" charset="0"/>
              </a:rPr>
              <a:t>Geologic --</a:t>
            </a:r>
            <a:r>
              <a:rPr lang="en-US" dirty="0" smtClean="0">
                <a:latin typeface="Papyrus" charset="0"/>
                <a:ea typeface="ＭＳ Ｐゴシック" charset="0"/>
                <a:cs typeface="ＭＳ Ｐゴシック" charset="0"/>
              </a:rPr>
              <a:t>- intimately tied to plates</a:t>
            </a:r>
            <a:endParaRPr lang="en-US" dirty="0" smtClean="0">
              <a:latin typeface="Papyrus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r>
              <a:rPr lang="en-US" b="0" dirty="0" smtClean="0">
                <a:latin typeface="Papyrus" charset="0"/>
                <a:cs typeface="Arial" charset="0"/>
              </a:rPr>
              <a:t>Spreading rate and orientation (Ma </a:t>
            </a:r>
            <a:r>
              <a:rPr lang="en-US" b="0" dirty="0" err="1" smtClean="0">
                <a:latin typeface="Papyrus" charset="0"/>
                <a:cs typeface="Arial" charset="0"/>
              </a:rPr>
              <a:t>ave</a:t>
            </a:r>
            <a:r>
              <a:rPr lang="en-US" b="0" dirty="0" smtClean="0">
                <a:latin typeface="Papyrus" charset="0"/>
                <a:cs typeface="Arial" charset="0"/>
              </a:rPr>
              <a:t>)</a:t>
            </a:r>
          </a:p>
          <a:p>
            <a:pPr algn="l" eaLnBrk="1" hangingPunct="1"/>
            <a:r>
              <a:rPr lang="en-US" b="0" dirty="0" smtClean="0">
                <a:latin typeface="Papyrus" charset="0"/>
                <a:cs typeface="Arial" charset="0"/>
              </a:rPr>
              <a:t>Transform fault orientation (no rate info, Ma </a:t>
            </a:r>
            <a:r>
              <a:rPr lang="en-US" b="0" dirty="0" err="1" smtClean="0">
                <a:latin typeface="Papyrus" charset="0"/>
                <a:cs typeface="Arial" charset="0"/>
              </a:rPr>
              <a:t>ave</a:t>
            </a:r>
            <a:r>
              <a:rPr lang="en-US" b="0" dirty="0" smtClean="0">
                <a:latin typeface="Papyrus" charset="0"/>
                <a:cs typeface="Arial" charset="0"/>
              </a:rPr>
              <a:t>)</a:t>
            </a:r>
          </a:p>
          <a:p>
            <a:pPr algn="l" eaLnBrk="1" hangingPunct="1"/>
            <a:r>
              <a:rPr lang="en-US" b="0" dirty="0" smtClean="0">
                <a:latin typeface="Papyrus" charset="0"/>
                <a:cs typeface="Arial" charset="0"/>
              </a:rPr>
              <a:t>Earthquake Focal mechanism (problem with slip partitioning, 30 </a:t>
            </a:r>
            <a:r>
              <a:rPr lang="en-US" b="0" dirty="0" err="1" smtClean="0">
                <a:latin typeface="Papyrus" charset="0"/>
                <a:cs typeface="Arial" charset="0"/>
              </a:rPr>
              <a:t>yr</a:t>
            </a:r>
            <a:r>
              <a:rPr lang="en-US" b="0" dirty="0" smtClean="0">
                <a:latin typeface="Papyrus" charset="0"/>
                <a:cs typeface="Arial" charset="0"/>
              </a:rPr>
              <a:t> </a:t>
            </a:r>
            <a:r>
              <a:rPr lang="en-US" b="0" dirty="0" err="1" smtClean="0">
                <a:latin typeface="Papyrus" charset="0"/>
                <a:cs typeface="Arial" charset="0"/>
              </a:rPr>
              <a:t>ave</a:t>
            </a:r>
            <a:r>
              <a:rPr lang="en-US" b="0" dirty="0" smtClean="0">
                <a:latin typeface="Papyrus" charset="0"/>
                <a:cs typeface="Arial" charset="0"/>
              </a:rPr>
              <a:t> - actual)</a:t>
            </a:r>
          </a:p>
          <a:p>
            <a:pPr algn="l" eaLnBrk="1" hangingPunct="1"/>
            <a:endParaRPr lang="en-US" b="0" dirty="0" smtClean="0">
              <a:latin typeface="Papyrus" charset="0"/>
              <a:cs typeface="Arial" charset="0"/>
            </a:endParaRPr>
          </a:p>
          <a:p>
            <a:pPr algn="l" eaLnBrk="1" hangingPunct="1"/>
            <a:r>
              <a:rPr lang="en-US" b="0" dirty="0" smtClean="0">
                <a:latin typeface="Papyrus" charset="0"/>
                <a:cs typeface="Arial" charset="0"/>
              </a:rPr>
              <a:t>GPS – non-</a:t>
            </a:r>
            <a:r>
              <a:rPr lang="en-US" b="0" dirty="0" smtClean="0">
                <a:latin typeface="Papyrus" charset="0"/>
                <a:cs typeface="Arial" charset="0"/>
              </a:rPr>
              <a:t>geologic, measures</a:t>
            </a:r>
            <a:r>
              <a:rPr lang="en-US" b="0" baseline="0" dirty="0" smtClean="0">
                <a:latin typeface="Papyrus" charset="0"/>
                <a:cs typeface="Arial" charset="0"/>
              </a:rPr>
              <a:t> movement of points, these “grouped” into plates.</a:t>
            </a:r>
            <a:endParaRPr lang="en-US" b="0" dirty="0" smtClean="0">
              <a:latin typeface="Papyrus" charset="0"/>
              <a:cs typeface="Arial" charset="0"/>
            </a:endParaRPr>
          </a:p>
          <a:p>
            <a:pPr algn="l" eaLnBrk="1" hangingPunct="1"/>
            <a:r>
              <a:rPr lang="en-US" b="0" dirty="0" smtClean="0">
                <a:latin typeface="Papyrus" charset="0"/>
                <a:cs typeface="Arial" charset="0"/>
              </a:rPr>
              <a:t>Measures relative movement (20 </a:t>
            </a:r>
            <a:r>
              <a:rPr lang="en-US" b="0" dirty="0" err="1" smtClean="0">
                <a:latin typeface="Papyrus" charset="0"/>
                <a:cs typeface="Arial" charset="0"/>
              </a:rPr>
              <a:t>yr</a:t>
            </a:r>
            <a:r>
              <a:rPr lang="en-US" b="0" dirty="0" smtClean="0">
                <a:latin typeface="Papyrus" charset="0"/>
                <a:cs typeface="Arial" charset="0"/>
              </a:rPr>
              <a:t> </a:t>
            </a:r>
            <a:r>
              <a:rPr lang="en-US" b="0" dirty="0" err="1" smtClean="0">
                <a:latin typeface="Papyrus" charset="0"/>
                <a:cs typeface="Arial" charset="0"/>
              </a:rPr>
              <a:t>ave</a:t>
            </a:r>
            <a:r>
              <a:rPr lang="en-US" b="0" dirty="0" smtClean="0">
                <a:latin typeface="Papyrus" charset="0"/>
                <a:cs typeface="Arial" charset="0"/>
              </a:rPr>
              <a:t> – actual)</a:t>
            </a:r>
          </a:p>
          <a:p>
            <a:pPr algn="l" eaLnBrk="1" hangingPunct="1"/>
            <a:r>
              <a:rPr lang="en-US" b="0" dirty="0" smtClean="0">
                <a:latin typeface="Papyrus" charset="0"/>
                <a:cs typeface="Arial" charset="0"/>
              </a:rPr>
              <a:t>Can</a:t>
            </a:r>
            <a:r>
              <a:rPr lang="ja-JP" altLang="en-US" b="0" dirty="0" smtClean="0">
                <a:latin typeface="Papyrus" charset="0"/>
                <a:cs typeface="Arial" charset="0"/>
              </a:rPr>
              <a:t>’</a:t>
            </a:r>
            <a:r>
              <a:rPr lang="en-US" altLang="ja-JP" b="0" dirty="0" smtClean="0">
                <a:latin typeface="Papyrus" charset="0"/>
                <a:cs typeface="Arial" charset="0"/>
              </a:rPr>
              <a:t>t test (yet) plate stability assumption</a:t>
            </a:r>
          </a:p>
          <a:p>
            <a:pPr algn="l" eaLnBrk="1" hangingPunct="1"/>
            <a:r>
              <a:rPr lang="en-US" b="0" dirty="0" smtClean="0">
                <a:latin typeface="Papyrus" charset="0"/>
                <a:cs typeface="Arial" charset="0"/>
              </a:rPr>
              <a:t>GPS “tied” to</a:t>
            </a:r>
            <a:r>
              <a:rPr lang="en-US" b="0" baseline="0" dirty="0" smtClean="0">
                <a:latin typeface="Papyrus" charset="0"/>
                <a:cs typeface="Arial" charset="0"/>
              </a:rPr>
              <a:t> </a:t>
            </a:r>
            <a:r>
              <a:rPr lang="en-US" b="0" baseline="0" dirty="0" err="1" smtClean="0">
                <a:latin typeface="Papyrus" charset="0"/>
                <a:cs typeface="Arial" charset="0"/>
              </a:rPr>
              <a:t>Nuvel</a:t>
            </a:r>
            <a:r>
              <a:rPr lang="en-US" b="0" baseline="0" dirty="0" smtClean="0">
                <a:latin typeface="Papyrus" charset="0"/>
                <a:cs typeface="Arial" charset="0"/>
              </a:rPr>
              <a:t> (but could be tied to anything – </a:t>
            </a:r>
            <a:r>
              <a:rPr lang="en-US" b="0" baseline="0" dirty="0" err="1" smtClean="0">
                <a:latin typeface="Papyrus" charset="0"/>
                <a:cs typeface="Arial" charset="0"/>
              </a:rPr>
              <a:t>eg</a:t>
            </a:r>
            <a:r>
              <a:rPr lang="en-US" b="0" baseline="0" dirty="0" smtClean="0">
                <a:latin typeface="Papyrus" charset="0"/>
                <a:cs typeface="Arial" charset="0"/>
              </a:rPr>
              <a:t> stars).</a:t>
            </a:r>
            <a:endParaRPr lang="en-US" b="0" dirty="0" smtClean="0">
              <a:latin typeface="Papyrus" charset="0"/>
              <a:cs typeface="Arial" charset="0"/>
            </a:endParaRPr>
          </a:p>
          <a:p>
            <a:pPr algn="l" eaLnBrk="1" hangingPunct="1"/>
            <a:endParaRPr lang="en-US" b="0" dirty="0" smtClean="0">
              <a:latin typeface="Papyrus" charset="0"/>
              <a:cs typeface="Arial" charset="0"/>
            </a:endParaRPr>
          </a:p>
          <a:p>
            <a:pPr algn="l"/>
            <a:endParaRPr lang="en-US" dirty="0" smtClean="0">
              <a:latin typeface="Papyrus" charset="0"/>
              <a:ea typeface="ＭＳ Ｐゴシック" charset="0"/>
              <a:cs typeface="ＭＳ Ｐゴシック" charset="0"/>
            </a:endParaRPr>
          </a:p>
          <a:p>
            <a:pPr algn="l"/>
            <a:r>
              <a:rPr lang="en-US" dirty="0" smtClean="0">
                <a:latin typeface="Papyrus" charset="0"/>
                <a:ea typeface="ＭＳ Ｐゴシック" charset="0"/>
                <a:cs typeface="ＭＳ Ｐゴシック" charset="0"/>
              </a:rPr>
              <a:t>Spreading </a:t>
            </a:r>
            <a:r>
              <a:rPr lang="en-US" dirty="0">
                <a:latin typeface="Papyrus" charset="0"/>
                <a:ea typeface="ＭＳ Ｐゴシック" charset="0"/>
                <a:cs typeface="ＭＳ Ｐゴシック" charset="0"/>
              </a:rPr>
              <a:t>boundaries </a:t>
            </a:r>
            <a:r>
              <a:rPr lang="en-US" dirty="0" smtClean="0">
                <a:latin typeface="Papyrus" charset="0"/>
                <a:ea typeface="ＭＳ Ｐゴシック" charset="0"/>
                <a:cs typeface="ＭＳ Ｐゴシック" charset="0"/>
              </a:rPr>
              <a:t>– if needed</a:t>
            </a:r>
            <a:r>
              <a:rPr lang="en-US" baseline="0" dirty="0" smtClean="0">
                <a:latin typeface="Papyrus" charset="0"/>
                <a:ea typeface="ＭＳ Ｐゴシック" charset="0"/>
                <a:cs typeface="ＭＳ Ｐゴシック" charset="0"/>
              </a:rPr>
              <a:t> to </a:t>
            </a:r>
            <a:r>
              <a:rPr lang="en-US" dirty="0" smtClean="0">
                <a:latin typeface="Papyrus" charset="0"/>
                <a:ea typeface="ＭＳ Ｐゴシック" charset="0"/>
                <a:cs typeface="ＭＳ Ｐゴシック" charset="0"/>
              </a:rPr>
              <a:t>make </a:t>
            </a:r>
            <a:r>
              <a:rPr lang="en-US" dirty="0">
                <a:latin typeface="Papyrus" charset="0"/>
                <a:ea typeface="ＭＳ Ｐゴシック" charset="0"/>
                <a:cs typeface="ＭＳ Ｐゴシック" charset="0"/>
              </a:rPr>
              <a:t>closed </a:t>
            </a:r>
            <a:r>
              <a:rPr lang="en-US" dirty="0" smtClean="0">
                <a:latin typeface="Papyrus" charset="0"/>
                <a:ea typeface="ＭＳ Ｐゴシック" charset="0"/>
                <a:cs typeface="ＭＳ Ｐゴシック" charset="0"/>
              </a:rPr>
              <a:t>circuits </a:t>
            </a:r>
            <a:r>
              <a:rPr lang="en-US" dirty="0">
                <a:latin typeface="Papyrus" charset="0"/>
                <a:ea typeface="ＭＳ Ｐゴシック" charset="0"/>
                <a:cs typeface="ＭＳ Ｐゴシック" charset="0"/>
              </a:rPr>
              <a:t>– good data for plate motions over few million year average</a:t>
            </a:r>
          </a:p>
          <a:p>
            <a:pPr algn="l"/>
            <a:r>
              <a:rPr lang="en-US" dirty="0">
                <a:latin typeface="Papyrus" charset="0"/>
                <a:ea typeface="ＭＳ Ｐゴシック" charset="0"/>
                <a:cs typeface="ＭＳ Ｐゴシック" charset="0"/>
              </a:rPr>
              <a:t>Problem is not all plates have spreading boundaries, or their spreading  boundaries are not connected </a:t>
            </a:r>
            <a:r>
              <a:rPr lang="en-US" dirty="0" smtClean="0">
                <a:latin typeface="Papyrus" charset="0"/>
                <a:ea typeface="ＭＳ Ｐゴシック" charset="0"/>
                <a:cs typeface="ＭＳ Ｐゴシック" charset="0"/>
              </a:rPr>
              <a:t>in</a:t>
            </a:r>
            <a:r>
              <a:rPr lang="en-US" baseline="0" dirty="0" smtClean="0">
                <a:latin typeface="Papyrus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Papyrus" charset="0"/>
                <a:ea typeface="ＭＳ Ｐゴシック" charset="0"/>
                <a:cs typeface="ＭＳ Ｐゴシック" charset="0"/>
              </a:rPr>
              <a:t>closed circuits (similarly</a:t>
            </a:r>
            <a:r>
              <a:rPr lang="en-US" baseline="0" dirty="0" smtClean="0">
                <a:latin typeface="Papyrus" charset="0"/>
                <a:ea typeface="ＭＳ Ｐゴシック" charset="0"/>
                <a:cs typeface="ＭＳ Ｐゴシック" charset="0"/>
              </a:rPr>
              <a:t> GPS needs LAND, so GPS can’t help for completely </a:t>
            </a:r>
            <a:r>
              <a:rPr lang="en-US" baseline="0" dirty="0" err="1" smtClean="0">
                <a:latin typeface="Papyrus" charset="0"/>
                <a:ea typeface="ＭＳ Ｐゴシック" charset="0"/>
                <a:cs typeface="ＭＳ Ｐゴシック" charset="0"/>
              </a:rPr>
              <a:t>suboceanic</a:t>
            </a:r>
            <a:r>
              <a:rPr lang="en-US" baseline="0" dirty="0" smtClean="0">
                <a:latin typeface="Papyrus" charset="0"/>
                <a:ea typeface="ＭＳ Ｐゴシック" charset="0"/>
                <a:cs typeface="ＭＳ Ｐゴシック" charset="0"/>
              </a:rPr>
              <a:t> plates).</a:t>
            </a:r>
            <a:endParaRPr lang="en-US" dirty="0">
              <a:latin typeface="Papyrus" charset="0"/>
              <a:ea typeface="ＭＳ Ｐゴシック" charset="0"/>
              <a:cs typeface="ＭＳ Ｐゴシック" charset="0"/>
            </a:endParaRPr>
          </a:p>
          <a:p>
            <a:pPr algn="l"/>
            <a:r>
              <a:rPr lang="en-US" dirty="0">
                <a:latin typeface="Papyrus" charset="0"/>
                <a:ea typeface="ＭＳ Ｐゴシック" charset="0"/>
                <a:cs typeface="ＭＳ Ｐゴシック" charset="0"/>
              </a:rPr>
              <a:t>Transform boundaries – give small circles – can find pole of </a:t>
            </a:r>
            <a:r>
              <a:rPr lang="en-US" dirty="0" smtClean="0">
                <a:latin typeface="Papyrus" charset="0"/>
                <a:ea typeface="ＭＳ Ｐゴシック" charset="0"/>
                <a:cs typeface="ＭＳ Ｐゴシック" charset="0"/>
              </a:rPr>
              <a:t>rotation position only, </a:t>
            </a:r>
            <a:r>
              <a:rPr lang="en-US" dirty="0">
                <a:latin typeface="Papyrus" charset="0"/>
                <a:ea typeface="ＭＳ Ｐゴシック" charset="0"/>
                <a:cs typeface="ＭＳ Ｐゴシック" charset="0"/>
              </a:rPr>
              <a:t>no rate info</a:t>
            </a:r>
          </a:p>
          <a:p>
            <a:r>
              <a:rPr lang="en-US" dirty="0">
                <a:latin typeface="Papyrus" charset="0"/>
                <a:ea typeface="ＭＳ Ｐゴシック" charset="0"/>
                <a:cs typeface="ＭＳ Ｐゴシック" charset="0"/>
              </a:rPr>
              <a:t>Convergent boundaries – worst of all – </a:t>
            </a:r>
            <a:r>
              <a:rPr lang="en-US" dirty="0" err="1">
                <a:latin typeface="Papyrus" charset="0"/>
                <a:ea typeface="ＭＳ Ｐゴシック" charset="0"/>
                <a:cs typeface="ＭＳ Ｐゴシック" charset="0"/>
              </a:rPr>
              <a:t>eq</a:t>
            </a:r>
            <a:r>
              <a:rPr lang="en-US" dirty="0">
                <a:latin typeface="Papyrus" charset="0"/>
                <a:ea typeface="ＭＳ Ｐゴシック" charset="0"/>
                <a:cs typeface="ＭＳ Ｐゴシック" charset="0"/>
              </a:rPr>
              <a:t> slip vectors for direction (approximate, not always being parallel to plate motion) and rate (also approximate – from earthquake cycle</a:t>
            </a:r>
            <a:r>
              <a:rPr lang="en-US" dirty="0" smtClean="0">
                <a:latin typeface="Papyrus" charset="0"/>
                <a:ea typeface="ＭＳ Ｐゴシック" charset="0"/>
                <a:cs typeface="ＭＳ Ｐゴシック" charset="0"/>
              </a:rPr>
              <a:t>)</a:t>
            </a:r>
          </a:p>
          <a:p>
            <a:endParaRPr lang="en-US" dirty="0" smtClean="0">
              <a:latin typeface="Papyrus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Papyrus" charset="0"/>
                <a:ea typeface="ＭＳ Ｐゴシック" charset="0"/>
                <a:cs typeface="ＭＳ Ｐゴシック" charset="0"/>
              </a:rPr>
              <a:t>Sometimes</a:t>
            </a:r>
            <a:r>
              <a:rPr lang="en-US" baseline="0" dirty="0" smtClean="0">
                <a:latin typeface="Papyrus" charset="0"/>
                <a:ea typeface="ＭＳ Ｐゴシック" charset="0"/>
                <a:cs typeface="ＭＳ Ｐゴシック" charset="0"/>
              </a:rPr>
              <a:t> have to </a:t>
            </a:r>
            <a:r>
              <a:rPr lang="en-US" dirty="0" smtClean="0">
                <a:latin typeface="Papyrus" charset="0"/>
                <a:ea typeface="ＭＳ Ｐゴシック" charset="0"/>
                <a:cs typeface="ＭＳ Ｐゴシック" charset="0"/>
              </a:rPr>
              <a:t>use </a:t>
            </a:r>
            <a:r>
              <a:rPr lang="en-US" dirty="0">
                <a:latin typeface="Papyrus" charset="0"/>
                <a:ea typeface="ＭＳ Ｐゴシック" charset="0"/>
                <a:cs typeface="ＭＳ Ｐゴシック" charset="0"/>
              </a:rPr>
              <a:t>"closure" to get with respect to some plate circuit.</a:t>
            </a:r>
          </a:p>
          <a:p>
            <a:endParaRPr lang="en-US" dirty="0">
              <a:latin typeface="Papyru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/>
            <a:fld id="{DCE7C752-F3DE-B549-B226-733CBBF437F8}" type="slidenum">
              <a:rPr lang="en-US" sz="1200" b="0">
                <a:latin typeface="Papyrus" charset="0"/>
                <a:cs typeface="Papyrus" charset="0"/>
              </a:rPr>
              <a:pPr eaLnBrk="1" hangingPunct="1"/>
              <a:t>19</a:t>
            </a:fld>
            <a:endParaRPr lang="en-US" sz="1200" b="0">
              <a:latin typeface="Papyrus" charset="0"/>
              <a:cs typeface="Papyrus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Papyrus" charset="0"/>
                <a:ea typeface="ＭＳ Ｐゴシック" charset="0"/>
                <a:cs typeface="ＭＳ Ｐゴシック" charset="0"/>
              </a:rPr>
              <a:t>If strain faster – can't "play the tape backwards" for Plate Tectonics, shape changes too much to match up when close oceans</a:t>
            </a:r>
            <a:r>
              <a:rPr lang="en-US" dirty="0" smtClean="0">
                <a:latin typeface="Papyrus" charset="0"/>
                <a:ea typeface="ＭＳ Ｐゴシック" charset="0"/>
                <a:cs typeface="ＭＳ Ｐゴシック" charset="0"/>
              </a:rPr>
              <a:t>. At least for last cycle (don’t have info on previous</a:t>
            </a:r>
            <a:r>
              <a:rPr lang="en-US" baseline="0" dirty="0" smtClean="0">
                <a:latin typeface="Papyrus" charset="0"/>
                <a:ea typeface="ＭＳ Ｐゴシック" charset="0"/>
                <a:cs typeface="ＭＳ Ｐゴシック" charset="0"/>
              </a:rPr>
              <a:t> ones!).</a:t>
            </a:r>
          </a:p>
          <a:p>
            <a:endParaRPr lang="en-US" dirty="0">
              <a:latin typeface="Papyrus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Papyrus" charset="0"/>
                <a:ea typeface="ＭＳ Ｐゴシック" charset="0"/>
                <a:cs typeface="ＭＳ Ｐゴシック" charset="0"/>
              </a:rPr>
              <a:t>10-19 – 10-17 sec-1</a:t>
            </a:r>
          </a:p>
          <a:p>
            <a:r>
              <a:rPr lang="en-US" dirty="0">
                <a:latin typeface="Papyrus" charset="0"/>
                <a:ea typeface="ＭＳ Ｐゴシック" charset="0"/>
                <a:cs typeface="ＭＳ Ｐゴシック" charset="0"/>
              </a:rPr>
              <a:t>Pi * 10+7 sec in year!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/>
            <a:fld id="{8D9A7D8E-A7B0-2749-AB9F-A4D534B9882D}" type="slidenum">
              <a:rPr lang="en-US" sz="1200" b="0">
                <a:latin typeface="Papyrus" charset="0"/>
                <a:cs typeface="Papyrus" charset="0"/>
              </a:rPr>
              <a:pPr eaLnBrk="1" hangingPunct="1"/>
              <a:t>20</a:t>
            </a:fld>
            <a:endParaRPr lang="en-US" sz="1200" b="0">
              <a:latin typeface="Papyrus" charset="0"/>
              <a:cs typeface="Papyrus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Papyrus" charset="0"/>
                <a:ea typeface="ＭＳ Ｐゴシック" charset="0"/>
                <a:cs typeface="ＭＳ Ｐゴシック" charset="0"/>
              </a:rPr>
              <a:t>Old results – but very illustrative selection of sites</a:t>
            </a:r>
            <a:r>
              <a:rPr lang="en-US" dirty="0" smtClean="0">
                <a:latin typeface="Papyrus" charset="0"/>
                <a:ea typeface="ＭＳ Ｐゴシック" charset="0"/>
                <a:cs typeface="ＭＳ Ｐゴシック" charset="0"/>
              </a:rPr>
              <a:t>. New results have way too many vectors – is all black.</a:t>
            </a:r>
          </a:p>
          <a:p>
            <a:endParaRPr lang="en-US" dirty="0" smtClean="0">
              <a:latin typeface="Papyrus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>
                <a:latin typeface="Papyrus" charset="0"/>
                <a:cs typeface="Arial" charset="0"/>
              </a:rPr>
              <a:t>GPS system internally defined in an “inertial” frame of the satellite orbits.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>
              <a:latin typeface="Papyrus" charset="0"/>
              <a:cs typeface="Arial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>
                <a:latin typeface="Papyrus" charset="0"/>
                <a:cs typeface="Arial" charset="0"/>
              </a:rPr>
              <a:t>In this figure we</a:t>
            </a:r>
            <a:r>
              <a:rPr lang="en-US" b="0" baseline="0" dirty="0" smtClean="0">
                <a:latin typeface="Papyrus" charset="0"/>
                <a:cs typeface="Arial" charset="0"/>
              </a:rPr>
              <a:t> are seeing </a:t>
            </a:r>
            <a:r>
              <a:rPr lang="en-US" b="0" dirty="0" smtClean="0">
                <a:latin typeface="Papyrus" charset="0"/>
                <a:cs typeface="Arial" charset="0"/>
              </a:rPr>
              <a:t>motion </a:t>
            </a:r>
            <a:r>
              <a:rPr lang="en-US" b="0" dirty="0" smtClean="0">
                <a:latin typeface="Papyrus" charset="0"/>
                <a:cs typeface="Arial" charset="0"/>
              </a:rPr>
              <a:t>with respect to some </a:t>
            </a:r>
            <a:r>
              <a:rPr lang="ja-JP" altLang="en-US" b="0" dirty="0" smtClean="0">
                <a:latin typeface="Papyrus" charset="0"/>
                <a:cs typeface="Arial" charset="0"/>
              </a:rPr>
              <a:t>“</a:t>
            </a:r>
            <a:r>
              <a:rPr lang="en-US" altLang="ja-JP" b="0" dirty="0" smtClean="0">
                <a:latin typeface="Papyrus" charset="0"/>
                <a:cs typeface="Arial" charset="0"/>
              </a:rPr>
              <a:t>absolute” </a:t>
            </a:r>
            <a:r>
              <a:rPr lang="en-US" altLang="ja-JP" b="0" dirty="0" smtClean="0">
                <a:latin typeface="Papyrus" charset="0"/>
                <a:cs typeface="Arial" charset="0"/>
              </a:rPr>
              <a:t>reference </a:t>
            </a:r>
            <a:r>
              <a:rPr lang="en-US" altLang="ja-JP" b="0" dirty="0" smtClean="0">
                <a:latin typeface="Papyrus" charset="0"/>
                <a:cs typeface="Arial" charset="0"/>
              </a:rPr>
              <a:t>frame</a:t>
            </a:r>
            <a:r>
              <a:rPr lang="en-US" altLang="ja-JP" b="0" baseline="0" dirty="0" smtClean="0">
                <a:latin typeface="Papyrus" charset="0"/>
                <a:cs typeface="Arial" charset="0"/>
              </a:rPr>
              <a:t> known as </a:t>
            </a:r>
            <a:r>
              <a:rPr lang="en-US" altLang="ja-JP" b="0" dirty="0" smtClean="0">
                <a:latin typeface="Papyrus" charset="0"/>
                <a:cs typeface="Arial" charset="0"/>
              </a:rPr>
              <a:t>ITRF (International Terrestrial Reference Frame).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b="0" dirty="0" smtClean="0">
              <a:latin typeface="Papyrus" charset="0"/>
              <a:cs typeface="Arial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0" dirty="0" smtClean="0">
                <a:latin typeface="Papyrus" charset="0"/>
                <a:cs typeface="Arial" charset="0"/>
              </a:rPr>
              <a:t>This frame is aligned</a:t>
            </a:r>
            <a:r>
              <a:rPr lang="en-US" altLang="ja-JP" b="0" baseline="0" dirty="0" smtClean="0">
                <a:latin typeface="Papyrus" charset="0"/>
                <a:cs typeface="Arial" charset="0"/>
              </a:rPr>
              <a:t> to NUVEL1 NNR as best as possible </a:t>
            </a:r>
            <a:r>
              <a:rPr lang="en-US" b="0" baseline="0" dirty="0" smtClean="0">
                <a:latin typeface="Papyrus" charset="0"/>
                <a:cs typeface="Arial" charset="0"/>
              </a:rPr>
              <a:t>so the motions look as close to NUVEL1 NNR as possible – in a LS sense</a:t>
            </a:r>
            <a:r>
              <a:rPr lang="en-US" altLang="ja-JP" b="0" dirty="0" smtClean="0">
                <a:latin typeface="Papyrus" charset="0"/>
                <a:cs typeface="Arial" charset="0"/>
              </a:rPr>
              <a:t>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b="0" dirty="0" smtClean="0">
              <a:latin typeface="Papyrus" charset="0"/>
              <a:cs typeface="Arial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0" dirty="0" smtClean="0">
                <a:latin typeface="Papyrus" charset="0"/>
                <a:cs typeface="Arial" charset="0"/>
              </a:rPr>
              <a:t>ITRF</a:t>
            </a:r>
            <a:r>
              <a:rPr lang="en-US" altLang="ja-JP" b="0" baseline="0" dirty="0" smtClean="0">
                <a:latin typeface="Papyrus" charset="0"/>
                <a:cs typeface="Arial" charset="0"/>
              </a:rPr>
              <a:t> </a:t>
            </a:r>
            <a:r>
              <a:rPr lang="en-US" altLang="ja-JP" b="0" dirty="0" smtClean="0">
                <a:latin typeface="Papyrus" charset="0"/>
                <a:cs typeface="Arial" charset="0"/>
              </a:rPr>
              <a:t>does </a:t>
            </a:r>
            <a:r>
              <a:rPr lang="en-US" altLang="ja-JP" b="0" dirty="0" smtClean="0">
                <a:latin typeface="Papyrus" charset="0"/>
                <a:cs typeface="Arial" charset="0"/>
              </a:rPr>
              <a:t>not know about </a:t>
            </a:r>
            <a:r>
              <a:rPr lang="ja-JP" altLang="en-US" b="0" dirty="0" smtClean="0">
                <a:latin typeface="Papyrus" charset="0"/>
                <a:cs typeface="Arial" charset="0"/>
              </a:rPr>
              <a:t>“</a:t>
            </a:r>
            <a:r>
              <a:rPr lang="en-US" altLang="ja-JP" b="0" dirty="0" smtClean="0">
                <a:latin typeface="Papyrus" charset="0"/>
                <a:cs typeface="Arial" charset="0"/>
              </a:rPr>
              <a:t>plates</a:t>
            </a:r>
            <a:r>
              <a:rPr lang="ja-JP" altLang="en-US" b="0" dirty="0" smtClean="0">
                <a:latin typeface="Papyrus" charset="0"/>
                <a:cs typeface="Arial" charset="0"/>
              </a:rPr>
              <a:t>”</a:t>
            </a:r>
            <a:r>
              <a:rPr lang="en-US" altLang="ja-JP" b="0" dirty="0" smtClean="0">
                <a:latin typeface="Papyrus" charset="0"/>
                <a:cs typeface="Arial" charset="0"/>
              </a:rPr>
              <a:t>, but we can “see” them</a:t>
            </a:r>
            <a:r>
              <a:rPr lang="en-US" altLang="ja-JP" b="0" baseline="0" dirty="0" smtClean="0">
                <a:latin typeface="Papyrus" charset="0"/>
                <a:cs typeface="Arial" charset="0"/>
              </a:rPr>
              <a:t> by points that move “together”</a:t>
            </a:r>
            <a:endParaRPr lang="en-US" altLang="ja-JP" b="0" dirty="0" smtClean="0">
              <a:latin typeface="Papyrus" charset="0"/>
              <a:cs typeface="Arial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>
              <a:latin typeface="Papyrus" charset="0"/>
              <a:cs typeface="Arial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>
                <a:latin typeface="Papyrus" charset="0"/>
                <a:cs typeface="Arial" charset="0"/>
              </a:rPr>
              <a:t>NUVEL1 is all relative – movement of one plate with respect to another (that</a:t>
            </a:r>
            <a:r>
              <a:rPr lang="uk-UA" b="0" baseline="0" dirty="0" smtClean="0">
                <a:latin typeface="Papyrus" charset="0"/>
                <a:cs typeface="Arial" charset="0"/>
              </a:rPr>
              <a:t>’</a:t>
            </a:r>
            <a:r>
              <a:rPr lang="en-US" b="0" baseline="0" dirty="0" smtClean="0">
                <a:latin typeface="Papyrus" charset="0"/>
                <a:cs typeface="Arial" charset="0"/>
              </a:rPr>
              <a:t>s how the velocities are determined, through spreading, transform/fracture zones, earthquake slip –measurements across plate boundaries).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>
              <a:latin typeface="Papyrus" charset="0"/>
              <a:cs typeface="Arial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>
                <a:latin typeface="Papyrus" charset="0"/>
                <a:cs typeface="Arial" charset="0"/>
              </a:rPr>
              <a:t>NUVEL1 uses Pacific as reference (so everything is relative to Pacific which has 0 rate and 0 azimuth in NUVEL1).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>
                <a:latin typeface="Papyrus" charset="0"/>
                <a:cs typeface="Arial" charset="0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>
                <a:latin typeface="Papyrus" charset="0"/>
                <a:cs typeface="Arial" charset="0"/>
              </a:rPr>
              <a:t>To get “</a:t>
            </a:r>
            <a:r>
              <a:rPr lang="en-US" b="0" baseline="0" dirty="0" err="1" smtClean="0">
                <a:latin typeface="Papyrus" charset="0"/>
                <a:cs typeface="Arial" charset="0"/>
              </a:rPr>
              <a:t>abolute</a:t>
            </a:r>
            <a:r>
              <a:rPr lang="en-US" b="0" baseline="0" dirty="0" smtClean="0">
                <a:latin typeface="Papyrus" charset="0"/>
                <a:cs typeface="Arial" charset="0"/>
              </a:rPr>
              <a:t>” NUVEL1 NNR (and 1a NNR), rotate all the NUVEL1 vectors relative to the Pacific plate hot-spot “plate” </a:t>
            </a:r>
            <a:r>
              <a:rPr lang="en-US" b="0" baseline="0" dirty="0" err="1" smtClean="0">
                <a:latin typeface="Papyrus" charset="0"/>
                <a:cs typeface="Arial" charset="0"/>
              </a:rPr>
              <a:t>euler</a:t>
            </a:r>
            <a:r>
              <a:rPr lang="en-US" b="0" baseline="0" dirty="0" smtClean="0">
                <a:latin typeface="Papyrus" charset="0"/>
                <a:cs typeface="Arial" charset="0"/>
              </a:rPr>
              <a:t> vector that you get from the Hawaiian and other Pacific hot spot tracks.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>
              <a:latin typeface="Papyrus" charset="0"/>
              <a:cs typeface="Arial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>
                <a:latin typeface="Papyrus" charset="0"/>
                <a:cs typeface="Arial" charset="0"/>
              </a:rPr>
              <a:t>The hot spot sources (plumes) basically make a new “plate” and everybody has an </a:t>
            </a:r>
            <a:r>
              <a:rPr lang="en-US" b="0" baseline="0" dirty="0" err="1" smtClean="0">
                <a:latin typeface="Papyrus" charset="0"/>
                <a:cs typeface="Arial" charset="0"/>
              </a:rPr>
              <a:t>euler</a:t>
            </a:r>
            <a:r>
              <a:rPr lang="en-US" b="0" baseline="0" dirty="0" smtClean="0">
                <a:latin typeface="Papyrus" charset="0"/>
                <a:cs typeface="Arial" charset="0"/>
              </a:rPr>
              <a:t> pole with respect to the hotspot plate (which is now the 0 rate and 0 azimuth plate).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>
              <a:latin typeface="Papyrus" charset="0"/>
              <a:cs typeface="Arial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>
                <a:latin typeface="Papyrus" charset="0"/>
                <a:cs typeface="Arial" charset="0"/>
              </a:rPr>
              <a:t>To get GPS to “agree” as best as possible with NUVEL1 and the hot spots, just rotate all the GPS vectors around the </a:t>
            </a:r>
            <a:r>
              <a:rPr lang="en-US" b="0" baseline="0" dirty="0" err="1" smtClean="0">
                <a:latin typeface="Papyrus" charset="0"/>
                <a:cs typeface="Arial" charset="0"/>
              </a:rPr>
              <a:t>euler</a:t>
            </a:r>
            <a:r>
              <a:rPr lang="en-US" b="0" baseline="0" dirty="0" smtClean="0">
                <a:latin typeface="Papyrus" charset="0"/>
                <a:cs typeface="Arial" charset="0"/>
              </a:rPr>
              <a:t> pole of the hotspots in the satellite frame (actually done other way around, invert for an </a:t>
            </a:r>
            <a:r>
              <a:rPr lang="en-US" b="0" baseline="0" dirty="0" err="1" smtClean="0">
                <a:latin typeface="Papyrus" charset="0"/>
                <a:cs typeface="Arial" charset="0"/>
              </a:rPr>
              <a:t>euler</a:t>
            </a:r>
            <a:r>
              <a:rPr lang="en-US" b="0" baseline="0" dirty="0" smtClean="0">
                <a:latin typeface="Papyrus" charset="0"/>
                <a:cs typeface="Arial" charset="0"/>
              </a:rPr>
              <a:t> pole that minimizes the difference of the relative velocities between each pair of plates for NUVEL1 NNR and ITRF. Could put GPS sites on all the islands in the Hawaii-Emperor and other seamount chains in the Pacific and find the pole with respect to the Pacific plate that they rotate around and then apply –w to everybody). </a:t>
            </a:r>
            <a:endParaRPr lang="en-US" dirty="0">
              <a:latin typeface="Papyru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/>
            <a:fld id="{1313296E-87F1-C445-A0C0-31284A17FB82}" type="slidenum">
              <a:rPr lang="en-US" sz="1200" b="0">
                <a:latin typeface="Papyrus" charset="0"/>
                <a:cs typeface="Papyrus" charset="0"/>
              </a:rPr>
              <a:pPr eaLnBrk="1" hangingPunct="1"/>
              <a:t>21</a:t>
            </a:fld>
            <a:endParaRPr lang="en-US" sz="1200" b="0">
              <a:latin typeface="Papyrus" charset="0"/>
              <a:cs typeface="Papyrus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Very</a:t>
            </a:r>
            <a:r>
              <a:rPr lang="en-US" baseline="0" dirty="0" smtClean="0"/>
              <a:t> important difference – except for </a:t>
            </a:r>
            <a:r>
              <a:rPr lang="en-US" baseline="0" dirty="0" smtClean="0"/>
              <a:t>measuring plate </a:t>
            </a:r>
            <a:r>
              <a:rPr lang="en-US" baseline="0" dirty="0" smtClean="0"/>
              <a:t>motions – is the type of reference system – mostly effects the vertical</a:t>
            </a:r>
          </a:p>
          <a:p>
            <a:pPr algn="l"/>
            <a:endParaRPr lang="en-US" baseline="0" dirty="0" smtClean="0"/>
          </a:p>
          <a:p>
            <a:pPr algn="l"/>
            <a:r>
              <a:rPr lang="en-US" baseline="0" dirty="0" smtClean="0"/>
              <a:t>GPS is geometric</a:t>
            </a:r>
          </a:p>
          <a:p>
            <a:pPr algn="l"/>
            <a:r>
              <a:rPr lang="en-US" baseline="0" dirty="0" smtClean="0"/>
              <a:t>“traditional” is “physical”, depends on </a:t>
            </a:r>
            <a:r>
              <a:rPr lang="en-US" baseline="0" dirty="0" smtClean="0"/>
              <a:t>GEOID</a:t>
            </a:r>
          </a:p>
          <a:p>
            <a:pPr algn="l"/>
            <a:endParaRPr lang="en-US" baseline="0" dirty="0" smtClean="0"/>
          </a:p>
          <a:p>
            <a:pPr algn="l" eaLnBrk="1" hangingPunct="1"/>
            <a:r>
              <a:rPr lang="en-US" b="0" dirty="0" smtClean="0">
                <a:latin typeface="Papyrus" charset="0"/>
                <a:cs typeface="Arial" charset="0"/>
              </a:rPr>
              <a:t>(Conventional Inertial System CIS)</a:t>
            </a:r>
          </a:p>
          <a:p>
            <a:pPr algn="l" eaLnBrk="1" hangingPunct="1"/>
            <a:r>
              <a:rPr lang="en-US" b="0" dirty="0" smtClean="0">
                <a:latin typeface="Papyrus" charset="0"/>
                <a:cs typeface="Arial" charset="0"/>
              </a:rPr>
              <a:t>(Astronomy, VLBI, ITRF are in this system)</a:t>
            </a:r>
          </a:p>
          <a:p>
            <a:pPr algn="l" eaLnBrk="1" hangingPunct="1"/>
            <a:r>
              <a:rPr lang="en-US" b="0" dirty="0" smtClean="0">
                <a:latin typeface="Papyrus" charset="0"/>
                <a:cs typeface="Arial" charset="0"/>
              </a:rPr>
              <a:t>Defined geometrically (</a:t>
            </a:r>
            <a:r>
              <a:rPr lang="en-US" b="0" dirty="0" err="1" smtClean="0">
                <a:latin typeface="Papyrus" charset="0"/>
                <a:cs typeface="Arial" charset="0"/>
              </a:rPr>
              <a:t>mathematially</a:t>
            </a:r>
            <a:r>
              <a:rPr lang="en-US" b="0" dirty="0" smtClean="0">
                <a:latin typeface="Papyrus" charset="0"/>
                <a:cs typeface="Arial" charset="0"/>
              </a:rPr>
              <a:t>)</a:t>
            </a:r>
          </a:p>
          <a:p>
            <a:pPr algn="l" eaLnBrk="1" hangingPunct="1"/>
            <a:endParaRPr lang="en-US" b="0" dirty="0" smtClean="0">
              <a:latin typeface="Papyrus" charset="0"/>
              <a:cs typeface="Arial" charset="0"/>
            </a:endParaRPr>
          </a:p>
          <a:p>
            <a:pPr algn="l" eaLnBrk="1" hangingPunct="1"/>
            <a:r>
              <a:rPr lang="en-US" b="0" dirty="0" smtClean="0">
                <a:latin typeface="Papyrus" charset="0"/>
                <a:cs typeface="Arial" charset="0"/>
              </a:rPr>
              <a:t>(Conventional Terrestrial System CTS)</a:t>
            </a:r>
          </a:p>
          <a:p>
            <a:pPr algn="l" eaLnBrk="1" hangingPunct="1"/>
            <a:r>
              <a:rPr lang="en-US" b="0" dirty="0" smtClean="0">
                <a:latin typeface="Papyrus" charset="0"/>
                <a:cs typeface="Arial" charset="0"/>
              </a:rPr>
              <a:t>(NUVEL etc. sort of in this type)</a:t>
            </a:r>
          </a:p>
          <a:p>
            <a:pPr algn="ctr" eaLnBrk="1" hangingPunct="1"/>
            <a:endParaRPr lang="en-US" b="0" dirty="0" smtClean="0">
              <a:latin typeface="Papyrus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097BF-FEFC-FB47-9CF7-B9A0F1DCE5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366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important for geological</a:t>
            </a:r>
            <a:r>
              <a:rPr lang="en-US" baseline="0" dirty="0" smtClean="0"/>
              <a:t> time scale plate movements – but dominates all surveying/geodetic </a:t>
            </a:r>
            <a:r>
              <a:rPr lang="en-US" baseline="0" dirty="0" smtClean="0"/>
              <a:t>measurements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GPS reference frame is geometric – position on, and height with respect to, an “ellipsoid” that is the best fit ellipsoid to the whole earth. This is why GPS altitude is “off”, sometimes by quite a bit.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“traditional” reference frame is “physical”, usually heavily dependent on vertical which depends on gravity/GEOID (=equipotential surface)</a:t>
            </a:r>
          </a:p>
          <a:p>
            <a:endParaRPr lang="en-US" baseline="0" dirty="0" smtClean="0"/>
          </a:p>
          <a:p>
            <a:r>
              <a:rPr lang="en-US" baseline="0" dirty="0" smtClean="0"/>
              <a:t>Can be quite hard to consistently convert between them.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097BF-FEFC-FB47-9CF7-B9A0F1DCE5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36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>
                <a:latin typeface="Papyrus" charset="0"/>
                <a:cs typeface="Arial" charset="0"/>
              </a:rPr>
              <a:t>No plates</a:t>
            </a:r>
            <a:r>
              <a:rPr lang="en-US" b="0" baseline="0" dirty="0" smtClean="0">
                <a:latin typeface="Papyrus" charset="0"/>
                <a:cs typeface="Arial" charset="0"/>
              </a:rPr>
              <a:t> here – just movement of </a:t>
            </a:r>
            <a:r>
              <a:rPr lang="en-US" b="0" baseline="0" dirty="0" err="1" smtClean="0">
                <a:latin typeface="Papyrus" charset="0"/>
                <a:cs typeface="Arial" charset="0"/>
              </a:rPr>
              <a:t>gps</a:t>
            </a:r>
            <a:r>
              <a:rPr lang="en-US" b="0" baseline="0" dirty="0" smtClean="0">
                <a:latin typeface="Papyrus" charset="0"/>
                <a:cs typeface="Arial" charset="0"/>
              </a:rPr>
              <a:t> sites – but shows where the plates are (at least some of them – </a:t>
            </a:r>
            <a:r>
              <a:rPr lang="en-US" b="0" baseline="0" dirty="0" err="1" smtClean="0">
                <a:latin typeface="Papyrus" charset="0"/>
                <a:cs typeface="Arial" charset="0"/>
              </a:rPr>
              <a:t>eg</a:t>
            </a:r>
            <a:r>
              <a:rPr lang="en-US" b="0" baseline="0" dirty="0" smtClean="0">
                <a:latin typeface="Papyrus" charset="0"/>
                <a:cs typeface="Arial" charset="0"/>
              </a:rPr>
              <a:t> N. Am. Europe/N Asia, Australia, S. Am, Africa).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>
                <a:latin typeface="Papyrus" charset="0"/>
                <a:cs typeface="Arial" charset="0"/>
              </a:rPr>
              <a:t>Small </a:t>
            </a:r>
            <a:r>
              <a:rPr lang="ja-JP" altLang="en-US" b="0" dirty="0" smtClean="0">
                <a:latin typeface="Papyrus" charset="0"/>
                <a:cs typeface="Arial" charset="0"/>
              </a:rPr>
              <a:t>“</a:t>
            </a:r>
            <a:r>
              <a:rPr lang="en-US" altLang="ja-JP" b="0" dirty="0" smtClean="0">
                <a:latin typeface="Papyrus" charset="0"/>
                <a:cs typeface="Arial" charset="0"/>
              </a:rPr>
              <a:t>circles</a:t>
            </a:r>
            <a:r>
              <a:rPr lang="ja-JP" altLang="en-US" b="0" dirty="0" smtClean="0">
                <a:latin typeface="Papyrus" charset="0"/>
                <a:cs typeface="Arial" charset="0"/>
              </a:rPr>
              <a:t>”</a:t>
            </a:r>
            <a:r>
              <a:rPr lang="en-US" altLang="ja-JP" b="0" dirty="0" smtClean="0">
                <a:latin typeface="Papyrus" charset="0"/>
                <a:cs typeface="Arial" charset="0"/>
              </a:rPr>
              <a:t> for N. American and European poles </a:t>
            </a:r>
            <a:r>
              <a:rPr lang="en-US" altLang="ja-JP" b="0" baseline="0" dirty="0" smtClean="0">
                <a:latin typeface="Papyrus" charset="0"/>
                <a:cs typeface="Arial" charset="0"/>
              </a:rPr>
              <a:t>shown</a:t>
            </a:r>
            <a:r>
              <a:rPr lang="en-US" altLang="ja-JP" b="0" dirty="0" smtClean="0">
                <a:latin typeface="Papyrus" charset="0"/>
                <a:cs typeface="Arial" charset="0"/>
              </a:rPr>
              <a:t>. </a:t>
            </a:r>
            <a:endParaRPr lang="en-US" b="0" dirty="0" smtClean="0">
              <a:latin typeface="Papyrus" charset="0"/>
              <a:cs typeface="Arial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>
                <a:latin typeface="Papyrus" charset="0"/>
                <a:cs typeface="Arial" charset="0"/>
              </a:rPr>
              <a:t>N.</a:t>
            </a:r>
            <a:r>
              <a:rPr lang="en-US" b="0" baseline="0" dirty="0" smtClean="0">
                <a:latin typeface="Papyrus" charset="0"/>
                <a:cs typeface="Arial" charset="0"/>
              </a:rPr>
              <a:t> Am. One looks like small circle, European one does not not, but it is, map is in a Mercator projection.</a:t>
            </a:r>
            <a:endParaRPr lang="en-US" b="0" dirty="0" smtClean="0">
              <a:latin typeface="Papyrus" charset="0"/>
              <a:cs typeface="Arial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>
                <a:latin typeface="Papyrus" charset="0"/>
                <a:cs typeface="Arial" charset="0"/>
              </a:rPr>
              <a:t>Velocities are tangent to small circles </a:t>
            </a:r>
            <a:r>
              <a:rPr lang="en-US" sz="1000" b="0" dirty="0" smtClean="0">
                <a:latin typeface="Papyrus" charset="0"/>
                <a:cs typeface="Arial" charset="0"/>
              </a:rPr>
              <a:t>(look like windshield wiper streaks)</a:t>
            </a:r>
            <a:r>
              <a:rPr lang="en-US" b="0" dirty="0" smtClean="0">
                <a:latin typeface="Papyrus" charset="0"/>
                <a:cs typeface="Arial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097BF-FEFC-FB47-9CF7-B9A0F1DCE5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72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Should look</a:t>
            </a:r>
            <a:r>
              <a:rPr lang="en-US" baseline="0" dirty="0" smtClean="0"/>
              <a:t> like NUVEL.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097BF-FEFC-FB47-9CF7-B9A0F1DCE5B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61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GP</a:t>
            </a:r>
            <a:r>
              <a:rPr lang="en-US" baseline="0" dirty="0" smtClean="0"/>
              <a:t>S uses ranging (distance measurements) to a number of </a:t>
            </a:r>
            <a:r>
              <a:rPr lang="en-US" baseline="0" dirty="0" smtClean="0"/>
              <a:t>satellites (</a:t>
            </a:r>
            <a:r>
              <a:rPr lang="en-US" baseline="0" dirty="0" smtClean="0"/>
              <a:t>at known positions) to calculate the position of the GPS antenna.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is a “time of flight” – in seismology terms, a travel time – based system/calculation.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097BF-FEFC-FB47-9CF7-B9A0F1DCE5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66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i="1" dirty="0" smtClean="0">
                <a:latin typeface="Papyrus" charset="0"/>
                <a:cs typeface="Papyrus" charset="0"/>
              </a:rPr>
              <a:t>we will assume for now we know exactly where satellite is</a:t>
            </a:r>
            <a:r>
              <a:rPr lang="en-US" i="1" baseline="0" dirty="0" smtClean="0">
                <a:latin typeface="Papyrus" charset="0"/>
                <a:cs typeface="Papyrus" charset="0"/>
              </a:rPr>
              <a:t> </a:t>
            </a:r>
            <a:r>
              <a:rPr lang="en-US" i="1" dirty="0" smtClean="0">
                <a:latin typeface="Papyrus" charset="0"/>
                <a:cs typeface="Papyrus" charset="0"/>
              </a:rPr>
              <a:t>and how far away from it we are…</a:t>
            </a:r>
          </a:p>
          <a:p>
            <a:endParaRPr lang="en-US" dirty="0" smtClean="0">
              <a:latin typeface="Papyrus" charset="0"/>
              <a:cs typeface="Papyrus" charset="0"/>
            </a:endParaRPr>
          </a:p>
          <a:p>
            <a:r>
              <a:rPr lang="en-US" dirty="0" smtClean="0">
                <a:latin typeface="Papyrus" charset="0"/>
                <a:cs typeface="Papyrus" charset="0"/>
              </a:rPr>
              <a:t>if we are lost and we know that we are </a:t>
            </a:r>
            <a:r>
              <a:rPr lang="en-US" dirty="0" smtClean="0">
                <a:solidFill>
                  <a:schemeClr val="tx2"/>
                </a:solidFill>
                <a:latin typeface="Papyrus" charset="0"/>
                <a:cs typeface="Papyrus" charset="0"/>
              </a:rPr>
              <a:t>11,000 miles from satellite A</a:t>
            </a:r>
            <a:r>
              <a:rPr lang="en-US" dirty="0" smtClean="0">
                <a:latin typeface="Papyrus" charset="0"/>
                <a:cs typeface="Papyrus" charset="0"/>
              </a:rPr>
              <a:t>…</a:t>
            </a:r>
            <a:r>
              <a:rPr lang="en-US" baseline="0" dirty="0" smtClean="0">
                <a:latin typeface="Papyrus" charset="0"/>
                <a:cs typeface="Papyrus" charset="0"/>
              </a:rPr>
              <a:t> </a:t>
            </a:r>
            <a:r>
              <a:rPr lang="en-US" dirty="0" smtClean="0">
                <a:latin typeface="Papyrus" charset="0"/>
                <a:cs typeface="Papyrus" charset="0"/>
              </a:rPr>
              <a:t>we are somewhere on a sphere whose middle is satellite A</a:t>
            </a:r>
            <a:r>
              <a:rPr lang="en-US" baseline="0" dirty="0" smtClean="0">
                <a:latin typeface="Papyrus" charset="0"/>
                <a:cs typeface="Papyrus" charset="0"/>
              </a:rPr>
              <a:t> </a:t>
            </a:r>
            <a:r>
              <a:rPr lang="en-US" dirty="0" smtClean="0">
                <a:latin typeface="Papyrus" charset="0"/>
                <a:cs typeface="Papyrus" charset="0"/>
              </a:rPr>
              <a:t>and diameter is 11,000 miles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097BF-FEFC-FB47-9CF7-B9A0F1DCE5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50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Papyrus" charset="0"/>
                <a:cs typeface="Papyrus" charset="0"/>
              </a:rPr>
              <a:t>Narrowing it down</a:t>
            </a:r>
            <a:r>
              <a:rPr lang="en-US" baseline="0" dirty="0" smtClean="0">
                <a:latin typeface="Papyrus" charset="0"/>
                <a:cs typeface="Papyrus" charset="0"/>
              </a:rPr>
              <a:t> </a:t>
            </a:r>
            <a:r>
              <a:rPr lang="en-US" dirty="0" smtClean="0">
                <a:latin typeface="Papyrus" charset="0"/>
                <a:cs typeface="Papyrus" charset="0"/>
              </a:rPr>
              <a:t>if we also know that we are</a:t>
            </a:r>
            <a:r>
              <a:rPr lang="en-US" baseline="0" dirty="0" smtClean="0">
                <a:latin typeface="Papyrus" charset="0"/>
                <a:cs typeface="Papyrus" charset="0"/>
              </a:rPr>
              <a:t> </a:t>
            </a:r>
            <a:r>
              <a:rPr lang="en-US" dirty="0" smtClean="0">
                <a:latin typeface="Papyrus" charset="0"/>
                <a:cs typeface="Papyrus" charset="0"/>
              </a:rPr>
              <a:t>12,000 miles from satellite B</a:t>
            </a:r>
            <a:r>
              <a:rPr lang="en-US" baseline="0" dirty="0" smtClean="0">
                <a:latin typeface="Papyrus" charset="0"/>
                <a:cs typeface="Papyrus" charset="0"/>
              </a:rPr>
              <a:t> </a:t>
            </a:r>
            <a:r>
              <a:rPr lang="en-US" dirty="0" smtClean="0">
                <a:latin typeface="Papyrus" charset="0"/>
                <a:cs typeface="Papyrus" charset="0"/>
              </a:rPr>
              <a:t>…we can narrow down where</a:t>
            </a:r>
            <a:r>
              <a:rPr lang="en-US" baseline="0" dirty="0" smtClean="0">
                <a:latin typeface="Papyrus" charset="0"/>
                <a:cs typeface="Papyrus" charset="0"/>
              </a:rPr>
              <a:t> </a:t>
            </a:r>
            <a:r>
              <a:rPr lang="en-US" dirty="0" smtClean="0">
                <a:latin typeface="Papyrus" charset="0"/>
                <a:cs typeface="Papyrus" charset="0"/>
              </a:rPr>
              <a:t>we must be…</a:t>
            </a:r>
            <a:r>
              <a:rPr lang="en-US" baseline="0" dirty="0" smtClean="0">
                <a:latin typeface="Papyrus" charset="0"/>
                <a:cs typeface="Papyrus" charset="0"/>
              </a:rPr>
              <a:t> the </a:t>
            </a:r>
            <a:r>
              <a:rPr lang="en-US" dirty="0" smtClean="0">
                <a:latin typeface="Papyrus" charset="0"/>
                <a:cs typeface="Papyrus" charset="0"/>
              </a:rPr>
              <a:t>only place in universe</a:t>
            </a:r>
            <a:r>
              <a:rPr lang="en-US" baseline="0" dirty="0" smtClean="0">
                <a:latin typeface="Papyrus" charset="0"/>
                <a:cs typeface="Papyrus" charset="0"/>
              </a:rPr>
              <a:t> that satisfies both conditions</a:t>
            </a:r>
            <a:r>
              <a:rPr lang="en-US" dirty="0" smtClean="0">
                <a:latin typeface="Papyrus" charset="0"/>
                <a:cs typeface="Papyrus" charset="0"/>
              </a:rPr>
              <a:t> is on</a:t>
            </a:r>
            <a:r>
              <a:rPr lang="en-US" baseline="0" dirty="0" smtClean="0">
                <a:latin typeface="Papyrus" charset="0"/>
                <a:cs typeface="Papyrus" charset="0"/>
              </a:rPr>
              <a:t> </a:t>
            </a:r>
            <a:r>
              <a:rPr lang="en-US" dirty="0" smtClean="0">
                <a:latin typeface="Papyrus" charset="0"/>
                <a:cs typeface="Papyrus" charset="0"/>
              </a:rPr>
              <a:t>circle where two spheres intersect</a:t>
            </a:r>
          </a:p>
          <a:p>
            <a:endParaRPr lang="en-US" dirty="0" smtClean="0">
              <a:latin typeface="Papyrus" charset="0"/>
              <a:cs typeface="Papyrus" charset="0"/>
            </a:endParaRPr>
          </a:p>
          <a:p>
            <a:r>
              <a:rPr lang="en-US" dirty="0" smtClean="0">
                <a:latin typeface="Papyrus" charset="0"/>
                <a:cs typeface="Papyrus" charset="0"/>
              </a:rPr>
              <a:t>(assuming</a:t>
            </a:r>
            <a:r>
              <a:rPr lang="en-US" baseline="0" dirty="0" smtClean="0">
                <a:latin typeface="Papyrus" charset="0"/>
                <a:cs typeface="Papyrus" charset="0"/>
              </a:rPr>
              <a:t> our spheres don’t touch at only a point.)</a:t>
            </a:r>
            <a:endParaRPr lang="en-US" dirty="0" smtClean="0">
              <a:latin typeface="Papyrus" charset="0"/>
              <a:cs typeface="Papyrus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097BF-FEFC-FB47-9CF7-B9A0F1DCE5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74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Papyrus" charset="0"/>
                <a:cs typeface="Papyrus" charset="0"/>
              </a:rPr>
              <a:t>Finally - if we also know that we are</a:t>
            </a:r>
            <a:r>
              <a:rPr lang="en-US" baseline="0" dirty="0" smtClean="0">
                <a:latin typeface="Papyrus" charset="0"/>
                <a:cs typeface="Papyrus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Papyrus" charset="0"/>
                <a:cs typeface="Papyrus" charset="0"/>
              </a:rPr>
              <a:t>13,000 miles from satellite C</a:t>
            </a:r>
            <a:r>
              <a:rPr lang="en-US" baseline="0" dirty="0" smtClean="0">
                <a:solidFill>
                  <a:schemeClr val="tx2"/>
                </a:solidFill>
                <a:latin typeface="Papyrus" charset="0"/>
                <a:cs typeface="Papyrus" charset="0"/>
              </a:rPr>
              <a:t> </a:t>
            </a:r>
            <a:r>
              <a:rPr lang="en-US" dirty="0" smtClean="0">
                <a:latin typeface="Papyrus" charset="0"/>
                <a:cs typeface="Papyrus" charset="0"/>
              </a:rPr>
              <a:t>…our situation improves</a:t>
            </a:r>
            <a:r>
              <a:rPr lang="en-US" baseline="0" dirty="0" smtClean="0">
                <a:latin typeface="Papyrus" charset="0"/>
                <a:cs typeface="Papyrus" charset="0"/>
              </a:rPr>
              <a:t> </a:t>
            </a:r>
            <a:r>
              <a:rPr lang="en-US" dirty="0" smtClean="0">
                <a:latin typeface="Papyrus" charset="0"/>
                <a:cs typeface="Papyrus" charset="0"/>
              </a:rPr>
              <a:t>immensely…</a:t>
            </a:r>
            <a:r>
              <a:rPr lang="en-US" baseline="0" dirty="0" smtClean="0">
                <a:latin typeface="Papyrus" charset="0"/>
                <a:cs typeface="Papyrus" charset="0"/>
              </a:rPr>
              <a:t> we are at the </a:t>
            </a:r>
            <a:r>
              <a:rPr lang="en-US" dirty="0" smtClean="0">
                <a:latin typeface="Papyrus" charset="0"/>
                <a:cs typeface="Papyrus" charset="0"/>
              </a:rPr>
              <a:t>only place in universe that is at</a:t>
            </a:r>
            <a:r>
              <a:rPr lang="en-US" baseline="0" dirty="0" smtClean="0">
                <a:latin typeface="Papyrus" charset="0"/>
                <a:cs typeface="Papyrus" charset="0"/>
              </a:rPr>
              <a:t> </a:t>
            </a:r>
            <a:r>
              <a:rPr lang="en-US" dirty="0" smtClean="0">
                <a:latin typeface="Papyrus" charset="0"/>
                <a:cs typeface="Papyrus" charset="0"/>
              </a:rPr>
              <a:t>either of two points where</a:t>
            </a:r>
            <a:r>
              <a:rPr lang="en-US" baseline="0" dirty="0" smtClean="0">
                <a:latin typeface="Papyrus" charset="0"/>
                <a:cs typeface="Papyrus" charset="0"/>
              </a:rPr>
              <a:t> </a:t>
            </a:r>
            <a:r>
              <a:rPr lang="en-US" dirty="0" smtClean="0">
                <a:latin typeface="Papyrus" charset="0"/>
                <a:cs typeface="Papyrus" charset="0"/>
              </a:rPr>
              <a:t>three spheres intersect</a:t>
            </a:r>
          </a:p>
          <a:p>
            <a:endParaRPr lang="en-US" dirty="0" smtClean="0">
              <a:latin typeface="Papyrus" charset="0"/>
              <a:cs typeface="Papyrus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b="0" i="1" dirty="0" smtClean="0">
                <a:latin typeface="Papyrus" charset="0"/>
                <a:cs typeface="Papyrus" charset="0"/>
              </a:rPr>
              <a:t>Which point you are at is determined by </a:t>
            </a:r>
            <a:r>
              <a:rPr lang="ja-JP" altLang="en-US" b="0" i="1" dirty="0" smtClean="0">
                <a:latin typeface="Papyrus" charset="0"/>
                <a:cs typeface="Papyrus" charset="0"/>
              </a:rPr>
              <a:t>“</a:t>
            </a:r>
            <a:r>
              <a:rPr lang="en-US" altLang="ja-JP" b="0" i="1" dirty="0" smtClean="0">
                <a:latin typeface="Papyrus" charset="0"/>
                <a:cs typeface="Papyrus" charset="0"/>
              </a:rPr>
              <a:t>sanity</a:t>
            </a:r>
            <a:r>
              <a:rPr lang="ja-JP" altLang="en-US" b="0" i="1" dirty="0" smtClean="0">
                <a:latin typeface="Papyrus" charset="0"/>
                <a:cs typeface="Papyrus" charset="0"/>
              </a:rPr>
              <a:t>”</a:t>
            </a:r>
            <a:r>
              <a:rPr lang="en-US" altLang="ja-JP" b="0" i="1" dirty="0" smtClean="0">
                <a:latin typeface="Papyrus" charset="0"/>
                <a:cs typeface="Papyrus" charset="0"/>
              </a:rPr>
              <a:t> –</a:t>
            </a:r>
            <a:r>
              <a:rPr lang="en-US" altLang="ja-JP" b="0" i="1" baseline="0" dirty="0" smtClean="0">
                <a:latin typeface="Papyrus" charset="0"/>
                <a:cs typeface="Papyrus" charset="0"/>
              </a:rPr>
              <a:t> </a:t>
            </a:r>
            <a:r>
              <a:rPr lang="en-US" b="0" i="1" dirty="0" smtClean="0">
                <a:latin typeface="Papyrus" charset="0"/>
                <a:cs typeface="Papyrus" charset="0"/>
              </a:rPr>
              <a:t>1 point obviously wrong.</a:t>
            </a:r>
          </a:p>
          <a:p>
            <a:pPr algn="l" eaLnBrk="1" hangingPunct="1">
              <a:spcBef>
                <a:spcPct val="50000"/>
              </a:spcBef>
            </a:pPr>
            <a:endParaRPr lang="en-US" b="0" i="1" dirty="0" smtClean="0">
              <a:latin typeface="Papyrus" charset="0"/>
              <a:cs typeface="Papyrus" charset="0"/>
            </a:endParaRPr>
          </a:p>
          <a:p>
            <a:pPr algn="l"/>
            <a:r>
              <a:rPr lang="en-US" i="1" dirty="0" smtClean="0">
                <a:latin typeface="Papyrus" charset="0"/>
                <a:cs typeface="Papyrus" charset="0"/>
              </a:rPr>
              <a:t>this is basic principle behind GPS…</a:t>
            </a:r>
            <a:r>
              <a:rPr lang="en-US" i="1" baseline="0" dirty="0" smtClean="0">
                <a:latin typeface="Papyrus" charset="0"/>
                <a:cs typeface="Papyrus" charset="0"/>
              </a:rPr>
              <a:t> </a:t>
            </a:r>
            <a:r>
              <a:rPr lang="en-US" i="1" dirty="0" smtClean="0">
                <a:latin typeface="Papyrus" charset="0"/>
                <a:cs typeface="Papyrus" charset="0"/>
              </a:rPr>
              <a:t>…using satellites for </a:t>
            </a:r>
            <a:r>
              <a:rPr lang="en-US" i="1" dirty="0" err="1" smtClean="0">
                <a:latin typeface="Papyrus" charset="0"/>
                <a:cs typeface="Papyrus" charset="0"/>
              </a:rPr>
              <a:t>trilaturation</a:t>
            </a:r>
            <a:r>
              <a:rPr lang="en-US" i="1" dirty="0" smtClean="0">
                <a:latin typeface="Papyrus" charset="0"/>
                <a:cs typeface="Papyrus" charset="0"/>
              </a:rPr>
              <a:t> (not triangulation).</a:t>
            </a:r>
          </a:p>
          <a:p>
            <a:pPr algn="l" eaLnBrk="1" hangingPunct="1">
              <a:spcBef>
                <a:spcPct val="50000"/>
              </a:spcBef>
            </a:pPr>
            <a:endParaRPr lang="en-US" dirty="0" smtClean="0">
              <a:latin typeface="Papyrus" charset="0"/>
              <a:cs typeface="Papyrus" charset="0"/>
            </a:endParaRPr>
          </a:p>
          <a:p>
            <a:endParaRPr lang="en-US" dirty="0" smtClean="0">
              <a:latin typeface="Papyrus" charset="0"/>
              <a:cs typeface="Papyrus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097BF-FEFC-FB47-9CF7-B9A0F1DCE5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12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Tau is clock bias – at both satellite and receiver</a:t>
            </a:r>
          </a:p>
          <a:p>
            <a:r>
              <a:rPr lang="en-US" dirty="0" smtClean="0"/>
              <a:t>Need good</a:t>
            </a:r>
            <a:r>
              <a:rPr lang="en-US" baseline="0" dirty="0" smtClean="0"/>
              <a:t> clocks – light goes .3 m per nanosecond.</a:t>
            </a:r>
          </a:p>
          <a:p>
            <a:r>
              <a:rPr lang="en-US" baseline="0" dirty="0" smtClean="0"/>
              <a:t>Distance from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097BF-FEFC-FB47-9CF7-B9A0F1DCE5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9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smtClean="0">
                <a:latin typeface="Papyrus" charset="0"/>
                <a:cs typeface="Papyrus" charset="0"/>
              </a:rPr>
              <a:t>(</a:t>
            </a:r>
            <a:r>
              <a:rPr lang="en-US" i="1" dirty="0" err="1" smtClean="0">
                <a:latin typeface="Papyrus" charset="0"/>
                <a:cs typeface="Papyrus" charset="0"/>
              </a:rPr>
              <a:t>x</a:t>
            </a:r>
            <a:r>
              <a:rPr lang="en-US" i="1" baseline="30000" dirty="0" err="1" smtClean="0">
                <a:latin typeface="Papyrus" charset="0"/>
                <a:cs typeface="Papyrus" charset="0"/>
              </a:rPr>
              <a:t>S</a:t>
            </a:r>
            <a:r>
              <a:rPr lang="en-US" i="1" dirty="0" err="1" smtClean="0">
                <a:latin typeface="Papyrus" charset="0"/>
                <a:cs typeface="Papyrus" charset="0"/>
              </a:rPr>
              <a:t>,y</a:t>
            </a:r>
            <a:r>
              <a:rPr lang="en-US" i="1" baseline="30000" dirty="0" err="1" smtClean="0">
                <a:latin typeface="Papyrus" charset="0"/>
                <a:cs typeface="Papyrus" charset="0"/>
              </a:rPr>
              <a:t>S</a:t>
            </a:r>
            <a:r>
              <a:rPr lang="en-US" i="1" dirty="0" err="1" smtClean="0">
                <a:latin typeface="Papyrus" charset="0"/>
                <a:cs typeface="Papyrus" charset="0"/>
              </a:rPr>
              <a:t>,z</a:t>
            </a:r>
            <a:r>
              <a:rPr lang="en-US" i="1" baseline="30000" dirty="0" err="1" smtClean="0">
                <a:latin typeface="Papyrus" charset="0"/>
                <a:cs typeface="Papyrus" charset="0"/>
              </a:rPr>
              <a:t>S</a:t>
            </a:r>
            <a:r>
              <a:rPr lang="en-US" i="1" dirty="0" smtClean="0">
                <a:latin typeface="Papyrus" charset="0"/>
                <a:cs typeface="Papyrus" charset="0"/>
              </a:rPr>
              <a:t>)</a:t>
            </a:r>
            <a:r>
              <a:rPr lang="en-US" dirty="0" smtClean="0">
                <a:latin typeface="Papyrus" charset="0"/>
                <a:cs typeface="Papyrus" charset="0"/>
              </a:rPr>
              <a:t> and </a:t>
            </a:r>
            <a:r>
              <a:rPr lang="en-US" i="1" dirty="0" err="1" smtClean="0">
                <a:latin typeface="Symbol" charset="0"/>
                <a:cs typeface="Papyrus" charset="0"/>
              </a:rPr>
              <a:t>t</a:t>
            </a:r>
            <a:r>
              <a:rPr lang="en-US" i="1" baseline="30000" dirty="0" err="1" smtClean="0">
                <a:latin typeface="Papyrus" charset="0"/>
                <a:cs typeface="Papyrus" charset="0"/>
              </a:rPr>
              <a:t>S</a:t>
            </a:r>
            <a:r>
              <a:rPr lang="en-US" dirty="0" smtClean="0">
                <a:latin typeface="Papyrus" charset="0"/>
                <a:cs typeface="Papyrus" charset="0"/>
              </a:rPr>
              <a:t> known from satellite navigation message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smtClean="0">
                <a:latin typeface="Papyrus" charset="0"/>
                <a:cs typeface="Papyrus" charset="0"/>
              </a:rPr>
              <a:t>(</a:t>
            </a:r>
            <a:r>
              <a:rPr lang="en-US" i="1" dirty="0" err="1" smtClean="0">
                <a:latin typeface="Papyrus" charset="0"/>
                <a:cs typeface="Papyrus" charset="0"/>
              </a:rPr>
              <a:t>x</a:t>
            </a:r>
            <a:r>
              <a:rPr lang="en-US" i="1" baseline="30000" dirty="0" err="1" smtClean="0">
                <a:latin typeface="Papyrus" charset="0"/>
                <a:cs typeface="Papyrus" charset="0"/>
              </a:rPr>
              <a:t>R</a:t>
            </a:r>
            <a:r>
              <a:rPr lang="en-US" i="1" dirty="0" err="1" smtClean="0">
                <a:latin typeface="Papyrus" charset="0"/>
                <a:cs typeface="Papyrus" charset="0"/>
              </a:rPr>
              <a:t>,y</a:t>
            </a:r>
            <a:r>
              <a:rPr lang="en-US" i="1" baseline="30000" dirty="0" err="1" smtClean="0">
                <a:latin typeface="Papyrus" charset="0"/>
                <a:cs typeface="Papyrus" charset="0"/>
              </a:rPr>
              <a:t>R</a:t>
            </a:r>
            <a:r>
              <a:rPr lang="en-US" i="1" dirty="0" err="1" smtClean="0">
                <a:latin typeface="Papyrus" charset="0"/>
                <a:cs typeface="Papyrus" charset="0"/>
              </a:rPr>
              <a:t>,z</a:t>
            </a:r>
            <a:r>
              <a:rPr lang="en-US" i="1" baseline="30000" dirty="0" err="1" smtClean="0">
                <a:latin typeface="Papyrus" charset="0"/>
                <a:cs typeface="Papyrus" charset="0"/>
              </a:rPr>
              <a:t>R</a:t>
            </a:r>
            <a:r>
              <a:rPr lang="en-US" i="1" dirty="0" smtClean="0">
                <a:latin typeface="Papyrus" charset="0"/>
                <a:cs typeface="Papyrus" charset="0"/>
              </a:rPr>
              <a:t>)</a:t>
            </a:r>
            <a:r>
              <a:rPr lang="en-US" dirty="0" smtClean="0">
                <a:latin typeface="Papyrus" charset="0"/>
                <a:cs typeface="Papyrus" charset="0"/>
              </a:rPr>
              <a:t> and </a:t>
            </a:r>
            <a:r>
              <a:rPr lang="en-US" i="1" dirty="0" err="1" smtClean="0">
                <a:latin typeface="Symbol" charset="0"/>
                <a:cs typeface="Papyrus" charset="0"/>
              </a:rPr>
              <a:t>t</a:t>
            </a:r>
            <a:r>
              <a:rPr lang="en-US" i="1" baseline="30000" dirty="0" err="1" smtClean="0">
                <a:latin typeface="Papyrus" charset="0"/>
                <a:cs typeface="Papyrus" charset="0"/>
              </a:rPr>
              <a:t>R</a:t>
            </a:r>
            <a:r>
              <a:rPr lang="en-US" dirty="0" smtClean="0">
                <a:latin typeface="Papyrus" charset="0"/>
                <a:cs typeface="Papyrus" charset="0"/>
              </a:rPr>
              <a:t> are 4 unknowns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Papyrus" charset="0"/>
                <a:cs typeface="Papyrus" charset="0"/>
              </a:rPr>
              <a:t>Assume </a:t>
            </a:r>
            <a:r>
              <a:rPr lang="en-US" i="1" dirty="0" smtClean="0">
                <a:latin typeface="Papyrus" charset="0"/>
                <a:cs typeface="Papyrus" charset="0"/>
              </a:rPr>
              <a:t>c</a:t>
            </a:r>
            <a:r>
              <a:rPr lang="en-US" dirty="0" smtClean="0">
                <a:latin typeface="Papyrus" charset="0"/>
                <a:cs typeface="Papyrus" charset="0"/>
              </a:rPr>
              <a:t> constant along path, ignore relativity</a:t>
            </a:r>
            <a:r>
              <a:rPr lang="en-US" dirty="0" smtClean="0">
                <a:latin typeface="Papyrus" charset="0"/>
                <a:cs typeface="Papyrus" charset="0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Papyrus" charset="0"/>
              <a:cs typeface="Papyrus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Papyrus" charset="0"/>
                <a:cs typeface="Papyrus" charset="0"/>
              </a:rPr>
              <a:t>For</a:t>
            </a:r>
            <a:r>
              <a:rPr lang="en-US" baseline="0" dirty="0" smtClean="0">
                <a:latin typeface="Papyrus" charset="0"/>
                <a:cs typeface="Papyrus" charset="0"/>
              </a:rPr>
              <a:t> N satellites get N of these </a:t>
            </a:r>
            <a:r>
              <a:rPr lang="en-US" dirty="0" smtClean="0">
                <a:latin typeface="Papyrus" charset="0"/>
                <a:cs typeface="Papyrus" charset="0"/>
              </a:rPr>
              <a:t>nonlinear equations, since 4 unknowns</a:t>
            </a:r>
            <a:r>
              <a:rPr lang="en-US" baseline="0" dirty="0" smtClean="0">
                <a:latin typeface="Papyrus" charset="0"/>
                <a:cs typeface="Papyrus" charset="0"/>
              </a:rPr>
              <a:t> need at least 4 satellites.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>
              <a:latin typeface="Papyrus" charset="0"/>
              <a:cs typeface="Papyrus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latin typeface="Papyrus" charset="0"/>
                <a:cs typeface="Papyrus" charset="0"/>
              </a:rPr>
              <a:t>With more than 4, do LS, get answer plus statistics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latin typeface="Papyrus" charset="0"/>
                <a:cs typeface="Papyrus" charset="0"/>
              </a:rPr>
              <a:t>(another </a:t>
            </a:r>
            <a:r>
              <a:rPr lang="en-US" baseline="0" dirty="0" err="1" smtClean="0">
                <a:latin typeface="Papyrus" charset="0"/>
                <a:cs typeface="Papyrus" charset="0"/>
              </a:rPr>
              <a:t>feathure</a:t>
            </a:r>
            <a:r>
              <a:rPr lang="en-US" baseline="0" dirty="0" smtClean="0">
                <a:latin typeface="Papyrus" charset="0"/>
                <a:cs typeface="Papyrus" charset="0"/>
              </a:rPr>
              <a:t> that is not usually used in </a:t>
            </a:r>
            <a:r>
              <a:rPr lang="en-US" baseline="0" dirty="0" err="1" smtClean="0">
                <a:latin typeface="Papyrus" charset="0"/>
                <a:cs typeface="Papyrus" charset="0"/>
              </a:rPr>
              <a:t>gps</a:t>
            </a:r>
            <a:r>
              <a:rPr lang="en-US" baseline="0" dirty="0" smtClean="0">
                <a:latin typeface="Papyrus" charset="0"/>
                <a:cs typeface="Papyrus" charset="0"/>
              </a:rPr>
              <a:t> processing - is have some level of error correcting – for big errors. If have 5 satellites can know that you have a problem, if have 6 or more and one is really bad, can id bad one and throw it out in a rerun).</a:t>
            </a:r>
            <a:endParaRPr lang="en-US" dirty="0" smtClean="0">
              <a:latin typeface="Papyrus" charset="0"/>
              <a:cs typeface="Papyrus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Papyrus" charset="0"/>
              <a:cs typeface="Papyrus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Papyrus" charset="0"/>
                <a:cs typeface="Papyrus" charset="0"/>
              </a:rPr>
              <a:t>Complicating detail, satellite position has to be calculated at transmission time.</a:t>
            </a:r>
          </a:p>
          <a:p>
            <a:pPr eaLnBrk="1" hangingPunct="1">
              <a:spcBef>
                <a:spcPct val="50000"/>
              </a:spcBef>
            </a:pPr>
            <a:endParaRPr lang="en-US" dirty="0" smtClean="0">
              <a:latin typeface="Papyrus" charset="0"/>
              <a:cs typeface="Papyrus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Papyrus" charset="0"/>
                <a:cs typeface="Papyrus" charset="0"/>
              </a:rPr>
              <a:t>Satellite range can change by up to 60 m during the approximately 0.07 sec travel time from satellite to receiver.</a:t>
            </a:r>
          </a:p>
          <a:p>
            <a:pPr eaLnBrk="1" hangingPunct="1">
              <a:spcBef>
                <a:spcPct val="50000"/>
              </a:spcBef>
            </a:pPr>
            <a:endParaRPr lang="en-US" dirty="0" smtClean="0">
              <a:latin typeface="Papyrus" charset="0"/>
              <a:cs typeface="Papyrus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Papyrus" charset="0"/>
                <a:cs typeface="Papyrus" charset="0"/>
              </a:rPr>
              <a:t>Using receive time can result in 10</a:t>
            </a:r>
            <a:r>
              <a:rPr lang="ja-JP" altLang="en-US" dirty="0" smtClean="0">
                <a:latin typeface="Papyrus" charset="0"/>
                <a:cs typeface="Papyrus" charset="0"/>
              </a:rPr>
              <a:t>’</a:t>
            </a:r>
            <a:r>
              <a:rPr lang="en-US" altLang="ja-JP" dirty="0" smtClean="0">
                <a:latin typeface="Papyrus" charset="0"/>
                <a:cs typeface="Papyrus" charset="0"/>
              </a:rPr>
              <a:t>s m error in range.</a:t>
            </a:r>
            <a:endParaRPr lang="en-US" dirty="0" smtClean="0">
              <a:latin typeface="Papyrus" charset="0"/>
              <a:cs typeface="Papyrus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Papyrus" charset="0"/>
              <a:cs typeface="Papyrus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097BF-FEFC-FB47-9CF7-B9A0F1DCE5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55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use what we know about earthquake locating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Papyrus" charset="0"/>
                <a:cs typeface="Papyrus" charset="0"/>
              </a:rPr>
              <a:t>In a homogeneous half space – </a:t>
            </a:r>
            <a:r>
              <a:rPr lang="en-US" dirty="0" err="1" smtClean="0">
                <a:latin typeface="Papyrus" charset="0"/>
                <a:cs typeface="Papyrus" charset="0"/>
              </a:rPr>
              <a:t>raypaths</a:t>
            </a:r>
            <a:r>
              <a:rPr lang="en-US" dirty="0" smtClean="0">
                <a:latin typeface="Papyrus" charset="0"/>
                <a:cs typeface="Papyrus" charset="0"/>
              </a:rPr>
              <a:t> are straight lines, again function of travel time but can also look at distance.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097BF-FEFC-FB47-9CF7-B9A0F1DCE5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2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 smtClean="0">
                <a:latin typeface="Papyrus"/>
                <a:cs typeface="Papyrus"/>
              </a:rPr>
              <a:t>The civilian “code” has a 1 ms period.</a:t>
            </a:r>
          </a:p>
          <a:p>
            <a:pPr algn="l"/>
            <a:r>
              <a:rPr lang="en-US" sz="1200" dirty="0" smtClean="0">
                <a:latin typeface="Papyrus"/>
                <a:cs typeface="Papyrus"/>
              </a:rPr>
              <a:t>This limits the precision (theoretically) to a few meters (one can measure </a:t>
            </a:r>
            <a:r>
              <a:rPr lang="en-US" sz="1200" dirty="0" smtClean="0">
                <a:latin typeface="Papyrus"/>
                <a:cs typeface="Papyrus"/>
              </a:rPr>
              <a:t>the ”time</a:t>
            </a:r>
            <a:r>
              <a:rPr lang="en-US" sz="1200" dirty="0" smtClean="0">
                <a:latin typeface="Papyrus"/>
                <a:cs typeface="Papyrus"/>
              </a:rPr>
              <a:t>” of the code to about 1% of its period).</a:t>
            </a:r>
          </a:p>
          <a:p>
            <a:pPr algn="l"/>
            <a:endParaRPr lang="en-US" sz="1200" dirty="0" smtClean="0">
              <a:latin typeface="Papyrus"/>
              <a:cs typeface="Papyru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Papyrus"/>
                <a:cs typeface="Papyrus"/>
              </a:rPr>
              <a:t>Can get a bit better with WAAS, a system that transmits some correction information (2 m).</a:t>
            </a: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097BF-FEFC-FB47-9CF7-B9A0F1DCE5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61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8240-C840-8041-9577-EA65B36B9873}" type="datetimeFigureOut">
              <a:rPr lang="en-US" smtClean="0"/>
              <a:t>9/15/16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E24-C89D-A647-BE0A-C4DD2C86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45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8240-C840-8041-9577-EA65B36B9873}" type="datetimeFigureOut">
              <a:rPr lang="en-US" smtClean="0"/>
              <a:t>9/15/16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E24-C89D-A647-BE0A-C4DD2C86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5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8240-C840-8041-9577-EA65B36B9873}" type="datetimeFigureOut">
              <a:rPr lang="en-US" smtClean="0"/>
              <a:t>9/15/16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E24-C89D-A647-BE0A-C4DD2C86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95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8240-C840-8041-9577-EA65B36B9873}" type="datetimeFigureOut">
              <a:rPr lang="en-US" smtClean="0"/>
              <a:t>9/15/16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E24-C89D-A647-BE0A-C4DD2C86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87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8240-C840-8041-9577-EA65B36B9873}" type="datetimeFigureOut">
              <a:rPr lang="en-US" smtClean="0"/>
              <a:t>9/15/16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E24-C89D-A647-BE0A-C4DD2C86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47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8240-C840-8041-9577-EA65B36B9873}" type="datetimeFigureOut">
              <a:rPr lang="en-US" smtClean="0"/>
              <a:t>9/15/16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E24-C89D-A647-BE0A-C4DD2C86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3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8240-C840-8041-9577-EA65B36B9873}" type="datetimeFigureOut">
              <a:rPr lang="en-US" smtClean="0"/>
              <a:t>9/15/16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E24-C89D-A647-BE0A-C4DD2C86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18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8240-C840-8041-9577-EA65B36B9873}" type="datetimeFigureOut">
              <a:rPr lang="en-US" smtClean="0"/>
              <a:t>9/15/16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E24-C89D-A647-BE0A-C4DD2C86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79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8240-C840-8041-9577-EA65B36B9873}" type="datetimeFigureOut">
              <a:rPr lang="en-US" smtClean="0"/>
              <a:t>9/15/16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E24-C89D-A647-BE0A-C4DD2C86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86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8240-C840-8041-9577-EA65B36B9873}" type="datetimeFigureOut">
              <a:rPr lang="en-US" smtClean="0"/>
              <a:t>9/15/16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E24-C89D-A647-BE0A-C4DD2C86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581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8240-C840-8041-9577-EA65B36B9873}" type="datetimeFigureOut">
              <a:rPr lang="en-US" smtClean="0"/>
              <a:t>9/15/16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3E24-C89D-A647-BE0A-C4DD2C86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19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6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00000"/>
                    </a14:imgEffect>
                    <a14:imgEffect>
                      <a14:colorTemperature colorTemp="987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F8240-C840-8041-9577-EA65B36B9873}" type="datetimeFigureOut">
              <a:rPr lang="en-US" smtClean="0"/>
              <a:t>9/15/16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63E24-C89D-A647-BE0A-C4DD2C86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32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4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ceri.memphis.edu/people/smalley/ESCI7355/geodesy_ESCI7355_f2012_class_6.pdf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16.t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t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18.tif"/><Relationship Id="rId6" Type="http://schemas.openxmlformats.org/officeDocument/2006/relationships/image" Target="../media/image19.t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 smtClean="0">
                <a:latin typeface="Papyrus"/>
                <a:cs typeface="Papyrus" charset="0"/>
              </a:rPr>
              <a:t>Seismotectonics</a:t>
            </a:r>
            <a:endParaRPr lang="en-US" sz="4000" b="1" dirty="0" smtClean="0">
              <a:latin typeface="Papyrus"/>
              <a:cs typeface="Papyrus" charset="0"/>
            </a:endParaRPr>
          </a:p>
          <a:p>
            <a:pPr algn="ctr">
              <a:spcBef>
                <a:spcPct val="50000"/>
              </a:spcBef>
            </a:pPr>
            <a:endParaRPr lang="en-US" sz="4000" b="1" dirty="0">
              <a:latin typeface="Papyrus"/>
              <a:cs typeface="Papyrus" charset="0"/>
            </a:endParaRPr>
          </a:p>
          <a:p>
            <a:pPr algn="ctr">
              <a:spcBef>
                <a:spcPct val="50000"/>
              </a:spcBef>
            </a:pPr>
            <a:r>
              <a:rPr lang="en-US" sz="4000" b="1" dirty="0" smtClean="0">
                <a:latin typeface="Papyrus"/>
                <a:cs typeface="Papyrus" charset="0"/>
              </a:rPr>
              <a:t>CERI 7280</a:t>
            </a:r>
          </a:p>
          <a:p>
            <a:pPr algn="ctr"/>
            <a:endParaRPr lang="en-US" sz="3200" b="1" dirty="0">
              <a:latin typeface="Papyrus"/>
              <a:cs typeface="Papyrus" charset="0"/>
            </a:endParaRPr>
          </a:p>
          <a:p>
            <a:pPr algn="ctr"/>
            <a:r>
              <a:rPr lang="en-US" sz="3200" b="1" dirty="0">
                <a:latin typeface="Papyrus"/>
                <a:cs typeface="Papyrus" charset="0"/>
              </a:rPr>
              <a:t>Class </a:t>
            </a:r>
            <a:r>
              <a:rPr lang="en-US" sz="3200" b="1" dirty="0" smtClean="0">
                <a:latin typeface="Papyrus"/>
                <a:cs typeface="Papyrus" charset="0"/>
              </a:rPr>
              <a:t>8</a:t>
            </a:r>
          </a:p>
          <a:p>
            <a:pPr algn="ctr"/>
            <a:r>
              <a:rPr lang="en-US" sz="3200" b="1" dirty="0" smtClean="0">
                <a:latin typeface="Papyrus"/>
                <a:cs typeface="Papyrus" charset="0"/>
              </a:rPr>
              <a:t>Sep 16, 2016</a:t>
            </a:r>
          </a:p>
        </p:txBody>
      </p:sp>
    </p:spTree>
    <p:extLst>
      <p:ext uri="{BB962C8B-B14F-4D97-AF65-F5344CB8AC3E}">
        <p14:creationId xmlns:p14="http://schemas.microsoft.com/office/powerpoint/2010/main" val="2223224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/>
            <a:fld id="{55C5CBE8-356B-DE4B-AC30-3D150CBCA4A8}" type="slidenum">
              <a:rPr lang="en-US" sz="1200">
                <a:solidFill>
                  <a:srgbClr val="D38E27"/>
                </a:solidFill>
                <a:latin typeface="Papyrus" charset="0"/>
                <a:cs typeface="Papyrus" charset="0"/>
              </a:rPr>
              <a:pPr eaLnBrk="1" hangingPunct="1"/>
              <a:t>10</a:t>
            </a:fld>
            <a:endParaRPr lang="en-US" sz="1200">
              <a:solidFill>
                <a:srgbClr val="D38E27"/>
              </a:solidFill>
              <a:latin typeface="Papyrus" charset="0"/>
              <a:cs typeface="Papyrus" charset="0"/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1485900"/>
            <a:ext cx="31464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-31750" y="6553200"/>
            <a:ext cx="36988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 b="0">
                <a:latin typeface="Papyrus" charset="0"/>
                <a:cs typeface="Papyrus" charset="0"/>
              </a:rPr>
              <a:t>Mattioli-http://comp.uark.edu/~mattioli/geol_4733.html and Trimble</a:t>
            </a:r>
          </a:p>
        </p:txBody>
      </p:sp>
    </p:spTree>
    <p:extLst>
      <p:ext uri="{BB962C8B-B14F-4D97-AF65-F5344CB8AC3E}">
        <p14:creationId xmlns:p14="http://schemas.microsoft.com/office/powerpoint/2010/main" val="38323014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/>
            <a:fld id="{CE870315-46E0-CA48-91C1-B5ECF34D577F}" type="slidenum">
              <a:rPr lang="en-US" sz="1200">
                <a:solidFill>
                  <a:srgbClr val="D38E27"/>
                </a:solidFill>
                <a:latin typeface="Papyrus" charset="0"/>
                <a:cs typeface="Papyrus" charset="0"/>
              </a:rPr>
              <a:pPr eaLnBrk="1" hangingPunct="1"/>
              <a:t>11</a:t>
            </a:fld>
            <a:endParaRPr lang="en-US" sz="1200">
              <a:solidFill>
                <a:srgbClr val="D38E27"/>
              </a:solidFill>
              <a:latin typeface="Papyrus" charset="0"/>
              <a:cs typeface="Papyrus" charset="0"/>
            </a:endParaRPr>
          </a:p>
        </p:txBody>
      </p:sp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76200" y="6553200"/>
            <a:ext cx="35052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900" b="0">
                <a:latin typeface="Papyrus" charset="0"/>
                <a:cs typeface="Papyrus" charset="0"/>
              </a:rPr>
              <a:t>Blewitt, Basics of GPS in </a:t>
            </a:r>
            <a:r>
              <a:rPr lang="ja-JP" altLang="en-US" sz="900" b="0">
                <a:latin typeface="Papyrus" charset="0"/>
                <a:cs typeface="Papyrus" charset="0"/>
              </a:rPr>
              <a:t>“</a:t>
            </a:r>
            <a:r>
              <a:rPr lang="en-US" altLang="ja-JP" sz="900" b="0">
                <a:latin typeface="Papyrus" charset="0"/>
                <a:cs typeface="Papyrus" charset="0"/>
              </a:rPr>
              <a:t>Geodetic Applications of GPS</a:t>
            </a:r>
            <a:r>
              <a:rPr lang="ja-JP" altLang="en-US" sz="900" b="0">
                <a:latin typeface="Papyrus" charset="0"/>
                <a:cs typeface="Papyrus" charset="0"/>
              </a:rPr>
              <a:t>”</a:t>
            </a:r>
            <a:endParaRPr lang="en-US" sz="900" b="0">
              <a:latin typeface="Papyrus" charset="0"/>
              <a:cs typeface="Papyrus" charset="0"/>
            </a:endParaRPr>
          </a:p>
        </p:txBody>
      </p:sp>
      <p:pic>
        <p:nvPicPr>
          <p:cNvPr id="645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406400"/>
            <a:ext cx="777240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451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6958038"/>
              </p:ext>
            </p:extLst>
          </p:nvPr>
        </p:nvGraphicFramePr>
        <p:xfrm>
          <a:off x="0" y="4576763"/>
          <a:ext cx="91440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7" name="Equation" r:id="rId5" imgW="4914900" imgH="546100" progId="Equation.3">
                  <p:embed/>
                </p:oleObj>
              </mc:Choice>
              <mc:Fallback>
                <p:oleObj name="Equation" r:id="rId5" imgW="4914900" imgH="546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6763"/>
                        <a:ext cx="9144000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7" name="Text Box 7"/>
          <p:cNvSpPr txBox="1">
            <a:spLocks noChangeArrowheads="1"/>
          </p:cNvSpPr>
          <p:nvPr/>
        </p:nvSpPr>
        <p:spPr bwMode="auto">
          <a:xfrm>
            <a:off x="0" y="565150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Papyrus" charset="0"/>
                <a:cs typeface="Papyrus" charset="0"/>
              </a:rPr>
              <a:t>Pseudo range – measure </a:t>
            </a:r>
            <a:r>
              <a:rPr lang="en-US" u="sng" dirty="0">
                <a:latin typeface="Papyrus" charset="0"/>
                <a:cs typeface="Papyrus" charset="0"/>
              </a:rPr>
              <a:t>time</a:t>
            </a:r>
            <a:r>
              <a:rPr lang="en-US" dirty="0">
                <a:latin typeface="Papyrus" charset="0"/>
                <a:cs typeface="Papyrus" charset="0"/>
              </a:rPr>
              <a:t>, not range.</a:t>
            </a:r>
          </a:p>
          <a:p>
            <a:pPr algn="ctr" eaLnBrk="1" hangingPunct="1"/>
            <a:r>
              <a:rPr lang="en-US" dirty="0">
                <a:latin typeface="Papyrus" charset="0"/>
                <a:cs typeface="Papyrus" charset="0"/>
              </a:rPr>
              <a:t>Calculate range from </a:t>
            </a:r>
            <a:r>
              <a:rPr lang="en-US" i="1" dirty="0">
                <a:latin typeface="Papyrus" charset="0"/>
                <a:cs typeface="Papyrus" charset="0"/>
              </a:rPr>
              <a:t>r=</a:t>
            </a:r>
            <a:r>
              <a:rPr lang="en-US" i="1" dirty="0" err="1">
                <a:latin typeface="Papyrus" charset="0"/>
                <a:cs typeface="Papyrus" charset="0"/>
              </a:rPr>
              <a:t>ct</a:t>
            </a:r>
            <a:endParaRPr lang="en-US" i="1" dirty="0">
              <a:latin typeface="Papyrus" charset="0"/>
              <a:cs typeface="Papyru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606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/>
            <a:fld id="{F1266113-BB8E-5140-BAAA-4FB5428AAAC0}" type="slidenum">
              <a:rPr lang="en-US" sz="1200">
                <a:solidFill>
                  <a:srgbClr val="D38E27"/>
                </a:solidFill>
                <a:latin typeface="Papyrus" charset="0"/>
                <a:cs typeface="Papyrus" charset="0"/>
              </a:rPr>
              <a:pPr eaLnBrk="1" hangingPunct="1"/>
              <a:t>12</a:t>
            </a:fld>
            <a:endParaRPr lang="en-US" sz="1200">
              <a:solidFill>
                <a:srgbClr val="D38E27"/>
              </a:solidFill>
              <a:latin typeface="Papyrus" charset="0"/>
              <a:cs typeface="Papyrus" charset="0"/>
            </a:endParaRPr>
          </a:p>
        </p:txBody>
      </p:sp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0" y="1571625"/>
          <a:ext cx="914400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9" name="Equation" r:id="rId4" imgW="4445000" imgH="355600" progId="Equation.3">
                  <p:embed/>
                </p:oleObj>
              </mc:Choice>
              <mc:Fallback>
                <p:oleObj name="Equation" r:id="rId4" imgW="44450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71625"/>
                        <a:ext cx="9144000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Papyrus" charset="0"/>
                <a:cs typeface="Papyrus" charset="0"/>
              </a:rPr>
              <a:t>From Pathagoras</a:t>
            </a:r>
          </a:p>
        </p:txBody>
      </p:sp>
      <p:sp>
        <p:nvSpPr>
          <p:cNvPr id="65543" name="Text Box 8"/>
          <p:cNvSpPr txBox="1">
            <a:spLocks noChangeArrowheads="1"/>
          </p:cNvSpPr>
          <p:nvPr/>
        </p:nvSpPr>
        <p:spPr bwMode="auto">
          <a:xfrm>
            <a:off x="76200" y="6477000"/>
            <a:ext cx="3810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900" b="0">
                <a:latin typeface="Papyrus" charset="0"/>
                <a:cs typeface="Papyrus" charset="0"/>
              </a:rPr>
              <a:t>Blewitt, Basics of GPS in </a:t>
            </a:r>
            <a:r>
              <a:rPr lang="ja-JP" altLang="en-US" sz="900" b="0">
                <a:latin typeface="Papyrus" charset="0"/>
                <a:cs typeface="Papyrus" charset="0"/>
              </a:rPr>
              <a:t>“</a:t>
            </a:r>
            <a:r>
              <a:rPr lang="en-US" altLang="ja-JP" sz="900" b="0">
                <a:latin typeface="Papyrus" charset="0"/>
                <a:cs typeface="Papyrus" charset="0"/>
              </a:rPr>
              <a:t>Geodetic Applications of GPS</a:t>
            </a:r>
            <a:r>
              <a:rPr lang="ja-JP" altLang="en-US" sz="900" b="0">
                <a:latin typeface="Papyrus" charset="0"/>
                <a:cs typeface="Papyrus" charset="0"/>
              </a:rPr>
              <a:t>”</a:t>
            </a:r>
            <a:endParaRPr lang="en-US" sz="900" b="0">
              <a:latin typeface="Papyrus" charset="0"/>
              <a:cs typeface="Papyru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78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/>
            <a:fld id="{2D28855A-262E-1B47-9E72-D6D4080F2B49}" type="slidenum">
              <a:rPr lang="en-US" sz="1200">
                <a:solidFill>
                  <a:srgbClr val="D38E27"/>
                </a:solidFill>
                <a:latin typeface="Papyrus" charset="0"/>
                <a:cs typeface="Papyrus" charset="0"/>
              </a:rPr>
              <a:pPr eaLnBrk="1" hangingPunct="1"/>
              <a:t>13</a:t>
            </a:fld>
            <a:endParaRPr lang="en-US" sz="1200">
              <a:solidFill>
                <a:srgbClr val="D38E27"/>
              </a:solidFill>
              <a:latin typeface="Papyrus" charset="0"/>
              <a:cs typeface="Papyrus" charset="0"/>
            </a:endParaRPr>
          </a:p>
        </p:txBody>
      </p:sp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0" y="76200"/>
            <a:ext cx="91440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latin typeface="Papyrus" charset="0"/>
                <a:cs typeface="Papyrus" charset="0"/>
              </a:rPr>
              <a:t>GPS geometry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dirty="0" err="1">
                <a:latin typeface="Papyrus" charset="0"/>
                <a:cs typeface="Papyrus" charset="0"/>
              </a:rPr>
              <a:t>Raypaths</a:t>
            </a:r>
            <a:r>
              <a:rPr lang="en-US" dirty="0">
                <a:latin typeface="Papyrus" charset="0"/>
                <a:cs typeface="Papyrus" charset="0"/>
              </a:rPr>
              <a:t> (approximately) straight lines.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dirty="0">
                <a:latin typeface="Papyrus" charset="0"/>
                <a:cs typeface="Papyrus" charset="0"/>
              </a:rPr>
              <a:t>Really function of travel time </a:t>
            </a:r>
            <a:r>
              <a:rPr lang="en-US" dirty="0" smtClean="0">
                <a:latin typeface="Papyrus" charset="0"/>
                <a:cs typeface="Papyrus" charset="0"/>
              </a:rPr>
              <a:t>(</a:t>
            </a:r>
            <a:r>
              <a:rPr lang="en-US" i="1" dirty="0" err="1" smtClean="0">
                <a:latin typeface="Papyrus" charset="0"/>
                <a:cs typeface="Papyrus" charset="0"/>
              </a:rPr>
              <a:t>tt</a:t>
            </a:r>
            <a:r>
              <a:rPr lang="en-US" dirty="0" smtClean="0">
                <a:latin typeface="Papyrus" charset="0"/>
                <a:cs typeface="Papyrus" charset="0"/>
              </a:rPr>
              <a:t>) </a:t>
            </a:r>
            <a:r>
              <a:rPr lang="en-US" dirty="0">
                <a:latin typeface="Papyrus" charset="0"/>
                <a:cs typeface="Papyrus" charset="0"/>
              </a:rPr>
              <a:t>but can change to </a:t>
            </a:r>
            <a:r>
              <a:rPr lang="en-US" dirty="0" err="1">
                <a:latin typeface="Papyrus" charset="0"/>
                <a:cs typeface="Papyrus" charset="0"/>
              </a:rPr>
              <a:t>psuedo</a:t>
            </a:r>
            <a:r>
              <a:rPr lang="en-US" dirty="0">
                <a:latin typeface="Papyrus" charset="0"/>
                <a:cs typeface="Papyrus" charset="0"/>
              </a:rPr>
              <a:t>-range.</a:t>
            </a:r>
          </a:p>
        </p:txBody>
      </p:sp>
      <p:sp>
        <p:nvSpPr>
          <p:cNvPr id="69635" name="AutoShape 3"/>
          <p:cNvSpPr>
            <a:spLocks noChangeArrowheads="1"/>
          </p:cNvSpPr>
          <p:nvPr/>
        </p:nvSpPr>
        <p:spPr bwMode="auto">
          <a:xfrm>
            <a:off x="1143000" y="4953000"/>
            <a:ext cx="6629400" cy="1600200"/>
          </a:xfrm>
          <a:prstGeom prst="parallelogram">
            <a:avLst>
              <a:gd name="adj" fmla="val 103571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apyrus" charset="0"/>
            </a:endParaRPr>
          </a:p>
        </p:txBody>
      </p:sp>
      <p:sp>
        <p:nvSpPr>
          <p:cNvPr id="69636" name="AutoShape 4"/>
          <p:cNvSpPr>
            <a:spLocks noChangeArrowheads="1"/>
          </p:cNvSpPr>
          <p:nvPr/>
        </p:nvSpPr>
        <p:spPr bwMode="auto">
          <a:xfrm>
            <a:off x="2928938" y="2590800"/>
            <a:ext cx="381000" cy="38100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apyrus" charset="0"/>
            </a:endParaRPr>
          </a:p>
        </p:txBody>
      </p:sp>
      <p:sp>
        <p:nvSpPr>
          <p:cNvPr id="69637" name="AutoShape 5"/>
          <p:cNvSpPr>
            <a:spLocks noChangeArrowheads="1"/>
          </p:cNvSpPr>
          <p:nvPr/>
        </p:nvSpPr>
        <p:spPr bwMode="auto">
          <a:xfrm>
            <a:off x="3776663" y="3276600"/>
            <a:ext cx="381000" cy="38100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apyrus" charset="0"/>
            </a:endParaRPr>
          </a:p>
        </p:txBody>
      </p:sp>
      <p:sp>
        <p:nvSpPr>
          <p:cNvPr id="69638" name="AutoShape 6"/>
          <p:cNvSpPr>
            <a:spLocks noChangeArrowheads="1"/>
          </p:cNvSpPr>
          <p:nvPr/>
        </p:nvSpPr>
        <p:spPr bwMode="auto">
          <a:xfrm>
            <a:off x="5138738" y="2514600"/>
            <a:ext cx="381000" cy="38100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apyrus" charset="0"/>
            </a:endParaRPr>
          </a:p>
        </p:txBody>
      </p:sp>
      <p:sp>
        <p:nvSpPr>
          <p:cNvPr id="69639" name="AutoShape 7"/>
          <p:cNvSpPr>
            <a:spLocks noChangeArrowheads="1"/>
          </p:cNvSpPr>
          <p:nvPr/>
        </p:nvSpPr>
        <p:spPr bwMode="auto">
          <a:xfrm>
            <a:off x="5595938" y="3352800"/>
            <a:ext cx="381000" cy="38100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apyrus" charset="0"/>
            </a:endParaRPr>
          </a:p>
        </p:txBody>
      </p:sp>
      <p:sp>
        <p:nvSpPr>
          <p:cNvPr id="69640" name="Text Box 13"/>
          <p:cNvSpPr txBox="1">
            <a:spLocks noChangeArrowheads="1"/>
          </p:cNvSpPr>
          <p:nvPr/>
        </p:nvSpPr>
        <p:spPr bwMode="auto">
          <a:xfrm>
            <a:off x="457200" y="2452688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>
                <a:latin typeface="Papyrus" charset="0"/>
                <a:cs typeface="Papyrus" charset="0"/>
              </a:rPr>
              <a:t>(x</a:t>
            </a:r>
            <a:r>
              <a:rPr lang="en-US" i="1" baseline="-25000">
                <a:latin typeface="Papyrus" charset="0"/>
                <a:cs typeface="Papyrus" charset="0"/>
              </a:rPr>
              <a:t>sat1 </a:t>
            </a:r>
            <a:r>
              <a:rPr lang="en-US" i="1">
                <a:latin typeface="Papyrus" charset="0"/>
                <a:cs typeface="Papyrus" charset="0"/>
              </a:rPr>
              <a:t>, y</a:t>
            </a:r>
            <a:r>
              <a:rPr lang="en-US" i="1" baseline="-25000">
                <a:latin typeface="Papyrus" charset="0"/>
                <a:cs typeface="Papyrus" charset="0"/>
              </a:rPr>
              <a:t>sat1 </a:t>
            </a:r>
            <a:r>
              <a:rPr lang="en-US" i="1">
                <a:latin typeface="Papyrus" charset="0"/>
                <a:cs typeface="Papyrus" charset="0"/>
              </a:rPr>
              <a:t>,t</a:t>
            </a:r>
            <a:r>
              <a:rPr lang="en-US" i="1" baseline="-25000">
                <a:latin typeface="Papyrus" charset="0"/>
                <a:cs typeface="Papyrus" charset="0"/>
              </a:rPr>
              <a:t>sat1 </a:t>
            </a:r>
            <a:r>
              <a:rPr lang="en-US" i="1">
                <a:latin typeface="Papyrus" charset="0"/>
                <a:cs typeface="Papyrus" charset="0"/>
              </a:rPr>
              <a:t>)</a:t>
            </a:r>
          </a:p>
        </p:txBody>
      </p:sp>
      <p:sp>
        <p:nvSpPr>
          <p:cNvPr id="69641" name="Text Box 14"/>
          <p:cNvSpPr txBox="1">
            <a:spLocks noChangeArrowheads="1"/>
          </p:cNvSpPr>
          <p:nvPr/>
        </p:nvSpPr>
        <p:spPr bwMode="auto">
          <a:xfrm>
            <a:off x="1447800" y="5257800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>
                <a:latin typeface="Papyrus" charset="0"/>
                <a:cs typeface="Papyrus" charset="0"/>
              </a:rPr>
              <a:t>(x</a:t>
            </a:r>
            <a:r>
              <a:rPr lang="en-US" i="1" baseline="-25000">
                <a:latin typeface="Papyrus" charset="0"/>
                <a:cs typeface="Papyrus" charset="0"/>
              </a:rPr>
              <a:t>rx </a:t>
            </a:r>
            <a:r>
              <a:rPr lang="en-US" i="1">
                <a:latin typeface="Papyrus" charset="0"/>
                <a:cs typeface="Papyrus" charset="0"/>
              </a:rPr>
              <a:t>, y</a:t>
            </a:r>
            <a:r>
              <a:rPr lang="en-US" i="1" baseline="-25000">
                <a:latin typeface="Papyrus" charset="0"/>
                <a:cs typeface="Papyrus" charset="0"/>
              </a:rPr>
              <a:t>rx  </a:t>
            </a:r>
            <a:r>
              <a:rPr lang="en-US" i="1">
                <a:latin typeface="Papyrus" charset="0"/>
                <a:cs typeface="Papyrus" charset="0"/>
              </a:rPr>
              <a:t>, z</a:t>
            </a:r>
            <a:r>
              <a:rPr lang="en-US" i="1" baseline="-25000">
                <a:latin typeface="Papyrus" charset="0"/>
                <a:cs typeface="Papyrus" charset="0"/>
              </a:rPr>
              <a:t>rx </a:t>
            </a:r>
            <a:r>
              <a:rPr lang="en-US" i="1">
                <a:latin typeface="Papyrus" charset="0"/>
                <a:cs typeface="Papyrus" charset="0"/>
              </a:rPr>
              <a:t>,t</a:t>
            </a:r>
            <a:r>
              <a:rPr lang="en-US" i="1" baseline="-25000">
                <a:latin typeface="Papyrus" charset="0"/>
                <a:cs typeface="Papyrus" charset="0"/>
              </a:rPr>
              <a:t>rx </a:t>
            </a:r>
            <a:r>
              <a:rPr lang="en-US" i="1">
                <a:latin typeface="Papyrus" charset="0"/>
                <a:cs typeface="Papyrus" charset="0"/>
              </a:rPr>
              <a:t>)</a:t>
            </a:r>
          </a:p>
        </p:txBody>
      </p:sp>
      <p:sp>
        <p:nvSpPr>
          <p:cNvPr id="69642" name="Text Box 15"/>
          <p:cNvSpPr txBox="1">
            <a:spLocks noChangeArrowheads="1"/>
          </p:cNvSpPr>
          <p:nvPr/>
        </p:nvSpPr>
        <p:spPr bwMode="auto">
          <a:xfrm>
            <a:off x="1524000" y="4343400"/>
            <a:ext cx="243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>
                <a:latin typeface="Papyrus" charset="0"/>
                <a:cs typeface="Papyrus" charset="0"/>
              </a:rPr>
              <a:t>D</a:t>
            </a:r>
            <a:r>
              <a:rPr lang="en-US" i="1" baseline="-25000">
                <a:latin typeface="Papyrus" charset="0"/>
                <a:cs typeface="Papyrus" charset="0"/>
              </a:rPr>
              <a:t>rx,sat1</a:t>
            </a:r>
            <a:r>
              <a:rPr lang="en-US" i="1">
                <a:latin typeface="Papyrus" charset="0"/>
                <a:cs typeface="Papyrus" charset="0"/>
              </a:rPr>
              <a:t> = F(</a:t>
            </a:r>
            <a:r>
              <a:rPr lang="en-US" i="1">
                <a:latin typeface="Symbol" charset="0"/>
                <a:cs typeface="Papyrus" charset="0"/>
              </a:rPr>
              <a:t>t</a:t>
            </a:r>
            <a:r>
              <a:rPr lang="en-US" i="1">
                <a:latin typeface="Papyrus" charset="0"/>
                <a:cs typeface="Papyrus" charset="0"/>
              </a:rPr>
              <a:t>)</a:t>
            </a:r>
          </a:p>
        </p:txBody>
      </p:sp>
      <p:sp>
        <p:nvSpPr>
          <p:cNvPr id="69643" name="Rectangle 16"/>
          <p:cNvSpPr>
            <a:spLocks noChangeArrowheads="1"/>
          </p:cNvSpPr>
          <p:nvPr/>
        </p:nvSpPr>
        <p:spPr bwMode="auto">
          <a:xfrm>
            <a:off x="4267200" y="54102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apyrus" charset="0"/>
            </a:endParaRPr>
          </a:p>
        </p:txBody>
      </p:sp>
      <p:sp>
        <p:nvSpPr>
          <p:cNvPr id="69644" name="Line 17"/>
          <p:cNvSpPr>
            <a:spLocks noChangeShapeType="1"/>
          </p:cNvSpPr>
          <p:nvPr/>
        </p:nvSpPr>
        <p:spPr bwMode="auto">
          <a:xfrm flipV="1">
            <a:off x="4419600" y="3733800"/>
            <a:ext cx="1371600" cy="1828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5" name="Line 18"/>
          <p:cNvSpPr>
            <a:spLocks noChangeShapeType="1"/>
          </p:cNvSpPr>
          <p:nvPr/>
        </p:nvSpPr>
        <p:spPr bwMode="auto">
          <a:xfrm flipH="1" flipV="1">
            <a:off x="3124200" y="2971800"/>
            <a:ext cx="1295400" cy="2590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6" name="Line 19"/>
          <p:cNvSpPr>
            <a:spLocks noChangeShapeType="1"/>
          </p:cNvSpPr>
          <p:nvPr/>
        </p:nvSpPr>
        <p:spPr bwMode="auto">
          <a:xfrm flipH="1" flipV="1">
            <a:off x="3962400" y="3657600"/>
            <a:ext cx="457200" cy="1905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7" name="Line 20"/>
          <p:cNvSpPr>
            <a:spLocks noChangeShapeType="1"/>
          </p:cNvSpPr>
          <p:nvPr/>
        </p:nvSpPr>
        <p:spPr bwMode="auto">
          <a:xfrm flipV="1">
            <a:off x="4419600" y="2895600"/>
            <a:ext cx="914400" cy="2667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978400" y="2603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988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AutoShape 10"/>
          <p:cNvSpPr>
            <a:spLocks noChangeArrowheads="1"/>
          </p:cNvSpPr>
          <p:nvPr/>
        </p:nvSpPr>
        <p:spPr bwMode="auto">
          <a:xfrm>
            <a:off x="1333500" y="1493182"/>
            <a:ext cx="6629400" cy="1600200"/>
          </a:xfrm>
          <a:prstGeom prst="parallelogram">
            <a:avLst>
              <a:gd name="adj" fmla="val 103571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apyrus" charset="0"/>
            </a:endParaRPr>
          </a:p>
        </p:txBody>
      </p:sp>
      <p:sp>
        <p:nvSpPr>
          <p:cNvPr id="706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/>
            <a:fld id="{9CDAF6AF-16C1-664F-9785-617A9B35C119}" type="slidenum">
              <a:rPr lang="en-US" sz="1200">
                <a:solidFill>
                  <a:srgbClr val="D38E27"/>
                </a:solidFill>
                <a:latin typeface="Papyrus" charset="0"/>
                <a:cs typeface="Papyrus" charset="0"/>
              </a:rPr>
              <a:pPr eaLnBrk="1" hangingPunct="1"/>
              <a:t>14</a:t>
            </a:fld>
            <a:endParaRPr lang="en-US" sz="1200">
              <a:solidFill>
                <a:srgbClr val="D38E27"/>
              </a:solidFill>
              <a:latin typeface="Papyrus" charset="0"/>
              <a:cs typeface="Papyrus" charset="0"/>
            </a:endParaRPr>
          </a:p>
        </p:txBody>
      </p:sp>
      <p:sp>
        <p:nvSpPr>
          <p:cNvPr id="70659" name="AutoShape 3"/>
          <p:cNvSpPr>
            <a:spLocks noChangeArrowheads="1"/>
          </p:cNvSpPr>
          <p:nvPr/>
        </p:nvSpPr>
        <p:spPr bwMode="auto">
          <a:xfrm>
            <a:off x="1333500" y="4236382"/>
            <a:ext cx="6629400" cy="1600200"/>
          </a:xfrm>
          <a:prstGeom prst="parallelogram">
            <a:avLst>
              <a:gd name="adj" fmla="val 103571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apyrus" charset="0"/>
            </a:endParaRPr>
          </a:p>
        </p:txBody>
      </p:sp>
      <p:sp>
        <p:nvSpPr>
          <p:cNvPr id="70660" name="AutoShape 4"/>
          <p:cNvSpPr>
            <a:spLocks noChangeArrowheads="1"/>
          </p:cNvSpPr>
          <p:nvPr/>
        </p:nvSpPr>
        <p:spPr bwMode="auto">
          <a:xfrm>
            <a:off x="3119438" y="1874182"/>
            <a:ext cx="381000" cy="38100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apyrus" charset="0"/>
            </a:endParaRPr>
          </a:p>
        </p:txBody>
      </p:sp>
      <p:sp>
        <p:nvSpPr>
          <p:cNvPr id="70661" name="AutoShape 5"/>
          <p:cNvSpPr>
            <a:spLocks noChangeArrowheads="1"/>
          </p:cNvSpPr>
          <p:nvPr/>
        </p:nvSpPr>
        <p:spPr bwMode="auto">
          <a:xfrm>
            <a:off x="3967163" y="2559982"/>
            <a:ext cx="381000" cy="38100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apyrus" charset="0"/>
            </a:endParaRPr>
          </a:p>
        </p:txBody>
      </p:sp>
      <p:sp>
        <p:nvSpPr>
          <p:cNvPr id="70662" name="AutoShape 6"/>
          <p:cNvSpPr>
            <a:spLocks noChangeArrowheads="1"/>
          </p:cNvSpPr>
          <p:nvPr/>
        </p:nvSpPr>
        <p:spPr bwMode="auto">
          <a:xfrm>
            <a:off x="5329238" y="1797982"/>
            <a:ext cx="381000" cy="38100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apyrus" charset="0"/>
            </a:endParaRPr>
          </a:p>
        </p:txBody>
      </p:sp>
      <p:sp>
        <p:nvSpPr>
          <p:cNvPr id="70663" name="AutoShape 7"/>
          <p:cNvSpPr>
            <a:spLocks noChangeArrowheads="1"/>
          </p:cNvSpPr>
          <p:nvPr/>
        </p:nvSpPr>
        <p:spPr bwMode="auto">
          <a:xfrm>
            <a:off x="5786438" y="2636182"/>
            <a:ext cx="381000" cy="38100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apyrus" charset="0"/>
            </a:endParaRPr>
          </a:p>
        </p:txBody>
      </p:sp>
      <p:sp>
        <p:nvSpPr>
          <p:cNvPr id="70664" name="Text Box 13"/>
          <p:cNvSpPr txBox="1">
            <a:spLocks noChangeArrowheads="1"/>
          </p:cNvSpPr>
          <p:nvPr/>
        </p:nvSpPr>
        <p:spPr bwMode="auto">
          <a:xfrm>
            <a:off x="647700" y="1736070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Papyrus" charset="0"/>
                <a:cs typeface="Papyrus" charset="0"/>
              </a:rPr>
              <a:t>(x</a:t>
            </a:r>
            <a:r>
              <a:rPr lang="en-US" i="1" baseline="-25000" dirty="0">
                <a:latin typeface="Papyrus" charset="0"/>
                <a:cs typeface="Papyrus" charset="0"/>
              </a:rPr>
              <a:t>sat1 </a:t>
            </a:r>
            <a:r>
              <a:rPr lang="en-US" i="1" dirty="0">
                <a:latin typeface="Papyrus" charset="0"/>
                <a:cs typeface="Papyrus" charset="0"/>
              </a:rPr>
              <a:t>, y</a:t>
            </a:r>
            <a:r>
              <a:rPr lang="en-US" i="1" baseline="-25000" dirty="0">
                <a:latin typeface="Papyrus" charset="0"/>
                <a:cs typeface="Papyrus" charset="0"/>
              </a:rPr>
              <a:t>sat1 </a:t>
            </a:r>
            <a:r>
              <a:rPr lang="en-US" i="1" dirty="0">
                <a:latin typeface="Papyrus" charset="0"/>
                <a:cs typeface="Papyrus" charset="0"/>
              </a:rPr>
              <a:t>,t</a:t>
            </a:r>
            <a:r>
              <a:rPr lang="en-US" i="1" baseline="-25000" dirty="0">
                <a:latin typeface="Papyrus" charset="0"/>
                <a:cs typeface="Papyrus" charset="0"/>
              </a:rPr>
              <a:t>sat1 </a:t>
            </a:r>
            <a:r>
              <a:rPr lang="en-US" i="1" dirty="0">
                <a:latin typeface="Papyrus" charset="0"/>
                <a:cs typeface="Papyrus" charset="0"/>
              </a:rPr>
              <a:t>)</a:t>
            </a:r>
          </a:p>
        </p:txBody>
      </p:sp>
      <p:sp>
        <p:nvSpPr>
          <p:cNvPr id="70665" name="Text Box 14"/>
          <p:cNvSpPr txBox="1">
            <a:spLocks noChangeArrowheads="1"/>
          </p:cNvSpPr>
          <p:nvPr/>
        </p:nvSpPr>
        <p:spPr bwMode="auto">
          <a:xfrm>
            <a:off x="1638300" y="4541182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>
                <a:latin typeface="Papyrus" charset="0"/>
                <a:cs typeface="Papyrus" charset="0"/>
              </a:rPr>
              <a:t>(x</a:t>
            </a:r>
            <a:r>
              <a:rPr lang="en-US" i="1" baseline="-25000">
                <a:latin typeface="Papyrus" charset="0"/>
                <a:cs typeface="Papyrus" charset="0"/>
              </a:rPr>
              <a:t>rx </a:t>
            </a:r>
            <a:r>
              <a:rPr lang="en-US" i="1">
                <a:latin typeface="Papyrus" charset="0"/>
                <a:cs typeface="Papyrus" charset="0"/>
              </a:rPr>
              <a:t>, y</a:t>
            </a:r>
            <a:r>
              <a:rPr lang="en-US" i="1" baseline="-25000">
                <a:latin typeface="Papyrus" charset="0"/>
                <a:cs typeface="Papyrus" charset="0"/>
              </a:rPr>
              <a:t>rx  </a:t>
            </a:r>
            <a:r>
              <a:rPr lang="en-US" i="1">
                <a:latin typeface="Papyrus" charset="0"/>
                <a:cs typeface="Papyrus" charset="0"/>
              </a:rPr>
              <a:t>, z</a:t>
            </a:r>
            <a:r>
              <a:rPr lang="en-US" i="1" baseline="-25000">
                <a:latin typeface="Papyrus" charset="0"/>
                <a:cs typeface="Papyrus" charset="0"/>
              </a:rPr>
              <a:t>rx </a:t>
            </a:r>
            <a:r>
              <a:rPr lang="en-US" i="1">
                <a:latin typeface="Papyrus" charset="0"/>
                <a:cs typeface="Papyrus" charset="0"/>
              </a:rPr>
              <a:t>,t</a:t>
            </a:r>
            <a:r>
              <a:rPr lang="en-US" i="1" baseline="-25000">
                <a:latin typeface="Papyrus" charset="0"/>
                <a:cs typeface="Papyrus" charset="0"/>
              </a:rPr>
              <a:t>rx </a:t>
            </a:r>
            <a:r>
              <a:rPr lang="en-US" i="1">
                <a:latin typeface="Papyrus" charset="0"/>
                <a:cs typeface="Papyrus" charset="0"/>
              </a:rPr>
              <a:t>)</a:t>
            </a:r>
          </a:p>
        </p:txBody>
      </p:sp>
      <p:sp>
        <p:nvSpPr>
          <p:cNvPr id="70666" name="Text Box 15"/>
          <p:cNvSpPr txBox="1">
            <a:spLocks noChangeArrowheads="1"/>
          </p:cNvSpPr>
          <p:nvPr/>
        </p:nvSpPr>
        <p:spPr bwMode="auto">
          <a:xfrm>
            <a:off x="1951038" y="3886338"/>
            <a:ext cx="243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Papyrus" charset="0"/>
                <a:cs typeface="Papyrus" charset="0"/>
              </a:rPr>
              <a:t>D</a:t>
            </a:r>
            <a:r>
              <a:rPr lang="en-US" i="1" baseline="-25000" dirty="0">
                <a:latin typeface="Papyrus" charset="0"/>
                <a:cs typeface="Papyrus" charset="0"/>
              </a:rPr>
              <a:t>rx,sat1</a:t>
            </a:r>
            <a:r>
              <a:rPr lang="en-US" i="1" dirty="0">
                <a:latin typeface="Papyrus" charset="0"/>
                <a:cs typeface="Papyrus" charset="0"/>
              </a:rPr>
              <a:t> = </a:t>
            </a:r>
            <a:r>
              <a:rPr lang="en-US" i="1" dirty="0" smtClean="0">
                <a:latin typeface="Papyrus" charset="0"/>
                <a:cs typeface="Papyrus" charset="0"/>
              </a:rPr>
              <a:t>F(</a:t>
            </a:r>
            <a:r>
              <a:rPr lang="en-US" i="1" dirty="0" err="1" smtClean="0">
                <a:latin typeface="Papyrus" charset="0"/>
                <a:cs typeface="Papyrus" charset="0"/>
              </a:rPr>
              <a:t>tt</a:t>
            </a:r>
            <a:r>
              <a:rPr lang="en-US" i="1" dirty="0" smtClean="0">
                <a:latin typeface="Papyrus" charset="0"/>
                <a:cs typeface="Papyrus" charset="0"/>
              </a:rPr>
              <a:t>)</a:t>
            </a:r>
            <a:endParaRPr lang="en-US" i="1" dirty="0">
              <a:latin typeface="Papyrus" charset="0"/>
              <a:cs typeface="Papyrus" charset="0"/>
            </a:endParaRPr>
          </a:p>
        </p:txBody>
      </p:sp>
      <p:sp>
        <p:nvSpPr>
          <p:cNvPr id="70667" name="Rectangle 16"/>
          <p:cNvSpPr>
            <a:spLocks noChangeArrowheads="1"/>
          </p:cNvSpPr>
          <p:nvPr/>
        </p:nvSpPr>
        <p:spPr bwMode="auto">
          <a:xfrm>
            <a:off x="4457700" y="4693582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apyrus" charset="0"/>
            </a:endParaRPr>
          </a:p>
        </p:txBody>
      </p:sp>
      <p:sp>
        <p:nvSpPr>
          <p:cNvPr id="70668" name="Line 17"/>
          <p:cNvSpPr>
            <a:spLocks noChangeShapeType="1"/>
          </p:cNvSpPr>
          <p:nvPr/>
        </p:nvSpPr>
        <p:spPr bwMode="auto">
          <a:xfrm flipV="1">
            <a:off x="4610100" y="3017182"/>
            <a:ext cx="1371600" cy="1828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9" name="Line 18"/>
          <p:cNvSpPr>
            <a:spLocks noChangeShapeType="1"/>
          </p:cNvSpPr>
          <p:nvPr/>
        </p:nvSpPr>
        <p:spPr bwMode="auto">
          <a:xfrm flipH="1" flipV="1">
            <a:off x="3314700" y="2255182"/>
            <a:ext cx="1295400" cy="2590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0" name="Line 19"/>
          <p:cNvSpPr>
            <a:spLocks noChangeShapeType="1"/>
          </p:cNvSpPr>
          <p:nvPr/>
        </p:nvSpPr>
        <p:spPr bwMode="auto">
          <a:xfrm flipH="1" flipV="1">
            <a:off x="4152900" y="2940982"/>
            <a:ext cx="457200" cy="1905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1" name="Line 20"/>
          <p:cNvSpPr>
            <a:spLocks noChangeShapeType="1"/>
          </p:cNvSpPr>
          <p:nvPr/>
        </p:nvSpPr>
        <p:spPr bwMode="auto">
          <a:xfrm flipV="1">
            <a:off x="4610100" y="2178982"/>
            <a:ext cx="914400" cy="2667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2" name="Text Box 4"/>
          <p:cNvSpPr txBox="1">
            <a:spLocks noChangeArrowheads="1"/>
          </p:cNvSpPr>
          <p:nvPr/>
        </p:nvSpPr>
        <p:spPr bwMode="auto">
          <a:xfrm>
            <a:off x="0" y="17463"/>
            <a:ext cx="9144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Papyrus" charset="0"/>
                <a:cs typeface="Papyrus" charset="0"/>
              </a:rPr>
              <a:t>Note that GPS location is </a:t>
            </a:r>
            <a:r>
              <a:rPr lang="en-US" dirty="0" smtClean="0">
                <a:latin typeface="Papyrus" charset="0"/>
                <a:cs typeface="Papyrus" charset="0"/>
              </a:rPr>
              <a:t>pretty much the </a:t>
            </a:r>
            <a:r>
              <a:rPr lang="en-US" dirty="0">
                <a:latin typeface="Papyrus" charset="0"/>
                <a:cs typeface="Papyrus" charset="0"/>
              </a:rPr>
              <a:t>same as the earthquake location problem.</a:t>
            </a:r>
          </a:p>
        </p:txBody>
      </p:sp>
      <p:sp>
        <p:nvSpPr>
          <p:cNvPr id="70673" name="Text Box 21"/>
          <p:cNvSpPr txBox="1">
            <a:spLocks noChangeArrowheads="1"/>
          </p:cNvSpPr>
          <p:nvPr/>
        </p:nvSpPr>
        <p:spPr bwMode="auto">
          <a:xfrm>
            <a:off x="4982633" y="4584044"/>
            <a:ext cx="31665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Papyrus" charset="0"/>
                <a:cs typeface="Papyrus" charset="0"/>
              </a:rPr>
              <a:t>(</a:t>
            </a:r>
            <a:r>
              <a:rPr lang="en-US" i="1" dirty="0" err="1">
                <a:latin typeface="Papyrus" charset="0"/>
                <a:cs typeface="Papyrus" charset="0"/>
              </a:rPr>
              <a:t>x</a:t>
            </a:r>
            <a:r>
              <a:rPr lang="en-US" i="1" baseline="-25000" dirty="0" err="1">
                <a:latin typeface="Papyrus" charset="0"/>
                <a:cs typeface="Papyrus" charset="0"/>
              </a:rPr>
              <a:t>eq</a:t>
            </a:r>
            <a:r>
              <a:rPr lang="en-US" i="1" baseline="-25000" dirty="0">
                <a:latin typeface="Papyrus" charset="0"/>
                <a:cs typeface="Papyrus" charset="0"/>
              </a:rPr>
              <a:t> </a:t>
            </a:r>
            <a:r>
              <a:rPr lang="en-US" i="1" dirty="0">
                <a:latin typeface="Papyrus" charset="0"/>
                <a:cs typeface="Papyrus" charset="0"/>
              </a:rPr>
              <a:t>, </a:t>
            </a:r>
            <a:r>
              <a:rPr lang="en-US" i="1" dirty="0" err="1">
                <a:latin typeface="Papyrus" charset="0"/>
                <a:cs typeface="Papyrus" charset="0"/>
              </a:rPr>
              <a:t>y</a:t>
            </a:r>
            <a:r>
              <a:rPr lang="en-US" i="1" baseline="-25000" dirty="0" err="1">
                <a:latin typeface="Papyrus" charset="0"/>
                <a:cs typeface="Papyrus" charset="0"/>
              </a:rPr>
              <a:t>eq</a:t>
            </a:r>
            <a:r>
              <a:rPr lang="en-US" i="1" baseline="-25000" dirty="0">
                <a:latin typeface="Papyrus" charset="0"/>
                <a:cs typeface="Papyrus" charset="0"/>
              </a:rPr>
              <a:t> </a:t>
            </a:r>
            <a:r>
              <a:rPr lang="en-US" i="1" dirty="0" smtClean="0">
                <a:latin typeface="Papyrus" charset="0"/>
                <a:cs typeface="Papyrus" charset="0"/>
              </a:rPr>
              <a:t>, </a:t>
            </a:r>
            <a:r>
              <a:rPr lang="en-US" i="1" dirty="0" err="1" smtClean="0">
                <a:latin typeface="Papyrus" charset="0"/>
                <a:cs typeface="Papyrus" charset="0"/>
              </a:rPr>
              <a:t>z</a:t>
            </a:r>
            <a:r>
              <a:rPr lang="en-US" i="1" baseline="-25000" dirty="0" err="1" smtClean="0">
                <a:latin typeface="Papyrus" charset="0"/>
                <a:cs typeface="Papyrus" charset="0"/>
              </a:rPr>
              <a:t>eq</a:t>
            </a:r>
            <a:r>
              <a:rPr lang="en-US" i="1" baseline="-25000" dirty="0" smtClean="0">
                <a:latin typeface="Papyrus" charset="0"/>
                <a:cs typeface="Papyrus" charset="0"/>
              </a:rPr>
              <a:t> </a:t>
            </a:r>
            <a:r>
              <a:rPr lang="en-US" i="1" dirty="0">
                <a:latin typeface="Papyrus" charset="0"/>
                <a:cs typeface="Papyrus" charset="0"/>
              </a:rPr>
              <a:t>,</a:t>
            </a:r>
            <a:r>
              <a:rPr lang="en-US" i="1" dirty="0" err="1">
                <a:latin typeface="Papyrus" charset="0"/>
                <a:cs typeface="Papyrus" charset="0"/>
              </a:rPr>
              <a:t>t</a:t>
            </a:r>
            <a:r>
              <a:rPr lang="en-US" i="1" baseline="-25000" dirty="0" err="1">
                <a:latin typeface="Papyrus" charset="0"/>
                <a:cs typeface="Papyrus" charset="0"/>
              </a:rPr>
              <a:t>eq</a:t>
            </a:r>
            <a:r>
              <a:rPr lang="en-US" i="1" baseline="-25000" dirty="0">
                <a:latin typeface="Papyrus" charset="0"/>
                <a:cs typeface="Papyrus" charset="0"/>
              </a:rPr>
              <a:t> </a:t>
            </a:r>
            <a:r>
              <a:rPr lang="en-US" i="1" dirty="0">
                <a:latin typeface="Papyrus" charset="0"/>
                <a:cs typeface="Papyrus" charset="0"/>
              </a:rPr>
              <a:t>)</a:t>
            </a:r>
          </a:p>
        </p:txBody>
      </p:sp>
      <p:sp>
        <p:nvSpPr>
          <p:cNvPr id="70674" name="Text Box 22"/>
          <p:cNvSpPr txBox="1">
            <a:spLocks noChangeArrowheads="1"/>
          </p:cNvSpPr>
          <p:nvPr/>
        </p:nvSpPr>
        <p:spPr bwMode="auto">
          <a:xfrm>
            <a:off x="1833563" y="3367225"/>
            <a:ext cx="213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Papyrus" charset="0"/>
                <a:cs typeface="Papyrus" charset="0"/>
              </a:rPr>
              <a:t>d</a:t>
            </a:r>
            <a:r>
              <a:rPr lang="en-US" i="1" baseline="-25000" dirty="0">
                <a:latin typeface="Papyrus" charset="0"/>
                <a:cs typeface="Papyrus" charset="0"/>
              </a:rPr>
              <a:t>eq,1 </a:t>
            </a:r>
            <a:r>
              <a:rPr lang="en-US" i="1" dirty="0">
                <a:latin typeface="Papyrus" charset="0"/>
                <a:cs typeface="Papyrus" charset="0"/>
              </a:rPr>
              <a:t>= </a:t>
            </a:r>
            <a:r>
              <a:rPr lang="en-US" i="1" dirty="0" smtClean="0">
                <a:latin typeface="Papyrus" charset="0"/>
                <a:cs typeface="Papyrus" charset="0"/>
              </a:rPr>
              <a:t>F(</a:t>
            </a:r>
            <a:r>
              <a:rPr lang="en-US" i="1" dirty="0" err="1" smtClean="0">
                <a:latin typeface="Papyrus" charset="0"/>
                <a:cs typeface="Papyrus" charset="0"/>
              </a:rPr>
              <a:t>tt</a:t>
            </a:r>
            <a:r>
              <a:rPr lang="en-US" i="1" dirty="0" smtClean="0">
                <a:latin typeface="Papyrus" charset="0"/>
                <a:cs typeface="Papyrus" charset="0"/>
              </a:rPr>
              <a:t>)</a:t>
            </a:r>
            <a:endParaRPr lang="en-US" i="1" dirty="0">
              <a:latin typeface="Papyrus" charset="0"/>
              <a:cs typeface="Papyrus" charset="0"/>
            </a:endParaRPr>
          </a:p>
        </p:txBody>
      </p:sp>
      <p:sp>
        <p:nvSpPr>
          <p:cNvPr id="70675" name="AutoShape 15"/>
          <p:cNvSpPr>
            <a:spLocks noChangeArrowheads="1"/>
          </p:cNvSpPr>
          <p:nvPr/>
        </p:nvSpPr>
        <p:spPr bwMode="auto">
          <a:xfrm>
            <a:off x="4381500" y="4693582"/>
            <a:ext cx="457200" cy="304800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apyrus" charset="0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800100" y="1212195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Papyrus" charset="0"/>
                <a:cs typeface="Papyrus" charset="0"/>
              </a:rPr>
              <a:t>(</a:t>
            </a:r>
            <a:r>
              <a:rPr lang="en-US" i="1" dirty="0" smtClean="0">
                <a:latin typeface="Papyrus" charset="0"/>
                <a:cs typeface="Papyrus" charset="0"/>
              </a:rPr>
              <a:t>x</a:t>
            </a:r>
            <a:r>
              <a:rPr lang="en-US" i="1" baseline="-25000" dirty="0" smtClean="0">
                <a:latin typeface="Papyrus" charset="0"/>
                <a:cs typeface="Papyrus" charset="0"/>
              </a:rPr>
              <a:t>stn1 </a:t>
            </a:r>
            <a:r>
              <a:rPr lang="en-US" i="1" dirty="0">
                <a:latin typeface="Papyrus" charset="0"/>
                <a:cs typeface="Papyrus" charset="0"/>
              </a:rPr>
              <a:t>, </a:t>
            </a:r>
            <a:r>
              <a:rPr lang="en-US" i="1" dirty="0" smtClean="0">
                <a:latin typeface="Papyrus" charset="0"/>
                <a:cs typeface="Papyrus" charset="0"/>
              </a:rPr>
              <a:t>y</a:t>
            </a:r>
            <a:r>
              <a:rPr lang="en-US" i="1" baseline="-25000" dirty="0" smtClean="0">
                <a:latin typeface="Papyrus" charset="0"/>
                <a:cs typeface="Papyrus" charset="0"/>
              </a:rPr>
              <a:t>stn1 </a:t>
            </a:r>
            <a:r>
              <a:rPr lang="en-US" i="1" dirty="0">
                <a:latin typeface="Papyrus" charset="0"/>
                <a:cs typeface="Papyrus" charset="0"/>
              </a:rPr>
              <a:t>,</a:t>
            </a:r>
            <a:r>
              <a:rPr lang="en-US" i="1" dirty="0" smtClean="0">
                <a:latin typeface="Papyrus" charset="0"/>
                <a:cs typeface="Papyrus" charset="0"/>
              </a:rPr>
              <a:t>t</a:t>
            </a:r>
            <a:r>
              <a:rPr lang="en-US" i="1" baseline="-25000" dirty="0" smtClean="0">
                <a:latin typeface="Papyrus" charset="0"/>
                <a:cs typeface="Papyrus" charset="0"/>
              </a:rPr>
              <a:t>stn1 </a:t>
            </a:r>
            <a:r>
              <a:rPr lang="en-US" i="1" dirty="0">
                <a:latin typeface="Papyrus" charset="0"/>
                <a:cs typeface="Papyrus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" y="5894685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See </a:t>
            </a:r>
            <a:r>
              <a:rPr lang="en-US" dirty="0">
                <a:hlinkClick r:id="rId3"/>
              </a:rPr>
              <a:t>http://www.ceri.memphis.edu/people/smalley/ESCI7355/geodesy_ESCI7355_f2012_class_6.pdf</a:t>
            </a:r>
            <a:r>
              <a:rPr lang="en-US" dirty="0"/>
              <a:t> for full gory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555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17600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pyrus"/>
                <a:cs typeface="Papyrus"/>
              </a:rPr>
              <a:t>Accuracy </a:t>
            </a:r>
            <a:r>
              <a:rPr lang="en-US" sz="3200" dirty="0" smtClean="0">
                <a:latin typeface="Papyrus"/>
                <a:cs typeface="Papyrus"/>
              </a:rPr>
              <a:t>of GPS location is </a:t>
            </a:r>
            <a:r>
              <a:rPr lang="en-US" sz="3200" dirty="0" smtClean="0">
                <a:latin typeface="Papyrus"/>
                <a:cs typeface="Papyrus"/>
              </a:rPr>
              <a:t>a function of the </a:t>
            </a:r>
            <a:r>
              <a:rPr lang="en-US" sz="3200" dirty="0" smtClean="0">
                <a:latin typeface="Papyrus"/>
                <a:cs typeface="Papyrus"/>
              </a:rPr>
              <a:t>period </a:t>
            </a:r>
            <a:r>
              <a:rPr lang="en-US" sz="3200" dirty="0" smtClean="0">
                <a:latin typeface="Papyrus"/>
                <a:cs typeface="Papyrus"/>
              </a:rPr>
              <a:t>of </a:t>
            </a:r>
            <a:r>
              <a:rPr lang="en-US" sz="3200" dirty="0" smtClean="0">
                <a:latin typeface="Papyrus"/>
                <a:cs typeface="Papyrus"/>
              </a:rPr>
              <a:t>the signal </a:t>
            </a:r>
            <a:r>
              <a:rPr lang="en-US" sz="3200" dirty="0" smtClean="0">
                <a:latin typeface="Papyrus"/>
                <a:cs typeface="Papyrus"/>
              </a:rPr>
              <a:t>you are using to measure </a:t>
            </a:r>
            <a:r>
              <a:rPr lang="en-US" sz="3200" dirty="0" smtClean="0">
                <a:latin typeface="Papyrus"/>
                <a:cs typeface="Papyrus"/>
              </a:rPr>
              <a:t>time (th</a:t>
            </a:r>
            <a:r>
              <a:rPr lang="en-US" sz="3200" dirty="0" smtClean="0">
                <a:latin typeface="Papyrus"/>
                <a:cs typeface="Papyrus"/>
              </a:rPr>
              <a:t>e period of the “code”)</a:t>
            </a:r>
            <a:r>
              <a:rPr lang="en-US" sz="3200" dirty="0" smtClean="0">
                <a:latin typeface="Papyrus"/>
                <a:cs typeface="Papyrus"/>
              </a:rPr>
              <a:t>.</a:t>
            </a:r>
            <a:endParaRPr lang="en-US" sz="3200" dirty="0" smtClean="0">
              <a:latin typeface="Papyrus"/>
              <a:cs typeface="Papyrus"/>
            </a:endParaRP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endParaRPr lang="en-US" sz="3200" dirty="0" smtClean="0">
              <a:latin typeface="Papyrus"/>
              <a:cs typeface="Papyrus"/>
            </a:endParaRPr>
          </a:p>
          <a:p>
            <a:pPr algn="ctr"/>
            <a:r>
              <a:rPr lang="en-US" sz="3200" dirty="0" smtClean="0">
                <a:latin typeface="Papyrus"/>
                <a:cs typeface="Papyrus"/>
              </a:rPr>
              <a:t>Practically precision is 5-10 m.</a:t>
            </a:r>
          </a:p>
        </p:txBody>
      </p:sp>
    </p:spTree>
    <p:extLst>
      <p:ext uri="{BB962C8B-B14F-4D97-AF65-F5344CB8AC3E}">
        <p14:creationId xmlns:p14="http://schemas.microsoft.com/office/powerpoint/2010/main" val="3982551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176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pyrus"/>
                <a:cs typeface="Papyrus"/>
              </a:rPr>
              <a:t>BUT – can also use phase of carrier signal.</a:t>
            </a: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r>
              <a:rPr lang="en-US" sz="3200" dirty="0" smtClean="0">
                <a:latin typeface="Papyrus"/>
                <a:cs typeface="Papyrus"/>
              </a:rPr>
              <a:t>Using this can (theoretically) get mm precision.</a:t>
            </a:r>
          </a:p>
        </p:txBody>
      </p:sp>
    </p:spTree>
    <p:extLst>
      <p:ext uri="{BB962C8B-B14F-4D97-AF65-F5344CB8AC3E}">
        <p14:creationId xmlns:p14="http://schemas.microsoft.com/office/powerpoint/2010/main" val="1698946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987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/>
            <a:fld id="{6CF6CCBE-1388-5F4C-9B2F-2399F2731EDD}" type="slidenum">
              <a:rPr lang="en-US" sz="1200">
                <a:solidFill>
                  <a:srgbClr val="D38E27"/>
                </a:solidFill>
                <a:latin typeface="Papyrus" charset="0"/>
                <a:cs typeface="Papyrus" charset="0"/>
              </a:rPr>
              <a:pPr eaLnBrk="1" hangingPunct="1"/>
              <a:t>17</a:t>
            </a:fld>
            <a:endParaRPr lang="en-US" sz="1200">
              <a:solidFill>
                <a:srgbClr val="D38E27"/>
              </a:solidFill>
              <a:latin typeface="Papyrus" charset="0"/>
              <a:cs typeface="Papyrus" charset="0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8077200" y="6553200"/>
            <a:ext cx="99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900">
                <a:latin typeface="Papyrus" charset="0"/>
                <a:cs typeface="Papyrus" charset="0"/>
              </a:rPr>
              <a:t>From E. Calais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76200" y="6553200"/>
            <a:ext cx="35052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900" b="0">
                <a:latin typeface="Papyrus" charset="0"/>
                <a:cs typeface="Papyrus" charset="0"/>
              </a:rPr>
              <a:t>Blewitt, Basics of GPS in </a:t>
            </a:r>
            <a:r>
              <a:rPr lang="ja-JP" altLang="en-US" sz="900" b="0">
                <a:latin typeface="Papyrus" charset="0"/>
                <a:cs typeface="Papyrus" charset="0"/>
              </a:rPr>
              <a:t>“</a:t>
            </a:r>
            <a:r>
              <a:rPr lang="en-US" altLang="ja-JP" sz="900" b="0">
                <a:latin typeface="Papyrus" charset="0"/>
                <a:cs typeface="Papyrus" charset="0"/>
              </a:rPr>
              <a:t>Geodetic Applications of GPS</a:t>
            </a:r>
            <a:r>
              <a:rPr lang="ja-JP" altLang="en-US" sz="900" b="0">
                <a:latin typeface="Papyrus" charset="0"/>
                <a:cs typeface="Papyrus" charset="0"/>
              </a:rPr>
              <a:t>”</a:t>
            </a:r>
            <a:endParaRPr lang="en-US" sz="900" b="0">
              <a:latin typeface="Papyrus" charset="0"/>
              <a:cs typeface="Papyrus" charset="0"/>
            </a:endParaRPr>
          </a:p>
        </p:txBody>
      </p:sp>
      <p:pic>
        <p:nvPicPr>
          <p:cNvPr id="2" name="Picture 1" descr="gps phase ambiguity transp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-265134"/>
            <a:ext cx="8597900" cy="640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19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/>
            <a:fld id="{582CCE09-F4D4-6B46-A92D-ED5A25418123}" type="slidenum">
              <a:rPr lang="en-US" sz="1200">
                <a:solidFill>
                  <a:srgbClr val="D38E27"/>
                </a:solidFill>
                <a:latin typeface="Papyrus" charset="0"/>
                <a:cs typeface="Papyrus" charset="0"/>
              </a:rPr>
              <a:pPr eaLnBrk="1" hangingPunct="1"/>
              <a:t>18</a:t>
            </a:fld>
            <a:endParaRPr lang="en-US" sz="1200">
              <a:solidFill>
                <a:srgbClr val="D38E27"/>
              </a:solidFill>
              <a:latin typeface="Papyrus" charset="0"/>
              <a:cs typeface="Papyrus" charset="0"/>
            </a:endParaRP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0" y="563563"/>
            <a:ext cx="91440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 smtClean="0">
                <a:latin typeface="Papyrus" charset="0"/>
                <a:cs typeface="Arial" charset="0"/>
              </a:rPr>
              <a:t>(some/selected) GPS </a:t>
            </a:r>
            <a:r>
              <a:rPr lang="en-US" b="0" dirty="0" smtClean="0">
                <a:latin typeface="Papyrus" charset="0"/>
                <a:cs typeface="Arial" charset="0"/>
              </a:rPr>
              <a:t>applications</a:t>
            </a:r>
          </a:p>
          <a:p>
            <a:pPr algn="ctr" eaLnBrk="1" hangingPunct="1"/>
            <a:endParaRPr lang="en-US" b="0" dirty="0">
              <a:latin typeface="Papyrus" charset="0"/>
              <a:cs typeface="Arial" charset="0"/>
            </a:endParaRPr>
          </a:p>
          <a:p>
            <a:pPr algn="ctr" eaLnBrk="1" hangingPunct="1"/>
            <a:endParaRPr lang="en-US" b="0" dirty="0" smtClean="0">
              <a:latin typeface="Papyrus" charset="0"/>
              <a:cs typeface="Arial" charset="0"/>
            </a:endParaRPr>
          </a:p>
          <a:p>
            <a:pPr algn="ctr" eaLnBrk="1" hangingPunct="1"/>
            <a:endParaRPr lang="en-US" b="0" dirty="0">
              <a:latin typeface="Papyrus" charset="0"/>
              <a:cs typeface="Arial" charset="0"/>
            </a:endParaRPr>
          </a:p>
          <a:p>
            <a:pPr algn="ctr" eaLnBrk="1" hangingPunct="1"/>
            <a:endParaRPr lang="en-US" b="0" dirty="0" smtClean="0">
              <a:latin typeface="Papyrus" charset="0"/>
              <a:cs typeface="Arial" charset="0"/>
            </a:endParaRPr>
          </a:p>
          <a:p>
            <a:pPr algn="ctr" eaLnBrk="1" hangingPunct="1"/>
            <a:endParaRPr lang="en-US" b="0" dirty="0">
              <a:latin typeface="Papyrus" charset="0"/>
              <a:cs typeface="Arial" charset="0"/>
            </a:endParaRPr>
          </a:p>
          <a:p>
            <a:pPr algn="ctr" eaLnBrk="1" hangingPunct="1"/>
            <a:r>
              <a:rPr lang="en-US" b="0" dirty="0" smtClean="0">
                <a:latin typeface="Papyrus" charset="0"/>
                <a:cs typeface="Arial" charset="0"/>
              </a:rPr>
              <a:t>Plate Motions</a:t>
            </a:r>
          </a:p>
          <a:p>
            <a:pPr algn="ctr" eaLnBrk="1" hangingPunct="1"/>
            <a:endParaRPr lang="en-US" b="0" dirty="0">
              <a:latin typeface="Papyrus" charset="0"/>
              <a:cs typeface="Arial" charset="0"/>
            </a:endParaRPr>
          </a:p>
          <a:p>
            <a:pPr algn="ctr" eaLnBrk="1" hangingPunct="1"/>
            <a:r>
              <a:rPr lang="en-US" b="0" dirty="0" smtClean="0">
                <a:latin typeface="Papyrus" charset="0"/>
                <a:cs typeface="Arial" charset="0"/>
              </a:rPr>
              <a:t>Quantification of plate boundary (and other) deformations of (not so) “solid” earth.</a:t>
            </a:r>
            <a:endParaRPr lang="en-US" b="0" dirty="0">
              <a:latin typeface="Papyrus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865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/>
            <a:fld id="{582CCE09-F4D4-6B46-A92D-ED5A25418123}" type="slidenum">
              <a:rPr lang="en-US" sz="1200">
                <a:solidFill>
                  <a:srgbClr val="D38E27"/>
                </a:solidFill>
                <a:latin typeface="Papyrus" charset="0"/>
                <a:cs typeface="Papyrus" charset="0"/>
              </a:rPr>
              <a:pPr eaLnBrk="1" hangingPunct="1"/>
              <a:t>19</a:t>
            </a:fld>
            <a:endParaRPr lang="en-US" sz="1200">
              <a:solidFill>
                <a:srgbClr val="D38E27"/>
              </a:solidFill>
              <a:latin typeface="Papyrus" charset="0"/>
              <a:cs typeface="Papyrus" charset="0"/>
            </a:endParaRP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0" y="131763"/>
            <a:ext cx="9144000" cy="526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>
                <a:latin typeface="Papyrus" charset="0"/>
                <a:cs typeface="Arial" charset="0"/>
              </a:rPr>
              <a:t>Plate </a:t>
            </a:r>
            <a:r>
              <a:rPr lang="en-US" b="0" dirty="0" smtClean="0">
                <a:latin typeface="Papyrus" charset="0"/>
                <a:cs typeface="Arial" charset="0"/>
              </a:rPr>
              <a:t>motions</a:t>
            </a:r>
          </a:p>
          <a:p>
            <a:pPr algn="ctr" eaLnBrk="1" hangingPunct="1"/>
            <a:endParaRPr lang="en-US" b="0" dirty="0">
              <a:latin typeface="Papyrus" charset="0"/>
              <a:cs typeface="Arial" charset="0"/>
            </a:endParaRPr>
          </a:p>
          <a:p>
            <a:pPr algn="ctr" eaLnBrk="1" hangingPunct="1"/>
            <a:endParaRPr lang="en-US" b="0" dirty="0" smtClean="0">
              <a:latin typeface="Papyrus" charset="0"/>
              <a:cs typeface="Arial" charset="0"/>
            </a:endParaRPr>
          </a:p>
          <a:p>
            <a:pPr algn="ctr" eaLnBrk="1" hangingPunct="1"/>
            <a:endParaRPr lang="en-US" b="0" dirty="0">
              <a:latin typeface="Papyrus" charset="0"/>
              <a:cs typeface="Arial" charset="0"/>
            </a:endParaRPr>
          </a:p>
          <a:p>
            <a:pPr algn="ctr" eaLnBrk="1" hangingPunct="1"/>
            <a:endParaRPr lang="en-US" b="0" dirty="0" smtClean="0">
              <a:latin typeface="Papyrus" charset="0"/>
              <a:cs typeface="Arial" charset="0"/>
            </a:endParaRPr>
          </a:p>
          <a:p>
            <a:pPr algn="ctr" eaLnBrk="1" hangingPunct="1"/>
            <a:endParaRPr lang="en-US" b="0" dirty="0">
              <a:latin typeface="Papyrus" charset="0"/>
              <a:cs typeface="Arial" charset="0"/>
            </a:endParaRPr>
          </a:p>
          <a:p>
            <a:pPr algn="ctr" eaLnBrk="1" hangingPunct="1"/>
            <a:endParaRPr lang="en-US" b="0" dirty="0">
              <a:latin typeface="Papyrus" charset="0"/>
              <a:cs typeface="Arial" charset="0"/>
            </a:endParaRPr>
          </a:p>
          <a:p>
            <a:pPr algn="ctr" eaLnBrk="1" hangingPunct="1"/>
            <a:r>
              <a:rPr lang="en-US" b="0" dirty="0">
                <a:latin typeface="Papyrus" charset="0"/>
                <a:cs typeface="Arial" charset="0"/>
              </a:rPr>
              <a:t>NUVEL – geologic</a:t>
            </a:r>
          </a:p>
          <a:p>
            <a:pPr algn="ctr" eaLnBrk="1" hangingPunct="1"/>
            <a:endParaRPr lang="en-US" b="0" dirty="0">
              <a:latin typeface="Papyrus" charset="0"/>
              <a:cs typeface="Arial" charset="0"/>
            </a:endParaRPr>
          </a:p>
          <a:p>
            <a:pPr algn="ctr" eaLnBrk="1" hangingPunct="1"/>
            <a:endParaRPr lang="en-US" b="0" dirty="0">
              <a:latin typeface="Papyrus" charset="0"/>
              <a:cs typeface="Arial" charset="0"/>
            </a:endParaRPr>
          </a:p>
          <a:p>
            <a:pPr algn="ctr" eaLnBrk="1" hangingPunct="1"/>
            <a:endParaRPr lang="en-US" b="0" dirty="0">
              <a:latin typeface="Papyrus" charset="0"/>
              <a:cs typeface="Arial" charset="0"/>
            </a:endParaRPr>
          </a:p>
          <a:p>
            <a:pPr algn="ctr" eaLnBrk="1" hangingPunct="1"/>
            <a:r>
              <a:rPr lang="en-US" b="0" dirty="0">
                <a:latin typeface="Papyrus" charset="0"/>
                <a:cs typeface="Arial" charset="0"/>
              </a:rPr>
              <a:t>GPS – non-</a:t>
            </a:r>
            <a:r>
              <a:rPr lang="en-US" b="0" dirty="0" smtClean="0">
                <a:latin typeface="Papyrus" charset="0"/>
                <a:cs typeface="Arial" charset="0"/>
              </a:rPr>
              <a:t>geologic</a:t>
            </a:r>
            <a:endParaRPr lang="en-US" b="0" dirty="0">
              <a:latin typeface="Papyrus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3362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ibt of planet is ellipse transp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77215"/>
            <a:ext cx="9144000" cy="657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78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/>
            <a:fld id="{E04B4220-6CC1-4540-8A21-E53AABDB8593}" type="slidenum">
              <a:rPr lang="en-US" sz="1200">
                <a:solidFill>
                  <a:srgbClr val="D38E27"/>
                </a:solidFill>
                <a:latin typeface="Papyrus" charset="0"/>
                <a:cs typeface="Papyrus" charset="0"/>
              </a:rPr>
              <a:pPr eaLnBrk="1" hangingPunct="1"/>
              <a:t>20</a:t>
            </a:fld>
            <a:endParaRPr lang="en-US" sz="1200">
              <a:solidFill>
                <a:srgbClr val="D38E27"/>
              </a:solidFill>
              <a:latin typeface="Papyrus" charset="0"/>
              <a:cs typeface="Papyrus" charset="0"/>
            </a:endParaRP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019800"/>
            <a:ext cx="91440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900">
                <a:latin typeface="Papyrus" charset="0"/>
                <a:cs typeface="Arial" charset="0"/>
              </a:rPr>
              <a:t>THE PLATE TECTONIC APPROXIMATION: Plate Nonrigidity, Diffuse Plate Boundaries, and Global Plate Reconstructions</a:t>
            </a:r>
          </a:p>
          <a:p>
            <a:pPr algn="l" eaLnBrk="1" hangingPunct="1"/>
            <a:r>
              <a:rPr lang="en-US" sz="900">
                <a:latin typeface="Papyrus" charset="0"/>
                <a:cs typeface="Arial" charset="0"/>
              </a:rPr>
              <a:t>Richard G. Gordon</a:t>
            </a:r>
          </a:p>
          <a:p>
            <a:pPr algn="l" eaLnBrk="1" hangingPunct="1"/>
            <a:r>
              <a:rPr lang="en-US" sz="900">
                <a:latin typeface="Papyrus" charset="0"/>
                <a:cs typeface="Arial" charset="0"/>
              </a:rPr>
              <a:t>Annual Review of Earth and Planetary Sciences</a:t>
            </a:r>
            <a:br>
              <a:rPr lang="en-US" sz="900">
                <a:latin typeface="Papyrus" charset="0"/>
                <a:cs typeface="Arial" charset="0"/>
              </a:rPr>
            </a:br>
            <a:r>
              <a:rPr lang="en-US" sz="900">
                <a:latin typeface="Papyrus" charset="0"/>
                <a:cs typeface="Arial" charset="0"/>
              </a:rPr>
              <a:t>Vol. 26: 615-642 (Volume publication date May 1998) </a:t>
            </a:r>
            <a:br>
              <a:rPr lang="en-US" sz="900">
                <a:latin typeface="Papyrus" charset="0"/>
                <a:cs typeface="Arial" charset="0"/>
              </a:rPr>
            </a:br>
            <a:r>
              <a:rPr lang="en-US" sz="900">
                <a:latin typeface="Papyrus" charset="0"/>
                <a:cs typeface="Arial" charset="0"/>
              </a:rPr>
              <a:t>(doi:10.1146/annurev.earth.26.1.615) 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0" y="433388"/>
            <a:ext cx="9144000" cy="440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 dirty="0" smtClean="0">
                <a:latin typeface="Papyrus" charset="0"/>
                <a:cs typeface="Arial" charset="0"/>
              </a:rPr>
              <a:t>What are limits on strain </a:t>
            </a:r>
            <a:r>
              <a:rPr lang="en-US" b="0" dirty="0">
                <a:latin typeface="Papyrus" charset="0"/>
                <a:cs typeface="Arial" charset="0"/>
              </a:rPr>
              <a:t>rates </a:t>
            </a:r>
            <a:r>
              <a:rPr lang="en-US" b="0" dirty="0" smtClean="0">
                <a:latin typeface="Papyrus" charset="0"/>
                <a:cs typeface="Arial" charset="0"/>
              </a:rPr>
              <a:t>in</a:t>
            </a:r>
            <a:endParaRPr lang="en-US" b="0" dirty="0">
              <a:latin typeface="Papyrus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b="0" dirty="0">
                <a:latin typeface="Papyrus" charset="0"/>
                <a:cs typeface="Arial" charset="0"/>
              </a:rPr>
              <a:t>stable plate interiors -</a:t>
            </a:r>
          </a:p>
          <a:p>
            <a:pPr algn="ctr" eaLnBrk="1" hangingPunct="1">
              <a:spcBef>
                <a:spcPct val="50000"/>
              </a:spcBef>
            </a:pPr>
            <a:endParaRPr lang="en-US" b="0" dirty="0" smtClean="0">
              <a:latin typeface="Papyrus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b="0" dirty="0">
              <a:latin typeface="Papyrus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b="0" dirty="0">
                <a:latin typeface="Papyrus" charset="0"/>
                <a:cs typeface="Arial" charset="0"/>
              </a:rPr>
              <a:t>bounded between</a:t>
            </a:r>
          </a:p>
          <a:p>
            <a:pPr algn="ctr" eaLnBrk="1" hangingPunct="1">
              <a:spcBef>
                <a:spcPct val="50000"/>
              </a:spcBef>
            </a:pPr>
            <a:endParaRPr lang="en-US" b="0" dirty="0">
              <a:latin typeface="Papyrus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b="0" dirty="0">
                <a:latin typeface="Papyrus" charset="0"/>
                <a:cs typeface="Arial" charset="0"/>
              </a:rPr>
              <a:t>10</a:t>
            </a:r>
            <a:r>
              <a:rPr lang="en-US" b="0" baseline="30000" dirty="0">
                <a:latin typeface="Papyrus" charset="0"/>
                <a:cs typeface="Arial" charset="0"/>
              </a:rPr>
              <a:t>-12</a:t>
            </a:r>
            <a:r>
              <a:rPr lang="en-US" b="0" dirty="0">
                <a:latin typeface="Papyrus" charset="0"/>
                <a:cs typeface="Arial" charset="0"/>
              </a:rPr>
              <a:t> -10</a:t>
            </a:r>
            <a:r>
              <a:rPr lang="en-US" b="0" baseline="30000" dirty="0">
                <a:latin typeface="Papyrus" charset="0"/>
                <a:cs typeface="Arial" charset="0"/>
              </a:rPr>
              <a:t>-11</a:t>
            </a:r>
            <a:r>
              <a:rPr lang="en-US" b="0" dirty="0">
                <a:latin typeface="Papyrus" charset="0"/>
                <a:cs typeface="Arial" charset="0"/>
              </a:rPr>
              <a:t> and 10</a:t>
            </a:r>
            <a:r>
              <a:rPr lang="en-US" b="0" baseline="30000" dirty="0">
                <a:latin typeface="Papyrus" charset="0"/>
                <a:cs typeface="Arial" charset="0"/>
              </a:rPr>
              <a:t>-10</a:t>
            </a:r>
            <a:r>
              <a:rPr lang="en-US" b="0" dirty="0">
                <a:latin typeface="Papyrus" charset="0"/>
                <a:cs typeface="Arial" charset="0"/>
              </a:rPr>
              <a:t> year</a:t>
            </a:r>
            <a:r>
              <a:rPr lang="en-US" b="0" baseline="30000" dirty="0">
                <a:latin typeface="Papyrus" charset="0"/>
                <a:cs typeface="Arial" charset="0"/>
              </a:rPr>
              <a:t>-1</a:t>
            </a:r>
            <a:r>
              <a:rPr lang="en-US" b="0" dirty="0">
                <a:latin typeface="Papyrus" charset="0"/>
                <a:cs typeface="Arial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786999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/>
            <a:fld id="{C2207104-A8FF-164A-9062-5DB0607064C7}" type="slidenum">
              <a:rPr lang="en-US" sz="1200">
                <a:solidFill>
                  <a:srgbClr val="D38E27"/>
                </a:solidFill>
                <a:latin typeface="Papyrus" charset="0"/>
                <a:cs typeface="Papyrus" charset="0"/>
              </a:rPr>
              <a:pPr eaLnBrk="1" hangingPunct="1"/>
              <a:t>21</a:t>
            </a:fld>
            <a:endParaRPr lang="en-US" sz="1200">
              <a:solidFill>
                <a:srgbClr val="D38E27"/>
              </a:solidFill>
              <a:latin typeface="Papyrus" charset="0"/>
              <a:cs typeface="Papyrus" charset="0"/>
            </a:endParaRPr>
          </a:p>
        </p:txBody>
      </p:sp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0" y="622300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 dirty="0" smtClean="0">
                <a:latin typeface="Papyrus" charset="0"/>
                <a:cs typeface="Arial" charset="0"/>
              </a:rPr>
              <a:t>picture </a:t>
            </a:r>
            <a:r>
              <a:rPr lang="en-US" b="0" dirty="0" smtClean="0">
                <a:latin typeface="Papyrus" charset="0"/>
                <a:cs typeface="Arial" charset="0"/>
              </a:rPr>
              <a:t>of </a:t>
            </a:r>
            <a:r>
              <a:rPr lang="en-US" b="0" dirty="0" smtClean="0">
                <a:latin typeface="Papyrus" charset="0"/>
                <a:cs typeface="Arial" charset="0"/>
              </a:rPr>
              <a:t>GPS site motions – shows plate motions</a:t>
            </a:r>
            <a:endParaRPr lang="en-US" b="0" dirty="0">
              <a:latin typeface="Papyrus" charset="0"/>
              <a:cs typeface="Arial" charset="0"/>
            </a:endParaRPr>
          </a:p>
        </p:txBody>
      </p:sp>
      <p:pic>
        <p:nvPicPr>
          <p:cNvPr id="2" name="Picture 1" descr="heflin2004 transp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82082"/>
            <a:ext cx="8102600" cy="614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97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/>
            <a:fld id="{1B959426-2CEF-C84E-8945-6E7D367C6547}" type="slidenum">
              <a:rPr lang="en-US" sz="1200">
                <a:solidFill>
                  <a:srgbClr val="D38E27"/>
                </a:solidFill>
                <a:latin typeface="Papyrus" charset="0"/>
                <a:cs typeface="Papyrus" charset="0"/>
              </a:rPr>
              <a:pPr eaLnBrk="1" hangingPunct="1"/>
              <a:t>22</a:t>
            </a:fld>
            <a:endParaRPr lang="en-US" sz="1200">
              <a:solidFill>
                <a:srgbClr val="D38E27"/>
              </a:solidFill>
              <a:latin typeface="Papyrus" charset="0"/>
              <a:cs typeface="Papyrus" charset="0"/>
            </a:endParaRPr>
          </a:p>
        </p:txBody>
      </p:sp>
      <p:sp>
        <p:nvSpPr>
          <p:cNvPr id="39938" name="Text Box 4"/>
          <p:cNvSpPr txBox="1">
            <a:spLocks noChangeArrowheads="1"/>
          </p:cNvSpPr>
          <p:nvPr/>
        </p:nvSpPr>
        <p:spPr bwMode="auto">
          <a:xfrm>
            <a:off x="0" y="398463"/>
            <a:ext cx="9144000" cy="569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 smtClean="0">
                <a:latin typeface="Papyrus" charset="0"/>
                <a:cs typeface="Arial" charset="0"/>
              </a:rPr>
              <a:t>We now have to consider two </a:t>
            </a:r>
            <a:r>
              <a:rPr lang="en-US" b="0" dirty="0">
                <a:latin typeface="Papyrus" charset="0"/>
                <a:cs typeface="Arial" charset="0"/>
              </a:rPr>
              <a:t>distinct reference systems:</a:t>
            </a:r>
          </a:p>
          <a:p>
            <a:pPr algn="ctr" eaLnBrk="1" hangingPunct="1"/>
            <a:endParaRPr lang="en-US" b="0" dirty="0" smtClean="0">
              <a:latin typeface="Papyrus" charset="0"/>
              <a:cs typeface="Arial" charset="0"/>
            </a:endParaRPr>
          </a:p>
          <a:p>
            <a:pPr algn="ctr" eaLnBrk="1" hangingPunct="1"/>
            <a:endParaRPr lang="en-US" b="0" dirty="0">
              <a:latin typeface="Papyrus" charset="0"/>
              <a:cs typeface="Arial" charset="0"/>
            </a:endParaRPr>
          </a:p>
          <a:p>
            <a:pPr algn="ctr" eaLnBrk="1" hangingPunct="1"/>
            <a:endParaRPr lang="en-US" b="0" dirty="0">
              <a:latin typeface="Papyrus" charset="0"/>
              <a:cs typeface="Arial" charset="0"/>
            </a:endParaRPr>
          </a:p>
          <a:p>
            <a:pPr algn="ctr" eaLnBrk="1" hangingPunct="1">
              <a:buFontTx/>
              <a:buAutoNum type="arabicPeriod"/>
            </a:pPr>
            <a:r>
              <a:rPr lang="en-US" b="0" dirty="0">
                <a:latin typeface="Papyrus" charset="0"/>
                <a:cs typeface="Arial" charset="0"/>
              </a:rPr>
              <a:t>space-fixed (quasi) inertial system</a:t>
            </a:r>
          </a:p>
          <a:p>
            <a:pPr algn="ctr" eaLnBrk="1" hangingPunct="1"/>
            <a:endParaRPr lang="en-US" b="0" dirty="0">
              <a:latin typeface="Papyrus" charset="0"/>
              <a:cs typeface="Arial" charset="0"/>
            </a:endParaRPr>
          </a:p>
          <a:p>
            <a:pPr algn="ctr" eaLnBrk="1" hangingPunct="1"/>
            <a:endParaRPr lang="en-US" b="0" dirty="0">
              <a:latin typeface="Papyrus" charset="0"/>
              <a:cs typeface="Arial" charset="0"/>
            </a:endParaRPr>
          </a:p>
          <a:p>
            <a:pPr algn="ctr" eaLnBrk="1" hangingPunct="1"/>
            <a:r>
              <a:rPr lang="en-US" b="0" dirty="0">
                <a:latin typeface="Papyrus" charset="0"/>
                <a:cs typeface="Arial" charset="0"/>
              </a:rPr>
              <a:t>2. Earth-fixed terrestrial system</a:t>
            </a:r>
          </a:p>
          <a:p>
            <a:pPr algn="ctr" eaLnBrk="1" hangingPunct="1"/>
            <a:endParaRPr lang="en-US" b="0" dirty="0" smtClean="0">
              <a:latin typeface="Papyrus" charset="0"/>
              <a:cs typeface="Arial" charset="0"/>
            </a:endParaRPr>
          </a:p>
          <a:p>
            <a:pPr algn="ctr" eaLnBrk="1" hangingPunct="1"/>
            <a:endParaRPr lang="en-US" b="0" dirty="0">
              <a:latin typeface="Papyrus" charset="0"/>
              <a:cs typeface="Arial" charset="0"/>
            </a:endParaRPr>
          </a:p>
          <a:p>
            <a:pPr algn="ctr" eaLnBrk="1" hangingPunct="1"/>
            <a:r>
              <a:rPr lang="en-US" b="0" dirty="0">
                <a:latin typeface="Papyrus" charset="0"/>
                <a:cs typeface="Arial" charset="0"/>
              </a:rPr>
              <a:t>-----------------</a:t>
            </a:r>
          </a:p>
          <a:p>
            <a:pPr algn="ctr" eaLnBrk="1" hangingPunct="1"/>
            <a:r>
              <a:rPr lang="en-US" b="0" dirty="0">
                <a:latin typeface="Papyrus" charset="0"/>
                <a:cs typeface="Arial" charset="0"/>
              </a:rPr>
              <a:t>Both systems use center of earth and earth rotation in definition and realization</a:t>
            </a:r>
          </a:p>
        </p:txBody>
      </p:sp>
    </p:spTree>
    <p:extLst>
      <p:ext uri="{BB962C8B-B14F-4D97-AF65-F5344CB8AC3E}">
        <p14:creationId xmlns:p14="http://schemas.microsoft.com/office/powerpoint/2010/main" val="3599085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987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/>
            <a:fld id="{1B959426-2CEF-C84E-8945-6E7D367C6547}" type="slidenum">
              <a:rPr lang="en-US" sz="1200">
                <a:solidFill>
                  <a:srgbClr val="D38E27"/>
                </a:solidFill>
                <a:latin typeface="Papyrus" charset="0"/>
                <a:cs typeface="Papyrus" charset="0"/>
              </a:rPr>
              <a:pPr eaLnBrk="1" hangingPunct="1"/>
              <a:t>23</a:t>
            </a:fld>
            <a:endParaRPr lang="en-US" sz="1200">
              <a:solidFill>
                <a:srgbClr val="D38E27"/>
              </a:solidFill>
              <a:latin typeface="Papyrus" charset="0"/>
              <a:cs typeface="Papyrus" charset="0"/>
            </a:endParaRPr>
          </a:p>
        </p:txBody>
      </p:sp>
      <p:pic>
        <p:nvPicPr>
          <p:cNvPr id="6" name="Picture 5" descr="geoid_ellipsoid_topo transp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156" y="4025900"/>
            <a:ext cx="4602163" cy="2832100"/>
          </a:xfrm>
          <a:prstGeom prst="rect">
            <a:avLst/>
          </a:prstGeom>
        </p:spPr>
      </p:pic>
      <p:pic>
        <p:nvPicPr>
          <p:cNvPr id="4" name="Picture 3" descr="geoid4 transp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012" y="-292100"/>
            <a:ext cx="5779211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04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/>
            <a:fld id="{A2D4F5B5-9F54-264A-9119-FFE00EDFBF57}" type="slidenum">
              <a:rPr lang="en-US" sz="1200">
                <a:solidFill>
                  <a:srgbClr val="D38E27"/>
                </a:solidFill>
                <a:latin typeface="Papyrus" charset="0"/>
                <a:cs typeface="Papyrus" charset="0"/>
              </a:rPr>
              <a:pPr eaLnBrk="1" hangingPunct="1"/>
              <a:t>24</a:t>
            </a:fld>
            <a:endParaRPr lang="en-US" sz="1200">
              <a:solidFill>
                <a:srgbClr val="D38E27"/>
              </a:solidFill>
              <a:latin typeface="Papyrus" charset="0"/>
              <a:cs typeface="Papyrus" charset="0"/>
            </a:endParaRPr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0" y="6338888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 dirty="0">
                <a:latin typeface="Papyrus" charset="0"/>
                <a:cs typeface="Arial" charset="0"/>
              </a:rPr>
              <a:t>Velocities of IGS global tracking GPS sites in ITRF.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7089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/>
            <a:fld id="{EA0075F1-E464-A442-BDF9-9F80F5792AE0}" type="slidenum">
              <a:rPr lang="en-US" sz="1200">
                <a:solidFill>
                  <a:srgbClr val="D38E27"/>
                </a:solidFill>
                <a:latin typeface="Papyrus" charset="0"/>
                <a:cs typeface="Papyrus" charset="0"/>
              </a:rPr>
              <a:pPr eaLnBrk="1" hangingPunct="1"/>
              <a:t>25</a:t>
            </a:fld>
            <a:endParaRPr lang="en-US" sz="1200">
              <a:solidFill>
                <a:srgbClr val="D38E27"/>
              </a:solidFill>
              <a:latin typeface="Papyrus" charset="0"/>
              <a:cs typeface="Papyrus" charset="0"/>
            </a:endParaRPr>
          </a:p>
        </p:txBody>
      </p:sp>
      <p:pic>
        <p:nvPicPr>
          <p:cNvPr id="44034" name="Picture 3" descr="vel_nn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0" y="59436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 dirty="0">
                <a:latin typeface="Papyrus" charset="0"/>
                <a:cs typeface="Arial" charset="0"/>
              </a:rPr>
              <a:t>Gridded view of </a:t>
            </a:r>
            <a:r>
              <a:rPr lang="en-US" b="0" dirty="0" smtClean="0">
                <a:latin typeface="Papyrus" charset="0"/>
                <a:cs typeface="Arial" charset="0"/>
              </a:rPr>
              <a:t>GPS defined plate </a:t>
            </a:r>
            <a:r>
              <a:rPr lang="en-US" b="0" dirty="0">
                <a:latin typeface="Papyrus" charset="0"/>
                <a:cs typeface="Arial" charset="0"/>
              </a:rPr>
              <a:t>velocities in ITRF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200" b="0" dirty="0">
                <a:latin typeface="Papyrus" charset="0"/>
                <a:cs typeface="Arial" charset="0"/>
              </a:rPr>
              <a:t>(approximates NUVEL, but does not </a:t>
            </a:r>
            <a:r>
              <a:rPr lang="ja-JP" altLang="en-US" sz="1200" b="0" dirty="0">
                <a:latin typeface="Papyrus" charset="0"/>
                <a:cs typeface="Arial" charset="0"/>
              </a:rPr>
              <a:t>“</a:t>
            </a:r>
            <a:r>
              <a:rPr lang="en-US" altLang="ja-JP" sz="1200" b="0" dirty="0">
                <a:latin typeface="Papyrus" charset="0"/>
                <a:cs typeface="Arial" charset="0"/>
              </a:rPr>
              <a:t>look like</a:t>
            </a:r>
            <a:r>
              <a:rPr lang="ja-JP" altLang="en-US" sz="1200" b="0" dirty="0">
                <a:latin typeface="Papyrus" charset="0"/>
                <a:cs typeface="Arial" charset="0"/>
              </a:rPr>
              <a:t>”</a:t>
            </a:r>
            <a:r>
              <a:rPr lang="en-US" altLang="ja-JP" sz="1200" b="0" dirty="0">
                <a:latin typeface="Papyrus" charset="0"/>
                <a:cs typeface="Arial" charset="0"/>
              </a:rPr>
              <a:t> NUVEL because NUVEL shows relative motions)</a:t>
            </a:r>
            <a:endParaRPr lang="en-US" sz="1200" b="0" dirty="0">
              <a:latin typeface="Papyrus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067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/>
            <a:fld id="{9C246699-B5E3-824C-9833-DFB6A31E7891}" type="slidenum">
              <a:rPr lang="en-US" sz="1200">
                <a:solidFill>
                  <a:srgbClr val="D38E27"/>
                </a:solidFill>
                <a:latin typeface="Papyrus" charset="0"/>
                <a:cs typeface="Papyrus" charset="0"/>
              </a:rPr>
              <a:pPr eaLnBrk="1" hangingPunct="1"/>
              <a:t>3</a:t>
            </a:fld>
            <a:endParaRPr lang="en-US" sz="1200">
              <a:solidFill>
                <a:srgbClr val="D38E27"/>
              </a:solidFill>
              <a:latin typeface="Papyrus" charset="0"/>
              <a:cs typeface="Papyrus" charset="0"/>
            </a:endParaRPr>
          </a:p>
        </p:txBody>
      </p:sp>
      <p:sp>
        <p:nvSpPr>
          <p:cNvPr id="1833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effectLst/>
                <a:latin typeface="Papyrus"/>
              </a:rPr>
              <a:t>The Global Positioning System</a:t>
            </a:r>
            <a:br>
              <a:rPr lang="en-US" sz="2800" b="1" dirty="0">
                <a:solidFill>
                  <a:schemeClr val="tx1"/>
                </a:solidFill>
                <a:effectLst/>
                <a:latin typeface="Papyrus"/>
              </a:rPr>
            </a:br>
            <a:r>
              <a:rPr lang="en-US" sz="2800" b="1" dirty="0">
                <a:solidFill>
                  <a:schemeClr val="tx1"/>
                </a:solidFill>
                <a:effectLst/>
                <a:latin typeface="Papyrus"/>
              </a:rPr>
              <a:t>(GPS)</a:t>
            </a:r>
          </a:p>
        </p:txBody>
      </p:sp>
      <p:pic>
        <p:nvPicPr>
          <p:cNvPr id="80899" name="Picture 3" descr="GPS_satell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200400"/>
            <a:ext cx="3200400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0" y="6629400"/>
            <a:ext cx="3962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>
                <a:latin typeface="Papyrus" charset="0"/>
                <a:cs typeface="Papyrus" charset="0"/>
              </a:rPr>
              <a:t>A. Ganse, U. Washington , http://staff.washington.edu/aganse/</a:t>
            </a:r>
          </a:p>
        </p:txBody>
      </p:sp>
    </p:spTree>
    <p:extLst>
      <p:ext uri="{BB962C8B-B14F-4D97-AF65-F5344CB8AC3E}">
        <p14:creationId xmlns:p14="http://schemas.microsoft.com/office/powerpoint/2010/main" val="722832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2"/>
          <p:cNvSpPr txBox="1">
            <a:spLocks noChangeArrowheads="1"/>
          </p:cNvSpPr>
          <p:nvPr/>
        </p:nvSpPr>
        <p:spPr bwMode="auto">
          <a:xfrm>
            <a:off x="0" y="420688"/>
            <a:ext cx="9144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Papyrus" charset="0"/>
                <a:cs typeface="Papyrus" charset="0"/>
              </a:rPr>
              <a:t>Introduction to GPS system</a:t>
            </a:r>
          </a:p>
          <a:p>
            <a:pPr algn="ctr" eaLnBrk="1" hangingPunct="1"/>
            <a:endParaRPr lang="en-US" dirty="0">
              <a:latin typeface="Papyrus" charset="0"/>
              <a:cs typeface="Papyrus" charset="0"/>
            </a:endParaRPr>
          </a:p>
          <a:p>
            <a:pPr algn="ctr" eaLnBrk="1" hangingPunct="1"/>
            <a:endParaRPr lang="en-US" dirty="0">
              <a:latin typeface="Papyrus" charset="0"/>
              <a:cs typeface="Papyrus" charset="0"/>
            </a:endParaRPr>
          </a:p>
          <a:p>
            <a:pPr algn="ctr" eaLnBrk="1" hangingPunct="1"/>
            <a:r>
              <a:rPr lang="en-US" dirty="0">
                <a:latin typeface="Papyrus" charset="0"/>
                <a:cs typeface="Papyrus" charset="0"/>
              </a:rPr>
              <a:t>Positioning/navigation/time transfer system designed, built and funded by US DOD.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0" y="3900488"/>
            <a:ext cx="9144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Papyrus" charset="0"/>
                <a:cs typeface="Papyrus" charset="0"/>
              </a:rPr>
              <a:t>somewhat unforeseen and definitely </a:t>
            </a:r>
            <a:r>
              <a:rPr lang="en-US" dirty="0" smtClean="0">
                <a:latin typeface="Papyrus" charset="0"/>
                <a:cs typeface="Papyrus" charset="0"/>
              </a:rPr>
              <a:t>unplanned</a:t>
            </a:r>
            <a:endParaRPr lang="en-US" dirty="0">
              <a:latin typeface="Papyrus" charset="0"/>
              <a:cs typeface="Papyrus" charset="0"/>
            </a:endParaRPr>
          </a:p>
          <a:p>
            <a:pPr algn="ctr" eaLnBrk="1" hangingPunct="1"/>
            <a:endParaRPr lang="en-US" dirty="0">
              <a:latin typeface="Papyrus" charset="0"/>
              <a:cs typeface="Papyrus" charset="0"/>
            </a:endParaRPr>
          </a:p>
          <a:p>
            <a:pPr algn="ctr" eaLnBrk="1" hangingPunct="1"/>
            <a:r>
              <a:rPr lang="en-US" dirty="0">
                <a:latin typeface="Papyrus" charset="0"/>
                <a:cs typeface="Papyrus" charset="0"/>
              </a:rPr>
              <a:t>Explosion of civilian use based on </a:t>
            </a:r>
            <a:r>
              <a:rPr lang="en-US" dirty="0" smtClean="0">
                <a:latin typeface="Papyrus" charset="0"/>
                <a:cs typeface="Papyrus" charset="0"/>
              </a:rPr>
              <a:t>technological</a:t>
            </a:r>
            <a:r>
              <a:rPr lang="en-US" dirty="0">
                <a:latin typeface="Papyrus" charset="0"/>
                <a:cs typeface="Papyrus" charset="0"/>
              </a:rPr>
              <a:t>/engineering developments</a:t>
            </a:r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/>
            <a:fld id="{BA862E04-F65C-1447-A412-2518FCEAC670}" type="slidenum">
              <a:rPr lang="en-US" sz="1200">
                <a:solidFill>
                  <a:srgbClr val="D38E27"/>
                </a:solidFill>
                <a:cs typeface="Papyrus" charset="0"/>
              </a:rPr>
              <a:pPr eaLnBrk="1" hangingPunct="1"/>
              <a:t>4</a:t>
            </a:fld>
            <a:endParaRPr lang="en-US" sz="1200">
              <a:solidFill>
                <a:srgbClr val="D38E27"/>
              </a:solidFill>
              <a:cs typeface="Papyru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73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/>
            <a:fld id="{C34285D2-D119-FE4E-BA97-9B3E55D92FCB}" type="slidenum">
              <a:rPr lang="en-US" sz="1200">
                <a:solidFill>
                  <a:srgbClr val="D38E27"/>
                </a:solidFill>
                <a:latin typeface="Papyrus" charset="0"/>
                <a:cs typeface="Papyrus" charset="0"/>
              </a:rPr>
              <a:pPr eaLnBrk="1" hangingPunct="1"/>
              <a:t>5</a:t>
            </a:fld>
            <a:endParaRPr lang="en-US" sz="1200">
              <a:solidFill>
                <a:srgbClr val="D38E27"/>
              </a:solidFill>
              <a:latin typeface="Papyrus" charset="0"/>
              <a:cs typeface="Papyrus" charset="0"/>
            </a:endParaRPr>
          </a:p>
        </p:txBody>
      </p:sp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0" y="1143000"/>
            <a:ext cx="914400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latin typeface="Papyrus" charset="0"/>
                <a:cs typeface="Papyrus" charset="0"/>
              </a:rPr>
              <a:t>Stone age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Papyrus" charset="0"/>
              <a:cs typeface="Papyrus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Papyrus" charset="0"/>
              <a:cs typeface="Papyrus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dirty="0" smtClean="0">
              <a:latin typeface="Papyrus" charset="0"/>
              <a:cs typeface="Papyrus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dirty="0" smtClean="0">
                <a:latin typeface="Papyrus" charset="0"/>
                <a:cs typeface="Papyrus" charset="0"/>
              </a:rPr>
              <a:t>Star </a:t>
            </a:r>
            <a:r>
              <a:rPr lang="en-US" dirty="0">
                <a:latin typeface="Papyrus" charset="0"/>
                <a:cs typeface="Papyrus" charset="0"/>
              </a:rPr>
              <a:t>age</a:t>
            </a:r>
          </a:p>
          <a:p>
            <a:pPr algn="ctr" eaLnBrk="1" hangingPunct="1">
              <a:spcBef>
                <a:spcPct val="50000"/>
              </a:spcBef>
            </a:pPr>
            <a:endParaRPr lang="en-US" dirty="0" smtClean="0">
              <a:latin typeface="Papyrus" charset="0"/>
              <a:cs typeface="Papyrus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Papyrus" charset="0"/>
              <a:cs typeface="Papyrus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dirty="0">
                <a:latin typeface="Papyrus" charset="0"/>
                <a:cs typeface="Papyrus" charset="0"/>
              </a:rPr>
              <a:t>Radio age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dirty="0">
                <a:latin typeface="Papyrus" charset="0"/>
                <a:cs typeface="Papyrus" charset="0"/>
              </a:rPr>
              <a:t>Satellite age</a:t>
            </a:r>
          </a:p>
        </p:txBody>
      </p:sp>
      <p:pic>
        <p:nvPicPr>
          <p:cNvPr id="98307" name="Picture 3" descr="oct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3022600"/>
            <a:ext cx="15716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4" descr="theodol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3022600"/>
            <a:ext cx="13620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5" descr="radio_line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803900"/>
            <a:ext cx="239077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6" descr="radio_l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880100"/>
            <a:ext cx="34290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0" y="-254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en-US" sz="3200" dirty="0">
                <a:latin typeface="Papyrus" charset="0"/>
                <a:cs typeface="Papyrus" charset="0"/>
              </a:rPr>
              <a:t>Brief History of Navigation</a:t>
            </a:r>
          </a:p>
        </p:txBody>
      </p:sp>
      <p:sp>
        <p:nvSpPr>
          <p:cNvPr id="98312" name="Rectangle 8"/>
          <p:cNvSpPr>
            <a:spLocks noChangeArrowheads="1"/>
          </p:cNvSpPr>
          <p:nvPr/>
        </p:nvSpPr>
        <p:spPr bwMode="auto">
          <a:xfrm>
            <a:off x="-111125" y="6629400"/>
            <a:ext cx="29146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Papyrus" charset="0"/>
                <a:cs typeface="Papyrus" charset="0"/>
              </a:rPr>
              <a:t>http://www.javad.com/index.html?/jns/gpstutorial/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900" y="647700"/>
            <a:ext cx="1511300" cy="203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866" y="749300"/>
            <a:ext cx="2201333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31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/>
            <a:fld id="{52ACA225-E3EB-A84C-8246-377CD3A6D970}" type="slidenum">
              <a:rPr lang="en-US" sz="1200">
                <a:solidFill>
                  <a:srgbClr val="D38E27"/>
                </a:solidFill>
                <a:latin typeface="Papyrus" charset="0"/>
                <a:cs typeface="Papyrus" charset="0"/>
              </a:rPr>
              <a:pPr eaLnBrk="1" hangingPunct="1"/>
              <a:t>6</a:t>
            </a:fld>
            <a:endParaRPr lang="en-US" sz="1200">
              <a:solidFill>
                <a:srgbClr val="D38E27"/>
              </a:solidFill>
              <a:latin typeface="Papyrus" charset="0"/>
              <a:cs typeface="Papyrus" charset="0"/>
            </a:endParaRPr>
          </a:p>
        </p:txBody>
      </p:sp>
      <p:sp>
        <p:nvSpPr>
          <p:cNvPr id="199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52600"/>
            <a:ext cx="7772400" cy="685800"/>
          </a:xfrm>
        </p:spPr>
        <p:txBody>
          <a:bodyPr/>
          <a:lstStyle/>
          <a:p>
            <a:pPr>
              <a:defRPr/>
            </a:pPr>
            <a:r>
              <a:rPr lang="en-US" sz="2800" b="1" dirty="0" smtClean="0">
                <a:solidFill>
                  <a:schemeClr val="tx1"/>
                </a:solidFill>
                <a:effectLst/>
                <a:latin typeface="Papyrus" charset="0"/>
                <a:ea typeface="Papyrus" charset="0"/>
                <a:cs typeface="Papyrus" charset="0"/>
              </a:rPr>
              <a:t>GPS positioning</a:t>
            </a:r>
            <a:endParaRPr lang="en-US" sz="2800" b="1" dirty="0">
              <a:solidFill>
                <a:schemeClr val="tx1"/>
              </a:solidFill>
              <a:effectLst/>
              <a:latin typeface="Papyrus" charset="0"/>
              <a:ea typeface="Papyrus" charset="0"/>
              <a:cs typeface="Papyru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672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/>
            <a:fld id="{52ACA225-E3EB-A84C-8246-377CD3A6D970}" type="slidenum">
              <a:rPr lang="en-US" sz="1200">
                <a:solidFill>
                  <a:srgbClr val="D38E27"/>
                </a:solidFill>
                <a:latin typeface="Papyrus" charset="0"/>
                <a:cs typeface="Papyrus" charset="0"/>
              </a:rPr>
              <a:pPr eaLnBrk="1" hangingPunct="1"/>
              <a:t>7</a:t>
            </a:fld>
            <a:endParaRPr lang="en-US" sz="1200">
              <a:solidFill>
                <a:srgbClr val="D38E27"/>
              </a:solidFill>
              <a:latin typeface="Papyrus" charset="0"/>
              <a:cs typeface="Papyrus" charset="0"/>
            </a:endParaRPr>
          </a:p>
        </p:txBody>
      </p:sp>
      <p:sp>
        <p:nvSpPr>
          <p:cNvPr id="199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5260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2800" b="1" dirty="0" smtClean="0">
                <a:solidFill>
                  <a:schemeClr val="tx1"/>
                </a:solidFill>
                <a:effectLst/>
                <a:latin typeface="Papyrus" charset="0"/>
                <a:ea typeface="Papyrus" charset="0"/>
                <a:cs typeface="Papyrus" charset="0"/>
              </a:rPr>
              <a:t>GPS Uses Multi</a:t>
            </a:r>
            <a:r>
              <a:rPr lang="en-US" sz="2800" b="1" dirty="0">
                <a:solidFill>
                  <a:schemeClr val="tx1"/>
                </a:solidFill>
                <a:effectLst/>
                <a:latin typeface="Papyrus" charset="0"/>
                <a:ea typeface="Papyrus" charset="0"/>
                <a:cs typeface="Papyrus" charset="0"/>
              </a:rPr>
              <a:t>-Satellite Ranging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3792538"/>
            <a:ext cx="914400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latin typeface="Papyrus" charset="0"/>
                <a:cs typeface="Papyrus" charset="0"/>
              </a:rPr>
              <a:t>GPS is time of flight (range) system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dirty="0">
                <a:latin typeface="Papyrus" charset="0"/>
                <a:cs typeface="Papyrus" charset="0"/>
              </a:rPr>
              <a:t>(like locating earthquakes with P waves only)</a:t>
            </a:r>
          </a:p>
        </p:txBody>
      </p:sp>
    </p:spTree>
    <p:extLst>
      <p:ext uri="{BB962C8B-B14F-4D97-AF65-F5344CB8AC3E}">
        <p14:creationId xmlns:p14="http://schemas.microsoft.com/office/powerpoint/2010/main" val="3984871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/>
            <a:fld id="{A4C149CE-8EF6-554B-B4D0-5300D8A3149C}" type="slidenum">
              <a:rPr lang="en-US" sz="1200">
                <a:solidFill>
                  <a:srgbClr val="D38E27"/>
                </a:solidFill>
                <a:latin typeface="Papyrus" charset="0"/>
                <a:cs typeface="Papyrus" charset="0"/>
              </a:rPr>
              <a:pPr eaLnBrk="1" hangingPunct="1"/>
              <a:t>8</a:t>
            </a:fld>
            <a:endParaRPr lang="en-US" sz="1200">
              <a:solidFill>
                <a:srgbClr val="D38E27"/>
              </a:solidFill>
              <a:latin typeface="Papyrus" charset="0"/>
              <a:cs typeface="Papyrus" charset="0"/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58738" y="434975"/>
            <a:ext cx="908526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latin typeface="Papyrus" charset="0"/>
                <a:cs typeface="Papyrus" charset="0"/>
              </a:rPr>
              <a:t>GPS is based on satellite ranging, i.e. distance from satellites</a:t>
            </a:r>
          </a:p>
          <a:p>
            <a:pPr algn="ctr"/>
            <a:r>
              <a:rPr lang="en-US" dirty="0">
                <a:latin typeface="Papyrus" charset="0"/>
                <a:cs typeface="Papyrus" charset="0"/>
              </a:rPr>
              <a:t>    …satellites are precise reference points</a:t>
            </a:r>
          </a:p>
          <a:p>
            <a:pPr algn="ctr"/>
            <a:r>
              <a:rPr lang="en-US" dirty="0">
                <a:latin typeface="Papyrus" charset="0"/>
                <a:cs typeface="Papyrus" charset="0"/>
              </a:rPr>
              <a:t>		…we determine our distance from them</a:t>
            </a:r>
          </a:p>
        </p:txBody>
      </p:sp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5" y="2514600"/>
            <a:ext cx="35147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-31750" y="6553200"/>
            <a:ext cx="36988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 b="0">
                <a:latin typeface="Papyrus" charset="0"/>
                <a:cs typeface="Papyrus" charset="0"/>
              </a:rPr>
              <a:t>Mattioli-http://comp.uark.edu/~mattioli/geol_4733.html and Trimble</a:t>
            </a:r>
          </a:p>
        </p:txBody>
      </p:sp>
    </p:spTree>
    <p:extLst>
      <p:ext uri="{BB962C8B-B14F-4D97-AF65-F5344CB8AC3E}">
        <p14:creationId xmlns:p14="http://schemas.microsoft.com/office/powerpoint/2010/main" val="7648031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/>
            <a:fld id="{EDB86CF5-778C-D54F-96E2-4CB72B33201C}" type="slidenum">
              <a:rPr lang="en-US" sz="1200">
                <a:solidFill>
                  <a:srgbClr val="D38E27"/>
                </a:solidFill>
                <a:latin typeface="Papyrus" charset="0"/>
                <a:cs typeface="Papyrus" charset="0"/>
              </a:rPr>
              <a:pPr eaLnBrk="1" hangingPunct="1"/>
              <a:t>9</a:t>
            </a:fld>
            <a:endParaRPr lang="en-US" sz="1200">
              <a:solidFill>
                <a:srgbClr val="D38E27"/>
              </a:solidFill>
              <a:latin typeface="Papyrus" charset="0"/>
              <a:cs typeface="Papyrus" charset="0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1860550"/>
            <a:ext cx="32004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6"/>
          <p:cNvSpPr>
            <a:spLocks noChangeArrowheads="1"/>
          </p:cNvSpPr>
          <p:nvPr/>
        </p:nvSpPr>
        <p:spPr bwMode="auto">
          <a:xfrm>
            <a:off x="-31750" y="6553200"/>
            <a:ext cx="36988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 b="0">
                <a:latin typeface="Papyrus" charset="0"/>
                <a:cs typeface="Papyrus" charset="0"/>
              </a:rPr>
              <a:t>Mattioli-http://comp.uark.edu/~mattioli/geol_4733.html and Trimble</a:t>
            </a:r>
          </a:p>
        </p:txBody>
      </p:sp>
    </p:spTree>
    <p:extLst>
      <p:ext uri="{BB962C8B-B14F-4D97-AF65-F5344CB8AC3E}">
        <p14:creationId xmlns:p14="http://schemas.microsoft.com/office/powerpoint/2010/main" val="31321243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12840</TotalTime>
  <Words>2227</Words>
  <Application>Microsoft Macintosh PowerPoint</Application>
  <PresentationFormat>On-screen Show (4:3)</PresentationFormat>
  <Paragraphs>267</Paragraphs>
  <Slides>25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Equation</vt:lpstr>
      <vt:lpstr>PowerPoint Presentation</vt:lpstr>
      <vt:lpstr>PowerPoint Presentation</vt:lpstr>
      <vt:lpstr>The Global Positioning System (GPS)</vt:lpstr>
      <vt:lpstr>PowerPoint Presentation</vt:lpstr>
      <vt:lpstr>PowerPoint Presentation</vt:lpstr>
      <vt:lpstr>GPS positioning</vt:lpstr>
      <vt:lpstr>GPS Uses Multi-Satellite Ranging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unknown unknown</dc:creator>
  <cp:keywords/>
  <dc:description/>
  <cp:lastModifiedBy>unknown unknown</cp:lastModifiedBy>
  <cp:revision>340</cp:revision>
  <dcterms:created xsi:type="dcterms:W3CDTF">2016-08-14T17:59:51Z</dcterms:created>
  <dcterms:modified xsi:type="dcterms:W3CDTF">2016-09-15T22:03:59Z</dcterms:modified>
  <cp:category/>
</cp:coreProperties>
</file>