
<file path=[Content_Types].xml><?xml version="1.0" encoding="utf-8"?>
<Types xmlns="http://schemas.openxmlformats.org/package/2006/content-types">
  <Default Extension="xml" ContentType="application/xml"/>
  <Default Extension="gif" ContentType="image/gif"/>
  <Default Extension="jpeg" ContentType="image/jpeg"/>
  <Default Extension="jpg" ContentType="image/jpeg"/>
  <Default Extension="emf" ContentType="image/x-emf"/>
  <Default Extension="rels" ContentType="application/vnd.openxmlformats-package.relationships+xml"/>
  <Default Extension="wdp" ContentType="image/vnd.ms-photo"/>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539" r:id="rId2"/>
    <p:sldId id="560" r:id="rId3"/>
    <p:sldId id="583" r:id="rId4"/>
    <p:sldId id="609" r:id="rId5"/>
    <p:sldId id="610" r:id="rId6"/>
    <p:sldId id="622" r:id="rId7"/>
    <p:sldId id="624" r:id="rId8"/>
    <p:sldId id="625" r:id="rId9"/>
    <p:sldId id="626" r:id="rId10"/>
    <p:sldId id="623" r:id="rId11"/>
    <p:sldId id="542" r:id="rId12"/>
    <p:sldId id="548" r:id="rId13"/>
    <p:sldId id="585" r:id="rId14"/>
    <p:sldId id="586" r:id="rId15"/>
    <p:sldId id="587" r:id="rId16"/>
    <p:sldId id="588" r:id="rId17"/>
    <p:sldId id="584" r:id="rId18"/>
    <p:sldId id="549" r:id="rId19"/>
    <p:sldId id="550" r:id="rId20"/>
    <p:sldId id="589" r:id="rId21"/>
    <p:sldId id="590" r:id="rId22"/>
    <p:sldId id="594" r:id="rId23"/>
    <p:sldId id="591" r:id="rId24"/>
    <p:sldId id="592" r:id="rId25"/>
    <p:sldId id="595" r:id="rId26"/>
    <p:sldId id="596" r:id="rId27"/>
    <p:sldId id="577" r:id="rId28"/>
    <p:sldId id="599" r:id="rId29"/>
    <p:sldId id="597" r:id="rId30"/>
    <p:sldId id="608" r:id="rId31"/>
    <p:sldId id="566" r:id="rId32"/>
    <p:sldId id="561" r:id="rId33"/>
    <p:sldId id="578" r:id="rId34"/>
    <p:sldId id="612" r:id="rId35"/>
    <p:sldId id="614" r:id="rId36"/>
    <p:sldId id="573" r:id="rId37"/>
    <p:sldId id="574" r:id="rId38"/>
    <p:sldId id="575" r:id="rId39"/>
    <p:sldId id="579" r:id="rId40"/>
    <p:sldId id="580" r:id="rId41"/>
    <p:sldId id="543" r:id="rId42"/>
    <p:sldId id="544" r:id="rId43"/>
    <p:sldId id="613" r:id="rId44"/>
    <p:sldId id="627" r:id="rId45"/>
    <p:sldId id="545" r:id="rId46"/>
    <p:sldId id="611" r:id="rId47"/>
    <p:sldId id="615" r:id="rId48"/>
    <p:sldId id="616" r:id="rId49"/>
    <p:sldId id="602" r:id="rId50"/>
    <p:sldId id="617"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768" autoAdjust="0"/>
  </p:normalViewPr>
  <p:slideViewPr>
    <p:cSldViewPr snapToGrid="0" snapToObjects="1">
      <p:cViewPr>
        <p:scale>
          <a:sx n="100" d="100"/>
          <a:sy n="100" d="100"/>
        </p:scale>
        <p:origin x="-928" y="-80"/>
      </p:cViewPr>
      <p:guideLst>
        <p:guide orient="horz" pos="2160"/>
        <p:guide pos="2880"/>
      </p:guideLst>
    </p:cSldViewPr>
  </p:slideViewPr>
  <p:notesTextViewPr>
    <p:cViewPr>
      <p:scale>
        <a:sx n="100" d="100"/>
        <a:sy n="100" d="100"/>
      </p:scale>
      <p:origin x="0" y="2840"/>
    </p:cViewPr>
  </p:notesTextViewPr>
  <p:sorterViewPr>
    <p:cViewPr>
      <p:scale>
        <a:sx n="66" d="100"/>
        <a:sy n="66" d="100"/>
      </p:scale>
      <p:origin x="0" y="2272"/>
    </p:cViewPr>
  </p:sorterViewPr>
  <p:notesViewPr>
    <p:cSldViewPr snapToGrid="0" snapToObjects="1">
      <p:cViewPr varScale="1">
        <p:scale>
          <a:sx n="84" d="100"/>
          <a:sy n="84" d="100"/>
        </p:scale>
        <p:origin x="-2744"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3A2DCD-3222-F647-831B-9708FBD3DD23}" type="datetimeFigureOut">
              <a:rPr lang="en-US" smtClean="0"/>
              <a:t>9/13/16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7097BF-FEFC-FB47-9CF7-B9A0F1DCE5B4}" type="slidenum">
              <a:rPr lang="en-US" smtClean="0"/>
              <a:t>‹#›</a:t>
            </a:fld>
            <a:endParaRPr lang="en-US"/>
          </a:p>
        </p:txBody>
      </p:sp>
    </p:spTree>
    <p:extLst>
      <p:ext uri="{BB962C8B-B14F-4D97-AF65-F5344CB8AC3E}">
        <p14:creationId xmlns:p14="http://schemas.microsoft.com/office/powerpoint/2010/main" val="30303507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 Id="rId3" Type="http://schemas.openxmlformats.org/officeDocument/2006/relationships/hyperlink" Target="http://tetide.geo.uniroma1.it/DST/doglioni"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 Id="rId3" Type="http://schemas.openxmlformats.org/officeDocument/2006/relationships/hyperlink" Target="http://ffden-2.phys.uaf.edu/211_fall2002.web.dir/Cheryl_Robar/Phys211%20Folder/terms.htm"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dpc.ucar.edu/VoyagerJr/glossary.html%23absoluteplatemotion" TargetMode="External"/><Relationship Id="rId4" Type="http://schemas.openxmlformats.org/officeDocument/2006/relationships/hyperlink" Target="http://www.encyclopedia.com/doc/1O13-absoluteplatemotion.html" TargetMode="External"/><Relationship Id="rId5" Type="http://schemas.openxmlformats.org/officeDocument/2006/relationships/hyperlink" Target="http://www.encyclopedia.com" TargetMode="External"/><Relationship Id="rId6" Type="http://schemas.openxmlformats.org/officeDocument/2006/relationships/hyperlink" Target="http://www.encyclopedia.com/doc/1O13-plate.html" TargetMode="External"/><Relationship Id="rId7" Type="http://schemas.openxmlformats.org/officeDocument/2006/relationships/hyperlink" Target="http://www.encyclopedia.com/doc/1O13-lithosphere.html" TargetMode="External"/><Relationship Id="rId8" Type="http://schemas.openxmlformats.org/officeDocument/2006/relationships/hyperlink" Target="http://www.encyclopedia.com/doc/1O13-hotspot.html" TargetMode="External"/><Relationship Id="rId9" Type="http://schemas.openxmlformats.org/officeDocument/2006/relationships/hyperlink" Target="http://www.encyclopedia.com/doc/1O13-palaeomagnetism.html" TargetMode="External"/><Relationship Id="rId10" Type="http://schemas.openxmlformats.org/officeDocument/2006/relationships/hyperlink" Target="http://www.encyclopedia.com/doc/1O13-poleofrotation.html" TargetMode="External"/><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tetide.geo.uniroma1.it/DST/doglioni" TargetMode="External"/><Relationship Id="rId4" Type="http://schemas.openxmlformats.org/officeDocument/2006/relationships/hyperlink" Target="http://www.mantleplumes.org/Penrose/BookChapterPDFs/Doglioni_Accepted.pdf" TargetMode="External"/><Relationship Id="rId5" Type="http://schemas.openxmlformats.org/officeDocument/2006/relationships/hyperlink" Target="http://www.mantleplumes.org/Hawaii.html" TargetMode="External"/><Relationship Id="rId6" Type="http://schemas.openxmlformats.org/officeDocument/2006/relationships/hyperlink" Target="http://www.mantleplumes.org/MantleTemp.html" TargetMode="External"/><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tetide.geo.uniroma1.it/DST/doglioni" TargetMode="External"/><Relationship Id="rId4" Type="http://schemas.openxmlformats.org/officeDocument/2006/relationships/hyperlink" Target="http://www.mantleplumes.org/TopPages/GalapagosTop.html" TargetMode="External"/><Relationship Id="rId5" Type="http://schemas.openxmlformats.org/officeDocument/2006/relationships/hyperlink" Target="http://www.mantleplumes.org/TopPages/IcelandTop.html" TargetMode="External"/><Relationship Id="rId6" Type="http://schemas.openxmlformats.org/officeDocument/2006/relationships/hyperlink" Target="http://www.mantleplumes.org/Samoa.html" TargetMode="External"/><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udc.ig.utexas.edu/external/becker/preprints/bslc15.pdf" TargetMode="External"/><Relationship Id="rId4" Type="http://schemas.openxmlformats.org/officeDocument/2006/relationships/hyperlink" Target="http://www-udc.ig.utexas.edu/external/becker/preprints/b06.pdf" TargetMode="External"/><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udc.ig.utexas.edu/external/becker/images/sa_trench.pdf" TargetMode="External"/><Relationship Id="rId4" Type="http://schemas.openxmlformats.org/officeDocument/2006/relationships/hyperlink" Target="http://www-udc.ig.utexas.edu/external/becker/preprints/bf07.pdf" TargetMode="External"/><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a:t>
            </a:fld>
            <a:endParaRPr lang="en-US"/>
          </a:p>
        </p:txBody>
      </p:sp>
    </p:spTree>
    <p:extLst>
      <p:ext uri="{BB962C8B-B14F-4D97-AF65-F5344CB8AC3E}">
        <p14:creationId xmlns:p14="http://schemas.microsoft.com/office/powerpoint/2010/main" val="30783106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Husson</a:t>
            </a:r>
            <a:r>
              <a:rPr lang="en-US" dirty="0" smtClean="0"/>
              <a:t> et al. 2012, </a:t>
            </a:r>
            <a:r>
              <a:rPr lang="en-US" sz="1200" b="0" i="0" u="none" strike="noStrike" kern="1200" baseline="0" dirty="0" err="1" smtClean="0">
                <a:solidFill>
                  <a:schemeClr val="tx1"/>
                </a:solidFill>
                <a:latin typeface="+mn-lt"/>
                <a:ea typeface="+mn-ea"/>
                <a:cs typeface="+mn-cs"/>
              </a:rPr>
              <a:t>Multiagent</a:t>
            </a:r>
            <a:r>
              <a:rPr lang="en-US" sz="1200" b="0" i="0" u="none" strike="noStrike" kern="1200" baseline="0" dirty="0" smtClean="0">
                <a:solidFill>
                  <a:schemeClr val="tx1"/>
                </a:solidFill>
                <a:latin typeface="+mn-lt"/>
                <a:ea typeface="+mn-ea"/>
                <a:cs typeface="+mn-cs"/>
              </a:rPr>
              <a:t> simulation of </a:t>
            </a:r>
            <a:r>
              <a:rPr lang="en-US" sz="1200" b="0" i="0" u="none" strike="noStrike" kern="1200" baseline="0" dirty="0" err="1" smtClean="0">
                <a:solidFill>
                  <a:schemeClr val="tx1"/>
                </a:solidFill>
                <a:latin typeface="+mn-lt"/>
                <a:ea typeface="+mn-ea"/>
                <a:cs typeface="+mn-cs"/>
              </a:rPr>
              <a:t>evolutive</a:t>
            </a:r>
            <a:r>
              <a:rPr lang="en-US" sz="1200" b="0" i="0" u="none" strike="noStrike" kern="1200" baseline="0" dirty="0" smtClean="0">
                <a:solidFill>
                  <a:schemeClr val="tx1"/>
                </a:solidFill>
                <a:latin typeface="+mn-lt"/>
                <a:ea typeface="+mn-ea"/>
                <a:cs typeface="+mn-cs"/>
              </a:rPr>
              <a:t> plate tectonics applied to the thermal evolution of the Earth</a:t>
            </a:r>
            <a:endParaRPr lang="en-US" dirty="0" smtClean="0"/>
          </a:p>
          <a:p>
            <a:r>
              <a:rPr lang="en-US" dirty="0" smtClean="0"/>
              <a:t>Fig 3</a:t>
            </a:r>
          </a:p>
          <a:p>
            <a:endParaRPr lang="en-US" dirty="0" smtClean="0"/>
          </a:p>
          <a:p>
            <a:r>
              <a:rPr lang="en-US" sz="1200" b="0" i="0" u="none" strike="noStrike" kern="1200" baseline="0" dirty="0" smtClean="0">
                <a:solidFill>
                  <a:schemeClr val="tx1"/>
                </a:solidFill>
                <a:latin typeface="+mn-lt"/>
                <a:ea typeface="+mn-ea"/>
                <a:cs typeface="+mn-cs"/>
              </a:rPr>
              <a:t> Figure 3. Structural criterion for the trench migration process in various contexts (the direction of subduction is defined as positive for all velocities). (a) When the upper plate is driven by ridge push, we assume a compressive regime and trench migration is subsequently prescribed by the upper plate motion: </a:t>
            </a:r>
            <a:r>
              <a:rPr lang="en-US" sz="1200" b="0" i="0" u="none" strike="noStrike" kern="1200" baseline="0" dirty="0" err="1" smtClean="0">
                <a:solidFill>
                  <a:schemeClr val="tx1"/>
                </a:solidFill>
                <a:latin typeface="+mn-lt"/>
                <a:ea typeface="+mn-ea"/>
                <a:cs typeface="+mn-cs"/>
              </a:rPr>
              <a:t>Vt</a:t>
            </a:r>
            <a:r>
              <a:rPr lang="en-US" sz="1200" b="0" i="0" u="none" strike="noStrike" kern="1200" baseline="0" dirty="0" smtClean="0">
                <a:solidFill>
                  <a:schemeClr val="tx1"/>
                </a:solidFill>
                <a:latin typeface="+mn-lt"/>
                <a:ea typeface="+mn-ea"/>
                <a:cs typeface="+mn-cs"/>
              </a:rPr>
              <a:t> = </a:t>
            </a:r>
            <a:r>
              <a:rPr lang="en-US" sz="1200" b="0" i="0" u="none" strike="noStrike" kern="1200" baseline="0" dirty="0" err="1" smtClean="0">
                <a:solidFill>
                  <a:schemeClr val="tx1"/>
                </a:solidFill>
                <a:latin typeface="+mn-lt"/>
                <a:ea typeface="+mn-ea"/>
                <a:cs typeface="+mn-cs"/>
              </a:rPr>
              <a:t>Vup</a:t>
            </a:r>
            <a:r>
              <a:rPr lang="en-US" sz="1200" b="0" i="0" u="none" strike="noStrike" kern="1200" baseline="0" dirty="0" smtClean="0">
                <a:solidFill>
                  <a:schemeClr val="tx1"/>
                </a:solidFill>
                <a:latin typeface="+mn-lt"/>
                <a:ea typeface="+mn-ea"/>
                <a:cs typeface="+mn-cs"/>
              </a:rPr>
              <a:t>. When the upper plate is driven by a slab pull, we assume an extensive regime, and a new ridge is created: this occurs for subduction initiation of (b) the lower plate or (c) the upper plate. (d) In both cases, a ridge is created and the trench undergoes a roll back motion. This structural criterion is independent of continents, presented here in grey.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Note – is there a “reference frame” here or just relative velocities.</a:t>
            </a:r>
            <a:endParaRPr lang="en-US" dirty="0" smtClean="0"/>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12</a:t>
            </a:fld>
            <a:endParaRPr lang="en-US"/>
          </a:p>
        </p:txBody>
      </p:sp>
    </p:spTree>
    <p:extLst>
      <p:ext uri="{BB962C8B-B14F-4D97-AF65-F5344CB8AC3E}">
        <p14:creationId xmlns:p14="http://schemas.microsoft.com/office/powerpoint/2010/main" val="388121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Schellert</a:t>
            </a:r>
            <a:r>
              <a:rPr lang="en-US" baseline="0" dirty="0" smtClean="0"/>
              <a:t> 2008 </a:t>
            </a:r>
            <a:r>
              <a:rPr lang="en-US" sz="1200" b="0" i="0" u="none" strike="noStrike" kern="1200" baseline="0" dirty="0" smtClean="0">
                <a:solidFill>
                  <a:schemeClr val="tx1"/>
                </a:solidFill>
                <a:latin typeface="+mn-lt"/>
                <a:ea typeface="+mn-ea"/>
                <a:cs typeface="+mn-cs"/>
              </a:rPr>
              <a:t>Subduction zone trench migration: Slab driven or overriding-plate-driven?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 1. Schematic cross-sections of subduction illustrating the two end members of the migrating trench model and the static trench model. (A) Initial setting.</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Note that all velocities are in an arbitrary hotspot reference </a:t>
            </a:r>
            <a:r>
              <a:rPr lang="en-US" sz="1200" b="0" i="0" u="none" strike="noStrike" kern="1200" baseline="0" dirty="0" smtClean="0">
                <a:solidFill>
                  <a:schemeClr val="tx1"/>
                </a:solidFill>
                <a:latin typeface="+mn-lt"/>
                <a:ea typeface="+mn-ea"/>
                <a:cs typeface="+mn-cs"/>
              </a:rPr>
              <a:t>frame (S on right). </a:t>
            </a:r>
            <a:r>
              <a:rPr lang="en-US" sz="1200" b="0" i="0" u="none" strike="noStrike" kern="1200" baseline="0" dirty="0" smtClean="0">
                <a:solidFill>
                  <a:schemeClr val="tx1"/>
                </a:solidFill>
                <a:latin typeface="+mn-lt"/>
                <a:ea typeface="+mn-ea"/>
                <a:cs typeface="+mn-cs"/>
              </a:rPr>
              <a:t>Convention is that extension, trench retreat and trench-directed motion for the plates are positive.</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13</a:t>
            </a:fld>
            <a:endParaRPr lang="en-US"/>
          </a:p>
        </p:txBody>
      </p:sp>
    </p:spTree>
    <p:extLst>
      <p:ext uri="{BB962C8B-B14F-4D97-AF65-F5344CB8AC3E}">
        <p14:creationId xmlns:p14="http://schemas.microsoft.com/office/powerpoint/2010/main" val="1692347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Schellert</a:t>
            </a:r>
            <a:r>
              <a:rPr lang="en-US" baseline="0" dirty="0" smtClean="0"/>
              <a:t> 2008 </a:t>
            </a:r>
            <a:r>
              <a:rPr lang="en-US" sz="1200" b="0" i="0" u="none" strike="noStrike" kern="1200" baseline="0" dirty="0" smtClean="0">
                <a:solidFill>
                  <a:schemeClr val="tx1"/>
                </a:solidFill>
                <a:latin typeface="+mn-lt"/>
                <a:ea typeface="+mn-ea"/>
                <a:cs typeface="+mn-cs"/>
              </a:rPr>
              <a:t>Subduction zone trench migration: Slab driven or overriding-plate-driven?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a:t>
            </a:r>
            <a:r>
              <a:rPr lang="en-US" sz="1200" b="0" i="0" u="none" strike="noStrike" kern="1200" baseline="0" dirty="0" smtClean="0">
                <a:solidFill>
                  <a:schemeClr val="tx1"/>
                </a:solidFill>
                <a:latin typeface="+mn-lt"/>
                <a:ea typeface="+mn-ea"/>
                <a:cs typeface="+mn-cs"/>
              </a:rPr>
              <a:t>slab-driven migrating trench model, with (B) rollback of the slab inducing trench retreat and overriding plate extension, (C) roll-forward of the slab inducing trench advance</a:t>
            </a:r>
          </a:p>
          <a:p>
            <a:r>
              <a:rPr lang="en-US" sz="1200" b="0" i="0" u="none" strike="noStrike" kern="1200" baseline="0" dirty="0" smtClean="0">
                <a:solidFill>
                  <a:schemeClr val="tx1"/>
                </a:solidFill>
                <a:latin typeface="+mn-lt"/>
                <a:ea typeface="+mn-ea"/>
                <a:cs typeface="+mn-cs"/>
              </a:rPr>
              <a:t>and overriding plate </a:t>
            </a:r>
            <a:r>
              <a:rPr lang="en-US" sz="1200" b="0" i="0" u="none" strike="noStrike" kern="1200" baseline="0" dirty="0" smtClean="0">
                <a:solidFill>
                  <a:schemeClr val="tx1"/>
                </a:solidFill>
                <a:latin typeface="+mn-lt"/>
                <a:ea typeface="+mn-ea"/>
                <a:cs typeface="+mn-cs"/>
              </a:rPr>
              <a:t>shortening,</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 Upper plate = ref = </a:t>
            </a:r>
            <a:r>
              <a:rPr lang="en-US" sz="1200" b="0" i="0" u="none" strike="noStrike" kern="1200" baseline="0" dirty="0" err="1" smtClean="0">
                <a:solidFill>
                  <a:schemeClr val="tx1"/>
                </a:solidFill>
                <a:latin typeface="+mn-lt"/>
                <a:ea typeface="+mn-ea"/>
                <a:cs typeface="+mn-cs"/>
              </a:rPr>
              <a:t>vel</a:t>
            </a:r>
            <a:r>
              <a:rPr lang="en-US" sz="1200" b="0" i="0" u="none" strike="noStrike" kern="1200" baseline="0" dirty="0" smtClean="0">
                <a:solidFill>
                  <a:schemeClr val="tx1"/>
                </a:solidFill>
                <a:latin typeface="+mn-lt"/>
                <a:ea typeface="+mn-ea"/>
                <a:cs typeface="+mn-cs"/>
              </a:rPr>
              <a:t> =0.Subducting plate moving forward (S to S’) and sinking/rolling back at trench faster than the </a:t>
            </a:r>
            <a:r>
              <a:rPr lang="en-US" sz="1200" b="0" i="0" u="none" strike="noStrike" kern="1200" baseline="0" dirty="0" err="1" smtClean="0">
                <a:solidFill>
                  <a:schemeClr val="tx1"/>
                </a:solidFill>
                <a:latin typeface="+mn-lt"/>
                <a:ea typeface="+mn-ea"/>
                <a:cs typeface="+mn-cs"/>
              </a:rPr>
              <a:t>subducting</a:t>
            </a:r>
            <a:r>
              <a:rPr lang="en-US" sz="1200" b="0" i="0" u="none" strike="noStrike" kern="1200" baseline="0" dirty="0" smtClean="0">
                <a:solidFill>
                  <a:schemeClr val="tx1"/>
                </a:solidFill>
                <a:latin typeface="+mn-lt"/>
                <a:ea typeface="+mn-ea"/>
                <a:cs typeface="+mn-cs"/>
              </a:rPr>
              <a:t> plate speed.</a:t>
            </a:r>
          </a:p>
          <a:p>
            <a:r>
              <a:rPr lang="en-US" sz="1200" b="0" i="0" u="none" strike="noStrike" kern="1200" baseline="0" dirty="0" smtClean="0">
                <a:solidFill>
                  <a:schemeClr val="tx1"/>
                </a:solidFill>
                <a:latin typeface="+mn-lt"/>
                <a:ea typeface="+mn-ea"/>
                <a:cs typeface="+mn-cs"/>
              </a:rPr>
              <a:t>C) Upper plate = ref = </a:t>
            </a:r>
            <a:r>
              <a:rPr lang="en-US" sz="1200" b="0" i="0" u="none" strike="noStrike" kern="1200" baseline="0" dirty="0" err="1" smtClean="0">
                <a:solidFill>
                  <a:schemeClr val="tx1"/>
                </a:solidFill>
                <a:latin typeface="+mn-lt"/>
                <a:ea typeface="+mn-ea"/>
                <a:cs typeface="+mn-cs"/>
              </a:rPr>
              <a:t>vel</a:t>
            </a:r>
            <a:r>
              <a:rPr lang="en-US" sz="1200" b="0" i="0" u="none" strike="noStrike" kern="1200" baseline="0" dirty="0" smtClean="0">
                <a:solidFill>
                  <a:schemeClr val="tx1"/>
                </a:solidFill>
                <a:latin typeface="+mn-lt"/>
                <a:ea typeface="+mn-ea"/>
                <a:cs typeface="+mn-cs"/>
              </a:rPr>
              <a:t> = 0. Now </a:t>
            </a:r>
            <a:r>
              <a:rPr lang="en-US" sz="1200" b="0" i="0" u="none" strike="noStrike" kern="1200" baseline="0" dirty="0" err="1" smtClean="0">
                <a:solidFill>
                  <a:schemeClr val="tx1"/>
                </a:solidFill>
                <a:latin typeface="+mn-lt"/>
                <a:ea typeface="+mn-ea"/>
                <a:cs typeface="+mn-cs"/>
              </a:rPr>
              <a:t>subducting</a:t>
            </a:r>
            <a:r>
              <a:rPr lang="en-US" sz="1200" b="0" i="0" u="none" strike="noStrike" kern="1200" baseline="0" dirty="0" smtClean="0">
                <a:solidFill>
                  <a:schemeClr val="tx1"/>
                </a:solidFill>
                <a:latin typeface="+mn-lt"/>
                <a:ea typeface="+mn-ea"/>
                <a:cs typeface="+mn-cs"/>
              </a:rPr>
              <a:t> plate moving in (S to S’) faster than hinge is moving (back along </a:t>
            </a:r>
            <a:r>
              <a:rPr lang="en-US" sz="1200" b="0" i="0" u="none" strike="noStrike" kern="1200" baseline="0" dirty="0" err="1" smtClean="0">
                <a:solidFill>
                  <a:schemeClr val="tx1"/>
                </a:solidFill>
                <a:latin typeface="+mn-lt"/>
                <a:ea typeface="+mn-ea"/>
                <a:cs typeface="+mn-cs"/>
              </a:rPr>
              <a:t>subducting</a:t>
            </a:r>
            <a:r>
              <a:rPr lang="en-US" sz="1200" b="0" i="0" u="none" strike="noStrike" kern="1200" baseline="0" dirty="0" smtClean="0">
                <a:solidFill>
                  <a:schemeClr val="tx1"/>
                </a:solidFill>
                <a:latin typeface="+mn-lt"/>
                <a:ea typeface="+mn-ea"/>
                <a:cs typeface="+mn-cs"/>
              </a:rPr>
              <a:t> slab) so </a:t>
            </a:r>
            <a:r>
              <a:rPr lang="en-US" sz="1200" b="0" i="0" u="none" strike="noStrike" kern="1200" baseline="0" dirty="0" err="1" smtClean="0">
                <a:solidFill>
                  <a:schemeClr val="tx1"/>
                </a:solidFill>
                <a:latin typeface="+mn-lt"/>
                <a:ea typeface="+mn-ea"/>
                <a:cs typeface="+mn-cs"/>
              </a:rPr>
              <a:t>subducting</a:t>
            </a:r>
            <a:r>
              <a:rPr lang="en-US" sz="1200" b="0" i="0" u="none" strike="noStrike" kern="1200" baseline="0" dirty="0" smtClean="0">
                <a:solidFill>
                  <a:schemeClr val="tx1"/>
                </a:solidFill>
                <a:latin typeface="+mn-lt"/>
                <a:ea typeface="+mn-ea"/>
                <a:cs typeface="+mn-cs"/>
              </a:rPr>
              <a:t> slab moves both along its length and “in” driving shortening in the upper plate.</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14</a:t>
            </a:fld>
            <a:endParaRPr lang="en-US"/>
          </a:p>
        </p:txBody>
      </p:sp>
    </p:spTree>
    <p:extLst>
      <p:ext uri="{BB962C8B-B14F-4D97-AF65-F5344CB8AC3E}">
        <p14:creationId xmlns:p14="http://schemas.microsoft.com/office/powerpoint/2010/main" val="1692347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Schellert</a:t>
            </a:r>
            <a:r>
              <a:rPr lang="en-US" baseline="0" dirty="0" smtClean="0"/>
              <a:t> 2008 </a:t>
            </a:r>
            <a:r>
              <a:rPr lang="en-US" sz="1200" b="0" i="0" u="none" strike="noStrike" kern="1200" baseline="0" dirty="0" smtClean="0">
                <a:solidFill>
                  <a:schemeClr val="tx1"/>
                </a:solidFill>
                <a:latin typeface="+mn-lt"/>
                <a:ea typeface="+mn-ea"/>
                <a:cs typeface="+mn-cs"/>
              </a:rPr>
              <a:t>Subduction zone trench migration: Slab driven or overriding-plate-driven?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overriding-plate-driven migrating trench model, with (F) overriding plate motion away from the trench inducing trench advance and overriding</a:t>
            </a:r>
          </a:p>
          <a:p>
            <a:r>
              <a:rPr lang="en-US" sz="1200" b="0" i="0" u="none" strike="noStrike" kern="1200" baseline="0" dirty="0" smtClean="0">
                <a:solidFill>
                  <a:schemeClr val="tx1"/>
                </a:solidFill>
                <a:latin typeface="+mn-lt"/>
                <a:ea typeface="+mn-ea"/>
                <a:cs typeface="+mn-cs"/>
              </a:rPr>
              <a:t>plate extension, (G) </a:t>
            </a:r>
            <a:r>
              <a:rPr lang="en-US" sz="1200" b="0" i="0" u="none" strike="noStrike" kern="1200" baseline="0" dirty="0" err="1" smtClean="0">
                <a:solidFill>
                  <a:schemeClr val="tx1"/>
                </a:solidFill>
                <a:latin typeface="+mn-lt"/>
                <a:ea typeface="+mn-ea"/>
                <a:cs typeface="+mn-cs"/>
              </a:rPr>
              <a:t>trenchward</a:t>
            </a:r>
            <a:r>
              <a:rPr lang="en-US" sz="1200" b="0" i="0" u="none" strike="noStrike" kern="1200" baseline="0" dirty="0" smtClean="0">
                <a:solidFill>
                  <a:schemeClr val="tx1"/>
                </a:solidFill>
                <a:latin typeface="+mn-lt"/>
                <a:ea typeface="+mn-ea"/>
                <a:cs typeface="+mn-cs"/>
              </a:rPr>
              <a:t> overriding plate motion inducing trench retreat and overriding plate shortening</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 Here the upper plate is moving away to left at O to O’’ . </a:t>
            </a:r>
            <a:r>
              <a:rPr lang="en-US" sz="1200" b="0" i="0" u="none" strike="noStrike" kern="1200" baseline="0" dirty="0" err="1" smtClean="0">
                <a:solidFill>
                  <a:schemeClr val="tx1"/>
                </a:solidFill>
                <a:latin typeface="+mn-lt"/>
                <a:ea typeface="+mn-ea"/>
                <a:cs typeface="+mn-cs"/>
              </a:rPr>
              <a:t>Subducting</a:t>
            </a:r>
            <a:r>
              <a:rPr lang="en-US" sz="1200" b="0" i="0" u="none" strike="noStrike" kern="1200" baseline="0" dirty="0" smtClean="0">
                <a:solidFill>
                  <a:schemeClr val="tx1"/>
                </a:solidFill>
                <a:latin typeface="+mn-lt"/>
                <a:ea typeface="+mn-ea"/>
                <a:cs typeface="+mn-cs"/>
              </a:rPr>
              <a:t> plate “sucked” forward as O to O’ going faster than (S to S’ less T’-T).</a:t>
            </a:r>
          </a:p>
          <a:p>
            <a:r>
              <a:rPr lang="en-US" sz="1200" b="0" i="0" u="none" strike="noStrike" kern="1200" baseline="0" dirty="0" smtClean="0">
                <a:solidFill>
                  <a:schemeClr val="tx1"/>
                </a:solidFill>
                <a:latin typeface="+mn-lt"/>
                <a:ea typeface="+mn-ea"/>
                <a:cs typeface="+mn-cs"/>
              </a:rPr>
              <a:t>G) Same but now convergent (net of V_hop1 and V_hop2 </a:t>
            </a:r>
            <a:r>
              <a:rPr lang="en-US" sz="1200" b="0" i="0" u="none" strike="noStrike" kern="1200" baseline="0" dirty="0" err="1" smtClean="0">
                <a:solidFill>
                  <a:schemeClr val="tx1"/>
                </a:solidFill>
                <a:latin typeface="+mn-lt"/>
                <a:ea typeface="+mn-ea"/>
                <a:cs typeface="+mn-cs"/>
              </a:rPr>
              <a:t>i</a:t>
            </a:r>
            <a:r>
              <a:rPr lang="en-US" sz="1200" b="0" i="0" u="none" strike="noStrike" kern="1200" baseline="0" dirty="0" smtClean="0">
                <a:solidFill>
                  <a:schemeClr val="tx1"/>
                </a:solidFill>
                <a:latin typeface="+mn-lt"/>
                <a:ea typeface="+mn-ea"/>
                <a:cs typeface="+mn-cs"/>
              </a:rPr>
              <a:t>  to left)</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15</a:t>
            </a:fld>
            <a:endParaRPr lang="en-US"/>
          </a:p>
        </p:txBody>
      </p:sp>
    </p:spTree>
    <p:extLst>
      <p:ext uri="{BB962C8B-B14F-4D97-AF65-F5344CB8AC3E}">
        <p14:creationId xmlns:p14="http://schemas.microsoft.com/office/powerpoint/2010/main" val="1692347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Schellert</a:t>
            </a:r>
            <a:r>
              <a:rPr lang="en-US" baseline="0" dirty="0" smtClean="0"/>
              <a:t> 2008 </a:t>
            </a:r>
            <a:r>
              <a:rPr lang="en-US" sz="1200" b="0" i="0" u="none" strike="noStrike" kern="1200" baseline="0" dirty="0" smtClean="0">
                <a:solidFill>
                  <a:schemeClr val="tx1"/>
                </a:solidFill>
                <a:latin typeface="+mn-lt"/>
                <a:ea typeface="+mn-ea"/>
                <a:cs typeface="+mn-cs"/>
              </a:rPr>
              <a:t>Subduction zone trench migration: Slab driven or overriding-plate-driven?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static trench model, with (J) overriding plate motion away from the trench inducing overriding plate extension, (K) </a:t>
            </a:r>
            <a:r>
              <a:rPr lang="en-US" sz="1200" b="0" i="0" u="none" strike="noStrike" kern="1200" baseline="0" dirty="0" err="1" smtClean="0">
                <a:solidFill>
                  <a:schemeClr val="tx1"/>
                </a:solidFill>
                <a:latin typeface="+mn-lt"/>
                <a:ea typeface="+mn-ea"/>
                <a:cs typeface="+mn-cs"/>
              </a:rPr>
              <a:t>trenchward</a:t>
            </a:r>
            <a:r>
              <a:rPr lang="en-US" sz="1200" b="0" i="0" u="none" strike="noStrike" kern="1200" baseline="0" dirty="0" smtClean="0">
                <a:solidFill>
                  <a:schemeClr val="tx1"/>
                </a:solidFill>
                <a:latin typeface="+mn-lt"/>
                <a:ea typeface="+mn-ea"/>
                <a:cs typeface="+mn-cs"/>
              </a:rPr>
              <a:t> overriding plate motion inducing overriding plate shortening</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Here </a:t>
            </a:r>
            <a:r>
              <a:rPr lang="en-US" sz="1200" b="0" i="0" u="none" strike="noStrike" kern="1200" baseline="0" dirty="0" err="1" smtClean="0">
                <a:solidFill>
                  <a:schemeClr val="tx1"/>
                </a:solidFill>
                <a:latin typeface="+mn-lt"/>
                <a:ea typeface="+mn-ea"/>
                <a:cs typeface="+mn-cs"/>
              </a:rPr>
              <a:t>subducting</a:t>
            </a:r>
            <a:r>
              <a:rPr lang="en-US" sz="1200" b="0" i="0" u="none" strike="noStrike" kern="1200" baseline="0" dirty="0" smtClean="0">
                <a:solidFill>
                  <a:schemeClr val="tx1"/>
                </a:solidFill>
                <a:latin typeface="+mn-lt"/>
                <a:ea typeface="+mn-ea"/>
                <a:cs typeface="+mn-cs"/>
              </a:rPr>
              <a:t> plate behaves like conveyor belt over fixed roller – extension or compression exist at surface depending on direction of the plate motions, </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16</a:t>
            </a:fld>
            <a:endParaRPr lang="en-US"/>
          </a:p>
        </p:txBody>
      </p:sp>
    </p:spTree>
    <p:extLst>
      <p:ext uri="{BB962C8B-B14F-4D97-AF65-F5344CB8AC3E}">
        <p14:creationId xmlns:p14="http://schemas.microsoft.com/office/powerpoint/2010/main" val="1692347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Russo and Silver, 1994</a:t>
            </a:r>
          </a:p>
          <a:p>
            <a:r>
              <a:rPr lang="en-US" dirty="0" smtClean="0"/>
              <a:t>Nazca slab rolls back – due to relative convergence</a:t>
            </a:r>
            <a:r>
              <a:rPr lang="en-US" baseline="0" dirty="0" smtClean="0"/>
              <a:t> between S. Am. and Nazca plates.</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17</a:t>
            </a:fld>
            <a:endParaRPr lang="en-US"/>
          </a:p>
        </p:txBody>
      </p:sp>
    </p:spTree>
    <p:extLst>
      <p:ext uri="{BB962C8B-B14F-4D97-AF65-F5344CB8AC3E}">
        <p14:creationId xmlns:p14="http://schemas.microsoft.com/office/powerpoint/2010/main" val="388121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Russo and Silver, 1994</a:t>
            </a:r>
          </a:p>
          <a:p>
            <a:r>
              <a:rPr lang="en-US" dirty="0" smtClean="0"/>
              <a:t>Nazca</a:t>
            </a:r>
            <a:r>
              <a:rPr lang="en-US" baseline="0" dirty="0" smtClean="0"/>
              <a:t> plate rolls back, “squeegees” mantle material out around edges. (note view direction)</a:t>
            </a:r>
          </a:p>
          <a:p>
            <a:endParaRPr lang="en-US" baseline="0"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18</a:t>
            </a:fld>
            <a:endParaRPr lang="en-US"/>
          </a:p>
        </p:txBody>
      </p:sp>
    </p:spTree>
    <p:extLst>
      <p:ext uri="{BB962C8B-B14F-4D97-AF65-F5344CB8AC3E}">
        <p14:creationId xmlns:p14="http://schemas.microsoft.com/office/powerpoint/2010/main" val="2679644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Russo and Silver 1994</a:t>
            </a:r>
          </a:p>
          <a:p>
            <a:endParaRPr lang="en-US" dirty="0" smtClean="0"/>
          </a:p>
          <a:p>
            <a:r>
              <a:rPr lang="en-US" dirty="0" smtClean="0"/>
              <a:t>Nazca</a:t>
            </a:r>
            <a:r>
              <a:rPr lang="en-US" baseline="0" dirty="0" smtClean="0"/>
              <a:t> plate rolls back, “squeegees” mantle material out around edges. (note view direction)</a:t>
            </a:r>
          </a:p>
          <a:p>
            <a:endParaRPr lang="en-US" baseline="0" dirty="0" smtClean="0"/>
          </a:p>
          <a:p>
            <a:r>
              <a:rPr lang="en-US" baseline="0" dirty="0" smtClean="0"/>
              <a:t>Controversial – or better view – proposed something (mantle flow into Caribbean and Scotia) to test.</a:t>
            </a:r>
          </a:p>
          <a:p>
            <a:endParaRPr lang="en-US" baseline="0" dirty="0" smtClean="0"/>
          </a:p>
          <a:p>
            <a:r>
              <a:rPr lang="en-US" baseline="0" dirty="0" smtClean="0"/>
              <a:t>Seismic experiment in Patagonia and S. Shetland islands to look for mantle flow (from shear wave splitting – seismic bi-</a:t>
            </a:r>
            <a:r>
              <a:rPr lang="en-US" baseline="0" dirty="0" err="1" smtClean="0"/>
              <a:t>refringence</a:t>
            </a:r>
            <a:r>
              <a:rPr lang="en-US" baseline="0" dirty="0" smtClean="0"/>
              <a:t> – flow lines up minerals, are bi-</a:t>
            </a:r>
            <a:r>
              <a:rPr lang="en-US" baseline="0" dirty="0" err="1" smtClean="0"/>
              <a:t>refringent</a:t>
            </a:r>
            <a:r>
              <a:rPr lang="en-US" baseline="0" dirty="0" smtClean="0"/>
              <a:t>) – did not find anything.</a:t>
            </a:r>
            <a:endParaRPr lang="en-US" dirty="0" smtClean="0"/>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19</a:t>
            </a:fld>
            <a:endParaRPr lang="en-US"/>
          </a:p>
        </p:txBody>
      </p:sp>
    </p:spTree>
    <p:extLst>
      <p:ext uri="{BB962C8B-B14F-4D97-AF65-F5344CB8AC3E}">
        <p14:creationId xmlns:p14="http://schemas.microsoft.com/office/powerpoint/2010/main" val="1294693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Russo el at 2010</a:t>
            </a:r>
          </a:p>
          <a:p>
            <a:r>
              <a:rPr lang="en-US" dirty="0" smtClean="0"/>
              <a:t>Enter the subducted</a:t>
            </a:r>
            <a:r>
              <a:rPr lang="en-US" baseline="0" dirty="0" smtClean="0"/>
              <a:t> </a:t>
            </a:r>
            <a:r>
              <a:rPr lang="en-US" baseline="0" dirty="0" err="1" smtClean="0"/>
              <a:t>chile</a:t>
            </a:r>
            <a:r>
              <a:rPr lang="en-US" baseline="0" dirty="0" smtClean="0"/>
              <a:t> rise, and slab window – lets </a:t>
            </a:r>
            <a:r>
              <a:rPr lang="en-US" baseline="0" dirty="0" err="1" smtClean="0"/>
              <a:t>astheneosphere</a:t>
            </a:r>
            <a:r>
              <a:rPr lang="en-US" baseline="0" dirty="0" smtClean="0"/>
              <a:t> escape</a:t>
            </a:r>
          </a:p>
          <a:p>
            <a:r>
              <a:rPr lang="en-US" baseline="0" dirty="0" smtClean="0"/>
              <a:t>(S. Am. going under at 7 cm/</a:t>
            </a:r>
            <a:r>
              <a:rPr lang="en-US" baseline="0" dirty="0" err="1" smtClean="0"/>
              <a:t>yr</a:t>
            </a:r>
            <a:r>
              <a:rPr lang="en-US" baseline="0" dirty="0" smtClean="0"/>
              <a:t>, Antarctica going under at 2 cm/</a:t>
            </a:r>
            <a:r>
              <a:rPr lang="en-US" baseline="0" dirty="0" err="1" smtClean="0"/>
              <a:t>yr</a:t>
            </a:r>
            <a:r>
              <a:rPr lang="en-US" baseline="0" dirty="0" smtClean="0"/>
              <a:t> – big difference, so not much squeegee action from Antarctica, lots from S. Am.)</a:t>
            </a:r>
          </a:p>
          <a:p>
            <a:r>
              <a:rPr lang="en-US" baseline="0" dirty="0" smtClean="0"/>
              <a:t>New idea, do end run through slab window.</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20</a:t>
            </a:fld>
            <a:endParaRPr lang="en-US"/>
          </a:p>
        </p:txBody>
      </p:sp>
    </p:spTree>
    <p:extLst>
      <p:ext uri="{BB962C8B-B14F-4D97-AF65-F5344CB8AC3E}">
        <p14:creationId xmlns:p14="http://schemas.microsoft.com/office/powerpoint/2010/main" val="1692347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Russo et al 2010</a:t>
            </a:r>
          </a:p>
          <a:p>
            <a:r>
              <a:rPr lang="en-US" dirty="0" smtClean="0"/>
              <a:t>Shear</a:t>
            </a:r>
            <a:r>
              <a:rPr lang="en-US" baseline="0" dirty="0" smtClean="0"/>
              <a:t> wave splitting results – line up in slab window, show flow.</a:t>
            </a:r>
          </a:p>
          <a:p>
            <a:endParaRPr lang="en-US" baseline="0" dirty="0" smtClean="0"/>
          </a:p>
          <a:p>
            <a:r>
              <a:rPr lang="en-US" dirty="0" smtClean="0"/>
              <a:t>Hess found that the slow shear waves propagated perpendicular to the plane of slip and the higher velocity component was parallel to it.</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21</a:t>
            </a:fld>
            <a:endParaRPr lang="en-US"/>
          </a:p>
        </p:txBody>
      </p:sp>
    </p:spTree>
    <p:extLst>
      <p:ext uri="{BB962C8B-B14F-4D97-AF65-F5344CB8AC3E}">
        <p14:creationId xmlns:p14="http://schemas.microsoft.com/office/powerpoint/2010/main" val="1692347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Russo</a:t>
            </a:r>
            <a:r>
              <a:rPr lang="en-US" baseline="0" dirty="0" smtClean="0"/>
              <a:t> and Silver 1994</a:t>
            </a: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3</a:t>
            </a:fld>
            <a:endParaRPr lang="en-US"/>
          </a:p>
        </p:txBody>
      </p:sp>
    </p:spTree>
    <p:extLst>
      <p:ext uri="{BB962C8B-B14F-4D97-AF65-F5344CB8AC3E}">
        <p14:creationId xmlns:p14="http://schemas.microsoft.com/office/powerpoint/2010/main" val="3078310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Nerlich</a:t>
            </a:r>
            <a:r>
              <a:rPr lang="en-US" dirty="0" smtClean="0"/>
              <a:t> et al., 2013, </a:t>
            </a:r>
            <a:r>
              <a:rPr lang="en-US" sz="1200" b="0" i="0" u="none" strike="noStrike" kern="1200" baseline="0" dirty="0" smtClean="0">
                <a:solidFill>
                  <a:schemeClr val="tx1"/>
                </a:solidFill>
                <a:latin typeface="+mn-lt"/>
                <a:ea typeface="+mn-ea"/>
                <a:cs typeface="+mn-cs"/>
              </a:rPr>
              <a:t>The Scotia Sea gateway: No outlet for Pacific mantle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Before separation of S. Am from Antarctica ~30-40 </a:t>
            </a:r>
            <a:r>
              <a:rPr lang="en-US" sz="1200" b="0" i="0" u="none" strike="noStrike" kern="1200" baseline="0" dirty="0" err="1" smtClean="0">
                <a:solidFill>
                  <a:schemeClr val="tx1"/>
                </a:solidFill>
                <a:latin typeface="+mn-lt"/>
                <a:ea typeface="+mn-ea"/>
                <a:cs typeface="+mn-cs"/>
              </a:rPr>
              <a:t>mya</a:t>
            </a:r>
            <a:r>
              <a:rPr lang="en-US" sz="1200" b="0" i="0" u="none" strike="noStrike" kern="1200" baseline="0" dirty="0" smtClean="0">
                <a:solidFill>
                  <a:schemeClr val="tx1"/>
                </a:solidFill>
                <a:latin typeface="+mn-lt"/>
                <a:ea typeface="+mn-ea"/>
                <a:cs typeface="+mn-cs"/>
              </a:rPr>
              <a:t>, the </a:t>
            </a:r>
            <a:r>
              <a:rPr lang="en-US" sz="1200" b="0" i="0" u="none" strike="noStrike" kern="1200" baseline="0" dirty="0" err="1" smtClean="0">
                <a:solidFill>
                  <a:schemeClr val="tx1"/>
                </a:solidFill>
                <a:latin typeface="+mn-lt"/>
                <a:ea typeface="+mn-ea"/>
                <a:cs typeface="+mn-cs"/>
              </a:rPr>
              <a:t>Ande</a:t>
            </a:r>
            <a:r>
              <a:rPr lang="en-US" sz="1200" b="0" i="0" u="none" strike="noStrike" kern="1200" baseline="0" dirty="0" smtClean="0">
                <a:solidFill>
                  <a:schemeClr val="tx1"/>
                </a:solidFill>
                <a:latin typeface="+mn-lt"/>
                <a:ea typeface="+mn-ea"/>
                <a:cs typeface="+mn-cs"/>
              </a:rPr>
              <a:t> continued south from southern end of S. America along what is now the Antarctic Peninsula – the </a:t>
            </a:r>
            <a:r>
              <a:rPr lang="en-US" sz="1200" b="0" i="0" u="none" strike="noStrike" kern="1200" baseline="0" dirty="0" err="1" smtClean="0">
                <a:solidFill>
                  <a:schemeClr val="tx1"/>
                </a:solidFill>
                <a:latin typeface="+mn-lt"/>
                <a:ea typeface="+mn-ea"/>
                <a:cs typeface="+mn-cs"/>
              </a:rPr>
              <a:t>Antarctandies</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I think the join was “</a:t>
            </a:r>
            <a:r>
              <a:rPr lang="en-US" sz="1200" b="0" i="0" u="none" strike="noStrike" kern="1200" baseline="0" dirty="0" err="1" smtClean="0">
                <a:solidFill>
                  <a:schemeClr val="tx1"/>
                </a:solidFill>
                <a:latin typeface="+mn-lt"/>
                <a:ea typeface="+mn-ea"/>
                <a:cs typeface="+mn-cs"/>
              </a:rPr>
              <a:t>starighter</a:t>
            </a:r>
            <a:r>
              <a:rPr lang="en-US" sz="1200" b="0" i="0" u="none" strike="noStrike" kern="1200" baseline="0" dirty="0" smtClean="0">
                <a:solidFill>
                  <a:schemeClr val="tx1"/>
                </a:solidFill>
                <a:latin typeface="+mn-lt"/>
                <a:ea typeface="+mn-ea"/>
                <a:cs typeface="+mn-cs"/>
              </a:rPr>
              <a:t>” than shown. The Antarctic peninsula had its current shape, but the southernmost part of S. Am. sheared and rotated. Look symmetric, but were not formed same way!</a:t>
            </a:r>
          </a:p>
          <a:p>
            <a:r>
              <a:rPr lang="en-US" sz="1200" b="0" i="0" u="none" strike="noStrike" kern="1200" baseline="0" dirty="0" smtClean="0">
                <a:solidFill>
                  <a:schemeClr val="tx1"/>
                </a:solidFill>
                <a:latin typeface="+mn-lt"/>
                <a:ea typeface="+mn-ea"/>
                <a:cs typeface="+mn-cs"/>
              </a:rPr>
              <a:t>Notice lots little </a:t>
            </a:r>
            <a:r>
              <a:rPr lang="en-US" sz="1200" b="0" i="0" u="none" strike="noStrike" kern="1200" baseline="0" dirty="0" err="1" smtClean="0">
                <a:solidFill>
                  <a:schemeClr val="tx1"/>
                </a:solidFill>
                <a:latin typeface="+mn-lt"/>
                <a:ea typeface="+mn-ea"/>
                <a:cs typeface="+mn-cs"/>
              </a:rPr>
              <a:t>microplates</a:t>
            </a:r>
            <a:r>
              <a:rPr lang="en-US" sz="1200" b="0" i="0" u="none" strike="noStrike" kern="1200" baseline="0" dirty="0" smtClean="0">
                <a:solidFill>
                  <a:schemeClr val="tx1"/>
                </a:solidFill>
                <a:latin typeface="+mn-lt"/>
                <a:ea typeface="+mn-ea"/>
                <a:cs typeface="+mn-cs"/>
              </a:rPr>
              <a:t> getting ripped out of southernmost S. Am. and the northernmost </a:t>
            </a:r>
            <a:r>
              <a:rPr lang="en-US" sz="1200" b="0" i="0" u="none" strike="noStrike" kern="1200" baseline="0" dirty="0" err="1" smtClean="0">
                <a:solidFill>
                  <a:schemeClr val="tx1"/>
                </a:solidFill>
                <a:latin typeface="+mn-lt"/>
                <a:ea typeface="+mn-ea"/>
                <a:cs typeface="+mn-cs"/>
              </a:rPr>
              <a:t>Antartic</a:t>
            </a:r>
            <a:r>
              <a:rPr lang="en-US" sz="1200" b="0" i="0" u="none" strike="noStrike" kern="1200" baseline="0" dirty="0" smtClean="0">
                <a:solidFill>
                  <a:schemeClr val="tx1"/>
                </a:solidFill>
                <a:latin typeface="+mn-lt"/>
                <a:ea typeface="+mn-ea"/>
                <a:cs typeface="+mn-cs"/>
              </a:rPr>
              <a:t> peninsula. Label show their names.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Dark blue are are current Scotia/S. Sandwich plates. Notice rapid displacement – by rollback - of trench to east.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Initially Scotia plate grows with a spreading center ~ diagonally across it, then ~6 my ago a ridge jump to form the South Sandwich Plate kills the old spreading center (looks “fresh” in topography but little to no seismicity or volcanism).</a:t>
            </a: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22</a:t>
            </a:fld>
            <a:endParaRPr lang="en-US"/>
          </a:p>
        </p:txBody>
      </p:sp>
    </p:spTree>
    <p:extLst>
      <p:ext uri="{BB962C8B-B14F-4D97-AF65-F5344CB8AC3E}">
        <p14:creationId xmlns:p14="http://schemas.microsoft.com/office/powerpoint/2010/main" val="1692347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Nerlich</a:t>
            </a:r>
            <a:r>
              <a:rPr lang="en-US" dirty="0" smtClean="0"/>
              <a:t> et al., 2013, </a:t>
            </a:r>
            <a:r>
              <a:rPr lang="en-US" sz="1200" b="0" i="0" u="none" strike="noStrike" kern="1200" baseline="0" dirty="0" smtClean="0">
                <a:solidFill>
                  <a:schemeClr val="tx1"/>
                </a:solidFill>
                <a:latin typeface="+mn-lt"/>
                <a:ea typeface="+mn-ea"/>
                <a:cs typeface="+mn-cs"/>
              </a:rPr>
              <a:t>The Scotia Sea gateway: No outlet for Pacific mantle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Major features – NSR, SSR, and SFZ – North and South Scotia Ridges, and </a:t>
            </a:r>
            <a:r>
              <a:rPr lang="en-US" sz="1200" b="0" i="0" u="none" strike="noStrike" kern="1200" baseline="0" dirty="0" err="1" smtClean="0">
                <a:solidFill>
                  <a:schemeClr val="tx1"/>
                </a:solidFill>
                <a:latin typeface="+mn-lt"/>
                <a:ea typeface="+mn-ea"/>
                <a:cs typeface="+mn-cs"/>
              </a:rPr>
              <a:t>Shackleton</a:t>
            </a:r>
            <a:r>
              <a:rPr lang="en-US" sz="1200" b="0" i="0" u="none" strike="noStrike" kern="1200" baseline="0" dirty="0" smtClean="0">
                <a:solidFill>
                  <a:schemeClr val="tx1"/>
                </a:solidFill>
                <a:latin typeface="+mn-lt"/>
                <a:ea typeface="+mn-ea"/>
                <a:cs typeface="+mn-cs"/>
              </a:rPr>
              <a:t> Fracture Zone – all left lateral strike slip. Subduction along S. Am. transitions into strike slip across the Drake Passage. WSR is the west Scotia Ridge – dead since ~6 </a:t>
            </a:r>
            <a:r>
              <a:rPr lang="en-US" sz="1200" b="0" i="0" u="none" strike="noStrike" kern="1200" baseline="0" dirty="0" err="1" smtClean="0">
                <a:solidFill>
                  <a:schemeClr val="tx1"/>
                </a:solidFill>
                <a:latin typeface="+mn-lt"/>
                <a:ea typeface="+mn-ea"/>
                <a:cs typeface="+mn-cs"/>
              </a:rPr>
              <a:t>mya</a:t>
            </a:r>
            <a:r>
              <a:rPr lang="en-US" sz="1200" b="0" i="0" u="none" strike="noStrike" kern="1200" baseline="0" dirty="0" smtClean="0">
                <a:solidFill>
                  <a:schemeClr val="tx1"/>
                </a:solidFill>
                <a:latin typeface="+mn-lt"/>
                <a:ea typeface="+mn-ea"/>
                <a:cs typeface="+mn-cs"/>
              </a:rPr>
              <a:t>. CSR is the Central Scotia Ridge – also dead – note its spreading direction is perpendicular to that of the WSR. The CSR also seems to have the oldest sea floor in the Scotia Sea – seems to be a part of whatever was there when the Drake Passage opened. ESR is the East Scotia Ridge now spreading rapidly. SSSZ is the South Sandwich Subduction Zone that is rolling back very rapidly.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South Georgia Island traveled to current position on east side of WSR, but exact path not known.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South Orkney came out of Antarctic Peninsula.</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Also have remains of former Phoenix plate and its subduction zone with active back arc spreading behind</a:t>
            </a:r>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23</a:t>
            </a:fld>
            <a:endParaRPr lang="en-US"/>
          </a:p>
        </p:txBody>
      </p:sp>
    </p:spTree>
    <p:extLst>
      <p:ext uri="{BB962C8B-B14F-4D97-AF65-F5344CB8AC3E}">
        <p14:creationId xmlns:p14="http://schemas.microsoft.com/office/powerpoint/2010/main" val="1692347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Nerlich</a:t>
            </a:r>
            <a:r>
              <a:rPr lang="en-US" dirty="0" smtClean="0"/>
              <a:t> et al., 2013, </a:t>
            </a:r>
            <a:r>
              <a:rPr lang="en-US" sz="1200" b="0" i="0" u="none" strike="noStrike" kern="1200" baseline="0" dirty="0" smtClean="0">
                <a:solidFill>
                  <a:schemeClr val="tx1"/>
                </a:solidFill>
                <a:latin typeface="+mn-lt"/>
                <a:ea typeface="+mn-ea"/>
                <a:cs typeface="+mn-cs"/>
              </a:rPr>
              <a:t>The Scotia Sea gateway: No outlet for Pacific mantle</a:t>
            </a:r>
          </a:p>
          <a:p>
            <a:endParaRPr lang="en-US" dirty="0" smtClean="0"/>
          </a:p>
          <a:p>
            <a:r>
              <a:rPr lang="en-US" dirty="0" smtClean="0"/>
              <a:t>Sea floor age – can see dead spreading very well.</a:t>
            </a:r>
          </a:p>
          <a:p>
            <a:endParaRPr lang="en-US" dirty="0" smtClean="0"/>
          </a:p>
          <a:p>
            <a:r>
              <a:rPr lang="en-US" dirty="0" err="1" smtClean="0"/>
              <a:t>Nerlich</a:t>
            </a:r>
            <a:r>
              <a:rPr lang="en-US" baseline="0" dirty="0" smtClean="0"/>
              <a:t> result – no mantle return flow through Scotia sea (no high on west to low on east </a:t>
            </a:r>
            <a:r>
              <a:rPr lang="en-US" baseline="0" dirty="0" err="1" smtClean="0"/>
              <a:t>hydraulicly</a:t>
            </a:r>
            <a:r>
              <a:rPr lang="en-US" baseline="0" dirty="0" smtClean="0"/>
              <a:t> supported dynamic topography.</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24</a:t>
            </a:fld>
            <a:endParaRPr lang="en-US"/>
          </a:p>
        </p:txBody>
      </p:sp>
    </p:spTree>
    <p:extLst>
      <p:ext uri="{BB962C8B-B14F-4D97-AF65-F5344CB8AC3E}">
        <p14:creationId xmlns:p14="http://schemas.microsoft.com/office/powerpoint/2010/main" val="1692347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GPS</a:t>
            </a:r>
            <a:r>
              <a:rPr lang="en-US" baseline="0" dirty="0" smtClean="0"/>
              <a:t> site on </a:t>
            </a:r>
            <a:r>
              <a:rPr lang="en-US" baseline="0" dirty="0" err="1" smtClean="0"/>
              <a:t>Candlemass</a:t>
            </a:r>
            <a:r>
              <a:rPr lang="en-US" baseline="0" dirty="0" smtClean="0"/>
              <a:t> Island on South Sandwich </a:t>
            </a:r>
            <a:r>
              <a:rPr lang="en-US" baseline="0" dirty="0" err="1" smtClean="0"/>
              <a:t>Microplate</a:t>
            </a:r>
            <a:r>
              <a:rPr lang="en-US" baseline="0" dirty="0" smtClean="0"/>
              <a:t> going 6.5 cm/</a:t>
            </a:r>
            <a:r>
              <a:rPr lang="en-US" baseline="0" dirty="0" err="1" smtClean="0"/>
              <a:t>yr</a:t>
            </a:r>
            <a:r>
              <a:rPr lang="en-US" baseline="0" dirty="0" smtClean="0"/>
              <a:t> to ESE.</a:t>
            </a:r>
          </a:p>
          <a:p>
            <a:r>
              <a:rPr lang="en-US" baseline="0" dirty="0" smtClean="0"/>
              <a:t>Active spreading across the </a:t>
            </a:r>
            <a:r>
              <a:rPr lang="en-US" baseline="0" dirty="0" err="1" smtClean="0"/>
              <a:t>Bransfield</a:t>
            </a:r>
            <a:r>
              <a:rPr lang="en-US" baseline="0" dirty="0" smtClean="0"/>
              <a:t> Strait</a:t>
            </a:r>
            <a:endParaRPr lang="en-US" dirty="0"/>
          </a:p>
        </p:txBody>
      </p:sp>
      <p:sp>
        <p:nvSpPr>
          <p:cNvPr id="4" name="Slide Number Placeholder 3"/>
          <p:cNvSpPr>
            <a:spLocks noGrp="1"/>
          </p:cNvSpPr>
          <p:nvPr>
            <p:ph type="sldNum" sz="quarter" idx="10"/>
          </p:nvPr>
        </p:nvSpPr>
        <p:spPr/>
        <p:txBody>
          <a:bodyPr/>
          <a:lstStyle/>
          <a:p>
            <a:fld id="{977E5873-55DC-7544-98CD-32929B9CB3DF}" type="slidenum">
              <a:rPr lang="en-US" smtClean="0"/>
              <a:pPr/>
              <a:t>25</a:t>
            </a:fld>
            <a:endParaRPr lang="en-US"/>
          </a:p>
        </p:txBody>
      </p:sp>
    </p:spTree>
    <p:extLst>
      <p:ext uri="{BB962C8B-B14F-4D97-AF65-F5344CB8AC3E}">
        <p14:creationId xmlns:p14="http://schemas.microsoft.com/office/powerpoint/2010/main" val="36115972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 Christensen</a:t>
            </a:r>
          </a:p>
          <a:p>
            <a:r>
              <a:rPr lang="en-US" dirty="0" smtClean="0"/>
              <a:t>ch08ESHskinner</a:t>
            </a:r>
          </a:p>
          <a:p>
            <a:endParaRPr lang="en-US" dirty="0" smtClean="0"/>
          </a:p>
          <a:p>
            <a:r>
              <a:rPr lang="en-US" sz="2000" dirty="0" smtClean="0"/>
              <a:t>absolute plate motion</a:t>
            </a:r>
          </a:p>
          <a:p>
            <a:pPr lvl="1"/>
            <a:r>
              <a:rPr lang="en-US" sz="1800" dirty="0" smtClean="0"/>
              <a:t>establish using fixed points</a:t>
            </a:r>
          </a:p>
          <a:p>
            <a:pPr lvl="1"/>
            <a:r>
              <a:rPr lang="en-US" sz="1800" dirty="0" smtClean="0"/>
              <a:t>hot spots</a:t>
            </a:r>
          </a:p>
          <a:p>
            <a:pPr lvl="2"/>
            <a:r>
              <a:rPr lang="en-US" sz="1600" dirty="0" smtClean="0"/>
              <a:t>small geographic area where heating and igneous activity occur within the crust</a:t>
            </a:r>
          </a:p>
          <a:p>
            <a:pPr lvl="2"/>
            <a:r>
              <a:rPr lang="en-US" sz="1600" dirty="0" smtClean="0"/>
              <a:t>e.g. Yellowstone,</a:t>
            </a:r>
            <a:r>
              <a:rPr lang="en-US" sz="1600" baseline="0" dirty="0" smtClean="0"/>
              <a:t> </a:t>
            </a:r>
            <a:r>
              <a:rPr lang="en-US" sz="1600" dirty="0" smtClean="0"/>
              <a:t>Hawaii, numerous others</a:t>
            </a:r>
          </a:p>
          <a:p>
            <a:pPr lvl="2"/>
            <a:endParaRPr lang="en-US" sz="1600" dirty="0" smtClean="0"/>
          </a:p>
          <a:p>
            <a:pPr lvl="2"/>
            <a:r>
              <a:rPr lang="en-US" sz="1600" dirty="0" smtClean="0"/>
              <a:t> Idea is</a:t>
            </a:r>
            <a:r>
              <a:rPr lang="en-US" sz="1600" baseline="0" dirty="0" smtClean="0"/>
              <a:t> that the hot spots are “fixed” with respect to the mantle and ?core?</a:t>
            </a:r>
          </a:p>
          <a:p>
            <a:pPr lvl="2"/>
            <a:endParaRPr lang="en-US" sz="1600" baseline="0" dirty="0" smtClean="0"/>
          </a:p>
          <a:p>
            <a:pPr lvl="2"/>
            <a:r>
              <a:rPr lang="en-US" sz="1600" baseline="0" dirty="0" smtClean="0"/>
              <a:t>Whether or not an absolute reference frame for plate motions can be defined is still a hotly debated topic.</a:t>
            </a:r>
          </a:p>
          <a:p>
            <a:pPr lvl="2"/>
            <a:endParaRPr lang="en-US" sz="1600" baseline="0" dirty="0" smtClean="0"/>
          </a:p>
          <a:p>
            <a:pPr lvl="2"/>
            <a:r>
              <a:rPr lang="en-US" sz="1600" baseline="0" dirty="0" smtClean="0"/>
              <a:t>What do we mean by “fixed” – we only have ~280 my year record of plate movements. So I suggest we see if the hotspots remain relatively fixed over a Wilson cycle.</a:t>
            </a:r>
          </a:p>
          <a:p>
            <a:pPr lvl="2"/>
            <a:endParaRPr lang="en-US" sz="1600" baseline="0" dirty="0" smtClean="0"/>
          </a:p>
          <a:p>
            <a:pPr lvl="2"/>
            <a:endParaRPr lang="en-US" sz="1600" baseline="0" dirty="0" smtClean="0"/>
          </a:p>
          <a:p>
            <a:pPr lvl="2"/>
            <a:r>
              <a:rPr lang="en-US" sz="1600" baseline="0" dirty="0" smtClean="0"/>
              <a:t>This topic needs a whole course!!!</a:t>
            </a:r>
            <a:endParaRPr lang="en-US" sz="1600" dirty="0" smtClean="0"/>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26</a:t>
            </a:fld>
            <a:endParaRPr lang="en-US"/>
          </a:p>
        </p:txBody>
      </p:sp>
    </p:spTree>
    <p:extLst>
      <p:ext uri="{BB962C8B-B14F-4D97-AF65-F5344CB8AC3E}">
        <p14:creationId xmlns:p14="http://schemas.microsoft.com/office/powerpoint/2010/main" val="30783106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from Jason</a:t>
            </a:r>
            <a:r>
              <a:rPr lang="en-US" baseline="0" dirty="0" smtClean="0"/>
              <a:t> Morgan’s 1971 four page Nature paper “establishing” a 3 hot-spot absolute reference frame for pacific. “Thick lines” from solid dots show the movement of the plate with respect to the hot spot (there are also supposed to be “regular” velocities on the figure, but the figure is too degraded to tell what is what).</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27</a:t>
            </a:fld>
            <a:endParaRPr lang="en-US"/>
          </a:p>
        </p:txBody>
      </p:sp>
    </p:spTree>
    <p:extLst>
      <p:ext uri="{BB962C8B-B14F-4D97-AF65-F5344CB8AC3E}">
        <p14:creationId xmlns:p14="http://schemas.microsoft.com/office/powerpoint/2010/main" val="3078310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Idea that there is some “fixed” source of hot material that comes</a:t>
            </a:r>
            <a:r>
              <a:rPr lang="en-US" baseline="0" dirty="0" smtClean="0"/>
              <a:t> up to surface to feed “hotspot”</a:t>
            </a:r>
          </a:p>
          <a:p>
            <a:endParaRPr lang="en-US" baseline="0" dirty="0" smtClean="0"/>
          </a:p>
          <a:p>
            <a:r>
              <a:rPr lang="en-US" baseline="0" dirty="0" smtClean="0"/>
              <a:t>Immediate problem – source – similar to whole </a:t>
            </a:r>
            <a:r>
              <a:rPr lang="en-US" baseline="0" dirty="0" err="1" smtClean="0"/>
              <a:t>vs</a:t>
            </a:r>
            <a:r>
              <a:rPr lang="en-US" baseline="0" dirty="0" smtClean="0"/>
              <a:t> layered mantle convection have deep </a:t>
            </a:r>
            <a:r>
              <a:rPr lang="en-US" baseline="0" dirty="0" err="1" smtClean="0"/>
              <a:t>vs</a:t>
            </a:r>
            <a:r>
              <a:rPr lang="en-US" baseline="0" dirty="0" smtClean="0"/>
              <a:t> shallow source camps.</a:t>
            </a:r>
          </a:p>
          <a:p>
            <a:endParaRPr lang="en-US" baseline="0" dirty="0" smtClean="0"/>
          </a:p>
          <a:p>
            <a:r>
              <a:rPr lang="en-US" baseline="0" dirty="0" smtClean="0"/>
              <a:t>Easier to “fix” if deep since can “connect” to  CMB, harder in convection cell to “fix” absolutely.</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28</a:t>
            </a:fld>
            <a:endParaRPr lang="en-US"/>
          </a:p>
        </p:txBody>
      </p:sp>
    </p:spTree>
    <p:extLst>
      <p:ext uri="{BB962C8B-B14F-4D97-AF65-F5344CB8AC3E}">
        <p14:creationId xmlns:p14="http://schemas.microsoft.com/office/powerpoint/2010/main" val="3078310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mostly look at first – at</a:t>
            </a:r>
            <a:r>
              <a:rPr lang="en-US" baseline="0" dirty="0" smtClean="0"/>
              <a:t> this time scale worried about how plates have moved through time and relationship of this movement to rest of earth. Almost completely a horizontal movement problem. Happy if we are within the ballpark.</a:t>
            </a:r>
          </a:p>
          <a:p>
            <a:endParaRPr lang="en-US" baseline="0" dirty="0" smtClean="0"/>
          </a:p>
          <a:p>
            <a:r>
              <a:rPr lang="en-US" baseline="0" dirty="0" smtClean="0"/>
              <a:t>Second one, is first on </a:t>
            </a:r>
            <a:r>
              <a:rPr lang="en-US" baseline="0" dirty="0" err="1" smtClean="0"/>
              <a:t>steriods</a:t>
            </a:r>
            <a:r>
              <a:rPr lang="en-US" baseline="0" dirty="0" smtClean="0"/>
              <a:t> – has how plates moving now with same problems, PLUS all the stuff we can measure with respect to defining a reference frame for all studies of the earth – e.g. consider solid earth tides, </a:t>
            </a:r>
            <a:r>
              <a:rPr lang="en-US" baseline="0" dirty="0" err="1" smtClean="0"/>
              <a:t>gia</a:t>
            </a:r>
            <a:r>
              <a:rPr lang="en-US" baseline="0" dirty="0" smtClean="0"/>
              <a:t>, mass redistribution (snow load moves center of mass of earth, glaciers, lakes, rivers), etc. There is no “solid” earth.</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29</a:t>
            </a:fld>
            <a:endParaRPr lang="en-US"/>
          </a:p>
        </p:txBody>
      </p:sp>
    </p:spTree>
    <p:extLst>
      <p:ext uri="{BB962C8B-B14F-4D97-AF65-F5344CB8AC3E}">
        <p14:creationId xmlns:p14="http://schemas.microsoft.com/office/powerpoint/2010/main" val="3078310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a:t>
            </a:r>
            <a:r>
              <a:rPr lang="en-US" baseline="0" dirty="0" smtClean="0"/>
              <a:t> of solutions to this</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30</a:t>
            </a:fld>
            <a:endParaRPr lang="en-US"/>
          </a:p>
        </p:txBody>
      </p:sp>
    </p:spTree>
    <p:extLst>
      <p:ext uri="{BB962C8B-B14F-4D97-AF65-F5344CB8AC3E}">
        <p14:creationId xmlns:p14="http://schemas.microsoft.com/office/powerpoint/2010/main" val="3078310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F6DA5A-D9FD-E945-9A6D-753DFC660DD4}" type="slidenum">
              <a:rPr lang="en-US"/>
              <a:pPr/>
              <a:t>31</a:t>
            </a:fld>
            <a:endParaRPr lang="en-US"/>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p:txBody>
          <a:bodyPr/>
          <a:lstStyle/>
          <a:p>
            <a:r>
              <a:rPr lang="en-US" dirty="0" smtClean="0"/>
              <a:t>Hot spot poster child,</a:t>
            </a:r>
            <a:r>
              <a:rPr lang="en-US" baseline="0" dirty="0" smtClean="0"/>
              <a:t> e</a:t>
            </a:r>
            <a:r>
              <a:rPr lang="en-US" dirty="0" smtClean="0"/>
              <a:t>verybody’s favorite hot-spot track</a:t>
            </a:r>
            <a:r>
              <a:rPr lang="en-US" baseline="0" dirty="0" smtClean="0"/>
              <a:t> – Hawaii-Emperor seamount chain</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Fualt</a:t>
            </a:r>
            <a:r>
              <a:rPr lang="en-US" dirty="0" smtClean="0"/>
              <a:t> scarp in Catamarca,</a:t>
            </a:r>
            <a:r>
              <a:rPr lang="en-US" baseline="0" dirty="0" smtClean="0"/>
              <a:t> Argentina</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4</a:t>
            </a:fld>
            <a:endParaRPr lang="en-US"/>
          </a:p>
        </p:txBody>
      </p:sp>
    </p:spTree>
    <p:extLst>
      <p:ext uri="{BB962C8B-B14F-4D97-AF65-F5344CB8AC3E}">
        <p14:creationId xmlns:p14="http://schemas.microsoft.com/office/powerpoint/2010/main" val="30783106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Beth Christensen</a:t>
            </a:r>
          </a:p>
          <a:p>
            <a:r>
              <a:rPr lang="en-US" dirty="0" smtClean="0"/>
              <a:t>ch08ESHskinner.ppt</a:t>
            </a:r>
          </a:p>
          <a:p>
            <a:endParaRPr lang="en-US" dirty="0" smtClean="0"/>
          </a:p>
          <a:p>
            <a:r>
              <a:rPr lang="en-US" sz="2800" dirty="0" smtClean="0"/>
              <a:t>Hawaiian hot spot</a:t>
            </a:r>
          </a:p>
          <a:p>
            <a:pPr lvl="1"/>
            <a:r>
              <a:rPr lang="en-US" sz="2400" dirty="0" smtClean="0"/>
              <a:t>thermal plume creates volcano</a:t>
            </a:r>
          </a:p>
          <a:p>
            <a:pPr lvl="1"/>
            <a:r>
              <a:rPr lang="en-US" sz="2400" dirty="0" smtClean="0"/>
              <a:t>plate moves away from plume</a:t>
            </a:r>
          </a:p>
          <a:p>
            <a:pPr lvl="1"/>
            <a:r>
              <a:rPr lang="en-US" sz="2400" dirty="0" smtClean="0"/>
              <a:t>stranded volcano cools, leaves a chain</a:t>
            </a:r>
          </a:p>
          <a:p>
            <a:pPr lvl="1"/>
            <a:r>
              <a:rPr lang="en-US" sz="2400" dirty="0" smtClean="0"/>
              <a:t>chain indicates direction and rate</a:t>
            </a:r>
          </a:p>
          <a:p>
            <a:pPr lvl="1"/>
            <a:endParaRPr lang="en-US" sz="2400" dirty="0" smtClean="0"/>
          </a:p>
          <a:p>
            <a:pPr lvl="1"/>
            <a:r>
              <a:rPr lang="en-US" sz="2400" dirty="0" smtClean="0"/>
              <a:t>Figure</a:t>
            </a:r>
            <a:r>
              <a:rPr lang="en-US" sz="2400" baseline="0" dirty="0" smtClean="0"/>
              <a:t> n</a:t>
            </a:r>
            <a:r>
              <a:rPr lang="en-US" sz="2400" dirty="0" smtClean="0"/>
              <a:t>ot</a:t>
            </a:r>
            <a:r>
              <a:rPr lang="en-US" sz="2400" baseline="0" dirty="0" smtClean="0"/>
              <a:t> too specific about source of magma</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32</a:t>
            </a:fld>
            <a:endParaRPr lang="en-US"/>
          </a:p>
        </p:txBody>
      </p:sp>
    </p:spTree>
    <p:extLst>
      <p:ext uri="{BB962C8B-B14F-4D97-AF65-F5344CB8AC3E}">
        <p14:creationId xmlns:p14="http://schemas.microsoft.com/office/powerpoint/2010/main" val="4400012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76B85F-87A1-9B47-AB40-9583D6F239B9}" type="slidenum">
              <a:rPr lang="en-US"/>
              <a:pPr/>
              <a:t>33</a:t>
            </a:fld>
            <a:endParaRPr lang="en-US"/>
          </a:p>
        </p:txBody>
      </p:sp>
      <p:sp>
        <p:nvSpPr>
          <p:cNvPr id="819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19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err="1" smtClean="0"/>
              <a:t>Ziv</a:t>
            </a:r>
            <a:r>
              <a:rPr lang="en-US" dirty="0" smtClean="0"/>
              <a:t> </a:t>
            </a:r>
            <a:r>
              <a:rPr lang="en-US" dirty="0" err="1" smtClean="0"/>
              <a:t>Alon</a:t>
            </a:r>
            <a:r>
              <a:rPr lang="en-US" dirty="0" smtClean="0"/>
              <a:t>, tectonics_lec_01.ppt</a:t>
            </a:r>
          </a:p>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28DF9A-9BDA-C540-A8B1-8FCDE05A8F1F}" type="slidenum">
              <a:rPr lang="en-US"/>
              <a:pPr/>
              <a:t>34</a:t>
            </a:fld>
            <a:endParaRPr lang="en-US"/>
          </a:p>
        </p:txBody>
      </p:sp>
      <p:sp>
        <p:nvSpPr>
          <p:cNvPr id="5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0179" name="Rectangle 3"/>
          <p:cNvSpPr>
            <a:spLocks noGrp="1" noChangeArrowheads="1"/>
          </p:cNvSpPr>
          <p:nvPr>
            <p:ph type="body" idx="1"/>
          </p:nvPr>
        </p:nvSpPr>
        <p:spPr/>
        <p:txBody>
          <a:bodyPr/>
          <a:lstStyle/>
          <a:p>
            <a:r>
              <a:rPr lang="en-US" dirty="0" smtClean="0"/>
              <a:t>http://</a:t>
            </a:r>
            <a:r>
              <a:rPr lang="en-US" dirty="0" err="1" smtClean="0"/>
              <a:t>www.mantleplumes.org</a:t>
            </a:r>
            <a:r>
              <a:rPr lang="en-US" dirty="0" smtClean="0"/>
              <a:t>/</a:t>
            </a:r>
            <a:r>
              <a:rPr lang="en-US" dirty="0" err="1" smtClean="0"/>
              <a:t>Hotspots.html</a:t>
            </a:r>
            <a:endParaRPr lang="en-US" dirty="0" smtClean="0"/>
          </a:p>
          <a:p>
            <a:r>
              <a:rPr lang="en-US" sz="1200" b="1" kern="1200" dirty="0" smtClean="0">
                <a:solidFill>
                  <a:schemeClr val="tx1"/>
                </a:solidFill>
                <a:latin typeface="+mn-lt"/>
                <a:ea typeface="+mn-ea"/>
                <a:cs typeface="+mn-cs"/>
                <a:hlinkClick r:id="rId3"/>
              </a:rPr>
              <a:t>Carlo Doglioni</a:t>
            </a:r>
            <a:r>
              <a:rPr lang="en-US" sz="1200" b="1" kern="1200" dirty="0" smtClean="0">
                <a:solidFill>
                  <a:schemeClr val="tx1"/>
                </a:solidFill>
                <a:latin typeface="+mn-lt"/>
                <a:ea typeface="+mn-ea"/>
                <a:cs typeface="+mn-cs"/>
              </a:rPr>
              <a:t> &amp; Marco </a:t>
            </a:r>
            <a:r>
              <a:rPr lang="en-US" sz="1200" b="1" kern="1200" dirty="0" err="1" smtClean="0">
                <a:solidFill>
                  <a:schemeClr val="tx1"/>
                </a:solidFill>
                <a:latin typeface="+mn-lt"/>
                <a:ea typeface="+mn-ea"/>
                <a:cs typeface="+mn-cs"/>
              </a:rPr>
              <a:t>Cuffaro</a:t>
            </a:r>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Different</a:t>
            </a:r>
            <a:r>
              <a:rPr lang="en-US" sz="1200" b="0" kern="1200" baseline="0" dirty="0" smtClean="0">
                <a:solidFill>
                  <a:schemeClr val="tx1"/>
                </a:solidFill>
                <a:latin typeface="+mn-lt"/>
                <a:ea typeface="+mn-ea"/>
                <a:cs typeface="+mn-cs"/>
              </a:rPr>
              <a:t> types of basalts – and their possible sources</a:t>
            </a:r>
          </a:p>
          <a:p>
            <a:r>
              <a:rPr lang="en-US" b="1" i="1" dirty="0" smtClean="0"/>
              <a:t>Deep Plumes or Shallow </a:t>
            </a:r>
            <a:r>
              <a:rPr lang="en-US" b="1" i="1" dirty="0" err="1" smtClean="0"/>
              <a:t>Upwellings</a:t>
            </a:r>
            <a:r>
              <a:rPr lang="en-US" b="1" i="1" dirty="0" smtClean="0"/>
              <a:t>? Fixed or Unfixed?</a:t>
            </a:r>
          </a:p>
          <a:p>
            <a:r>
              <a:rPr lang="en-US" b="1" i="1" dirty="0" smtClean="0"/>
              <a:t>Decoupling in the </a:t>
            </a:r>
            <a:r>
              <a:rPr lang="en-US" b="1" i="1" dirty="0" smtClean="0"/>
              <a:t>Asthenosphere</a:t>
            </a:r>
          </a:p>
          <a:p>
            <a:endParaRPr lang="en-US" sz="1200" b="1" i="1" kern="1200" baseline="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Most volcanoes</a:t>
            </a:r>
            <a:r>
              <a:rPr lang="en-US" sz="1200" kern="1200" baseline="0" dirty="0" smtClean="0">
                <a:solidFill>
                  <a:schemeClr val="tx1"/>
                </a:solidFill>
                <a:effectLst/>
                <a:latin typeface="+mn-lt"/>
                <a:ea typeface="+mn-ea"/>
                <a:cs typeface="+mn-cs"/>
              </a:rPr>
              <a:t> of world associated with </a:t>
            </a:r>
            <a:r>
              <a:rPr lang="en-US" sz="1200" kern="1200" dirty="0" smtClean="0">
                <a:solidFill>
                  <a:schemeClr val="tx1"/>
                </a:solidFill>
                <a:effectLst/>
                <a:latin typeface="+mn-lt"/>
                <a:ea typeface="+mn-ea"/>
                <a:cs typeface="+mn-cs"/>
              </a:rPr>
              <a:t>ridges that produce 21 km^3 magma/</a:t>
            </a:r>
            <a:r>
              <a:rPr lang="en-US" sz="1200" kern="1200" dirty="0" err="1" smtClean="0">
                <a:solidFill>
                  <a:schemeClr val="tx1"/>
                </a:solidFill>
                <a:effectLst/>
                <a:latin typeface="+mn-lt"/>
                <a:ea typeface="+mn-ea"/>
                <a:cs typeface="+mn-cs"/>
              </a:rPr>
              <a:t>yr</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Famous ring-of-of</a:t>
            </a:r>
            <a:r>
              <a:rPr lang="en-US" sz="1200" kern="1200" baseline="0" dirty="0" smtClean="0">
                <a:solidFill>
                  <a:schemeClr val="tx1"/>
                </a:solidFill>
                <a:effectLst/>
                <a:latin typeface="+mn-lt"/>
                <a:ea typeface="+mn-ea"/>
                <a:cs typeface="+mn-cs"/>
              </a:rPr>
              <a:t> Fire </a:t>
            </a:r>
            <a:r>
              <a:rPr lang="en-US" sz="1200" kern="1200" dirty="0" smtClean="0">
                <a:solidFill>
                  <a:schemeClr val="tx1"/>
                </a:solidFill>
                <a:effectLst/>
                <a:latin typeface="+mn-lt"/>
                <a:ea typeface="+mn-ea"/>
                <a:cs typeface="+mn-cs"/>
              </a:rPr>
              <a:t>arcs (most books, web pages, class notes say 65-75% of volcanoes of world are in volcanic arcs </a:t>
            </a:r>
            <a:r>
              <a:rPr lang="en-US" sz="1200" kern="1200" baseline="0" dirty="0" smtClean="0">
                <a:solidFill>
                  <a:schemeClr val="tx1"/>
                </a:solidFill>
                <a:effectLst/>
                <a:latin typeface="+mn-lt"/>
                <a:ea typeface="+mn-ea"/>
                <a:cs typeface="+mn-cs"/>
              </a:rPr>
              <a:t>, completely forget ridges –they are only talking about </a:t>
            </a:r>
            <a:r>
              <a:rPr lang="en-US" sz="1200" kern="1200" baseline="0" dirty="0" err="1" smtClean="0">
                <a:solidFill>
                  <a:schemeClr val="tx1"/>
                </a:solidFill>
                <a:effectLst/>
                <a:latin typeface="+mn-lt"/>
                <a:ea typeface="+mn-ea"/>
                <a:cs typeface="+mn-cs"/>
              </a:rPr>
              <a:t>subaerial</a:t>
            </a:r>
            <a:r>
              <a:rPr lang="en-US" sz="1200" kern="1200" baseline="0" dirty="0" smtClean="0">
                <a:solidFill>
                  <a:schemeClr val="tx1"/>
                </a:solidFill>
                <a:effectLst/>
                <a:latin typeface="+mn-lt"/>
                <a:ea typeface="+mn-ea"/>
                <a:cs typeface="+mn-cs"/>
              </a:rPr>
              <a:t> volcanoes</a:t>
            </a:r>
            <a:r>
              <a:rPr lang="en-US" sz="1200" kern="1200" dirty="0" smtClean="0">
                <a:solidFill>
                  <a:schemeClr val="tx1"/>
                </a:solidFill>
                <a:effectLst/>
                <a:latin typeface="+mn-lt"/>
                <a:ea typeface="+mn-ea"/>
                <a:cs typeface="+mn-cs"/>
              </a:rPr>
              <a:t>) produce 0.14-0.9 km^3 magma/</a:t>
            </a:r>
            <a:r>
              <a:rPr lang="en-US" sz="1200" kern="1200" dirty="0" err="1" smtClean="0">
                <a:solidFill>
                  <a:schemeClr val="tx1"/>
                </a:solidFill>
                <a:effectLst/>
                <a:latin typeface="+mn-lt"/>
                <a:ea typeface="+mn-ea"/>
                <a:cs typeface="+mn-cs"/>
              </a:rPr>
              <a:t>yr</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5% of volcanoes off plate boundaries (hot spots)</a:t>
            </a:r>
          </a:p>
          <a:p>
            <a:endParaRPr lang="en-US" sz="1200" b="0" i="0" kern="1200" baseline="0" dirty="0" smtClean="0">
              <a:solidFill>
                <a:schemeClr val="tx1"/>
              </a:solidFill>
              <a:latin typeface="+mn-lt"/>
              <a:ea typeface="+mn-ea"/>
              <a:cs typeface="+mn-cs"/>
            </a:endParaRPr>
          </a:p>
          <a:p>
            <a:endParaRPr lang="en-US" b="1"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28DF9A-9BDA-C540-A8B1-8FCDE05A8F1F}" type="slidenum">
              <a:rPr lang="en-US"/>
              <a:pPr/>
              <a:t>35</a:t>
            </a:fld>
            <a:endParaRPr lang="en-US"/>
          </a:p>
        </p:txBody>
      </p:sp>
      <p:sp>
        <p:nvSpPr>
          <p:cNvPr id="5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0179"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John </a:t>
            </a:r>
            <a:r>
              <a:rPr lang="en-US" dirty="0" err="1" smtClean="0"/>
              <a:t>Brodholt</a:t>
            </a:r>
            <a:r>
              <a:rPr lang="en-US" dirty="0" smtClean="0"/>
              <a:t>, University College London</a:t>
            </a:r>
          </a:p>
          <a:p>
            <a:r>
              <a:rPr lang="en-US" dirty="0" smtClean="0"/>
              <a:t>Lecture9.ppt</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Seismic tomography: sample the same place with seismic waves from different direction allows you to work out 3-D shape of seismic anomalies.</a:t>
            </a:r>
          </a:p>
          <a:p>
            <a:endParaRPr lang="en-US" dirty="0" smtClean="0"/>
          </a:p>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2E57E0-D2C8-7945-B066-2E0855C26AE3}" type="slidenum">
              <a:rPr lang="en-US"/>
              <a:pPr/>
              <a:t>36</a:t>
            </a:fld>
            <a:endParaRPr lang="en-US"/>
          </a:p>
        </p:txBody>
      </p:sp>
      <p:sp>
        <p:nvSpPr>
          <p:cNvPr id="52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2227"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John </a:t>
            </a:r>
            <a:r>
              <a:rPr lang="en-US" dirty="0" err="1" smtClean="0"/>
              <a:t>Brodholt</a:t>
            </a:r>
            <a:r>
              <a:rPr lang="en-US" dirty="0" smtClean="0"/>
              <a:t>, University College London</a:t>
            </a:r>
          </a:p>
          <a:p>
            <a:r>
              <a:rPr lang="en-US" dirty="0" smtClean="0"/>
              <a:t>Lecture9.ppt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7AE35D-142C-244D-A990-7C5CAB32CE4A}" type="slidenum">
              <a:rPr lang="en-US"/>
              <a:pPr/>
              <a:t>37</a:t>
            </a:fld>
            <a:endParaRPr lang="en-US"/>
          </a:p>
        </p:txBody>
      </p:sp>
      <p:sp>
        <p:nvSpPr>
          <p:cNvPr id="53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John </a:t>
            </a:r>
            <a:r>
              <a:rPr lang="en-US" dirty="0" err="1" smtClean="0"/>
              <a:t>Brodholt</a:t>
            </a:r>
            <a:r>
              <a:rPr lang="en-US" dirty="0" smtClean="0"/>
              <a:t>, University College London</a:t>
            </a:r>
          </a:p>
          <a:p>
            <a:r>
              <a:rPr lang="en-US" dirty="0" smtClean="0"/>
              <a:t>Lecture9.ppt</a:t>
            </a:r>
          </a:p>
          <a:p>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BBF801-13D3-2648-A317-92EFE0735BF4}" type="slidenum">
              <a:rPr lang="en-US"/>
              <a:pPr/>
              <a:t>38</a:t>
            </a:fld>
            <a:endParaRPr lang="en-US"/>
          </a:p>
        </p:txBody>
      </p:sp>
      <p:sp>
        <p:nvSpPr>
          <p:cNvPr id="542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4275"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John </a:t>
            </a:r>
            <a:r>
              <a:rPr lang="en-US" dirty="0" err="1" smtClean="0"/>
              <a:t>Brodholt</a:t>
            </a:r>
            <a:r>
              <a:rPr lang="en-US" dirty="0" smtClean="0"/>
              <a:t>, University College London</a:t>
            </a:r>
          </a:p>
          <a:p>
            <a:r>
              <a:rPr lang="en-US" dirty="0" smtClean="0"/>
              <a:t>Lecture9.ppt</a:t>
            </a:r>
          </a:p>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EA9BB4-F3F4-DD4A-B338-29986CD8FF84}" type="slidenum">
              <a:rPr lang="en-US"/>
              <a:pPr/>
              <a:t>39</a:t>
            </a:fld>
            <a:endParaRPr lang="en-US"/>
          </a:p>
        </p:txBody>
      </p:sp>
      <p:sp>
        <p:nvSpPr>
          <p:cNvPr id="757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57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dirty="0" err="1" smtClean="0"/>
              <a:t>Ziv</a:t>
            </a:r>
            <a:r>
              <a:rPr lang="en-US" dirty="0" smtClean="0"/>
              <a:t> </a:t>
            </a:r>
            <a:r>
              <a:rPr lang="en-US" dirty="0" err="1" smtClean="0"/>
              <a:t>Alon</a:t>
            </a:r>
            <a:r>
              <a:rPr lang="en-US" dirty="0" smtClean="0"/>
              <a:t>, tectonics_lec_01.ppt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642E74-2BA0-D048-AC79-2F7AF55E36D8}" type="slidenum">
              <a:rPr lang="en-US"/>
              <a:pPr/>
              <a:t>40</a:t>
            </a:fld>
            <a:endParaRPr lang="en-US"/>
          </a:p>
        </p:txBody>
      </p:sp>
      <p:sp>
        <p:nvSpPr>
          <p:cNvPr id="778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78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Ziv</a:t>
            </a:r>
            <a:r>
              <a:rPr lang="en-US" dirty="0" smtClean="0"/>
              <a:t> </a:t>
            </a:r>
            <a:r>
              <a:rPr lang="en-US" dirty="0" err="1" smtClean="0"/>
              <a:t>Alon</a:t>
            </a:r>
            <a:r>
              <a:rPr lang="en-US" dirty="0" smtClean="0"/>
              <a:t>, tectonics_lec_01.ppt</a:t>
            </a: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www.open.edu</a:t>
            </a:r>
            <a:r>
              <a:rPr lang="en-US" dirty="0" smtClean="0"/>
              <a:t>/</a:t>
            </a:r>
            <a:r>
              <a:rPr lang="en-US" dirty="0" err="1" smtClean="0"/>
              <a:t>openlearn</a:t>
            </a:r>
            <a:r>
              <a:rPr lang="en-US" dirty="0" smtClean="0"/>
              <a:t>/science-</a:t>
            </a:r>
            <a:r>
              <a:rPr lang="en-US" dirty="0" err="1" smtClean="0"/>
              <a:t>maths</a:t>
            </a:r>
            <a:r>
              <a:rPr lang="en-US" dirty="0" smtClean="0"/>
              <a:t>-technology/science/geology/plate-tectonics/content-section-4.2</a:t>
            </a:r>
          </a:p>
          <a:p>
            <a:endParaRPr lang="en-US" dirty="0" smtClean="0"/>
          </a:p>
          <a:p>
            <a:r>
              <a:rPr lang="en-US" dirty="0" smtClean="0"/>
              <a:t>Figure 23: Map showing three of the major seamount and island chains in the Pacific Ocean. These are the Kodiak Island-Cobb Seamount Chain in the northeastern Pacific, the Marshall-Ellice Islands-Austral Seamount Chain of the southern Pacific, and the well-known Hawaiian Ridge-Emperor Seamount Chain in the central Pacific. The Hawaiian Islands are located at the southeastern end of the Hawaiian Ridge.</a:t>
            </a:r>
          </a:p>
          <a:p>
            <a:endParaRPr lang="en-US" dirty="0" smtClean="0"/>
          </a:p>
          <a:p>
            <a:r>
              <a:rPr lang="en-US" dirty="0" smtClean="0"/>
              <a:t>The</a:t>
            </a:r>
            <a:r>
              <a:rPr lang="en-US" baseline="0" dirty="0" smtClean="0"/>
              <a:t> usual interpretation of the bend is that the motion of the Pacific Plate changed with respect to a fixed hot spot.</a:t>
            </a:r>
          </a:p>
          <a:p>
            <a:r>
              <a:rPr lang="en-US" baseline="0" dirty="0" smtClean="0"/>
              <a:t>BUT – there are are also models that suggest the hot spot was moving southward before the bend and stopped.</a:t>
            </a:r>
          </a:p>
          <a:p>
            <a:endParaRPr lang="en-US" baseline="0" dirty="0" smtClean="0"/>
          </a:p>
          <a:p>
            <a:r>
              <a:rPr lang="en-US" baseline="0" dirty="0" smtClean="0"/>
              <a:t>Note that the various hotspot tracks in the Pacific are not completely compatible – are similar.</a:t>
            </a:r>
          </a:p>
          <a:p>
            <a:endParaRPr lang="en-US" baseline="0" dirty="0" smtClean="0"/>
          </a:p>
          <a:p>
            <a:r>
              <a:rPr lang="en-US" baseline="0" dirty="0" smtClean="0"/>
              <a:t>What about hotspots in the Atlantic, or other global distribution? Are they all fixed with respect to one another?</a:t>
            </a:r>
          </a:p>
        </p:txBody>
      </p:sp>
      <p:sp>
        <p:nvSpPr>
          <p:cNvPr id="4" name="Slide Number Placeholder 3"/>
          <p:cNvSpPr>
            <a:spLocks noGrp="1"/>
          </p:cNvSpPr>
          <p:nvPr>
            <p:ph type="sldNum" sz="quarter" idx="10"/>
          </p:nvPr>
        </p:nvSpPr>
        <p:spPr/>
        <p:txBody>
          <a:bodyPr/>
          <a:lstStyle/>
          <a:p>
            <a:fld id="{627097BF-FEFC-FB47-9CF7-B9A0F1DCE5B4}" type="slidenum">
              <a:rPr lang="en-US" smtClean="0"/>
              <a:t>41</a:t>
            </a:fld>
            <a:endParaRPr lang="en-US"/>
          </a:p>
        </p:txBody>
      </p:sp>
    </p:spTree>
    <p:extLst>
      <p:ext uri="{BB962C8B-B14F-4D97-AF65-F5344CB8AC3E}">
        <p14:creationId xmlns:p14="http://schemas.microsoft.com/office/powerpoint/2010/main" val="262299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piqiang</a:t>
            </a:r>
            <a:r>
              <a:rPr lang="en-US" dirty="0" smtClean="0"/>
              <a:t> fault - beautiful strike slip displacement of thin skinned thrusts</a:t>
            </a:r>
          </a:p>
          <a:p>
            <a:r>
              <a:rPr lang="it-IT" dirty="0" smtClean="0"/>
              <a:t> 40° 15.568'N, 77° 39.812'</a:t>
            </a:r>
            <a:r>
              <a:rPr lang="it-IT" dirty="0" smtClean="0"/>
              <a:t>E</a:t>
            </a:r>
          </a:p>
          <a:p>
            <a:endParaRPr lang="it-IT" dirty="0" smtClean="0"/>
          </a:p>
          <a:p>
            <a:r>
              <a:rPr lang="it-IT" dirty="0" err="1" smtClean="0"/>
              <a:t>Landsat</a:t>
            </a:r>
            <a:r>
              <a:rPr lang="it-IT" baseline="0" dirty="0" smtClean="0"/>
              <a:t> image</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5</a:t>
            </a:fld>
            <a:endParaRPr lang="en-US"/>
          </a:p>
        </p:txBody>
      </p:sp>
    </p:spTree>
    <p:extLst>
      <p:ext uri="{BB962C8B-B14F-4D97-AF65-F5344CB8AC3E}">
        <p14:creationId xmlns:p14="http://schemas.microsoft.com/office/powerpoint/2010/main" val="30783106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www.open.edu</a:t>
            </a:r>
            <a:r>
              <a:rPr lang="en-US" dirty="0" smtClean="0"/>
              <a:t>/</a:t>
            </a:r>
            <a:r>
              <a:rPr lang="en-US" dirty="0" err="1" smtClean="0"/>
              <a:t>openlearn</a:t>
            </a:r>
            <a:r>
              <a:rPr lang="en-US" dirty="0" smtClean="0"/>
              <a:t>/science-</a:t>
            </a:r>
            <a:r>
              <a:rPr lang="en-US" dirty="0" err="1" smtClean="0"/>
              <a:t>maths</a:t>
            </a:r>
            <a:r>
              <a:rPr lang="en-US" dirty="0" smtClean="0"/>
              <a:t>-technology/science/geology/plate-tectonics/content-section-4.2</a:t>
            </a:r>
          </a:p>
          <a:p>
            <a:endParaRPr lang="en-US" dirty="0" smtClean="0"/>
          </a:p>
          <a:p>
            <a:r>
              <a:rPr lang="en-US" dirty="0" smtClean="0"/>
              <a:t>Careful interpretation of the age progression along the Hawaii-Emperor chain suggests that this change in direction occurred 43-50 Ma ago, which ties in with a series of tectonic adjustments around the world, including the start of continental collision between India and Asia.</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42</a:t>
            </a:fld>
            <a:endParaRPr lang="en-US"/>
          </a:p>
        </p:txBody>
      </p:sp>
    </p:spTree>
    <p:extLst>
      <p:ext uri="{BB962C8B-B14F-4D97-AF65-F5344CB8AC3E}">
        <p14:creationId xmlns:p14="http://schemas.microsoft.com/office/powerpoint/2010/main" val="41644990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E2DBFC-85BE-CE48-8487-EBEF9A0447D8}" type="slidenum">
              <a:rPr lang="en-US"/>
              <a:pPr/>
              <a:t>43</a:t>
            </a:fld>
            <a:endParaRPr lang="en-US"/>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John </a:t>
            </a:r>
            <a:r>
              <a:rPr lang="en-US" dirty="0" err="1" smtClean="0"/>
              <a:t>Brodholt</a:t>
            </a:r>
            <a:r>
              <a:rPr lang="en-US" dirty="0" smtClean="0"/>
              <a:t>, University College London</a:t>
            </a:r>
          </a:p>
          <a:p>
            <a:r>
              <a:rPr lang="en-US" dirty="0" smtClean="0"/>
              <a:t>Lecture9.ppt</a:t>
            </a:r>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http://ffden-2.phys.uaf.edu/211_fall2002.web.dir/</a:t>
            </a:r>
            <a:r>
              <a:rPr lang="en-US" dirty="0" err="1" smtClean="0"/>
              <a:t>Cheryl_Robar</a:t>
            </a:r>
            <a:r>
              <a:rPr lang="en-US" dirty="0" smtClean="0"/>
              <a:t>/Phys211%20Folder/</a:t>
            </a:r>
            <a:r>
              <a:rPr lang="en-US" dirty="0" err="1" smtClean="0"/>
              <a:t>velocity.htm</a:t>
            </a:r>
            <a:endParaRPr lang="en-US" dirty="0" smtClean="0"/>
          </a:p>
          <a:p>
            <a:endParaRPr lang="en-US" dirty="0" smtClean="0"/>
          </a:p>
          <a:p>
            <a:r>
              <a:rPr lang="en-US" sz="1200" u="sng" kern="1200" dirty="0" smtClean="0">
                <a:solidFill>
                  <a:schemeClr val="tx1"/>
                </a:solidFill>
                <a:effectLst/>
                <a:latin typeface="+mn-lt"/>
                <a:ea typeface="+mn-ea"/>
                <a:cs typeface="+mn-cs"/>
              </a:rPr>
              <a:t>Determining plate </a:t>
            </a:r>
            <a:r>
              <a:rPr lang="en-US" sz="1200" u="sng" kern="1200" dirty="0" smtClean="0">
                <a:solidFill>
                  <a:schemeClr val="tx1"/>
                </a:solidFill>
                <a:effectLst/>
                <a:latin typeface="+mn-lt"/>
                <a:ea typeface="+mn-ea"/>
                <a:cs typeface="+mn-cs"/>
              </a:rPr>
              <a:t>Velocity</a:t>
            </a:r>
            <a:endParaRPr lang="en-US" sz="1200" u="none" kern="1200" dirty="0" smtClean="0">
              <a:solidFill>
                <a:schemeClr val="tx1"/>
              </a:solidFill>
              <a:effectLst/>
              <a:latin typeface="+mn-lt"/>
              <a:ea typeface="+mn-ea"/>
              <a:cs typeface="+mn-cs"/>
            </a:endParaRPr>
          </a:p>
          <a:p>
            <a:r>
              <a:rPr lang="en-US" sz="1200" kern="1200" dirty="0" smtClean="0">
                <a:solidFill>
                  <a:schemeClr val="tx1"/>
                </a:solidFill>
                <a:latin typeface="+mn-lt"/>
                <a:ea typeface="+mn-ea"/>
                <a:cs typeface="+mn-cs"/>
              </a:rPr>
              <a:t>Using </a:t>
            </a:r>
            <a:r>
              <a:rPr lang="en-US" sz="1200" kern="1200" dirty="0" smtClean="0">
                <a:solidFill>
                  <a:schemeClr val="tx1"/>
                </a:solidFill>
                <a:latin typeface="+mn-lt"/>
                <a:ea typeface="+mn-ea"/>
                <a:cs typeface="+mn-cs"/>
              </a:rPr>
              <a:t>the no net torque approach, the first step to determining plate velocities is deciding on an absolute reference frame.  A good reference frame to use is one in which there is no net rotation of the plates, therefore the net torque acting on the plates is </a:t>
            </a:r>
            <a:r>
              <a:rPr lang="en-US" sz="1200" kern="1200" dirty="0" smtClean="0">
                <a:solidFill>
                  <a:schemeClr val="tx1"/>
                </a:solidFill>
                <a:latin typeface="+mn-lt"/>
                <a:ea typeface="+mn-ea"/>
                <a:cs typeface="+mn-cs"/>
              </a:rPr>
              <a:t>zero. (If there</a:t>
            </a:r>
            <a:r>
              <a:rPr lang="en-US" sz="1200" kern="1200" baseline="0" dirty="0" smtClean="0">
                <a:solidFill>
                  <a:schemeClr val="tx1"/>
                </a:solidFill>
                <a:latin typeface="+mn-lt"/>
                <a:ea typeface="+mn-ea"/>
                <a:cs typeface="+mn-cs"/>
              </a:rPr>
              <a:t> is a net torque than the angular velocity changes – so if angular velocity is constant – any value, including zero – there is no net torque. Is not symmetric, no net torque does not imply no net rotation, implies constant rotation).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If </a:t>
            </a:r>
            <a:r>
              <a:rPr lang="en-US" sz="1200" kern="1200" dirty="0" smtClean="0">
                <a:solidFill>
                  <a:schemeClr val="tx1"/>
                </a:solidFill>
                <a:latin typeface="+mn-lt"/>
                <a:ea typeface="+mn-ea"/>
                <a:cs typeface="+mn-cs"/>
              </a:rPr>
              <a:t>the drag coefficient is constant, the net torque is zero (</a:t>
            </a:r>
            <a:r>
              <a:rPr lang="en-US" sz="1200" i="1" kern="1200" dirty="0" smtClean="0">
                <a:solidFill>
                  <a:schemeClr val="tx1"/>
                </a:solidFill>
                <a:latin typeface="+mn-lt"/>
                <a:ea typeface="+mn-ea"/>
                <a:cs typeface="+mn-cs"/>
              </a:rPr>
              <a:t>Sleep and Fujita, equation 7.29</a:t>
            </a:r>
            <a:r>
              <a:rPr lang="en-US" sz="1200"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Now </a:t>
            </a:r>
            <a:r>
              <a:rPr lang="en-US" sz="1200" kern="1200" dirty="0" smtClean="0">
                <a:solidFill>
                  <a:schemeClr val="tx1"/>
                </a:solidFill>
                <a:latin typeface="+mn-lt"/>
                <a:ea typeface="+mn-ea"/>
                <a:cs typeface="+mn-cs"/>
              </a:rPr>
              <a:t>the absolute velocity of one plate can be determined and the relative velocities of the other plates can be determined from that.  One problem with this method </a:t>
            </a:r>
            <a:r>
              <a:rPr lang="en-US" sz="1200" kern="1200" dirty="0" smtClean="0">
                <a:solidFill>
                  <a:schemeClr val="tx1"/>
                </a:solidFill>
                <a:latin typeface="+mn-lt"/>
                <a:ea typeface="+mn-ea"/>
                <a:cs typeface="+mn-cs"/>
              </a:rPr>
              <a:t>(no net rotation/torque part) is </a:t>
            </a:r>
            <a:r>
              <a:rPr lang="en-US" sz="1200" kern="1200" dirty="0" smtClean="0">
                <a:solidFill>
                  <a:schemeClr val="tx1"/>
                </a:solidFill>
                <a:latin typeface="+mn-lt"/>
                <a:ea typeface="+mn-ea"/>
                <a:cs typeface="+mn-cs"/>
              </a:rPr>
              <a:t>that it depends on the locations of plate </a:t>
            </a:r>
            <a:r>
              <a:rPr lang="en-US" sz="1200" kern="1200" dirty="0" smtClean="0">
                <a:solidFill>
                  <a:schemeClr val="tx1"/>
                </a:solidFill>
                <a:latin typeface="+mn-lt"/>
                <a:ea typeface="+mn-ea"/>
                <a:cs typeface="+mn-cs"/>
              </a:rPr>
              <a:t>boundaries, i.e. the shape of</a:t>
            </a:r>
            <a:r>
              <a:rPr lang="en-US" sz="1200" kern="1200" baseline="0" dirty="0" smtClean="0">
                <a:solidFill>
                  <a:schemeClr val="tx1"/>
                </a:solidFill>
                <a:latin typeface="+mn-lt"/>
                <a:ea typeface="+mn-ea"/>
                <a:cs typeface="+mn-cs"/>
              </a:rPr>
              <a:t> the plate</a:t>
            </a:r>
            <a:r>
              <a:rPr lang="en-US" sz="1200" kern="1200" dirty="0" smtClean="0">
                <a:solidFill>
                  <a:schemeClr val="tx1"/>
                </a:solidFill>
                <a:latin typeface="+mn-lt"/>
                <a:ea typeface="+mn-ea"/>
                <a:cs typeface="+mn-cs"/>
              </a:rPr>
              <a:t>s, </a:t>
            </a:r>
            <a:r>
              <a:rPr lang="en-US" sz="1200" kern="1200" dirty="0" smtClean="0">
                <a:solidFill>
                  <a:schemeClr val="tx1"/>
                </a:solidFill>
                <a:latin typeface="+mn-lt"/>
                <a:ea typeface="+mn-ea"/>
                <a:cs typeface="+mn-cs"/>
              </a:rPr>
              <a:t>and motions at a specific time.  Therefore, this method relies on accurate interpretations about plate geometry from the </a:t>
            </a:r>
            <a:r>
              <a:rPr lang="en-US" sz="1200" kern="1200" dirty="0" smtClean="0">
                <a:solidFill>
                  <a:schemeClr val="tx1"/>
                </a:solidFill>
                <a:latin typeface="+mn-lt"/>
                <a:ea typeface="+mn-ea"/>
                <a:cs typeface="+mn-cs"/>
              </a:rPr>
              <a:t>past (can’t go back farther</a:t>
            </a:r>
            <a:r>
              <a:rPr lang="en-US" sz="1200" kern="1200" baseline="0" dirty="0" smtClean="0">
                <a:solidFill>
                  <a:schemeClr val="tx1"/>
                </a:solidFill>
                <a:latin typeface="+mn-lt"/>
                <a:ea typeface="+mn-ea"/>
                <a:cs typeface="+mn-cs"/>
              </a:rPr>
              <a:t> than </a:t>
            </a:r>
            <a:r>
              <a:rPr lang="en-US" sz="1200" kern="1200" baseline="0" dirty="0" err="1" smtClean="0">
                <a:solidFill>
                  <a:schemeClr val="tx1"/>
                </a:solidFill>
                <a:latin typeface="+mn-lt"/>
                <a:ea typeface="+mn-ea"/>
                <a:cs typeface="+mn-cs"/>
              </a:rPr>
              <a:t>Pangea</a:t>
            </a:r>
            <a:r>
              <a:rPr lang="en-US" sz="1200" kern="1200" baseline="0" dirty="0" smtClean="0">
                <a:solidFill>
                  <a:schemeClr val="tx1"/>
                </a:solidFill>
                <a:latin typeface="+mn-lt"/>
                <a:ea typeface="+mn-ea"/>
                <a:cs typeface="+mn-cs"/>
              </a:rPr>
              <a:t>, don’t know plate shapes for previous Wilson cycles/Supercontinent cycles).</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Today</a:t>
            </a:r>
            <a:r>
              <a:rPr lang="en-US" sz="1200" kern="1200" dirty="0" smtClean="0">
                <a:solidFill>
                  <a:schemeClr val="tx1"/>
                </a:solidFill>
                <a:latin typeface="+mn-lt"/>
                <a:ea typeface="+mn-ea"/>
                <a:cs typeface="+mn-cs"/>
              </a:rPr>
              <a:t>, scientists are also using GPS (global positioning system) to help in determining plate velocities</a:t>
            </a:r>
            <a:r>
              <a:rPr lang="en-US" sz="1200" kern="1200" dirty="0" smtClean="0">
                <a:solidFill>
                  <a:schemeClr val="tx1"/>
                </a:solidFill>
                <a:latin typeface="+mn-lt"/>
                <a:ea typeface="+mn-ea"/>
                <a:cs typeface="+mn-cs"/>
              </a:rPr>
              <a:t>.</a:t>
            </a:r>
          </a:p>
          <a:p>
            <a:endParaRPr lang="en-US" dirty="0" smtClean="0"/>
          </a:p>
          <a:p>
            <a:r>
              <a:rPr lang="en-US" sz="1200" kern="1200" dirty="0" smtClean="0">
                <a:solidFill>
                  <a:schemeClr val="tx1"/>
                </a:solidFill>
                <a:latin typeface="+mn-lt"/>
                <a:ea typeface="+mn-ea"/>
                <a:cs typeface="+mn-cs"/>
              </a:rPr>
              <a:t>Another method used to determine plate velocities is to use the </a:t>
            </a:r>
            <a:r>
              <a:rPr lang="en-US" sz="1200" kern="1200" dirty="0" smtClean="0">
                <a:solidFill>
                  <a:schemeClr val="tx1"/>
                </a:solidFill>
                <a:latin typeface="+mn-lt"/>
                <a:ea typeface="+mn-ea"/>
                <a:cs typeface="+mn-cs"/>
                <a:hlinkClick r:id="rId3"/>
              </a:rPr>
              <a:t>hot spot</a:t>
            </a:r>
            <a:r>
              <a:rPr lang="en-US" sz="1200" kern="1200" dirty="0" smtClean="0">
                <a:solidFill>
                  <a:schemeClr val="tx1"/>
                </a:solidFill>
                <a:latin typeface="+mn-lt"/>
                <a:ea typeface="+mn-ea"/>
                <a:cs typeface="+mn-cs"/>
              </a:rPr>
              <a:t> method.  In this method the reference frame is a hot spot.  A hot spot will be stationary </a:t>
            </a:r>
            <a:r>
              <a:rPr lang="en-US" sz="1200" kern="1200" dirty="0" smtClean="0">
                <a:solidFill>
                  <a:schemeClr val="tx1"/>
                </a:solidFill>
                <a:latin typeface="+mn-lt"/>
                <a:ea typeface="+mn-ea"/>
                <a:cs typeface="+mn-cs"/>
              </a:rPr>
              <a:t>(assumed) relative </a:t>
            </a:r>
            <a:r>
              <a:rPr lang="en-US" sz="1200" kern="1200" dirty="0" smtClean="0">
                <a:solidFill>
                  <a:schemeClr val="tx1"/>
                </a:solidFill>
                <a:latin typeface="+mn-lt"/>
                <a:ea typeface="+mn-ea"/>
                <a:cs typeface="+mn-cs"/>
              </a:rPr>
              <a:t>to the mantle as the plate above passes by</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Effectively</a:t>
            </a:r>
            <a:r>
              <a:rPr lang="en-US" sz="1200" kern="1200" baseline="0" dirty="0" smtClean="0">
                <a:solidFill>
                  <a:schemeClr val="tx1"/>
                </a:solidFill>
                <a:latin typeface="+mn-lt"/>
                <a:ea typeface="+mn-ea"/>
                <a:cs typeface="+mn-cs"/>
              </a:rPr>
              <a:t> adding a plate – made up of the hotspots, or some subset of the hotspots. Get each plate relative to the “absolute” (not moving) hot spots. All relative plate motions between plates unchanged.</a:t>
            </a:r>
            <a:r>
              <a:rPr lang="en-US" sz="1200" kern="1200" dirty="0" smtClean="0">
                <a:solidFill>
                  <a:schemeClr val="tx1"/>
                </a:solidFill>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44</a:t>
            </a:fld>
            <a:endParaRPr lang="en-US"/>
          </a:p>
        </p:txBody>
      </p:sp>
    </p:spTree>
    <p:extLst>
      <p:ext uri="{BB962C8B-B14F-4D97-AF65-F5344CB8AC3E}">
        <p14:creationId xmlns:p14="http://schemas.microsoft.com/office/powerpoint/2010/main" val="41644990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www.open.edu</a:t>
            </a:r>
            <a:r>
              <a:rPr lang="en-US" dirty="0" smtClean="0"/>
              <a:t>/</a:t>
            </a:r>
            <a:r>
              <a:rPr lang="en-US" dirty="0" err="1" smtClean="0"/>
              <a:t>openlearn</a:t>
            </a:r>
            <a:r>
              <a:rPr lang="en-US" dirty="0" smtClean="0"/>
              <a:t>/science-</a:t>
            </a:r>
            <a:r>
              <a:rPr lang="en-US" dirty="0" err="1" smtClean="0"/>
              <a:t>maths</a:t>
            </a:r>
            <a:r>
              <a:rPr lang="en-US" dirty="0" smtClean="0"/>
              <a:t>-technology/science/geology/plate-tectonics/content-section-4.2</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effectLst/>
              </a:rPr>
              <a:t>Figure 25 Map showing present-day motion of lithospheric plates (indicated by arrows) relative to hot spots (i.e. true plate motion). The lengths of the arrows indicate the amount of movement that would occur over a period of 50 Ma and the figures represent the current mean true plate speed</a:t>
            </a:r>
            <a:r>
              <a:rPr lang="en-US" dirty="0" smtClean="0">
                <a:effectLst/>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ffectLst/>
            </a:endParaRPr>
          </a:p>
          <a:p>
            <a:r>
              <a:rPr lang="en-US" dirty="0" smtClean="0"/>
              <a:t>From http://</a:t>
            </a:r>
            <a:r>
              <a:rPr lang="en-US" dirty="0" err="1" smtClean="0"/>
              <a:t>www.dpc.ucar.edu</a:t>
            </a:r>
            <a:r>
              <a:rPr lang="en-US" dirty="0" smtClean="0"/>
              <a:t>/</a:t>
            </a:r>
            <a:r>
              <a:rPr lang="en-US" dirty="0" err="1" smtClean="0"/>
              <a:t>VoyagerJr</a:t>
            </a:r>
            <a:r>
              <a:rPr lang="en-US" dirty="0" smtClean="0"/>
              <a:t>/pt_t3.html</a:t>
            </a:r>
          </a:p>
          <a:p>
            <a:endParaRPr lang="en-US" dirty="0" smtClean="0"/>
          </a:p>
          <a:p>
            <a:r>
              <a:rPr lang="en-US" dirty="0" smtClean="0"/>
              <a:t>(a little confusing as NNR definition not very clear)</a:t>
            </a:r>
          </a:p>
          <a:p>
            <a:endParaRPr lang="en-US" dirty="0" smtClean="0"/>
          </a:p>
          <a:p>
            <a:r>
              <a:rPr lang="en-US" dirty="0" smtClean="0"/>
              <a:t>We'll be using a special reference frame, referred to as the no-net-rotation (NNR) reference frame. NNR is the motion of each plate with respect to the weighted average of all of the world's plate velocities. It's sometimes referred to as </a:t>
            </a:r>
            <a:r>
              <a:rPr lang="en-US" dirty="0" smtClean="0">
                <a:hlinkClick r:id="rId3"/>
              </a:rPr>
              <a:t>absolute plate motion</a:t>
            </a:r>
            <a:r>
              <a:rPr lang="en-US" dirty="0" smtClean="0"/>
              <a:t>, since it appears to approximately represent the motions of the surface plates with respect to the Earth's deep interior. It closely resembles the apparent motion of the world's plates with respect to hot spot volcanoes.</a:t>
            </a:r>
          </a:p>
          <a:p>
            <a:endParaRPr lang="en-US" dirty="0" smtClean="0"/>
          </a:p>
          <a:p>
            <a:r>
              <a:rPr lang="en-US" b="1" dirty="0" smtClean="0"/>
              <a:t>Absolute plate motion: </a:t>
            </a:r>
            <a:r>
              <a:rPr lang="en-US" dirty="0" smtClean="0"/>
              <a:t>The motion of a plate with respect to hot spots, which appear to be at relatively fixed locations with respect to the Earth's mantle.</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effectLst/>
            </a:endParaRPr>
          </a:p>
          <a:p>
            <a:r>
              <a:rPr lang="en-US" dirty="0" smtClean="0"/>
              <a:t>From </a:t>
            </a:r>
            <a:r>
              <a:rPr lang="en-US" dirty="0" smtClean="0">
                <a:hlinkClick r:id="rId4"/>
              </a:rPr>
              <a:t>http://www.encyclopedia.com/doc/1O13-absoluteplatemotion.html</a:t>
            </a:r>
            <a:endParaRPr lang="en-US" dirty="0" smtClean="0"/>
          </a:p>
          <a:p>
            <a:r>
              <a:rPr lang="en-US" dirty="0" smtClean="0"/>
              <a:t>AILSA ALLABY and MICHAEL ALLABY. "</a:t>
            </a:r>
            <a:r>
              <a:rPr lang="en-US" dirty="0" smtClean="0">
                <a:hlinkClick r:id="rId4"/>
              </a:rPr>
              <a:t>absolute plate motion.</a:t>
            </a:r>
            <a:r>
              <a:rPr lang="en-US" dirty="0" smtClean="0"/>
              <a:t>" </a:t>
            </a:r>
            <a:r>
              <a:rPr lang="en-US" u="sng" dirty="0" smtClean="0"/>
              <a:t>A Dictionary of Earth Sciences</a:t>
            </a:r>
            <a:r>
              <a:rPr lang="en-US" dirty="0" smtClean="0"/>
              <a:t>. 1999. </a:t>
            </a:r>
            <a:r>
              <a:rPr lang="en-US" i="1" dirty="0" err="1" smtClean="0"/>
              <a:t>Encyclopedia.com</a:t>
            </a:r>
            <a:r>
              <a:rPr lang="en-US" i="1" dirty="0" smtClean="0"/>
              <a:t>.</a:t>
            </a:r>
            <a:r>
              <a:rPr lang="en-US" dirty="0" smtClean="0"/>
              <a:t> 12 Sep. 2016 &lt;</a:t>
            </a:r>
            <a:r>
              <a:rPr lang="en-US" dirty="0" smtClean="0">
                <a:hlinkClick r:id="rId5"/>
              </a:rPr>
              <a:t>http://www.encyclopedia.com</a:t>
            </a:r>
            <a:r>
              <a:rPr lang="en-US" dirty="0" smtClean="0"/>
              <a:t>&gt;. </a:t>
            </a:r>
          </a:p>
          <a:p>
            <a:endParaRPr lang="en-US" b="1" dirty="0" smtClean="0"/>
          </a:p>
          <a:p>
            <a:r>
              <a:rPr lang="en-US" b="1" dirty="0" smtClean="0"/>
              <a:t>absolute plate motion</a:t>
            </a:r>
            <a:r>
              <a:rPr lang="en-US" dirty="0" smtClean="0"/>
              <a:t> The motion of a lithospheric </a:t>
            </a:r>
            <a:r>
              <a:rPr lang="en-US" dirty="0" smtClean="0">
                <a:hlinkClick r:id="rId6"/>
              </a:rPr>
              <a:t>plate</a:t>
            </a:r>
            <a:r>
              <a:rPr lang="en-US" dirty="0" smtClean="0"/>
              <a:t> (see </a:t>
            </a:r>
            <a:r>
              <a:rPr lang="en-US" dirty="0" smtClean="0">
                <a:hlinkClick r:id="rId7"/>
              </a:rPr>
              <a:t>LITHOSPHERE</a:t>
            </a:r>
            <a:r>
              <a:rPr lang="en-US" dirty="0" smtClean="0"/>
              <a:t>) with respect to a fixed frame of reference. Various frames of reference have been used, including those defined by </a:t>
            </a:r>
            <a:r>
              <a:rPr lang="en-US" dirty="0" smtClean="0">
                <a:hlinkClick r:id="rId8"/>
              </a:rPr>
              <a:t>hot spots</a:t>
            </a:r>
            <a:r>
              <a:rPr lang="en-US" dirty="0" smtClean="0"/>
              <a:t>, no net torque of all the plates, and </a:t>
            </a:r>
            <a:r>
              <a:rPr lang="en-US" dirty="0" err="1" smtClean="0"/>
              <a:t>palaeomagnetic</a:t>
            </a:r>
            <a:r>
              <a:rPr lang="en-US" dirty="0" smtClean="0"/>
              <a:t> (see </a:t>
            </a:r>
            <a:r>
              <a:rPr lang="en-US" dirty="0" smtClean="0">
                <a:hlinkClick r:id="rId9"/>
              </a:rPr>
              <a:t>PALAEOMAGNETISM</a:t>
            </a:r>
            <a:r>
              <a:rPr lang="en-US" dirty="0" smtClean="0"/>
              <a:t>) Euler poles (see </a:t>
            </a:r>
            <a:r>
              <a:rPr lang="en-US" dirty="0" smtClean="0">
                <a:hlinkClick r:id="rId10"/>
              </a:rPr>
              <a:t>POLE OF ROTATION</a:t>
            </a:r>
            <a:r>
              <a:rPr lang="en-US" dirty="0" smtClean="0"/>
              <a:t>).</a:t>
            </a:r>
          </a:p>
          <a:p>
            <a:endParaRPr lang="en-US" dirty="0" smtClean="0"/>
          </a:p>
          <a:p>
            <a:r>
              <a:rPr lang="en-US" dirty="0" smtClean="0"/>
              <a:t>Except</a:t>
            </a:r>
            <a:r>
              <a:rPr lang="en-US" baseline="0" dirty="0" smtClean="0"/>
              <a:t> no-net-</a:t>
            </a:r>
            <a:r>
              <a:rPr lang="en-US" baseline="0" dirty="0" err="1" smtClean="0"/>
              <a:t>toruqe</a:t>
            </a:r>
            <a:r>
              <a:rPr lang="en-US" baseline="0" dirty="0" smtClean="0"/>
              <a:t> does not define an absolute reference frame.</a:t>
            </a:r>
          </a:p>
          <a:p>
            <a:r>
              <a:rPr lang="en-US" baseline="0" dirty="0" smtClean="0"/>
              <a:t>More recent “reference frames” – shear wave splitting, ridge azimuths and spreading directions, including plate boundary deforming zones in the no-net-torque/no-net-rotation calculation (is like a balanced cross section, if don’t include these zones with their varying velocities it is wrong</a:t>
            </a:r>
            <a:r>
              <a:rPr lang="en-US" baseline="0" dirty="0"/>
              <a:t> </a:t>
            </a:r>
            <a:r>
              <a:rPr lang="en-US" baseline="0" dirty="0" smtClean="0"/>
              <a:t>[if cross section is not balanced is wrong], but including them does not make it correct – is still probably wrong)</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See </a:t>
            </a:r>
            <a:r>
              <a:rPr lang="en-US" dirty="0" err="1" smtClean="0"/>
              <a:t>Kreemer</a:t>
            </a:r>
            <a:r>
              <a:rPr lang="en-US" dirty="0" smtClean="0"/>
              <a:t> and Holt</a:t>
            </a:r>
            <a:r>
              <a:rPr lang="en-US" b="0" dirty="0" smtClean="0"/>
              <a:t>,</a:t>
            </a:r>
            <a:r>
              <a:rPr lang="en-US" b="0" baseline="0" dirty="0" smtClean="0"/>
              <a:t> 2002, </a:t>
            </a:r>
            <a:r>
              <a:rPr lang="en-US" b="0" dirty="0" smtClean="0"/>
              <a:t>A no-net-rotation model of present-day surface motions,</a:t>
            </a:r>
            <a:r>
              <a:rPr lang="en-US" b="0" baseline="0" dirty="0" smtClean="0"/>
              <a:t> Geophys. Res. Lett, 28, 4407-4410, </a:t>
            </a:r>
            <a:r>
              <a:rPr lang="is-IS" b="0" baseline="0" dirty="0" smtClean="0"/>
              <a:t>10.1029</a:t>
            </a:r>
            <a:r>
              <a:rPr lang="is-IS" b="0" baseline="0" smtClean="0"/>
              <a:t>/2001GL013232, for No-net rotation condition formula shown.</a:t>
            </a:r>
            <a:endParaRPr lang="en-US" b="0" dirty="0" smtClean="0"/>
          </a:p>
          <a:p>
            <a:endParaRPr lang="en-US" dirty="0" smtClean="0"/>
          </a:p>
        </p:txBody>
      </p:sp>
      <p:sp>
        <p:nvSpPr>
          <p:cNvPr id="4" name="Slide Number Placeholder 3"/>
          <p:cNvSpPr>
            <a:spLocks noGrp="1"/>
          </p:cNvSpPr>
          <p:nvPr>
            <p:ph type="sldNum" sz="quarter" idx="10"/>
          </p:nvPr>
        </p:nvSpPr>
        <p:spPr/>
        <p:txBody>
          <a:bodyPr/>
          <a:lstStyle/>
          <a:p>
            <a:fld id="{627097BF-FEFC-FB47-9CF7-B9A0F1DCE5B4}" type="slidenum">
              <a:rPr lang="en-US" smtClean="0"/>
              <a:t>45</a:t>
            </a:fld>
            <a:endParaRPr lang="en-US"/>
          </a:p>
        </p:txBody>
      </p:sp>
    </p:spTree>
    <p:extLst>
      <p:ext uri="{BB962C8B-B14F-4D97-AF65-F5344CB8AC3E}">
        <p14:creationId xmlns:p14="http://schemas.microsoft.com/office/powerpoint/2010/main" val="8923445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Lots</a:t>
            </a:r>
            <a:r>
              <a:rPr lang="en-US" baseline="0" dirty="0" smtClean="0"/>
              <a:t> of solutions to this</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46</a:t>
            </a:fld>
            <a:endParaRPr lang="en-US"/>
          </a:p>
        </p:txBody>
      </p:sp>
    </p:spTree>
    <p:extLst>
      <p:ext uri="{BB962C8B-B14F-4D97-AF65-F5344CB8AC3E}">
        <p14:creationId xmlns:p14="http://schemas.microsoft.com/office/powerpoint/2010/main" val="30783106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28DF9A-9BDA-C540-A8B1-8FCDE05A8F1F}" type="slidenum">
              <a:rPr lang="en-US"/>
              <a:pPr/>
              <a:t>47</a:t>
            </a:fld>
            <a:endParaRPr lang="en-US"/>
          </a:p>
        </p:txBody>
      </p:sp>
      <p:sp>
        <p:nvSpPr>
          <p:cNvPr id="5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0179" name="Rectangle 3"/>
          <p:cNvSpPr>
            <a:spLocks noGrp="1" noChangeArrowheads="1"/>
          </p:cNvSpPr>
          <p:nvPr>
            <p:ph type="body" idx="1"/>
          </p:nvPr>
        </p:nvSpPr>
        <p:spPr/>
        <p:txBody>
          <a:bodyPr/>
          <a:lstStyle/>
          <a:p>
            <a:r>
              <a:rPr lang="en-US" dirty="0" smtClean="0"/>
              <a:t>http://</a:t>
            </a:r>
            <a:r>
              <a:rPr lang="en-US" dirty="0" err="1" smtClean="0"/>
              <a:t>www.mantleplumes.org</a:t>
            </a:r>
            <a:r>
              <a:rPr lang="en-US" dirty="0" smtClean="0"/>
              <a:t>/</a:t>
            </a:r>
            <a:r>
              <a:rPr lang="en-US" dirty="0" err="1" smtClean="0"/>
              <a:t>Hotspots.html</a:t>
            </a:r>
            <a:endParaRPr lang="en-US" dirty="0" smtClean="0"/>
          </a:p>
          <a:p>
            <a:r>
              <a:rPr lang="en-US" sz="1200" b="1" kern="1200" dirty="0" smtClean="0">
                <a:solidFill>
                  <a:schemeClr val="tx1"/>
                </a:solidFill>
                <a:latin typeface="+mn-lt"/>
                <a:ea typeface="+mn-ea"/>
                <a:cs typeface="+mn-cs"/>
                <a:hlinkClick r:id="rId3"/>
              </a:rPr>
              <a:t>Carlo Doglioni</a:t>
            </a:r>
            <a:r>
              <a:rPr lang="en-US" sz="1200" b="1" kern="1200" dirty="0" smtClean="0">
                <a:solidFill>
                  <a:schemeClr val="tx1"/>
                </a:solidFill>
                <a:latin typeface="+mn-lt"/>
                <a:ea typeface="+mn-ea"/>
                <a:cs typeface="+mn-cs"/>
              </a:rPr>
              <a:t> &amp; Marco </a:t>
            </a:r>
            <a:r>
              <a:rPr lang="en-US" sz="1200" b="1" kern="1200" dirty="0" err="1" smtClean="0">
                <a:solidFill>
                  <a:schemeClr val="tx1"/>
                </a:solidFill>
                <a:latin typeface="+mn-lt"/>
                <a:ea typeface="+mn-ea"/>
                <a:cs typeface="+mn-cs"/>
              </a:rPr>
              <a:t>Cuffaro</a:t>
            </a:r>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sz="1200" b="0" kern="1200" dirty="0" smtClean="0">
                <a:solidFill>
                  <a:schemeClr val="tx1"/>
                </a:solidFill>
                <a:latin typeface="+mn-lt"/>
                <a:ea typeface="+mn-ea"/>
                <a:cs typeface="+mn-cs"/>
              </a:rPr>
              <a:t>Decoupling of</a:t>
            </a:r>
            <a:r>
              <a:rPr lang="en-US" sz="1200" b="0" kern="1200" baseline="0" dirty="0" smtClean="0">
                <a:solidFill>
                  <a:schemeClr val="tx1"/>
                </a:solidFill>
                <a:latin typeface="+mn-lt"/>
                <a:ea typeface="+mn-ea"/>
                <a:cs typeface="+mn-cs"/>
              </a:rPr>
              <a:t> lithosphere</a:t>
            </a:r>
          </a:p>
          <a:p>
            <a:endParaRPr lang="en-US" sz="1200" b="0" kern="1200" baseline="0" dirty="0" smtClean="0">
              <a:solidFill>
                <a:schemeClr val="tx1"/>
              </a:solidFill>
              <a:latin typeface="+mn-lt"/>
              <a:ea typeface="+mn-ea"/>
              <a:cs typeface="+mn-cs"/>
            </a:endParaRPr>
          </a:p>
          <a:p>
            <a:r>
              <a:rPr lang="en-US" i="1" dirty="0" smtClean="0"/>
              <a:t>Figure 3 The Hawaiian volcanic track indicates that there is decoupling between the magma source and the lithosphere, which is moving relatively toward the WNW. If the source is below the asthenosphere (e.g., in the sub-asthenospheric mantle, option 1), the track records the entire shear between lithosphere and mantle. In the case of an asthenospheric source for the Hawaiian hotspot (option 2), the volcanic track does not record the entire shear between the lithosphere and sub-asthenospheric mantle, since part of it operates below the source (deep missing shear). Moreover the larger decoupling implies larger shear heating, which could be responsible for the scattered, </a:t>
            </a:r>
            <a:r>
              <a:rPr lang="en-US" i="1" dirty="0" err="1" smtClean="0"/>
              <a:t>punctiform</a:t>
            </a:r>
            <a:r>
              <a:rPr lang="en-US" i="1" dirty="0" smtClean="0"/>
              <a:t> Pacific intraplate </a:t>
            </a:r>
            <a:r>
              <a:rPr lang="en-US" i="1" dirty="0" err="1" smtClean="0"/>
              <a:t>magmatism</a:t>
            </a:r>
            <a:r>
              <a:rPr lang="en-US" i="1" dirty="0" smtClean="0"/>
              <a:t> (after </a:t>
            </a:r>
            <a:r>
              <a:rPr lang="en-US" i="1" dirty="0" smtClean="0">
                <a:hlinkClick r:id="rId4"/>
              </a:rPr>
              <a:t>Doglioni et al., 2005</a:t>
            </a:r>
            <a:r>
              <a:rPr lang="en-US" i="1" dirty="0" smtClean="0"/>
              <a:t>). [see also </a:t>
            </a:r>
            <a:r>
              <a:rPr lang="en-US" i="1" dirty="0" smtClean="0">
                <a:hlinkClick r:id="rId5"/>
              </a:rPr>
              <a:t>Hawaii</a:t>
            </a:r>
            <a:r>
              <a:rPr lang="en-US" i="1" dirty="0" smtClean="0"/>
              <a:t> and </a:t>
            </a:r>
            <a:r>
              <a:rPr lang="en-US" i="1" dirty="0" smtClean="0">
                <a:hlinkClick r:id="rId6"/>
              </a:rPr>
              <a:t>Mantle Temperature</a:t>
            </a:r>
            <a:r>
              <a:rPr lang="en-US" i="1" dirty="0" smtClean="0"/>
              <a:t> pages.] </a:t>
            </a:r>
            <a:endParaRPr lang="en-US" b="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28DF9A-9BDA-C540-A8B1-8FCDE05A8F1F}" type="slidenum">
              <a:rPr lang="en-US"/>
              <a:pPr/>
              <a:t>48</a:t>
            </a:fld>
            <a:endParaRPr lang="en-US"/>
          </a:p>
        </p:txBody>
      </p:sp>
      <p:sp>
        <p:nvSpPr>
          <p:cNvPr id="5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0179" name="Rectangle 3"/>
          <p:cNvSpPr>
            <a:spLocks noGrp="1" noChangeArrowheads="1"/>
          </p:cNvSpPr>
          <p:nvPr>
            <p:ph type="body" idx="1"/>
          </p:nvPr>
        </p:nvSpPr>
        <p:spPr/>
        <p:txBody>
          <a:bodyPr/>
          <a:lstStyle/>
          <a:p>
            <a:r>
              <a:rPr lang="en-US" dirty="0" smtClean="0"/>
              <a:t>http://</a:t>
            </a:r>
            <a:r>
              <a:rPr lang="en-US" dirty="0" err="1" smtClean="0"/>
              <a:t>www.mantleplumes.org</a:t>
            </a:r>
            <a:r>
              <a:rPr lang="en-US" dirty="0" smtClean="0"/>
              <a:t>/</a:t>
            </a:r>
            <a:r>
              <a:rPr lang="en-US" dirty="0" err="1" smtClean="0"/>
              <a:t>Hotspots.html</a:t>
            </a:r>
            <a:endParaRPr lang="en-US" dirty="0" smtClean="0"/>
          </a:p>
          <a:p>
            <a:r>
              <a:rPr lang="en-US" sz="1200" b="1" kern="1200" dirty="0" smtClean="0">
                <a:solidFill>
                  <a:schemeClr val="tx1"/>
                </a:solidFill>
                <a:latin typeface="+mn-lt"/>
                <a:ea typeface="+mn-ea"/>
                <a:cs typeface="+mn-cs"/>
                <a:hlinkClick r:id="rId3"/>
              </a:rPr>
              <a:t>Carlo Doglioni</a:t>
            </a:r>
            <a:r>
              <a:rPr lang="en-US" sz="1200" b="1" kern="1200" dirty="0" smtClean="0">
                <a:solidFill>
                  <a:schemeClr val="tx1"/>
                </a:solidFill>
                <a:latin typeface="+mn-lt"/>
                <a:ea typeface="+mn-ea"/>
                <a:cs typeface="+mn-cs"/>
              </a:rPr>
              <a:t> &amp; Marco </a:t>
            </a:r>
            <a:r>
              <a:rPr lang="en-US" sz="1200" b="1" kern="1200" dirty="0" err="1" smtClean="0">
                <a:solidFill>
                  <a:schemeClr val="tx1"/>
                </a:solidFill>
                <a:latin typeface="+mn-lt"/>
                <a:ea typeface="+mn-ea"/>
                <a:cs typeface="+mn-cs"/>
              </a:rPr>
              <a:t>Cuffaro</a:t>
            </a:r>
            <a:endParaRPr lang="en-US" sz="1200" b="1" kern="1200" dirty="0" smtClean="0">
              <a:solidFill>
                <a:schemeClr val="tx1"/>
              </a:solidFill>
              <a:latin typeface="+mn-lt"/>
              <a:ea typeface="+mn-ea"/>
              <a:cs typeface="+mn-cs"/>
            </a:endParaRPr>
          </a:p>
          <a:p>
            <a:endParaRPr lang="en-US" sz="1200" b="1" kern="1200" dirty="0" smtClean="0">
              <a:solidFill>
                <a:schemeClr val="tx1"/>
              </a:solidFill>
              <a:latin typeface="+mn-lt"/>
              <a:ea typeface="+mn-ea"/>
              <a:cs typeface="+mn-cs"/>
            </a:endParaRPr>
          </a:p>
          <a:p>
            <a:r>
              <a:rPr lang="en-US" b="1" i="1" dirty="0" smtClean="0"/>
              <a:t>The No-Net-Rotation Reference Frame</a:t>
            </a:r>
            <a:endParaRPr lang="en-US" dirty="0" smtClean="0"/>
          </a:p>
          <a:p>
            <a:r>
              <a:rPr lang="en-US" dirty="0" smtClean="0"/>
              <a:t>The NUVEL 1 model (</a:t>
            </a:r>
            <a:r>
              <a:rPr lang="en-US" i="1" dirty="0" err="1" smtClean="0"/>
              <a:t>DeMets</a:t>
            </a:r>
            <a:r>
              <a:rPr lang="en-US" i="1" dirty="0" smtClean="0"/>
              <a:t> et al.</a:t>
            </a:r>
            <a:r>
              <a:rPr lang="en-US" dirty="0" smtClean="0"/>
              <a:t>, 1990) and the Space Geodesy ITRF2000 and NASA databases (</a:t>
            </a:r>
            <a:r>
              <a:rPr lang="en-US" i="1" dirty="0" smtClean="0"/>
              <a:t>Heflin et al.</a:t>
            </a:r>
            <a:r>
              <a:rPr lang="en-US" dirty="0" smtClean="0"/>
              <a:t>, 2005) provide information on plate motions. They are based on the artificially imposed assumption of a no-net-rotation (NNR) reference frame, </a:t>
            </a:r>
            <a:r>
              <a:rPr lang="en-US" i="1" dirty="0" smtClean="0"/>
              <a:t>i.e.</a:t>
            </a:r>
            <a:r>
              <a:rPr lang="en-US" dirty="0" smtClean="0"/>
              <a:t>, plates are imagined to move relative to a fixed Earth center, and the lithosphere does not move relative to the underlying mantle, or the sum of its movements is zero. However we know the lithosphere does move relative to the sub-asthenospheric mantle, and this is not only suggested by the Hawaiian and similar volcanic tracks, but it is also </a:t>
            </a:r>
            <a:r>
              <a:rPr lang="en-US" dirty="0" err="1" smtClean="0"/>
              <a:t>kinematically</a:t>
            </a:r>
            <a:r>
              <a:rPr lang="en-US" dirty="0" smtClean="0"/>
              <a:t> required by the relative migration of plate margins. The ITRF2000 reference frame (</a:t>
            </a:r>
            <a:r>
              <a:rPr lang="en-US" i="1" dirty="0" smtClean="0"/>
              <a:t>e.g., Heflin et al.</a:t>
            </a:r>
            <a:r>
              <a:rPr lang="en-US" dirty="0" smtClean="0"/>
              <a:t>, 2005) is excellent for describing relative plate motions, and it is also considered to be an absolute reference frame (relative to the GPS satellite constellation and the Earth’s center of mass). However, when magmatic sources are included in the kinematic analysis, the movement of the lithosphere relative to the mantle must be taken into account in an "absolute" plate motions analysis, and the NNR must be abandoned. </a:t>
            </a:r>
          </a:p>
          <a:p>
            <a:endParaRPr lang="en-US" sz="1200" b="1" kern="1200" dirty="0" smtClean="0">
              <a:solidFill>
                <a:schemeClr val="tx1"/>
              </a:solidFill>
              <a:latin typeface="+mn-lt"/>
              <a:ea typeface="+mn-ea"/>
              <a:cs typeface="+mn-cs"/>
            </a:endParaRPr>
          </a:p>
          <a:p>
            <a:r>
              <a:rPr lang="en-US" b="1" i="1" dirty="0" err="1" smtClean="0"/>
              <a:t>estward</a:t>
            </a:r>
            <a:r>
              <a:rPr lang="en-US" b="1" i="1" dirty="0" smtClean="0"/>
              <a:t> Drift of the Lithosphere</a:t>
            </a:r>
            <a:endParaRPr lang="en-US" dirty="0" smtClean="0"/>
          </a:p>
          <a:p>
            <a:r>
              <a:rPr lang="en-US" dirty="0" smtClean="0"/>
              <a:t>When plate motions are measured in the hotspot reference frame, the lithosphere shows a net “westward” drift (</a:t>
            </a:r>
            <a:r>
              <a:rPr lang="en-US" i="1" dirty="0" err="1" smtClean="0"/>
              <a:t>Bostrom</a:t>
            </a:r>
            <a:r>
              <a:rPr lang="en-US" dirty="0" smtClean="0"/>
              <a:t>, 1971; </a:t>
            </a:r>
            <a:r>
              <a:rPr lang="en-US" i="1" dirty="0" smtClean="0"/>
              <a:t>O'Connell et al.</a:t>
            </a:r>
            <a:r>
              <a:rPr lang="en-US" dirty="0" smtClean="0"/>
              <a:t>, 1991; </a:t>
            </a:r>
            <a:r>
              <a:rPr lang="en-US" i="1" dirty="0" err="1" smtClean="0"/>
              <a:t>Ricard</a:t>
            </a:r>
            <a:r>
              <a:rPr lang="en-US" i="1" dirty="0" smtClean="0"/>
              <a:t> et al.</a:t>
            </a:r>
            <a:r>
              <a:rPr lang="en-US" dirty="0" smtClean="0"/>
              <a:t>, 1991). This “westward” drift persists also when plate motions are computed relative to Antarctica (</a:t>
            </a:r>
            <a:r>
              <a:rPr lang="en-US" i="1" dirty="0" smtClean="0"/>
              <a:t>Le </a:t>
            </a:r>
            <a:r>
              <a:rPr lang="en-US" i="1" dirty="0" err="1" smtClean="0"/>
              <a:t>Pichon</a:t>
            </a:r>
            <a:r>
              <a:rPr lang="en-US" dirty="0" smtClean="0"/>
              <a:t>, 1968; </a:t>
            </a:r>
            <a:r>
              <a:rPr lang="en-US" i="1" dirty="0" err="1" smtClean="0"/>
              <a:t>Knopoff</a:t>
            </a:r>
            <a:r>
              <a:rPr lang="en-US" i="1" dirty="0" smtClean="0"/>
              <a:t> &amp; Leeds</a:t>
            </a:r>
            <a:r>
              <a:rPr lang="en-US" dirty="0" smtClean="0"/>
              <a:t>, 1972), which lies on a plate with almost no </a:t>
            </a:r>
            <a:r>
              <a:rPr lang="en-US" dirty="0" err="1" smtClean="0"/>
              <a:t>subducting</a:t>
            </a:r>
            <a:r>
              <a:rPr lang="en-US" dirty="0" smtClean="0"/>
              <a:t> slab and is thus often considered to be probably stationary, or moving only slowly, with respect to underlying mantle. However most of the hotspots used are neither fixed, nor do they represent a fixed reference frame, because they are located on plate margins such as moving ridges (</a:t>
            </a:r>
            <a:r>
              <a:rPr lang="en-US" i="1" dirty="0" smtClean="0"/>
              <a:t>e.g.</a:t>
            </a:r>
            <a:r>
              <a:rPr lang="en-US" dirty="0" smtClean="0"/>
              <a:t>, </a:t>
            </a:r>
            <a:r>
              <a:rPr lang="en-US" dirty="0" smtClean="0">
                <a:hlinkClick r:id="rId4"/>
              </a:rPr>
              <a:t>Galapagos</a:t>
            </a:r>
            <a:r>
              <a:rPr lang="en-US" dirty="0" smtClean="0"/>
              <a:t>, Easter Island, </a:t>
            </a:r>
            <a:r>
              <a:rPr lang="en-US" dirty="0" smtClean="0">
                <a:hlinkClick r:id="rId5"/>
              </a:rPr>
              <a:t>Iceland</a:t>
            </a:r>
            <a:r>
              <a:rPr lang="en-US" dirty="0" smtClean="0"/>
              <a:t>, and Ascension), transform faults (</a:t>
            </a:r>
            <a:r>
              <a:rPr lang="en-US" i="1" dirty="0" smtClean="0"/>
              <a:t>e.g.</a:t>
            </a:r>
            <a:r>
              <a:rPr lang="en-US" dirty="0" smtClean="0"/>
              <a:t>, Reunion) or continental rifts (</a:t>
            </a:r>
            <a:r>
              <a:rPr lang="en-US" i="1" dirty="0" smtClean="0"/>
              <a:t>e.g.</a:t>
            </a:r>
            <a:r>
              <a:rPr lang="en-US" dirty="0" smtClean="0"/>
              <a:t>, Afar), all of which are features that are moving relative to one another and relative to the mantle. Nevertheless, </a:t>
            </a:r>
            <a:r>
              <a:rPr lang="en-US" i="1" dirty="0" err="1" smtClean="0"/>
              <a:t>Gripp</a:t>
            </a:r>
            <a:r>
              <a:rPr lang="en-US" i="1" dirty="0" smtClean="0"/>
              <a:t> &amp; Gordon</a:t>
            </a:r>
            <a:r>
              <a:rPr lang="en-US" dirty="0" smtClean="0"/>
              <a:t> (2002) computed a net rotation of the lithosphere of 49 mm yr</a:t>
            </a:r>
            <a:r>
              <a:rPr lang="en-US" baseline="30000" dirty="0" smtClean="0"/>
              <a:t>-1</a:t>
            </a:r>
            <a:r>
              <a:rPr lang="en-US" dirty="0" smtClean="0"/>
              <a:t> (0.44 ± 0.11 </a:t>
            </a:r>
            <a:r>
              <a:rPr lang="en-US" dirty="0" err="1" smtClean="0"/>
              <a:t>deg</a:t>
            </a:r>
            <a:r>
              <a:rPr lang="en-US" dirty="0" smtClean="0"/>
              <a:t> Myr</a:t>
            </a:r>
            <a:r>
              <a:rPr lang="en-US" baseline="30000" dirty="0" smtClean="0"/>
              <a:t>-1</a:t>
            </a:r>
            <a:r>
              <a:rPr lang="en-US" dirty="0" smtClean="0"/>
              <a:t> about a pole of 56°S, 70°E). The WNW-motion of the Pacific plate relative to the underlying mantle is inferred from the Hawaiian and other major intraplate hotspot tracks (</a:t>
            </a:r>
            <a:r>
              <a:rPr lang="en-US" i="1" dirty="0" smtClean="0"/>
              <a:t>e.g.</a:t>
            </a:r>
            <a:r>
              <a:rPr lang="en-US" dirty="0" smtClean="0"/>
              <a:t>, Marquesas, Society, Pitcairn, </a:t>
            </a:r>
            <a:r>
              <a:rPr lang="en-US" dirty="0" smtClean="0">
                <a:hlinkClick r:id="rId6"/>
              </a:rPr>
              <a:t>Samoan</a:t>
            </a:r>
            <a:r>
              <a:rPr lang="en-US" dirty="0" smtClean="0"/>
              <a:t> and MacDonald), which show an average velocity of about 103-118 mm yr</a:t>
            </a:r>
            <a:r>
              <a:rPr lang="en-US" baseline="30000" dirty="0" smtClean="0"/>
              <a:t>-1</a:t>
            </a:r>
            <a:r>
              <a:rPr lang="en-US" dirty="0" smtClean="0"/>
              <a:t>. They also move along the same trend (290°-300°, WNW) and therefore they are the only hotspots that appear to be coherently fixed relative to one another, representing an apparently reliable reference frame for absolute plate motions. </a:t>
            </a:r>
          </a:p>
          <a:p>
            <a:endParaRPr lang="en-US" sz="1200" b="1" kern="1200" dirty="0" smtClean="0">
              <a:solidFill>
                <a:schemeClr val="tx1"/>
              </a:solidFill>
              <a:latin typeface="+mn-lt"/>
              <a:ea typeface="+mn-ea"/>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http://www-</a:t>
            </a:r>
            <a:r>
              <a:rPr lang="en-US" sz="1200" b="1" kern="1200" dirty="0" err="1" smtClean="0">
                <a:solidFill>
                  <a:schemeClr val="tx1"/>
                </a:solidFill>
                <a:latin typeface="+mn-lt"/>
                <a:ea typeface="+mn-ea"/>
                <a:cs typeface="+mn-cs"/>
              </a:rPr>
              <a:t>udc.ig.utexas.edu</a:t>
            </a:r>
            <a:r>
              <a:rPr lang="en-US" sz="1200" b="1" kern="1200" dirty="0" smtClean="0">
                <a:solidFill>
                  <a:schemeClr val="tx1"/>
                </a:solidFill>
                <a:latin typeface="+mn-lt"/>
                <a:ea typeface="+mn-ea"/>
                <a:cs typeface="+mn-cs"/>
              </a:rPr>
              <a:t>/external/</a:t>
            </a:r>
            <a:r>
              <a:rPr lang="en-US" sz="1200" b="1" kern="1200" dirty="0" err="1" smtClean="0">
                <a:solidFill>
                  <a:schemeClr val="tx1"/>
                </a:solidFill>
                <a:latin typeface="+mn-lt"/>
                <a:ea typeface="+mn-ea"/>
                <a:cs typeface="+mn-cs"/>
              </a:rPr>
              <a:t>becker</a:t>
            </a:r>
            <a:r>
              <a:rPr lang="en-US" sz="1200" b="1" kern="1200" dirty="0" smtClean="0">
                <a:solidFill>
                  <a:schemeClr val="tx1"/>
                </a:solidFill>
                <a:latin typeface="+mn-lt"/>
                <a:ea typeface="+mn-ea"/>
                <a:cs typeface="+mn-cs"/>
              </a:rPr>
              <a:t>/</a:t>
            </a:r>
            <a:r>
              <a:rPr lang="en-US" sz="1200" b="1" kern="1200" dirty="0" err="1" smtClean="0">
                <a:solidFill>
                  <a:schemeClr val="tx1"/>
                </a:solidFill>
                <a:latin typeface="+mn-lt"/>
                <a:ea typeface="+mn-ea"/>
                <a:cs typeface="+mn-cs"/>
              </a:rPr>
              <a:t>sa_reference_frame.html</a:t>
            </a:r>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Spreading-aligned, absolute plate motion reference frame</a:t>
            </a:r>
          </a:p>
          <a:p>
            <a:endParaRPr lang="en-US" sz="1200" b="1"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a:t>
            </a:r>
            <a:r>
              <a:rPr lang="en-US" sz="1200" kern="1200" dirty="0" smtClean="0">
                <a:solidFill>
                  <a:schemeClr val="tx1"/>
                </a:solidFill>
                <a:latin typeface="+mn-lt"/>
                <a:ea typeface="+mn-ea"/>
                <a:cs typeface="+mn-cs"/>
                <a:hlinkClick r:id="rId3"/>
              </a:rPr>
              <a:t>Becker et al. (2015)</a:t>
            </a:r>
            <a:r>
              <a:rPr lang="en-US" sz="1200" kern="1200" dirty="0" smtClean="0">
                <a:solidFill>
                  <a:schemeClr val="tx1"/>
                </a:solidFill>
                <a:latin typeface="+mn-lt"/>
                <a:ea typeface="+mn-ea"/>
                <a:cs typeface="+mn-cs"/>
              </a:rPr>
              <a:t>, we argue that optimizing the match of absolute plate motions to spreading orientations provides for an improved absolute plate motion (APM) reference frame that can satisfy a number of constraints, hotspot motions, and matches azimuthal anisotropy very well. Its net rotation amount is also broadly consistent with geodynamic estimates (e.g., </a:t>
            </a:r>
            <a:r>
              <a:rPr lang="en-US" sz="1200" kern="1200" dirty="0" smtClean="0">
                <a:solidFill>
                  <a:schemeClr val="tx1"/>
                </a:solidFill>
                <a:latin typeface="+mn-lt"/>
                <a:ea typeface="+mn-ea"/>
                <a:cs typeface="+mn-cs"/>
                <a:hlinkClick r:id="rId4"/>
              </a:rPr>
              <a:t>Becker, 2006</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new, spreading-aligned plate motion reference frame can be computed by adding a net rotation with Euler pole of 63.9E, 61.2S, 0.277 </a:t>
            </a:r>
            <a:r>
              <a:rPr lang="en-US" sz="1200" kern="1200" dirty="0" err="1" smtClean="0">
                <a:solidFill>
                  <a:schemeClr val="tx1"/>
                </a:solidFill>
                <a:latin typeface="+mn-lt"/>
                <a:ea typeface="+mn-ea"/>
                <a:cs typeface="+mn-cs"/>
              </a:rPr>
              <a:t>deg</a:t>
            </a:r>
            <a:r>
              <a:rPr lang="en-US" sz="1200" kern="1200" dirty="0" smtClean="0">
                <a:solidFill>
                  <a:schemeClr val="tx1"/>
                </a:solidFill>
                <a:latin typeface="+mn-lt"/>
                <a:ea typeface="+mn-ea"/>
                <a:cs typeface="+mn-cs"/>
              </a:rPr>
              <a:t>/</a:t>
            </a:r>
            <a:r>
              <a:rPr lang="en-US" sz="1200" kern="1200" dirty="0" err="1" smtClean="0">
                <a:solidFill>
                  <a:schemeClr val="tx1"/>
                </a:solidFill>
                <a:latin typeface="+mn-lt"/>
                <a:ea typeface="+mn-ea"/>
                <a:cs typeface="+mn-cs"/>
              </a:rPr>
              <a:t>Myr</a:t>
            </a:r>
            <a:r>
              <a:rPr lang="en-US" sz="1200" kern="1200" dirty="0" smtClean="0">
                <a:solidFill>
                  <a:schemeClr val="tx1"/>
                </a:solidFill>
                <a:latin typeface="+mn-lt"/>
                <a:ea typeface="+mn-ea"/>
                <a:cs typeface="+mn-cs"/>
              </a:rPr>
              <a:t> to a no-net-rotation (NNR) model. For our study, we used the NNR-MORVEL56 velocities of Argus et al. (2011). </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49</a:t>
            </a:fld>
            <a:endParaRPr lang="en-US"/>
          </a:p>
        </p:txBody>
      </p:sp>
    </p:spTree>
    <p:extLst>
      <p:ext uri="{BB962C8B-B14F-4D97-AF65-F5344CB8AC3E}">
        <p14:creationId xmlns:p14="http://schemas.microsoft.com/office/powerpoint/2010/main" val="41644990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http://www-</a:t>
            </a:r>
            <a:r>
              <a:rPr lang="en-US" sz="1200" b="1" kern="1200" dirty="0" err="1" smtClean="0">
                <a:solidFill>
                  <a:schemeClr val="tx1"/>
                </a:solidFill>
                <a:latin typeface="+mn-lt"/>
                <a:ea typeface="+mn-ea"/>
                <a:cs typeface="+mn-cs"/>
              </a:rPr>
              <a:t>udc.ig.utexas.edu</a:t>
            </a:r>
            <a:r>
              <a:rPr lang="en-US" sz="1200" b="1" kern="1200" dirty="0" smtClean="0">
                <a:solidFill>
                  <a:schemeClr val="tx1"/>
                </a:solidFill>
                <a:latin typeface="+mn-lt"/>
                <a:ea typeface="+mn-ea"/>
                <a:cs typeface="+mn-cs"/>
              </a:rPr>
              <a:t>/external/</a:t>
            </a:r>
            <a:r>
              <a:rPr lang="en-US" sz="1200" b="1" kern="1200" dirty="0" err="1" smtClean="0">
                <a:solidFill>
                  <a:schemeClr val="tx1"/>
                </a:solidFill>
                <a:latin typeface="+mn-lt"/>
                <a:ea typeface="+mn-ea"/>
                <a:cs typeface="+mn-cs"/>
              </a:rPr>
              <a:t>becker</a:t>
            </a:r>
            <a:r>
              <a:rPr lang="en-US" sz="1200" b="1" kern="1200" dirty="0" smtClean="0">
                <a:solidFill>
                  <a:schemeClr val="tx1"/>
                </a:solidFill>
                <a:latin typeface="+mn-lt"/>
                <a:ea typeface="+mn-ea"/>
                <a:cs typeface="+mn-cs"/>
              </a:rPr>
              <a:t>/</a:t>
            </a:r>
            <a:r>
              <a:rPr lang="en-US" sz="1200" b="1" kern="1200" dirty="0" err="1" smtClean="0">
                <a:solidFill>
                  <a:schemeClr val="tx1"/>
                </a:solidFill>
                <a:latin typeface="+mn-lt"/>
                <a:ea typeface="+mn-ea"/>
                <a:cs typeface="+mn-cs"/>
              </a:rPr>
              <a:t>sa_reference_frame.html</a:t>
            </a:r>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Spreading-aligned, absolute plate motion reference frame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Among the predictions of the new spreading-aligned APM model are a clearer separation of relative trench motions, as shown for </a:t>
            </a:r>
            <a:r>
              <a:rPr lang="en-US" sz="1200" kern="1200" dirty="0" smtClean="0">
                <a:solidFill>
                  <a:schemeClr val="tx1"/>
                </a:solidFill>
                <a:latin typeface="+mn-lt"/>
                <a:ea typeface="+mn-ea"/>
                <a:cs typeface="+mn-cs"/>
                <a:hlinkClick r:id="rId3"/>
              </a:rPr>
              <a:t>Heuret et al. (2005) rollback/advance estimates in the new reference frame</a:t>
            </a:r>
            <a:r>
              <a:rPr lang="en-US" sz="1200" kern="1200" dirty="0" smtClean="0">
                <a:solidFill>
                  <a:schemeClr val="tx1"/>
                </a:solidFill>
                <a:latin typeface="+mn-lt"/>
                <a:ea typeface="+mn-ea"/>
                <a:cs typeface="+mn-cs"/>
              </a:rPr>
              <a:t> (blue = advancing, red = retreating trench </a:t>
            </a:r>
            <a:r>
              <a:rPr lang="en-US" sz="1200" kern="1200" dirty="0" err="1" smtClean="0">
                <a:solidFill>
                  <a:schemeClr val="tx1"/>
                </a:solidFill>
                <a:latin typeface="+mn-lt"/>
                <a:ea typeface="+mn-ea"/>
                <a:cs typeface="+mn-cs"/>
              </a:rPr>
              <a:t>wrt</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subducting</a:t>
            </a:r>
            <a:r>
              <a:rPr lang="en-US" sz="1200"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plate – roll back)</a:t>
            </a:r>
            <a:r>
              <a:rPr lang="en-US" sz="1200" kern="1200" dirty="0" smtClean="0">
                <a:solidFill>
                  <a:schemeClr val="tx1"/>
                </a:solidFill>
                <a:latin typeface="+mn-lt"/>
                <a:ea typeface="+mn-ea"/>
                <a:cs typeface="+mn-cs"/>
              </a:rPr>
              <a:t>. Also see the discussion of reference frames for trench motions in </a:t>
            </a:r>
            <a:r>
              <a:rPr lang="en-US" sz="1200" kern="1200" dirty="0" smtClean="0">
                <a:solidFill>
                  <a:schemeClr val="tx1"/>
                </a:solidFill>
                <a:latin typeface="+mn-lt"/>
                <a:ea typeface="+mn-ea"/>
                <a:cs typeface="+mn-cs"/>
                <a:hlinkClick r:id="rId4"/>
              </a:rPr>
              <a:t>Becker and Faccenna (2009)</a:t>
            </a:r>
            <a:r>
              <a:rPr lang="en-US"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50</a:t>
            </a:fld>
            <a:endParaRPr lang="en-US"/>
          </a:p>
        </p:txBody>
      </p:sp>
    </p:spTree>
    <p:extLst>
      <p:ext uri="{BB962C8B-B14F-4D97-AF65-F5344CB8AC3E}">
        <p14:creationId xmlns:p14="http://schemas.microsoft.com/office/powerpoint/2010/main" val="4164499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Sebastian A. Turner, </a:t>
            </a:r>
            <a:r>
              <a:rPr lang="en-US" dirty="0" err="1" smtClean="0"/>
              <a:t>Jian</a:t>
            </a:r>
            <a:r>
              <a:rPr lang="en-US" dirty="0" smtClean="0"/>
              <a:t> G. Liu, John W. Cosgrove, Structural evolution of the </a:t>
            </a:r>
            <a:r>
              <a:rPr lang="en-US" dirty="0" err="1" smtClean="0"/>
              <a:t>Piqiang</a:t>
            </a:r>
            <a:r>
              <a:rPr lang="en-US" dirty="0" smtClean="0"/>
              <a:t> Fault Zone, NW </a:t>
            </a:r>
            <a:r>
              <a:rPr lang="en-US" dirty="0" err="1" smtClean="0"/>
              <a:t>Tarim</a:t>
            </a:r>
            <a:r>
              <a:rPr lang="en-US" dirty="0" smtClean="0"/>
              <a:t> Basin, China, Journal of Asian Earth Sciences, Volume 40, Issue 1, 4 January 2011, Pages 394-402, ISSN 1367-9120, http://</a:t>
            </a:r>
            <a:r>
              <a:rPr lang="en-US" dirty="0" err="1" smtClean="0"/>
              <a:t>dx.doi.org</a:t>
            </a:r>
            <a:r>
              <a:rPr lang="en-US" dirty="0" smtClean="0"/>
              <a:t>/10.1016/j.jseaes.2010.06.005. (http://</a:t>
            </a:r>
            <a:r>
              <a:rPr lang="en-US" dirty="0" err="1" smtClean="0"/>
              <a:t>www.sciencedirect.com</a:t>
            </a:r>
            <a:r>
              <a:rPr lang="en-US" dirty="0" smtClean="0"/>
              <a:t>/science/article/</a:t>
            </a:r>
            <a:r>
              <a:rPr lang="en-US" dirty="0" err="1" smtClean="0"/>
              <a:t>pii</a:t>
            </a:r>
            <a:r>
              <a:rPr lang="en-US" dirty="0" smtClean="0"/>
              <a:t>/S1367912010001999) Keywords: </a:t>
            </a:r>
            <a:r>
              <a:rPr lang="en-US" dirty="0" err="1" smtClean="0"/>
              <a:t>Piqiang</a:t>
            </a:r>
            <a:r>
              <a:rPr lang="en-US" dirty="0" smtClean="0"/>
              <a:t> Fault; </a:t>
            </a:r>
            <a:r>
              <a:rPr lang="en-US" dirty="0" err="1" smtClean="0"/>
              <a:t>Tarim</a:t>
            </a:r>
            <a:r>
              <a:rPr lang="en-US" dirty="0" smtClean="0"/>
              <a:t> Basin; Tear fault; Structural inheritance</a:t>
            </a:r>
          </a:p>
          <a:p>
            <a:endParaRPr lang="en-US" dirty="0" smtClean="0"/>
          </a:p>
          <a:p>
            <a:r>
              <a:rPr lang="en-US" dirty="0" err="1" smtClean="0"/>
              <a:t>Piqiang</a:t>
            </a:r>
            <a:r>
              <a:rPr lang="en-US" dirty="0" smtClean="0"/>
              <a:t> Fault is a “tear-fault” (strike</a:t>
            </a:r>
            <a:r>
              <a:rPr lang="en-US" baseline="0" dirty="0" smtClean="0"/>
              <a:t>-slip, but not transform because movement is as appears) due to along strike variation in thrust faults of </a:t>
            </a:r>
            <a:r>
              <a:rPr lang="en-US" baseline="0" dirty="0" err="1" smtClean="0"/>
              <a:t>Keping</a:t>
            </a:r>
            <a:r>
              <a:rPr lang="en-US" baseline="0" dirty="0" smtClean="0"/>
              <a:t> Shan thrust belt.</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7</a:t>
            </a:fld>
            <a:endParaRPr lang="en-US"/>
          </a:p>
        </p:txBody>
      </p:sp>
    </p:spTree>
    <p:extLst>
      <p:ext uri="{BB962C8B-B14F-4D97-AF65-F5344CB8AC3E}">
        <p14:creationId xmlns:p14="http://schemas.microsoft.com/office/powerpoint/2010/main" val="3790415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Sebastian A. Turner, </a:t>
            </a:r>
            <a:r>
              <a:rPr lang="en-US" dirty="0" err="1" smtClean="0"/>
              <a:t>Jian</a:t>
            </a:r>
            <a:r>
              <a:rPr lang="en-US" dirty="0" smtClean="0"/>
              <a:t> G. Liu, John W. Cosgrove, Structural evolution of the </a:t>
            </a:r>
            <a:r>
              <a:rPr lang="en-US" dirty="0" err="1" smtClean="0"/>
              <a:t>Piqiang</a:t>
            </a:r>
            <a:r>
              <a:rPr lang="en-US" dirty="0" smtClean="0"/>
              <a:t> Fault Zone, NW </a:t>
            </a:r>
            <a:r>
              <a:rPr lang="en-US" dirty="0" err="1" smtClean="0"/>
              <a:t>Tarim</a:t>
            </a:r>
            <a:r>
              <a:rPr lang="en-US" dirty="0" smtClean="0"/>
              <a:t> Basin, China, Journal of Asian Earth Sciences, Volume 40, Issue 1, 4 January 2011, Pages 394-402, ISSN 1367-9120, http://</a:t>
            </a:r>
            <a:r>
              <a:rPr lang="en-US" dirty="0" err="1" smtClean="0"/>
              <a:t>dx.doi.org</a:t>
            </a:r>
            <a:r>
              <a:rPr lang="en-US" dirty="0" smtClean="0"/>
              <a:t>/10.1016/j.jseaes.2010.06.005. (http://</a:t>
            </a:r>
            <a:r>
              <a:rPr lang="en-US" dirty="0" err="1" smtClean="0"/>
              <a:t>www.sciencedirect.com</a:t>
            </a:r>
            <a:r>
              <a:rPr lang="en-US" dirty="0" smtClean="0"/>
              <a:t>/science/article/</a:t>
            </a:r>
            <a:r>
              <a:rPr lang="en-US" dirty="0" err="1" smtClean="0"/>
              <a:t>pii</a:t>
            </a:r>
            <a:r>
              <a:rPr lang="en-US" dirty="0" smtClean="0"/>
              <a:t>/S1367912010001999) Keywords: </a:t>
            </a:r>
            <a:r>
              <a:rPr lang="en-US" dirty="0" err="1" smtClean="0"/>
              <a:t>Piqiang</a:t>
            </a:r>
            <a:r>
              <a:rPr lang="en-US" dirty="0" smtClean="0"/>
              <a:t> Fault; </a:t>
            </a:r>
            <a:r>
              <a:rPr lang="en-US" dirty="0" err="1" smtClean="0"/>
              <a:t>Tarim</a:t>
            </a:r>
            <a:r>
              <a:rPr lang="en-US" dirty="0" smtClean="0"/>
              <a:t> Basin; Tear fault; Structural inheritance</a:t>
            </a:r>
          </a:p>
          <a:p>
            <a:endParaRPr lang="en-US" dirty="0" smtClean="0"/>
          </a:p>
          <a:p>
            <a:r>
              <a:rPr lang="en-US" dirty="0" smtClean="0"/>
              <a:t>Geology</a:t>
            </a:r>
            <a:r>
              <a:rPr lang="en-US" baseline="0" dirty="0" smtClean="0"/>
              <a:t> left, </a:t>
            </a:r>
            <a:r>
              <a:rPr lang="en-US" baseline="0" dirty="0" err="1" smtClean="0"/>
              <a:t>landsat</a:t>
            </a:r>
            <a:r>
              <a:rPr lang="en-US" baseline="0" dirty="0" smtClean="0"/>
              <a:t> image right.</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8</a:t>
            </a:fld>
            <a:endParaRPr lang="en-US"/>
          </a:p>
        </p:txBody>
      </p:sp>
    </p:spTree>
    <p:extLst>
      <p:ext uri="{BB962C8B-B14F-4D97-AF65-F5344CB8AC3E}">
        <p14:creationId xmlns:p14="http://schemas.microsoft.com/office/powerpoint/2010/main" val="3790415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Sebastian A. Turner, </a:t>
            </a:r>
            <a:r>
              <a:rPr lang="en-US" dirty="0" err="1" smtClean="0"/>
              <a:t>Jian</a:t>
            </a:r>
            <a:r>
              <a:rPr lang="en-US" dirty="0" smtClean="0"/>
              <a:t> G. Liu, John W. Cosgrove, Structural evolution of the </a:t>
            </a:r>
            <a:r>
              <a:rPr lang="en-US" dirty="0" err="1" smtClean="0"/>
              <a:t>Piqiang</a:t>
            </a:r>
            <a:r>
              <a:rPr lang="en-US" dirty="0" smtClean="0"/>
              <a:t> Fault Zone, NW </a:t>
            </a:r>
            <a:r>
              <a:rPr lang="en-US" dirty="0" err="1" smtClean="0"/>
              <a:t>Tarim</a:t>
            </a:r>
            <a:r>
              <a:rPr lang="en-US" dirty="0" smtClean="0"/>
              <a:t> Basin, China, Journal of Asian Earth Sciences, Volume 40, Issue 1, 4 January 2011, Pages 394-402, ISSN 1367-9120, http://</a:t>
            </a:r>
            <a:r>
              <a:rPr lang="en-US" dirty="0" err="1" smtClean="0"/>
              <a:t>dx.doi.org</a:t>
            </a:r>
            <a:r>
              <a:rPr lang="en-US" dirty="0" smtClean="0"/>
              <a:t>/10.1016/j.jseaes.2010.06.005. (http://</a:t>
            </a:r>
            <a:r>
              <a:rPr lang="en-US" dirty="0" err="1" smtClean="0"/>
              <a:t>www.sciencedirect.com</a:t>
            </a:r>
            <a:r>
              <a:rPr lang="en-US" dirty="0" smtClean="0"/>
              <a:t>/science/article/</a:t>
            </a:r>
            <a:r>
              <a:rPr lang="en-US" dirty="0" err="1" smtClean="0"/>
              <a:t>pii</a:t>
            </a:r>
            <a:r>
              <a:rPr lang="en-US" dirty="0" smtClean="0"/>
              <a:t>/S1367912010001999) Keywords: </a:t>
            </a:r>
            <a:r>
              <a:rPr lang="en-US" dirty="0" err="1" smtClean="0"/>
              <a:t>Piqiang</a:t>
            </a:r>
            <a:r>
              <a:rPr lang="en-US" dirty="0" smtClean="0"/>
              <a:t> Fault; </a:t>
            </a:r>
            <a:r>
              <a:rPr lang="en-US" dirty="0" err="1" smtClean="0"/>
              <a:t>Tarim</a:t>
            </a:r>
            <a:r>
              <a:rPr lang="en-US" dirty="0" smtClean="0"/>
              <a:t> Basin; Tear fault; Structural inheritance</a:t>
            </a:r>
          </a:p>
          <a:p>
            <a:endParaRPr lang="en-US" dirty="0" smtClean="0"/>
          </a:p>
          <a:p>
            <a:r>
              <a:rPr lang="en-US" dirty="0" smtClean="0"/>
              <a:t>Tear fault</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9</a:t>
            </a:fld>
            <a:endParaRPr lang="en-US"/>
          </a:p>
        </p:txBody>
      </p:sp>
    </p:spTree>
    <p:extLst>
      <p:ext uri="{BB962C8B-B14F-4D97-AF65-F5344CB8AC3E}">
        <p14:creationId xmlns:p14="http://schemas.microsoft.com/office/powerpoint/2010/main" val="3790415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a:t>
            </a:r>
            <a:r>
              <a:rPr lang="en-US" baseline="0" dirty="0" smtClean="0"/>
              <a:t> shaded topography of the Alpine Fault in New Zealand, SRTM data.</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10</a:t>
            </a:fld>
            <a:endParaRPr lang="en-US"/>
          </a:p>
        </p:txBody>
      </p:sp>
    </p:spTree>
    <p:extLst>
      <p:ext uri="{BB962C8B-B14F-4D97-AF65-F5344CB8AC3E}">
        <p14:creationId xmlns:p14="http://schemas.microsoft.com/office/powerpoint/2010/main" val="3379079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hvo.wr.usgs.gov</a:t>
            </a:r>
            <a:r>
              <a:rPr lang="en-US" dirty="0" smtClean="0"/>
              <a:t>/</a:t>
            </a:r>
            <a:r>
              <a:rPr lang="en-US" dirty="0" err="1" smtClean="0"/>
              <a:t>volcanowatch</a:t>
            </a:r>
            <a:r>
              <a:rPr lang="en-US" dirty="0" smtClean="0"/>
              <a:t>/</a:t>
            </a:r>
            <a:r>
              <a:rPr lang="en-US" dirty="0" err="1" smtClean="0"/>
              <a:t>view.php?id</a:t>
            </a:r>
            <a:r>
              <a:rPr lang="en-US" dirty="0" smtClean="0"/>
              <a:t>=212</a:t>
            </a:r>
          </a:p>
          <a:p>
            <a:r>
              <a:rPr lang="en-US" dirty="0" smtClean="0"/>
              <a:t>http://</a:t>
            </a:r>
            <a:r>
              <a:rPr lang="en-US" dirty="0" err="1" smtClean="0"/>
              <a:t>hvo.wr.usgs.gov</a:t>
            </a:r>
            <a:r>
              <a:rPr lang="en-US" dirty="0" smtClean="0"/>
              <a:t>/</a:t>
            </a:r>
            <a:r>
              <a:rPr lang="en-US" dirty="0" err="1" smtClean="0"/>
              <a:t>volcanowatch</a:t>
            </a:r>
            <a:r>
              <a:rPr lang="en-US" dirty="0" smtClean="0"/>
              <a:t>/uploads/image1-212.jpg</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Slip-sliding away—Disassembling Hawaiian volcanoes</a:t>
            </a:r>
          </a:p>
          <a:p>
            <a:endParaRPr lang="en-US" dirty="0" smtClean="0"/>
          </a:p>
          <a:p>
            <a:r>
              <a:rPr lang="en-US" dirty="0" smtClean="0"/>
              <a:t>James</a:t>
            </a:r>
            <a:r>
              <a:rPr lang="en-US" baseline="0" dirty="0" smtClean="0"/>
              <a:t> Moore</a:t>
            </a:r>
          </a:p>
          <a:p>
            <a:endParaRPr lang="en-US" baseline="0" dirty="0" smtClean="0"/>
          </a:p>
          <a:p>
            <a:r>
              <a:rPr lang="en-US" baseline="0" dirty="0" smtClean="0"/>
              <a:t>From web page</a:t>
            </a:r>
          </a:p>
          <a:p>
            <a:endParaRPr lang="en-US" baseline="0" dirty="0" smtClean="0"/>
          </a:p>
          <a:p>
            <a:r>
              <a:rPr lang="en-US" dirty="0" smtClean="0"/>
              <a:t>In 1964, irregular submarine topography north of </a:t>
            </a:r>
            <a:r>
              <a:rPr lang="en-US" dirty="0" err="1" smtClean="0"/>
              <a:t>Oʻahu</a:t>
            </a:r>
            <a:r>
              <a:rPr lang="en-US" dirty="0" smtClean="0"/>
              <a:t> and </a:t>
            </a:r>
            <a:r>
              <a:rPr lang="en-US" dirty="0" err="1" smtClean="0"/>
              <a:t>Molokaʻi</a:t>
            </a:r>
            <a:r>
              <a:rPr lang="en-US" dirty="0" smtClean="0"/>
              <a:t> was identified in newly available maps of the sea floor made by the U.S. Navy. James Moore, then Scientist-in-Charge at the USGS Hawaiian Volcano Observatory, suggested that this odd bathymetry might reflect massive landslides originating from those islands. </a:t>
            </a:r>
            <a:br>
              <a:rPr lang="en-US" dirty="0" smtClean="0"/>
            </a:br>
            <a:r>
              <a:rPr lang="en-US" dirty="0" smtClean="0"/>
              <a:t/>
            </a:r>
            <a:br>
              <a:rPr lang="en-US" dirty="0" smtClean="0"/>
            </a:br>
            <a:r>
              <a:rPr lang="en-US" dirty="0" smtClean="0"/>
              <a:t>Moore's interpretation was disputed for more than 20 years until comprehensive mapping of the sea floor around the entire State of Hawaii was completed in the late 1980s. It turned out that Moore was right. Large—even catastrophic—submarine landslide structures litter the sea floor around the Hawaiian Islands. In fact, 17 major landslides have been identified off the shores of the main Hawaiian Islands. Fortunately, these slides are exceedingly rare—occurring, on average, only once every 350,000 years. </a:t>
            </a:r>
            <a:br>
              <a:rPr lang="en-US" dirty="0" smtClean="0"/>
            </a:br>
            <a:r>
              <a:rPr lang="en-US" dirty="0" smtClean="0"/>
              <a:t/>
            </a:r>
            <a:br>
              <a:rPr lang="en-US" dirty="0" smtClean="0"/>
            </a:br>
            <a:r>
              <a:rPr lang="en-US" dirty="0" smtClean="0"/>
              <a:t>The largest landslides constitute significant portions of the islands from which they originated. Imagine if 10 percent of one of the islands suddenly collapsed into the ocean! Such an event would displace a huge amount of water and cause a large tsunami. Deposits of coral and sand have been found up to several hundred meters (approximately 1,000 </a:t>
            </a:r>
            <a:r>
              <a:rPr lang="en-US" dirty="0" err="1" smtClean="0"/>
              <a:t>ft</a:t>
            </a:r>
            <a:r>
              <a:rPr lang="en-US" dirty="0" smtClean="0"/>
              <a:t>) above sea level on several of the Hawaiian Islands. Catastrophic landslides are believed to have generated gigantic tsunami waves that washed ashore and left these deposits behind. </a:t>
            </a:r>
            <a:endParaRPr lang="en-US" dirty="0"/>
          </a:p>
        </p:txBody>
      </p:sp>
      <p:sp>
        <p:nvSpPr>
          <p:cNvPr id="4" name="Slide Number Placeholder 3"/>
          <p:cNvSpPr>
            <a:spLocks noGrp="1"/>
          </p:cNvSpPr>
          <p:nvPr>
            <p:ph type="sldNum" sz="quarter" idx="10"/>
          </p:nvPr>
        </p:nvSpPr>
        <p:spPr/>
        <p:txBody>
          <a:bodyPr/>
          <a:lstStyle/>
          <a:p>
            <a:fld id="{627097BF-FEFC-FB47-9CF7-B9A0F1DCE5B4}" type="slidenum">
              <a:rPr lang="en-US" smtClean="0"/>
              <a:t>11</a:t>
            </a:fld>
            <a:endParaRPr lang="en-US"/>
          </a:p>
        </p:txBody>
      </p:sp>
    </p:spTree>
    <p:extLst>
      <p:ext uri="{BB962C8B-B14F-4D97-AF65-F5344CB8AC3E}">
        <p14:creationId xmlns:p14="http://schemas.microsoft.com/office/powerpoint/2010/main" val="118883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839245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721258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809495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FB4C18D1-93D3-C447-90CF-BA33816B6359}" type="slidenum">
              <a:rPr lang="en-US"/>
              <a:pPr/>
              <a:t>‹#›</a:t>
            </a:fld>
            <a:endParaRPr lang="en-US"/>
          </a:p>
        </p:txBody>
      </p:sp>
    </p:spTree>
    <p:extLst>
      <p:ext uri="{BB962C8B-B14F-4D97-AF65-F5344CB8AC3E}">
        <p14:creationId xmlns:p14="http://schemas.microsoft.com/office/powerpoint/2010/main" val="427472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5BF8240-C840-8041-9577-EA65B36B9873}" type="datetimeFigureOut">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2450987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5BF8240-C840-8041-9577-EA65B36B9873}" type="datetimeFigureOut">
              <a:rPr lang="en-US" smtClean="0"/>
              <a:t>9/13/16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1682147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BF8240-C840-8041-9577-EA65B36B9873}" type="datetimeFigureOut">
              <a:rPr lang="en-US" smtClean="0"/>
              <a:t>9/13/16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3006134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5BF8240-C840-8041-9577-EA65B36B9873}" type="datetimeFigureOut">
              <a:rPr lang="en-US" smtClean="0"/>
              <a:t>9/13/16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968818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BF8240-C840-8041-9577-EA65B36B9873}" type="datetimeFigureOut">
              <a:rPr lang="en-US" smtClean="0"/>
              <a:t>9/13/16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896779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F8240-C840-8041-9577-EA65B36B9873}" type="datetimeFigureOut">
              <a:rPr lang="en-US" smtClean="0"/>
              <a:t>9/13/16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3507986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BF8240-C840-8041-9577-EA65B36B9873}" type="datetimeFigureOut">
              <a:rPr lang="en-US" smtClean="0"/>
              <a:t>9/13/16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3328581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BF8240-C840-8041-9577-EA65B36B9873}" type="datetimeFigureOut">
              <a:rPr lang="en-US" smtClean="0"/>
              <a:t>9/13/16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163E24-C89D-A647-BE0A-C4DD2C86F148}" type="slidenum">
              <a:rPr lang="en-US" smtClean="0"/>
              <a:t>‹#›</a:t>
            </a:fld>
            <a:endParaRPr lang="en-US"/>
          </a:p>
        </p:txBody>
      </p:sp>
    </p:spTree>
    <p:extLst>
      <p:ext uri="{BB962C8B-B14F-4D97-AF65-F5344CB8AC3E}">
        <p14:creationId xmlns:p14="http://schemas.microsoft.com/office/powerpoint/2010/main" val="22264195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26000"/>
            <a:extLst>
              <a:ext uri="{BEBA8EAE-BF5A-486C-A8C5-ECC9F3942E4B}">
                <a14:imgProps xmlns:a14="http://schemas.microsoft.com/office/drawing/2010/main">
                  <a14:imgLayer r:embed="rId15">
                    <a14:imgEffect>
                      <a14:sharpenSoften amount="100000"/>
                    </a14:imgEffect>
                    <a14:imgEffect>
                      <a14:colorTemperature colorTemp="987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F8240-C840-8041-9577-EA65B36B9873}" type="datetimeFigureOut">
              <a:rPr lang="en-US" smtClean="0"/>
              <a:t>9/13/16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163E24-C89D-A647-BE0A-C4DD2C86F148}" type="slidenum">
              <a:rPr lang="en-US" smtClean="0"/>
              <a:t>‹#›</a:t>
            </a:fld>
            <a:endParaRPr lang="en-US"/>
          </a:p>
        </p:txBody>
      </p:sp>
    </p:spTree>
    <p:extLst>
      <p:ext uri="{BB962C8B-B14F-4D97-AF65-F5344CB8AC3E}">
        <p14:creationId xmlns:p14="http://schemas.microsoft.com/office/powerpoint/2010/main" val="34302323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12.tif"/><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t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tif"/></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17.ti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18.ti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19.ti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0.tif"/><Relationship Id="rId4" Type="http://schemas.openxmlformats.org/officeDocument/2006/relationships/image" Target="../media/image21.ti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22.tif"/><Relationship Id="rId4" Type="http://schemas.openxmlformats.org/officeDocument/2006/relationships/image" Target="../media/image23.ti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27.t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8.tif"/></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29.tif"/><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30.jpg"/><Relationship Id="rId6" Type="http://schemas.openxmlformats.org/officeDocument/2006/relationships/image" Target="../media/image31.gif"/><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hyperlink" Target="http://www.mantleplumes.org/TomographyProblems.html" TargetMode="External"/><Relationship Id="rId4" Type="http://schemas.openxmlformats.org/officeDocument/2006/relationships/image" Target="../media/image41.jpe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5.jpg"/></Relationships>
</file>

<file path=ppt/slides/_rels/slide45.xml.rels><?xml version="1.0" encoding="UTF-8" standalone="yes"?>
<Relationships xmlns="http://schemas.openxmlformats.org/package/2006/relationships"><Relationship Id="rId3" Type="http://schemas.openxmlformats.org/officeDocument/2006/relationships/image" Target="../media/image46.tif"/><Relationship Id="rId4" Type="http://schemas.openxmlformats.org/officeDocument/2006/relationships/image" Target="../media/image47.tif"/><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49.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t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ti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4" Type="http://schemas.microsoft.com/office/2007/relationships/hdphoto" Target="../media/hdphoto1.wdp"/><Relationship Id="rId5" Type="http://schemas.openxmlformats.org/officeDocument/2006/relationships/image" Target="../media/image9.ti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4031873"/>
          </a:xfrm>
          <a:prstGeom prst="rect">
            <a:avLst/>
          </a:prstGeom>
        </p:spPr>
        <p:txBody>
          <a:bodyPr wrap="square">
            <a:spAutoFit/>
          </a:bodyPr>
          <a:lstStyle/>
          <a:p>
            <a:pPr algn="ctr">
              <a:spcBef>
                <a:spcPct val="50000"/>
              </a:spcBef>
            </a:pPr>
            <a:r>
              <a:rPr lang="en-US" sz="4000" b="1" dirty="0" err="1" smtClean="0">
                <a:latin typeface="Papyrus"/>
                <a:cs typeface="Papyrus" charset="0"/>
              </a:rPr>
              <a:t>Seismotectonics</a:t>
            </a:r>
            <a:endParaRPr lang="en-US" sz="4000" b="1" dirty="0" smtClean="0">
              <a:latin typeface="Papyrus"/>
              <a:cs typeface="Papyrus" charset="0"/>
            </a:endParaRPr>
          </a:p>
          <a:p>
            <a:pPr algn="ctr">
              <a:spcBef>
                <a:spcPct val="50000"/>
              </a:spcBef>
            </a:pPr>
            <a:endParaRPr lang="en-US" sz="4000" b="1" dirty="0">
              <a:latin typeface="Papyrus"/>
              <a:cs typeface="Papyrus" charset="0"/>
            </a:endParaRPr>
          </a:p>
          <a:p>
            <a:pPr algn="ctr">
              <a:spcBef>
                <a:spcPct val="50000"/>
              </a:spcBef>
            </a:pPr>
            <a:r>
              <a:rPr lang="en-US" sz="4000" b="1" dirty="0" smtClean="0">
                <a:latin typeface="Papyrus"/>
                <a:cs typeface="Papyrus" charset="0"/>
              </a:rPr>
              <a:t>CERI 7280</a:t>
            </a:r>
          </a:p>
          <a:p>
            <a:pPr algn="ctr"/>
            <a:endParaRPr lang="en-US" sz="3200" b="1" dirty="0">
              <a:latin typeface="Papyrus"/>
              <a:cs typeface="Papyrus" charset="0"/>
            </a:endParaRPr>
          </a:p>
          <a:p>
            <a:pPr algn="ctr"/>
            <a:r>
              <a:rPr lang="en-US" sz="3200" b="1" dirty="0">
                <a:latin typeface="Papyrus"/>
                <a:cs typeface="Papyrus" charset="0"/>
              </a:rPr>
              <a:t>Class </a:t>
            </a:r>
            <a:r>
              <a:rPr lang="en-US" sz="3200" b="1" dirty="0" smtClean="0">
                <a:latin typeface="Papyrus"/>
                <a:cs typeface="Papyrus" charset="0"/>
              </a:rPr>
              <a:t>7</a:t>
            </a:r>
          </a:p>
          <a:p>
            <a:pPr algn="ctr"/>
            <a:r>
              <a:rPr lang="en-US" sz="3200" b="1" dirty="0" smtClean="0">
                <a:latin typeface="Papyrus"/>
                <a:cs typeface="Papyrus" charset="0"/>
              </a:rPr>
              <a:t>Sep 13, 2016</a:t>
            </a:r>
          </a:p>
        </p:txBody>
      </p:sp>
    </p:spTree>
    <p:extLst>
      <p:ext uri="{BB962C8B-B14F-4D97-AF65-F5344CB8AC3E}">
        <p14:creationId xmlns:p14="http://schemas.microsoft.com/office/powerpoint/2010/main" val="222322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pine_Fault_SRT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39470"/>
            <a:ext cx="9144000" cy="2988660"/>
          </a:xfrm>
          <a:prstGeom prst="rect">
            <a:avLst/>
          </a:prstGeom>
        </p:spPr>
      </p:pic>
    </p:spTree>
    <p:extLst>
      <p:ext uri="{BB962C8B-B14F-4D97-AF65-F5344CB8AC3E}">
        <p14:creationId xmlns:p14="http://schemas.microsoft.com/office/powerpoint/2010/main" val="1850592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1-2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 y="12699"/>
            <a:ext cx="8890000" cy="6864787"/>
          </a:xfrm>
          <a:prstGeom prst="rect">
            <a:avLst/>
          </a:prstGeom>
        </p:spPr>
      </p:pic>
    </p:spTree>
    <p:extLst>
      <p:ext uri="{BB962C8B-B14F-4D97-AF65-F5344CB8AC3E}">
        <p14:creationId xmlns:p14="http://schemas.microsoft.com/office/powerpoint/2010/main" val="23176194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extLst>
              <a:ext uri="{BEBA8EAE-BF5A-486C-A8C5-ECC9F3942E4B}">
                <a14:imgProps xmlns:a14="http://schemas.microsoft.com/office/drawing/2010/main">
                  <a14:imgLayer r:embed="rId4">
                    <a14:imgEffect>
                      <a14:sharpenSoften amount="100000"/>
                    </a14:imgEffect>
                    <a14:imgEffect>
                      <a14:colorTemperature colorTemp="987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67891" y="6393934"/>
            <a:ext cx="1969447" cy="369332"/>
          </a:xfrm>
          <a:prstGeom prst="rect">
            <a:avLst/>
          </a:prstGeom>
        </p:spPr>
        <p:txBody>
          <a:bodyPr wrap="none">
            <a:spAutoFit/>
          </a:bodyPr>
          <a:lstStyle/>
          <a:p>
            <a:r>
              <a:rPr lang="en-US" dirty="0" err="1" smtClean="0"/>
              <a:t>Husson</a:t>
            </a:r>
            <a:r>
              <a:rPr lang="en-US" dirty="0" smtClean="0"/>
              <a:t> et al., 2012</a:t>
            </a:r>
            <a:endParaRPr lang="en-US" dirty="0"/>
          </a:p>
        </p:txBody>
      </p:sp>
      <p:pic>
        <p:nvPicPr>
          <p:cNvPr id="4" name="Picture 3" descr="fig 3 husson et al 2012 transp.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9921" y="-25400"/>
            <a:ext cx="4859879" cy="6858000"/>
          </a:xfrm>
          <a:prstGeom prst="rect">
            <a:avLst/>
          </a:prstGeom>
        </p:spPr>
      </p:pic>
      <p:sp>
        <p:nvSpPr>
          <p:cNvPr id="2" name="TextBox 1"/>
          <p:cNvSpPr txBox="1"/>
          <p:nvPr/>
        </p:nvSpPr>
        <p:spPr>
          <a:xfrm>
            <a:off x="7289800" y="698500"/>
            <a:ext cx="1854200" cy="369332"/>
          </a:xfrm>
          <a:prstGeom prst="rect">
            <a:avLst/>
          </a:prstGeom>
          <a:noFill/>
        </p:spPr>
        <p:txBody>
          <a:bodyPr wrap="square" rtlCol="0">
            <a:spAutoFit/>
          </a:bodyPr>
          <a:lstStyle/>
          <a:p>
            <a:r>
              <a:rPr lang="en-US" dirty="0" smtClean="0">
                <a:latin typeface="Papyrus"/>
                <a:cs typeface="Papyrus"/>
              </a:rPr>
              <a:t>(makes Andes)</a:t>
            </a:r>
            <a:endParaRPr lang="en-US" dirty="0">
              <a:latin typeface="Papyrus"/>
              <a:cs typeface="Papyrus"/>
            </a:endParaRPr>
          </a:p>
        </p:txBody>
      </p:sp>
      <p:sp>
        <p:nvSpPr>
          <p:cNvPr id="5" name="TextBox 4"/>
          <p:cNvSpPr txBox="1"/>
          <p:nvPr/>
        </p:nvSpPr>
        <p:spPr>
          <a:xfrm>
            <a:off x="7289800" y="2997200"/>
            <a:ext cx="1854200" cy="646331"/>
          </a:xfrm>
          <a:prstGeom prst="rect">
            <a:avLst/>
          </a:prstGeom>
          <a:noFill/>
        </p:spPr>
        <p:txBody>
          <a:bodyPr wrap="square" rtlCol="0">
            <a:spAutoFit/>
          </a:bodyPr>
          <a:lstStyle/>
          <a:p>
            <a:r>
              <a:rPr lang="en-US" dirty="0" smtClean="0">
                <a:latin typeface="Papyrus"/>
                <a:cs typeface="Papyrus"/>
              </a:rPr>
              <a:t>(both b and c make d)</a:t>
            </a:r>
            <a:endParaRPr lang="en-US" dirty="0">
              <a:latin typeface="Papyrus"/>
              <a:cs typeface="Papyrus"/>
            </a:endParaRPr>
          </a:p>
        </p:txBody>
      </p:sp>
    </p:spTree>
    <p:extLst>
      <p:ext uri="{BB962C8B-B14F-4D97-AF65-F5344CB8AC3E}">
        <p14:creationId xmlns:p14="http://schemas.microsoft.com/office/powerpoint/2010/main" val="2163222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hellert fig 1a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3000" y="1130300"/>
            <a:ext cx="4660900" cy="3556000"/>
          </a:xfrm>
          <a:prstGeom prst="rect">
            <a:avLst/>
          </a:prstGeom>
        </p:spPr>
      </p:pic>
    </p:spTree>
    <p:extLst>
      <p:ext uri="{BB962C8B-B14F-4D97-AF65-F5344CB8AC3E}">
        <p14:creationId xmlns:p14="http://schemas.microsoft.com/office/powerpoint/2010/main" val="27572418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hellert fig 1 b c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8503"/>
            <a:ext cx="9144000" cy="3972995"/>
          </a:xfrm>
          <a:prstGeom prst="rect">
            <a:avLst/>
          </a:prstGeom>
        </p:spPr>
      </p:pic>
    </p:spTree>
    <p:extLst>
      <p:ext uri="{BB962C8B-B14F-4D97-AF65-F5344CB8AC3E}">
        <p14:creationId xmlns:p14="http://schemas.microsoft.com/office/powerpoint/2010/main" val="361530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hellert fig 1 d e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0562"/>
            <a:ext cx="9144000" cy="4032676"/>
          </a:xfrm>
          <a:prstGeom prst="rect">
            <a:avLst/>
          </a:prstGeom>
        </p:spPr>
      </p:pic>
    </p:spTree>
    <p:extLst>
      <p:ext uri="{BB962C8B-B14F-4D97-AF65-F5344CB8AC3E}">
        <p14:creationId xmlns:p14="http://schemas.microsoft.com/office/powerpoint/2010/main" val="1226082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hellert fig 1 f g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51829"/>
            <a:ext cx="9144000" cy="4046342"/>
          </a:xfrm>
          <a:prstGeom prst="rect">
            <a:avLst/>
          </a:prstGeom>
        </p:spPr>
      </p:pic>
    </p:spTree>
    <p:extLst>
      <p:ext uri="{BB962C8B-B14F-4D97-AF65-F5344CB8AC3E}">
        <p14:creationId xmlns:p14="http://schemas.microsoft.com/office/powerpoint/2010/main" val="3178696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extLst>
              <a:ext uri="{BEBA8EAE-BF5A-486C-A8C5-ECC9F3942E4B}">
                <a14:imgProps xmlns:a14="http://schemas.microsoft.com/office/drawing/2010/main">
                  <a14:imgLayer r:embed="rId4">
                    <a14:imgEffect>
                      <a14:sharpenSoften amount="100000"/>
                    </a14:imgEffect>
                    <a14:imgEffect>
                      <a14:colorTemperature colorTemp="987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descr="russo silver fig1 transp.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3400" y="0"/>
            <a:ext cx="6120755" cy="6858000"/>
          </a:xfrm>
          <a:prstGeom prst="rect">
            <a:avLst/>
          </a:prstGeom>
        </p:spPr>
      </p:pic>
      <p:sp>
        <p:nvSpPr>
          <p:cNvPr id="3" name="Rectangle 2"/>
          <p:cNvSpPr/>
          <p:nvPr/>
        </p:nvSpPr>
        <p:spPr>
          <a:xfrm>
            <a:off x="167891" y="6393934"/>
            <a:ext cx="2280417" cy="369332"/>
          </a:xfrm>
          <a:prstGeom prst="rect">
            <a:avLst/>
          </a:prstGeom>
        </p:spPr>
        <p:txBody>
          <a:bodyPr wrap="none">
            <a:spAutoFit/>
          </a:bodyPr>
          <a:lstStyle/>
          <a:p>
            <a:r>
              <a:rPr lang="en-US" dirty="0"/>
              <a:t>Russo and Silver, 1994</a:t>
            </a:r>
          </a:p>
        </p:txBody>
      </p:sp>
    </p:spTree>
    <p:extLst>
      <p:ext uri="{BB962C8B-B14F-4D97-AF65-F5344CB8AC3E}">
        <p14:creationId xmlns:p14="http://schemas.microsoft.com/office/powerpoint/2010/main" val="961212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extLst>
              <a:ext uri="{BEBA8EAE-BF5A-486C-A8C5-ECC9F3942E4B}">
                <a14:imgProps xmlns:a14="http://schemas.microsoft.com/office/drawing/2010/main">
                  <a14:imgLayer r:embed="rId4">
                    <a14:imgEffect>
                      <a14:sharpenSoften amount="100000"/>
                    </a14:imgEffect>
                    <a14:imgEffect>
                      <a14:colorTemperature colorTemp="987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descr="russo silver fig4a transp.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00" y="1143834"/>
            <a:ext cx="9144000" cy="4443332"/>
          </a:xfrm>
          <a:prstGeom prst="rect">
            <a:avLst/>
          </a:prstGeom>
        </p:spPr>
      </p:pic>
      <p:sp>
        <p:nvSpPr>
          <p:cNvPr id="3" name="Rectangle 2"/>
          <p:cNvSpPr/>
          <p:nvPr/>
        </p:nvSpPr>
        <p:spPr>
          <a:xfrm>
            <a:off x="167891" y="6393934"/>
            <a:ext cx="2280417" cy="369332"/>
          </a:xfrm>
          <a:prstGeom prst="rect">
            <a:avLst/>
          </a:prstGeom>
        </p:spPr>
        <p:txBody>
          <a:bodyPr wrap="none">
            <a:spAutoFit/>
          </a:bodyPr>
          <a:lstStyle/>
          <a:p>
            <a:r>
              <a:rPr lang="en-US" dirty="0"/>
              <a:t>Russo and Silver, 1994</a:t>
            </a:r>
          </a:p>
        </p:txBody>
      </p:sp>
      <p:sp>
        <p:nvSpPr>
          <p:cNvPr id="4" name="Rectangle 3"/>
          <p:cNvSpPr/>
          <p:nvPr/>
        </p:nvSpPr>
        <p:spPr>
          <a:xfrm>
            <a:off x="320291" y="6546334"/>
            <a:ext cx="2280417" cy="369332"/>
          </a:xfrm>
          <a:prstGeom prst="rect">
            <a:avLst/>
          </a:prstGeom>
        </p:spPr>
        <p:txBody>
          <a:bodyPr wrap="none">
            <a:spAutoFit/>
          </a:bodyPr>
          <a:lstStyle/>
          <a:p>
            <a:r>
              <a:rPr lang="en-US" dirty="0"/>
              <a:t>Russo and Silver, 1994</a:t>
            </a:r>
          </a:p>
        </p:txBody>
      </p:sp>
      <p:sp>
        <p:nvSpPr>
          <p:cNvPr id="5" name="TextBox 4"/>
          <p:cNvSpPr txBox="1"/>
          <p:nvPr/>
        </p:nvSpPr>
        <p:spPr>
          <a:xfrm>
            <a:off x="7099300" y="851446"/>
            <a:ext cx="635000" cy="584776"/>
          </a:xfrm>
          <a:prstGeom prst="rect">
            <a:avLst/>
          </a:prstGeom>
          <a:noFill/>
        </p:spPr>
        <p:txBody>
          <a:bodyPr wrap="square" rtlCol="0">
            <a:spAutoFit/>
          </a:bodyPr>
          <a:lstStyle/>
          <a:p>
            <a:r>
              <a:rPr lang="en-US" sz="3200" dirty="0" smtClean="0">
                <a:solidFill>
                  <a:srgbClr val="FF0000"/>
                </a:solidFill>
              </a:rPr>
              <a:t>S</a:t>
            </a:r>
            <a:endParaRPr lang="en-US" sz="3200" dirty="0">
              <a:solidFill>
                <a:srgbClr val="FF0000"/>
              </a:solidFill>
            </a:endParaRPr>
          </a:p>
        </p:txBody>
      </p:sp>
      <p:sp>
        <p:nvSpPr>
          <p:cNvPr id="6" name="TextBox 5"/>
          <p:cNvSpPr txBox="1"/>
          <p:nvPr/>
        </p:nvSpPr>
        <p:spPr>
          <a:xfrm>
            <a:off x="1701800" y="1867446"/>
            <a:ext cx="635000" cy="584776"/>
          </a:xfrm>
          <a:prstGeom prst="rect">
            <a:avLst/>
          </a:prstGeom>
          <a:noFill/>
        </p:spPr>
        <p:txBody>
          <a:bodyPr wrap="square" rtlCol="0">
            <a:spAutoFit/>
          </a:bodyPr>
          <a:lstStyle/>
          <a:p>
            <a:r>
              <a:rPr lang="en-US" sz="3200" dirty="0" smtClean="0">
                <a:solidFill>
                  <a:srgbClr val="FF0000"/>
                </a:solidFill>
              </a:rPr>
              <a:t>N</a:t>
            </a:r>
            <a:endParaRPr lang="en-US" sz="3200" dirty="0">
              <a:solidFill>
                <a:srgbClr val="FF0000"/>
              </a:solidFill>
            </a:endParaRPr>
          </a:p>
        </p:txBody>
      </p:sp>
    </p:spTree>
    <p:extLst>
      <p:ext uri="{BB962C8B-B14F-4D97-AF65-F5344CB8AC3E}">
        <p14:creationId xmlns:p14="http://schemas.microsoft.com/office/powerpoint/2010/main" val="401734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extLst>
              <a:ext uri="{BEBA8EAE-BF5A-486C-A8C5-ECC9F3942E4B}">
                <a14:imgProps xmlns:a14="http://schemas.microsoft.com/office/drawing/2010/main">
                  <a14:imgLayer r:embed="rId4">
                    <a14:imgEffect>
                      <a14:sharpenSoften amount="100000"/>
                    </a14:imgEffect>
                    <a14:imgEffect>
                      <a14:colorTemperature colorTemp="987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descr="russo silver fig4b transp.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0829" y="0"/>
            <a:ext cx="5612542" cy="6858000"/>
          </a:xfrm>
          <a:prstGeom prst="rect">
            <a:avLst/>
          </a:prstGeom>
        </p:spPr>
      </p:pic>
      <p:sp>
        <p:nvSpPr>
          <p:cNvPr id="3" name="Rectangle 2"/>
          <p:cNvSpPr/>
          <p:nvPr/>
        </p:nvSpPr>
        <p:spPr>
          <a:xfrm>
            <a:off x="167891" y="6393934"/>
            <a:ext cx="2280417" cy="369332"/>
          </a:xfrm>
          <a:prstGeom prst="rect">
            <a:avLst/>
          </a:prstGeom>
        </p:spPr>
        <p:txBody>
          <a:bodyPr wrap="none">
            <a:spAutoFit/>
          </a:bodyPr>
          <a:lstStyle/>
          <a:p>
            <a:r>
              <a:rPr lang="en-US" dirty="0"/>
              <a:t>Russo and Silver, 1994</a:t>
            </a:r>
          </a:p>
        </p:txBody>
      </p:sp>
      <p:sp>
        <p:nvSpPr>
          <p:cNvPr id="4" name="Rectangle 3"/>
          <p:cNvSpPr/>
          <p:nvPr/>
        </p:nvSpPr>
        <p:spPr>
          <a:xfrm>
            <a:off x="320291" y="6546334"/>
            <a:ext cx="2280417" cy="369332"/>
          </a:xfrm>
          <a:prstGeom prst="rect">
            <a:avLst/>
          </a:prstGeom>
        </p:spPr>
        <p:txBody>
          <a:bodyPr wrap="none">
            <a:spAutoFit/>
          </a:bodyPr>
          <a:lstStyle/>
          <a:p>
            <a:r>
              <a:rPr lang="en-US" dirty="0"/>
              <a:t>Russo and Silver, 1994</a:t>
            </a:r>
          </a:p>
        </p:txBody>
      </p:sp>
      <p:sp>
        <p:nvSpPr>
          <p:cNvPr id="6" name="Rounded Rectangle 5"/>
          <p:cNvSpPr/>
          <p:nvPr/>
        </p:nvSpPr>
        <p:spPr>
          <a:xfrm>
            <a:off x="4584700" y="5372100"/>
            <a:ext cx="1295400" cy="1391166"/>
          </a:xfrm>
          <a:prstGeom prst="roundRect">
            <a:avLst/>
          </a:prstGeom>
          <a:noFill/>
          <a:ln w="25400">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594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CC092E10-0550-3641-8C6F-40DA95714B6A}" type="slidenum">
              <a:rPr lang="en-US"/>
              <a:pPr/>
              <a:t>2</a:t>
            </a:fld>
            <a:endParaRPr lang="en-US"/>
          </a:p>
        </p:txBody>
      </p:sp>
      <p:pic>
        <p:nvPicPr>
          <p:cNvPr id="9" name="Picture 13" descr="plate_tecton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263" y="673100"/>
            <a:ext cx="5100637"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77203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SA TODAY2010Russo-2 f2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2280" y="3238500"/>
            <a:ext cx="4871720" cy="3449455"/>
          </a:xfrm>
          <a:prstGeom prst="rect">
            <a:avLst/>
          </a:prstGeom>
        </p:spPr>
      </p:pic>
      <p:pic>
        <p:nvPicPr>
          <p:cNvPr id="3" name="Picture 2" descr="GSA TODAY2010Russo-2 transp.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58" y="114300"/>
            <a:ext cx="4918561" cy="4876800"/>
          </a:xfrm>
          <a:prstGeom prst="rect">
            <a:avLst/>
          </a:prstGeom>
        </p:spPr>
      </p:pic>
    </p:spTree>
    <p:extLst>
      <p:ext uri="{BB962C8B-B14F-4D97-AF65-F5344CB8AC3E}">
        <p14:creationId xmlns:p14="http://schemas.microsoft.com/office/powerpoint/2010/main" val="1716873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SA TODAY2010Russo-4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16" y="162559"/>
            <a:ext cx="5205984" cy="5926121"/>
          </a:xfrm>
          <a:prstGeom prst="rect">
            <a:avLst/>
          </a:prstGeom>
        </p:spPr>
      </p:pic>
      <p:pic>
        <p:nvPicPr>
          <p:cNvPr id="5" name="Picture 4" descr="GSA TODAY2010Russo-5 transp.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155" y="4648200"/>
            <a:ext cx="3972845" cy="2114026"/>
          </a:xfrm>
          <a:prstGeom prst="rect">
            <a:avLst/>
          </a:prstGeom>
        </p:spPr>
      </p:pic>
    </p:spTree>
    <p:extLst>
      <p:ext uri="{BB962C8B-B14F-4D97-AF65-F5344CB8AC3E}">
        <p14:creationId xmlns:p14="http://schemas.microsoft.com/office/powerpoint/2010/main" val="3013273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rlich et al 2013 tectonic_reconstruction_scoti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337" y="210730"/>
            <a:ext cx="6133763" cy="6360340"/>
          </a:xfrm>
          <a:prstGeom prst="rect">
            <a:avLst/>
          </a:prstGeom>
        </p:spPr>
      </p:pic>
    </p:spTree>
    <p:extLst>
      <p:ext uri="{BB962C8B-B14F-4D97-AF65-F5344CB8AC3E}">
        <p14:creationId xmlns:p14="http://schemas.microsoft.com/office/powerpoint/2010/main" val="33579457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rlich et al 2013 scotia_sea_gatew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8246"/>
            <a:ext cx="9144000" cy="6321972"/>
          </a:xfrm>
          <a:prstGeom prst="rect">
            <a:avLst/>
          </a:prstGeom>
        </p:spPr>
      </p:pic>
    </p:spTree>
    <p:extLst>
      <p:ext uri="{BB962C8B-B14F-4D97-AF65-F5344CB8AC3E}">
        <p14:creationId xmlns:p14="http://schemas.microsoft.com/office/powerpoint/2010/main" val="2617212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rlich_etal_2013_scotia_gateway_fig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2719"/>
            <a:ext cx="9144000" cy="6605751"/>
          </a:xfrm>
          <a:prstGeom prst="rect">
            <a:avLst/>
          </a:prstGeom>
        </p:spPr>
      </p:pic>
    </p:spTree>
    <p:extLst>
      <p:ext uri="{BB962C8B-B14F-4D97-AF65-F5344CB8AC3E}">
        <p14:creationId xmlns:p14="http://schemas.microsoft.com/office/powerpoint/2010/main" val="2903446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9" name="Text Box 3"/>
          <p:cNvSpPr txBox="1">
            <a:spLocks noChangeArrowheads="1"/>
          </p:cNvSpPr>
          <p:nvPr/>
        </p:nvSpPr>
        <p:spPr bwMode="auto">
          <a:xfrm>
            <a:off x="25400" y="6172200"/>
            <a:ext cx="2506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eaLnBrk="0" hangingPunct="0">
              <a:spcBef>
                <a:spcPct val="50000"/>
              </a:spcBef>
            </a:pPr>
            <a:r>
              <a:rPr lang="en-US" sz="1200" dirty="0">
                <a:solidFill>
                  <a:schemeClr val="bg1"/>
                </a:solidFill>
                <a:latin typeface="Times" charset="0"/>
              </a:rPr>
              <a:t>All vectors with respect to stable S. America defined by GPS</a:t>
            </a:r>
          </a:p>
        </p:txBody>
      </p:sp>
      <p:pic>
        <p:nvPicPr>
          <p:cNvPr id="2" name="Picture 1" descr="scarp gps sites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705600"/>
          </a:xfrm>
          <a:prstGeom prst="rect">
            <a:avLst/>
          </a:prstGeom>
        </p:spPr>
      </p:pic>
    </p:spTree>
    <p:extLst>
      <p:ext uri="{BB962C8B-B14F-4D97-AF65-F5344CB8AC3E}">
        <p14:creationId xmlns:p14="http://schemas.microsoft.com/office/powerpoint/2010/main" val="96965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CC092E10-0550-3641-8C6F-40DA95714B6A}" type="slidenum">
              <a:rPr lang="en-US"/>
              <a:pPr/>
              <a:t>26</a:t>
            </a:fld>
            <a:endParaRPr lang="en-US"/>
          </a:p>
        </p:txBody>
      </p:sp>
      <p:sp>
        <p:nvSpPr>
          <p:cNvPr id="3" name="Rectangle 2"/>
          <p:cNvSpPr/>
          <p:nvPr/>
        </p:nvSpPr>
        <p:spPr>
          <a:xfrm>
            <a:off x="0" y="450334"/>
            <a:ext cx="9143999" cy="584776"/>
          </a:xfrm>
          <a:prstGeom prst="rect">
            <a:avLst/>
          </a:prstGeom>
        </p:spPr>
        <p:txBody>
          <a:bodyPr wrap="square">
            <a:spAutoFit/>
          </a:bodyPr>
          <a:lstStyle/>
          <a:p>
            <a:pPr algn="ctr"/>
            <a:r>
              <a:rPr lang="en-US" sz="3200" dirty="0">
                <a:latin typeface="Papyrus"/>
                <a:cs typeface="Papyrus"/>
              </a:rPr>
              <a:t>Absolute Plate Motion</a:t>
            </a:r>
          </a:p>
        </p:txBody>
      </p:sp>
      <p:pic>
        <p:nvPicPr>
          <p:cNvPr id="6" name="Picture 5" descr="hotspot map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560" y="1970024"/>
            <a:ext cx="6644640" cy="4151376"/>
          </a:xfrm>
          <a:prstGeom prst="rect">
            <a:avLst/>
          </a:prstGeom>
        </p:spPr>
      </p:pic>
    </p:spTree>
    <p:extLst>
      <p:ext uri="{BB962C8B-B14F-4D97-AF65-F5344CB8AC3E}">
        <p14:creationId xmlns:p14="http://schemas.microsoft.com/office/powerpoint/2010/main" val="196087027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extLst>
              <a:ext uri="{BEBA8EAE-BF5A-486C-A8C5-ECC9F3942E4B}">
                <a14:imgProps xmlns:a14="http://schemas.microsoft.com/office/drawing/2010/main">
                  <a14:imgLayer r:embed="rId4">
                    <a14:imgEffect>
                      <a14:sharpenSoften amount="100000"/>
                    </a14:imgEffect>
                    <a14:imgEffect>
                      <a14:colorTemperature colorTemp="987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6" name="Picture 5" descr="jason morgan 1971 fig transp.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0150" y="1092200"/>
            <a:ext cx="6980738" cy="4622800"/>
          </a:xfrm>
          <a:prstGeom prst="rect">
            <a:avLst/>
          </a:prstGeom>
        </p:spPr>
      </p:pic>
    </p:spTree>
    <p:extLst>
      <p:ext uri="{BB962C8B-B14F-4D97-AF65-F5344CB8AC3E}">
        <p14:creationId xmlns:p14="http://schemas.microsoft.com/office/powerpoint/2010/main" val="330335772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extLst>
              <a:ext uri="{BEBA8EAE-BF5A-486C-A8C5-ECC9F3942E4B}">
                <a14:imgProps xmlns:a14="http://schemas.microsoft.com/office/drawing/2010/main">
                  <a14:imgLayer r:embed="rId4">
                    <a14:imgEffect>
                      <a14:sharpenSoften amount="100000"/>
                    </a14:imgEffect>
                    <a14:imgEffect>
                      <a14:colorTemperature colorTemp="987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8" name="Picture 7" descr="hot_spot.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8800" y="3035300"/>
            <a:ext cx="3937000" cy="3314700"/>
          </a:xfrm>
          <a:prstGeom prst="rect">
            <a:avLst/>
          </a:prstGeom>
        </p:spPr>
      </p:pic>
      <p:pic>
        <p:nvPicPr>
          <p:cNvPr id="9" name="Picture 8" descr="Fig30.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6700" y="546100"/>
            <a:ext cx="4762500" cy="1854200"/>
          </a:xfrm>
          <a:prstGeom prst="rect">
            <a:avLst/>
          </a:prstGeom>
        </p:spPr>
      </p:pic>
    </p:spTree>
    <p:extLst>
      <p:ext uri="{BB962C8B-B14F-4D97-AF65-F5344CB8AC3E}">
        <p14:creationId xmlns:p14="http://schemas.microsoft.com/office/powerpoint/2010/main" val="341145527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CC092E10-0550-3641-8C6F-40DA95714B6A}" type="slidenum">
              <a:rPr lang="en-US"/>
              <a:pPr/>
              <a:t>29</a:t>
            </a:fld>
            <a:endParaRPr lang="en-US"/>
          </a:p>
        </p:txBody>
      </p:sp>
      <p:sp>
        <p:nvSpPr>
          <p:cNvPr id="3" name="Rectangle 2"/>
          <p:cNvSpPr/>
          <p:nvPr/>
        </p:nvSpPr>
        <p:spPr>
          <a:xfrm>
            <a:off x="0" y="640834"/>
            <a:ext cx="9143999" cy="4031873"/>
          </a:xfrm>
          <a:prstGeom prst="rect">
            <a:avLst/>
          </a:prstGeom>
        </p:spPr>
        <p:txBody>
          <a:bodyPr wrap="square">
            <a:spAutoFit/>
          </a:bodyPr>
          <a:lstStyle/>
          <a:p>
            <a:pPr algn="ctr"/>
            <a:r>
              <a:rPr lang="en-US" sz="3200" dirty="0" smtClean="0">
                <a:latin typeface="Papyrus"/>
                <a:cs typeface="Papyrus"/>
              </a:rPr>
              <a:t>Actually many problems</a:t>
            </a:r>
          </a:p>
          <a:p>
            <a:pPr algn="ctr"/>
            <a:endParaRPr lang="en-US" sz="3200" dirty="0" smtClean="0">
              <a:latin typeface="Papyrus"/>
              <a:cs typeface="Papyrus"/>
            </a:endParaRPr>
          </a:p>
          <a:p>
            <a:pPr algn="ctr"/>
            <a:endParaRPr lang="en-US" sz="3200" dirty="0">
              <a:latin typeface="Papyrus"/>
              <a:cs typeface="Papyrus"/>
            </a:endParaRPr>
          </a:p>
          <a:p>
            <a:pPr algn="ctr"/>
            <a:endParaRPr lang="en-US" sz="3200" dirty="0" smtClean="0">
              <a:latin typeface="Papyrus"/>
              <a:cs typeface="Papyrus"/>
            </a:endParaRPr>
          </a:p>
          <a:p>
            <a:pPr algn="ctr"/>
            <a:r>
              <a:rPr lang="en-US" sz="3200" dirty="0" smtClean="0">
                <a:latin typeface="Papyrus"/>
                <a:cs typeface="Papyrus"/>
              </a:rPr>
              <a:t>• One at geologic/plate tectonic time scale. This is the one we will concentrate on.</a:t>
            </a:r>
          </a:p>
          <a:p>
            <a:pPr algn="ctr"/>
            <a:endParaRPr lang="en-US" sz="3200" dirty="0">
              <a:latin typeface="Papyrus"/>
              <a:cs typeface="Papyrus"/>
            </a:endParaRPr>
          </a:p>
          <a:p>
            <a:pPr algn="ctr"/>
            <a:r>
              <a:rPr lang="en-US" sz="3200" dirty="0" smtClean="0">
                <a:latin typeface="Papyrus"/>
                <a:cs typeface="Papyrus"/>
              </a:rPr>
              <a:t>• One at instantaneous (human) time scale.</a:t>
            </a:r>
            <a:endParaRPr lang="en-US" sz="3200" dirty="0">
              <a:latin typeface="Papyrus"/>
              <a:cs typeface="Papyrus"/>
            </a:endParaRPr>
          </a:p>
        </p:txBody>
      </p:sp>
    </p:spTree>
    <p:extLst>
      <p:ext uri="{BB962C8B-B14F-4D97-AF65-F5344CB8AC3E}">
        <p14:creationId xmlns:p14="http://schemas.microsoft.com/office/powerpoint/2010/main" val="373955612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CC092E10-0550-3641-8C6F-40DA95714B6A}" type="slidenum">
              <a:rPr lang="en-US"/>
              <a:pPr/>
              <a:t>3</a:t>
            </a:fld>
            <a:endParaRPr lang="en-US"/>
          </a:p>
        </p:txBody>
      </p:sp>
      <p:sp>
        <p:nvSpPr>
          <p:cNvPr id="2" name="TextBox 1"/>
          <p:cNvSpPr txBox="1"/>
          <p:nvPr/>
        </p:nvSpPr>
        <p:spPr>
          <a:xfrm>
            <a:off x="0" y="1320800"/>
            <a:ext cx="9144000" cy="584776"/>
          </a:xfrm>
          <a:prstGeom prst="rect">
            <a:avLst/>
          </a:prstGeom>
          <a:noFill/>
        </p:spPr>
        <p:txBody>
          <a:bodyPr wrap="square" rtlCol="0">
            <a:spAutoFit/>
          </a:bodyPr>
          <a:lstStyle/>
          <a:p>
            <a:pPr algn="ctr"/>
            <a:r>
              <a:rPr lang="en-US" sz="3200" dirty="0" smtClean="0">
                <a:latin typeface="Papyrus"/>
                <a:cs typeface="Papyrus"/>
              </a:rPr>
              <a:t>Clean up from previous class(</a:t>
            </a:r>
            <a:r>
              <a:rPr lang="en-US" sz="3200" dirty="0" err="1" smtClean="0">
                <a:latin typeface="Papyrus"/>
                <a:cs typeface="Papyrus"/>
              </a:rPr>
              <a:t>es</a:t>
            </a:r>
            <a:r>
              <a:rPr lang="en-US" sz="3200" dirty="0" smtClean="0">
                <a:latin typeface="Papyrus"/>
                <a:cs typeface="Papyrus"/>
              </a:rPr>
              <a:t>)</a:t>
            </a:r>
            <a:endParaRPr lang="en-US" sz="3200" dirty="0">
              <a:latin typeface="Papyrus"/>
              <a:cs typeface="Papyrus"/>
            </a:endParaRPr>
          </a:p>
        </p:txBody>
      </p:sp>
    </p:spTree>
    <p:extLst>
      <p:ext uri="{BB962C8B-B14F-4D97-AF65-F5344CB8AC3E}">
        <p14:creationId xmlns:p14="http://schemas.microsoft.com/office/powerpoint/2010/main" val="120712445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CC092E10-0550-3641-8C6F-40DA95714B6A}" type="slidenum">
              <a:rPr lang="en-US"/>
              <a:pPr/>
              <a:t>30</a:t>
            </a:fld>
            <a:endParaRPr lang="en-US"/>
          </a:p>
        </p:txBody>
      </p:sp>
      <p:sp>
        <p:nvSpPr>
          <p:cNvPr id="3" name="Rectangle 2"/>
          <p:cNvSpPr/>
          <p:nvPr/>
        </p:nvSpPr>
        <p:spPr>
          <a:xfrm>
            <a:off x="1" y="475734"/>
            <a:ext cx="9143999" cy="5509200"/>
          </a:xfrm>
          <a:prstGeom prst="rect">
            <a:avLst/>
          </a:prstGeom>
        </p:spPr>
        <p:txBody>
          <a:bodyPr wrap="square">
            <a:spAutoFit/>
          </a:bodyPr>
          <a:lstStyle/>
          <a:p>
            <a:pPr algn="ctr"/>
            <a:r>
              <a:rPr lang="en-US" sz="3200" dirty="0" smtClean="0">
                <a:latin typeface="Papyrus"/>
                <a:cs typeface="Papyrus"/>
              </a:rPr>
              <a:t>Actually many problems</a:t>
            </a:r>
          </a:p>
          <a:p>
            <a:pPr algn="ctr"/>
            <a:endParaRPr lang="en-US" sz="3200" dirty="0" smtClean="0">
              <a:latin typeface="Papyrus"/>
              <a:cs typeface="Papyrus"/>
            </a:endParaRPr>
          </a:p>
          <a:p>
            <a:pPr algn="ctr"/>
            <a:endParaRPr lang="en-US" sz="3200" dirty="0">
              <a:latin typeface="Papyrus"/>
              <a:cs typeface="Papyrus"/>
            </a:endParaRPr>
          </a:p>
          <a:p>
            <a:pPr algn="ctr"/>
            <a:endParaRPr lang="en-US" sz="3200" dirty="0" smtClean="0">
              <a:latin typeface="Papyrus"/>
              <a:cs typeface="Papyrus"/>
            </a:endParaRPr>
          </a:p>
          <a:p>
            <a:pPr algn="ctr"/>
            <a:r>
              <a:rPr lang="en-US" sz="3200" dirty="0" smtClean="0">
                <a:latin typeface="Papyrus"/>
                <a:cs typeface="Papyrus"/>
              </a:rPr>
              <a:t>• Establishing a no-net rotation frame. Has to be with respect to something (hotspots usual choice).</a:t>
            </a:r>
          </a:p>
          <a:p>
            <a:pPr algn="ctr"/>
            <a:endParaRPr lang="en-US" sz="3200" dirty="0">
              <a:latin typeface="Papyrus"/>
              <a:cs typeface="Papyrus"/>
            </a:endParaRPr>
          </a:p>
          <a:p>
            <a:pPr algn="ctr"/>
            <a:r>
              <a:rPr lang="en-US" sz="3200" dirty="0" smtClean="0">
                <a:latin typeface="Papyrus"/>
                <a:cs typeface="Papyrus"/>
              </a:rPr>
              <a:t>• Establishing a no-net torque frame (not the same, except under certain conditions). Again has to be with respect to something.</a:t>
            </a:r>
          </a:p>
        </p:txBody>
      </p:sp>
    </p:spTree>
    <p:extLst>
      <p:ext uri="{BB962C8B-B14F-4D97-AF65-F5344CB8AC3E}">
        <p14:creationId xmlns:p14="http://schemas.microsoft.com/office/powerpoint/2010/main" val="94809615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waii_hotspo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16964"/>
            <a:ext cx="9144000" cy="3852672"/>
          </a:xfrm>
          <a:prstGeom prst="rect">
            <a:avLst/>
          </a:prstGeom>
        </p:spPr>
      </p:pic>
    </p:spTree>
    <p:extLst>
      <p:ext uri="{BB962C8B-B14F-4D97-AF65-F5344CB8AC3E}">
        <p14:creationId xmlns:p14="http://schemas.microsoft.com/office/powerpoint/2010/main" val="78397345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FC68CBA1-E7FA-7C4C-8436-649FB52A1553}" type="slidenum">
              <a:rPr lang="en-US"/>
              <a:pPr/>
              <a:t>32</a:t>
            </a:fld>
            <a:endParaRPr lang="en-US"/>
          </a:p>
        </p:txBody>
      </p:sp>
      <p:sp>
        <p:nvSpPr>
          <p:cNvPr id="38918" name="Rectangle 6"/>
          <p:cNvSpPr>
            <a:spLocks noGrp="1" noChangeArrowheads="1"/>
          </p:cNvSpPr>
          <p:nvPr>
            <p:ph type="title"/>
          </p:nvPr>
        </p:nvSpPr>
        <p:spPr>
          <a:xfrm>
            <a:off x="0" y="609600"/>
            <a:ext cx="9144000" cy="1143000"/>
          </a:xfrm>
        </p:spPr>
        <p:txBody>
          <a:bodyPr/>
          <a:lstStyle/>
          <a:p>
            <a:r>
              <a:rPr lang="en-US" dirty="0">
                <a:latin typeface="Papyrus"/>
                <a:cs typeface="Papyrus"/>
              </a:rPr>
              <a:t>Plate Motion</a:t>
            </a:r>
          </a:p>
        </p:txBody>
      </p:sp>
      <p:pic>
        <p:nvPicPr>
          <p:cNvPr id="38921" name="Picture 9"/>
          <p:cNvPicPr>
            <a:picLocks noGrp="1" noChangeAspect="1" noChangeArrowheads="1"/>
          </p:cNvPicPr>
          <p:nvPr>
            <p:ph type="chart" sz="half" idx="1"/>
          </p:nvPr>
        </p:nvPicPr>
        <p:blipFill>
          <a:blip r:embed="rId3">
            <a:extLst>
              <a:ext uri="{28A0092B-C50C-407E-A947-70E740481C1C}">
                <a14:useLocalDpi xmlns:a14="http://schemas.microsoft.com/office/drawing/2010/main" val="0"/>
              </a:ext>
            </a:extLst>
          </a:blip>
          <a:srcRect/>
          <a:stretch>
            <a:fillRect/>
          </a:stretch>
        </p:blipFill>
        <p:spPr>
          <a:xfrm>
            <a:off x="2900363" y="1892300"/>
            <a:ext cx="3214687" cy="4114800"/>
          </a:xfrm>
        </p:spPr>
      </p:pic>
    </p:spTree>
    <p:extLst>
      <p:ext uri="{BB962C8B-B14F-4D97-AF65-F5344CB8AC3E}">
        <p14:creationId xmlns:p14="http://schemas.microsoft.com/office/powerpoint/2010/main" val="82364381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0" y="0"/>
            <a:ext cx="9144000" cy="42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2200">
                <a:solidFill>
                  <a:srgbClr val="D32657"/>
                </a:solidFill>
              </a:rPr>
              <a:t>Earth structure: Seismic discontinuities</a:t>
            </a:r>
          </a:p>
        </p:txBody>
      </p:sp>
      <p:sp>
        <p:nvSpPr>
          <p:cNvPr id="80899" name="Rectangle 3"/>
          <p:cNvSpPr>
            <a:spLocks noChangeArrowheads="1"/>
          </p:cNvSpPr>
          <p:nvPr/>
        </p:nvSpPr>
        <p:spPr bwMode="auto">
          <a:xfrm>
            <a:off x="0" y="1143000"/>
            <a:ext cx="3810000" cy="176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200"/>
              <a:t>It has been suggested, based on tomography (i.e., seismic imaging), that the D</a:t>
            </a:r>
            <a:r>
              <a:rPr lang="ja-JP" altLang="en-US" sz="2200"/>
              <a:t>’’</a:t>
            </a:r>
            <a:r>
              <a:rPr lang="en-US" sz="2200"/>
              <a:t> is a slab graveyard and/or plume factory</a:t>
            </a:r>
          </a:p>
        </p:txBody>
      </p:sp>
      <p:pic>
        <p:nvPicPr>
          <p:cNvPr id="80904" name="Picture 8" descr="sobolev_2_g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066800"/>
            <a:ext cx="5105400" cy="4910138"/>
          </a:xfrm>
          <a:prstGeom prst="rect">
            <a:avLst/>
          </a:prstGeom>
          <a:noFill/>
          <a:extLst>
            <a:ext uri="{909E8E84-426E-40dd-AFC4-6F175D3DCCD1}">
              <a14:hiddenFill xmlns:a14="http://schemas.microsoft.com/office/drawing/2010/main">
                <a:solidFill>
                  <a:srgbClr val="FFFFFF"/>
                </a:solidFill>
              </a14:hiddenFill>
            </a:ext>
          </a:extLst>
        </p:spPr>
      </p:pic>
      <p:sp>
        <p:nvSpPr>
          <p:cNvPr id="80905" name="Rectangle 9"/>
          <p:cNvSpPr>
            <a:spLocks noChangeArrowheads="1"/>
          </p:cNvSpPr>
          <p:nvPr/>
        </p:nvSpPr>
        <p:spPr bwMode="auto">
          <a:xfrm>
            <a:off x="3810000" y="6019800"/>
            <a:ext cx="5334000"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a:t>Figure from: http://www.avh.de/kosmos/titel/2002_011.htm </a:t>
            </a:r>
          </a:p>
        </p:txBody>
      </p:sp>
    </p:spTree>
    <p:extLst>
      <p:ext uri="{BB962C8B-B14F-4D97-AF65-F5344CB8AC3E}">
        <p14:creationId xmlns:p14="http://schemas.microsoft.com/office/powerpoint/2010/main" val="35955606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9500" y="1524000"/>
            <a:ext cx="6985000" cy="3810000"/>
          </a:xfrm>
          <a:prstGeom prst="rect">
            <a:avLst/>
          </a:prstGeom>
        </p:spPr>
      </p:pic>
    </p:spTree>
    <p:extLst>
      <p:ext uri="{BB962C8B-B14F-4D97-AF65-F5344CB8AC3E}">
        <p14:creationId xmlns:p14="http://schemas.microsoft.com/office/powerpoint/2010/main" val="307274818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143000"/>
            <a:ext cx="3606800" cy="5105400"/>
          </a:xfrm>
          <a:prstGeom prst="rect">
            <a:avLst/>
          </a:prstGeom>
          <a:noFill/>
          <a:extLst>
            <a:ext uri="{909E8E84-426E-40dd-AFC4-6F175D3DCCD1}">
              <a14:hiddenFill xmlns:a14="http://schemas.microsoft.com/office/drawing/2010/main">
                <a:solidFill>
                  <a:srgbClr val="FFFFFF"/>
                </a:solidFill>
              </a14:hiddenFill>
            </a:ext>
          </a:extLst>
        </p:spPr>
      </p:pic>
      <p:sp>
        <p:nvSpPr>
          <p:cNvPr id="24580" name="Rectangle 4"/>
          <p:cNvSpPr>
            <a:spLocks noChangeArrowheads="1"/>
          </p:cNvSpPr>
          <p:nvPr/>
        </p:nvSpPr>
        <p:spPr bwMode="auto">
          <a:xfrm>
            <a:off x="762000" y="3124200"/>
            <a:ext cx="1800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Earthquake 1</a:t>
            </a:r>
          </a:p>
        </p:txBody>
      </p:sp>
      <p:sp>
        <p:nvSpPr>
          <p:cNvPr id="24582" name="Rectangle 6"/>
          <p:cNvSpPr>
            <a:spLocks noChangeArrowheads="1"/>
          </p:cNvSpPr>
          <p:nvPr/>
        </p:nvSpPr>
        <p:spPr bwMode="auto">
          <a:xfrm>
            <a:off x="6172200" y="5257800"/>
            <a:ext cx="1800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Earthquake 2</a:t>
            </a:r>
          </a:p>
        </p:txBody>
      </p:sp>
      <p:sp>
        <p:nvSpPr>
          <p:cNvPr id="24583" name="Line 7"/>
          <p:cNvSpPr>
            <a:spLocks noChangeShapeType="1"/>
          </p:cNvSpPr>
          <p:nvPr/>
        </p:nvSpPr>
        <p:spPr bwMode="auto">
          <a:xfrm>
            <a:off x="2590800" y="33528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84" name="Line 8"/>
          <p:cNvSpPr>
            <a:spLocks noChangeShapeType="1"/>
          </p:cNvSpPr>
          <p:nvPr/>
        </p:nvSpPr>
        <p:spPr bwMode="auto">
          <a:xfrm flipH="1">
            <a:off x="5715000" y="54864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82511292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04800"/>
            <a:ext cx="4816475"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9699" name="Rectangle 3"/>
          <p:cNvSpPr>
            <a:spLocks noChangeArrowheads="1"/>
          </p:cNvSpPr>
          <p:nvPr/>
        </p:nvSpPr>
        <p:spPr bwMode="auto">
          <a:xfrm>
            <a:off x="6400800" y="5943600"/>
            <a:ext cx="2514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baseline="30000"/>
              <a:t>D. Zhao</a:t>
            </a:r>
          </a:p>
          <a:p>
            <a:r>
              <a:rPr lang="en-US" baseline="30000"/>
              <a:t> Gondwana Research (2007)</a:t>
            </a:r>
          </a:p>
        </p:txBody>
      </p:sp>
    </p:spTree>
    <p:extLst>
      <p:ext uri="{BB962C8B-B14F-4D97-AF65-F5344CB8AC3E}">
        <p14:creationId xmlns:p14="http://schemas.microsoft.com/office/powerpoint/2010/main" val="130383676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6121400" cy="675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4359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277938" y="1277938"/>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49879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33" name="Rectangle 5"/>
          <p:cNvSpPr>
            <a:spLocks noChangeArrowheads="1"/>
          </p:cNvSpPr>
          <p:nvPr/>
        </p:nvSpPr>
        <p:spPr bwMode="auto">
          <a:xfrm>
            <a:off x="5638800" y="1776413"/>
            <a:ext cx="3276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t>Definite slow (= hot) region below Iceland.</a:t>
            </a:r>
          </a:p>
          <a:p>
            <a:r>
              <a:rPr lang="en-US"/>
              <a:t>Doesn</a:t>
            </a:r>
            <a:r>
              <a:rPr lang="ja-JP" altLang="en-US">
                <a:latin typeface="Arial"/>
              </a:rPr>
              <a:t>’</a:t>
            </a:r>
            <a:r>
              <a:rPr lang="en-US"/>
              <a:t>t seem to go through into lower mantle.</a:t>
            </a:r>
          </a:p>
        </p:txBody>
      </p:sp>
    </p:spTree>
    <p:extLst>
      <p:ext uri="{BB962C8B-B14F-4D97-AF65-F5344CB8AC3E}">
        <p14:creationId xmlns:p14="http://schemas.microsoft.com/office/powerpoint/2010/main" val="245993171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0"/>
            <a:ext cx="9144000" cy="42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2200">
                <a:solidFill>
                  <a:srgbClr val="D32657"/>
                </a:solidFill>
              </a:rPr>
              <a:t>Earth structure: Seismic discontinuities</a:t>
            </a:r>
          </a:p>
        </p:txBody>
      </p:sp>
      <p:pic>
        <p:nvPicPr>
          <p:cNvPr id="74759" name="Picture 7" descr="SeisProbFig3_5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225" y="1752600"/>
            <a:ext cx="5387975" cy="2801938"/>
          </a:xfrm>
          <a:prstGeom prst="rect">
            <a:avLst/>
          </a:prstGeom>
          <a:noFill/>
          <a:extLst>
            <a:ext uri="{909E8E84-426E-40dd-AFC4-6F175D3DCCD1}">
              <a14:hiddenFill xmlns:a14="http://schemas.microsoft.com/office/drawing/2010/main">
                <a:solidFill>
                  <a:srgbClr val="FFFFFF"/>
                </a:solidFill>
              </a14:hiddenFill>
            </a:ext>
          </a:extLst>
        </p:spPr>
      </p:pic>
      <p:sp>
        <p:nvSpPr>
          <p:cNvPr id="74760" name="Rectangle 8"/>
          <p:cNvSpPr>
            <a:spLocks noChangeArrowheads="1"/>
          </p:cNvSpPr>
          <p:nvPr/>
        </p:nvSpPr>
        <p:spPr bwMode="auto">
          <a:xfrm>
            <a:off x="0" y="5867400"/>
            <a:ext cx="47275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2200">
                <a:solidFill>
                  <a:srgbClr val="092BF7"/>
                </a:solidFill>
              </a:rPr>
              <a:t>Blue = fast anomaly = dense = cold</a:t>
            </a:r>
          </a:p>
          <a:p>
            <a:r>
              <a:rPr lang="en-US" sz="2200">
                <a:solidFill>
                  <a:srgbClr val="D32657"/>
                </a:solidFill>
              </a:rPr>
              <a:t>Red = slow anomaly = buoyant = hot</a:t>
            </a:r>
            <a:endParaRPr lang="en-US" sz="2200"/>
          </a:p>
        </p:txBody>
      </p:sp>
      <p:sp>
        <p:nvSpPr>
          <p:cNvPr id="74761" name="Rectangle 9"/>
          <p:cNvSpPr>
            <a:spLocks noChangeArrowheads="1"/>
          </p:cNvSpPr>
          <p:nvPr/>
        </p:nvSpPr>
        <p:spPr bwMode="auto">
          <a:xfrm>
            <a:off x="0" y="1020763"/>
            <a:ext cx="9144000" cy="427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200"/>
              <a:t>Do ascending slabs cross the upper-lower mantle boundary?</a:t>
            </a:r>
          </a:p>
        </p:txBody>
      </p:sp>
      <p:sp>
        <p:nvSpPr>
          <p:cNvPr id="74762" name="Rectangle 10"/>
          <p:cNvSpPr>
            <a:spLocks noChangeArrowheads="1"/>
          </p:cNvSpPr>
          <p:nvPr/>
        </p:nvSpPr>
        <p:spPr bwMode="auto">
          <a:xfrm>
            <a:off x="2590800" y="4572000"/>
            <a:ext cx="36576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a:t>Figure from Fukao et al., 2001</a:t>
            </a:r>
          </a:p>
        </p:txBody>
      </p:sp>
    </p:spTree>
    <p:extLst>
      <p:ext uri="{BB962C8B-B14F-4D97-AF65-F5344CB8AC3E}">
        <p14:creationId xmlns:p14="http://schemas.microsoft.com/office/powerpoint/2010/main" val="17484560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CC092E10-0550-3641-8C6F-40DA95714B6A}" type="slidenum">
              <a:rPr lang="en-US"/>
              <a:pPr/>
              <a:t>4</a:t>
            </a:fld>
            <a:endParaRPr lang="en-US"/>
          </a:p>
        </p:txBody>
      </p:sp>
      <p:pic>
        <p:nvPicPr>
          <p:cNvPr id="3" name="Picture 2"/>
          <p:cNvPicPr>
            <a:picLocks noChangeAspect="1"/>
          </p:cNvPicPr>
          <p:nvPr/>
        </p:nvPicPr>
        <p:blipFill>
          <a:blip r:embed="rId3"/>
          <a:stretch>
            <a:fillRect/>
          </a:stretch>
        </p:blipFill>
        <p:spPr>
          <a:xfrm>
            <a:off x="-4417286" y="-197621"/>
            <a:ext cx="13586686" cy="8782821"/>
          </a:xfrm>
          <a:prstGeom prst="rect">
            <a:avLst/>
          </a:prstGeom>
        </p:spPr>
      </p:pic>
      <p:pic>
        <p:nvPicPr>
          <p:cNvPr id="4" name="Picture 3" descr="fault scarp catarmarc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9770" y="3710940"/>
            <a:ext cx="4659630" cy="3108960"/>
          </a:xfrm>
          <a:prstGeom prst="rect">
            <a:avLst/>
          </a:prstGeom>
        </p:spPr>
      </p:pic>
    </p:spTree>
    <p:extLst>
      <p:ext uri="{BB962C8B-B14F-4D97-AF65-F5344CB8AC3E}">
        <p14:creationId xmlns:p14="http://schemas.microsoft.com/office/powerpoint/2010/main" val="210862626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0"/>
            <a:ext cx="9144000" cy="427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sz="2200">
                <a:solidFill>
                  <a:srgbClr val="D32657"/>
                </a:solidFill>
              </a:rPr>
              <a:t>Earth structure: Seismic discontinuities</a:t>
            </a:r>
          </a:p>
        </p:txBody>
      </p:sp>
      <p:sp>
        <p:nvSpPr>
          <p:cNvPr id="76806" name="Rectangle 6"/>
          <p:cNvSpPr>
            <a:spLocks noChangeArrowheads="1"/>
          </p:cNvSpPr>
          <p:nvPr/>
        </p:nvSpPr>
        <p:spPr bwMode="auto">
          <a:xfrm>
            <a:off x="0" y="2225675"/>
            <a:ext cx="4267200" cy="210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200" dirty="0"/>
              <a:t>Currently, it seems that the answer to this fundamental question is in the eye of the beholder. (learn more at: </a:t>
            </a:r>
            <a:r>
              <a:rPr lang="en-US" sz="2200" dirty="0">
                <a:hlinkClick r:id="rId3"/>
              </a:rPr>
              <a:t>http://www.mantleplumes.org/TomographyProblems.html</a:t>
            </a:r>
            <a:r>
              <a:rPr lang="en-US" sz="2200" dirty="0"/>
              <a:t> )</a:t>
            </a:r>
          </a:p>
        </p:txBody>
      </p:sp>
      <p:sp>
        <p:nvSpPr>
          <p:cNvPr id="76807" name="Rectangle 7"/>
          <p:cNvSpPr>
            <a:spLocks noChangeArrowheads="1"/>
          </p:cNvSpPr>
          <p:nvPr/>
        </p:nvSpPr>
        <p:spPr bwMode="auto">
          <a:xfrm>
            <a:off x="4953000" y="5105400"/>
            <a:ext cx="365760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2000"/>
              <a:t>Figure from Zhao et al., 2004 </a:t>
            </a:r>
          </a:p>
        </p:txBody>
      </p:sp>
      <p:pic>
        <p:nvPicPr>
          <p:cNvPr id="76808" name="Picture 8" descr="SeisProbFig8_4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95400"/>
            <a:ext cx="4343400" cy="360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913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79_1_023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
            <a:ext cx="6807200" cy="6838861"/>
          </a:xfrm>
          <a:prstGeom prst="rect">
            <a:avLst/>
          </a:prstGeom>
        </p:spPr>
      </p:pic>
    </p:spTree>
    <p:extLst>
      <p:ext uri="{BB962C8B-B14F-4D97-AF65-F5344CB8AC3E}">
        <p14:creationId xmlns:p14="http://schemas.microsoft.com/office/powerpoint/2010/main" val="36465150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279_1_024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77970"/>
          </a:xfrm>
          <a:prstGeom prst="rect">
            <a:avLst/>
          </a:prstGeom>
        </p:spPr>
      </p:pic>
    </p:spTree>
    <p:extLst>
      <p:ext uri="{BB962C8B-B14F-4D97-AF65-F5344CB8AC3E}">
        <p14:creationId xmlns:p14="http://schemas.microsoft.com/office/powerpoint/2010/main" val="31700825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5900"/>
            <a:ext cx="8915400" cy="656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56450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elocit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500" y="2249932"/>
            <a:ext cx="6955536" cy="3907536"/>
          </a:xfrm>
          <a:prstGeom prst="rect">
            <a:avLst/>
          </a:prstGeom>
        </p:spPr>
      </p:pic>
      <p:sp>
        <p:nvSpPr>
          <p:cNvPr id="3" name="TextBox 2"/>
          <p:cNvSpPr txBox="1"/>
          <p:nvPr/>
        </p:nvSpPr>
        <p:spPr>
          <a:xfrm>
            <a:off x="0" y="279400"/>
            <a:ext cx="9144000" cy="1569660"/>
          </a:xfrm>
          <a:prstGeom prst="rect">
            <a:avLst/>
          </a:prstGeom>
          <a:noFill/>
        </p:spPr>
        <p:txBody>
          <a:bodyPr wrap="square" rtlCol="0">
            <a:spAutoFit/>
          </a:bodyPr>
          <a:lstStyle/>
          <a:p>
            <a:pPr algn="ctr"/>
            <a:r>
              <a:rPr lang="en-US" sz="3200" dirty="0" smtClean="0">
                <a:latin typeface="Papyrus"/>
                <a:cs typeface="Papyrus"/>
              </a:rPr>
              <a:t>Absolute Plate Motion</a:t>
            </a:r>
          </a:p>
          <a:p>
            <a:pPr algn="ctr"/>
            <a:r>
              <a:rPr lang="en-US" sz="3200" dirty="0" smtClean="0">
                <a:latin typeface="Papyrus"/>
                <a:cs typeface="Papyrus"/>
              </a:rPr>
              <a:t>Using No-Net Rotation condition and Hot Spots as absolute reference frame.</a:t>
            </a:r>
            <a:endParaRPr lang="en-US" sz="3200" dirty="0">
              <a:latin typeface="Papyrus"/>
              <a:cs typeface="Papyrus"/>
            </a:endParaRPr>
          </a:p>
        </p:txBody>
      </p:sp>
    </p:spTree>
    <p:extLst>
      <p:ext uri="{BB962C8B-B14F-4D97-AF65-F5344CB8AC3E}">
        <p14:creationId xmlns:p14="http://schemas.microsoft.com/office/powerpoint/2010/main" val="7090834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279_1_025i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330200"/>
            <a:ext cx="9144000" cy="4624552"/>
          </a:xfrm>
          <a:prstGeom prst="rect">
            <a:avLst/>
          </a:prstGeom>
        </p:spPr>
      </p:pic>
      <p:pic>
        <p:nvPicPr>
          <p:cNvPr id="2" name="Picture 1" descr="nnr math transp.t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7071" y="5382768"/>
            <a:ext cx="4678829" cy="1119632"/>
          </a:xfrm>
          <a:prstGeom prst="rect">
            <a:avLst/>
          </a:prstGeom>
        </p:spPr>
      </p:pic>
    </p:spTree>
    <p:extLst>
      <p:ext uri="{BB962C8B-B14F-4D97-AF65-F5344CB8AC3E}">
        <p14:creationId xmlns:p14="http://schemas.microsoft.com/office/powerpoint/2010/main" val="1953248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CC092E10-0550-3641-8C6F-40DA95714B6A}" type="slidenum">
              <a:rPr lang="en-US"/>
              <a:pPr/>
              <a:t>46</a:t>
            </a:fld>
            <a:endParaRPr lang="en-US"/>
          </a:p>
        </p:txBody>
      </p:sp>
      <p:sp>
        <p:nvSpPr>
          <p:cNvPr id="3" name="Rectangle 2"/>
          <p:cNvSpPr/>
          <p:nvPr/>
        </p:nvSpPr>
        <p:spPr>
          <a:xfrm>
            <a:off x="1" y="475734"/>
            <a:ext cx="9143999" cy="2554545"/>
          </a:xfrm>
          <a:prstGeom prst="rect">
            <a:avLst/>
          </a:prstGeom>
        </p:spPr>
        <p:txBody>
          <a:bodyPr wrap="square">
            <a:spAutoFit/>
          </a:bodyPr>
          <a:lstStyle/>
          <a:p>
            <a:pPr algn="ctr"/>
            <a:r>
              <a:rPr lang="en-US" sz="3200" dirty="0" smtClean="0">
                <a:latin typeface="Papyrus"/>
                <a:cs typeface="Papyrus"/>
              </a:rPr>
              <a:t>Even more problems</a:t>
            </a:r>
          </a:p>
          <a:p>
            <a:pPr algn="ctr"/>
            <a:endParaRPr lang="en-US" sz="3200" dirty="0" smtClean="0">
              <a:latin typeface="Papyrus"/>
              <a:cs typeface="Papyrus"/>
            </a:endParaRPr>
          </a:p>
          <a:p>
            <a:pPr algn="ctr"/>
            <a:endParaRPr lang="en-US" sz="3200" dirty="0">
              <a:latin typeface="Papyrus"/>
              <a:cs typeface="Papyrus"/>
            </a:endParaRPr>
          </a:p>
          <a:p>
            <a:pPr algn="ctr"/>
            <a:endParaRPr lang="en-US" sz="3200" dirty="0" smtClean="0">
              <a:latin typeface="Papyrus"/>
              <a:cs typeface="Papyrus"/>
            </a:endParaRPr>
          </a:p>
          <a:p>
            <a:pPr algn="ctr"/>
            <a:r>
              <a:rPr lang="en-US" sz="3200" dirty="0" smtClean="0">
                <a:latin typeface="Papyrus"/>
                <a:cs typeface="Papyrus"/>
              </a:rPr>
              <a:t>• Evidence that lithosphere has a westward drift.</a:t>
            </a:r>
          </a:p>
        </p:txBody>
      </p:sp>
    </p:spTree>
    <p:extLst>
      <p:ext uri="{BB962C8B-B14F-4D97-AF65-F5344CB8AC3E}">
        <p14:creationId xmlns:p14="http://schemas.microsoft.com/office/powerpoint/2010/main" val="122563024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79500" y="635000"/>
            <a:ext cx="6985000" cy="5588000"/>
          </a:xfrm>
          <a:prstGeom prst="rect">
            <a:avLst/>
          </a:prstGeom>
        </p:spPr>
      </p:pic>
    </p:spTree>
    <p:extLst>
      <p:ext uri="{BB962C8B-B14F-4D97-AF65-F5344CB8AC3E}">
        <p14:creationId xmlns:p14="http://schemas.microsoft.com/office/powerpoint/2010/main" val="244077066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9500" y="1003300"/>
            <a:ext cx="6985000" cy="4838700"/>
          </a:xfrm>
          <a:prstGeom prst="rect">
            <a:avLst/>
          </a:prstGeom>
        </p:spPr>
      </p:pic>
    </p:spTree>
    <p:extLst>
      <p:ext uri="{BB962C8B-B14F-4D97-AF65-F5344CB8AC3E}">
        <p14:creationId xmlns:p14="http://schemas.microsoft.com/office/powerpoint/2010/main" val="11527645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35340"/>
            <a:ext cx="9144000" cy="1077218"/>
          </a:xfrm>
          <a:prstGeom prst="rect">
            <a:avLst/>
          </a:prstGeom>
          <a:noFill/>
        </p:spPr>
        <p:txBody>
          <a:bodyPr wrap="square" rtlCol="0">
            <a:spAutoFit/>
          </a:bodyPr>
          <a:lstStyle/>
          <a:p>
            <a:pPr algn="ctr"/>
            <a:r>
              <a:rPr lang="en-US" sz="3200" dirty="0">
                <a:latin typeface="Papyrus"/>
                <a:cs typeface="Papyrus"/>
              </a:rPr>
              <a:t>Spreading-aligned, absolute plate motion reference </a:t>
            </a:r>
            <a:r>
              <a:rPr lang="en-US" sz="3200" dirty="0" smtClean="0">
                <a:latin typeface="Papyrus"/>
                <a:cs typeface="Papyrus"/>
              </a:rPr>
              <a:t>frame</a:t>
            </a:r>
            <a:endParaRPr lang="en-US" sz="3200" dirty="0">
              <a:latin typeface="Papyrus"/>
              <a:cs typeface="Papyrus"/>
            </a:endParaRPr>
          </a:p>
        </p:txBody>
      </p:sp>
      <p:pic>
        <p:nvPicPr>
          <p:cNvPr id="4" name="Picture 3"/>
          <p:cNvPicPr>
            <a:picLocks noChangeAspect="1"/>
          </p:cNvPicPr>
          <p:nvPr/>
        </p:nvPicPr>
        <p:blipFill>
          <a:blip r:embed="rId3"/>
          <a:stretch>
            <a:fillRect/>
          </a:stretch>
        </p:blipFill>
        <p:spPr>
          <a:xfrm>
            <a:off x="0" y="1524000"/>
            <a:ext cx="4962529" cy="2806501"/>
          </a:xfrm>
          <a:prstGeom prst="rect">
            <a:avLst/>
          </a:prstGeom>
        </p:spPr>
      </p:pic>
      <p:pic>
        <p:nvPicPr>
          <p:cNvPr id="5" name="Picture 4"/>
          <p:cNvPicPr>
            <a:picLocks noChangeAspect="1"/>
          </p:cNvPicPr>
          <p:nvPr/>
        </p:nvPicPr>
        <p:blipFill>
          <a:blip r:embed="rId4"/>
          <a:stretch>
            <a:fillRect/>
          </a:stretch>
        </p:blipFill>
        <p:spPr>
          <a:xfrm>
            <a:off x="4044950" y="4031750"/>
            <a:ext cx="4997450" cy="2826250"/>
          </a:xfrm>
          <a:prstGeom prst="rect">
            <a:avLst/>
          </a:prstGeom>
        </p:spPr>
      </p:pic>
      <p:sp>
        <p:nvSpPr>
          <p:cNvPr id="6" name="TextBox 5"/>
          <p:cNvSpPr txBox="1"/>
          <p:nvPr/>
        </p:nvSpPr>
        <p:spPr>
          <a:xfrm>
            <a:off x="5092700" y="2540000"/>
            <a:ext cx="1866900" cy="523220"/>
          </a:xfrm>
          <a:prstGeom prst="rect">
            <a:avLst/>
          </a:prstGeom>
          <a:noFill/>
        </p:spPr>
        <p:txBody>
          <a:bodyPr wrap="square" rtlCol="0">
            <a:spAutoFit/>
          </a:bodyPr>
          <a:lstStyle/>
          <a:p>
            <a:r>
              <a:rPr lang="en-US" sz="2800" dirty="0" err="1" smtClean="0">
                <a:latin typeface="Papyrus"/>
                <a:cs typeface="Papyrus"/>
              </a:rPr>
              <a:t>Nuvel</a:t>
            </a:r>
            <a:r>
              <a:rPr lang="en-US" sz="2800" dirty="0" smtClean="0">
                <a:latin typeface="Papyrus"/>
                <a:cs typeface="Papyrus"/>
              </a:rPr>
              <a:t> 1</a:t>
            </a:r>
            <a:endParaRPr lang="en-US" sz="2800" dirty="0">
              <a:latin typeface="Papyrus"/>
              <a:cs typeface="Papyrus"/>
            </a:endParaRPr>
          </a:p>
        </p:txBody>
      </p:sp>
      <p:sp>
        <p:nvSpPr>
          <p:cNvPr id="7" name="TextBox 6"/>
          <p:cNvSpPr txBox="1"/>
          <p:nvPr/>
        </p:nvSpPr>
        <p:spPr>
          <a:xfrm>
            <a:off x="2406650" y="4864100"/>
            <a:ext cx="1866900" cy="954107"/>
          </a:xfrm>
          <a:prstGeom prst="rect">
            <a:avLst/>
          </a:prstGeom>
          <a:noFill/>
        </p:spPr>
        <p:txBody>
          <a:bodyPr wrap="square" rtlCol="0">
            <a:spAutoFit/>
          </a:bodyPr>
          <a:lstStyle/>
          <a:p>
            <a:r>
              <a:rPr lang="en-US" sz="2800" dirty="0" smtClean="0">
                <a:latin typeface="Papyrus"/>
                <a:cs typeface="Papyrus"/>
              </a:rPr>
              <a:t>Spreading aligned</a:t>
            </a:r>
            <a:endParaRPr lang="en-US" sz="2800" dirty="0">
              <a:latin typeface="Papyrus"/>
              <a:cs typeface="Papyrus"/>
            </a:endParaRPr>
          </a:p>
        </p:txBody>
      </p:sp>
    </p:spTree>
    <p:extLst>
      <p:ext uri="{BB962C8B-B14F-4D97-AF65-F5344CB8AC3E}">
        <p14:creationId xmlns:p14="http://schemas.microsoft.com/office/powerpoint/2010/main" val="895742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p:txBody>
          <a:bodyPr/>
          <a:lstStyle/>
          <a:p>
            <a:fld id="{CC092E10-0550-3641-8C6F-40DA95714B6A}" type="slidenum">
              <a:rPr lang="en-US"/>
              <a:pPr/>
              <a:t>5</a:t>
            </a:fld>
            <a:endParaRPr lang="en-US"/>
          </a:p>
        </p:txBody>
      </p:sp>
      <p:pic>
        <p:nvPicPr>
          <p:cNvPr id="4" name="Picture 3"/>
          <p:cNvPicPr>
            <a:picLocks noChangeAspect="1"/>
          </p:cNvPicPr>
          <p:nvPr/>
        </p:nvPicPr>
        <p:blipFill>
          <a:blip r:embed="rId3"/>
          <a:stretch>
            <a:fillRect/>
          </a:stretch>
        </p:blipFill>
        <p:spPr>
          <a:xfrm>
            <a:off x="-1323817" y="0"/>
            <a:ext cx="12102187" cy="7823200"/>
          </a:xfrm>
          <a:prstGeom prst="rect">
            <a:avLst/>
          </a:prstGeom>
        </p:spPr>
      </p:pic>
    </p:spTree>
    <p:extLst>
      <p:ext uri="{BB962C8B-B14F-4D97-AF65-F5344CB8AC3E}">
        <p14:creationId xmlns:p14="http://schemas.microsoft.com/office/powerpoint/2010/main" val="8722307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65200"/>
            <a:ext cx="9144000" cy="4913711"/>
          </a:xfrm>
          <a:prstGeom prst="rect">
            <a:avLst/>
          </a:prstGeom>
        </p:spPr>
      </p:pic>
    </p:spTree>
    <p:extLst>
      <p:ext uri="{BB962C8B-B14F-4D97-AF65-F5344CB8AC3E}">
        <p14:creationId xmlns:p14="http://schemas.microsoft.com/office/powerpoint/2010/main" val="1994012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20800" y="393700"/>
            <a:ext cx="6489700" cy="6057900"/>
          </a:xfrm>
          <a:prstGeom prst="rect">
            <a:avLst/>
          </a:prstGeom>
        </p:spPr>
      </p:pic>
    </p:spTree>
    <p:extLst>
      <p:ext uri="{BB962C8B-B14F-4D97-AF65-F5344CB8AC3E}">
        <p14:creationId xmlns:p14="http://schemas.microsoft.com/office/powerpoint/2010/main" val="3157641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qiang fault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00" y="507999"/>
            <a:ext cx="8966200" cy="6037723"/>
          </a:xfrm>
          <a:prstGeom prst="rect">
            <a:avLst/>
          </a:prstGeom>
        </p:spPr>
      </p:pic>
    </p:spTree>
    <p:extLst>
      <p:ext uri="{BB962C8B-B14F-4D97-AF65-F5344CB8AC3E}">
        <p14:creationId xmlns:p14="http://schemas.microsoft.com/office/powerpoint/2010/main" val="3956440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qiang fault geol transp.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523" y="0"/>
            <a:ext cx="5348377" cy="6858000"/>
          </a:xfrm>
          <a:prstGeom prst="rect">
            <a:avLst/>
          </a:prstGeom>
        </p:spPr>
      </p:pic>
    </p:spTree>
    <p:extLst>
      <p:ext uri="{BB962C8B-B14F-4D97-AF65-F5344CB8AC3E}">
        <p14:creationId xmlns:p14="http://schemas.microsoft.com/office/powerpoint/2010/main" val="2096068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extLst>
              <a:ext uri="{BEBA8EAE-BF5A-486C-A8C5-ECC9F3942E4B}">
                <a14:imgProps xmlns:a14="http://schemas.microsoft.com/office/drawing/2010/main">
                  <a14:imgLayer r:embed="rId4">
                    <a14:imgEffect>
                      <a14:sharpenSoften amount="100000"/>
                    </a14:imgEffect>
                    <a14:imgEffect>
                      <a14:colorTemperature colorTemp="9870"/>
                    </a14:imgEffect>
                    <a14:imgEffect>
                      <a14:saturation sat="4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 name="Picture 1" descr="piqiang fault interp transp.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8267" y="1638300"/>
            <a:ext cx="8922233" cy="3441700"/>
          </a:xfrm>
          <a:prstGeom prst="rect">
            <a:avLst/>
          </a:prstGeom>
        </p:spPr>
      </p:pic>
    </p:spTree>
    <p:extLst>
      <p:ext uri="{BB962C8B-B14F-4D97-AF65-F5344CB8AC3E}">
        <p14:creationId xmlns:p14="http://schemas.microsoft.com/office/powerpoint/2010/main" val="27949090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11817</TotalTime>
  <Words>4614</Words>
  <Application>Microsoft Macintosh PowerPoint</Application>
  <PresentationFormat>On-screen Show (4:3)</PresentationFormat>
  <Paragraphs>351</Paragraphs>
  <Slides>50</Slides>
  <Notes>48</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Plate Motion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unknown unknown</dc:creator>
  <cp:keywords/>
  <dc:description/>
  <cp:lastModifiedBy>unknown unknown</cp:lastModifiedBy>
  <cp:revision>271</cp:revision>
  <dcterms:created xsi:type="dcterms:W3CDTF">2016-08-14T17:59:51Z</dcterms:created>
  <dcterms:modified xsi:type="dcterms:W3CDTF">2016-09-15T04:58:57Z</dcterms:modified>
  <cp:category/>
</cp:coreProperties>
</file>