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85" r:id="rId2"/>
    <p:sldId id="257" r:id="rId3"/>
    <p:sldId id="260" r:id="rId4"/>
    <p:sldId id="261" r:id="rId5"/>
    <p:sldId id="268" r:id="rId6"/>
    <p:sldId id="266" r:id="rId7"/>
    <p:sldId id="269" r:id="rId8"/>
    <p:sldId id="270" r:id="rId9"/>
    <p:sldId id="272" r:id="rId10"/>
    <p:sldId id="279" r:id="rId11"/>
    <p:sldId id="271" r:id="rId12"/>
    <p:sldId id="273" r:id="rId13"/>
    <p:sldId id="287" r:id="rId14"/>
    <p:sldId id="288" r:id="rId15"/>
    <p:sldId id="284" r:id="rId16"/>
    <p:sldId id="286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-120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AB519-1520-BE48-A684-4B85EBAFD93C}" type="datetimeFigureOut">
              <a:rPr lang="en-US" smtClean="0"/>
              <a:t>10/20/16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1BC5C-A60A-5549-A189-8CF074038C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651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WQ</a:t>
            </a:r>
            <a:r>
              <a:rPr lang="en-US" baseline="0" dirty="0" smtClean="0"/>
              <a:t> western Quebec, WVS Wabash Valley, CVA central VA,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1BC5C-A60A-5549-A189-8CF074038C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43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5.8 Mineral VA earthquake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1BC5C-A60A-5549-A189-8CF074038C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72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ヒラギノ角ゴ Pro W3" charset="0"/>
                <a:cs typeface="ヒラギノ角ゴ Pro W3" charset="0"/>
              </a:rPr>
              <a:t>Seismic targets include crustal thickness, the extent of the </a:t>
            </a:r>
            <a:r>
              <a:rPr lang="ja-JP" altLang="en-US" dirty="0">
                <a:ea typeface="ヒラギノ角ゴ Pro W3" charset="0"/>
                <a:cs typeface="ヒラギノ角ゴ Pro W3" charset="0"/>
              </a:rPr>
              <a:t>“</a:t>
            </a:r>
            <a:r>
              <a:rPr lang="en-US" dirty="0">
                <a:ea typeface="ヒラギノ角ゴ Pro W3" charset="0"/>
                <a:cs typeface="ヒラギノ角ゴ Pro W3" charset="0"/>
              </a:rPr>
              <a:t>Rift Pillow</a:t>
            </a:r>
            <a:r>
              <a:rPr lang="ja-JP" altLang="en-US" dirty="0">
                <a:ea typeface="ヒラギノ角ゴ Pro W3" charset="0"/>
                <a:cs typeface="ヒラギノ角ゴ Pro W3" charset="0"/>
              </a:rPr>
              <a:t>”</a:t>
            </a:r>
            <a:r>
              <a:rPr lang="en-US" dirty="0">
                <a:ea typeface="ヒラギノ角ゴ Pro W3" charset="0"/>
                <a:cs typeface="ヒラギノ角ゴ Pro W3" charset="0"/>
              </a:rPr>
              <a:t>, and the extent of the </a:t>
            </a:r>
            <a:r>
              <a:rPr lang="ja-JP" altLang="en-US" dirty="0">
                <a:ea typeface="ヒラギノ角ゴ Pro W3" charset="0"/>
                <a:cs typeface="ヒラギノ角ゴ Pro W3" charset="0"/>
              </a:rPr>
              <a:t>“</a:t>
            </a:r>
            <a:r>
              <a:rPr lang="en-US" dirty="0">
                <a:ea typeface="ヒラギノ角ゴ Pro W3" charset="0"/>
                <a:cs typeface="ヒラギノ角ゴ Pro W3" charset="0"/>
              </a:rPr>
              <a:t>depleted mantle layer</a:t>
            </a:r>
            <a:r>
              <a:rPr lang="ja-JP" altLang="en-US" dirty="0">
                <a:ea typeface="ヒラギノ角ゴ Pro W3" charset="0"/>
                <a:cs typeface="ヒラギノ角ゴ Pro W3" charset="0"/>
              </a:rPr>
              <a:t>”</a:t>
            </a:r>
            <a:r>
              <a:rPr lang="en-US" dirty="0">
                <a:ea typeface="ヒラギノ角ゴ Pro W3" charset="0"/>
                <a:cs typeface="ヒラギノ角ゴ Pro W3" charset="0"/>
              </a:rPr>
              <a:t> – is there a hotspot track in the lithosphere</a:t>
            </a:r>
            <a:r>
              <a:rPr lang="en-US" dirty="0" smtClean="0">
                <a:ea typeface="ヒラギノ角ゴ Pro W3" charset="0"/>
                <a:cs typeface="ヒラギノ角ゴ Pro W3" charset="0"/>
              </a:rPr>
              <a:t>?</a:t>
            </a:r>
          </a:p>
          <a:p>
            <a:r>
              <a:rPr lang="en-US" dirty="0" smtClean="0">
                <a:ea typeface="ヒラギノ角ゴ Pro W3" charset="0"/>
                <a:cs typeface="ヒラギノ角ゴ Pro W3" charset="0"/>
              </a:rPr>
              <a:t>HEATHER, SUE HOUGH, MORGAN PAGE, AKRAM</a:t>
            </a:r>
            <a:endParaRPr lang="en-US" dirty="0">
              <a:ea typeface="ヒラギノ角ゴ Pro W3" charset="0"/>
              <a:cs typeface="ヒラギノ角ゴ Pro W3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148" eaLnBrk="0" hangingPunct="0">
              <a:defRPr sz="119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71374" indent="-37118517" defTabSz="915148" eaLnBrk="0" hangingPunct="0">
              <a:defRPr sz="11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1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1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1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57" eaLnBrk="0" fontAlgn="base" hangingPunct="0">
              <a:spcBef>
                <a:spcPct val="0"/>
              </a:spcBef>
              <a:spcAft>
                <a:spcPct val="0"/>
              </a:spcAft>
              <a:defRPr sz="11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713" eaLnBrk="0" fontAlgn="base" hangingPunct="0">
              <a:spcBef>
                <a:spcPct val="0"/>
              </a:spcBef>
              <a:spcAft>
                <a:spcPct val="0"/>
              </a:spcAft>
              <a:defRPr sz="11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570" eaLnBrk="0" fontAlgn="base" hangingPunct="0">
              <a:spcBef>
                <a:spcPct val="0"/>
              </a:spcBef>
              <a:spcAft>
                <a:spcPct val="0"/>
              </a:spcAft>
              <a:defRPr sz="11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426" eaLnBrk="0" fontAlgn="base" hangingPunct="0">
              <a:spcBef>
                <a:spcPct val="0"/>
              </a:spcBef>
              <a:spcAft>
                <a:spcPct val="0"/>
              </a:spcAft>
              <a:defRPr sz="119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6339EE-DCD0-F84C-A9BC-15131C07B1F4}" type="slidenum">
              <a:rPr lang="en-US" sz="1200" b="0"/>
              <a:pPr eaLnBrk="1" hangingPunct="1"/>
              <a:t>9</a:t>
            </a:fld>
            <a:endParaRPr lang="en-US" sz="1200" b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SPREE – mid continent rift zone; OIINK – Wabash Valley, ILL basin; MAGIC</a:t>
            </a:r>
            <a:r>
              <a:rPr lang="en-US" baseline="0" dirty="0" smtClean="0"/>
              <a:t> – mantle flow below the east coast relationship to topography; ENAM- onshore offshore crust and mantle structure refraction on land; SUGAR refraction Suwanee </a:t>
            </a:r>
            <a:r>
              <a:rPr lang="en-US" baseline="0" dirty="0" err="1" smtClean="0"/>
              <a:t>terrane</a:t>
            </a:r>
            <a:r>
              <a:rPr lang="en-US" baseline="0" dirty="0" smtClean="0"/>
              <a:t> across the S Georgia basin rift; SESAME BB </a:t>
            </a:r>
            <a:r>
              <a:rPr lang="en-US" baseline="0" dirty="0" err="1" smtClean="0"/>
              <a:t>terrane</a:t>
            </a:r>
            <a:r>
              <a:rPr lang="en-US" baseline="0" dirty="0" smtClean="0"/>
              <a:t> accretion and crustal growth in the S. Appalachians; SIDECAR BB lithospheric structure associate with the Rio Grande rift; Quebec-Maine array – lithospheric structure across three major tectonic boundaries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1BC5C-A60A-5549-A189-8CF074038C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36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60304-A2D7-CA49-A329-4ADF0634AFF7}" type="datetimeFigureOut">
              <a:rPr lang="en-US" smtClean="0"/>
              <a:t>10/20/16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F2F1-FED6-4848-AB0C-6FF123BB74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60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60304-A2D7-CA49-A329-4ADF0634AFF7}" type="datetimeFigureOut">
              <a:rPr lang="en-US" smtClean="0"/>
              <a:t>10/20/16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F2F1-FED6-4848-AB0C-6FF123BB74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506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60304-A2D7-CA49-A329-4ADF0634AFF7}" type="datetimeFigureOut">
              <a:rPr lang="en-US" smtClean="0"/>
              <a:t>10/20/16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F2F1-FED6-4848-AB0C-6FF123BB74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696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60304-A2D7-CA49-A329-4ADF0634AFF7}" type="datetimeFigureOut">
              <a:rPr lang="en-US" smtClean="0"/>
              <a:t>10/20/16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F2F1-FED6-4848-AB0C-6FF123BB74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047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60304-A2D7-CA49-A329-4ADF0634AFF7}" type="datetimeFigureOut">
              <a:rPr lang="en-US" smtClean="0"/>
              <a:t>10/20/16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F2F1-FED6-4848-AB0C-6FF123BB74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374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60304-A2D7-CA49-A329-4ADF0634AFF7}" type="datetimeFigureOut">
              <a:rPr lang="en-US" smtClean="0"/>
              <a:t>10/20/16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F2F1-FED6-4848-AB0C-6FF123BB74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181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60304-A2D7-CA49-A329-4ADF0634AFF7}" type="datetimeFigureOut">
              <a:rPr lang="en-US" smtClean="0"/>
              <a:t>10/20/16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F2F1-FED6-4848-AB0C-6FF123BB74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481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60304-A2D7-CA49-A329-4ADF0634AFF7}" type="datetimeFigureOut">
              <a:rPr lang="en-US" smtClean="0"/>
              <a:t>10/20/16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F2F1-FED6-4848-AB0C-6FF123BB74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383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60304-A2D7-CA49-A329-4ADF0634AFF7}" type="datetimeFigureOut">
              <a:rPr lang="en-US" smtClean="0"/>
              <a:t>10/20/16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F2F1-FED6-4848-AB0C-6FF123BB74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764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60304-A2D7-CA49-A329-4ADF0634AFF7}" type="datetimeFigureOut">
              <a:rPr lang="en-US" smtClean="0"/>
              <a:t>10/20/16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F2F1-FED6-4848-AB0C-6FF123BB74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663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60304-A2D7-CA49-A329-4ADF0634AFF7}" type="datetimeFigureOut">
              <a:rPr lang="en-US" smtClean="0"/>
              <a:t>10/20/16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DF2F1-FED6-4848-AB0C-6FF123BB74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027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60304-A2D7-CA49-A329-4ADF0634AFF7}" type="datetimeFigureOut">
              <a:rPr lang="en-US" smtClean="0"/>
              <a:t>10/20/16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DF2F1-FED6-4848-AB0C-6FF123BB74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10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1012" y="207851"/>
            <a:ext cx="6596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Central and Eastern US Earthquakes Overview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417" y="1542035"/>
            <a:ext cx="5970749" cy="4613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2767" y="717180"/>
            <a:ext cx="4752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Chris Powell</a:t>
            </a:r>
          </a:p>
          <a:p>
            <a:pPr algn="ctr"/>
            <a:r>
              <a:rPr lang="en-US" dirty="0" smtClean="0"/>
              <a:t>Center for Earthquake Research and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1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1528" y="836706"/>
            <a:ext cx="6949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Earthquake activity in the CEUS may migrate from place to place.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540" y="2329330"/>
            <a:ext cx="3307562" cy="21240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5782" y="4751294"/>
            <a:ext cx="69704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Seismically inactive structural features may have been active in the past.</a:t>
            </a:r>
          </a:p>
          <a:p>
            <a:r>
              <a:rPr lang="en-US" dirty="0" smtClean="0"/>
              <a:t>Inactive Meer’s </a:t>
            </a:r>
            <a:r>
              <a:rPr lang="en-US" dirty="0"/>
              <a:t>fault in Oklahoma ~50 km </a:t>
            </a:r>
            <a:r>
              <a:rPr lang="en-US" dirty="0" smtClean="0"/>
              <a:t>long.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96469" y="836706"/>
            <a:ext cx="6868058" cy="40011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01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454" y="1412667"/>
            <a:ext cx="880785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Plate </a:t>
            </a:r>
            <a:r>
              <a:rPr lang="en-US" dirty="0"/>
              <a:t>boundary mechanisms may not apply – Unlike plate boundary regions </a:t>
            </a:r>
            <a:r>
              <a:rPr lang="en-US" dirty="0" smtClean="0"/>
              <a:t>where </a:t>
            </a:r>
            <a:r>
              <a:rPr lang="en-US" dirty="0"/>
              <a:t>the </a:t>
            </a:r>
            <a:endParaRPr lang="en-US" dirty="0" smtClean="0"/>
          </a:p>
          <a:p>
            <a:r>
              <a:rPr lang="en-US" dirty="0" smtClean="0"/>
              <a:t>      rate </a:t>
            </a:r>
            <a:r>
              <a:rPr lang="en-US" dirty="0"/>
              <a:t>and size of seismic activity is directly correlated with plate interaction, </a:t>
            </a:r>
            <a:r>
              <a:rPr lang="en-US" dirty="0" smtClean="0"/>
              <a:t>seismic</a:t>
            </a:r>
          </a:p>
          <a:p>
            <a:r>
              <a:rPr lang="en-US" dirty="0" smtClean="0"/>
              <a:t>      activity in the CEUS is probably </a:t>
            </a:r>
            <a:r>
              <a:rPr lang="en-US" dirty="0"/>
              <a:t>related to the regional stress fields, with the earthquakes </a:t>
            </a:r>
            <a:endParaRPr lang="en-US" dirty="0" smtClean="0"/>
          </a:p>
          <a:p>
            <a:r>
              <a:rPr lang="en-US" dirty="0" smtClean="0"/>
              <a:t>      concentrated </a:t>
            </a:r>
            <a:r>
              <a:rPr lang="en-US" dirty="0"/>
              <a:t>in regions of crustal weakness</a:t>
            </a:r>
            <a:r>
              <a:rPr lang="en-US" dirty="0" smtClean="0"/>
              <a:t>.  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Lithospheric structure and mantle flow patterns probably strongly influence stresses,</a:t>
            </a:r>
          </a:p>
          <a:p>
            <a:r>
              <a:rPr lang="en-US" dirty="0" smtClean="0"/>
              <a:t>      strain rates and surface motions in the CEUS.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Thorough understanding of problem will require input from many different sources.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3250" y="715715"/>
            <a:ext cx="828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do not understand the causal mechanisms for CEUS </a:t>
            </a:r>
            <a:r>
              <a:rPr lang="en-US" dirty="0" err="1" smtClean="0"/>
              <a:t>intraplate</a:t>
            </a:r>
            <a:r>
              <a:rPr lang="en-US" dirty="0" smtClean="0"/>
              <a:t> earthquake activity.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078" y="3736666"/>
            <a:ext cx="2672868" cy="26932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979" y="161717"/>
            <a:ext cx="33691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What </a:t>
            </a:r>
            <a:r>
              <a:rPr lang="en-US" sz="2000" dirty="0" smtClean="0"/>
              <a:t>is </a:t>
            </a:r>
            <a:r>
              <a:rPr lang="en-US" sz="2000" dirty="0"/>
              <a:t>our biggest </a:t>
            </a:r>
            <a:r>
              <a:rPr lang="en-US" sz="2000" dirty="0" smtClean="0"/>
              <a:t>challenge?</a:t>
            </a:r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34902" y="199430"/>
            <a:ext cx="3557895" cy="39885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599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9144000" cy="5929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9306" y="3453270"/>
            <a:ext cx="603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OIINK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712372" y="4099406"/>
            <a:ext cx="55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NELE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654005" y="3341365"/>
            <a:ext cx="696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MAGIC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300053" y="2294045"/>
            <a:ext cx="632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SPREE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318126" y="4271992"/>
            <a:ext cx="78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SESAME</a:t>
            </a:r>
            <a:endParaRPr lang="en-US" sz="14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6874400" y="4099406"/>
            <a:ext cx="577238" cy="39174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7031828" y="3855511"/>
            <a:ext cx="517857" cy="33836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7021333" y="3855511"/>
            <a:ext cx="241391" cy="55167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350279" y="4193871"/>
            <a:ext cx="645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ENAM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3610374" y="4674391"/>
            <a:ext cx="80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SIDECAR</a:t>
            </a:r>
            <a:endParaRPr lang="en-US" sz="14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6108244" y="4674391"/>
            <a:ext cx="209882" cy="38481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292372" y="4576373"/>
            <a:ext cx="120235" cy="4828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411268" y="4695384"/>
            <a:ext cx="696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SUGAR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353" y="304392"/>
            <a:ext cx="858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USArray</a:t>
            </a:r>
            <a:r>
              <a:rPr lang="en-US" dirty="0" smtClean="0"/>
              <a:t> and </a:t>
            </a:r>
            <a:r>
              <a:rPr lang="en-US" dirty="0" err="1" smtClean="0"/>
              <a:t>FlexArray</a:t>
            </a:r>
            <a:r>
              <a:rPr lang="en-US" dirty="0" smtClean="0"/>
              <a:t> experiments – our opportunity to determine lithospheric structure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74527" y="1703289"/>
            <a:ext cx="17049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Quebec-Maine Array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38784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ra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00" y="0"/>
            <a:ext cx="572472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696" y="342348"/>
            <a:ext cx="16476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P-wave velocity</a:t>
            </a:r>
          </a:p>
          <a:p>
            <a:r>
              <a:rPr lang="en-US" dirty="0" smtClean="0"/>
              <a:t>anomalies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40000" y="6405217"/>
            <a:ext cx="1901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Biryol</a:t>
            </a:r>
            <a:r>
              <a:rPr lang="en-US" dirty="0" smtClean="0"/>
              <a:t> et al. (2016)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581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ra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0"/>
            <a:ext cx="537852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7565" y="6261652"/>
            <a:ext cx="1901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Biryol</a:t>
            </a:r>
            <a:r>
              <a:rPr lang="en-US" dirty="0"/>
              <a:t> et al. (2016)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525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820" y="577295"/>
            <a:ext cx="7767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additional research/resources do we need to make breakthroughs in our</a:t>
            </a:r>
          </a:p>
          <a:p>
            <a:r>
              <a:rPr lang="en-US" dirty="0" smtClean="0"/>
              <a:t>understanding of why </a:t>
            </a:r>
            <a:r>
              <a:rPr lang="en-US" dirty="0" err="1"/>
              <a:t>i</a:t>
            </a:r>
            <a:r>
              <a:rPr lang="en-US" dirty="0" err="1" smtClean="0"/>
              <a:t>ntraplate</a:t>
            </a:r>
            <a:r>
              <a:rPr lang="en-US" dirty="0" smtClean="0"/>
              <a:t> seismic zones exist and the hazard they pose?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8820" y="1742381"/>
            <a:ext cx="868736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interdisciplinary research – solution of these problems will require input from </a:t>
            </a:r>
          </a:p>
          <a:p>
            <a:r>
              <a:rPr lang="en-US" dirty="0" smtClean="0"/>
              <a:t>many sources.</a:t>
            </a:r>
          </a:p>
          <a:p>
            <a:endParaRPr lang="en-US" dirty="0" smtClean="0"/>
          </a:p>
          <a:p>
            <a:r>
              <a:rPr lang="en-US" dirty="0" smtClean="0"/>
              <a:t>Better delineation of inherited structure in the crust and lithosphere.  </a:t>
            </a:r>
          </a:p>
          <a:p>
            <a:endParaRPr lang="en-US" dirty="0"/>
          </a:p>
          <a:p>
            <a:r>
              <a:rPr lang="en-US" dirty="0" smtClean="0"/>
              <a:t>Better delineation of flow patterns in the mantle that affect stresses, strain rates and </a:t>
            </a:r>
          </a:p>
          <a:p>
            <a:r>
              <a:rPr lang="en-US" dirty="0" smtClean="0"/>
              <a:t>surface motions in the CEUS.  </a:t>
            </a:r>
          </a:p>
          <a:p>
            <a:endParaRPr lang="en-US" dirty="0" smtClean="0"/>
          </a:p>
          <a:p>
            <a:r>
              <a:rPr lang="en-US" dirty="0" smtClean="0"/>
              <a:t>Continued GPS monitoring in the CEUS.</a:t>
            </a:r>
          </a:p>
          <a:p>
            <a:endParaRPr lang="en-US" dirty="0"/>
          </a:p>
          <a:p>
            <a:r>
              <a:rPr lang="en-US" dirty="0" smtClean="0"/>
              <a:t>Better instrumentation is needed to further our understanding of wave propagation and</a:t>
            </a:r>
          </a:p>
          <a:p>
            <a:r>
              <a:rPr lang="en-US" dirty="0"/>
              <a:t>e</a:t>
            </a:r>
            <a:r>
              <a:rPr lang="en-US" dirty="0" smtClean="0"/>
              <a:t>arthquake source physics in the CEUS.  This may involve installation of borehole networks</a:t>
            </a:r>
          </a:p>
          <a:p>
            <a:r>
              <a:rPr lang="en-US" dirty="0"/>
              <a:t>a</a:t>
            </a:r>
            <a:r>
              <a:rPr lang="en-US" dirty="0" smtClean="0"/>
              <a:t>nd clusters of surface arrays.  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8820" y="577295"/>
            <a:ext cx="7556591" cy="64633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987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129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7507" y="896480"/>
            <a:ext cx="6643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Consensus opinions from the 2009 USGS workshop: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53388" y="1561812"/>
            <a:ext cx="8806142" cy="6278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CEUS seismicity concentrates in distinct zones and there are no zones</a:t>
            </a:r>
          </a:p>
          <a:p>
            <a:r>
              <a:rPr lang="en-US" dirty="0" smtClean="0">
                <a:latin typeface="Arial"/>
                <a:cs typeface="Arial"/>
              </a:rPr>
              <a:t>that have escaped detection.</a:t>
            </a:r>
          </a:p>
          <a:p>
            <a:endParaRPr lang="en-US" dirty="0" smtClean="0"/>
          </a:p>
          <a:p>
            <a:r>
              <a:rPr lang="en-US" dirty="0">
                <a:latin typeface="Arial"/>
              </a:rPr>
              <a:t>Tectonic inheritance plays an important </a:t>
            </a:r>
            <a:r>
              <a:rPr lang="en-US" dirty="0" smtClean="0">
                <a:latin typeface="Arial"/>
              </a:rPr>
              <a:t>role </a:t>
            </a:r>
            <a:r>
              <a:rPr lang="en-US" dirty="0">
                <a:latin typeface="Arial"/>
              </a:rPr>
              <a:t>in the location of </a:t>
            </a:r>
            <a:r>
              <a:rPr lang="en-US" dirty="0" err="1">
                <a:latin typeface="Arial"/>
              </a:rPr>
              <a:t>intraplate</a:t>
            </a:r>
            <a:r>
              <a:rPr lang="en-US" dirty="0">
                <a:latin typeface="Arial"/>
              </a:rPr>
              <a:t> </a:t>
            </a:r>
            <a:endParaRPr lang="en-US" dirty="0" smtClean="0">
              <a:latin typeface="Arial"/>
            </a:endParaRPr>
          </a:p>
          <a:p>
            <a:r>
              <a:rPr lang="en-US" dirty="0">
                <a:latin typeface="Arial"/>
              </a:rPr>
              <a:t>s</a:t>
            </a:r>
            <a:r>
              <a:rPr lang="en-US" dirty="0" smtClean="0">
                <a:latin typeface="Arial"/>
              </a:rPr>
              <a:t>eismic zones; most </a:t>
            </a:r>
            <a:r>
              <a:rPr lang="en-US" dirty="0" err="1" smtClean="0">
                <a:latin typeface="Arial"/>
              </a:rPr>
              <a:t>intraplate</a:t>
            </a:r>
            <a:r>
              <a:rPr lang="en-US" dirty="0" smtClean="0">
                <a:latin typeface="Arial"/>
              </a:rPr>
              <a:t> </a:t>
            </a:r>
            <a:r>
              <a:rPr lang="en-US" dirty="0" err="1" smtClean="0">
                <a:latin typeface="Arial"/>
              </a:rPr>
              <a:t>seisimic</a:t>
            </a:r>
            <a:r>
              <a:rPr lang="en-US" dirty="0" smtClean="0">
                <a:latin typeface="Arial"/>
              </a:rPr>
              <a:t> zones are associated with rifted crust.</a:t>
            </a:r>
          </a:p>
          <a:p>
            <a:endParaRPr lang="en-US" dirty="0">
              <a:latin typeface="Arial"/>
            </a:endParaRPr>
          </a:p>
          <a:p>
            <a:r>
              <a:rPr lang="en-US" dirty="0">
                <a:latin typeface="Arial"/>
                <a:cs typeface="Arial"/>
              </a:rPr>
              <a:t>The presence of inherited structure may be necessary but not sufficient for the</a:t>
            </a:r>
          </a:p>
          <a:p>
            <a:r>
              <a:rPr lang="en-US" dirty="0">
                <a:latin typeface="Arial"/>
                <a:cs typeface="Arial"/>
              </a:rPr>
              <a:t>existence of an </a:t>
            </a:r>
            <a:r>
              <a:rPr lang="en-US" dirty="0" err="1">
                <a:latin typeface="Arial"/>
                <a:cs typeface="Arial"/>
              </a:rPr>
              <a:t>intraplate</a:t>
            </a:r>
            <a:r>
              <a:rPr lang="en-US" dirty="0">
                <a:latin typeface="Arial"/>
                <a:cs typeface="Arial"/>
              </a:rPr>
              <a:t> seismic zone</a:t>
            </a:r>
            <a:r>
              <a:rPr lang="en-US" dirty="0" smtClean="0">
                <a:latin typeface="Arial"/>
                <a:cs typeface="Arial"/>
              </a:rPr>
              <a:t>.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Times New Roman"/>
              </a:rPr>
              <a:t>Earthquake activity in the CEUS may migrate from place to place</a:t>
            </a:r>
            <a:r>
              <a:rPr lang="en-US" dirty="0" smtClean="0">
                <a:latin typeface="Arial"/>
                <a:cs typeface="Times New Roman"/>
              </a:rPr>
              <a:t>.</a:t>
            </a:r>
          </a:p>
          <a:p>
            <a:endParaRPr lang="en-US" dirty="0">
              <a:latin typeface="Arial"/>
              <a:cs typeface="Times New Roman"/>
            </a:endParaRPr>
          </a:p>
          <a:p>
            <a:r>
              <a:rPr lang="en-US" dirty="0" smtClean="0">
                <a:latin typeface="Arial"/>
                <a:cs typeface="Times New Roman"/>
              </a:rPr>
              <a:t>Felt earthquakes can probably occur anywhere.</a:t>
            </a:r>
          </a:p>
          <a:p>
            <a:endParaRPr lang="en-US" dirty="0">
              <a:latin typeface="Arial"/>
              <a:cs typeface="Times New Roman"/>
            </a:endParaRPr>
          </a:p>
          <a:p>
            <a:r>
              <a:rPr lang="en-US" dirty="0">
                <a:latin typeface="Arial"/>
                <a:cs typeface="Arial"/>
              </a:rPr>
              <a:t>Plate boundary mechanisms may not apply – Unlike plate boundary </a:t>
            </a:r>
            <a:r>
              <a:rPr lang="en-US" dirty="0" smtClean="0">
                <a:latin typeface="Arial"/>
                <a:cs typeface="Arial"/>
              </a:rPr>
              <a:t>regions</a:t>
            </a:r>
          </a:p>
          <a:p>
            <a:r>
              <a:rPr lang="en-US" dirty="0" smtClean="0">
                <a:latin typeface="Arial"/>
                <a:cs typeface="Arial"/>
              </a:rPr>
              <a:t>where </a:t>
            </a:r>
            <a:r>
              <a:rPr lang="en-US" dirty="0">
                <a:latin typeface="Arial"/>
                <a:cs typeface="Arial"/>
              </a:rPr>
              <a:t>the </a:t>
            </a:r>
            <a:r>
              <a:rPr lang="en-US" dirty="0" smtClean="0">
                <a:latin typeface="Arial"/>
                <a:cs typeface="Arial"/>
              </a:rPr>
              <a:t>rate </a:t>
            </a:r>
            <a:r>
              <a:rPr lang="en-US" dirty="0">
                <a:latin typeface="Arial"/>
                <a:cs typeface="Arial"/>
              </a:rPr>
              <a:t>and size of seismic activity is directly correlated with plate interaction, 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s</a:t>
            </a:r>
            <a:r>
              <a:rPr lang="en-US" dirty="0" smtClean="0">
                <a:latin typeface="Arial"/>
                <a:cs typeface="Arial"/>
              </a:rPr>
              <a:t>eismic activity </a:t>
            </a:r>
            <a:r>
              <a:rPr lang="en-US" dirty="0">
                <a:latin typeface="Arial"/>
                <a:cs typeface="Arial"/>
              </a:rPr>
              <a:t>in the CEUS is probably related to the regional stress fields, with 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the </a:t>
            </a:r>
            <a:r>
              <a:rPr lang="en-US" dirty="0">
                <a:latin typeface="Arial"/>
                <a:cs typeface="Arial"/>
              </a:rPr>
              <a:t>earthquakes </a:t>
            </a:r>
            <a:r>
              <a:rPr lang="en-US" dirty="0" smtClean="0">
                <a:latin typeface="Arial"/>
                <a:cs typeface="Arial"/>
              </a:rPr>
              <a:t>concentrated </a:t>
            </a:r>
            <a:r>
              <a:rPr lang="en-US" dirty="0">
                <a:latin typeface="Arial"/>
                <a:cs typeface="Arial"/>
              </a:rPr>
              <a:t>in regions of crustal weakness.  </a:t>
            </a:r>
          </a:p>
          <a:p>
            <a:endParaRPr lang="en-US" sz="2000" dirty="0">
              <a:latin typeface="Arial"/>
              <a:cs typeface="Arial"/>
            </a:endParaRPr>
          </a:p>
          <a:p>
            <a:endParaRPr lang="en-US" sz="2000" dirty="0">
              <a:latin typeface="Arial"/>
            </a:endParaRPr>
          </a:p>
          <a:p>
            <a:endParaRPr lang="en-US" sz="2000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625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2541" y="3411285"/>
            <a:ext cx="693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</a:rPr>
              <a:t>NMSZ</a:t>
            </a:r>
            <a:endParaRPr lang="en-US" sz="1400" dirty="0"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 rot="18900000">
            <a:off x="4649405" y="3751165"/>
            <a:ext cx="643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ETSZ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39142" y="4240511"/>
            <a:ext cx="1052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</a:rPr>
              <a:t>Charleston</a:t>
            </a:r>
            <a:endParaRPr lang="en-US" sz="1400" dirty="0"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01534" y="3022931"/>
            <a:ext cx="530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</a:rPr>
              <a:t>CVA</a:t>
            </a:r>
            <a:endParaRPr lang="en-US" sz="1400" dirty="0"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08228" y="976146"/>
            <a:ext cx="493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</a:rPr>
              <a:t>WQ</a:t>
            </a:r>
            <a:endParaRPr lang="en-US" sz="1400" dirty="0"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9155" y="237865"/>
            <a:ext cx="1032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</a:rPr>
              <a:t>Charlevoix</a:t>
            </a:r>
            <a:endParaRPr lang="en-US" sz="1400" dirty="0"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0469" y="3022931"/>
            <a:ext cx="593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</a:rPr>
              <a:t>WVS</a:t>
            </a:r>
            <a:endParaRPr lang="en-US" sz="1400" dirty="0"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4574" y="304406"/>
            <a:ext cx="4436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Most earthquakes ≥ 3 occur in distinct zones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92412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27000"/>
            <a:ext cx="8255000" cy="6591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261" y="451340"/>
            <a:ext cx="1841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Larger magnitude</a:t>
            </a:r>
          </a:p>
          <a:p>
            <a:r>
              <a:rPr lang="en-US" dirty="0" smtClean="0"/>
              <a:t>earthquakes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156217" y="4618266"/>
            <a:ext cx="94457" cy="90029"/>
          </a:xfrm>
          <a:prstGeom prst="ellipse">
            <a:avLst/>
          </a:prstGeom>
          <a:solidFill>
            <a:srgbClr val="FF00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6320" y="1538941"/>
            <a:ext cx="1722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Major exception</a:t>
            </a:r>
          </a:p>
          <a:p>
            <a:r>
              <a:rPr lang="en-US" dirty="0" smtClean="0"/>
              <a:t>ETSZ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16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17463" y="152400"/>
            <a:ext cx="7117754" cy="646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dirty="0" smtClean="0">
              <a:latin typeface="Arial"/>
            </a:endParaRPr>
          </a:p>
          <a:p>
            <a:endParaRPr lang="en-US" dirty="0">
              <a:latin typeface="Arial"/>
            </a:endParaRPr>
          </a:p>
          <a:p>
            <a:endParaRPr lang="en-US" dirty="0" smtClean="0">
              <a:latin typeface="Arial"/>
            </a:endParaRPr>
          </a:p>
          <a:p>
            <a:endParaRPr lang="en-US" dirty="0" smtClean="0">
              <a:latin typeface="Arial"/>
            </a:endParaRPr>
          </a:p>
          <a:p>
            <a:endParaRPr lang="en-US" dirty="0" smtClean="0">
              <a:latin typeface="Arial"/>
            </a:endParaRPr>
          </a:p>
          <a:p>
            <a:endParaRPr lang="en-US" dirty="0" smtClean="0">
              <a:latin typeface="Arial"/>
            </a:endParaRPr>
          </a:p>
          <a:p>
            <a:endParaRPr lang="en-US" dirty="0" smtClean="0">
              <a:latin typeface="Arial"/>
            </a:endParaRPr>
          </a:p>
          <a:p>
            <a:endParaRPr lang="en-US" dirty="0">
              <a:latin typeface="Arial"/>
            </a:endParaRPr>
          </a:p>
          <a:p>
            <a:endParaRPr lang="en-US" dirty="0">
              <a:latin typeface="Arial"/>
            </a:endParaRPr>
          </a:p>
          <a:p>
            <a:endParaRPr lang="en-US" dirty="0">
              <a:latin typeface="Arial"/>
            </a:endParaRPr>
          </a:p>
          <a:p>
            <a:endParaRPr lang="en-US" dirty="0">
              <a:latin typeface="Arial"/>
            </a:endParaRPr>
          </a:p>
          <a:p>
            <a:endParaRPr lang="en-US" dirty="0" smtClean="0">
              <a:latin typeface="Arial"/>
            </a:endParaRPr>
          </a:p>
          <a:p>
            <a:endParaRPr lang="en-US" dirty="0" smtClean="0">
              <a:latin typeface="Arial"/>
            </a:endParaRPr>
          </a:p>
          <a:p>
            <a:r>
              <a:rPr lang="en-US" dirty="0">
                <a:latin typeface="Arial"/>
              </a:rPr>
              <a:t>•</a:t>
            </a:r>
            <a:r>
              <a:rPr lang="en-US" dirty="0" err="1">
                <a:latin typeface="Arial"/>
              </a:rPr>
              <a:t>Proterozoic</a:t>
            </a:r>
            <a:r>
              <a:rPr lang="en-US" dirty="0">
                <a:latin typeface="Arial"/>
              </a:rPr>
              <a:t> </a:t>
            </a:r>
            <a:r>
              <a:rPr lang="en-US" dirty="0" err="1">
                <a:latin typeface="Arial"/>
              </a:rPr>
              <a:t>orogens</a:t>
            </a:r>
            <a:r>
              <a:rPr lang="en-US" dirty="0">
                <a:latin typeface="Arial"/>
              </a:rPr>
              <a:t> (1.9-1.6 </a:t>
            </a:r>
            <a:r>
              <a:rPr lang="en-US" dirty="0" err="1">
                <a:latin typeface="Arial"/>
              </a:rPr>
              <a:t>Ga</a:t>
            </a:r>
            <a:r>
              <a:rPr lang="en-US" dirty="0">
                <a:latin typeface="Arial"/>
              </a:rPr>
              <a:t>)</a:t>
            </a:r>
          </a:p>
          <a:p>
            <a:r>
              <a:rPr lang="en-US" dirty="0">
                <a:latin typeface="Arial"/>
              </a:rPr>
              <a:t>•</a:t>
            </a:r>
            <a:r>
              <a:rPr lang="en-US" dirty="0" err="1">
                <a:latin typeface="Arial"/>
              </a:rPr>
              <a:t>Anorogenic</a:t>
            </a:r>
            <a:r>
              <a:rPr lang="en-US" dirty="0">
                <a:latin typeface="Arial"/>
              </a:rPr>
              <a:t> Granite-</a:t>
            </a:r>
            <a:r>
              <a:rPr lang="en-US" dirty="0" err="1">
                <a:latin typeface="Arial"/>
              </a:rPr>
              <a:t>Rhyolite</a:t>
            </a:r>
            <a:r>
              <a:rPr lang="en-US" dirty="0">
                <a:latin typeface="Arial"/>
              </a:rPr>
              <a:t> (1.5-1.3 </a:t>
            </a:r>
            <a:r>
              <a:rPr lang="en-US" dirty="0" err="1">
                <a:latin typeface="Arial"/>
              </a:rPr>
              <a:t>Ga</a:t>
            </a:r>
            <a:r>
              <a:rPr lang="en-US" dirty="0">
                <a:latin typeface="Arial"/>
              </a:rPr>
              <a:t>)</a:t>
            </a:r>
          </a:p>
          <a:p>
            <a:r>
              <a:rPr lang="en-US" dirty="0">
                <a:latin typeface="Arial"/>
              </a:rPr>
              <a:t>•Grenville </a:t>
            </a:r>
            <a:r>
              <a:rPr lang="en-US" dirty="0" err="1">
                <a:latin typeface="Arial"/>
              </a:rPr>
              <a:t>orogen</a:t>
            </a:r>
            <a:r>
              <a:rPr lang="en-US" dirty="0">
                <a:latin typeface="Arial"/>
              </a:rPr>
              <a:t> (1.4-1.0 </a:t>
            </a:r>
            <a:r>
              <a:rPr lang="en-US" dirty="0" err="1">
                <a:latin typeface="Arial"/>
              </a:rPr>
              <a:t>Ga</a:t>
            </a:r>
            <a:r>
              <a:rPr lang="en-US" dirty="0">
                <a:latin typeface="Arial"/>
              </a:rPr>
              <a:t>), assembly of </a:t>
            </a:r>
            <a:r>
              <a:rPr lang="en-US" dirty="0" err="1" smtClean="0">
                <a:latin typeface="Arial"/>
              </a:rPr>
              <a:t>Rodinia</a:t>
            </a:r>
            <a:endParaRPr lang="en-US" dirty="0" smtClean="0">
              <a:latin typeface="Arial"/>
            </a:endParaRPr>
          </a:p>
          <a:p>
            <a:r>
              <a:rPr lang="en-US" dirty="0">
                <a:latin typeface="Arial"/>
              </a:rPr>
              <a:t>•</a:t>
            </a:r>
            <a:r>
              <a:rPr lang="en-US" dirty="0" err="1">
                <a:latin typeface="Arial"/>
              </a:rPr>
              <a:t>Iapetan</a:t>
            </a:r>
            <a:r>
              <a:rPr lang="en-US" dirty="0">
                <a:latin typeface="Arial"/>
              </a:rPr>
              <a:t> continental rift (750-530 Ma) and break-up of </a:t>
            </a:r>
            <a:r>
              <a:rPr lang="en-US" dirty="0" err="1">
                <a:latin typeface="Arial"/>
              </a:rPr>
              <a:t>Rodinia</a:t>
            </a:r>
            <a:r>
              <a:rPr lang="en-US" dirty="0">
                <a:latin typeface="Arial"/>
              </a:rPr>
              <a:t>;</a:t>
            </a:r>
          </a:p>
          <a:p>
            <a:r>
              <a:rPr lang="en-US" dirty="0">
                <a:latin typeface="Arial"/>
              </a:rPr>
              <a:t>	Laurentian continental margins</a:t>
            </a:r>
          </a:p>
          <a:p>
            <a:r>
              <a:rPr lang="en-US" dirty="0">
                <a:latin typeface="Arial"/>
              </a:rPr>
              <a:t>•Appalachian-Ouachita </a:t>
            </a:r>
            <a:r>
              <a:rPr lang="en-US" dirty="0" err="1">
                <a:latin typeface="Arial"/>
              </a:rPr>
              <a:t>orogen</a:t>
            </a:r>
            <a:r>
              <a:rPr lang="en-US" dirty="0">
                <a:latin typeface="Arial"/>
              </a:rPr>
              <a:t> (338-270 Ma), assembly of </a:t>
            </a:r>
            <a:r>
              <a:rPr lang="en-US" dirty="0" smtClean="0">
                <a:latin typeface="Arial"/>
              </a:rPr>
              <a:t>Pangaea</a:t>
            </a:r>
            <a:endParaRPr lang="en-US" dirty="0">
              <a:latin typeface="Arial"/>
            </a:endParaRPr>
          </a:p>
          <a:p>
            <a:r>
              <a:rPr lang="en-US" dirty="0">
                <a:latin typeface="Arial"/>
              </a:rPr>
              <a:t>•Opening of Atlantic Ocean and Gulf of Mexico (230-205 Ma) and </a:t>
            </a:r>
          </a:p>
          <a:p>
            <a:r>
              <a:rPr lang="en-US" dirty="0">
                <a:latin typeface="Arial"/>
              </a:rPr>
              <a:t>	break-up of </a:t>
            </a:r>
            <a:r>
              <a:rPr lang="en-US" dirty="0" smtClean="0">
                <a:latin typeface="Arial"/>
              </a:rPr>
              <a:t>Pangaea</a:t>
            </a:r>
            <a:r>
              <a:rPr lang="en-US" dirty="0">
                <a:latin typeface="Arial"/>
              </a:rPr>
              <a:t>; North American continental margins</a:t>
            </a:r>
          </a:p>
          <a:p>
            <a:r>
              <a:rPr lang="en-US" dirty="0" smtClean="0">
                <a:latin typeface="Arial"/>
              </a:rPr>
              <a:t>•Beginning of Atlantic Ocean closure??</a:t>
            </a:r>
            <a:endParaRPr lang="en-US" dirty="0">
              <a:latin typeface="Arial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4019" y="1913272"/>
            <a:ext cx="4283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Two Complete Wilson cycles and </a:t>
            </a:r>
          </a:p>
          <a:p>
            <a:r>
              <a:rPr lang="en-US" sz="2400" dirty="0" smtClean="0"/>
              <a:t>the beginning of a third</a:t>
            </a:r>
            <a:endParaRPr lang="en-US" sz="2400" dirty="0"/>
          </a:p>
        </p:txBody>
      </p:sp>
      <p:pic>
        <p:nvPicPr>
          <p:cNvPr id="5" name="Picture 4" descr="Thomasfi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991" y="152401"/>
            <a:ext cx="4261460" cy="373697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27562" y="152400"/>
            <a:ext cx="4345806" cy="38466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808002" y="3605524"/>
            <a:ext cx="1165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Thomas 2005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09179" y="433300"/>
            <a:ext cx="42519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</a:rPr>
              <a:t>Tectonic inheritance plays an important </a:t>
            </a:r>
            <a:endParaRPr lang="en-US" dirty="0" smtClean="0">
              <a:latin typeface="Arial"/>
            </a:endParaRPr>
          </a:p>
          <a:p>
            <a:r>
              <a:rPr lang="en-US" dirty="0">
                <a:latin typeface="Arial"/>
              </a:rPr>
              <a:t>r</a:t>
            </a:r>
            <a:r>
              <a:rPr lang="en-US" dirty="0" smtClean="0">
                <a:latin typeface="Arial"/>
              </a:rPr>
              <a:t>ole in </a:t>
            </a:r>
            <a:r>
              <a:rPr lang="en-US" dirty="0">
                <a:latin typeface="Arial"/>
              </a:rPr>
              <a:t>the location of </a:t>
            </a:r>
            <a:r>
              <a:rPr lang="en-US" dirty="0" err="1">
                <a:latin typeface="Arial"/>
              </a:rPr>
              <a:t>intraplate</a:t>
            </a:r>
            <a:r>
              <a:rPr lang="en-US" dirty="0">
                <a:latin typeface="Arial"/>
              </a:rPr>
              <a:t> seismic </a:t>
            </a:r>
            <a:endParaRPr lang="en-US" dirty="0" smtClean="0">
              <a:latin typeface="Arial"/>
            </a:endParaRPr>
          </a:p>
          <a:p>
            <a:r>
              <a:rPr lang="en-US" dirty="0">
                <a:latin typeface="Arial"/>
              </a:rPr>
              <a:t>z</a:t>
            </a:r>
            <a:r>
              <a:rPr lang="en-US" dirty="0" smtClean="0">
                <a:latin typeface="Arial"/>
              </a:rPr>
              <a:t>ones. </a:t>
            </a:r>
            <a:endParaRPr lang="en-US" dirty="0">
              <a:latin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07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 l="17424" t="2942" r="20454" b="5882"/>
          <a:stretch>
            <a:fillRect/>
          </a:stretch>
        </p:blipFill>
        <p:spPr bwMode="auto">
          <a:xfrm>
            <a:off x="2136240" y="63500"/>
            <a:ext cx="5924550" cy="671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4864271" y="3889379"/>
            <a:ext cx="293687" cy="388937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695214" y="1342859"/>
            <a:ext cx="293687" cy="388937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281904" y="4137035"/>
            <a:ext cx="293687" cy="388937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342584" y="3335297"/>
            <a:ext cx="293687" cy="388937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8325" y="6056347"/>
            <a:ext cx="1806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Bill Thomas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4462" y="178446"/>
            <a:ext cx="20454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Many seismic zones</a:t>
            </a:r>
          </a:p>
          <a:p>
            <a:r>
              <a:rPr lang="en-US" dirty="0"/>
              <a:t>a</a:t>
            </a:r>
            <a:r>
              <a:rPr lang="en-US" dirty="0" smtClean="0"/>
              <a:t>re associated with </a:t>
            </a:r>
          </a:p>
          <a:p>
            <a:r>
              <a:rPr lang="en-US" dirty="0" smtClean="0"/>
              <a:t>rifted crust.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016671" y="3600947"/>
            <a:ext cx="293687" cy="388937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0401" y="1878832"/>
            <a:ext cx="12547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Exceptions:</a:t>
            </a:r>
          </a:p>
          <a:p>
            <a:r>
              <a:rPr lang="en-US" dirty="0" smtClean="0"/>
              <a:t>W Quebec</a:t>
            </a:r>
          </a:p>
          <a:p>
            <a:r>
              <a:rPr lang="en-US" dirty="0" smtClean="0"/>
              <a:t>ETSZ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 rot="1500000">
            <a:off x="6746447" y="1741893"/>
            <a:ext cx="293687" cy="1339827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4462" y="178446"/>
            <a:ext cx="2045414" cy="92333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695" y="459353"/>
            <a:ext cx="83949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presence of inherited structure may be necessary but not sufficient for the</a:t>
            </a:r>
          </a:p>
          <a:p>
            <a:r>
              <a:rPr lang="en-US" sz="2000" dirty="0"/>
              <a:t>e</a:t>
            </a:r>
            <a:r>
              <a:rPr lang="en-US" sz="2000" dirty="0" smtClean="0"/>
              <a:t>xistence of an </a:t>
            </a:r>
            <a:r>
              <a:rPr lang="en-US" sz="2000" dirty="0" err="1" smtClean="0"/>
              <a:t>intraplate</a:t>
            </a:r>
            <a:r>
              <a:rPr lang="en-US" sz="2000" dirty="0" smtClean="0"/>
              <a:t> seismic zone.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82625" y="1442591"/>
            <a:ext cx="8097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Many more structural features than seismic zones.  MCR for example.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Prominent structural features may be </a:t>
            </a:r>
            <a:r>
              <a:rPr lang="en-US" dirty="0" err="1" smtClean="0"/>
              <a:t>seismogenic</a:t>
            </a:r>
            <a:r>
              <a:rPr lang="en-US" dirty="0" smtClean="0"/>
              <a:t> along only part of their length.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478" y="2348135"/>
            <a:ext cx="4808830" cy="41049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1296" y="356873"/>
            <a:ext cx="8564137" cy="90267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16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563" y="35137"/>
            <a:ext cx="786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other factors may be facilitating the presence of an </a:t>
            </a:r>
            <a:r>
              <a:rPr lang="en-US" dirty="0" err="1" smtClean="0"/>
              <a:t>intraplate</a:t>
            </a:r>
            <a:r>
              <a:rPr lang="en-US" dirty="0" smtClean="0"/>
              <a:t> seismic zone?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0181" y="911475"/>
            <a:ext cx="5687374" cy="6247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Compositional anomalies?</a:t>
            </a:r>
          </a:p>
          <a:p>
            <a:r>
              <a:rPr lang="en-US" sz="1600" dirty="0" smtClean="0"/>
              <a:t>	NMSZ (abundant quartz, mafic pillow)</a:t>
            </a:r>
          </a:p>
          <a:p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Additional structural weakening?</a:t>
            </a:r>
          </a:p>
          <a:p>
            <a:r>
              <a:rPr lang="en-US" sz="1600" dirty="0" smtClean="0"/>
              <a:t>	Charlevoix (meteorite impact)</a:t>
            </a:r>
          </a:p>
          <a:p>
            <a:r>
              <a:rPr lang="en-US" sz="1600" dirty="0" smtClean="0"/>
              <a:t>	ETSZ </a:t>
            </a:r>
            <a:r>
              <a:rPr lang="en-US" sz="1600" dirty="0" smtClean="0"/>
              <a:t>(</a:t>
            </a:r>
            <a:r>
              <a:rPr lang="en-US" sz="1600" dirty="0" smtClean="0"/>
              <a:t>releasing bend in a </a:t>
            </a:r>
            <a:r>
              <a:rPr lang="en-US" sz="1600" dirty="0" smtClean="0"/>
              <a:t>shear </a:t>
            </a:r>
            <a:r>
              <a:rPr lang="en-US" sz="1600" dirty="0" smtClean="0"/>
              <a:t>zone)</a:t>
            </a:r>
          </a:p>
          <a:p>
            <a:r>
              <a:rPr lang="en-US" sz="1600" dirty="0" smtClean="0"/>
              <a:t>	</a:t>
            </a:r>
            <a:r>
              <a:rPr lang="en-US" sz="1600" dirty="0" smtClean="0"/>
              <a:t>CVA </a:t>
            </a:r>
            <a:r>
              <a:rPr lang="en-US" sz="1600" dirty="0" smtClean="0"/>
              <a:t>(shallow thrust faults?)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Presence of fluids in the crust?</a:t>
            </a:r>
          </a:p>
          <a:p>
            <a:r>
              <a:rPr lang="en-US" sz="1600" dirty="0" smtClean="0"/>
              <a:t>	NMSZ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Association with major rivers?</a:t>
            </a:r>
          </a:p>
          <a:p>
            <a:r>
              <a:rPr lang="en-US" sz="1600" dirty="0" smtClean="0"/>
              <a:t>	NMSZ, Wabash Valley,</a:t>
            </a:r>
            <a:r>
              <a:rPr lang="en-US" sz="1600" dirty="0"/>
              <a:t> </a:t>
            </a:r>
            <a:r>
              <a:rPr lang="en-US" sz="1600" dirty="0" smtClean="0"/>
              <a:t>ETSZ, Charlevoix</a:t>
            </a:r>
          </a:p>
          <a:p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Favorable orientation in the present-day stress field?</a:t>
            </a:r>
          </a:p>
          <a:p>
            <a:r>
              <a:rPr lang="en-US" sz="1600" dirty="0" smtClean="0"/>
              <a:t>	NMSZ, Wabash Valley, ETSZ, Western Quebec, CVA?</a:t>
            </a:r>
          </a:p>
          <a:p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Thinned </a:t>
            </a:r>
            <a:r>
              <a:rPr lang="en-US" dirty="0"/>
              <a:t>lithosphere (plume passage)?</a:t>
            </a:r>
          </a:p>
          <a:p>
            <a:r>
              <a:rPr lang="en-US" sz="1600" dirty="0" smtClean="0"/>
              <a:t>	NMSZ, Western Quebec, PA </a:t>
            </a:r>
            <a:r>
              <a:rPr lang="en-US" sz="1600" dirty="0"/>
              <a:t>through New England </a:t>
            </a:r>
            <a:r>
              <a:rPr lang="en-US" sz="1600" dirty="0" smtClean="0"/>
              <a:t>seismicity</a:t>
            </a:r>
          </a:p>
          <a:p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j-lt"/>
                <a:cs typeface="Arial"/>
              </a:rPr>
              <a:t>Elevated topography?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ETSZ</a:t>
            </a:r>
            <a:endParaRPr lang="en-US" sz="1600" dirty="0"/>
          </a:p>
          <a:p>
            <a:endParaRPr lang="en-US" sz="1600" dirty="0"/>
          </a:p>
        </p:txBody>
      </p:sp>
      <p:pic>
        <p:nvPicPr>
          <p:cNvPr id="7" name="Picture 5" descr="seismic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349" y="514327"/>
            <a:ext cx="3866160" cy="382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79711" y="4366489"/>
            <a:ext cx="3036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</a:rPr>
              <a:t>Charlevoix rift structure + impact structure</a:t>
            </a:r>
            <a:endParaRPr lang="en-US" sz="12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6413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8940" y="184046"/>
            <a:ext cx="4419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chemeClr val="accent3"/>
                </a:solidFill>
                <a:ea typeface="+mn-ea"/>
                <a:cs typeface="+mn-cs"/>
              </a:rPr>
              <a:t>NMSZ Pieces </a:t>
            </a:r>
            <a:r>
              <a:rPr lang="en-US" sz="2800" dirty="0">
                <a:solidFill>
                  <a:schemeClr val="accent3"/>
                </a:solidFill>
                <a:ea typeface="+mn-ea"/>
                <a:cs typeface="+mn-cs"/>
              </a:rPr>
              <a:t>of the </a:t>
            </a:r>
            <a:r>
              <a:rPr lang="en-US" sz="2800" dirty="0" smtClean="0">
                <a:solidFill>
                  <a:schemeClr val="accent3"/>
                </a:solidFill>
                <a:ea typeface="+mn-ea"/>
                <a:cs typeface="+mn-cs"/>
              </a:rPr>
              <a:t>Puzzle</a:t>
            </a:r>
            <a:endParaRPr lang="en-US" sz="2800" dirty="0">
              <a:solidFill>
                <a:schemeClr val="accent3"/>
              </a:solidFill>
              <a:ea typeface="+mn-ea"/>
              <a:cs typeface="+mn-cs"/>
            </a:endParaRPr>
          </a:p>
        </p:txBody>
      </p:sp>
      <p:pic>
        <p:nvPicPr>
          <p:cNvPr id="37891" name="Picture 2" descr="carto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6962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5268" y="830079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37249" y="80657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east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</TotalTime>
  <Words>783</Words>
  <Application>Microsoft Macintosh PowerPoint</Application>
  <PresentationFormat>On-screen Show (4:3)</PresentationFormat>
  <Paragraphs>152</Paragraphs>
  <Slides>16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Memphis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Powell</dc:creator>
  <cp:lastModifiedBy>Chris Powell</cp:lastModifiedBy>
  <cp:revision>72</cp:revision>
  <dcterms:created xsi:type="dcterms:W3CDTF">2014-02-21T01:57:19Z</dcterms:created>
  <dcterms:modified xsi:type="dcterms:W3CDTF">2016-10-20T14:48:58Z</dcterms:modified>
</cp:coreProperties>
</file>