
<file path=[Content_Types].xml><?xml version="1.0" encoding="utf-8"?>
<Types xmlns="http://schemas.openxmlformats.org/package/2006/content-types">
  <Default Extension="xml" ContentType="application/xml"/>
  <Default Extension="jpeg" ContentType="image/jpeg"/>
  <Default Extension="jpg" ContentType="image/jpeg"/>
  <Default Extension="tiff" ContentType="image/tiff"/>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7"/>
  </p:notesMasterIdLst>
  <p:sldIdLst>
    <p:sldId id="272" r:id="rId2"/>
    <p:sldId id="273" r:id="rId3"/>
    <p:sldId id="274" r:id="rId4"/>
    <p:sldId id="275" r:id="rId5"/>
    <p:sldId id="257" r:id="rId6"/>
    <p:sldId id="258" r:id="rId7"/>
    <p:sldId id="259" r:id="rId8"/>
    <p:sldId id="260" r:id="rId9"/>
    <p:sldId id="261" r:id="rId10"/>
    <p:sldId id="291" r:id="rId11"/>
    <p:sldId id="292" r:id="rId12"/>
    <p:sldId id="262" r:id="rId13"/>
    <p:sldId id="296" r:id="rId14"/>
    <p:sldId id="294" r:id="rId15"/>
    <p:sldId id="295" r:id="rId16"/>
    <p:sldId id="263" r:id="rId17"/>
    <p:sldId id="264" r:id="rId18"/>
    <p:sldId id="265" r:id="rId19"/>
    <p:sldId id="276" r:id="rId20"/>
    <p:sldId id="277" r:id="rId21"/>
    <p:sldId id="278" r:id="rId22"/>
    <p:sldId id="279" r:id="rId23"/>
    <p:sldId id="298" r:id="rId24"/>
    <p:sldId id="290" r:id="rId25"/>
    <p:sldId id="287" r:id="rId26"/>
    <p:sldId id="299" r:id="rId27"/>
    <p:sldId id="256" r:id="rId28"/>
    <p:sldId id="281" r:id="rId29"/>
    <p:sldId id="282" r:id="rId30"/>
    <p:sldId id="297" r:id="rId31"/>
    <p:sldId id="283" r:id="rId32"/>
    <p:sldId id="284" r:id="rId33"/>
    <p:sldId id="285" r:id="rId34"/>
    <p:sldId id="286" r:id="rId35"/>
    <p:sldId id="280" r:id="rId3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106" d="100"/>
          <a:sy n="106" d="100"/>
        </p:scale>
        <p:origin x="-120" y="-43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notesMaster" Target="notesMasters/notesMaster1.xml"/><Relationship Id="rId38" Type="http://schemas.openxmlformats.org/officeDocument/2006/relationships/printerSettings" Target="printerSettings/printerSettings1.bin"/><Relationship Id="rId39" Type="http://schemas.openxmlformats.org/officeDocument/2006/relationships/presProps" Target="presProps.xml"/><Relationship Id="rId40" Type="http://schemas.openxmlformats.org/officeDocument/2006/relationships/viewProps" Target="viewProps.xml"/><Relationship Id="rId41" Type="http://schemas.openxmlformats.org/officeDocument/2006/relationships/theme" Target="theme/theme1.xml"/><Relationship Id="rId4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DC4234D-2E73-0E43-8D79-D45B56B03CE8}" type="datetimeFigureOut">
              <a:rPr lang="en-US" smtClean="0"/>
              <a:t>11/1/16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BE73119-276F-A442-A5DE-0BCA88666226}" type="slidenum">
              <a:rPr lang="en-US" smtClean="0"/>
              <a:t>‹#›</a:t>
            </a:fld>
            <a:endParaRPr lang="en-US"/>
          </a:p>
        </p:txBody>
      </p:sp>
    </p:spTree>
    <p:extLst>
      <p:ext uri="{BB962C8B-B14F-4D97-AF65-F5344CB8AC3E}">
        <p14:creationId xmlns:p14="http://schemas.microsoft.com/office/powerpoint/2010/main" val="1211716286"/>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Upper portion of the mantle slab (</a:t>
            </a:r>
            <a:r>
              <a:rPr lang="en-US" dirty="0" err="1" smtClean="0"/>
              <a:t>peridotite</a:t>
            </a:r>
            <a:r>
              <a:rPr lang="en-US" dirty="0" smtClean="0"/>
              <a:t> and H2O)</a:t>
            </a:r>
            <a:endParaRPr lang="en-US" dirty="0"/>
          </a:p>
        </p:txBody>
      </p:sp>
      <p:sp>
        <p:nvSpPr>
          <p:cNvPr id="4" name="Slide Number Placeholder 3"/>
          <p:cNvSpPr>
            <a:spLocks noGrp="1"/>
          </p:cNvSpPr>
          <p:nvPr>
            <p:ph type="sldNum" sz="quarter" idx="10"/>
          </p:nvPr>
        </p:nvSpPr>
        <p:spPr/>
        <p:txBody>
          <a:bodyPr/>
          <a:lstStyle/>
          <a:p>
            <a:fld id="{32DFB902-6607-9647-83EF-A17360C185F4}" type="slidenum">
              <a:rPr lang="en-US" smtClean="0"/>
              <a:t>26</a:t>
            </a:fld>
            <a:endParaRPr lang="en-US"/>
          </a:p>
        </p:txBody>
      </p:sp>
    </p:spTree>
    <p:extLst>
      <p:ext uri="{BB962C8B-B14F-4D97-AF65-F5344CB8AC3E}">
        <p14:creationId xmlns:p14="http://schemas.microsoft.com/office/powerpoint/2010/main" val="21775429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To assess the ability of two-plane wave tomography to resolve the phase velocity anomalies identified here, we perform checkerboard tests. Using the actual distribution of events and stations used in our study, we calculate synthetic phase and amplitude measurements that would be expected at each period for our array sampling a checkerboard pattern of alternating 4% high and low phase velocity anomalies [</a:t>
            </a:r>
            <a:r>
              <a:rPr lang="en-US" sz="1200" b="1" kern="1200" dirty="0" smtClean="0">
                <a:solidFill>
                  <a:schemeClr val="tx1"/>
                </a:solidFill>
                <a:effectLst/>
                <a:latin typeface="+mn-lt"/>
                <a:ea typeface="+mn-ea"/>
                <a:cs typeface="+mn-cs"/>
              </a:rPr>
              <a:t>Yang and Forsyth, 2006a</a:t>
            </a:r>
            <a:r>
              <a:rPr lang="en-US" sz="1200" kern="120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Figure S1a</a:t>
            </a:r>
            <a:r>
              <a:rPr lang="en-US" sz="1200" kern="1200" dirty="0" smtClean="0">
                <a:solidFill>
                  <a:schemeClr val="tx1"/>
                </a:solidFill>
                <a:effectLst/>
                <a:latin typeface="+mn-lt"/>
                <a:ea typeface="+mn-ea"/>
                <a:cs typeface="+mn-cs"/>
              </a:rPr>
              <a:t>). We include the effects of random errors in the actual observations by adding a Gaussian distribution of noise</a:t>
            </a:r>
            <a:r>
              <a:rPr lang="en-US" sz="1200" b="1"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to the synthetic phase and amplitude measurements. The amplitude of the noise is chosen to reflect the range of the standard deviation of the measured phase and amplitude at each period. Inverting the synthesized data following the same approach as with the actual data reveals how the checkerboard pattern can be resolved. </a:t>
            </a:r>
          </a:p>
          <a:p>
            <a:endParaRPr lang="en-US" dirty="0"/>
          </a:p>
        </p:txBody>
      </p:sp>
      <p:sp>
        <p:nvSpPr>
          <p:cNvPr id="4" name="Slide Number Placeholder 3"/>
          <p:cNvSpPr>
            <a:spLocks noGrp="1"/>
          </p:cNvSpPr>
          <p:nvPr>
            <p:ph type="sldNum" sz="quarter" idx="10"/>
          </p:nvPr>
        </p:nvSpPr>
        <p:spPr/>
        <p:txBody>
          <a:bodyPr/>
          <a:lstStyle/>
          <a:p>
            <a:fld id="{FBE73119-276F-A442-A5DE-0BCA88666226}" type="slidenum">
              <a:rPr lang="en-US" smtClean="0"/>
              <a:t>30</a:t>
            </a:fld>
            <a:endParaRPr lang="en-US"/>
          </a:p>
        </p:txBody>
      </p:sp>
    </p:spTree>
    <p:extLst>
      <p:ext uri="{BB962C8B-B14F-4D97-AF65-F5344CB8AC3E}">
        <p14:creationId xmlns:p14="http://schemas.microsoft.com/office/powerpoint/2010/main" val="23114073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E698D72-5914-CC42-9266-5F7A2BE1CF1E}" type="datetimeFigureOut">
              <a:rPr lang="en-US" smtClean="0"/>
              <a:t>11/1/16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8C6BDEB-74DB-7C42-B17C-93AF700290E2}" type="slidenum">
              <a:rPr lang="en-US" smtClean="0"/>
              <a:t>‹#›</a:t>
            </a:fld>
            <a:endParaRPr lang="en-US"/>
          </a:p>
        </p:txBody>
      </p:sp>
    </p:spTree>
    <p:extLst>
      <p:ext uri="{BB962C8B-B14F-4D97-AF65-F5344CB8AC3E}">
        <p14:creationId xmlns:p14="http://schemas.microsoft.com/office/powerpoint/2010/main" val="30353333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E698D72-5914-CC42-9266-5F7A2BE1CF1E}" type="datetimeFigureOut">
              <a:rPr lang="en-US" smtClean="0"/>
              <a:t>11/1/16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8C6BDEB-74DB-7C42-B17C-93AF700290E2}" type="slidenum">
              <a:rPr lang="en-US" smtClean="0"/>
              <a:t>‹#›</a:t>
            </a:fld>
            <a:endParaRPr lang="en-US"/>
          </a:p>
        </p:txBody>
      </p:sp>
    </p:spTree>
    <p:extLst>
      <p:ext uri="{BB962C8B-B14F-4D97-AF65-F5344CB8AC3E}">
        <p14:creationId xmlns:p14="http://schemas.microsoft.com/office/powerpoint/2010/main" val="21370882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E698D72-5914-CC42-9266-5F7A2BE1CF1E}" type="datetimeFigureOut">
              <a:rPr lang="en-US" smtClean="0"/>
              <a:t>11/1/16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8C6BDEB-74DB-7C42-B17C-93AF700290E2}" type="slidenum">
              <a:rPr lang="en-US" smtClean="0"/>
              <a:t>‹#›</a:t>
            </a:fld>
            <a:endParaRPr lang="en-US"/>
          </a:p>
        </p:txBody>
      </p:sp>
    </p:spTree>
    <p:extLst>
      <p:ext uri="{BB962C8B-B14F-4D97-AF65-F5344CB8AC3E}">
        <p14:creationId xmlns:p14="http://schemas.microsoft.com/office/powerpoint/2010/main" val="4737069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E698D72-5914-CC42-9266-5F7A2BE1CF1E}" type="datetimeFigureOut">
              <a:rPr lang="en-US" smtClean="0"/>
              <a:t>11/1/16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8C6BDEB-74DB-7C42-B17C-93AF700290E2}" type="slidenum">
              <a:rPr lang="en-US" smtClean="0"/>
              <a:t>‹#›</a:t>
            </a:fld>
            <a:endParaRPr lang="en-US"/>
          </a:p>
        </p:txBody>
      </p:sp>
    </p:spTree>
    <p:extLst>
      <p:ext uri="{BB962C8B-B14F-4D97-AF65-F5344CB8AC3E}">
        <p14:creationId xmlns:p14="http://schemas.microsoft.com/office/powerpoint/2010/main" val="37478245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E698D72-5914-CC42-9266-5F7A2BE1CF1E}" type="datetimeFigureOut">
              <a:rPr lang="en-US" smtClean="0"/>
              <a:t>11/1/16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8C6BDEB-74DB-7C42-B17C-93AF700290E2}" type="slidenum">
              <a:rPr lang="en-US" smtClean="0"/>
              <a:t>‹#›</a:t>
            </a:fld>
            <a:endParaRPr lang="en-US"/>
          </a:p>
        </p:txBody>
      </p:sp>
    </p:spTree>
    <p:extLst>
      <p:ext uri="{BB962C8B-B14F-4D97-AF65-F5344CB8AC3E}">
        <p14:creationId xmlns:p14="http://schemas.microsoft.com/office/powerpoint/2010/main" val="8305042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E698D72-5914-CC42-9266-5F7A2BE1CF1E}" type="datetimeFigureOut">
              <a:rPr lang="en-US" smtClean="0"/>
              <a:t>11/1/16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8C6BDEB-74DB-7C42-B17C-93AF700290E2}" type="slidenum">
              <a:rPr lang="en-US" smtClean="0"/>
              <a:t>‹#›</a:t>
            </a:fld>
            <a:endParaRPr lang="en-US"/>
          </a:p>
        </p:txBody>
      </p:sp>
    </p:spTree>
    <p:extLst>
      <p:ext uri="{BB962C8B-B14F-4D97-AF65-F5344CB8AC3E}">
        <p14:creationId xmlns:p14="http://schemas.microsoft.com/office/powerpoint/2010/main" val="18350251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E698D72-5914-CC42-9266-5F7A2BE1CF1E}" type="datetimeFigureOut">
              <a:rPr lang="en-US" smtClean="0"/>
              <a:t>11/1/16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8C6BDEB-74DB-7C42-B17C-93AF700290E2}" type="slidenum">
              <a:rPr lang="en-US" smtClean="0"/>
              <a:t>‹#›</a:t>
            </a:fld>
            <a:endParaRPr lang="en-US"/>
          </a:p>
        </p:txBody>
      </p:sp>
    </p:spTree>
    <p:extLst>
      <p:ext uri="{BB962C8B-B14F-4D97-AF65-F5344CB8AC3E}">
        <p14:creationId xmlns:p14="http://schemas.microsoft.com/office/powerpoint/2010/main" val="41024467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E698D72-5914-CC42-9266-5F7A2BE1CF1E}" type="datetimeFigureOut">
              <a:rPr lang="en-US" smtClean="0"/>
              <a:t>11/1/16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8C6BDEB-74DB-7C42-B17C-93AF700290E2}" type="slidenum">
              <a:rPr lang="en-US" smtClean="0"/>
              <a:t>‹#›</a:t>
            </a:fld>
            <a:endParaRPr lang="en-US"/>
          </a:p>
        </p:txBody>
      </p:sp>
    </p:spTree>
    <p:extLst>
      <p:ext uri="{BB962C8B-B14F-4D97-AF65-F5344CB8AC3E}">
        <p14:creationId xmlns:p14="http://schemas.microsoft.com/office/powerpoint/2010/main" val="9231109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E698D72-5914-CC42-9266-5F7A2BE1CF1E}" type="datetimeFigureOut">
              <a:rPr lang="en-US" smtClean="0"/>
              <a:t>11/1/16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8C6BDEB-74DB-7C42-B17C-93AF700290E2}" type="slidenum">
              <a:rPr lang="en-US" smtClean="0"/>
              <a:t>‹#›</a:t>
            </a:fld>
            <a:endParaRPr lang="en-US"/>
          </a:p>
        </p:txBody>
      </p:sp>
    </p:spTree>
    <p:extLst>
      <p:ext uri="{BB962C8B-B14F-4D97-AF65-F5344CB8AC3E}">
        <p14:creationId xmlns:p14="http://schemas.microsoft.com/office/powerpoint/2010/main" val="17517567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E698D72-5914-CC42-9266-5F7A2BE1CF1E}" type="datetimeFigureOut">
              <a:rPr lang="en-US" smtClean="0"/>
              <a:t>11/1/16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8C6BDEB-74DB-7C42-B17C-93AF700290E2}" type="slidenum">
              <a:rPr lang="en-US" smtClean="0"/>
              <a:t>‹#›</a:t>
            </a:fld>
            <a:endParaRPr lang="en-US"/>
          </a:p>
        </p:txBody>
      </p:sp>
    </p:spTree>
    <p:extLst>
      <p:ext uri="{BB962C8B-B14F-4D97-AF65-F5344CB8AC3E}">
        <p14:creationId xmlns:p14="http://schemas.microsoft.com/office/powerpoint/2010/main" val="23606170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E698D72-5914-CC42-9266-5F7A2BE1CF1E}" type="datetimeFigureOut">
              <a:rPr lang="en-US" smtClean="0"/>
              <a:t>11/1/16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8C6BDEB-74DB-7C42-B17C-93AF700290E2}" type="slidenum">
              <a:rPr lang="en-US" smtClean="0"/>
              <a:t>‹#›</a:t>
            </a:fld>
            <a:endParaRPr lang="en-US"/>
          </a:p>
        </p:txBody>
      </p:sp>
    </p:spTree>
    <p:extLst>
      <p:ext uri="{BB962C8B-B14F-4D97-AF65-F5344CB8AC3E}">
        <p14:creationId xmlns:p14="http://schemas.microsoft.com/office/powerpoint/2010/main" val="3534519836"/>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E698D72-5914-CC42-9266-5F7A2BE1CF1E}" type="datetimeFigureOut">
              <a:rPr lang="en-US" smtClean="0"/>
              <a:t>11/1/16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8C6BDEB-74DB-7C42-B17C-93AF700290E2}" type="slidenum">
              <a:rPr lang="en-US" smtClean="0"/>
              <a:t>‹#›</a:t>
            </a:fld>
            <a:endParaRPr lang="en-US"/>
          </a:p>
        </p:txBody>
      </p:sp>
    </p:spTree>
    <p:extLst>
      <p:ext uri="{BB962C8B-B14F-4D97-AF65-F5344CB8AC3E}">
        <p14:creationId xmlns:p14="http://schemas.microsoft.com/office/powerpoint/2010/main" val="23818932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13.tiff"/><Relationship Id="rId4" Type="http://schemas.openxmlformats.org/officeDocument/2006/relationships/image" Target="../media/image14.tiff"/><Relationship Id="rId1" Type="http://schemas.openxmlformats.org/officeDocument/2006/relationships/slideLayout" Target="../slideLayouts/slideLayout7.xml"/><Relationship Id="rId2" Type="http://schemas.openxmlformats.org/officeDocument/2006/relationships/image" Target="../media/image12.tiff"/></Relationships>
</file>

<file path=ppt/slides/_rels/slide11.xml.rels><?xml version="1.0" encoding="UTF-8" standalone="yes"?>
<Relationships xmlns="http://schemas.openxmlformats.org/package/2006/relationships"><Relationship Id="rId3" Type="http://schemas.openxmlformats.org/officeDocument/2006/relationships/image" Target="../media/image16.tiff"/><Relationship Id="rId4" Type="http://schemas.openxmlformats.org/officeDocument/2006/relationships/image" Target="../media/image14.tiff"/><Relationship Id="rId1" Type="http://schemas.openxmlformats.org/officeDocument/2006/relationships/slideLayout" Target="../slideLayouts/slideLayout7.xml"/><Relationship Id="rId2" Type="http://schemas.openxmlformats.org/officeDocument/2006/relationships/image" Target="../media/image15.tif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7.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8.tif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3.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5.tif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6.tif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7.tif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9.tiff"/><Relationship Id="rId3" Type="http://schemas.openxmlformats.org/officeDocument/2006/relationships/image" Target="../media/image30.tiff"/></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xml"/><Relationship Id="rId3" Type="http://schemas.openxmlformats.org/officeDocument/2006/relationships/image" Target="../media/image31.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2.tiff"/></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3.tiff"/></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4.tif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 Id="rId3" Type="http://schemas.openxmlformats.org/officeDocument/2006/relationships/image" Target="../media/image4.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 Id="rId3" Type="http://schemas.openxmlformats.org/officeDocument/2006/relationships/image" Target="../media/image35.tiff"/></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6.tiff"/></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7.tiff"/></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8.tiff"/></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9.tiff"/></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0.tif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6.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jpeg"/><Relationship Id="rId3" Type="http://schemas.openxmlformats.org/officeDocument/2006/relationships/image" Target="../media/image9.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46344" y="955161"/>
            <a:ext cx="8391840" cy="923330"/>
          </a:xfrm>
          <a:prstGeom prst="rect">
            <a:avLst/>
          </a:prstGeom>
          <a:noFill/>
        </p:spPr>
        <p:txBody>
          <a:bodyPr wrap="none" rtlCol="0">
            <a:spAutoFit/>
          </a:bodyPr>
          <a:lstStyle/>
          <a:p>
            <a:r>
              <a:rPr lang="en-US" dirty="0" smtClean="0"/>
              <a:t>Supporting evidence for the low velocity mantle comes from seismic studies</a:t>
            </a:r>
          </a:p>
          <a:p>
            <a:r>
              <a:rPr lang="en-US" dirty="0" smtClean="0"/>
              <a:t>Involving tomography – a method that is similar to a CAT (computer aided tomography)</a:t>
            </a:r>
          </a:p>
          <a:p>
            <a:r>
              <a:rPr lang="en-US" dirty="0"/>
              <a:t>s</a:t>
            </a:r>
            <a:r>
              <a:rPr lang="en-US" dirty="0" smtClean="0"/>
              <a:t>can of your brain. </a:t>
            </a:r>
            <a:endParaRPr lang="en-US" dirty="0"/>
          </a:p>
        </p:txBody>
      </p:sp>
      <p:pic>
        <p:nvPicPr>
          <p:cNvPr id="3" name="Picture 2"/>
          <p:cNvPicPr>
            <a:picLocks noChangeAspect="1"/>
          </p:cNvPicPr>
          <p:nvPr/>
        </p:nvPicPr>
        <p:blipFill>
          <a:blip r:embed="rId2"/>
          <a:stretch>
            <a:fillRect/>
          </a:stretch>
        </p:blipFill>
        <p:spPr>
          <a:xfrm>
            <a:off x="2703017" y="2024544"/>
            <a:ext cx="3555558" cy="4551114"/>
          </a:xfrm>
          <a:prstGeom prst="rect">
            <a:avLst/>
          </a:prstGeom>
        </p:spPr>
      </p:pic>
      <p:sp>
        <p:nvSpPr>
          <p:cNvPr id="4" name="TextBox 3"/>
          <p:cNvSpPr txBox="1"/>
          <p:nvPr/>
        </p:nvSpPr>
        <p:spPr>
          <a:xfrm>
            <a:off x="430306" y="304392"/>
            <a:ext cx="3722794" cy="400110"/>
          </a:xfrm>
          <a:prstGeom prst="rect">
            <a:avLst/>
          </a:prstGeom>
          <a:noFill/>
        </p:spPr>
        <p:txBody>
          <a:bodyPr wrap="none" rtlCol="0">
            <a:spAutoFit/>
          </a:bodyPr>
          <a:lstStyle/>
          <a:p>
            <a:r>
              <a:rPr lang="en-US" sz="2000" dirty="0" smtClean="0"/>
              <a:t>New results from seismic studies </a:t>
            </a:r>
            <a:endParaRPr lang="en-US" sz="2000" dirty="0"/>
          </a:p>
        </p:txBody>
      </p:sp>
    </p:spTree>
    <p:extLst>
      <p:ext uri="{BB962C8B-B14F-4D97-AF65-F5344CB8AC3E}">
        <p14:creationId xmlns:p14="http://schemas.microsoft.com/office/powerpoint/2010/main" val="3288808463"/>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407332" y="35945"/>
            <a:ext cx="8552634" cy="6414678"/>
            <a:chOff x="407332" y="35945"/>
            <a:chExt cx="8552634" cy="6414678"/>
          </a:xfrm>
        </p:grpSpPr>
        <p:pic>
          <p:nvPicPr>
            <p:cNvPr id="2" name="Picture 1" descr="NMSZ10.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9017" y="279401"/>
              <a:ext cx="4874243" cy="3351042"/>
            </a:xfrm>
            <a:prstGeom prst="rect">
              <a:avLst/>
            </a:prstGeom>
          </p:spPr>
        </p:pic>
        <p:pic>
          <p:nvPicPr>
            <p:cNvPr id="3" name="Picture 2" descr="NMSZ11.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25887" y="3007396"/>
              <a:ext cx="5074230" cy="3443227"/>
            </a:xfrm>
            <a:prstGeom prst="rect">
              <a:avLst/>
            </a:prstGeom>
          </p:spPr>
        </p:pic>
        <p:sp>
          <p:nvSpPr>
            <p:cNvPr id="4" name="TextBox 3"/>
            <p:cNvSpPr txBox="1"/>
            <p:nvPr/>
          </p:nvSpPr>
          <p:spPr>
            <a:xfrm>
              <a:off x="2120521" y="1377890"/>
              <a:ext cx="443563" cy="369332"/>
            </a:xfrm>
            <a:prstGeom prst="rect">
              <a:avLst/>
            </a:prstGeom>
            <a:noFill/>
          </p:spPr>
          <p:txBody>
            <a:bodyPr wrap="none" rtlCol="0">
              <a:spAutoFit/>
            </a:bodyPr>
            <a:lstStyle/>
            <a:p>
              <a:r>
                <a:rPr lang="en-US" dirty="0" smtClean="0"/>
                <a:t>AR</a:t>
              </a:r>
              <a:endParaRPr lang="en-US" dirty="0"/>
            </a:p>
          </p:txBody>
        </p:sp>
        <p:pic>
          <p:nvPicPr>
            <p:cNvPr id="5" name="Picture 4" descr="NMSZ14.tif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73260" y="279401"/>
              <a:ext cx="3486706" cy="2804783"/>
            </a:xfrm>
            <a:prstGeom prst="rect">
              <a:avLst/>
            </a:prstGeom>
          </p:spPr>
        </p:pic>
        <p:sp>
          <p:nvSpPr>
            <p:cNvPr id="6" name="Rectangle 5"/>
            <p:cNvSpPr/>
            <p:nvPr/>
          </p:nvSpPr>
          <p:spPr>
            <a:xfrm>
              <a:off x="407332" y="814753"/>
              <a:ext cx="575056" cy="1306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8</a:t>
              </a:r>
              <a:endParaRPr lang="en-US" dirty="0"/>
            </a:p>
          </p:txBody>
        </p:sp>
        <p:sp>
          <p:nvSpPr>
            <p:cNvPr id="7" name="Rectangle 6"/>
            <p:cNvSpPr/>
            <p:nvPr/>
          </p:nvSpPr>
          <p:spPr>
            <a:xfrm>
              <a:off x="7885716" y="35945"/>
              <a:ext cx="1074249" cy="9144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9" name="TextBox 8"/>
          <p:cNvSpPr txBox="1"/>
          <p:nvPr/>
        </p:nvSpPr>
        <p:spPr>
          <a:xfrm>
            <a:off x="431297" y="6110658"/>
            <a:ext cx="1445565" cy="369332"/>
          </a:xfrm>
          <a:prstGeom prst="rect">
            <a:avLst/>
          </a:prstGeom>
          <a:noFill/>
        </p:spPr>
        <p:txBody>
          <a:bodyPr wrap="none" rtlCol="0">
            <a:spAutoFit/>
          </a:bodyPr>
          <a:lstStyle/>
          <a:p>
            <a:r>
              <a:rPr lang="en-US" dirty="0" smtClean="0"/>
              <a:t>Thomas 1991</a:t>
            </a:r>
            <a:endParaRPr lang="en-US" dirty="0"/>
          </a:p>
        </p:txBody>
      </p:sp>
    </p:spTree>
    <p:extLst>
      <p:ext uri="{BB962C8B-B14F-4D97-AF65-F5344CB8AC3E}">
        <p14:creationId xmlns:p14="http://schemas.microsoft.com/office/powerpoint/2010/main" val="39593608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88900" y="0"/>
            <a:ext cx="8954589" cy="6575989"/>
            <a:chOff x="88900" y="0"/>
            <a:chExt cx="8954589" cy="6575989"/>
          </a:xfrm>
        </p:grpSpPr>
        <p:pic>
          <p:nvPicPr>
            <p:cNvPr id="2" name="Picture 1" descr="NMSZ12.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900" y="0"/>
              <a:ext cx="4743500" cy="3630442"/>
            </a:xfrm>
            <a:prstGeom prst="rect">
              <a:avLst/>
            </a:prstGeom>
          </p:spPr>
        </p:pic>
        <p:pic>
          <p:nvPicPr>
            <p:cNvPr id="3" name="Picture 2" descr="NMSZ13.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73318" y="3077361"/>
              <a:ext cx="4935903" cy="3498628"/>
            </a:xfrm>
            <a:prstGeom prst="rect">
              <a:avLst/>
            </a:prstGeom>
          </p:spPr>
        </p:pic>
        <p:pic>
          <p:nvPicPr>
            <p:cNvPr id="4" name="Picture 3" descr="NMSZ14.tif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38640" y="143518"/>
              <a:ext cx="3604849" cy="2899819"/>
            </a:xfrm>
            <a:prstGeom prst="rect">
              <a:avLst/>
            </a:prstGeom>
          </p:spPr>
        </p:pic>
        <p:sp>
          <p:nvSpPr>
            <p:cNvPr id="5" name="Rectangle 4"/>
            <p:cNvSpPr/>
            <p:nvPr/>
          </p:nvSpPr>
          <p:spPr>
            <a:xfrm>
              <a:off x="8074754" y="143518"/>
              <a:ext cx="968735" cy="287822"/>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3905593" y="5811103"/>
              <a:ext cx="1341799" cy="491248"/>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8" name="TextBox 7"/>
          <p:cNvSpPr txBox="1"/>
          <p:nvPr/>
        </p:nvSpPr>
        <p:spPr>
          <a:xfrm>
            <a:off x="467234" y="6182534"/>
            <a:ext cx="1445565" cy="369332"/>
          </a:xfrm>
          <a:prstGeom prst="rect">
            <a:avLst/>
          </a:prstGeom>
          <a:noFill/>
        </p:spPr>
        <p:txBody>
          <a:bodyPr wrap="none" rtlCol="0">
            <a:spAutoFit/>
          </a:bodyPr>
          <a:lstStyle/>
          <a:p>
            <a:r>
              <a:rPr lang="en-US" dirty="0" smtClean="0"/>
              <a:t>Thomas 1991</a:t>
            </a:r>
            <a:endParaRPr lang="en-US" dirty="0"/>
          </a:p>
        </p:txBody>
      </p:sp>
      <p:sp>
        <p:nvSpPr>
          <p:cNvPr id="9" name="TextBox 8"/>
          <p:cNvSpPr txBox="1"/>
          <p:nvPr/>
        </p:nvSpPr>
        <p:spPr>
          <a:xfrm>
            <a:off x="563076" y="4433212"/>
            <a:ext cx="3041893" cy="646331"/>
          </a:xfrm>
          <a:prstGeom prst="rect">
            <a:avLst/>
          </a:prstGeom>
          <a:noFill/>
        </p:spPr>
        <p:txBody>
          <a:bodyPr wrap="none" rtlCol="0">
            <a:spAutoFit/>
          </a:bodyPr>
          <a:lstStyle/>
          <a:p>
            <a:r>
              <a:rPr lang="en-US" dirty="0" err="1" smtClean="0"/>
              <a:t>Limestones</a:t>
            </a:r>
            <a:r>
              <a:rPr lang="en-US" dirty="0" smtClean="0"/>
              <a:t> deposited through</a:t>
            </a:r>
          </a:p>
          <a:p>
            <a:r>
              <a:rPr lang="en-US" dirty="0" smtClean="0"/>
              <a:t>Early Ordovician (450 Ma)</a:t>
            </a:r>
            <a:endParaRPr lang="en-US" dirty="0"/>
          </a:p>
        </p:txBody>
      </p:sp>
    </p:spTree>
    <p:extLst>
      <p:ext uri="{BB962C8B-B14F-4D97-AF65-F5344CB8AC3E}">
        <p14:creationId xmlns:p14="http://schemas.microsoft.com/office/powerpoint/2010/main" val="9182506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1" name="Picture 3" descr="1 pangea"/>
          <p:cNvPicPr>
            <a:picLocks noGrp="1" noChangeAspect="1" noChangeArrowheads="1"/>
          </p:cNvPicPr>
          <p:nvPr>
            <p:ph sz="half" idx="1"/>
          </p:nvPr>
        </p:nvPicPr>
        <p:blipFill>
          <a:blip r:embed="rId2"/>
          <a:srcRect t="9494"/>
          <a:stretch>
            <a:fillRect/>
          </a:stretch>
        </p:blipFill>
        <p:spPr>
          <a:xfrm>
            <a:off x="2817750" y="1459113"/>
            <a:ext cx="3565525" cy="3632200"/>
          </a:xfrm>
        </p:spPr>
      </p:pic>
      <p:sp>
        <p:nvSpPr>
          <p:cNvPr id="32773" name="Text Box 5"/>
          <p:cNvSpPr txBox="1">
            <a:spLocks noChangeArrowheads="1"/>
          </p:cNvSpPr>
          <p:nvPr/>
        </p:nvSpPr>
        <p:spPr bwMode="auto">
          <a:xfrm>
            <a:off x="3374118" y="5749200"/>
            <a:ext cx="2743200" cy="396875"/>
          </a:xfrm>
          <a:prstGeom prst="rect">
            <a:avLst/>
          </a:prstGeom>
          <a:noFill/>
          <a:ln w="9525">
            <a:noFill/>
            <a:miter lim="800000"/>
            <a:headEnd/>
            <a:tailEnd/>
          </a:ln>
        </p:spPr>
        <p:txBody>
          <a:bodyPr>
            <a:prstTxWarp prst="textNoShape">
              <a:avLst/>
            </a:prstTxWarp>
            <a:spAutoFit/>
          </a:bodyPr>
          <a:lstStyle/>
          <a:p>
            <a:pPr algn="ctr" eaLnBrk="1" hangingPunct="1">
              <a:spcBef>
                <a:spcPct val="50000"/>
              </a:spcBef>
            </a:pPr>
            <a:r>
              <a:rPr lang="en-US" sz="2000" b="1" i="1" dirty="0">
                <a:solidFill>
                  <a:schemeClr val="hlink"/>
                </a:solidFill>
                <a:latin typeface="Arial" charset="0"/>
              </a:rPr>
              <a:t>Pangaea</a:t>
            </a:r>
          </a:p>
        </p:txBody>
      </p:sp>
      <p:sp>
        <p:nvSpPr>
          <p:cNvPr id="9" name="TextBox 8"/>
          <p:cNvSpPr txBox="1"/>
          <p:nvPr/>
        </p:nvSpPr>
        <p:spPr>
          <a:xfrm>
            <a:off x="4189764" y="5345668"/>
            <a:ext cx="895761" cy="369332"/>
          </a:xfrm>
          <a:prstGeom prst="rect">
            <a:avLst/>
          </a:prstGeom>
          <a:noFill/>
        </p:spPr>
        <p:txBody>
          <a:bodyPr wrap="square" rtlCol="0">
            <a:spAutoFit/>
          </a:bodyPr>
          <a:lstStyle/>
          <a:p>
            <a:r>
              <a:rPr lang="en-US" dirty="0" smtClean="0">
                <a:solidFill>
                  <a:srgbClr val="0000FF"/>
                </a:solidFill>
              </a:rPr>
              <a:t>250</a:t>
            </a:r>
            <a:r>
              <a:rPr lang="en-US" dirty="0" smtClean="0"/>
              <a:t> </a:t>
            </a:r>
            <a:r>
              <a:rPr lang="en-US" dirty="0" smtClean="0">
                <a:solidFill>
                  <a:srgbClr val="0000FF"/>
                </a:solidFill>
              </a:rPr>
              <a:t>Ma</a:t>
            </a:r>
            <a:endParaRPr lang="en-US" dirty="0">
              <a:solidFill>
                <a:srgbClr val="0000FF"/>
              </a:solidFill>
            </a:endParaRPr>
          </a:p>
        </p:txBody>
      </p:sp>
      <p:sp>
        <p:nvSpPr>
          <p:cNvPr id="10" name="TextBox 9"/>
          <p:cNvSpPr txBox="1"/>
          <p:nvPr/>
        </p:nvSpPr>
        <p:spPr>
          <a:xfrm>
            <a:off x="255661" y="313348"/>
            <a:ext cx="8708784" cy="1477328"/>
          </a:xfrm>
          <a:prstGeom prst="rect">
            <a:avLst/>
          </a:prstGeom>
          <a:noFill/>
        </p:spPr>
        <p:txBody>
          <a:bodyPr wrap="none" rtlCol="0">
            <a:spAutoFit/>
          </a:bodyPr>
          <a:lstStyle/>
          <a:p>
            <a:r>
              <a:rPr lang="en-US" dirty="0" smtClean="0"/>
              <a:t>About 250 million years ago, the entire area was part of another super continent, Pangaea.</a:t>
            </a:r>
          </a:p>
          <a:p>
            <a:r>
              <a:rPr lang="en-US" dirty="0" smtClean="0"/>
              <a:t>Closing of the ocean in between Africa and  North America created the Appalachian </a:t>
            </a:r>
          </a:p>
          <a:p>
            <a:r>
              <a:rPr lang="en-US" dirty="0"/>
              <a:t>a</a:t>
            </a:r>
            <a:r>
              <a:rPr lang="en-US" dirty="0" smtClean="0"/>
              <a:t>nd Ouachita Mountains and intrusions of molten rock (magma) along the center of the</a:t>
            </a:r>
          </a:p>
          <a:p>
            <a:r>
              <a:rPr lang="en-US" dirty="0" err="1" smtClean="0"/>
              <a:t>Reelfoot</a:t>
            </a:r>
            <a:r>
              <a:rPr lang="en-US" dirty="0" smtClean="0"/>
              <a:t> Rift</a:t>
            </a:r>
          </a:p>
          <a:p>
            <a:endParaRPr lang="en-US" dirty="0"/>
          </a:p>
        </p:txBody>
      </p:sp>
    </p:spTree>
    <p:extLst>
      <p:ext uri="{BB962C8B-B14F-4D97-AF65-F5344CB8AC3E}">
        <p14:creationId xmlns:p14="http://schemas.microsoft.com/office/powerpoint/2010/main" val="224199396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NMSZ15.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74700"/>
            <a:ext cx="9144000" cy="5304201"/>
          </a:xfrm>
          <a:prstGeom prst="rect">
            <a:avLst/>
          </a:prstGeom>
        </p:spPr>
      </p:pic>
      <p:sp>
        <p:nvSpPr>
          <p:cNvPr id="3" name="TextBox 2"/>
          <p:cNvSpPr txBox="1"/>
          <p:nvPr/>
        </p:nvSpPr>
        <p:spPr>
          <a:xfrm>
            <a:off x="179705" y="5739213"/>
            <a:ext cx="4123019" cy="923330"/>
          </a:xfrm>
          <a:prstGeom prst="rect">
            <a:avLst/>
          </a:prstGeom>
          <a:noFill/>
        </p:spPr>
        <p:txBody>
          <a:bodyPr wrap="none" rtlCol="0">
            <a:spAutoFit/>
          </a:bodyPr>
          <a:lstStyle/>
          <a:p>
            <a:r>
              <a:rPr lang="en-US" dirty="0" smtClean="0"/>
              <a:t>Blue: Mississippian-Pennsylvanian</a:t>
            </a:r>
          </a:p>
          <a:p>
            <a:r>
              <a:rPr lang="en-US" dirty="0" err="1" smtClean="0"/>
              <a:t>synorogenic</a:t>
            </a:r>
            <a:r>
              <a:rPr lang="en-US" dirty="0" smtClean="0"/>
              <a:t> shallow marine </a:t>
            </a:r>
            <a:r>
              <a:rPr lang="en-US" dirty="0" err="1" smtClean="0"/>
              <a:t>clastic</a:t>
            </a:r>
            <a:r>
              <a:rPr lang="en-US" dirty="0" smtClean="0"/>
              <a:t> </a:t>
            </a:r>
            <a:r>
              <a:rPr lang="en-US" dirty="0" err="1" smtClean="0"/>
              <a:t>facies</a:t>
            </a:r>
            <a:endParaRPr lang="en-US" dirty="0" smtClean="0"/>
          </a:p>
          <a:p>
            <a:r>
              <a:rPr lang="en-US" dirty="0" smtClean="0"/>
              <a:t>Deposited during construction of Pangaea</a:t>
            </a:r>
            <a:endParaRPr lang="en-US" dirty="0"/>
          </a:p>
        </p:txBody>
      </p:sp>
      <p:sp>
        <p:nvSpPr>
          <p:cNvPr id="4" name="TextBox 3"/>
          <p:cNvSpPr txBox="1"/>
          <p:nvPr/>
        </p:nvSpPr>
        <p:spPr>
          <a:xfrm>
            <a:off x="7092366" y="6317175"/>
            <a:ext cx="1445565" cy="369332"/>
          </a:xfrm>
          <a:prstGeom prst="rect">
            <a:avLst/>
          </a:prstGeom>
          <a:noFill/>
        </p:spPr>
        <p:txBody>
          <a:bodyPr wrap="none" rtlCol="0">
            <a:spAutoFit/>
          </a:bodyPr>
          <a:lstStyle/>
          <a:p>
            <a:r>
              <a:rPr lang="en-US" dirty="0" smtClean="0"/>
              <a:t>Thomas 2011</a:t>
            </a:r>
            <a:endParaRPr lang="en-US" dirty="0"/>
          </a:p>
        </p:txBody>
      </p:sp>
    </p:spTree>
    <p:extLst>
      <p:ext uri="{BB962C8B-B14F-4D97-AF65-F5344CB8AC3E}">
        <p14:creationId xmlns:p14="http://schemas.microsoft.com/office/powerpoint/2010/main" val="27570855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061674" y="393018"/>
            <a:ext cx="6985000" cy="5067300"/>
          </a:xfrm>
          <a:prstGeom prst="rect">
            <a:avLst/>
          </a:prstGeom>
        </p:spPr>
      </p:pic>
      <p:sp>
        <p:nvSpPr>
          <p:cNvPr id="5" name="TextBox 4"/>
          <p:cNvSpPr txBox="1"/>
          <p:nvPr/>
        </p:nvSpPr>
        <p:spPr>
          <a:xfrm>
            <a:off x="790834" y="5478194"/>
            <a:ext cx="7943200" cy="923330"/>
          </a:xfrm>
          <a:prstGeom prst="rect">
            <a:avLst/>
          </a:prstGeom>
          <a:noFill/>
        </p:spPr>
        <p:txBody>
          <a:bodyPr wrap="none" rtlCol="0">
            <a:spAutoFit/>
          </a:bodyPr>
          <a:lstStyle/>
          <a:p>
            <a:r>
              <a:rPr lang="en-US" dirty="0" smtClean="0"/>
              <a:t>More intrusion of magmas occurred along the edges of the </a:t>
            </a:r>
            <a:r>
              <a:rPr lang="en-US" dirty="0" err="1" smtClean="0"/>
              <a:t>Reelfoot</a:t>
            </a:r>
            <a:r>
              <a:rPr lang="en-US" dirty="0" smtClean="0"/>
              <a:t> Rift when the </a:t>
            </a:r>
          </a:p>
          <a:p>
            <a:r>
              <a:rPr lang="en-US" dirty="0" smtClean="0"/>
              <a:t>Bermuda </a:t>
            </a:r>
            <a:r>
              <a:rPr lang="en-US" dirty="0" err="1" smtClean="0"/>
              <a:t>shotspot</a:t>
            </a:r>
            <a:r>
              <a:rPr lang="en-US" dirty="0" smtClean="0"/>
              <a:t> </a:t>
            </a:r>
            <a:r>
              <a:rPr lang="en-US" dirty="0" smtClean="0"/>
              <a:t>passed by just to the south.</a:t>
            </a:r>
          </a:p>
          <a:p>
            <a:endParaRPr lang="en-US" dirty="0"/>
          </a:p>
        </p:txBody>
      </p:sp>
      <p:sp>
        <p:nvSpPr>
          <p:cNvPr id="2" name="TextBox 1"/>
          <p:cNvSpPr txBox="1"/>
          <p:nvPr/>
        </p:nvSpPr>
        <p:spPr>
          <a:xfrm>
            <a:off x="922487" y="6242442"/>
            <a:ext cx="2327530" cy="369332"/>
          </a:xfrm>
          <a:prstGeom prst="rect">
            <a:avLst/>
          </a:prstGeom>
          <a:noFill/>
        </p:spPr>
        <p:txBody>
          <a:bodyPr wrap="none" rtlCol="0">
            <a:spAutoFit/>
          </a:bodyPr>
          <a:lstStyle/>
          <a:p>
            <a:r>
              <a:rPr lang="en-US" dirty="0" smtClean="0"/>
              <a:t>Cretaceous- Paleocene</a:t>
            </a:r>
            <a:endParaRPr lang="en-US" dirty="0"/>
          </a:p>
        </p:txBody>
      </p:sp>
    </p:spTree>
    <p:extLst>
      <p:ext uri="{BB962C8B-B14F-4D97-AF65-F5344CB8AC3E}">
        <p14:creationId xmlns:p14="http://schemas.microsoft.com/office/powerpoint/2010/main" val="3177421807"/>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intrusionsmodif2.jpg"/>
          <p:cNvPicPr>
            <a:picLocks noGrp="1" noChangeAspect="1"/>
          </p:cNvPicPr>
          <p:nvPr>
            <p:ph idx="1"/>
          </p:nvPr>
        </p:nvPicPr>
        <p:blipFill>
          <a:blip r:embed="rId2"/>
          <a:srcRect l="-65589" r="-65589"/>
          <a:stretch>
            <a:fillRect/>
          </a:stretch>
        </p:blipFill>
        <p:spPr>
          <a:xfrm>
            <a:off x="-1901478" y="-288249"/>
            <a:ext cx="14135370" cy="7773909"/>
          </a:xfrm>
        </p:spPr>
      </p:pic>
      <p:sp>
        <p:nvSpPr>
          <p:cNvPr id="3" name="TextBox 2"/>
          <p:cNvSpPr txBox="1"/>
          <p:nvPr/>
        </p:nvSpPr>
        <p:spPr>
          <a:xfrm>
            <a:off x="236773" y="1947898"/>
            <a:ext cx="2292477" cy="646331"/>
          </a:xfrm>
          <a:prstGeom prst="rect">
            <a:avLst/>
          </a:prstGeom>
          <a:noFill/>
        </p:spPr>
        <p:txBody>
          <a:bodyPr wrap="none" rtlCol="0">
            <a:spAutoFit/>
          </a:bodyPr>
          <a:lstStyle/>
          <a:p>
            <a:r>
              <a:rPr lang="en-US" dirty="0" smtClean="0"/>
              <a:t>Many intrusions in the</a:t>
            </a:r>
          </a:p>
          <a:p>
            <a:r>
              <a:rPr lang="en-US" dirty="0" smtClean="0"/>
              <a:t>crust</a:t>
            </a:r>
            <a:endParaRPr lang="en-US" dirty="0"/>
          </a:p>
        </p:txBody>
      </p:sp>
    </p:spTree>
    <p:extLst>
      <p:ext uri="{BB962C8B-B14F-4D97-AF65-F5344CB8AC3E}">
        <p14:creationId xmlns:p14="http://schemas.microsoft.com/office/powerpoint/2010/main" val="4112157111"/>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342900"/>
            <a:ext cx="9144000" cy="6158484"/>
          </a:xfrm>
          <a:prstGeom prst="rect">
            <a:avLst/>
          </a:prstGeom>
        </p:spPr>
      </p:pic>
    </p:spTree>
    <p:extLst>
      <p:ext uri="{BB962C8B-B14F-4D97-AF65-F5344CB8AC3E}">
        <p14:creationId xmlns:p14="http://schemas.microsoft.com/office/powerpoint/2010/main" val="24128193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638300" y="850900"/>
            <a:ext cx="5854700" cy="5156200"/>
          </a:xfrm>
          <a:prstGeom prst="rect">
            <a:avLst/>
          </a:prstGeom>
        </p:spPr>
      </p:pic>
      <p:sp>
        <p:nvSpPr>
          <p:cNvPr id="2" name="Rectangle 1"/>
          <p:cNvSpPr/>
          <p:nvPr/>
        </p:nvSpPr>
        <p:spPr>
          <a:xfrm>
            <a:off x="1542804" y="5300616"/>
            <a:ext cx="5950196" cy="83970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p:cNvSpPr txBox="1"/>
          <p:nvPr/>
        </p:nvSpPr>
        <p:spPr>
          <a:xfrm>
            <a:off x="2936663" y="5213921"/>
            <a:ext cx="1713780" cy="461665"/>
          </a:xfrm>
          <a:prstGeom prst="rect">
            <a:avLst/>
          </a:prstGeom>
          <a:noFill/>
        </p:spPr>
        <p:txBody>
          <a:bodyPr wrap="none" rtlCol="0">
            <a:spAutoFit/>
          </a:bodyPr>
          <a:lstStyle/>
          <a:p>
            <a:r>
              <a:rPr lang="en-US" sz="2400" dirty="0" smtClean="0"/>
              <a:t>Mafic pillow</a:t>
            </a:r>
            <a:endParaRPr lang="en-US" sz="2400" dirty="0"/>
          </a:p>
        </p:txBody>
      </p:sp>
    </p:spTree>
    <p:extLst>
      <p:ext uri="{BB962C8B-B14F-4D97-AF65-F5344CB8AC3E}">
        <p14:creationId xmlns:p14="http://schemas.microsoft.com/office/powerpoint/2010/main" val="2677551383"/>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artoon.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11208" y="985491"/>
            <a:ext cx="7696200" cy="554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1152196" y="409355"/>
            <a:ext cx="6628249" cy="646331"/>
          </a:xfrm>
          <a:prstGeom prst="rect">
            <a:avLst/>
          </a:prstGeom>
          <a:noFill/>
        </p:spPr>
        <p:txBody>
          <a:bodyPr wrap="none" rtlCol="0">
            <a:spAutoFit/>
          </a:bodyPr>
          <a:lstStyle/>
          <a:p>
            <a:r>
              <a:rPr lang="en-US" dirty="0"/>
              <a:t>All of this was long ago so WHY DO WE HAVE EARTHQUAKES NOW??</a:t>
            </a:r>
          </a:p>
          <a:p>
            <a:endParaRPr lang="en-US" dirty="0"/>
          </a:p>
        </p:txBody>
      </p:sp>
      <p:grpSp>
        <p:nvGrpSpPr>
          <p:cNvPr id="10" name="Group 9"/>
          <p:cNvGrpSpPr/>
          <p:nvPr/>
        </p:nvGrpSpPr>
        <p:grpSpPr>
          <a:xfrm>
            <a:off x="3781310" y="3024722"/>
            <a:ext cx="2193790" cy="1712421"/>
            <a:chOff x="3781310" y="3024722"/>
            <a:chExt cx="2193790" cy="1712421"/>
          </a:xfrm>
        </p:grpSpPr>
        <p:grpSp>
          <p:nvGrpSpPr>
            <p:cNvPr id="6" name="Group 5"/>
            <p:cNvGrpSpPr/>
            <p:nvPr/>
          </p:nvGrpSpPr>
          <p:grpSpPr>
            <a:xfrm>
              <a:off x="3781310" y="3723756"/>
              <a:ext cx="2193790" cy="1013387"/>
              <a:chOff x="128292" y="3441547"/>
              <a:chExt cx="2193790" cy="1013387"/>
            </a:xfrm>
          </p:grpSpPr>
          <p:sp>
            <p:nvSpPr>
              <p:cNvPr id="4" name="Rectangle 3"/>
              <p:cNvSpPr/>
              <p:nvPr/>
            </p:nvSpPr>
            <p:spPr>
              <a:xfrm>
                <a:off x="128292" y="3441547"/>
                <a:ext cx="2193790" cy="1013387"/>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410534" y="3710662"/>
                <a:ext cx="1658327" cy="461665"/>
              </a:xfrm>
              <a:prstGeom prst="rect">
                <a:avLst/>
              </a:prstGeom>
              <a:noFill/>
            </p:spPr>
            <p:txBody>
              <a:bodyPr wrap="none" rtlCol="0">
                <a:spAutoFit/>
              </a:bodyPr>
              <a:lstStyle/>
              <a:p>
                <a:r>
                  <a:rPr lang="en-US" sz="2400" dirty="0" smtClean="0">
                    <a:solidFill>
                      <a:srgbClr val="FF0000"/>
                    </a:solidFill>
                  </a:rPr>
                  <a:t>VERY WEAK</a:t>
                </a:r>
                <a:endParaRPr lang="en-US" sz="2400" dirty="0">
                  <a:solidFill>
                    <a:srgbClr val="FF0000"/>
                  </a:solidFill>
                </a:endParaRPr>
              </a:p>
            </p:txBody>
          </p:sp>
        </p:grpSp>
        <p:grpSp>
          <p:nvGrpSpPr>
            <p:cNvPr id="9" name="Group 8"/>
            <p:cNvGrpSpPr/>
            <p:nvPr/>
          </p:nvGrpSpPr>
          <p:grpSpPr>
            <a:xfrm>
              <a:off x="4063552" y="3024722"/>
              <a:ext cx="1479538" cy="461665"/>
              <a:chOff x="104746" y="1492720"/>
              <a:chExt cx="1479538" cy="461665"/>
            </a:xfrm>
          </p:grpSpPr>
          <p:sp>
            <p:nvSpPr>
              <p:cNvPr id="7" name="Rectangle 6"/>
              <p:cNvSpPr/>
              <p:nvPr/>
            </p:nvSpPr>
            <p:spPr>
              <a:xfrm>
                <a:off x="104746" y="1505814"/>
                <a:ext cx="1479538" cy="432103"/>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p:nvSpPr>
            <p:spPr>
              <a:xfrm>
                <a:off x="248772" y="1492720"/>
                <a:ext cx="1239793" cy="461665"/>
              </a:xfrm>
              <a:prstGeom prst="rect">
                <a:avLst/>
              </a:prstGeom>
              <a:noFill/>
            </p:spPr>
            <p:txBody>
              <a:bodyPr wrap="none" rtlCol="0">
                <a:spAutoFit/>
              </a:bodyPr>
              <a:lstStyle/>
              <a:p>
                <a:r>
                  <a:rPr lang="en-US" sz="2400" dirty="0" smtClean="0">
                    <a:solidFill>
                      <a:srgbClr val="FF0000"/>
                    </a:solidFill>
                  </a:rPr>
                  <a:t>STRONG</a:t>
                </a:r>
                <a:endParaRPr lang="en-US" sz="2400" dirty="0">
                  <a:solidFill>
                    <a:srgbClr val="FF0000"/>
                  </a:solidFill>
                </a:endParaRPr>
              </a:p>
            </p:txBody>
          </p:sp>
        </p:grpSp>
      </p:grpSp>
    </p:spTree>
    <p:extLst>
      <p:ext uri="{BB962C8B-B14F-4D97-AF65-F5344CB8AC3E}">
        <p14:creationId xmlns:p14="http://schemas.microsoft.com/office/powerpoint/2010/main" val="368997487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571500"/>
            <a:ext cx="9144000" cy="5692005"/>
          </a:xfrm>
          <a:prstGeom prst="rect">
            <a:avLst/>
          </a:prstGeom>
        </p:spPr>
      </p:pic>
      <p:sp>
        <p:nvSpPr>
          <p:cNvPr id="3" name="TextBox 2"/>
          <p:cNvSpPr txBox="1"/>
          <p:nvPr/>
        </p:nvSpPr>
        <p:spPr>
          <a:xfrm>
            <a:off x="3799286" y="-20989"/>
            <a:ext cx="2076009" cy="584776"/>
          </a:xfrm>
          <a:prstGeom prst="rect">
            <a:avLst/>
          </a:prstGeom>
          <a:noFill/>
        </p:spPr>
        <p:txBody>
          <a:bodyPr wrap="none" rtlCol="0">
            <a:spAutoFit/>
          </a:bodyPr>
          <a:lstStyle/>
          <a:p>
            <a:r>
              <a:rPr lang="en-US" sz="3200" dirty="0" err="1" smtClean="0"/>
              <a:t>EarthScope</a:t>
            </a:r>
            <a:endParaRPr lang="en-US" sz="3200" dirty="0"/>
          </a:p>
        </p:txBody>
      </p:sp>
    </p:spTree>
    <p:extLst>
      <p:ext uri="{BB962C8B-B14F-4D97-AF65-F5344CB8AC3E}">
        <p14:creationId xmlns:p14="http://schemas.microsoft.com/office/powerpoint/2010/main" val="24744403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220575" y="263870"/>
            <a:ext cx="6399425" cy="5197130"/>
            <a:chOff x="1220575" y="263870"/>
            <a:chExt cx="6399425" cy="5197130"/>
          </a:xfrm>
        </p:grpSpPr>
        <p:pic>
          <p:nvPicPr>
            <p:cNvPr id="5" name="Picture 4"/>
            <p:cNvPicPr>
              <a:picLocks noChangeAspect="1"/>
            </p:cNvPicPr>
            <p:nvPr/>
          </p:nvPicPr>
          <p:blipFill>
            <a:blip r:embed="rId2"/>
            <a:stretch>
              <a:fillRect/>
            </a:stretch>
          </p:blipFill>
          <p:spPr>
            <a:xfrm>
              <a:off x="1524000" y="1397000"/>
              <a:ext cx="6096000" cy="4064000"/>
            </a:xfrm>
            <a:prstGeom prst="rect">
              <a:avLst/>
            </a:prstGeom>
          </p:spPr>
        </p:pic>
        <p:sp>
          <p:nvSpPr>
            <p:cNvPr id="6" name="TextBox 5"/>
            <p:cNvSpPr txBox="1"/>
            <p:nvPr/>
          </p:nvSpPr>
          <p:spPr>
            <a:xfrm>
              <a:off x="1220575" y="263870"/>
              <a:ext cx="4771671" cy="1200329"/>
            </a:xfrm>
            <a:prstGeom prst="rect">
              <a:avLst/>
            </a:prstGeom>
            <a:noFill/>
          </p:spPr>
          <p:txBody>
            <a:bodyPr wrap="none" rtlCol="0">
              <a:spAutoFit/>
            </a:bodyPr>
            <a:lstStyle/>
            <a:p>
              <a:r>
                <a:rPr lang="en-US" dirty="0" smtClean="0"/>
                <a:t>Where is Missouri?</a:t>
              </a:r>
            </a:p>
            <a:p>
              <a:r>
                <a:rPr lang="en-US" dirty="0" smtClean="0"/>
                <a:t>Blue flight paths – plane did not fly over Missouri</a:t>
              </a:r>
            </a:p>
            <a:p>
              <a:r>
                <a:rPr lang="en-US" dirty="0" smtClean="0"/>
                <a:t>Red flight path - plane flew over Missouri</a:t>
              </a:r>
            </a:p>
            <a:p>
              <a:endParaRPr lang="en-US" dirty="0"/>
            </a:p>
          </p:txBody>
        </p:sp>
      </p:grpSp>
    </p:spTree>
    <p:extLst>
      <p:ext uri="{BB962C8B-B14F-4D97-AF65-F5344CB8AC3E}">
        <p14:creationId xmlns:p14="http://schemas.microsoft.com/office/powerpoint/2010/main" val="255189875"/>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SA1.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51170"/>
            <a:ext cx="9144000" cy="5010878"/>
          </a:xfrm>
          <a:prstGeom prst="rect">
            <a:avLst/>
          </a:prstGeom>
        </p:spPr>
      </p:pic>
      <p:sp>
        <p:nvSpPr>
          <p:cNvPr id="5" name="TextBox 4"/>
          <p:cNvSpPr txBox="1"/>
          <p:nvPr/>
        </p:nvSpPr>
        <p:spPr>
          <a:xfrm>
            <a:off x="307887" y="259791"/>
            <a:ext cx="8384852" cy="646331"/>
          </a:xfrm>
          <a:prstGeom prst="rect">
            <a:avLst/>
          </a:prstGeom>
          <a:noFill/>
        </p:spPr>
        <p:txBody>
          <a:bodyPr wrap="none" rtlCol="0">
            <a:spAutoFit/>
          </a:bodyPr>
          <a:lstStyle/>
          <a:p>
            <a:r>
              <a:rPr lang="en-US" dirty="0" smtClean="0"/>
              <a:t>S-wave velocity model using surface waves recorded by </a:t>
            </a:r>
            <a:r>
              <a:rPr lang="en-US" dirty="0" err="1" smtClean="0"/>
              <a:t>EarthScope</a:t>
            </a:r>
            <a:r>
              <a:rPr lang="en-US" dirty="0" smtClean="0"/>
              <a:t> TA stations stations.</a:t>
            </a:r>
          </a:p>
          <a:p>
            <a:r>
              <a:rPr lang="en-US" dirty="0" smtClean="0"/>
              <a:t>Note the low velocity zone associated with the New Madrid seismic zone. </a:t>
            </a:r>
            <a:endParaRPr lang="en-US" dirty="0"/>
          </a:p>
        </p:txBody>
      </p:sp>
      <p:sp>
        <p:nvSpPr>
          <p:cNvPr id="6" name="TextBox 5"/>
          <p:cNvSpPr txBox="1"/>
          <p:nvPr/>
        </p:nvSpPr>
        <p:spPr>
          <a:xfrm>
            <a:off x="4416253" y="6262048"/>
            <a:ext cx="2652138" cy="369332"/>
          </a:xfrm>
          <a:prstGeom prst="rect">
            <a:avLst/>
          </a:prstGeom>
          <a:noFill/>
        </p:spPr>
        <p:txBody>
          <a:bodyPr wrap="none" rtlCol="0">
            <a:spAutoFit/>
          </a:bodyPr>
          <a:lstStyle/>
          <a:p>
            <a:r>
              <a:rPr lang="en-US" dirty="0" err="1" smtClean="0"/>
              <a:t>Pollitz</a:t>
            </a:r>
            <a:r>
              <a:rPr lang="en-US" dirty="0" smtClean="0"/>
              <a:t> and Mooney (2014)</a:t>
            </a:r>
            <a:endParaRPr lang="en-US" dirty="0"/>
          </a:p>
        </p:txBody>
      </p:sp>
    </p:spTree>
    <p:extLst>
      <p:ext uri="{BB962C8B-B14F-4D97-AF65-F5344CB8AC3E}">
        <p14:creationId xmlns:p14="http://schemas.microsoft.com/office/powerpoint/2010/main" val="2734348597"/>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SA2.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57300" y="0"/>
            <a:ext cx="6629107" cy="6858000"/>
          </a:xfrm>
          <a:prstGeom prst="rect">
            <a:avLst/>
          </a:prstGeom>
        </p:spPr>
      </p:pic>
      <p:sp>
        <p:nvSpPr>
          <p:cNvPr id="3" name="TextBox 2"/>
          <p:cNvSpPr txBox="1"/>
          <p:nvPr/>
        </p:nvSpPr>
        <p:spPr>
          <a:xfrm>
            <a:off x="4560575" y="4464556"/>
            <a:ext cx="3813865" cy="646331"/>
          </a:xfrm>
          <a:prstGeom prst="rect">
            <a:avLst/>
          </a:prstGeom>
          <a:noFill/>
        </p:spPr>
        <p:txBody>
          <a:bodyPr wrap="none" rtlCol="0">
            <a:spAutoFit/>
          </a:bodyPr>
          <a:lstStyle/>
          <a:p>
            <a:r>
              <a:rPr lang="en-US" dirty="0" smtClean="0"/>
              <a:t>P-wave velocity model based upon</a:t>
            </a:r>
          </a:p>
          <a:p>
            <a:r>
              <a:rPr lang="en-US" dirty="0" err="1"/>
              <a:t>t</a:t>
            </a:r>
            <a:r>
              <a:rPr lang="en-US" dirty="0" err="1" smtClean="0"/>
              <a:t>eleseismic</a:t>
            </a:r>
            <a:r>
              <a:rPr lang="en-US" dirty="0" smtClean="0"/>
              <a:t> arrival times at TA stations</a:t>
            </a:r>
            <a:endParaRPr lang="en-US" dirty="0"/>
          </a:p>
        </p:txBody>
      </p:sp>
      <p:sp>
        <p:nvSpPr>
          <p:cNvPr id="4" name="TextBox 3"/>
          <p:cNvSpPr txBox="1"/>
          <p:nvPr/>
        </p:nvSpPr>
        <p:spPr>
          <a:xfrm>
            <a:off x="5060891" y="6196495"/>
            <a:ext cx="1843661" cy="369332"/>
          </a:xfrm>
          <a:prstGeom prst="rect">
            <a:avLst/>
          </a:prstGeom>
          <a:noFill/>
        </p:spPr>
        <p:txBody>
          <a:bodyPr wrap="none" rtlCol="0">
            <a:spAutoFit/>
          </a:bodyPr>
          <a:lstStyle/>
          <a:p>
            <a:r>
              <a:rPr lang="en-US" dirty="0" smtClean="0"/>
              <a:t>Chen et al. (2014)</a:t>
            </a:r>
            <a:endParaRPr lang="en-US" dirty="0"/>
          </a:p>
        </p:txBody>
      </p:sp>
      <p:sp>
        <p:nvSpPr>
          <p:cNvPr id="5" name="TextBox 4"/>
          <p:cNvSpPr txBox="1"/>
          <p:nvPr/>
        </p:nvSpPr>
        <p:spPr>
          <a:xfrm>
            <a:off x="157429" y="818709"/>
            <a:ext cx="1126368" cy="1477328"/>
          </a:xfrm>
          <a:prstGeom prst="rect">
            <a:avLst/>
          </a:prstGeom>
          <a:noFill/>
        </p:spPr>
        <p:txBody>
          <a:bodyPr wrap="none" rtlCol="0">
            <a:spAutoFit/>
          </a:bodyPr>
          <a:lstStyle/>
          <a:p>
            <a:r>
              <a:rPr lang="en-US" dirty="0" smtClean="0"/>
              <a:t>Red – low</a:t>
            </a:r>
          </a:p>
          <a:p>
            <a:r>
              <a:rPr lang="en-US" dirty="0"/>
              <a:t>v</a:t>
            </a:r>
            <a:r>
              <a:rPr lang="en-US" dirty="0" smtClean="0"/>
              <a:t>elocity</a:t>
            </a:r>
          </a:p>
          <a:p>
            <a:endParaRPr lang="en-US" dirty="0"/>
          </a:p>
          <a:p>
            <a:r>
              <a:rPr lang="en-US" dirty="0" smtClean="0"/>
              <a:t>Blue- high</a:t>
            </a:r>
          </a:p>
          <a:p>
            <a:r>
              <a:rPr lang="en-US" dirty="0" smtClean="0"/>
              <a:t>velocity</a:t>
            </a:r>
            <a:endParaRPr lang="en-US" dirty="0"/>
          </a:p>
        </p:txBody>
      </p:sp>
    </p:spTree>
    <p:extLst>
      <p:ext uri="{BB962C8B-B14F-4D97-AF65-F5344CB8AC3E}">
        <p14:creationId xmlns:p14="http://schemas.microsoft.com/office/powerpoint/2010/main" val="3500704249"/>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SA5.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5968" y="72712"/>
            <a:ext cx="6667500" cy="6007100"/>
          </a:xfrm>
          <a:prstGeom prst="rect">
            <a:avLst/>
          </a:prstGeom>
        </p:spPr>
      </p:pic>
      <p:sp>
        <p:nvSpPr>
          <p:cNvPr id="4" name="TextBox 3"/>
          <p:cNvSpPr txBox="1"/>
          <p:nvPr/>
        </p:nvSpPr>
        <p:spPr>
          <a:xfrm>
            <a:off x="6917833" y="461851"/>
            <a:ext cx="2172390" cy="2308324"/>
          </a:xfrm>
          <a:prstGeom prst="rect">
            <a:avLst/>
          </a:prstGeom>
          <a:noFill/>
        </p:spPr>
        <p:txBody>
          <a:bodyPr wrap="none" rtlCol="0">
            <a:spAutoFit/>
          </a:bodyPr>
          <a:lstStyle/>
          <a:p>
            <a:r>
              <a:rPr lang="en-US" u="sng" dirty="0" smtClean="0"/>
              <a:t>Stations</a:t>
            </a:r>
          </a:p>
          <a:p>
            <a:r>
              <a:rPr lang="en-US" dirty="0" smtClean="0"/>
              <a:t>TA: Green squares</a:t>
            </a:r>
          </a:p>
          <a:p>
            <a:endParaRPr lang="en-US" dirty="0" smtClean="0"/>
          </a:p>
          <a:p>
            <a:r>
              <a:rPr lang="en-US" dirty="0" smtClean="0"/>
              <a:t>NELE: Blue, purple, </a:t>
            </a:r>
          </a:p>
          <a:p>
            <a:r>
              <a:rPr lang="en-US" dirty="0"/>
              <a:t>o</a:t>
            </a:r>
            <a:r>
              <a:rPr lang="en-US" dirty="0" smtClean="0"/>
              <a:t>range, red circles</a:t>
            </a:r>
          </a:p>
          <a:p>
            <a:r>
              <a:rPr lang="en-US" dirty="0"/>
              <a:t>a</a:t>
            </a:r>
            <a:r>
              <a:rPr lang="en-US" dirty="0" smtClean="0"/>
              <a:t>nd black stars</a:t>
            </a:r>
          </a:p>
          <a:p>
            <a:endParaRPr lang="en-US" dirty="0"/>
          </a:p>
          <a:p>
            <a:r>
              <a:rPr lang="en-US" dirty="0" smtClean="0"/>
              <a:t>NMSZ: white squares</a:t>
            </a:r>
            <a:endParaRPr lang="en-US" dirty="0"/>
          </a:p>
        </p:txBody>
      </p:sp>
      <p:sp>
        <p:nvSpPr>
          <p:cNvPr id="3" name="TextBox 2"/>
          <p:cNvSpPr txBox="1"/>
          <p:nvPr/>
        </p:nvSpPr>
        <p:spPr>
          <a:xfrm>
            <a:off x="6917833" y="3183467"/>
            <a:ext cx="1315948" cy="1754327"/>
          </a:xfrm>
          <a:prstGeom prst="rect">
            <a:avLst/>
          </a:prstGeom>
          <a:noFill/>
        </p:spPr>
        <p:txBody>
          <a:bodyPr wrap="none" rtlCol="0">
            <a:spAutoFit/>
          </a:bodyPr>
          <a:lstStyle/>
          <a:p>
            <a:r>
              <a:rPr lang="en-US" dirty="0" smtClean="0"/>
              <a:t>NELE: </a:t>
            </a:r>
          </a:p>
          <a:p>
            <a:r>
              <a:rPr lang="en-US" dirty="0" smtClean="0"/>
              <a:t>Northern</a:t>
            </a:r>
          </a:p>
          <a:p>
            <a:r>
              <a:rPr lang="en-US" dirty="0" smtClean="0"/>
              <a:t>Embayment</a:t>
            </a:r>
          </a:p>
          <a:p>
            <a:r>
              <a:rPr lang="en-US" dirty="0" smtClean="0"/>
              <a:t>Lithosphere</a:t>
            </a:r>
          </a:p>
          <a:p>
            <a:r>
              <a:rPr lang="en-US" dirty="0" smtClean="0"/>
              <a:t>Experiment</a:t>
            </a:r>
            <a:endParaRPr lang="en-US" dirty="0"/>
          </a:p>
          <a:p>
            <a:r>
              <a:rPr lang="en-US" dirty="0" smtClean="0"/>
              <a:t>2011-2015</a:t>
            </a:r>
            <a:endParaRPr lang="en-US" dirty="0"/>
          </a:p>
        </p:txBody>
      </p:sp>
    </p:spTree>
    <p:extLst>
      <p:ext uri="{BB962C8B-B14F-4D97-AF65-F5344CB8AC3E}">
        <p14:creationId xmlns:p14="http://schemas.microsoft.com/office/powerpoint/2010/main" val="873691575"/>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935609" y="358788"/>
            <a:ext cx="6925919" cy="369332"/>
          </a:xfrm>
          <a:prstGeom prst="rect">
            <a:avLst/>
          </a:prstGeom>
          <a:noFill/>
        </p:spPr>
        <p:txBody>
          <a:bodyPr wrap="none" rtlCol="0">
            <a:spAutoFit/>
          </a:bodyPr>
          <a:lstStyle/>
          <a:p>
            <a:r>
              <a:rPr lang="en-US" dirty="0" smtClean="0"/>
              <a:t>What is producing the low velocities in the mantle?  Three main factors:</a:t>
            </a:r>
            <a:endParaRPr lang="en-US" dirty="0"/>
          </a:p>
        </p:txBody>
      </p:sp>
      <p:sp>
        <p:nvSpPr>
          <p:cNvPr id="4" name="TextBox 3"/>
          <p:cNvSpPr txBox="1"/>
          <p:nvPr/>
        </p:nvSpPr>
        <p:spPr>
          <a:xfrm>
            <a:off x="2802467" y="745053"/>
            <a:ext cx="2800767" cy="923330"/>
          </a:xfrm>
          <a:prstGeom prst="rect">
            <a:avLst/>
          </a:prstGeom>
          <a:noFill/>
        </p:spPr>
        <p:txBody>
          <a:bodyPr wrap="none" rtlCol="0">
            <a:spAutoFit/>
          </a:bodyPr>
          <a:lstStyle/>
          <a:p>
            <a:pPr marL="285750" indent="-285750">
              <a:buFont typeface="Arial"/>
              <a:buChar char="•"/>
            </a:pPr>
            <a:r>
              <a:rPr lang="en-US" dirty="0" smtClean="0"/>
              <a:t>Compositional variations</a:t>
            </a:r>
          </a:p>
          <a:p>
            <a:pPr marL="285750" indent="-285750">
              <a:buFont typeface="Arial"/>
              <a:buChar char="•"/>
            </a:pPr>
            <a:r>
              <a:rPr lang="en-US" dirty="0"/>
              <a:t>Temperature variations</a:t>
            </a:r>
          </a:p>
          <a:p>
            <a:pPr marL="285750" indent="-285750">
              <a:buFont typeface="Arial"/>
              <a:buChar char="•"/>
            </a:pPr>
            <a:r>
              <a:rPr lang="en-US" dirty="0" smtClean="0"/>
              <a:t>Presence of fluids</a:t>
            </a:r>
          </a:p>
        </p:txBody>
      </p:sp>
      <p:grpSp>
        <p:nvGrpSpPr>
          <p:cNvPr id="8" name="Group 7"/>
          <p:cNvGrpSpPr/>
          <p:nvPr/>
        </p:nvGrpSpPr>
        <p:grpSpPr>
          <a:xfrm>
            <a:off x="922871" y="1757288"/>
            <a:ext cx="6779846" cy="961430"/>
            <a:chOff x="575989" y="3018369"/>
            <a:chExt cx="6779846" cy="961430"/>
          </a:xfrm>
        </p:grpSpPr>
        <p:sp>
          <p:nvSpPr>
            <p:cNvPr id="5" name="TextBox 4"/>
            <p:cNvSpPr txBox="1"/>
            <p:nvPr/>
          </p:nvSpPr>
          <p:spPr>
            <a:xfrm>
              <a:off x="575989" y="3056469"/>
              <a:ext cx="6779846" cy="923330"/>
            </a:xfrm>
            <a:prstGeom prst="rect">
              <a:avLst/>
            </a:prstGeom>
            <a:noFill/>
          </p:spPr>
          <p:txBody>
            <a:bodyPr wrap="none" rtlCol="0">
              <a:spAutoFit/>
            </a:bodyPr>
            <a:lstStyle/>
            <a:p>
              <a:r>
                <a:rPr lang="en-US" dirty="0"/>
                <a:t>T</a:t>
              </a:r>
              <a:r>
                <a:rPr lang="en-US" dirty="0" smtClean="0"/>
                <a:t>he similar</a:t>
              </a:r>
              <a:r>
                <a:rPr lang="en-US" dirty="0"/>
                <a:t> </a:t>
              </a:r>
              <a:r>
                <a:rPr lang="en-US" dirty="0" err="1" smtClean="0"/>
                <a:t>Vp</a:t>
              </a:r>
              <a:r>
                <a:rPr lang="en-US" dirty="0" smtClean="0"/>
                <a:t> and </a:t>
              </a:r>
              <a:r>
                <a:rPr lang="en-US" dirty="0" err="1" smtClean="0"/>
                <a:t>Vs</a:t>
              </a:r>
              <a:r>
                <a:rPr lang="en-US" dirty="0" smtClean="0"/>
                <a:t> anomaly magnitudes provide </a:t>
              </a:r>
              <a:r>
                <a:rPr lang="en-US" dirty="0"/>
                <a:t>insight because </a:t>
              </a:r>
              <a:r>
                <a:rPr lang="en-US" dirty="0" err="1" smtClean="0"/>
                <a:t>Vp</a:t>
              </a:r>
              <a:endParaRPr lang="en-US" dirty="0" smtClean="0"/>
            </a:p>
            <a:p>
              <a:r>
                <a:rPr lang="en-US" dirty="0" smtClean="0"/>
                <a:t>and </a:t>
              </a:r>
              <a:r>
                <a:rPr lang="en-US" dirty="0" err="1"/>
                <a:t>Vs</a:t>
              </a:r>
              <a:r>
                <a:rPr lang="en-US" dirty="0"/>
                <a:t> are affected differently by these </a:t>
              </a:r>
              <a:r>
                <a:rPr lang="en-US" dirty="0" smtClean="0"/>
                <a:t>factors.</a:t>
              </a:r>
            </a:p>
            <a:p>
              <a:endParaRPr lang="en-US" dirty="0"/>
            </a:p>
          </p:txBody>
        </p:sp>
        <p:sp>
          <p:nvSpPr>
            <p:cNvPr id="6" name="Rectangle 5"/>
            <p:cNvSpPr/>
            <p:nvPr/>
          </p:nvSpPr>
          <p:spPr>
            <a:xfrm>
              <a:off x="590978" y="3018369"/>
              <a:ext cx="6739456" cy="770467"/>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 </a:t>
              </a:r>
              <a:endParaRPr lang="en-US" dirty="0"/>
            </a:p>
          </p:txBody>
        </p:sp>
      </p:grpSp>
      <p:sp>
        <p:nvSpPr>
          <p:cNvPr id="9" name="TextBox 8"/>
          <p:cNvSpPr txBox="1"/>
          <p:nvPr/>
        </p:nvSpPr>
        <p:spPr>
          <a:xfrm>
            <a:off x="381012" y="2675921"/>
            <a:ext cx="7775424" cy="1200329"/>
          </a:xfrm>
          <a:prstGeom prst="rect">
            <a:avLst/>
          </a:prstGeom>
          <a:noFill/>
        </p:spPr>
        <p:txBody>
          <a:bodyPr wrap="none" rtlCol="0">
            <a:spAutoFit/>
          </a:bodyPr>
          <a:lstStyle/>
          <a:p>
            <a:r>
              <a:rPr lang="en-US" u="sng" dirty="0"/>
              <a:t>Compositional variations</a:t>
            </a:r>
            <a:r>
              <a:rPr lang="en-US" dirty="0"/>
              <a:t>: </a:t>
            </a:r>
            <a:r>
              <a:rPr lang="en-US" dirty="0" smtClean="0"/>
              <a:t>a </a:t>
            </a:r>
            <a:r>
              <a:rPr lang="en-US" dirty="0" err="1" smtClean="0"/>
              <a:t>refertilized</a:t>
            </a:r>
            <a:r>
              <a:rPr lang="en-US" dirty="0" smtClean="0"/>
              <a:t> or </a:t>
            </a:r>
            <a:r>
              <a:rPr lang="en-US" dirty="0" err="1" smtClean="0"/>
              <a:t>primative</a:t>
            </a:r>
            <a:r>
              <a:rPr lang="en-US" dirty="0" smtClean="0"/>
              <a:t> </a:t>
            </a:r>
            <a:r>
              <a:rPr lang="en-US" dirty="0"/>
              <a:t>mantle </a:t>
            </a:r>
            <a:r>
              <a:rPr lang="en-US" dirty="0" smtClean="0"/>
              <a:t>may lower </a:t>
            </a:r>
            <a:r>
              <a:rPr lang="en-US" dirty="0" err="1" smtClean="0"/>
              <a:t>Vs</a:t>
            </a:r>
            <a:r>
              <a:rPr lang="en-US" dirty="0" smtClean="0"/>
              <a:t> but the </a:t>
            </a:r>
          </a:p>
          <a:p>
            <a:r>
              <a:rPr lang="en-US" dirty="0" smtClean="0"/>
              <a:t>observations require an unrealistically low Mg# (74) </a:t>
            </a:r>
            <a:r>
              <a:rPr lang="en-US" dirty="0"/>
              <a:t>(Mg#=100XMg/(Mg + Fe</a:t>
            </a:r>
            <a:r>
              <a:rPr lang="en-US" dirty="0" smtClean="0"/>
              <a:t>) </a:t>
            </a:r>
          </a:p>
          <a:p>
            <a:r>
              <a:rPr lang="en-US" dirty="0" smtClean="0"/>
              <a:t>(</a:t>
            </a:r>
            <a:r>
              <a:rPr lang="en-US" dirty="0"/>
              <a:t>Lee, 2003)</a:t>
            </a:r>
            <a:r>
              <a:rPr lang="en-US" dirty="0" smtClean="0"/>
              <a:t>. Also</a:t>
            </a:r>
            <a:r>
              <a:rPr lang="en-US" dirty="0"/>
              <a:t>, </a:t>
            </a:r>
            <a:r>
              <a:rPr lang="en-US" dirty="0" smtClean="0"/>
              <a:t>very </a:t>
            </a:r>
            <a:r>
              <a:rPr lang="en-US" dirty="0"/>
              <a:t>little dependence of </a:t>
            </a:r>
            <a:r>
              <a:rPr lang="en-US" dirty="0" err="1"/>
              <a:t>Vp</a:t>
            </a:r>
            <a:r>
              <a:rPr lang="en-US" dirty="0"/>
              <a:t> </a:t>
            </a:r>
            <a:r>
              <a:rPr lang="en-US" dirty="0" smtClean="0"/>
              <a:t>and </a:t>
            </a:r>
            <a:r>
              <a:rPr lang="en-US" dirty="0" err="1"/>
              <a:t>Vs</a:t>
            </a:r>
            <a:r>
              <a:rPr lang="en-US" dirty="0"/>
              <a:t> on melt depletion </a:t>
            </a:r>
            <a:r>
              <a:rPr lang="en-US" dirty="0" smtClean="0"/>
              <a:t>of </a:t>
            </a:r>
            <a:r>
              <a:rPr lang="en-US" dirty="0"/>
              <a:t>fertile </a:t>
            </a:r>
            <a:endParaRPr lang="en-US" dirty="0" smtClean="0"/>
          </a:p>
          <a:p>
            <a:r>
              <a:rPr lang="en-US" dirty="0" err="1" smtClean="0"/>
              <a:t>peridotite</a:t>
            </a:r>
            <a:r>
              <a:rPr lang="en-US" dirty="0" smtClean="0"/>
              <a:t> </a:t>
            </a:r>
            <a:r>
              <a:rPr lang="en-US" dirty="0"/>
              <a:t>found by </a:t>
            </a:r>
            <a:r>
              <a:rPr lang="en-US" dirty="0" err="1" smtClean="0"/>
              <a:t>Shutt</a:t>
            </a:r>
            <a:r>
              <a:rPr lang="en-US" dirty="0" smtClean="0"/>
              <a:t> </a:t>
            </a:r>
            <a:r>
              <a:rPr lang="en-US" dirty="0"/>
              <a:t>and </a:t>
            </a:r>
            <a:r>
              <a:rPr lang="en-US" dirty="0" err="1"/>
              <a:t>Lesher</a:t>
            </a:r>
            <a:r>
              <a:rPr lang="en-US" dirty="0"/>
              <a:t> (2006)</a:t>
            </a:r>
            <a:r>
              <a:rPr lang="en-US" dirty="0" smtClean="0"/>
              <a:t>.</a:t>
            </a:r>
          </a:p>
        </p:txBody>
      </p:sp>
      <p:sp>
        <p:nvSpPr>
          <p:cNvPr id="13" name="TextBox 12"/>
          <p:cNvSpPr txBox="1"/>
          <p:nvPr/>
        </p:nvSpPr>
        <p:spPr>
          <a:xfrm>
            <a:off x="381012" y="3859316"/>
            <a:ext cx="8631464" cy="923330"/>
          </a:xfrm>
          <a:prstGeom prst="rect">
            <a:avLst/>
          </a:prstGeom>
          <a:noFill/>
        </p:spPr>
        <p:txBody>
          <a:bodyPr wrap="none" rtlCol="0">
            <a:spAutoFit/>
          </a:bodyPr>
          <a:lstStyle/>
          <a:p>
            <a:r>
              <a:rPr lang="en-US" u="sng" dirty="0"/>
              <a:t>Temperature variations</a:t>
            </a:r>
            <a:r>
              <a:rPr lang="en-US" dirty="0"/>
              <a:t>: An excess temperature of ~400</a:t>
            </a:r>
            <a:r>
              <a:rPr lang="en-US" u="sng" dirty="0"/>
              <a:t>+</a:t>
            </a:r>
            <a:r>
              <a:rPr lang="en-US" dirty="0"/>
              <a:t>100°C is needed to produce </a:t>
            </a:r>
          </a:p>
          <a:p>
            <a:r>
              <a:rPr lang="en-US" dirty="0"/>
              <a:t>the </a:t>
            </a:r>
            <a:r>
              <a:rPr lang="en-US" dirty="0" err="1"/>
              <a:t>Vs</a:t>
            </a:r>
            <a:r>
              <a:rPr lang="en-US" dirty="0"/>
              <a:t> anomalies and ~670</a:t>
            </a:r>
            <a:r>
              <a:rPr lang="en-US" u="sng" dirty="0"/>
              <a:t>+</a:t>
            </a:r>
            <a:r>
              <a:rPr lang="en-US" dirty="0"/>
              <a:t>140°C to produce the </a:t>
            </a:r>
            <a:r>
              <a:rPr lang="en-US" dirty="0" err="1"/>
              <a:t>Vp</a:t>
            </a:r>
            <a:r>
              <a:rPr lang="en-US" dirty="0"/>
              <a:t> anomalies (</a:t>
            </a:r>
            <a:r>
              <a:rPr lang="en-US" dirty="0" err="1"/>
              <a:t>Cammarano</a:t>
            </a:r>
            <a:r>
              <a:rPr lang="en-US" dirty="0"/>
              <a:t> et al., 2003).  </a:t>
            </a:r>
          </a:p>
          <a:p>
            <a:r>
              <a:rPr lang="en-US" dirty="0"/>
              <a:t>This would produce melting. Not the only factor</a:t>
            </a:r>
            <a:r>
              <a:rPr lang="en-US" dirty="0" smtClean="0"/>
              <a:t>.</a:t>
            </a:r>
            <a:endParaRPr lang="en-US" dirty="0"/>
          </a:p>
        </p:txBody>
      </p:sp>
      <p:sp>
        <p:nvSpPr>
          <p:cNvPr id="14" name="TextBox 13"/>
          <p:cNvSpPr txBox="1"/>
          <p:nvPr/>
        </p:nvSpPr>
        <p:spPr>
          <a:xfrm>
            <a:off x="414865" y="4775187"/>
            <a:ext cx="7961209" cy="923330"/>
          </a:xfrm>
          <a:prstGeom prst="rect">
            <a:avLst/>
          </a:prstGeom>
          <a:noFill/>
        </p:spPr>
        <p:txBody>
          <a:bodyPr wrap="none" rtlCol="0">
            <a:spAutoFit/>
          </a:bodyPr>
          <a:lstStyle/>
          <a:p>
            <a:r>
              <a:rPr lang="en-US" u="sng" dirty="0"/>
              <a:t>Fluids</a:t>
            </a:r>
            <a:r>
              <a:rPr lang="en-US" dirty="0"/>
              <a:t>: the presence of fluids decreases </a:t>
            </a:r>
            <a:r>
              <a:rPr lang="en-US" dirty="0" err="1"/>
              <a:t>Vs</a:t>
            </a:r>
            <a:r>
              <a:rPr lang="en-US" dirty="0"/>
              <a:t> and </a:t>
            </a:r>
            <a:r>
              <a:rPr lang="en-US" dirty="0" err="1"/>
              <a:t>Vp</a:t>
            </a:r>
            <a:r>
              <a:rPr lang="en-US" dirty="0"/>
              <a:t>. For example ~1.96 </a:t>
            </a:r>
            <a:r>
              <a:rPr lang="en-US" dirty="0" err="1"/>
              <a:t>wt</a:t>
            </a:r>
            <a:r>
              <a:rPr lang="en-US" dirty="0"/>
              <a:t>% H</a:t>
            </a:r>
            <a:r>
              <a:rPr lang="en-US" sz="1400" dirty="0"/>
              <a:t>2</a:t>
            </a:r>
            <a:r>
              <a:rPr lang="en-US" dirty="0"/>
              <a:t>O will </a:t>
            </a:r>
          </a:p>
          <a:p>
            <a:r>
              <a:rPr lang="en-US" dirty="0"/>
              <a:t>produce the -6% </a:t>
            </a:r>
            <a:r>
              <a:rPr lang="en-US" dirty="0" err="1"/>
              <a:t>Vp</a:t>
            </a:r>
            <a:r>
              <a:rPr lang="en-US" dirty="0"/>
              <a:t> anomaly (Miller and Christensen, 1997).  Not unreasonable in </a:t>
            </a:r>
          </a:p>
          <a:p>
            <a:r>
              <a:rPr lang="en-US" dirty="0"/>
              <a:t>the presence of a flat slab (</a:t>
            </a:r>
            <a:r>
              <a:rPr lang="en-US" dirty="0" err="1"/>
              <a:t>Ichiki</a:t>
            </a:r>
            <a:r>
              <a:rPr lang="en-US" dirty="0"/>
              <a:t> et al., 2006; </a:t>
            </a:r>
            <a:r>
              <a:rPr lang="en-US" dirty="0" err="1"/>
              <a:t>Kusky</a:t>
            </a:r>
            <a:r>
              <a:rPr lang="en-US" dirty="0"/>
              <a:t> et al., 2014</a:t>
            </a:r>
            <a:r>
              <a:rPr lang="en-US" dirty="0" smtClean="0"/>
              <a:t>).</a:t>
            </a:r>
            <a:endParaRPr lang="en-US" dirty="0"/>
          </a:p>
        </p:txBody>
      </p:sp>
      <p:grpSp>
        <p:nvGrpSpPr>
          <p:cNvPr id="16" name="Group 15"/>
          <p:cNvGrpSpPr/>
          <p:nvPr/>
        </p:nvGrpSpPr>
        <p:grpSpPr>
          <a:xfrm>
            <a:off x="601132" y="5825081"/>
            <a:ext cx="7571303" cy="685801"/>
            <a:chOff x="626533" y="5469467"/>
            <a:chExt cx="7571303" cy="685801"/>
          </a:xfrm>
        </p:grpSpPr>
        <p:sp>
          <p:nvSpPr>
            <p:cNvPr id="17" name="TextBox 16"/>
            <p:cNvSpPr txBox="1"/>
            <p:nvPr/>
          </p:nvSpPr>
          <p:spPr>
            <a:xfrm>
              <a:off x="626533" y="5469467"/>
              <a:ext cx="7571303" cy="646331"/>
            </a:xfrm>
            <a:prstGeom prst="rect">
              <a:avLst/>
            </a:prstGeom>
            <a:noFill/>
          </p:spPr>
          <p:txBody>
            <a:bodyPr wrap="none" rtlCol="0">
              <a:spAutoFit/>
            </a:bodyPr>
            <a:lstStyle/>
            <a:p>
              <a:r>
                <a:rPr lang="en-US" dirty="0" smtClean="0"/>
                <a:t>We conclude that the observed negative </a:t>
              </a:r>
              <a:r>
                <a:rPr lang="en-US" dirty="0" err="1" smtClean="0"/>
                <a:t>Vp</a:t>
              </a:r>
              <a:r>
                <a:rPr lang="en-US" dirty="0" smtClean="0"/>
                <a:t> and </a:t>
              </a:r>
              <a:r>
                <a:rPr lang="en-US" dirty="0" err="1" smtClean="0"/>
                <a:t>Vs</a:t>
              </a:r>
              <a:r>
                <a:rPr lang="en-US" dirty="0" smtClean="0"/>
                <a:t> anomalies are produced by</a:t>
              </a:r>
            </a:p>
            <a:p>
              <a:r>
                <a:rPr lang="en-US" dirty="0"/>
                <a:t>e</a:t>
              </a:r>
              <a:r>
                <a:rPr lang="en-US" dirty="0" smtClean="0"/>
                <a:t>levated temperatures and the presence of fluids. Hot and wet.</a:t>
              </a:r>
              <a:endParaRPr lang="en-US" dirty="0"/>
            </a:p>
          </p:txBody>
        </p:sp>
        <p:sp>
          <p:nvSpPr>
            <p:cNvPr id="18" name="Rectangle 17"/>
            <p:cNvSpPr/>
            <p:nvPr/>
          </p:nvSpPr>
          <p:spPr>
            <a:xfrm>
              <a:off x="626533" y="5494868"/>
              <a:ext cx="7459134" cy="660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99430977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3" grpId="0"/>
      <p:bldP spid="1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485900"/>
            <a:ext cx="9144000" cy="3863529"/>
          </a:xfrm>
          <a:prstGeom prst="rect">
            <a:avLst/>
          </a:prstGeom>
        </p:spPr>
      </p:pic>
      <p:sp>
        <p:nvSpPr>
          <p:cNvPr id="3" name="TextBox 2"/>
          <p:cNvSpPr txBox="1"/>
          <p:nvPr/>
        </p:nvSpPr>
        <p:spPr>
          <a:xfrm>
            <a:off x="629716" y="293896"/>
            <a:ext cx="3759863" cy="369332"/>
          </a:xfrm>
          <a:prstGeom prst="rect">
            <a:avLst/>
          </a:prstGeom>
          <a:noFill/>
        </p:spPr>
        <p:txBody>
          <a:bodyPr wrap="none" rtlCol="0">
            <a:spAutoFit/>
          </a:bodyPr>
          <a:lstStyle/>
          <a:p>
            <a:r>
              <a:rPr lang="en-US" dirty="0" smtClean="0"/>
              <a:t>What happened to the </a:t>
            </a:r>
            <a:r>
              <a:rPr lang="en-US" dirty="0" err="1" smtClean="0"/>
              <a:t>Farallon</a:t>
            </a:r>
            <a:r>
              <a:rPr lang="en-US" dirty="0" smtClean="0"/>
              <a:t> plate?</a:t>
            </a:r>
            <a:endParaRPr lang="en-US" dirty="0"/>
          </a:p>
        </p:txBody>
      </p:sp>
      <p:sp>
        <p:nvSpPr>
          <p:cNvPr id="4" name="TextBox 3"/>
          <p:cNvSpPr txBox="1"/>
          <p:nvPr/>
        </p:nvSpPr>
        <p:spPr>
          <a:xfrm>
            <a:off x="1102003" y="4324463"/>
            <a:ext cx="2143698" cy="646331"/>
          </a:xfrm>
          <a:prstGeom prst="rect">
            <a:avLst/>
          </a:prstGeom>
          <a:noFill/>
        </p:spPr>
        <p:txBody>
          <a:bodyPr wrap="none" rtlCol="0">
            <a:spAutoFit/>
          </a:bodyPr>
          <a:lstStyle/>
          <a:p>
            <a:r>
              <a:rPr lang="en-US" dirty="0" smtClean="0"/>
              <a:t>S-wave velocity from</a:t>
            </a:r>
          </a:p>
          <a:p>
            <a:r>
              <a:rPr lang="en-US" dirty="0" smtClean="0"/>
              <a:t>tomography</a:t>
            </a:r>
            <a:endParaRPr lang="en-US" dirty="0"/>
          </a:p>
        </p:txBody>
      </p:sp>
      <p:sp>
        <p:nvSpPr>
          <p:cNvPr id="5" name="TextBox 4"/>
          <p:cNvSpPr txBox="1"/>
          <p:nvPr/>
        </p:nvSpPr>
        <p:spPr>
          <a:xfrm>
            <a:off x="4974756" y="5349429"/>
            <a:ext cx="3262432" cy="1200329"/>
          </a:xfrm>
          <a:prstGeom prst="rect">
            <a:avLst/>
          </a:prstGeom>
          <a:noFill/>
        </p:spPr>
        <p:txBody>
          <a:bodyPr wrap="none" rtlCol="0">
            <a:spAutoFit/>
          </a:bodyPr>
          <a:lstStyle/>
          <a:p>
            <a:r>
              <a:rPr lang="en-US" dirty="0" smtClean="0"/>
              <a:t>Part of the </a:t>
            </a:r>
            <a:r>
              <a:rPr lang="en-US" dirty="0" err="1" smtClean="0"/>
              <a:t>Farallon</a:t>
            </a:r>
            <a:r>
              <a:rPr lang="en-US" dirty="0" smtClean="0"/>
              <a:t> plate is stuck</a:t>
            </a:r>
          </a:p>
          <a:p>
            <a:r>
              <a:rPr lang="en-US" dirty="0"/>
              <a:t>a</a:t>
            </a:r>
            <a:r>
              <a:rPr lang="en-US" dirty="0" smtClean="0"/>
              <a:t>bove 660 km and is now below</a:t>
            </a:r>
          </a:p>
          <a:p>
            <a:r>
              <a:rPr lang="en-US" dirty="0"/>
              <a:t>t</a:t>
            </a:r>
            <a:r>
              <a:rPr lang="en-US" dirty="0" smtClean="0"/>
              <a:t>he central U.S.</a:t>
            </a:r>
          </a:p>
          <a:p>
            <a:endParaRPr lang="en-US" dirty="0"/>
          </a:p>
        </p:txBody>
      </p:sp>
    </p:spTree>
    <p:extLst>
      <p:ext uri="{BB962C8B-B14F-4D97-AF65-F5344CB8AC3E}">
        <p14:creationId xmlns:p14="http://schemas.microsoft.com/office/powerpoint/2010/main" val="108761382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SA9.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39991" y="3200400"/>
            <a:ext cx="4907280" cy="3505200"/>
          </a:xfrm>
          <a:prstGeom prst="rect">
            <a:avLst/>
          </a:prstGeom>
        </p:spPr>
      </p:pic>
      <p:pic>
        <p:nvPicPr>
          <p:cNvPr id="3" name="Picture 2" descr="GSA8.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57400" y="330201"/>
            <a:ext cx="5713726" cy="2891366"/>
          </a:xfrm>
          <a:prstGeom prst="rect">
            <a:avLst/>
          </a:prstGeom>
        </p:spPr>
      </p:pic>
      <p:sp>
        <p:nvSpPr>
          <p:cNvPr id="4" name="TextBox 3"/>
          <p:cNvSpPr txBox="1"/>
          <p:nvPr/>
        </p:nvSpPr>
        <p:spPr>
          <a:xfrm>
            <a:off x="103871" y="1295400"/>
            <a:ext cx="1697901" cy="646331"/>
          </a:xfrm>
          <a:prstGeom prst="rect">
            <a:avLst/>
          </a:prstGeom>
          <a:noFill/>
        </p:spPr>
        <p:txBody>
          <a:bodyPr wrap="none" rtlCol="0">
            <a:spAutoFit/>
          </a:bodyPr>
          <a:lstStyle/>
          <a:p>
            <a:r>
              <a:rPr lang="en-US" dirty="0" smtClean="0"/>
              <a:t>F1 </a:t>
            </a:r>
            <a:r>
              <a:rPr lang="en-US" dirty="0" err="1" smtClean="0"/>
              <a:t>Laramide</a:t>
            </a:r>
            <a:r>
              <a:rPr lang="en-US" dirty="0"/>
              <a:t> </a:t>
            </a:r>
            <a:r>
              <a:rPr lang="en-US" dirty="0" smtClean="0"/>
              <a:t>flat </a:t>
            </a:r>
          </a:p>
          <a:p>
            <a:r>
              <a:rPr lang="en-US" dirty="0"/>
              <a:t>s</a:t>
            </a:r>
            <a:r>
              <a:rPr lang="en-US" dirty="0" smtClean="0"/>
              <a:t>lab segment</a:t>
            </a:r>
            <a:endParaRPr lang="en-US" dirty="0"/>
          </a:p>
        </p:txBody>
      </p:sp>
      <p:sp>
        <p:nvSpPr>
          <p:cNvPr id="5" name="TextBox 4"/>
          <p:cNvSpPr txBox="1"/>
          <p:nvPr/>
        </p:nvSpPr>
        <p:spPr>
          <a:xfrm>
            <a:off x="321733" y="5003800"/>
            <a:ext cx="1749197" cy="861774"/>
          </a:xfrm>
          <a:prstGeom prst="rect">
            <a:avLst/>
          </a:prstGeom>
          <a:noFill/>
        </p:spPr>
        <p:txBody>
          <a:bodyPr wrap="none" rtlCol="0">
            <a:spAutoFit/>
          </a:bodyPr>
          <a:lstStyle/>
          <a:p>
            <a:r>
              <a:rPr lang="en-US" sz="1600" dirty="0" err="1" smtClean="0"/>
              <a:t>Sigloch</a:t>
            </a:r>
            <a:r>
              <a:rPr lang="en-US" sz="1600" dirty="0"/>
              <a:t> </a:t>
            </a:r>
            <a:r>
              <a:rPr lang="en-US" sz="1600" dirty="0" smtClean="0"/>
              <a:t>2011;</a:t>
            </a:r>
          </a:p>
          <a:p>
            <a:r>
              <a:rPr lang="en-US" sz="1600" dirty="0" err="1" smtClean="0"/>
              <a:t>Sigloch</a:t>
            </a:r>
            <a:r>
              <a:rPr lang="en-US" sz="1600" dirty="0" smtClean="0"/>
              <a:t> et al., 2008</a:t>
            </a:r>
          </a:p>
          <a:p>
            <a:endParaRPr lang="en-US" dirty="0"/>
          </a:p>
        </p:txBody>
      </p:sp>
    </p:spTree>
    <p:extLst>
      <p:ext uri="{BB962C8B-B14F-4D97-AF65-F5344CB8AC3E}">
        <p14:creationId xmlns:p14="http://schemas.microsoft.com/office/powerpoint/2010/main" val="1124233193"/>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NuggetDD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50419" y="-1938867"/>
            <a:ext cx="6633633" cy="9700575"/>
          </a:xfrm>
          <a:prstGeom prst="rect">
            <a:avLst/>
          </a:prstGeom>
        </p:spPr>
      </p:pic>
      <p:grpSp>
        <p:nvGrpSpPr>
          <p:cNvPr id="4" name="Group 3"/>
          <p:cNvGrpSpPr/>
          <p:nvPr/>
        </p:nvGrpSpPr>
        <p:grpSpPr>
          <a:xfrm>
            <a:off x="5506557" y="5171647"/>
            <a:ext cx="3064281" cy="523220"/>
            <a:chOff x="5735166" y="5078510"/>
            <a:chExt cx="3064281" cy="523220"/>
          </a:xfrm>
        </p:grpSpPr>
        <p:sp>
          <p:nvSpPr>
            <p:cNvPr id="5" name="TextBox 4"/>
            <p:cNvSpPr txBox="1"/>
            <p:nvPr/>
          </p:nvSpPr>
          <p:spPr>
            <a:xfrm>
              <a:off x="6086720" y="5078510"/>
              <a:ext cx="2712727" cy="523220"/>
            </a:xfrm>
            <a:prstGeom prst="rect">
              <a:avLst/>
            </a:prstGeom>
            <a:noFill/>
          </p:spPr>
          <p:txBody>
            <a:bodyPr wrap="none" rtlCol="0">
              <a:spAutoFit/>
            </a:bodyPr>
            <a:lstStyle/>
            <a:p>
              <a:r>
                <a:rPr lang="en-US" sz="1400" dirty="0"/>
                <a:t>s</a:t>
              </a:r>
              <a:r>
                <a:rPr lang="en-US" sz="1400" dirty="0" smtClean="0"/>
                <a:t>talled </a:t>
              </a:r>
              <a:r>
                <a:rPr lang="en-US" sz="1400" dirty="0" err="1" smtClean="0"/>
                <a:t>Laramide</a:t>
              </a:r>
              <a:r>
                <a:rPr lang="en-US" sz="1400" dirty="0" smtClean="0"/>
                <a:t> slab</a:t>
              </a:r>
            </a:p>
            <a:p>
              <a:r>
                <a:rPr lang="en-US" sz="1400" dirty="0" smtClean="0"/>
                <a:t>(</a:t>
              </a:r>
              <a:r>
                <a:rPr lang="en-US" sz="1400" dirty="0" err="1" smtClean="0"/>
                <a:t>Sigloch</a:t>
              </a:r>
              <a:r>
                <a:rPr lang="en-US" sz="1400" dirty="0" smtClean="0"/>
                <a:t> et al., 2008; </a:t>
              </a:r>
              <a:r>
                <a:rPr lang="en-US" sz="1400" dirty="0" err="1" smtClean="0"/>
                <a:t>Sigloch</a:t>
              </a:r>
              <a:r>
                <a:rPr lang="en-US" sz="1400" dirty="0" smtClean="0"/>
                <a:t>, 2011) </a:t>
              </a:r>
              <a:endParaRPr lang="en-US" sz="1400" dirty="0"/>
            </a:p>
          </p:txBody>
        </p:sp>
        <p:cxnSp>
          <p:nvCxnSpPr>
            <p:cNvPr id="6" name="Straight Arrow Connector 5"/>
            <p:cNvCxnSpPr/>
            <p:nvPr/>
          </p:nvCxnSpPr>
          <p:spPr>
            <a:xfrm flipH="1">
              <a:off x="5735166" y="5257799"/>
              <a:ext cx="330200" cy="8466"/>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grpSp>
      <p:sp>
        <p:nvSpPr>
          <p:cNvPr id="7" name="TextBox 6"/>
          <p:cNvSpPr txBox="1"/>
          <p:nvPr/>
        </p:nvSpPr>
        <p:spPr>
          <a:xfrm>
            <a:off x="5317067" y="821267"/>
            <a:ext cx="3488568" cy="1200329"/>
          </a:xfrm>
          <a:prstGeom prst="rect">
            <a:avLst/>
          </a:prstGeom>
          <a:noFill/>
        </p:spPr>
        <p:txBody>
          <a:bodyPr wrap="none" rtlCol="0">
            <a:spAutoFit/>
          </a:bodyPr>
          <a:lstStyle/>
          <a:p>
            <a:r>
              <a:rPr lang="en-US" dirty="0"/>
              <a:t>Hot, hydrous, upwelling fluids from </a:t>
            </a:r>
            <a:endParaRPr lang="en-US" dirty="0" smtClean="0"/>
          </a:p>
          <a:p>
            <a:r>
              <a:rPr lang="en-US" dirty="0" smtClean="0"/>
              <a:t>the </a:t>
            </a:r>
            <a:r>
              <a:rPr lang="en-US" dirty="0"/>
              <a:t>stalled </a:t>
            </a:r>
            <a:r>
              <a:rPr lang="en-US" dirty="0" err="1"/>
              <a:t>Laramide</a:t>
            </a:r>
            <a:r>
              <a:rPr lang="en-US" dirty="0"/>
              <a:t> slab produce</a:t>
            </a:r>
          </a:p>
          <a:p>
            <a:r>
              <a:rPr lang="en-US" dirty="0"/>
              <a:t>t</a:t>
            </a:r>
            <a:r>
              <a:rPr lang="en-US" dirty="0" smtClean="0"/>
              <a:t>he negative </a:t>
            </a:r>
            <a:r>
              <a:rPr lang="en-US" dirty="0" err="1"/>
              <a:t>Vp</a:t>
            </a:r>
            <a:r>
              <a:rPr lang="en-US" dirty="0"/>
              <a:t> and </a:t>
            </a:r>
            <a:r>
              <a:rPr lang="en-US" dirty="0" err="1"/>
              <a:t>Vs</a:t>
            </a:r>
            <a:r>
              <a:rPr lang="en-US" dirty="0"/>
              <a:t> anomalies. </a:t>
            </a:r>
          </a:p>
          <a:p>
            <a:endParaRPr lang="en-US" dirty="0"/>
          </a:p>
        </p:txBody>
      </p:sp>
    </p:spTree>
    <p:extLst>
      <p:ext uri="{BB962C8B-B14F-4D97-AF65-F5344CB8AC3E}">
        <p14:creationId xmlns:p14="http://schemas.microsoft.com/office/powerpoint/2010/main" val="3667532133"/>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nmsz1.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4200" y="406400"/>
            <a:ext cx="7975600" cy="6032500"/>
          </a:xfrm>
          <a:prstGeom prst="rect">
            <a:avLst/>
          </a:prstGeom>
        </p:spPr>
      </p:pic>
    </p:spTree>
    <p:extLst>
      <p:ext uri="{BB962C8B-B14F-4D97-AF65-F5344CB8AC3E}">
        <p14:creationId xmlns:p14="http://schemas.microsoft.com/office/powerpoint/2010/main" val="34174350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NMSZ3.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19300" y="825500"/>
            <a:ext cx="5092700" cy="5194300"/>
          </a:xfrm>
          <a:prstGeom prst="rect">
            <a:avLst/>
          </a:prstGeom>
        </p:spPr>
      </p:pic>
    </p:spTree>
    <p:extLst>
      <p:ext uri="{BB962C8B-B14F-4D97-AF65-F5344CB8AC3E}">
        <p14:creationId xmlns:p14="http://schemas.microsoft.com/office/powerpoint/2010/main" val="62703002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NMSZ4.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55800" y="0"/>
            <a:ext cx="5219363" cy="6858000"/>
          </a:xfrm>
          <a:prstGeom prst="rect">
            <a:avLst/>
          </a:prstGeom>
        </p:spPr>
      </p:pic>
    </p:spTree>
    <p:extLst>
      <p:ext uri="{BB962C8B-B14F-4D97-AF65-F5344CB8AC3E}">
        <p14:creationId xmlns:p14="http://schemas.microsoft.com/office/powerpoint/2010/main" val="5599489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038120" y="336513"/>
            <a:ext cx="2998775" cy="2998775"/>
          </a:xfrm>
          <a:prstGeom prst="rect">
            <a:avLst/>
          </a:prstGeom>
        </p:spPr>
      </p:pic>
      <p:pic>
        <p:nvPicPr>
          <p:cNvPr id="5" name="Picture 4"/>
          <p:cNvPicPr>
            <a:picLocks noChangeAspect="1"/>
          </p:cNvPicPr>
          <p:nvPr/>
        </p:nvPicPr>
        <p:blipFill>
          <a:blip r:embed="rId3"/>
          <a:stretch>
            <a:fillRect/>
          </a:stretch>
        </p:blipFill>
        <p:spPr>
          <a:xfrm>
            <a:off x="3025331" y="3524970"/>
            <a:ext cx="3011564" cy="3011564"/>
          </a:xfrm>
          <a:prstGeom prst="rect">
            <a:avLst/>
          </a:prstGeom>
        </p:spPr>
      </p:pic>
    </p:spTree>
    <p:extLst>
      <p:ext uri="{BB962C8B-B14F-4D97-AF65-F5344CB8AC3E}">
        <p14:creationId xmlns:p14="http://schemas.microsoft.com/office/powerpoint/2010/main" val="117173719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NMSZ16.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9300" y="0"/>
            <a:ext cx="7634584" cy="6858000"/>
          </a:xfrm>
          <a:prstGeom prst="rect">
            <a:avLst/>
          </a:prstGeom>
        </p:spPr>
      </p:pic>
      <p:sp>
        <p:nvSpPr>
          <p:cNvPr id="3" name="TextBox 2"/>
          <p:cNvSpPr txBox="1"/>
          <p:nvPr/>
        </p:nvSpPr>
        <p:spPr>
          <a:xfrm>
            <a:off x="1551984" y="2666967"/>
            <a:ext cx="2020405" cy="338554"/>
          </a:xfrm>
          <a:prstGeom prst="rect">
            <a:avLst/>
          </a:prstGeom>
          <a:noFill/>
        </p:spPr>
        <p:txBody>
          <a:bodyPr wrap="none" rtlCol="0">
            <a:spAutoFit/>
          </a:bodyPr>
          <a:lstStyle/>
          <a:p>
            <a:r>
              <a:rPr lang="en-US" sz="1600" dirty="0" smtClean="0"/>
              <a:t>Synthetic input model</a:t>
            </a:r>
            <a:endParaRPr lang="en-US" sz="1600" dirty="0"/>
          </a:p>
        </p:txBody>
      </p:sp>
      <p:sp>
        <p:nvSpPr>
          <p:cNvPr id="4" name="TextBox 3"/>
          <p:cNvSpPr txBox="1"/>
          <p:nvPr/>
        </p:nvSpPr>
        <p:spPr>
          <a:xfrm>
            <a:off x="5654722" y="2666966"/>
            <a:ext cx="1622860" cy="338554"/>
          </a:xfrm>
          <a:prstGeom prst="rect">
            <a:avLst/>
          </a:prstGeom>
          <a:noFill/>
        </p:spPr>
        <p:txBody>
          <a:bodyPr wrap="none" rtlCol="0">
            <a:spAutoFit/>
          </a:bodyPr>
          <a:lstStyle/>
          <a:p>
            <a:r>
              <a:rPr lang="en-US" sz="1600" dirty="0" smtClean="0"/>
              <a:t>20 second period</a:t>
            </a:r>
            <a:endParaRPr lang="en-US" sz="1600" dirty="0"/>
          </a:p>
        </p:txBody>
      </p:sp>
      <p:sp>
        <p:nvSpPr>
          <p:cNvPr id="5" name="TextBox 4"/>
          <p:cNvSpPr txBox="1"/>
          <p:nvPr/>
        </p:nvSpPr>
        <p:spPr>
          <a:xfrm>
            <a:off x="1886428" y="5617860"/>
            <a:ext cx="1622860" cy="338554"/>
          </a:xfrm>
          <a:prstGeom prst="rect">
            <a:avLst/>
          </a:prstGeom>
          <a:noFill/>
        </p:spPr>
        <p:txBody>
          <a:bodyPr wrap="none" rtlCol="0">
            <a:spAutoFit/>
          </a:bodyPr>
          <a:lstStyle/>
          <a:p>
            <a:r>
              <a:rPr lang="en-US" sz="1600" dirty="0" smtClean="0"/>
              <a:t>50 second period</a:t>
            </a:r>
            <a:endParaRPr lang="en-US" sz="1600" dirty="0"/>
          </a:p>
        </p:txBody>
      </p:sp>
      <p:sp>
        <p:nvSpPr>
          <p:cNvPr id="6" name="TextBox 5"/>
          <p:cNvSpPr txBox="1"/>
          <p:nvPr/>
        </p:nvSpPr>
        <p:spPr>
          <a:xfrm>
            <a:off x="5654722" y="5641823"/>
            <a:ext cx="1726855" cy="338554"/>
          </a:xfrm>
          <a:prstGeom prst="rect">
            <a:avLst/>
          </a:prstGeom>
          <a:noFill/>
        </p:spPr>
        <p:txBody>
          <a:bodyPr wrap="none" rtlCol="0">
            <a:spAutoFit/>
          </a:bodyPr>
          <a:lstStyle/>
          <a:p>
            <a:r>
              <a:rPr lang="en-US" sz="1600" dirty="0" smtClean="0"/>
              <a:t>100 second period</a:t>
            </a:r>
            <a:endParaRPr lang="en-US" sz="1600" dirty="0"/>
          </a:p>
        </p:txBody>
      </p:sp>
    </p:spTree>
    <p:extLst>
      <p:ext uri="{BB962C8B-B14F-4D97-AF65-F5344CB8AC3E}">
        <p14:creationId xmlns:p14="http://schemas.microsoft.com/office/powerpoint/2010/main" val="241405965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NMSZ6.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34800" y="0"/>
            <a:ext cx="7099236" cy="6858000"/>
          </a:xfrm>
          <a:prstGeom prst="rect">
            <a:avLst/>
          </a:prstGeom>
        </p:spPr>
      </p:pic>
      <p:sp>
        <p:nvSpPr>
          <p:cNvPr id="3" name="TextBox 2"/>
          <p:cNvSpPr txBox="1"/>
          <p:nvPr/>
        </p:nvSpPr>
        <p:spPr>
          <a:xfrm>
            <a:off x="143764" y="347468"/>
            <a:ext cx="1809848" cy="1200329"/>
          </a:xfrm>
          <a:prstGeom prst="rect">
            <a:avLst/>
          </a:prstGeom>
          <a:noFill/>
        </p:spPr>
        <p:txBody>
          <a:bodyPr wrap="none" rtlCol="0">
            <a:spAutoFit/>
          </a:bodyPr>
          <a:lstStyle/>
          <a:p>
            <a:r>
              <a:rPr lang="en-US" dirty="0" smtClean="0"/>
              <a:t>Rayleigh wave</a:t>
            </a:r>
          </a:p>
          <a:p>
            <a:r>
              <a:rPr lang="en-US" dirty="0"/>
              <a:t>p</a:t>
            </a:r>
            <a:r>
              <a:rPr lang="en-US" dirty="0" smtClean="0"/>
              <a:t>hase velocity</a:t>
            </a:r>
          </a:p>
          <a:p>
            <a:r>
              <a:rPr lang="en-US" dirty="0"/>
              <a:t>m</a:t>
            </a:r>
            <a:r>
              <a:rPr lang="en-US" dirty="0" smtClean="0"/>
              <a:t>aps for the</a:t>
            </a:r>
          </a:p>
          <a:p>
            <a:r>
              <a:rPr lang="en-US" dirty="0"/>
              <a:t>p</a:t>
            </a:r>
            <a:r>
              <a:rPr lang="en-US" dirty="0" smtClean="0"/>
              <a:t>eriods indicated</a:t>
            </a:r>
            <a:endParaRPr lang="en-US" dirty="0"/>
          </a:p>
        </p:txBody>
      </p:sp>
    </p:spTree>
    <p:extLst>
      <p:ext uri="{BB962C8B-B14F-4D97-AF65-F5344CB8AC3E}">
        <p14:creationId xmlns:p14="http://schemas.microsoft.com/office/powerpoint/2010/main" val="101732129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NMSZ7.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3642"/>
            <a:ext cx="9144000" cy="6364705"/>
          </a:xfrm>
          <a:prstGeom prst="rect">
            <a:avLst/>
          </a:prstGeom>
        </p:spPr>
      </p:pic>
      <p:sp>
        <p:nvSpPr>
          <p:cNvPr id="3" name="TextBox 2"/>
          <p:cNvSpPr txBox="1"/>
          <p:nvPr/>
        </p:nvSpPr>
        <p:spPr>
          <a:xfrm>
            <a:off x="2707559" y="6378347"/>
            <a:ext cx="2601869" cy="369332"/>
          </a:xfrm>
          <a:prstGeom prst="rect">
            <a:avLst/>
          </a:prstGeom>
          <a:noFill/>
        </p:spPr>
        <p:txBody>
          <a:bodyPr wrap="none" rtlCol="0">
            <a:spAutoFit/>
          </a:bodyPr>
          <a:lstStyle/>
          <a:p>
            <a:r>
              <a:rPr lang="en-US" dirty="0" smtClean="0"/>
              <a:t>Shear wave velocity maps</a:t>
            </a:r>
            <a:endParaRPr lang="en-US" dirty="0"/>
          </a:p>
        </p:txBody>
      </p:sp>
    </p:spTree>
    <p:extLst>
      <p:ext uri="{BB962C8B-B14F-4D97-AF65-F5344CB8AC3E}">
        <p14:creationId xmlns:p14="http://schemas.microsoft.com/office/powerpoint/2010/main" val="66574054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NMSZ8.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9500" y="0"/>
            <a:ext cx="6972300" cy="6858000"/>
          </a:xfrm>
          <a:prstGeom prst="rect">
            <a:avLst/>
          </a:prstGeom>
        </p:spPr>
      </p:pic>
    </p:spTree>
    <p:extLst>
      <p:ext uri="{BB962C8B-B14F-4D97-AF65-F5344CB8AC3E}">
        <p14:creationId xmlns:p14="http://schemas.microsoft.com/office/powerpoint/2010/main" val="263040152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NMSZ9.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184400"/>
            <a:ext cx="9144000" cy="2477013"/>
          </a:xfrm>
          <a:prstGeom prst="rect">
            <a:avLst/>
          </a:prstGeom>
        </p:spPr>
      </p:pic>
      <p:sp>
        <p:nvSpPr>
          <p:cNvPr id="3" name="TextBox 2"/>
          <p:cNvSpPr txBox="1"/>
          <p:nvPr/>
        </p:nvSpPr>
        <p:spPr>
          <a:xfrm>
            <a:off x="551096" y="4996350"/>
            <a:ext cx="7682549" cy="646331"/>
          </a:xfrm>
          <a:prstGeom prst="rect">
            <a:avLst/>
          </a:prstGeom>
          <a:noFill/>
        </p:spPr>
        <p:txBody>
          <a:bodyPr wrap="none" rtlCol="0">
            <a:spAutoFit/>
          </a:bodyPr>
          <a:lstStyle/>
          <a:p>
            <a:r>
              <a:rPr lang="en-US" dirty="0" smtClean="0"/>
              <a:t>The low </a:t>
            </a:r>
            <a:r>
              <a:rPr lang="en-US" dirty="0" err="1" smtClean="0"/>
              <a:t>Vs</a:t>
            </a:r>
            <a:r>
              <a:rPr lang="en-US" dirty="0" smtClean="0"/>
              <a:t> region is attributed to the presence of </a:t>
            </a:r>
            <a:r>
              <a:rPr lang="en-US" dirty="0" err="1" smtClean="0"/>
              <a:t>refertilized</a:t>
            </a:r>
            <a:r>
              <a:rPr lang="en-US" dirty="0" smtClean="0"/>
              <a:t> upper mantle with</a:t>
            </a:r>
          </a:p>
          <a:p>
            <a:r>
              <a:rPr lang="en-US" dirty="0"/>
              <a:t>c</a:t>
            </a:r>
            <a:r>
              <a:rPr lang="en-US" dirty="0" smtClean="0"/>
              <a:t>ontributions from elevated heat flow and water content.  </a:t>
            </a:r>
            <a:endParaRPr lang="en-US" dirty="0"/>
          </a:p>
        </p:txBody>
      </p:sp>
    </p:spTree>
    <p:extLst>
      <p:ext uri="{BB962C8B-B14F-4D97-AF65-F5344CB8AC3E}">
        <p14:creationId xmlns:p14="http://schemas.microsoft.com/office/powerpoint/2010/main" val="36929383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NMSZ2.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2300" y="0"/>
            <a:ext cx="7894101" cy="6858000"/>
          </a:xfrm>
          <a:prstGeom prst="rect">
            <a:avLst/>
          </a:prstGeom>
        </p:spPr>
      </p:pic>
    </p:spTree>
    <p:extLst>
      <p:ext uri="{BB962C8B-B14F-4D97-AF65-F5344CB8AC3E}">
        <p14:creationId xmlns:p14="http://schemas.microsoft.com/office/powerpoint/2010/main" val="269650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640332" y="192076"/>
            <a:ext cx="6615039" cy="6665924"/>
          </a:xfrm>
          <a:prstGeom prst="rect">
            <a:avLst/>
          </a:prstGeom>
        </p:spPr>
      </p:pic>
      <p:sp>
        <p:nvSpPr>
          <p:cNvPr id="3" name="TextBox 2"/>
          <p:cNvSpPr txBox="1"/>
          <p:nvPr/>
        </p:nvSpPr>
        <p:spPr>
          <a:xfrm>
            <a:off x="209905" y="587791"/>
            <a:ext cx="1338828" cy="646331"/>
          </a:xfrm>
          <a:prstGeom prst="rect">
            <a:avLst/>
          </a:prstGeom>
          <a:noFill/>
        </p:spPr>
        <p:txBody>
          <a:bodyPr wrap="none" rtlCol="0">
            <a:spAutoFit/>
          </a:bodyPr>
          <a:lstStyle/>
          <a:p>
            <a:r>
              <a:rPr lang="en-US" dirty="0" smtClean="0"/>
              <a:t>seismic</a:t>
            </a:r>
          </a:p>
          <a:p>
            <a:r>
              <a:rPr lang="en-US" dirty="0" smtClean="0"/>
              <a:t>tomography</a:t>
            </a:r>
            <a:endParaRPr lang="en-US" dirty="0"/>
          </a:p>
        </p:txBody>
      </p:sp>
    </p:spTree>
    <p:extLst>
      <p:ext uri="{BB962C8B-B14F-4D97-AF65-F5344CB8AC3E}">
        <p14:creationId xmlns:p14="http://schemas.microsoft.com/office/powerpoint/2010/main" val="443984073"/>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2" name="Picture 4" descr="1 rodinia"/>
          <p:cNvPicPr>
            <a:picLocks noGrp="1" noChangeAspect="1" noChangeArrowheads="1"/>
          </p:cNvPicPr>
          <p:nvPr>
            <p:ph sz="half" idx="2"/>
          </p:nvPr>
        </p:nvPicPr>
        <p:blipFill>
          <a:blip r:embed="rId2"/>
          <a:srcRect b="10582"/>
          <a:stretch>
            <a:fillRect/>
          </a:stretch>
        </p:blipFill>
        <p:spPr>
          <a:xfrm>
            <a:off x="2626987" y="2018144"/>
            <a:ext cx="3614738" cy="3581400"/>
          </a:xfrm>
        </p:spPr>
      </p:pic>
      <p:sp>
        <p:nvSpPr>
          <p:cNvPr id="32774" name="Text Box 6"/>
          <p:cNvSpPr txBox="1">
            <a:spLocks noChangeArrowheads="1"/>
          </p:cNvSpPr>
          <p:nvPr/>
        </p:nvSpPr>
        <p:spPr bwMode="auto">
          <a:xfrm>
            <a:off x="3406775" y="6100266"/>
            <a:ext cx="2263775" cy="396875"/>
          </a:xfrm>
          <a:prstGeom prst="rect">
            <a:avLst/>
          </a:prstGeom>
          <a:noFill/>
          <a:ln w="9525">
            <a:noFill/>
            <a:miter lim="800000"/>
            <a:headEnd/>
            <a:tailEnd/>
          </a:ln>
        </p:spPr>
        <p:txBody>
          <a:bodyPr>
            <a:prstTxWarp prst="textNoShape">
              <a:avLst/>
            </a:prstTxWarp>
            <a:spAutoFit/>
          </a:bodyPr>
          <a:lstStyle/>
          <a:p>
            <a:pPr algn="ctr" eaLnBrk="1" hangingPunct="1">
              <a:spcBef>
                <a:spcPct val="50000"/>
              </a:spcBef>
            </a:pPr>
            <a:r>
              <a:rPr lang="en-US" sz="2000" b="1" i="1" dirty="0" err="1">
                <a:solidFill>
                  <a:schemeClr val="hlink"/>
                </a:solidFill>
                <a:latin typeface="Arial" charset="0"/>
              </a:rPr>
              <a:t>Rodinia</a:t>
            </a:r>
            <a:endParaRPr lang="en-US" sz="2000" b="1" i="1" dirty="0">
              <a:solidFill>
                <a:schemeClr val="hlink"/>
              </a:solidFill>
              <a:latin typeface="Arial" charset="0"/>
            </a:endParaRPr>
          </a:p>
        </p:txBody>
      </p:sp>
      <p:sp>
        <p:nvSpPr>
          <p:cNvPr id="8" name="TextBox 7"/>
          <p:cNvSpPr txBox="1"/>
          <p:nvPr/>
        </p:nvSpPr>
        <p:spPr>
          <a:xfrm>
            <a:off x="4217050" y="5715000"/>
            <a:ext cx="785304" cy="369332"/>
          </a:xfrm>
          <a:prstGeom prst="rect">
            <a:avLst/>
          </a:prstGeom>
          <a:noFill/>
        </p:spPr>
        <p:txBody>
          <a:bodyPr wrap="square" rtlCol="0">
            <a:spAutoFit/>
          </a:bodyPr>
          <a:lstStyle/>
          <a:p>
            <a:r>
              <a:rPr lang="en-US" dirty="0" smtClean="0">
                <a:solidFill>
                  <a:srgbClr val="0000FF"/>
                </a:solidFill>
              </a:rPr>
              <a:t>1.1 </a:t>
            </a:r>
            <a:r>
              <a:rPr lang="en-US" dirty="0" err="1" smtClean="0">
                <a:solidFill>
                  <a:srgbClr val="0000FF"/>
                </a:solidFill>
              </a:rPr>
              <a:t>Ga</a:t>
            </a:r>
            <a:endParaRPr lang="en-US" dirty="0">
              <a:solidFill>
                <a:srgbClr val="0000FF"/>
              </a:solidFill>
            </a:endParaRPr>
          </a:p>
        </p:txBody>
      </p:sp>
      <p:sp>
        <p:nvSpPr>
          <p:cNvPr id="3" name="TextBox 2"/>
          <p:cNvSpPr txBox="1"/>
          <p:nvPr/>
        </p:nvSpPr>
        <p:spPr>
          <a:xfrm>
            <a:off x="381000" y="775368"/>
            <a:ext cx="8348447" cy="1200329"/>
          </a:xfrm>
          <a:prstGeom prst="rect">
            <a:avLst/>
          </a:prstGeom>
          <a:noFill/>
        </p:spPr>
        <p:txBody>
          <a:bodyPr wrap="none" rtlCol="0">
            <a:spAutoFit/>
          </a:bodyPr>
          <a:lstStyle/>
          <a:p>
            <a:r>
              <a:rPr lang="en-US" dirty="0"/>
              <a:t>About 1.6 billion years ago, the entire area was part of a stable continental interior and </a:t>
            </a:r>
          </a:p>
          <a:p>
            <a:r>
              <a:rPr lang="en-US" dirty="0"/>
              <a:t>little tectonic activity was taking place.  This is like the central U.S. today.  The area was </a:t>
            </a:r>
          </a:p>
          <a:p>
            <a:r>
              <a:rPr lang="en-US" dirty="0"/>
              <a:t>part of the super continent </a:t>
            </a:r>
            <a:r>
              <a:rPr lang="en-US" dirty="0" err="1"/>
              <a:t>Rodinia</a:t>
            </a:r>
            <a:r>
              <a:rPr lang="en-US" dirty="0"/>
              <a:t>.</a:t>
            </a:r>
          </a:p>
          <a:p>
            <a:endParaRPr lang="en-US" dirty="0"/>
          </a:p>
        </p:txBody>
      </p:sp>
      <p:sp>
        <p:nvSpPr>
          <p:cNvPr id="5" name="5-Point Star 4"/>
          <p:cNvSpPr/>
          <p:nvPr/>
        </p:nvSpPr>
        <p:spPr>
          <a:xfrm>
            <a:off x="4534044" y="4051503"/>
            <a:ext cx="136439" cy="136439"/>
          </a:xfrm>
          <a:prstGeom prst="star5">
            <a:avLst/>
          </a:prstGeom>
          <a:solidFill>
            <a:srgbClr val="FFFF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p:cNvSpPr txBox="1"/>
          <p:nvPr/>
        </p:nvSpPr>
        <p:spPr>
          <a:xfrm>
            <a:off x="347103" y="195446"/>
            <a:ext cx="8394420" cy="400110"/>
          </a:xfrm>
          <a:prstGeom prst="rect">
            <a:avLst/>
          </a:prstGeom>
          <a:noFill/>
        </p:spPr>
        <p:txBody>
          <a:bodyPr wrap="none" rtlCol="0">
            <a:spAutoFit/>
          </a:bodyPr>
          <a:lstStyle/>
          <a:p>
            <a:r>
              <a:rPr lang="en-US" sz="2000" dirty="0" smtClean="0"/>
              <a:t>Why do we have earthquakes?  The geologic history of the region is important.  </a:t>
            </a:r>
            <a:endParaRPr lang="en-US" sz="2000" dirty="0"/>
          </a:p>
        </p:txBody>
      </p:sp>
    </p:spTree>
    <p:extLst>
      <p:ext uri="{BB962C8B-B14F-4D97-AF65-F5344CB8AC3E}">
        <p14:creationId xmlns:p14="http://schemas.microsoft.com/office/powerpoint/2010/main" val="60411962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27000" y="889000"/>
            <a:ext cx="8890000" cy="5080000"/>
          </a:xfrm>
          <a:prstGeom prst="rect">
            <a:avLst/>
          </a:prstGeom>
        </p:spPr>
      </p:pic>
      <p:sp>
        <p:nvSpPr>
          <p:cNvPr id="3" name="5-Point Star 2"/>
          <p:cNvSpPr/>
          <p:nvPr/>
        </p:nvSpPr>
        <p:spPr>
          <a:xfrm>
            <a:off x="4534044" y="3596187"/>
            <a:ext cx="136439" cy="136439"/>
          </a:xfrm>
          <a:prstGeom prst="star5">
            <a:avLst/>
          </a:prstGeom>
          <a:solidFill>
            <a:srgbClr val="FFFF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601030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3" descr="GSA2002.a3.jpeg                                                00000010Macintosh HD                   ABA78158:"/>
          <p:cNvPicPr>
            <a:picLocks noChangeAspect="1" noChangeArrowheads="1"/>
          </p:cNvPicPr>
          <p:nvPr/>
        </p:nvPicPr>
        <p:blipFill>
          <a:blip r:embed="rId2"/>
          <a:srcRect/>
          <a:stretch>
            <a:fillRect/>
          </a:stretch>
        </p:blipFill>
        <p:spPr bwMode="auto">
          <a:xfrm>
            <a:off x="255661" y="136228"/>
            <a:ext cx="5789798" cy="4275653"/>
          </a:xfrm>
          <a:prstGeom prst="rect">
            <a:avLst/>
          </a:prstGeom>
          <a:noFill/>
          <a:ln w="9525">
            <a:noFill/>
            <a:miter lim="800000"/>
            <a:headEnd/>
            <a:tailEnd/>
          </a:ln>
        </p:spPr>
      </p:pic>
      <p:pic>
        <p:nvPicPr>
          <p:cNvPr id="35843" name="Picture 4" descr="Untitled art 1                                                 00000010Macintosh HD                   ABA78158:"/>
          <p:cNvPicPr>
            <a:picLocks noChangeAspect="1" noChangeArrowheads="1"/>
          </p:cNvPicPr>
          <p:nvPr/>
        </p:nvPicPr>
        <p:blipFill>
          <a:blip r:embed="rId3"/>
          <a:srcRect/>
          <a:stretch>
            <a:fillRect/>
          </a:stretch>
        </p:blipFill>
        <p:spPr bwMode="auto">
          <a:xfrm>
            <a:off x="3147630" y="1959465"/>
            <a:ext cx="5996370" cy="4505795"/>
          </a:xfrm>
          <a:prstGeom prst="rect">
            <a:avLst/>
          </a:prstGeom>
          <a:noFill/>
          <a:ln w="9525">
            <a:noFill/>
            <a:miter lim="800000"/>
            <a:headEnd/>
            <a:tailEnd/>
          </a:ln>
        </p:spPr>
      </p:pic>
      <p:sp>
        <p:nvSpPr>
          <p:cNvPr id="5" name="TextBox 4"/>
          <p:cNvSpPr txBox="1"/>
          <p:nvPr/>
        </p:nvSpPr>
        <p:spPr>
          <a:xfrm>
            <a:off x="4717356" y="486544"/>
            <a:ext cx="4315529" cy="1200329"/>
          </a:xfrm>
          <a:prstGeom prst="rect">
            <a:avLst/>
          </a:prstGeom>
          <a:noFill/>
        </p:spPr>
        <p:txBody>
          <a:bodyPr wrap="none" rtlCol="0">
            <a:spAutoFit/>
          </a:bodyPr>
          <a:lstStyle/>
          <a:p>
            <a:r>
              <a:rPr lang="en-US" dirty="0" smtClean="0"/>
              <a:t>About 700 million years ago, </a:t>
            </a:r>
            <a:r>
              <a:rPr lang="en-US" dirty="0" err="1" smtClean="0"/>
              <a:t>Rodinia</a:t>
            </a:r>
            <a:r>
              <a:rPr lang="en-US" dirty="0" smtClean="0"/>
              <a:t> started </a:t>
            </a:r>
          </a:p>
          <a:p>
            <a:r>
              <a:rPr lang="en-US" dirty="0" smtClean="0"/>
              <a:t>to split up.  The </a:t>
            </a:r>
            <a:r>
              <a:rPr lang="en-US" dirty="0" err="1" smtClean="0"/>
              <a:t>Reelfoot</a:t>
            </a:r>
            <a:r>
              <a:rPr lang="en-US" dirty="0" smtClean="0"/>
              <a:t> Rift formed when </a:t>
            </a:r>
          </a:p>
          <a:p>
            <a:r>
              <a:rPr lang="en-US" dirty="0" smtClean="0"/>
              <a:t>the central U.S. tried to open up and form a </a:t>
            </a:r>
          </a:p>
          <a:p>
            <a:r>
              <a:rPr lang="en-US" dirty="0" smtClean="0"/>
              <a:t>new ocean. </a:t>
            </a:r>
            <a:endParaRPr lang="en-US" dirty="0"/>
          </a:p>
        </p:txBody>
      </p:sp>
      <p:sp>
        <p:nvSpPr>
          <p:cNvPr id="6" name="TextBox 5"/>
          <p:cNvSpPr txBox="1"/>
          <p:nvPr/>
        </p:nvSpPr>
        <p:spPr>
          <a:xfrm>
            <a:off x="3615781" y="4411881"/>
            <a:ext cx="959968" cy="276999"/>
          </a:xfrm>
          <a:prstGeom prst="rect">
            <a:avLst/>
          </a:prstGeom>
          <a:noFill/>
        </p:spPr>
        <p:txBody>
          <a:bodyPr wrap="none" rtlCol="0">
            <a:spAutoFit/>
          </a:bodyPr>
          <a:lstStyle/>
          <a:p>
            <a:r>
              <a:rPr lang="en-US" sz="1200" dirty="0" err="1" smtClean="0"/>
              <a:t>Reelfoot</a:t>
            </a:r>
            <a:r>
              <a:rPr lang="en-US" sz="1200" dirty="0" smtClean="0"/>
              <a:t> Rift</a:t>
            </a:r>
            <a:endParaRPr lang="en-US" sz="1200" dirty="0"/>
          </a:p>
        </p:txBody>
      </p:sp>
      <p:sp>
        <p:nvSpPr>
          <p:cNvPr id="2" name="Rectangle 1"/>
          <p:cNvSpPr/>
          <p:nvPr/>
        </p:nvSpPr>
        <p:spPr>
          <a:xfrm>
            <a:off x="255661" y="251366"/>
            <a:ext cx="1609517" cy="52919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p:cNvSpPr txBox="1"/>
          <p:nvPr/>
        </p:nvSpPr>
        <p:spPr>
          <a:xfrm>
            <a:off x="369706" y="286489"/>
            <a:ext cx="1608458" cy="400110"/>
          </a:xfrm>
          <a:prstGeom prst="rect">
            <a:avLst/>
          </a:prstGeom>
          <a:noFill/>
        </p:spPr>
        <p:txBody>
          <a:bodyPr wrap="none" rtlCol="0">
            <a:spAutoFit/>
          </a:bodyPr>
          <a:lstStyle/>
          <a:p>
            <a:r>
              <a:rPr lang="en-US" sz="2000" dirty="0" smtClean="0"/>
              <a:t>800 – 550 Ma    </a:t>
            </a:r>
            <a:endParaRPr lang="en-US" sz="2000" dirty="0"/>
          </a:p>
        </p:txBody>
      </p:sp>
      <p:sp>
        <p:nvSpPr>
          <p:cNvPr id="4" name="TextBox 3"/>
          <p:cNvSpPr txBox="1"/>
          <p:nvPr/>
        </p:nvSpPr>
        <p:spPr>
          <a:xfrm>
            <a:off x="255661" y="602724"/>
            <a:ext cx="1830361" cy="369332"/>
          </a:xfrm>
          <a:prstGeom prst="rect">
            <a:avLst/>
          </a:prstGeom>
          <a:noFill/>
        </p:spPr>
        <p:txBody>
          <a:bodyPr wrap="none" rtlCol="0">
            <a:spAutoFit/>
          </a:bodyPr>
          <a:lstStyle/>
          <a:p>
            <a:r>
              <a:rPr lang="en-US" dirty="0" smtClean="0"/>
              <a:t>Late </a:t>
            </a:r>
            <a:r>
              <a:rPr lang="en-US" dirty="0"/>
              <a:t>P</a:t>
            </a:r>
            <a:r>
              <a:rPr lang="en-US" dirty="0" smtClean="0"/>
              <a:t>recambrian</a:t>
            </a:r>
            <a:endParaRPr lang="en-US" dirty="0"/>
          </a:p>
        </p:txBody>
      </p:sp>
      <p:sp>
        <p:nvSpPr>
          <p:cNvPr id="7" name="TextBox 6"/>
          <p:cNvSpPr txBox="1"/>
          <p:nvPr/>
        </p:nvSpPr>
        <p:spPr>
          <a:xfrm>
            <a:off x="3147630" y="2348404"/>
            <a:ext cx="1602685" cy="369332"/>
          </a:xfrm>
          <a:prstGeom prst="rect">
            <a:avLst/>
          </a:prstGeom>
          <a:noFill/>
        </p:spPr>
        <p:txBody>
          <a:bodyPr wrap="none" rtlCol="0">
            <a:spAutoFit/>
          </a:bodyPr>
          <a:lstStyle/>
          <a:p>
            <a:r>
              <a:rPr lang="en-US" dirty="0" smtClean="0"/>
              <a:t>Early Cambrian</a:t>
            </a:r>
            <a:endParaRPr lang="en-US" dirty="0"/>
          </a:p>
        </p:txBody>
      </p:sp>
    </p:spTree>
    <p:extLst>
      <p:ext uri="{BB962C8B-B14F-4D97-AF65-F5344CB8AC3E}">
        <p14:creationId xmlns:p14="http://schemas.microsoft.com/office/powerpoint/2010/main" val="2642840843"/>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116760" y="436576"/>
            <a:ext cx="3368981" cy="461665"/>
          </a:xfrm>
          <a:prstGeom prst="rect">
            <a:avLst/>
          </a:prstGeom>
          <a:noFill/>
        </p:spPr>
        <p:txBody>
          <a:bodyPr wrap="none" rtlCol="0">
            <a:spAutoFit/>
          </a:bodyPr>
          <a:lstStyle/>
          <a:p>
            <a:r>
              <a:rPr lang="en-US" sz="2400" dirty="0" err="1" smtClean="0"/>
              <a:t>Reelfoot</a:t>
            </a:r>
            <a:r>
              <a:rPr lang="en-US" sz="2400" dirty="0" smtClean="0"/>
              <a:t> rift is a failed rift</a:t>
            </a:r>
            <a:endParaRPr lang="en-US" sz="2400" dirty="0"/>
          </a:p>
        </p:txBody>
      </p:sp>
      <p:pic>
        <p:nvPicPr>
          <p:cNvPr id="5" name="Picture 4"/>
          <p:cNvPicPr>
            <a:picLocks noChangeAspect="1"/>
          </p:cNvPicPr>
          <p:nvPr/>
        </p:nvPicPr>
        <p:blipFill>
          <a:blip r:embed="rId2"/>
          <a:stretch>
            <a:fillRect/>
          </a:stretch>
        </p:blipFill>
        <p:spPr>
          <a:xfrm>
            <a:off x="1397000" y="1955800"/>
            <a:ext cx="6350000" cy="2933700"/>
          </a:xfrm>
          <a:prstGeom prst="rect">
            <a:avLst/>
          </a:prstGeom>
        </p:spPr>
      </p:pic>
      <p:sp>
        <p:nvSpPr>
          <p:cNvPr id="3" name="TextBox 2"/>
          <p:cNvSpPr txBox="1"/>
          <p:nvPr/>
        </p:nvSpPr>
        <p:spPr>
          <a:xfrm>
            <a:off x="1397000" y="3449009"/>
            <a:ext cx="746756" cy="369332"/>
          </a:xfrm>
          <a:prstGeom prst="rect">
            <a:avLst/>
          </a:prstGeom>
          <a:noFill/>
        </p:spPr>
        <p:txBody>
          <a:bodyPr wrap="none" rtlCol="0">
            <a:spAutoFit/>
          </a:bodyPr>
          <a:lstStyle/>
          <a:p>
            <a:r>
              <a:rPr lang="en-US" dirty="0" err="1" smtClean="0"/>
              <a:t>Moho</a:t>
            </a:r>
            <a:endParaRPr lang="en-US" dirty="0"/>
          </a:p>
        </p:txBody>
      </p:sp>
      <p:sp>
        <p:nvSpPr>
          <p:cNvPr id="6" name="TextBox 5"/>
          <p:cNvSpPr txBox="1"/>
          <p:nvPr/>
        </p:nvSpPr>
        <p:spPr>
          <a:xfrm>
            <a:off x="5719920" y="2827763"/>
            <a:ext cx="2903710" cy="369332"/>
          </a:xfrm>
          <a:prstGeom prst="rect">
            <a:avLst/>
          </a:prstGeom>
          <a:noFill/>
        </p:spPr>
        <p:txBody>
          <a:bodyPr wrap="none" rtlCol="0">
            <a:spAutoFit/>
          </a:bodyPr>
          <a:lstStyle/>
          <a:p>
            <a:r>
              <a:rPr lang="en-US" dirty="0" smtClean="0"/>
              <a:t>Thinned </a:t>
            </a:r>
            <a:r>
              <a:rPr lang="en-US" dirty="0"/>
              <a:t>heavily faulted crust</a:t>
            </a:r>
          </a:p>
        </p:txBody>
      </p:sp>
      <p:sp>
        <p:nvSpPr>
          <p:cNvPr id="7" name="TextBox 6"/>
          <p:cNvSpPr txBox="1"/>
          <p:nvPr/>
        </p:nvSpPr>
        <p:spPr>
          <a:xfrm>
            <a:off x="5510014" y="4083049"/>
            <a:ext cx="2616522" cy="646331"/>
          </a:xfrm>
          <a:prstGeom prst="rect">
            <a:avLst/>
          </a:prstGeom>
          <a:noFill/>
        </p:spPr>
        <p:txBody>
          <a:bodyPr wrap="none" rtlCol="0">
            <a:spAutoFit/>
          </a:bodyPr>
          <a:lstStyle/>
          <a:p>
            <a:r>
              <a:rPr lang="en-US" dirty="0" smtClean="0"/>
              <a:t>Thinned </a:t>
            </a:r>
            <a:r>
              <a:rPr lang="en-US" dirty="0"/>
              <a:t>and weak </a:t>
            </a:r>
            <a:r>
              <a:rPr lang="en-US" dirty="0" smtClean="0"/>
              <a:t>mantle</a:t>
            </a:r>
            <a:endParaRPr lang="en-US" dirty="0"/>
          </a:p>
          <a:p>
            <a:endParaRPr lang="en-US" dirty="0"/>
          </a:p>
        </p:txBody>
      </p:sp>
    </p:spTree>
    <p:extLst>
      <p:ext uri="{BB962C8B-B14F-4D97-AF65-F5344CB8AC3E}">
        <p14:creationId xmlns:p14="http://schemas.microsoft.com/office/powerpoint/2010/main" val="2504455310"/>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quake1.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6919" y="250774"/>
            <a:ext cx="6070707" cy="4908849"/>
          </a:xfrm>
          <a:prstGeom prst="rect">
            <a:avLst/>
          </a:prstGeom>
        </p:spPr>
      </p:pic>
      <p:sp>
        <p:nvSpPr>
          <p:cNvPr id="4" name="Oval 3"/>
          <p:cNvSpPr>
            <a:spLocks noChangeAspect="1"/>
          </p:cNvSpPr>
          <p:nvPr/>
        </p:nvSpPr>
        <p:spPr>
          <a:xfrm>
            <a:off x="4365370" y="4167407"/>
            <a:ext cx="93692" cy="105665"/>
          </a:xfrm>
          <a:prstGeom prst="ellipse">
            <a:avLst/>
          </a:prstGeom>
          <a:solidFill>
            <a:srgbClr val="FFFF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629763" y="5659035"/>
            <a:ext cx="8216237" cy="369332"/>
          </a:xfrm>
          <a:prstGeom prst="rect">
            <a:avLst/>
          </a:prstGeom>
          <a:noFill/>
        </p:spPr>
        <p:txBody>
          <a:bodyPr wrap="none" rtlCol="0">
            <a:spAutoFit/>
          </a:bodyPr>
          <a:lstStyle/>
          <a:p>
            <a:r>
              <a:rPr lang="en-US" dirty="0" smtClean="0"/>
              <a:t>Following the rifting, the region was under water and thick sediments were deposited</a:t>
            </a:r>
            <a:endParaRPr lang="en-US" dirty="0"/>
          </a:p>
        </p:txBody>
      </p:sp>
    </p:spTree>
    <p:extLst>
      <p:ext uri="{BB962C8B-B14F-4D97-AF65-F5344CB8AC3E}">
        <p14:creationId xmlns:p14="http://schemas.microsoft.com/office/powerpoint/2010/main" val="270059888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273</TotalTime>
  <Words>955</Words>
  <Application>Microsoft Macintosh PowerPoint</Application>
  <PresentationFormat>On-screen Show (4:3)</PresentationFormat>
  <Paragraphs>128</Paragraphs>
  <Slides>35</Slides>
  <Notes>2</Notes>
  <HiddenSlides>0</HiddenSlides>
  <MMClips>0</MMClips>
  <ScaleCrop>false</ScaleCrop>
  <HeadingPairs>
    <vt:vector size="4" baseType="variant">
      <vt:variant>
        <vt:lpstr>Theme</vt:lpstr>
      </vt:variant>
      <vt:variant>
        <vt:i4>1</vt:i4>
      </vt:variant>
      <vt:variant>
        <vt:lpstr>Slide Titles</vt:lpstr>
      </vt:variant>
      <vt:variant>
        <vt:i4>35</vt:i4>
      </vt:variant>
    </vt:vector>
  </HeadingPairs>
  <TitlesOfParts>
    <vt:vector size="36"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CERI</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Christine Powell</dc:creator>
  <cp:lastModifiedBy>Chris Powell</cp:lastModifiedBy>
  <cp:revision>15</cp:revision>
  <dcterms:created xsi:type="dcterms:W3CDTF">2016-10-30T15:37:14Z</dcterms:created>
  <dcterms:modified xsi:type="dcterms:W3CDTF">2016-11-01T16:20:37Z</dcterms:modified>
</cp:coreProperties>
</file>