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1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notesSlides/notesSlide2.xml" ContentType="application/vnd.openxmlformats-officedocument.presentationml.notesSlide+xml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notesSlides/notesSlide3.xml" ContentType="application/vnd.openxmlformats-officedocument.presentationml.notesSlide+xml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9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Relationship Id="rId2" Type="http://schemas.openxmlformats.org/officeDocument/2006/relationships/image" Target="../media/image18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Relationship Id="rId2" Type="http://schemas.openxmlformats.org/officeDocument/2006/relationships/image" Target="../media/image20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Relationship Id="rId2" Type="http://schemas.openxmlformats.org/officeDocument/2006/relationships/image" Target="../media/image2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Relationship Id="rId2" Type="http://schemas.openxmlformats.org/officeDocument/2006/relationships/image" Target="../media/image2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4" Type="http://schemas.openxmlformats.org/officeDocument/2006/relationships/image" Target="../media/image29.emf"/><Relationship Id="rId5" Type="http://schemas.openxmlformats.org/officeDocument/2006/relationships/image" Target="../media/image30.emf"/><Relationship Id="rId6" Type="http://schemas.openxmlformats.org/officeDocument/2006/relationships/image" Target="../media/image31.emf"/><Relationship Id="rId1" Type="http://schemas.openxmlformats.org/officeDocument/2006/relationships/image" Target="../media/image26.emf"/><Relationship Id="rId2" Type="http://schemas.openxmlformats.org/officeDocument/2006/relationships/image" Target="../media/image2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Relationship Id="rId2" Type="http://schemas.openxmlformats.org/officeDocument/2006/relationships/image" Target="../media/image11.emf"/><Relationship Id="rId3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Relationship Id="rId2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2D85E-4212-424C-A0A8-C1B4953D6A66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8C453-487C-EA4E-8FA5-93A8D77A1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77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08A3BE20-B1D0-9747-B466-89A89BB2B56F}" type="slidenum">
              <a:rPr lang="en-US" sz="1200" b="0">
                <a:latin typeface="Papyrus" charset="0"/>
                <a:cs typeface="Papyrus" charset="0"/>
              </a:rPr>
              <a:pPr eaLnBrk="1" hangingPunct="1"/>
              <a:t>5</a:t>
            </a:fld>
            <a:endParaRPr lang="en-US" sz="1200" b="0">
              <a:latin typeface="Papyrus" charset="0"/>
              <a:cs typeface="Papyrus" charset="0"/>
            </a:endParaRPr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Papyrus" charset="0"/>
                <a:ea typeface="ＭＳ Ｐゴシック" charset="0"/>
                <a:cs typeface="ＭＳ Ｐゴシック" charset="0"/>
              </a:rPr>
              <a:t>It is also the </a:t>
            </a:r>
            <a:r>
              <a:rPr lang="ja-JP" altLang="en-US">
                <a:latin typeface="Papyrus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Papyrus" charset="0"/>
                <a:ea typeface="ＭＳ Ｐゴシック" charset="0"/>
                <a:cs typeface="ＭＳ Ｐゴシック" charset="0"/>
              </a:rPr>
              <a:t>intuitive</a:t>
            </a:r>
            <a:r>
              <a:rPr lang="ja-JP" altLang="en-US">
                <a:latin typeface="Papyrus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Papyrus" charset="0"/>
                <a:ea typeface="ＭＳ Ｐゴシック" charset="0"/>
                <a:cs typeface="ＭＳ Ｐゴシック" charset="0"/>
              </a:rPr>
              <a:t> way to do rotations</a:t>
            </a:r>
            <a:endParaRPr lang="en-US">
              <a:latin typeface="Papyru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EDA956C2-FB33-FD48-9AB6-A4323837491F}" type="slidenum">
              <a:rPr lang="en-US" sz="1200" b="0">
                <a:latin typeface="Papyrus" charset="0"/>
                <a:cs typeface="Papyrus" charset="0"/>
              </a:rPr>
              <a:pPr eaLnBrk="1" hangingPunct="1"/>
              <a:t>15</a:t>
            </a:fld>
            <a:endParaRPr lang="en-US" sz="1200" b="0">
              <a:latin typeface="Papyrus" charset="0"/>
              <a:cs typeface="Papyrus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Papyrus" charset="0"/>
                <a:ea typeface="ＭＳ Ｐゴシック" charset="0"/>
                <a:cs typeface="ＭＳ Ｐゴシック" charset="0"/>
              </a:rPr>
              <a:t>Have more data than needed, so equations</a:t>
            </a:r>
            <a:r>
              <a:rPr lang="en-US" baseline="0" dirty="0" smtClean="0">
                <a:latin typeface="Papyrus" charset="0"/>
                <a:ea typeface="ＭＳ Ｐゴシック" charset="0"/>
                <a:cs typeface="ＭＳ Ｐゴシック" charset="0"/>
              </a:rPr>
              <a:t> are going to be inconsistent if data has noise (practically - finite precision on computer is same as “noise”, not going to get consistent equations).</a:t>
            </a:r>
            <a:endParaRPr lang="en-US" dirty="0" smtClean="0">
              <a:latin typeface="Papyrus" charset="0"/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Papyrus" charset="0"/>
                <a:ea typeface="ＭＳ Ｐゴシック" charset="0"/>
                <a:cs typeface="ＭＳ Ｐゴシック" charset="0"/>
              </a:rPr>
              <a:t>Note </a:t>
            </a:r>
            <a:r>
              <a:rPr lang="en-US" dirty="0">
                <a:latin typeface="Papyrus" charset="0"/>
                <a:ea typeface="ＭＳ Ｐゴシック" charset="0"/>
                <a:cs typeface="ＭＳ Ｐゴシック" charset="0"/>
              </a:rPr>
              <a:t>this is linear least squares – do directly for r, not iterative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E2F72223-5A27-AE48-8F3C-D95BC3D2FAC0}" type="slidenum">
              <a:rPr lang="en-US" sz="1200" b="0">
                <a:latin typeface="Papyrus" charset="0"/>
                <a:cs typeface="Papyrus" charset="0"/>
              </a:rPr>
              <a:pPr eaLnBrk="1" hangingPunct="1"/>
              <a:t>17</a:t>
            </a:fld>
            <a:endParaRPr lang="en-US" sz="1200" b="0">
              <a:latin typeface="Papyrus" charset="0"/>
              <a:cs typeface="Papyrus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Papyrus" charset="0"/>
                <a:ea typeface="ＭＳ Ｐゴシック" charset="0"/>
                <a:cs typeface="ＭＳ Ｐゴシック" charset="0"/>
              </a:rPr>
              <a:t>Note this is linear least squares – do directly for r, not iterative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61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7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12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4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1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7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68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74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9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9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32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ECABC-8D9F-0F42-9B80-55BCDAF4B19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4DB88-ADA7-3446-A3FE-666F83B90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97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image" Target="../media/image17.emf"/><Relationship Id="rId5" Type="http://schemas.openxmlformats.org/officeDocument/2006/relationships/oleObject" Target="../embeddings/oleObject18.bin"/><Relationship Id="rId6" Type="http://schemas.openxmlformats.org/officeDocument/2006/relationships/image" Target="../media/image18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4" Type="http://schemas.openxmlformats.org/officeDocument/2006/relationships/image" Target="../media/image19.emf"/><Relationship Id="rId5" Type="http://schemas.openxmlformats.org/officeDocument/2006/relationships/oleObject" Target="../embeddings/oleObject20.bin"/><Relationship Id="rId6" Type="http://schemas.openxmlformats.org/officeDocument/2006/relationships/image" Target="../media/image20.e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21.emf"/><Relationship Id="rId5" Type="http://schemas.openxmlformats.org/officeDocument/2006/relationships/oleObject" Target="../embeddings/oleObject22.bin"/><Relationship Id="rId6" Type="http://schemas.openxmlformats.org/officeDocument/2006/relationships/image" Target="../media/image22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23.bin"/><Relationship Id="rId5" Type="http://schemas.openxmlformats.org/officeDocument/2006/relationships/image" Target="../media/image23.emf"/><Relationship Id="rId6" Type="http://schemas.openxmlformats.org/officeDocument/2006/relationships/oleObject" Target="../embeddings/oleObject24.bin"/><Relationship Id="rId7" Type="http://schemas.openxmlformats.org/officeDocument/2006/relationships/image" Target="../media/image24.e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4" Type="http://schemas.openxmlformats.org/officeDocument/2006/relationships/image" Target="../media/image25.e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9.emf"/><Relationship Id="rId12" Type="http://schemas.openxmlformats.org/officeDocument/2006/relationships/oleObject" Target="../embeddings/oleObject30.bin"/><Relationship Id="rId13" Type="http://schemas.openxmlformats.org/officeDocument/2006/relationships/image" Target="../media/image30.emf"/><Relationship Id="rId14" Type="http://schemas.openxmlformats.org/officeDocument/2006/relationships/oleObject" Target="../embeddings/oleObject31.bin"/><Relationship Id="rId15" Type="http://schemas.openxmlformats.org/officeDocument/2006/relationships/image" Target="../media/image31.e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26.bin"/><Relationship Id="rId5" Type="http://schemas.openxmlformats.org/officeDocument/2006/relationships/image" Target="../media/image26.emf"/><Relationship Id="rId6" Type="http://schemas.openxmlformats.org/officeDocument/2006/relationships/oleObject" Target="../embeddings/oleObject27.bin"/><Relationship Id="rId7" Type="http://schemas.openxmlformats.org/officeDocument/2006/relationships/image" Target="../media/image27.emf"/><Relationship Id="rId8" Type="http://schemas.openxmlformats.org/officeDocument/2006/relationships/oleObject" Target="../embeddings/oleObject28.bin"/><Relationship Id="rId9" Type="http://schemas.openxmlformats.org/officeDocument/2006/relationships/image" Target="../media/image28.emf"/><Relationship Id="rId10" Type="http://schemas.openxmlformats.org/officeDocument/2006/relationships/oleObject" Target="../embeddings/oleObject2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e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4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5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7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8.e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9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0.e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1.emf"/><Relationship Id="rId7" Type="http://schemas.openxmlformats.org/officeDocument/2006/relationships/oleObject" Target="../embeddings/oleObject12.bin"/><Relationship Id="rId8" Type="http://schemas.openxmlformats.org/officeDocument/2006/relationships/image" Target="../media/image12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14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15.e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16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6EA6EAF8-ABB4-FF4B-86E3-35014DDC9EFE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1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810000" y="5126038"/>
          <a:ext cx="150971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660400" imgH="165100" progId="Equation.3">
                  <p:embed/>
                </p:oleObj>
              </mc:Choice>
              <mc:Fallback>
                <p:oleObj name="Equation" r:id="rId3" imgW="6604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126038"/>
                        <a:ext cx="1509713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1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0" dirty="0">
                <a:latin typeface="Papyrus" charset="0"/>
                <a:cs typeface="Arial" charset="0"/>
              </a:rPr>
              <a:t>Solving for Euler poles</a:t>
            </a:r>
          </a:p>
        </p:txBody>
      </p:sp>
      <p:sp>
        <p:nvSpPr>
          <p:cNvPr id="48132" name="Text Box 9"/>
          <p:cNvSpPr txBox="1">
            <a:spLocks noChangeArrowheads="1"/>
          </p:cNvSpPr>
          <p:nvPr/>
        </p:nvSpPr>
        <p:spPr bwMode="auto">
          <a:xfrm>
            <a:off x="0" y="1625600"/>
            <a:ext cx="9144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dirty="0">
                <a:latin typeface="Papyrus" charset="0"/>
                <a:cs typeface="Arial" charset="0"/>
              </a:rPr>
              <a:t>Forward problem</a:t>
            </a:r>
          </a:p>
          <a:p>
            <a:pPr eaLnBrk="1" hangingPunct="1">
              <a:spcBef>
                <a:spcPct val="50000"/>
              </a:spcBef>
            </a:pPr>
            <a:endParaRPr lang="en-US" b="0" dirty="0">
              <a:latin typeface="Papyrus" charset="0"/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b="0" dirty="0">
                <a:latin typeface="Papyrus" charset="0"/>
                <a:cs typeface="Arial" charset="0"/>
              </a:rPr>
              <a:t>Given rotation pole, </a:t>
            </a:r>
            <a:r>
              <a:rPr lang="en-US" b="0" u="sng" dirty="0">
                <a:latin typeface="Papyrus" charset="0"/>
                <a:cs typeface="Arial" charset="0"/>
              </a:rPr>
              <a:t>R</a:t>
            </a:r>
            <a:r>
              <a:rPr lang="en-US" b="0" dirty="0">
                <a:latin typeface="Papyrus" charset="0"/>
                <a:cs typeface="Arial" charset="0"/>
              </a:rPr>
              <a:t>, for movement of spherical shell on surface of sphere</a:t>
            </a:r>
          </a:p>
          <a:p>
            <a:pPr eaLnBrk="1" hangingPunct="1">
              <a:spcBef>
                <a:spcPct val="50000"/>
              </a:spcBef>
            </a:pPr>
            <a:r>
              <a:rPr lang="en-US" b="0" dirty="0">
                <a:latin typeface="Papyrus" charset="0"/>
                <a:cs typeface="Arial" charset="0"/>
              </a:rPr>
              <a:t>We can find the velocity of a point, </a:t>
            </a:r>
            <a:r>
              <a:rPr lang="en-US" b="0" u="sng" dirty="0">
                <a:latin typeface="Papyrus" charset="0"/>
                <a:cs typeface="Arial" charset="0"/>
              </a:rPr>
              <a:t>X</a:t>
            </a:r>
            <a:r>
              <a:rPr lang="en-US" b="0" dirty="0">
                <a:latin typeface="Papyrus" charset="0"/>
                <a:cs typeface="Arial" charset="0"/>
              </a:rPr>
              <a:t>, on that shell from</a:t>
            </a:r>
          </a:p>
        </p:txBody>
      </p:sp>
      <p:sp>
        <p:nvSpPr>
          <p:cNvPr id="48133" name="Text Box 10"/>
          <p:cNvSpPr txBox="1">
            <a:spLocks noChangeArrowheads="1"/>
          </p:cNvSpPr>
          <p:nvPr/>
        </p:nvSpPr>
        <p:spPr bwMode="auto">
          <a:xfrm>
            <a:off x="0" y="62484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(review)</a:t>
            </a:r>
          </a:p>
        </p:txBody>
      </p:sp>
    </p:spTree>
    <p:extLst>
      <p:ext uri="{BB962C8B-B14F-4D97-AF65-F5344CB8AC3E}">
        <p14:creationId xmlns:p14="http://schemas.microsoft.com/office/powerpoint/2010/main" val="930841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C735FB6A-D249-6448-AE05-7965B7F048D8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10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sp>
        <p:nvSpPr>
          <p:cNvPr id="58370" name="Text Box 4"/>
          <p:cNvSpPr txBox="1">
            <a:spLocks noChangeArrowheads="1"/>
          </p:cNvSpPr>
          <p:nvPr/>
        </p:nvSpPr>
        <p:spPr bwMode="auto">
          <a:xfrm>
            <a:off x="0" y="2971800"/>
            <a:ext cx="9144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You can see this two ways</a:t>
            </a:r>
          </a:p>
          <a:p>
            <a:pPr eaLnBrk="1" hangingPunct="1"/>
            <a:endParaRPr lang="en-US" b="0">
              <a:latin typeface="Papyrus" charset="0"/>
              <a:cs typeface="Arial" charset="0"/>
            </a:endParaRP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1 - The matrix is singular (the determinant is zero)</a:t>
            </a:r>
          </a:p>
          <a:p>
            <a:pPr eaLnBrk="1" hangingPunct="1"/>
            <a:endParaRPr lang="en-US" b="0">
              <a:latin typeface="Papyrus" charset="0"/>
              <a:cs typeface="Arial" charset="0"/>
            </a:endParaRP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2 - Geometrically, the velocity vector is tangent to a small circle about the rotation pole –</a:t>
            </a: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There are an infinite number of small circles (defined by a rotation pole) to which a single vector is tangent</a:t>
            </a:r>
          </a:p>
        </p:txBody>
      </p:sp>
      <p:graphicFrame>
        <p:nvGraphicFramePr>
          <p:cNvPr id="58371" name="Object 2"/>
          <p:cNvGraphicFramePr>
            <a:graphicFrameLocks noChangeAspect="1"/>
          </p:cNvGraphicFramePr>
          <p:nvPr/>
        </p:nvGraphicFramePr>
        <p:xfrm>
          <a:off x="2654300" y="242888"/>
          <a:ext cx="3741738" cy="159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3" imgW="1638300" imgH="698500" progId="Equation.3">
                  <p:embed/>
                </p:oleObj>
              </mc:Choice>
              <mc:Fallback>
                <p:oleObj name="Equation" r:id="rId3" imgW="16383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242888"/>
                        <a:ext cx="3741738" cy="159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3"/>
          <p:cNvGraphicFramePr>
            <a:graphicFrameLocks noChangeAspect="1"/>
          </p:cNvGraphicFramePr>
          <p:nvPr/>
        </p:nvGraphicFramePr>
        <p:xfrm>
          <a:off x="3975100" y="2266950"/>
          <a:ext cx="1130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5" imgW="495300" imgH="165100" progId="Equation.3">
                  <p:embed/>
                </p:oleObj>
              </mc:Choice>
              <mc:Fallback>
                <p:oleObj name="Equation" r:id="rId5" imgW="4953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266950"/>
                        <a:ext cx="1130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081467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76EFE9F6-48FE-4946-A286-660CF68E2D9E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11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0" y="3441700"/>
            <a:ext cx="91440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So there are an infinite number of solutions to this expression.</a:t>
            </a:r>
          </a:p>
          <a:p>
            <a:pPr eaLnBrk="1" hangingPunct="1"/>
            <a:endParaRPr lang="en-US" b="0">
              <a:latin typeface="Papyrus" charset="0"/>
              <a:cs typeface="Arial" charset="0"/>
            </a:endParaRPr>
          </a:p>
          <a:p>
            <a:pPr eaLnBrk="1" hangingPunct="1"/>
            <a:endParaRPr lang="en-US" b="0">
              <a:latin typeface="Papyrus" charset="0"/>
              <a:cs typeface="Arial" charset="0"/>
            </a:endParaRP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Can we fix this by adding a second data point?</a:t>
            </a: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(another </a:t>
            </a:r>
            <a:r>
              <a:rPr lang="en-US" b="0" u="sng">
                <a:latin typeface="Papyrus" charset="0"/>
                <a:cs typeface="Arial" charset="0"/>
              </a:rPr>
              <a:t>X</a:t>
            </a:r>
            <a:r>
              <a:rPr lang="en-US" b="0">
                <a:latin typeface="Papyrus" charset="0"/>
                <a:cs typeface="Arial" charset="0"/>
              </a:rPr>
              <a:t> , where </a:t>
            </a:r>
            <a:r>
              <a:rPr lang="en-US" b="0" u="sng">
                <a:latin typeface="Papyrus" charset="0"/>
                <a:cs typeface="Arial" charset="0"/>
              </a:rPr>
              <a:t>V</a:t>
            </a:r>
            <a:r>
              <a:rPr lang="en-US" b="0">
                <a:latin typeface="Papyrus" charset="0"/>
                <a:cs typeface="Arial" charset="0"/>
              </a:rPr>
              <a:t> is known)</a:t>
            </a:r>
          </a:p>
        </p:txBody>
      </p:sp>
      <p:graphicFrame>
        <p:nvGraphicFramePr>
          <p:cNvPr id="59395" name="Object 2"/>
          <p:cNvGraphicFramePr>
            <a:graphicFrameLocks noChangeAspect="1"/>
          </p:cNvGraphicFramePr>
          <p:nvPr/>
        </p:nvGraphicFramePr>
        <p:xfrm>
          <a:off x="2654300" y="242888"/>
          <a:ext cx="3741738" cy="159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3" imgW="1638300" imgH="698500" progId="Equation.3">
                  <p:embed/>
                </p:oleObj>
              </mc:Choice>
              <mc:Fallback>
                <p:oleObj name="Equation" r:id="rId3" imgW="16383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242888"/>
                        <a:ext cx="3741738" cy="159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3"/>
          <p:cNvGraphicFramePr>
            <a:graphicFrameLocks noChangeAspect="1"/>
          </p:cNvGraphicFramePr>
          <p:nvPr/>
        </p:nvGraphicFramePr>
        <p:xfrm>
          <a:off x="3975100" y="2266950"/>
          <a:ext cx="1130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5" imgW="495300" imgH="165100" progId="Equation.3">
                  <p:embed/>
                </p:oleObj>
              </mc:Choice>
              <mc:Fallback>
                <p:oleObj name="Equation" r:id="rId5" imgW="4953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266950"/>
                        <a:ext cx="1130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027969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233D6CD9-CBB6-2447-A016-7004DE535992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12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0" y="2905125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Yes – or we would not have asked!</a:t>
            </a:r>
          </a:p>
        </p:txBody>
      </p:sp>
    </p:spTree>
    <p:extLst>
      <p:ext uri="{BB962C8B-B14F-4D97-AF65-F5344CB8AC3E}">
        <p14:creationId xmlns:p14="http://schemas.microsoft.com/office/powerpoint/2010/main" val="2684947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C4B23095-591A-C94E-9F61-C8D2D17F10D5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13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3976688" y="5162550"/>
          <a:ext cx="1130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3" imgW="495300" imgH="165100" progId="Equation.3">
                  <p:embed/>
                </p:oleObj>
              </mc:Choice>
              <mc:Fallback>
                <p:oleObj name="Equation" r:id="rId3" imgW="4953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688" y="5162550"/>
                        <a:ext cx="1130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2392363" y="1524000"/>
          <a:ext cx="4148137" cy="310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5" imgW="1816100" imgH="1358900" progId="Equation.3">
                  <p:embed/>
                </p:oleObj>
              </mc:Choice>
              <mc:Fallback>
                <p:oleObj name="Equation" r:id="rId5" imgW="1816100" imgH="1358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363" y="1524000"/>
                        <a:ext cx="4148137" cy="310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4" name="Text Box 6"/>
          <p:cNvSpPr txBox="1">
            <a:spLocks noChangeArrowheads="1"/>
          </p:cNvSpPr>
          <p:nvPr/>
        </p:nvSpPr>
        <p:spPr bwMode="auto">
          <a:xfrm>
            <a:off x="0" y="2286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Following the lead from before in terms of the relationship between </a:t>
            </a:r>
            <a:r>
              <a:rPr lang="en-US" b="0" u="sng">
                <a:latin typeface="Papyrus" charset="0"/>
                <a:cs typeface="Arial" charset="0"/>
              </a:rPr>
              <a:t>V</a:t>
            </a:r>
            <a:r>
              <a:rPr lang="en-US" b="0">
                <a:latin typeface="Papyrus" charset="0"/>
                <a:cs typeface="Arial" charset="0"/>
              </a:rPr>
              <a:t> and </a:t>
            </a:r>
            <a:r>
              <a:rPr lang="en-US" b="0" u="sng">
                <a:latin typeface="Papyrus" charset="0"/>
                <a:cs typeface="Arial" charset="0"/>
              </a:rPr>
              <a:t>R</a:t>
            </a:r>
            <a:r>
              <a:rPr lang="en-US" b="0">
                <a:latin typeface="Papyrus" charset="0"/>
                <a:cs typeface="Arial" charset="0"/>
              </a:rPr>
              <a:t> we can write</a:t>
            </a:r>
            <a:endParaRPr lang="en-US" b="0" u="sng">
              <a:latin typeface="Papyrus" charset="0"/>
              <a:cs typeface="Arial" charset="0"/>
            </a:endParaRPr>
          </a:p>
        </p:txBody>
      </p:sp>
      <p:sp>
        <p:nvSpPr>
          <p:cNvPr id="61445" name="Text Box 7"/>
          <p:cNvSpPr txBox="1">
            <a:spLocks noChangeArrowheads="1"/>
          </p:cNvSpPr>
          <p:nvPr/>
        </p:nvSpPr>
        <p:spPr bwMode="auto">
          <a:xfrm>
            <a:off x="0" y="58674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Where V is now the </a:t>
            </a:r>
            <a:r>
              <a:rPr lang="ja-JP" altLang="en-US" b="0">
                <a:latin typeface="Papyrus" charset="0"/>
                <a:cs typeface="Arial" charset="0"/>
              </a:rPr>
              <a:t>“</a:t>
            </a:r>
            <a:r>
              <a:rPr lang="en-US" altLang="ja-JP" b="0">
                <a:latin typeface="Papyrus" charset="0"/>
                <a:cs typeface="Arial" charset="0"/>
              </a:rPr>
              <a:t>funny</a:t>
            </a:r>
            <a:r>
              <a:rPr lang="ja-JP" altLang="en-US" b="0">
                <a:latin typeface="Papyrus" charset="0"/>
                <a:cs typeface="Arial" charset="0"/>
              </a:rPr>
              <a:t>”</a:t>
            </a:r>
            <a:r>
              <a:rPr lang="en-US" altLang="ja-JP" b="0">
                <a:latin typeface="Papyrus" charset="0"/>
                <a:cs typeface="Arial" charset="0"/>
              </a:rPr>
              <a:t> thing on the left.</a:t>
            </a:r>
            <a:endParaRPr lang="en-US" b="0">
              <a:latin typeface="Papyrus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9213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A65D2271-DD67-5E46-81CD-AF9649B5E007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14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sp>
        <p:nvSpPr>
          <p:cNvPr id="62466" name="Text Box 4"/>
          <p:cNvSpPr txBox="1">
            <a:spLocks noChangeArrowheads="1"/>
          </p:cNvSpPr>
          <p:nvPr/>
        </p:nvSpPr>
        <p:spPr bwMode="auto">
          <a:xfrm>
            <a:off x="0" y="584200"/>
            <a:ext cx="9144000" cy="547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Geometrically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Given two points we now have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Two tangents to the same small circle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And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(assuming they are not incompatible – i.e contradictory resulting in no solution.)</a:t>
            </a:r>
          </a:p>
          <a:p>
            <a:pPr eaLnBrk="1" hangingPunct="1">
              <a:spcBef>
                <a:spcPct val="50000"/>
              </a:spcBef>
            </a:pPr>
            <a:endParaRPr lang="en-US" b="0">
              <a:latin typeface="Papyrus" charset="0"/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we can find a single (actually there is a 180° ambiguity)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Euler pole</a:t>
            </a:r>
            <a:endParaRPr lang="en-US" b="0" u="sng">
              <a:latin typeface="Papyrus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607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24DA0130-CDAE-7249-B55D-7E426C4BFDEE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15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787456"/>
              </p:ext>
            </p:extLst>
          </p:nvPr>
        </p:nvGraphicFramePr>
        <p:xfrm>
          <a:off x="6339420" y="2858971"/>
          <a:ext cx="11318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4" imgW="495300" imgH="165100" progId="Equation.3">
                  <p:embed/>
                </p:oleObj>
              </mc:Choice>
              <mc:Fallback>
                <p:oleObj name="Equation" r:id="rId4" imgW="4953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420" y="2858971"/>
                        <a:ext cx="11318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256996"/>
              </p:ext>
            </p:extLst>
          </p:nvPr>
        </p:nvGraphicFramePr>
        <p:xfrm>
          <a:off x="692921" y="711677"/>
          <a:ext cx="4206875" cy="491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6" imgW="1841500" imgH="2146300" progId="Equation.3">
                  <p:embed/>
                </p:oleObj>
              </mc:Choice>
              <mc:Fallback>
                <p:oleObj name="Equation" r:id="rId6" imgW="1841500" imgH="2146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21" y="711677"/>
                        <a:ext cx="4206875" cy="4910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2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0" dirty="0">
                <a:latin typeface="Papyrus" charset="0"/>
                <a:cs typeface="Arial" charset="0"/>
              </a:rPr>
              <a:t>For n data points we obtain</a:t>
            </a:r>
          </a:p>
        </p:txBody>
      </p:sp>
      <p:sp>
        <p:nvSpPr>
          <p:cNvPr id="63493" name="Text Box 7"/>
          <p:cNvSpPr txBox="1">
            <a:spLocks noChangeArrowheads="1"/>
          </p:cNvSpPr>
          <p:nvPr/>
        </p:nvSpPr>
        <p:spPr bwMode="auto">
          <a:xfrm>
            <a:off x="0" y="5653880"/>
            <a:ext cx="9144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0" dirty="0" smtClean="0">
                <a:latin typeface="Papyrus" charset="0"/>
                <a:cs typeface="Arial" charset="0"/>
              </a:rPr>
              <a:t>This is not “</a:t>
            </a:r>
            <a:r>
              <a:rPr lang="en-US" b="0" dirty="0" err="1" smtClean="0">
                <a:latin typeface="Papyrus" charset="0"/>
                <a:cs typeface="Arial" charset="0"/>
              </a:rPr>
              <a:t>invertable</a:t>
            </a:r>
            <a:r>
              <a:rPr lang="en-US" b="0" dirty="0" smtClean="0">
                <a:latin typeface="Papyrus" charset="0"/>
                <a:cs typeface="Arial" charset="0"/>
              </a:rPr>
              <a:t>” as the matrix is not square.</a:t>
            </a:r>
          </a:p>
          <a:p>
            <a:pPr eaLnBrk="1" hangingPunct="1">
              <a:spcBef>
                <a:spcPct val="50000"/>
              </a:spcBef>
            </a:pPr>
            <a:r>
              <a:rPr lang="en-US" b="0" dirty="0" smtClean="0">
                <a:latin typeface="Papyrus" charset="0"/>
                <a:cs typeface="Arial" charset="0"/>
              </a:rPr>
              <a:t>But we </a:t>
            </a:r>
            <a:r>
              <a:rPr lang="en-US" b="0" dirty="0">
                <a:latin typeface="Papyrus" charset="0"/>
                <a:cs typeface="Arial" charset="0"/>
              </a:rPr>
              <a:t>can solve </a:t>
            </a:r>
            <a:r>
              <a:rPr lang="en-US" b="0" dirty="0" smtClean="0">
                <a:latin typeface="Papyrus" charset="0"/>
                <a:cs typeface="Arial" charset="0"/>
              </a:rPr>
              <a:t>it by </a:t>
            </a:r>
            <a:r>
              <a:rPr lang="en-US" b="0" dirty="0">
                <a:latin typeface="Papyrus" charset="0"/>
                <a:cs typeface="Arial" charset="0"/>
              </a:rPr>
              <a:t>Least Squares</a:t>
            </a:r>
          </a:p>
        </p:txBody>
      </p:sp>
    </p:spTree>
    <p:extLst>
      <p:ext uri="{BB962C8B-B14F-4D97-AF65-F5344CB8AC3E}">
        <p14:creationId xmlns:p14="http://schemas.microsoft.com/office/powerpoint/2010/main" val="33260349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7A87ACCA-25E4-FC41-A70D-6DD7E98AE4F9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16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3106738" y="1112838"/>
          <a:ext cx="2941637" cy="33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3" imgW="1219200" imgH="1384300" progId="Equation.3">
                  <p:embed/>
                </p:oleObj>
              </mc:Choice>
              <mc:Fallback>
                <p:oleObj name="Equation" r:id="rId3" imgW="1219200" imgH="1384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738" y="1112838"/>
                        <a:ext cx="2941637" cy="333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39" name="Text Box 5"/>
          <p:cNvSpPr txBox="1">
            <a:spLocks noChangeArrowheads="1"/>
          </p:cNvSpPr>
          <p:nvPr/>
        </p:nvSpPr>
        <p:spPr bwMode="auto">
          <a:xfrm>
            <a:off x="0" y="4445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We actually saw this earlier when we developed the Least Squares method and wrote </a:t>
            </a:r>
            <a:r>
              <a:rPr lang="en-US" b="0" u="sng">
                <a:latin typeface="Papyrus" charset="0"/>
                <a:cs typeface="Arial" charset="0"/>
              </a:rPr>
              <a:t>y</a:t>
            </a:r>
            <a:r>
              <a:rPr lang="en-US" b="0">
                <a:latin typeface="Papyrus" charset="0"/>
                <a:cs typeface="Arial" charset="0"/>
              </a:rPr>
              <a:t>=m</a:t>
            </a:r>
            <a:r>
              <a:rPr lang="en-US" b="0" u="sng">
                <a:latin typeface="Papyrus" charset="0"/>
                <a:cs typeface="Arial" charset="0"/>
              </a:rPr>
              <a:t>x</a:t>
            </a:r>
            <a:r>
              <a:rPr lang="en-US" b="0">
                <a:latin typeface="Papyrus" charset="0"/>
                <a:cs typeface="Arial" charset="0"/>
              </a:rPr>
              <a:t>+b as</a:t>
            </a:r>
          </a:p>
        </p:txBody>
      </p:sp>
      <p:sp>
        <p:nvSpPr>
          <p:cNvPr id="65540" name="Text Box 6"/>
          <p:cNvSpPr txBox="1">
            <a:spLocks noChangeArrowheads="1"/>
          </p:cNvSpPr>
          <p:nvPr/>
        </p:nvSpPr>
        <p:spPr bwMode="auto">
          <a:xfrm>
            <a:off x="0" y="4648200"/>
            <a:ext cx="91440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Where</a:t>
            </a:r>
          </a:p>
          <a:p>
            <a:pPr eaLnBrk="1" hangingPunct="1"/>
            <a:r>
              <a:rPr lang="en-US" b="0" u="sng">
                <a:latin typeface="Papyrus" charset="0"/>
                <a:cs typeface="Arial" charset="0"/>
              </a:rPr>
              <a:t>y</a:t>
            </a:r>
            <a:r>
              <a:rPr lang="en-US" b="0">
                <a:latin typeface="Papyrus" charset="0"/>
                <a:cs typeface="Arial" charset="0"/>
              </a:rPr>
              <a:t> is the data vector (known)</a:t>
            </a:r>
          </a:p>
          <a:p>
            <a:pPr eaLnBrk="1" hangingPunct="1"/>
            <a:r>
              <a:rPr lang="en-US" b="0" u="sng">
                <a:latin typeface="Papyrus" charset="0"/>
                <a:cs typeface="Arial" charset="0"/>
              </a:rPr>
              <a:t>m</a:t>
            </a:r>
            <a:r>
              <a:rPr lang="en-US" b="0">
                <a:latin typeface="Papyrus" charset="0"/>
                <a:cs typeface="Arial" charset="0"/>
              </a:rPr>
              <a:t> is the model vector (unknown parameters, what we want)</a:t>
            </a: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G is </a:t>
            </a:r>
            <a:r>
              <a:rPr lang="en-US" altLang="ja-JP" b="0">
                <a:latin typeface="Papyrus" charset="0"/>
                <a:cs typeface="Arial" charset="0"/>
              </a:rPr>
              <a:t>known</a:t>
            </a:r>
            <a:endParaRPr lang="en-US" b="0">
              <a:latin typeface="Papyrus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731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96062C86-EAA7-A644-B96D-584D325B05C3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17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471488" y="6116638"/>
          <a:ext cx="113188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4" imgW="495300" imgH="165100" progId="Equation.3">
                  <p:embed/>
                </p:oleObj>
              </mc:Choice>
              <mc:Fallback>
                <p:oleObj name="Equation" r:id="rId4" imgW="4953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8" y="6116638"/>
                        <a:ext cx="1131887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446088" y="1065213"/>
          <a:ext cx="4205287" cy="491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6" imgW="1841500" imgH="2146300" progId="Equation.3">
                  <p:embed/>
                </p:oleObj>
              </mc:Choice>
              <mc:Fallback>
                <p:oleObj name="Equation" r:id="rId6" imgW="1841500" imgH="2146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8" y="1065213"/>
                        <a:ext cx="4205287" cy="4910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5578475" y="2105025"/>
          <a:ext cx="2941638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8" imgW="1219200" imgH="1130300" progId="Equation.3">
                  <p:embed/>
                </p:oleObj>
              </mc:Choice>
              <mc:Fallback>
                <p:oleObj name="Equation" r:id="rId8" imgW="1219200" imgH="1130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2105025"/>
                        <a:ext cx="2941638" cy="272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5" name="Text Box 7"/>
          <p:cNvSpPr txBox="1">
            <a:spLocks noChangeArrowheads="1"/>
          </p:cNvSpPr>
          <p:nvPr/>
        </p:nvSpPr>
        <p:spPr bwMode="auto">
          <a:xfrm>
            <a:off x="0" y="1524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Pretend leftmost thing is </a:t>
            </a:r>
            <a:r>
              <a:rPr lang="ja-JP" altLang="en-US" b="0">
                <a:latin typeface="Papyrus" charset="0"/>
                <a:cs typeface="Arial" charset="0"/>
              </a:rPr>
              <a:t>“</a:t>
            </a:r>
            <a:r>
              <a:rPr lang="en-US" altLang="ja-JP" b="0">
                <a:latin typeface="Papyrus" charset="0"/>
                <a:cs typeface="Arial" charset="0"/>
              </a:rPr>
              <a:t>regular</a:t>
            </a:r>
            <a:r>
              <a:rPr lang="ja-JP" altLang="en-US" b="0">
                <a:latin typeface="Papyrus" charset="0"/>
                <a:cs typeface="Arial" charset="0"/>
              </a:rPr>
              <a:t>”</a:t>
            </a:r>
            <a:r>
              <a:rPr lang="en-US" altLang="ja-JP" b="0">
                <a:latin typeface="Papyrus" charset="0"/>
                <a:cs typeface="Arial" charset="0"/>
              </a:rPr>
              <a:t> vector and solve same way as linear least squares</a:t>
            </a:r>
            <a:endParaRPr lang="en-US" b="0">
              <a:latin typeface="Papyrus" charset="0"/>
              <a:cs typeface="Arial" charset="0"/>
            </a:endParaRPr>
          </a:p>
        </p:txBody>
      </p:sp>
      <p:graphicFrame>
        <p:nvGraphicFramePr>
          <p:cNvPr id="66566" name="Object 5"/>
          <p:cNvGraphicFramePr>
            <a:graphicFrameLocks noChangeAspect="1"/>
          </p:cNvGraphicFramePr>
          <p:nvPr/>
        </p:nvGraphicFramePr>
        <p:xfrm>
          <a:off x="5867400" y="6034088"/>
          <a:ext cx="23193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10" imgW="1066800" imgH="279400" progId="Equation.3">
                  <p:embed/>
                </p:oleObj>
              </mc:Choice>
              <mc:Fallback>
                <p:oleObj name="Equation" r:id="rId10" imgW="10668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6034088"/>
                        <a:ext cx="23193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6"/>
          <p:cNvGraphicFramePr>
            <a:graphicFrameLocks noChangeAspect="1"/>
          </p:cNvGraphicFramePr>
          <p:nvPr/>
        </p:nvGraphicFramePr>
        <p:xfrm>
          <a:off x="6415088" y="5332413"/>
          <a:ext cx="11969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12" imgW="495300" imgH="177800" progId="Equation.3">
                  <p:embed/>
                </p:oleObj>
              </mc:Choice>
              <mc:Fallback>
                <p:oleObj name="Equation" r:id="rId12" imgW="495300" imgH="177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088" y="5332413"/>
                        <a:ext cx="119697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7"/>
          <p:cNvGraphicFramePr>
            <a:graphicFrameLocks noChangeAspect="1"/>
          </p:cNvGraphicFramePr>
          <p:nvPr/>
        </p:nvGraphicFramePr>
        <p:xfrm>
          <a:off x="2185988" y="5991225"/>
          <a:ext cx="24955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14" imgW="1092200" imgH="279400" progId="Equation.3">
                  <p:embed/>
                </p:oleObj>
              </mc:Choice>
              <mc:Fallback>
                <p:oleObj name="Equation" r:id="rId14" imgW="10922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5991225"/>
                        <a:ext cx="24955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9" name="Rectangle 11"/>
          <p:cNvSpPr>
            <a:spLocks noChangeArrowheads="1"/>
          </p:cNvSpPr>
          <p:nvPr/>
        </p:nvSpPr>
        <p:spPr bwMode="auto">
          <a:xfrm>
            <a:off x="2057400" y="5943600"/>
            <a:ext cx="2819400" cy="838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Papyru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93605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D2775D29-AD81-F849-A7D8-A18F1304834A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2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3976688" y="2800350"/>
          <a:ext cx="118903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520700" imgH="165100" progId="Equation.3">
                  <p:embed/>
                </p:oleObj>
              </mc:Choice>
              <mc:Fallback>
                <p:oleObj name="Equation" r:id="rId3" imgW="5207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688" y="2800350"/>
                        <a:ext cx="1189037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824288" y="1963738"/>
          <a:ext cx="150971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660400" imgH="165100" progId="Equation.3">
                  <p:embed/>
                </p:oleObj>
              </mc:Choice>
              <mc:Fallback>
                <p:oleObj name="Equation" r:id="rId5" imgW="6604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288" y="1963738"/>
                        <a:ext cx="1509712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3109913" y="4129088"/>
          <a:ext cx="290195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270000" imgH="723900" progId="Equation.3">
                  <p:embed/>
                </p:oleObj>
              </mc:Choice>
              <mc:Fallback>
                <p:oleObj name="Equation" r:id="rId7" imgW="1270000" imgH="723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9913" y="4129088"/>
                        <a:ext cx="2901950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We can write this in matrix form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(in Cartesian coordinates)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as</a:t>
            </a:r>
          </a:p>
        </p:txBody>
      </p:sp>
      <p:sp>
        <p:nvSpPr>
          <p:cNvPr id="49158" name="Text Box 7"/>
          <p:cNvSpPr txBox="1">
            <a:spLocks noChangeArrowheads="1"/>
          </p:cNvSpPr>
          <p:nvPr/>
        </p:nvSpPr>
        <p:spPr bwMode="auto">
          <a:xfrm>
            <a:off x="76200" y="3367088"/>
            <a:ext cx="899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Where </a:t>
            </a:r>
            <a:r>
              <a:rPr lang="en-US" b="0">
                <a:latin typeface="Symbol" charset="0"/>
                <a:cs typeface="Arial" charset="0"/>
              </a:rPr>
              <a:t>W</a:t>
            </a:r>
            <a:r>
              <a:rPr lang="en-US" b="0">
                <a:latin typeface="Papyrus" charset="0"/>
                <a:cs typeface="Arial" charset="0"/>
              </a:rPr>
              <a:t> is the rotation matrix</a:t>
            </a:r>
          </a:p>
        </p:txBody>
      </p:sp>
      <p:sp>
        <p:nvSpPr>
          <p:cNvPr id="49159" name="Text Box 8"/>
          <p:cNvSpPr txBox="1">
            <a:spLocks noChangeArrowheads="1"/>
          </p:cNvSpPr>
          <p:nvPr/>
        </p:nvSpPr>
        <p:spPr bwMode="auto">
          <a:xfrm>
            <a:off x="0" y="62484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(note – this is for infinitesimal, not finite rotations)</a:t>
            </a:r>
          </a:p>
        </p:txBody>
      </p:sp>
    </p:spTree>
    <p:extLst>
      <p:ext uri="{BB962C8B-B14F-4D97-AF65-F5344CB8AC3E}">
        <p14:creationId xmlns:p14="http://schemas.microsoft.com/office/powerpoint/2010/main" val="25507858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A2942A72-F0AD-D545-95D3-88B9CA0E8F67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3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sp>
        <p:nvSpPr>
          <p:cNvPr id="50178" name="Text Box 8"/>
          <p:cNvSpPr txBox="1">
            <a:spLocks noChangeArrowheads="1"/>
          </p:cNvSpPr>
          <p:nvPr/>
        </p:nvSpPr>
        <p:spPr bwMode="auto">
          <a:xfrm>
            <a:off x="0" y="590550"/>
            <a:ext cx="9144000" cy="351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So – now we solve this</a:t>
            </a:r>
          </a:p>
          <a:p>
            <a:pPr eaLnBrk="1" hangingPunct="1">
              <a:spcBef>
                <a:spcPct val="50000"/>
              </a:spcBef>
            </a:pPr>
            <a:endParaRPr lang="en-US" b="0">
              <a:latin typeface="Papyrus" charset="0"/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b="0">
              <a:latin typeface="Papyrus" charset="0"/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b="0">
              <a:latin typeface="Papyrus" charset="0"/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Hopefully with more data than is absolutely necessary using Least Squares</a:t>
            </a:r>
          </a:p>
        </p:txBody>
      </p:sp>
      <p:graphicFrame>
        <p:nvGraphicFramePr>
          <p:cNvPr id="50179" name="Object 2"/>
          <p:cNvGraphicFramePr>
            <a:graphicFrameLocks noChangeAspect="1"/>
          </p:cNvGraphicFramePr>
          <p:nvPr/>
        </p:nvGraphicFramePr>
        <p:xfrm>
          <a:off x="4052888" y="1885950"/>
          <a:ext cx="11906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520700" imgH="165100" progId="Equation.3">
                  <p:embed/>
                </p:oleObj>
              </mc:Choice>
              <mc:Fallback>
                <p:oleObj name="Equation" r:id="rId3" imgW="5207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888" y="1885950"/>
                        <a:ext cx="11906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18801" name="Text Box 17"/>
          <p:cNvSpPr txBox="1">
            <a:spLocks noChangeArrowheads="1"/>
          </p:cNvSpPr>
          <p:nvPr/>
        </p:nvSpPr>
        <p:spPr bwMode="auto">
          <a:xfrm>
            <a:off x="0" y="4800600"/>
            <a:ext cx="91440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dirty="0">
                <a:latin typeface="Papyrus" charset="0"/>
                <a:cs typeface="Arial" charset="0"/>
              </a:rPr>
              <a:t>(this is the remark you find in most papers –</a:t>
            </a:r>
          </a:p>
          <a:p>
            <a:pPr eaLnBrk="1" hangingPunct="1">
              <a:spcBef>
                <a:spcPct val="50000"/>
              </a:spcBef>
            </a:pPr>
            <a:r>
              <a:rPr lang="en-US" b="0" dirty="0">
                <a:latin typeface="Papyrus" charset="0"/>
                <a:cs typeface="Arial" charset="0"/>
              </a:rPr>
              <a:t>Now we solve this by Least </a:t>
            </a:r>
            <a:r>
              <a:rPr lang="en-US" b="0" dirty="0" smtClean="0">
                <a:latin typeface="Papyrus" charset="0"/>
                <a:cs typeface="Arial" charset="0"/>
              </a:rPr>
              <a:t>Squares.)</a:t>
            </a:r>
            <a:endParaRPr lang="en-US" b="0" dirty="0">
              <a:latin typeface="Papyrus" charset="0"/>
              <a:cs typeface="Arial" charset="0"/>
            </a:endParaRPr>
          </a:p>
        </p:txBody>
      </p:sp>
      <p:sp>
        <p:nvSpPr>
          <p:cNvPr id="3318803" name="Freeform 19"/>
          <p:cNvSpPr>
            <a:spLocks/>
          </p:cNvSpPr>
          <p:nvPr/>
        </p:nvSpPr>
        <p:spPr bwMode="auto">
          <a:xfrm>
            <a:off x="4419600" y="2209800"/>
            <a:ext cx="4648200" cy="4038600"/>
          </a:xfrm>
          <a:custGeom>
            <a:avLst/>
            <a:gdLst>
              <a:gd name="T0" fmla="*/ 0 w 2928"/>
              <a:gd name="T1" fmla="*/ 2147483647 h 2544"/>
              <a:gd name="T2" fmla="*/ 2147483647 w 2928"/>
              <a:gd name="T3" fmla="*/ 2147483647 h 2544"/>
              <a:gd name="T4" fmla="*/ 2147483647 w 2928"/>
              <a:gd name="T5" fmla="*/ 2147483647 h 2544"/>
              <a:gd name="T6" fmla="*/ 2147483647 w 2928"/>
              <a:gd name="T7" fmla="*/ 2147483647 h 2544"/>
              <a:gd name="T8" fmla="*/ 2147483647 w 2928"/>
              <a:gd name="T9" fmla="*/ 2147483647 h 2544"/>
              <a:gd name="T10" fmla="*/ 2147483647 w 2928"/>
              <a:gd name="T11" fmla="*/ 2147483647 h 2544"/>
              <a:gd name="T12" fmla="*/ 2147483647 w 2928"/>
              <a:gd name="T13" fmla="*/ 0 h 25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28"/>
              <a:gd name="T22" fmla="*/ 0 h 2544"/>
              <a:gd name="T23" fmla="*/ 2928 w 2928"/>
              <a:gd name="T24" fmla="*/ 2544 h 25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28" h="2544">
                <a:moveTo>
                  <a:pt x="0" y="2352"/>
                </a:moveTo>
                <a:lnTo>
                  <a:pt x="192" y="2544"/>
                </a:lnTo>
                <a:lnTo>
                  <a:pt x="2256" y="2544"/>
                </a:lnTo>
                <a:lnTo>
                  <a:pt x="2880" y="1056"/>
                </a:lnTo>
                <a:lnTo>
                  <a:pt x="2928" y="768"/>
                </a:lnTo>
                <a:lnTo>
                  <a:pt x="2928" y="624"/>
                </a:lnTo>
                <a:lnTo>
                  <a:pt x="5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354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8801" grpId="0"/>
      <p:bldP spid="33188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BEB464AA-92FF-7B46-A049-7EFBD5B3010E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4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52888" y="3867150"/>
          <a:ext cx="11906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520700" imgH="165100" progId="Equation.3">
                  <p:embed/>
                </p:oleObj>
              </mc:Choice>
              <mc:Fallback>
                <p:oleObj name="Equation" r:id="rId3" imgW="5207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888" y="3867150"/>
                        <a:ext cx="11906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0" y="2286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But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524000" y="2057400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known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5867400" y="20716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known</a:t>
            </a:r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>
            <a:off x="2971800" y="2590800"/>
            <a:ext cx="106680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 flipH="1">
            <a:off x="5257800" y="2667000"/>
            <a:ext cx="10668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3962400" y="3810000"/>
            <a:ext cx="457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Papyrus" charset="0"/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4876800" y="3810000"/>
            <a:ext cx="457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Papyru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6960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8E78C08F-EA6A-C04F-9417-A781909E70C7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5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824288" y="3867150"/>
          <a:ext cx="11906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4" imgW="520700" imgH="165100" progId="Equation.3">
                  <p:embed/>
                </p:oleObj>
              </mc:Choice>
              <mc:Fallback>
                <p:oleObj name="Equation" r:id="rId4" imgW="5207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288" y="3867150"/>
                        <a:ext cx="11906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0" y="2286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And</a:t>
            </a:r>
          </a:p>
        </p:txBody>
      </p:sp>
      <p:sp>
        <p:nvSpPr>
          <p:cNvPr id="52228" name="Text Box 6"/>
          <p:cNvSpPr txBox="1">
            <a:spLocks noChangeArrowheads="1"/>
          </p:cNvSpPr>
          <p:nvPr/>
        </p:nvSpPr>
        <p:spPr bwMode="auto">
          <a:xfrm>
            <a:off x="0" y="1538288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we want to find</a:t>
            </a:r>
          </a:p>
        </p:txBody>
      </p:sp>
      <p:sp>
        <p:nvSpPr>
          <p:cNvPr id="52229" name="Line 7"/>
          <p:cNvSpPr>
            <a:spLocks noChangeShapeType="1"/>
          </p:cNvSpPr>
          <p:nvPr/>
        </p:nvSpPr>
        <p:spPr bwMode="auto">
          <a:xfrm>
            <a:off x="4572000" y="2209800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0" name="Rectangle 9"/>
          <p:cNvSpPr>
            <a:spLocks noChangeArrowheads="1"/>
          </p:cNvSpPr>
          <p:nvPr/>
        </p:nvSpPr>
        <p:spPr bwMode="auto">
          <a:xfrm>
            <a:off x="4386263" y="3810000"/>
            <a:ext cx="381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Papyrus" charset="0"/>
            </a:endParaRPr>
          </a:p>
        </p:txBody>
      </p:sp>
      <p:sp>
        <p:nvSpPr>
          <p:cNvPr id="52231" name="Text Box 11"/>
          <p:cNvSpPr txBox="1">
            <a:spLocks noChangeArrowheads="1"/>
          </p:cNvSpPr>
          <p:nvPr/>
        </p:nvSpPr>
        <p:spPr bwMode="auto">
          <a:xfrm>
            <a:off x="0" y="4814888"/>
            <a:ext cx="9144000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This is how we would set the problem up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if we know </a:t>
            </a:r>
            <a:r>
              <a:rPr lang="en-US" b="0" u="sng">
                <a:latin typeface="Papyrus" charset="0"/>
                <a:cs typeface="Arial" charset="0"/>
              </a:rPr>
              <a:t>V</a:t>
            </a:r>
            <a:r>
              <a:rPr lang="en-US" b="0">
                <a:latin typeface="Papyrus" charset="0"/>
                <a:cs typeface="Arial" charset="0"/>
              </a:rPr>
              <a:t> and </a:t>
            </a:r>
            <a:r>
              <a:rPr lang="en-US" b="0">
                <a:latin typeface="Symbol" charset="0"/>
                <a:cs typeface="Arial" charset="0"/>
              </a:rPr>
              <a:t>W</a:t>
            </a:r>
            <a:r>
              <a:rPr lang="en-US" b="0">
                <a:latin typeface="Papyrus" charset="0"/>
                <a:cs typeface="Arial" charset="0"/>
              </a:rPr>
              <a:t> and wanted to find </a:t>
            </a:r>
            <a:r>
              <a:rPr lang="en-US" b="0" u="sng">
                <a:latin typeface="Papyrus" charset="0"/>
                <a:cs typeface="Arial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73695317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2E48770E-ABBD-524F-9544-8041451637E6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6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2700338" y="2139950"/>
          <a:ext cx="3771900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1651000" imgH="723900" progId="Equation.3">
                  <p:embed/>
                </p:oleObj>
              </mc:Choice>
              <mc:Fallback>
                <p:oleObj name="Equation" r:id="rId3" imgW="1651000" imgH="723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139950"/>
                        <a:ext cx="3771900" cy="165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436938" y="4454525"/>
          <a:ext cx="2233612" cy="159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5" imgW="977900" imgH="698500" progId="Equation.3">
                  <p:embed/>
                </p:oleObj>
              </mc:Choice>
              <mc:Fallback>
                <p:oleObj name="Equation" r:id="rId5" imgW="9779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8" y="4454525"/>
                        <a:ext cx="2233612" cy="159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6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So we have to recast the expression to put the knowns and unknowns into the correct functional relationship.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Start by multiplying it out</a:t>
            </a:r>
          </a:p>
        </p:txBody>
      </p:sp>
    </p:spTree>
    <p:extLst>
      <p:ext uri="{BB962C8B-B14F-4D97-AF65-F5344CB8AC3E}">
        <p14:creationId xmlns:p14="http://schemas.microsoft.com/office/powerpoint/2010/main" val="14806256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BF119501-CEE9-CC41-83F9-425F92A68CD5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7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3436938" y="2328863"/>
          <a:ext cx="2233612" cy="159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977900" imgH="698500" progId="Equation.3">
                  <p:embed/>
                </p:oleObj>
              </mc:Choice>
              <mc:Fallback>
                <p:oleObj name="Equation" r:id="rId3" imgW="9779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8" y="2328863"/>
                        <a:ext cx="2233612" cy="159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2654300" y="4767263"/>
          <a:ext cx="3741738" cy="159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1638300" imgH="698500" progId="Equation.3">
                  <p:embed/>
                </p:oleObj>
              </mc:Choice>
              <mc:Fallback>
                <p:oleObj name="Equation" r:id="rId5" imgW="16383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4767263"/>
                        <a:ext cx="3741738" cy="159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0" name="Text Box 6"/>
          <p:cNvSpPr txBox="1">
            <a:spLocks noChangeArrowheads="1"/>
          </p:cNvSpPr>
          <p:nvPr/>
        </p:nvSpPr>
        <p:spPr bwMode="auto">
          <a:xfrm>
            <a:off x="0" y="76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Now rearrange into the form</a:t>
            </a:r>
          </a:p>
        </p:txBody>
      </p:sp>
      <p:graphicFrame>
        <p:nvGraphicFramePr>
          <p:cNvPr id="55301" name="Object 4"/>
          <p:cNvGraphicFramePr>
            <a:graphicFrameLocks noChangeAspect="1"/>
          </p:cNvGraphicFramePr>
          <p:nvPr/>
        </p:nvGraphicFramePr>
        <p:xfrm>
          <a:off x="4052888" y="804863"/>
          <a:ext cx="10445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457200" imgH="177800" progId="Equation.3">
                  <p:embed/>
                </p:oleObj>
              </mc:Choice>
              <mc:Fallback>
                <p:oleObj name="Equation" r:id="rId7" imgW="457200" imgH="177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888" y="804863"/>
                        <a:ext cx="10445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2" name="Text Box 8"/>
          <p:cNvSpPr txBox="1">
            <a:spLocks noChangeArrowheads="1"/>
          </p:cNvSpPr>
          <p:nvPr/>
        </p:nvSpPr>
        <p:spPr bwMode="auto">
          <a:xfrm>
            <a:off x="0" y="15240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Where </a:t>
            </a:r>
            <a:r>
              <a:rPr lang="en-US" b="0" u="sng">
                <a:latin typeface="Papyrus" charset="0"/>
                <a:cs typeface="Arial" charset="0"/>
              </a:rPr>
              <a:t>b</a:t>
            </a:r>
            <a:r>
              <a:rPr lang="en-US" b="0">
                <a:latin typeface="Papyrus" charset="0"/>
                <a:cs typeface="Arial" charset="0"/>
              </a:rPr>
              <a:t> and </a:t>
            </a:r>
            <a:r>
              <a:rPr lang="en-US">
                <a:latin typeface="Papyrus" charset="0"/>
                <a:cs typeface="Arial" charset="0"/>
              </a:rPr>
              <a:t>A</a:t>
            </a:r>
            <a:r>
              <a:rPr lang="en-US" b="0">
                <a:latin typeface="Papyrus" charset="0"/>
                <a:cs typeface="Arial" charset="0"/>
              </a:rPr>
              <a:t> are known</a:t>
            </a:r>
          </a:p>
        </p:txBody>
      </p:sp>
      <p:sp>
        <p:nvSpPr>
          <p:cNvPr id="55303" name="Text Box 9"/>
          <p:cNvSpPr txBox="1">
            <a:spLocks noChangeArrowheads="1"/>
          </p:cNvSpPr>
          <p:nvPr/>
        </p:nvSpPr>
        <p:spPr bwMode="auto">
          <a:xfrm>
            <a:off x="0" y="4052888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obtaining the following</a:t>
            </a:r>
          </a:p>
        </p:txBody>
      </p:sp>
    </p:spTree>
    <p:extLst>
      <p:ext uri="{BB962C8B-B14F-4D97-AF65-F5344CB8AC3E}">
        <p14:creationId xmlns:p14="http://schemas.microsoft.com/office/powerpoint/2010/main" val="382754151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16B85673-6778-A94C-BF48-73D7FD6E7905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8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2654300" y="242888"/>
          <a:ext cx="3741738" cy="159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1638300" imgH="698500" progId="Equation.3">
                  <p:embed/>
                </p:oleObj>
              </mc:Choice>
              <mc:Fallback>
                <p:oleObj name="Equation" r:id="rId3" imgW="16383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242888"/>
                        <a:ext cx="3741738" cy="159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3975100" y="2266950"/>
          <a:ext cx="1130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495300" imgH="165100" progId="Equation.3">
                  <p:embed/>
                </p:oleObj>
              </mc:Choice>
              <mc:Fallback>
                <p:oleObj name="Equation" r:id="rId5" imgW="4953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266950"/>
                        <a:ext cx="1130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4" name="Text Box 9"/>
          <p:cNvSpPr txBox="1">
            <a:spLocks noChangeArrowheads="1"/>
          </p:cNvSpPr>
          <p:nvPr/>
        </p:nvSpPr>
        <p:spPr bwMode="auto">
          <a:xfrm>
            <a:off x="0" y="3562350"/>
            <a:ext cx="91440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So now we have a form that expresses the relationship between the two vectors</a:t>
            </a:r>
          </a:p>
          <a:p>
            <a:pPr eaLnBrk="1" hangingPunct="1">
              <a:spcBef>
                <a:spcPct val="50000"/>
              </a:spcBef>
            </a:pPr>
            <a:r>
              <a:rPr lang="en-US" b="0" u="sng">
                <a:latin typeface="Papyrus" charset="0"/>
                <a:cs typeface="Arial" charset="0"/>
              </a:rPr>
              <a:t>V</a:t>
            </a:r>
            <a:r>
              <a:rPr lang="en-US" b="0">
                <a:latin typeface="Papyrus" charset="0"/>
                <a:cs typeface="Arial" charset="0"/>
              </a:rPr>
              <a:t> and </a:t>
            </a:r>
            <a:r>
              <a:rPr lang="en-US" b="0" u="sng">
                <a:latin typeface="Papyrus" charset="0"/>
                <a:cs typeface="Arial" charset="0"/>
              </a:rPr>
              <a:t>R</a:t>
            </a:r>
          </a:p>
          <a:p>
            <a:pPr eaLnBrk="1" hangingPunct="1">
              <a:spcBef>
                <a:spcPct val="50000"/>
              </a:spcBef>
            </a:pPr>
            <a:r>
              <a:rPr lang="en-US" b="0">
                <a:latin typeface="Papyrus" charset="0"/>
                <a:cs typeface="Arial" charset="0"/>
              </a:rPr>
              <a:t>With the </a:t>
            </a:r>
            <a:r>
              <a:rPr lang="ja-JP" altLang="en-US" b="0">
                <a:latin typeface="Papyrus" charset="0"/>
                <a:cs typeface="Arial" charset="0"/>
              </a:rPr>
              <a:t>“</a:t>
            </a:r>
            <a:r>
              <a:rPr lang="en-US" altLang="ja-JP" b="0">
                <a:latin typeface="Papyrus" charset="0"/>
                <a:cs typeface="Arial" charset="0"/>
              </a:rPr>
              <a:t>funny</a:t>
            </a:r>
            <a:r>
              <a:rPr lang="ja-JP" altLang="en-US" b="0">
                <a:latin typeface="Papyrus" charset="0"/>
                <a:cs typeface="Arial" charset="0"/>
              </a:rPr>
              <a:t>”</a:t>
            </a:r>
            <a:r>
              <a:rPr lang="en-US" altLang="ja-JP" b="0">
                <a:latin typeface="Papyrus" charset="0"/>
                <a:cs typeface="Arial" charset="0"/>
              </a:rPr>
              <a:t> matrix X.</a:t>
            </a:r>
            <a:endParaRPr lang="en-US" b="0">
              <a:latin typeface="Papyrus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19517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fld id="{35B35D7B-6ABA-B44A-AE20-FAA0E9631181}" type="slidenum">
              <a:rPr lang="en-US" sz="1200">
                <a:solidFill>
                  <a:srgbClr val="D38E27"/>
                </a:solidFill>
                <a:latin typeface="Papyrus" charset="0"/>
                <a:cs typeface="Papyrus" charset="0"/>
              </a:rPr>
              <a:pPr eaLnBrk="1" hangingPunct="1"/>
              <a:t>9</a:t>
            </a:fld>
            <a:endParaRPr lang="en-US" sz="1200">
              <a:solidFill>
                <a:srgbClr val="D38E27"/>
              </a:solidFill>
              <a:latin typeface="Papyrus" charset="0"/>
              <a:cs typeface="Papyrus" charset="0"/>
            </a:endParaRPr>
          </a:p>
        </p:txBody>
      </p:sp>
      <p:sp>
        <p:nvSpPr>
          <p:cNvPr id="57346" name="Text Box 5"/>
          <p:cNvSpPr txBox="1">
            <a:spLocks noChangeArrowheads="1"/>
          </p:cNvSpPr>
          <p:nvPr/>
        </p:nvSpPr>
        <p:spPr bwMode="auto">
          <a:xfrm>
            <a:off x="0" y="3048000"/>
            <a:ext cx="9144000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empus Sans ITC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We have</a:t>
            </a:r>
          </a:p>
          <a:p>
            <a:pPr eaLnBrk="1" hangingPunct="1"/>
            <a:endParaRPr lang="en-US" b="0">
              <a:latin typeface="Papyrus" charset="0"/>
              <a:cs typeface="Arial" charset="0"/>
            </a:endParaRP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3 equations and</a:t>
            </a: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3 unknowns</a:t>
            </a:r>
          </a:p>
          <a:p>
            <a:pPr eaLnBrk="1" hangingPunct="1"/>
            <a:endParaRPr lang="en-US" b="0">
              <a:latin typeface="Papyrus" charset="0"/>
              <a:cs typeface="Arial" charset="0"/>
            </a:endParaRP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So we should be able to solve this</a:t>
            </a:r>
          </a:p>
          <a:p>
            <a:pPr eaLnBrk="1" hangingPunct="1"/>
            <a:r>
              <a:rPr lang="en-US" b="0">
                <a:latin typeface="Papyrus" charset="0"/>
                <a:cs typeface="Arial" charset="0"/>
              </a:rPr>
              <a:t>(unfortunately not!)</a:t>
            </a:r>
          </a:p>
        </p:txBody>
      </p:sp>
      <p:graphicFrame>
        <p:nvGraphicFramePr>
          <p:cNvPr id="57347" name="Object 2"/>
          <p:cNvGraphicFramePr>
            <a:graphicFrameLocks noChangeAspect="1"/>
          </p:cNvGraphicFramePr>
          <p:nvPr/>
        </p:nvGraphicFramePr>
        <p:xfrm>
          <a:off x="2654300" y="242888"/>
          <a:ext cx="3741738" cy="159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1638300" imgH="698500" progId="Equation.3">
                  <p:embed/>
                </p:oleObj>
              </mc:Choice>
              <mc:Fallback>
                <p:oleObj name="Equation" r:id="rId3" imgW="16383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242888"/>
                        <a:ext cx="3741738" cy="159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3"/>
          <p:cNvGraphicFramePr>
            <a:graphicFrameLocks noChangeAspect="1"/>
          </p:cNvGraphicFramePr>
          <p:nvPr/>
        </p:nvGraphicFramePr>
        <p:xfrm>
          <a:off x="3975100" y="2266950"/>
          <a:ext cx="1130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495300" imgH="165100" progId="Equation.3">
                  <p:embed/>
                </p:oleObj>
              </mc:Choice>
              <mc:Fallback>
                <p:oleObj name="Equation" r:id="rId5" imgW="4953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266950"/>
                        <a:ext cx="1130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87871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579</Words>
  <Application>Microsoft Macintosh PowerPoint</Application>
  <PresentationFormat>On-screen Show (4:3)</PresentationFormat>
  <Paragraphs>95</Paragraphs>
  <Slides>17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R. Smalley</dc:creator>
  <cp:keywords/>
  <dc:description/>
  <cp:lastModifiedBy>unknown unknown</cp:lastModifiedBy>
  <cp:revision>3</cp:revision>
  <dcterms:created xsi:type="dcterms:W3CDTF">2016-08-25T12:47:49Z</dcterms:created>
  <dcterms:modified xsi:type="dcterms:W3CDTF">2016-10-25T03:42:04Z</dcterms:modified>
  <cp:category/>
</cp:coreProperties>
</file>