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86" r:id="rId2"/>
    <p:sldId id="278" r:id="rId3"/>
    <p:sldId id="256" r:id="rId4"/>
    <p:sldId id="279" r:id="rId5"/>
    <p:sldId id="258" r:id="rId6"/>
    <p:sldId id="280" r:id="rId7"/>
    <p:sldId id="281" r:id="rId8"/>
    <p:sldId id="260" r:id="rId9"/>
    <p:sldId id="282" r:id="rId10"/>
    <p:sldId id="273" r:id="rId11"/>
    <p:sldId id="274" r:id="rId12"/>
    <p:sldId id="284" r:id="rId13"/>
    <p:sldId id="263" r:id="rId14"/>
    <p:sldId id="264" r:id="rId15"/>
    <p:sldId id="265" r:id="rId16"/>
    <p:sldId id="266" r:id="rId17"/>
    <p:sldId id="285" r:id="rId18"/>
    <p:sldId id="269" r:id="rId19"/>
    <p:sldId id="276" r:id="rId20"/>
    <p:sldId id="268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12" y="-1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99151-FA50-DA46-A625-C101F5B8FBFB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AF24B-51A2-6C41-9297-810AAF4C1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9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AF24B-51A2-6C41-9297-810AAF4C17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97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AF24B-51A2-6C41-9297-810AAF4C1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5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1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4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0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7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3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4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3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6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0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9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98B26-5A8A-5542-97DB-5282CB48E0EE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C97E0-AC8B-D54E-9DF4-35A3174C8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0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7861" y="5599115"/>
            <a:ext cx="300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USGS Earthquake Hazard Map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22306" y="1828440"/>
            <a:ext cx="3375912" cy="420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5387" y="399534"/>
            <a:ext cx="3186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Charlevoix Seismic Zone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91479" y="1204758"/>
            <a:ext cx="7366067" cy="4123396"/>
            <a:chOff x="591479" y="1899052"/>
            <a:chExt cx="7366067" cy="41233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479" y="1899052"/>
              <a:ext cx="7366067" cy="412339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6527800" y="2590800"/>
              <a:ext cx="8255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327900" y="2387600"/>
              <a:ext cx="521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CSZ</a:t>
              </a:r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897861" y="1204758"/>
            <a:ext cx="2673206" cy="3192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8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5smea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812800"/>
            <a:ext cx="7382256" cy="5218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0" y="355600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Starting model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1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eckNSprofi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93137"/>
            <a:ext cx="4969933" cy="66460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7133" y="288290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resolution</a:t>
            </a:r>
          </a:p>
          <a:p>
            <a:r>
              <a:rPr lang="en-US" dirty="0"/>
              <a:t>i</a:t>
            </a:r>
            <a:r>
              <a:rPr lang="en-US" dirty="0" smtClean="0"/>
              <a:t>s the same for P and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79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0"/>
            <a:ext cx="6124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2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47layers4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38" y="0"/>
            <a:ext cx="4633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9871" y="181375"/>
            <a:ext cx="2653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Velocity solutions 4-10 km </a:t>
            </a:r>
          </a:p>
          <a:p>
            <a:endParaRPr lang="en-US" dirty="0" smtClean="0"/>
          </a:p>
          <a:p>
            <a:r>
              <a:rPr lang="en-US" dirty="0" smtClean="0"/>
              <a:t>Relocated hypocenters</a:t>
            </a:r>
          </a:p>
          <a:p>
            <a:r>
              <a:rPr lang="en-US" dirty="0" smtClean="0"/>
              <a:t>(black dots)</a:t>
            </a:r>
          </a:p>
          <a:p>
            <a:endParaRPr lang="en-US" dirty="0" smtClean="0"/>
          </a:p>
          <a:p>
            <a:r>
              <a:rPr lang="en-US" dirty="0" smtClean="0"/>
              <a:t>Note change in scale for</a:t>
            </a:r>
          </a:p>
          <a:p>
            <a:r>
              <a:rPr lang="en-US" dirty="0" err="1" smtClean="0"/>
              <a:t>Vp</a:t>
            </a:r>
            <a:r>
              <a:rPr lang="en-US" dirty="0" smtClean="0"/>
              <a:t> and </a:t>
            </a:r>
            <a:r>
              <a:rPr lang="en-US" dirty="0" err="1" smtClean="0"/>
              <a:t>Vs</a:t>
            </a:r>
            <a:r>
              <a:rPr lang="en-US" dirty="0" smtClean="0"/>
              <a:t> velocity models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57509" y="99325"/>
            <a:ext cx="4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5988" y="537764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65970" y="2216069"/>
            <a:ext cx="4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5976" y="4341135"/>
            <a:ext cx="4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6374" y="168432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4841" y="2207602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4841" y="4332668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5706" y="4640197"/>
            <a:ext cx="2488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Earthquakes occur along</a:t>
            </a:r>
          </a:p>
          <a:p>
            <a:r>
              <a:rPr lang="en-US" dirty="0"/>
              <a:t>t</a:t>
            </a:r>
            <a:r>
              <a:rPr lang="en-US" dirty="0" smtClean="0"/>
              <a:t>he eastern edge of the </a:t>
            </a:r>
          </a:p>
          <a:p>
            <a:r>
              <a:rPr lang="en-US" dirty="0"/>
              <a:t>i</a:t>
            </a:r>
            <a:r>
              <a:rPr lang="en-US" dirty="0" smtClean="0"/>
              <a:t>mpact structure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15988" y="635000"/>
            <a:ext cx="338185" cy="272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45706" y="2327242"/>
            <a:ext cx="27659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velocity associated</a:t>
            </a:r>
          </a:p>
          <a:p>
            <a:r>
              <a:rPr lang="en-US" dirty="0"/>
              <a:t>w</a:t>
            </a:r>
            <a:r>
              <a:rPr lang="en-US" dirty="0" smtClean="0"/>
              <a:t>ith the impact</a:t>
            </a:r>
          </a:p>
          <a:p>
            <a:endParaRPr lang="en-US" dirty="0" smtClean="0"/>
          </a:p>
          <a:p>
            <a:r>
              <a:rPr lang="en-US" dirty="0" smtClean="0"/>
              <a:t>High velocity region NE of </a:t>
            </a:r>
          </a:p>
          <a:p>
            <a:r>
              <a:rPr lang="en-US" dirty="0"/>
              <a:t>t</a:t>
            </a:r>
            <a:r>
              <a:rPr lang="en-US" dirty="0" smtClean="0"/>
              <a:t>he impact</a:t>
            </a:r>
          </a:p>
          <a:p>
            <a:endParaRPr lang="en-US" dirty="0" smtClean="0"/>
          </a:p>
          <a:p>
            <a:r>
              <a:rPr lang="en-US" dirty="0" smtClean="0"/>
              <a:t>Low velocity along SE shore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7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47layers7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28" y="0"/>
            <a:ext cx="46587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7623" y="651334"/>
            <a:ext cx="27702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 solutions </a:t>
            </a:r>
            <a:r>
              <a:rPr lang="en-US" dirty="0" smtClean="0"/>
              <a:t>10-16 </a:t>
            </a:r>
            <a:r>
              <a:rPr lang="en-US" dirty="0"/>
              <a:t>km </a:t>
            </a:r>
          </a:p>
          <a:p>
            <a:endParaRPr lang="en-US" dirty="0"/>
          </a:p>
          <a:p>
            <a:r>
              <a:rPr lang="en-US" dirty="0"/>
              <a:t>Relocated hypocenters</a:t>
            </a:r>
          </a:p>
          <a:p>
            <a:r>
              <a:rPr lang="en-US" dirty="0"/>
              <a:t>(black dots)</a:t>
            </a:r>
          </a:p>
          <a:p>
            <a:endParaRPr lang="en-US" dirty="0"/>
          </a:p>
          <a:p>
            <a:r>
              <a:rPr lang="en-US" dirty="0"/>
              <a:t>Note change in scale for</a:t>
            </a:r>
          </a:p>
          <a:p>
            <a:r>
              <a:rPr lang="en-US" dirty="0" err="1"/>
              <a:t>Vp</a:t>
            </a:r>
            <a:r>
              <a:rPr lang="en-US" dirty="0"/>
              <a:t> and </a:t>
            </a:r>
            <a:r>
              <a:rPr lang="en-US" dirty="0" err="1"/>
              <a:t>Vs</a:t>
            </a:r>
            <a:r>
              <a:rPr lang="en-US" dirty="0"/>
              <a:t> velocity models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9506" y="119162"/>
            <a:ext cx="4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9630" y="102228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9506" y="2201962"/>
            <a:ext cx="4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9506" y="4335562"/>
            <a:ext cx="4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6564" y="2193495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6564" y="4336190"/>
            <a:ext cx="40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7623" y="3175000"/>
            <a:ext cx="27353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velocity below the </a:t>
            </a:r>
          </a:p>
          <a:p>
            <a:r>
              <a:rPr lang="en-US" dirty="0" smtClean="0"/>
              <a:t>Impact structure</a:t>
            </a:r>
          </a:p>
          <a:p>
            <a:endParaRPr lang="en-US" dirty="0"/>
          </a:p>
          <a:p>
            <a:r>
              <a:rPr lang="en-US" dirty="0" smtClean="0"/>
              <a:t>Hypocenters display partial</a:t>
            </a:r>
          </a:p>
          <a:p>
            <a:r>
              <a:rPr lang="en-US" dirty="0"/>
              <a:t>r</a:t>
            </a:r>
            <a:r>
              <a:rPr lang="en-US" dirty="0" smtClean="0"/>
              <a:t>ing structure 10-12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5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25333" y="4792133"/>
            <a:ext cx="1803400" cy="180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xsects_all3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30292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6727" y="169320"/>
            <a:ext cx="20779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Earthquakes up to </a:t>
            </a:r>
          </a:p>
          <a:p>
            <a:r>
              <a:rPr lang="en-US" sz="1600" dirty="0"/>
              <a:t>3 km from each profile</a:t>
            </a:r>
          </a:p>
          <a:p>
            <a:r>
              <a:rPr lang="en-US" sz="1600" dirty="0"/>
              <a:t>plotted; no overlap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20945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Hypocenters define</a:t>
            </a:r>
          </a:p>
          <a:p>
            <a:r>
              <a:rPr lang="en-US" sz="1600" dirty="0" smtClean="0"/>
              <a:t>several planes</a:t>
            </a:r>
          </a:p>
          <a:p>
            <a:endParaRPr lang="en-US" sz="1600" dirty="0"/>
          </a:p>
          <a:p>
            <a:r>
              <a:rPr lang="en-US" sz="1600" dirty="0" smtClean="0"/>
              <a:t>SE dipping plane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elow the NW shore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 the river may be the</a:t>
            </a:r>
          </a:p>
          <a:p>
            <a:r>
              <a:rPr lang="en-US" sz="1600" dirty="0" err="1" smtClean="0"/>
              <a:t>Gouffre</a:t>
            </a:r>
            <a:r>
              <a:rPr lang="en-US" sz="1600" dirty="0" smtClean="0"/>
              <a:t> fault </a:t>
            </a:r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7884" y="4684693"/>
            <a:ext cx="215851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Earthquakes associated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ith the </a:t>
            </a:r>
            <a:r>
              <a:rPr lang="en-US" sz="1400" dirty="0" err="1" smtClean="0"/>
              <a:t>Gouffre</a:t>
            </a:r>
            <a:r>
              <a:rPr lang="en-US" sz="1400" dirty="0" smtClean="0"/>
              <a:t> fault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catter when they hit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he impact structure</a:t>
            </a:r>
          </a:p>
          <a:p>
            <a:r>
              <a:rPr lang="en-US" sz="1400" dirty="0" smtClean="0"/>
              <a:t>(red circle). Two SE dipping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aults under river (green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ircle).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220623" y="194720"/>
            <a:ext cx="179128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Earthquakes defining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he two faults below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he river scatter when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hey hit the impact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tructure (red circle).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669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sects_all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5" y="0"/>
            <a:ext cx="29636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3646" y="542778"/>
            <a:ext cx="3910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Profile locations same as previous slide</a:t>
            </a:r>
          </a:p>
          <a:p>
            <a:r>
              <a:rPr lang="en-US" dirty="0" smtClean="0"/>
              <a:t>Earthquakes within 5 km of each profile</a:t>
            </a:r>
          </a:p>
          <a:p>
            <a:r>
              <a:rPr lang="en-US" dirty="0"/>
              <a:t>p</a:t>
            </a:r>
            <a:r>
              <a:rPr lang="en-US" dirty="0" smtClean="0"/>
              <a:t>lotted.  Profile spacing 4 km so some</a:t>
            </a:r>
          </a:p>
          <a:p>
            <a:r>
              <a:rPr lang="en-US" dirty="0"/>
              <a:t>o</a:t>
            </a:r>
            <a:r>
              <a:rPr lang="en-US" dirty="0" smtClean="0"/>
              <a:t>verlap.</a:t>
            </a:r>
            <a:endParaRPr lang="en-US" dirty="0"/>
          </a:p>
        </p:txBody>
      </p:sp>
      <p:pic>
        <p:nvPicPr>
          <p:cNvPr id="4" name="Picture 3" descr="crossseclo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63" y="2018456"/>
            <a:ext cx="3008376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3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0"/>
            <a:ext cx="497300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" y="4538133"/>
            <a:ext cx="2314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Earthquakes up to </a:t>
            </a:r>
          </a:p>
          <a:p>
            <a:r>
              <a:rPr lang="en-US" dirty="0" smtClean="0"/>
              <a:t>3 km from each profile</a:t>
            </a:r>
          </a:p>
          <a:p>
            <a:r>
              <a:rPr lang="en-US" dirty="0"/>
              <a:t>p</a:t>
            </a:r>
            <a:r>
              <a:rPr lang="en-US" dirty="0" smtClean="0"/>
              <a:t>lotted; no overlap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Baird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4761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2789" y="781600"/>
            <a:ext cx="2612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Former depiction of </a:t>
            </a:r>
          </a:p>
          <a:p>
            <a:r>
              <a:rPr lang="en-US" dirty="0"/>
              <a:t>e</a:t>
            </a:r>
            <a:r>
              <a:rPr lang="en-US" dirty="0" smtClean="0"/>
              <a:t>picenter and hypocenter</a:t>
            </a:r>
          </a:p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27817" y="4152900"/>
            <a:ext cx="2916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Looks like the </a:t>
            </a:r>
            <a:r>
              <a:rPr lang="en-US" dirty="0" err="1" smtClean="0"/>
              <a:t>Iapetan</a:t>
            </a:r>
            <a:endParaRPr lang="en-US" dirty="0" smtClean="0"/>
          </a:p>
          <a:p>
            <a:r>
              <a:rPr lang="en-US" dirty="0" smtClean="0"/>
              <a:t>Rift faults are not 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eismogenic</a:t>
            </a:r>
            <a:r>
              <a:rPr lang="en-US" dirty="0" smtClean="0"/>
              <a:t>, just the regions</a:t>
            </a:r>
          </a:p>
          <a:p>
            <a:r>
              <a:rPr lang="en-US" dirty="0"/>
              <a:t>i</a:t>
            </a:r>
            <a:r>
              <a:rPr lang="en-US" dirty="0" smtClean="0"/>
              <a:t>n between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81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voixEQ_3REDnoTo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-609624"/>
            <a:ext cx="4665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4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1"/>
            <a:ext cx="7382933" cy="5313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667" y="5440241"/>
            <a:ext cx="7043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zones for the Canadian seismic hazard map.  Includes all historical </a:t>
            </a:r>
          </a:p>
          <a:p>
            <a:r>
              <a:rPr lang="en-US" dirty="0"/>
              <a:t>e</a:t>
            </a:r>
            <a:r>
              <a:rPr lang="en-US" dirty="0" smtClean="0"/>
              <a:t>arthquakes M&gt;3 in the Geological Survey of Canada earthquake catalog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6071" y="1574803"/>
            <a:ext cx="1144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Saguenay M5.8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73579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ird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3881" y="-1925015"/>
            <a:ext cx="4305136" cy="8413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00" y="4569550"/>
            <a:ext cx="91044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Changes in differential stress (σ1 – σ3) relative to an aseismic control model. Uses finite </a:t>
            </a:r>
          </a:p>
          <a:p>
            <a:r>
              <a:rPr lang="en-US" dirty="0" smtClean="0"/>
              <a:t>difference code FLAC3D to compute stress and strain in </a:t>
            </a:r>
            <a:r>
              <a:rPr lang="en-US" smtClean="0"/>
              <a:t>discretized blocks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Crust represented by an elastic continuum constitutive model; impact structure modeled as a </a:t>
            </a:r>
          </a:p>
          <a:p>
            <a:r>
              <a:rPr lang="en-US" dirty="0" smtClean="0"/>
              <a:t>continuum of lowered elastic modulus. Weak rift faults assigned a friction angle of 5°. </a:t>
            </a:r>
          </a:p>
          <a:p>
            <a:r>
              <a:rPr lang="en-US" dirty="0" smtClean="0"/>
              <a:t>Regional stress as shown by arrows.  Initial stress field is </a:t>
            </a:r>
            <a:r>
              <a:rPr lang="en-US" dirty="0" err="1" smtClean="0"/>
              <a:t>lithostatic</a:t>
            </a:r>
            <a:r>
              <a:rPr lang="en-US" dirty="0" smtClean="0"/>
              <a:t> then horizontal stress</a:t>
            </a:r>
          </a:p>
          <a:p>
            <a:r>
              <a:rPr lang="en-US" dirty="0"/>
              <a:t>i</a:t>
            </a:r>
            <a:r>
              <a:rPr lang="en-US" dirty="0" smtClean="0"/>
              <a:t>s slowly increased through boundary displacements. Very dependent on fault location and dip.</a:t>
            </a:r>
          </a:p>
          <a:p>
            <a:r>
              <a:rPr lang="en-US" dirty="0" smtClean="0"/>
              <a:t>From Baird et al. (2010).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33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133" y="677331"/>
            <a:ext cx="7481535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Velocity Models</a:t>
            </a:r>
            <a:r>
              <a:rPr lang="en-US" dirty="0" smtClean="0"/>
              <a:t>:</a:t>
            </a:r>
          </a:p>
          <a:p>
            <a:pPr marL="342900" indent="-342900">
              <a:buAutoNum type="arabicPeriod"/>
            </a:pPr>
            <a:r>
              <a:rPr lang="en-US" dirty="0" smtClean="0"/>
              <a:t>Low </a:t>
            </a:r>
            <a:r>
              <a:rPr lang="en-US" dirty="0" err="1" smtClean="0"/>
              <a:t>Vp</a:t>
            </a:r>
            <a:r>
              <a:rPr lang="en-US" dirty="0" smtClean="0"/>
              <a:t> and </a:t>
            </a:r>
            <a:r>
              <a:rPr lang="en-US" dirty="0" err="1" smtClean="0"/>
              <a:t>Vs</a:t>
            </a:r>
            <a:r>
              <a:rPr lang="en-US" dirty="0" smtClean="0"/>
              <a:t> are associated with the impact crater to a depth of ~12 km.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r>
              <a:rPr lang="en-US" dirty="0" smtClean="0"/>
              <a:t>2. High </a:t>
            </a:r>
            <a:r>
              <a:rPr lang="en-US" dirty="0" err="1"/>
              <a:t>Vp</a:t>
            </a:r>
            <a:r>
              <a:rPr lang="en-US" dirty="0"/>
              <a:t> and </a:t>
            </a:r>
            <a:r>
              <a:rPr lang="en-US" dirty="0" err="1"/>
              <a:t>Vs</a:t>
            </a:r>
            <a:r>
              <a:rPr lang="en-US" dirty="0"/>
              <a:t> anomalies </a:t>
            </a:r>
            <a:r>
              <a:rPr lang="en-US" dirty="0" smtClean="0"/>
              <a:t>present </a:t>
            </a:r>
            <a:r>
              <a:rPr lang="en-US" dirty="0"/>
              <a:t>north of the impact </a:t>
            </a:r>
            <a:r>
              <a:rPr lang="en-US" dirty="0" smtClean="0"/>
              <a:t>zone extend below</a:t>
            </a:r>
            <a:endParaRPr lang="en-US" dirty="0"/>
          </a:p>
          <a:p>
            <a:r>
              <a:rPr lang="en-US" dirty="0"/>
              <a:t>   </a:t>
            </a:r>
            <a:r>
              <a:rPr lang="en-US" dirty="0" smtClean="0"/>
              <a:t>the </a:t>
            </a:r>
            <a:r>
              <a:rPr lang="en-US" dirty="0"/>
              <a:t>zone at depths exceeding 12 km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3. </a:t>
            </a:r>
            <a:r>
              <a:rPr lang="en-US" dirty="0" err="1" smtClean="0"/>
              <a:t>Vs</a:t>
            </a:r>
            <a:r>
              <a:rPr lang="en-US" dirty="0" smtClean="0"/>
              <a:t> anomalies are consistently smaller than </a:t>
            </a:r>
            <a:r>
              <a:rPr lang="en-US" dirty="0" err="1" smtClean="0"/>
              <a:t>Vp</a:t>
            </a:r>
            <a:r>
              <a:rPr lang="en-US" dirty="0" smtClean="0"/>
              <a:t> anomalies, particularly</a:t>
            </a:r>
          </a:p>
          <a:p>
            <a:r>
              <a:rPr lang="en-US" dirty="0"/>
              <a:t> </a:t>
            </a:r>
            <a:r>
              <a:rPr lang="en-US" dirty="0" smtClean="0"/>
              <a:t>    below 8 km.</a:t>
            </a:r>
          </a:p>
          <a:p>
            <a:endParaRPr lang="en-US" dirty="0" smtClean="0"/>
          </a:p>
          <a:p>
            <a:r>
              <a:rPr lang="en-US" u="sng" dirty="0" smtClean="0"/>
              <a:t>Hypocenter Distribution</a:t>
            </a:r>
            <a:r>
              <a:rPr lang="en-US" dirty="0" smtClean="0"/>
              <a:t>:</a:t>
            </a:r>
          </a:p>
          <a:p>
            <a:r>
              <a:rPr lang="en-US" dirty="0" smtClean="0"/>
              <a:t>1. Earthquakes align along distinct planes trending parallel to the rift north of</a:t>
            </a:r>
          </a:p>
          <a:p>
            <a:r>
              <a:rPr lang="en-US" dirty="0" smtClean="0"/>
              <a:t>    the impact crater and could be associated with rift faults.</a:t>
            </a:r>
          </a:p>
          <a:p>
            <a:endParaRPr lang="en-US" dirty="0"/>
          </a:p>
          <a:p>
            <a:r>
              <a:rPr lang="en-US" dirty="0" smtClean="0"/>
              <a:t>2. A gap in seismicity exists between two groups of “rift faults”. </a:t>
            </a:r>
          </a:p>
          <a:p>
            <a:endParaRPr lang="en-US" dirty="0"/>
          </a:p>
          <a:p>
            <a:r>
              <a:rPr lang="en-US" dirty="0" smtClean="0"/>
              <a:t>3. Earthquakes in the two groups become scattered in the impact zone but </a:t>
            </a:r>
          </a:p>
          <a:p>
            <a:r>
              <a:rPr lang="en-US" dirty="0" smtClean="0"/>
              <a:t>    the gap between the groups is still evident; earthquake distribution north</a:t>
            </a:r>
          </a:p>
          <a:p>
            <a:r>
              <a:rPr lang="en-US" dirty="0" smtClean="0"/>
              <a:t>    of the impact zone is strongly influencing earthquake distribution within the</a:t>
            </a:r>
          </a:p>
          <a:p>
            <a:r>
              <a:rPr lang="en-US" dirty="0" smtClean="0"/>
              <a:t>    zone.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1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lBair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-29619"/>
            <a:ext cx="8661400" cy="504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3666" y="5143500"/>
            <a:ext cx="34363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CSZ Charlevoix seismic zone</a:t>
            </a:r>
          </a:p>
          <a:p>
            <a:r>
              <a:rPr lang="en-US" dirty="0" smtClean="0"/>
              <a:t>LSL Lower St. Lawrence</a:t>
            </a:r>
          </a:p>
          <a:p>
            <a:r>
              <a:rPr lang="en-US" dirty="0" smtClean="0"/>
              <a:t>OBG Ottawa-</a:t>
            </a:r>
            <a:r>
              <a:rPr lang="en-US" dirty="0" err="1" smtClean="0"/>
              <a:t>Bonnechere</a:t>
            </a:r>
            <a:r>
              <a:rPr lang="en-US" dirty="0" smtClean="0"/>
              <a:t> </a:t>
            </a:r>
            <a:r>
              <a:rPr lang="en-US" dirty="0" err="1" smtClean="0"/>
              <a:t>graben</a:t>
            </a:r>
            <a:endParaRPr lang="en-US" dirty="0" smtClean="0"/>
          </a:p>
          <a:p>
            <a:r>
              <a:rPr lang="en-US" dirty="0" smtClean="0"/>
              <a:t>WQ Western Quebec seismic zone</a:t>
            </a:r>
          </a:p>
          <a:p>
            <a:r>
              <a:rPr lang="en-US" dirty="0" smtClean="0"/>
              <a:t>SG Saguenay </a:t>
            </a:r>
            <a:r>
              <a:rPr lang="en-US" dirty="0" err="1" smtClean="0"/>
              <a:t>graben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52320" y="5143500"/>
            <a:ext cx="43306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seismicity M</a:t>
            </a:r>
            <a:r>
              <a:rPr lang="en-US" sz="1200" dirty="0" smtClean="0"/>
              <a:t>N</a:t>
            </a:r>
            <a:r>
              <a:rPr lang="en-US" dirty="0" smtClean="0"/>
              <a:t>≥2 since 1985</a:t>
            </a:r>
          </a:p>
          <a:p>
            <a:r>
              <a:rPr lang="en-US" dirty="0" smtClean="0"/>
              <a:t>Historic events M&gt;5.0 since 1663</a:t>
            </a:r>
          </a:p>
          <a:p>
            <a:endParaRPr lang="en-US" dirty="0"/>
          </a:p>
          <a:p>
            <a:r>
              <a:rPr lang="en-US" dirty="0" smtClean="0"/>
              <a:t>Maximum horizontal stress trends NE-SW</a:t>
            </a:r>
          </a:p>
          <a:p>
            <a:r>
              <a:rPr lang="en-US" dirty="0" smtClean="0"/>
              <a:t>Most large earthquakes involve thrust faults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52320" y="2328333"/>
            <a:ext cx="249880" cy="203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9120727">
            <a:off x="3712513" y="2294449"/>
            <a:ext cx="1752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St. Lawrence Rift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1" y="2065867"/>
            <a:ext cx="52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CSZ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853532" y="2277534"/>
            <a:ext cx="4445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72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" y="0"/>
            <a:ext cx="7611533" cy="4937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667" y="5232400"/>
            <a:ext cx="7455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Rivers searched for </a:t>
            </a:r>
            <a:r>
              <a:rPr lang="en-US" dirty="0" err="1" smtClean="0"/>
              <a:t>paleoseismic</a:t>
            </a:r>
            <a:r>
              <a:rPr lang="en-US" dirty="0" smtClean="0"/>
              <a:t> evidence of large earthquakes by </a:t>
            </a:r>
            <a:r>
              <a:rPr lang="en-US" dirty="0" err="1" smtClean="0"/>
              <a:t>Tish</a:t>
            </a:r>
            <a:r>
              <a:rPr lang="en-US" dirty="0" smtClean="0"/>
              <a:t> </a:t>
            </a:r>
            <a:r>
              <a:rPr lang="en-US" dirty="0" smtClean="0"/>
              <a:t>Tuttle.</a:t>
            </a:r>
            <a:endParaRPr lang="en-US" dirty="0" smtClean="0"/>
          </a:p>
          <a:p>
            <a:r>
              <a:rPr lang="en-US" dirty="0" smtClean="0"/>
              <a:t>White lines with </a:t>
            </a:r>
            <a:r>
              <a:rPr lang="en-US" dirty="0" err="1" smtClean="0"/>
              <a:t>sawteeth</a:t>
            </a:r>
            <a:r>
              <a:rPr lang="en-US" dirty="0" smtClean="0"/>
              <a:t> are thrust faults from the Taconic orogeny (dashed</a:t>
            </a:r>
          </a:p>
          <a:p>
            <a:r>
              <a:rPr lang="en-US" dirty="0"/>
              <a:t>u</a:t>
            </a:r>
            <a:r>
              <a:rPr lang="en-US" dirty="0" smtClean="0"/>
              <a:t>nder the river). Other white lines </a:t>
            </a:r>
            <a:r>
              <a:rPr lang="en-US" dirty="0" err="1" smtClean="0"/>
              <a:t>Iapetan</a:t>
            </a:r>
            <a:r>
              <a:rPr lang="en-US" dirty="0" smtClean="0"/>
              <a:t> rift faults. No evidence for large </a:t>
            </a:r>
          </a:p>
          <a:p>
            <a:r>
              <a:rPr lang="en-US" dirty="0"/>
              <a:t>e</a:t>
            </a:r>
            <a:r>
              <a:rPr lang="en-US" dirty="0" smtClean="0"/>
              <a:t>arthquakes in the last 10,000 years outside of the Charlevoix seismic zone.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0333" y="6409267"/>
            <a:ext cx="2120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Tuttle and Atkinson (2010)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376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20664" y="1232865"/>
            <a:ext cx="6139172" cy="7856652"/>
            <a:chOff x="-137590" y="70854"/>
            <a:chExt cx="6139172" cy="7856652"/>
          </a:xfrm>
        </p:grpSpPr>
        <p:pic>
          <p:nvPicPr>
            <p:cNvPr id="2" name="Picture 1" descr="aIndexMapFaults_combined[2]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590" y="70854"/>
              <a:ext cx="6139172" cy="785665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58800" y="4699000"/>
              <a:ext cx="3987800" cy="132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70300" y="517926"/>
            <a:ext cx="186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Charlevoix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00" y="220133"/>
            <a:ext cx="7539544" cy="6555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Tectonic history:</a:t>
            </a:r>
          </a:p>
          <a:p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 smtClean="0"/>
              <a:t>1100-990 Ma Grenville orogeny resulted in the accretion of several exotic</a:t>
            </a:r>
          </a:p>
          <a:p>
            <a:r>
              <a:rPr lang="en-US" sz="1600" dirty="0" err="1"/>
              <a:t>t</a:t>
            </a:r>
            <a:r>
              <a:rPr lang="en-US" sz="1600" dirty="0" err="1" smtClean="0"/>
              <a:t>erranes</a:t>
            </a:r>
            <a:r>
              <a:rPr lang="en-US" sz="1600" dirty="0" smtClean="0"/>
              <a:t> onto </a:t>
            </a:r>
            <a:r>
              <a:rPr lang="en-US" sz="1600" dirty="0" err="1" smtClean="0"/>
              <a:t>Laurentia</a:t>
            </a:r>
            <a:r>
              <a:rPr lang="en-US" sz="1600" dirty="0" smtClean="0"/>
              <a:t> in a compressional tectonic environment.  Amphibolite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o granulite </a:t>
            </a:r>
            <a:r>
              <a:rPr lang="en-US" sz="1600" dirty="0" err="1" smtClean="0"/>
              <a:t>facies</a:t>
            </a:r>
            <a:r>
              <a:rPr lang="en-US" sz="1600" dirty="0" smtClean="0"/>
              <a:t> metamorphic rocks of the Grenville province form the 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asement rocks.</a:t>
            </a:r>
          </a:p>
          <a:p>
            <a:endParaRPr lang="en-US" sz="1600" dirty="0"/>
          </a:p>
          <a:p>
            <a:r>
              <a:rPr lang="en-US" sz="1600" dirty="0" smtClean="0"/>
              <a:t>2. Late Proterozoic to early Paleozoic (750-550 Ma) successful rifting opened the </a:t>
            </a:r>
            <a:r>
              <a:rPr lang="en-US" sz="1600" dirty="0" err="1" smtClean="0"/>
              <a:t>Iapetus</a:t>
            </a:r>
            <a:endParaRPr lang="en-US" sz="1600" dirty="0" smtClean="0"/>
          </a:p>
          <a:p>
            <a:r>
              <a:rPr lang="en-US" sz="1600" dirty="0" smtClean="0"/>
              <a:t>Ocean.  Normal faults form the </a:t>
            </a:r>
            <a:r>
              <a:rPr lang="en-US" sz="1600" dirty="0" err="1" smtClean="0"/>
              <a:t>paleorift</a:t>
            </a:r>
            <a:r>
              <a:rPr lang="en-US" sz="1600" dirty="0" smtClean="0"/>
              <a:t> system and this was the passive margin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 the proto-North American continent.  </a:t>
            </a:r>
          </a:p>
          <a:p>
            <a:endParaRPr lang="en-US" sz="1600" dirty="0"/>
          </a:p>
          <a:p>
            <a:r>
              <a:rPr lang="en-US" sz="1600" dirty="0" smtClean="0"/>
              <a:t>3. Deposition of tens of meters of limestone in the passive margin setting to form the</a:t>
            </a:r>
          </a:p>
          <a:p>
            <a:r>
              <a:rPr lang="en-US" sz="1600" dirty="0" smtClean="0"/>
              <a:t>St. Lawrence platform</a:t>
            </a:r>
          </a:p>
          <a:p>
            <a:endParaRPr lang="en-US" sz="1600" dirty="0"/>
          </a:p>
          <a:p>
            <a:r>
              <a:rPr lang="en-US" sz="1600" dirty="0" smtClean="0"/>
              <a:t>4. Closing of the </a:t>
            </a:r>
            <a:r>
              <a:rPr lang="en-US" sz="1600" dirty="0" err="1" smtClean="0"/>
              <a:t>Iapetus</a:t>
            </a:r>
            <a:r>
              <a:rPr lang="en-US" sz="1600" dirty="0" smtClean="0"/>
              <a:t> Ocean during the Taconic orogeny (470-440 Ma). Thrusting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 </a:t>
            </a:r>
            <a:r>
              <a:rPr lang="en-US" sz="1600" dirty="0" smtClean="0"/>
              <a:t>Appalachian Paleozoic sedimentary rocks (sandstones and mudstones) over the 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asement </a:t>
            </a:r>
            <a:r>
              <a:rPr lang="en-US" sz="1600" dirty="0" smtClean="0"/>
              <a:t>and the St. Lawrence platform along a plane dipping ~20° to the SE.</a:t>
            </a:r>
          </a:p>
          <a:p>
            <a:r>
              <a:rPr lang="en-US" sz="1600" dirty="0" smtClean="0"/>
              <a:t>The deformation front, known as Logan’s Line, trends along the NW side of the </a:t>
            </a:r>
          </a:p>
          <a:p>
            <a:r>
              <a:rPr lang="en-US" sz="1600" dirty="0" smtClean="0"/>
              <a:t>St. Lawrence River.  Thrust wedges are several </a:t>
            </a:r>
            <a:r>
              <a:rPr lang="en-US" sz="1600" dirty="0" smtClean="0"/>
              <a:t>km </a:t>
            </a:r>
            <a:r>
              <a:rPr lang="en-US" sz="1600" dirty="0" smtClean="0"/>
              <a:t>thick thinning to 0 along Logan’s</a:t>
            </a:r>
          </a:p>
          <a:p>
            <a:r>
              <a:rPr lang="en-US" sz="1600" dirty="0" smtClean="0"/>
              <a:t>Line.</a:t>
            </a:r>
          </a:p>
          <a:p>
            <a:endParaRPr lang="en-US" sz="1600" dirty="0"/>
          </a:p>
          <a:p>
            <a:r>
              <a:rPr lang="en-US" sz="1600" dirty="0" smtClean="0"/>
              <a:t>5. Devonian impact (~350 Ma).</a:t>
            </a:r>
          </a:p>
          <a:p>
            <a:endParaRPr lang="en-US" sz="1600" dirty="0"/>
          </a:p>
          <a:p>
            <a:r>
              <a:rPr lang="en-US" sz="1600" dirty="0" smtClean="0"/>
              <a:t>6. Hundreds of meters of Quaternary sediments deposited below the river.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1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4" y="101600"/>
            <a:ext cx="7061200" cy="5245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733" y="5647267"/>
            <a:ext cx="7545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Earthquakes from National Resources Canada catalog 1978-2015. Focal </a:t>
            </a:r>
          </a:p>
          <a:p>
            <a:r>
              <a:rPr lang="en-US" dirty="0"/>
              <a:t>m</a:t>
            </a:r>
            <a:r>
              <a:rPr lang="en-US" dirty="0" smtClean="0"/>
              <a:t>echanisms for earthquakes &gt; </a:t>
            </a:r>
            <a:r>
              <a:rPr lang="en-US" dirty="0" smtClean="0"/>
              <a:t>M4. </a:t>
            </a:r>
            <a:r>
              <a:rPr lang="en-US" dirty="0" smtClean="0"/>
              <a:t>Inset: maximum horizontal s</a:t>
            </a:r>
            <a:r>
              <a:rPr lang="en-US" dirty="0" smtClean="0"/>
              <a:t>tress direction </a:t>
            </a:r>
          </a:p>
          <a:p>
            <a:r>
              <a:rPr lang="en-US" dirty="0" smtClean="0"/>
              <a:t>from boreholes (blue arrows) focal mechanisms (red arrows)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0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nts_st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3" y="287867"/>
            <a:ext cx="5986272" cy="5684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1235" y="740833"/>
            <a:ext cx="303377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Local earthquake tomography</a:t>
            </a:r>
          </a:p>
          <a:p>
            <a:endParaRPr lang="en-US" dirty="0"/>
          </a:p>
          <a:p>
            <a:r>
              <a:rPr lang="en-US" dirty="0" smtClean="0"/>
              <a:t>P- and S-wave velocity models</a:t>
            </a:r>
          </a:p>
          <a:p>
            <a:r>
              <a:rPr lang="en-US" dirty="0" smtClean="0"/>
              <a:t>Hypocenter relocation</a:t>
            </a:r>
          </a:p>
          <a:p>
            <a:endParaRPr lang="en-US" dirty="0"/>
          </a:p>
          <a:p>
            <a:r>
              <a:rPr lang="en-US" dirty="0" smtClean="0"/>
              <a:t>1329 earthquakes</a:t>
            </a:r>
          </a:p>
          <a:p>
            <a:r>
              <a:rPr lang="en-US" dirty="0" smtClean="0"/>
              <a:t>8540 P arrivals; 8304 S arrivals</a:t>
            </a:r>
          </a:p>
          <a:p>
            <a:endParaRPr lang="en-US" dirty="0"/>
          </a:p>
          <a:p>
            <a:r>
              <a:rPr lang="en-US" dirty="0" smtClean="0"/>
              <a:t>Block size 2x2x2 km</a:t>
            </a:r>
          </a:p>
          <a:p>
            <a:endParaRPr lang="en-US" dirty="0"/>
          </a:p>
          <a:p>
            <a:r>
              <a:rPr lang="en-US" dirty="0" smtClean="0"/>
              <a:t>Homogeneous starting model</a:t>
            </a:r>
          </a:p>
          <a:p>
            <a:r>
              <a:rPr lang="en-US" dirty="0" err="1" smtClean="0"/>
              <a:t>Vp</a:t>
            </a:r>
            <a:r>
              <a:rPr lang="en-US" dirty="0" smtClean="0"/>
              <a:t>=6.2 km/s; </a:t>
            </a:r>
            <a:r>
              <a:rPr lang="en-US" dirty="0" err="1" smtClean="0"/>
              <a:t>Vp</a:t>
            </a:r>
            <a:r>
              <a:rPr lang="en-US" dirty="0" smtClean="0"/>
              <a:t>/</a:t>
            </a:r>
            <a:r>
              <a:rPr lang="en-US" dirty="0" err="1" smtClean="0"/>
              <a:t>Vs</a:t>
            </a:r>
            <a:r>
              <a:rPr lang="en-US" dirty="0" smtClean="0"/>
              <a:t>=1.73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2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0"/>
            <a:ext cx="49147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467" y="397933"/>
            <a:ext cx="21506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Accumulated ray path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overage per block.</a:t>
            </a:r>
          </a:p>
          <a:p>
            <a:r>
              <a:rPr lang="en-US" sz="1600" dirty="0" smtClean="0"/>
              <a:t>Same for P- and S-wave</a:t>
            </a:r>
          </a:p>
          <a:p>
            <a:r>
              <a:rPr lang="en-US" sz="1600" dirty="0" smtClean="0"/>
              <a:t>inversions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7667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951</Words>
  <Application>Microsoft Macintosh PowerPoint</Application>
  <PresentationFormat>On-screen Show (4:3)</PresentationFormat>
  <Paragraphs>176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Memphis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Powell</dc:creator>
  <cp:lastModifiedBy>Chris Powell</cp:lastModifiedBy>
  <cp:revision>59</cp:revision>
  <cp:lastPrinted>2015-10-06T13:26:03Z</cp:lastPrinted>
  <dcterms:created xsi:type="dcterms:W3CDTF">2015-09-04T15:16:54Z</dcterms:created>
  <dcterms:modified xsi:type="dcterms:W3CDTF">2016-11-15T17:24:36Z</dcterms:modified>
</cp:coreProperties>
</file>