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1"/>
  </p:sldMasterIdLst>
  <p:notesMasterIdLst>
    <p:notesMasterId r:id="rId23"/>
  </p:notesMasterIdLst>
  <p:sldIdLst>
    <p:sldId id="1210" r:id="rId2"/>
    <p:sldId id="1374" r:id="rId3"/>
    <p:sldId id="1377" r:id="rId4"/>
    <p:sldId id="1379" r:id="rId5"/>
    <p:sldId id="1380" r:id="rId6"/>
    <p:sldId id="1381" r:id="rId7"/>
    <p:sldId id="1382" r:id="rId8"/>
    <p:sldId id="1383" r:id="rId9"/>
    <p:sldId id="1378" r:id="rId10"/>
    <p:sldId id="1397" r:id="rId11"/>
    <p:sldId id="1384" r:id="rId12"/>
    <p:sldId id="1385" r:id="rId13"/>
    <p:sldId id="1391" r:id="rId14"/>
    <p:sldId id="1386" r:id="rId15"/>
    <p:sldId id="1375" r:id="rId16"/>
    <p:sldId id="1395" r:id="rId17"/>
    <p:sldId id="1387" r:id="rId18"/>
    <p:sldId id="1365" r:id="rId19"/>
    <p:sldId id="1376" r:id="rId20"/>
    <p:sldId id="1373" r:id="rId21"/>
    <p:sldId id="1396" r:id="rId2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6" autoAdjust="0"/>
    <p:restoredTop sz="88640" autoAdjust="0"/>
  </p:normalViewPr>
  <p:slideViewPr>
    <p:cSldViewPr snapToGrid="0">
      <p:cViewPr varScale="1">
        <p:scale>
          <a:sx n="102" d="100"/>
          <a:sy n="102" d="100"/>
        </p:scale>
        <p:origin x="720" y="17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56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9A376A6-D3E5-4E07-B3F0-626681344BD3}" type="datetimeFigureOut">
              <a:rPr lang="en-US"/>
              <a:pPr>
                <a:defRPr/>
              </a:pPr>
              <a:t>9/25/19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34F01EE-C443-44D3-9EAE-71CAC902D267}" type="slidenum">
              <a:rPr lang="en-US"/>
              <a:pPr>
                <a:defRPr/>
              </a:pPr>
              <a:t>‹#›</a:t>
            </a:fld>
            <a:endParaRPr lang="en-US"/>
          </a:p>
        </p:txBody>
      </p:sp>
    </p:spTree>
    <p:extLst>
      <p:ext uri="{BB962C8B-B14F-4D97-AF65-F5344CB8AC3E}">
        <p14:creationId xmlns:p14="http://schemas.microsoft.com/office/powerpoint/2010/main" val="62246101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mathworks.com/help/matlab/ref/fgets.html%23mw_a548458f-7ca8-49ce-8103-5c934b2d3dd3"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s://www.mathworks.com/help/matlab/ref/fgets.html%23d117e394944"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lgn="ctr">
              <a:defRPr/>
            </a:pPr>
            <a:endParaRPr lang="en-US" dirty="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2E7F6C-6C34-40D8-8DF8-B4BF3A225331}" type="slidenum">
              <a:rPr lang="en-US"/>
              <a:pPr fontAlgn="base">
                <a:spcBef>
                  <a:spcPct val="0"/>
                </a:spcBef>
                <a:spcAft>
                  <a:spcPct val="0"/>
                </a:spcAft>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10</a:t>
            </a:fld>
            <a:endParaRPr lang="en-US"/>
          </a:p>
        </p:txBody>
      </p:sp>
    </p:spTree>
    <p:extLst>
      <p:ext uri="{BB962C8B-B14F-4D97-AF65-F5344CB8AC3E}">
        <p14:creationId xmlns:p14="http://schemas.microsoft.com/office/powerpoint/2010/main" val="1788923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Lines too</a:t>
            </a:r>
            <a:r>
              <a:rPr lang="es-AR" baseline="0" dirty="0"/>
              <a:t> thin</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Varies colors for multiple lines (repeat when runs out)</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Lables too small</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Legend too small</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Cant see grid (due to being set almost completely transparent)</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11</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Fixed up</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Thicker lines</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Use</a:t>
            </a:r>
            <a:r>
              <a:rPr lang="es-AR" baseline="0" dirty="0"/>
              <a:t> different line styles rather than different colors to distinguish between the two plots</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Label plots</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Greek letters in x axis labels (uses T</a:t>
            </a:r>
            <a:r>
              <a:rPr lang="es-AR" sz="3200" baseline="0" dirty="0"/>
              <a:t>E</a:t>
            </a:r>
            <a:r>
              <a:rPr lang="es-AR" baseline="0" dirty="0"/>
              <a:t>X)</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baseline="0" dirty="0"/>
          </a:p>
          <a:p>
            <a:pPr marL="0" marR="0" indent="0" algn="l" defTabSz="457200" rtl="0" eaLnBrk="1" fontAlgn="base" latinLnBrk="0" hangingPunct="1">
              <a:lnSpc>
                <a:spcPct val="100000"/>
              </a:lnSpc>
              <a:spcBef>
                <a:spcPct val="30000"/>
              </a:spcBef>
              <a:spcAft>
                <a:spcPct val="0"/>
              </a:spcAft>
              <a:buClrTx/>
              <a:buSzTx/>
              <a:buFontTx/>
              <a:buNone/>
              <a:tabLst/>
              <a:defRPr/>
            </a:pPr>
            <a:endParaRPr lang="es-AR" baseline="0" dirty="0"/>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plot(t,x,'k-',t,y,'k--','LineWidth',3)</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xlabel('t');</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ylabel('Amplitude');</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set(gca,'FontSize',18)</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grid('on');</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set(gca,'XLim',[0,2*pi],'YLim',[-1.1 1.1],'GridLineStyle','--','GridAlpha',1,'FontSize',18,'FontName','Helvetica’,'YTick',(-1:1),'XTick',(0:pi/2:2*pi),'XTickLabel',[{'0'};{'\pi/2'};{'\pi'};{'3\pi/2'};{'2\pi'}]);</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text(pi,0,'sin(t)','FontSize',18,'VerticalAlignment','bottom');</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text(pi/2,0,'cos(t)','Fontsize',18,'HorizontalAlignment','right', 'VerticalAlignment','top');</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title(f(fn).Name,'FontSize',10)</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12</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Similar</a:t>
            </a:r>
            <a:r>
              <a:rPr lang="es-AR" baseline="0" dirty="0"/>
              <a:t> probelms</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Lines too thin</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Changing colors not best way to plot multiple plots</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Labels/text too small</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13</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Now fancy </a:t>
            </a:r>
            <a:r>
              <a:rPr lang="mr-IN" dirty="0"/>
              <a:t>–</a:t>
            </a:r>
            <a:r>
              <a:rPr lang="es-AR" dirty="0"/>
              <a:t> </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Thicken</a:t>
            </a:r>
            <a:r>
              <a:rPr lang="es-AR" baseline="0" dirty="0"/>
              <a:t> lines</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Rotate through line styles rather than colors.</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Axis labels with greek letters, and subscripts, and italics.</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Label each order rather than with legend</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baseline="0" dirty="0"/>
          </a:p>
          <a:p>
            <a:pPr marL="0" marR="0" indent="0" algn="l" defTabSz="457200" rtl="0" eaLnBrk="1" fontAlgn="base" latinLnBrk="0" hangingPunct="1">
              <a:lnSpc>
                <a:spcPct val="100000"/>
              </a:lnSpc>
              <a:spcBef>
                <a:spcPct val="30000"/>
              </a:spcBef>
              <a:spcAft>
                <a:spcPct val="0"/>
              </a:spcAft>
              <a:buClrTx/>
              <a:buSzTx/>
              <a:buFontTx/>
              <a:buNone/>
              <a:tabLst/>
              <a:defRPr/>
            </a:pPr>
            <a:endParaRPr lang="es-AR" baseline="0" dirty="0"/>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Title is not related to rest of plot </a:t>
            </a:r>
            <a:r>
              <a:rPr lang="mr-IN" baseline="0" dirty="0"/>
              <a:t>–</a:t>
            </a:r>
            <a:r>
              <a:rPr lang="es-AR" baseline="0" dirty="0"/>
              <a:t> shows how to write equations with LATEK. Note have to turn on the LATEX interpreter (the interpreter is what translates what you wrote into stuff on the screen – the default interpreter is TEX – what we used to get the greek letters. LATEK understands TEK and adds stuff.)</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baseline="0" dirty="0"/>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beta = (0:0.1:15); </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n = [0:3,10];</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for cnt=1:length(n)</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J(cnt,:) = besselj(n(cnt), beta);</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end</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set(0,'DefaultAxesColorOrder',[0 0 0],'DefaultAxesLineStyleOrder’,('-|--|-.|:|.'),'DefaultAxesFontSize',18,'DefaultTextFontSize',16,'DefaultLineLineWidth',3);</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plot(beta,J);</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xlabel('$\beta$','Position',[6.5 -0.6 1.0],'Interpreter','latex');</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ylabel('$J_n(\beta)$','Rotation',0,'Position',[-1.5 0.4 1.0],'Interpreter','latex');</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grid on</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set(gca,'GridLineStyle','--','GridAlpha',1);</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set(gca,'box','off','XTick',(0:15),'XTickLabel',[{'0'}; {'1'};{'2'};{'3'};{' '};{' '};{' '};{' '};{' '};{' '};{'10'};{' '};{' '};{' '};{' '};{'15'}],'YTick',(-.4:.2:1),'YTickLabel',[{' '},{' '},{'0.0'},{' '},{' '},{' '},{' '},{'1.0'}],'XLim',[0 15],'YLim',[-0.5 1.1]);</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for cnt = 1:length(n)</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[mx,ind] = max(J(cnt,:));</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text(beta(ind)+0.2,mx+0.05, ...</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    ['$n = ',num2str(n(cnt)),'$'],'Interpreter','latex');</a:t>
            </a:r>
          </a:p>
          <a:p>
            <a:pPr marL="0" marR="0" indent="0" algn="l" defTabSz="457200" rtl="0" eaLnBrk="1" fontAlgn="base" latinLnBrk="0" hangingPunct="1">
              <a:lnSpc>
                <a:spcPct val="100000"/>
              </a:lnSpc>
              <a:spcBef>
                <a:spcPct val="30000"/>
              </a:spcBef>
              <a:spcAft>
                <a:spcPct val="0"/>
              </a:spcAft>
              <a:buClrTx/>
              <a:buSzTx/>
              <a:buFontTx/>
              <a:buNone/>
              <a:tabLst/>
              <a:defRPr/>
            </a:pPr>
            <a:r>
              <a:rPr lang="en-US" dirty="0"/>
              <a:t>e</a:t>
            </a:r>
            <a:r>
              <a:rPr lang="mr-IN" dirty="0"/>
              <a:t>nd</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LaTeX_Expr = 'm\,\frac{\partial ^2}{\partial t^2} x\left(t\right)+J\,\frac{\partial ^2}{\partial t^2} \mathrm{theta}\left(t\right)';</a:t>
            </a:r>
          </a:p>
          <a:p>
            <a:pPr marL="0" marR="0" indent="0" algn="l" defTabSz="457200" rtl="0" eaLnBrk="1" fontAlgn="base" latinLnBrk="0" hangingPunct="1">
              <a:lnSpc>
                <a:spcPct val="100000"/>
              </a:lnSpc>
              <a:spcBef>
                <a:spcPct val="30000"/>
              </a:spcBef>
              <a:spcAft>
                <a:spcPct val="0"/>
              </a:spcAft>
              <a:buClrTx/>
              <a:buSzTx/>
              <a:buFontTx/>
              <a:buNone/>
              <a:tabLst/>
              <a:defRPr/>
            </a:pPr>
            <a:r>
              <a:rPr lang="mr-IN" dirty="0"/>
              <a:t>title(['$$' LaTeX_Expr '$$'], 'Interpreter','latex')</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14</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Latex</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https://www.authorea.com/users/3/articles/165181-latex-mathematics-examples</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15</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Latex</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https://www.authorea.com/users/3/articles/165181-latex-mathematics-examples</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Also see</a:t>
            </a:r>
          </a:p>
          <a:p>
            <a:pPr marL="0" marR="0" indent="0" algn="l" defTabSz="457200" rtl="0" eaLnBrk="1" fontAlgn="base" latinLnBrk="0" hangingPunct="1">
              <a:lnSpc>
                <a:spcPct val="100000"/>
              </a:lnSpc>
              <a:spcBef>
                <a:spcPct val="30000"/>
              </a:spcBef>
              <a:spcAft>
                <a:spcPct val="0"/>
              </a:spcAft>
              <a:buClrTx/>
              <a:buSzTx/>
              <a:buFontTx/>
              <a:buNone/>
              <a:tabLst/>
              <a:defRPr/>
            </a:pPr>
            <a:r>
              <a:rPr lang="es-AR"/>
              <a:t>https://www.mathworks.com/help/matlab/creating_plots/greek-letters-and-special-characters-in-graph-text.html</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16</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“escape” means turn off some default behavior signified by a character and take the character as is and print it.</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We will see this use of “escape” with unix, where many non-letters have some special meta-character meaning – as a wildcard, etc.</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17</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18</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Use this to make a flow chart of what you are going to do.</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19</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dirty="0">
                <a:hlinkClick r:id="rId3"/>
              </a:rPr>
              <a:t>tline</a:t>
            </a:r>
            <a:r>
              <a:rPr lang="en-US" dirty="0"/>
              <a:t> = </a:t>
            </a:r>
            <a:r>
              <a:rPr lang="en-US" dirty="0" err="1"/>
              <a:t>fgets</a:t>
            </a:r>
            <a:r>
              <a:rPr lang="en-US" dirty="0"/>
              <a:t>(</a:t>
            </a:r>
            <a:r>
              <a:rPr lang="en-US" dirty="0">
                <a:hlinkClick r:id="rId4"/>
              </a:rPr>
              <a:t>fileID</a:t>
            </a:r>
            <a:r>
              <a:rPr lang="en-US" dirty="0"/>
              <a:t>) reads the next line of the specified file, including the newline characters.</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Read using fgetl, which excludes the newline character.</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20</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21</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This</a:t>
            </a:r>
            <a:r>
              <a:rPr lang="es-AR" baseline="0" dirty="0"/>
              <a:t> is simple histogram call</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Objects</a:t>
            </a:r>
            <a:r>
              <a:rPr lang="es-AR" baseline="0" dirty="0"/>
              <a:t> that can be set </a:t>
            </a:r>
            <a:r>
              <a:rPr lang="mr-IN" baseline="0" dirty="0"/>
              <a:t>–</a:t>
            </a:r>
            <a:r>
              <a:rPr lang="es-AR" baseline="0" dirty="0"/>
              <a:t> control graphics</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baseline="0" dirty="0"/>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get(0) gets info on the root</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baseline="0" dirty="0"/>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This is where all figures come from</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Lots of stuff – shrunk to fit on 1 p</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get current axis</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7</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Cant shrink enough to fit on 1 page!</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8</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s-AR" dirty="0"/>
              <a:t>Change fonts,</a:t>
            </a:r>
            <a:r>
              <a:rPr lang="es-AR" baseline="0" dirty="0"/>
              <a:t> sizes, colors in the histogram fill, add display of counts in the bins</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Can also change line thickness, etc., could add grid, …</a:t>
            </a:r>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Most of this is “self explanatory” when you read the code (you can figure it out from the variable names and what you see on the plot. But you have to know what is available).</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baseline="0" dirty="0"/>
          </a:p>
          <a:p>
            <a:pPr marL="0" marR="0" indent="0" algn="l" defTabSz="457200" rtl="0" eaLnBrk="1" fontAlgn="base" latinLnBrk="0" hangingPunct="1">
              <a:lnSpc>
                <a:spcPct val="100000"/>
              </a:lnSpc>
              <a:spcBef>
                <a:spcPct val="30000"/>
              </a:spcBef>
              <a:spcAft>
                <a:spcPct val="0"/>
              </a:spcAft>
              <a:buClrTx/>
              <a:buSzTx/>
              <a:buFontTx/>
              <a:buNone/>
              <a:tabLst/>
              <a:defRPr/>
            </a:pPr>
            <a:r>
              <a:rPr lang="es-AR" baseline="0" dirty="0"/>
              <a:t>Here’s the code (gca is get current axis handle, when you put a variable on the lhs of a plot command the command puts the handle value in that variable </a:t>
            </a:r>
            <a:r>
              <a:rPr lang="mr-IN" baseline="0" dirty="0"/>
              <a:t>–</a:t>
            </a:r>
            <a:r>
              <a:rPr lang="es-AR" baseline="0" dirty="0"/>
              <a:t>you can then use that to modify stuff on that plot, axis, label, title, etc.)</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baseline="0" dirty="0"/>
          </a:p>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BinWidth=1;</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BinEdges = (-3:BinWidth:3);</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histogram(z,BinEdges,'FaceColor',[0.8 0.8 0.8]);</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xlabel('z');</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ylabel('Counts');</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set(gca,'FontSize',18);</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set(gca,'XLim',[-3,3],'YTick',(0:100:400)); </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BinCounts = histcounts(z,BinEdges);</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for bincnt=1:length(BinCounts)</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    handlet=text(BinEdges(bincnt)+BinWidth/2,BinCounts(bincnt), ...</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    num2str(BinCounts(bincnt)),...</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    'HorizontalAlignment','center', ...</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    'VerticalAlignment','bottom', ...</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    'FontSize',18,...</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    'FontName','Papyrus');</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end</a:t>
            </a:r>
          </a:p>
          <a:p>
            <a:pPr marL="0" marR="0" indent="0" algn="l" defTabSz="457200" rtl="0" eaLnBrk="1" fontAlgn="base" latinLnBrk="0" hangingPunct="1">
              <a:lnSpc>
                <a:spcPct val="100000"/>
              </a:lnSpc>
              <a:spcBef>
                <a:spcPct val="30000"/>
              </a:spcBef>
              <a:spcAft>
                <a:spcPct val="0"/>
              </a:spcAft>
              <a:buClrTx/>
              <a:buSzTx/>
              <a:buFontTx/>
              <a:buNone/>
              <a:tabLst/>
              <a:defRPr/>
            </a:pPr>
            <a:r>
              <a:rPr lang="es-AR" dirty="0"/>
              <a:t>title(f(fn).Name,'FontSize',10);</a:t>
            </a:r>
          </a:p>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9</a:t>
            </a:fld>
            <a:endParaRPr lang="en-US"/>
          </a:p>
        </p:txBody>
      </p:sp>
    </p:spTree>
    <p:extLst>
      <p:ext uri="{BB962C8B-B14F-4D97-AF65-F5344CB8AC3E}">
        <p14:creationId xmlns:p14="http://schemas.microsoft.com/office/powerpoint/2010/main" val="1577408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pPr>
              <a:defRPr/>
            </a:pPr>
            <a:fld id="{C605EEC8-D7C8-4688-A073-2CC0B8BECFCF}" type="datetimeFigureOut">
              <a:rPr lang="en-US" smtClean="0"/>
              <a:pPr>
                <a:defRPr/>
              </a:pPr>
              <a:t>9/25/19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2EEC82C-7BC1-4EA3-AC79-BDA77519A611}"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5DD7FED-780D-4452-B1F4-43107F077C23}" type="datetimeFigureOut">
              <a:rPr lang="en-US" smtClean="0"/>
              <a:pPr>
                <a:defRPr/>
              </a:pPr>
              <a:t>9/25/19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806531A-BB3F-44D8-8C65-1B9BC6B999F7}" type="slidenum">
              <a:rPr lang="en-US" smtClean="0"/>
              <a:pPr>
                <a:defRPr/>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802E4E09-6FBE-4ACC-A950-DC5ACDDFF48B}" type="datetimeFigureOut">
              <a:rPr lang="en-US" smtClean="0"/>
              <a:pPr>
                <a:defRPr/>
              </a:pPr>
              <a:t>9/25/19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818591-495D-4D96-94BF-9597B70F0C0B}"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590377E9-DC1B-45E8-9B55-F4515F5E050C}" type="datetimeFigureOut">
              <a:rPr lang="en-US" smtClean="0"/>
              <a:pPr>
                <a:defRPr/>
              </a:pPr>
              <a:t>9/25/19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920A88F-6CBB-453D-A3C2-74CC66BEA9F4}"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674821BE-52E4-4689-B474-CBD81C6C3D15}" type="datetimeFigureOut">
              <a:rPr lang="en-US" smtClean="0"/>
              <a:pPr>
                <a:defRPr/>
              </a:pPr>
              <a:t>9/25/19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4457F9A-FF8A-4100-9B42-8E71504B1446}"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pPr>
              <a:defRPr/>
            </a:pPr>
            <a:fld id="{74CCE0DB-0213-4D74-866E-870F324ABC1B}" type="datetimeFigureOut">
              <a:rPr lang="en-US" smtClean="0"/>
              <a:pPr>
                <a:defRPr/>
              </a:pPr>
              <a:t>9/25/19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FA1BB7-7B28-4817-A3C0-A42D4AD7EF88}" type="slidenum">
              <a:rPr lang="en-US" smtClean="0"/>
              <a:pPr>
                <a:defRPr/>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32117D49-507B-4DF8-911D-E78FB403848F}" type="datetimeFigureOut">
              <a:rPr lang="en-US" smtClean="0"/>
              <a:pPr>
                <a:defRPr/>
              </a:pPr>
              <a:t>9/25/19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B150FC-908B-48FB-B452-A12F83B826D7}"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pPr>
              <a:defRPr/>
            </a:pPr>
            <a:fld id="{68771E78-C563-43BD-BAE2-0D5525E0069E}" type="datetimeFigureOut">
              <a:rPr lang="en-US" smtClean="0"/>
              <a:pPr>
                <a:defRPr/>
              </a:pPr>
              <a:t>9/25/19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33D7BAA-2CAA-4AE1-9716-2C2A9DC317EF}"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pPr>
              <a:defRPr/>
            </a:pPr>
            <a:fld id="{71F01B06-7AA7-4450-A9F6-632A439CDF3B}" type="datetimeFigureOut">
              <a:rPr lang="en-US" smtClean="0"/>
              <a:pPr>
                <a:defRPr/>
              </a:pPr>
              <a:t>9/25/19</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2537174-D385-47DD-8DF2-9AD4B85C400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pPr>
              <a:defRPr/>
            </a:pPr>
            <a:fld id="{3566EAEC-E3BF-466B-8FA6-588919D385BC}" type="datetimeFigureOut">
              <a:rPr lang="en-US" smtClean="0"/>
              <a:pPr>
                <a:defRPr/>
              </a:pPr>
              <a:t>9/25/19</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37E64E1-1AE7-4BAC-9A39-CA063E714CF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E7BB435-8F3A-4190-9B85-3BD587BC7789}" type="datetimeFigureOut">
              <a:rPr lang="en-US" smtClean="0"/>
              <a:pPr>
                <a:defRPr/>
              </a:pPr>
              <a:t>9/25/19</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8191C1B-EF7A-42E6-ABAC-5D08E6C41F35}"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80BF324-6661-4879-8251-DDC0BF2C0F5F}" type="datetimeFigureOut">
              <a:rPr lang="en-US" smtClean="0"/>
              <a:pPr>
                <a:defRPr/>
              </a:pPr>
              <a:t>9/25/19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A463F21-4C82-4ED0-8508-218714D3C6B9}"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74CCE0DB-0213-4D74-866E-870F324ABC1B}" type="datetimeFigureOut">
              <a:rPr lang="en-US" smtClean="0"/>
              <a:pPr>
                <a:defRPr/>
              </a:pPr>
              <a:t>9/25/19</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pPr>
              <a:defRPr/>
            </a:pPr>
            <a:fld id="{82FA1BB7-7B28-4817-A3C0-A42D4AD7EF88}"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mathworks.com/help/matlab/graphics-object-propertie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699" y="316580"/>
            <a:ext cx="9144000" cy="4401205"/>
          </a:xfrm>
          <a:prstGeom prst="rect">
            <a:avLst/>
          </a:prstGeom>
        </p:spPr>
        <p:txBody>
          <a:bodyPr wrap="square">
            <a:spAutoFit/>
          </a:bodyPr>
          <a:lstStyle/>
          <a:p>
            <a:pPr algn="ctr">
              <a:defRPr/>
            </a:pPr>
            <a:r>
              <a:rPr lang="en-US" sz="2800" b="1" dirty="0">
                <a:latin typeface="Papyrus"/>
                <a:cs typeface="Papyrus"/>
              </a:rPr>
              <a:t>CERI-7104/CIVL-8126 Data Analysis in Geophysics</a:t>
            </a:r>
          </a:p>
          <a:p>
            <a:pPr algn="ctr">
              <a:defRPr/>
            </a:pPr>
            <a:endParaRPr lang="en-US" sz="2800" dirty="0">
              <a:latin typeface="Papyrus"/>
            </a:endParaRPr>
          </a:p>
          <a:p>
            <a:pPr algn="ctr">
              <a:defRPr/>
            </a:pPr>
            <a:r>
              <a:rPr lang="en-US" sz="2800" dirty="0">
                <a:latin typeface="Papyrus"/>
              </a:rPr>
              <a:t>Continue Introduction to Matlab</a:t>
            </a:r>
          </a:p>
          <a:p>
            <a:pPr algn="ctr">
              <a:defRPr/>
            </a:pPr>
            <a:endParaRPr lang="en-US" sz="2800" dirty="0">
              <a:latin typeface="Papyrus"/>
            </a:endParaRPr>
          </a:p>
          <a:p>
            <a:pPr algn="ctr">
              <a:defRPr/>
            </a:pPr>
            <a:r>
              <a:rPr lang="en-US" sz="2800" dirty="0">
                <a:latin typeface="Papyrus"/>
              </a:rPr>
              <a:t>Graphics Handles</a:t>
            </a:r>
          </a:p>
          <a:p>
            <a:pPr algn="ctr">
              <a:defRPr/>
            </a:pPr>
            <a:endParaRPr lang="en-US" sz="2800" dirty="0">
              <a:latin typeface="Papyrus"/>
            </a:endParaRPr>
          </a:p>
          <a:p>
            <a:pPr algn="ctr">
              <a:defRPr/>
            </a:pPr>
            <a:r>
              <a:rPr lang="en-US" sz="2800" dirty="0">
                <a:latin typeface="Papyrus"/>
              </a:rPr>
              <a:t>Lab: practice with interactive input, reading file, and plotting.</a:t>
            </a:r>
          </a:p>
          <a:p>
            <a:pPr algn="ctr">
              <a:defRPr/>
            </a:pPr>
            <a:endParaRPr lang="en-US" sz="2800" dirty="0">
              <a:latin typeface="Papyrus"/>
            </a:endParaRPr>
          </a:p>
          <a:p>
            <a:pPr algn="ctr">
              <a:defRPr/>
            </a:pPr>
            <a:r>
              <a:rPr lang="en-US" sz="2800" dirty="0">
                <a:latin typeface="Papyrus"/>
              </a:rPr>
              <a:t>Lab – 9, 09/24/19</a:t>
            </a:r>
          </a:p>
        </p:txBody>
      </p:sp>
    </p:spTree>
    <p:extLst>
      <p:ext uri="{BB962C8B-B14F-4D97-AF65-F5344CB8AC3E}">
        <p14:creationId xmlns:p14="http://schemas.microsoft.com/office/powerpoint/2010/main" val="515473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sp>
        <p:nvSpPr>
          <p:cNvPr id="3" name="TextBox 2">
            <a:extLst>
              <a:ext uri="{FF2B5EF4-FFF2-40B4-BE49-F238E27FC236}">
                <a16:creationId xmlns:a16="http://schemas.microsoft.com/office/drawing/2014/main" id="{7D0A01B6-B95E-F74D-B980-C6DB76EE1130}"/>
              </a:ext>
            </a:extLst>
          </p:cNvPr>
          <p:cNvSpPr txBox="1"/>
          <p:nvPr/>
        </p:nvSpPr>
        <p:spPr>
          <a:xfrm>
            <a:off x="0" y="1635670"/>
            <a:ext cx="9144000" cy="3539430"/>
          </a:xfrm>
          <a:prstGeom prst="rect">
            <a:avLst/>
          </a:prstGeom>
          <a:noFill/>
        </p:spPr>
        <p:txBody>
          <a:bodyPr wrap="square" rtlCol="0">
            <a:spAutoFit/>
          </a:bodyPr>
          <a:lstStyle/>
          <a:p>
            <a:pPr algn="ctr"/>
            <a:r>
              <a:rPr lang="en-US" sz="3200" dirty="0">
                <a:latin typeface="Papyrus" panose="020B0602040200020303" pitchFamily="34" charset="77"/>
              </a:rPr>
              <a:t>This web page has the documentation for all the graphics object properties</a:t>
            </a:r>
          </a:p>
          <a:p>
            <a:pPr algn="ctr"/>
            <a:endParaRPr lang="en-US" sz="3200" dirty="0">
              <a:latin typeface="Papyrus" panose="020B0602040200020303" pitchFamily="34" charset="77"/>
            </a:endParaRPr>
          </a:p>
          <a:p>
            <a:pPr algn="ctr"/>
            <a:r>
              <a:rPr lang="en-US" sz="3200" dirty="0">
                <a:latin typeface="Courier" pitchFamily="2" charset="0"/>
                <a:hlinkClick r:id="rId3"/>
              </a:rPr>
              <a:t>https://www.mathworks.com/help/matlab/graphics-object-properties.html</a:t>
            </a:r>
            <a:endParaRPr lang="en-US" sz="3200" dirty="0">
              <a:latin typeface="Papyrus" panose="020B0602040200020303" pitchFamily="34" charset="77"/>
            </a:endParaRPr>
          </a:p>
          <a:p>
            <a:pPr algn="ctr"/>
            <a:endParaRPr lang="en-US" sz="3200" dirty="0">
              <a:latin typeface="Papyrus" panose="020B0602040200020303" pitchFamily="34" charset="77"/>
            </a:endParaRPr>
          </a:p>
          <a:p>
            <a:pPr algn="ctr"/>
            <a:r>
              <a:rPr lang="en-US" sz="3200" dirty="0">
                <a:latin typeface="Papyrus" panose="020B0602040200020303" pitchFamily="34" charset="77"/>
              </a:rPr>
              <a:t>Go there to see how it is organized.</a:t>
            </a:r>
          </a:p>
        </p:txBody>
      </p:sp>
    </p:spTree>
    <p:extLst>
      <p:ext uri="{BB962C8B-B14F-4D97-AF65-F5344CB8AC3E}">
        <p14:creationId xmlns:p14="http://schemas.microsoft.com/office/powerpoint/2010/main" val="439680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pic>
        <p:nvPicPr>
          <p:cNvPr id="5" name="Picture 4"/>
          <p:cNvPicPr>
            <a:picLocks noChangeAspect="1"/>
          </p:cNvPicPr>
          <p:nvPr/>
        </p:nvPicPr>
        <p:blipFill>
          <a:blip r:embed="rId3"/>
          <a:stretch>
            <a:fillRect/>
          </a:stretch>
        </p:blipFill>
        <p:spPr>
          <a:xfrm>
            <a:off x="1054100" y="762000"/>
            <a:ext cx="7035800" cy="5321300"/>
          </a:xfrm>
          <a:prstGeom prst="rect">
            <a:avLst/>
          </a:prstGeom>
        </p:spPr>
      </p:pic>
    </p:spTree>
    <p:extLst>
      <p:ext uri="{BB962C8B-B14F-4D97-AF65-F5344CB8AC3E}">
        <p14:creationId xmlns:p14="http://schemas.microsoft.com/office/powerpoint/2010/main" val="2588963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pic>
        <p:nvPicPr>
          <p:cNvPr id="3" name="Picture 2"/>
          <p:cNvPicPr>
            <a:picLocks noChangeAspect="1"/>
          </p:cNvPicPr>
          <p:nvPr/>
        </p:nvPicPr>
        <p:blipFill>
          <a:blip r:embed="rId3"/>
          <a:stretch>
            <a:fillRect/>
          </a:stretch>
        </p:blipFill>
        <p:spPr>
          <a:xfrm>
            <a:off x="1041400" y="762000"/>
            <a:ext cx="7048500" cy="5334000"/>
          </a:xfrm>
          <a:prstGeom prst="rect">
            <a:avLst/>
          </a:prstGeom>
        </p:spPr>
      </p:pic>
    </p:spTree>
    <p:extLst>
      <p:ext uri="{BB962C8B-B14F-4D97-AF65-F5344CB8AC3E}">
        <p14:creationId xmlns:p14="http://schemas.microsoft.com/office/powerpoint/2010/main" val="3357894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pic>
        <p:nvPicPr>
          <p:cNvPr id="3" name="Picture 2"/>
          <p:cNvPicPr>
            <a:picLocks noChangeAspect="1"/>
          </p:cNvPicPr>
          <p:nvPr/>
        </p:nvPicPr>
        <p:blipFill>
          <a:blip r:embed="rId3"/>
          <a:stretch>
            <a:fillRect/>
          </a:stretch>
        </p:blipFill>
        <p:spPr>
          <a:xfrm>
            <a:off x="1041400" y="787400"/>
            <a:ext cx="7061200" cy="5270500"/>
          </a:xfrm>
          <a:prstGeom prst="rect">
            <a:avLst/>
          </a:prstGeom>
        </p:spPr>
      </p:pic>
    </p:spTree>
    <p:extLst>
      <p:ext uri="{BB962C8B-B14F-4D97-AF65-F5344CB8AC3E}">
        <p14:creationId xmlns:p14="http://schemas.microsoft.com/office/powerpoint/2010/main" val="3090429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pic>
        <p:nvPicPr>
          <p:cNvPr id="6" name="Picture 5"/>
          <p:cNvPicPr>
            <a:picLocks noChangeAspect="1"/>
          </p:cNvPicPr>
          <p:nvPr/>
        </p:nvPicPr>
        <p:blipFill>
          <a:blip r:embed="rId3"/>
          <a:stretch>
            <a:fillRect/>
          </a:stretch>
        </p:blipFill>
        <p:spPr>
          <a:xfrm>
            <a:off x="990600" y="749300"/>
            <a:ext cx="7150100" cy="5359400"/>
          </a:xfrm>
          <a:prstGeom prst="rect">
            <a:avLst/>
          </a:prstGeom>
        </p:spPr>
      </p:pic>
    </p:spTree>
    <p:extLst>
      <p:ext uri="{BB962C8B-B14F-4D97-AF65-F5344CB8AC3E}">
        <p14:creationId xmlns:p14="http://schemas.microsoft.com/office/powerpoint/2010/main" val="2352516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4917624"/>
            <a:ext cx="9144000" cy="1967810"/>
          </a:xfrm>
          <a:prstGeom prst="rect">
            <a:avLst/>
          </a:prstGeom>
        </p:spPr>
      </p:pic>
      <p:sp>
        <p:nvSpPr>
          <p:cNvPr id="2" name="Rectangle 1"/>
          <p:cNvSpPr/>
          <p:nvPr/>
        </p:nvSpPr>
        <p:spPr>
          <a:xfrm>
            <a:off x="0" y="116505"/>
            <a:ext cx="9143999" cy="6370975"/>
          </a:xfrm>
          <a:prstGeom prst="rect">
            <a:avLst/>
          </a:prstGeom>
        </p:spPr>
        <p:txBody>
          <a:bodyPr wrap="square">
            <a:spAutoFit/>
          </a:bodyPr>
          <a:lstStyle/>
          <a:p>
            <a:pPr algn="ctr"/>
            <a:r>
              <a:rPr lang="is-IS" sz="3200" dirty="0">
                <a:latin typeface="Papyrus"/>
                <a:cs typeface="Papyrus"/>
              </a:rPr>
              <a:t>Another example of tex and the gibberish you have to type/understand to make pretty output (TEK is a </a:t>
            </a:r>
            <a:r>
              <a:rPr lang="is-IS" sz="3200" u="sng" dirty="0">
                <a:latin typeface="Papyrus"/>
                <a:cs typeface="Papyrus"/>
              </a:rPr>
              <a:t>typesetting</a:t>
            </a:r>
            <a:r>
              <a:rPr lang="is-IS" sz="3200" dirty="0">
                <a:latin typeface="Papyrus"/>
                <a:cs typeface="Papyrus"/>
              </a:rPr>
              <a:t> program and makes the prettiest outputs </a:t>
            </a:r>
            <a:r>
              <a:rPr lang="mr-IN" sz="3200" dirty="0">
                <a:latin typeface="Papyrus"/>
                <a:cs typeface="Papyrus"/>
              </a:rPr>
              <a:t>–</a:t>
            </a:r>
            <a:r>
              <a:rPr lang="is-IS" sz="3200" dirty="0">
                <a:latin typeface="Papyrus"/>
                <a:cs typeface="Papyrus"/>
              </a:rPr>
              <a:t> but at a cost! You can guess how it works reading it and looking at the output, but it is hard to come up with it.)</a:t>
            </a:r>
          </a:p>
          <a:p>
            <a:endParaRPr lang="is-IS" sz="2400" dirty="0">
              <a:latin typeface="Courier New"/>
              <a:cs typeface="Courier New"/>
            </a:endParaRPr>
          </a:p>
          <a:p>
            <a:r>
              <a:rPr lang="is-IS" sz="2400" dirty="0">
                <a:latin typeface="Courier New"/>
                <a:cs typeface="Courier New"/>
              </a:rPr>
              <a:t>\[ </a:t>
            </a:r>
          </a:p>
          <a:p>
            <a:r>
              <a:rPr lang="is-IS" sz="2400" dirty="0">
                <a:latin typeface="Courier New"/>
                <a:cs typeface="Courier New"/>
              </a:rPr>
              <a:t>        \int_a^bu\frac{d^2v}{dx^2}\,dx </a:t>
            </a:r>
          </a:p>
          <a:p>
            <a:r>
              <a:rPr lang="is-IS" sz="2400" dirty="0">
                <a:latin typeface="Courier New"/>
                <a:cs typeface="Courier New"/>
              </a:rPr>
              <a:t>        =\left.u\frac{dv}{dx}\right|_a^b </a:t>
            </a:r>
          </a:p>
          <a:p>
            <a:r>
              <a:rPr lang="is-IS" sz="2400" dirty="0">
                <a:latin typeface="Courier New"/>
                <a:cs typeface="Courier New"/>
              </a:rPr>
              <a:t>        -\int_a^b\frac{du}{dx}\frac{dv}{dx}\,dx. </a:t>
            </a:r>
          </a:p>
          <a:p>
            <a:r>
              <a:rPr lang="is-IS" sz="2400" dirty="0">
                <a:latin typeface="Courier New"/>
                <a:cs typeface="Courier New"/>
              </a:rPr>
              <a:t>\] </a:t>
            </a:r>
          </a:p>
          <a:p>
            <a:pPr>
              <a:defRPr/>
            </a:pPr>
            <a:endParaRPr lang="en-US" sz="2400" dirty="0">
              <a:latin typeface="Courier New"/>
              <a:cs typeface="Courier New"/>
            </a:endParaRPr>
          </a:p>
          <a:p>
            <a:pPr>
              <a:defRPr/>
            </a:pPr>
            <a:endParaRPr lang="en-US" sz="2400" dirty="0">
              <a:latin typeface="Courier New"/>
              <a:cs typeface="Courier New"/>
            </a:endParaRPr>
          </a:p>
          <a:p>
            <a:pPr>
              <a:defRPr/>
            </a:pPr>
            <a:endParaRPr lang="en-US" sz="2400" dirty="0">
              <a:latin typeface="Courier New"/>
              <a:cs typeface="Courier New"/>
            </a:endParaRPr>
          </a:p>
        </p:txBody>
      </p:sp>
    </p:spTree>
    <p:extLst>
      <p:ext uri="{BB962C8B-B14F-4D97-AF65-F5344CB8AC3E}">
        <p14:creationId xmlns:p14="http://schemas.microsoft.com/office/powerpoint/2010/main" val="3659934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231900" y="2155836"/>
            <a:ext cx="6362700" cy="2324100"/>
          </a:xfrm>
          <a:prstGeom prst="rect">
            <a:avLst/>
          </a:prstGeom>
        </p:spPr>
      </p:pic>
      <p:sp>
        <p:nvSpPr>
          <p:cNvPr id="2" name="Rectangle 1"/>
          <p:cNvSpPr/>
          <p:nvPr/>
        </p:nvSpPr>
        <p:spPr>
          <a:xfrm>
            <a:off x="0" y="328486"/>
            <a:ext cx="9143999" cy="6617196"/>
          </a:xfrm>
          <a:prstGeom prst="rect">
            <a:avLst/>
          </a:prstGeom>
        </p:spPr>
        <p:txBody>
          <a:bodyPr wrap="square">
            <a:spAutoFit/>
          </a:bodyPr>
          <a:lstStyle/>
          <a:p>
            <a:pPr algn="ctr"/>
            <a:r>
              <a:rPr lang="is-IS" sz="3200" dirty="0">
                <a:latin typeface="Papyrus"/>
                <a:cs typeface="Papyrus"/>
              </a:rPr>
              <a:t>And another</a:t>
            </a:r>
          </a:p>
          <a:p>
            <a:pPr algn="ctr"/>
            <a:endParaRPr lang="is-IS" sz="3200" dirty="0">
              <a:latin typeface="Papyrus"/>
              <a:cs typeface="Papyrus"/>
            </a:endParaRPr>
          </a:p>
          <a:p>
            <a:r>
              <a:rPr lang="pt-BR" dirty="0" err="1">
                <a:latin typeface="Courier New"/>
                <a:cs typeface="Courier New"/>
              </a:rPr>
              <a:t>Typesetting</a:t>
            </a:r>
            <a:r>
              <a:rPr lang="pt-BR" dirty="0">
                <a:latin typeface="Courier New"/>
                <a:cs typeface="Courier New"/>
              </a:rPr>
              <a:t> </a:t>
            </a:r>
            <a:r>
              <a:rPr lang="pt-BR" dirty="0" err="1">
                <a:latin typeface="Courier New"/>
                <a:cs typeface="Courier New"/>
              </a:rPr>
              <a:t>continued</a:t>
            </a:r>
            <a:r>
              <a:rPr lang="pt-BR" dirty="0">
                <a:latin typeface="Courier New"/>
                <a:cs typeface="Courier New"/>
              </a:rPr>
              <a:t> </a:t>
            </a:r>
            <a:r>
              <a:rPr lang="pt-BR" dirty="0" err="1">
                <a:latin typeface="Courier New"/>
                <a:cs typeface="Courier New"/>
              </a:rPr>
              <a:t>fractions</a:t>
            </a:r>
            <a:r>
              <a:rPr lang="pt-BR" dirty="0">
                <a:latin typeface="Courier New"/>
                <a:cs typeface="Courier New"/>
              </a:rPr>
              <a:t> </a:t>
            </a:r>
            <a:r>
              <a:rPr lang="pt-BR" dirty="0" err="1">
                <a:latin typeface="Courier New"/>
                <a:cs typeface="Courier New"/>
              </a:rPr>
              <a:t>is</a:t>
            </a:r>
            <a:r>
              <a:rPr lang="pt-BR" dirty="0">
                <a:latin typeface="Courier New"/>
                <a:cs typeface="Courier New"/>
              </a:rPr>
              <a:t> </a:t>
            </a:r>
            <a:r>
              <a:rPr lang="pt-BR" dirty="0" err="1">
                <a:latin typeface="Courier New"/>
                <a:cs typeface="Courier New"/>
              </a:rPr>
              <a:t>easy</a:t>
            </a:r>
            <a:r>
              <a:rPr lang="pt-BR" dirty="0">
                <a:latin typeface="Courier New"/>
                <a:cs typeface="Courier New"/>
              </a:rPr>
              <a:t>: </a:t>
            </a:r>
          </a:p>
          <a:p>
            <a:r>
              <a:rPr lang="pt-BR" dirty="0">
                <a:latin typeface="Courier New"/>
                <a:cs typeface="Courier New"/>
              </a:rPr>
              <a:t>\[ </a:t>
            </a:r>
          </a:p>
          <a:p>
            <a:r>
              <a:rPr lang="pt-BR" dirty="0" err="1">
                <a:latin typeface="Courier New"/>
                <a:cs typeface="Courier New"/>
              </a:rPr>
              <a:t>x</a:t>
            </a:r>
            <a:r>
              <a:rPr lang="pt-BR" dirty="0">
                <a:latin typeface="Courier New"/>
                <a:cs typeface="Courier New"/>
              </a:rPr>
              <a:t> = a_0 + \</a:t>
            </a:r>
            <a:r>
              <a:rPr lang="pt-BR" dirty="0" err="1">
                <a:latin typeface="Courier New"/>
                <a:cs typeface="Courier New"/>
              </a:rPr>
              <a:t>frac</a:t>
            </a:r>
            <a:r>
              <a:rPr lang="pt-BR" dirty="0">
                <a:latin typeface="Courier New"/>
                <a:cs typeface="Courier New"/>
              </a:rPr>
              <a:t>{1}{a_1 + \</a:t>
            </a:r>
            <a:r>
              <a:rPr lang="pt-BR" dirty="0" err="1">
                <a:latin typeface="Courier New"/>
                <a:cs typeface="Courier New"/>
              </a:rPr>
              <a:t>frac</a:t>
            </a:r>
            <a:r>
              <a:rPr lang="pt-BR" dirty="0">
                <a:latin typeface="Courier New"/>
                <a:cs typeface="Courier New"/>
              </a:rPr>
              <a:t>{1}{a_2 + \</a:t>
            </a:r>
            <a:r>
              <a:rPr lang="pt-BR" dirty="0" err="1">
                <a:latin typeface="Courier New"/>
                <a:cs typeface="Courier New"/>
              </a:rPr>
              <a:t>frac</a:t>
            </a:r>
            <a:r>
              <a:rPr lang="pt-BR" dirty="0">
                <a:latin typeface="Courier New"/>
                <a:cs typeface="Courier New"/>
              </a:rPr>
              <a:t>{1}{a_3 + a_4}}} </a:t>
            </a:r>
          </a:p>
          <a:p>
            <a:r>
              <a:rPr lang="pt-BR" dirty="0">
                <a:latin typeface="Courier New"/>
                <a:cs typeface="Courier New"/>
              </a:rPr>
              <a:t>\]</a:t>
            </a:r>
          </a:p>
          <a:p>
            <a:endParaRPr lang="pt-BR" sz="3200" dirty="0">
              <a:latin typeface="Papyrus"/>
              <a:cs typeface="Papyrus"/>
            </a:endParaRPr>
          </a:p>
          <a:p>
            <a:endParaRPr lang="pt-BR" sz="3200" dirty="0">
              <a:latin typeface="Papyrus"/>
              <a:cs typeface="Papyrus"/>
            </a:endParaRPr>
          </a:p>
          <a:p>
            <a:endParaRPr lang="pt-BR" sz="3200" dirty="0">
              <a:latin typeface="Papyrus"/>
              <a:cs typeface="Papyrus"/>
            </a:endParaRPr>
          </a:p>
          <a:p>
            <a:endParaRPr lang="pt-BR" sz="3200" dirty="0">
              <a:latin typeface="Papyrus"/>
              <a:cs typeface="Papyrus"/>
            </a:endParaRPr>
          </a:p>
          <a:p>
            <a:r>
              <a:rPr lang="pt-BR" sz="3200" dirty="0">
                <a:latin typeface="Papyrus"/>
                <a:cs typeface="Papyrus"/>
              </a:rPr>
              <a:t> </a:t>
            </a:r>
          </a:p>
          <a:p>
            <a:pPr algn="ctr">
              <a:defRPr/>
            </a:pPr>
            <a:r>
              <a:rPr lang="en-US" sz="3200" dirty="0">
                <a:latin typeface="Papyrus"/>
                <a:cs typeface="Papyrus"/>
              </a:rPr>
              <a:t>This is pretty much the antithesis of the </a:t>
            </a:r>
            <a:r>
              <a:rPr lang="en-US" sz="3200" b="1" dirty="0">
                <a:latin typeface="Papyrus"/>
                <a:cs typeface="Papyrus"/>
              </a:rPr>
              <a:t>WYSIWYG</a:t>
            </a:r>
            <a:r>
              <a:rPr lang="en-US" sz="3200" dirty="0">
                <a:latin typeface="Papyrus"/>
                <a:cs typeface="Papyrus"/>
              </a:rPr>
              <a:t> (an acronym for ”</a:t>
            </a:r>
            <a:r>
              <a:rPr lang="en-US" sz="3200" b="1" dirty="0">
                <a:latin typeface="Papyrus"/>
                <a:cs typeface="Papyrus"/>
              </a:rPr>
              <a:t>W</a:t>
            </a:r>
            <a:r>
              <a:rPr lang="en-US" sz="3200" dirty="0">
                <a:latin typeface="Papyrus"/>
                <a:cs typeface="Papyrus"/>
              </a:rPr>
              <a:t>hat </a:t>
            </a:r>
            <a:r>
              <a:rPr lang="en-US" sz="3200" b="1" dirty="0">
                <a:latin typeface="Papyrus"/>
                <a:cs typeface="Papyrus"/>
              </a:rPr>
              <a:t>Y</a:t>
            </a:r>
            <a:r>
              <a:rPr lang="en-US" sz="3200" dirty="0">
                <a:latin typeface="Papyrus"/>
                <a:cs typeface="Papyrus"/>
              </a:rPr>
              <a:t>ou </a:t>
            </a:r>
            <a:r>
              <a:rPr lang="en-US" sz="3200" b="1" dirty="0">
                <a:latin typeface="Papyrus"/>
                <a:cs typeface="Papyrus"/>
              </a:rPr>
              <a:t>S</a:t>
            </a:r>
            <a:r>
              <a:rPr lang="en-US" sz="3200" dirty="0">
                <a:latin typeface="Papyrus"/>
                <a:cs typeface="Papyrus"/>
              </a:rPr>
              <a:t>ee </a:t>
            </a:r>
            <a:r>
              <a:rPr lang="en-US" sz="3200" b="1" dirty="0">
                <a:latin typeface="Papyrus"/>
                <a:cs typeface="Papyrus"/>
              </a:rPr>
              <a:t>I</a:t>
            </a:r>
            <a:r>
              <a:rPr lang="en-US" sz="3200" dirty="0">
                <a:latin typeface="Papyrus"/>
                <a:cs typeface="Papyrus"/>
              </a:rPr>
              <a:t>s </a:t>
            </a:r>
            <a:r>
              <a:rPr lang="en-US" sz="3200" b="1" dirty="0">
                <a:latin typeface="Papyrus"/>
                <a:cs typeface="Papyrus"/>
              </a:rPr>
              <a:t>W</a:t>
            </a:r>
            <a:r>
              <a:rPr lang="en-US" sz="3200" dirty="0">
                <a:latin typeface="Papyrus"/>
                <a:cs typeface="Papyrus"/>
              </a:rPr>
              <a:t>hat </a:t>
            </a:r>
            <a:r>
              <a:rPr lang="en-US" sz="3200" b="1" dirty="0">
                <a:latin typeface="Papyrus"/>
                <a:cs typeface="Papyrus"/>
              </a:rPr>
              <a:t>Y</a:t>
            </a:r>
            <a:r>
              <a:rPr lang="en-US" sz="3200" dirty="0">
                <a:latin typeface="Papyrus"/>
                <a:cs typeface="Papyrus"/>
              </a:rPr>
              <a:t>ou </a:t>
            </a:r>
            <a:r>
              <a:rPr lang="en-US" sz="3200" b="1" dirty="0">
                <a:latin typeface="Papyrus"/>
                <a:cs typeface="Papyrus"/>
              </a:rPr>
              <a:t>G</a:t>
            </a:r>
            <a:r>
              <a:rPr lang="en-US" sz="3200" dirty="0">
                <a:latin typeface="Papyrus"/>
                <a:cs typeface="Papyrus"/>
              </a:rPr>
              <a:t>et”) philosophy of MS Word, Pages (Apples version of Word). etc.</a:t>
            </a:r>
          </a:p>
        </p:txBody>
      </p:sp>
    </p:spTree>
    <p:extLst>
      <p:ext uri="{BB962C8B-B14F-4D97-AF65-F5344CB8AC3E}">
        <p14:creationId xmlns:p14="http://schemas.microsoft.com/office/powerpoint/2010/main" val="3631254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sp>
        <p:nvSpPr>
          <p:cNvPr id="3" name="TextBox 2"/>
          <p:cNvSpPr txBox="1"/>
          <p:nvPr/>
        </p:nvSpPr>
        <p:spPr>
          <a:xfrm>
            <a:off x="0" y="99745"/>
            <a:ext cx="9144000" cy="6555641"/>
          </a:xfrm>
          <a:prstGeom prst="rect">
            <a:avLst/>
          </a:prstGeom>
          <a:noFill/>
        </p:spPr>
        <p:txBody>
          <a:bodyPr wrap="square" rtlCol="0">
            <a:spAutoFit/>
          </a:bodyPr>
          <a:lstStyle/>
          <a:p>
            <a:pPr algn="ctr"/>
            <a:r>
              <a:rPr lang="es-AR" sz="3200" dirty="0">
                <a:latin typeface="Papyrus"/>
                <a:cs typeface="Papyrus"/>
              </a:rPr>
              <a:t>How turn off underscore signifying next character is a subscript (default intrepreter is TEX).</a:t>
            </a:r>
          </a:p>
          <a:p>
            <a:pPr algn="ctr"/>
            <a:endParaRPr lang="es-AR" sz="3200" dirty="0">
              <a:latin typeface="Papyrus"/>
              <a:cs typeface="Papyrus"/>
            </a:endParaRPr>
          </a:p>
          <a:p>
            <a:pPr algn="ctr"/>
            <a:r>
              <a:rPr lang="es-AR" sz="3200" dirty="0">
                <a:latin typeface="Papyrus"/>
                <a:cs typeface="Papyrus"/>
              </a:rPr>
              <a:t>This way you don’t have to </a:t>
            </a:r>
            <a:r>
              <a:rPr lang="es-AR" sz="3200" u="sng" dirty="0">
                <a:latin typeface="Papyrus"/>
                <a:cs typeface="Papyrus"/>
              </a:rPr>
              <a:t>escape</a:t>
            </a:r>
            <a:r>
              <a:rPr lang="es-AR" sz="3200" dirty="0">
                <a:latin typeface="Papyrus"/>
                <a:cs typeface="Papyrus"/>
              </a:rPr>
              <a:t> the underscore (“</a:t>
            </a:r>
            <a:r>
              <a:rPr lang="es-AR" sz="3200" b="1" dirty="0">
                <a:latin typeface="Courier"/>
                <a:cs typeface="Courier"/>
              </a:rPr>
              <a:t>\_</a:t>
            </a:r>
            <a:r>
              <a:rPr lang="es-AR" sz="3200" dirty="0">
                <a:latin typeface="Papyrus"/>
                <a:cs typeface="Papyrus"/>
              </a:rPr>
              <a:t>”) to get it to be an underscore.</a:t>
            </a:r>
          </a:p>
          <a:p>
            <a:pPr algn="ctr"/>
            <a:endParaRPr lang="es-AR" sz="3200" dirty="0">
              <a:latin typeface="Papyrus"/>
              <a:cs typeface="Papyrus"/>
            </a:endParaRPr>
          </a:p>
          <a:p>
            <a:pPr algn="ctr"/>
            <a:r>
              <a:rPr lang="es-AR" sz="3200" dirty="0">
                <a:latin typeface="Papyrus"/>
                <a:cs typeface="Papyrus"/>
              </a:rPr>
              <a:t>This is needed when the text is not “hard coded”, eg. a file name.</a:t>
            </a:r>
          </a:p>
          <a:p>
            <a:endParaRPr lang="es-AR" sz="3200" dirty="0">
              <a:latin typeface="Papyrus"/>
              <a:cs typeface="Papyrus"/>
            </a:endParaRPr>
          </a:p>
          <a:p>
            <a:pPr algn="ctr"/>
            <a:r>
              <a:rPr lang="es-AR" sz="3200" dirty="0">
                <a:latin typeface="Papyrus" panose="020B0602040200020303" pitchFamily="34" charset="77"/>
                <a:cs typeface="Courier New"/>
              </a:rPr>
              <a:t>Set the Interpreter property for that field to 'none'; the default for text() fields is TEX.</a:t>
            </a:r>
          </a:p>
          <a:p>
            <a:endParaRPr lang="es-AR" b="1" dirty="0">
              <a:latin typeface="Courier New"/>
              <a:cs typeface="Courier New"/>
            </a:endParaRPr>
          </a:p>
          <a:p>
            <a:r>
              <a:rPr lang="es-AR" b="1" dirty="0">
                <a:latin typeface="Courier New"/>
                <a:cs typeface="Courier New"/>
              </a:rPr>
              <a:t>title('This_title has an underline', 'Interpreter', 'none');</a:t>
            </a:r>
          </a:p>
        </p:txBody>
      </p:sp>
    </p:spTree>
    <p:extLst>
      <p:ext uri="{BB962C8B-B14F-4D97-AF65-F5344CB8AC3E}">
        <p14:creationId xmlns:p14="http://schemas.microsoft.com/office/powerpoint/2010/main" val="645206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4524315"/>
          </a:xfrm>
          <a:prstGeom prst="rect">
            <a:avLst/>
          </a:prstGeom>
        </p:spPr>
        <p:txBody>
          <a:bodyPr wrap="square">
            <a:spAutoFit/>
          </a:bodyPr>
          <a:lstStyle/>
          <a:p>
            <a:pPr algn="ctr"/>
            <a:r>
              <a:rPr lang="en-US" sz="3200" dirty="0">
                <a:latin typeface="Papyrus"/>
                <a:cs typeface="Papyrus"/>
              </a:rPr>
              <a:t>Write script to read the files</a:t>
            </a:r>
          </a:p>
          <a:p>
            <a:pPr algn="ctr"/>
            <a:endParaRPr lang="en-US" sz="3200" dirty="0">
              <a:latin typeface="Papyrus"/>
              <a:cs typeface="Papyrus"/>
            </a:endParaRPr>
          </a:p>
          <a:p>
            <a:pPr algn="ctr"/>
            <a:r>
              <a:rPr lang="en-US" sz="3200" dirty="0">
                <a:latin typeface="Courier"/>
                <a:cs typeface="Courier"/>
              </a:rPr>
              <a:t>mixedin1.dat</a:t>
            </a:r>
            <a:r>
              <a:rPr lang="en-US" sz="3200" dirty="0">
                <a:latin typeface="Papyrus"/>
                <a:cs typeface="Papyrus"/>
              </a:rPr>
              <a:t> and </a:t>
            </a:r>
            <a:r>
              <a:rPr lang="en-US" sz="3200" dirty="0">
                <a:latin typeface="Courier"/>
                <a:cs typeface="Courier"/>
              </a:rPr>
              <a:t>mixedin2.dat</a:t>
            </a:r>
          </a:p>
          <a:p>
            <a:pPr algn="ctr"/>
            <a:endParaRPr lang="en-US" sz="3200" dirty="0">
              <a:latin typeface="Papyrus"/>
              <a:cs typeface="Papyrus"/>
            </a:endParaRPr>
          </a:p>
          <a:p>
            <a:pPr algn="ctr"/>
            <a:r>
              <a:rPr lang="en-US" sz="3200" dirty="0">
                <a:latin typeface="Papyrus"/>
                <a:cs typeface="Papyrus"/>
              </a:rPr>
              <a:t>These files have earthquake data.</a:t>
            </a:r>
          </a:p>
          <a:p>
            <a:pPr algn="ctr"/>
            <a:r>
              <a:rPr lang="en-US" sz="3200" dirty="0">
                <a:latin typeface="Papyrus"/>
                <a:cs typeface="Papyrus"/>
              </a:rPr>
              <a:t>Most earthquake data files have a mixture of numbers and text (the first file) and time formatted data, and a header (that typically identifies the data columns (the second file).</a:t>
            </a:r>
          </a:p>
        </p:txBody>
      </p:sp>
    </p:spTree>
    <p:extLst>
      <p:ext uri="{BB962C8B-B14F-4D97-AF65-F5344CB8AC3E}">
        <p14:creationId xmlns:p14="http://schemas.microsoft.com/office/powerpoint/2010/main" val="2222066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12800" y="660399"/>
            <a:ext cx="7789333" cy="5355313"/>
          </a:xfrm>
          <a:prstGeom prst="rect">
            <a:avLst/>
          </a:prstGeom>
          <a:noFill/>
        </p:spPr>
        <p:txBody>
          <a:bodyPr wrap="square" rtlCol="0">
            <a:spAutoFit/>
          </a:bodyPr>
          <a:lstStyle/>
          <a:p>
            <a:r>
              <a:rPr lang="es-AR" dirty="0">
                <a:ln>
                  <a:solidFill>
                    <a:srgbClr val="000000"/>
                  </a:solidFill>
                </a:ln>
              </a:rPr>
              <a:t>Prompt for file name</a:t>
            </a:r>
          </a:p>
          <a:p>
            <a:endParaRPr lang="es-AR" dirty="0">
              <a:ln>
                <a:solidFill>
                  <a:srgbClr val="000000"/>
                </a:solidFill>
              </a:ln>
            </a:endParaRPr>
          </a:p>
          <a:p>
            <a:r>
              <a:rPr lang="es-AR" dirty="0">
                <a:ln>
                  <a:solidFill>
                    <a:srgbClr val="000000"/>
                  </a:solidFill>
                </a:ln>
              </a:rPr>
              <a:t>Empty response?</a:t>
            </a:r>
          </a:p>
          <a:p>
            <a:endParaRPr lang="es-AR" dirty="0">
              <a:ln>
                <a:solidFill>
                  <a:srgbClr val="000000"/>
                </a:solidFill>
              </a:ln>
            </a:endParaRPr>
          </a:p>
          <a:p>
            <a:r>
              <a:rPr lang="es-AR" dirty="0">
                <a:ln>
                  <a:solidFill>
                    <a:srgbClr val="000000"/>
                  </a:solidFill>
                </a:ln>
              </a:rPr>
              <a:t>File exists? </a:t>
            </a:r>
          </a:p>
          <a:p>
            <a:endParaRPr lang="es-AR" dirty="0">
              <a:ln>
                <a:solidFill>
                  <a:srgbClr val="000000"/>
                </a:solidFill>
              </a:ln>
            </a:endParaRPr>
          </a:p>
          <a:p>
            <a:r>
              <a:rPr lang="es-AR" dirty="0">
                <a:ln>
                  <a:solidFill>
                    <a:srgbClr val="000000"/>
                  </a:solidFill>
                </a:ln>
              </a:rPr>
              <a:t>Read file into inbuf</a:t>
            </a:r>
          </a:p>
          <a:p>
            <a:endParaRPr lang="es-AR" dirty="0">
              <a:ln>
                <a:solidFill>
                  <a:srgbClr val="000000"/>
                </a:solidFill>
              </a:ln>
            </a:endParaRPr>
          </a:p>
          <a:p>
            <a:r>
              <a:rPr lang="es-AR" dirty="0">
                <a:ln>
                  <a:solidFill>
                    <a:srgbClr val="000000"/>
                  </a:solidFill>
                </a:ln>
              </a:rPr>
              <a:t>Display line</a:t>
            </a:r>
          </a:p>
          <a:p>
            <a:endParaRPr lang="es-AR" dirty="0">
              <a:ln>
                <a:solidFill>
                  <a:srgbClr val="000000"/>
                </a:solidFill>
              </a:ln>
            </a:endParaRPr>
          </a:p>
          <a:p>
            <a:r>
              <a:rPr lang="es-AR" dirty="0">
                <a:ln>
                  <a:solidFill>
                    <a:srgbClr val="000000"/>
                  </a:solidFill>
                </a:ln>
              </a:rPr>
              <a:t>Prompt for positions in input line of x and y data to plot</a:t>
            </a:r>
          </a:p>
          <a:p>
            <a:endParaRPr lang="es-AR" dirty="0">
              <a:ln>
                <a:solidFill>
                  <a:srgbClr val="000000"/>
                </a:solidFill>
              </a:ln>
            </a:endParaRPr>
          </a:p>
          <a:p>
            <a:r>
              <a:rPr lang="es-AR" dirty="0">
                <a:ln>
                  <a:solidFill>
                    <a:srgbClr val="000000"/>
                  </a:solidFill>
                </a:ln>
              </a:rPr>
              <a:t>Get number lines</a:t>
            </a:r>
          </a:p>
          <a:p>
            <a:endParaRPr lang="es-AR" dirty="0">
              <a:ln>
                <a:solidFill>
                  <a:srgbClr val="000000"/>
                </a:solidFill>
              </a:ln>
            </a:endParaRPr>
          </a:p>
          <a:p>
            <a:r>
              <a:rPr lang="es-AR" dirty="0">
                <a:ln>
                  <a:solidFill>
                    <a:srgbClr val="000000"/>
                  </a:solidFill>
                </a:ln>
              </a:rPr>
              <a:t>Preallocate memory (for speed, need to know how many lines in input file)</a:t>
            </a:r>
          </a:p>
          <a:p>
            <a:endParaRPr lang="es-AR" dirty="0">
              <a:ln>
                <a:solidFill>
                  <a:srgbClr val="000000"/>
                </a:solidFill>
              </a:ln>
            </a:endParaRPr>
          </a:p>
          <a:p>
            <a:r>
              <a:rPr lang="es-AR" dirty="0">
                <a:ln>
                  <a:solidFill>
                    <a:srgbClr val="000000"/>
                  </a:solidFill>
                </a:ln>
              </a:rPr>
              <a:t>Loop over lines to pull (x,y) data out of input cell array</a:t>
            </a:r>
          </a:p>
          <a:p>
            <a:endParaRPr lang="es-AR" dirty="0">
              <a:ln>
                <a:solidFill>
                  <a:srgbClr val="000000"/>
                </a:solidFill>
              </a:ln>
            </a:endParaRPr>
          </a:p>
          <a:p>
            <a:r>
              <a:rPr lang="es-AR" dirty="0">
                <a:ln>
                  <a:solidFill>
                    <a:srgbClr val="000000"/>
                  </a:solidFill>
                </a:ln>
              </a:rPr>
              <a:t>Plot x,y data</a:t>
            </a:r>
          </a:p>
        </p:txBody>
      </p:sp>
    </p:spTree>
    <p:extLst>
      <p:ext uri="{BB962C8B-B14F-4D97-AF65-F5344CB8AC3E}">
        <p14:creationId xmlns:p14="http://schemas.microsoft.com/office/powerpoint/2010/main" val="996034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5509200"/>
          </a:xfrm>
          <a:prstGeom prst="rect">
            <a:avLst/>
          </a:prstGeom>
        </p:spPr>
        <p:txBody>
          <a:bodyPr wrap="square">
            <a:spAutoFit/>
          </a:bodyPr>
          <a:lstStyle/>
          <a:p>
            <a:pPr algn="ctr"/>
            <a:r>
              <a:rPr lang="en-US" sz="3200" dirty="0">
                <a:latin typeface="Papyrus"/>
                <a:cs typeface="Papyrus"/>
              </a:rPr>
              <a:t>More on Graphics</a:t>
            </a:r>
          </a:p>
          <a:p>
            <a:pPr algn="ctr"/>
            <a:endParaRPr lang="en-US" sz="3200" dirty="0">
              <a:latin typeface="Papyrus"/>
              <a:cs typeface="Papyrus"/>
            </a:endParaRPr>
          </a:p>
          <a:p>
            <a:pPr algn="ctr"/>
            <a:r>
              <a:rPr lang="en-US" sz="3200" dirty="0">
                <a:latin typeface="Papyrus"/>
                <a:cs typeface="Papyrus"/>
              </a:rPr>
              <a:t>Handles</a:t>
            </a:r>
          </a:p>
          <a:p>
            <a:pPr algn="ctr"/>
            <a:endParaRPr lang="en-US" sz="3200" dirty="0">
              <a:latin typeface="Papyrus"/>
              <a:cs typeface="Papyrus"/>
            </a:endParaRPr>
          </a:p>
          <a:p>
            <a:pPr algn="ctr"/>
            <a:r>
              <a:rPr lang="en-US" sz="3200" dirty="0">
                <a:latin typeface="Papyrus"/>
                <a:cs typeface="Papyrus"/>
              </a:rPr>
              <a:t>How to improve the graphics.</a:t>
            </a:r>
          </a:p>
          <a:p>
            <a:pPr algn="ctr"/>
            <a:endParaRPr lang="en-US" sz="3200" dirty="0">
              <a:latin typeface="Papyrus"/>
              <a:cs typeface="Papyrus"/>
            </a:endParaRPr>
          </a:p>
          <a:p>
            <a:pPr algn="ctr"/>
            <a:r>
              <a:rPr lang="en-US" sz="3200" dirty="0">
                <a:latin typeface="Papyrus"/>
                <a:cs typeface="Papyrus"/>
              </a:rPr>
              <a:t>See </a:t>
            </a:r>
            <a:r>
              <a:rPr lang="en-US" sz="3200" dirty="0">
                <a:latin typeface="Courier New"/>
                <a:cs typeface="Courier New"/>
              </a:rPr>
              <a:t>how2handlegraphics.m</a:t>
            </a:r>
          </a:p>
          <a:p>
            <a:pPr algn="ctr"/>
            <a:endParaRPr lang="en-US" sz="3200" dirty="0">
              <a:latin typeface="Papyrus"/>
              <a:cs typeface="Papyrus"/>
            </a:endParaRPr>
          </a:p>
          <a:p>
            <a:pPr algn="ctr"/>
            <a:endParaRPr lang="en-US" sz="3200" dirty="0">
              <a:latin typeface="Papyrus"/>
              <a:cs typeface="Papyrus"/>
            </a:endParaRPr>
          </a:p>
          <a:p>
            <a:pPr algn="ctr"/>
            <a:endParaRPr lang="en-US" sz="3200" dirty="0">
              <a:latin typeface="Papyrus"/>
              <a:cs typeface="Papyrus"/>
            </a:endParaRPr>
          </a:p>
          <a:p>
            <a:pPr algn="ctr"/>
            <a:endParaRPr lang="en-US" sz="3200" dirty="0">
              <a:latin typeface="Papyrus"/>
              <a:cs typeface="Papyrus"/>
            </a:endParaRPr>
          </a:p>
        </p:txBody>
      </p:sp>
    </p:spTree>
    <p:extLst>
      <p:ext uri="{BB962C8B-B14F-4D97-AF65-F5344CB8AC3E}">
        <p14:creationId xmlns:p14="http://schemas.microsoft.com/office/powerpoint/2010/main" val="3801004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143999" cy="6678751"/>
          </a:xfrm>
          <a:prstGeom prst="rect">
            <a:avLst/>
          </a:prstGeom>
        </p:spPr>
        <p:txBody>
          <a:bodyPr wrap="square">
            <a:spAutoFit/>
          </a:bodyPr>
          <a:lstStyle/>
          <a:p>
            <a:pPr algn="ctr">
              <a:defRPr/>
            </a:pPr>
            <a:r>
              <a:rPr lang="en-US" sz="3200" dirty="0">
                <a:latin typeface="Papyrus"/>
                <a:cs typeface="Papyrus"/>
              </a:rPr>
              <a:t>Another way to read data </a:t>
            </a:r>
            <a:r>
              <a:rPr lang="mr-IN" sz="3200" dirty="0">
                <a:latin typeface="Papyrus"/>
                <a:cs typeface="Papyrus"/>
              </a:rPr>
              <a:t>–</a:t>
            </a:r>
            <a:r>
              <a:rPr lang="en-US" sz="3200" dirty="0">
                <a:latin typeface="Papyrus"/>
                <a:cs typeface="Papyrus"/>
              </a:rPr>
              <a:t> a line at a time</a:t>
            </a:r>
          </a:p>
          <a:p>
            <a:pPr algn="ctr">
              <a:defRPr/>
            </a:pPr>
            <a:r>
              <a:rPr lang="en-US" sz="3200" dirty="0" err="1">
                <a:latin typeface="Courier"/>
                <a:cs typeface="Courier"/>
              </a:rPr>
              <a:t>fgets</a:t>
            </a:r>
            <a:r>
              <a:rPr lang="en-US" sz="3200" dirty="0">
                <a:latin typeface="Papyrus"/>
                <a:cs typeface="Papyrus"/>
              </a:rPr>
              <a:t> and </a:t>
            </a:r>
            <a:r>
              <a:rPr lang="en-US" sz="3200" dirty="0" err="1">
                <a:latin typeface="Courier"/>
                <a:cs typeface="Courier"/>
              </a:rPr>
              <a:t>fgetl</a:t>
            </a:r>
            <a:r>
              <a:rPr lang="en-US" sz="3200" dirty="0">
                <a:latin typeface="Papyrus"/>
                <a:cs typeface="Papyrus"/>
              </a:rPr>
              <a:t>.</a:t>
            </a:r>
          </a:p>
          <a:p>
            <a:pPr algn="ctr">
              <a:defRPr/>
            </a:pPr>
            <a:r>
              <a:rPr lang="en-US" sz="3200" dirty="0">
                <a:latin typeface="Papyrus"/>
                <a:cs typeface="Papyrus"/>
              </a:rPr>
              <a:t>First one keeps newline character, second one drops the newline character </a:t>
            </a:r>
            <a:r>
              <a:rPr lang="mr-IN" sz="3200" dirty="0">
                <a:latin typeface="Papyrus"/>
                <a:cs typeface="Papyrus"/>
              </a:rPr>
              <a:t>–</a:t>
            </a:r>
            <a:r>
              <a:rPr lang="en-US" sz="3200" dirty="0">
                <a:latin typeface="Papyrus"/>
                <a:cs typeface="Papyrus"/>
              </a:rPr>
              <a:t> see red stuff below</a:t>
            </a:r>
            <a:endParaRPr lang="en-US" sz="2400" dirty="0">
              <a:latin typeface="Papyrus"/>
              <a:cs typeface="Papyrus"/>
            </a:endParaRPr>
          </a:p>
          <a:p>
            <a:pPr>
              <a:defRPr/>
            </a:pPr>
            <a:r>
              <a:rPr lang="mr-IN" sz="2400" dirty="0">
                <a:latin typeface="Courier"/>
                <a:cs typeface="Courier"/>
              </a:rPr>
              <a:t>&gt;&gt; tline = fgets(fid)</a:t>
            </a:r>
          </a:p>
          <a:p>
            <a:pPr>
              <a:defRPr/>
            </a:pPr>
            <a:r>
              <a:rPr lang="mr-IN" sz="2400" dirty="0">
                <a:latin typeface="Courier"/>
                <a:cs typeface="Courier"/>
              </a:rPr>
              <a:t>tline =</a:t>
            </a:r>
          </a:p>
          <a:p>
            <a:pPr>
              <a:defRPr/>
            </a:pPr>
            <a:r>
              <a:rPr lang="mr-IN" sz="1400" dirty="0">
                <a:latin typeface="Courier"/>
                <a:cs typeface="Courier"/>
              </a:rPr>
              <a:t>    '2014 04 26 -55.8259 -27.1533 34.93 4.6 2014-04-26T02:02:20.930Z near s georgi</a:t>
            </a:r>
            <a:r>
              <a:rPr lang="mr-IN" sz="1400" dirty="0">
                <a:solidFill>
                  <a:srgbClr val="FF0000"/>
                </a:solidFill>
                <a:latin typeface="Courier"/>
                <a:cs typeface="Courier"/>
              </a:rPr>
              <a:t>a</a:t>
            </a:r>
          </a:p>
          <a:p>
            <a:pPr>
              <a:defRPr/>
            </a:pPr>
            <a:r>
              <a:rPr lang="mr-IN" sz="1400" dirty="0">
                <a:solidFill>
                  <a:srgbClr val="FF0000"/>
                </a:solidFill>
                <a:latin typeface="Courier"/>
                <a:cs typeface="Courier"/>
              </a:rPr>
              <a:t>     </a:t>
            </a:r>
            <a:r>
              <a:rPr lang="mr-IN" sz="1400" b="1" dirty="0">
                <a:solidFill>
                  <a:srgbClr val="FF0000"/>
                </a:solidFill>
                <a:latin typeface="Courier"/>
                <a:cs typeface="Courier"/>
              </a:rPr>
              <a:t>’</a:t>
            </a:r>
            <a:endParaRPr lang="en-US" sz="1400" b="1" dirty="0">
              <a:solidFill>
                <a:srgbClr val="FF0000"/>
              </a:solidFill>
              <a:latin typeface="Courier"/>
              <a:cs typeface="Courier"/>
            </a:endParaRPr>
          </a:p>
          <a:p>
            <a:pPr>
              <a:defRPr/>
            </a:pPr>
            <a:endParaRPr lang="en-US" sz="1400" dirty="0">
              <a:latin typeface="Courier"/>
              <a:cs typeface="Courier"/>
            </a:endParaRPr>
          </a:p>
          <a:p>
            <a:pPr>
              <a:defRPr/>
            </a:pPr>
            <a:r>
              <a:rPr lang="de-DE" sz="2400" dirty="0" err="1">
                <a:latin typeface="Courier"/>
                <a:cs typeface="Courier"/>
              </a:rPr>
              <a:t>tline</a:t>
            </a:r>
            <a:r>
              <a:rPr lang="de-DE" sz="2400" dirty="0">
                <a:latin typeface="Courier"/>
                <a:cs typeface="Courier"/>
              </a:rPr>
              <a:t> = </a:t>
            </a:r>
            <a:r>
              <a:rPr lang="de-DE" sz="2400" dirty="0" err="1">
                <a:latin typeface="Courier"/>
                <a:cs typeface="Courier"/>
              </a:rPr>
              <a:t>fgetl</a:t>
            </a:r>
            <a:r>
              <a:rPr lang="de-DE" sz="2400" dirty="0">
                <a:latin typeface="Courier"/>
                <a:cs typeface="Courier"/>
              </a:rPr>
              <a:t>(</a:t>
            </a:r>
            <a:r>
              <a:rPr lang="de-DE" sz="2400" dirty="0" err="1">
                <a:latin typeface="Courier"/>
                <a:cs typeface="Courier"/>
              </a:rPr>
              <a:t>fid</a:t>
            </a:r>
            <a:r>
              <a:rPr lang="de-DE" sz="2400" dirty="0">
                <a:latin typeface="Courier"/>
                <a:cs typeface="Courier"/>
              </a:rPr>
              <a:t>)</a:t>
            </a:r>
          </a:p>
          <a:p>
            <a:pPr>
              <a:defRPr/>
            </a:pPr>
            <a:r>
              <a:rPr lang="de-DE" sz="2400" dirty="0" err="1">
                <a:latin typeface="Courier"/>
                <a:cs typeface="Courier"/>
              </a:rPr>
              <a:t>tline</a:t>
            </a:r>
            <a:r>
              <a:rPr lang="de-DE" sz="2400" dirty="0">
                <a:latin typeface="Courier"/>
                <a:cs typeface="Courier"/>
              </a:rPr>
              <a:t> =</a:t>
            </a:r>
          </a:p>
          <a:p>
            <a:pPr>
              <a:defRPr/>
            </a:pPr>
            <a:r>
              <a:rPr lang="de-DE" sz="1400" dirty="0">
                <a:latin typeface="Courier"/>
                <a:cs typeface="Courier"/>
              </a:rPr>
              <a:t>    '2014 04 01 -60.1681 -24.8498 10 4.9 2014-04-01T08:29:13.300 </a:t>
            </a:r>
            <a:r>
              <a:rPr lang="de-DE" sz="1400" dirty="0" err="1">
                <a:latin typeface="Courier"/>
                <a:cs typeface="Courier"/>
              </a:rPr>
              <a:t>near</a:t>
            </a:r>
            <a:r>
              <a:rPr lang="de-DE" sz="1400" dirty="0">
                <a:latin typeface="Courier"/>
                <a:cs typeface="Courier"/>
              </a:rPr>
              <a:t> s </a:t>
            </a:r>
            <a:r>
              <a:rPr lang="de-DE" sz="1400" dirty="0" err="1">
                <a:latin typeface="Courier"/>
                <a:cs typeface="Courier"/>
              </a:rPr>
              <a:t>georgi</a:t>
            </a:r>
            <a:r>
              <a:rPr lang="de-DE" sz="1400" dirty="0" err="1">
                <a:solidFill>
                  <a:srgbClr val="FF0000"/>
                </a:solidFill>
                <a:latin typeface="Courier"/>
                <a:cs typeface="Courier"/>
              </a:rPr>
              <a:t>a</a:t>
            </a:r>
            <a:r>
              <a:rPr lang="de-DE" sz="1400" b="1" dirty="0">
                <a:solidFill>
                  <a:srgbClr val="FF0000"/>
                </a:solidFill>
                <a:latin typeface="Courier"/>
                <a:cs typeface="Courier"/>
              </a:rPr>
              <a:t>‘</a:t>
            </a:r>
          </a:p>
          <a:p>
            <a:pPr>
              <a:defRPr/>
            </a:pPr>
            <a:endParaRPr lang="de-DE" sz="1400" dirty="0">
              <a:latin typeface="Courier"/>
              <a:cs typeface="Courier"/>
            </a:endParaRPr>
          </a:p>
          <a:p>
            <a:pPr algn="ctr">
              <a:defRPr/>
            </a:pPr>
            <a:r>
              <a:rPr lang="de-DE" sz="3200" dirty="0">
                <a:latin typeface="Papyrus"/>
                <a:cs typeface="Papyrus"/>
              </a:rPr>
              <a:t>As </a:t>
            </a:r>
            <a:r>
              <a:rPr lang="de-DE" sz="3200" dirty="0" err="1">
                <a:latin typeface="Papyrus"/>
                <a:cs typeface="Papyrus"/>
              </a:rPr>
              <a:t>you</a:t>
            </a:r>
            <a:r>
              <a:rPr lang="de-DE" sz="3200" dirty="0">
                <a:latin typeface="Papyrus"/>
                <a:cs typeface="Papyrus"/>
              </a:rPr>
              <a:t> </a:t>
            </a:r>
            <a:r>
              <a:rPr lang="de-DE" sz="3200" dirty="0" err="1">
                <a:latin typeface="Papyrus"/>
                <a:cs typeface="Papyrus"/>
              </a:rPr>
              <a:t>read</a:t>
            </a:r>
            <a:r>
              <a:rPr lang="de-DE" sz="3200" dirty="0">
                <a:latin typeface="Papyrus"/>
                <a:cs typeface="Papyrus"/>
              </a:rPr>
              <a:t> </a:t>
            </a:r>
            <a:r>
              <a:rPr lang="de-DE" sz="3200" dirty="0" err="1">
                <a:latin typeface="Papyrus"/>
                <a:cs typeface="Papyrus"/>
              </a:rPr>
              <a:t>the</a:t>
            </a:r>
            <a:r>
              <a:rPr lang="de-DE" sz="3200" dirty="0">
                <a:latin typeface="Papyrus"/>
                <a:cs typeface="Papyrus"/>
              </a:rPr>
              <a:t> </a:t>
            </a:r>
            <a:r>
              <a:rPr lang="de-DE" sz="3200" dirty="0" err="1">
                <a:latin typeface="Papyrus"/>
                <a:cs typeface="Papyrus"/>
              </a:rPr>
              <a:t>file</a:t>
            </a:r>
            <a:r>
              <a:rPr lang="de-DE" sz="3200" dirty="0">
                <a:latin typeface="Papyrus"/>
                <a:cs typeface="Papyrus"/>
              </a:rPr>
              <a:t> a </a:t>
            </a:r>
            <a:r>
              <a:rPr lang="de-DE" sz="3200" dirty="0" err="1">
                <a:latin typeface="Papyrus"/>
                <a:cs typeface="Papyrus"/>
              </a:rPr>
              <a:t>line</a:t>
            </a:r>
            <a:r>
              <a:rPr lang="de-DE" sz="3200" dirty="0">
                <a:latin typeface="Papyrus"/>
                <a:cs typeface="Papyrus"/>
              </a:rPr>
              <a:t> at at time </a:t>
            </a:r>
            <a:r>
              <a:rPr lang="de-DE" sz="3200" dirty="0" err="1">
                <a:latin typeface="Papyrus"/>
                <a:cs typeface="Papyrus"/>
              </a:rPr>
              <a:t>it</a:t>
            </a:r>
            <a:r>
              <a:rPr lang="de-DE" sz="3200" dirty="0">
                <a:latin typeface="Papyrus"/>
                <a:cs typeface="Papyrus"/>
              </a:rPr>
              <a:t> </a:t>
            </a:r>
            <a:r>
              <a:rPr lang="de-DE" sz="3200" dirty="0" err="1">
                <a:latin typeface="Papyrus"/>
                <a:cs typeface="Papyrus"/>
              </a:rPr>
              <a:t>advances</a:t>
            </a:r>
            <a:r>
              <a:rPr lang="de-DE" sz="3200" dirty="0">
                <a:latin typeface="Papyrus"/>
                <a:cs typeface="Papyrus"/>
              </a:rPr>
              <a:t> </a:t>
            </a:r>
            <a:r>
              <a:rPr lang="de-DE" sz="3200" dirty="0" err="1">
                <a:latin typeface="Papyrus"/>
                <a:cs typeface="Papyrus"/>
              </a:rPr>
              <a:t>through</a:t>
            </a:r>
            <a:r>
              <a:rPr lang="de-DE" sz="3200" dirty="0">
                <a:latin typeface="Papyrus"/>
                <a:cs typeface="Papyrus"/>
              </a:rPr>
              <a:t> </a:t>
            </a:r>
            <a:r>
              <a:rPr lang="de-DE" sz="3200" dirty="0" err="1">
                <a:latin typeface="Papyrus"/>
                <a:cs typeface="Papyrus"/>
              </a:rPr>
              <a:t>the</a:t>
            </a:r>
            <a:r>
              <a:rPr lang="de-DE" sz="3200" dirty="0">
                <a:latin typeface="Papyrus"/>
                <a:cs typeface="Papyrus"/>
              </a:rPr>
              <a:t> </a:t>
            </a:r>
            <a:r>
              <a:rPr lang="de-DE" sz="3200" dirty="0" err="1">
                <a:latin typeface="Papyrus"/>
                <a:cs typeface="Papyrus"/>
              </a:rPr>
              <a:t>file</a:t>
            </a:r>
            <a:r>
              <a:rPr lang="de-DE" sz="3200" dirty="0">
                <a:latin typeface="Papyrus"/>
                <a:cs typeface="Papyrus"/>
              </a:rPr>
              <a:t>. </a:t>
            </a:r>
            <a:r>
              <a:rPr lang="de-DE" sz="3200" dirty="0" err="1">
                <a:latin typeface="Papyrus"/>
                <a:cs typeface="Papyrus"/>
              </a:rPr>
              <a:t>If</a:t>
            </a:r>
            <a:r>
              <a:rPr lang="de-DE" sz="3200" dirty="0">
                <a:latin typeface="Papyrus"/>
                <a:cs typeface="Papyrus"/>
              </a:rPr>
              <a:t> </a:t>
            </a:r>
            <a:r>
              <a:rPr lang="de-DE" sz="3200" dirty="0" err="1">
                <a:latin typeface="Papyrus"/>
                <a:cs typeface="Papyrus"/>
              </a:rPr>
              <a:t>need</a:t>
            </a:r>
            <a:r>
              <a:rPr lang="de-DE" sz="3200" dirty="0">
                <a:latin typeface="Papyrus"/>
                <a:cs typeface="Papyrus"/>
              </a:rPr>
              <a:t> </a:t>
            </a:r>
            <a:r>
              <a:rPr lang="de-DE" sz="3200" dirty="0" err="1">
                <a:latin typeface="Papyrus"/>
                <a:cs typeface="Papyrus"/>
              </a:rPr>
              <a:t>to</a:t>
            </a:r>
            <a:r>
              <a:rPr lang="de-DE" sz="3200" dirty="0">
                <a:latin typeface="Papyrus"/>
                <a:cs typeface="Papyrus"/>
              </a:rPr>
              <a:t> </a:t>
            </a:r>
            <a:r>
              <a:rPr lang="de-DE" sz="3200" dirty="0" err="1">
                <a:latin typeface="Papyrus"/>
                <a:cs typeface="Papyrus"/>
              </a:rPr>
              <a:t>go</a:t>
            </a:r>
            <a:r>
              <a:rPr lang="de-DE" sz="3200" dirty="0">
                <a:latin typeface="Papyrus"/>
                <a:cs typeface="Papyrus"/>
              </a:rPr>
              <a:t> back </a:t>
            </a:r>
            <a:r>
              <a:rPr lang="de-DE" sz="3200" dirty="0" err="1">
                <a:latin typeface="Papyrus"/>
                <a:cs typeface="Papyrus"/>
              </a:rPr>
              <a:t>to</a:t>
            </a:r>
            <a:r>
              <a:rPr lang="de-DE" sz="3200" dirty="0">
                <a:latin typeface="Papyrus"/>
                <a:cs typeface="Papyrus"/>
              </a:rPr>
              <a:t> </a:t>
            </a:r>
            <a:r>
              <a:rPr lang="de-DE" sz="3200" dirty="0" err="1">
                <a:latin typeface="Papyrus"/>
                <a:cs typeface="Papyrus"/>
              </a:rPr>
              <a:t>the</a:t>
            </a:r>
            <a:r>
              <a:rPr lang="de-DE" sz="3200" dirty="0">
                <a:latin typeface="Papyrus"/>
                <a:cs typeface="Papyrus"/>
              </a:rPr>
              <a:t> </a:t>
            </a:r>
            <a:r>
              <a:rPr lang="de-DE" sz="3200" dirty="0" err="1">
                <a:latin typeface="Papyrus"/>
                <a:cs typeface="Papyrus"/>
              </a:rPr>
              <a:t>beginning</a:t>
            </a:r>
            <a:r>
              <a:rPr lang="de-DE" sz="3200" dirty="0">
                <a:latin typeface="Papyrus"/>
                <a:cs typeface="Papyrus"/>
              </a:rPr>
              <a:t> </a:t>
            </a:r>
            <a:r>
              <a:rPr lang="de-DE" sz="3200" dirty="0" err="1">
                <a:latin typeface="Papyrus"/>
                <a:cs typeface="Papyrus"/>
              </a:rPr>
              <a:t>you</a:t>
            </a:r>
            <a:r>
              <a:rPr lang="de-DE" sz="3200" dirty="0">
                <a:latin typeface="Papyrus"/>
                <a:cs typeface="Papyrus"/>
              </a:rPr>
              <a:t> </a:t>
            </a:r>
            <a:r>
              <a:rPr lang="de-DE" sz="3200" dirty="0" err="1">
                <a:latin typeface="Papyrus"/>
                <a:cs typeface="Papyrus"/>
              </a:rPr>
              <a:t>have</a:t>
            </a:r>
            <a:r>
              <a:rPr lang="de-DE" sz="3200" dirty="0">
                <a:latin typeface="Papyrus"/>
                <a:cs typeface="Papyrus"/>
              </a:rPr>
              <a:t> </a:t>
            </a:r>
            <a:r>
              <a:rPr lang="de-DE" sz="3200" dirty="0" err="1">
                <a:latin typeface="Papyrus"/>
                <a:cs typeface="Papyrus"/>
              </a:rPr>
              <a:t>to</a:t>
            </a:r>
            <a:r>
              <a:rPr lang="de-DE" sz="3200" dirty="0">
                <a:latin typeface="Papyrus"/>
                <a:cs typeface="Papyrus"/>
              </a:rPr>
              <a:t> </a:t>
            </a:r>
            <a:r>
              <a:rPr lang="de-DE" sz="3200" dirty="0" err="1">
                <a:latin typeface="Papyrus"/>
                <a:cs typeface="Papyrus"/>
              </a:rPr>
              <a:t>rewind</a:t>
            </a:r>
            <a:r>
              <a:rPr lang="de-DE" sz="3200" dirty="0">
                <a:latin typeface="Papyrus"/>
                <a:cs typeface="Papyrus"/>
              </a:rPr>
              <a:t>.</a:t>
            </a:r>
          </a:p>
          <a:p>
            <a:pPr>
              <a:defRPr/>
            </a:pPr>
            <a:endParaRPr lang="de-DE" sz="1400" dirty="0">
              <a:latin typeface="Courier"/>
              <a:cs typeface="Courier"/>
            </a:endParaRPr>
          </a:p>
          <a:p>
            <a:pPr>
              <a:defRPr/>
            </a:pPr>
            <a:r>
              <a:rPr lang="de-DE" sz="2400" dirty="0" err="1">
                <a:latin typeface="Courier"/>
                <a:cs typeface="Courier"/>
              </a:rPr>
              <a:t>frewind</a:t>
            </a:r>
            <a:r>
              <a:rPr lang="de-DE" sz="2400" dirty="0">
                <a:latin typeface="Courier"/>
                <a:cs typeface="Courier"/>
              </a:rPr>
              <a:t>(</a:t>
            </a:r>
            <a:r>
              <a:rPr lang="de-DE" sz="2400" dirty="0" err="1">
                <a:latin typeface="Courier"/>
                <a:cs typeface="Courier"/>
              </a:rPr>
              <a:t>fid</a:t>
            </a:r>
            <a:r>
              <a:rPr lang="de-DE" sz="2400" dirty="0">
                <a:latin typeface="Courier"/>
                <a:cs typeface="Courier"/>
              </a:rPr>
              <a:t>)</a:t>
            </a:r>
          </a:p>
        </p:txBody>
      </p:sp>
    </p:spTree>
    <p:extLst>
      <p:ext uri="{BB962C8B-B14F-4D97-AF65-F5344CB8AC3E}">
        <p14:creationId xmlns:p14="http://schemas.microsoft.com/office/powerpoint/2010/main" val="2403087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69340"/>
            <a:ext cx="9143999" cy="6494085"/>
          </a:xfrm>
          <a:prstGeom prst="rect">
            <a:avLst/>
          </a:prstGeom>
        </p:spPr>
        <p:txBody>
          <a:bodyPr wrap="square">
            <a:spAutoFit/>
          </a:bodyPr>
          <a:lstStyle/>
          <a:p>
            <a:pPr>
              <a:defRPr/>
            </a:pPr>
            <a:endParaRPr lang="de-DE" sz="1400" dirty="0">
              <a:latin typeface="Courier"/>
              <a:cs typeface="Courier"/>
            </a:endParaRPr>
          </a:p>
          <a:p>
            <a:pPr>
              <a:defRPr/>
            </a:pPr>
            <a:endParaRPr lang="de-DE" sz="1400" dirty="0">
              <a:latin typeface="Courier"/>
              <a:cs typeface="Courier"/>
            </a:endParaRPr>
          </a:p>
          <a:p>
            <a:pPr algn="ctr">
              <a:defRPr/>
            </a:pPr>
            <a:r>
              <a:rPr lang="de-DE" sz="3200" dirty="0" err="1">
                <a:latin typeface="Papyrus"/>
                <a:cs typeface="Papyrus"/>
              </a:rPr>
              <a:t>You</a:t>
            </a:r>
            <a:r>
              <a:rPr lang="de-DE" sz="3200" dirty="0">
                <a:latin typeface="Papyrus"/>
                <a:cs typeface="Papyrus"/>
              </a:rPr>
              <a:t> </a:t>
            </a:r>
            <a:r>
              <a:rPr lang="de-DE" sz="3200" dirty="0" err="1">
                <a:latin typeface="Papyrus"/>
                <a:cs typeface="Papyrus"/>
              </a:rPr>
              <a:t>can</a:t>
            </a:r>
            <a:r>
              <a:rPr lang="de-DE" sz="3200" dirty="0">
                <a:latin typeface="Papyrus"/>
                <a:cs typeface="Papyrus"/>
              </a:rPr>
              <a:t> also </a:t>
            </a:r>
            <a:r>
              <a:rPr lang="de-DE" sz="3200" dirty="0" err="1">
                <a:latin typeface="Papyrus"/>
                <a:cs typeface="Papyrus"/>
              </a:rPr>
              <a:t>give</a:t>
            </a:r>
            <a:r>
              <a:rPr lang="de-DE" sz="3200" dirty="0">
                <a:latin typeface="Papyrus"/>
                <a:cs typeface="Papyrus"/>
              </a:rPr>
              <a:t> </a:t>
            </a:r>
            <a:r>
              <a:rPr lang="de-DE" sz="3200" dirty="0" err="1">
                <a:latin typeface="Papyrus"/>
                <a:cs typeface="Papyrus"/>
              </a:rPr>
              <a:t>handles</a:t>
            </a:r>
            <a:r>
              <a:rPr lang="de-DE" sz="3200" dirty="0">
                <a:latin typeface="Papyrus"/>
                <a:cs typeface="Papyrus"/>
              </a:rPr>
              <a:t> </a:t>
            </a:r>
            <a:r>
              <a:rPr lang="de-DE" sz="3200" dirty="0" err="1">
                <a:latin typeface="Papyrus"/>
                <a:cs typeface="Papyrus"/>
              </a:rPr>
              <a:t>to</a:t>
            </a:r>
            <a:r>
              <a:rPr lang="de-DE" sz="3200" dirty="0">
                <a:latin typeface="Papyrus"/>
                <a:cs typeface="Papyrus"/>
              </a:rPr>
              <a:t> </a:t>
            </a:r>
            <a:r>
              <a:rPr lang="de-DE" sz="3200" dirty="0" err="1">
                <a:latin typeface="Papyrus"/>
                <a:cs typeface="Papyrus"/>
              </a:rPr>
              <a:t>functions</a:t>
            </a:r>
            <a:r>
              <a:rPr lang="de-DE" sz="3200" dirty="0">
                <a:latin typeface="Papyrus"/>
                <a:cs typeface="Papyrus"/>
              </a:rPr>
              <a:t>, </a:t>
            </a:r>
            <a:r>
              <a:rPr lang="de-DE" sz="3200" dirty="0" err="1">
                <a:latin typeface="Papyrus"/>
                <a:cs typeface="Papyrus"/>
              </a:rPr>
              <a:t>this</a:t>
            </a:r>
            <a:r>
              <a:rPr lang="de-DE" sz="3200" dirty="0">
                <a:latin typeface="Papyrus"/>
                <a:cs typeface="Papyrus"/>
              </a:rPr>
              <a:t> </a:t>
            </a:r>
            <a:r>
              <a:rPr lang="de-DE" sz="3200" dirty="0" err="1">
                <a:latin typeface="Papyrus"/>
                <a:cs typeface="Papyrus"/>
              </a:rPr>
              <a:t>allows</a:t>
            </a:r>
            <a:r>
              <a:rPr lang="de-DE" sz="3200" dirty="0">
                <a:latin typeface="Papyrus"/>
                <a:cs typeface="Papyrus"/>
              </a:rPr>
              <a:t> </a:t>
            </a:r>
            <a:r>
              <a:rPr lang="de-DE" sz="3200" dirty="0" err="1">
                <a:latin typeface="Papyrus"/>
                <a:cs typeface="Papyrus"/>
              </a:rPr>
              <a:t>you</a:t>
            </a:r>
            <a:r>
              <a:rPr lang="de-DE" sz="3200" dirty="0">
                <a:latin typeface="Papyrus"/>
                <a:cs typeface="Papyrus"/>
              </a:rPr>
              <a:t> </a:t>
            </a:r>
            <a:r>
              <a:rPr lang="de-DE" sz="3200" dirty="0" err="1">
                <a:latin typeface="Papyrus"/>
                <a:cs typeface="Papyrus"/>
              </a:rPr>
              <a:t>to</a:t>
            </a:r>
            <a:r>
              <a:rPr lang="de-DE" sz="3200" dirty="0">
                <a:latin typeface="Papyrus"/>
                <a:cs typeface="Papyrus"/>
              </a:rPr>
              <a:t> pass </a:t>
            </a:r>
            <a:r>
              <a:rPr lang="de-DE" sz="3200" dirty="0" err="1">
                <a:latin typeface="Papyrus"/>
                <a:cs typeface="Papyrus"/>
              </a:rPr>
              <a:t>functions</a:t>
            </a:r>
            <a:r>
              <a:rPr lang="de-DE" sz="3200" dirty="0">
                <a:latin typeface="Papyrus"/>
                <a:cs typeface="Papyrus"/>
              </a:rPr>
              <a:t> </a:t>
            </a:r>
            <a:r>
              <a:rPr lang="de-DE" sz="3200" dirty="0" err="1">
                <a:latin typeface="Papyrus"/>
                <a:cs typeface="Papyrus"/>
              </a:rPr>
              <a:t>as</a:t>
            </a:r>
            <a:r>
              <a:rPr lang="de-DE" sz="3200" dirty="0">
                <a:latin typeface="Papyrus"/>
                <a:cs typeface="Papyrus"/>
              </a:rPr>
              <a:t> </a:t>
            </a:r>
            <a:r>
              <a:rPr lang="de-DE" sz="3200" dirty="0" err="1">
                <a:latin typeface="Papyrus"/>
                <a:cs typeface="Papyrus"/>
              </a:rPr>
              <a:t>arguments</a:t>
            </a:r>
            <a:r>
              <a:rPr lang="de-DE" sz="3200" dirty="0">
                <a:latin typeface="Papyrus"/>
                <a:cs typeface="Papyrus"/>
              </a:rPr>
              <a:t> </a:t>
            </a:r>
            <a:r>
              <a:rPr lang="de-DE" sz="3200" dirty="0" err="1">
                <a:latin typeface="Papyrus"/>
                <a:cs typeface="Papyrus"/>
              </a:rPr>
              <a:t>to</a:t>
            </a:r>
            <a:r>
              <a:rPr lang="de-DE" sz="3200" dirty="0">
                <a:latin typeface="Papyrus"/>
                <a:cs typeface="Papyrus"/>
              </a:rPr>
              <a:t> </a:t>
            </a:r>
            <a:r>
              <a:rPr lang="de-DE" sz="3200" dirty="0" err="1">
                <a:latin typeface="Papyrus"/>
                <a:cs typeface="Papyrus"/>
              </a:rPr>
              <a:t>other</a:t>
            </a:r>
            <a:r>
              <a:rPr lang="de-DE" sz="3200" dirty="0">
                <a:latin typeface="Papyrus"/>
                <a:cs typeface="Papyrus"/>
              </a:rPr>
              <a:t> </a:t>
            </a:r>
            <a:r>
              <a:rPr lang="de-DE" sz="3200" dirty="0" err="1">
                <a:latin typeface="Papyrus"/>
                <a:cs typeface="Papyrus"/>
              </a:rPr>
              <a:t>functions</a:t>
            </a:r>
            <a:endParaRPr lang="de-DE" sz="3200" dirty="0">
              <a:latin typeface="Papyrus"/>
              <a:cs typeface="Papyrus"/>
            </a:endParaRPr>
          </a:p>
          <a:p>
            <a:pPr>
              <a:defRPr/>
            </a:pPr>
            <a:endParaRPr lang="de-DE" sz="3200" dirty="0">
              <a:latin typeface="Courier"/>
              <a:cs typeface="Courier"/>
            </a:endParaRPr>
          </a:p>
          <a:p>
            <a:pPr>
              <a:defRPr/>
            </a:pPr>
            <a:r>
              <a:rPr lang="de-DE" sz="2800" dirty="0">
                <a:latin typeface="Courier"/>
                <a:cs typeface="Courier"/>
              </a:rPr>
              <a:t>f = @(x) x.^3 -3*x+1;</a:t>
            </a:r>
          </a:p>
          <a:p>
            <a:pPr>
              <a:defRPr/>
            </a:pPr>
            <a:endParaRPr lang="de-DE" sz="2400" dirty="0">
              <a:latin typeface="Courier"/>
              <a:cs typeface="Courier"/>
            </a:endParaRPr>
          </a:p>
          <a:p>
            <a:pPr algn="ctr">
              <a:defRPr/>
            </a:pPr>
            <a:r>
              <a:rPr lang="de-DE" sz="3200" dirty="0" err="1">
                <a:latin typeface="Papyrus"/>
                <a:cs typeface="Papyrus"/>
              </a:rPr>
              <a:t>Then</a:t>
            </a:r>
            <a:r>
              <a:rPr lang="de-DE" sz="3200" dirty="0">
                <a:latin typeface="Papyrus"/>
                <a:cs typeface="Papyrus"/>
              </a:rPr>
              <a:t> </a:t>
            </a:r>
            <a:r>
              <a:rPr lang="de-DE" sz="3200" dirty="0" err="1">
                <a:latin typeface="Papyrus"/>
                <a:cs typeface="Papyrus"/>
              </a:rPr>
              <a:t>call</a:t>
            </a:r>
            <a:r>
              <a:rPr lang="de-DE" sz="3200" dirty="0">
                <a:latin typeface="Papyrus"/>
                <a:cs typeface="Papyrus"/>
              </a:rPr>
              <a:t> </a:t>
            </a:r>
            <a:r>
              <a:rPr lang="de-DE" sz="3200" dirty="0">
                <a:latin typeface="Courier"/>
                <a:cs typeface="Courier"/>
              </a:rPr>
              <a:t>f(3.4)</a:t>
            </a:r>
            <a:r>
              <a:rPr lang="de-DE" sz="3200" dirty="0">
                <a:latin typeface="Papyrus"/>
                <a:cs typeface="Papyrus"/>
              </a:rPr>
              <a:t> etc., (</a:t>
            </a:r>
            <a:r>
              <a:rPr lang="de-DE" sz="3200" dirty="0" err="1">
                <a:latin typeface="Papyrus"/>
                <a:cs typeface="Papyrus"/>
              </a:rPr>
              <a:t>like</a:t>
            </a:r>
            <a:r>
              <a:rPr lang="de-DE" sz="3200" dirty="0">
                <a:latin typeface="Papyrus"/>
                <a:cs typeface="Papyrus"/>
              </a:rPr>
              <a:t> sin, </a:t>
            </a:r>
            <a:r>
              <a:rPr lang="de-DE" sz="3200" dirty="0" err="1">
                <a:latin typeface="Papyrus"/>
                <a:cs typeface="Papyrus"/>
              </a:rPr>
              <a:t>cosine</a:t>
            </a:r>
            <a:r>
              <a:rPr lang="de-DE" sz="3200" dirty="0">
                <a:latin typeface="Papyrus"/>
                <a:cs typeface="Papyrus"/>
              </a:rPr>
              <a:t>, etc.)</a:t>
            </a:r>
          </a:p>
          <a:p>
            <a:pPr algn="ctr">
              <a:defRPr/>
            </a:pPr>
            <a:endParaRPr lang="de-DE" sz="3200" dirty="0">
              <a:latin typeface="Papyrus"/>
              <a:cs typeface="Papyrus"/>
            </a:endParaRPr>
          </a:p>
          <a:p>
            <a:pPr algn="ctr">
              <a:defRPr/>
            </a:pPr>
            <a:r>
              <a:rPr lang="de-DE" sz="3200" dirty="0">
                <a:latin typeface="Papyrus"/>
                <a:cs typeface="Papyrus"/>
              </a:rPr>
              <a:t>This also </a:t>
            </a:r>
            <a:r>
              <a:rPr lang="de-DE" sz="3200" dirty="0" err="1">
                <a:latin typeface="Papyrus"/>
                <a:cs typeface="Papyrus"/>
              </a:rPr>
              <a:t>makes</a:t>
            </a:r>
            <a:r>
              <a:rPr lang="de-DE" sz="3200" dirty="0">
                <a:latin typeface="Papyrus"/>
                <a:cs typeface="Papyrus"/>
              </a:rPr>
              <a:t> </a:t>
            </a:r>
            <a:r>
              <a:rPr lang="de-DE" sz="3200" dirty="0" err="1">
                <a:latin typeface="Papyrus"/>
                <a:cs typeface="Papyrus"/>
              </a:rPr>
              <a:t>function</a:t>
            </a:r>
            <a:r>
              <a:rPr lang="de-DE" sz="3200" dirty="0">
                <a:latin typeface="Papyrus"/>
                <a:cs typeface="Papyrus"/>
              </a:rPr>
              <a:t> </a:t>
            </a:r>
            <a:r>
              <a:rPr lang="de-DE" sz="3200" dirty="0" err="1">
                <a:latin typeface="Papyrus"/>
                <a:cs typeface="Papyrus"/>
              </a:rPr>
              <a:t>handles</a:t>
            </a:r>
            <a:r>
              <a:rPr lang="de-DE" sz="3200" dirty="0">
                <a:latin typeface="Papyrus"/>
                <a:cs typeface="Papyrus"/>
              </a:rPr>
              <a:t> </a:t>
            </a:r>
            <a:r>
              <a:rPr lang="mr-IN" sz="3200" dirty="0">
                <a:latin typeface="Papyrus"/>
                <a:cs typeface="Papyrus"/>
              </a:rPr>
              <a:t>–</a:t>
            </a:r>
            <a:r>
              <a:rPr lang="de-DE" sz="3200" dirty="0">
                <a:latin typeface="Papyrus"/>
                <a:cs typeface="Papyrus"/>
              </a:rPr>
              <a:t> so </a:t>
            </a:r>
            <a:r>
              <a:rPr lang="de-DE" sz="3200" dirty="0" err="1">
                <a:latin typeface="Papyrus"/>
                <a:cs typeface="Papyrus"/>
              </a:rPr>
              <a:t>you</a:t>
            </a:r>
            <a:r>
              <a:rPr lang="de-DE" sz="3200" dirty="0">
                <a:latin typeface="Papyrus"/>
                <a:cs typeface="Papyrus"/>
              </a:rPr>
              <a:t> </a:t>
            </a:r>
            <a:r>
              <a:rPr lang="de-DE" sz="3200" dirty="0" err="1">
                <a:latin typeface="Papyrus"/>
                <a:cs typeface="Papyrus"/>
              </a:rPr>
              <a:t>can</a:t>
            </a:r>
            <a:r>
              <a:rPr lang="de-DE" sz="3200" dirty="0">
                <a:latin typeface="Papyrus"/>
                <a:cs typeface="Papyrus"/>
              </a:rPr>
              <a:t> pass </a:t>
            </a:r>
            <a:r>
              <a:rPr lang="de-DE" sz="3200" dirty="0" err="1">
                <a:latin typeface="Papyrus"/>
                <a:cs typeface="Papyrus"/>
              </a:rPr>
              <a:t>functions</a:t>
            </a:r>
            <a:r>
              <a:rPr lang="de-DE" sz="3200" dirty="0">
                <a:latin typeface="Papyrus"/>
                <a:cs typeface="Papyrus"/>
              </a:rPr>
              <a:t> </a:t>
            </a:r>
            <a:r>
              <a:rPr lang="de-DE" sz="3200" dirty="0" err="1">
                <a:latin typeface="Papyrus"/>
                <a:cs typeface="Papyrus"/>
              </a:rPr>
              <a:t>to</a:t>
            </a:r>
            <a:r>
              <a:rPr lang="de-DE" sz="3200" dirty="0">
                <a:latin typeface="Papyrus"/>
                <a:cs typeface="Papyrus"/>
              </a:rPr>
              <a:t> </a:t>
            </a:r>
            <a:r>
              <a:rPr lang="de-DE" sz="3200" dirty="0" err="1">
                <a:latin typeface="Papyrus"/>
                <a:cs typeface="Papyrus"/>
              </a:rPr>
              <a:t>other</a:t>
            </a:r>
            <a:r>
              <a:rPr lang="de-DE" sz="3200" dirty="0">
                <a:latin typeface="Papyrus"/>
                <a:cs typeface="Papyrus"/>
              </a:rPr>
              <a:t> </a:t>
            </a:r>
            <a:r>
              <a:rPr lang="de-DE" sz="3200" dirty="0" err="1">
                <a:latin typeface="Papyrus"/>
                <a:cs typeface="Papyrus"/>
              </a:rPr>
              <a:t>functions</a:t>
            </a:r>
            <a:endParaRPr lang="de-DE" sz="3200" dirty="0">
              <a:latin typeface="Papyrus"/>
              <a:cs typeface="Papyrus"/>
            </a:endParaRPr>
          </a:p>
          <a:p>
            <a:pPr>
              <a:defRPr/>
            </a:pPr>
            <a:endParaRPr lang="de-DE" sz="2400" dirty="0">
              <a:latin typeface="Courier"/>
              <a:cs typeface="Courier"/>
            </a:endParaRPr>
          </a:p>
          <a:p>
            <a:pPr>
              <a:defRPr/>
            </a:pPr>
            <a:r>
              <a:rPr lang="de-DE" sz="2800" dirty="0">
                <a:latin typeface="Courier"/>
                <a:cs typeface="Courier"/>
              </a:rPr>
              <a:t>X</a:t>
            </a:r>
            <a:r>
              <a:rPr lang="en-US" sz="2800" dirty="0">
                <a:latin typeface="Courier"/>
                <a:cs typeface="Courier"/>
              </a:rPr>
              <a:t>=</a:t>
            </a:r>
            <a:r>
              <a:rPr lang="en-US" sz="2800" dirty="0" err="1">
                <a:latin typeface="Courier"/>
                <a:cs typeface="Courier"/>
              </a:rPr>
              <a:t>linspace</a:t>
            </a:r>
            <a:r>
              <a:rPr lang="en-US" sz="2800" dirty="0">
                <a:latin typeface="Courier"/>
                <a:cs typeface="Courier"/>
              </a:rPr>
              <a:t>(0,2);</a:t>
            </a:r>
          </a:p>
          <a:p>
            <a:pPr>
              <a:defRPr/>
            </a:pPr>
            <a:r>
              <a:rPr lang="en-US" sz="2800" dirty="0">
                <a:latin typeface="Courier"/>
                <a:cs typeface="Courier"/>
              </a:rPr>
              <a:t>Plot(</a:t>
            </a:r>
            <a:r>
              <a:rPr lang="en-US" sz="2800" dirty="0" err="1">
                <a:latin typeface="Courier"/>
                <a:cs typeface="Courier"/>
              </a:rPr>
              <a:t>x,</a:t>
            </a:r>
            <a:r>
              <a:rPr lang="en-US" sz="2800" b="1" dirty="0" err="1">
                <a:latin typeface="Courier"/>
                <a:cs typeface="Courier"/>
              </a:rPr>
              <a:t>f</a:t>
            </a:r>
            <a:r>
              <a:rPr lang="en-US" sz="2800" b="1" dirty="0">
                <a:latin typeface="Courier"/>
                <a:cs typeface="Courier"/>
              </a:rPr>
              <a:t>(x)</a:t>
            </a:r>
            <a:r>
              <a:rPr lang="en-US" sz="2800" dirty="0">
                <a:latin typeface="Courier"/>
                <a:cs typeface="Courier"/>
              </a:rPr>
              <a:t>)</a:t>
            </a:r>
          </a:p>
        </p:txBody>
      </p:sp>
    </p:spTree>
    <p:extLst>
      <p:ext uri="{BB962C8B-B14F-4D97-AF65-F5344CB8AC3E}">
        <p14:creationId xmlns:p14="http://schemas.microsoft.com/office/powerpoint/2010/main" val="156022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pic>
        <p:nvPicPr>
          <p:cNvPr id="3" name="Picture 2"/>
          <p:cNvPicPr>
            <a:picLocks noChangeAspect="1"/>
          </p:cNvPicPr>
          <p:nvPr/>
        </p:nvPicPr>
        <p:blipFill>
          <a:blip r:embed="rId3"/>
          <a:stretch>
            <a:fillRect/>
          </a:stretch>
        </p:blipFill>
        <p:spPr>
          <a:xfrm>
            <a:off x="1066800" y="787400"/>
            <a:ext cx="6997700" cy="5283200"/>
          </a:xfrm>
          <a:prstGeom prst="rect">
            <a:avLst/>
          </a:prstGeom>
        </p:spPr>
      </p:pic>
    </p:spTree>
    <p:extLst>
      <p:ext uri="{BB962C8B-B14F-4D97-AF65-F5344CB8AC3E}">
        <p14:creationId xmlns:p14="http://schemas.microsoft.com/office/powerpoint/2010/main" val="4233070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009612"/>
          </a:xfrm>
          <a:prstGeom prst="rect">
            <a:avLst/>
          </a:prstGeom>
        </p:spPr>
        <p:txBody>
          <a:bodyPr wrap="square">
            <a:spAutoFit/>
          </a:bodyPr>
          <a:lstStyle/>
          <a:p>
            <a:r>
              <a:rPr lang="mr-IN" sz="1550" dirty="0">
                <a:latin typeface="Courier New"/>
                <a:cs typeface="Courier New"/>
              </a:rPr>
              <a:t>&gt;&gt; </a:t>
            </a:r>
            <a:r>
              <a:rPr lang="mr-IN" sz="1550" b="1" dirty="0">
                <a:latin typeface="Courier New"/>
                <a:cs typeface="Courier New"/>
              </a:rPr>
              <a:t>get(0)</a:t>
            </a:r>
          </a:p>
          <a:p>
            <a:r>
              <a:rPr lang="mr-IN" sz="1550" dirty="0">
                <a:latin typeface="Courier New"/>
                <a:cs typeface="Courier New"/>
              </a:rPr>
              <a:t>         CallbackObject: [0×0 GraphicsPlaceholder]</a:t>
            </a:r>
          </a:p>
          <a:p>
            <a:r>
              <a:rPr lang="mr-IN" sz="1550" dirty="0">
                <a:latin typeface="Courier New"/>
                <a:cs typeface="Courier New"/>
              </a:rPr>
              <a:t>               Children: [1×1 Figure]</a:t>
            </a:r>
          </a:p>
          <a:p>
            <a:r>
              <a:rPr lang="mr-IN" sz="1550" dirty="0">
                <a:latin typeface="Courier New"/>
                <a:cs typeface="Courier New"/>
              </a:rPr>
              <a:t>          CurrentFigure: [1×1 Figure]</a:t>
            </a:r>
          </a:p>
          <a:p>
            <a:r>
              <a:rPr lang="mr-IN" sz="1550" dirty="0">
                <a:latin typeface="Courier New"/>
                <a:cs typeface="Courier New"/>
              </a:rPr>
              <a:t>     FixedWidthFontName: 'Courier New'</a:t>
            </a:r>
          </a:p>
          <a:p>
            <a:r>
              <a:rPr lang="mr-IN" sz="1550" dirty="0">
                <a:latin typeface="Courier New"/>
                <a:cs typeface="Courier New"/>
              </a:rPr>
              <a:t>       HandleVisibility: 'on'</a:t>
            </a:r>
          </a:p>
          <a:p>
            <a:r>
              <a:rPr lang="mr-IN" sz="1550" dirty="0">
                <a:latin typeface="Courier New"/>
                <a:cs typeface="Courier New"/>
              </a:rPr>
              <a:t>       MonitorPositions: [1 1 1440 900]</a:t>
            </a:r>
          </a:p>
          <a:p>
            <a:r>
              <a:rPr lang="mr-IN" sz="1550" dirty="0">
                <a:latin typeface="Courier New"/>
                <a:cs typeface="Courier New"/>
              </a:rPr>
              <a:t>                 Parent: [0×0 GraphicsPlaceholder]</a:t>
            </a:r>
          </a:p>
          <a:p>
            <a:r>
              <a:rPr lang="mr-IN" sz="1550" dirty="0">
                <a:latin typeface="Courier New"/>
                <a:cs typeface="Courier New"/>
              </a:rPr>
              <a:t>        PointerLocation: [219 68]</a:t>
            </a:r>
          </a:p>
          <a:p>
            <a:r>
              <a:rPr lang="mr-IN" sz="1550" dirty="0">
                <a:latin typeface="Courier New"/>
                <a:cs typeface="Courier New"/>
              </a:rPr>
              <a:t>            ScreenDepth: 32</a:t>
            </a:r>
          </a:p>
          <a:p>
            <a:r>
              <a:rPr lang="mr-IN" sz="1550" dirty="0">
                <a:latin typeface="Courier New"/>
                <a:cs typeface="Courier New"/>
              </a:rPr>
              <a:t>    ScreenPixelsPerInch: 72</a:t>
            </a:r>
          </a:p>
          <a:p>
            <a:r>
              <a:rPr lang="mr-IN" sz="1550" dirty="0">
                <a:latin typeface="Courier New"/>
                <a:cs typeface="Courier New"/>
              </a:rPr>
              <a:t>             ScreenSize: [1 1 1440 900]</a:t>
            </a:r>
          </a:p>
          <a:p>
            <a:r>
              <a:rPr lang="mr-IN" sz="1550" dirty="0">
                <a:latin typeface="Courier New"/>
                <a:cs typeface="Courier New"/>
              </a:rPr>
              <a:t>      ShowHiddenHandles: 'off'</a:t>
            </a:r>
          </a:p>
          <a:p>
            <a:r>
              <a:rPr lang="mr-IN" sz="1550" dirty="0">
                <a:latin typeface="Courier New"/>
                <a:cs typeface="Courier New"/>
              </a:rPr>
              <a:t>                    Tag: ''</a:t>
            </a:r>
          </a:p>
          <a:p>
            <a:r>
              <a:rPr lang="mr-IN" sz="1550" dirty="0">
                <a:latin typeface="Courier New"/>
                <a:cs typeface="Courier New"/>
              </a:rPr>
              <a:t>                   Type: 'root'</a:t>
            </a:r>
          </a:p>
          <a:p>
            <a:r>
              <a:rPr lang="mr-IN" sz="1550" dirty="0">
                <a:latin typeface="Courier New"/>
                <a:cs typeface="Courier New"/>
              </a:rPr>
              <a:t>                  Units: 'pixels'</a:t>
            </a:r>
          </a:p>
          <a:p>
            <a:r>
              <a:rPr lang="mr-IN" sz="1550" dirty="0">
                <a:latin typeface="Courier New"/>
                <a:cs typeface="Courier New"/>
              </a:rPr>
              <a:t>               UserData: []</a:t>
            </a:r>
            <a:endParaRPr lang="en-US" sz="1550" dirty="0">
              <a:latin typeface="Courier New"/>
              <a:cs typeface="Courier New"/>
            </a:endParaRPr>
          </a:p>
          <a:p>
            <a:r>
              <a:rPr lang="en-US" sz="1550" dirty="0">
                <a:latin typeface="Courier New"/>
                <a:cs typeface="Courier New"/>
              </a:rPr>
              <a:t>&gt;&gt; get(0,'default')</a:t>
            </a:r>
          </a:p>
          <a:p>
            <a:r>
              <a:rPr lang="en-US" sz="1550" dirty="0" err="1">
                <a:latin typeface="Courier New"/>
                <a:cs typeface="Courier New"/>
              </a:rPr>
              <a:t>ans</a:t>
            </a:r>
            <a:r>
              <a:rPr lang="en-US" sz="1550" dirty="0">
                <a:latin typeface="Courier New"/>
                <a:cs typeface="Courier New"/>
              </a:rPr>
              <a:t> = </a:t>
            </a:r>
          </a:p>
          <a:p>
            <a:r>
              <a:rPr lang="en-US" sz="1550" dirty="0">
                <a:latin typeface="Courier New"/>
                <a:cs typeface="Courier New"/>
              </a:rPr>
              <a:t>  </a:t>
            </a:r>
            <a:r>
              <a:rPr lang="en-US" sz="1550" dirty="0" err="1">
                <a:latin typeface="Courier New"/>
                <a:cs typeface="Courier New"/>
              </a:rPr>
              <a:t>struct</a:t>
            </a:r>
            <a:r>
              <a:rPr lang="en-US" sz="1550" dirty="0">
                <a:latin typeface="Courier New"/>
                <a:cs typeface="Courier New"/>
              </a:rPr>
              <a:t> with fields:</a:t>
            </a:r>
          </a:p>
          <a:p>
            <a:endParaRPr lang="en-US" sz="1550" dirty="0">
              <a:latin typeface="Courier New"/>
              <a:cs typeface="Courier New"/>
            </a:endParaRPr>
          </a:p>
          <a:p>
            <a:r>
              <a:rPr lang="en-US" sz="1550" dirty="0">
                <a:latin typeface="Courier New"/>
                <a:cs typeface="Courier New"/>
              </a:rPr>
              <a:t>             </a:t>
            </a:r>
            <a:r>
              <a:rPr lang="en-US" sz="1550" dirty="0" err="1">
                <a:latin typeface="Courier New"/>
                <a:cs typeface="Courier New"/>
              </a:rPr>
              <a:t>defaultFigurePosition</a:t>
            </a:r>
            <a:r>
              <a:rPr lang="en-US" sz="1550" dirty="0">
                <a:latin typeface="Courier New"/>
                <a:cs typeface="Courier New"/>
              </a:rPr>
              <a:t>: [440 378 560 420]</a:t>
            </a:r>
          </a:p>
          <a:p>
            <a:r>
              <a:rPr lang="en-US" sz="1550" dirty="0">
                <a:latin typeface="Courier New"/>
                <a:cs typeface="Courier New"/>
              </a:rPr>
              <a:t>    </a:t>
            </a:r>
            <a:r>
              <a:rPr lang="en-US" sz="1550" dirty="0" err="1">
                <a:latin typeface="Courier New"/>
                <a:cs typeface="Courier New"/>
              </a:rPr>
              <a:t>defaultFigurePaperPositionMode</a:t>
            </a:r>
            <a:r>
              <a:rPr lang="en-US" sz="1550" dirty="0">
                <a:latin typeface="Courier New"/>
                <a:cs typeface="Courier New"/>
              </a:rPr>
              <a:t>: 'auto'</a:t>
            </a:r>
          </a:p>
          <a:p>
            <a:r>
              <a:rPr lang="en-US" sz="1550" dirty="0">
                <a:latin typeface="Courier New"/>
                <a:cs typeface="Courier New"/>
              </a:rPr>
              <a:t>             </a:t>
            </a:r>
            <a:r>
              <a:rPr lang="en-US" sz="1550" dirty="0" err="1">
                <a:latin typeface="Courier New"/>
                <a:cs typeface="Courier New"/>
              </a:rPr>
              <a:t>defaultAxesColorOrder</a:t>
            </a:r>
            <a:r>
              <a:rPr lang="en-US" sz="1550" dirty="0">
                <a:latin typeface="Courier New"/>
                <a:cs typeface="Courier New"/>
              </a:rPr>
              <a:t>: [0 0 0]</a:t>
            </a:r>
          </a:p>
          <a:p>
            <a:r>
              <a:rPr lang="en-US" sz="1550" dirty="0">
                <a:latin typeface="Courier New"/>
                <a:cs typeface="Courier New"/>
              </a:rPr>
              <a:t>         </a:t>
            </a:r>
            <a:r>
              <a:rPr lang="en-US" sz="1550" dirty="0" err="1">
                <a:latin typeface="Courier New"/>
                <a:cs typeface="Courier New"/>
              </a:rPr>
              <a:t>defaultAxesLineStyleOrder</a:t>
            </a:r>
            <a:r>
              <a:rPr lang="en-US" sz="1550" dirty="0">
                <a:latin typeface="Courier New"/>
                <a:cs typeface="Courier New"/>
              </a:rPr>
              <a:t>: [5×2 char]</a:t>
            </a:r>
          </a:p>
          <a:p>
            <a:r>
              <a:rPr lang="en-US" sz="1550" dirty="0">
                <a:latin typeface="Courier New"/>
                <a:cs typeface="Courier New"/>
              </a:rPr>
              <a:t>               </a:t>
            </a:r>
            <a:r>
              <a:rPr lang="en-US" sz="1550" dirty="0" err="1">
                <a:latin typeface="Courier New"/>
                <a:cs typeface="Courier New"/>
              </a:rPr>
              <a:t>defaultAxesFontSize</a:t>
            </a:r>
            <a:r>
              <a:rPr lang="en-US" sz="1550" dirty="0">
                <a:latin typeface="Courier New"/>
                <a:cs typeface="Courier New"/>
              </a:rPr>
              <a:t>: 18</a:t>
            </a:r>
          </a:p>
          <a:p>
            <a:r>
              <a:rPr lang="en-US" sz="1550" dirty="0">
                <a:latin typeface="Courier New"/>
                <a:cs typeface="Courier New"/>
              </a:rPr>
              <a:t>               </a:t>
            </a:r>
            <a:r>
              <a:rPr lang="en-US" sz="1550" dirty="0" err="1">
                <a:latin typeface="Courier New"/>
                <a:cs typeface="Courier New"/>
              </a:rPr>
              <a:t>defaultTextFontSize</a:t>
            </a:r>
            <a:r>
              <a:rPr lang="en-US" sz="1550" dirty="0">
                <a:latin typeface="Courier New"/>
                <a:cs typeface="Courier New"/>
              </a:rPr>
              <a:t>: 16</a:t>
            </a:r>
          </a:p>
          <a:p>
            <a:r>
              <a:rPr lang="en-US" sz="1550" dirty="0">
                <a:latin typeface="Courier New"/>
                <a:cs typeface="Courier New"/>
              </a:rPr>
              <a:t>              </a:t>
            </a:r>
            <a:r>
              <a:rPr lang="en-US" sz="1550" dirty="0" err="1">
                <a:latin typeface="Courier New"/>
                <a:cs typeface="Courier New"/>
              </a:rPr>
              <a:t>defaultLineLineWidth</a:t>
            </a:r>
            <a:r>
              <a:rPr lang="en-US" sz="1550" dirty="0">
                <a:latin typeface="Courier New"/>
                <a:cs typeface="Courier New"/>
              </a:rPr>
              <a:t>: 3</a:t>
            </a:r>
          </a:p>
          <a:p>
            <a:r>
              <a:rPr lang="en-US" sz="1550" dirty="0">
                <a:latin typeface="Courier New"/>
                <a:cs typeface="Courier New"/>
              </a:rPr>
              <a:t>&gt;&gt; </a:t>
            </a:r>
          </a:p>
        </p:txBody>
      </p:sp>
    </p:spTree>
    <p:extLst>
      <p:ext uri="{BB962C8B-B14F-4D97-AF65-F5344CB8AC3E}">
        <p14:creationId xmlns:p14="http://schemas.microsoft.com/office/powerpoint/2010/main" val="417141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sp>
        <p:nvSpPr>
          <p:cNvPr id="3" name="Rectangle 2"/>
          <p:cNvSpPr/>
          <p:nvPr/>
        </p:nvSpPr>
        <p:spPr>
          <a:xfrm>
            <a:off x="0" y="4511"/>
            <a:ext cx="9144000" cy="6740306"/>
          </a:xfrm>
          <a:prstGeom prst="rect">
            <a:avLst/>
          </a:prstGeom>
        </p:spPr>
        <p:txBody>
          <a:bodyPr wrap="square">
            <a:spAutoFit/>
          </a:bodyPr>
          <a:lstStyle/>
          <a:p>
            <a:r>
              <a:rPr lang="en-US" sz="2400" dirty="0">
                <a:latin typeface="Courier New"/>
                <a:cs typeface="Courier New"/>
              </a:rPr>
              <a:t>&gt;&gt; a=</a:t>
            </a:r>
            <a:r>
              <a:rPr lang="en-US" sz="2400" dirty="0" err="1">
                <a:latin typeface="Courier New"/>
                <a:cs typeface="Courier New"/>
              </a:rPr>
              <a:t>gcf</a:t>
            </a:r>
            <a:endParaRPr lang="en-US" sz="2400" dirty="0">
              <a:latin typeface="Courier New"/>
              <a:cs typeface="Courier New"/>
            </a:endParaRPr>
          </a:p>
          <a:p>
            <a:r>
              <a:rPr lang="en-US" sz="2400" dirty="0">
                <a:latin typeface="Courier New"/>
                <a:cs typeface="Courier New"/>
              </a:rPr>
              <a:t>a = </a:t>
            </a:r>
          </a:p>
          <a:p>
            <a:r>
              <a:rPr lang="en-US" sz="2400" dirty="0">
                <a:latin typeface="Courier New"/>
                <a:cs typeface="Courier New"/>
              </a:rPr>
              <a:t>  Figure (1: basic histogram plot) with properties:</a:t>
            </a:r>
          </a:p>
          <a:p>
            <a:endParaRPr lang="en-US" sz="2400" dirty="0">
              <a:latin typeface="Courier New"/>
              <a:cs typeface="Courier New"/>
            </a:endParaRPr>
          </a:p>
          <a:p>
            <a:r>
              <a:rPr lang="en-US" sz="2400" dirty="0">
                <a:latin typeface="Courier New"/>
                <a:cs typeface="Courier New"/>
              </a:rPr>
              <a:t>      Number: 1</a:t>
            </a:r>
          </a:p>
          <a:p>
            <a:r>
              <a:rPr lang="en-US" sz="2400" dirty="0">
                <a:latin typeface="Courier New"/>
                <a:cs typeface="Courier New"/>
              </a:rPr>
              <a:t>        Name: 'basic histogram plot'</a:t>
            </a:r>
          </a:p>
          <a:p>
            <a:r>
              <a:rPr lang="en-US" sz="2400" dirty="0">
                <a:latin typeface="Courier New"/>
                <a:cs typeface="Courier New"/>
              </a:rPr>
              <a:t>       Color: [0.940000000000000 0.940000000000000 0.940000000000000]</a:t>
            </a:r>
          </a:p>
          <a:p>
            <a:r>
              <a:rPr lang="en-US" sz="2400" dirty="0">
                <a:latin typeface="Courier New"/>
                <a:cs typeface="Courier New"/>
              </a:rPr>
              <a:t>    Position: [440 378 560 420]</a:t>
            </a:r>
          </a:p>
          <a:p>
            <a:r>
              <a:rPr lang="en-US" sz="2400" dirty="0">
                <a:latin typeface="Courier New"/>
                <a:cs typeface="Courier New"/>
              </a:rPr>
              <a:t>       Units: 'pixels'</a:t>
            </a:r>
          </a:p>
          <a:p>
            <a:endParaRPr lang="en-US" sz="2400" dirty="0">
              <a:latin typeface="Courier New"/>
              <a:cs typeface="Courier New"/>
            </a:endParaRPr>
          </a:p>
          <a:p>
            <a:r>
              <a:rPr lang="en-US" sz="2400" dirty="0">
                <a:latin typeface="Courier New"/>
                <a:cs typeface="Courier New"/>
              </a:rPr>
              <a:t>  Show all properties</a:t>
            </a:r>
          </a:p>
          <a:p>
            <a:r>
              <a:rPr lang="en-US" sz="2400" dirty="0">
                <a:latin typeface="Courier New"/>
                <a:cs typeface="Courier New"/>
              </a:rPr>
              <a:t>&gt;&gt; </a:t>
            </a:r>
          </a:p>
          <a:p>
            <a:pPr algn="ctr"/>
            <a:r>
              <a:rPr lang="en-US" sz="3200" b="1" dirty="0" err="1">
                <a:latin typeface="Courier"/>
                <a:cs typeface="Courier"/>
              </a:rPr>
              <a:t>gcf</a:t>
            </a:r>
            <a:r>
              <a:rPr lang="en-US" sz="3200" dirty="0">
                <a:latin typeface="Papyrus"/>
                <a:cs typeface="Papyrus"/>
              </a:rPr>
              <a:t> gets current figure handle.</a:t>
            </a:r>
          </a:p>
          <a:p>
            <a:pPr algn="ctr"/>
            <a:r>
              <a:rPr lang="en-US" sz="3200" dirty="0">
                <a:latin typeface="Papyrus"/>
                <a:cs typeface="Papyrus"/>
              </a:rPr>
              <a:t>Next slide shows what happens when you click on “show all properties”</a:t>
            </a:r>
            <a:endParaRPr lang="es-AR" sz="3200" dirty="0">
              <a:latin typeface="Papyrus"/>
              <a:cs typeface="Papyrus"/>
            </a:endParaRPr>
          </a:p>
        </p:txBody>
      </p:sp>
    </p:spTree>
    <p:extLst>
      <p:ext uri="{BB962C8B-B14F-4D97-AF65-F5344CB8AC3E}">
        <p14:creationId xmlns:p14="http://schemas.microsoft.com/office/powerpoint/2010/main" val="372086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sp>
        <p:nvSpPr>
          <p:cNvPr id="4" name="Rectangle 3"/>
          <p:cNvSpPr/>
          <p:nvPr/>
        </p:nvSpPr>
        <p:spPr>
          <a:xfrm>
            <a:off x="0" y="136285"/>
            <a:ext cx="9144000" cy="6594108"/>
          </a:xfrm>
          <a:prstGeom prst="rect">
            <a:avLst/>
          </a:prstGeom>
        </p:spPr>
        <p:txBody>
          <a:bodyPr wrap="square">
            <a:spAutoFit/>
          </a:bodyPr>
          <a:lstStyle/>
          <a:p>
            <a:r>
              <a:rPr lang="mr-IN" sz="650" dirty="0">
                <a:latin typeface="Courier New"/>
                <a:cs typeface="Courier New"/>
              </a:rPr>
              <a:t> Show all properties</a:t>
            </a:r>
          </a:p>
          <a:p>
            <a:r>
              <a:rPr lang="mr-IN" sz="650" dirty="0">
                <a:latin typeface="Courier New"/>
                <a:cs typeface="Courier New"/>
              </a:rPr>
              <a:t>                 Alphamap: [1×64 double]</a:t>
            </a:r>
          </a:p>
          <a:p>
            <a:r>
              <a:rPr lang="mr-IN" sz="650" dirty="0">
                <a:latin typeface="Courier New"/>
                <a:cs typeface="Courier New"/>
              </a:rPr>
              <a:t>             BeingDeleted: 'off'</a:t>
            </a:r>
          </a:p>
          <a:p>
            <a:r>
              <a:rPr lang="mr-IN" sz="650" dirty="0">
                <a:latin typeface="Courier New"/>
                <a:cs typeface="Courier New"/>
              </a:rPr>
              <a:t>               BusyAction: 'queue'</a:t>
            </a:r>
          </a:p>
          <a:p>
            <a:r>
              <a:rPr lang="mr-IN" sz="650" dirty="0">
                <a:latin typeface="Courier New"/>
                <a:cs typeface="Courier New"/>
              </a:rPr>
              <a:t>            ButtonDownFcn: ''</a:t>
            </a:r>
          </a:p>
          <a:p>
            <a:r>
              <a:rPr lang="mr-IN" sz="650" dirty="0">
                <a:latin typeface="Courier New"/>
                <a:cs typeface="Courier New"/>
              </a:rPr>
              <a:t>                 Children: [1×1 Axes]</a:t>
            </a:r>
          </a:p>
          <a:p>
            <a:r>
              <a:rPr lang="mr-IN" sz="650" dirty="0">
                <a:latin typeface="Courier New"/>
                <a:cs typeface="Courier New"/>
              </a:rPr>
              <a:t>                 Clipping: 'on'</a:t>
            </a:r>
          </a:p>
          <a:p>
            <a:r>
              <a:rPr lang="mr-IN" sz="650" dirty="0">
                <a:latin typeface="Courier New"/>
                <a:cs typeface="Courier New"/>
              </a:rPr>
              <a:t>          CloseRequestFcn: 'closereq'</a:t>
            </a:r>
          </a:p>
          <a:p>
            <a:r>
              <a:rPr lang="mr-IN" sz="650" dirty="0">
                <a:latin typeface="Courier New"/>
                <a:cs typeface="Courier New"/>
              </a:rPr>
              <a:t>                    Color: [0.940000000000000 0.940000000000000 0.940000000000000]</a:t>
            </a:r>
          </a:p>
          <a:p>
            <a:r>
              <a:rPr lang="mr-IN" sz="650" dirty="0">
                <a:latin typeface="Courier New"/>
                <a:cs typeface="Courier New"/>
              </a:rPr>
              <a:t>                 Colormap: [64×3 double]</a:t>
            </a:r>
          </a:p>
          <a:p>
            <a:r>
              <a:rPr lang="mr-IN" sz="650" dirty="0">
                <a:latin typeface="Courier New"/>
                <a:cs typeface="Courier New"/>
              </a:rPr>
              <a:t>                CreateFcn: ''</a:t>
            </a:r>
          </a:p>
          <a:p>
            <a:r>
              <a:rPr lang="mr-IN" sz="650" dirty="0">
                <a:latin typeface="Courier New"/>
                <a:cs typeface="Courier New"/>
              </a:rPr>
              <a:t>              CurrentAxes: [1×1 Axes]</a:t>
            </a:r>
          </a:p>
          <a:p>
            <a:r>
              <a:rPr lang="mr-IN" sz="650" dirty="0">
                <a:latin typeface="Courier New"/>
                <a:cs typeface="Courier New"/>
              </a:rPr>
              <a:t>         CurrentCharacter: ')'</a:t>
            </a:r>
          </a:p>
          <a:p>
            <a:r>
              <a:rPr lang="mr-IN" sz="650" dirty="0">
                <a:latin typeface="Courier New"/>
                <a:cs typeface="Courier New"/>
              </a:rPr>
              <a:t>            CurrentObject: [0×0 GraphicsPlaceholder]</a:t>
            </a:r>
          </a:p>
          <a:p>
            <a:r>
              <a:rPr lang="mr-IN" sz="650" dirty="0">
                <a:latin typeface="Courier New"/>
                <a:cs typeface="Courier New"/>
              </a:rPr>
              <a:t>             CurrentPoint: [0 0]</a:t>
            </a:r>
          </a:p>
          <a:p>
            <a:r>
              <a:rPr lang="mr-IN" sz="650" dirty="0">
                <a:latin typeface="Courier New"/>
                <a:cs typeface="Courier New"/>
              </a:rPr>
              <a:t>                DeleteFcn: ''</a:t>
            </a:r>
          </a:p>
          <a:p>
            <a:r>
              <a:rPr lang="mr-IN" sz="650" dirty="0">
                <a:latin typeface="Courier New"/>
                <a:cs typeface="Courier New"/>
              </a:rPr>
              <a:t>             DockControls: 'on'</a:t>
            </a:r>
          </a:p>
          <a:p>
            <a:r>
              <a:rPr lang="mr-IN" sz="650" dirty="0">
                <a:latin typeface="Courier New"/>
                <a:cs typeface="Courier New"/>
              </a:rPr>
              <a:t>                 FileName: ''</a:t>
            </a:r>
          </a:p>
          <a:p>
            <a:r>
              <a:rPr lang="mr-IN" sz="650" dirty="0">
                <a:latin typeface="Courier New"/>
                <a:cs typeface="Courier New"/>
              </a:rPr>
              <a:t>        GraphicsSmoothing: 'on'</a:t>
            </a:r>
          </a:p>
          <a:p>
            <a:r>
              <a:rPr lang="mr-IN" sz="650" dirty="0">
                <a:latin typeface="Courier New"/>
                <a:cs typeface="Courier New"/>
              </a:rPr>
              <a:t>         HandleVisibility: 'on'</a:t>
            </a:r>
          </a:p>
          <a:p>
            <a:r>
              <a:rPr lang="mr-IN" sz="650" dirty="0">
                <a:latin typeface="Courier New"/>
                <a:cs typeface="Courier New"/>
              </a:rPr>
              <a:t>            InnerPosition: [440 378 560 420]</a:t>
            </a:r>
          </a:p>
          <a:p>
            <a:r>
              <a:rPr lang="mr-IN" sz="650" dirty="0">
                <a:latin typeface="Courier New"/>
                <a:cs typeface="Courier New"/>
              </a:rPr>
              <a:t>            IntegerHandle: 'on'</a:t>
            </a:r>
          </a:p>
          <a:p>
            <a:r>
              <a:rPr lang="mr-IN" sz="650" dirty="0">
                <a:latin typeface="Courier New"/>
                <a:cs typeface="Courier New"/>
              </a:rPr>
              <a:t>            Interruptible: 'on'</a:t>
            </a:r>
          </a:p>
          <a:p>
            <a:r>
              <a:rPr lang="mr-IN" sz="650" dirty="0">
                <a:latin typeface="Courier New"/>
                <a:cs typeface="Courier New"/>
              </a:rPr>
              <a:t>           InvertHardcopy: 'on'</a:t>
            </a:r>
          </a:p>
          <a:p>
            <a:r>
              <a:rPr lang="mr-IN" sz="650" dirty="0">
                <a:latin typeface="Courier New"/>
                <a:cs typeface="Courier New"/>
              </a:rPr>
              <a:t>              KeyPressFcn: ''</a:t>
            </a:r>
          </a:p>
          <a:p>
            <a:r>
              <a:rPr lang="mr-IN" sz="650" dirty="0">
                <a:latin typeface="Courier New"/>
                <a:cs typeface="Courier New"/>
              </a:rPr>
              <a:t>            KeyReleaseFcn: ''</a:t>
            </a:r>
          </a:p>
          <a:p>
            <a:r>
              <a:rPr lang="mr-IN" sz="650" dirty="0">
                <a:latin typeface="Courier New"/>
                <a:cs typeface="Courier New"/>
              </a:rPr>
              <a:t>                  MenuBar: 'figure'</a:t>
            </a:r>
          </a:p>
          <a:p>
            <a:r>
              <a:rPr lang="mr-IN" sz="650" dirty="0">
                <a:latin typeface="Courier New"/>
                <a:cs typeface="Courier New"/>
              </a:rPr>
              <a:t>                     Name: 'basic histogram plot'</a:t>
            </a:r>
          </a:p>
          <a:p>
            <a:r>
              <a:rPr lang="mr-IN" sz="650" dirty="0">
                <a:latin typeface="Courier New"/>
                <a:cs typeface="Courier New"/>
              </a:rPr>
              <a:t>                 NextPlot: 'add'</a:t>
            </a:r>
          </a:p>
          <a:p>
            <a:r>
              <a:rPr lang="mr-IN" sz="650" dirty="0">
                <a:latin typeface="Courier New"/>
                <a:cs typeface="Courier New"/>
              </a:rPr>
              <a:t>                   Number: 1</a:t>
            </a:r>
          </a:p>
          <a:p>
            <a:r>
              <a:rPr lang="mr-IN" sz="650" dirty="0">
                <a:latin typeface="Courier New"/>
                <a:cs typeface="Courier New"/>
              </a:rPr>
              <a:t>              NumberTitle: 'on'</a:t>
            </a:r>
          </a:p>
          <a:p>
            <a:r>
              <a:rPr lang="mr-IN" sz="650" dirty="0">
                <a:latin typeface="Courier New"/>
                <a:cs typeface="Courier New"/>
              </a:rPr>
              <a:t>            OuterPosition: [440 378 560 493]</a:t>
            </a:r>
          </a:p>
          <a:p>
            <a:r>
              <a:rPr lang="mr-IN" sz="650" dirty="0">
                <a:latin typeface="Courier New"/>
                <a:cs typeface="Courier New"/>
              </a:rPr>
              <a:t>         PaperOrientation: 'portrait'</a:t>
            </a:r>
          </a:p>
          <a:p>
            <a:r>
              <a:rPr lang="mr-IN" sz="650" dirty="0">
                <a:latin typeface="Courier New"/>
                <a:cs typeface="Courier New"/>
              </a:rPr>
              <a:t>            PaperPosition: [0.361111111111111 2.583333333333334 7.777777777777779 5.833333333333332]</a:t>
            </a:r>
          </a:p>
          <a:p>
            <a:r>
              <a:rPr lang="mr-IN" sz="650" dirty="0">
                <a:latin typeface="Courier New"/>
                <a:cs typeface="Courier New"/>
              </a:rPr>
              <a:t>        PaperPositionMode: 'auto'</a:t>
            </a:r>
          </a:p>
          <a:p>
            <a:r>
              <a:rPr lang="mr-IN" sz="650" dirty="0">
                <a:latin typeface="Courier New"/>
                <a:cs typeface="Courier New"/>
              </a:rPr>
              <a:t>                PaperSize: [8.500000000000000 11]</a:t>
            </a:r>
          </a:p>
          <a:p>
            <a:r>
              <a:rPr lang="mr-IN" sz="650" dirty="0">
                <a:latin typeface="Courier New"/>
                <a:cs typeface="Courier New"/>
              </a:rPr>
              <a:t>                PaperType: 'usletter'</a:t>
            </a:r>
          </a:p>
          <a:p>
            <a:r>
              <a:rPr lang="mr-IN" sz="650" dirty="0">
                <a:latin typeface="Courier New"/>
                <a:cs typeface="Courier New"/>
              </a:rPr>
              <a:t>               PaperUnits: 'inches'</a:t>
            </a:r>
          </a:p>
          <a:p>
            <a:r>
              <a:rPr lang="mr-IN" sz="650" dirty="0">
                <a:latin typeface="Courier New"/>
                <a:cs typeface="Courier New"/>
              </a:rPr>
              <a:t>                   Parent: [1×1 Root]</a:t>
            </a:r>
          </a:p>
          <a:p>
            <a:r>
              <a:rPr lang="mr-IN" sz="650" dirty="0">
                <a:latin typeface="Courier New"/>
                <a:cs typeface="Courier New"/>
              </a:rPr>
              <a:t>                  Pointer: 'arrow'</a:t>
            </a:r>
          </a:p>
          <a:p>
            <a:r>
              <a:rPr lang="mr-IN" sz="650" dirty="0">
                <a:latin typeface="Courier New"/>
                <a:cs typeface="Courier New"/>
              </a:rPr>
              <a:t>        PointerShapeCData: [16×16 double]</a:t>
            </a:r>
          </a:p>
          <a:p>
            <a:r>
              <a:rPr lang="mr-IN" sz="650" dirty="0">
                <a:latin typeface="Courier New"/>
                <a:cs typeface="Courier New"/>
              </a:rPr>
              <a:t>      PointerShapeHotSpot: [1 1]</a:t>
            </a:r>
          </a:p>
          <a:p>
            <a:r>
              <a:rPr lang="mr-IN" sz="650" dirty="0">
                <a:latin typeface="Courier New"/>
                <a:cs typeface="Courier New"/>
              </a:rPr>
              <a:t>                 Position: [440 378 560 420]</a:t>
            </a:r>
          </a:p>
          <a:p>
            <a:r>
              <a:rPr lang="mr-IN" sz="650" dirty="0">
                <a:latin typeface="Courier New"/>
                <a:cs typeface="Courier New"/>
              </a:rPr>
              <a:t>                 Renderer: 'opengl'</a:t>
            </a:r>
          </a:p>
          <a:p>
            <a:r>
              <a:rPr lang="mr-IN" sz="650" dirty="0">
                <a:latin typeface="Courier New"/>
                <a:cs typeface="Courier New"/>
              </a:rPr>
              <a:t>             RendererMode: 'auto'</a:t>
            </a:r>
          </a:p>
          <a:p>
            <a:r>
              <a:rPr lang="mr-IN" sz="650" dirty="0">
                <a:latin typeface="Courier New"/>
                <a:cs typeface="Courier New"/>
              </a:rPr>
              <a:t>                   Resize: 'on'</a:t>
            </a:r>
          </a:p>
          <a:p>
            <a:r>
              <a:rPr lang="mr-IN" sz="650" dirty="0">
                <a:latin typeface="Courier New"/>
                <a:cs typeface="Courier New"/>
              </a:rPr>
              <a:t>               Scrollable: 'off'</a:t>
            </a:r>
          </a:p>
          <a:p>
            <a:r>
              <a:rPr lang="mr-IN" sz="650" dirty="0">
                <a:latin typeface="Courier New"/>
                <a:cs typeface="Courier New"/>
              </a:rPr>
              <a:t>            SelectionType: 'normal'</a:t>
            </a:r>
          </a:p>
          <a:p>
            <a:r>
              <a:rPr lang="mr-IN" sz="650" dirty="0">
                <a:latin typeface="Courier New"/>
                <a:cs typeface="Courier New"/>
              </a:rPr>
              <a:t>           SizeChangedFcn: ''</a:t>
            </a:r>
          </a:p>
          <a:p>
            <a:r>
              <a:rPr lang="mr-IN" sz="650" dirty="0">
                <a:latin typeface="Courier New"/>
                <a:cs typeface="Courier New"/>
              </a:rPr>
              <a:t>                      Tag: ''</a:t>
            </a:r>
          </a:p>
          <a:p>
            <a:r>
              <a:rPr lang="mr-IN" sz="650" dirty="0">
                <a:latin typeface="Courier New"/>
                <a:cs typeface="Courier New"/>
              </a:rPr>
              <a:t>                  ToolBar: 'auto'</a:t>
            </a:r>
          </a:p>
          <a:p>
            <a:r>
              <a:rPr lang="mr-IN" sz="650" dirty="0">
                <a:latin typeface="Courier New"/>
                <a:cs typeface="Courier New"/>
              </a:rPr>
              <a:t>                     Type: 'figure'</a:t>
            </a:r>
          </a:p>
          <a:p>
            <a:r>
              <a:rPr lang="mr-IN" sz="650" dirty="0">
                <a:latin typeface="Courier New"/>
                <a:cs typeface="Courier New"/>
              </a:rPr>
              <a:t>            UIContextMenu: [0×0 GraphicsPlaceholder]</a:t>
            </a:r>
          </a:p>
          <a:p>
            <a:r>
              <a:rPr lang="mr-IN" sz="650" dirty="0">
                <a:latin typeface="Courier New"/>
                <a:cs typeface="Courier New"/>
              </a:rPr>
              <a:t>                    Units: 'pixels'</a:t>
            </a:r>
          </a:p>
          <a:p>
            <a:r>
              <a:rPr lang="mr-IN" sz="650" dirty="0">
                <a:latin typeface="Courier New"/>
                <a:cs typeface="Courier New"/>
              </a:rPr>
              <a:t>                 UserData: []</a:t>
            </a:r>
          </a:p>
          <a:p>
            <a:r>
              <a:rPr lang="mr-IN" sz="650" dirty="0">
                <a:latin typeface="Courier New"/>
                <a:cs typeface="Courier New"/>
              </a:rPr>
              <a:t>                  Visible: 'on'</a:t>
            </a:r>
          </a:p>
          <a:p>
            <a:r>
              <a:rPr lang="mr-IN" sz="650" dirty="0">
                <a:latin typeface="Courier New"/>
                <a:cs typeface="Courier New"/>
              </a:rPr>
              <a:t>      WindowButtonDownFcn: ''</a:t>
            </a:r>
          </a:p>
          <a:p>
            <a:r>
              <a:rPr lang="mr-IN" sz="650" dirty="0">
                <a:latin typeface="Courier New"/>
                <a:cs typeface="Courier New"/>
              </a:rPr>
              <a:t>    WindowButtonMotionFcn: ''</a:t>
            </a:r>
          </a:p>
          <a:p>
            <a:r>
              <a:rPr lang="mr-IN" sz="650" dirty="0">
                <a:latin typeface="Courier New"/>
                <a:cs typeface="Courier New"/>
              </a:rPr>
              <a:t>        WindowButtonUpFcn: ''</a:t>
            </a:r>
          </a:p>
          <a:p>
            <a:r>
              <a:rPr lang="mr-IN" sz="650" dirty="0">
                <a:latin typeface="Courier New"/>
                <a:cs typeface="Courier New"/>
              </a:rPr>
              <a:t>        WindowKeyPressFcn: ''</a:t>
            </a:r>
          </a:p>
          <a:p>
            <a:r>
              <a:rPr lang="mr-IN" sz="650" dirty="0">
                <a:latin typeface="Courier New"/>
                <a:cs typeface="Courier New"/>
              </a:rPr>
              <a:t>      WindowKeyReleaseFcn: ''</a:t>
            </a:r>
          </a:p>
          <a:p>
            <a:r>
              <a:rPr lang="mr-IN" sz="650" dirty="0">
                <a:latin typeface="Courier New"/>
                <a:cs typeface="Courier New"/>
              </a:rPr>
              <a:t>     WindowScrollWheelFcn: ''</a:t>
            </a:r>
          </a:p>
          <a:p>
            <a:r>
              <a:rPr lang="mr-IN" sz="650" dirty="0">
                <a:latin typeface="Courier New"/>
                <a:cs typeface="Courier New"/>
              </a:rPr>
              <a:t>              WindowState: 'normal'</a:t>
            </a:r>
          </a:p>
          <a:p>
            <a:r>
              <a:rPr lang="mr-IN" sz="650" dirty="0">
                <a:latin typeface="Courier New"/>
                <a:cs typeface="Courier New"/>
              </a:rPr>
              <a:t>              WindowStyle: 'normal'</a:t>
            </a:r>
          </a:p>
          <a:p>
            <a:r>
              <a:rPr lang="mr-IN" sz="650" dirty="0">
                <a:latin typeface="Courier New"/>
                <a:cs typeface="Courier New"/>
              </a:rPr>
              <a:t>                 XDisplay: 'Quartz’</a:t>
            </a:r>
          </a:p>
        </p:txBody>
      </p:sp>
    </p:spTree>
    <p:extLst>
      <p:ext uri="{BB962C8B-B14F-4D97-AF65-F5344CB8AC3E}">
        <p14:creationId xmlns:p14="http://schemas.microsoft.com/office/powerpoint/2010/main" val="2826769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sp>
        <p:nvSpPr>
          <p:cNvPr id="3" name="Rectangle 2"/>
          <p:cNvSpPr/>
          <p:nvPr/>
        </p:nvSpPr>
        <p:spPr>
          <a:xfrm>
            <a:off x="0" y="457200"/>
            <a:ext cx="9144000" cy="5201423"/>
          </a:xfrm>
          <a:prstGeom prst="rect">
            <a:avLst/>
          </a:prstGeom>
        </p:spPr>
        <p:txBody>
          <a:bodyPr wrap="square">
            <a:spAutoFit/>
          </a:bodyPr>
          <a:lstStyle/>
          <a:p>
            <a:r>
              <a:rPr lang="mr-IN" sz="1200" dirty="0">
                <a:latin typeface="Courier New"/>
                <a:cs typeface="Courier New"/>
              </a:rPr>
              <a:t>&gt;&gt; </a:t>
            </a:r>
            <a:r>
              <a:rPr lang="mr-IN" sz="1200" b="1" dirty="0">
                <a:latin typeface="Courier New"/>
                <a:cs typeface="Courier New"/>
              </a:rPr>
              <a:t>c=gca</a:t>
            </a:r>
          </a:p>
          <a:p>
            <a:r>
              <a:rPr lang="mr-IN" sz="1200" dirty="0">
                <a:latin typeface="Courier New"/>
                <a:cs typeface="Courier New"/>
              </a:rPr>
              <a:t>c = </a:t>
            </a:r>
          </a:p>
          <a:p>
            <a:r>
              <a:rPr lang="mr-IN" sz="1200" dirty="0">
                <a:latin typeface="Courier New"/>
                <a:cs typeface="Courier New"/>
              </a:rPr>
              <a:t>  Axes (basic histogram plot) with properties:</a:t>
            </a:r>
          </a:p>
          <a:p>
            <a:endParaRPr lang="mr-IN" sz="1200" dirty="0">
              <a:latin typeface="Courier New"/>
              <a:cs typeface="Courier New"/>
            </a:endParaRPr>
          </a:p>
          <a:p>
            <a:r>
              <a:rPr lang="mr-IN" sz="1200" dirty="0">
                <a:latin typeface="Courier New"/>
                <a:cs typeface="Courier New"/>
              </a:rPr>
              <a:t>             XLim: [-3.300000000000000 3.300000000000000]</a:t>
            </a:r>
          </a:p>
          <a:p>
            <a:r>
              <a:rPr lang="mr-IN" sz="1200" dirty="0">
                <a:latin typeface="Courier New"/>
                <a:cs typeface="Courier New"/>
              </a:rPr>
              <a:t>             YLim: [0 400]</a:t>
            </a:r>
          </a:p>
          <a:p>
            <a:r>
              <a:rPr lang="mr-IN" sz="1200" dirty="0">
                <a:latin typeface="Courier New"/>
                <a:cs typeface="Courier New"/>
              </a:rPr>
              <a:t>           XScale: 'linear'</a:t>
            </a:r>
          </a:p>
          <a:p>
            <a:r>
              <a:rPr lang="mr-IN" sz="1200" dirty="0">
                <a:latin typeface="Courier New"/>
                <a:cs typeface="Courier New"/>
              </a:rPr>
              <a:t>           YScale: 'linear'</a:t>
            </a:r>
          </a:p>
          <a:p>
            <a:r>
              <a:rPr lang="mr-IN" sz="1200" dirty="0">
                <a:latin typeface="Courier New"/>
                <a:cs typeface="Courier New"/>
              </a:rPr>
              <a:t>    GridLineStyle: '-'</a:t>
            </a:r>
          </a:p>
          <a:p>
            <a:r>
              <a:rPr lang="mr-IN" sz="1200" dirty="0">
                <a:latin typeface="Courier New"/>
                <a:cs typeface="Courier New"/>
              </a:rPr>
              <a:t>         Position: [0.130000000000000 0.123333333333333 0.775000000000000 0.801666666666667]</a:t>
            </a:r>
          </a:p>
          <a:p>
            <a:r>
              <a:rPr lang="mr-IN" sz="1200" dirty="0">
                <a:latin typeface="Courier New"/>
                <a:cs typeface="Courier New"/>
              </a:rPr>
              <a:t>            Units: 'normalized'</a:t>
            </a:r>
          </a:p>
          <a:p>
            <a:endParaRPr lang="mr-IN" sz="1200" dirty="0">
              <a:latin typeface="Courier New"/>
              <a:cs typeface="Courier New"/>
            </a:endParaRPr>
          </a:p>
          <a:p>
            <a:r>
              <a:rPr lang="mr-IN" sz="1200" dirty="0">
                <a:latin typeface="Courier New"/>
                <a:cs typeface="Courier New"/>
              </a:rPr>
              <a:t>  Show all properties</a:t>
            </a:r>
          </a:p>
          <a:p>
            <a:r>
              <a:rPr lang="mr-IN" sz="1200" dirty="0">
                <a:latin typeface="Courier New"/>
                <a:cs typeface="Courier New"/>
              </a:rPr>
              <a:t>&gt;&gt; </a:t>
            </a:r>
            <a:endParaRPr lang="en-US" sz="3200" dirty="0">
              <a:latin typeface="Papyrus"/>
              <a:cs typeface="Papyrus"/>
            </a:endParaRPr>
          </a:p>
          <a:p>
            <a:endParaRPr lang="en-US" sz="1200" dirty="0">
              <a:latin typeface="Papyrus"/>
              <a:cs typeface="Papyrus"/>
            </a:endParaRPr>
          </a:p>
          <a:p>
            <a:endParaRPr lang="en-US" sz="1200" dirty="0">
              <a:latin typeface="Papyrus"/>
              <a:cs typeface="Papyrus"/>
            </a:endParaRPr>
          </a:p>
          <a:p>
            <a:pPr algn="ctr"/>
            <a:r>
              <a:rPr lang="en-US" sz="3200" dirty="0">
                <a:latin typeface="Papyrus"/>
                <a:cs typeface="Papyrus"/>
              </a:rPr>
              <a:t>Next slide shows what happens when you click on “show all properties”</a:t>
            </a:r>
          </a:p>
          <a:p>
            <a:pPr algn="ctr"/>
            <a:endParaRPr lang="en-US" sz="3200" dirty="0">
              <a:latin typeface="Papyrus"/>
              <a:cs typeface="Papyrus"/>
            </a:endParaRPr>
          </a:p>
          <a:p>
            <a:pPr algn="ctr"/>
            <a:r>
              <a:rPr lang="en-US" sz="3200" dirty="0">
                <a:latin typeface="Papyrus"/>
                <a:cs typeface="Papyrus"/>
              </a:rPr>
              <a:t>(there are 138 things in the list!!)</a:t>
            </a:r>
            <a:endParaRPr lang="es-AR" sz="3200" dirty="0">
              <a:latin typeface="Papyrus"/>
              <a:cs typeface="Papyrus"/>
            </a:endParaRPr>
          </a:p>
          <a:p>
            <a:endParaRPr lang="es-AR" sz="1200" dirty="0">
              <a:latin typeface="Courier New"/>
              <a:cs typeface="Courier New"/>
            </a:endParaRPr>
          </a:p>
        </p:txBody>
      </p:sp>
    </p:spTree>
    <p:extLst>
      <p:ext uri="{BB962C8B-B14F-4D97-AF65-F5344CB8AC3E}">
        <p14:creationId xmlns:p14="http://schemas.microsoft.com/office/powerpoint/2010/main" val="2926472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sp>
        <p:nvSpPr>
          <p:cNvPr id="3" name="Rectangle 2"/>
          <p:cNvSpPr/>
          <p:nvPr/>
        </p:nvSpPr>
        <p:spPr>
          <a:xfrm>
            <a:off x="0" y="0"/>
            <a:ext cx="9144000" cy="17327796"/>
          </a:xfrm>
          <a:prstGeom prst="rect">
            <a:avLst/>
          </a:prstGeom>
        </p:spPr>
        <p:txBody>
          <a:bodyPr wrap="square">
            <a:spAutoFit/>
          </a:bodyPr>
          <a:lstStyle/>
          <a:p>
            <a:r>
              <a:rPr lang="mr-IN" sz="800" dirty="0">
                <a:latin typeface="Courier New"/>
                <a:cs typeface="Courier New"/>
              </a:rPr>
              <a:t> Show all properties</a:t>
            </a:r>
          </a:p>
          <a:p>
            <a:r>
              <a:rPr lang="mr-IN" sz="800" dirty="0">
                <a:latin typeface="Courier New"/>
                <a:cs typeface="Courier New"/>
              </a:rPr>
              <a:t>                       ALim: [0 1]</a:t>
            </a:r>
          </a:p>
          <a:p>
            <a:r>
              <a:rPr lang="mr-IN" sz="800" dirty="0">
                <a:latin typeface="Courier New"/>
                <a:cs typeface="Courier New"/>
              </a:rPr>
              <a:t>                   ALimMode: 'auto'</a:t>
            </a:r>
          </a:p>
          <a:p>
            <a:r>
              <a:rPr lang="mr-IN" sz="800" dirty="0">
                <a:latin typeface="Courier New"/>
                <a:cs typeface="Courier New"/>
              </a:rPr>
              <a:t>     ActivePositionProperty: 'outerposition'</a:t>
            </a:r>
          </a:p>
          <a:p>
            <a:r>
              <a:rPr lang="mr-IN" sz="800" dirty="0">
                <a:latin typeface="Courier New"/>
                <a:cs typeface="Courier New"/>
              </a:rPr>
              <a:t>                 AlphaScale: 'linear'</a:t>
            </a:r>
          </a:p>
          <a:p>
            <a:r>
              <a:rPr lang="mr-IN" sz="800" dirty="0">
                <a:latin typeface="Courier New"/>
                <a:cs typeface="Courier New"/>
              </a:rPr>
              <a:t>                   Alphamap: [1×64 double]</a:t>
            </a:r>
          </a:p>
          <a:p>
            <a:r>
              <a:rPr lang="mr-IN" sz="800" dirty="0">
                <a:latin typeface="Courier New"/>
                <a:cs typeface="Courier New"/>
              </a:rPr>
              <a:t>          AmbientLightColor: [1 1 1]</a:t>
            </a:r>
          </a:p>
          <a:p>
            <a:r>
              <a:rPr lang="mr-IN" sz="800" dirty="0">
                <a:latin typeface="Courier New"/>
                <a:cs typeface="Courier New"/>
              </a:rPr>
              <a:t>               BeingDeleted: 'off'</a:t>
            </a:r>
          </a:p>
          <a:p>
            <a:r>
              <a:rPr lang="mr-IN" sz="800" dirty="0">
                <a:latin typeface="Courier New"/>
                <a:cs typeface="Courier New"/>
              </a:rPr>
              <a:t>                        Box: 'on'</a:t>
            </a:r>
          </a:p>
          <a:p>
            <a:r>
              <a:rPr lang="mr-IN" sz="800" dirty="0">
                <a:latin typeface="Courier New"/>
                <a:cs typeface="Courier New"/>
              </a:rPr>
              <a:t>                   BoxStyle: 'back'</a:t>
            </a:r>
          </a:p>
          <a:p>
            <a:r>
              <a:rPr lang="mr-IN" sz="800" dirty="0">
                <a:latin typeface="Courier New"/>
                <a:cs typeface="Courier New"/>
              </a:rPr>
              <a:t>                 BusyAction: 'queue'</a:t>
            </a:r>
          </a:p>
          <a:p>
            <a:r>
              <a:rPr lang="mr-IN" sz="800" dirty="0">
                <a:latin typeface="Courier New"/>
                <a:cs typeface="Courier New"/>
              </a:rPr>
              <a:t>              ButtonDownFcn: ''</a:t>
            </a:r>
          </a:p>
          <a:p>
            <a:r>
              <a:rPr lang="mr-IN" sz="800" dirty="0">
                <a:latin typeface="Courier New"/>
                <a:cs typeface="Courier New"/>
              </a:rPr>
              <a:t>                       CLim: [0 1]</a:t>
            </a:r>
          </a:p>
          <a:p>
            <a:r>
              <a:rPr lang="mr-IN" sz="800" dirty="0">
                <a:latin typeface="Courier New"/>
                <a:cs typeface="Courier New"/>
              </a:rPr>
              <a:t>                   CLimMode: 'auto'</a:t>
            </a:r>
          </a:p>
          <a:p>
            <a:r>
              <a:rPr lang="mr-IN" sz="800" dirty="0">
                <a:latin typeface="Courier New"/>
                <a:cs typeface="Courier New"/>
              </a:rPr>
              <a:t>             CameraPosition: [0 200 17.320508075688771]</a:t>
            </a:r>
          </a:p>
          <a:p>
            <a:r>
              <a:rPr lang="mr-IN" sz="800" dirty="0">
                <a:latin typeface="Courier New"/>
                <a:cs typeface="Courier New"/>
              </a:rPr>
              <a:t>         CameraPositionMode: 'auto'</a:t>
            </a:r>
          </a:p>
          <a:p>
            <a:r>
              <a:rPr lang="mr-IN" sz="800" dirty="0">
                <a:latin typeface="Courier New"/>
                <a:cs typeface="Courier New"/>
              </a:rPr>
              <a:t>               CameraTarget: [0 200 0]</a:t>
            </a:r>
          </a:p>
          <a:p>
            <a:r>
              <a:rPr lang="mr-IN" sz="800" dirty="0">
                <a:latin typeface="Courier New"/>
                <a:cs typeface="Courier New"/>
              </a:rPr>
              <a:t>           CameraTargetMode: 'auto'</a:t>
            </a:r>
          </a:p>
          <a:p>
            <a:r>
              <a:rPr lang="mr-IN" sz="800" dirty="0">
                <a:latin typeface="Courier New"/>
                <a:cs typeface="Courier New"/>
              </a:rPr>
              <a:t>             CameraUpVector: [0 1 0]</a:t>
            </a:r>
          </a:p>
          <a:p>
            <a:r>
              <a:rPr lang="mr-IN" sz="800" dirty="0">
                <a:latin typeface="Courier New"/>
                <a:cs typeface="Courier New"/>
              </a:rPr>
              <a:t>         CameraUpVectorMode: 'auto'</a:t>
            </a:r>
          </a:p>
          <a:p>
            <a:r>
              <a:rPr lang="mr-IN" sz="800" dirty="0">
                <a:latin typeface="Courier New"/>
                <a:cs typeface="Courier New"/>
              </a:rPr>
              <a:t>            CameraViewAngle: 6.608610360311924</a:t>
            </a:r>
          </a:p>
          <a:p>
            <a:r>
              <a:rPr lang="mr-IN" sz="800" dirty="0">
                <a:latin typeface="Courier New"/>
                <a:cs typeface="Courier New"/>
              </a:rPr>
              <a:t>        CameraViewAngleMode: 'auto'</a:t>
            </a:r>
          </a:p>
          <a:p>
            <a:r>
              <a:rPr lang="mr-IN" sz="800" dirty="0">
                <a:latin typeface="Courier New"/>
                <a:cs typeface="Courier New"/>
              </a:rPr>
              <a:t>                   Children: [1×1 Histogram]</a:t>
            </a:r>
          </a:p>
          <a:p>
            <a:r>
              <a:rPr lang="mr-IN" sz="800" dirty="0">
                <a:latin typeface="Courier New"/>
                <a:cs typeface="Courier New"/>
              </a:rPr>
              <a:t>                   Clipping: 'on'</a:t>
            </a:r>
          </a:p>
          <a:p>
            <a:r>
              <a:rPr lang="mr-IN" sz="800" dirty="0">
                <a:latin typeface="Courier New"/>
                <a:cs typeface="Courier New"/>
              </a:rPr>
              <a:t>              ClippingStyle: '3dbox'</a:t>
            </a:r>
          </a:p>
          <a:p>
            <a:r>
              <a:rPr lang="mr-IN" sz="800" dirty="0">
                <a:latin typeface="Courier New"/>
                <a:cs typeface="Courier New"/>
              </a:rPr>
              <a:t>                      Color: [1 1 1]</a:t>
            </a:r>
          </a:p>
          <a:p>
            <a:r>
              <a:rPr lang="mr-IN" sz="800" dirty="0">
                <a:latin typeface="Courier New"/>
                <a:cs typeface="Courier New"/>
              </a:rPr>
              <a:t>                 ColorOrder: [0 0 0]</a:t>
            </a:r>
          </a:p>
          <a:p>
            <a:r>
              <a:rPr lang="mr-IN" sz="800" dirty="0">
                <a:latin typeface="Courier New"/>
                <a:cs typeface="Courier New"/>
              </a:rPr>
              <a:t>            ColorOrderIndex: 1</a:t>
            </a:r>
          </a:p>
          <a:p>
            <a:r>
              <a:rPr lang="mr-IN" sz="800" dirty="0">
                <a:latin typeface="Courier New"/>
                <a:cs typeface="Courier New"/>
              </a:rPr>
              <a:t>                 ColorScale: 'linear'</a:t>
            </a:r>
          </a:p>
          <a:p>
            <a:r>
              <a:rPr lang="mr-IN" sz="800" dirty="0">
                <a:latin typeface="Courier New"/>
                <a:cs typeface="Courier New"/>
              </a:rPr>
              <a:t>                   Colormap: [64×3 double]</a:t>
            </a:r>
          </a:p>
          <a:p>
            <a:r>
              <a:rPr lang="mr-IN" sz="800" dirty="0">
                <a:latin typeface="Courier New"/>
                <a:cs typeface="Courier New"/>
              </a:rPr>
              <a:t>                  CreateFcn: ''</a:t>
            </a:r>
          </a:p>
          <a:p>
            <a:r>
              <a:rPr lang="mr-IN" sz="800" dirty="0">
                <a:latin typeface="Courier New"/>
                <a:cs typeface="Courier New"/>
              </a:rPr>
              <a:t>               CurrentPoint: [2×3 double]</a:t>
            </a:r>
          </a:p>
          <a:p>
            <a:r>
              <a:rPr lang="mr-IN" sz="800" dirty="0">
                <a:latin typeface="Courier New"/>
                <a:cs typeface="Courier New"/>
              </a:rPr>
              <a:t>            DataAspectRatio: [3.300000000000000 200 1]</a:t>
            </a:r>
          </a:p>
          <a:p>
            <a:r>
              <a:rPr lang="mr-IN" sz="800" dirty="0">
                <a:latin typeface="Courier New"/>
                <a:cs typeface="Courier New"/>
              </a:rPr>
              <a:t>        DataAspectRatioMode: 'auto'</a:t>
            </a:r>
          </a:p>
          <a:p>
            <a:r>
              <a:rPr lang="mr-IN" sz="800" dirty="0">
                <a:latin typeface="Courier New"/>
                <a:cs typeface="Courier New"/>
              </a:rPr>
              <a:t>                  DeleteFcn: ''</a:t>
            </a:r>
          </a:p>
          <a:p>
            <a:r>
              <a:rPr lang="mr-IN" sz="800" dirty="0">
                <a:latin typeface="Courier New"/>
                <a:cs typeface="Courier New"/>
              </a:rPr>
              <a:t>                  FontAngle: 'normal'</a:t>
            </a:r>
          </a:p>
          <a:p>
            <a:r>
              <a:rPr lang="mr-IN" sz="800" dirty="0">
                <a:latin typeface="Courier New"/>
                <a:cs typeface="Courier New"/>
              </a:rPr>
              <a:t>                   FontName: 'Helvetica'</a:t>
            </a:r>
          </a:p>
          <a:p>
            <a:r>
              <a:rPr lang="mr-IN" sz="800" dirty="0">
                <a:latin typeface="Courier New"/>
                <a:cs typeface="Courier New"/>
              </a:rPr>
              <a:t>                   FontSize: 18</a:t>
            </a:r>
          </a:p>
          <a:p>
            <a:r>
              <a:rPr lang="mr-IN" sz="800" dirty="0">
                <a:latin typeface="Courier New"/>
                <a:cs typeface="Courier New"/>
              </a:rPr>
              <a:t>               FontSizeMode: 'auto'</a:t>
            </a:r>
          </a:p>
          <a:p>
            <a:r>
              <a:rPr lang="mr-IN" sz="800" dirty="0">
                <a:latin typeface="Courier New"/>
                <a:cs typeface="Courier New"/>
              </a:rPr>
              <a:t>              FontSmoothing: 'on'</a:t>
            </a:r>
          </a:p>
          <a:p>
            <a:r>
              <a:rPr lang="mr-IN" sz="800" dirty="0">
                <a:latin typeface="Courier New"/>
                <a:cs typeface="Courier New"/>
              </a:rPr>
              <a:t>                  FontUnits: 'points'</a:t>
            </a:r>
          </a:p>
          <a:p>
            <a:r>
              <a:rPr lang="mr-IN" sz="800" dirty="0">
                <a:latin typeface="Courier New"/>
                <a:cs typeface="Courier New"/>
              </a:rPr>
              <a:t>                 FontWeight: 'normal'</a:t>
            </a:r>
          </a:p>
          <a:p>
            <a:r>
              <a:rPr lang="mr-IN" sz="800" dirty="0">
                <a:latin typeface="Courier New"/>
                <a:cs typeface="Courier New"/>
              </a:rPr>
              <a:t>                  GridAlpha: 0.150000000000000</a:t>
            </a:r>
          </a:p>
          <a:p>
            <a:r>
              <a:rPr lang="mr-IN" sz="800" dirty="0">
                <a:latin typeface="Courier New"/>
                <a:cs typeface="Courier New"/>
              </a:rPr>
              <a:t>              GridAlphaMode: 'auto'</a:t>
            </a:r>
          </a:p>
          <a:p>
            <a:r>
              <a:rPr lang="mr-IN" sz="800" dirty="0">
                <a:latin typeface="Courier New"/>
                <a:cs typeface="Courier New"/>
              </a:rPr>
              <a:t>                  GridColor: [0.150000000000000 0.150000000000000 0.150000000000000]</a:t>
            </a:r>
          </a:p>
          <a:p>
            <a:r>
              <a:rPr lang="mr-IN" sz="800" dirty="0">
                <a:latin typeface="Courier New"/>
                <a:cs typeface="Courier New"/>
              </a:rPr>
              <a:t>              GridColorMode: 'auto'</a:t>
            </a:r>
          </a:p>
          <a:p>
            <a:r>
              <a:rPr lang="mr-IN" sz="800" dirty="0">
                <a:latin typeface="Courier New"/>
                <a:cs typeface="Courier New"/>
              </a:rPr>
              <a:t>              GridLineStyle: '-'</a:t>
            </a:r>
          </a:p>
          <a:p>
            <a:r>
              <a:rPr lang="mr-IN" sz="800" dirty="0">
                <a:latin typeface="Courier New"/>
                <a:cs typeface="Courier New"/>
              </a:rPr>
              <a:t>           HandleVisibility: 'on'</a:t>
            </a:r>
          </a:p>
          <a:p>
            <a:r>
              <a:rPr lang="mr-IN" sz="800" dirty="0">
                <a:latin typeface="Courier New"/>
                <a:cs typeface="Courier New"/>
              </a:rPr>
              <a:t>                    HitTest: 'on'</a:t>
            </a:r>
          </a:p>
          <a:p>
            <a:r>
              <a:rPr lang="mr-IN" sz="800" dirty="0">
                <a:latin typeface="Courier New"/>
                <a:cs typeface="Courier New"/>
              </a:rPr>
              <a:t>               Interactions: [1×1 matlab.graphics.interaction.interface.DefaultAxesInteractionSet]</a:t>
            </a:r>
          </a:p>
          <a:p>
            <a:r>
              <a:rPr lang="mr-IN" sz="800" dirty="0">
                <a:latin typeface="Courier New"/>
                <a:cs typeface="Courier New"/>
              </a:rPr>
              <a:t>              Interruptible: 'on'</a:t>
            </a:r>
          </a:p>
          <a:p>
            <a:r>
              <a:rPr lang="mr-IN" sz="800" dirty="0">
                <a:latin typeface="Courier New"/>
                <a:cs typeface="Courier New"/>
              </a:rPr>
              <a:t>    LabelFontSizeMultiplier: 1.100000000000000</a:t>
            </a:r>
          </a:p>
          <a:p>
            <a:r>
              <a:rPr lang="mr-IN" sz="800" dirty="0">
                <a:latin typeface="Courier New"/>
                <a:cs typeface="Courier New"/>
              </a:rPr>
              <a:t>                      Layer: 'bottom'</a:t>
            </a:r>
          </a:p>
          <a:p>
            <a:r>
              <a:rPr lang="mr-IN" sz="800" dirty="0">
                <a:latin typeface="Courier New"/>
                <a:cs typeface="Courier New"/>
              </a:rPr>
              <a:t>                     Legend: [0×0 GraphicsPlaceholder]</a:t>
            </a:r>
          </a:p>
          <a:p>
            <a:r>
              <a:rPr lang="mr-IN" sz="800" dirty="0">
                <a:latin typeface="Courier New"/>
                <a:cs typeface="Courier New"/>
              </a:rPr>
              <a:t>             LineStyleOrder: [5×2 char]</a:t>
            </a:r>
          </a:p>
          <a:p>
            <a:r>
              <a:rPr lang="mr-IN" sz="800" dirty="0">
                <a:latin typeface="Courier New"/>
                <a:cs typeface="Courier New"/>
              </a:rPr>
              <a:t>        LineStyleOrderIndex: 1</a:t>
            </a:r>
          </a:p>
          <a:p>
            <a:r>
              <a:rPr lang="mr-IN" sz="800" dirty="0">
                <a:latin typeface="Courier New"/>
                <a:cs typeface="Courier New"/>
              </a:rPr>
              <a:t>                  LineWidth: 0.500000000000000</a:t>
            </a:r>
          </a:p>
          <a:p>
            <a:r>
              <a:rPr lang="mr-IN" sz="800" dirty="0">
                <a:latin typeface="Courier New"/>
                <a:cs typeface="Courier New"/>
              </a:rPr>
              <a:t>             MinorGridAlpha: 0.250000000000000</a:t>
            </a:r>
          </a:p>
          <a:p>
            <a:r>
              <a:rPr lang="mr-IN" sz="800" dirty="0">
                <a:latin typeface="Courier New"/>
                <a:cs typeface="Courier New"/>
              </a:rPr>
              <a:t>         MinorGridAlphaMode: 'auto'</a:t>
            </a:r>
          </a:p>
          <a:p>
            <a:r>
              <a:rPr lang="mr-IN" sz="800" dirty="0">
                <a:latin typeface="Courier New"/>
                <a:cs typeface="Courier New"/>
              </a:rPr>
              <a:t>             MinorGridColor: [0.100000000000000 0.100000000000000 0.100000000000000]</a:t>
            </a:r>
          </a:p>
          <a:p>
            <a:r>
              <a:rPr lang="mr-IN" sz="800" dirty="0">
                <a:latin typeface="Courier New"/>
                <a:cs typeface="Courier New"/>
              </a:rPr>
              <a:t>         MinorGridColorMode: 'auto'</a:t>
            </a:r>
          </a:p>
          <a:p>
            <a:r>
              <a:rPr lang="mr-IN" sz="800" dirty="0">
                <a:latin typeface="Courier New"/>
                <a:cs typeface="Courier New"/>
              </a:rPr>
              <a:t>         MinorGridLineStyle: ':'</a:t>
            </a:r>
          </a:p>
          <a:p>
            <a:r>
              <a:rPr lang="mr-IN" sz="800" dirty="0">
                <a:latin typeface="Courier New"/>
                <a:cs typeface="Courier New"/>
              </a:rPr>
              <a:t>                   NextPlot: 'replace'</a:t>
            </a:r>
          </a:p>
          <a:p>
            <a:r>
              <a:rPr lang="mr-IN" sz="800" dirty="0">
                <a:latin typeface="Courier New"/>
                <a:cs typeface="Courier New"/>
              </a:rPr>
              <a:t>              OuterPosition: [0 0 1 1]</a:t>
            </a:r>
          </a:p>
          <a:p>
            <a:r>
              <a:rPr lang="mr-IN" sz="800" dirty="0">
                <a:latin typeface="Courier New"/>
                <a:cs typeface="Courier New"/>
              </a:rPr>
              <a:t>                     Parent: [1×1 Figure]</a:t>
            </a:r>
          </a:p>
          <a:p>
            <a:r>
              <a:rPr lang="mr-IN" sz="800" dirty="0">
                <a:latin typeface="Courier New"/>
                <a:cs typeface="Courier New"/>
              </a:rPr>
              <a:t>              PickableParts: 'visible'</a:t>
            </a:r>
          </a:p>
          <a:p>
            <a:r>
              <a:rPr lang="mr-IN" sz="800" dirty="0">
                <a:latin typeface="Courier New"/>
                <a:cs typeface="Courier New"/>
              </a:rPr>
              <a:t>         PlotBoxAspectRatio: [1 0.776497707072624 0.776497707072624]</a:t>
            </a:r>
          </a:p>
          <a:p>
            <a:r>
              <a:rPr lang="mr-IN" sz="800" dirty="0">
                <a:latin typeface="Courier New"/>
                <a:cs typeface="Courier New"/>
              </a:rPr>
              <a:t>     PlotBoxAspectRatioMode: 'auto'</a:t>
            </a:r>
          </a:p>
          <a:p>
            <a:r>
              <a:rPr lang="mr-IN" sz="800" dirty="0">
                <a:latin typeface="Courier New"/>
                <a:cs typeface="Courier New"/>
              </a:rPr>
              <a:t>                   Position: [0.130000000000000 0.123333333333333 0.775000000000000 0.801666666666667]</a:t>
            </a:r>
          </a:p>
          <a:p>
            <a:r>
              <a:rPr lang="mr-IN" sz="800" dirty="0">
                <a:latin typeface="Courier New"/>
                <a:cs typeface="Courier New"/>
              </a:rPr>
              <a:t>                 Projection: 'orthographic'</a:t>
            </a:r>
          </a:p>
          <a:p>
            <a:r>
              <a:rPr lang="mr-IN" sz="800" dirty="0">
                <a:latin typeface="Courier New"/>
                <a:cs typeface="Courier New"/>
              </a:rPr>
              <a:t>                   Selected: 'off'</a:t>
            </a:r>
          </a:p>
          <a:p>
            <a:r>
              <a:rPr lang="mr-IN" sz="800" dirty="0">
                <a:latin typeface="Courier New"/>
                <a:cs typeface="Courier New"/>
              </a:rPr>
              <a:t>         SelectionHighlight: 'on'</a:t>
            </a:r>
          </a:p>
          <a:p>
            <a:r>
              <a:rPr lang="mr-IN" sz="800" dirty="0">
                <a:latin typeface="Courier New"/>
                <a:cs typeface="Courier New"/>
              </a:rPr>
              <a:t>                 SortMethod: 'childorder'</a:t>
            </a:r>
          </a:p>
          <a:p>
            <a:r>
              <a:rPr lang="mr-IN" sz="800" dirty="0">
                <a:latin typeface="Courier New"/>
                <a:cs typeface="Courier New"/>
              </a:rPr>
              <a:t>                        Tag: ''</a:t>
            </a:r>
          </a:p>
          <a:p>
            <a:r>
              <a:rPr lang="mr-IN" sz="800" dirty="0">
                <a:latin typeface="Courier New"/>
                <a:cs typeface="Courier New"/>
              </a:rPr>
              <a:t>                    TickDir: 'in'</a:t>
            </a:r>
          </a:p>
          <a:p>
            <a:r>
              <a:rPr lang="mr-IN" sz="800" dirty="0">
                <a:latin typeface="Courier New"/>
                <a:cs typeface="Courier New"/>
              </a:rPr>
              <a:t>                TickDirMode: 'auto'</a:t>
            </a:r>
          </a:p>
          <a:p>
            <a:r>
              <a:rPr lang="mr-IN" sz="800" dirty="0">
                <a:latin typeface="Courier New"/>
                <a:cs typeface="Courier New"/>
              </a:rPr>
              <a:t>       TickLabelInterpreter: 'tex'</a:t>
            </a:r>
          </a:p>
          <a:p>
            <a:r>
              <a:rPr lang="mr-IN" sz="800" dirty="0">
                <a:latin typeface="Courier New"/>
                <a:cs typeface="Courier New"/>
              </a:rPr>
              <a:t>                 TickLength: [0.010000000000000 0.025000000000000]</a:t>
            </a:r>
          </a:p>
          <a:p>
            <a:r>
              <a:rPr lang="mr-IN" sz="800" dirty="0">
                <a:latin typeface="Courier New"/>
                <a:cs typeface="Courier New"/>
              </a:rPr>
              <a:t>                 TightInset: [0.111785708686490 0.122857142857143 0 0.068928571428571]</a:t>
            </a:r>
          </a:p>
          <a:p>
            <a:r>
              <a:rPr lang="mr-IN" sz="800" dirty="0">
                <a:latin typeface="Courier New"/>
                <a:cs typeface="Courier New"/>
              </a:rPr>
              <a:t>                      Title: [1×1 Text]</a:t>
            </a:r>
          </a:p>
          <a:p>
            <a:r>
              <a:rPr lang="mr-IN" sz="800" dirty="0">
                <a:latin typeface="Courier New"/>
                <a:cs typeface="Courier New"/>
              </a:rPr>
              <a:t>    TitleFontSizeMultiplier: 1.100000000000000</a:t>
            </a:r>
          </a:p>
          <a:p>
            <a:r>
              <a:rPr lang="mr-IN" sz="800" dirty="0">
                <a:latin typeface="Courier New"/>
                <a:cs typeface="Courier New"/>
              </a:rPr>
              <a:t>            TitleFontWeight: 'bold'</a:t>
            </a:r>
          </a:p>
          <a:p>
            <a:r>
              <a:rPr lang="mr-IN" sz="800" dirty="0">
                <a:latin typeface="Courier New"/>
                <a:cs typeface="Courier New"/>
              </a:rPr>
              <a:t>                    Toolbar: [1×1 AxesToolbar]</a:t>
            </a:r>
          </a:p>
          <a:p>
            <a:r>
              <a:rPr lang="mr-IN" sz="800" dirty="0">
                <a:latin typeface="Courier New"/>
                <a:cs typeface="Courier New"/>
              </a:rPr>
              <a:t>                       Type: 'axes'</a:t>
            </a:r>
          </a:p>
          <a:p>
            <a:r>
              <a:rPr lang="mr-IN" sz="800" dirty="0">
                <a:latin typeface="Courier New"/>
                <a:cs typeface="Courier New"/>
              </a:rPr>
              <a:t>              UIContextMenu: [0×0 GraphicsPlaceholder]</a:t>
            </a:r>
          </a:p>
          <a:p>
            <a:r>
              <a:rPr lang="mr-IN" sz="800" dirty="0">
                <a:latin typeface="Courier New"/>
                <a:cs typeface="Courier New"/>
              </a:rPr>
              <a:t>                      Units: 'normalized'</a:t>
            </a:r>
          </a:p>
          <a:p>
            <a:r>
              <a:rPr lang="mr-IN" sz="800" dirty="0">
                <a:latin typeface="Courier New"/>
                <a:cs typeface="Courier New"/>
              </a:rPr>
              <a:t>                   UserData: []</a:t>
            </a:r>
          </a:p>
          <a:p>
            <a:r>
              <a:rPr lang="mr-IN" sz="800" dirty="0">
                <a:latin typeface="Courier New"/>
                <a:cs typeface="Courier New"/>
              </a:rPr>
              <a:t>                       View: [0 90]</a:t>
            </a:r>
          </a:p>
          <a:p>
            <a:r>
              <a:rPr lang="mr-IN" sz="800" dirty="0">
                <a:latin typeface="Courier New"/>
                <a:cs typeface="Courier New"/>
              </a:rPr>
              <a:t>                    Visible: 'on'</a:t>
            </a:r>
          </a:p>
          <a:p>
            <a:r>
              <a:rPr lang="mr-IN" sz="800" dirty="0">
                <a:latin typeface="Courier New"/>
                <a:cs typeface="Courier New"/>
              </a:rPr>
              <a:t>                      XAxis: [1×1 NumericRuler]</a:t>
            </a:r>
          </a:p>
          <a:p>
            <a:r>
              <a:rPr lang="mr-IN" sz="800" dirty="0">
                <a:latin typeface="Courier New"/>
                <a:cs typeface="Courier New"/>
              </a:rPr>
              <a:t>              XAxisLocation: 'bottom'</a:t>
            </a:r>
          </a:p>
          <a:p>
            <a:r>
              <a:rPr lang="mr-IN" sz="800" dirty="0">
                <a:latin typeface="Courier New"/>
                <a:cs typeface="Courier New"/>
              </a:rPr>
              <a:t>                     XColor: [0.150000000000000 0.150000000000000 0.150000000000000]</a:t>
            </a:r>
          </a:p>
          <a:p>
            <a:r>
              <a:rPr lang="mr-IN" sz="800" dirty="0">
                <a:latin typeface="Courier New"/>
                <a:cs typeface="Courier New"/>
              </a:rPr>
              <a:t>                 XColorMode: 'auto'</a:t>
            </a:r>
          </a:p>
          <a:p>
            <a:r>
              <a:rPr lang="mr-IN" sz="800" dirty="0">
                <a:latin typeface="Courier New"/>
                <a:cs typeface="Courier New"/>
              </a:rPr>
              <a:t>                       XDir: 'normal'</a:t>
            </a:r>
          </a:p>
          <a:p>
            <a:r>
              <a:rPr lang="mr-IN" sz="800" dirty="0">
                <a:latin typeface="Courier New"/>
                <a:cs typeface="Courier New"/>
              </a:rPr>
              <a:t>                      XGrid: 'off'</a:t>
            </a:r>
          </a:p>
          <a:p>
            <a:r>
              <a:rPr lang="mr-IN" sz="800" dirty="0">
                <a:latin typeface="Courier New"/>
                <a:cs typeface="Courier New"/>
              </a:rPr>
              <a:t>                     XLabel: [1×1 Text]</a:t>
            </a:r>
          </a:p>
          <a:p>
            <a:r>
              <a:rPr lang="mr-IN" sz="800" dirty="0">
                <a:latin typeface="Courier New"/>
                <a:cs typeface="Courier New"/>
              </a:rPr>
              <a:t>                       XLim: [-3.300000000000000 3.300000000000000]</a:t>
            </a:r>
          </a:p>
          <a:p>
            <a:r>
              <a:rPr lang="mr-IN" sz="800" dirty="0">
                <a:latin typeface="Courier New"/>
                <a:cs typeface="Courier New"/>
              </a:rPr>
              <a:t>                   XLimMode: 'auto'</a:t>
            </a:r>
          </a:p>
          <a:p>
            <a:r>
              <a:rPr lang="mr-IN" sz="800" dirty="0">
                <a:latin typeface="Courier New"/>
                <a:cs typeface="Courier New"/>
              </a:rPr>
              <a:t>                 XMinorGrid: 'off'</a:t>
            </a:r>
          </a:p>
          <a:p>
            <a:r>
              <a:rPr lang="mr-IN" sz="800" dirty="0">
                <a:latin typeface="Courier New"/>
                <a:cs typeface="Courier New"/>
              </a:rPr>
              <a:t>                 XMinorTick: 'off'</a:t>
            </a:r>
          </a:p>
          <a:p>
            <a:r>
              <a:rPr lang="mr-IN" sz="800" dirty="0">
                <a:latin typeface="Courier New"/>
                <a:cs typeface="Courier New"/>
              </a:rPr>
              <a:t>                     XScale: 'linear'</a:t>
            </a:r>
          </a:p>
          <a:p>
            <a:r>
              <a:rPr lang="mr-IN" sz="800" dirty="0">
                <a:latin typeface="Courier New"/>
                <a:cs typeface="Courier New"/>
              </a:rPr>
              <a:t>                      XTick: [-3 -2 -1 0 1 2 3]</a:t>
            </a:r>
          </a:p>
          <a:p>
            <a:r>
              <a:rPr lang="mr-IN" sz="800" dirty="0">
                <a:latin typeface="Courier New"/>
                <a:cs typeface="Courier New"/>
              </a:rPr>
              <a:t>                 XTickLabel: {7×1 cell}</a:t>
            </a:r>
          </a:p>
          <a:p>
            <a:r>
              <a:rPr lang="mr-IN" sz="800" dirty="0">
                <a:latin typeface="Courier New"/>
                <a:cs typeface="Courier New"/>
              </a:rPr>
              <a:t>             XTickLabelMode: 'auto'</a:t>
            </a:r>
          </a:p>
          <a:p>
            <a:r>
              <a:rPr lang="mr-IN" sz="800" dirty="0">
                <a:latin typeface="Courier New"/>
                <a:cs typeface="Courier New"/>
              </a:rPr>
              <a:t>         XTickLabelRotation: 0</a:t>
            </a:r>
          </a:p>
          <a:p>
            <a:r>
              <a:rPr lang="mr-IN" sz="800" dirty="0">
                <a:latin typeface="Courier New"/>
                <a:cs typeface="Courier New"/>
              </a:rPr>
              <a:t>                  XTickMode: 'auto'</a:t>
            </a:r>
          </a:p>
          <a:p>
            <a:r>
              <a:rPr lang="mr-IN" sz="800" dirty="0">
                <a:latin typeface="Courier New"/>
                <a:cs typeface="Courier New"/>
              </a:rPr>
              <a:t>                      YAxis: [1×1 NumericRuler]</a:t>
            </a:r>
          </a:p>
          <a:p>
            <a:r>
              <a:rPr lang="mr-IN" sz="800" dirty="0">
                <a:latin typeface="Courier New"/>
                <a:cs typeface="Courier New"/>
              </a:rPr>
              <a:t>              YAxisLocation: 'left'</a:t>
            </a:r>
          </a:p>
          <a:p>
            <a:r>
              <a:rPr lang="mr-IN" sz="800" dirty="0">
                <a:latin typeface="Courier New"/>
                <a:cs typeface="Courier New"/>
              </a:rPr>
              <a:t>                     YColor: [0.150000000000000 0.150000000000000 0.150000000000000]</a:t>
            </a:r>
          </a:p>
          <a:p>
            <a:r>
              <a:rPr lang="mr-IN" sz="800" dirty="0">
                <a:latin typeface="Courier New"/>
                <a:cs typeface="Courier New"/>
              </a:rPr>
              <a:t>                 YColorMode: 'auto'</a:t>
            </a:r>
          </a:p>
          <a:p>
            <a:r>
              <a:rPr lang="mr-IN" sz="800" dirty="0">
                <a:latin typeface="Courier New"/>
                <a:cs typeface="Courier New"/>
              </a:rPr>
              <a:t>                       YDir: 'normal'</a:t>
            </a:r>
          </a:p>
          <a:p>
            <a:r>
              <a:rPr lang="mr-IN" sz="800" dirty="0">
                <a:latin typeface="Courier New"/>
                <a:cs typeface="Courier New"/>
              </a:rPr>
              <a:t>                      YGrid: 'off'</a:t>
            </a:r>
          </a:p>
          <a:p>
            <a:r>
              <a:rPr lang="mr-IN" sz="800" dirty="0">
                <a:latin typeface="Courier New"/>
                <a:cs typeface="Courier New"/>
              </a:rPr>
              <a:t>                     YLabel: [1×1 Text]</a:t>
            </a:r>
          </a:p>
          <a:p>
            <a:r>
              <a:rPr lang="mr-IN" sz="800" dirty="0">
                <a:latin typeface="Courier New"/>
                <a:cs typeface="Courier New"/>
              </a:rPr>
              <a:t>                       YLim: [0 400]</a:t>
            </a:r>
          </a:p>
          <a:p>
            <a:r>
              <a:rPr lang="mr-IN" sz="800" dirty="0">
                <a:latin typeface="Courier New"/>
                <a:cs typeface="Courier New"/>
              </a:rPr>
              <a:t>                   YLimMode: 'auto'</a:t>
            </a:r>
          </a:p>
          <a:p>
            <a:r>
              <a:rPr lang="mr-IN" sz="800" dirty="0">
                <a:latin typeface="Courier New"/>
                <a:cs typeface="Courier New"/>
              </a:rPr>
              <a:t>                 YMinorGrid: 'off'</a:t>
            </a:r>
          </a:p>
          <a:p>
            <a:r>
              <a:rPr lang="mr-IN" sz="800" dirty="0">
                <a:latin typeface="Courier New"/>
                <a:cs typeface="Courier New"/>
              </a:rPr>
              <a:t>                 YMinorTick: 'off'</a:t>
            </a:r>
          </a:p>
          <a:p>
            <a:r>
              <a:rPr lang="mr-IN" sz="800" dirty="0">
                <a:latin typeface="Courier New"/>
                <a:cs typeface="Courier New"/>
              </a:rPr>
              <a:t>                     YScale: 'linear'</a:t>
            </a:r>
          </a:p>
          <a:p>
            <a:r>
              <a:rPr lang="mr-IN" sz="800" dirty="0">
                <a:latin typeface="Courier New"/>
                <a:cs typeface="Courier New"/>
              </a:rPr>
              <a:t>                      YTick: [0 50 100 150 200 250 300 350 400]</a:t>
            </a:r>
          </a:p>
          <a:p>
            <a:r>
              <a:rPr lang="mr-IN" sz="800" dirty="0">
                <a:latin typeface="Courier New"/>
                <a:cs typeface="Courier New"/>
              </a:rPr>
              <a:t>                 YTickLabel: {9×1 cell}</a:t>
            </a:r>
          </a:p>
          <a:p>
            <a:r>
              <a:rPr lang="mr-IN" sz="800" dirty="0">
                <a:latin typeface="Courier New"/>
                <a:cs typeface="Courier New"/>
              </a:rPr>
              <a:t>             YTickLabelMode: 'auto'</a:t>
            </a:r>
          </a:p>
          <a:p>
            <a:r>
              <a:rPr lang="mr-IN" sz="800" dirty="0">
                <a:latin typeface="Courier New"/>
                <a:cs typeface="Courier New"/>
              </a:rPr>
              <a:t>         YTickLabelRotation: 0</a:t>
            </a:r>
          </a:p>
          <a:p>
            <a:r>
              <a:rPr lang="mr-IN" sz="800" dirty="0">
                <a:latin typeface="Courier New"/>
                <a:cs typeface="Courier New"/>
              </a:rPr>
              <a:t>                  YTickMode: 'auto'</a:t>
            </a:r>
          </a:p>
          <a:p>
            <a:r>
              <a:rPr lang="mr-IN" sz="800" dirty="0">
                <a:latin typeface="Courier New"/>
                <a:cs typeface="Courier New"/>
              </a:rPr>
              <a:t>                      ZAxis: [1×1 NumericRuler]</a:t>
            </a:r>
          </a:p>
          <a:p>
            <a:r>
              <a:rPr lang="mr-IN" sz="800" dirty="0">
                <a:latin typeface="Courier New"/>
                <a:cs typeface="Courier New"/>
              </a:rPr>
              <a:t>                     ZColor: [0.150000000000000 0.150000000000000 0.150000000000000]</a:t>
            </a:r>
          </a:p>
          <a:p>
            <a:r>
              <a:rPr lang="mr-IN" sz="800" dirty="0">
                <a:latin typeface="Courier New"/>
                <a:cs typeface="Courier New"/>
              </a:rPr>
              <a:t>                 ZColorMode: 'auto'</a:t>
            </a:r>
          </a:p>
          <a:p>
            <a:r>
              <a:rPr lang="mr-IN" sz="800" dirty="0">
                <a:latin typeface="Courier New"/>
                <a:cs typeface="Courier New"/>
              </a:rPr>
              <a:t>                       ZDir: 'normal'</a:t>
            </a:r>
          </a:p>
          <a:p>
            <a:r>
              <a:rPr lang="mr-IN" sz="800" dirty="0">
                <a:latin typeface="Courier New"/>
                <a:cs typeface="Courier New"/>
              </a:rPr>
              <a:t>                      ZGrid: 'off'</a:t>
            </a:r>
          </a:p>
          <a:p>
            <a:r>
              <a:rPr lang="mr-IN" sz="800" dirty="0">
                <a:latin typeface="Courier New"/>
                <a:cs typeface="Courier New"/>
              </a:rPr>
              <a:t>                     ZLabel: [1×1 Text]</a:t>
            </a:r>
          </a:p>
          <a:p>
            <a:r>
              <a:rPr lang="mr-IN" sz="800" dirty="0">
                <a:latin typeface="Courier New"/>
                <a:cs typeface="Courier New"/>
              </a:rPr>
              <a:t>                       ZLim: [-1 1]</a:t>
            </a:r>
          </a:p>
          <a:p>
            <a:r>
              <a:rPr lang="mr-IN" sz="800" dirty="0">
                <a:latin typeface="Courier New"/>
                <a:cs typeface="Courier New"/>
              </a:rPr>
              <a:t>                   ZLimMode: 'auto'</a:t>
            </a:r>
          </a:p>
          <a:p>
            <a:r>
              <a:rPr lang="mr-IN" sz="800" dirty="0">
                <a:latin typeface="Courier New"/>
                <a:cs typeface="Courier New"/>
              </a:rPr>
              <a:t>                 ZMinorGrid: 'off'</a:t>
            </a:r>
          </a:p>
          <a:p>
            <a:r>
              <a:rPr lang="mr-IN" sz="800" dirty="0">
                <a:latin typeface="Courier New"/>
                <a:cs typeface="Courier New"/>
              </a:rPr>
              <a:t>                 ZMinorTick: 'off'</a:t>
            </a:r>
          </a:p>
          <a:p>
            <a:r>
              <a:rPr lang="mr-IN" sz="800" dirty="0">
                <a:latin typeface="Courier New"/>
                <a:cs typeface="Courier New"/>
              </a:rPr>
              <a:t>                     ZScale: 'linear'</a:t>
            </a:r>
          </a:p>
          <a:p>
            <a:r>
              <a:rPr lang="mr-IN" sz="800" dirty="0">
                <a:latin typeface="Courier New"/>
                <a:cs typeface="Courier New"/>
              </a:rPr>
              <a:t>                      ZTick: [-1 0 1]</a:t>
            </a:r>
          </a:p>
          <a:p>
            <a:r>
              <a:rPr lang="mr-IN" sz="800" dirty="0">
                <a:latin typeface="Courier New"/>
                <a:cs typeface="Courier New"/>
              </a:rPr>
              <a:t>                 ZTickLabel: ''</a:t>
            </a:r>
          </a:p>
          <a:p>
            <a:r>
              <a:rPr lang="mr-IN" sz="800" dirty="0">
                <a:latin typeface="Courier New"/>
                <a:cs typeface="Courier New"/>
              </a:rPr>
              <a:t>             ZTickLabelMode: 'auto'</a:t>
            </a:r>
          </a:p>
          <a:p>
            <a:r>
              <a:rPr lang="mr-IN" sz="800" dirty="0">
                <a:latin typeface="Courier New"/>
                <a:cs typeface="Courier New"/>
              </a:rPr>
              <a:t>         ZTickLabelRotation: 0</a:t>
            </a:r>
          </a:p>
          <a:p>
            <a:r>
              <a:rPr lang="mr-IN" sz="800" dirty="0">
                <a:latin typeface="Courier New"/>
                <a:cs typeface="Courier New"/>
              </a:rPr>
              <a:t>                  ZTickMode: 'auto’</a:t>
            </a:r>
          </a:p>
        </p:txBody>
      </p:sp>
    </p:spTree>
    <p:extLst>
      <p:ext uri="{BB962C8B-B14F-4D97-AF65-F5344CB8AC3E}">
        <p14:creationId xmlns:p14="http://schemas.microsoft.com/office/powerpoint/2010/main" val="2763088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 y="633590"/>
            <a:ext cx="9144000" cy="1077218"/>
          </a:xfrm>
          <a:prstGeom prst="rect">
            <a:avLst/>
          </a:prstGeom>
        </p:spPr>
        <p:txBody>
          <a:bodyPr wrap="square">
            <a:spAutoFit/>
          </a:bodyPr>
          <a:lstStyle/>
          <a:p>
            <a:pPr algn="ctr"/>
            <a:endParaRPr lang="en-US" sz="3200" dirty="0">
              <a:latin typeface="Papyrus"/>
              <a:cs typeface="Papyrus"/>
            </a:endParaRPr>
          </a:p>
          <a:p>
            <a:pPr algn="ctr"/>
            <a:endParaRPr lang="en-US" sz="3200" dirty="0">
              <a:latin typeface="Papyrus"/>
              <a:cs typeface="Papyrus"/>
            </a:endParaRPr>
          </a:p>
        </p:txBody>
      </p:sp>
      <p:pic>
        <p:nvPicPr>
          <p:cNvPr id="4" name="Picture 3"/>
          <p:cNvPicPr>
            <a:picLocks noChangeAspect="1"/>
          </p:cNvPicPr>
          <p:nvPr/>
        </p:nvPicPr>
        <p:blipFill>
          <a:blip r:embed="rId3"/>
          <a:stretch>
            <a:fillRect/>
          </a:stretch>
        </p:blipFill>
        <p:spPr>
          <a:xfrm>
            <a:off x="1041400" y="749300"/>
            <a:ext cx="7048500" cy="5346700"/>
          </a:xfrm>
          <a:prstGeom prst="rect">
            <a:avLst/>
          </a:prstGeom>
        </p:spPr>
      </p:pic>
    </p:spTree>
    <p:extLst>
      <p:ext uri="{BB962C8B-B14F-4D97-AF65-F5344CB8AC3E}">
        <p14:creationId xmlns:p14="http://schemas.microsoft.com/office/powerpoint/2010/main" val="1531719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26562</TotalTime>
  <Words>3105</Words>
  <Application>Microsoft Macintosh PowerPoint</Application>
  <PresentationFormat>On-screen Show (4:3)</PresentationFormat>
  <Paragraphs>490</Paragraphs>
  <Slides>21</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Courier</vt:lpstr>
      <vt:lpstr>Courier New</vt:lpstr>
      <vt:lpstr>News Gothic MT</vt:lpstr>
      <vt:lpstr>Papyrus</vt:lpstr>
      <vt:lpstr>Wingdings 2</vt:lpstr>
      <vt:lpstr>Breeze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CERI</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analysis in geophysics</dc:title>
  <dc:subject/>
  <dc:creator>Robert Smalley</dc:creator>
  <cp:keywords/>
  <dc:description/>
  <cp:lastModifiedBy>Robert Smalley Jr (rsmalley)</cp:lastModifiedBy>
  <cp:revision>929</cp:revision>
  <dcterms:created xsi:type="dcterms:W3CDTF">2009-11-03T17:16:18Z</dcterms:created>
  <dcterms:modified xsi:type="dcterms:W3CDTF">2019-09-26T02:36:14Z</dcterms:modified>
  <cp:category/>
</cp:coreProperties>
</file>