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18"/>
  </p:notesMasterIdLst>
  <p:sldIdLst>
    <p:sldId id="1210" r:id="rId2"/>
    <p:sldId id="1361" r:id="rId3"/>
    <p:sldId id="1363" r:id="rId4"/>
    <p:sldId id="1343" r:id="rId5"/>
    <p:sldId id="1364" r:id="rId6"/>
    <p:sldId id="1345" r:id="rId7"/>
    <p:sldId id="1362" r:id="rId8"/>
    <p:sldId id="1366" r:id="rId9"/>
    <p:sldId id="1367" r:id="rId10"/>
    <p:sldId id="1368" r:id="rId11"/>
    <p:sldId id="1365" r:id="rId12"/>
    <p:sldId id="1369" r:id="rId13"/>
    <p:sldId id="1370" r:id="rId14"/>
    <p:sldId id="1371" r:id="rId15"/>
    <p:sldId id="1372" r:id="rId16"/>
    <p:sldId id="1347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9" autoAdjust="0"/>
    <p:restoredTop sz="88612" autoAdjust="0"/>
  </p:normalViewPr>
  <p:slideViewPr>
    <p:cSldViewPr snapToGrid="0">
      <p:cViewPr>
        <p:scale>
          <a:sx n="75" d="100"/>
          <a:sy n="75" d="100"/>
        </p:scale>
        <p:origin x="-139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A376A6-D3E5-4E07-B3F0-626681344BD3}" type="datetimeFigureOut">
              <a:rPr lang="en-US"/>
              <a:pPr>
                <a:defRPr/>
              </a:pPr>
              <a:t>9/19/19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4F01EE-C443-44D3-9EAE-71CAC902D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dirty="0" smtClean="0">
                <a:latin typeface="Papyrus"/>
              </a:rPr>
              <a:t>Calling </a:t>
            </a:r>
            <a:r>
              <a:rPr lang="en-US" sz="1200" dirty="0" err="1" smtClean="0">
                <a:latin typeface="Papyrus"/>
              </a:rPr>
              <a:t>UNIXprograms</a:t>
            </a:r>
            <a:r>
              <a:rPr lang="en-US" sz="1200" dirty="0" smtClean="0">
                <a:latin typeface="Papyrus"/>
              </a:rPr>
              <a:t>, shell scripts (after writing them with MATLAB! and/</a:t>
            </a:r>
            <a:r>
              <a:rPr lang="en-US" sz="1200" dirty="0" err="1" smtClean="0">
                <a:latin typeface="Papyrus"/>
              </a:rPr>
              <a:t>vs</a:t>
            </a:r>
            <a:r>
              <a:rPr lang="en-US" sz="1200" dirty="0" smtClean="0">
                <a:latin typeface="Papyrus"/>
              </a:rPr>
              <a:t> self modifying code)</a:t>
            </a:r>
          </a:p>
          <a:p>
            <a:pPr algn="ctr">
              <a:defRPr/>
            </a:pPr>
            <a:endParaRPr lang="en-US" sz="1200" dirty="0" smtClean="0">
              <a:latin typeface="Papyrus"/>
            </a:endParaRPr>
          </a:p>
          <a:p>
            <a:pPr algn="ctr">
              <a:defRPr/>
            </a:pPr>
            <a:r>
              <a:rPr lang="en-US" sz="1200" dirty="0" smtClean="0">
                <a:latin typeface="Papyrus"/>
              </a:rPr>
              <a:t>Miscellaneous stuff</a:t>
            </a: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 now we have 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 smtClean="0"/>
              <a:t>Single precision</a:t>
            </a:r>
            <a:r>
              <a:rPr lang="es-AR" baseline="0" dirty="0" smtClean="0"/>
              <a:t> float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One byte integer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Unsigned 32 bit integer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 smtClean="0"/>
              <a:t>Read from file</a:t>
            </a:r>
            <a:r>
              <a:rPr lang="es-AR" baseline="0" dirty="0" smtClean="0"/>
              <a:t> associated with fileID using formatSpec to describe the input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baseline="0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Examples from https://www.mathworks.com/help/matlab/ref/fscanf.html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 smtClean="0"/>
              <a:t>Introduces new idea </a:t>
            </a:r>
            <a:r>
              <a:rPr lang="mr-IN" dirty="0" smtClean="0"/>
              <a:t>–</a:t>
            </a:r>
            <a:r>
              <a:rPr lang="es-AR" baseline="0" dirty="0" smtClean="0"/>
              <a:t> reading from variable in memory.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This is useful when you don’t know what is in the input line </a:t>
            </a:r>
            <a:r>
              <a:rPr lang="mr-IN" baseline="0" dirty="0" smtClean="0"/>
              <a:t>–</a:t>
            </a:r>
            <a:r>
              <a:rPr lang="es-AR" baseline="0" dirty="0" smtClean="0"/>
              <a:t> so you read it into a “buffer”, chr for example, you can then do tests on chr to decide how to process it.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 smtClean="0"/>
              <a:t>Typical of</a:t>
            </a:r>
            <a:r>
              <a:rPr lang="es-AR" baseline="0" dirty="0" smtClean="0"/>
              <a:t> the stuff that happens in rinex files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Different kinds of lines </a:t>
            </a:r>
            <a:r>
              <a:rPr lang="mr-IN" baseline="0" dirty="0" smtClean="0"/>
              <a:t>–</a:t>
            </a:r>
            <a:r>
              <a:rPr lang="es-AR" baseline="0" dirty="0" smtClean="0"/>
              <a:t> “comments”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Definitions of what follows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Blocks of data based on the definition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First “block” has data from 10 satellites, second block has data from 11 satellites, third block back down to 10 satellites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Data for each satellite takes 2 lines of fixed size fields (decimal points always in the same columns)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 smtClean="0"/>
              <a:t>Oops </a:t>
            </a:r>
            <a:r>
              <a:rPr lang="mr-IN" dirty="0" smtClean="0"/>
              <a:t>–</a:t>
            </a:r>
            <a:r>
              <a:rPr lang="es-AR" dirty="0" smtClean="0"/>
              <a:t> lets find out how to use datetime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 dirty="0" smtClean="0"/>
              <a:t>Oops </a:t>
            </a:r>
            <a:r>
              <a:rPr lang="mr-IN" dirty="0" smtClean="0"/>
              <a:t>–</a:t>
            </a:r>
            <a:r>
              <a:rPr lang="es-AR" dirty="0" smtClean="0"/>
              <a:t> lets find out how to use datetime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5EEC8-D7C8-4688-A073-2CC0B8BECFCF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EC82C-7BC1-4EA3-AC79-BDA77519A6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DD7FED-780D-4452-B1F4-43107F077C23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6531A-BB3F-44D8-8C65-1B9BC6B99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E4E09-6FBE-4ACC-A950-DC5ACDDFF48B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18591-495D-4D96-94BF-9597B70F0C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377E9-DC1B-45E8-9B55-F4515F5E050C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0A88F-6CBB-453D-A3C2-74CC66BEA9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821BE-52E4-4689-B474-CBD81C6C3D15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57F9A-FF8A-4100-9B42-8E71504B14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17D49-507B-4DF8-911D-E78FB403848F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150FC-908B-48FB-B452-A12F83B82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71E78-C563-43BD-BAE2-0D5525E0069E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D7BAA-2CAA-4AE1-9716-2C2A9DC317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01B06-7AA7-4450-A9F6-632A439CDF3B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37174-D385-47DD-8DF2-9AD4B85C40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6EAEC-E3BF-466B-8FA6-588919D385BC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E64E1-1AE7-4BAC-9A39-CA063E714C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BB435-8F3A-4190-9B85-3BD587BC7789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91C1B-EF7A-42E6-ABAC-5D08E6C41F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BF324-6661-4879-8251-DDC0BF2C0F5F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63F21-4C82-4ED0-8508-218714D3C6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mathworks.com/help/matlab/matlab_prog/set-display-format-of-date-and-time-arrays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mathworks.com/help/matlab/ref/textscan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mathworks.com/help/instrument/fgetl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mathworks.com/help/matlab/ref/fscanf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works.com/help/matlab/ref/fscanf.html" TargetMode="External"/><Relationship Id="rId4" Type="http://schemas.openxmlformats.org/officeDocument/2006/relationships/hyperlink" Target="https://www.mathworks.com/help/matlab/matlab_prog/formatting-string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699" y="536709"/>
            <a:ext cx="9144000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Geophysics</a:t>
            </a: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r>
              <a:rPr lang="en-US" sz="2800" dirty="0">
                <a:latin typeface="Papyrus"/>
              </a:rPr>
              <a:t>Continue Introduction to </a:t>
            </a:r>
            <a:r>
              <a:rPr lang="en-US" sz="2800" dirty="0" smtClean="0">
                <a:latin typeface="Papyrus"/>
              </a:rPr>
              <a:t>Matlab</a:t>
            </a:r>
          </a:p>
          <a:p>
            <a:pPr algn="ctr">
              <a:defRPr/>
            </a:pPr>
            <a:endParaRPr lang="en-US" sz="2800" dirty="0" smtClean="0">
              <a:latin typeface="Papyrus"/>
            </a:endParaRPr>
          </a:p>
          <a:p>
            <a:pPr algn="ctr">
              <a:defRPr/>
            </a:pPr>
            <a:r>
              <a:rPr lang="en-US" sz="2800" dirty="0" smtClean="0">
                <a:latin typeface="Papyrus"/>
              </a:rPr>
              <a:t>Character I/</a:t>
            </a:r>
            <a:r>
              <a:rPr lang="en-US" sz="2800" dirty="0">
                <a:latin typeface="Papyrus"/>
              </a:rPr>
              <a:t>O (</a:t>
            </a:r>
            <a:r>
              <a:rPr lang="en-US" sz="2800" dirty="0" err="1" smtClean="0">
                <a:latin typeface="Courier"/>
                <a:cs typeface="Courier"/>
              </a:rPr>
              <a:t>fscanf</a:t>
            </a:r>
            <a:r>
              <a:rPr lang="en-US" sz="2800" dirty="0" smtClean="0">
                <a:latin typeface="Courier"/>
                <a:cs typeface="Courier"/>
              </a:rPr>
              <a:t>, </a:t>
            </a:r>
            <a:r>
              <a:rPr lang="en-US" sz="2800" dirty="0" err="1" smtClean="0">
                <a:latin typeface="Courier"/>
                <a:cs typeface="Courier"/>
              </a:rPr>
              <a:t>textscan</a:t>
            </a:r>
            <a:r>
              <a:rPr lang="en-US" sz="2800" dirty="0" smtClean="0">
                <a:latin typeface="Courier"/>
                <a:cs typeface="Courier"/>
              </a:rPr>
              <a:t>, </a:t>
            </a:r>
            <a:r>
              <a:rPr lang="en-US" sz="2800" dirty="0" err="1" smtClean="0">
                <a:latin typeface="Courier"/>
                <a:cs typeface="Courier"/>
              </a:rPr>
              <a:t>fgetl</a:t>
            </a:r>
            <a:r>
              <a:rPr lang="en-US" sz="2800" dirty="0" smtClean="0">
                <a:latin typeface="Papyrus"/>
              </a:rPr>
              <a:t>)</a:t>
            </a:r>
          </a:p>
          <a:p>
            <a:pPr algn="ctr">
              <a:defRPr/>
            </a:pPr>
            <a:r>
              <a:rPr lang="en-US" sz="2800" dirty="0" smtClean="0">
                <a:latin typeface="Courier"/>
                <a:cs typeface="Courier"/>
              </a:rPr>
              <a:t>type</a:t>
            </a:r>
            <a:r>
              <a:rPr lang="en-US" sz="2800" dirty="0" smtClean="0">
                <a:latin typeface="Papyrus"/>
              </a:rPr>
              <a:t> command</a:t>
            </a:r>
          </a:p>
          <a:p>
            <a:pPr algn="ctr">
              <a:defRPr/>
            </a:pPr>
            <a:r>
              <a:rPr lang="en-US" sz="2800" dirty="0" smtClean="0">
                <a:latin typeface="Papyrus"/>
              </a:rPr>
              <a:t>Graphics Handles</a:t>
            </a:r>
          </a:p>
          <a:p>
            <a:pPr algn="ctr">
              <a:defRPr/>
            </a:pPr>
            <a:r>
              <a:rPr lang="en-US" sz="2800" dirty="0" err="1" smtClean="0">
                <a:latin typeface="Courier"/>
                <a:cs typeface="Courier"/>
              </a:rPr>
              <a:t>clf</a:t>
            </a:r>
            <a:r>
              <a:rPr lang="en-US" sz="2800" dirty="0" smtClean="0">
                <a:latin typeface="Courier"/>
                <a:cs typeface="Courier"/>
              </a:rPr>
              <a:t>, clear, delete</a:t>
            </a: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r>
              <a:rPr lang="en-US" sz="2800" dirty="0">
                <a:latin typeface="Papyrus"/>
              </a:rPr>
              <a:t>Lab – </a:t>
            </a:r>
            <a:r>
              <a:rPr lang="en-US" sz="2800" dirty="0" smtClean="0">
                <a:latin typeface="Papyrus"/>
              </a:rPr>
              <a:t>8, 09/19/19</a:t>
            </a:r>
            <a:endParaRPr lang="en-US" sz="28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515473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" y="345729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Somewhere on those screens (hopefully in an example) you will find how to specify the format.</a:t>
            </a:r>
            <a:endParaRPr lang="en-US" sz="2400" dirty="0" smtClean="0">
              <a:latin typeface="Courier"/>
              <a:cs typeface="Courier"/>
            </a:endParaRPr>
          </a:p>
          <a:p>
            <a:pPr algn="ctr"/>
            <a:endParaRPr lang="en-US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&gt;&gt; datetime.setDefaultFormats('default','yyyy-MM-dd hh:mm:ss')</a:t>
            </a:r>
          </a:p>
          <a:p>
            <a:r>
              <a:rPr lang="mr-IN" sz="2400" dirty="0">
                <a:latin typeface="Courier"/>
                <a:cs typeface="Courier"/>
              </a:rPr>
              <a:t>&gt;&gt; C=datetime("2009-12-29 11:47:34.96")</a:t>
            </a:r>
          </a:p>
          <a:p>
            <a:r>
              <a:rPr lang="mr-IN" sz="2400" dirty="0">
                <a:latin typeface="Courier"/>
                <a:cs typeface="Courier"/>
              </a:rPr>
              <a:t>C = </a:t>
            </a:r>
          </a:p>
          <a:p>
            <a:r>
              <a:rPr lang="mr-IN" sz="2400" dirty="0">
                <a:latin typeface="Courier"/>
                <a:cs typeface="Courier"/>
              </a:rPr>
              <a:t>  datetime</a:t>
            </a:r>
          </a:p>
          <a:p>
            <a:r>
              <a:rPr lang="mr-IN" sz="2400" dirty="0">
                <a:latin typeface="Courier"/>
                <a:cs typeface="Courier"/>
              </a:rPr>
              <a:t>   2009-12-29 11:47:</a:t>
            </a:r>
            <a:r>
              <a:rPr lang="mr-IN" sz="2400" dirty="0" smtClean="0">
                <a:latin typeface="Courier"/>
                <a:cs typeface="Courier"/>
              </a:rPr>
              <a:t>34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 </a:t>
            </a:r>
            <a:r>
              <a:rPr lang="en-US" sz="3200" dirty="0">
                <a:latin typeface="Papyrus"/>
                <a:cs typeface="Papyrus"/>
              </a:rPr>
              <a:t>actually found this </a:t>
            </a:r>
            <a:r>
              <a:rPr lang="en-US" sz="3200" dirty="0" smtClean="0">
                <a:latin typeface="Papyrus"/>
                <a:cs typeface="Papyrus"/>
              </a:rPr>
              <a:t>at.</a:t>
            </a:r>
          </a:p>
          <a:p>
            <a:pPr algn="ctr"/>
            <a:endParaRPr lang="en-US" sz="3200" dirty="0">
              <a:latin typeface="Courier"/>
              <a:cs typeface="Courier"/>
            </a:endParaRPr>
          </a:p>
          <a:p>
            <a:pPr algn="ctr"/>
            <a:r>
              <a:rPr lang="en-US" sz="2000" dirty="0">
                <a:latin typeface="Courier"/>
                <a:cs typeface="Courier"/>
                <a:hlinkClick r:id="rId3"/>
              </a:rPr>
              <a:t>https://</a:t>
            </a:r>
            <a:r>
              <a:rPr lang="en-US" sz="2000" dirty="0" err="1">
                <a:latin typeface="Courier"/>
                <a:cs typeface="Courier"/>
                <a:hlinkClick r:id="rId3"/>
              </a:rPr>
              <a:t>www.mathworks.com</a:t>
            </a:r>
            <a:r>
              <a:rPr lang="en-US" sz="2000" dirty="0">
                <a:latin typeface="Courier"/>
                <a:cs typeface="Courier"/>
                <a:hlinkClick r:id="rId3"/>
              </a:rPr>
              <a:t>/help/</a:t>
            </a:r>
            <a:r>
              <a:rPr lang="en-US" sz="2000" dirty="0" err="1">
                <a:latin typeface="Courier"/>
                <a:cs typeface="Courier"/>
                <a:hlinkClick r:id="rId3"/>
              </a:rPr>
              <a:t>matlab</a:t>
            </a:r>
            <a:r>
              <a:rPr lang="en-US" sz="2000" dirty="0">
                <a:latin typeface="Courier"/>
                <a:cs typeface="Courier"/>
                <a:hlinkClick r:id="rId3"/>
              </a:rPr>
              <a:t>/</a:t>
            </a:r>
            <a:r>
              <a:rPr lang="en-US" sz="2000" dirty="0" err="1">
                <a:latin typeface="Courier"/>
                <a:cs typeface="Courier"/>
                <a:hlinkClick r:id="rId3"/>
              </a:rPr>
              <a:t>matlab_prog</a:t>
            </a:r>
            <a:r>
              <a:rPr lang="en-US" sz="2000" dirty="0">
                <a:latin typeface="Courier"/>
                <a:cs typeface="Courier"/>
                <a:hlinkClick r:id="rId3"/>
              </a:rPr>
              <a:t>/set-display-format-of-date-and-time-</a:t>
            </a:r>
            <a:r>
              <a:rPr lang="en-US" sz="2000" dirty="0" err="1">
                <a:latin typeface="Courier"/>
                <a:cs typeface="Courier"/>
                <a:hlinkClick r:id="rId3"/>
              </a:rPr>
              <a:t>arrays.html</a:t>
            </a:r>
            <a:endParaRPr lang="en-US" sz="2000" dirty="0" smtClean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93992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" y="63359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Write 2 programs to read the files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mixedin1.dat</a:t>
            </a:r>
            <a:r>
              <a:rPr lang="en-US" sz="3200" dirty="0" smtClean="0">
                <a:latin typeface="Papyrus"/>
                <a:cs typeface="Papyrus"/>
              </a:rPr>
              <a:t> and </a:t>
            </a:r>
            <a:r>
              <a:rPr lang="en-US" sz="3200" dirty="0" smtClean="0">
                <a:latin typeface="Courier"/>
                <a:cs typeface="Courier"/>
              </a:rPr>
              <a:t>mixedin2</a:t>
            </a:r>
            <a:r>
              <a:rPr lang="en-US" sz="3200" dirty="0">
                <a:latin typeface="Courier"/>
                <a:cs typeface="Courier"/>
              </a:rPr>
              <a:t>.dat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These files have earthquake data.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Most earthquake data files have a mixture of numbers and text (the first file) and time formatted data, and a header (that typically identifies the data columns (the second file).</a:t>
            </a:r>
          </a:p>
        </p:txBody>
      </p:sp>
    </p:spTree>
    <p:extLst>
      <p:ext uri="{BB962C8B-B14F-4D97-AF65-F5344CB8AC3E}">
        <p14:creationId xmlns:p14="http://schemas.microsoft.com/office/powerpoint/2010/main" val="2222066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" y="633590"/>
            <a:ext cx="9144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latin typeface="Papyrus"/>
                <a:cs typeface="Papyrus"/>
              </a:rPr>
              <a:t>textscan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Works pretty much like </a:t>
            </a:r>
            <a:r>
              <a:rPr lang="en-US" sz="2800" dirty="0" err="1" smtClean="0">
                <a:latin typeface="Courier"/>
                <a:cs typeface="Courier"/>
              </a:rPr>
              <a:t>fscanf</a:t>
            </a:r>
            <a:endParaRPr lang="en-US" sz="2800" dirty="0" smtClean="0">
              <a:latin typeface="Courier"/>
              <a:cs typeface="Courier"/>
            </a:endParaRPr>
          </a:p>
          <a:p>
            <a:pPr algn="ctr"/>
            <a:endParaRPr lang="en-US" sz="2800" dirty="0" smtClean="0">
              <a:latin typeface="Courier"/>
              <a:cs typeface="Courier"/>
            </a:endParaRPr>
          </a:p>
          <a:p>
            <a:pPr algn="ctr"/>
            <a:r>
              <a:rPr lang="en-US" sz="2800" dirty="0" smtClean="0">
                <a:latin typeface="Courier"/>
                <a:cs typeface="Courier"/>
                <a:hlinkClick r:id="rId3"/>
              </a:rPr>
              <a:t>https://www.mathworks.com/help/matlab/ref/textscan.html</a:t>
            </a:r>
            <a:endParaRPr lang="en-US" sz="2800" dirty="0" smtClean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Reads into cell array.</a:t>
            </a:r>
          </a:p>
        </p:txBody>
      </p:sp>
    </p:spTree>
    <p:extLst>
      <p:ext uri="{BB962C8B-B14F-4D97-AF65-F5344CB8AC3E}">
        <p14:creationId xmlns:p14="http://schemas.microsoft.com/office/powerpoint/2010/main" val="919187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" y="24002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Can do simple “edits” on data with </a:t>
            </a:r>
            <a:r>
              <a:rPr lang="en-US" sz="3200" dirty="0" err="1" smtClean="0">
                <a:latin typeface="Papyrus"/>
                <a:cs typeface="Papyrus"/>
              </a:rPr>
              <a:t>formatSpec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Read the same character vector, and truncate each value to one decimal digit.</a:t>
            </a:r>
          </a:p>
          <a:p>
            <a:endParaRPr lang="en-US" sz="2800" dirty="0" smtClean="0"/>
          </a:p>
          <a:p>
            <a:r>
              <a:rPr lang="en-US" sz="2800" dirty="0" smtClean="0">
                <a:latin typeface="Courier"/>
                <a:cs typeface="Courier"/>
              </a:rPr>
              <a:t>C </a:t>
            </a:r>
            <a:r>
              <a:rPr lang="en-US" sz="2800" dirty="0">
                <a:latin typeface="Courier"/>
                <a:cs typeface="Courier"/>
              </a:rPr>
              <a:t>= </a:t>
            </a:r>
            <a:r>
              <a:rPr lang="en-US" sz="2800" dirty="0" err="1">
                <a:latin typeface="Courier"/>
                <a:cs typeface="Courier"/>
              </a:rPr>
              <a:t>textscan</a:t>
            </a:r>
            <a:r>
              <a:rPr lang="en-US" sz="2800" dirty="0">
                <a:latin typeface="Courier"/>
                <a:cs typeface="Courier"/>
              </a:rPr>
              <a:t>(chr,</a:t>
            </a:r>
            <a:r>
              <a:rPr lang="en-US" sz="2800" dirty="0">
                <a:latin typeface="Courier"/>
                <a:cs typeface="Courier"/>
              </a:rPr>
              <a:t>'%3.1f %*1d'</a:t>
            </a:r>
            <a:r>
              <a:rPr lang="en-US" sz="2800" dirty="0">
                <a:latin typeface="Courier"/>
                <a:cs typeface="Courier"/>
              </a:rPr>
              <a:t>);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</a:t>
            </a:r>
            <a:r>
              <a:rPr lang="en-US" sz="3200" dirty="0" err="1">
                <a:latin typeface="Papyrus"/>
                <a:cs typeface="Papyrus"/>
              </a:rPr>
              <a:t>specifier</a:t>
            </a:r>
            <a:r>
              <a:rPr lang="en-US" sz="3200" dirty="0">
                <a:latin typeface="Papyrus"/>
                <a:cs typeface="Papyrus"/>
              </a:rPr>
              <a:t> </a:t>
            </a:r>
            <a:r>
              <a:rPr lang="en-US" sz="3200" dirty="0">
                <a:latin typeface="Courier"/>
                <a:cs typeface="Courier"/>
              </a:rPr>
              <a:t>%3.1f</a:t>
            </a:r>
            <a:r>
              <a:rPr lang="en-US" sz="3200" dirty="0">
                <a:latin typeface="Papyrus"/>
                <a:cs typeface="Papyrus"/>
              </a:rPr>
              <a:t> indicates a field width of 3 digits and a precision of 1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</a:t>
            </a:r>
            <a:r>
              <a:rPr lang="en-US" sz="3200" dirty="0" err="1">
                <a:latin typeface="Papyrus"/>
                <a:cs typeface="Papyrus"/>
              </a:rPr>
              <a:t>textscan</a:t>
            </a:r>
            <a:r>
              <a:rPr lang="en-US" sz="3200" dirty="0">
                <a:latin typeface="Papyrus"/>
                <a:cs typeface="Papyrus"/>
              </a:rPr>
              <a:t> function reads a total of 3 digits, including the decimal point and the 1 digit after the decimal </a:t>
            </a:r>
            <a:r>
              <a:rPr lang="en-US" sz="3200" dirty="0" smtClean="0">
                <a:latin typeface="Papyrus"/>
                <a:cs typeface="Papyrus"/>
              </a:rPr>
              <a:t>point.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</a:t>
            </a:r>
            <a:r>
              <a:rPr lang="en-US" sz="3200" dirty="0" err="1">
                <a:latin typeface="Papyrus"/>
                <a:cs typeface="Papyrus"/>
              </a:rPr>
              <a:t>specifier</a:t>
            </a:r>
            <a:r>
              <a:rPr lang="en-US" sz="3200" dirty="0">
                <a:latin typeface="Papyrus"/>
                <a:cs typeface="Papyrus"/>
              </a:rPr>
              <a:t>, </a:t>
            </a:r>
            <a:r>
              <a:rPr lang="en-US" sz="3200" dirty="0">
                <a:latin typeface="Courier"/>
                <a:cs typeface="Courier"/>
              </a:rPr>
              <a:t>%*1d</a:t>
            </a:r>
            <a:r>
              <a:rPr lang="en-US" sz="3200" dirty="0">
                <a:latin typeface="Papyrus"/>
                <a:cs typeface="Papyrus"/>
              </a:rPr>
              <a:t>, tells </a:t>
            </a:r>
            <a:r>
              <a:rPr lang="en-US" sz="3200" dirty="0" err="1">
                <a:latin typeface="Papyrus"/>
                <a:cs typeface="Papyrus"/>
              </a:rPr>
              <a:t>textscan</a:t>
            </a:r>
            <a:r>
              <a:rPr lang="en-US" sz="3200" dirty="0">
                <a:latin typeface="Papyrus"/>
                <a:cs typeface="Papyrus"/>
              </a:rPr>
              <a:t> to skip the remaining digit.</a:t>
            </a:r>
          </a:p>
        </p:txBody>
      </p:sp>
    </p:spTree>
    <p:extLst>
      <p:ext uri="{BB962C8B-B14F-4D97-AF65-F5344CB8AC3E}">
        <p14:creationId xmlns:p14="http://schemas.microsoft.com/office/powerpoint/2010/main" val="2965401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" y="108667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>
              <a:latin typeface="Courier"/>
              <a:cs typeface="Courier"/>
            </a:endParaRPr>
          </a:p>
          <a:p>
            <a:r>
              <a:rPr lang="en-US" sz="2000" dirty="0" err="1" smtClean="0">
                <a:latin typeface="Courier"/>
                <a:cs typeface="Courier"/>
              </a:rPr>
              <a:t>fileID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= </a:t>
            </a:r>
            <a:r>
              <a:rPr lang="en-US" sz="2000" dirty="0" err="1">
                <a:latin typeface="Courier"/>
                <a:cs typeface="Courier"/>
              </a:rPr>
              <a:t>fopen</a:t>
            </a:r>
            <a:r>
              <a:rPr lang="en-US" sz="2000" dirty="0" smtClean="0">
                <a:latin typeface="Courier"/>
                <a:cs typeface="Courier"/>
              </a:rPr>
              <a:t>(‘scan1.dat’);</a:t>
            </a:r>
          </a:p>
          <a:p>
            <a:r>
              <a:rPr lang="en-US" sz="2000" dirty="0" smtClean="0">
                <a:latin typeface="Courier"/>
                <a:cs typeface="Courier"/>
              </a:rPr>
              <a:t>C </a:t>
            </a:r>
            <a:r>
              <a:rPr lang="en-US" sz="2000" dirty="0">
                <a:latin typeface="Courier"/>
                <a:cs typeface="Courier"/>
              </a:rPr>
              <a:t>= </a:t>
            </a:r>
            <a:r>
              <a:rPr lang="en-US" sz="2000" dirty="0" err="1">
                <a:latin typeface="Courier"/>
                <a:cs typeface="Courier"/>
              </a:rPr>
              <a:t>textscan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fileID</a:t>
            </a:r>
            <a:r>
              <a:rPr lang="en-US" sz="2000" dirty="0">
                <a:latin typeface="Courier"/>
                <a:cs typeface="Courier"/>
              </a:rPr>
              <a:t>,</a:t>
            </a:r>
            <a:r>
              <a:rPr lang="en-US" sz="2000" dirty="0">
                <a:latin typeface="Courier"/>
                <a:cs typeface="Courier"/>
              </a:rPr>
              <a:t>'%s %s %f32 %d8 %u %f %f %s %f'</a:t>
            </a:r>
            <a:r>
              <a:rPr lang="en-US" sz="2000" dirty="0">
                <a:latin typeface="Courier"/>
                <a:cs typeface="Courier"/>
              </a:rPr>
              <a:t>)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r>
              <a:rPr lang="en-US" sz="2000" dirty="0" err="1" smtClean="0">
                <a:latin typeface="Courier"/>
                <a:cs typeface="Courier"/>
              </a:rPr>
              <a:t>fclose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fileID</a:t>
            </a:r>
            <a:r>
              <a:rPr lang="en-US" sz="2000" dirty="0">
                <a:latin typeface="Courier"/>
                <a:cs typeface="Courier"/>
              </a:rPr>
              <a:t>)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r>
              <a:rPr lang="en-US" sz="2000" dirty="0" err="1" smtClean="0">
                <a:latin typeface="Courier"/>
                <a:cs typeface="Courier"/>
              </a:rPr>
              <a:t>whos</a:t>
            </a:r>
            <a:r>
              <a:rPr lang="en-US" sz="2000" dirty="0" smtClean="0">
                <a:latin typeface="Courier"/>
                <a:cs typeface="Courier"/>
              </a:rPr>
              <a:t> C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More (poorly documented) format </a:t>
            </a:r>
            <a:r>
              <a:rPr lang="en-US" sz="3200" dirty="0" err="1" smtClean="0">
                <a:latin typeface="Papyrus"/>
                <a:cs typeface="Papyrus"/>
              </a:rPr>
              <a:t>specifiers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(32 is bits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single precision float,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8 is b1ts - 1 byte integer).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en-US" sz="2000" dirty="0" smtClean="0">
                <a:latin typeface="Courier"/>
                <a:cs typeface="Courier"/>
              </a:rPr>
              <a:t>C=</a:t>
            </a:r>
            <a:r>
              <a:rPr lang="en-US" sz="2000" i="1" dirty="0" smtClean="0">
                <a:latin typeface="Courier"/>
                <a:cs typeface="Courier"/>
              </a:rPr>
              <a:t>1×9 cell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r>
              <a:rPr lang="en-US" sz="2000" dirty="0" smtClean="0">
                <a:latin typeface="Courier"/>
                <a:cs typeface="Courier"/>
              </a:rPr>
              <a:t>Columns 1 through 5 {3x1 cell} {3x1 cell} 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{3x1 single}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{3x1 int8} {3x1 uint32} </a:t>
            </a:r>
          </a:p>
          <a:p>
            <a:r>
              <a:rPr lang="en-US" sz="2000" dirty="0" smtClean="0">
                <a:latin typeface="Courier"/>
                <a:cs typeface="Courier"/>
              </a:rPr>
              <a:t>Columns 6 through 9 {3x1 double} {3x1 double} {3x1 cell} {3x1 double}</a:t>
            </a:r>
          </a:p>
          <a:p>
            <a:pPr algn="ctr"/>
            <a:endParaRPr lang="en-US" sz="3200" dirty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several more examples on this page</a:t>
            </a:r>
            <a:endParaRPr lang="en-US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694502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" y="582791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latin typeface="Papyrus"/>
                <a:cs typeface="Papyrus"/>
              </a:rPr>
              <a:t>Fgetl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Go directly to the </a:t>
            </a:r>
            <a:r>
              <a:rPr lang="en-US" sz="3200" dirty="0" err="1" smtClean="0">
                <a:latin typeface="Papyrus"/>
                <a:cs typeface="Papyrus"/>
              </a:rPr>
              <a:t>mathworks</a:t>
            </a:r>
            <a:r>
              <a:rPr lang="en-US" sz="3200" dirty="0" smtClean="0">
                <a:latin typeface="Papyrus"/>
                <a:cs typeface="Papyrus"/>
              </a:rPr>
              <a:t> web page for it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(how you will learn about most stuff anyway)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2000" dirty="0" smtClean="0">
                <a:latin typeface="Courier"/>
                <a:cs typeface="Courier"/>
                <a:hlinkClick r:id="rId3"/>
              </a:rPr>
              <a:t>https://www.mathworks.com/help/instrument/fgetl.html</a:t>
            </a:r>
            <a:endParaRPr lang="en-US" sz="2000" dirty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Read line of text from instrument and discard </a:t>
            </a:r>
            <a:r>
              <a:rPr lang="en-US" sz="3200" dirty="0" smtClean="0">
                <a:latin typeface="Papyrus"/>
                <a:cs typeface="Papyrus"/>
              </a:rPr>
              <a:t>terminator.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For hooking up to an digital instrument.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302040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60269"/>
            <a:ext cx="914399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latin typeface="Courier"/>
                <a:cs typeface="Courier"/>
              </a:rPr>
              <a:t>type</a:t>
            </a:r>
            <a:r>
              <a:rPr lang="en-US" sz="3200" dirty="0">
                <a:latin typeface="Papyrus"/>
                <a:cs typeface="Papyrus"/>
              </a:rPr>
              <a:t> </a:t>
            </a:r>
            <a:r>
              <a:rPr lang="en-US" sz="3200" dirty="0" smtClean="0">
                <a:latin typeface="Papyrus"/>
                <a:cs typeface="Papyrus"/>
              </a:rPr>
              <a:t>command  - displays file in command window</a:t>
            </a:r>
          </a:p>
          <a:p>
            <a:pPr algn="ctr">
              <a:defRPr/>
            </a:pPr>
            <a:endParaRPr lang="en-US" sz="3200" dirty="0">
              <a:latin typeface="Papyrus"/>
              <a:cs typeface="Papyrus"/>
            </a:endParaRPr>
          </a:p>
          <a:p>
            <a:pPr algn="ctr">
              <a:defRPr/>
            </a:pPr>
            <a:endParaRPr lang="en-US" sz="3200" dirty="0">
              <a:latin typeface="Papyrus"/>
              <a:cs typeface="Papyrus"/>
            </a:endParaRPr>
          </a:p>
          <a:p>
            <a:pPr algn="ctr">
              <a:defRPr/>
            </a:pPr>
            <a:r>
              <a:rPr lang="en-US" sz="3200" dirty="0">
                <a:latin typeface="Papyrus"/>
                <a:cs typeface="Papyrus"/>
              </a:rPr>
              <a:t>Graphics </a:t>
            </a:r>
            <a:r>
              <a:rPr lang="en-US" sz="3200" dirty="0" smtClean="0">
                <a:latin typeface="Papyrus"/>
                <a:cs typeface="Papyrus"/>
              </a:rPr>
              <a:t>Handles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from “Getting a handle on Matlab Graphics” by Roger A. </a:t>
            </a:r>
            <a:r>
              <a:rPr lang="en-US" sz="3200" smtClean="0">
                <a:latin typeface="Papyrus"/>
                <a:cs typeface="Papyrus"/>
              </a:rPr>
              <a:t>Green.</a:t>
            </a:r>
            <a:endParaRPr lang="en-US" sz="3200" dirty="0" smtClean="0">
              <a:latin typeface="Papyrus"/>
              <a:cs typeface="Papyrus"/>
            </a:endParaRPr>
          </a:p>
          <a:p>
            <a:pPr algn="ctr">
              <a:defRPr/>
            </a:pPr>
            <a:endParaRPr lang="en-US" sz="3200" dirty="0">
              <a:latin typeface="Papyrus"/>
              <a:cs typeface="Papyrus"/>
            </a:endParaRPr>
          </a:p>
          <a:p>
            <a:pPr algn="ctr">
              <a:defRPr/>
            </a:pPr>
            <a:endParaRPr lang="en-US" sz="3200" dirty="0">
              <a:latin typeface="Papyrus"/>
              <a:cs typeface="Papyrus"/>
            </a:endParaRPr>
          </a:p>
          <a:p>
            <a:pPr algn="ctr">
              <a:defRPr/>
            </a:pPr>
            <a:r>
              <a:rPr lang="en-US" sz="3200" dirty="0" err="1">
                <a:latin typeface="Courier"/>
                <a:cs typeface="Courier"/>
              </a:rPr>
              <a:t>clf</a:t>
            </a:r>
            <a:r>
              <a:rPr lang="en-US" sz="3200" dirty="0">
                <a:latin typeface="Courier"/>
                <a:cs typeface="Courier"/>
              </a:rPr>
              <a:t>, clear, delete</a:t>
            </a:r>
          </a:p>
        </p:txBody>
      </p:sp>
    </p:spTree>
    <p:extLst>
      <p:ext uri="{BB962C8B-B14F-4D97-AF65-F5344CB8AC3E}">
        <p14:creationId xmlns:p14="http://schemas.microsoft.com/office/powerpoint/2010/main" val="98745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0219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Reading in data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2800" dirty="0" smtClean="0">
                <a:latin typeface="Courier"/>
                <a:cs typeface="Courier"/>
              </a:rPr>
              <a:t>load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Have seen, reads arrays of binary numeric data or </a:t>
            </a:r>
            <a:r>
              <a:rPr lang="en-US" sz="3200" dirty="0" err="1" smtClean="0">
                <a:latin typeface="Papyrus"/>
                <a:cs typeface="Papyrus"/>
              </a:rPr>
              <a:t>ascii</a:t>
            </a:r>
            <a:r>
              <a:rPr lang="en-US" sz="3200" dirty="0" smtClean="0">
                <a:latin typeface="Papyrus"/>
                <a:cs typeface="Papyrus"/>
              </a:rPr>
              <a:t> numeric </a:t>
            </a:r>
            <a:r>
              <a:rPr lang="en-US" sz="3200" dirty="0" smtClean="0">
                <a:latin typeface="Papyrus"/>
                <a:cs typeface="Papyrus"/>
              </a:rPr>
              <a:t>data ONLY.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Typical input file does not meet these conditions.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First of several methods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2800" dirty="0" smtClean="0">
              <a:latin typeface="Courier"/>
              <a:cs typeface="Courier"/>
            </a:endParaRPr>
          </a:p>
          <a:p>
            <a:pPr algn="ctr"/>
            <a:r>
              <a:rPr lang="en-US" sz="2800" dirty="0" smtClean="0">
                <a:latin typeface="Courier"/>
                <a:cs typeface="Courier"/>
              </a:rPr>
              <a:t>A = </a:t>
            </a:r>
            <a:r>
              <a:rPr lang="en-US" sz="2800" dirty="0" err="1" smtClean="0">
                <a:latin typeface="Courier"/>
                <a:cs typeface="Courier"/>
              </a:rPr>
              <a:t>fscanf</a:t>
            </a:r>
            <a:r>
              <a:rPr lang="en-US" sz="2800" dirty="0" smtClean="0">
                <a:latin typeface="Courier"/>
                <a:cs typeface="Courier"/>
              </a:rPr>
              <a:t>(</a:t>
            </a:r>
            <a:r>
              <a:rPr lang="en-US" sz="2800" dirty="0" err="1" smtClean="0">
                <a:latin typeface="Courier"/>
                <a:cs typeface="Courier"/>
              </a:rPr>
              <a:t>fileID,formatSpec</a:t>
            </a:r>
            <a:r>
              <a:rPr lang="en-US" sz="2800" dirty="0" smtClean="0">
                <a:latin typeface="Courier"/>
                <a:cs typeface="Courier"/>
              </a:rPr>
              <a:t>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Examples in </a:t>
            </a:r>
            <a:r>
              <a:rPr lang="en-US" sz="3200" dirty="0" err="1" smtClean="0">
                <a:latin typeface="Courier"/>
                <a:cs typeface="Courier"/>
              </a:rPr>
              <a:t>matlab_fscanf_ex.m</a:t>
            </a:r>
            <a:endParaRPr lang="en-US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065204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4575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Reading in data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example files here are all numeric or we ignor</a:t>
            </a:r>
            <a:r>
              <a:rPr lang="en-US" sz="3200" dirty="0" smtClean="0">
                <a:latin typeface="Papyrus"/>
                <a:cs typeface="Papyrus"/>
              </a:rPr>
              <a:t>e text.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2800" dirty="0" smtClean="0">
                <a:latin typeface="Courier"/>
                <a:cs typeface="Courier"/>
                <a:hlinkClick r:id="rId3"/>
              </a:rPr>
              <a:t>https://www.mathworks.com/help/matlab/ref/fscanf.html</a:t>
            </a:r>
            <a:endParaRPr lang="en-US" sz="2800" dirty="0" smtClean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structure of the files is known and described by the </a:t>
            </a:r>
            <a:r>
              <a:rPr lang="en-US" sz="3200" dirty="0" err="1" smtClean="0">
                <a:latin typeface="Papyrus"/>
                <a:cs typeface="Papyrus"/>
              </a:rPr>
              <a:t>formatSpec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76559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7154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Courier"/>
                <a:cs typeface="Courier"/>
              </a:rPr>
              <a:t>formatSpec</a:t>
            </a:r>
            <a:r>
              <a:rPr lang="en-US" sz="2800" dirty="0" smtClean="0"/>
              <a:t>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describes the data.</a:t>
            </a:r>
          </a:p>
          <a:p>
            <a:endParaRPr lang="en-US" sz="3200" dirty="0" smtClean="0">
              <a:latin typeface="Papyrus"/>
              <a:cs typeface="Papyrus"/>
            </a:endParaRPr>
          </a:p>
          <a:p>
            <a:r>
              <a:rPr lang="mr-IN" sz="2800" dirty="0">
                <a:latin typeface="Courier"/>
                <a:cs typeface="Courier"/>
              </a:rPr>
              <a:t>chr = '0.41 8.24 3.57 6.24 </a:t>
            </a:r>
            <a:r>
              <a:rPr lang="mr-IN" sz="2800" dirty="0" smtClean="0">
                <a:latin typeface="Courier"/>
                <a:cs typeface="Courier"/>
              </a:rPr>
              <a:t>9.27’;</a:t>
            </a:r>
            <a:endParaRPr lang="en-US" sz="2800" dirty="0" smtClean="0">
              <a:latin typeface="Courier"/>
              <a:cs typeface="Courier"/>
            </a:endParaRPr>
          </a:p>
          <a:p>
            <a:r>
              <a:rPr lang="mr-IN" sz="2800" dirty="0" smtClean="0">
                <a:latin typeface="Courier"/>
                <a:cs typeface="Courier"/>
              </a:rPr>
              <a:t>C </a:t>
            </a:r>
            <a:r>
              <a:rPr lang="mr-IN" sz="2800" dirty="0">
                <a:latin typeface="Courier"/>
                <a:cs typeface="Courier"/>
              </a:rPr>
              <a:t>= textscan(chr,'%f')</a:t>
            </a:r>
            <a:r>
              <a:rPr lang="mr-IN" sz="2800" dirty="0" smtClean="0">
                <a:latin typeface="Courier"/>
                <a:cs typeface="Courier"/>
              </a:rPr>
              <a:t>;</a:t>
            </a:r>
            <a:endParaRPr lang="en-US" sz="2800" dirty="0" smtClean="0">
              <a:latin typeface="Courier"/>
              <a:cs typeface="Courier"/>
            </a:endParaRPr>
          </a:p>
          <a:p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2800" dirty="0" smtClean="0">
                <a:latin typeface="Papyrus"/>
                <a:cs typeface="Papyrus"/>
              </a:rPr>
              <a:t>Here using </a:t>
            </a:r>
            <a:r>
              <a:rPr lang="en-US" sz="2800" u="sng" dirty="0" smtClean="0">
                <a:latin typeface="Papyrus"/>
                <a:cs typeface="Papyrus"/>
              </a:rPr>
              <a:t>variable</a:t>
            </a:r>
            <a:r>
              <a:rPr lang="en-US" sz="2800" dirty="0" smtClean="0">
                <a:latin typeface="Papyrus"/>
                <a:cs typeface="Papyrus"/>
              </a:rPr>
              <a:t> instead </a:t>
            </a:r>
            <a:r>
              <a:rPr lang="en-US" sz="2800" dirty="0" smtClean="0">
                <a:latin typeface="Papyrus"/>
                <a:cs typeface="Papyrus"/>
              </a:rPr>
              <a:t>of </a:t>
            </a:r>
            <a:r>
              <a:rPr lang="en-US" sz="2800" dirty="0" err="1" smtClean="0">
                <a:latin typeface="Courier"/>
                <a:cs typeface="Courier"/>
              </a:rPr>
              <a:t>fileID</a:t>
            </a:r>
            <a:r>
              <a:rPr lang="en-US" sz="2800" dirty="0" smtClean="0">
                <a:latin typeface="Papyrus"/>
                <a:cs typeface="Papyrus"/>
              </a:rPr>
              <a:t> (</a:t>
            </a:r>
            <a:r>
              <a:rPr lang="en-US" sz="2800" dirty="0" smtClean="0">
                <a:latin typeface="Papyrus"/>
                <a:cs typeface="Papyrus"/>
              </a:rPr>
              <a:t>takes </a:t>
            </a:r>
            <a:r>
              <a:rPr lang="en-US" sz="2800" u="sng" dirty="0" smtClean="0">
                <a:latin typeface="Papyrus"/>
                <a:cs typeface="Papyrus"/>
              </a:rPr>
              <a:t>string</a:t>
            </a:r>
            <a:r>
              <a:rPr lang="en-US" sz="2800" dirty="0" smtClean="0">
                <a:latin typeface="Papyrus"/>
                <a:cs typeface="Papyrus"/>
              </a:rPr>
              <a:t> contents </a:t>
            </a:r>
            <a:r>
              <a:rPr lang="en-US" sz="2800" dirty="0" smtClean="0">
                <a:latin typeface="Papyrus"/>
                <a:cs typeface="Papyrus"/>
              </a:rPr>
              <a:t>of </a:t>
            </a:r>
            <a:r>
              <a:rPr lang="en-US" sz="2800" dirty="0" smtClean="0">
                <a:latin typeface="Papyrus"/>
                <a:cs typeface="Papyrus"/>
              </a:rPr>
              <a:t>variable </a:t>
            </a:r>
            <a:r>
              <a:rPr lang="en-US" sz="2800" dirty="0" smtClean="0">
                <a:latin typeface="Papyrus"/>
                <a:cs typeface="Papyrus"/>
              </a:rPr>
              <a:t>as </a:t>
            </a:r>
            <a:r>
              <a:rPr lang="en-US" sz="2800" dirty="0" smtClean="0">
                <a:latin typeface="Papyrus"/>
                <a:cs typeface="Papyrus"/>
              </a:rPr>
              <a:t>input </a:t>
            </a:r>
            <a:r>
              <a:rPr lang="en-US" sz="2800" dirty="0" smtClean="0">
                <a:latin typeface="Papyrus"/>
                <a:cs typeface="Papyrus"/>
              </a:rPr>
              <a:t>line from </a:t>
            </a:r>
            <a:r>
              <a:rPr lang="en-US" sz="2800" dirty="0" smtClean="0">
                <a:latin typeface="Papyrus"/>
                <a:cs typeface="Papyrus"/>
              </a:rPr>
              <a:t>file </a:t>
            </a:r>
            <a:r>
              <a:rPr lang="mr-IN" sz="2800" dirty="0" smtClean="0">
                <a:latin typeface="Papyrus"/>
                <a:cs typeface="Papyrus"/>
              </a:rPr>
              <a:t>–</a:t>
            </a:r>
            <a:r>
              <a:rPr lang="en-US" sz="2800" dirty="0" smtClean="0">
                <a:latin typeface="Papyrus"/>
                <a:cs typeface="Papyrus"/>
              </a:rPr>
              <a:t> known as </a:t>
            </a:r>
            <a:r>
              <a:rPr lang="en-US" sz="2800" dirty="0" smtClean="0">
                <a:latin typeface="Papyrus"/>
                <a:cs typeface="Papyrus"/>
              </a:rPr>
              <a:t>“</a:t>
            </a:r>
            <a:r>
              <a:rPr lang="en-US" sz="2800" u="sng" dirty="0" smtClean="0">
                <a:latin typeface="Papyrus"/>
                <a:cs typeface="Papyrus"/>
              </a:rPr>
              <a:t>internal read</a:t>
            </a:r>
            <a:r>
              <a:rPr lang="en-US" sz="2800" dirty="0" smtClean="0">
                <a:latin typeface="Papyrus"/>
                <a:cs typeface="Papyrus"/>
              </a:rPr>
              <a:t>”)</a:t>
            </a:r>
            <a:r>
              <a:rPr lang="en-US" sz="28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sz="2800" dirty="0" smtClean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F</a:t>
            </a:r>
            <a:r>
              <a:rPr lang="en-US" sz="3200" dirty="0" smtClean="0">
                <a:latin typeface="Papyrus"/>
                <a:cs typeface="Papyrus"/>
              </a:rPr>
              <a:t>ormat </a:t>
            </a:r>
            <a:r>
              <a:rPr lang="en-US" sz="3200" dirty="0" smtClean="0">
                <a:latin typeface="Papyrus"/>
                <a:cs typeface="Papyrus"/>
              </a:rPr>
              <a:t>specification is the </a:t>
            </a:r>
            <a:r>
              <a:rPr lang="en-US" sz="3200" dirty="0" smtClean="0">
                <a:latin typeface="Courier"/>
                <a:cs typeface="Courier"/>
              </a:rPr>
              <a:t>%f</a:t>
            </a:r>
            <a:r>
              <a:rPr lang="en-US" sz="3200" dirty="0" smtClean="0">
                <a:latin typeface="Papyrus"/>
                <a:cs typeface="Papyrus"/>
              </a:rPr>
              <a:t> for floating point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When a format spec runs out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it repeats from the beginning.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732744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3953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000" dirty="0">
                <a:latin typeface="Courier"/>
                <a:cs typeface="Courier"/>
              </a:rPr>
              <a:t>&gt;&gt; chr = '0.41 8.24 3.57 6.24 9.27';</a:t>
            </a:r>
          </a:p>
          <a:p>
            <a:r>
              <a:rPr lang="mr-IN" sz="2000" dirty="0">
                <a:latin typeface="Courier"/>
                <a:cs typeface="Courier"/>
              </a:rPr>
              <a:t>&gt;&gt; C = textscan(chr,'%f');</a:t>
            </a:r>
          </a:p>
          <a:p>
            <a:r>
              <a:rPr lang="mr-IN" sz="2000" dirty="0">
                <a:latin typeface="Courier"/>
                <a:cs typeface="Courier"/>
              </a:rPr>
              <a:t>&gt;&gt; whos C</a:t>
            </a:r>
          </a:p>
          <a:p>
            <a:r>
              <a:rPr lang="mr-IN" sz="2000" dirty="0">
                <a:latin typeface="Courier"/>
                <a:cs typeface="Courier"/>
              </a:rPr>
              <a:t>  Name      Size            Bytes  Class    </a:t>
            </a:r>
            <a:r>
              <a:rPr lang="mr-IN" sz="2000" dirty="0" smtClean="0">
                <a:latin typeface="Courier"/>
                <a:cs typeface="Courier"/>
              </a:rPr>
              <a:t>Attributes</a:t>
            </a:r>
            <a:endParaRPr lang="mr-IN" sz="2000" dirty="0">
              <a:latin typeface="Courier"/>
              <a:cs typeface="Courier"/>
            </a:endParaRPr>
          </a:p>
          <a:p>
            <a:r>
              <a:rPr lang="mr-IN" sz="2000" dirty="0">
                <a:latin typeface="Courier"/>
                <a:cs typeface="Courier"/>
              </a:rPr>
              <a:t>  C         1x1               152  cell               </a:t>
            </a:r>
          </a:p>
          <a:p>
            <a:r>
              <a:rPr lang="mr-IN" sz="2000" dirty="0">
                <a:latin typeface="Courier"/>
                <a:cs typeface="Courier"/>
              </a:rPr>
              <a:t>&gt;&gt; chr = "0.41 8.24 3.57 6.24 9.27";</a:t>
            </a:r>
          </a:p>
          <a:p>
            <a:r>
              <a:rPr lang="mr-IN" sz="2000" dirty="0">
                <a:latin typeface="Courier"/>
                <a:cs typeface="Courier"/>
              </a:rPr>
              <a:t>&gt;&gt; C = textscan(chr,'%f');</a:t>
            </a:r>
          </a:p>
          <a:p>
            <a:r>
              <a:rPr lang="mr-IN" sz="2000" dirty="0">
                <a:latin typeface="Courier"/>
                <a:cs typeface="Courier"/>
              </a:rPr>
              <a:t>&gt;&gt; whos C</a:t>
            </a:r>
          </a:p>
          <a:p>
            <a:r>
              <a:rPr lang="mr-IN" sz="2000" dirty="0">
                <a:latin typeface="Courier"/>
                <a:cs typeface="Courier"/>
              </a:rPr>
              <a:t>  Name      Size            Bytes  Class    </a:t>
            </a:r>
            <a:r>
              <a:rPr lang="mr-IN" sz="2000" dirty="0" smtClean="0">
                <a:latin typeface="Courier"/>
                <a:cs typeface="Courier"/>
              </a:rPr>
              <a:t>Attributes</a:t>
            </a:r>
            <a:endParaRPr lang="mr-IN" sz="2000" dirty="0">
              <a:latin typeface="Courier"/>
              <a:cs typeface="Courier"/>
            </a:endParaRPr>
          </a:p>
          <a:p>
            <a:r>
              <a:rPr lang="mr-IN" sz="2000" dirty="0">
                <a:latin typeface="Courier"/>
                <a:cs typeface="Courier"/>
              </a:rPr>
              <a:t>  C         1x1               152  cell               </a:t>
            </a:r>
          </a:p>
          <a:p>
            <a:r>
              <a:rPr lang="mr-IN" sz="2000" dirty="0">
                <a:latin typeface="Courier"/>
                <a:cs typeface="Courier"/>
              </a:rPr>
              <a:t>&gt;&gt; C</a:t>
            </a:r>
          </a:p>
          <a:p>
            <a:r>
              <a:rPr lang="mr-IN" sz="2000" dirty="0">
                <a:latin typeface="Courier"/>
                <a:cs typeface="Courier"/>
              </a:rPr>
              <a:t>C =</a:t>
            </a:r>
          </a:p>
          <a:p>
            <a:r>
              <a:rPr lang="mr-IN" sz="2000" dirty="0">
                <a:latin typeface="Courier"/>
                <a:cs typeface="Courier"/>
              </a:rPr>
              <a:t>  1×1 cell array</a:t>
            </a:r>
          </a:p>
          <a:p>
            <a:r>
              <a:rPr lang="mr-IN" sz="2000" dirty="0">
                <a:latin typeface="Courier"/>
                <a:cs typeface="Courier"/>
              </a:rPr>
              <a:t>    {5×1 double}</a:t>
            </a:r>
          </a:p>
          <a:p>
            <a:r>
              <a:rPr lang="mr-IN" sz="2000" dirty="0" smtClean="0">
                <a:latin typeface="Courier"/>
                <a:cs typeface="Courier"/>
              </a:rPr>
              <a:t>&gt;</a:t>
            </a:r>
            <a:r>
              <a:rPr lang="mr-IN" sz="2000" dirty="0">
                <a:latin typeface="Courier"/>
                <a:cs typeface="Courier"/>
              </a:rPr>
              <a:t>&gt; [C{:}]</a:t>
            </a:r>
          </a:p>
          <a:p>
            <a:r>
              <a:rPr lang="mr-IN" sz="2000" dirty="0">
                <a:latin typeface="Courier"/>
                <a:cs typeface="Courier"/>
              </a:rPr>
              <a:t>ans =</a:t>
            </a:r>
          </a:p>
          <a:p>
            <a:r>
              <a:rPr lang="mr-IN" sz="2000" dirty="0">
                <a:latin typeface="Courier"/>
                <a:cs typeface="Courier"/>
              </a:rPr>
              <a:t>   0.410000000000000</a:t>
            </a:r>
          </a:p>
          <a:p>
            <a:r>
              <a:rPr lang="mr-IN" sz="2000" dirty="0">
                <a:latin typeface="Courier"/>
                <a:cs typeface="Courier"/>
              </a:rPr>
              <a:t>   8.240000000000000</a:t>
            </a:r>
          </a:p>
          <a:p>
            <a:r>
              <a:rPr lang="mr-IN" sz="2000" dirty="0">
                <a:latin typeface="Courier"/>
                <a:cs typeface="Courier"/>
              </a:rPr>
              <a:t>   3.570000000000000</a:t>
            </a:r>
          </a:p>
          <a:p>
            <a:r>
              <a:rPr lang="mr-IN" sz="2000" dirty="0">
                <a:latin typeface="Courier"/>
                <a:cs typeface="Courier"/>
              </a:rPr>
              <a:t>   6.240000000000000</a:t>
            </a:r>
          </a:p>
          <a:p>
            <a:r>
              <a:rPr lang="mr-IN" sz="2000" dirty="0">
                <a:latin typeface="Courier"/>
                <a:cs typeface="Courier"/>
              </a:rPr>
              <a:t>   </a:t>
            </a:r>
            <a:r>
              <a:rPr lang="mr-IN" sz="2000" dirty="0" smtClean="0">
                <a:latin typeface="Courier"/>
                <a:cs typeface="Courier"/>
              </a:rPr>
              <a:t>9.270000000000000</a:t>
            </a:r>
            <a:endParaRPr lang="mr-IN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93184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066806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Example of particularly difficult file to read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GPS RINEX file</a:t>
            </a:r>
          </a:p>
          <a:p>
            <a:r>
              <a:rPr lang="de-DE" sz="1600" dirty="0">
                <a:latin typeface="Courier"/>
                <a:cs typeface="Courier"/>
              </a:rPr>
              <a:t>..</a:t>
            </a:r>
            <a:r>
              <a:rPr lang="de-DE" sz="1600" dirty="0" smtClean="0">
                <a:latin typeface="Courier"/>
                <a:cs typeface="Courier"/>
              </a:rPr>
              <a:t>.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Has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a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header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full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of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metadata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                     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id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of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header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info</a:t>
            </a:r>
            <a:endParaRPr lang="de-DE" sz="1600" dirty="0">
              <a:latin typeface="Courier"/>
              <a:cs typeface="Courier"/>
            </a:endParaRPr>
          </a:p>
          <a:p>
            <a:r>
              <a:rPr lang="mr-IN" sz="1600" dirty="0" smtClean="0">
                <a:latin typeface="Courier"/>
                <a:cs typeface="Courier"/>
              </a:rPr>
              <a:t>    </a:t>
            </a:r>
            <a:r>
              <a:rPr lang="mr-IN" sz="1600" dirty="0">
                <a:latin typeface="Courier"/>
                <a:cs typeface="Courier"/>
              </a:rPr>
              <a:t>30.0000                                              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mr-IN" sz="1600" dirty="0" smtClean="0">
                <a:latin typeface="Courier"/>
                <a:cs typeface="Courier"/>
              </a:rPr>
              <a:t>INTERVAL</a:t>
            </a:r>
            <a:endParaRPr lang="mr-IN" sz="1600" dirty="0">
              <a:latin typeface="Courier"/>
              <a:cs typeface="Courier"/>
            </a:endParaRPr>
          </a:p>
          <a:p>
            <a:r>
              <a:rPr lang="de-DE" sz="1600" dirty="0">
                <a:latin typeface="Courier"/>
                <a:cs typeface="Courier"/>
              </a:rPr>
              <a:t>...</a:t>
            </a:r>
          </a:p>
          <a:p>
            <a:r>
              <a:rPr lang="mr-IN" sz="1600" dirty="0" smtClean="0">
                <a:latin typeface="Courier"/>
                <a:cs typeface="Courier"/>
              </a:rPr>
              <a:t>                                                          </a:t>
            </a:r>
            <a:r>
              <a:rPr lang="mr-IN" sz="1600" dirty="0">
                <a:latin typeface="Courier"/>
                <a:cs typeface="Courier"/>
              </a:rPr>
              <a:t>END OF </a:t>
            </a:r>
            <a:r>
              <a:rPr lang="mr-IN" sz="1600" dirty="0" smtClean="0">
                <a:latin typeface="Courier"/>
                <a:cs typeface="Courier"/>
              </a:rPr>
              <a:t>HEADER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de-DE" sz="1600" dirty="0">
                <a:latin typeface="Courier"/>
                <a:cs typeface="Courier"/>
              </a:rPr>
              <a:t> 16  1  1  0  0  </a:t>
            </a:r>
            <a:r>
              <a:rPr lang="de-DE" sz="1600" dirty="0">
                <a:solidFill>
                  <a:srgbClr val="FF0000"/>
                </a:solidFill>
                <a:latin typeface="Courier"/>
                <a:cs typeface="Courier"/>
              </a:rPr>
              <a:t>0.0000000</a:t>
            </a:r>
            <a:r>
              <a:rPr lang="de-DE" sz="1600" dirty="0">
                <a:latin typeface="Courier"/>
                <a:cs typeface="Courier"/>
              </a:rPr>
              <a:t>  0 </a:t>
            </a:r>
            <a:r>
              <a:rPr lang="de-DE" sz="1600" dirty="0" smtClean="0">
                <a:solidFill>
                  <a:srgbClr val="FF0000"/>
                </a:solidFill>
                <a:latin typeface="Courier"/>
                <a:cs typeface="Courier"/>
              </a:rPr>
              <a:t>10</a:t>
            </a:r>
            <a:r>
              <a:rPr lang="de-DE" sz="1600" dirty="0" smtClean="0">
                <a:latin typeface="Courier"/>
                <a:cs typeface="Courier"/>
              </a:rPr>
              <a:t>G15G27G22G30G28G13G18G10G11G08 </a:t>
            </a:r>
            <a:r>
              <a:rPr lang="de-DE" sz="1600" dirty="0" err="1" smtClean="0">
                <a:solidFill>
                  <a:srgbClr val="A6A6A6"/>
                </a:solidFill>
                <a:latin typeface="Courier"/>
                <a:cs typeface="Courier"/>
              </a:rPr>
              <a:t>data</a:t>
            </a:r>
            <a:r>
              <a:rPr lang="de-DE" sz="1600" dirty="0" smtClean="0">
                <a:solidFill>
                  <a:srgbClr val="A6A6A6"/>
                </a:solidFill>
                <a:latin typeface="Courier"/>
                <a:cs typeface="Courier"/>
              </a:rPr>
              <a:t> </a:t>
            </a:r>
            <a:r>
              <a:rPr lang="de-DE" sz="1600" dirty="0" err="1" smtClean="0">
                <a:solidFill>
                  <a:srgbClr val="A6A6A6"/>
                </a:solidFill>
                <a:latin typeface="Courier"/>
                <a:cs typeface="Courier"/>
              </a:rPr>
              <a:t>desc</a:t>
            </a:r>
            <a:endParaRPr lang="de-DE" sz="1600" dirty="0">
              <a:latin typeface="Courier"/>
              <a:cs typeface="Courier"/>
            </a:endParaRPr>
          </a:p>
          <a:p>
            <a:r>
              <a:rPr lang="de-DE" sz="1600" dirty="0">
                <a:latin typeface="Courier"/>
                <a:cs typeface="Courier"/>
              </a:rPr>
              <a:t> -14625784.02147 -11358678.40846  22561784.4224   </a:t>
            </a:r>
            <a:r>
              <a:rPr lang="de-DE" sz="1600" dirty="0" smtClean="0">
                <a:latin typeface="Courier"/>
                <a:cs typeface="Courier"/>
              </a:rPr>
              <a:t>22561780.0784 </a:t>
            </a:r>
            <a:r>
              <a:rPr lang="de-DE" sz="1600" dirty="0" err="1" smtClean="0">
                <a:solidFill>
                  <a:srgbClr val="A6A6A6"/>
                </a:solidFill>
                <a:latin typeface="Courier"/>
                <a:cs typeface="Courier"/>
              </a:rPr>
              <a:t>data</a:t>
            </a:r>
            <a:endParaRPr lang="de-DE" sz="1600" dirty="0">
              <a:latin typeface="Courier"/>
              <a:cs typeface="Courier"/>
            </a:endParaRPr>
          </a:p>
          <a:p>
            <a:r>
              <a:rPr lang="mr-IN" sz="1600" dirty="0">
                <a:latin typeface="Courier"/>
                <a:cs typeface="Courier"/>
              </a:rPr>
              <a:t>        46.5004         </a:t>
            </a:r>
            <a:r>
              <a:rPr lang="mr-IN" sz="1600" dirty="0" smtClean="0">
                <a:latin typeface="Courier"/>
                <a:cs typeface="Courier"/>
              </a:rPr>
              <a:t>36.2504</a:t>
            </a:r>
            <a:r>
              <a:rPr lang="en-US" sz="1600" dirty="0" smtClean="0">
                <a:latin typeface="Courier"/>
                <a:cs typeface="Courier"/>
              </a:rPr>
              <a:t>                                 </a:t>
            </a:r>
            <a:r>
              <a:rPr lang="en-US" sz="1600" dirty="0" smtClean="0">
                <a:solidFill>
                  <a:srgbClr val="A6A6A6"/>
                </a:solidFill>
                <a:latin typeface="Courier"/>
                <a:cs typeface="Courier"/>
              </a:rPr>
              <a:t>data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de-DE" sz="1600" dirty="0">
                <a:latin typeface="Courier"/>
                <a:cs typeface="Courier"/>
              </a:rPr>
              <a:t>..</a:t>
            </a:r>
            <a:r>
              <a:rPr lang="de-DE" sz="1600" dirty="0" smtClean="0">
                <a:latin typeface="Courier"/>
                <a:cs typeface="Courier"/>
              </a:rPr>
              <a:t>. 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9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more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of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these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(18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lines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) ...</a:t>
            </a:r>
            <a:endParaRPr lang="mr-IN" sz="1600" dirty="0">
              <a:solidFill>
                <a:schemeClr val="bg1">
                  <a:lumMod val="65000"/>
                </a:schemeClr>
              </a:solidFill>
              <a:latin typeface="Courier"/>
              <a:cs typeface="Courier"/>
            </a:endParaRPr>
          </a:p>
          <a:p>
            <a:r>
              <a:rPr lang="de-DE" sz="1600" dirty="0" smtClean="0">
                <a:latin typeface="Courier"/>
                <a:cs typeface="Courier"/>
              </a:rPr>
              <a:t> 16  1  </a:t>
            </a:r>
            <a:r>
              <a:rPr lang="de-DE" sz="1600" dirty="0">
                <a:latin typeface="Courier"/>
                <a:cs typeface="Courier"/>
              </a:rPr>
              <a:t>1  0  0 </a:t>
            </a:r>
            <a:r>
              <a:rPr lang="de-DE" sz="1600" dirty="0">
                <a:solidFill>
                  <a:srgbClr val="FF0000"/>
                </a:solidFill>
                <a:latin typeface="Courier"/>
                <a:cs typeface="Courier"/>
              </a:rPr>
              <a:t>30.0000000</a:t>
            </a:r>
            <a:r>
              <a:rPr lang="de-DE" sz="1600" dirty="0">
                <a:latin typeface="Courier"/>
                <a:cs typeface="Courier"/>
              </a:rPr>
              <a:t>  0 </a:t>
            </a:r>
            <a:r>
              <a:rPr lang="de-DE" sz="1600" dirty="0" smtClean="0">
                <a:solidFill>
                  <a:srgbClr val="FF0000"/>
                </a:solidFill>
                <a:latin typeface="Courier"/>
                <a:cs typeface="Courier"/>
              </a:rPr>
              <a:t>11</a:t>
            </a:r>
            <a:r>
              <a:rPr lang="de-DE" sz="1600" dirty="0" smtClean="0">
                <a:latin typeface="Courier"/>
                <a:cs typeface="Courier"/>
              </a:rPr>
              <a:t>G15</a:t>
            </a:r>
            <a:r>
              <a:rPr lang="de-DE" sz="1600" dirty="0" smtClean="0">
                <a:solidFill>
                  <a:srgbClr val="FF0000"/>
                </a:solidFill>
                <a:latin typeface="Courier"/>
                <a:cs typeface="Courier"/>
              </a:rPr>
              <a:t>G01</a:t>
            </a:r>
            <a:r>
              <a:rPr lang="de-DE" sz="1600" dirty="0" smtClean="0">
                <a:latin typeface="Courier"/>
                <a:cs typeface="Courier"/>
              </a:rPr>
              <a:t>G27G22G30G28G13G18G10G11G08</a:t>
            </a:r>
          </a:p>
          <a:p>
            <a:r>
              <a:rPr lang="de-DE" sz="1600" dirty="0" smtClean="0">
                <a:latin typeface="Courier"/>
                <a:cs typeface="Courier"/>
              </a:rPr>
              <a:t>... 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11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observations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(22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lines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) 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..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.</a:t>
            </a:r>
            <a:endParaRPr lang="de-DE" sz="1600" dirty="0" smtClean="0">
              <a:latin typeface="Courier"/>
              <a:cs typeface="Courier"/>
            </a:endParaRPr>
          </a:p>
          <a:p>
            <a:r>
              <a:rPr lang="mr-IN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15</a:t>
            </a:r>
            <a:r>
              <a:rPr lang="mr-IN" sz="1600" dirty="0" smtClean="0">
                <a:latin typeface="Courier"/>
                <a:cs typeface="Courier"/>
              </a:rPr>
              <a:t>.0000   </a:t>
            </a:r>
            <a:r>
              <a:rPr lang="en-US" sz="1600" dirty="0" smtClean="0">
                <a:solidFill>
                  <a:srgbClr val="A6A6A6"/>
                </a:solidFill>
                <a:latin typeface="Courier"/>
                <a:cs typeface="Courier"/>
              </a:rPr>
              <a:t>comment in middle</a:t>
            </a:r>
            <a:r>
              <a:rPr lang="mr-IN" sz="1600" dirty="0" smtClean="0">
                <a:latin typeface="Courier"/>
                <a:cs typeface="Courier"/>
              </a:rPr>
              <a:t>                              INTERVAL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de-DE" sz="1600" dirty="0">
                <a:latin typeface="Courier"/>
                <a:cs typeface="Courier"/>
              </a:rPr>
              <a:t>16  1  1  0  0 </a:t>
            </a:r>
            <a:r>
              <a:rPr lang="de-DE" sz="1600" dirty="0" smtClean="0">
                <a:solidFill>
                  <a:srgbClr val="FF0000"/>
                </a:solidFill>
                <a:latin typeface="Courier"/>
                <a:cs typeface="Courier"/>
              </a:rPr>
              <a:t>45.0000000</a:t>
            </a:r>
            <a:r>
              <a:rPr lang="de-DE" sz="1600" dirty="0" smtClean="0">
                <a:latin typeface="Courier"/>
                <a:cs typeface="Courier"/>
              </a:rPr>
              <a:t>  </a:t>
            </a:r>
            <a:r>
              <a:rPr lang="de-DE" sz="1600" dirty="0">
                <a:latin typeface="Courier"/>
                <a:cs typeface="Courier"/>
              </a:rPr>
              <a:t>0 </a:t>
            </a:r>
            <a:r>
              <a:rPr lang="de-DE" sz="1600" dirty="0" smtClean="0">
                <a:latin typeface="Courier"/>
                <a:cs typeface="Courier"/>
              </a:rPr>
              <a:t>10G15G01G27G22G30G28G13G18G10G08</a:t>
            </a:r>
            <a:endParaRPr lang="es-AR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10867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" y="261064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Format </a:t>
            </a:r>
            <a:r>
              <a:rPr lang="en-US" sz="3200" dirty="0" err="1" smtClean="0">
                <a:latin typeface="Papyrus"/>
                <a:cs typeface="Papyrus"/>
              </a:rPr>
              <a:t>Speification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Describes the input fields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number or alpha, format and size of number (as opposed to “free format” where things are separated by spaces and the computer figures out what it is).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Does not fit on </a:t>
            </a:r>
            <a:r>
              <a:rPr lang="en-US" sz="3200" dirty="0" err="1" smtClean="0">
                <a:latin typeface="Papyrus"/>
                <a:cs typeface="Papyrus"/>
              </a:rPr>
              <a:t>powerpoints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Go to web page</a:t>
            </a:r>
          </a:p>
          <a:p>
            <a:pPr algn="ctr"/>
            <a:r>
              <a:rPr lang="en-US" dirty="0" smtClean="0">
                <a:latin typeface="Courier"/>
                <a:cs typeface="Courier"/>
                <a:hlinkClick r:id="rId3"/>
              </a:rPr>
              <a:t>https</a:t>
            </a:r>
            <a:r>
              <a:rPr lang="en-US" dirty="0">
                <a:latin typeface="Courier"/>
                <a:cs typeface="Courier"/>
                <a:hlinkClick r:id="rId3"/>
              </a:rPr>
              <a:t>://www.mathworks.com/help/matlab/ref/</a:t>
            </a:r>
            <a:r>
              <a:rPr lang="en-US" dirty="0" smtClean="0">
                <a:latin typeface="Courier"/>
                <a:cs typeface="Courier"/>
                <a:hlinkClick r:id="rId3"/>
              </a:rPr>
              <a:t>fscanf.html</a:t>
            </a:r>
            <a:endParaRPr lang="en-US" dirty="0" smtClean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See also </a:t>
            </a:r>
            <a:endParaRPr lang="en-US" sz="3200" dirty="0">
              <a:latin typeface="Courier"/>
              <a:cs typeface="Courier"/>
            </a:endParaRPr>
          </a:p>
          <a:p>
            <a:pPr algn="ctr"/>
            <a:r>
              <a:rPr lang="en-US" dirty="0">
                <a:latin typeface="Courier"/>
                <a:cs typeface="Courier"/>
                <a:hlinkClick r:id="rId4"/>
              </a:rPr>
              <a:t>https://www.mathworks.com/help/matlab/matlab_prog/formatting-</a:t>
            </a:r>
            <a:r>
              <a:rPr lang="en-US" dirty="0" smtClean="0">
                <a:latin typeface="Courier"/>
                <a:cs typeface="Courier"/>
                <a:hlinkClick r:id="rId4"/>
              </a:rPr>
              <a:t>strings.html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41756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" y="91734"/>
            <a:ext cx="9144000" cy="6617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Some additional features of Matlab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Ability to treat date and time as a “regular” vector for plotting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r>
              <a:rPr lang="en-US" sz="2400" dirty="0">
                <a:latin typeface="Courier"/>
                <a:cs typeface="Courier"/>
              </a:rPr>
              <a:t>&gt;&gt; C=</a:t>
            </a:r>
            <a:r>
              <a:rPr lang="en-US" sz="2400" dirty="0" err="1">
                <a:latin typeface="Courier"/>
                <a:cs typeface="Courier"/>
              </a:rPr>
              <a:t>datetime</a:t>
            </a:r>
            <a:r>
              <a:rPr lang="en-US" sz="2400" dirty="0">
                <a:latin typeface="Courier"/>
                <a:cs typeface="Courier"/>
              </a:rPr>
              <a:t>('2009-12-29 11:47:34.96')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Error using </a:t>
            </a:r>
            <a:r>
              <a:rPr lang="en-US" sz="2400" dirty="0" err="1">
                <a:solidFill>
                  <a:srgbClr val="FF0000"/>
                </a:solidFill>
                <a:latin typeface="Courier"/>
                <a:cs typeface="Courier"/>
              </a:rPr>
              <a:t>datetime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 (line 635)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Could not recognize the date/time format of '2009-12-29 11:47:34.96'. You can specify a format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using the '</a:t>
            </a:r>
            <a:r>
              <a:rPr lang="en-US" sz="2400" dirty="0" err="1">
                <a:solidFill>
                  <a:srgbClr val="FF0000"/>
                </a:solidFill>
                <a:latin typeface="Courier"/>
                <a:cs typeface="Courier"/>
              </a:rPr>
              <a:t>InputFormat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' parameter. If the date/time text contains day, month, or time zone names in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a language foreign to the '</a:t>
            </a:r>
            <a:r>
              <a:rPr lang="en-US" sz="2400" dirty="0" err="1">
                <a:solidFill>
                  <a:srgbClr val="FF0000"/>
                </a:solidFill>
                <a:latin typeface="Courier"/>
                <a:cs typeface="Courier"/>
              </a:rPr>
              <a:t>en_US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' locale, those might not be recognized. You can specify a</a:t>
            </a:r>
          </a:p>
          <a:p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different locale using the 'Locale' parameter. </a:t>
            </a:r>
            <a:endParaRPr lang="en-US" sz="2400" dirty="0" smtClean="0">
              <a:solidFill>
                <a:srgbClr val="FF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97772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" y="498126"/>
            <a:ext cx="9144000" cy="5386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&gt;&gt; help </a:t>
            </a:r>
            <a:r>
              <a:rPr lang="en-US" sz="2400" dirty="0" err="1">
                <a:latin typeface="Courier"/>
                <a:cs typeface="Courier"/>
              </a:rPr>
              <a:t>datetime</a:t>
            </a:r>
            <a:endParaRPr lang="en-US" sz="2400" dirty="0">
              <a:latin typeface="Courier"/>
              <a:cs typeface="Courier"/>
            </a:endParaRPr>
          </a:p>
          <a:p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datetime</a:t>
            </a:r>
            <a:r>
              <a:rPr lang="en-US" sz="2400" dirty="0">
                <a:latin typeface="Courier"/>
                <a:cs typeface="Courier"/>
              </a:rPr>
              <a:t> Arrays to represent dates and times.</a:t>
            </a:r>
          </a:p>
          <a:p>
            <a:r>
              <a:rPr lang="en-US" sz="2400" dirty="0">
                <a:latin typeface="Courier"/>
                <a:cs typeface="Courier"/>
              </a:rPr>
              <a:t>    </a:t>
            </a:r>
            <a:r>
              <a:rPr lang="en-US" sz="2400" dirty="0" err="1">
                <a:latin typeface="Courier"/>
                <a:cs typeface="Courier"/>
              </a:rPr>
              <a:t>datetime</a:t>
            </a:r>
            <a:r>
              <a:rPr lang="en-US" sz="2400" dirty="0">
                <a:latin typeface="Courier"/>
                <a:cs typeface="Courier"/>
              </a:rPr>
              <a:t> arrays store values that represent points in time, including a date</a:t>
            </a:r>
          </a:p>
          <a:p>
            <a:r>
              <a:rPr lang="en-US" sz="2400" dirty="0">
                <a:latin typeface="Courier"/>
                <a:cs typeface="Courier"/>
              </a:rPr>
              <a:t>    and a time of day. Use the </a:t>
            </a:r>
            <a:r>
              <a:rPr lang="en-US" sz="2400" dirty="0" err="1">
                <a:latin typeface="Courier"/>
                <a:cs typeface="Courier"/>
              </a:rPr>
              <a:t>datetime</a:t>
            </a:r>
            <a:r>
              <a:rPr lang="en-US" sz="2400" dirty="0">
                <a:latin typeface="Courier"/>
                <a:cs typeface="Courier"/>
              </a:rPr>
              <a:t> constructor to create an array of </a:t>
            </a:r>
            <a:r>
              <a:rPr lang="en-US" sz="2400" dirty="0" err="1">
                <a:latin typeface="Courier"/>
                <a:cs typeface="Courier"/>
              </a:rPr>
              <a:t>datetimes</a:t>
            </a:r>
            <a:endParaRPr lang="en-US" sz="2400" dirty="0">
              <a:latin typeface="Courier"/>
              <a:cs typeface="Courier"/>
            </a:endParaRPr>
          </a:p>
          <a:p>
            <a:r>
              <a:rPr lang="en-US" sz="2400" dirty="0">
                <a:latin typeface="Courier"/>
                <a:cs typeface="Courier"/>
              </a:rPr>
              <a:t>    from strings, character vectors, or from vectors of date/time components. </a:t>
            </a:r>
          </a:p>
          <a:p>
            <a:r>
              <a:rPr lang="en-US" sz="2400" dirty="0">
                <a:latin typeface="Courier"/>
                <a:cs typeface="Courier"/>
              </a:rPr>
              <a:t>    Use </a:t>
            </a:r>
            <a:r>
              <a:rPr lang="en-US" sz="2400" dirty="0" err="1">
                <a:latin typeface="Courier"/>
                <a:cs typeface="Courier"/>
              </a:rPr>
              <a:t>datetime</a:t>
            </a:r>
            <a:r>
              <a:rPr lang="en-US" sz="2400" dirty="0">
                <a:latin typeface="Courier"/>
                <a:cs typeface="Courier"/>
              </a:rPr>
              <a:t>('now'), </a:t>
            </a:r>
            <a:r>
              <a:rPr lang="en-US" sz="2400" dirty="0" err="1">
                <a:latin typeface="Courier"/>
                <a:cs typeface="Courier"/>
              </a:rPr>
              <a:t>datetime</a:t>
            </a:r>
            <a:r>
              <a:rPr lang="en-US" sz="2400" dirty="0">
                <a:latin typeface="Courier"/>
                <a:cs typeface="Courier"/>
              </a:rPr>
              <a:t>('today'), </a:t>
            </a:r>
            <a:r>
              <a:rPr lang="en-US" sz="2400" dirty="0" err="1">
                <a:latin typeface="Courier"/>
                <a:cs typeface="Courier"/>
              </a:rPr>
              <a:t>datetime</a:t>
            </a:r>
            <a:r>
              <a:rPr lang="en-US" sz="2400" dirty="0">
                <a:latin typeface="Courier"/>
                <a:cs typeface="Courier"/>
              </a:rPr>
              <a:t>('yesterday'), or </a:t>
            </a:r>
            <a:r>
              <a:rPr lang="en-US" sz="2400" dirty="0" err="1">
                <a:latin typeface="Courier"/>
                <a:cs typeface="Courier"/>
              </a:rPr>
              <a:t>datetime</a:t>
            </a:r>
            <a:r>
              <a:rPr lang="en-US" sz="2400" dirty="0">
                <a:latin typeface="Courier"/>
                <a:cs typeface="Courier"/>
              </a:rPr>
              <a:t>('tomorrow') </a:t>
            </a:r>
          </a:p>
          <a:p>
            <a:r>
              <a:rPr lang="en-US" sz="2400" dirty="0">
                <a:latin typeface="Courier"/>
                <a:cs typeface="Courier"/>
              </a:rPr>
              <a:t>    to create scalar </a:t>
            </a:r>
            <a:r>
              <a:rPr lang="en-US" sz="2400" dirty="0" err="1">
                <a:latin typeface="Courier"/>
                <a:cs typeface="Courier"/>
              </a:rPr>
              <a:t>datetimes</a:t>
            </a:r>
            <a:r>
              <a:rPr lang="en-US" sz="2400" dirty="0">
                <a:latin typeface="Courier"/>
                <a:cs typeface="Courier"/>
              </a:rPr>
              <a:t> at or around the current </a:t>
            </a:r>
            <a:r>
              <a:rPr lang="en-US" sz="2400" dirty="0" smtClean="0">
                <a:latin typeface="Courier"/>
                <a:cs typeface="Courier"/>
              </a:rPr>
              <a:t>moment.</a:t>
            </a:r>
          </a:p>
          <a:p>
            <a:endParaRPr lang="en-US" sz="2400" dirty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Goes on for several screens</a:t>
            </a:r>
            <a:r>
              <a:rPr lang="en-US" sz="2400" dirty="0" smtClean="0">
                <a:latin typeface="Courier"/>
                <a:cs typeface="Courier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251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25478</TotalTime>
  <Words>1454</Words>
  <Application>Microsoft Macintosh PowerPoint</Application>
  <PresentationFormat>On-screen Show (4:3)</PresentationFormat>
  <Paragraphs>203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CERI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unknown unknown</cp:lastModifiedBy>
  <cp:revision>872</cp:revision>
  <dcterms:created xsi:type="dcterms:W3CDTF">2009-11-03T17:16:18Z</dcterms:created>
  <dcterms:modified xsi:type="dcterms:W3CDTF">2019-09-19T16:18:31Z</dcterms:modified>
  <cp:category/>
</cp:coreProperties>
</file>