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3" r:id="rId1"/>
  </p:sldMasterIdLst>
  <p:notesMasterIdLst>
    <p:notesMasterId r:id="rId30"/>
  </p:notesMasterIdLst>
  <p:sldIdLst>
    <p:sldId id="1210" r:id="rId2"/>
    <p:sldId id="1280" r:id="rId3"/>
    <p:sldId id="1275" r:id="rId4"/>
    <p:sldId id="1276" r:id="rId5"/>
    <p:sldId id="1277" r:id="rId6"/>
    <p:sldId id="1278" r:id="rId7"/>
    <p:sldId id="1243" r:id="rId8"/>
    <p:sldId id="1244" r:id="rId9"/>
    <p:sldId id="1245" r:id="rId10"/>
    <p:sldId id="1246" r:id="rId11"/>
    <p:sldId id="1247" r:id="rId12"/>
    <p:sldId id="1248" r:id="rId13"/>
    <p:sldId id="1240" r:id="rId14"/>
    <p:sldId id="1241" r:id="rId15"/>
    <p:sldId id="1237" r:id="rId16"/>
    <p:sldId id="1238" r:id="rId17"/>
    <p:sldId id="1239" r:id="rId18"/>
    <p:sldId id="1271" r:id="rId19"/>
    <p:sldId id="1272" r:id="rId20"/>
    <p:sldId id="1273" r:id="rId21"/>
    <p:sldId id="1274" r:id="rId22"/>
    <p:sldId id="1213" r:id="rId23"/>
    <p:sldId id="1214" r:id="rId24"/>
    <p:sldId id="1215" r:id="rId25"/>
    <p:sldId id="1216" r:id="rId26"/>
    <p:sldId id="1217" r:id="rId27"/>
    <p:sldId id="1249" r:id="rId28"/>
    <p:sldId id="1250" r:id="rId2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09" autoAdjust="0"/>
    <p:restoredTop sz="88612" autoAdjust="0"/>
  </p:normalViewPr>
  <p:slideViewPr>
    <p:cSldViewPr snapToGrid="0">
      <p:cViewPr>
        <p:scale>
          <a:sx n="75" d="100"/>
          <a:sy n="75" d="100"/>
        </p:scale>
        <p:origin x="-1896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07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9A376A6-D3E5-4E07-B3F0-626681344BD3}" type="datetimeFigureOut">
              <a:rPr lang="en-US"/>
              <a:pPr>
                <a:defRPr/>
              </a:pPr>
              <a:t>9/10/19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34F01EE-C443-44D3-9EAE-71CAC902D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4610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2E7F6C-6C34-40D8-8DF8-B4BF3A22533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Strange ones .*,</a:t>
            </a:r>
            <a:r>
              <a:rPr lang="en-US" baseline="0" dirty="0" smtClean="0"/>
              <a:t> .^, ./ and .\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8837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Look up any and all for more</a:t>
            </a:r>
            <a:r>
              <a:rPr lang="es-AR" baseline="0" dirty="0" smtClean="0"/>
              <a:t> input arguments </a:t>
            </a:r>
            <a:r>
              <a:rPr lang="es-AR" dirty="0" smtClean="0"/>
              <a:t>on google.</a:t>
            </a: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3596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6413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6413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Ix</a:t>
            </a:r>
            <a:r>
              <a:rPr lang="en-US" baseline="0" dirty="0" smtClean="0"/>
              <a:t> is vector of </a:t>
            </a:r>
            <a:r>
              <a:rPr lang="en-US" baseline="0" dirty="0" err="1" smtClean="0"/>
              <a:t>indicies</a:t>
            </a:r>
            <a:r>
              <a:rPr lang="en-US" baseline="0" dirty="0" smtClean="0"/>
              <a:t>, a(ix) is new, possibly shorter,  vector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6413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Typing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unix</a:t>
            </a:r>
            <a:r>
              <a:rPr lang="en-US" baseline="0" dirty="0" smtClean="0"/>
              <a:t> command in </a:t>
            </a:r>
            <a:r>
              <a:rPr lang="en-US" baseline="0" dirty="0" err="1" smtClean="0"/>
              <a:t>matlab</a:t>
            </a:r>
            <a:r>
              <a:rPr lang="en-US" baseline="0" dirty="0" smtClean="0"/>
              <a:t> – if </a:t>
            </a:r>
            <a:r>
              <a:rPr lang="en-US" baseline="0" dirty="0" err="1" smtClean="0"/>
              <a:t>matlab</a:t>
            </a:r>
            <a:r>
              <a:rPr lang="en-US" baseline="0" dirty="0" smtClean="0"/>
              <a:t> does not recognize the command as a </a:t>
            </a:r>
            <a:r>
              <a:rPr lang="en-US" baseline="0" dirty="0" err="1" smtClean="0"/>
              <a:t>matlab</a:t>
            </a:r>
            <a:r>
              <a:rPr lang="en-US" baseline="0" dirty="0" smtClean="0"/>
              <a:t> command it passes it to the OS, so "cat </a:t>
            </a:r>
            <a:r>
              <a:rPr lang="en-US" baseline="0" dirty="0" err="1" smtClean="0"/>
              <a:t>magik.dat</a:t>
            </a:r>
            <a:r>
              <a:rPr lang="en-US" baseline="0" dirty="0" smtClean="0"/>
              <a:t>" gets passed to UNIX and answer comes up in </a:t>
            </a:r>
            <a:r>
              <a:rPr lang="en-US" baseline="0" dirty="0" err="1" smtClean="0"/>
              <a:t>matlab</a:t>
            </a:r>
            <a:r>
              <a:rPr lang="en-US" baseline="0" dirty="0" smtClean="0"/>
              <a:t> command window.</a:t>
            </a:r>
          </a:p>
          <a:p>
            <a:r>
              <a:rPr lang="en-US" baseline="0" dirty="0" smtClean="0"/>
              <a:t>Several ways to call – and name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1928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you</a:t>
            </a:r>
            <a:r>
              <a:rPr lang="es-AR" baseline="0" dirty="0" smtClean="0"/>
              <a:t> can then go filling these in --- but</a:t>
            </a:r>
          </a:p>
          <a:p>
            <a:r>
              <a:rPr lang="en-US" dirty="0" smtClean="0"/>
              <a:t>While </a:t>
            </a:r>
            <a:r>
              <a:rPr lang="en-US" dirty="0" err="1" smtClean="0"/>
              <a:t>matlab</a:t>
            </a:r>
            <a:r>
              <a:rPr lang="en-US" dirty="0" smtClean="0"/>
              <a:t> can dynamically allocate</a:t>
            </a:r>
            <a:r>
              <a:rPr lang="en-US" baseline="0" dirty="0" smtClean="0"/>
              <a:t> memory, it is not very efficient about  it. For large datasets one should pre-allocate memory and feed data into it as needed. You can get rid of any excess space when you are done filling it in.</a:t>
            </a:r>
          </a:p>
          <a:p>
            <a:r>
              <a:rPr lang="en-US" baseline="0" dirty="0" smtClean="0"/>
              <a:t>Matlab is pretty bad with respect to garbage collection – cleaning up after itself, freeing up unneeded memory,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02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Said it wrong last time – does not pass unrecognized commands through to OS</a:t>
            </a:r>
            <a:r>
              <a:rPr lang="en-US" baseline="0" dirty="0" smtClean="0"/>
              <a:t> (was thinking did same as PRIME OS – which had a command interpreter that did that – nice).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8140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Could also</a:t>
            </a:r>
            <a:r>
              <a:rPr lang="en-US" baseline="0" dirty="0" smtClean="0"/>
              <a:t> do linearly then reshape (problem with that is that it uses up 2x the memory – once in the linear array and once in the repeated copy)</a:t>
            </a:r>
          </a:p>
          <a:p>
            <a:r>
              <a:rPr lang="en-US" baseline="0" dirty="0" smtClean="0"/>
              <a:t>Here using variable – an array/matrix – to define the </a:t>
            </a:r>
            <a:r>
              <a:rPr lang="en-US" baseline="0" dirty="0" err="1" smtClean="0"/>
              <a:t>repmat</a:t>
            </a:r>
            <a:r>
              <a:rPr lang="en-US" baseline="0" dirty="0" smtClean="0"/>
              <a:t> (or reshape) – so can do under program control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635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 so good – somebody</a:t>
            </a:r>
            <a:r>
              <a:rPr lang="en-US" baseline="0" dirty="0" smtClean="0"/>
              <a:t> outdid themselves with respect to trickiness</a:t>
            </a:r>
          </a:p>
          <a:p>
            <a:r>
              <a:rPr lang="en-US" baseline="0" dirty="0" err="1" smtClean="0"/>
              <a:t>Wtf</a:t>
            </a:r>
            <a:r>
              <a:rPr lang="en-US" baseline="0" dirty="0" smtClean="0"/>
              <a:t> does - </a:t>
            </a:r>
            <a:r>
              <a:rPr lang="en-US" dirty="0" smtClean="0">
                <a:latin typeface="Courier"/>
                <a:cs typeface="Courier"/>
              </a:rPr>
              <a:t>xx(prod(</a:t>
            </a:r>
            <a:r>
              <a:rPr lang="en-US" dirty="0" err="1" smtClean="0">
                <a:latin typeface="Courier"/>
                <a:cs typeface="Courier"/>
              </a:rPr>
              <a:t>siz</a:t>
            </a:r>
            <a:r>
              <a:rPr lang="en-US" dirty="0" smtClean="0">
                <a:latin typeface="Courier"/>
                <a:cs typeface="Courier"/>
              </a:rPr>
              <a:t>))=</a:t>
            </a:r>
            <a:r>
              <a:rPr lang="en-US" dirty="0" err="1" smtClean="0">
                <a:latin typeface="Courier"/>
                <a:cs typeface="Courier"/>
              </a:rPr>
              <a:t>val</a:t>
            </a:r>
            <a:r>
              <a:rPr lang="en-US" dirty="0" smtClean="0">
                <a:latin typeface="Courier"/>
                <a:cs typeface="Courier"/>
              </a:rPr>
              <a:t> do? </a:t>
            </a:r>
            <a:r>
              <a:rPr lang="en-US" dirty="0" err="1" smtClean="0">
                <a:latin typeface="Courier"/>
                <a:cs typeface="Courier"/>
              </a:rPr>
              <a:t>siz</a:t>
            </a:r>
            <a:r>
              <a:rPr lang="en-US" baseline="0" dirty="0" smtClean="0">
                <a:latin typeface="Courier"/>
                <a:cs typeface="Courier"/>
              </a:rPr>
              <a:t> is the vector [2 2 2], prod </a:t>
            </a:r>
            <a:r>
              <a:rPr lang="en-US" baseline="0" dirty="0" err="1" smtClean="0">
                <a:latin typeface="Courier"/>
                <a:cs typeface="Courier"/>
              </a:rPr>
              <a:t>siz</a:t>
            </a:r>
            <a:r>
              <a:rPr lang="en-US" baseline="0" dirty="0" smtClean="0">
                <a:latin typeface="Courier"/>
                <a:cs typeface="Courier"/>
              </a:rPr>
              <a:t> takes the product of the elements of the vector – which is 8, then set xx(8)=</a:t>
            </a:r>
            <a:r>
              <a:rPr lang="en-US" baseline="0" dirty="0" err="1" smtClean="0">
                <a:latin typeface="Courier"/>
                <a:cs typeface="Courier"/>
              </a:rPr>
              <a:t>val</a:t>
            </a:r>
            <a:r>
              <a:rPr lang="en-US" baseline="0" dirty="0" smtClean="0">
                <a:latin typeface="Courier"/>
                <a:cs typeface="Courier"/>
              </a:rPr>
              <a:t> (this makes the first 7 elements also, with zero)</a:t>
            </a:r>
          </a:p>
          <a:p>
            <a:endParaRPr lang="en-US" baseline="0" dirty="0" smtClean="0">
              <a:latin typeface="Courier"/>
              <a:cs typeface="Courier"/>
            </a:endParaRPr>
          </a:p>
          <a:p>
            <a:r>
              <a:rPr lang="en-US" baseline="0" dirty="0" smtClean="0">
                <a:latin typeface="Courier"/>
                <a:cs typeface="Courier"/>
              </a:rPr>
              <a:t>(can be smart aleck and use this trick to initialize a matrix to zero </a:t>
            </a:r>
            <a:r>
              <a:rPr lang="en-US" dirty="0" smtClean="0">
                <a:latin typeface="Courier"/>
                <a:cs typeface="Courier"/>
              </a:rPr>
              <a:t>xx(prod(</a:t>
            </a:r>
            <a:r>
              <a:rPr lang="en-US" dirty="0" err="1" smtClean="0">
                <a:latin typeface="Courier"/>
                <a:cs typeface="Courier"/>
              </a:rPr>
              <a:t>siz</a:t>
            </a:r>
            <a:r>
              <a:rPr lang="en-US" dirty="0" smtClean="0">
                <a:latin typeface="Courier"/>
                <a:cs typeface="Courier"/>
              </a:rPr>
              <a:t>))=0</a:t>
            </a:r>
            <a:r>
              <a:rPr lang="en-US" baseline="0" dirty="0" smtClean="0">
                <a:latin typeface="Courier"/>
                <a:cs typeface="Courier"/>
              </a:rPr>
              <a:t> – or just use zeros command! How boring.)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4516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 so good -</a:t>
            </a:r>
            <a:r>
              <a:rPr lang="en-US" baseline="0" dirty="0" smtClean="0"/>
              <a:t> too "hard-wired"</a:t>
            </a:r>
          </a:p>
          <a:p>
            <a:r>
              <a:rPr lang="en-US" baseline="0" dirty="0" smtClean="0"/>
              <a:t>Also note – using vector defined – the 1:m - range as a subscript – can write as 1:m or [1 m]</a:t>
            </a:r>
          </a:p>
          <a:p>
            <a:r>
              <a:rPr lang="en-US" baseline="0" dirty="0" smtClean="0"/>
              <a:t>So far is just careful reading of rules of </a:t>
            </a:r>
            <a:r>
              <a:rPr lang="en-US" baseline="0" dirty="0" err="1" smtClean="0"/>
              <a:t>matlab</a:t>
            </a:r>
            <a:r>
              <a:rPr lang="en-US" baseline="0" dirty="0" smtClean="0"/>
              <a:t> – is "trivial", too basic to explain.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1556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</a:t>
            </a:r>
            <a:r>
              <a:rPr lang="en-US" baseline="0" dirty="0" smtClean="0"/>
              <a:t> Tony's trick – but with scalar, </a:t>
            </a:r>
            <a:r>
              <a:rPr lang="en-US" baseline="0" dirty="0" err="1" smtClean="0"/>
              <a:t>val</a:t>
            </a:r>
            <a:r>
              <a:rPr lang="en-US" baseline="0" dirty="0" smtClean="0"/>
              <a:t>, rather than vector (so the only allowed index value is 1, </a:t>
            </a:r>
            <a:r>
              <a:rPr lang="en-US" baseline="0" dirty="0" err="1" smtClean="0"/>
              <a:t>val</a:t>
            </a:r>
            <a:r>
              <a:rPr lang="en-US" baseline="0" dirty="0" smtClean="0"/>
              <a:t>(1), </a:t>
            </a:r>
            <a:r>
              <a:rPr lang="en-US" baseline="0" dirty="0" err="1" smtClean="0"/>
              <a:t>val</a:t>
            </a:r>
            <a:r>
              <a:rPr lang="en-US" baseline="0" dirty="0" smtClean="0"/>
              <a:t>(1,1), etc.), and uses multi-dimensional array – here 2-d – to pull out elements (always element 1, set by the ones call) associated with the vector – same as </a:t>
            </a:r>
            <a:r>
              <a:rPr lang="en-US" baseline="0" dirty="0" err="1" smtClean="0"/>
              <a:t>val</a:t>
            </a:r>
            <a:r>
              <a:rPr lang="en-US" baseline="0" dirty="0" smtClean="0"/>
              <a:t>( [1 1; 1 1]) which says pull out </a:t>
            </a:r>
            <a:r>
              <a:rPr lang="en-US" baseline="0" dirty="0" err="1" smtClean="0"/>
              <a:t>val</a:t>
            </a:r>
            <a:r>
              <a:rPr lang="en-US" baseline="0" dirty="0" smtClean="0"/>
              <a:t>(1) and place in output array with shape of array inside ().</a:t>
            </a:r>
          </a:p>
          <a:p>
            <a:r>
              <a:rPr lang="en-US" baseline="0" dirty="0" smtClean="0"/>
              <a:t>You will see this a lot – so understand it!</a:t>
            </a:r>
          </a:p>
          <a:p>
            <a:r>
              <a:rPr lang="en-US" baseline="0" dirty="0" smtClean="0"/>
              <a:t>Array indices can be individual numbers, or vectors – if a vector is same as loop over elements one by one till have all you want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0151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baseline="0" dirty="0" smtClean="0"/>
              <a:t>Note this is all "trivial", following the rules of </a:t>
            </a:r>
            <a:r>
              <a:rPr lang="en-US" baseline="0" dirty="0" err="1" smtClean="0"/>
              <a:t>matlab</a:t>
            </a:r>
            <a:r>
              <a:rPr lang="en-US" baseline="0" dirty="0" smtClean="0"/>
              <a:t> to a "T"</a:t>
            </a: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2E7F6C-6C34-40D8-8DF8-B4BF3A22533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baseline="0" dirty="0" smtClean="0"/>
              <a:t>It pulls out the requested element into each position of the new variable on the LHS.</a:t>
            </a:r>
          </a:p>
          <a:p>
            <a:pPr eaLnBrk="1" hangingPunct="1">
              <a:spcBef>
                <a:spcPct val="0"/>
              </a:spcBef>
            </a:pPr>
            <a:r>
              <a:rPr lang="en-US" baseline="0" dirty="0" smtClean="0"/>
              <a:t>Do something nifty, useful, opaque, and intuitively obvious - and get it named after you!</a:t>
            </a: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2E7F6C-6C34-40D8-8DF8-B4BF3A22533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http://www.brown.edu/Courses/PY0107/MatlabTutorialMatrix.htm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05EEC8-D7C8-4688-A073-2CC0B8BECFCF}" type="datetimeFigureOut">
              <a:rPr lang="en-US" smtClean="0"/>
              <a:pPr>
                <a:defRPr/>
              </a:pPr>
              <a:t>9/10/19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EEC82C-7BC1-4EA3-AC79-BDA77519A61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DD7FED-780D-4452-B1F4-43107F077C23}" type="datetimeFigureOut">
              <a:rPr lang="en-US" smtClean="0"/>
              <a:pPr>
                <a:defRPr/>
              </a:pPr>
              <a:t>9/10/19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06531A-BB3F-44D8-8C65-1B9BC6B999F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2E4E09-6FBE-4ACC-A950-DC5ACDDFF48B}" type="datetimeFigureOut">
              <a:rPr lang="en-US" smtClean="0"/>
              <a:pPr>
                <a:defRPr/>
              </a:pPr>
              <a:t>9/10/19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818591-495D-4D96-94BF-9597B70F0C0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0377E9-DC1B-45E8-9B55-F4515F5E050C}" type="datetimeFigureOut">
              <a:rPr lang="en-US" smtClean="0"/>
              <a:pPr>
                <a:defRPr/>
              </a:pPr>
              <a:t>9/10/19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20A88F-6CBB-453D-A3C2-74CC66BEA9F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4821BE-52E4-4689-B474-CBD81C6C3D15}" type="datetimeFigureOut">
              <a:rPr lang="en-US" smtClean="0"/>
              <a:pPr>
                <a:defRPr/>
              </a:pPr>
              <a:t>9/10/19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457F9A-FF8A-4100-9B42-8E71504B144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CCE0DB-0213-4D74-866E-870F324ABC1B}" type="datetimeFigureOut">
              <a:rPr lang="en-US" smtClean="0"/>
              <a:pPr>
                <a:defRPr/>
              </a:pPr>
              <a:t>9/10/19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FA1BB7-7B28-4817-A3C0-A42D4AD7EF8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117D49-507B-4DF8-911D-E78FB403848F}" type="datetimeFigureOut">
              <a:rPr lang="en-US" smtClean="0"/>
              <a:pPr>
                <a:defRPr/>
              </a:pPr>
              <a:t>9/10/19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B150FC-908B-48FB-B452-A12F83B826D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771E78-C563-43BD-BAE2-0D5525E0069E}" type="datetimeFigureOut">
              <a:rPr lang="en-US" smtClean="0"/>
              <a:pPr>
                <a:defRPr/>
              </a:pPr>
              <a:t>9/10/19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3D7BAA-2CAA-4AE1-9716-2C2A9DC317E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F01B06-7AA7-4450-A9F6-632A439CDF3B}" type="datetimeFigureOut">
              <a:rPr lang="en-US" smtClean="0"/>
              <a:pPr>
                <a:defRPr/>
              </a:pPr>
              <a:t>9/10/19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537174-D385-47DD-8DF2-9AD4B85C400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66EAEC-E3BF-466B-8FA6-588919D385BC}" type="datetimeFigureOut">
              <a:rPr lang="en-US" smtClean="0"/>
              <a:pPr>
                <a:defRPr/>
              </a:pPr>
              <a:t>9/10/19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7E64E1-1AE7-4BAC-9A39-CA063E714CF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7BB435-8F3A-4190-9B85-3BD587BC7789}" type="datetimeFigureOut">
              <a:rPr lang="en-US" smtClean="0"/>
              <a:pPr>
                <a:defRPr/>
              </a:pPr>
              <a:t>9/10/19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91C1B-EF7A-42E6-ABAC-5D08E6C41F3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0BF324-6661-4879-8251-DDC0BF2C0F5F}" type="datetimeFigureOut">
              <a:rPr lang="en-US" smtClean="0"/>
              <a:pPr>
                <a:defRPr/>
              </a:pPr>
              <a:t>9/10/19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463F21-4C82-4ED0-8508-218714D3C6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4CCE0DB-0213-4D74-866E-870F324ABC1B}" type="datetimeFigureOut">
              <a:rPr lang="en-US" smtClean="0"/>
              <a:pPr>
                <a:defRPr/>
              </a:pPr>
              <a:t>9/10/19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2FA1BB7-7B28-4817-A3C0-A42D4AD7EF8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7699" y="536709"/>
            <a:ext cx="9144000" cy="3108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>
                <a:latin typeface="Papyrus"/>
                <a:cs typeface="Papyrus"/>
              </a:rPr>
              <a:t>CERI-7104/CIVL-8126 Data Analysis in Geophysics</a:t>
            </a:r>
          </a:p>
          <a:p>
            <a:pPr algn="ctr">
              <a:defRPr/>
            </a:pPr>
            <a:endParaRPr lang="en-US" sz="2800" dirty="0">
              <a:latin typeface="Papyrus"/>
            </a:endParaRPr>
          </a:p>
          <a:p>
            <a:pPr algn="ctr">
              <a:defRPr/>
            </a:pPr>
            <a:r>
              <a:rPr lang="en-US" sz="2800" dirty="0">
                <a:latin typeface="Papyrus"/>
              </a:rPr>
              <a:t>Continue Introduction to </a:t>
            </a:r>
            <a:r>
              <a:rPr lang="en-US" sz="2800" dirty="0" smtClean="0">
                <a:latin typeface="Papyrus"/>
              </a:rPr>
              <a:t>Matlab</a:t>
            </a:r>
          </a:p>
          <a:p>
            <a:pPr algn="ctr">
              <a:defRPr/>
            </a:pPr>
            <a:endParaRPr lang="en-US" sz="2800" dirty="0">
              <a:latin typeface="Papyrus"/>
            </a:endParaRPr>
          </a:p>
          <a:p>
            <a:pPr algn="ctr">
              <a:defRPr/>
            </a:pPr>
            <a:r>
              <a:rPr lang="en-US" sz="2800" dirty="0" smtClean="0">
                <a:latin typeface="Papyrus"/>
              </a:rPr>
              <a:t>Miscellaneous stuff and plotting.</a:t>
            </a:r>
            <a:endParaRPr lang="en-US" sz="2800" dirty="0">
              <a:latin typeface="Papyrus"/>
            </a:endParaRPr>
          </a:p>
          <a:p>
            <a:pPr algn="ctr">
              <a:defRPr/>
            </a:pPr>
            <a:endParaRPr lang="en-US" sz="2800" dirty="0">
              <a:latin typeface="Papyrus"/>
            </a:endParaRPr>
          </a:p>
          <a:p>
            <a:pPr algn="ctr">
              <a:defRPr/>
            </a:pPr>
            <a:r>
              <a:rPr lang="en-US" sz="2800" dirty="0">
                <a:latin typeface="Papyrus"/>
              </a:rPr>
              <a:t>Lab – </a:t>
            </a:r>
            <a:r>
              <a:rPr lang="en-US" sz="2800" dirty="0" smtClean="0">
                <a:latin typeface="Papyrus"/>
              </a:rPr>
              <a:t>5a, </a:t>
            </a:r>
            <a:r>
              <a:rPr lang="en-US" sz="2800" dirty="0" smtClean="0">
                <a:latin typeface="Papyrus"/>
              </a:rPr>
              <a:t>09</a:t>
            </a:r>
            <a:r>
              <a:rPr lang="en-US" sz="2800" dirty="0" smtClean="0">
                <a:latin typeface="Papyrus"/>
              </a:rPr>
              <a:t>/10/</a:t>
            </a:r>
            <a:r>
              <a:rPr lang="en-US" sz="2800" dirty="0" smtClean="0">
                <a:latin typeface="Papyrus"/>
              </a:rPr>
              <a:t>19</a:t>
            </a:r>
            <a:endParaRPr lang="en-US" sz="2800" dirty="0">
              <a:latin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515473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Another way </a:t>
            </a:r>
            <a:r>
              <a:rPr lang="en-US" sz="3100" dirty="0">
                <a:latin typeface="Papyrus"/>
                <a:cs typeface="Papyrus"/>
              </a:rPr>
              <a:t>(actually the most popular, this is Tony's </a:t>
            </a:r>
            <a:r>
              <a:rPr lang="en-US" sz="3100" dirty="0" smtClean="0">
                <a:latin typeface="Papyrus"/>
                <a:cs typeface="Papyrus"/>
              </a:rPr>
              <a:t>trick!)(</a:t>
            </a:r>
            <a:r>
              <a:rPr lang="en-US" sz="3100" dirty="0" err="1" smtClean="0">
                <a:latin typeface="Courier"/>
                <a:cs typeface="Courier"/>
              </a:rPr>
              <a:t>val</a:t>
            </a:r>
            <a:r>
              <a:rPr lang="en-US" sz="3100" dirty="0" smtClean="0">
                <a:latin typeface="Papyrus"/>
                <a:cs typeface="Papyrus"/>
              </a:rPr>
              <a:t> has to be a scalar variable, this syntax populates the array with </a:t>
            </a:r>
            <a:r>
              <a:rPr lang="en-US" sz="3100" dirty="0" err="1" smtClean="0">
                <a:latin typeface="Courier"/>
                <a:cs typeface="Courier"/>
              </a:rPr>
              <a:t>val</a:t>
            </a:r>
            <a:r>
              <a:rPr lang="en-US" sz="3100" dirty="0" smtClean="0">
                <a:latin typeface="Papyrus"/>
                <a:cs typeface="Papyrus"/>
              </a:rPr>
              <a:t>)</a:t>
            </a:r>
            <a:endParaRPr lang="en-US" sz="3100" dirty="0" smtClean="0">
              <a:latin typeface="Courier"/>
              <a:cs typeface="Courier"/>
            </a:endParaRPr>
          </a:p>
          <a:p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dirty="0" err="1" smtClean="0">
                <a:latin typeface="Courier"/>
                <a:cs typeface="Courier"/>
              </a:rPr>
              <a:t>x</a:t>
            </a:r>
            <a:r>
              <a:rPr lang="en-US" dirty="0" smtClean="0">
                <a:latin typeface="Courier"/>
                <a:cs typeface="Courier"/>
              </a:rPr>
              <a:t>=</a:t>
            </a:r>
            <a:r>
              <a:rPr lang="en-US" dirty="0" err="1" smtClean="0">
                <a:latin typeface="Courier"/>
                <a:cs typeface="Courier"/>
              </a:rPr>
              <a:t>val(ones(siz</a:t>
            </a:r>
            <a:r>
              <a:rPr lang="en-US" dirty="0" smtClean="0">
                <a:latin typeface="Courier"/>
                <a:cs typeface="Courier"/>
              </a:rPr>
              <a:t>))</a:t>
            </a:r>
          </a:p>
          <a:p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x(:,:,1) =</a:t>
            </a:r>
          </a:p>
          <a:p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    3.1416    3.1416</a:t>
            </a:r>
          </a:p>
          <a:p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    3.1416    3.1416</a:t>
            </a:r>
          </a:p>
          <a:p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x(:,:,2) =</a:t>
            </a:r>
          </a:p>
          <a:p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    3.1416    3.1416</a:t>
            </a:r>
          </a:p>
          <a:p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    3.1416    3.1416</a:t>
            </a:r>
          </a:p>
          <a:p>
            <a:r>
              <a:rPr lang="en-US" dirty="0" smtClean="0">
                <a:solidFill>
                  <a:srgbClr val="FF6600"/>
                </a:solidFill>
                <a:latin typeface="Courier"/>
                <a:cs typeface="Courier"/>
              </a:rPr>
              <a:t>&gt;&gt;</a:t>
            </a:r>
            <a:endParaRPr lang="en-US" dirty="0" smtClean="0">
              <a:solidFill>
                <a:srgbClr val="FF6600"/>
              </a:solidFill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Avoid using</a:t>
            </a:r>
          </a:p>
          <a:p>
            <a:pPr algn="ctr"/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X = </a:t>
            </a:r>
            <a:r>
              <a:rPr lang="en-US" dirty="0" err="1" smtClean="0">
                <a:latin typeface="Courier"/>
                <a:cs typeface="Courier"/>
              </a:rPr>
              <a:t>val</a:t>
            </a:r>
            <a:r>
              <a:rPr lang="en-US" dirty="0" smtClean="0">
                <a:latin typeface="Courier"/>
                <a:cs typeface="Courier"/>
              </a:rPr>
              <a:t> * </a:t>
            </a:r>
            <a:r>
              <a:rPr lang="en-US" dirty="0" err="1" smtClean="0">
                <a:latin typeface="Courier"/>
                <a:cs typeface="Courier"/>
              </a:rPr>
              <a:t>ones(siz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pPr algn="ctr"/>
            <a:endParaRPr lang="en-US" dirty="0" smtClean="0">
              <a:latin typeface="Courier"/>
              <a:cs typeface="Courier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since it does unnecessary multiplications </a:t>
            </a:r>
            <a:r>
              <a:rPr lang="en-US" dirty="0" smtClean="0">
                <a:latin typeface="Papyrus"/>
                <a:cs typeface="Papyrus"/>
              </a:rPr>
              <a:t>(versus just storing, above)</a:t>
            </a:r>
            <a:r>
              <a:rPr lang="en-US" sz="3200" dirty="0" smtClean="0">
                <a:latin typeface="Papyrus"/>
                <a:cs typeface="Papyrus"/>
              </a:rPr>
              <a:t> and only works for classes for which the multiplication operator is defined. </a:t>
            </a:r>
          </a:p>
        </p:txBody>
      </p:sp>
    </p:spTree>
    <p:extLst>
      <p:ext uri="{BB962C8B-B14F-4D97-AF65-F5344CB8AC3E}">
        <p14:creationId xmlns:p14="http://schemas.microsoft.com/office/powerpoint/2010/main" val="10919787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76200"/>
            <a:ext cx="9144000" cy="72943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How Tony's trick works</a:t>
            </a:r>
            <a:endParaRPr lang="en-US" sz="3200" dirty="0">
              <a:latin typeface="Papyrus"/>
              <a:cs typeface="Papyrus"/>
            </a:endParaRP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What does this do? How does it work?</a:t>
            </a:r>
          </a:p>
          <a:p>
            <a:pPr algn="ctr"/>
            <a:endParaRPr lang="en-US" sz="3200" dirty="0">
              <a:solidFill>
                <a:srgbClr val="FF6600"/>
              </a:solidFill>
              <a:latin typeface="Papyrus"/>
              <a:cs typeface="Papyrus"/>
            </a:endParaRPr>
          </a:p>
          <a:p>
            <a:r>
              <a:rPr lang="fr-FR" sz="2000" dirty="0">
                <a:solidFill>
                  <a:srgbClr val="FF6600"/>
                </a:solidFill>
                <a:latin typeface="Courier"/>
                <a:cs typeface="Courier"/>
              </a:rPr>
              <a:t>&gt;&gt;</a:t>
            </a:r>
            <a:r>
              <a:rPr lang="fr-FR" sz="2000" dirty="0">
                <a:latin typeface="Courier"/>
                <a:cs typeface="Courier"/>
              </a:rPr>
              <a:t> x=val([1 1 1; 1 1 1]</a:t>
            </a:r>
            <a:r>
              <a:rPr lang="fr-FR" sz="2000" dirty="0" smtClean="0">
                <a:latin typeface="Courier"/>
                <a:cs typeface="Courier"/>
              </a:rPr>
              <a:t>)</a:t>
            </a:r>
            <a:endParaRPr lang="fr-FR" sz="2000" dirty="0">
              <a:latin typeface="Courier"/>
              <a:cs typeface="Courier"/>
            </a:endParaRPr>
          </a:p>
          <a:p>
            <a:endParaRPr lang="en-US" sz="3200" dirty="0" smtClean="0">
              <a:latin typeface="Papyrus"/>
              <a:cs typeface="Papyrus"/>
            </a:endParaRPr>
          </a:p>
          <a:p>
            <a:r>
              <a:rPr lang="en-US" sz="3200" dirty="0" smtClean="0">
                <a:latin typeface="Papyrus"/>
                <a:cs typeface="Papyrus"/>
              </a:rPr>
              <a:t>We know what </a:t>
            </a:r>
            <a:r>
              <a:rPr lang="en-US" sz="3200" dirty="0" smtClean="0">
                <a:latin typeface="Courier"/>
                <a:cs typeface="Courier"/>
              </a:rPr>
              <a:t>x=</a:t>
            </a:r>
            <a:r>
              <a:rPr lang="en-US" sz="3200" dirty="0" err="1" smtClean="0">
                <a:latin typeface="Courier"/>
                <a:cs typeface="Courier"/>
              </a:rPr>
              <a:t>val</a:t>
            </a:r>
            <a:r>
              <a:rPr lang="en-US" sz="3200" dirty="0" smtClean="0">
                <a:latin typeface="Courier"/>
                <a:cs typeface="Courier"/>
              </a:rPr>
              <a:t>(1) </a:t>
            </a:r>
            <a:r>
              <a:rPr lang="en-US" sz="3200" dirty="0" smtClean="0">
                <a:latin typeface="Papyrus"/>
                <a:cs typeface="Papyrus"/>
              </a:rPr>
              <a:t>does.</a:t>
            </a:r>
          </a:p>
          <a:p>
            <a:r>
              <a:rPr lang="en-US" sz="3200" dirty="0" smtClean="0">
                <a:latin typeface="Papyrus"/>
                <a:cs typeface="Papyrus"/>
              </a:rPr>
              <a:t>We know what </a:t>
            </a:r>
            <a:r>
              <a:rPr lang="en-US" sz="3200" b="1" dirty="0" smtClean="0">
                <a:latin typeface="Courier"/>
                <a:cs typeface="Courier"/>
              </a:rPr>
              <a:t>x=</a:t>
            </a:r>
            <a:r>
              <a:rPr lang="en-US" sz="3200" b="1" dirty="0" err="1" smtClean="0">
                <a:latin typeface="Courier"/>
                <a:cs typeface="Courier"/>
              </a:rPr>
              <a:t>val</a:t>
            </a:r>
            <a:r>
              <a:rPr lang="en-US" sz="3200" b="1" dirty="0" smtClean="0">
                <a:latin typeface="Courier"/>
                <a:cs typeface="Courier"/>
              </a:rPr>
              <a:t>(1,1) </a:t>
            </a:r>
            <a:r>
              <a:rPr lang="en-US" sz="3200" dirty="0" smtClean="0">
                <a:latin typeface="Papyrus"/>
                <a:cs typeface="Papyrus"/>
              </a:rPr>
              <a:t>does.</a:t>
            </a:r>
          </a:p>
          <a:p>
            <a:r>
              <a:rPr lang="en-US" sz="3200" dirty="0" smtClean="0">
                <a:latin typeface="Papyrus"/>
                <a:cs typeface="Papyrus"/>
              </a:rPr>
              <a:t>We know (or can find out) that </a:t>
            </a:r>
            <a:r>
              <a:rPr lang="en-US" sz="3200" b="1" dirty="0" smtClean="0">
                <a:latin typeface="Courier"/>
                <a:cs typeface="Courier"/>
              </a:rPr>
              <a:t>x=</a:t>
            </a:r>
            <a:r>
              <a:rPr lang="en-US" sz="3200" b="1" dirty="0" err="1" smtClean="0">
                <a:latin typeface="Courier"/>
                <a:cs typeface="Courier"/>
              </a:rPr>
              <a:t>val</a:t>
            </a:r>
            <a:r>
              <a:rPr lang="en-US" sz="3200" b="1" dirty="0" smtClean="0">
                <a:latin typeface="Courier"/>
                <a:cs typeface="Courier"/>
              </a:rPr>
              <a:t>(1,2) </a:t>
            </a:r>
            <a:r>
              <a:rPr lang="en-US" sz="3200" dirty="0" smtClean="0">
                <a:latin typeface="Papyrus"/>
                <a:cs typeface="Papyrus"/>
              </a:rPr>
              <a:t>does not work.</a:t>
            </a:r>
          </a:p>
          <a:p>
            <a:endParaRPr lang="en-US" sz="3200" dirty="0">
              <a:latin typeface="Papyrus"/>
              <a:cs typeface="Papyrus"/>
            </a:endParaRPr>
          </a:p>
          <a:p>
            <a:r>
              <a:rPr lang="en-US" sz="3200" dirty="0" smtClean="0">
                <a:latin typeface="Papyrus"/>
                <a:cs typeface="Papyrus"/>
              </a:rPr>
              <a:t>What about </a:t>
            </a:r>
            <a:r>
              <a:rPr lang="en-US" sz="3200" b="1" dirty="0" smtClean="0">
                <a:latin typeface="Courier"/>
                <a:cs typeface="Courier"/>
              </a:rPr>
              <a:t>x=</a:t>
            </a:r>
            <a:r>
              <a:rPr lang="en-US" sz="3200" b="1" dirty="0" err="1" smtClean="0">
                <a:latin typeface="Courier"/>
                <a:cs typeface="Courier"/>
              </a:rPr>
              <a:t>val</a:t>
            </a:r>
            <a:r>
              <a:rPr lang="en-US" sz="3200" b="1" dirty="0" smtClean="0">
                <a:latin typeface="Courier"/>
                <a:cs typeface="Courier"/>
              </a:rPr>
              <a:t>([1])</a:t>
            </a:r>
            <a:r>
              <a:rPr lang="en-US" sz="3200" dirty="0" smtClean="0">
                <a:latin typeface="Papyrus"/>
                <a:cs typeface="Papyrus"/>
              </a:rPr>
              <a:t>?</a:t>
            </a:r>
          </a:p>
          <a:p>
            <a:r>
              <a:rPr lang="en-US" sz="3200" dirty="0" smtClean="0">
                <a:latin typeface="Papyrus"/>
                <a:cs typeface="Papyrus"/>
              </a:rPr>
              <a:t>From there easy to generalize a matrix as index.</a:t>
            </a:r>
            <a:endParaRPr lang="en-US" sz="3200" dirty="0">
              <a:latin typeface="Papyrus"/>
              <a:cs typeface="Papyrus"/>
            </a:endParaRPr>
          </a:p>
          <a:p>
            <a:r>
              <a:rPr lang="en-US" sz="3200" dirty="0">
                <a:latin typeface="Papyrus"/>
                <a:cs typeface="Papyrus"/>
              </a:rPr>
              <a:t>What about </a:t>
            </a:r>
            <a:r>
              <a:rPr lang="en-US" sz="3200" b="1" dirty="0">
                <a:latin typeface="Courier"/>
                <a:cs typeface="Courier"/>
              </a:rPr>
              <a:t>x=</a:t>
            </a:r>
            <a:r>
              <a:rPr lang="en-US" sz="3200" b="1" dirty="0" err="1">
                <a:latin typeface="Courier"/>
                <a:cs typeface="Courier"/>
              </a:rPr>
              <a:t>val</a:t>
            </a:r>
            <a:r>
              <a:rPr lang="en-US" sz="3200" b="1" dirty="0">
                <a:latin typeface="Courier"/>
                <a:cs typeface="Courier"/>
              </a:rPr>
              <a:t>([</a:t>
            </a:r>
            <a:r>
              <a:rPr lang="en-US" sz="3200" b="1" dirty="0" smtClean="0">
                <a:latin typeface="Courier"/>
                <a:cs typeface="Courier"/>
              </a:rPr>
              <a:t>1 1]</a:t>
            </a:r>
            <a:r>
              <a:rPr lang="en-US" sz="3200" b="1" dirty="0">
                <a:latin typeface="Courier"/>
                <a:cs typeface="Courier"/>
              </a:rPr>
              <a:t>)</a:t>
            </a:r>
            <a:r>
              <a:rPr lang="en-US" sz="3200" dirty="0">
                <a:latin typeface="Papyrus"/>
                <a:cs typeface="Papyrus"/>
              </a:rPr>
              <a:t>?</a:t>
            </a:r>
          </a:p>
          <a:p>
            <a:endParaRPr lang="en-US" sz="3200" dirty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210301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7620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How Tony's trick works</a:t>
            </a:r>
            <a:endParaRPr lang="en-US" sz="3200" dirty="0">
              <a:latin typeface="Papyrus"/>
              <a:cs typeface="Papyrus"/>
            </a:endParaRP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What does this do? How does it work?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r>
              <a:rPr lang="fr-FR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fr-FR" dirty="0">
                <a:latin typeface="Courier"/>
                <a:cs typeface="Courier"/>
              </a:rPr>
              <a:t>x=val([1 1 1; 1 1 1])</a:t>
            </a:r>
          </a:p>
          <a:p>
            <a:r>
              <a:rPr lang="fr-FR" dirty="0">
                <a:solidFill>
                  <a:srgbClr val="0000FF"/>
                </a:solidFill>
                <a:latin typeface="Courier"/>
                <a:cs typeface="Courier"/>
              </a:rPr>
              <a:t>x =</a:t>
            </a:r>
          </a:p>
          <a:p>
            <a:r>
              <a:rPr lang="fr-FR" dirty="0">
                <a:solidFill>
                  <a:srgbClr val="0000FF"/>
                </a:solidFill>
                <a:latin typeface="Courier"/>
                <a:cs typeface="Courier"/>
              </a:rPr>
              <a:t>   3.141592653589793   3.141592653589793   3.141592653589793</a:t>
            </a:r>
          </a:p>
          <a:p>
            <a:r>
              <a:rPr lang="fr-FR" dirty="0">
                <a:solidFill>
                  <a:srgbClr val="0000FF"/>
                </a:solidFill>
                <a:latin typeface="Courier"/>
                <a:cs typeface="Courier"/>
              </a:rPr>
              <a:t>   3.141592653589793   3.141592653589793   </a:t>
            </a:r>
            <a:r>
              <a:rPr lang="fr-FR" dirty="0" smtClean="0">
                <a:solidFill>
                  <a:srgbClr val="0000FF"/>
                </a:solidFill>
                <a:latin typeface="Courier"/>
                <a:cs typeface="Courier"/>
              </a:rPr>
              <a:t>3.141592653589793</a:t>
            </a:r>
          </a:p>
          <a:p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Tony's trick just replaces the matrix definition </a:t>
            </a:r>
          </a:p>
          <a:p>
            <a:pPr algn="ctr"/>
            <a:r>
              <a:rPr lang="fr-FR" sz="3200" dirty="0" smtClean="0">
                <a:latin typeface="Courier"/>
                <a:cs typeface="Courier"/>
              </a:rPr>
              <a:t>[</a:t>
            </a:r>
            <a:r>
              <a:rPr lang="fr-FR" sz="3200" dirty="0">
                <a:latin typeface="Courier"/>
                <a:cs typeface="Courier"/>
              </a:rPr>
              <a:t>1 1 1; 1 1 1]</a:t>
            </a:r>
            <a:r>
              <a:rPr lang="en-US" sz="3200" dirty="0" smtClean="0">
                <a:latin typeface="Papyrus"/>
                <a:cs typeface="Papyrus"/>
              </a:rPr>
              <a:t> above with </a:t>
            </a:r>
            <a:r>
              <a:rPr lang="es-ES_tradnl" sz="3200" dirty="0" err="1">
                <a:latin typeface="Courier"/>
                <a:cs typeface="Courier"/>
              </a:rPr>
              <a:t>ones</a:t>
            </a:r>
            <a:r>
              <a:rPr lang="es-ES_tradnl" sz="3200" dirty="0">
                <a:latin typeface="Courier"/>
                <a:cs typeface="Courier"/>
              </a:rPr>
              <a:t>(2,3)</a:t>
            </a:r>
            <a:endParaRPr lang="en-US" sz="3200" dirty="0" smtClean="0">
              <a:latin typeface="Papyrus"/>
              <a:cs typeface="Papyrus"/>
            </a:endParaRPr>
          </a:p>
          <a:p>
            <a:r>
              <a:rPr lang="en-US" sz="3200" dirty="0" smtClean="0">
                <a:solidFill>
                  <a:srgbClr val="FF6600"/>
                </a:solidFill>
                <a:latin typeface="Papyrus"/>
                <a:cs typeface="Papyrus"/>
              </a:rPr>
              <a:t> </a:t>
            </a:r>
            <a:endParaRPr lang="fr-FR" sz="3200" dirty="0">
              <a:solidFill>
                <a:srgbClr val="FF6600"/>
              </a:solidFill>
              <a:latin typeface="Courier"/>
              <a:cs typeface="Courier"/>
            </a:endParaRPr>
          </a:p>
          <a:p>
            <a:r>
              <a:rPr lang="es-ES_tradnl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s-ES_tradnl" dirty="0">
                <a:latin typeface="Courier"/>
                <a:cs typeface="Courier"/>
              </a:rPr>
              <a:t>x=val(</a:t>
            </a:r>
            <a:r>
              <a:rPr lang="es-ES_tradnl" dirty="0" err="1">
                <a:latin typeface="Courier"/>
                <a:cs typeface="Courier"/>
              </a:rPr>
              <a:t>ones</a:t>
            </a:r>
            <a:r>
              <a:rPr lang="es-ES_tradnl" dirty="0">
                <a:latin typeface="Courier"/>
                <a:cs typeface="Courier"/>
              </a:rPr>
              <a:t>(2,3))</a:t>
            </a:r>
          </a:p>
          <a:p>
            <a:r>
              <a:rPr lang="es-ES_tradnl" dirty="0">
                <a:solidFill>
                  <a:srgbClr val="0000FF"/>
                </a:solidFill>
                <a:latin typeface="Courier"/>
                <a:cs typeface="Courier"/>
              </a:rPr>
              <a:t>x =</a:t>
            </a:r>
          </a:p>
          <a:p>
            <a:r>
              <a:rPr lang="es-ES_tradnl" dirty="0">
                <a:solidFill>
                  <a:srgbClr val="0000FF"/>
                </a:solidFill>
                <a:latin typeface="Courier"/>
                <a:cs typeface="Courier"/>
              </a:rPr>
              <a:t>   3.141592653589793   3.141592653589793   3.141592653589793</a:t>
            </a:r>
          </a:p>
          <a:p>
            <a:r>
              <a:rPr lang="es-ES_tradnl" dirty="0">
                <a:solidFill>
                  <a:srgbClr val="0000FF"/>
                </a:solidFill>
                <a:latin typeface="Courier"/>
                <a:cs typeface="Courier"/>
              </a:rPr>
              <a:t>   3.141592653589793   3.141592653589793   3.141592653589793</a:t>
            </a:r>
            <a:endParaRPr lang="fr-FR" dirty="0">
              <a:solidFill>
                <a:srgbClr val="0000FF"/>
              </a:solidFill>
              <a:latin typeface="Courier"/>
              <a:cs typeface="Courier"/>
            </a:endParaRPr>
          </a:p>
          <a:p>
            <a:pPr algn="ctr"/>
            <a:endParaRPr lang="en-US" sz="3200" dirty="0" smtClean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2855832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131146"/>
            <a:ext cx="914400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Names</a:t>
            </a:r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A few things to remember:</a:t>
            </a:r>
          </a:p>
          <a:p>
            <a:pPr algn="ctr"/>
            <a:endParaRPr lang="en-US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- Cannot use spaces in names of matrices (variables, everything in </a:t>
            </a:r>
            <a:r>
              <a:rPr lang="en-US" sz="3200" dirty="0" err="1" smtClean="0">
                <a:latin typeface="Papyrus"/>
                <a:cs typeface="Papyrus"/>
              </a:rPr>
              <a:t>matlab</a:t>
            </a:r>
            <a:r>
              <a:rPr lang="en-US" sz="3200" dirty="0" smtClean="0">
                <a:latin typeface="Papyrus"/>
                <a:cs typeface="Papyrus"/>
              </a:rPr>
              <a:t> is a matrix) or filenames</a:t>
            </a:r>
          </a:p>
          <a:p>
            <a:pPr algn="ctr"/>
            <a:endParaRPr lang="en-US" dirty="0" smtClean="0">
              <a:latin typeface="Papyrus"/>
              <a:cs typeface="Papyrus"/>
            </a:endParaRPr>
          </a:p>
          <a:p>
            <a:r>
              <a:rPr lang="en-US" strike="sngStrike" dirty="0" smtClean="0">
                <a:latin typeface="Courier"/>
                <a:cs typeface="Courier"/>
              </a:rPr>
              <a:t>cool </a:t>
            </a:r>
            <a:r>
              <a:rPr lang="en-US" strike="sngStrike" dirty="0" err="1" smtClean="0">
                <a:latin typeface="Courier"/>
                <a:cs typeface="Courier"/>
              </a:rPr>
              <a:t>x</a:t>
            </a:r>
            <a:r>
              <a:rPr lang="en-US" strike="sngStrike" dirty="0" smtClean="0">
                <a:latin typeface="Courier"/>
                <a:cs typeface="Courier"/>
              </a:rPr>
              <a:t> = [1 2 3 4 5]</a:t>
            </a:r>
          </a:p>
          <a:p>
            <a:pPr algn="ctr"/>
            <a:endParaRPr lang="en-US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- Cannot use the dash sign (-) because it represents a subtraction.</a:t>
            </a:r>
          </a:p>
          <a:p>
            <a:pPr algn="ctr"/>
            <a:endParaRPr lang="en-US" dirty="0" smtClean="0">
              <a:latin typeface="Papyrus"/>
              <a:cs typeface="Papyrus"/>
            </a:endParaRPr>
          </a:p>
          <a:p>
            <a:r>
              <a:rPr lang="en-US" strike="sngStrike" dirty="0" smtClean="0">
                <a:latin typeface="Courier"/>
                <a:cs typeface="Courier"/>
              </a:rPr>
              <a:t>cool-</a:t>
            </a:r>
            <a:r>
              <a:rPr lang="en-US" strike="sngStrike" dirty="0" err="1" smtClean="0">
                <a:latin typeface="Courier"/>
                <a:cs typeface="Courier"/>
              </a:rPr>
              <a:t>x</a:t>
            </a:r>
            <a:r>
              <a:rPr lang="en-US" strike="sngStrike" dirty="0" smtClean="0">
                <a:latin typeface="Courier"/>
                <a:cs typeface="Courier"/>
              </a:rPr>
              <a:t> = [1 2 3 4 5]</a:t>
            </a:r>
          </a:p>
          <a:p>
            <a:pPr algn="ctr"/>
            <a:endParaRPr lang="en-US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- Don’t use a period (.) unless you want to create something called a </a:t>
            </a:r>
            <a:r>
              <a:rPr lang="en-US" sz="3200" i="1" dirty="0" smtClean="0">
                <a:latin typeface="Papyrus"/>
                <a:cs typeface="Papyrus"/>
              </a:rPr>
              <a:t>structure</a:t>
            </a:r>
            <a:r>
              <a:rPr lang="en-US" sz="3200" dirty="0" smtClean="0">
                <a:latin typeface="Papyrus"/>
                <a:cs typeface="Papyrus"/>
              </a:rPr>
              <a:t>.</a:t>
            </a:r>
          </a:p>
          <a:p>
            <a:pPr algn="ctr"/>
            <a:endParaRPr lang="en-US" dirty="0" smtClean="0">
              <a:latin typeface="Papyrus"/>
              <a:cs typeface="Papyrus"/>
            </a:endParaRPr>
          </a:p>
          <a:p>
            <a:r>
              <a:rPr lang="en-US" strike="sngStrike" dirty="0" err="1" smtClean="0">
                <a:latin typeface="Courier"/>
                <a:cs typeface="Courier"/>
              </a:rPr>
              <a:t>cool.x</a:t>
            </a:r>
            <a:r>
              <a:rPr lang="en-US" strike="sngStrike" dirty="0" smtClean="0">
                <a:latin typeface="Courier"/>
                <a:cs typeface="Courier"/>
              </a:rPr>
              <a:t> = [1 2 3 4 5]</a:t>
            </a:r>
          </a:p>
        </p:txBody>
      </p:sp>
    </p:spTree>
    <p:extLst>
      <p:ext uri="{BB962C8B-B14F-4D97-AF65-F5344CB8AC3E}">
        <p14:creationId xmlns:p14="http://schemas.microsoft.com/office/powerpoint/2010/main" val="1455358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805458"/>
            <a:ext cx="91440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A few things to remember:</a:t>
            </a:r>
          </a:p>
          <a:p>
            <a:pPr algn="ctr"/>
            <a:endParaRPr lang="en-US" dirty="0" smtClean="0">
              <a:latin typeface="Papyrus"/>
              <a:cs typeface="Papyrus"/>
            </a:endParaRPr>
          </a:p>
          <a:p>
            <a:pPr algn="ctr"/>
            <a:endParaRPr lang="en-US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- Your best option, is to use the underscore ( </a:t>
            </a:r>
            <a:r>
              <a:rPr lang="en-US" sz="3200" dirty="0" smtClean="0">
                <a:latin typeface="Courier"/>
                <a:cs typeface="Courier"/>
              </a:rPr>
              <a:t>_ </a:t>
            </a:r>
            <a:r>
              <a:rPr lang="en-US" sz="3200" dirty="0" smtClean="0">
                <a:latin typeface="Papyrus"/>
                <a:cs typeface="Papyrus"/>
              </a:rPr>
              <a:t>) if you need to assign a long name to a matrix</a:t>
            </a:r>
          </a:p>
          <a:p>
            <a:pPr algn="ctr"/>
            <a:endParaRPr lang="en-US" dirty="0" smtClean="0">
              <a:latin typeface="Papyrus"/>
              <a:cs typeface="Papyrus"/>
            </a:endParaRPr>
          </a:p>
          <a:p>
            <a:r>
              <a:rPr lang="en-US" sz="3200" dirty="0" smtClean="0">
                <a:latin typeface="Papyrus"/>
                <a:cs typeface="Papyrus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my_cool_x</a:t>
            </a:r>
            <a:r>
              <a:rPr lang="en-US" dirty="0" smtClean="0">
                <a:latin typeface="Courier"/>
                <a:cs typeface="Courier"/>
              </a:rPr>
              <a:t> = [1 2 3 4 5]</a:t>
            </a:r>
          </a:p>
        </p:txBody>
      </p:sp>
    </p:spTree>
    <p:extLst>
      <p:ext uri="{BB962C8B-B14F-4D97-AF65-F5344CB8AC3E}">
        <p14:creationId xmlns:p14="http://schemas.microsoft.com/office/powerpoint/2010/main" val="47630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76200"/>
            <a:ext cx="9144000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atin typeface="Papyrus"/>
                <a:cs typeface="Papyrus"/>
              </a:rPr>
              <a:t>Operators </a:t>
            </a:r>
            <a:r>
              <a:rPr lang="mr-IN" sz="2800" dirty="0" smtClean="0">
                <a:latin typeface="Papyrus"/>
                <a:cs typeface="Papyrus"/>
              </a:rPr>
              <a:t>–</a:t>
            </a:r>
            <a:r>
              <a:rPr lang="en-US" sz="2800" dirty="0" smtClean="0">
                <a:latin typeface="Papyrus"/>
                <a:cs typeface="Papyrus"/>
              </a:rPr>
              <a:t> review and completeness</a:t>
            </a:r>
          </a:p>
          <a:p>
            <a:pPr algn="ctr"/>
            <a:endParaRPr lang="en-US" dirty="0" smtClean="0">
              <a:latin typeface="Papyrus"/>
              <a:cs typeface="Papyrus"/>
            </a:endParaRPr>
          </a:p>
          <a:p>
            <a:pPr algn="ctr"/>
            <a:r>
              <a:rPr lang="en-US" sz="2800" dirty="0" smtClean="0">
                <a:latin typeface="Papyrus"/>
                <a:cs typeface="Papyrus"/>
              </a:rPr>
              <a:t>Arithmetic operators.</a:t>
            </a:r>
          </a:p>
          <a:p>
            <a:r>
              <a:rPr lang="en-US" sz="2800" dirty="0" smtClean="0">
                <a:latin typeface="Papyrus"/>
                <a:cs typeface="Papyrus"/>
              </a:rPr>
              <a:t>    plus       - Plus                                         				</a:t>
            </a:r>
            <a:r>
              <a:rPr lang="en-US" sz="2800" b="1" dirty="0" smtClean="0">
                <a:latin typeface="Courier"/>
                <a:cs typeface="Courier"/>
              </a:rPr>
              <a:t>+</a:t>
            </a:r>
          </a:p>
          <a:p>
            <a:r>
              <a:rPr lang="en-US" sz="2800" dirty="0" smtClean="0">
                <a:latin typeface="Papyrus"/>
                <a:cs typeface="Papyrus"/>
              </a:rPr>
              <a:t>    </a:t>
            </a:r>
            <a:r>
              <a:rPr lang="en-US" sz="2800" dirty="0" err="1" smtClean="0">
                <a:latin typeface="Papyrus"/>
                <a:cs typeface="Papyrus"/>
              </a:rPr>
              <a:t>uplus</a:t>
            </a:r>
            <a:r>
              <a:rPr lang="en-US" sz="2800" dirty="0" smtClean="0">
                <a:latin typeface="Papyrus"/>
                <a:cs typeface="Papyrus"/>
              </a:rPr>
              <a:t>      - Unary plus                               			</a:t>
            </a:r>
            <a:r>
              <a:rPr lang="en-US" sz="2800" b="1" dirty="0">
                <a:latin typeface="Courier"/>
                <a:cs typeface="Courier"/>
              </a:rPr>
              <a:t>+</a:t>
            </a:r>
          </a:p>
          <a:p>
            <a:r>
              <a:rPr lang="en-US" sz="2800" dirty="0" smtClean="0">
                <a:latin typeface="Papyrus"/>
                <a:cs typeface="Papyrus"/>
              </a:rPr>
              <a:t>    minus      - Minus                                      			</a:t>
            </a:r>
            <a:r>
              <a:rPr lang="en-US" sz="2800" b="1" dirty="0">
                <a:latin typeface="Courier"/>
                <a:cs typeface="Courier"/>
              </a:rPr>
              <a:t>-</a:t>
            </a:r>
          </a:p>
          <a:p>
            <a:r>
              <a:rPr lang="en-US" sz="2800" dirty="0" smtClean="0">
                <a:latin typeface="Papyrus"/>
                <a:cs typeface="Papyrus"/>
              </a:rPr>
              <a:t>    </a:t>
            </a:r>
            <a:r>
              <a:rPr lang="en-US" sz="2800" dirty="0" err="1" smtClean="0">
                <a:latin typeface="Papyrus"/>
                <a:cs typeface="Papyrus"/>
              </a:rPr>
              <a:t>uminus</a:t>
            </a:r>
            <a:r>
              <a:rPr lang="en-US" sz="2800" dirty="0" smtClean="0">
                <a:latin typeface="Papyrus"/>
                <a:cs typeface="Papyrus"/>
              </a:rPr>
              <a:t>     - Unary minus                           			</a:t>
            </a:r>
            <a:r>
              <a:rPr lang="en-US" sz="2800" b="1" dirty="0">
                <a:latin typeface="Courier"/>
                <a:cs typeface="Courier"/>
              </a:rPr>
              <a:t>-</a:t>
            </a:r>
          </a:p>
          <a:p>
            <a:r>
              <a:rPr lang="en-US" sz="2800" dirty="0" smtClean="0">
                <a:latin typeface="Papyrus"/>
                <a:cs typeface="Papyrus"/>
              </a:rPr>
              <a:t>    </a:t>
            </a:r>
            <a:r>
              <a:rPr lang="en-US" sz="2800" dirty="0" err="1" smtClean="0">
                <a:latin typeface="Papyrus"/>
                <a:cs typeface="Papyrus"/>
              </a:rPr>
              <a:t>mtimes</a:t>
            </a:r>
            <a:r>
              <a:rPr lang="en-US" sz="2800" dirty="0" smtClean="0">
                <a:latin typeface="Papyrus"/>
                <a:cs typeface="Papyrus"/>
              </a:rPr>
              <a:t>     - </a:t>
            </a:r>
            <a:r>
              <a:rPr lang="en-US" sz="2800" u="sng" dirty="0" smtClean="0">
                <a:latin typeface="Papyrus"/>
                <a:cs typeface="Papyrus"/>
              </a:rPr>
              <a:t>Matrix</a:t>
            </a:r>
            <a:r>
              <a:rPr lang="en-US" sz="2800" dirty="0" smtClean="0">
                <a:latin typeface="Papyrus"/>
                <a:cs typeface="Papyrus"/>
              </a:rPr>
              <a:t> multiply                       			</a:t>
            </a:r>
            <a:r>
              <a:rPr lang="en-US" sz="2800" b="1" dirty="0">
                <a:latin typeface="Courier"/>
                <a:cs typeface="Courier"/>
              </a:rPr>
              <a:t>*</a:t>
            </a:r>
          </a:p>
          <a:p>
            <a:r>
              <a:rPr lang="en-US" sz="2800" dirty="0" smtClean="0">
                <a:latin typeface="Papyrus"/>
                <a:cs typeface="Papyrus"/>
              </a:rPr>
              <a:t>    times      - </a:t>
            </a:r>
            <a:r>
              <a:rPr lang="en-US" sz="2800" u="sng" dirty="0" smtClean="0">
                <a:latin typeface="Papyrus"/>
                <a:cs typeface="Papyrus"/>
              </a:rPr>
              <a:t>Array</a:t>
            </a:r>
            <a:r>
              <a:rPr lang="en-US" sz="2800" dirty="0" smtClean="0">
                <a:latin typeface="Papyrus"/>
                <a:cs typeface="Papyrus"/>
              </a:rPr>
              <a:t> </a:t>
            </a:r>
            <a:r>
              <a:rPr lang="en-US" dirty="0" smtClean="0">
                <a:latin typeface="Papyrus"/>
                <a:cs typeface="Papyrus"/>
              </a:rPr>
              <a:t>(element by element)</a:t>
            </a:r>
            <a:r>
              <a:rPr lang="en-US" sz="2800" dirty="0" smtClean="0">
                <a:latin typeface="Papyrus"/>
                <a:cs typeface="Papyrus"/>
              </a:rPr>
              <a:t> multiply</a:t>
            </a:r>
            <a:r>
              <a:rPr lang="en-US" dirty="0" smtClean="0">
                <a:latin typeface="Papyrus"/>
                <a:cs typeface="Papyrus"/>
              </a:rPr>
              <a:t>)</a:t>
            </a:r>
            <a:r>
              <a:rPr lang="en-US" sz="2800" dirty="0" smtClean="0">
                <a:latin typeface="Papyrus"/>
                <a:cs typeface="Papyrus"/>
              </a:rPr>
              <a:t>     	</a:t>
            </a:r>
            <a:r>
              <a:rPr lang="en-US" sz="2800" dirty="0">
                <a:latin typeface="Papyrus"/>
                <a:cs typeface="Papyrus"/>
              </a:rPr>
              <a:t>	</a:t>
            </a:r>
            <a:r>
              <a:rPr lang="en-US" sz="2800" b="1" dirty="0">
                <a:latin typeface="Courier"/>
                <a:cs typeface="Courier"/>
              </a:rPr>
              <a:t>.*</a:t>
            </a:r>
          </a:p>
          <a:p>
            <a:r>
              <a:rPr lang="en-US" sz="2800" dirty="0" smtClean="0">
                <a:latin typeface="Papyrus"/>
                <a:cs typeface="Papyrus"/>
              </a:rPr>
              <a:t>    </a:t>
            </a:r>
            <a:r>
              <a:rPr lang="en-US" sz="2800" dirty="0" err="1" smtClean="0">
                <a:latin typeface="Papyrus"/>
                <a:cs typeface="Papyrus"/>
              </a:rPr>
              <a:t>mpower</a:t>
            </a:r>
            <a:r>
              <a:rPr lang="en-US" sz="2800" dirty="0" smtClean="0">
                <a:latin typeface="Papyrus"/>
                <a:cs typeface="Papyrus"/>
              </a:rPr>
              <a:t>     - </a:t>
            </a:r>
            <a:r>
              <a:rPr lang="en-US" sz="2800" u="sng" dirty="0" smtClean="0">
                <a:latin typeface="Papyrus"/>
                <a:cs typeface="Papyrus"/>
              </a:rPr>
              <a:t>Matrix</a:t>
            </a:r>
            <a:r>
              <a:rPr lang="en-US" sz="2800" dirty="0" smtClean="0">
                <a:latin typeface="Papyrus"/>
                <a:cs typeface="Papyrus"/>
              </a:rPr>
              <a:t> power                         			</a:t>
            </a:r>
            <a:r>
              <a:rPr lang="en-US" sz="2800" b="1" dirty="0">
                <a:latin typeface="Courier"/>
                <a:cs typeface="Courier"/>
              </a:rPr>
              <a:t>^</a:t>
            </a:r>
          </a:p>
          <a:p>
            <a:r>
              <a:rPr lang="en-US" sz="2800" dirty="0" smtClean="0">
                <a:latin typeface="Papyrus"/>
                <a:cs typeface="Papyrus"/>
              </a:rPr>
              <a:t>    power      - </a:t>
            </a:r>
            <a:r>
              <a:rPr lang="en-US" sz="2800" u="sng" dirty="0" smtClean="0">
                <a:latin typeface="Papyrus"/>
                <a:cs typeface="Papyrus"/>
              </a:rPr>
              <a:t>Array</a:t>
            </a:r>
            <a:r>
              <a:rPr lang="en-US" sz="2800" dirty="0" smtClean="0">
                <a:latin typeface="Papyrus"/>
                <a:cs typeface="Papyrus"/>
              </a:rPr>
              <a:t> </a:t>
            </a:r>
            <a:r>
              <a:rPr lang="en-US" dirty="0" smtClean="0">
                <a:latin typeface="Papyrus"/>
                <a:cs typeface="Papyrus"/>
              </a:rPr>
              <a:t>(element by element)</a:t>
            </a:r>
            <a:r>
              <a:rPr lang="en-US" sz="2800" dirty="0" smtClean="0">
                <a:latin typeface="Papyrus"/>
                <a:cs typeface="Papyrus"/>
              </a:rPr>
              <a:t> power        	</a:t>
            </a:r>
            <a:r>
              <a:rPr lang="en-US" sz="2800" b="1" dirty="0" smtClean="0">
                <a:latin typeface="Courier"/>
                <a:cs typeface="Courier"/>
              </a:rPr>
              <a:t>.</a:t>
            </a:r>
            <a:r>
              <a:rPr lang="en-US" sz="2800" b="1" dirty="0">
                <a:latin typeface="Courier"/>
                <a:cs typeface="Courier"/>
              </a:rPr>
              <a:t>^</a:t>
            </a:r>
          </a:p>
          <a:p>
            <a:r>
              <a:rPr lang="en-US" sz="2800" dirty="0" smtClean="0">
                <a:latin typeface="Papyrus"/>
                <a:cs typeface="Papyrus"/>
              </a:rPr>
              <a:t>    </a:t>
            </a:r>
            <a:r>
              <a:rPr lang="en-US" sz="2800" dirty="0" err="1" smtClean="0">
                <a:latin typeface="Papyrus"/>
                <a:cs typeface="Papyrus"/>
              </a:rPr>
              <a:t>mldivide</a:t>
            </a:r>
            <a:r>
              <a:rPr lang="en-US" sz="2800" dirty="0" smtClean="0">
                <a:latin typeface="Papyrus"/>
                <a:cs typeface="Papyrus"/>
              </a:rPr>
              <a:t>   - Backslash or left matrix divide  	 </a:t>
            </a:r>
            <a:r>
              <a:rPr lang="en-US" sz="2800" b="1" dirty="0">
                <a:latin typeface="Courier"/>
                <a:cs typeface="Courier"/>
              </a:rPr>
              <a:t>\</a:t>
            </a:r>
          </a:p>
          <a:p>
            <a:r>
              <a:rPr lang="en-US" sz="2800" dirty="0" smtClean="0">
                <a:latin typeface="Papyrus"/>
                <a:cs typeface="Papyrus"/>
              </a:rPr>
              <a:t>    </a:t>
            </a:r>
            <a:r>
              <a:rPr lang="en-US" sz="2800" dirty="0" err="1" smtClean="0">
                <a:latin typeface="Papyrus"/>
                <a:cs typeface="Papyrus"/>
              </a:rPr>
              <a:t>mrdivide</a:t>
            </a:r>
            <a:r>
              <a:rPr lang="en-US" sz="2800" dirty="0" smtClean="0">
                <a:latin typeface="Papyrus"/>
                <a:cs typeface="Papyrus"/>
              </a:rPr>
              <a:t>   - Slash or right matrix divide       		</a:t>
            </a:r>
            <a:r>
              <a:rPr lang="en-US" sz="2800" b="1" dirty="0">
                <a:latin typeface="Courier"/>
                <a:cs typeface="Courier"/>
              </a:rPr>
              <a:t>/</a:t>
            </a:r>
          </a:p>
          <a:p>
            <a:r>
              <a:rPr lang="en-US" sz="2800" dirty="0" smtClean="0">
                <a:latin typeface="Papyrus"/>
                <a:cs typeface="Papyrus"/>
              </a:rPr>
              <a:t>    </a:t>
            </a:r>
            <a:r>
              <a:rPr lang="en-US" sz="2800" dirty="0" err="1" smtClean="0">
                <a:latin typeface="Papyrus"/>
                <a:cs typeface="Papyrus"/>
              </a:rPr>
              <a:t>ldivide</a:t>
            </a:r>
            <a:r>
              <a:rPr lang="en-US" sz="2800" dirty="0" smtClean="0">
                <a:latin typeface="Papyrus"/>
                <a:cs typeface="Papyrus"/>
              </a:rPr>
              <a:t>    - Left </a:t>
            </a:r>
            <a:r>
              <a:rPr lang="en-US" sz="2800" u="sng" dirty="0" smtClean="0">
                <a:latin typeface="Papyrus"/>
                <a:cs typeface="Papyrus"/>
              </a:rPr>
              <a:t>array</a:t>
            </a:r>
            <a:r>
              <a:rPr lang="en-US" sz="2800" dirty="0" smtClean="0">
                <a:latin typeface="Papyrus"/>
                <a:cs typeface="Papyrus"/>
              </a:rPr>
              <a:t> </a:t>
            </a:r>
            <a:r>
              <a:rPr lang="en-US" dirty="0" smtClean="0">
                <a:latin typeface="Papyrus"/>
                <a:cs typeface="Papyrus"/>
              </a:rPr>
              <a:t>(element by element)</a:t>
            </a:r>
            <a:r>
              <a:rPr lang="en-US" sz="4000" dirty="0" smtClean="0">
                <a:latin typeface="Papyrus"/>
                <a:cs typeface="Papyrus"/>
              </a:rPr>
              <a:t> </a:t>
            </a:r>
            <a:r>
              <a:rPr lang="en-US" sz="2800" dirty="0" smtClean="0">
                <a:latin typeface="Papyrus"/>
                <a:cs typeface="Papyrus"/>
              </a:rPr>
              <a:t>divide   	</a:t>
            </a:r>
            <a:r>
              <a:rPr lang="en-US" sz="2800" b="1" dirty="0">
                <a:latin typeface="Courier"/>
                <a:cs typeface="Courier"/>
              </a:rPr>
              <a:t>.\</a:t>
            </a:r>
          </a:p>
          <a:p>
            <a:r>
              <a:rPr lang="en-US" sz="2800" dirty="0" smtClean="0">
                <a:latin typeface="Papyrus"/>
                <a:cs typeface="Papyrus"/>
              </a:rPr>
              <a:t>    </a:t>
            </a:r>
            <a:r>
              <a:rPr lang="en-US" sz="2800" dirty="0" err="1" smtClean="0">
                <a:latin typeface="Papyrus"/>
                <a:cs typeface="Papyrus"/>
              </a:rPr>
              <a:t>rdivide</a:t>
            </a:r>
            <a:r>
              <a:rPr lang="en-US" sz="2800" dirty="0" smtClean="0">
                <a:latin typeface="Papyrus"/>
                <a:cs typeface="Papyrus"/>
              </a:rPr>
              <a:t>    - Right </a:t>
            </a:r>
            <a:r>
              <a:rPr lang="en-US" sz="2800" u="sng" dirty="0" smtClean="0">
                <a:latin typeface="Papyrus"/>
                <a:cs typeface="Papyrus"/>
              </a:rPr>
              <a:t>array</a:t>
            </a:r>
            <a:r>
              <a:rPr lang="en-US" sz="2800" dirty="0" smtClean="0">
                <a:latin typeface="Papyrus"/>
                <a:cs typeface="Papyrus"/>
              </a:rPr>
              <a:t> </a:t>
            </a:r>
            <a:r>
              <a:rPr lang="en-US" dirty="0" smtClean="0">
                <a:latin typeface="Papyrus"/>
                <a:cs typeface="Papyrus"/>
              </a:rPr>
              <a:t>(element by element)</a:t>
            </a:r>
            <a:r>
              <a:rPr lang="en-US" sz="2800" dirty="0" smtClean="0">
                <a:latin typeface="Papyrus"/>
                <a:cs typeface="Papyrus"/>
              </a:rPr>
              <a:t> divide 	</a:t>
            </a:r>
            <a:r>
              <a:rPr lang="en-US" sz="2800" b="1" dirty="0">
                <a:latin typeface="Courier"/>
                <a:cs typeface="Courier"/>
              </a:rPr>
              <a:t>./</a:t>
            </a:r>
          </a:p>
          <a:p>
            <a:r>
              <a:rPr lang="en-US" sz="2800" dirty="0" smtClean="0">
                <a:latin typeface="Papyrus"/>
                <a:cs typeface="Papyrus"/>
              </a:rPr>
              <a:t>    </a:t>
            </a:r>
            <a:r>
              <a:rPr lang="en-US" sz="2800" dirty="0" err="1" smtClean="0">
                <a:latin typeface="Papyrus"/>
                <a:cs typeface="Papyrus"/>
              </a:rPr>
              <a:t>kron</a:t>
            </a:r>
            <a:r>
              <a:rPr lang="en-US" sz="2800" dirty="0" smtClean="0">
                <a:latin typeface="Papyrus"/>
                <a:cs typeface="Papyrus"/>
              </a:rPr>
              <a:t>       - </a:t>
            </a:r>
            <a:r>
              <a:rPr lang="en-US" sz="2800" dirty="0" err="1" smtClean="0">
                <a:latin typeface="Papyrus"/>
                <a:cs typeface="Papyrus"/>
              </a:rPr>
              <a:t>Kronecker</a:t>
            </a:r>
            <a:r>
              <a:rPr lang="en-US" sz="2800" dirty="0" smtClean="0">
                <a:latin typeface="Papyrus"/>
                <a:cs typeface="Papyrus"/>
              </a:rPr>
              <a:t> tensor product         		</a:t>
            </a:r>
            <a:r>
              <a:rPr lang="en-US" sz="2800" b="1" dirty="0" err="1">
                <a:latin typeface="Courier"/>
                <a:cs typeface="Courier"/>
              </a:rPr>
              <a:t>kron</a:t>
            </a:r>
            <a:endParaRPr lang="en-US" sz="2800" b="1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177379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99239"/>
            <a:ext cx="9144000" cy="6957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rgbClr val="000000"/>
                </a:solidFill>
                <a:latin typeface="Papyrus"/>
                <a:cs typeface="Papyrus"/>
              </a:rPr>
              <a:t>Operators </a:t>
            </a:r>
            <a:r>
              <a:rPr lang="mr-IN" sz="2800" dirty="0" smtClean="0">
                <a:solidFill>
                  <a:srgbClr val="000000"/>
                </a:solidFill>
                <a:latin typeface="Papyrus"/>
                <a:cs typeface="Papyrus"/>
              </a:rPr>
              <a:t>–</a:t>
            </a:r>
            <a:r>
              <a:rPr lang="en-US" sz="2800" dirty="0" smtClean="0">
                <a:solidFill>
                  <a:srgbClr val="000000"/>
                </a:solidFill>
                <a:latin typeface="Papyrus"/>
                <a:cs typeface="Papyrus"/>
              </a:rPr>
              <a:t> review and completeness</a:t>
            </a:r>
          </a:p>
          <a:p>
            <a:endParaRPr lang="en-US" sz="1400" dirty="0" smtClean="0">
              <a:solidFill>
                <a:srgbClr val="000000"/>
              </a:solidFill>
              <a:latin typeface="Papyrus"/>
              <a:cs typeface="Papyrus"/>
            </a:endParaRPr>
          </a:p>
          <a:p>
            <a:pPr algn="ctr"/>
            <a:r>
              <a:rPr lang="en-US" sz="2800" dirty="0" smtClean="0">
                <a:solidFill>
                  <a:srgbClr val="000000"/>
                </a:solidFill>
                <a:latin typeface="Papyrus"/>
                <a:cs typeface="Papyrus"/>
              </a:rPr>
              <a:t>  Relational operators.</a:t>
            </a:r>
          </a:p>
          <a:p>
            <a:r>
              <a:rPr lang="en-US" sz="2800" dirty="0" smtClean="0">
                <a:solidFill>
                  <a:srgbClr val="000000"/>
                </a:solidFill>
                <a:latin typeface="Papyrus"/>
                <a:cs typeface="Papyrus"/>
              </a:rPr>
              <a:t>    </a:t>
            </a:r>
            <a:r>
              <a:rPr lang="en-US" sz="2400" dirty="0" err="1">
                <a:solidFill>
                  <a:srgbClr val="000000"/>
                </a:solidFill>
                <a:latin typeface="Courier"/>
                <a:cs typeface="Courier"/>
              </a:rPr>
              <a:t>eq</a:t>
            </a:r>
            <a:r>
              <a:rPr lang="en-US" sz="2800" dirty="0" smtClean="0">
                <a:solidFill>
                  <a:srgbClr val="000000"/>
                </a:solidFill>
                <a:latin typeface="Papyrus"/>
                <a:cs typeface="Papyrus"/>
              </a:rPr>
              <a:t>         - Equal                                     		</a:t>
            </a:r>
            <a:r>
              <a:rPr lang="en-US" sz="2800" b="1" dirty="0" smtClean="0">
                <a:solidFill>
                  <a:srgbClr val="000000"/>
                </a:solidFill>
                <a:latin typeface="Papyrus"/>
                <a:cs typeface="Papyrus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urier"/>
                <a:cs typeface="Courier"/>
              </a:rPr>
              <a:t>==</a:t>
            </a:r>
          </a:p>
          <a:p>
            <a:r>
              <a:rPr lang="en-US" sz="2800" dirty="0" smtClean="0">
                <a:solidFill>
                  <a:srgbClr val="000000"/>
                </a:solidFill>
                <a:latin typeface="Papyrus"/>
                <a:cs typeface="Papyrus"/>
              </a:rPr>
              <a:t>    </a:t>
            </a: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ne </a:t>
            </a:r>
            <a:r>
              <a:rPr lang="en-US" sz="2800" dirty="0" smtClean="0">
                <a:solidFill>
                  <a:srgbClr val="000000"/>
                </a:solidFill>
                <a:latin typeface="Papyrus"/>
                <a:cs typeface="Papyrus"/>
              </a:rPr>
              <a:t>        - Not equal                              		 </a:t>
            </a:r>
            <a:r>
              <a:rPr lang="en-US" sz="2400" b="1" dirty="0">
                <a:solidFill>
                  <a:srgbClr val="000000"/>
                </a:solidFill>
                <a:latin typeface="Courier"/>
                <a:cs typeface="Courier"/>
              </a:rPr>
              <a:t>~=</a:t>
            </a:r>
          </a:p>
          <a:p>
            <a:r>
              <a:rPr lang="en-US" sz="2800" dirty="0" smtClean="0">
                <a:solidFill>
                  <a:srgbClr val="000000"/>
                </a:solidFill>
                <a:latin typeface="Papyrus"/>
                <a:cs typeface="Papyrus"/>
              </a:rPr>
              <a:t>    </a:t>
            </a:r>
            <a:r>
              <a:rPr lang="en-US" sz="2400" dirty="0" err="1">
                <a:solidFill>
                  <a:srgbClr val="000000"/>
                </a:solidFill>
                <a:latin typeface="Courier"/>
                <a:cs typeface="Courier"/>
              </a:rPr>
              <a:t>lt</a:t>
            </a:r>
            <a:r>
              <a:rPr lang="en-US" sz="2800" dirty="0" smtClean="0">
                <a:solidFill>
                  <a:srgbClr val="000000"/>
                </a:solidFill>
                <a:latin typeface="Papyrus"/>
                <a:cs typeface="Papyrus"/>
              </a:rPr>
              <a:t>         - Less than                               		  </a:t>
            </a:r>
            <a:r>
              <a:rPr lang="en-US" sz="2400" b="1" dirty="0">
                <a:solidFill>
                  <a:srgbClr val="000000"/>
                </a:solidFill>
                <a:latin typeface="Courier"/>
                <a:cs typeface="Courier"/>
              </a:rPr>
              <a:t>&lt;</a:t>
            </a:r>
          </a:p>
          <a:p>
            <a:r>
              <a:rPr lang="en-US" sz="2800" dirty="0" smtClean="0">
                <a:solidFill>
                  <a:srgbClr val="000000"/>
                </a:solidFill>
                <a:latin typeface="Papyrus"/>
                <a:cs typeface="Papyrus"/>
              </a:rPr>
              <a:t>    </a:t>
            </a:r>
            <a:r>
              <a:rPr lang="en-US" sz="2400" dirty="0" err="1">
                <a:solidFill>
                  <a:srgbClr val="000000"/>
                </a:solidFill>
                <a:latin typeface="Courier"/>
                <a:cs typeface="Courier"/>
              </a:rPr>
              <a:t>gt</a:t>
            </a:r>
            <a:r>
              <a:rPr lang="en-US" sz="2800" dirty="0" smtClean="0">
                <a:solidFill>
                  <a:srgbClr val="000000"/>
                </a:solidFill>
                <a:latin typeface="Papyrus"/>
                <a:cs typeface="Papyrus"/>
              </a:rPr>
              <a:t>         - Greater than                         		  </a:t>
            </a:r>
            <a:r>
              <a:rPr lang="en-US" sz="2400" b="1" dirty="0">
                <a:solidFill>
                  <a:srgbClr val="000000"/>
                </a:solidFill>
                <a:latin typeface="Courier"/>
                <a:cs typeface="Courier"/>
              </a:rPr>
              <a:t>&gt;</a:t>
            </a:r>
          </a:p>
          <a:p>
            <a:r>
              <a:rPr lang="en-US" sz="2800" dirty="0" smtClean="0">
                <a:solidFill>
                  <a:srgbClr val="000000"/>
                </a:solidFill>
                <a:latin typeface="Papyrus"/>
                <a:cs typeface="Papyrus"/>
              </a:rPr>
              <a:t>    </a:t>
            </a: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le</a:t>
            </a:r>
            <a:r>
              <a:rPr lang="en-US" sz="2800" dirty="0" smtClean="0">
                <a:solidFill>
                  <a:srgbClr val="000000"/>
                </a:solidFill>
                <a:latin typeface="Papyrus"/>
                <a:cs typeface="Papyrus"/>
              </a:rPr>
              <a:t>         - 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Less</a:t>
            </a:r>
            <a:r>
              <a:rPr lang="en-US" sz="2800" dirty="0" smtClean="0">
                <a:solidFill>
                  <a:srgbClr val="000000"/>
                </a:solidFill>
                <a:latin typeface="Papyrus"/>
                <a:cs typeface="Papyrus"/>
              </a:rPr>
              <a:t> than or equal                   		</a:t>
            </a:r>
            <a:r>
              <a:rPr lang="en-US" sz="2800" b="1" dirty="0" smtClean="0">
                <a:solidFill>
                  <a:srgbClr val="000000"/>
                </a:solidFill>
                <a:latin typeface="Papyrus"/>
                <a:cs typeface="Papyrus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urier"/>
                <a:cs typeface="Courier"/>
              </a:rPr>
              <a:t>&lt;=</a:t>
            </a:r>
          </a:p>
          <a:p>
            <a:r>
              <a:rPr lang="en-US" sz="2800" dirty="0" smtClean="0">
                <a:solidFill>
                  <a:srgbClr val="000000"/>
                </a:solidFill>
                <a:latin typeface="Papyrus"/>
                <a:cs typeface="Papyrus"/>
              </a:rPr>
              <a:t>    </a:t>
            </a:r>
            <a:r>
              <a:rPr lang="en-US" sz="2400" dirty="0" err="1">
                <a:solidFill>
                  <a:srgbClr val="000000"/>
                </a:solidFill>
                <a:latin typeface="Courier"/>
                <a:cs typeface="Courier"/>
              </a:rPr>
              <a:t>ge</a:t>
            </a:r>
            <a:r>
              <a:rPr lang="en-US" sz="2800" dirty="0" smtClean="0">
                <a:solidFill>
                  <a:srgbClr val="000000"/>
                </a:solidFill>
                <a:latin typeface="Papyrus"/>
                <a:cs typeface="Papyrus"/>
              </a:rPr>
              <a:t>         - Greater than or equal           		</a:t>
            </a:r>
            <a:r>
              <a:rPr lang="en-US" sz="2800" b="1" dirty="0" smtClean="0">
                <a:solidFill>
                  <a:srgbClr val="000000"/>
                </a:solidFill>
                <a:latin typeface="Papyrus"/>
                <a:cs typeface="Papyrus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ourier"/>
                <a:cs typeface="Courier"/>
              </a:rPr>
              <a:t>&gt;=</a:t>
            </a:r>
          </a:p>
          <a:p>
            <a:endParaRPr lang="en-US" sz="1400" dirty="0" smtClean="0">
              <a:solidFill>
                <a:srgbClr val="000000"/>
              </a:solidFill>
              <a:latin typeface="Papyrus"/>
              <a:cs typeface="Papyrus"/>
            </a:endParaRPr>
          </a:p>
          <a:p>
            <a:pPr algn="ctr"/>
            <a:r>
              <a:rPr lang="en-US" sz="2800" dirty="0" smtClean="0">
                <a:solidFill>
                  <a:srgbClr val="000000"/>
                </a:solidFill>
                <a:latin typeface="Papyrus"/>
                <a:cs typeface="Papyrus"/>
              </a:rPr>
              <a:t>  Logical operators.</a:t>
            </a:r>
          </a:p>
          <a:p>
            <a:r>
              <a:rPr lang="en-US" sz="2800" dirty="0" smtClean="0">
                <a:solidFill>
                  <a:srgbClr val="000000"/>
                </a:solidFill>
                <a:latin typeface="Papyrus"/>
                <a:cs typeface="Papyrus"/>
              </a:rPr>
              <a:t>    </a:t>
            </a: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and</a:t>
            </a:r>
            <a:r>
              <a:rPr lang="en-US" sz="2800" dirty="0" smtClean="0">
                <a:solidFill>
                  <a:srgbClr val="000000"/>
                </a:solidFill>
                <a:latin typeface="Papyrus"/>
                <a:cs typeface="Papyrus"/>
              </a:rPr>
              <a:t> - Logical AND                           			   </a:t>
            </a:r>
            <a:r>
              <a:rPr lang="en-US" sz="2400" b="1" dirty="0" smtClean="0">
                <a:solidFill>
                  <a:srgbClr val="000000"/>
                </a:solidFill>
                <a:latin typeface="Courier"/>
                <a:cs typeface="Courier"/>
              </a:rPr>
              <a:t>&amp;</a:t>
            </a:r>
            <a:endParaRPr lang="en-US" sz="2400" b="1" dirty="0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en-US" sz="2800" dirty="0" smtClean="0">
                <a:solidFill>
                  <a:srgbClr val="000000"/>
                </a:solidFill>
                <a:latin typeface="Papyrus"/>
                <a:cs typeface="Papyrus"/>
              </a:rPr>
              <a:t>    </a:t>
            </a: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or</a:t>
            </a:r>
            <a:r>
              <a:rPr lang="en-US" sz="2800" dirty="0" smtClean="0">
                <a:solidFill>
                  <a:srgbClr val="000000"/>
                </a:solidFill>
                <a:latin typeface="Papyrus"/>
                <a:cs typeface="Papyrus"/>
              </a:rPr>
              <a:t>   - Logical OR                              			   </a:t>
            </a:r>
            <a:r>
              <a:rPr lang="en-US" sz="2400" b="1" dirty="0" smtClean="0">
                <a:solidFill>
                  <a:srgbClr val="000000"/>
                </a:solidFill>
                <a:latin typeface="Courier"/>
                <a:cs typeface="Courier"/>
              </a:rPr>
              <a:t>|</a:t>
            </a:r>
            <a:endParaRPr lang="en-US" sz="2400" b="1" dirty="0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en-US" sz="2800" dirty="0" smtClean="0">
                <a:solidFill>
                  <a:srgbClr val="000000"/>
                </a:solidFill>
                <a:latin typeface="Papyrus"/>
                <a:cs typeface="Papyrus"/>
              </a:rPr>
              <a:t>    </a:t>
            </a: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not</a:t>
            </a:r>
            <a:r>
              <a:rPr lang="en-US" sz="2800" dirty="0" smtClean="0">
                <a:solidFill>
                  <a:srgbClr val="000000"/>
                </a:solidFill>
                <a:latin typeface="Papyrus"/>
                <a:cs typeface="Papyrus"/>
              </a:rPr>
              <a:t>  - Logical NOT                          			   </a:t>
            </a:r>
            <a:r>
              <a:rPr lang="en-US" sz="2400" b="1" dirty="0">
                <a:solidFill>
                  <a:srgbClr val="000000"/>
                </a:solidFill>
                <a:latin typeface="Courier"/>
                <a:cs typeface="Courier"/>
              </a:rPr>
              <a:t>~</a:t>
            </a:r>
          </a:p>
          <a:p>
            <a:r>
              <a:rPr lang="en-US" sz="2800" dirty="0" smtClean="0">
                <a:solidFill>
                  <a:srgbClr val="000000"/>
                </a:solidFill>
                <a:latin typeface="Papyrus"/>
                <a:cs typeface="Papyrus"/>
              </a:rPr>
              <a:t>    </a:t>
            </a:r>
            <a:r>
              <a:rPr lang="en-US" sz="2400" dirty="0" err="1">
                <a:solidFill>
                  <a:srgbClr val="000000"/>
                </a:solidFill>
                <a:latin typeface="Courier"/>
                <a:cs typeface="Courier"/>
              </a:rPr>
              <a:t>xor</a:t>
            </a:r>
            <a:r>
              <a:rPr lang="en-US" sz="2800" dirty="0" smtClean="0">
                <a:solidFill>
                  <a:srgbClr val="000000"/>
                </a:solidFill>
                <a:latin typeface="Papyrus"/>
                <a:cs typeface="Papyrus"/>
              </a:rPr>
              <a:t>  - Logical EXCLUSIVE OR			</a:t>
            </a:r>
            <a:r>
              <a:rPr lang="en-US" sz="2800" b="1" dirty="0" err="1" smtClean="0">
                <a:solidFill>
                  <a:srgbClr val="000000"/>
                </a:solidFill>
                <a:latin typeface="Courier"/>
                <a:cs typeface="Courier"/>
              </a:rPr>
              <a:t>xor</a:t>
            </a:r>
            <a:r>
              <a:rPr lang="en-US" sz="2800" b="1" dirty="0" smtClean="0">
                <a:solidFill>
                  <a:srgbClr val="000000"/>
                </a:solidFill>
                <a:latin typeface="Courier"/>
                <a:cs typeface="Courier"/>
              </a:rPr>
              <a:t>(A,B)</a:t>
            </a:r>
          </a:p>
          <a:p>
            <a:r>
              <a:rPr lang="en-US" sz="2800" dirty="0" smtClean="0">
                <a:solidFill>
                  <a:srgbClr val="000000"/>
                </a:solidFill>
                <a:latin typeface="Papyrus"/>
                <a:cs typeface="Papyrus"/>
              </a:rPr>
              <a:t>    </a:t>
            </a: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any</a:t>
            </a:r>
            <a:r>
              <a:rPr lang="en-US" sz="2800" dirty="0" smtClean="0">
                <a:solidFill>
                  <a:srgbClr val="000000"/>
                </a:solidFill>
                <a:latin typeface="Papyrus"/>
                <a:cs typeface="Papyrus"/>
              </a:rPr>
              <a:t>  - True if any element is nonzero		</a:t>
            </a:r>
            <a:r>
              <a:rPr lang="en-US" sz="2800" b="1" dirty="0" smtClean="0">
                <a:solidFill>
                  <a:srgbClr val="000000"/>
                </a:solidFill>
                <a:latin typeface="Courier"/>
                <a:cs typeface="Courier"/>
              </a:rPr>
              <a:t>any(A)</a:t>
            </a:r>
          </a:p>
          <a:p>
            <a:r>
              <a:rPr lang="en-US" sz="2800" dirty="0" smtClean="0">
                <a:solidFill>
                  <a:srgbClr val="000000"/>
                </a:solidFill>
                <a:latin typeface="Papyrus"/>
                <a:cs typeface="Papyrus"/>
              </a:rPr>
              <a:t>    </a:t>
            </a: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all</a:t>
            </a:r>
            <a:r>
              <a:rPr lang="en-US" sz="2800" dirty="0" smtClean="0">
                <a:solidFill>
                  <a:srgbClr val="000000"/>
                </a:solidFill>
                <a:latin typeface="Papyrus"/>
                <a:cs typeface="Papyrus"/>
              </a:rPr>
              <a:t>   - True if all elements are nonzero	 </a:t>
            </a:r>
            <a:r>
              <a:rPr lang="en-US" sz="2800" b="1" dirty="0" smtClean="0">
                <a:solidFill>
                  <a:srgbClr val="000000"/>
                </a:solidFill>
                <a:latin typeface="Courier"/>
                <a:cs typeface="Courier"/>
              </a:rPr>
              <a:t>all(</a:t>
            </a:r>
            <a:r>
              <a:rPr lang="en-US" sz="2800" b="1" dirty="0">
                <a:solidFill>
                  <a:srgbClr val="000000"/>
                </a:solidFill>
                <a:latin typeface="Courier"/>
                <a:cs typeface="Courier"/>
              </a:rPr>
              <a:t>A)</a:t>
            </a:r>
            <a:endParaRPr lang="en-US" sz="2800" dirty="0">
              <a:solidFill>
                <a:srgbClr val="000000"/>
              </a:solidFill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4217966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793887"/>
            <a:ext cx="914400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Some useful relational operators for whole matrices include the following commands: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endParaRPr lang="en-US" dirty="0" smtClean="0">
              <a:latin typeface="Papyrus"/>
              <a:cs typeface="Papyrus"/>
            </a:endParaRPr>
          </a:p>
          <a:p>
            <a:pPr algn="ctr"/>
            <a:r>
              <a:rPr lang="en-US" sz="3200" dirty="0" err="1" smtClean="0">
                <a:latin typeface="Courier"/>
                <a:cs typeface="Courier"/>
              </a:rPr>
              <a:t>isequal</a:t>
            </a:r>
            <a:r>
              <a:rPr lang="en-US" sz="3200" dirty="0" smtClean="0">
                <a:latin typeface="Papyrus"/>
                <a:cs typeface="Papyrus"/>
              </a:rPr>
              <a:t> : tests for equality</a:t>
            </a:r>
          </a:p>
          <a:p>
            <a:pPr algn="ctr"/>
            <a:endParaRPr lang="en-US" dirty="0" smtClean="0">
              <a:latin typeface="Papyrus"/>
              <a:cs typeface="Papyrus"/>
            </a:endParaRPr>
          </a:p>
          <a:p>
            <a:pPr algn="ctr"/>
            <a:r>
              <a:rPr lang="en-US" sz="3200" dirty="0" err="1">
                <a:latin typeface="Courier"/>
                <a:cs typeface="Courier"/>
              </a:rPr>
              <a:t>isempty</a:t>
            </a:r>
            <a:r>
              <a:rPr lang="en-US" sz="3200" dirty="0" smtClean="0">
                <a:latin typeface="Papyrus"/>
                <a:cs typeface="Papyrus"/>
              </a:rPr>
              <a:t>: tests if an array is empty</a:t>
            </a:r>
          </a:p>
          <a:p>
            <a:pPr algn="ctr"/>
            <a:endParaRPr lang="en-US" dirty="0" smtClean="0">
              <a:latin typeface="Papyrus"/>
              <a:cs typeface="Papyrus"/>
            </a:endParaRPr>
          </a:p>
          <a:p>
            <a:pPr algn="ctr"/>
            <a:endParaRPr lang="en-US" dirty="0" smtClean="0">
              <a:latin typeface="Papyrus"/>
              <a:cs typeface="Papyrus"/>
            </a:endParaRPr>
          </a:p>
          <a:p>
            <a:pPr algn="ctr"/>
            <a:endParaRPr lang="en-US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These return </a:t>
            </a:r>
            <a:r>
              <a:rPr lang="en-US" sz="3200" dirty="0">
                <a:latin typeface="Courier"/>
                <a:cs typeface="Courier"/>
              </a:rPr>
              <a:t>1</a:t>
            </a:r>
            <a:r>
              <a:rPr lang="en-US" sz="3200" dirty="0" smtClean="0">
                <a:latin typeface="Papyrus"/>
                <a:cs typeface="Papyrus"/>
              </a:rPr>
              <a:t> if true and </a:t>
            </a:r>
            <a:r>
              <a:rPr lang="en-US" sz="3200" dirty="0">
                <a:latin typeface="Courier"/>
                <a:cs typeface="Courier"/>
              </a:rPr>
              <a:t>0</a:t>
            </a:r>
            <a:r>
              <a:rPr lang="en-US" sz="3200" dirty="0" smtClean="0">
                <a:latin typeface="Papyrus"/>
                <a:cs typeface="Papyrus"/>
              </a:rPr>
              <a:t> if false</a:t>
            </a:r>
          </a:p>
        </p:txBody>
      </p:sp>
    </p:spTree>
    <p:extLst>
      <p:ext uri="{BB962C8B-B14F-4D97-AF65-F5344CB8AC3E}">
        <p14:creationId xmlns:p14="http://schemas.microsoft.com/office/powerpoint/2010/main" val="906418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23530"/>
            <a:ext cx="91440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Checking for special elements (</a:t>
            </a:r>
            <a:r>
              <a:rPr lang="en-US" sz="3200" dirty="0" err="1" smtClean="0">
                <a:latin typeface="Courier"/>
                <a:cs typeface="Courier"/>
              </a:rPr>
              <a:t>NaN</a:t>
            </a:r>
            <a:r>
              <a:rPr lang="en-US" sz="3200" dirty="0" smtClean="0">
                <a:latin typeface="Courier"/>
                <a:cs typeface="Courier"/>
              </a:rPr>
              <a:t>, </a:t>
            </a:r>
            <a:r>
              <a:rPr lang="en-US" sz="3200" dirty="0" err="1" smtClean="0">
                <a:latin typeface="Courier"/>
                <a:cs typeface="Courier"/>
              </a:rPr>
              <a:t>Inf</a:t>
            </a:r>
            <a:r>
              <a:rPr lang="en-US" sz="3200" dirty="0" smtClean="0">
                <a:latin typeface="Papyrus"/>
                <a:cs typeface="Papyrus"/>
              </a:rPr>
              <a:t>)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err="1">
                <a:latin typeface="Courier"/>
                <a:cs typeface="Courier"/>
              </a:rPr>
              <a:t>isnan(a</a:t>
            </a:r>
            <a:r>
              <a:rPr lang="en-US" sz="3200" dirty="0">
                <a:latin typeface="Courier"/>
                <a:cs typeface="Courier"/>
              </a:rPr>
              <a:t>)</a:t>
            </a:r>
            <a:r>
              <a:rPr lang="en-US" sz="3200" dirty="0" smtClean="0">
                <a:latin typeface="Papyrus"/>
                <a:cs typeface="Papyrus"/>
              </a:rPr>
              <a:t> Returns </a:t>
            </a:r>
            <a:r>
              <a:rPr lang="en-US" sz="3200" dirty="0">
                <a:latin typeface="Courier"/>
                <a:cs typeface="Courier"/>
              </a:rPr>
              <a:t>1</a:t>
            </a:r>
            <a:r>
              <a:rPr lang="en-US" sz="3200" dirty="0" smtClean="0">
                <a:latin typeface="Papyrus"/>
                <a:cs typeface="Papyrus"/>
              </a:rPr>
              <a:t> for every </a:t>
            </a:r>
            <a:r>
              <a:rPr lang="en-US" sz="3200" dirty="0" err="1">
                <a:latin typeface="Courier"/>
                <a:cs typeface="Courier"/>
              </a:rPr>
              <a:t>NaN</a:t>
            </a:r>
            <a:r>
              <a:rPr lang="en-US" sz="3200" dirty="0" smtClean="0">
                <a:latin typeface="Papyrus"/>
                <a:cs typeface="Papyrus"/>
              </a:rPr>
              <a:t> in array </a:t>
            </a:r>
            <a:r>
              <a:rPr lang="en-US" sz="3200" dirty="0">
                <a:latin typeface="Courier"/>
                <a:cs typeface="Courier"/>
              </a:rPr>
              <a:t>a</a:t>
            </a:r>
            <a:r>
              <a:rPr lang="en-US" sz="3200" dirty="0" smtClean="0">
                <a:latin typeface="Papyrus"/>
                <a:cs typeface="Papyrus"/>
              </a:rPr>
              <a:t>.</a:t>
            </a:r>
          </a:p>
          <a:p>
            <a:pPr algn="ctr"/>
            <a:endParaRPr lang="en-US" dirty="0" smtClean="0">
              <a:latin typeface="Papyrus"/>
              <a:cs typeface="Papyrus"/>
            </a:endParaRPr>
          </a:p>
          <a:p>
            <a:pPr algn="ctr"/>
            <a:r>
              <a:rPr lang="en-US" sz="3200" dirty="0" err="1">
                <a:latin typeface="Courier"/>
                <a:cs typeface="Courier"/>
              </a:rPr>
              <a:t>isinf(a</a:t>
            </a:r>
            <a:r>
              <a:rPr lang="en-US" sz="3200" dirty="0">
                <a:latin typeface="Courier"/>
                <a:cs typeface="Courier"/>
              </a:rPr>
              <a:t>)</a:t>
            </a:r>
            <a:r>
              <a:rPr lang="en-US" sz="3200" dirty="0" smtClean="0">
                <a:latin typeface="Papyrus"/>
                <a:cs typeface="Papyrus"/>
              </a:rPr>
              <a:t> Returns </a:t>
            </a:r>
            <a:r>
              <a:rPr lang="en-US" sz="3200" dirty="0">
                <a:latin typeface="Courier"/>
                <a:cs typeface="Courier"/>
              </a:rPr>
              <a:t>1</a:t>
            </a:r>
            <a:r>
              <a:rPr lang="en-US" sz="3200" dirty="0" smtClean="0">
                <a:latin typeface="Papyrus"/>
                <a:cs typeface="Papyrus"/>
              </a:rPr>
              <a:t> for every </a:t>
            </a:r>
            <a:r>
              <a:rPr lang="en-US" sz="3200" dirty="0" err="1">
                <a:latin typeface="Courier"/>
                <a:cs typeface="Courier"/>
              </a:rPr>
              <a:t>Inf</a:t>
            </a:r>
            <a:r>
              <a:rPr lang="en-US" sz="3200" dirty="0" smtClean="0">
                <a:latin typeface="Papyrus"/>
                <a:cs typeface="Papyrus"/>
              </a:rPr>
              <a:t> in array </a:t>
            </a:r>
            <a:r>
              <a:rPr lang="en-US" sz="3200" dirty="0">
                <a:latin typeface="Courier"/>
                <a:cs typeface="Courier"/>
              </a:rPr>
              <a:t>a</a:t>
            </a:r>
            <a:r>
              <a:rPr lang="en-US" sz="3200" dirty="0" smtClean="0">
                <a:latin typeface="Papyrus"/>
                <a:cs typeface="Papyrus"/>
              </a:rPr>
              <a:t>.</a:t>
            </a:r>
          </a:p>
          <a:p>
            <a:pPr algn="ctr"/>
            <a:endParaRPr lang="en-US" dirty="0" smtClean="0">
              <a:latin typeface="Papyrus"/>
              <a:cs typeface="Papyrus"/>
            </a:endParaRPr>
          </a:p>
          <a:p>
            <a:pPr algn="ctr"/>
            <a:endParaRPr lang="en-US" dirty="0" smtClean="0">
              <a:latin typeface="Papyrus"/>
              <a:cs typeface="Papyrus"/>
            </a:endParaRPr>
          </a:p>
          <a:p>
            <a:pPr algn="ctr"/>
            <a:r>
              <a:rPr lang="en-US" sz="3200" dirty="0" err="1">
                <a:latin typeface="Courier"/>
                <a:cs typeface="Courier"/>
              </a:rPr>
              <a:t>isfinite(a</a:t>
            </a:r>
            <a:r>
              <a:rPr lang="en-US" sz="3200" dirty="0">
                <a:latin typeface="Courier"/>
                <a:cs typeface="Courier"/>
              </a:rPr>
              <a:t>)</a:t>
            </a:r>
            <a:r>
              <a:rPr lang="en-US" sz="3200" dirty="0" smtClean="0">
                <a:latin typeface="Papyrus"/>
                <a:cs typeface="Papyrus"/>
              </a:rPr>
              <a:t> </a:t>
            </a:r>
            <a:r>
              <a:rPr lang="en-US" dirty="0">
                <a:latin typeface="Courier"/>
                <a:cs typeface="Courier"/>
              </a:rPr>
              <a:t>Returns</a:t>
            </a:r>
            <a:r>
              <a:rPr lang="en-US" sz="3200" dirty="0" smtClean="0">
                <a:latin typeface="Papyrus"/>
                <a:cs typeface="Papyrus"/>
              </a:rPr>
              <a:t> </a:t>
            </a:r>
            <a:r>
              <a:rPr lang="en-US" sz="3200" dirty="0">
                <a:latin typeface="Courier"/>
                <a:cs typeface="Courier"/>
              </a:rPr>
              <a:t>1</a:t>
            </a:r>
            <a:r>
              <a:rPr lang="en-US" sz="3200" dirty="0" smtClean="0">
                <a:latin typeface="Papyrus"/>
                <a:cs typeface="Papyrus"/>
              </a:rPr>
              <a:t> for every finite number (not a (</a:t>
            </a:r>
            <a:r>
              <a:rPr lang="en-US" sz="3200" dirty="0">
                <a:latin typeface="Courier"/>
                <a:cs typeface="Courier"/>
              </a:rPr>
              <a:t>Nan</a:t>
            </a:r>
            <a:r>
              <a:rPr lang="en-US" sz="3200" dirty="0" smtClean="0">
                <a:latin typeface="Papyrus"/>
                <a:cs typeface="Papyrus"/>
              </a:rPr>
              <a:t> or </a:t>
            </a:r>
            <a:r>
              <a:rPr lang="en-US" sz="3200" dirty="0" err="1">
                <a:latin typeface="Courier"/>
                <a:cs typeface="Courier"/>
              </a:rPr>
              <a:t>Inf</a:t>
            </a:r>
            <a:r>
              <a:rPr lang="en-US" sz="3200" dirty="0" smtClean="0">
                <a:latin typeface="Papyrus"/>
                <a:cs typeface="Papyrus"/>
              </a:rPr>
              <a:t>)) in array </a:t>
            </a:r>
            <a:r>
              <a:rPr lang="en-US" sz="3200" dirty="0">
                <a:latin typeface="Courier"/>
                <a:cs typeface="Courier"/>
              </a:rPr>
              <a:t>a</a:t>
            </a:r>
            <a:r>
              <a:rPr lang="en-US" sz="3200" dirty="0" smtClean="0">
                <a:latin typeface="Papyrus"/>
                <a:cs typeface="Papyrus"/>
              </a:rPr>
              <a:t>.</a:t>
            </a:r>
          </a:p>
          <a:p>
            <a:pPr algn="ctr"/>
            <a:endParaRPr lang="en-US" dirty="0" smtClean="0">
              <a:latin typeface="Papyrus"/>
              <a:cs typeface="Papyrus"/>
            </a:endParaRPr>
          </a:p>
          <a:p>
            <a:pPr algn="ctr"/>
            <a:r>
              <a:rPr lang="en-US" sz="3200" dirty="0" err="1">
                <a:latin typeface="Courier"/>
                <a:cs typeface="Courier"/>
              </a:rPr>
              <a:t>isreal(a</a:t>
            </a:r>
            <a:r>
              <a:rPr lang="en-US" sz="3200" dirty="0">
                <a:latin typeface="Courier"/>
                <a:cs typeface="Courier"/>
              </a:rPr>
              <a:t>)</a:t>
            </a:r>
            <a:r>
              <a:rPr lang="en-US" sz="3200" dirty="0" smtClean="0">
                <a:latin typeface="Papyrus"/>
                <a:cs typeface="Papyrus"/>
              </a:rPr>
              <a:t> Returns </a:t>
            </a:r>
            <a:r>
              <a:rPr lang="en-US" sz="3200" dirty="0">
                <a:latin typeface="Courier"/>
                <a:cs typeface="Courier"/>
              </a:rPr>
              <a:t>1</a:t>
            </a:r>
            <a:r>
              <a:rPr lang="en-US" sz="3200" dirty="0" smtClean="0">
                <a:latin typeface="Papyrus"/>
                <a:cs typeface="Papyrus"/>
              </a:rPr>
              <a:t> for every non-complex number array </a:t>
            </a:r>
            <a:r>
              <a:rPr lang="en-US" sz="3200" dirty="0">
                <a:latin typeface="Courier"/>
                <a:cs typeface="Courier"/>
              </a:rPr>
              <a:t>a</a:t>
            </a:r>
            <a:r>
              <a:rPr lang="en-US" sz="3200" dirty="0" smtClean="0">
                <a:latin typeface="Papyrus"/>
                <a:cs typeface="Papyru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26691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01456"/>
            <a:ext cx="9144000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Using special elements to your advantage.</a:t>
            </a:r>
          </a:p>
          <a:p>
            <a:pPr algn="ctr"/>
            <a:endParaRPr lang="en-US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Since </a:t>
            </a:r>
            <a:r>
              <a:rPr lang="en-US" sz="3200" dirty="0" err="1">
                <a:latin typeface="Courier"/>
                <a:cs typeface="Courier"/>
              </a:rPr>
              <a:t>NaN</a:t>
            </a:r>
            <a:r>
              <a:rPr lang="en-US" sz="3200" dirty="0" err="1" smtClean="0">
                <a:latin typeface="Papyrus"/>
                <a:cs typeface="Papyrus"/>
              </a:rPr>
              <a:t>s</a:t>
            </a:r>
            <a:r>
              <a:rPr lang="en-US" sz="3200" dirty="0" smtClean="0">
                <a:latin typeface="Papyrus"/>
                <a:cs typeface="Papyrus"/>
              </a:rPr>
              <a:t> propagate through calculations (answer is </a:t>
            </a:r>
            <a:r>
              <a:rPr lang="en-US" sz="3200" dirty="0" err="1">
                <a:latin typeface="Courier"/>
                <a:cs typeface="Courier"/>
              </a:rPr>
              <a:t>NaN</a:t>
            </a:r>
            <a:r>
              <a:rPr lang="en-US" sz="3200" dirty="0" smtClean="0">
                <a:latin typeface="Papyrus"/>
                <a:cs typeface="Papyrus"/>
              </a:rPr>
              <a:t> if there is a </a:t>
            </a:r>
            <a:r>
              <a:rPr lang="en-US" sz="3200" dirty="0" err="1">
                <a:latin typeface="Courier"/>
                <a:cs typeface="Courier"/>
              </a:rPr>
              <a:t>NaN</a:t>
            </a:r>
            <a:r>
              <a:rPr lang="en-US" sz="3200" dirty="0" smtClean="0">
                <a:latin typeface="Papyrus"/>
                <a:cs typeface="Papyrus"/>
              </a:rPr>
              <a:t> somewhere in the calculation), it is sometimes useful to throw </a:t>
            </a:r>
            <a:r>
              <a:rPr lang="en-US" sz="3200" dirty="0" err="1">
                <a:latin typeface="Courier"/>
                <a:cs typeface="Courier"/>
              </a:rPr>
              <a:t>NaN</a:t>
            </a:r>
            <a:r>
              <a:rPr lang="en-US" sz="3200" dirty="0" err="1" smtClean="0">
                <a:latin typeface="Papyrus"/>
                <a:cs typeface="Papyrus"/>
              </a:rPr>
              <a:t>s</a:t>
            </a:r>
            <a:r>
              <a:rPr lang="en-US" sz="3200" dirty="0" smtClean="0">
                <a:latin typeface="Papyrus"/>
                <a:cs typeface="Papyrus"/>
              </a:rPr>
              <a:t> out of operations like taking the mean.</a:t>
            </a:r>
          </a:p>
          <a:p>
            <a:pPr algn="ctr"/>
            <a:r>
              <a:rPr lang="en-US" dirty="0" smtClean="0">
                <a:latin typeface="Papyrus"/>
                <a:cs typeface="Papyrus"/>
              </a:rPr>
              <a:t>(A handy trick to ignore stuff you don’t want while you continue calculating.)</a:t>
            </a:r>
            <a:endParaRPr lang="en-US" sz="3200" dirty="0" smtClean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3656341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93139"/>
            <a:ext cx="9144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Some </a:t>
            </a:r>
            <a:r>
              <a:rPr lang="en-US" sz="3200" dirty="0" err="1" smtClean="0">
                <a:latin typeface="Papyrus"/>
                <a:cs typeface="Papyrus"/>
              </a:rPr>
              <a:t>unix</a:t>
            </a:r>
            <a:r>
              <a:rPr lang="en-US" sz="3200" dirty="0" smtClean="0">
                <a:latin typeface="Papyrus"/>
                <a:cs typeface="Papyrus"/>
              </a:rPr>
              <a:t> commands (</a:t>
            </a:r>
            <a:r>
              <a:rPr lang="en-US" sz="3200" dirty="0" err="1" smtClean="0">
                <a:latin typeface="Courier"/>
                <a:cs typeface="Courier"/>
              </a:rPr>
              <a:t>pwd</a:t>
            </a:r>
            <a:r>
              <a:rPr lang="en-US" sz="3200" dirty="0" smtClean="0">
                <a:latin typeface="Courier"/>
                <a:cs typeface="Courier"/>
              </a:rPr>
              <a:t>, </a:t>
            </a:r>
            <a:r>
              <a:rPr lang="en-US" sz="3200" dirty="0" err="1" smtClean="0">
                <a:latin typeface="Courier"/>
                <a:cs typeface="Courier"/>
              </a:rPr>
              <a:t>ls</a:t>
            </a:r>
            <a:r>
              <a:rPr lang="en-US" sz="3200" dirty="0" smtClean="0">
                <a:latin typeface="Courier"/>
                <a:cs typeface="Courier"/>
              </a:rPr>
              <a:t>, ???</a:t>
            </a:r>
            <a:r>
              <a:rPr lang="en-US" sz="3200" dirty="0" smtClean="0">
                <a:latin typeface="Papyrus"/>
                <a:cs typeface="Papyrus"/>
              </a:rPr>
              <a:t>) “work” in </a:t>
            </a:r>
            <a:r>
              <a:rPr lang="en-US" sz="3200" dirty="0" err="1" smtClean="0">
                <a:latin typeface="Papyrus"/>
                <a:cs typeface="Papyrus"/>
              </a:rPr>
              <a:t>matlab</a:t>
            </a:r>
            <a:r>
              <a:rPr lang="en-US" sz="3200" dirty="0" smtClean="0">
                <a:latin typeface="Papyrus"/>
                <a:cs typeface="Papyrus"/>
              </a:rPr>
              <a:t> (they are actually </a:t>
            </a:r>
            <a:r>
              <a:rPr lang="en-US" sz="3200" dirty="0" err="1" smtClean="0">
                <a:latin typeface="Papyrus"/>
                <a:cs typeface="Papyrus"/>
              </a:rPr>
              <a:t>matlab</a:t>
            </a:r>
            <a:r>
              <a:rPr lang="en-US" sz="3200" dirty="0" smtClean="0">
                <a:latin typeface="Papyrus"/>
                <a:cs typeface="Papyrus"/>
              </a:rPr>
              <a:t> commands)</a:t>
            </a:r>
          </a:p>
          <a:p>
            <a:pPr algn="ctr"/>
            <a:endParaRPr lang="en-US" dirty="0" smtClean="0">
              <a:latin typeface="Papyrus"/>
              <a:cs typeface="Papyrus"/>
            </a:endParaRPr>
          </a:p>
          <a:p>
            <a:r>
              <a:rPr lang="en-US" dirty="0" smtClean="0">
                <a:latin typeface="Courier"/>
                <a:cs typeface="Courier"/>
              </a:rPr>
              <a:t>a=</a:t>
            </a:r>
            <a:r>
              <a:rPr lang="en-US" dirty="0" err="1" smtClean="0">
                <a:latin typeface="Courier"/>
                <a:cs typeface="Courier"/>
              </a:rPr>
              <a:t>pwd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r>
              <a:rPr lang="en-US" dirty="0" err="1" smtClean="0">
                <a:latin typeface="Courier"/>
                <a:cs typeface="Courier"/>
              </a:rPr>
              <a:t>b</a:t>
            </a:r>
            <a:r>
              <a:rPr lang="en-US" dirty="0" smtClean="0">
                <a:latin typeface="Courier"/>
                <a:cs typeface="Courier"/>
              </a:rPr>
              <a:t>=</a:t>
            </a:r>
            <a:r>
              <a:rPr lang="en-US" dirty="0" err="1" smtClean="0">
                <a:latin typeface="Courier"/>
                <a:cs typeface="Courier"/>
              </a:rPr>
              <a:t>ls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algn="ctr"/>
            <a:endParaRPr lang="en-US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Some </a:t>
            </a:r>
            <a:r>
              <a:rPr lang="en-US" sz="3200" dirty="0" err="1">
                <a:latin typeface="Papyrus"/>
                <a:cs typeface="Papyrus"/>
              </a:rPr>
              <a:t>M</a:t>
            </a:r>
            <a:r>
              <a:rPr lang="en-US" sz="3200" dirty="0" err="1" smtClean="0">
                <a:latin typeface="Papyrus"/>
                <a:cs typeface="Papyrus"/>
              </a:rPr>
              <a:t>atlab</a:t>
            </a:r>
            <a:r>
              <a:rPr lang="en-US" sz="3200" dirty="0" smtClean="0">
                <a:latin typeface="Papyrus"/>
                <a:cs typeface="Papyrus"/>
              </a:rPr>
              <a:t> commands have the same names as UNIX commands, but are not the same</a:t>
            </a:r>
          </a:p>
          <a:p>
            <a:pPr algn="ctr"/>
            <a:endParaRPr lang="en-US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But “</a:t>
            </a:r>
            <a:r>
              <a:rPr lang="en-US" sz="3200" dirty="0" smtClean="0">
                <a:latin typeface="Courier"/>
                <a:cs typeface="Courier"/>
              </a:rPr>
              <a:t>cat</a:t>
            </a:r>
            <a:r>
              <a:rPr lang="en-US" sz="3200" dirty="0" smtClean="0">
                <a:latin typeface="Papyrus"/>
                <a:cs typeface="Papyrus"/>
              </a:rPr>
              <a:t>” is a </a:t>
            </a:r>
            <a:r>
              <a:rPr lang="en-US" sz="3200" b="1" dirty="0" smtClean="0">
                <a:latin typeface="Papyrus"/>
                <a:cs typeface="Papyrus"/>
              </a:rPr>
              <a:t>Matlab</a:t>
            </a:r>
            <a:r>
              <a:rPr lang="en-US" sz="3200" dirty="0" smtClean="0">
                <a:latin typeface="Papyrus"/>
                <a:cs typeface="Papyrus"/>
              </a:rPr>
              <a:t> command that concatenates matrices (not files)</a:t>
            </a:r>
          </a:p>
          <a:p>
            <a:pPr algn="ctr"/>
            <a:endParaRPr lang="en-US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Matlab does not pass things it does not understand to the OS to see if they are OS commands.</a:t>
            </a:r>
          </a:p>
        </p:txBody>
      </p:sp>
    </p:spTree>
    <p:extLst>
      <p:ext uri="{BB962C8B-B14F-4D97-AF65-F5344CB8AC3E}">
        <p14:creationId xmlns:p14="http://schemas.microsoft.com/office/powerpoint/2010/main" val="1231387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62000"/>
            <a:ext cx="9144000" cy="5170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Example of </a:t>
            </a:r>
            <a:r>
              <a:rPr lang="en-US" sz="3200" dirty="0" err="1" smtClean="0">
                <a:latin typeface="Courier"/>
                <a:cs typeface="Courier"/>
              </a:rPr>
              <a:t>NaN</a:t>
            </a:r>
            <a:r>
              <a:rPr lang="en-US" sz="3200" dirty="0" err="1" smtClean="0">
                <a:latin typeface="Papyrus"/>
                <a:cs typeface="Papyrus"/>
              </a:rPr>
              <a:t>s</a:t>
            </a:r>
            <a:r>
              <a:rPr lang="en-US" sz="3200" dirty="0" smtClean="0">
                <a:latin typeface="Papyrus"/>
                <a:cs typeface="Papyrus"/>
              </a:rPr>
              <a:t> propagating through calculation (answer is </a:t>
            </a:r>
            <a:r>
              <a:rPr lang="en-US" sz="3200" dirty="0" err="1">
                <a:latin typeface="Courier"/>
                <a:cs typeface="Courier"/>
              </a:rPr>
              <a:t>NaN</a:t>
            </a:r>
            <a:r>
              <a:rPr lang="en-US" sz="3200" dirty="0" smtClean="0">
                <a:latin typeface="Papyrus"/>
                <a:cs typeface="Papyrus"/>
              </a:rPr>
              <a:t> if there is a </a:t>
            </a:r>
            <a:r>
              <a:rPr lang="en-US" sz="3200" dirty="0" err="1">
                <a:latin typeface="Courier"/>
                <a:cs typeface="Courier"/>
              </a:rPr>
              <a:t>NaN</a:t>
            </a:r>
            <a:r>
              <a:rPr lang="en-US" sz="3200" dirty="0" smtClean="0">
                <a:latin typeface="Papyrus"/>
                <a:cs typeface="Papyrus"/>
              </a:rPr>
              <a:t> somewhere in the calculation)</a:t>
            </a:r>
          </a:p>
          <a:p>
            <a:r>
              <a:rPr lang="en-US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dirty="0">
                <a:latin typeface="Courier"/>
                <a:cs typeface="Courier"/>
              </a:rPr>
              <a:t>a=1:4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a =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 1     2     3     4</a:t>
            </a:r>
          </a:p>
          <a:p>
            <a:r>
              <a:rPr lang="en-US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dirty="0">
                <a:latin typeface="Courier"/>
                <a:cs typeface="Courier"/>
              </a:rPr>
              <a:t>b=10:-1:7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b =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10     9     8     7</a:t>
            </a:r>
          </a:p>
          <a:p>
            <a:r>
              <a:rPr lang="en-US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dirty="0">
                <a:latin typeface="Courier"/>
                <a:cs typeface="Courier"/>
              </a:rPr>
              <a:t>a(2)=</a:t>
            </a:r>
            <a:r>
              <a:rPr lang="en-US" dirty="0" err="1">
                <a:latin typeface="Courier"/>
                <a:cs typeface="Courier"/>
              </a:rPr>
              <a:t>NaN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a =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 1   </a:t>
            </a:r>
            <a:r>
              <a:rPr lang="en-US" dirty="0" err="1">
                <a:solidFill>
                  <a:srgbClr val="3366FF"/>
                </a:solidFill>
                <a:latin typeface="Courier"/>
                <a:cs typeface="Courier"/>
              </a:rPr>
              <a:t>NaN</a:t>
            </a:r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 3     4</a:t>
            </a:r>
          </a:p>
          <a:p>
            <a:r>
              <a:rPr lang="en-US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dirty="0" err="1">
                <a:latin typeface="Courier"/>
                <a:cs typeface="Courier"/>
              </a:rPr>
              <a:t>a+b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 err="1">
                <a:solidFill>
                  <a:srgbClr val="3366FF"/>
                </a:solidFill>
                <a:latin typeface="Courier"/>
                <a:cs typeface="Courier"/>
              </a:rPr>
              <a:t>ans</a:t>
            </a:r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=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11   </a:t>
            </a:r>
            <a:r>
              <a:rPr lang="en-US" dirty="0" err="1">
                <a:solidFill>
                  <a:srgbClr val="3366FF"/>
                </a:solidFill>
                <a:latin typeface="Courier"/>
                <a:cs typeface="Courier"/>
              </a:rPr>
              <a:t>NaN</a:t>
            </a:r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11    11</a:t>
            </a:r>
          </a:p>
          <a:p>
            <a:r>
              <a:rPr lang="en-US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endParaRPr lang="en-US" dirty="0" smtClean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6856330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96"/>
            <a:ext cx="9144000" cy="6801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It is sometimes useful to be able to throw </a:t>
            </a:r>
            <a:r>
              <a:rPr lang="en-US" sz="3200" dirty="0" err="1">
                <a:latin typeface="Courier"/>
                <a:cs typeface="Courier"/>
              </a:rPr>
              <a:t>NaN</a:t>
            </a:r>
            <a:r>
              <a:rPr lang="en-US" sz="3200" dirty="0" err="1" smtClean="0">
                <a:latin typeface="Papyrus"/>
                <a:cs typeface="Papyrus"/>
              </a:rPr>
              <a:t>s</a:t>
            </a:r>
            <a:r>
              <a:rPr lang="en-US" sz="3200" dirty="0" smtClean="0">
                <a:latin typeface="Papyrus"/>
                <a:cs typeface="Papyrus"/>
              </a:rPr>
              <a:t> out of operations like taking the mean.</a:t>
            </a:r>
          </a:p>
          <a:p>
            <a:pPr algn="ctr"/>
            <a:r>
              <a:rPr lang="en-US" dirty="0" smtClean="0">
                <a:latin typeface="Papyrus"/>
                <a:cs typeface="Papyrus"/>
              </a:rPr>
              <a:t>(A handy trick to ignore stuff you don’t want while you continue calculating.)</a:t>
            </a:r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So the function that identifies </a:t>
            </a:r>
            <a:r>
              <a:rPr lang="en-US" sz="3200" dirty="0" err="1">
                <a:latin typeface="Courier"/>
                <a:cs typeface="Courier"/>
              </a:rPr>
              <a:t>NaN</a:t>
            </a:r>
            <a:r>
              <a:rPr lang="en-US" sz="3200" dirty="0" err="1" smtClean="0">
                <a:latin typeface="Papyrus"/>
                <a:cs typeface="Papyrus"/>
              </a:rPr>
              <a:t>s</a:t>
            </a:r>
            <a:r>
              <a:rPr lang="en-US" sz="3200" dirty="0" smtClean="0">
                <a:latin typeface="Papyrus"/>
                <a:cs typeface="Papyrus"/>
              </a:rPr>
              <a:t> can be very useful: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da-DK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da-DK" dirty="0">
                <a:latin typeface="Courier"/>
                <a:cs typeface="Courier"/>
              </a:rPr>
              <a:t>a</a:t>
            </a:r>
          </a:p>
          <a:p>
            <a:r>
              <a:rPr lang="da-DK" dirty="0">
                <a:solidFill>
                  <a:srgbClr val="3366FF"/>
                </a:solidFill>
                <a:latin typeface="Courier"/>
                <a:cs typeface="Courier"/>
              </a:rPr>
              <a:t>a =</a:t>
            </a:r>
          </a:p>
          <a:p>
            <a:r>
              <a:rPr lang="da-DK" dirty="0">
                <a:solidFill>
                  <a:srgbClr val="3366FF"/>
                </a:solidFill>
                <a:latin typeface="Courier"/>
                <a:cs typeface="Courier"/>
              </a:rPr>
              <a:t>     1   </a:t>
            </a:r>
            <a:r>
              <a:rPr lang="da-DK" dirty="0" err="1">
                <a:solidFill>
                  <a:srgbClr val="3366FF"/>
                </a:solidFill>
                <a:latin typeface="Courier"/>
                <a:cs typeface="Courier"/>
              </a:rPr>
              <a:t>NaN</a:t>
            </a:r>
            <a:r>
              <a:rPr lang="da-DK" dirty="0">
                <a:solidFill>
                  <a:srgbClr val="3366FF"/>
                </a:solidFill>
                <a:latin typeface="Courier"/>
                <a:cs typeface="Courier"/>
              </a:rPr>
              <a:t>     3     4</a:t>
            </a:r>
          </a:p>
          <a:p>
            <a:r>
              <a:rPr lang="da-DK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da-DK" dirty="0" err="1" smtClean="0">
                <a:latin typeface="Courier"/>
                <a:cs typeface="Courier"/>
              </a:rPr>
              <a:t>ix</a:t>
            </a:r>
            <a:r>
              <a:rPr lang="da-DK" dirty="0" smtClean="0">
                <a:latin typeface="Courier"/>
                <a:cs typeface="Courier"/>
              </a:rPr>
              <a:t>=</a:t>
            </a:r>
            <a:r>
              <a:rPr lang="da-DK" dirty="0">
                <a:latin typeface="Courier"/>
                <a:cs typeface="Courier"/>
              </a:rPr>
              <a:t>find(~</a:t>
            </a:r>
            <a:r>
              <a:rPr lang="da-DK" dirty="0" err="1">
                <a:latin typeface="Courier"/>
                <a:cs typeface="Courier"/>
              </a:rPr>
              <a:t>isnan</a:t>
            </a:r>
            <a:r>
              <a:rPr lang="da-DK" dirty="0">
                <a:latin typeface="Courier"/>
                <a:cs typeface="Courier"/>
              </a:rPr>
              <a:t>(a))</a:t>
            </a:r>
          </a:p>
          <a:p>
            <a:r>
              <a:rPr lang="da-DK" dirty="0" err="1" smtClean="0">
                <a:solidFill>
                  <a:srgbClr val="3366FF"/>
                </a:solidFill>
                <a:latin typeface="Courier"/>
                <a:cs typeface="Courier"/>
              </a:rPr>
              <a:t>ix</a:t>
            </a:r>
            <a:r>
              <a:rPr lang="da-DK" dirty="0" smtClean="0">
                <a:solidFill>
                  <a:srgbClr val="3366FF"/>
                </a:solidFill>
                <a:latin typeface="Courier"/>
                <a:cs typeface="Courier"/>
              </a:rPr>
              <a:t> </a:t>
            </a:r>
            <a:r>
              <a:rPr lang="da-DK" dirty="0">
                <a:solidFill>
                  <a:srgbClr val="3366FF"/>
                </a:solidFill>
                <a:latin typeface="Courier"/>
                <a:cs typeface="Courier"/>
              </a:rPr>
              <a:t>=</a:t>
            </a:r>
          </a:p>
          <a:p>
            <a:r>
              <a:rPr lang="da-DK" dirty="0">
                <a:solidFill>
                  <a:srgbClr val="3366FF"/>
                </a:solidFill>
                <a:latin typeface="Courier"/>
                <a:cs typeface="Courier"/>
              </a:rPr>
              <a:t>     1     3     4</a:t>
            </a:r>
          </a:p>
          <a:p>
            <a:r>
              <a:rPr lang="da-DK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dirty="0">
                <a:latin typeface="Courier"/>
                <a:cs typeface="Courier"/>
              </a:rPr>
              <a:t>m=mean(a(ix))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m =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2.6667</a:t>
            </a:r>
          </a:p>
          <a:p>
            <a:r>
              <a:rPr lang="en-US" dirty="0">
                <a:solidFill>
                  <a:srgbClr val="FF6600"/>
                </a:solidFill>
                <a:latin typeface="Courier"/>
                <a:cs typeface="Courier"/>
              </a:rPr>
              <a:t>&gt;</a:t>
            </a:r>
            <a:r>
              <a:rPr lang="en-US" dirty="0" smtClean="0">
                <a:solidFill>
                  <a:srgbClr val="FF6600"/>
                </a:solidFill>
                <a:latin typeface="Courier"/>
                <a:cs typeface="Courier"/>
              </a:rPr>
              <a:t>&gt;</a:t>
            </a:r>
          </a:p>
          <a:p>
            <a:endParaRPr lang="en-US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finds </a:t>
            </a:r>
            <a:r>
              <a:rPr lang="en-US" sz="3200" dirty="0">
                <a:latin typeface="Courier"/>
                <a:cs typeface="Courier"/>
              </a:rPr>
              <a:t>all</a:t>
            </a:r>
            <a:r>
              <a:rPr lang="en-US" sz="3200" dirty="0" smtClean="0">
                <a:latin typeface="Papyrus"/>
                <a:cs typeface="Papyrus"/>
              </a:rPr>
              <a:t> values of </a:t>
            </a:r>
            <a:r>
              <a:rPr lang="en-US" sz="3200" dirty="0">
                <a:latin typeface="Courier"/>
                <a:cs typeface="Courier"/>
              </a:rPr>
              <a:t>a</a:t>
            </a:r>
            <a:r>
              <a:rPr lang="en-US" sz="3200" dirty="0" smtClean="0">
                <a:latin typeface="Papyrus"/>
                <a:cs typeface="Papyrus"/>
              </a:rPr>
              <a:t> that are not </a:t>
            </a:r>
            <a:r>
              <a:rPr lang="en-US" sz="3200" dirty="0" err="1">
                <a:latin typeface="Courier"/>
                <a:cs typeface="Courier"/>
              </a:rPr>
              <a:t>NaN</a:t>
            </a:r>
            <a:r>
              <a:rPr lang="en-US" sz="3200" dirty="0" err="1" smtClean="0">
                <a:latin typeface="Papyrus"/>
                <a:cs typeface="Papyrus"/>
              </a:rPr>
              <a:t>s</a:t>
            </a:r>
            <a:r>
              <a:rPr lang="en-US" sz="3200" dirty="0" smtClean="0">
                <a:latin typeface="Papyrus"/>
                <a:cs typeface="Papyrus"/>
              </a:rPr>
              <a:t> and averages them </a:t>
            </a:r>
            <a:r>
              <a:rPr lang="en-US" dirty="0" smtClean="0">
                <a:latin typeface="Papyrus"/>
                <a:cs typeface="Papyrus"/>
              </a:rPr>
              <a:t>(denominator is number of elements averaged, not total number of elements).</a:t>
            </a:r>
            <a:endParaRPr lang="en-US" dirty="0">
              <a:latin typeface="Papyrus"/>
              <a:cs typeface="Papyrus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838200" y="32766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1676400" y="3276600"/>
            <a:ext cx="685800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2514600" y="3276600"/>
            <a:ext cx="685800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47881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5401"/>
            <a:ext cx="914400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The </a:t>
            </a:r>
            <a:r>
              <a:rPr lang="en-US" sz="3200" dirty="0" smtClean="0">
                <a:latin typeface="Courier"/>
                <a:cs typeface="Courier"/>
              </a:rPr>
              <a:t>load</a:t>
            </a:r>
            <a:r>
              <a:rPr lang="en-US" sz="3200" dirty="0" smtClean="0">
                <a:latin typeface="Papyrus"/>
                <a:cs typeface="Papyrus"/>
              </a:rPr>
              <a:t> function</a:t>
            </a:r>
          </a:p>
          <a:p>
            <a:pPr algn="ctr"/>
            <a:endParaRPr lang="en-US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reads binary files containing matrices </a:t>
            </a:r>
            <a:r>
              <a:rPr lang="en-US" dirty="0" smtClean="0">
                <a:latin typeface="Papyrus"/>
                <a:cs typeface="Papyrus"/>
              </a:rPr>
              <a:t>(generated by earlier MATLAB sessions)</a:t>
            </a:r>
            <a:r>
              <a:rPr lang="en-US" sz="3200" dirty="0" smtClean="0">
                <a:latin typeface="Papyrus"/>
                <a:cs typeface="Papyrus"/>
              </a:rPr>
              <a:t>, or text files containing numeric data.</a:t>
            </a:r>
          </a:p>
          <a:p>
            <a:pPr algn="ctr"/>
            <a:endParaRPr lang="en-US" dirty="0" smtClean="0">
              <a:latin typeface="Papyrus"/>
              <a:cs typeface="Papyrus"/>
            </a:endParaRPr>
          </a:p>
          <a:p>
            <a:pPr algn="ctr"/>
            <a:r>
              <a:rPr lang="en-US" sz="3200" b="1" dirty="0" smtClean="0">
                <a:latin typeface="Papyrus"/>
                <a:cs typeface="Papyrus"/>
              </a:rPr>
              <a:t>The text file should be organized as a rectangular table of numbers, separated by blanks, with one row per line, and an equal number of elements in each row.</a:t>
            </a:r>
          </a:p>
          <a:p>
            <a:pPr algn="ctr"/>
            <a:r>
              <a:rPr lang="en-US" sz="3200" b="1" dirty="0" smtClean="0">
                <a:latin typeface="Papyrus"/>
                <a:cs typeface="Papyrus"/>
              </a:rPr>
              <a:t>NO ALPHA CHARACTERS!</a:t>
            </a:r>
          </a:p>
          <a:p>
            <a:pPr algn="ctr"/>
            <a:endParaRPr lang="en-US" dirty="0" smtClean="0">
              <a:latin typeface="Papyrus"/>
              <a:cs typeface="Papyrus"/>
            </a:endParaRPr>
          </a:p>
          <a:p>
            <a:r>
              <a:rPr lang="en-US" dirty="0">
                <a:solidFill>
                  <a:srgbClr val="FF6600"/>
                </a:solidFill>
                <a:latin typeface="Courier"/>
                <a:cs typeface="Courier"/>
              </a:rPr>
              <a:t>&gt;</a:t>
            </a:r>
            <a:r>
              <a:rPr lang="en-US" dirty="0" smtClean="0">
                <a:solidFill>
                  <a:srgbClr val="FF6600"/>
                </a:solidFill>
                <a:latin typeface="Courier"/>
                <a:cs typeface="Courier"/>
              </a:rPr>
              <a:t>&gt; </a:t>
            </a:r>
            <a:r>
              <a:rPr lang="en-US" dirty="0" smtClean="0">
                <a:latin typeface="Courier"/>
                <a:cs typeface="Courier"/>
              </a:rPr>
              <a:t>cat </a:t>
            </a:r>
            <a:r>
              <a:rPr lang="en-US" dirty="0" err="1" smtClean="0">
                <a:latin typeface="Courier"/>
                <a:cs typeface="Courier"/>
              </a:rPr>
              <a:t>magik.dat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16.0 	3.0 	2.0 	13.0</a:t>
            </a:r>
          </a:p>
          <a:p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5.0 	10.0 	11.0 	8.0</a:t>
            </a:r>
          </a:p>
          <a:p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9.0 	6.0 	7.0 	12.0</a:t>
            </a:r>
          </a:p>
          <a:p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4.0 	15.0 	14.0 	1.0</a:t>
            </a:r>
          </a:p>
          <a:p>
            <a:r>
              <a:rPr lang="en-US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dirty="0" smtClean="0">
                <a:latin typeface="Courier"/>
                <a:cs typeface="Courier"/>
              </a:rPr>
              <a:t>A=load(‘</a:t>
            </a:r>
            <a:r>
              <a:rPr lang="en-US" dirty="0" err="1" smtClean="0">
                <a:latin typeface="Courier"/>
                <a:cs typeface="Courier"/>
              </a:rPr>
              <a:t>magik.dat</a:t>
            </a:r>
            <a:r>
              <a:rPr lang="en-US" dirty="0" smtClean="0">
                <a:latin typeface="Courier"/>
                <a:cs typeface="Courier"/>
              </a:rPr>
              <a:t>’) #places matrix in variable A</a:t>
            </a:r>
          </a:p>
          <a:p>
            <a:r>
              <a:rPr lang="en-US" dirty="0" smtClean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dirty="0" smtClean="0">
                <a:latin typeface="Courier"/>
                <a:cs typeface="Courier"/>
              </a:rPr>
              <a:t>load </a:t>
            </a:r>
            <a:r>
              <a:rPr lang="en-US" dirty="0" err="1" smtClean="0">
                <a:latin typeface="Courier"/>
                <a:cs typeface="Courier"/>
              </a:rPr>
              <a:t>magik.dat</a:t>
            </a:r>
            <a:r>
              <a:rPr lang="en-US" dirty="0" smtClean="0">
                <a:latin typeface="Courier"/>
                <a:cs typeface="Courier"/>
              </a:rPr>
              <a:t>   #places matrix in variable </a:t>
            </a:r>
            <a:r>
              <a:rPr lang="en-US" dirty="0" err="1" smtClean="0">
                <a:latin typeface="Courier"/>
                <a:cs typeface="Courier"/>
              </a:rPr>
              <a:t>magik</a:t>
            </a:r>
            <a:endParaRPr lang="en-US" dirty="0" smtClean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617849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5359"/>
            <a:ext cx="9144000" cy="6832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The </a:t>
            </a:r>
            <a:r>
              <a:rPr lang="en-US" sz="3200" dirty="0" smtClean="0">
                <a:latin typeface="Courier"/>
                <a:cs typeface="Courier"/>
              </a:rPr>
              <a:t>save</a:t>
            </a:r>
            <a:r>
              <a:rPr lang="en-US" sz="3200" dirty="0" smtClean="0">
                <a:latin typeface="Papyrus"/>
                <a:cs typeface="Papyrus"/>
              </a:rPr>
              <a:t> function</a:t>
            </a:r>
          </a:p>
          <a:p>
            <a:pPr algn="ctr"/>
            <a:endParaRPr lang="en-US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Writes files containing matrices </a:t>
            </a:r>
            <a:r>
              <a:rPr lang="en-US" dirty="0" smtClean="0">
                <a:latin typeface="Papyrus"/>
                <a:cs typeface="Papyrus"/>
              </a:rPr>
              <a:t>(from memory)</a:t>
            </a:r>
            <a:r>
              <a:rPr lang="en-US" sz="3200" dirty="0" smtClean="0">
                <a:latin typeface="Papyrus"/>
                <a:cs typeface="Papyrus"/>
              </a:rPr>
              <a:t>.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Default format – </a:t>
            </a:r>
            <a:r>
              <a:rPr lang="en-US" sz="3200" dirty="0" err="1" smtClean="0">
                <a:latin typeface="Papyrus"/>
                <a:cs typeface="Papyrus"/>
              </a:rPr>
              <a:t>matlab</a:t>
            </a:r>
            <a:r>
              <a:rPr lang="en-US" sz="3200" dirty="0" smtClean="0">
                <a:latin typeface="Papyrus"/>
                <a:cs typeface="Papyrus"/>
              </a:rPr>
              <a:t> binary file.</a:t>
            </a:r>
          </a:p>
          <a:p>
            <a:pPr algn="ctr"/>
            <a:endParaRPr lang="en-US" dirty="0" smtClean="0">
              <a:latin typeface="Papyrus"/>
              <a:cs typeface="Papyrus"/>
            </a:endParaRPr>
          </a:p>
          <a:p>
            <a:r>
              <a:rPr lang="en-US" dirty="0" smtClean="0">
                <a:solidFill>
                  <a:srgbClr val="FF6600"/>
                </a:solidFill>
                <a:latin typeface="Courier"/>
                <a:cs typeface="Courier"/>
              </a:rPr>
              <a:t>&gt;</a:t>
            </a:r>
            <a:r>
              <a:rPr lang="en-US" dirty="0">
                <a:solidFill>
                  <a:srgbClr val="FF6600"/>
                </a:solidFill>
                <a:latin typeface="Courier"/>
                <a:cs typeface="Courier"/>
              </a:rPr>
              <a:t>&gt; </a:t>
            </a:r>
            <a:r>
              <a:rPr lang="en-US" dirty="0" smtClean="0">
                <a:latin typeface="Courier"/>
                <a:cs typeface="Courier"/>
              </a:rPr>
              <a:t>save							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saves workspace to default name 									"</a:t>
            </a:r>
            <a:r>
              <a:rPr lang="en-US" dirty="0" err="1" smtClean="0">
                <a:solidFill>
                  <a:srgbClr val="FF0000"/>
                </a:solidFill>
                <a:latin typeface="Courier"/>
                <a:cs typeface="Courier"/>
              </a:rPr>
              <a:t>matlab.mat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"</a:t>
            </a:r>
          </a:p>
          <a:p>
            <a:r>
              <a:rPr lang="en-US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dirty="0" err="1" smtClean="0">
                <a:latin typeface="Courier"/>
                <a:cs typeface="Courier"/>
              </a:rPr>
              <a:t>myfile</a:t>
            </a:r>
            <a:r>
              <a:rPr lang="en-US" dirty="0" smtClean="0">
                <a:latin typeface="Courier"/>
                <a:cs typeface="Courier"/>
              </a:rPr>
              <a:t>='</a:t>
            </a:r>
            <a:r>
              <a:rPr lang="en-US" dirty="0" err="1" smtClean="0">
                <a:latin typeface="Courier"/>
                <a:cs typeface="Courier"/>
              </a:rPr>
              <a:t>my_file.mat</a:t>
            </a:r>
            <a:r>
              <a:rPr lang="en-US" dirty="0" smtClean="0">
                <a:latin typeface="Courier"/>
                <a:cs typeface="Courier"/>
              </a:rPr>
              <a:t>’			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saves 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workspace to 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my_file.mat</a:t>
            </a:r>
            <a:endParaRPr lang="en-US" dirty="0" smtClean="0">
              <a:solidFill>
                <a:srgbClr val="FF0000"/>
              </a:solidFill>
              <a:latin typeface="Courier"/>
              <a:cs typeface="Courier"/>
            </a:endParaRPr>
          </a:p>
          <a:p>
            <a:r>
              <a:rPr lang="en-US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dirty="0" smtClean="0">
                <a:latin typeface="Courier"/>
                <a:cs typeface="Courier"/>
              </a:rPr>
              <a:t>save(</a:t>
            </a:r>
            <a:r>
              <a:rPr lang="en-US" dirty="0" err="1" smtClean="0">
                <a:latin typeface="Courier"/>
                <a:cs typeface="Courier"/>
              </a:rPr>
              <a:t>myfile</a:t>
            </a:r>
            <a:r>
              <a:rPr lang="en-US" dirty="0" smtClean="0">
                <a:latin typeface="Courier"/>
                <a:cs typeface="Courier"/>
              </a:rPr>
              <a:t>)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dirty="0" smtClean="0">
                <a:latin typeface="Courier"/>
                <a:cs typeface="Courier"/>
              </a:rPr>
              <a:t>save('</a:t>
            </a:r>
            <a:r>
              <a:rPr lang="en-US" dirty="0" err="1" smtClean="0">
                <a:latin typeface="Courier"/>
                <a:cs typeface="Courier"/>
              </a:rPr>
              <a:t>my_file.mat','a','b</a:t>
            </a:r>
            <a:r>
              <a:rPr lang="en-US" dirty="0" smtClean="0">
                <a:latin typeface="Courier"/>
                <a:cs typeface="Courier"/>
              </a:rPr>
              <a:t>’)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saves </a:t>
            </a:r>
            <a:r>
              <a:rPr lang="en-US" dirty="0" err="1" smtClean="0">
                <a:solidFill>
                  <a:srgbClr val="FF0000"/>
                </a:solidFill>
                <a:latin typeface="Courier"/>
                <a:cs typeface="Courier"/>
              </a:rPr>
              <a:t>vari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 a &amp; b to </a:t>
            </a:r>
            <a:r>
              <a:rPr lang="en-US" dirty="0" err="1" smtClean="0">
                <a:solidFill>
                  <a:srgbClr val="FF0000"/>
                </a:solidFill>
                <a:latin typeface="Courier"/>
                <a:cs typeface="Courier"/>
              </a:rPr>
              <a:t>my_file.mat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dirty="0" smtClean="0">
                <a:latin typeface="Courier"/>
                <a:cs typeface="Courier"/>
              </a:rPr>
              <a:t>save(</a:t>
            </a:r>
            <a:r>
              <a:rPr lang="en-US" dirty="0" err="1" smtClean="0">
                <a:latin typeface="Courier"/>
                <a:cs typeface="Courier"/>
              </a:rPr>
              <a:t>myfile</a:t>
            </a:r>
            <a:r>
              <a:rPr lang="en-US" dirty="0">
                <a:latin typeface="Courier"/>
                <a:cs typeface="Courier"/>
              </a:rPr>
              <a:t>,'a', '-</a:t>
            </a:r>
            <a:r>
              <a:rPr lang="en-US" dirty="0" err="1">
                <a:latin typeface="Courier"/>
                <a:cs typeface="Courier"/>
              </a:rPr>
              <a:t>ascii</a:t>
            </a:r>
            <a:r>
              <a:rPr lang="en-US" dirty="0" smtClean="0">
                <a:latin typeface="Courier"/>
                <a:cs typeface="Courier"/>
              </a:rPr>
              <a:t>')	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saves 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vari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a &amp; b to </a:t>
            </a:r>
            <a:r>
              <a:rPr lang="en-US" dirty="0" err="1" smtClean="0">
                <a:solidFill>
                  <a:srgbClr val="FF0000"/>
                </a:solidFill>
                <a:latin typeface="Courier"/>
                <a:cs typeface="Courier"/>
              </a:rPr>
              <a:t>ascii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 file</a:t>
            </a:r>
            <a:endParaRPr lang="en-US" dirty="0" smtClean="0">
              <a:latin typeface="Courier"/>
              <a:cs typeface="Courier"/>
            </a:endParaRP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save(FILENAME,VARIABLES)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save(FILENAME</a:t>
            </a:r>
            <a:r>
              <a:rPr lang="en-US" dirty="0" smtClean="0">
                <a:latin typeface="Courier"/>
                <a:cs typeface="Courier"/>
              </a:rPr>
              <a:t>,</a:t>
            </a:r>
            <a:r>
              <a:rPr lang="en-US" dirty="0">
                <a:latin typeface="Courier"/>
                <a:cs typeface="Courier"/>
              </a:rPr>
              <a:t> , ...</a:t>
            </a:r>
            <a:r>
              <a:rPr lang="en-US" dirty="0" smtClean="0">
                <a:latin typeface="Courier"/>
                <a:cs typeface="Courier"/>
              </a:rPr>
              <a:t>,FORMAT)</a:t>
            </a:r>
          </a:p>
          <a:p>
            <a:r>
              <a:rPr lang="en-US" dirty="0">
                <a:latin typeface="Courier"/>
                <a:cs typeface="Courier"/>
              </a:rPr>
              <a:t>save(FILENAME, ..., '-append'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endParaRPr lang="tr-TR" dirty="0">
              <a:latin typeface="Courier"/>
              <a:cs typeface="Courier"/>
            </a:endParaRPr>
          </a:p>
          <a:p>
            <a:r>
              <a:rPr lang="tr-TR" dirty="0" smtClean="0">
                <a:latin typeface="Courier"/>
                <a:cs typeface="Courier"/>
              </a:rPr>
              <a:t>'</a:t>
            </a:r>
            <a:r>
              <a:rPr lang="tr-TR" dirty="0">
                <a:latin typeface="Courier"/>
                <a:cs typeface="Courier"/>
              </a:rPr>
              <a:t>-mat'                        </a:t>
            </a:r>
            <a:r>
              <a:rPr lang="tr-TR" dirty="0" err="1">
                <a:latin typeface="Courier"/>
                <a:cs typeface="Courier"/>
              </a:rPr>
              <a:t>Binary</a:t>
            </a:r>
            <a:r>
              <a:rPr lang="tr-TR" dirty="0">
                <a:latin typeface="Courier"/>
                <a:cs typeface="Courier"/>
              </a:rPr>
              <a:t> MAT-file format (</a:t>
            </a:r>
            <a:r>
              <a:rPr lang="tr-TR" dirty="0" err="1">
                <a:latin typeface="Courier"/>
                <a:cs typeface="Courier"/>
              </a:rPr>
              <a:t>default</a:t>
            </a:r>
            <a:r>
              <a:rPr lang="tr-TR" dirty="0">
                <a:latin typeface="Courier"/>
                <a:cs typeface="Courier"/>
              </a:rPr>
              <a:t>).</a:t>
            </a:r>
          </a:p>
          <a:p>
            <a:r>
              <a:rPr lang="tr-TR" dirty="0" smtClean="0">
                <a:latin typeface="Courier"/>
                <a:cs typeface="Courier"/>
              </a:rPr>
              <a:t>'</a:t>
            </a:r>
            <a:r>
              <a:rPr lang="tr-TR" dirty="0">
                <a:latin typeface="Courier"/>
                <a:cs typeface="Courier"/>
              </a:rPr>
              <a:t>-</a:t>
            </a:r>
            <a:r>
              <a:rPr lang="tr-TR" dirty="0" err="1">
                <a:latin typeface="Courier"/>
                <a:cs typeface="Courier"/>
              </a:rPr>
              <a:t>ascii</a:t>
            </a:r>
            <a:r>
              <a:rPr lang="tr-TR" dirty="0">
                <a:latin typeface="Courier"/>
                <a:cs typeface="Courier"/>
              </a:rPr>
              <a:t>'                      8-digit ASCII format.</a:t>
            </a:r>
          </a:p>
          <a:p>
            <a:r>
              <a:rPr lang="tr-TR" dirty="0" smtClean="0">
                <a:latin typeface="Courier"/>
                <a:cs typeface="Courier"/>
              </a:rPr>
              <a:t>'</a:t>
            </a:r>
            <a:r>
              <a:rPr lang="tr-TR" dirty="0">
                <a:latin typeface="Courier"/>
                <a:cs typeface="Courier"/>
              </a:rPr>
              <a:t>-</a:t>
            </a:r>
            <a:r>
              <a:rPr lang="tr-TR" dirty="0" err="1">
                <a:latin typeface="Courier"/>
                <a:cs typeface="Courier"/>
              </a:rPr>
              <a:t>ascii</a:t>
            </a:r>
            <a:r>
              <a:rPr lang="tr-TR" dirty="0">
                <a:latin typeface="Courier"/>
                <a:cs typeface="Courier"/>
              </a:rPr>
              <a:t>', '-</a:t>
            </a:r>
            <a:r>
              <a:rPr lang="tr-TR" dirty="0" err="1">
                <a:latin typeface="Courier"/>
                <a:cs typeface="Courier"/>
              </a:rPr>
              <a:t>tabs</a:t>
            </a:r>
            <a:r>
              <a:rPr lang="tr-TR" dirty="0">
                <a:latin typeface="Courier"/>
                <a:cs typeface="Courier"/>
              </a:rPr>
              <a:t>'             </a:t>
            </a:r>
            <a:r>
              <a:rPr lang="tr-TR" dirty="0" err="1">
                <a:latin typeface="Courier"/>
                <a:cs typeface="Courier"/>
              </a:rPr>
              <a:t>Tab-delimited</a:t>
            </a:r>
            <a:r>
              <a:rPr lang="tr-TR" dirty="0">
                <a:latin typeface="Courier"/>
                <a:cs typeface="Courier"/>
              </a:rPr>
              <a:t> 8-digit ASCII format.</a:t>
            </a:r>
          </a:p>
          <a:p>
            <a:r>
              <a:rPr lang="tr-TR" dirty="0" smtClean="0">
                <a:latin typeface="Courier"/>
                <a:cs typeface="Courier"/>
              </a:rPr>
              <a:t>'</a:t>
            </a:r>
            <a:r>
              <a:rPr lang="tr-TR" dirty="0">
                <a:latin typeface="Courier"/>
                <a:cs typeface="Courier"/>
              </a:rPr>
              <a:t>-</a:t>
            </a:r>
            <a:r>
              <a:rPr lang="tr-TR" dirty="0" err="1">
                <a:latin typeface="Courier"/>
                <a:cs typeface="Courier"/>
              </a:rPr>
              <a:t>ascii</a:t>
            </a:r>
            <a:r>
              <a:rPr lang="tr-TR" dirty="0">
                <a:latin typeface="Courier"/>
                <a:cs typeface="Courier"/>
              </a:rPr>
              <a:t>', '-</a:t>
            </a:r>
            <a:r>
              <a:rPr lang="tr-TR" dirty="0" err="1">
                <a:latin typeface="Courier"/>
                <a:cs typeface="Courier"/>
              </a:rPr>
              <a:t>double</a:t>
            </a:r>
            <a:r>
              <a:rPr lang="tr-TR" dirty="0">
                <a:latin typeface="Courier"/>
                <a:cs typeface="Courier"/>
              </a:rPr>
              <a:t>'           16-digit ASCII format.</a:t>
            </a:r>
          </a:p>
          <a:p>
            <a:r>
              <a:rPr lang="tr-TR" dirty="0" smtClean="0">
                <a:latin typeface="Courier"/>
                <a:cs typeface="Courier"/>
              </a:rPr>
              <a:t>'</a:t>
            </a:r>
            <a:r>
              <a:rPr lang="tr-TR" dirty="0">
                <a:latin typeface="Courier"/>
                <a:cs typeface="Courier"/>
              </a:rPr>
              <a:t>-</a:t>
            </a:r>
            <a:r>
              <a:rPr lang="tr-TR" dirty="0" err="1">
                <a:latin typeface="Courier"/>
                <a:cs typeface="Courier"/>
              </a:rPr>
              <a:t>ascii</a:t>
            </a:r>
            <a:r>
              <a:rPr lang="tr-TR" dirty="0">
                <a:latin typeface="Courier"/>
                <a:cs typeface="Courier"/>
              </a:rPr>
              <a:t>', '-</a:t>
            </a:r>
            <a:r>
              <a:rPr lang="tr-TR" dirty="0" err="1">
                <a:latin typeface="Courier"/>
                <a:cs typeface="Courier"/>
              </a:rPr>
              <a:t>double</a:t>
            </a:r>
            <a:r>
              <a:rPr lang="tr-TR" dirty="0">
                <a:latin typeface="Courier"/>
                <a:cs typeface="Courier"/>
              </a:rPr>
              <a:t>', '-</a:t>
            </a:r>
            <a:r>
              <a:rPr lang="tr-TR" dirty="0" err="1">
                <a:latin typeface="Courier"/>
                <a:cs typeface="Courier"/>
              </a:rPr>
              <a:t>tabs</a:t>
            </a:r>
            <a:r>
              <a:rPr lang="tr-TR" dirty="0">
                <a:latin typeface="Courier"/>
                <a:cs typeface="Courier"/>
              </a:rPr>
              <a:t>'  </a:t>
            </a:r>
            <a:r>
              <a:rPr lang="tr-TR" dirty="0" err="1">
                <a:latin typeface="Courier"/>
                <a:cs typeface="Courier"/>
              </a:rPr>
              <a:t>Tab-delimited</a:t>
            </a:r>
            <a:r>
              <a:rPr lang="tr-TR" dirty="0">
                <a:latin typeface="Courier"/>
                <a:cs typeface="Courier"/>
              </a:rPr>
              <a:t> 16-digit ASCII </a:t>
            </a:r>
            <a:r>
              <a:rPr lang="tr-TR" dirty="0" smtClean="0">
                <a:latin typeface="Courier"/>
                <a:cs typeface="Courier"/>
              </a:rPr>
              <a:t>format</a:t>
            </a:r>
            <a:endParaRPr lang="en-US" dirty="0">
              <a:latin typeface="Courier"/>
              <a:cs typeface="Courier"/>
            </a:endParaRPr>
          </a:p>
          <a:p>
            <a:endParaRPr lang="en-US" b="1" dirty="0" smtClean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881424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103055"/>
            <a:ext cx="9144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Matlab is particularly difficult to use if data files do not fit this format (varying number columns for example).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Matlab is also particularly difficult to use for processing character data.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Will return to this later.</a:t>
            </a:r>
            <a:endParaRPr lang="en-US" sz="3200" dirty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3147411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-76200"/>
            <a:ext cx="9144000" cy="707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We already know about “m-</a:t>
            </a:r>
            <a:r>
              <a:rPr lang="en-US" sz="3200" dirty="0">
                <a:latin typeface="Papyrus"/>
                <a:cs typeface="Papyrus"/>
              </a:rPr>
              <a:t>f</a:t>
            </a:r>
            <a:r>
              <a:rPr lang="en-US" sz="3200" dirty="0" smtClean="0">
                <a:latin typeface="Papyrus"/>
                <a:cs typeface="Papyrus"/>
              </a:rPr>
              <a:t>iles”</a:t>
            </a:r>
          </a:p>
          <a:p>
            <a:pPr algn="ctr"/>
            <a:endParaRPr lang="en-US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Text files with MATLAB code (instructions).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Use MATLAB Editor </a:t>
            </a:r>
            <a:r>
              <a:rPr lang="en-US" dirty="0" smtClean="0">
                <a:latin typeface="Papyrus"/>
                <a:cs typeface="Papyrus"/>
              </a:rPr>
              <a:t>(or any text editor) </a:t>
            </a:r>
            <a:r>
              <a:rPr lang="en-US" sz="3200" dirty="0" smtClean="0">
                <a:latin typeface="Papyrus"/>
                <a:cs typeface="Papyrus"/>
              </a:rPr>
              <a:t>to create  files containing the same statements you would type at the MATLAB command line.</a:t>
            </a:r>
          </a:p>
          <a:p>
            <a:pPr algn="ctr"/>
            <a:r>
              <a:rPr lang="en-US" dirty="0" smtClean="0">
                <a:latin typeface="Papyrus"/>
                <a:cs typeface="Papyrus"/>
              </a:rPr>
              <a:t> 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Save the file with a name that ends in .</a:t>
            </a:r>
            <a:r>
              <a:rPr lang="en-US" sz="3200" dirty="0" err="1" smtClean="0">
                <a:latin typeface="Papyrus"/>
                <a:cs typeface="Papyrus"/>
              </a:rPr>
              <a:t>m</a:t>
            </a:r>
            <a:endParaRPr lang="en-US" sz="3200" dirty="0" smtClean="0">
              <a:latin typeface="Papyrus"/>
              <a:cs typeface="Papyrus"/>
            </a:endParaRPr>
          </a:p>
          <a:p>
            <a:pPr algn="ctr"/>
            <a:endParaRPr lang="en-US" dirty="0" smtClean="0">
              <a:latin typeface="Papyrus"/>
              <a:cs typeface="Papyrus"/>
            </a:endParaRPr>
          </a:p>
          <a:p>
            <a:r>
              <a:rPr lang="en-US" dirty="0" smtClean="0">
                <a:solidFill>
                  <a:srgbClr val="FF6600"/>
                </a:solidFill>
                <a:latin typeface="Courier"/>
                <a:cs typeface="Courier"/>
              </a:rPr>
              <a:t>% </a:t>
            </a:r>
            <a:r>
              <a:rPr lang="en-US" i="1" dirty="0" smtClean="0">
                <a:latin typeface="Courier"/>
                <a:cs typeface="Courier"/>
              </a:rPr>
              <a:t>vim </a:t>
            </a:r>
            <a:r>
              <a:rPr lang="en-US" i="1" dirty="0" err="1" smtClean="0">
                <a:latin typeface="Courier"/>
                <a:cs typeface="Courier"/>
              </a:rPr>
              <a:t>magik.m</a:t>
            </a:r>
            <a:endParaRPr lang="en-US" i="1" dirty="0" smtClean="0">
              <a:latin typeface="Courier"/>
              <a:cs typeface="Courier"/>
            </a:endParaRPr>
          </a:p>
          <a:p>
            <a:r>
              <a:rPr lang="en-US" i="1" dirty="0" err="1" smtClean="0">
                <a:solidFill>
                  <a:srgbClr val="FF00FF"/>
                </a:solidFill>
                <a:latin typeface="Courier"/>
                <a:cs typeface="Courier"/>
              </a:rPr>
              <a:t>i</a:t>
            </a:r>
            <a:endParaRPr lang="en-US" i="1" dirty="0" smtClean="0">
              <a:solidFill>
                <a:srgbClr val="FF00FF"/>
              </a:solidFill>
              <a:latin typeface="Courier"/>
              <a:cs typeface="Courier"/>
            </a:endParaRPr>
          </a:p>
          <a:p>
            <a:r>
              <a:rPr lang="en-US" i="1" dirty="0" smtClean="0">
                <a:latin typeface="Courier"/>
                <a:cs typeface="Courier"/>
              </a:rPr>
              <a:t>A = [ 16.0 3.0 2.0 13.0</a:t>
            </a:r>
          </a:p>
          <a:p>
            <a:r>
              <a:rPr lang="en-US" i="1" dirty="0" smtClean="0">
                <a:latin typeface="Courier"/>
                <a:cs typeface="Courier"/>
              </a:rPr>
              <a:t>5.0 10.0 11.0 8.0</a:t>
            </a:r>
          </a:p>
          <a:p>
            <a:r>
              <a:rPr lang="en-US" i="1" dirty="0" smtClean="0">
                <a:latin typeface="Courier"/>
                <a:cs typeface="Courier"/>
              </a:rPr>
              <a:t>9.0 6.0 7.0 12.0</a:t>
            </a:r>
          </a:p>
          <a:p>
            <a:r>
              <a:rPr lang="en-US" i="1" dirty="0" smtClean="0">
                <a:latin typeface="Courier"/>
                <a:cs typeface="Courier"/>
              </a:rPr>
              <a:t>4.0 15.0 14.0 1.0 ];</a:t>
            </a:r>
          </a:p>
          <a:p>
            <a:r>
              <a:rPr lang="en-US" i="1" dirty="0" smtClean="0">
                <a:solidFill>
                  <a:srgbClr val="FF00FF"/>
                </a:solidFill>
                <a:latin typeface="Courier"/>
                <a:cs typeface="Courier"/>
              </a:rPr>
              <a:t>(</a:t>
            </a:r>
            <a:r>
              <a:rPr lang="en-US" i="1" dirty="0" err="1" smtClean="0">
                <a:solidFill>
                  <a:srgbClr val="FF00FF"/>
                </a:solidFill>
                <a:latin typeface="Courier"/>
                <a:cs typeface="Courier"/>
              </a:rPr>
              <a:t>esc)wq</a:t>
            </a:r>
            <a:endParaRPr lang="en-US" i="1" dirty="0" smtClean="0">
              <a:solidFill>
                <a:srgbClr val="FF00FF"/>
              </a:solidFill>
              <a:latin typeface="Courier"/>
              <a:cs typeface="Courier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in </a:t>
            </a:r>
            <a:r>
              <a:rPr lang="en-US" sz="3200" dirty="0" err="1" smtClean="0">
                <a:latin typeface="Papyrus"/>
                <a:cs typeface="Papyrus"/>
              </a:rPr>
              <a:t>matlab</a:t>
            </a:r>
            <a:r>
              <a:rPr lang="en-US" sz="3200" dirty="0" smtClean="0">
                <a:latin typeface="Papyrus"/>
                <a:cs typeface="Papyrus"/>
              </a:rPr>
              <a:t>, execute the m file </a:t>
            </a:r>
            <a:r>
              <a:rPr lang="en-US" sz="3200" dirty="0" err="1" smtClean="0">
                <a:latin typeface="Papyrus"/>
                <a:cs typeface="Papyrus"/>
              </a:rPr>
              <a:t>magik.m</a:t>
            </a:r>
            <a:endParaRPr lang="en-US" sz="3200" dirty="0" smtClean="0">
              <a:latin typeface="Papyrus"/>
              <a:cs typeface="Papyrus"/>
            </a:endParaRPr>
          </a:p>
          <a:p>
            <a:pPr algn="ctr"/>
            <a:endParaRPr lang="en-US" dirty="0" smtClean="0">
              <a:latin typeface="Papyrus"/>
              <a:cs typeface="Papyrus"/>
            </a:endParaRPr>
          </a:p>
          <a:p>
            <a:r>
              <a:rPr lang="en-US" dirty="0" smtClean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dirty="0" err="1" smtClean="0">
                <a:latin typeface="Courier"/>
                <a:cs typeface="Courier"/>
              </a:rPr>
              <a:t>magik</a:t>
            </a:r>
            <a:r>
              <a:rPr lang="en-US" dirty="0" smtClean="0">
                <a:latin typeface="Courier"/>
                <a:cs typeface="Courier"/>
              </a:rPr>
              <a:t>   #places matrix in A	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don’t need the “.m”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054340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60862"/>
            <a:ext cx="9144000" cy="62170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Functions</a:t>
            </a:r>
          </a:p>
          <a:p>
            <a:pPr algn="ctr"/>
            <a:endParaRPr lang="en-US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Are also stored in m-files.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The file name should be the name of the function.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Function stored in file </a:t>
            </a:r>
            <a:r>
              <a:rPr lang="en-US" sz="3200" dirty="0" err="1" smtClean="0">
                <a:latin typeface="Courier"/>
                <a:cs typeface="Courier"/>
              </a:rPr>
              <a:t>readsac.m</a:t>
            </a:r>
            <a:endParaRPr lang="en-US" sz="3200" dirty="0" smtClean="0">
              <a:latin typeface="Courier"/>
              <a:cs typeface="Courier"/>
            </a:endParaRP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r>
              <a:rPr lang="es-AR" sz="2800" dirty="0">
                <a:latin typeface="Courier"/>
                <a:cs typeface="Courier"/>
              </a:rPr>
              <a:t>function [t,a,p]=readsac(sacfile,varargin</a:t>
            </a:r>
            <a:r>
              <a:rPr lang="es-AR" sz="2800" dirty="0" smtClean="0">
                <a:latin typeface="Courier"/>
                <a:cs typeface="Courier"/>
              </a:rPr>
              <a:t>)</a:t>
            </a:r>
          </a:p>
          <a:p>
            <a:pPr algn="ctr"/>
            <a:endParaRPr lang="es-AR" sz="3200" dirty="0">
              <a:latin typeface="Papyrus"/>
              <a:cs typeface="Papyrus"/>
            </a:endParaRPr>
          </a:p>
          <a:p>
            <a:pPr algn="ctr"/>
            <a:r>
              <a:rPr lang="es-AR" sz="3200" dirty="0" smtClean="0">
                <a:latin typeface="Papyrus"/>
                <a:cs typeface="Papyrus"/>
              </a:rPr>
              <a:t>Call with</a:t>
            </a:r>
          </a:p>
          <a:p>
            <a:pPr algn="ctr"/>
            <a:r>
              <a:rPr lang="es-AR" sz="3200" dirty="0" smtClean="0">
                <a:latin typeface="Papyrus"/>
                <a:cs typeface="Papyrus"/>
              </a:rPr>
              <a:t> </a:t>
            </a:r>
          </a:p>
          <a:p>
            <a:r>
              <a:rPr lang="es-AR" sz="3200" dirty="0">
                <a:latin typeface="Courier"/>
                <a:cs typeface="Courier"/>
              </a:rPr>
              <a:t>[t,a,p]=readsac</a:t>
            </a:r>
            <a:r>
              <a:rPr lang="es-AR" sz="3200" dirty="0" smtClean="0">
                <a:latin typeface="Courier"/>
                <a:cs typeface="Courier"/>
              </a:rPr>
              <a:t>(sacfilename)</a:t>
            </a:r>
            <a:endParaRPr lang="es-AR" sz="3200" dirty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4038939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2401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Flipping vectors or matrices (not the same as the transpose).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1749147"/>
            <a:ext cx="9144000" cy="4575453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dirty="0" smtClean="0">
                <a:latin typeface="Courier"/>
                <a:cs typeface="Courier"/>
              </a:rPr>
              <a:t>a=[1 2;3 4]</a:t>
            </a:r>
            <a:endParaRPr lang="en-US" dirty="0">
              <a:solidFill>
                <a:srgbClr val="FF6600"/>
              </a:solidFill>
              <a:latin typeface="Courier"/>
              <a:cs typeface="Courier"/>
            </a:endParaRP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a =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 1     2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 3     4</a:t>
            </a:r>
          </a:p>
          <a:p>
            <a:r>
              <a:rPr lang="en-US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dirty="0" err="1">
                <a:latin typeface="Courier"/>
                <a:cs typeface="Courier"/>
              </a:rPr>
              <a:t>fliplr(a</a:t>
            </a:r>
            <a:r>
              <a:rPr lang="en-US" dirty="0">
                <a:latin typeface="Courier"/>
                <a:cs typeface="Courier"/>
              </a:rPr>
              <a:t>)</a:t>
            </a:r>
          </a:p>
          <a:p>
            <a:r>
              <a:rPr lang="en-US" dirty="0" err="1">
                <a:solidFill>
                  <a:srgbClr val="3366FF"/>
                </a:solidFill>
                <a:latin typeface="Courier"/>
                <a:cs typeface="Courier"/>
              </a:rPr>
              <a:t>ans</a:t>
            </a:r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=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 2     1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 4     3</a:t>
            </a:r>
          </a:p>
          <a:p>
            <a:r>
              <a:rPr lang="en-US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dirty="0" err="1">
                <a:latin typeface="Courier"/>
                <a:cs typeface="Courier"/>
              </a:rPr>
              <a:t>flipud(a</a:t>
            </a:r>
            <a:r>
              <a:rPr lang="en-US" dirty="0">
                <a:latin typeface="Courier"/>
                <a:cs typeface="Courier"/>
              </a:rPr>
              <a:t>)</a:t>
            </a:r>
          </a:p>
          <a:p>
            <a:r>
              <a:rPr lang="en-US" dirty="0" err="1">
                <a:solidFill>
                  <a:srgbClr val="3366FF"/>
                </a:solidFill>
                <a:latin typeface="Courier"/>
                <a:cs typeface="Courier"/>
              </a:rPr>
              <a:t>ans</a:t>
            </a:r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=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 3     4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 1     2</a:t>
            </a:r>
          </a:p>
          <a:p>
            <a:r>
              <a:rPr lang="en-US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dirty="0">
                <a:latin typeface="Courier"/>
                <a:cs typeface="Courier"/>
              </a:rPr>
              <a:t>a=[</a:t>
            </a:r>
            <a:r>
              <a:rPr lang="en-US" dirty="0" smtClean="0">
                <a:latin typeface="Courier"/>
                <a:cs typeface="Courier"/>
              </a:rPr>
              <a:t>1:3;4:6</a:t>
            </a:r>
            <a:r>
              <a:rPr lang="en-US" dirty="0">
                <a:latin typeface="Courier"/>
                <a:cs typeface="Courier"/>
              </a:rPr>
              <a:t>]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a =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 1     2     3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 4     5     6</a:t>
            </a:r>
          </a:p>
          <a:p>
            <a:r>
              <a:rPr lang="en-US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dirty="0" smtClean="0">
                <a:latin typeface="Courier"/>
                <a:cs typeface="Courier"/>
              </a:rPr>
              <a:t>rot90(a)</a:t>
            </a:r>
          </a:p>
          <a:p>
            <a:r>
              <a:rPr lang="en-US" dirty="0" err="1">
                <a:solidFill>
                  <a:srgbClr val="3366FF"/>
                </a:solidFill>
                <a:latin typeface="Courier"/>
                <a:cs typeface="Courier"/>
              </a:rPr>
              <a:t>ans</a:t>
            </a:r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=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 3     6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 2     5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 1     4</a:t>
            </a:r>
          </a:p>
          <a:p>
            <a:r>
              <a:rPr lang="en-US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dirty="0" smtClean="0">
                <a:latin typeface="Courier"/>
                <a:cs typeface="Courier"/>
              </a:rPr>
              <a:t>a’</a:t>
            </a:r>
          </a:p>
          <a:p>
            <a:r>
              <a:rPr lang="en-US" dirty="0" err="1">
                <a:solidFill>
                  <a:srgbClr val="3366FF"/>
                </a:solidFill>
                <a:latin typeface="Courier"/>
                <a:cs typeface="Courier"/>
              </a:rPr>
              <a:t>ans</a:t>
            </a:r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=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 1     4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 2     5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 3     6</a:t>
            </a:r>
          </a:p>
          <a:p>
            <a:r>
              <a:rPr lang="en-US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dirty="0" smtClean="0">
                <a:latin typeface="Courier"/>
                <a:cs typeface="Courier"/>
              </a:rPr>
              <a:t>flipdim(a,1)</a:t>
            </a:r>
          </a:p>
          <a:p>
            <a:r>
              <a:rPr lang="en-US" dirty="0" err="1">
                <a:solidFill>
                  <a:srgbClr val="3366FF"/>
                </a:solidFill>
                <a:latin typeface="Courier"/>
                <a:cs typeface="Courier"/>
              </a:rPr>
              <a:t>ans</a:t>
            </a:r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=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 4     5     6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 1     2     3</a:t>
            </a:r>
          </a:p>
        </p:txBody>
      </p:sp>
      <p:sp>
        <p:nvSpPr>
          <p:cNvPr id="4" name="Curved Up Arrow 3"/>
          <p:cNvSpPr/>
          <p:nvPr/>
        </p:nvSpPr>
        <p:spPr>
          <a:xfrm rot="16200000">
            <a:off x="3962400" y="2514600"/>
            <a:ext cx="609600" cy="304800"/>
          </a:xfrm>
          <a:prstGeom prst="curved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rot="5400000" flipH="1" flipV="1">
            <a:off x="1828800" y="3505200"/>
            <a:ext cx="2971800" cy="1295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7719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880170"/>
            <a:ext cx="9144000" cy="5016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How to represent “nothing”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Empty array or string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Array = </a:t>
            </a:r>
            <a:r>
              <a:rPr lang="en-US" sz="3200" dirty="0" smtClean="0">
                <a:latin typeface="Courier"/>
                <a:cs typeface="Courier"/>
              </a:rPr>
              <a:t>[]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String = </a:t>
            </a:r>
            <a:r>
              <a:rPr lang="en-US" sz="3200" dirty="0" smtClean="0">
                <a:latin typeface="Courier"/>
                <a:cs typeface="Courier"/>
              </a:rPr>
              <a:t>‘’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Useful for defining a name to be used on LHS.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Size and length are zero.</a:t>
            </a:r>
          </a:p>
        </p:txBody>
      </p:sp>
    </p:spTree>
    <p:extLst>
      <p:ext uri="{BB962C8B-B14F-4D97-AF65-F5344CB8AC3E}">
        <p14:creationId xmlns:p14="http://schemas.microsoft.com/office/powerpoint/2010/main" val="3822692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297900"/>
            <a:ext cx="91440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ourier"/>
                <a:cs typeface="Courier"/>
              </a:rPr>
              <a:t>help</a:t>
            </a:r>
          </a:p>
          <a:p>
            <a:pPr algn="ctr"/>
            <a:endParaRPr lang="en-US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Built into </a:t>
            </a:r>
            <a:r>
              <a:rPr lang="en-US" sz="3200" dirty="0" err="1" smtClean="0">
                <a:latin typeface="Papyrus"/>
                <a:cs typeface="Papyrus"/>
              </a:rPr>
              <a:t>matlab</a:t>
            </a:r>
            <a:endParaRPr lang="en-US" sz="3200" dirty="0" smtClean="0">
              <a:latin typeface="Papyrus"/>
              <a:cs typeface="Papyrus"/>
            </a:endParaRPr>
          </a:p>
          <a:p>
            <a:pPr algn="ctr"/>
            <a:endParaRPr lang="en-US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Courier"/>
                <a:cs typeface="Courier"/>
              </a:rPr>
              <a:t>help “command”</a:t>
            </a:r>
          </a:p>
          <a:p>
            <a:pPr algn="ctr"/>
            <a:endParaRPr lang="en-US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To get help on the command “command”</a:t>
            </a:r>
          </a:p>
        </p:txBody>
      </p:sp>
    </p:spTree>
    <p:extLst>
      <p:ext uri="{BB962C8B-B14F-4D97-AF65-F5344CB8AC3E}">
        <p14:creationId xmlns:p14="http://schemas.microsoft.com/office/powerpoint/2010/main" val="3987509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71355"/>
            <a:ext cx="9144000" cy="5878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Problem when you don’t know the name of the command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Just type “</a:t>
            </a:r>
            <a:r>
              <a:rPr lang="en-US" sz="3200" dirty="0" smtClean="0">
                <a:latin typeface="Courier"/>
                <a:cs typeface="Courier"/>
              </a:rPr>
              <a:t>help</a:t>
            </a:r>
            <a:r>
              <a:rPr lang="en-US" sz="3200" dirty="0" smtClean="0">
                <a:latin typeface="Papyrus"/>
                <a:cs typeface="Papyrus"/>
              </a:rPr>
              <a:t>”</a:t>
            </a:r>
          </a:p>
          <a:p>
            <a:pPr algn="ctr"/>
            <a:endParaRPr lang="en-US" dirty="0" smtClean="0">
              <a:latin typeface="Papyrus"/>
              <a:cs typeface="Papyrus"/>
            </a:endParaRPr>
          </a:p>
          <a:p>
            <a:r>
              <a:rPr lang="en-US" dirty="0" smtClean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dirty="0" smtClean="0">
                <a:latin typeface="Courier"/>
                <a:cs typeface="Courier"/>
              </a:rPr>
              <a:t>help</a:t>
            </a:r>
          </a:p>
          <a:p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HELP topics:</a:t>
            </a:r>
          </a:p>
          <a:p>
            <a:endParaRPr lang="en-US" dirty="0" smtClean="0">
              <a:solidFill>
                <a:srgbClr val="3366FF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Documents/MATLAB  - (No table of contents file)</a:t>
            </a:r>
          </a:p>
          <a:p>
            <a:r>
              <a:rPr lang="en-US" dirty="0" err="1" smtClean="0">
                <a:solidFill>
                  <a:srgbClr val="3366FF"/>
                </a:solidFill>
                <a:latin typeface="Courier"/>
                <a:cs typeface="Courier"/>
              </a:rPr>
              <a:t>matlab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/general    - General purpose commands.</a:t>
            </a:r>
          </a:p>
          <a:p>
            <a:r>
              <a:rPr lang="en-US" dirty="0" err="1" smtClean="0">
                <a:solidFill>
                  <a:srgbClr val="3366FF"/>
                </a:solidFill>
                <a:latin typeface="Courier"/>
                <a:cs typeface="Courier"/>
              </a:rPr>
              <a:t>matlab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/ops        - Operators and special characters.</a:t>
            </a:r>
          </a:p>
          <a:p>
            <a:r>
              <a:rPr lang="en-US" dirty="0" err="1" smtClean="0">
                <a:solidFill>
                  <a:srgbClr val="3366FF"/>
                </a:solidFill>
                <a:latin typeface="Courier"/>
                <a:cs typeface="Courier"/>
              </a:rPr>
              <a:t>matlab/lang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      - Programming language constructs.</a:t>
            </a:r>
          </a:p>
          <a:p>
            <a:r>
              <a:rPr lang="en-US" dirty="0" err="1" smtClean="0">
                <a:solidFill>
                  <a:srgbClr val="3366FF"/>
                </a:solidFill>
                <a:latin typeface="Courier"/>
                <a:cs typeface="Courier"/>
              </a:rPr>
              <a:t>matlab/elmat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     - Elementary matrices and matrix         														manipulation.</a:t>
            </a:r>
          </a:p>
          <a:p>
            <a:r>
              <a:rPr lang="en-US" dirty="0" err="1" smtClean="0">
                <a:solidFill>
                  <a:srgbClr val="3366FF"/>
                </a:solidFill>
                <a:latin typeface="Courier"/>
                <a:cs typeface="Courier"/>
              </a:rPr>
              <a:t>matlab/randfun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   - Random matrices and random streams.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Lists topics of help available</a:t>
            </a:r>
          </a:p>
        </p:txBody>
      </p:sp>
    </p:spTree>
    <p:extLst>
      <p:ext uri="{BB962C8B-B14F-4D97-AF65-F5344CB8AC3E}">
        <p14:creationId xmlns:p14="http://schemas.microsoft.com/office/powerpoint/2010/main" val="2038941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13001"/>
            <a:ext cx="9144000" cy="6063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Then to get contents of topics type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help “topic”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dirty="0" smtClean="0">
                <a:latin typeface="Courier"/>
                <a:cs typeface="Courier"/>
              </a:rPr>
              <a:t>help </a:t>
            </a:r>
            <a:r>
              <a:rPr lang="en-US" dirty="0" err="1" smtClean="0">
                <a:latin typeface="Courier"/>
                <a:cs typeface="Courier"/>
              </a:rPr>
              <a:t>elmat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 Elementary matrices and matrix manipulation.</a:t>
            </a:r>
          </a:p>
          <a:p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</a:t>
            </a:r>
          </a:p>
          <a:p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 Elementary matrices.</a:t>
            </a:r>
          </a:p>
          <a:p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   zeros       - Zeros array.</a:t>
            </a:r>
          </a:p>
          <a:p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   ones        - Ones array.</a:t>
            </a:r>
          </a:p>
          <a:p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   eye         - Identity matrix.</a:t>
            </a:r>
          </a:p>
          <a:p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   </a:t>
            </a:r>
            <a:r>
              <a:rPr lang="en-US" dirty="0" err="1" smtClean="0">
                <a:solidFill>
                  <a:srgbClr val="3366FF"/>
                </a:solidFill>
                <a:latin typeface="Courier"/>
                <a:cs typeface="Courier"/>
              </a:rPr>
              <a:t>repmat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     - Replicate and tile array.</a:t>
            </a:r>
          </a:p>
          <a:p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   </a:t>
            </a:r>
            <a:r>
              <a:rPr lang="en-US" dirty="0" err="1" smtClean="0">
                <a:solidFill>
                  <a:srgbClr val="3366FF"/>
                </a:solidFill>
                <a:latin typeface="Courier"/>
                <a:cs typeface="Courier"/>
              </a:rPr>
              <a:t>linspace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   - Linearly spaced vector.</a:t>
            </a:r>
          </a:p>
          <a:p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   </a:t>
            </a:r>
            <a:r>
              <a:rPr lang="en-US" dirty="0" err="1" smtClean="0">
                <a:solidFill>
                  <a:srgbClr val="3366FF"/>
                </a:solidFill>
                <a:latin typeface="Courier"/>
                <a:cs typeface="Courier"/>
              </a:rPr>
              <a:t>logspace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   - Logarithmically spaced vector.</a:t>
            </a:r>
          </a:p>
          <a:p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   </a:t>
            </a:r>
            <a:r>
              <a:rPr lang="en-US" dirty="0" err="1" smtClean="0">
                <a:solidFill>
                  <a:srgbClr val="3366FF"/>
                </a:solidFill>
                <a:latin typeface="Courier"/>
                <a:cs typeface="Courier"/>
              </a:rPr>
              <a:t>freqspace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  - Frequency spacing for frequency response.</a:t>
            </a:r>
          </a:p>
          <a:p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   </a:t>
            </a:r>
            <a:r>
              <a:rPr lang="en-US" dirty="0" err="1" smtClean="0">
                <a:solidFill>
                  <a:srgbClr val="3366FF"/>
                </a:solidFill>
                <a:latin typeface="Courier"/>
                <a:cs typeface="Courier"/>
              </a:rPr>
              <a:t>meshgrid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   - X and Y arrays for 3-D plots.</a:t>
            </a:r>
          </a:p>
          <a:p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   </a:t>
            </a:r>
            <a:r>
              <a:rPr lang="en-US" dirty="0" err="1" smtClean="0">
                <a:solidFill>
                  <a:srgbClr val="3366FF"/>
                </a:solidFill>
                <a:latin typeface="Courier"/>
                <a:cs typeface="Courier"/>
              </a:rPr>
              <a:t>accumarray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 - Construct an array with accumulation.</a:t>
            </a:r>
          </a:p>
          <a:p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   :           - Regularly spaced vector and index into matrix.</a:t>
            </a:r>
          </a:p>
          <a:p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</a:t>
            </a:r>
          </a:p>
          <a:p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 Basic array information.</a:t>
            </a:r>
          </a:p>
          <a:p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   size        - Size of array.</a:t>
            </a:r>
            <a:endParaRPr lang="en-US" dirty="0">
              <a:solidFill>
                <a:srgbClr val="3366FF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164759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7646"/>
            <a:ext cx="9144000" cy="6124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Help on individual command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dirty="0" smtClean="0">
                <a:latin typeface="Courier"/>
                <a:cs typeface="Courier"/>
              </a:rPr>
              <a:t>help zeros</a:t>
            </a:r>
          </a:p>
          <a:p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ZEROS  Zeros array.</a:t>
            </a:r>
          </a:p>
          <a:p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   ZEROS(N) is an N-by-N matrix of zeros.</a:t>
            </a:r>
          </a:p>
          <a:p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   ZEROS(M,N) or ZEROS([M,N]) is an M-by-N matrix of zeros.</a:t>
            </a:r>
          </a:p>
          <a:p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   ZEROS(M,N,P,...) or ZEROS([M N P ...]) is an M-by-N-by-P-by-... array of</a:t>
            </a:r>
          </a:p>
          <a:p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   zeros.</a:t>
            </a:r>
          </a:p>
          <a:p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   ZEROS(SIZE(A)) is the same size as A and all zeros.</a:t>
            </a:r>
          </a:p>
          <a:p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   ZEROS with no arguments is the scalar 0.</a:t>
            </a:r>
          </a:p>
          <a:p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   ZEROS(M,N,...,CLASSNAME) or ZEROS([M,N,...],CLASSNAME) is an</a:t>
            </a:r>
          </a:p>
          <a:p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   M-by-N-by-... array of zeros of class CLASSNAME.</a:t>
            </a:r>
          </a:p>
          <a:p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   Note: The size inputs M, N, and P... should be nonnegative integers. </a:t>
            </a:r>
          </a:p>
          <a:p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   Negative integers are treated as 0.</a:t>
            </a:r>
          </a:p>
          <a:p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   Example:</a:t>
            </a:r>
          </a:p>
          <a:p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      </a:t>
            </a:r>
            <a:r>
              <a:rPr lang="en-US" dirty="0" err="1" smtClean="0">
                <a:solidFill>
                  <a:srgbClr val="3366FF"/>
                </a:solidFill>
                <a:latin typeface="Courier"/>
                <a:cs typeface="Courier"/>
              </a:rPr>
              <a:t>x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= zeros(2,3,'int8');</a:t>
            </a:r>
          </a:p>
          <a:p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   See also eye, ones.</a:t>
            </a:r>
          </a:p>
          <a:p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   Reference page in Help browser</a:t>
            </a:r>
          </a:p>
          <a:p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      doc zeros </a:t>
            </a:r>
            <a:endParaRPr lang="en-US" dirty="0">
              <a:solidFill>
                <a:srgbClr val="3366FF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202232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4705" y="381000"/>
            <a:ext cx="9144000" cy="5724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Create constant matrix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This is something that shows up a lot.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dirty="0" err="1" smtClean="0">
                <a:latin typeface="Courier"/>
                <a:cs typeface="Courier"/>
              </a:rPr>
              <a:t>val</a:t>
            </a:r>
            <a:r>
              <a:rPr lang="en-US" dirty="0" smtClean="0">
                <a:latin typeface="Courier"/>
                <a:cs typeface="Courier"/>
              </a:rPr>
              <a:t>=pi</a:t>
            </a:r>
          </a:p>
          <a:p>
            <a:r>
              <a:rPr lang="en-US" dirty="0" err="1" smtClean="0">
                <a:solidFill>
                  <a:srgbClr val="3366FF"/>
                </a:solidFill>
                <a:latin typeface="Courier"/>
                <a:cs typeface="Courier"/>
              </a:rPr>
              <a:t>val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=</a:t>
            </a:r>
          </a:p>
          <a:p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   3.1416</a:t>
            </a:r>
          </a:p>
          <a:p>
            <a:r>
              <a:rPr lang="en-US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dirty="0" err="1" smtClean="0">
                <a:latin typeface="Courier"/>
                <a:cs typeface="Courier"/>
              </a:rPr>
              <a:t>siz</a:t>
            </a:r>
            <a:r>
              <a:rPr lang="en-US" dirty="0" smtClean="0">
                <a:latin typeface="Courier"/>
                <a:cs typeface="Courier"/>
              </a:rPr>
              <a:t>=[2 2 2]</a:t>
            </a:r>
          </a:p>
          <a:p>
            <a:r>
              <a:rPr lang="en-US" dirty="0" err="1">
                <a:solidFill>
                  <a:srgbClr val="3366FF"/>
                </a:solidFill>
                <a:latin typeface="Courier"/>
                <a:cs typeface="Courier"/>
              </a:rPr>
              <a:t>siz</a:t>
            </a:r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=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 2     2     2</a:t>
            </a:r>
          </a:p>
          <a:p>
            <a:r>
              <a:rPr lang="en-US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dirty="0" err="1" smtClean="0">
                <a:latin typeface="Courier"/>
                <a:cs typeface="Courier"/>
              </a:rPr>
              <a:t>x</a:t>
            </a:r>
            <a:r>
              <a:rPr lang="en-US" dirty="0" smtClean="0">
                <a:latin typeface="Courier"/>
                <a:cs typeface="Courier"/>
              </a:rPr>
              <a:t>=</a:t>
            </a:r>
            <a:r>
              <a:rPr lang="en-US" dirty="0" err="1" smtClean="0">
                <a:latin typeface="Courier"/>
                <a:cs typeface="Courier"/>
              </a:rPr>
              <a:t>repmat(val,siz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x(:,:,1) =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3.1416    3.1416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3.1416    3.1416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x(:,:,2) =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3.1416    3.1416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3.1416    3.1416</a:t>
            </a:r>
          </a:p>
          <a:p>
            <a:r>
              <a:rPr lang="en-US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</a:p>
        </p:txBody>
      </p:sp>
    </p:spTree>
    <p:extLst>
      <p:ext uri="{BB962C8B-B14F-4D97-AF65-F5344CB8AC3E}">
        <p14:creationId xmlns:p14="http://schemas.microsoft.com/office/powerpoint/2010/main" val="478592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62000"/>
            <a:ext cx="9144000" cy="5016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/>
                <a:cs typeface="Papyrus"/>
              </a:rPr>
              <a:t>O</a:t>
            </a:r>
            <a:r>
              <a:rPr lang="en-US" sz="3200" dirty="0" smtClean="0">
                <a:latin typeface="Papyrus"/>
                <a:cs typeface="Papyrus"/>
              </a:rPr>
              <a:t>ther ways </a:t>
            </a:r>
            <a:r>
              <a:rPr lang="en-US" dirty="0" smtClean="0">
                <a:latin typeface="Papyrus"/>
                <a:cs typeface="Papyrus"/>
              </a:rPr>
              <a:t>(seems more roundabout, showing for completeness)</a:t>
            </a:r>
          </a:p>
          <a:p>
            <a:endParaRPr lang="en-US" dirty="0" smtClean="0"/>
          </a:p>
          <a:p>
            <a:r>
              <a:rPr lang="en-US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dirty="0" smtClean="0">
                <a:latin typeface="Courier"/>
                <a:cs typeface="Courier"/>
              </a:rPr>
              <a:t>xx(prod(</a:t>
            </a:r>
            <a:r>
              <a:rPr lang="en-US" dirty="0" err="1" smtClean="0">
                <a:latin typeface="Courier"/>
                <a:cs typeface="Courier"/>
              </a:rPr>
              <a:t>siz</a:t>
            </a:r>
            <a:r>
              <a:rPr lang="en-US" dirty="0" smtClean="0">
                <a:latin typeface="Courier"/>
                <a:cs typeface="Courier"/>
              </a:rPr>
              <a:t>))=</a:t>
            </a:r>
            <a:r>
              <a:rPr lang="en-US" dirty="0" err="1" smtClean="0">
                <a:latin typeface="Courier"/>
                <a:cs typeface="Courier"/>
              </a:rPr>
              <a:t>val</a:t>
            </a:r>
            <a:r>
              <a:rPr lang="en-US" dirty="0" smtClean="0">
                <a:latin typeface="Courier"/>
                <a:cs typeface="Courier"/>
              </a:rPr>
              <a:t>					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very obscure, weird way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xx =										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but works</a:t>
            </a:r>
          </a:p>
          <a:p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        0         0         0         0         0         0         0    3.1416</a:t>
            </a:r>
          </a:p>
          <a:p>
            <a:r>
              <a:rPr lang="en-US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dirty="0" smtClean="0">
                <a:latin typeface="Courier"/>
                <a:cs typeface="Courier"/>
              </a:rPr>
              <a:t>xx(:)=</a:t>
            </a:r>
            <a:r>
              <a:rPr lang="en-US" dirty="0" err="1" smtClean="0">
                <a:latin typeface="Courier"/>
                <a:cs typeface="Courier"/>
              </a:rPr>
              <a:t>xx(end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xx =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3.1416    3.1416    3.1416    3.1416    3.1416    3.1416    3.1416    3.1416</a:t>
            </a:r>
          </a:p>
          <a:p>
            <a:r>
              <a:rPr lang="en-US" dirty="0">
                <a:solidFill>
                  <a:srgbClr val="FF6600"/>
                </a:solidFill>
                <a:latin typeface="Courier"/>
                <a:cs typeface="Courier"/>
              </a:rPr>
              <a:t>&gt;&gt; </a:t>
            </a:r>
            <a:r>
              <a:rPr lang="en-US" dirty="0" smtClean="0">
                <a:latin typeface="Courier"/>
                <a:cs typeface="Courier"/>
              </a:rPr>
              <a:t>xx=</a:t>
            </a:r>
            <a:r>
              <a:rPr lang="en-US" dirty="0" err="1" smtClean="0">
                <a:latin typeface="Courier"/>
                <a:cs typeface="Courier"/>
              </a:rPr>
              <a:t>reshape(xx,siz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xx(:,:,1) =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3.1416    3.1416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3.1416    3.1416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xx(:,:,2) =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3.1416    3.1416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3.1416    3.1416</a:t>
            </a:r>
          </a:p>
        </p:txBody>
      </p:sp>
    </p:spTree>
    <p:extLst>
      <p:ext uri="{BB962C8B-B14F-4D97-AF65-F5344CB8AC3E}">
        <p14:creationId xmlns:p14="http://schemas.microsoft.com/office/powerpoint/2010/main" val="564366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6832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Another way (m, n and o have to be scalar variables, again for completeness)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&gt;&gt;</a:t>
            </a:r>
            <a:r>
              <a:rPr lang="en-US" dirty="0" smtClean="0">
                <a:latin typeface="Courier"/>
                <a:cs typeface="Courier"/>
              </a:rPr>
              <a:t> m=2</a:t>
            </a:r>
          </a:p>
          <a:p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m =</a:t>
            </a:r>
          </a:p>
          <a:p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    2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&gt;&gt; </a:t>
            </a:r>
            <a:r>
              <a:rPr lang="en-US" dirty="0" smtClean="0">
                <a:latin typeface="Courier"/>
                <a:cs typeface="Courier"/>
              </a:rPr>
              <a:t>n=2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n =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 2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&gt;&gt; </a:t>
            </a:r>
            <a:r>
              <a:rPr lang="en-US" dirty="0" smtClean="0">
                <a:latin typeface="Courier"/>
                <a:cs typeface="Courier"/>
              </a:rPr>
              <a:t>o=2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o =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 2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&gt;&gt; </a:t>
            </a:r>
            <a:r>
              <a:rPr lang="en-US" dirty="0" smtClean="0">
                <a:latin typeface="Courier"/>
                <a:cs typeface="Courier"/>
              </a:rPr>
              <a:t>x(1:m,1:n,1:o)=</a:t>
            </a:r>
            <a:r>
              <a:rPr lang="en-US" dirty="0" err="1" smtClean="0">
                <a:latin typeface="Courier"/>
                <a:cs typeface="Courier"/>
              </a:rPr>
              <a:t>val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x(:,:,1) =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3.1416    3.1416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3.1416    3.1416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x(:,:,2) =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3.1416    3.1416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   3.1416    3.1416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&gt;&gt; </a:t>
            </a:r>
            <a:r>
              <a:rPr lang="en-US" dirty="0" smtClean="0">
                <a:latin typeface="Courier"/>
                <a:cs typeface="Courier"/>
              </a:rPr>
              <a:t>x</a:t>
            </a:r>
            <a:r>
              <a:rPr lang="en-US" dirty="0">
                <a:latin typeface="Courier"/>
                <a:cs typeface="Courier"/>
              </a:rPr>
              <a:t>(1:m*n*o)</a:t>
            </a:r>
            <a:r>
              <a:rPr lang="en-US" dirty="0" smtClean="0">
                <a:latin typeface="Courier"/>
                <a:cs typeface="Courier"/>
              </a:rPr>
              <a:t>=</a:t>
            </a:r>
            <a:r>
              <a:rPr lang="en-US" dirty="0" err="1" smtClean="0">
                <a:latin typeface="Courier"/>
                <a:cs typeface="Courier"/>
              </a:rPr>
              <a:t>val</a:t>
            </a:r>
            <a:endParaRPr lang="en-US" dirty="0" smtClean="0">
              <a:latin typeface="Courier"/>
              <a:cs typeface="Courier"/>
            </a:endParaRPr>
          </a:p>
          <a:p>
            <a:endParaRPr lang="en-US" dirty="0">
              <a:latin typeface="Courier"/>
              <a:cs typeface="Courier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Also works using single dimension addressing</a:t>
            </a:r>
            <a:endParaRPr lang="en-US" sz="32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662685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20571</TotalTime>
  <Words>2681</Words>
  <Application>Microsoft Macintosh PowerPoint</Application>
  <PresentationFormat>On-screen Show (4:3)</PresentationFormat>
  <Paragraphs>434</Paragraphs>
  <Slides>28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Breeze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CERI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analysis in geophysics</dc:title>
  <dc:subject/>
  <dc:creator>Robert Smalley</dc:creator>
  <cp:keywords/>
  <dc:description/>
  <cp:lastModifiedBy>unknown unknown</cp:lastModifiedBy>
  <cp:revision>746</cp:revision>
  <dcterms:created xsi:type="dcterms:W3CDTF">2009-11-03T17:16:18Z</dcterms:created>
  <dcterms:modified xsi:type="dcterms:W3CDTF">2019-09-10T17:54:06Z</dcterms:modified>
  <cp:category/>
</cp:coreProperties>
</file>