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35"/>
  </p:notesMasterIdLst>
  <p:sldIdLst>
    <p:sldId id="1210" r:id="rId2"/>
    <p:sldId id="1300" r:id="rId3"/>
    <p:sldId id="1301" r:id="rId4"/>
    <p:sldId id="1302" r:id="rId5"/>
    <p:sldId id="1303" r:id="rId6"/>
    <p:sldId id="1304" r:id="rId7"/>
    <p:sldId id="1325" r:id="rId8"/>
    <p:sldId id="1323" r:id="rId9"/>
    <p:sldId id="1307" r:id="rId10"/>
    <p:sldId id="1322" r:id="rId11"/>
    <p:sldId id="1308" r:id="rId12"/>
    <p:sldId id="1309" r:id="rId13"/>
    <p:sldId id="1310" r:id="rId14"/>
    <p:sldId id="1311" r:id="rId15"/>
    <p:sldId id="1312" r:id="rId16"/>
    <p:sldId id="1313" r:id="rId17"/>
    <p:sldId id="1314" r:id="rId18"/>
    <p:sldId id="1315" r:id="rId19"/>
    <p:sldId id="1316" r:id="rId20"/>
    <p:sldId id="1317" r:id="rId21"/>
    <p:sldId id="1334" r:id="rId22"/>
    <p:sldId id="1321" r:id="rId23"/>
    <p:sldId id="1326" r:id="rId24"/>
    <p:sldId id="1327" r:id="rId25"/>
    <p:sldId id="1328" r:id="rId26"/>
    <p:sldId id="1330" r:id="rId27"/>
    <p:sldId id="1331" r:id="rId28"/>
    <p:sldId id="1329" r:id="rId29"/>
    <p:sldId id="1332" r:id="rId30"/>
    <p:sldId id="1333" r:id="rId31"/>
    <p:sldId id="1335" r:id="rId32"/>
    <p:sldId id="1336" r:id="rId33"/>
    <p:sldId id="132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88640" autoAdjust="0"/>
  </p:normalViewPr>
  <p:slideViewPr>
    <p:cSldViewPr snapToGrid="0">
      <p:cViewPr varScale="1">
        <p:scale>
          <a:sx n="102" d="100"/>
          <a:sy n="102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2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4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22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A376A6-D3E5-4E07-B3F0-626681344BD3}" type="datetimeFigureOut">
              <a:rPr lang="en-US"/>
              <a:pPr>
                <a:defRPr/>
              </a:pPr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01EE-C443-44D3-9EAE-71CAC902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E7F6C-6C34-40D8-8DF8-B4BF3A225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</a:t>
            </a:r>
            <a:r>
              <a:rPr lang="en-US" dirty="0" err="1"/>
              <a:t>cos</a:t>
            </a:r>
            <a:r>
              <a:rPr lang="en-US" dirty="0"/>
              <a:t>/sin term is "basis"</a:t>
            </a:r>
          </a:p>
          <a:p>
            <a:r>
              <a:rPr lang="en-US" dirty="0"/>
              <a:t>Third is every other point from first</a:t>
            </a:r>
          </a:p>
          <a:p>
            <a:r>
              <a:rPr lang="en-US" dirty="0"/>
              <a:t>Fourth is every</a:t>
            </a:r>
            <a:r>
              <a:rPr lang="en-US" baseline="0" dirty="0"/>
              <a:t> third point from first</a:t>
            </a:r>
          </a:p>
          <a:p>
            <a:r>
              <a:rPr lang="en-US" baseline="0" dirty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a1</a:t>
            </a:r>
            <a:r>
              <a:rPr lang="en-US" baseline="0" dirty="0"/>
              <a:t> is multiplied by the same basis value 2x (2 cycles) (4x if you include +/- values)</a:t>
            </a:r>
          </a:p>
          <a:p>
            <a:r>
              <a:rPr lang="en-US" baseline="0" dirty="0"/>
              <a:t>a2 is multiplied by the same basis value several times, etc.</a:t>
            </a:r>
          </a:p>
          <a:p>
            <a:endParaRPr lang="en-US" baseline="0" dirty="0"/>
          </a:p>
          <a:p>
            <a:r>
              <a:rPr lang="en-US" baseline="0" dirty="0"/>
              <a:t>Savings from 2 places – computing the basis functions and multiplications of basis functions by same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>
                <a:latin typeface="Courier"/>
                <a:cs typeface="Courier"/>
              </a:rPr>
              <a:t>%stein</a:t>
            </a:r>
            <a:r>
              <a:rPr lang="en-US" dirty="0">
                <a:latin typeface="Courier"/>
                <a:cs typeface="Courier"/>
              </a:rPr>
              <a:t> actually starts at mode   %1, use stein </a:t>
            </a:r>
            <a:r>
              <a:rPr lang="en-US" dirty="0" err="1">
                <a:latin typeface="Courier"/>
                <a:cs typeface="Courier"/>
              </a:rPr>
              <a:t>freq</a:t>
            </a:r>
            <a:r>
              <a:rPr lang="en-US" dirty="0">
                <a:latin typeface="Courier"/>
                <a:cs typeface="Courier"/>
              </a:rPr>
              <a:t> definition</a:t>
            </a:r>
          </a:p>
          <a:p>
            <a:r>
              <a:rPr lang="en-US" dirty="0">
                <a:latin typeface="Courier"/>
                <a:cs typeface="Courier"/>
              </a:rPr>
              <a:t>%</a:t>
            </a:r>
            <a:r>
              <a:rPr lang="en-US" dirty="0" err="1">
                <a:latin typeface="Courier"/>
                <a:cs typeface="Courier"/>
              </a:rPr>
              <a:t>freq</a:t>
            </a:r>
            <a:r>
              <a:rPr lang="en-US" dirty="0">
                <a:latin typeface="Courier"/>
                <a:cs typeface="Courier"/>
              </a:rPr>
              <a:t> vector from 0 to n*pi*c/L  %1 row by N columns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N=1:N;</a:t>
            </a:r>
          </a:p>
          <a:p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Wn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=n*pi*c/L;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%time independent terms - modes %- 1xN vector (row vector)</a:t>
            </a:r>
          </a:p>
          <a:p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timeindep</a:t>
            </a:r>
            <a:r>
              <a:rPr lang="en-US" dirty="0">
                <a:latin typeface="Courier"/>
                <a:cs typeface="Courier"/>
              </a:rPr>
              <a:t>=sin(</a:t>
            </a:r>
            <a:r>
              <a:rPr lang="en-US" dirty="0" err="1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xr</a:t>
            </a:r>
            <a:r>
              <a:rPr lang="en-US" dirty="0">
                <a:latin typeface="Courier"/>
                <a:cs typeface="Courier"/>
              </a:rPr>
              <a:t>).*sin(</a:t>
            </a:r>
            <a:r>
              <a:rPr lang="en-US" dirty="0" err="1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xs</a:t>
            </a:r>
            <a:r>
              <a:rPr lang="en-US" dirty="0">
                <a:latin typeface="Courier"/>
                <a:cs typeface="Courier"/>
              </a:rPr>
              <a:t>).*</a:t>
            </a:r>
            <a:r>
              <a:rPr lang="en-US" dirty="0" err="1">
                <a:latin typeface="Courier"/>
                <a:cs typeface="Courier"/>
              </a:rPr>
              <a:t>exp</a:t>
            </a:r>
            <a:r>
              <a:rPr lang="en-US" dirty="0">
                <a:latin typeface="Courier"/>
                <a:cs typeface="Courier"/>
              </a:rPr>
              <a:t>(-(</a:t>
            </a:r>
            <a:r>
              <a:rPr lang="en-US" dirty="0" err="1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>
                <a:latin typeface="Courier"/>
                <a:cs typeface="Courier"/>
              </a:rPr>
              <a:t>*Tau).^2/4);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%time dependent terms - %time*</a:t>
            </a:r>
            <a:r>
              <a:rPr lang="en-US" dirty="0" err="1">
                <a:latin typeface="Courier"/>
                <a:cs typeface="Courier"/>
              </a:rPr>
              <a:t>freqs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dirty="0" err="1">
                <a:latin typeface="Courier"/>
                <a:cs typeface="Courier"/>
              </a:rPr>
              <a:t>MxN</a:t>
            </a:r>
            <a:r>
              <a:rPr lang="en-US" dirty="0">
                <a:latin typeface="Courier"/>
                <a:cs typeface="Courier"/>
              </a:rPr>
              <a:t> matrix, basis</a:t>
            </a:r>
          </a:p>
          <a:p>
            <a:r>
              <a:rPr lang="en-US" dirty="0">
                <a:latin typeface="Courier"/>
                <a:cs typeface="Courier"/>
              </a:rPr>
              <a:t>%cosines down each column – 50 %long, modes across rows, 200</a:t>
            </a:r>
          </a:p>
          <a:p>
            <a:r>
              <a:rPr lang="en-US" dirty="0">
                <a:latin typeface="Courier"/>
                <a:cs typeface="Courier"/>
              </a:rPr>
              <a:t>%long</a:t>
            </a:r>
          </a:p>
          <a:p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timedep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cos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t'*</a:t>
            </a:r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wn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%use matrix * vector multiply %to do "loop"</a:t>
            </a:r>
          </a:p>
          <a:p>
            <a:r>
              <a:rPr lang="en-US" dirty="0">
                <a:latin typeface="Courier"/>
                <a:cs typeface="Courier"/>
              </a:rPr>
              <a:t>%(</a:t>
            </a:r>
            <a:r>
              <a:rPr lang="en-US" dirty="0" err="1">
                <a:latin typeface="Courier"/>
                <a:cs typeface="Courier"/>
              </a:rPr>
              <a:t>MxN</a:t>
            </a:r>
            <a:r>
              <a:rPr lang="en-US" dirty="0">
                <a:latin typeface="Courier"/>
                <a:cs typeface="Courier"/>
              </a:rPr>
              <a:t>)times(Nx1)=(Mx1) (column %vector)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seism=</a:t>
            </a:r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timedep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*</a:t>
            </a:r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timeindep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'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plot(</a:t>
            </a:r>
            <a:r>
              <a:rPr lang="en-US" dirty="0" err="1">
                <a:latin typeface="Courier"/>
                <a:cs typeface="Courier"/>
              </a:rPr>
              <a:t>t,seism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 err="1"/>
              <a:t>ow</a:t>
            </a:r>
            <a:r>
              <a:rPr lang="en-US" dirty="0"/>
              <a:t> </a:t>
            </a:r>
            <a:r>
              <a:rPr lang="en-US" dirty="0" err="1"/>
              <a:t>vecorize</a:t>
            </a:r>
            <a:r>
              <a:rPr lang="en-US" dirty="0"/>
              <a:t> it. t</a:t>
            </a:r>
            <a:r>
              <a:rPr lang="en-US" baseline="0" dirty="0"/>
              <a:t> and </a:t>
            </a:r>
            <a:r>
              <a:rPr lang="en-US" baseline="0" dirty="0" err="1"/>
              <a:t>wn</a:t>
            </a:r>
            <a:r>
              <a:rPr lang="en-US" baseline="0" dirty="0"/>
              <a:t> vectors for time and </a:t>
            </a:r>
            <a:r>
              <a:rPr lang="en-US" baseline="0" dirty="0" err="1"/>
              <a:t>freq</a:t>
            </a:r>
            <a:r>
              <a:rPr lang="en-US" baseline="0" dirty="0"/>
              <a:t>, then form matrix of basis functions (</a:t>
            </a:r>
            <a:r>
              <a:rPr lang="en-US" baseline="0" dirty="0" err="1"/>
              <a:t>timedep</a:t>
            </a:r>
            <a:r>
              <a:rPr lang="en-US" baseline="0" dirty="0"/>
              <a:t>) and vector of weights (</a:t>
            </a:r>
            <a:r>
              <a:rPr lang="en-US" baseline="0" dirty="0" err="1"/>
              <a:t>timeindep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a</a:t>
            </a:r>
            <a:r>
              <a:rPr lang="en-US" baseline="-25000" dirty="0"/>
              <a:t>n</a:t>
            </a:r>
            <a:r>
              <a:rPr lang="en-US" baseline="0" dirty="0"/>
              <a:t> here is ½ that on page with development since sin(</a:t>
            </a:r>
            <a:r>
              <a:rPr lang="en-US" baseline="0" dirty="0" err="1"/>
              <a:t>kx-wt</a:t>
            </a:r>
            <a:r>
              <a:rPr lang="en-US" baseline="0" dirty="0"/>
              <a:t>)+sin(</a:t>
            </a:r>
            <a:r>
              <a:rPr lang="en-US" baseline="0" dirty="0" err="1"/>
              <a:t>kx+wt</a:t>
            </a:r>
            <a:r>
              <a:rPr lang="en-US" baseline="0" dirty="0"/>
              <a:t>)=2sin(</a:t>
            </a:r>
            <a:r>
              <a:rPr lang="en-US" baseline="0" dirty="0" err="1"/>
              <a:t>kx</a:t>
            </a:r>
            <a:r>
              <a:rPr lang="en-US" baseline="0" dirty="0"/>
              <a:t>)sin(</a:t>
            </a:r>
            <a:r>
              <a:rPr lang="en-US" baseline="0" dirty="0" err="1"/>
              <a:t>wt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</a:t>
            </a:r>
            <a:r>
              <a:rPr lang="en-US" baseline="0" dirty="0"/>
              <a:t> matrix multiplication using </a:t>
            </a:r>
            <a:r>
              <a:rPr lang="en-US" baseline="0" dirty="0" err="1"/>
              <a:t>matlab</a:t>
            </a:r>
            <a:r>
              <a:rPr lang="en-US" baseline="0" dirty="0"/>
              <a:t> </a:t>
            </a:r>
            <a:r>
              <a:rPr lang="en-US" baseline="0" dirty="0" err="1"/>
              <a:t>vectorized</a:t>
            </a:r>
            <a:r>
              <a:rPr lang="en-US" baseline="0" dirty="0"/>
              <a:t> implementation, to </a:t>
            </a:r>
            <a:r>
              <a:rPr lang="en-US" baseline="0" dirty="0" err="1"/>
              <a:t>fortran</a:t>
            </a:r>
            <a:r>
              <a:rPr lang="en-US" baseline="0" dirty="0"/>
              <a:t>/c style triple nested do loop implementation</a:t>
            </a:r>
          </a:p>
          <a:p>
            <a:r>
              <a:rPr lang="en-US" baseline="0" dirty="0"/>
              <a:t>Answers about the same (e-13 max difference).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5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</a:t>
            </a:r>
            <a:r>
              <a:rPr lang="en-US" baseline="0" dirty="0"/>
              <a:t> </a:t>
            </a:r>
            <a:r>
              <a:rPr lang="en-US" baseline="0" dirty="0" err="1"/>
              <a:t>vectorizing</a:t>
            </a:r>
            <a:r>
              <a:rPr lang="en-US" baseline="0" dirty="0"/>
              <a:t> is to do stuff in parallel that you can – speed up by factor of however many jobs/</a:t>
            </a:r>
            <a:r>
              <a:rPr lang="en-US" baseline="0" dirty="0" err="1"/>
              <a:t>cpus</a:t>
            </a:r>
            <a:r>
              <a:rPr lang="en-US" baseline="0" dirty="0"/>
              <a:t> you can run/get ahold of.</a:t>
            </a:r>
          </a:p>
          <a:p>
            <a:r>
              <a:rPr lang="en-US" baseline="0" dirty="0"/>
              <a:t>Some problems need the FFT type solution to be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version = basically just change </a:t>
            </a:r>
            <a:r>
              <a:rPr lang="en-US" dirty="0" err="1"/>
              <a:t>fortran</a:t>
            </a:r>
            <a:r>
              <a:rPr lang="en-US" baseline="0" dirty="0"/>
              <a:t> "do" loops into </a:t>
            </a:r>
            <a:r>
              <a:rPr lang="en-US" baseline="0" dirty="0" err="1"/>
              <a:t>matlab</a:t>
            </a:r>
            <a:r>
              <a:rPr lang="en-US" baseline="0" dirty="0"/>
              <a:t> "for" loops. Equating things is same (add semicolons</a:t>
            </a:r>
            <a:r>
              <a:rPr lang="en-US" baseline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variables – only</a:t>
            </a:r>
            <a:r>
              <a:rPr lang="en-US" baseline="0" dirty="0"/>
              <a:t> one vector – the final seismogram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Rearrange</a:t>
            </a:r>
          </a:p>
          <a:p>
            <a:r>
              <a:rPr lang="en-US" dirty="0"/>
              <a:t>Put all constant stuff together</a:t>
            </a:r>
          </a:p>
          <a:p>
            <a:r>
              <a:rPr lang="en-US" dirty="0"/>
              <a:t>Look at space</a:t>
            </a:r>
            <a:r>
              <a:rPr lang="en-US" baseline="0" dirty="0"/>
              <a:t> and time varying parts</a:t>
            </a:r>
          </a:p>
          <a:p>
            <a:r>
              <a:rPr lang="en-US" baseline="0" dirty="0"/>
              <a:t>Turn into traveling and standing waves</a:t>
            </a:r>
          </a:p>
          <a:p>
            <a:r>
              <a:rPr lang="en-US" baseline="0" dirty="0"/>
              <a:t>Weights change by factor of ½ between last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apyrus"/>
                <a:cs typeface="Papyrus"/>
              </a:rPr>
              <a:t>Constructive interference where </a:t>
            </a:r>
            <a:r>
              <a:rPr lang="es-ES_tradnl" sz="1200" dirty="0">
                <a:latin typeface="Courier"/>
                <a:cs typeface="Courier"/>
              </a:rPr>
              <a:t>cos(ωt)=cos(kx) phases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agree</a:t>
            </a:r>
            <a:r>
              <a:rPr lang="es-ES_tradnl" sz="1200" baseline="0" dirty="0">
                <a:latin typeface="Courier"/>
                <a:cs typeface="Courier"/>
              </a:rPr>
              <a:t> – </a:t>
            </a:r>
            <a:r>
              <a:rPr lang="es-ES_tradnl" sz="1200" baseline="0" dirty="0" err="1">
                <a:latin typeface="Courier"/>
                <a:cs typeface="Courier"/>
              </a:rPr>
              <a:t>stationary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phase</a:t>
            </a:r>
            <a:r>
              <a:rPr lang="es-ES_tradnl" sz="1200" baseline="0" dirty="0">
                <a:latin typeface="Courier"/>
                <a:cs typeface="Courier"/>
              </a:rPr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aseline="0" dirty="0" err="1">
                <a:latin typeface="Courier"/>
                <a:cs typeface="Courier"/>
              </a:rPr>
              <a:t>Space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part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constant</a:t>
            </a:r>
            <a:r>
              <a:rPr lang="es-ES_tradnl" sz="1200" baseline="0" dirty="0">
                <a:latin typeface="Courier"/>
                <a:cs typeface="Courier"/>
              </a:rPr>
              <a:t>, time </a:t>
            </a:r>
            <a:r>
              <a:rPr lang="es-ES_tradnl" sz="1200" baseline="0" dirty="0" err="1">
                <a:latin typeface="Courier"/>
                <a:cs typeface="Courier"/>
              </a:rPr>
              <a:t>part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chages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with</a:t>
            </a:r>
            <a:r>
              <a:rPr lang="es-ES_tradnl" sz="1200" baseline="0" dirty="0">
                <a:latin typeface="Courier"/>
                <a:cs typeface="Courier"/>
              </a:rPr>
              <a:t> time – </a:t>
            </a:r>
            <a:r>
              <a:rPr lang="es-ES_tradnl" sz="1200" baseline="0" dirty="0" err="1">
                <a:latin typeface="Courier"/>
                <a:cs typeface="Courier"/>
              </a:rPr>
              <a:t>the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two</a:t>
            </a:r>
            <a:r>
              <a:rPr lang="es-ES_tradnl" sz="1200" baseline="0" dirty="0">
                <a:latin typeface="Courier"/>
                <a:cs typeface="Courier"/>
              </a:rPr>
              <a:t> line up at </a:t>
            </a:r>
            <a:r>
              <a:rPr lang="es-ES_tradnl" sz="1200" baseline="0" dirty="0" err="1">
                <a:latin typeface="Courier"/>
                <a:cs typeface="Courier"/>
              </a:rPr>
              <a:t>different</a:t>
            </a:r>
            <a:r>
              <a:rPr lang="es-ES_tradnl" sz="1200" baseline="0" dirty="0">
                <a:latin typeface="Courier"/>
                <a:cs typeface="Courier"/>
              </a:rPr>
              <a:t> spot at </a:t>
            </a:r>
            <a:r>
              <a:rPr lang="es-ES_tradnl" sz="1200" baseline="0" dirty="0" err="1">
                <a:latin typeface="Courier"/>
                <a:cs typeface="Courier"/>
              </a:rPr>
              <a:t>different</a:t>
            </a:r>
            <a:r>
              <a:rPr lang="es-ES_tradnl" sz="1200" baseline="0" dirty="0">
                <a:latin typeface="Courier"/>
                <a:cs typeface="Courier"/>
              </a:rPr>
              <a:t> times, </a:t>
            </a:r>
            <a:r>
              <a:rPr lang="es-ES_tradnl" sz="1200" baseline="0" dirty="0" err="1">
                <a:latin typeface="Courier"/>
                <a:cs typeface="Courier"/>
              </a:rPr>
              <a:t>get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constructive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interferenece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there</a:t>
            </a:r>
            <a:r>
              <a:rPr lang="es-ES_tradnl" sz="1200" baseline="0" dirty="0">
                <a:latin typeface="Courier"/>
                <a:cs typeface="Courier"/>
              </a:rPr>
              <a:t> </a:t>
            </a:r>
            <a:r>
              <a:rPr lang="es-ES_tradnl" sz="1200" baseline="0" dirty="0" err="1">
                <a:latin typeface="Courier"/>
                <a:cs typeface="Courier"/>
              </a:rPr>
              <a:t>only</a:t>
            </a:r>
            <a:r>
              <a:rPr lang="es-ES_tradnl" sz="1200" baseline="0" dirty="0">
                <a:latin typeface="Courier"/>
                <a:cs typeface="Courier"/>
              </a:rPr>
              <a:t>!</a:t>
            </a:r>
            <a:endParaRPr lang="en-US" sz="1200" dirty="0">
              <a:latin typeface="Courier"/>
              <a:cs typeface="Courier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Calculate at</a:t>
            </a:r>
            <a:r>
              <a:rPr lang="en-US" baseline="0" dirty="0"/>
              <a:t> one time – first 3 lines</a:t>
            </a:r>
          </a:p>
          <a:p>
            <a:r>
              <a:rPr lang="en-US" dirty="0"/>
              <a:t>Transpose</a:t>
            </a:r>
            <a:r>
              <a:rPr lang="en-US" baseline="0" dirty="0"/>
              <a:t> between 3</a:t>
            </a:r>
            <a:r>
              <a:rPr lang="en-US" baseline="30000" dirty="0"/>
              <a:t>rd</a:t>
            </a:r>
            <a:r>
              <a:rPr lang="en-US" baseline="0" dirty="0"/>
              <a:t> and 4</a:t>
            </a:r>
            <a:r>
              <a:rPr lang="en-US" baseline="30000" dirty="0"/>
              <a:t>th</a:t>
            </a:r>
            <a:r>
              <a:rPr lang="en-US" baseline="0" dirty="0"/>
              <a:t> lines</a:t>
            </a:r>
          </a:p>
          <a:p>
            <a:r>
              <a:rPr lang="en-US" baseline="0" dirty="0"/>
              <a:t>Calculate for lots of times – bottom 2 lines</a:t>
            </a:r>
          </a:p>
          <a:p>
            <a:r>
              <a:rPr lang="en-US" baseline="0" dirty="0"/>
              <a:t>Final – have </a:t>
            </a:r>
            <a:r>
              <a:rPr lang="en-US" baseline="0" dirty="0" err="1"/>
              <a:t>cosins</a:t>
            </a:r>
            <a:r>
              <a:rPr lang="en-US" baseline="0" dirty="0"/>
              <a:t> basis functions of Fourier series in the columns (time series in t), times column vector of weights.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surface is composed</a:t>
            </a:r>
            <a:r>
              <a:rPr lang="en-US" baseline="0" dirty="0"/>
              <a:t> of cosines in time or frequency as per the matrix on the last slide (start with plotting matrix on last slide as surface).</a:t>
            </a:r>
          </a:p>
          <a:p>
            <a:r>
              <a:rPr lang="en-US" baseline="0" dirty="0"/>
              <a:t>They are multiplied by the </a:t>
            </a:r>
            <a:r>
              <a:rPr lang="en-US" baseline="0" dirty="0" err="1"/>
              <a:t>fourier</a:t>
            </a:r>
            <a:r>
              <a:rPr lang="en-US" baseline="0" dirty="0"/>
              <a:t> weights (the red lines in front, to make this picture) and summed across to make the Fourier series to make the time domain function – red line at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</a:t>
            </a:r>
            <a:r>
              <a:rPr lang="en-US" baseline="0" dirty="0"/>
              <a:t> O is for "order" as in order of 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EEC8-D7C8-4688-A073-2CC0B8BECFCF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C82C-7BC1-4EA3-AC79-BDA77519A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D7FED-780D-4452-B1F4-43107F077C23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531A-BB3F-44D8-8C65-1B9BC6B99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E4E09-6FBE-4ACC-A950-DC5ACDDFF48B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8591-495D-4D96-94BF-9597B70F0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377E9-DC1B-45E8-9B55-F4515F5E050C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A88F-6CBB-453D-A3C2-74CC66BEA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21BE-52E4-4689-B474-CBD81C6C3D15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57F9A-FF8A-4100-9B42-8E71504B1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17D49-507B-4DF8-911D-E78FB403848F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50FC-908B-48FB-B452-A12F83B82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71E78-C563-43BD-BAE2-0D5525E0069E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7BAA-2CAA-4AE1-9716-2C2A9DC31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01B06-7AA7-4450-A9F6-632A439CDF3B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7174-D385-47DD-8DF2-9AD4B85C4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6EAEC-E3BF-466B-8FA6-588919D385BC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64E1-1AE7-4BAC-9A39-CA063E71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B435-8F3A-4190-9B85-3BD587BC7789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91C1B-EF7A-42E6-ABAC-5D08E6C41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F324-6661-4879-8251-DDC0BF2C0F5F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3F21-4C82-4ED0-8508-218714D3C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9.e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9.e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5.e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9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24.e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15.e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12.jpe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7.emf"/><Relationship Id="rId2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99" y="536709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Papyrus"/>
                <a:cs typeface="Papyrus"/>
              </a:rPr>
              <a:t>CERI-7104/CIVL-8126 Data Analysis in Geophysics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Continue Introduction to Matlab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Programming.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Lab – 4b</a:t>
            </a:r>
            <a:r>
              <a:rPr lang="en-US" sz="2800">
                <a:latin typeface="Papyrus"/>
              </a:rPr>
              <a:t>, 09/05/19</a:t>
            </a:r>
            <a:endParaRPr lang="en-US" sz="2800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1547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Let's return to the original problem and try to understand what is going on.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We will use this to understanding to further </a:t>
            </a:r>
            <a:r>
              <a:rPr lang="en-US" sz="3200" dirty="0" err="1">
                <a:latin typeface="Papyrus"/>
                <a:cs typeface="Papyrus"/>
              </a:rPr>
              <a:t>vectorize</a:t>
            </a:r>
            <a:r>
              <a:rPr lang="en-US" sz="3200" dirty="0">
                <a:latin typeface="Papyrus"/>
                <a:cs typeface="Papyrus"/>
              </a:rPr>
              <a:t> (speed up) the code.</a:t>
            </a:r>
            <a:endParaRPr lang="en-US" sz="2000" dirty="0">
              <a:latin typeface="Papyrus"/>
              <a:cs typeface="Papyru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51622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4" imgW="3822700" imgH="457200" progId="Equation.3">
                  <p:embed/>
                </p:oleObj>
              </mc:Choice>
              <mc:Fallback>
                <p:oleObj name="Equation" r:id="rId4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33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37333"/>
              </p:ext>
            </p:extLst>
          </p:nvPr>
        </p:nvGraphicFramePr>
        <p:xfrm>
          <a:off x="100013" y="1100138"/>
          <a:ext cx="8662987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4" imgW="4025900" imgH="2387600" progId="Equation.3">
                  <p:embed/>
                </p:oleObj>
              </mc:Choice>
              <mc:Fallback>
                <p:oleObj name="Equation" r:id="rId4" imgW="4025900" imgH="23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100138"/>
                        <a:ext cx="8662987" cy="514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This is just the Fourier domain representation for waves on a string with fixed 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895600"/>
            <a:ext cx="42672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200" y="37338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Weight - no dependence on x or t, only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Symbol"/>
                <a:cs typeface="Papyrus"/>
              </a:rPr>
              <a:t>w</a:t>
            </a:r>
            <a:r>
              <a:rPr lang="en-US" baseline="-25000" dirty="0" err="1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n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4495800"/>
            <a:ext cx="3810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4419600"/>
            <a:ext cx="29718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1100" y="44196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pyrus"/>
                <a:cs typeface="Papyrus"/>
              </a:rPr>
              <a:t>Standing wave made from 2 opposite direction traveling waves. </a:t>
            </a:r>
            <a:r>
              <a:rPr lang="en-US" dirty="0">
                <a:latin typeface="Papyrus"/>
                <a:cs typeface="Papyrus"/>
              </a:rPr>
              <a:t>Amplitude varies with time, but does not "move"</a:t>
            </a: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1714500" y="3581400"/>
            <a:ext cx="381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3800" y="3429000"/>
            <a:ext cx="2819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28800" y="5410200"/>
            <a:ext cx="5410199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1054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60198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pyrus"/>
                <a:cs typeface="Papyrus"/>
              </a:rPr>
              <a:t>Going left                             Going right</a:t>
            </a:r>
            <a:endParaRPr lang="en-US" dirty="0">
              <a:latin typeface="Papyrus"/>
              <a:cs typeface="Papyru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6800" y="4495800"/>
            <a:ext cx="2286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76800" y="5029200"/>
            <a:ext cx="21336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er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3357562"/>
            <a:ext cx="3424237" cy="3424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867" y="4643497"/>
            <a:ext cx="586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apyrus"/>
                <a:cs typeface="Papyrus"/>
              </a:rPr>
              <a:t>This is a sinusoidal wave that is fixed in space, </a:t>
            </a:r>
            <a:r>
              <a:rPr lang="en-US" sz="2800" dirty="0" err="1">
                <a:latin typeface="Courier"/>
                <a:cs typeface="Courier"/>
              </a:rPr>
              <a:t>cos</a:t>
            </a:r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>
                <a:latin typeface="Courier"/>
                <a:cs typeface="Courier"/>
              </a:rPr>
              <a:t>kx</a:t>
            </a:r>
            <a:r>
              <a:rPr lang="en-US" sz="2800" dirty="0">
                <a:latin typeface="Courier"/>
                <a:cs typeface="Courier"/>
              </a:rPr>
              <a:t>)</a:t>
            </a:r>
            <a:r>
              <a:rPr lang="en-US" sz="3200" dirty="0">
                <a:latin typeface="Papyrus"/>
                <a:cs typeface="Papyrus"/>
              </a:rPr>
              <a:t>, whose amplitude is modulated</a:t>
            </a:r>
          </a:p>
          <a:p>
            <a:r>
              <a:rPr lang="en-US" sz="3200" dirty="0">
                <a:latin typeface="Papyrus"/>
                <a:cs typeface="Papyrus"/>
              </a:rPr>
              <a:t>harmonically in time, </a:t>
            </a:r>
            <a:r>
              <a:rPr lang="en-US" sz="2800" dirty="0" err="1">
                <a:latin typeface="Courier"/>
                <a:cs typeface="Courier"/>
              </a:rPr>
              <a:t>cos</a:t>
            </a:r>
            <a:r>
              <a:rPr lang="en-US" sz="2800" dirty="0">
                <a:latin typeface="Courier"/>
                <a:cs typeface="Courier"/>
              </a:rPr>
              <a:t> (</a:t>
            </a:r>
            <a:r>
              <a:rPr lang="en-US" sz="2800" dirty="0" err="1">
                <a:latin typeface="Courier"/>
                <a:cs typeface="Courier"/>
              </a:rPr>
              <a:t>ωt</a:t>
            </a:r>
            <a:r>
              <a:rPr lang="en-US" sz="2800" dirty="0">
                <a:latin typeface="Courier"/>
                <a:cs typeface="Courier"/>
              </a:rPr>
              <a:t>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31057"/>
              </p:ext>
            </p:extLst>
          </p:nvPr>
        </p:nvGraphicFramePr>
        <p:xfrm>
          <a:off x="381000" y="1295400"/>
          <a:ext cx="559435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2438400" imgH="1397000" progId="Equation.3">
                  <p:embed/>
                </p:oleObj>
              </mc:Choice>
              <mc:Fallback>
                <p:oleObj name="Equation" r:id="rId4" imgW="24384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5594350" cy="320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Normal Mode </a:t>
            </a:r>
            <a:r>
              <a:rPr lang="en-US" dirty="0">
                <a:latin typeface="Papyrus"/>
                <a:cs typeface="Papyrus"/>
              </a:rPr>
              <a:t>(and combination of traveling waves to make standing wave) </a:t>
            </a:r>
            <a:r>
              <a:rPr lang="en-US" sz="3200" dirty="0">
                <a:latin typeface="Papyrus"/>
                <a:cs typeface="Papyrus"/>
              </a:rPr>
              <a:t>formulation for displacement of a string</a:t>
            </a:r>
          </a:p>
        </p:txBody>
      </p:sp>
    </p:spTree>
    <p:extLst>
      <p:ext uri="{BB962C8B-B14F-4D97-AF65-F5344CB8AC3E}">
        <p14:creationId xmlns:p14="http://schemas.microsoft.com/office/powerpoint/2010/main" val="326272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81" y="0"/>
            <a:ext cx="59284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7003"/>
            <a:ext cx="32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latin typeface="Courier"/>
                <a:cs typeface="Courier"/>
              </a:rPr>
              <a:t>u(</a:t>
            </a:r>
            <a:r>
              <a:rPr lang="es-ES_tradnl" sz="1200" dirty="0" err="1">
                <a:latin typeface="Courier"/>
                <a:cs typeface="Courier"/>
              </a:rPr>
              <a:t>x,t</a:t>
            </a:r>
            <a:r>
              <a:rPr lang="es-ES_tradnl" sz="1200" dirty="0">
                <a:latin typeface="Courier"/>
                <a:cs typeface="Courier"/>
              </a:rPr>
              <a:t>)=</a:t>
            </a:r>
            <a:r>
              <a:rPr lang="es-ES_tradnl" sz="1200" dirty="0" err="1">
                <a:latin typeface="Courier"/>
                <a:cs typeface="Courier"/>
              </a:rPr>
              <a:t>Acos</a:t>
            </a:r>
            <a:r>
              <a:rPr lang="es-ES_tradnl" sz="1200" dirty="0">
                <a:latin typeface="Courier"/>
                <a:cs typeface="Courier"/>
              </a:rPr>
              <a:t> (</a:t>
            </a:r>
            <a:r>
              <a:rPr lang="es-ES_tradnl" sz="1200" dirty="0" err="1">
                <a:latin typeface="Courier"/>
                <a:cs typeface="Courier"/>
              </a:rPr>
              <a:t>kx+ωt</a:t>
            </a:r>
            <a:r>
              <a:rPr lang="es-ES_tradnl" sz="1200" dirty="0">
                <a:latin typeface="Courier"/>
                <a:cs typeface="Courier"/>
              </a:rPr>
              <a:t>)+</a:t>
            </a:r>
            <a:r>
              <a:rPr lang="es-ES_tradnl" sz="1200" dirty="0" err="1">
                <a:latin typeface="Courier"/>
                <a:cs typeface="Courier"/>
              </a:rPr>
              <a:t>Acos</a:t>
            </a:r>
            <a:r>
              <a:rPr lang="es-ES_tradnl" sz="1200" dirty="0">
                <a:latin typeface="Courier"/>
                <a:cs typeface="Courier"/>
              </a:rPr>
              <a:t>(kx−ωt)</a:t>
            </a:r>
          </a:p>
          <a:p>
            <a:pPr algn="ctr"/>
            <a:r>
              <a:rPr lang="el-GR" sz="1200" dirty="0">
                <a:latin typeface="Courier"/>
                <a:cs typeface="Courier"/>
              </a:rPr>
              <a:t>u(k,ω)=Acos (kx+ωt)+Acos(kx−ωt</a:t>
            </a:r>
            <a:r>
              <a:rPr lang="es-ES_tradnl" sz="1200" dirty="0">
                <a:latin typeface="Courier"/>
                <a:cs typeface="Courier"/>
              </a:rPr>
              <a:t>)</a:t>
            </a:r>
          </a:p>
          <a:p>
            <a:pPr algn="ctr"/>
            <a:endParaRPr lang="es-ES_tradnl" sz="1200" dirty="0">
              <a:latin typeface="Courier"/>
              <a:cs typeface="Courier"/>
            </a:endParaRPr>
          </a:p>
          <a:p>
            <a:pPr algn="ctr"/>
            <a:r>
              <a:rPr lang="es-ES_tradnl" sz="1200" dirty="0">
                <a:latin typeface="Courier"/>
                <a:cs typeface="Courier"/>
              </a:rPr>
              <a:t>u(</a:t>
            </a:r>
            <a:r>
              <a:rPr lang="es-ES_tradnl" sz="1200" dirty="0" err="1">
                <a:latin typeface="Courier"/>
                <a:cs typeface="Courier"/>
              </a:rPr>
              <a:t>x,t</a:t>
            </a:r>
            <a:r>
              <a:rPr lang="es-ES_tradnl" sz="1200" dirty="0">
                <a:latin typeface="Courier"/>
                <a:cs typeface="Courier"/>
              </a:rPr>
              <a:t>)=</a:t>
            </a:r>
            <a:r>
              <a:rPr lang="el-GR" sz="1200" dirty="0">
                <a:latin typeface="Courier"/>
                <a:cs typeface="Courier"/>
              </a:rPr>
              <a:t>u(k,ω)=</a:t>
            </a:r>
            <a:r>
              <a:rPr lang="es-ES_tradnl" sz="1200" dirty="0">
                <a:latin typeface="Courier"/>
                <a:cs typeface="Courier"/>
              </a:rPr>
              <a:t>2Acos(ωt)cos(kx)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36" y="0"/>
            <a:ext cx="319858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apyrus"/>
                <a:cs typeface="Papyrus"/>
              </a:rPr>
              <a:t>Do over a range of frequencies.</a:t>
            </a:r>
          </a:p>
          <a:p>
            <a:endParaRPr lang="en-US" dirty="0">
              <a:latin typeface="Papyrus"/>
              <a:cs typeface="Papyrus"/>
            </a:endParaRPr>
          </a:p>
          <a:p>
            <a:r>
              <a:rPr lang="en-US" sz="3200" dirty="0">
                <a:latin typeface="Papyrus"/>
                <a:cs typeface="Papyrus"/>
              </a:rPr>
              <a:t>Delta functions going right on top</a:t>
            </a:r>
          </a:p>
          <a:p>
            <a:r>
              <a:rPr lang="en-US" sz="3200" dirty="0">
                <a:latin typeface="Papyrus"/>
                <a:cs typeface="Papyrus"/>
              </a:rPr>
              <a:t> </a:t>
            </a:r>
          </a:p>
          <a:p>
            <a:r>
              <a:rPr lang="en-US" sz="3200" dirty="0">
                <a:latin typeface="Papyrus"/>
                <a:cs typeface="Papyrus"/>
              </a:rPr>
              <a:t>and left in middle </a:t>
            </a:r>
          </a:p>
          <a:p>
            <a:endParaRPr lang="en-US" sz="3200" dirty="0">
              <a:latin typeface="Papyrus"/>
              <a:cs typeface="Papyrus"/>
            </a:endParaRPr>
          </a:p>
          <a:p>
            <a:r>
              <a:rPr lang="en-US" sz="3200" dirty="0">
                <a:latin typeface="Papyrus"/>
                <a:cs typeface="Papyrus"/>
              </a:rPr>
              <a:t>and combined (bottom).</a:t>
            </a:r>
          </a:p>
        </p:txBody>
      </p:sp>
    </p:spTree>
    <p:extLst>
      <p:ext uri="{BB962C8B-B14F-4D97-AF65-F5344CB8AC3E}">
        <p14:creationId xmlns:p14="http://schemas.microsoft.com/office/powerpoint/2010/main" val="92537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Look at the basic element of Fourier series, weighted sum of sin and </a:t>
            </a:r>
            <a:r>
              <a:rPr lang="en-US" sz="3200" dirty="0" err="1">
                <a:latin typeface="Papyrus"/>
                <a:cs typeface="Papyrus"/>
              </a:rPr>
              <a:t>cos</a:t>
            </a:r>
            <a:r>
              <a:rPr lang="en-US" sz="3200" dirty="0">
                <a:latin typeface="Papyrus"/>
                <a:cs typeface="Papyrus"/>
              </a:rPr>
              <a:t> functions</a:t>
            </a:r>
          </a:p>
          <a:p>
            <a:pPr algn="ctr"/>
            <a:r>
              <a:rPr lang="en-US" dirty="0">
                <a:latin typeface="Papyrus"/>
                <a:cs typeface="Papyrus"/>
              </a:rPr>
              <a:t>(look at </a:t>
            </a:r>
            <a:r>
              <a:rPr lang="en-US" dirty="0" err="1">
                <a:latin typeface="Papyrus"/>
                <a:cs typeface="Papyrus"/>
              </a:rPr>
              <a:t>cos</a:t>
            </a:r>
            <a:r>
              <a:rPr lang="en-US" dirty="0">
                <a:latin typeface="Papyrus"/>
                <a:cs typeface="Papyrus"/>
              </a:rPr>
              <a:t> only to see how works)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46544"/>
              </p:ext>
            </p:extLst>
          </p:nvPr>
        </p:nvGraphicFramePr>
        <p:xfrm>
          <a:off x="0" y="1295401"/>
          <a:ext cx="9123834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4" imgW="6400800" imgH="4000500" progId="Equation.3">
                  <p:embed/>
                </p:oleObj>
              </mc:Choice>
              <mc:Fallback>
                <p:oleObj name="Equation" r:id="rId4" imgW="6400800" imgH="400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1"/>
                        <a:ext cx="9123834" cy="556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pyrus"/>
                <a:cs typeface="Papyrus"/>
              </a:rPr>
              <a:t>Dot product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pyrus"/>
                <a:cs typeface="Papyrus"/>
              </a:rPr>
              <a:t>or matrix multiply: ac=(</a:t>
            </a:r>
            <a:r>
              <a:rPr lang="en-US" dirty="0" err="1">
                <a:latin typeface="Papyrus"/>
                <a:cs typeface="Papyrus"/>
              </a:rPr>
              <a:t>c'a</a:t>
            </a:r>
            <a:r>
              <a:rPr lang="en-US" dirty="0">
                <a:latin typeface="Papyrus"/>
                <a:cs typeface="Papyrus"/>
              </a:rPr>
              <a:t>')'</a:t>
            </a:r>
            <a:endParaRPr lang="en-US" sz="3200" dirty="0">
              <a:latin typeface="Papyrus"/>
              <a:cs typeface="Papyru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7818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2971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7600" y="29718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7000" y="6324600"/>
            <a:ext cx="64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apyrus"/>
                <a:cs typeface="Papyrus"/>
              </a:rPr>
              <a:t>matrix multiply, at multiple times to make full seismogram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4724400"/>
            <a:ext cx="3810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05200" y="4724400"/>
            <a:ext cx="3810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34516"/>
              </p:ext>
            </p:extLst>
          </p:nvPr>
        </p:nvGraphicFramePr>
        <p:xfrm>
          <a:off x="1704975" y="1494870"/>
          <a:ext cx="71342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4978400" imgH="1524000" progId="Equation.3">
                  <p:embed/>
                </p:oleObj>
              </mc:Choice>
              <mc:Fallback>
                <p:oleObj name="Equation" r:id="rId3" imgW="49784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1494870"/>
                        <a:ext cx="7134225" cy="218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01024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Look at the basic Fourier series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11500" y="1827212"/>
            <a:ext cx="518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057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/>
                <a:cs typeface="Papyrus"/>
              </a:rPr>
              <a:t>At constant time, weighted sum of cosines at different frequencies at that time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693194" y="276883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86801" y="3950732"/>
            <a:ext cx="51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pyrus"/>
                <a:cs typeface="Papyrus"/>
              </a:rPr>
              <a:t>constant frequency cosine as function of time (basis functions)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2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This is multiplication of a matrix (with cosines as functions of frequency – across - and time - down) times a vector containing the Fourier series weights.</a:t>
            </a:r>
          </a:p>
        </p:txBody>
      </p:sp>
    </p:spTree>
    <p:extLst>
      <p:ext uri="{BB962C8B-B14F-4D97-AF65-F5344CB8AC3E}">
        <p14:creationId xmlns:p14="http://schemas.microsoft.com/office/powerpoint/2010/main" val="236600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We have just </a:t>
            </a:r>
            <a:r>
              <a:rPr lang="en-US" sz="3200" dirty="0" err="1">
                <a:latin typeface="Papyrus"/>
                <a:cs typeface="Papyrus"/>
              </a:rPr>
              <a:t>vectorized</a:t>
            </a:r>
            <a:r>
              <a:rPr lang="en-US" sz="3200" dirty="0">
                <a:latin typeface="Papyrus"/>
                <a:cs typeface="Papyrus"/>
              </a:rPr>
              <a:t> the equations for the Fourier series!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640"/>
            <a:ext cx="91440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9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30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Even though this is a major improvement over doing this with for loops, and is clear conceptually, it is still not "computable" as it takes </a:t>
            </a:r>
            <a:r>
              <a:rPr lang="en-US" sz="3200" dirty="0">
                <a:latin typeface="Courier"/>
                <a:cs typeface="Courier"/>
              </a:rPr>
              <a:t>O(N</a:t>
            </a:r>
            <a:r>
              <a:rPr lang="en-US" sz="3200" baseline="30000" dirty="0">
                <a:latin typeface="Courier"/>
                <a:cs typeface="Courier"/>
              </a:rPr>
              <a:t>2</a:t>
            </a:r>
            <a:r>
              <a:rPr lang="en-US" sz="3200" dirty="0">
                <a:latin typeface="Courier"/>
                <a:cs typeface="Courier"/>
              </a:rPr>
              <a:t>) </a:t>
            </a:r>
            <a:r>
              <a:rPr lang="en-US" sz="3200" dirty="0">
                <a:latin typeface="Papyrus"/>
                <a:cs typeface="Papyrus"/>
              </a:rPr>
              <a:t>operations (and therefore time) to do it. This is OK for small </a:t>
            </a:r>
            <a:r>
              <a:rPr lang="en-US" sz="3200" dirty="0">
                <a:latin typeface="Courier"/>
                <a:cs typeface="Courier"/>
              </a:rPr>
              <a:t>N</a:t>
            </a:r>
            <a:r>
              <a:rPr lang="en-US" sz="3200" dirty="0">
                <a:latin typeface="Papyrus"/>
                <a:cs typeface="Papyrus"/>
              </a:rPr>
              <a:t>, but quickly gets out of hand.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Fourier analysis is typically done using the Fast Fourier transform (FFT) algorithm – which has     </a:t>
            </a:r>
            <a:r>
              <a:rPr lang="en-US" sz="3200" dirty="0">
                <a:latin typeface="Courier"/>
                <a:cs typeface="Courier"/>
              </a:rPr>
              <a:t>O(N log</a:t>
            </a:r>
            <a:r>
              <a:rPr lang="en-US" sz="3200" baseline="-25000" dirty="0">
                <a:latin typeface="Courier"/>
                <a:cs typeface="Courier"/>
              </a:rPr>
              <a:t>2</a:t>
            </a:r>
            <a:r>
              <a:rPr lang="en-US" sz="3200" dirty="0">
                <a:latin typeface="Courier"/>
                <a:cs typeface="Courier"/>
              </a:rPr>
              <a:t> N)</a:t>
            </a:r>
            <a:r>
              <a:rPr lang="en-US" sz="3200" dirty="0">
                <a:latin typeface="Papyrus"/>
                <a:cs typeface="Papyrus"/>
              </a:rPr>
              <a:t> operations and is significantly faster for large </a:t>
            </a:r>
            <a:r>
              <a:rPr lang="en-US" sz="3200" dirty="0">
                <a:latin typeface="Courier"/>
                <a:cs typeface="Courier"/>
              </a:rPr>
              <a:t>N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75058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228600"/>
            <a:ext cx="533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Fourier decomposition.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“Basis” functions are the sine and cosine functions.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Notice that first sine term is all zeros (so don’t really need it) and last sine term (not shown) is same as last cosine term, just shifted one – so will only need one of these).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</p:spTree>
    <p:extLst>
      <p:ext uri="{BB962C8B-B14F-4D97-AF65-F5344CB8AC3E}">
        <p14:creationId xmlns:p14="http://schemas.microsoft.com/office/powerpoint/2010/main" val="417074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Fourier transform (actually Fourier series)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95277"/>
              </p:ext>
            </p:extLst>
          </p:nvPr>
        </p:nvGraphicFramePr>
        <p:xfrm>
          <a:off x="927100" y="1284287"/>
          <a:ext cx="3949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4" imgW="2755900" imgH="431800" progId="Equation.3">
                  <p:embed/>
                </p:oleObj>
              </mc:Choice>
              <mc:Fallback>
                <p:oleObj name="Equation" r:id="rId4" imgW="275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284287"/>
                        <a:ext cx="39497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2133600"/>
            <a:ext cx="5513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The Fast Fourier Transform (FFT) depends on noticing that there is a lot of repetition in the calculations – each higher frequency basis function can be made by selecting points from the </a:t>
            </a:r>
            <a:r>
              <a:rPr lang="en-US" sz="2800" dirty="0">
                <a:latin typeface="Symbol"/>
              </a:rPr>
              <a:t>w</a:t>
            </a:r>
            <a:r>
              <a:rPr lang="en-US" sz="2800" baseline="-25000" dirty="0">
                <a:latin typeface="Papyrus"/>
                <a:cs typeface="Papyrus"/>
              </a:rPr>
              <a:t>0</a:t>
            </a:r>
            <a:r>
              <a:rPr lang="en-US" sz="2800" dirty="0">
                <a:latin typeface="Papyrus"/>
                <a:cs typeface="Papyrus"/>
              </a:rPr>
              <a:t> function. The weight value is multiplied by the same basis function value an increasing number of times as </a:t>
            </a:r>
            <a:r>
              <a:rPr lang="en-US" sz="2800" dirty="0" err="1">
                <a:latin typeface="Symbol"/>
              </a:rPr>
              <a:t>w</a:t>
            </a:r>
            <a:r>
              <a:rPr lang="en-US" sz="2800" dirty="0">
                <a:latin typeface="Papyrus"/>
                <a:cs typeface="Papyrus"/>
              </a:rPr>
              <a:t> increases</a:t>
            </a:r>
            <a:r>
              <a:rPr lang="en-US" sz="2800" dirty="0"/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1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2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3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3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More on </a:t>
            </a:r>
            <a:r>
              <a:rPr lang="en-US" sz="3200" dirty="0" err="1">
                <a:latin typeface="Papyrus"/>
                <a:cs typeface="Papyrus"/>
              </a:rPr>
              <a:t>vectorization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MATLAB is a </a:t>
            </a:r>
            <a:r>
              <a:rPr lang="en-US" sz="3200" dirty="0" err="1">
                <a:latin typeface="Papyrus"/>
                <a:cs typeface="Papyrus"/>
              </a:rPr>
              <a:t>vectorized</a:t>
            </a:r>
            <a:r>
              <a:rPr lang="en-US" sz="3200" dirty="0">
                <a:latin typeface="Papyrus"/>
                <a:cs typeface="Papyrus"/>
              </a:rPr>
              <a:t> high level language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Requires change in programming style</a:t>
            </a:r>
          </a:p>
          <a:p>
            <a:pPr algn="ctr"/>
            <a:r>
              <a:rPr lang="en-US" sz="3200" dirty="0">
                <a:latin typeface="Papyrus"/>
                <a:cs typeface="Papyrus"/>
              </a:rPr>
              <a:t>(if one already knows a non-</a:t>
            </a:r>
            <a:r>
              <a:rPr lang="en-US" sz="3200" dirty="0" err="1">
                <a:latin typeface="Papyrus"/>
                <a:cs typeface="Papyrus"/>
              </a:rPr>
              <a:t>vectorized</a:t>
            </a:r>
            <a:r>
              <a:rPr lang="en-US" sz="3200" dirty="0">
                <a:latin typeface="Papyrus"/>
                <a:cs typeface="Papyrus"/>
              </a:rPr>
              <a:t> programming language such as Fortran, C, Pascal, Basic, etc.)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Papyrus"/>
                <a:cs typeface="Papyrus"/>
              </a:rPr>
              <a:t>Vectorized</a:t>
            </a:r>
            <a:r>
              <a:rPr lang="en-US" sz="3200" dirty="0">
                <a:latin typeface="Papyrus"/>
                <a:cs typeface="Papyrus"/>
              </a:rPr>
              <a:t> languages allow operations over arrays using simple syntax, essentially the same syntax one would use to operate over scalars.</a:t>
            </a:r>
          </a:p>
          <a:p>
            <a:pPr algn="ctr"/>
            <a:r>
              <a:rPr lang="en-US" sz="3200" dirty="0">
                <a:latin typeface="Papyrus"/>
                <a:cs typeface="Papyrus"/>
              </a:rPr>
              <a:t>(looks like math again.)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93817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533400" y="-127576"/>
            <a:ext cx="480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FFT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038904"/>
              </p:ext>
            </p:extLst>
          </p:nvPr>
        </p:nvGraphicFramePr>
        <p:xfrm>
          <a:off x="927100" y="381000"/>
          <a:ext cx="3949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5" name="Equation" r:id="rId5" imgW="2755900" imgH="431800" progId="Equation.3">
                  <p:embed/>
                </p:oleObj>
              </mc:Choice>
              <mc:Fallback>
                <p:oleObj name="Equation" r:id="rId5" imgW="275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81000"/>
                        <a:ext cx="39497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6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4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7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8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6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7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9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1066800"/>
            <a:ext cx="551338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The FFT uses regularities of the calculation to calculate the basis functions and then basically does each unique multiplication only once, stores it, and then does the </a:t>
            </a:r>
            <a:r>
              <a:rPr lang="en-US" sz="2800" dirty="0" err="1">
                <a:latin typeface="Papyrus"/>
                <a:cs typeface="Papyrus"/>
              </a:rPr>
              <a:t>bookeeping</a:t>
            </a:r>
            <a:r>
              <a:rPr lang="en-US" sz="2800" dirty="0">
                <a:latin typeface="Papyrus"/>
                <a:cs typeface="Papyrus"/>
              </a:rPr>
              <a:t> to add them all up correctly.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The points in the trace at the top are made from vertical sums of the weighted points at the same time in the </a:t>
            </a:r>
            <a:r>
              <a:rPr lang="en-US" sz="2800" dirty="0" err="1">
                <a:latin typeface="Courier"/>
                <a:cs typeface="Courier"/>
              </a:rPr>
              <a:t>cos</a:t>
            </a:r>
            <a:r>
              <a:rPr lang="en-US" sz="2800" dirty="0"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sin</a:t>
            </a:r>
            <a:r>
              <a:rPr lang="en-US" sz="2800" dirty="0">
                <a:latin typeface="Papyrus"/>
                <a:cs typeface="Papyrus"/>
              </a:rPr>
              <a:t> traces in the bottom.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472440" y="75624"/>
            <a:ext cx="480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FFT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71081"/>
              </p:ext>
            </p:extLst>
          </p:nvPr>
        </p:nvGraphicFramePr>
        <p:xfrm>
          <a:off x="943293" y="583882"/>
          <a:ext cx="3876675" cy="16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" name="Equation" r:id="rId5" imgW="2705100" imgH="1168400" progId="Equation.3">
                  <p:embed/>
                </p:oleObj>
              </mc:Choice>
              <mc:Fallback>
                <p:oleObj name="Equation" r:id="rId5" imgW="27051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93" y="583882"/>
                        <a:ext cx="3876675" cy="1679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4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6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7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9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5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5760" y="2316480"/>
            <a:ext cx="4842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pyrus"/>
                <a:cs typeface="Papyrus"/>
              </a:rPr>
              <a:t>The FFT uses the following symmetry properties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Symmetry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Periodicity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>
                <a:latin typeface="Papyrus"/>
                <a:cs typeface="Papyrus"/>
              </a:rPr>
              <a:t>FFT needs number points = power of 2.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53106"/>
              </p:ext>
            </p:extLst>
          </p:nvPr>
        </p:nvGraphicFramePr>
        <p:xfrm>
          <a:off x="2933700" y="4054793"/>
          <a:ext cx="201453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8" name="Equation" r:id="rId23" imgW="863600" imgH="685800" progId="Equation.3">
                  <p:embed/>
                </p:oleObj>
              </mc:Choice>
              <mc:Fallback>
                <p:oleObj name="Equation" r:id="rId23" imgW="86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054793"/>
                        <a:ext cx="2014538" cy="160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865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2943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% number of time samples M      % points</a:t>
            </a:r>
          </a:p>
          <a:p>
            <a:r>
              <a:rPr lang="en-US" dirty="0">
                <a:latin typeface="Courier"/>
                <a:cs typeface="Courier"/>
              </a:rPr>
              <a:t>% source/receiver position:</a:t>
            </a:r>
          </a:p>
          <a:p>
            <a:r>
              <a:rPr lang="en-US" dirty="0">
                <a:latin typeface="Courier"/>
                <a:cs typeface="Courier"/>
              </a:rPr>
              <a:t>% </a:t>
            </a:r>
            <a:r>
              <a:rPr lang="en-US" dirty="0" err="1">
                <a:latin typeface="Courier"/>
                <a:cs typeface="Courier"/>
              </a:rPr>
              <a:t>xs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xr</a:t>
            </a:r>
            <a:r>
              <a:rPr lang="en-US" dirty="0">
                <a:latin typeface="Courier"/>
                <a:cs typeface="Courier"/>
              </a:rPr>
              <a:t> (meters)</a:t>
            </a:r>
          </a:p>
          <a:p>
            <a:r>
              <a:rPr lang="en-US" dirty="0">
                <a:latin typeface="Courier"/>
                <a:cs typeface="Courier"/>
              </a:rPr>
              <a:t>% speed </a:t>
            </a:r>
            <a:r>
              <a:rPr lang="en-US" dirty="0" err="1">
                <a:latin typeface="Courier"/>
                <a:cs typeface="Courier"/>
              </a:rPr>
              <a:t>c</a:t>
            </a:r>
            <a:r>
              <a:rPr lang="en-US" dirty="0">
                <a:latin typeface="Courier"/>
                <a:cs typeface="Courier"/>
              </a:rPr>
              <a:t> (meters/sec)</a:t>
            </a:r>
          </a:p>
          <a:p>
            <a:r>
              <a:rPr lang="en-US" dirty="0">
                <a:latin typeface="Courier"/>
                <a:cs typeface="Courier"/>
              </a:rPr>
              <a:t>% length L (meters)</a:t>
            </a:r>
          </a:p>
          <a:p>
            <a:r>
              <a:rPr lang="en-US" dirty="0">
                <a:latin typeface="Courier"/>
                <a:cs typeface="Courier"/>
              </a:rPr>
              <a:t>% number of modes N</a:t>
            </a:r>
          </a:p>
          <a:p>
            <a:r>
              <a:rPr lang="en-US" dirty="0">
                <a:latin typeface="Courier"/>
                <a:cs typeface="Courier"/>
              </a:rPr>
              <a:t>% source pulse duration Tau     % (sec)</a:t>
            </a:r>
          </a:p>
          <a:p>
            <a:r>
              <a:rPr lang="en-US" dirty="0">
                <a:latin typeface="Courier"/>
                <a:cs typeface="Courier"/>
              </a:rPr>
              <a:t>% length of seismogram T (sec)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M=50;</a:t>
            </a:r>
          </a:p>
          <a:p>
            <a:r>
              <a:rPr lang="en-US" dirty="0" err="1">
                <a:latin typeface="Courier"/>
                <a:cs typeface="Courier"/>
              </a:rPr>
              <a:t>xs</a:t>
            </a:r>
            <a:r>
              <a:rPr lang="en-US" dirty="0">
                <a:latin typeface="Courier"/>
                <a:cs typeface="Courier"/>
              </a:rPr>
              <a:t>=0.25;</a:t>
            </a:r>
          </a:p>
          <a:p>
            <a:r>
              <a:rPr lang="en-US" dirty="0" err="1">
                <a:latin typeface="Courier"/>
                <a:cs typeface="Courier"/>
              </a:rPr>
              <a:t>xr</a:t>
            </a:r>
            <a:r>
              <a:rPr lang="en-US" dirty="0">
                <a:latin typeface="Courier"/>
                <a:cs typeface="Courier"/>
              </a:rPr>
              <a:t> = 0.7;</a:t>
            </a:r>
          </a:p>
          <a:p>
            <a:r>
              <a:rPr lang="en-US" dirty="0" err="1">
                <a:latin typeface="Courier"/>
                <a:cs typeface="Courier"/>
              </a:rPr>
              <a:t>c</a:t>
            </a:r>
            <a:r>
              <a:rPr lang="en-US" dirty="0">
                <a:latin typeface="Courier"/>
                <a:cs typeface="Courier"/>
              </a:rPr>
              <a:t>=1;</a:t>
            </a:r>
          </a:p>
          <a:p>
            <a:r>
              <a:rPr lang="en-US" dirty="0">
                <a:latin typeface="Courier"/>
                <a:cs typeface="Courier"/>
              </a:rPr>
              <a:t>L=1;</a:t>
            </a:r>
          </a:p>
          <a:p>
            <a:r>
              <a:rPr lang="en-US" dirty="0">
                <a:latin typeface="Courier"/>
                <a:cs typeface="Courier"/>
              </a:rPr>
              <a:t>N=200;</a:t>
            </a:r>
          </a:p>
          <a:p>
            <a:r>
              <a:rPr lang="en-US" dirty="0">
                <a:latin typeface="Courier"/>
                <a:cs typeface="Courier"/>
              </a:rPr>
              <a:t>Tau=0.02;</a:t>
            </a:r>
          </a:p>
          <a:p>
            <a:r>
              <a:rPr lang="en-US" dirty="0">
                <a:latin typeface="Courier"/>
                <a:cs typeface="Courier"/>
              </a:rPr>
              <a:t>T=1.25;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%time vector, 1 row by M        %columns: start, step, stop</a:t>
            </a:r>
          </a:p>
          <a:p>
            <a:r>
              <a:rPr lang="en-US" dirty="0">
                <a:latin typeface="Courier"/>
                <a:cs typeface="Courier"/>
              </a:rPr>
              <a:t>%will need lots, </a:t>
            </a:r>
            <a:r>
              <a:rPr lang="en-US" dirty="0" err="1">
                <a:latin typeface="Courier"/>
                <a:cs typeface="Courier"/>
              </a:rPr>
              <a:t>calc</a:t>
            </a:r>
            <a:r>
              <a:rPr lang="en-US" dirty="0">
                <a:latin typeface="Courier"/>
                <a:cs typeface="Courier"/>
              </a:rPr>
              <a:t> once</a:t>
            </a:r>
          </a:p>
          <a:p>
            <a:r>
              <a:rPr lang="en-US" dirty="0" err="1">
                <a:latin typeface="Courier"/>
                <a:cs typeface="Courier"/>
              </a:rPr>
              <a:t>dt</a:t>
            </a:r>
            <a:r>
              <a:rPr lang="en-US" dirty="0">
                <a:latin typeface="Courier"/>
                <a:cs typeface="Courier"/>
              </a:rPr>
              <a:t>=T/M;</a:t>
            </a:r>
          </a:p>
          <a:p>
            <a:r>
              <a:rPr lang="en-US" dirty="0">
                <a:solidFill>
                  <a:srgbClr val="900000"/>
                </a:solidFill>
                <a:latin typeface="Courier"/>
                <a:cs typeface="Courier"/>
              </a:rPr>
              <a:t>t=0:dt:T-dt;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30540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Papyrus"/>
                <a:cs typeface="Papyrus"/>
              </a:rPr>
              <a:t>Same program in Matlab after </a:t>
            </a:r>
            <a:r>
              <a:rPr lang="en-US" dirty="0" err="1">
                <a:solidFill>
                  <a:srgbClr val="FF6600"/>
                </a:solidFill>
                <a:latin typeface="Papyrus"/>
                <a:cs typeface="Papyrus"/>
              </a:rPr>
              <a:t>vectorization</a:t>
            </a:r>
            <a:r>
              <a:rPr lang="en-US" dirty="0">
                <a:solidFill>
                  <a:srgbClr val="FF6600"/>
                </a:solidFill>
                <a:latin typeface="Papyrus"/>
                <a:cs typeface="Papyrus"/>
              </a:rPr>
              <a:t> (is mostly comments!)</a:t>
            </a:r>
          </a:p>
        </p:txBody>
      </p:sp>
    </p:spTree>
    <p:extLst>
      <p:ext uri="{BB962C8B-B14F-4D97-AF65-F5344CB8AC3E}">
        <p14:creationId xmlns:p14="http://schemas.microsoft.com/office/powerpoint/2010/main" val="203634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2006"/>
              </p:ext>
            </p:extLst>
          </p:nvPr>
        </p:nvGraphicFramePr>
        <p:xfrm>
          <a:off x="1684655" y="1484710"/>
          <a:ext cx="71342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4" imgW="4978400" imgH="1524000" progId="Equation.3">
                  <p:embed/>
                </p:oleObj>
              </mc:Choice>
              <mc:Fallback>
                <p:oleObj name="Equation" r:id="rId4" imgW="49784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655" y="1484710"/>
                        <a:ext cx="7134225" cy="218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269319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88191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09095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66575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44619"/>
              </p:ext>
            </p:extLst>
          </p:nvPr>
        </p:nvGraphicFramePr>
        <p:xfrm>
          <a:off x="3302000" y="4475163"/>
          <a:ext cx="46212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6" imgW="3187700" imgH="723900" progId="Equation.3">
                  <p:embed/>
                </p:oleObj>
              </mc:Choice>
              <mc:Fallback>
                <p:oleObj name="Equation" r:id="rId6" imgW="3187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475163"/>
                        <a:ext cx="4621213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74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We need to make the matrix and the vector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Making the matrix.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What size does it have to be?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What does each row and column represent?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28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There are N=200 columns for the M frequencies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There are N=50 rows for the N samples in the seismogram time series.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How do we make the elements (</a:t>
            </a:r>
            <a:r>
              <a:rPr lang="en-US" sz="2800" dirty="0" err="1">
                <a:latin typeface="Papyrus"/>
                <a:cs typeface="Papyrus"/>
              </a:rPr>
              <a:t>k,l</a:t>
            </a:r>
            <a:r>
              <a:rPr lang="en-US" sz="2800" dirty="0">
                <a:latin typeface="Papyrus"/>
                <a:cs typeface="Papyrus"/>
              </a:rPr>
              <a:t>) of the matrix?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Use fact that values needed are proportional to k and l.</a:t>
            </a:r>
          </a:p>
        </p:txBody>
      </p:sp>
    </p:spTree>
    <p:extLst>
      <p:ext uri="{BB962C8B-B14F-4D97-AF65-F5344CB8AC3E}">
        <p14:creationId xmlns:p14="http://schemas.microsoft.com/office/powerpoint/2010/main" val="151969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Make appropriate vectors for time and frequency.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How big is each?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How combine them to make the matrix as a function of k and l?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8778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Multiply elements of the matrix by </a:t>
            </a:r>
            <a:r>
              <a:rPr lang="en-US" sz="2800" dirty="0" err="1">
                <a:latin typeface="Papyrus"/>
                <a:cs typeface="Papyrus"/>
              </a:rPr>
              <a:t>dt</a:t>
            </a:r>
            <a:r>
              <a:rPr lang="en-US" sz="2800" dirty="0">
                <a:latin typeface="Papyrus"/>
                <a:cs typeface="Papyrus"/>
              </a:rPr>
              <a:t> and       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Take cosine of matrix.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28391"/>
              </p:ext>
            </p:extLst>
          </p:nvPr>
        </p:nvGraphicFramePr>
        <p:xfrm>
          <a:off x="7575550" y="993987"/>
          <a:ext cx="501650" cy="63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4" imgW="190500" imgH="241300" progId="Equation.3">
                  <p:embed/>
                </p:oleObj>
              </mc:Choice>
              <mc:Fallback>
                <p:oleObj name="Equation" r:id="rId4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5550" y="993987"/>
                        <a:ext cx="501650" cy="63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60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Now calculate the weights.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Note the weights depend on n, and        ,but not t.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All t dependence is in the matrix elements. 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endParaRPr lang="en-US" sz="2800" dirty="0">
              <a:latin typeface="Papyrus"/>
              <a:cs typeface="Papyru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93824"/>
              </p:ext>
            </p:extLst>
          </p:nvPr>
        </p:nvGraphicFramePr>
        <p:xfrm>
          <a:off x="6368415" y="1966595"/>
          <a:ext cx="4270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4" imgW="203200" imgH="241300" progId="Equation.3">
                  <p:embed/>
                </p:oleObj>
              </mc:Choice>
              <mc:Fallback>
                <p:oleObj name="Equation" r:id="rId4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8415" y="1966595"/>
                        <a:ext cx="42703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5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So now have matrix with the trigonometric basis functions and a vector of the weights.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Just multiply them! 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(careful with sizes)</a:t>
            </a:r>
          </a:p>
        </p:txBody>
      </p:sp>
    </p:spTree>
    <p:extLst>
      <p:ext uri="{BB962C8B-B14F-4D97-AF65-F5344CB8AC3E}">
        <p14:creationId xmlns:p14="http://schemas.microsoft.com/office/powerpoint/2010/main" val="16350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What is </a:t>
            </a:r>
            <a:r>
              <a:rPr lang="en-US" sz="3200" dirty="0" err="1">
                <a:latin typeface="Papyrus"/>
                <a:cs typeface="Papyrus"/>
              </a:rPr>
              <a:t>vectorization</a:t>
            </a:r>
            <a:r>
              <a:rPr lang="en-US" sz="3200" dirty="0">
                <a:latin typeface="Papyrus"/>
                <a:cs typeface="Papyrus"/>
              </a:rPr>
              <a:t>?</a:t>
            </a:r>
          </a:p>
          <a:p>
            <a:pPr algn="ctr"/>
            <a:r>
              <a:rPr lang="en-US" sz="3200" dirty="0">
                <a:latin typeface="Papyrus"/>
                <a:cs typeface="Papyrus"/>
              </a:rPr>
              <a:t>(with respect to </a:t>
            </a:r>
            <a:r>
              <a:rPr lang="en-US" sz="3200" dirty="0" err="1">
                <a:latin typeface="Papyrus"/>
                <a:cs typeface="Papyrus"/>
              </a:rPr>
              <a:t>matlab</a:t>
            </a:r>
            <a:r>
              <a:rPr lang="en-US" sz="3200" dirty="0">
                <a:latin typeface="Papyrus"/>
                <a:cs typeface="Papyrus"/>
              </a:rPr>
              <a:t>)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Papyrus"/>
                <a:cs typeface="Papyrus"/>
              </a:rPr>
              <a:t>Vectorization</a:t>
            </a:r>
            <a:r>
              <a:rPr lang="en-US" sz="3200" dirty="0">
                <a:latin typeface="Papyrus"/>
                <a:cs typeface="Papyrus"/>
              </a:rPr>
              <a:t> is the process of writing code for MATLAB that uses matrix operations or other fast built-in functions instead of using explicit loops.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The benefits of doing this are usually sizeable.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The reason for this is that MATLAB is an </a:t>
            </a:r>
            <a:r>
              <a:rPr lang="en-US" sz="3200" u="sng" dirty="0">
                <a:latin typeface="Papyrus"/>
                <a:cs typeface="Papyrus"/>
              </a:rPr>
              <a:t>interpreted</a:t>
            </a:r>
            <a:r>
              <a:rPr lang="en-US" sz="3200" dirty="0">
                <a:latin typeface="Papyrus"/>
                <a:cs typeface="Papyrus"/>
              </a:rPr>
              <a:t> language. Function calls have very high overhead, and indexing operations (inherent in a loop operation) are not particularly fast. </a:t>
            </a:r>
          </a:p>
        </p:txBody>
      </p:sp>
    </p:spTree>
    <p:extLst>
      <p:ext uri="{BB962C8B-B14F-4D97-AF65-F5344CB8AC3E}">
        <p14:creationId xmlns:p14="http://schemas.microsoft.com/office/powerpoint/2010/main" val="212975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7592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This is not the way it is typically done (although some people still do it the "Fortran" way) as it is still O(N</a:t>
            </a:r>
            <a:r>
              <a:rPr lang="en-US" sz="2800" baseline="30000" dirty="0">
                <a:latin typeface="Papyrus"/>
                <a:cs typeface="Papyrus"/>
              </a:rPr>
              <a:t>2</a:t>
            </a:r>
            <a:r>
              <a:rPr lang="en-US" sz="2800" dirty="0">
                <a:latin typeface="Papyrus"/>
                <a:cs typeface="Papyrus"/>
              </a:rPr>
              <a:t>).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The </a:t>
            </a:r>
            <a:r>
              <a:rPr lang="en-US" sz="2800" dirty="0" err="1">
                <a:latin typeface="Papyrus"/>
                <a:cs typeface="Papyrus"/>
              </a:rPr>
              <a:t>Matlab</a:t>
            </a:r>
            <a:r>
              <a:rPr lang="en-US" sz="2800" dirty="0">
                <a:latin typeface="Papyrus"/>
                <a:cs typeface="Papyrus"/>
              </a:rPr>
              <a:t> matrix multiplication method is faster than the </a:t>
            </a:r>
            <a:r>
              <a:rPr lang="en-US" sz="2800" dirty="0" err="1">
                <a:latin typeface="Papyrus"/>
                <a:cs typeface="Papyrus"/>
              </a:rPr>
              <a:t>Matlab</a:t>
            </a:r>
            <a:r>
              <a:rPr lang="en-US" sz="2800" dirty="0">
                <a:latin typeface="Papyrus"/>
                <a:cs typeface="Papyrus"/>
              </a:rPr>
              <a:t> loop method.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(a good Fortran compiler will beat the pants off either implementation in </a:t>
            </a:r>
            <a:r>
              <a:rPr lang="en-US" sz="2800" dirty="0" err="1">
                <a:latin typeface="Papyrus"/>
                <a:cs typeface="Papyrus"/>
              </a:rPr>
              <a:t>Matalb</a:t>
            </a:r>
            <a:r>
              <a:rPr lang="en-US" sz="2800" dirty="0">
                <a:latin typeface="Papyrus"/>
                <a:cs typeface="Papyrus"/>
              </a:rPr>
              <a:t>).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We did it this way for educational purposes.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Typically, it is done using the FFT (Fast Fourier Transform) algorithm which avoids duplication of effort in the multiplications and results in O(N log</a:t>
            </a:r>
            <a:r>
              <a:rPr lang="en-US" sz="2800" baseline="-25000" dirty="0">
                <a:latin typeface="Papyrus"/>
                <a:cs typeface="Papyrus"/>
              </a:rPr>
              <a:t>2</a:t>
            </a:r>
            <a:r>
              <a:rPr lang="en-US" sz="2800" dirty="0">
                <a:latin typeface="Papyrus"/>
                <a:cs typeface="Papyrus"/>
              </a:rPr>
              <a:t> N) multiplications.</a:t>
            </a:r>
          </a:p>
        </p:txBody>
      </p:sp>
    </p:spTree>
    <p:extLst>
      <p:ext uri="{BB962C8B-B14F-4D97-AF65-F5344CB8AC3E}">
        <p14:creationId xmlns:p14="http://schemas.microsoft.com/office/powerpoint/2010/main" val="306541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1440"/>
            <a:ext cx="91440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For a time series 2</a:t>
            </a:r>
            <a:r>
              <a:rPr lang="en-US" sz="2800" baseline="30000" dirty="0">
                <a:latin typeface="Papyrus"/>
                <a:cs typeface="Papyrus"/>
              </a:rPr>
              <a:t>16</a:t>
            </a:r>
            <a:r>
              <a:rPr lang="en-US" sz="2800" dirty="0">
                <a:latin typeface="Papyrus"/>
                <a:cs typeface="Papyrus"/>
              </a:rPr>
              <a:t>=65,536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(FFT needs number of points = power of two, this is pretty typical number of points in seismogram, about 10 minutes at 100 Hz sampling)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We need O(16 * 2</a:t>
            </a:r>
            <a:r>
              <a:rPr lang="en-US" sz="2800" baseline="30000" dirty="0">
                <a:latin typeface="Papyrus"/>
                <a:cs typeface="Papyrus"/>
              </a:rPr>
              <a:t>16</a:t>
            </a:r>
            <a:r>
              <a:rPr lang="en-US" sz="2800" dirty="0">
                <a:latin typeface="Papyrus"/>
                <a:cs typeface="Papyrus"/>
              </a:rPr>
              <a:t>)=1,048,576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Papyrus"/>
                <a:cs typeface="Papyrus"/>
              </a:rPr>
              <a:t>Vs</a:t>
            </a:r>
            <a:endParaRPr lang="en-US" sz="2800" dirty="0">
              <a:latin typeface="Papyrus"/>
              <a:cs typeface="Papyrus"/>
            </a:endParaRP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(2</a:t>
            </a:r>
            <a:r>
              <a:rPr lang="en-US" sz="2800" baseline="30000" dirty="0">
                <a:latin typeface="Papyrus"/>
                <a:cs typeface="Papyrus"/>
              </a:rPr>
              <a:t>16</a:t>
            </a:r>
            <a:r>
              <a:rPr lang="en-US" sz="2800" dirty="0">
                <a:latin typeface="Papyrus"/>
                <a:cs typeface="Papyrus"/>
              </a:rPr>
              <a:t>)</a:t>
            </a:r>
            <a:r>
              <a:rPr lang="en-US" sz="2800" baseline="30000" dirty="0">
                <a:latin typeface="Papyrus"/>
                <a:cs typeface="Papyrus"/>
              </a:rPr>
              <a:t>2</a:t>
            </a:r>
            <a:r>
              <a:rPr lang="en-US" sz="2800" dirty="0">
                <a:latin typeface="Papyrus"/>
                <a:cs typeface="Papyrus"/>
              </a:rPr>
              <a:t>= 4,294,967,296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Multiplications (slow)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(ratio 2.44140625e-4 -&gt; 4096 times faster!!)</a:t>
            </a:r>
          </a:p>
        </p:txBody>
      </p:sp>
    </p:spTree>
    <p:extLst>
      <p:ext uri="{BB962C8B-B14F-4D97-AF65-F5344CB8AC3E}">
        <p14:creationId xmlns:p14="http://schemas.microsoft.com/office/powerpoint/2010/main" val="159089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3048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/>
                <a:cs typeface="Papyrus"/>
              </a:rPr>
              <a:t>Two lessons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Papyrus"/>
                <a:cs typeface="Papyrus"/>
              </a:rPr>
              <a:t>Vecotorizing</a:t>
            </a:r>
            <a:r>
              <a:rPr lang="en-US" sz="2800" dirty="0">
                <a:latin typeface="Papyrus"/>
                <a:cs typeface="Papyrus"/>
              </a:rPr>
              <a:t> </a:t>
            </a:r>
            <a:r>
              <a:rPr lang="en-US" sz="2800" dirty="0" err="1">
                <a:latin typeface="Papyrus"/>
                <a:cs typeface="Papyrus"/>
              </a:rPr>
              <a:t>Matlab</a:t>
            </a:r>
            <a:r>
              <a:rPr lang="en-US" sz="2800" dirty="0">
                <a:latin typeface="Papyrus"/>
                <a:cs typeface="Papyrus"/>
              </a:rPr>
              <a:t> (turn loops into matrix operations) makes </a:t>
            </a:r>
            <a:r>
              <a:rPr lang="en-US" sz="2800" dirty="0" err="1">
                <a:latin typeface="Papyrus"/>
                <a:cs typeface="Papyrus"/>
              </a:rPr>
              <a:t>Matlab</a:t>
            </a:r>
            <a:r>
              <a:rPr lang="en-US" sz="2800" dirty="0">
                <a:latin typeface="Papyrus"/>
                <a:cs typeface="Papyrus"/>
              </a:rPr>
              <a:t> go lots faster.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Should do it.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Papyrus"/>
                <a:cs typeface="Papyrus"/>
              </a:rPr>
              <a:t>Vectorizing</a:t>
            </a:r>
            <a:r>
              <a:rPr lang="en-US" sz="2800" dirty="0">
                <a:latin typeface="Papyrus"/>
                <a:cs typeface="Papyrus"/>
              </a:rPr>
              <a:t> in general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- is not algorithmic</a:t>
            </a:r>
          </a:p>
          <a:p>
            <a:pPr algn="ctr"/>
            <a:r>
              <a:rPr lang="en-US" sz="2800" dirty="0">
                <a:latin typeface="Papyrus"/>
                <a:cs typeface="Papyrus"/>
              </a:rPr>
              <a:t>- is case specific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can give gigantic speed improvements (much more than </a:t>
            </a:r>
            <a:r>
              <a:rPr lang="en-US" sz="2800" dirty="0" err="1">
                <a:latin typeface="Papyrus"/>
                <a:cs typeface="Papyrus"/>
              </a:rPr>
              <a:t>Matlab</a:t>
            </a:r>
            <a:r>
              <a:rPr lang="en-US" sz="2800" dirty="0">
                <a:latin typeface="Papyrus"/>
                <a:cs typeface="Papyrus"/>
              </a:rPr>
              <a:t> style </a:t>
            </a:r>
            <a:r>
              <a:rPr lang="en-US" sz="2800" dirty="0" err="1">
                <a:latin typeface="Papyrus"/>
                <a:cs typeface="Papyrus"/>
              </a:rPr>
              <a:t>vectorizing</a:t>
            </a:r>
            <a:r>
              <a:rPr lang="en-US" sz="2800" dirty="0">
                <a:latin typeface="Papyrus"/>
                <a:cs typeface="Papyrus"/>
              </a:rPr>
              <a:t>) and even make something that is non-computable, computable.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Papyrus"/>
                <a:cs typeface="Papyrus"/>
              </a:rPr>
              <a:t>But is lots of work - an art!</a:t>
            </a:r>
          </a:p>
        </p:txBody>
      </p:sp>
    </p:spTree>
    <p:extLst>
      <p:ext uri="{BB962C8B-B14F-4D97-AF65-F5344CB8AC3E}">
        <p14:creationId xmlns:p14="http://schemas.microsoft.com/office/powerpoint/2010/main" val="3966626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Get same figure as before.</a:t>
            </a:r>
          </a:p>
        </p:txBody>
      </p:sp>
    </p:spTree>
    <p:extLst>
      <p:ext uri="{BB962C8B-B14F-4D97-AF65-F5344CB8AC3E}">
        <p14:creationId xmlns:p14="http://schemas.microsoft.com/office/powerpoint/2010/main" val="391241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Loop versus </a:t>
            </a:r>
            <a:r>
              <a:rPr lang="en-US" sz="3200" dirty="0" err="1">
                <a:latin typeface="Papyrus"/>
                <a:cs typeface="Papyrus"/>
              </a:rPr>
              <a:t>vectorized</a:t>
            </a:r>
            <a:r>
              <a:rPr lang="en-US" sz="3200" dirty="0">
                <a:latin typeface="Papyrus"/>
                <a:cs typeface="Papyrus"/>
              </a:rPr>
              <a:t> version of same code.</a:t>
            </a:r>
          </a:p>
          <a:p>
            <a:pPr algn="ctr"/>
            <a:r>
              <a:rPr lang="en-US" sz="3200" dirty="0">
                <a:latin typeface="Papyrus"/>
                <a:cs typeface="Papyrus"/>
              </a:rPr>
              <a:t>New commands “</a:t>
            </a:r>
            <a:r>
              <a:rPr lang="en-US" sz="3200" dirty="0">
                <a:latin typeface="Courier"/>
                <a:cs typeface="Courier"/>
              </a:rPr>
              <a:t>tic</a:t>
            </a:r>
            <a:r>
              <a:rPr lang="en-US" sz="3200" dirty="0">
                <a:latin typeface="Papyrus"/>
                <a:cs typeface="Papyrus"/>
              </a:rPr>
              <a:t>” and “</a:t>
            </a:r>
            <a:r>
              <a:rPr lang="en-US" sz="3200" dirty="0" err="1">
                <a:latin typeface="Courier"/>
                <a:cs typeface="Courier"/>
              </a:rPr>
              <a:t>toc</a:t>
            </a:r>
            <a:r>
              <a:rPr lang="en-US" sz="3200" dirty="0">
                <a:latin typeface="Papyrus"/>
                <a:cs typeface="Papyrus"/>
              </a:rPr>
              <a:t>” - time the execution of the code between them.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 </a:t>
            </a:r>
            <a:r>
              <a:rPr lang="en-US" dirty="0">
                <a:latin typeface="Courier"/>
                <a:cs typeface="Courier"/>
              </a:rPr>
              <a:t>a=rand(1000);  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tic;b</a:t>
            </a:r>
            <a:r>
              <a:rPr lang="en-US" dirty="0">
                <a:latin typeface="Courier"/>
                <a:cs typeface="Courier"/>
              </a:rPr>
              <a:t>=a*</a:t>
            </a:r>
            <a:r>
              <a:rPr lang="en-US" dirty="0" err="1">
                <a:latin typeface="Courier"/>
                <a:cs typeface="Courier"/>
              </a:rPr>
              <a:t>a;toc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Elapsed time is 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0.229464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seconds.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tic;for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=1:1000,for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=1:1000,c(k,l)=0;for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c(k,l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c(k,l)+a(k,m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a(m,l);end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end, end,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toc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Elapsed time is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22.369451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seconds.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whos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Name         Size                Bytes  Class     Attributes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a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b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k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l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</a:t>
            </a:r>
            <a:r>
              <a:rPr lang="en-US" dirty="0">
                <a:latin typeface="Courier"/>
                <a:cs typeface="Courier"/>
              </a:rPr>
              <a:t>           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max(max(b-c</a:t>
            </a:r>
            <a:r>
              <a:rPr lang="en-US" dirty="0">
                <a:latin typeface="Courier"/>
                <a:cs typeface="Courier"/>
              </a:rPr>
              <a:t>))</a:t>
            </a:r>
          </a:p>
          <a:p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ans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=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9.6634e-13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715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Papyrus"/>
                <a:cs typeface="Papyrus"/>
              </a:rPr>
              <a:t>Factor </a:t>
            </a:r>
            <a:r>
              <a:rPr lang="en-US" sz="3000" dirty="0">
                <a:latin typeface="Courier"/>
                <a:cs typeface="Courier"/>
              </a:rPr>
              <a:t>100</a:t>
            </a:r>
            <a:r>
              <a:rPr lang="en-US" sz="3000" dirty="0">
                <a:latin typeface="Papyrus"/>
                <a:cs typeface="Papyrus"/>
              </a:rPr>
              <a:t> difference in time for multiplication of </a:t>
            </a:r>
            <a:r>
              <a:rPr lang="en-US" sz="3000" dirty="0">
                <a:latin typeface="Courier"/>
                <a:cs typeface="Courier"/>
              </a:rPr>
              <a:t>10</a:t>
            </a:r>
            <a:r>
              <a:rPr lang="en-US" sz="3000" baseline="30000" dirty="0">
                <a:latin typeface="Courier"/>
                <a:cs typeface="Courier"/>
              </a:rPr>
              <a:t>3</a:t>
            </a:r>
            <a:r>
              <a:rPr lang="en-US" sz="3000" dirty="0">
                <a:latin typeface="Courier"/>
                <a:cs typeface="Courier"/>
              </a:rPr>
              <a:t>x10</a:t>
            </a:r>
            <a:r>
              <a:rPr lang="en-US" sz="3000" baseline="30000" dirty="0">
                <a:latin typeface="Courier"/>
                <a:cs typeface="Courier"/>
              </a:rPr>
              <a:t>3</a:t>
            </a:r>
            <a:r>
              <a:rPr lang="en-US" sz="3000" dirty="0">
                <a:latin typeface="Papyrus"/>
                <a:cs typeface="Papyrus"/>
              </a:rPr>
              <a:t> matrix!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8999" y="3505198"/>
            <a:ext cx="1143002" cy="2362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400300" y="3695700"/>
            <a:ext cx="3200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2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Papyrus"/>
                <a:cs typeface="Papyrus"/>
              </a:rPr>
              <a:t>Vectorization</a:t>
            </a:r>
            <a:r>
              <a:rPr lang="en-US" sz="3200" dirty="0">
                <a:latin typeface="Papyrus"/>
                <a:cs typeface="Papyrus"/>
              </a:rPr>
              <a:t> of synthetic seismogram example from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Stein and </a:t>
            </a:r>
            <a:r>
              <a:rPr lang="en-US" sz="3200" dirty="0" err="1">
                <a:latin typeface="Papyrus"/>
                <a:cs typeface="Papyrus"/>
              </a:rPr>
              <a:t>Wysession</a:t>
            </a:r>
            <a:endParaRPr lang="en-US" sz="3200" dirty="0">
              <a:latin typeface="Papyrus"/>
              <a:cs typeface="Papyrus"/>
            </a:endParaRP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Intro to Seismology and Earth Structure.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000" dirty="0">
                <a:latin typeface="Papyrus"/>
                <a:cs typeface="Papyrus"/>
              </a:rPr>
              <a:t>Section on scientific programming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51622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3822700" imgH="457200" progId="Equation.3">
                  <p:embed/>
                </p:oleObj>
              </mc:Choice>
              <mc:Fallback>
                <p:oleObj name="Equation" r:id="rId4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39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98507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3822700" imgH="457200" progId="Equation.3">
                  <p:embed/>
                </p:oleObj>
              </mc:Choice>
              <mc:Fallback>
                <p:oleObj name="Equation" r:id="rId3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Start by just "translating" the Fortran code into </a:t>
            </a:r>
            <a:r>
              <a:rPr lang="en-US" sz="3200" dirty="0" err="1">
                <a:latin typeface="Papyrus"/>
                <a:cs typeface="Papyrus"/>
              </a:rPr>
              <a:t>Matlab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So far we probably don't fully understand the math, but we have a formula and so we can calculate u(</a:t>
            </a:r>
            <a:r>
              <a:rPr lang="en-US" sz="3200" dirty="0" err="1">
                <a:latin typeface="Papyrus"/>
                <a:cs typeface="Papyrus"/>
              </a:rPr>
              <a:t>x,t</a:t>
            </a:r>
            <a:r>
              <a:rPr lang="en-US" sz="3200" dirty="0">
                <a:latin typeface="Papyrus"/>
                <a:cs typeface="Papyrus"/>
              </a:rPr>
              <a:t>).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8241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203" y="-40661"/>
            <a:ext cx="8763000" cy="6746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%synthetic seismogram for homogeneous string, </a:t>
            </a:r>
            <a:r>
              <a:rPr lang="en-US" sz="1400" dirty="0" err="1">
                <a:latin typeface="Courier"/>
                <a:cs typeface="Courier"/>
              </a:rPr>
              <a:t>u(t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%calculated by normal mode summation</a:t>
            </a:r>
          </a:p>
          <a:p>
            <a:r>
              <a:rPr lang="en-US" sz="1400" dirty="0">
                <a:latin typeface="Courier"/>
                <a:cs typeface="Courier"/>
              </a:rPr>
              <a:t>%string length</a:t>
            </a:r>
          </a:p>
          <a:p>
            <a:r>
              <a:rPr lang="en-US" sz="1400" dirty="0" err="1">
                <a:latin typeface="Courier"/>
                <a:cs typeface="Courier"/>
              </a:rPr>
              <a:t>alngth</a:t>
            </a:r>
            <a:r>
              <a:rPr lang="en-US" sz="1400" dirty="0">
                <a:latin typeface="Courier"/>
                <a:cs typeface="Courier"/>
              </a:rPr>
              <a:t>=1;</a:t>
            </a:r>
          </a:p>
          <a:p>
            <a:r>
              <a:rPr lang="en-US" sz="1400" dirty="0">
                <a:latin typeface="Courier"/>
                <a:cs typeface="Courier"/>
              </a:rPr>
              <a:t>%velocity </a:t>
            </a:r>
            <a:r>
              <a:rPr lang="en-US" sz="1400" dirty="0" err="1">
                <a:latin typeface="Courier"/>
                <a:cs typeface="Courier"/>
              </a:rPr>
              <a:t>m</a:t>
            </a:r>
            <a:r>
              <a:rPr lang="en-US" sz="1400" dirty="0">
                <a:latin typeface="Courier"/>
                <a:cs typeface="Courier"/>
              </a:rPr>
              <a:t>/sec</a:t>
            </a:r>
          </a:p>
          <a:p>
            <a:r>
              <a:rPr lang="en-US" sz="1400" dirty="0" err="1">
                <a:latin typeface="Courier"/>
                <a:cs typeface="Courier"/>
              </a:rPr>
              <a:t>c</a:t>
            </a:r>
            <a:r>
              <a:rPr lang="en-US" sz="1400" dirty="0">
                <a:latin typeface="Courier"/>
                <a:cs typeface="Courier"/>
              </a:rPr>
              <a:t>=1.0;</a:t>
            </a:r>
          </a:p>
          <a:p>
            <a:r>
              <a:rPr lang="en-US" sz="1400" dirty="0">
                <a:latin typeface="Courier"/>
                <a:cs typeface="Courier"/>
              </a:rPr>
              <a:t>%number modes</a:t>
            </a:r>
          </a:p>
          <a:p>
            <a:r>
              <a:rPr lang="en-US" sz="1400" dirty="0" err="1">
                <a:latin typeface="Courier"/>
                <a:cs typeface="Courier"/>
              </a:rPr>
              <a:t>nmode</a:t>
            </a:r>
            <a:r>
              <a:rPr lang="en-US" sz="1400" dirty="0">
                <a:latin typeface="Courier"/>
                <a:cs typeface="Courier"/>
              </a:rPr>
              <a:t>=200;</a:t>
            </a:r>
          </a:p>
          <a:p>
            <a:r>
              <a:rPr lang="en-US" sz="1400" dirty="0">
                <a:latin typeface="Courier"/>
                <a:cs typeface="Courier"/>
              </a:rPr>
              <a:t>%source position</a:t>
            </a:r>
          </a:p>
          <a:p>
            <a:r>
              <a:rPr lang="en-US" sz="1400" dirty="0" err="1">
                <a:latin typeface="Courier"/>
                <a:cs typeface="Courier"/>
              </a:rPr>
              <a:t>xsrc</a:t>
            </a:r>
            <a:r>
              <a:rPr lang="en-US" sz="1400" dirty="0">
                <a:latin typeface="Courier"/>
                <a:cs typeface="Courier"/>
              </a:rPr>
              <a:t>=0.2;</a:t>
            </a:r>
          </a:p>
          <a:p>
            <a:r>
              <a:rPr lang="en-US" sz="1400" dirty="0">
                <a:latin typeface="Courier"/>
                <a:cs typeface="Courier"/>
              </a:rPr>
              <a:t>%receiver position</a:t>
            </a:r>
          </a:p>
          <a:p>
            <a:r>
              <a:rPr lang="en-US" sz="1400" dirty="0" err="1">
                <a:latin typeface="Courier"/>
                <a:cs typeface="Courier"/>
              </a:rPr>
              <a:t>xrcvr</a:t>
            </a:r>
            <a:r>
              <a:rPr lang="en-US" sz="1400" dirty="0">
                <a:latin typeface="Courier"/>
                <a:cs typeface="Courier"/>
              </a:rPr>
              <a:t>=0.7;</a:t>
            </a:r>
          </a:p>
          <a:p>
            <a:r>
              <a:rPr lang="en-US" sz="1400" dirty="0">
                <a:latin typeface="Courier"/>
                <a:cs typeface="Courier"/>
              </a:rPr>
              <a:t>%seismogram time duration</a:t>
            </a:r>
          </a:p>
          <a:p>
            <a:r>
              <a:rPr lang="en-US" sz="1400" dirty="0" err="1">
                <a:latin typeface="Courier"/>
                <a:cs typeface="Courier"/>
              </a:rPr>
              <a:t>tdurat</a:t>
            </a:r>
            <a:r>
              <a:rPr lang="en-US" sz="1400" dirty="0">
                <a:latin typeface="Courier"/>
                <a:cs typeface="Courier"/>
              </a:rPr>
              <a:t>=1.25;</a:t>
            </a:r>
          </a:p>
          <a:p>
            <a:r>
              <a:rPr lang="en-US" sz="1400" dirty="0">
                <a:latin typeface="Courier"/>
                <a:cs typeface="Courier"/>
              </a:rPr>
              <a:t>%number time steps</a:t>
            </a:r>
          </a:p>
          <a:p>
            <a:r>
              <a:rPr lang="en-US" sz="1400" dirty="0" err="1">
                <a:latin typeface="Courier"/>
                <a:cs typeface="Courier"/>
              </a:rPr>
              <a:t>nstep</a:t>
            </a:r>
            <a:r>
              <a:rPr lang="en-US" sz="1400" dirty="0">
                <a:latin typeface="Courier"/>
                <a:cs typeface="Courier"/>
              </a:rPr>
              <a:t>=50;</a:t>
            </a:r>
          </a:p>
          <a:p>
            <a:r>
              <a:rPr lang="en-US" sz="1400" dirty="0">
                <a:latin typeface="Courier"/>
                <a:cs typeface="Courier"/>
              </a:rPr>
              <a:t>%time step</a:t>
            </a:r>
          </a:p>
          <a:p>
            <a:r>
              <a:rPr lang="en-US" sz="1400" dirty="0" err="1">
                <a:latin typeface="Courier"/>
                <a:cs typeface="Courier"/>
              </a:rPr>
              <a:t>dt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tdurat/nstep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%source shape term</a:t>
            </a:r>
          </a:p>
          <a:p>
            <a:r>
              <a:rPr lang="en-US" sz="1400" dirty="0">
                <a:latin typeface="Courier"/>
                <a:cs typeface="Courier"/>
              </a:rPr>
              <a:t>tau=0.02;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fprintf('%s\n','synthetic</a:t>
            </a:r>
            <a:r>
              <a:rPr lang="en-US" sz="1400" dirty="0">
                <a:latin typeface="Courier"/>
                <a:cs typeface="Courier"/>
              </a:rPr>
              <a:t> seismogram for string')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</a:t>
            </a:r>
            <a:r>
              <a:rPr lang="en-US" sz="1400" dirty="0">
                <a:latin typeface="Courier"/>
                <a:cs typeface="Courier"/>
              </a:rPr>
              <a:t> %0.5g\n','number modes', </a:t>
            </a:r>
            <a:r>
              <a:rPr lang="en-US" sz="1400" dirty="0" err="1">
                <a:latin typeface="Courier"/>
                <a:cs typeface="Courier"/>
              </a:rPr>
              <a:t>nmode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</a:t>
            </a:r>
            <a:r>
              <a:rPr lang="en-US" sz="1400" dirty="0">
                <a:latin typeface="Courier"/>
                <a:cs typeface="Courier"/>
              </a:rPr>
              <a:t> %0.5g %0.5g\n','length and velocity', </a:t>
            </a:r>
            <a:r>
              <a:rPr lang="en-US" sz="1400" dirty="0" err="1">
                <a:latin typeface="Courier"/>
                <a:cs typeface="Courier"/>
              </a:rPr>
              <a:t>alngth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c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</a:t>
            </a:r>
            <a:r>
              <a:rPr lang="en-US" sz="1400" dirty="0">
                <a:latin typeface="Courier"/>
                <a:cs typeface="Courier"/>
              </a:rPr>
              <a:t> %0.5g %0.5g\n','posn </a:t>
            </a:r>
            <a:r>
              <a:rPr lang="en-US" sz="1400" dirty="0" err="1">
                <a:latin typeface="Courier"/>
                <a:cs typeface="Courier"/>
              </a:rPr>
              <a:t>src</a:t>
            </a:r>
            <a:r>
              <a:rPr lang="en-US" sz="1400" dirty="0">
                <a:latin typeface="Courier"/>
                <a:cs typeface="Courier"/>
              </a:rPr>
              <a:t> and </a:t>
            </a:r>
            <a:r>
              <a:rPr lang="en-US" sz="1400" dirty="0" err="1">
                <a:latin typeface="Courier"/>
                <a:cs typeface="Courier"/>
              </a:rPr>
              <a:t>rcvr',xsrc,xrcvr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</a:t>
            </a:r>
            <a:r>
              <a:rPr lang="en-US" sz="1400" dirty="0">
                <a:latin typeface="Courier"/>
                <a:cs typeface="Courier"/>
              </a:rPr>
              <a:t> %0.5g %0.5g %0.5g\n','durn, time steps, del </a:t>
            </a:r>
            <a:r>
              <a:rPr lang="en-US" sz="1400" dirty="0" err="1">
                <a:latin typeface="Courier"/>
                <a:cs typeface="Courier"/>
              </a:rPr>
              <a:t>t',tdurat,nstep,dt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 err="1">
                <a:latin typeface="Courier"/>
                <a:cs typeface="Courier"/>
              </a:rPr>
              <a:t>fprintf('%s</a:t>
            </a:r>
            <a:r>
              <a:rPr lang="en-US" sz="1400" dirty="0">
                <a:latin typeface="Courier"/>
                <a:cs typeface="Courier"/>
              </a:rPr>
              <a:t> %0.5g\n','source shape', tau)</a:t>
            </a:r>
          </a:p>
          <a:p>
            <a:r>
              <a:rPr lang="en-US" sz="1400" dirty="0">
                <a:latin typeface="Courier"/>
                <a:cs typeface="Courier"/>
              </a:rPr>
              <a:t>%initialize displacement</a:t>
            </a:r>
          </a:p>
          <a:p>
            <a:r>
              <a:rPr lang="en-US" sz="1400" dirty="0">
                <a:latin typeface="Courier"/>
                <a:cs typeface="Courier"/>
              </a:rPr>
              <a:t>for </a:t>
            </a:r>
            <a:r>
              <a:rPr lang="en-US" sz="1400" dirty="0" err="1">
                <a:latin typeface="Courier"/>
                <a:cs typeface="Courier"/>
              </a:rPr>
              <a:t>cnt</a:t>
            </a:r>
            <a:r>
              <a:rPr lang="en-US" sz="1400" dirty="0">
                <a:latin typeface="Courier"/>
                <a:cs typeface="Courier"/>
              </a:rPr>
              <a:t>=1:nstep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u(cnt</a:t>
            </a:r>
            <a:r>
              <a:rPr lang="en-US" sz="1400" dirty="0">
                <a:latin typeface="Courier"/>
                <a:cs typeface="Courier"/>
              </a:rPr>
              <a:t>)=0;</a:t>
            </a:r>
          </a:p>
          <a:p>
            <a:r>
              <a:rPr lang="en-US" sz="1400" dirty="0">
                <a:latin typeface="Courier"/>
                <a:cs typeface="Courier"/>
              </a:rPr>
              <a:t>end</a:t>
            </a:r>
          </a:p>
          <a:p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for 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k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=1:nstep</a:t>
            </a:r>
          </a:p>
          <a:p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    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t(k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)=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dt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*(k-1);</a:t>
            </a:r>
          </a:p>
          <a:p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end</a:t>
            </a:r>
          </a:p>
          <a:p>
            <a:r>
              <a:rPr lang="en-US" sz="1400" dirty="0">
                <a:latin typeface="Courier"/>
                <a:cs typeface="Courier"/>
              </a:rPr>
              <a:t>%outer loop over modes</a:t>
            </a:r>
          </a:p>
          <a:p>
            <a:r>
              <a:rPr lang="en-US" sz="1400" dirty="0">
                <a:latin typeface="Courier"/>
                <a:cs typeface="Courier"/>
              </a:rPr>
              <a:t>for </a:t>
            </a:r>
            <a:r>
              <a:rPr lang="en-US" sz="1400" dirty="0" err="1">
                <a:latin typeface="Courier"/>
                <a:cs typeface="Courier"/>
              </a:rPr>
              <a:t>n</a:t>
            </a:r>
            <a:r>
              <a:rPr lang="en-US" sz="1400" dirty="0">
                <a:latin typeface="Courier"/>
                <a:cs typeface="Courier"/>
              </a:rPr>
              <a:t>=1:nmode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anpial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n</a:t>
            </a:r>
            <a:r>
              <a:rPr lang="en-US" sz="1400" dirty="0">
                <a:latin typeface="Courier"/>
                <a:cs typeface="Courier"/>
              </a:rPr>
              <a:t>*pi/</a:t>
            </a:r>
            <a:r>
              <a:rPr lang="en-US" sz="1400" dirty="0" err="1">
                <a:latin typeface="Courier"/>
                <a:cs typeface="Courier"/>
              </a:rPr>
              <a:t>alngth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%space terms - </a:t>
            </a:r>
            <a:r>
              <a:rPr lang="en-US" sz="1400" dirty="0" err="1">
                <a:latin typeface="Courier"/>
                <a:cs typeface="Courier"/>
              </a:rPr>
              <a:t>src</a:t>
            </a:r>
            <a:r>
              <a:rPr lang="en-US" sz="1400" dirty="0">
                <a:latin typeface="Courier"/>
                <a:cs typeface="Courier"/>
              </a:rPr>
              <a:t> &amp; </a:t>
            </a:r>
            <a:r>
              <a:rPr lang="en-US" sz="1400" dirty="0" err="1">
                <a:latin typeface="Courier"/>
                <a:cs typeface="Courier"/>
              </a:rPr>
              <a:t>rcvr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sxs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sin(anpial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xsrc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sxr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sin(anpial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xrcvr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%mode freq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wn</a:t>
            </a:r>
            <a:r>
              <a:rPr lang="en-US" sz="1400" dirty="0">
                <a:latin typeface="Courier"/>
                <a:cs typeface="Courier"/>
              </a:rPr>
              <a:t>=</a:t>
            </a:r>
            <a:r>
              <a:rPr lang="en-US" sz="1400" dirty="0" err="1">
                <a:latin typeface="Courier"/>
                <a:cs typeface="Courier"/>
              </a:rPr>
              <a:t>n</a:t>
            </a:r>
            <a:r>
              <a:rPr lang="en-US" sz="1400" dirty="0">
                <a:latin typeface="Courier"/>
                <a:cs typeface="Courier"/>
              </a:rPr>
              <a:t>*pi*</a:t>
            </a:r>
            <a:r>
              <a:rPr lang="en-US" sz="1400" dirty="0" err="1">
                <a:latin typeface="Courier"/>
                <a:cs typeface="Courier"/>
              </a:rPr>
              <a:t>c/alngth</a:t>
            </a:r>
            <a:r>
              <a:rPr lang="en-US" sz="1400" dirty="0">
                <a:latin typeface="Courier"/>
                <a:cs typeface="Courier"/>
              </a:rPr>
              <a:t>;</a:t>
            </a:r>
          </a:p>
          <a:p>
            <a:r>
              <a:rPr lang="en-US" sz="1400" dirty="0">
                <a:latin typeface="Courier"/>
                <a:cs typeface="Courier"/>
              </a:rPr>
              <a:t>%time </a:t>
            </a:r>
            <a:r>
              <a:rPr lang="en-US" sz="1400" dirty="0" err="1">
                <a:latin typeface="Courier"/>
                <a:cs typeface="Courier"/>
              </a:rPr>
              <a:t>indep</a:t>
            </a:r>
            <a:r>
              <a:rPr lang="en-US" sz="1400" dirty="0">
                <a:latin typeface="Courier"/>
                <a:cs typeface="Courier"/>
              </a:rPr>
              <a:t> terms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dmp</a:t>
            </a:r>
            <a:r>
              <a:rPr lang="en-US" sz="1400" dirty="0">
                <a:latin typeface="Courier"/>
                <a:cs typeface="Courier"/>
              </a:rPr>
              <a:t>=(tau*wn)^2;</a:t>
            </a:r>
          </a:p>
          <a:p>
            <a:r>
              <a:rPr lang="en-US" sz="1400" dirty="0">
                <a:latin typeface="Courier"/>
                <a:cs typeface="Courier"/>
              </a:rPr>
              <a:t>    scale=exp(-dmp/4);</a:t>
            </a:r>
          </a:p>
          <a:p>
            <a:r>
              <a:rPr lang="en-US" sz="1400" dirty="0">
                <a:latin typeface="Courier"/>
                <a:cs typeface="Courier"/>
              </a:rPr>
              <a:t>    space=</a:t>
            </a:r>
            <a:r>
              <a:rPr lang="en-US" sz="1400" dirty="0" err="1">
                <a:latin typeface="Courier"/>
                <a:cs typeface="Courier"/>
              </a:rPr>
              <a:t>sxs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sxr</a:t>
            </a:r>
            <a:r>
              <a:rPr lang="en-US" sz="1400" dirty="0">
                <a:latin typeface="Courier"/>
                <a:cs typeface="Courier"/>
              </a:rPr>
              <a:t>*scale;</a:t>
            </a:r>
          </a:p>
          <a:p>
            <a:r>
              <a:rPr lang="en-US" sz="1400" dirty="0">
                <a:latin typeface="Courier"/>
                <a:cs typeface="Courier"/>
              </a:rPr>
              <a:t>%inner loop </a:t>
            </a:r>
            <a:r>
              <a:rPr lang="en-US" sz="1400" dirty="0" err="1">
                <a:latin typeface="Courier"/>
                <a:cs typeface="Courier"/>
              </a:rPr>
              <a:t>oner</a:t>
            </a:r>
            <a:r>
              <a:rPr lang="en-US" sz="1400" dirty="0">
                <a:latin typeface="Courier"/>
                <a:cs typeface="Courier"/>
              </a:rPr>
              <a:t> time  steps</a:t>
            </a:r>
          </a:p>
          <a:p>
            <a:r>
              <a:rPr lang="en-US" sz="1400" dirty="0">
                <a:latin typeface="Courier"/>
                <a:cs typeface="Courier"/>
              </a:rPr>
              <a:t>    for </a:t>
            </a:r>
            <a:r>
              <a:rPr lang="en-US" sz="1400" dirty="0" err="1">
                <a:latin typeface="Courier"/>
                <a:cs typeface="Courier"/>
              </a:rPr>
              <a:t>k</a:t>
            </a:r>
            <a:r>
              <a:rPr lang="en-US" sz="1400" dirty="0">
                <a:latin typeface="Courier"/>
                <a:cs typeface="Courier"/>
              </a:rPr>
              <a:t>=1:nstep</a:t>
            </a:r>
          </a:p>
          <a:p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%        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t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=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dt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*(k-1);</a:t>
            </a:r>
          </a:p>
          <a:p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%        cwt=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cos(wn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*</a:t>
            </a:r>
            <a:r>
              <a:rPr lang="en-US" sz="1400" dirty="0" err="1">
                <a:solidFill>
                  <a:srgbClr val="900000"/>
                </a:solidFill>
                <a:latin typeface="Courier"/>
                <a:cs typeface="Courier"/>
              </a:rPr>
              <a:t>t</a:t>
            </a:r>
            <a:r>
              <a:rPr lang="en-US" sz="1400" dirty="0">
                <a:solidFill>
                  <a:srgbClr val="90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400" dirty="0">
                <a:latin typeface="Courier"/>
                <a:cs typeface="Courier"/>
              </a:rPr>
              <a:t>        cwt=</a:t>
            </a:r>
            <a:r>
              <a:rPr lang="en-US" sz="1400" dirty="0" err="1">
                <a:latin typeface="Courier"/>
                <a:cs typeface="Courier"/>
              </a:rPr>
              <a:t>cos(wn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t(k</a:t>
            </a:r>
            <a:r>
              <a:rPr lang="en-US" sz="1400" dirty="0">
                <a:latin typeface="Courier"/>
                <a:cs typeface="Courier"/>
              </a:rPr>
              <a:t>));</a:t>
            </a:r>
          </a:p>
          <a:p>
            <a:r>
              <a:rPr lang="en-US" sz="1400" dirty="0">
                <a:latin typeface="Courier"/>
                <a:cs typeface="Courier"/>
              </a:rPr>
              <a:t>%compute </a:t>
            </a:r>
            <a:r>
              <a:rPr lang="en-US" sz="1400" dirty="0" err="1">
                <a:latin typeface="Courier"/>
                <a:cs typeface="Courier"/>
              </a:rPr>
              <a:t>disp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      </a:t>
            </a:r>
            <a:r>
              <a:rPr lang="en-US" sz="1400" dirty="0" err="1">
                <a:latin typeface="Courier"/>
                <a:cs typeface="Courier"/>
              </a:rPr>
              <a:t>u(k</a:t>
            </a:r>
            <a:r>
              <a:rPr lang="en-US" sz="1400" dirty="0">
                <a:latin typeface="Courier"/>
                <a:cs typeface="Courier"/>
              </a:rPr>
              <a:t>)=</a:t>
            </a:r>
            <a:r>
              <a:rPr lang="en-US" sz="1400" dirty="0" err="1">
                <a:latin typeface="Courier"/>
                <a:cs typeface="Courier"/>
              </a:rPr>
              <a:t>u(k)+cwt</a:t>
            </a:r>
            <a:r>
              <a:rPr lang="en-US" sz="1400" dirty="0">
                <a:latin typeface="Courier"/>
                <a:cs typeface="Courier"/>
              </a:rPr>
              <a:t>*space;</a:t>
            </a:r>
          </a:p>
          <a:p>
            <a:r>
              <a:rPr lang="en-US" sz="1400" dirty="0">
                <a:latin typeface="Courier"/>
                <a:cs typeface="Courier"/>
              </a:rPr>
              <a:t>    end</a:t>
            </a:r>
          </a:p>
          <a:p>
            <a:r>
              <a:rPr lang="en-US" sz="1400" dirty="0">
                <a:latin typeface="Courier"/>
                <a:cs typeface="Courier"/>
              </a:rPr>
              <a:t>end</a:t>
            </a:r>
          </a:p>
          <a:p>
            <a:r>
              <a:rPr lang="en-US" sz="1400" dirty="0" err="1">
                <a:latin typeface="Courier"/>
                <a:cs typeface="Courier"/>
              </a:rPr>
              <a:t>plot(t,u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</p:txBody>
      </p:sp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 rot="16200000" flipH="1">
            <a:off x="1398572" y="3332469"/>
            <a:ext cx="67462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800" y="381000"/>
            <a:ext cx="16002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Slightly cleaned up version of Fortran program in Stein and </a:t>
            </a:r>
            <a:r>
              <a:rPr lang="en-US" dirty="0" err="1">
                <a:solidFill>
                  <a:srgbClr val="900000"/>
                </a:solidFill>
                <a:latin typeface="Papyrus"/>
                <a:cs typeface="Papyrus"/>
              </a:rPr>
              <a:t>Wysession</a:t>
            </a:r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 “translated” to </a:t>
            </a:r>
            <a:r>
              <a:rPr lang="en-US" dirty="0" err="1">
                <a:solidFill>
                  <a:srgbClr val="900000"/>
                </a:solidFill>
                <a:latin typeface="Papyrus"/>
                <a:cs typeface="Papyrus"/>
              </a:rPr>
              <a:t>Matlab</a:t>
            </a:r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. (took calculation of time out of inner loop – is recalculated each time through, waste of time, calculate as vector once at beginning)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39859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"/>
                <a:cs typeface="Courier"/>
              </a:rPr>
              <a:t>Doing translation for homework</a:t>
            </a:r>
          </a:p>
        </p:txBody>
      </p:sp>
    </p:spTree>
    <p:extLst>
      <p:ext uri="{BB962C8B-B14F-4D97-AF65-F5344CB8AC3E}">
        <p14:creationId xmlns:p14="http://schemas.microsoft.com/office/powerpoint/2010/main" val="417165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99" y="1307202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Synthetic seismogram produced by Matlab code translated from Fortran.</a:t>
            </a:r>
          </a:p>
        </p:txBody>
      </p:sp>
    </p:spTree>
    <p:extLst>
      <p:ext uri="{BB962C8B-B14F-4D97-AF65-F5344CB8AC3E}">
        <p14:creationId xmlns:p14="http://schemas.microsoft.com/office/powerpoint/2010/main" val="6916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Variables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 err="1">
                <a:latin typeface="Courier"/>
                <a:cs typeface="Courier"/>
              </a:rPr>
              <a:t>whos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Name        Size            Bytes  Class     Attributes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alngth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anpial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cnt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cwt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dmp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dt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k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n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nmode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nstep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scale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space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sxr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sxs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t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tau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tdurat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u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 1x50              400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wn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xrcvr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xsrc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   1x1                 8  double </a:t>
            </a:r>
          </a:p>
        </p:txBody>
      </p:sp>
    </p:spTree>
    <p:extLst>
      <p:ext uri="{BB962C8B-B14F-4D97-AF65-F5344CB8AC3E}">
        <p14:creationId xmlns:p14="http://schemas.microsoft.com/office/powerpoint/2010/main" val="33833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19807</TotalTime>
  <Words>2754</Words>
  <Application>Microsoft Macintosh PowerPoint</Application>
  <PresentationFormat>On-screen Show (4:3)</PresentationFormat>
  <Paragraphs>356</Paragraphs>
  <Slides>33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</vt:lpstr>
      <vt:lpstr>News Gothic MT</vt:lpstr>
      <vt:lpstr>Papyrus</vt:lpstr>
      <vt:lpstr>Symbol</vt:lpstr>
      <vt:lpstr>Wingdings 2</vt:lpstr>
      <vt:lpstr>Breeze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CERI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subject/>
  <dc:creator>Robert Smalley</dc:creator>
  <cp:keywords/>
  <dc:description/>
  <cp:lastModifiedBy>Robert Smalley Jr (rsmalley)</cp:lastModifiedBy>
  <cp:revision>717</cp:revision>
  <dcterms:created xsi:type="dcterms:W3CDTF">2009-11-03T17:16:18Z</dcterms:created>
  <dcterms:modified xsi:type="dcterms:W3CDTF">2019-12-02T04:43:53Z</dcterms:modified>
  <cp:category/>
</cp:coreProperties>
</file>