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3" r:id="rId1"/>
  </p:sldMasterIdLst>
  <p:notesMasterIdLst>
    <p:notesMasterId r:id="rId21"/>
  </p:notesMasterIdLst>
  <p:sldIdLst>
    <p:sldId id="1210" r:id="rId2"/>
    <p:sldId id="1383" r:id="rId3"/>
    <p:sldId id="1384" r:id="rId4"/>
    <p:sldId id="1385" r:id="rId5"/>
    <p:sldId id="1390" r:id="rId6"/>
    <p:sldId id="1386" r:id="rId7"/>
    <p:sldId id="1397" r:id="rId8"/>
    <p:sldId id="1387" r:id="rId9"/>
    <p:sldId id="1402" r:id="rId10"/>
    <p:sldId id="1401" r:id="rId11"/>
    <p:sldId id="1403" r:id="rId12"/>
    <p:sldId id="1404" r:id="rId13"/>
    <p:sldId id="1400" r:id="rId14"/>
    <p:sldId id="1399" r:id="rId15"/>
    <p:sldId id="1391" r:id="rId16"/>
    <p:sldId id="1392" r:id="rId17"/>
    <p:sldId id="1396" r:id="rId18"/>
    <p:sldId id="1394" r:id="rId19"/>
    <p:sldId id="1395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09" autoAdjust="0"/>
    <p:restoredTop sz="88612" autoAdjust="0"/>
  </p:normalViewPr>
  <p:slideViewPr>
    <p:cSldViewPr snapToObjects="1">
      <p:cViewPr varScale="1">
        <p:scale>
          <a:sx n="99" d="100"/>
          <a:sy n="99" d="100"/>
        </p:scale>
        <p:origin x="-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7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printerSettings" Target="printerSettings/printerSettings1.bin"/><Relationship Id="rId23" Type="http://schemas.openxmlformats.org/officeDocument/2006/relationships/presProps" Target="presProps.xml"/><Relationship Id="rId24" Type="http://schemas.openxmlformats.org/officeDocument/2006/relationships/viewProps" Target="viewProps.xml"/><Relationship Id="rId25" Type="http://schemas.openxmlformats.org/officeDocument/2006/relationships/theme" Target="theme/theme1.xml"/><Relationship Id="rId26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9A376A6-D3E5-4E07-B3F0-626681344BD3}" type="datetimeFigureOut">
              <a:rPr lang="en-US"/>
              <a:pPr>
                <a:defRPr/>
              </a:pPr>
              <a:t>9/5/19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34F01EE-C443-44D3-9EAE-71CAC902D2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2E7F6C-6C34-40D8-8DF8-B4BF3A225331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Find returns vector with</a:t>
            </a:r>
            <a:r>
              <a:rPr lang="en-US" baseline="0" dirty="0" smtClean="0"/>
              <a:t> index into memory storage order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 you have vectors</a:t>
            </a:r>
            <a:r>
              <a:rPr lang="en-US" baseline="0" dirty="0" smtClean="0"/>
              <a:t> of row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baseline="0" dirty="0" smtClean="0"/>
              <a:t> </a:t>
            </a:r>
            <a:r>
              <a:rPr lang="en-US" dirty="0" smtClean="0"/>
              <a:t>column</a:t>
            </a:r>
            <a:r>
              <a:rPr lang="en-US" baseline="0" dirty="0" smtClean="0"/>
              <a:t> pairs you have to change them into linear indices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Index=(row-1)*</a:t>
            </a:r>
            <a:r>
              <a:rPr lang="en-US" baseline="0" dirty="0" err="1" smtClean="0"/>
              <a:t>Nrows+col</a:t>
            </a:r>
            <a:r>
              <a:rPr lang="en-US" baseline="0" dirty="0" smtClean="0"/>
              <a:t>(row)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</a:t>
            </a:r>
            <a:r>
              <a:rPr lang="en-US" baseline="0" dirty="0" smtClean="0"/>
              <a:t> sub2ind or calculate it yourself (a la C).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 I get different answers for </a:t>
            </a:r>
            <a:r>
              <a:rPr lang="en-US" dirty="0" err="1" smtClean="0"/>
              <a:t>val</a:t>
            </a:r>
            <a:r>
              <a:rPr lang="en-US" dirty="0" smtClean="0"/>
              <a:t>?</a:t>
            </a:r>
          </a:p>
          <a:p>
            <a:r>
              <a:rPr lang="en-US" dirty="0" smtClean="0"/>
              <a:t>First case </a:t>
            </a:r>
            <a:r>
              <a:rPr lang="mr-IN" dirty="0" smtClean="0"/>
              <a:t>–</a:t>
            </a:r>
            <a:r>
              <a:rPr lang="en-US" dirty="0" smtClean="0"/>
              <a:t> is testing matrix X</a:t>
            </a:r>
          </a:p>
          <a:p>
            <a:r>
              <a:rPr lang="en-US" dirty="0" smtClean="0"/>
              <a:t>Second case </a:t>
            </a:r>
            <a:r>
              <a:rPr lang="mr-IN" dirty="0" smtClean="0"/>
              <a:t>–</a:t>
            </a:r>
            <a:r>
              <a:rPr lang="en-US" dirty="0" smtClean="0"/>
              <a:t> is testing logical matrix, whose values are 0 and 1, resulting from X==0 test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Finds elements meeting the condition</a:t>
            </a:r>
            <a:r>
              <a:rPr lang="en-US" baseline="0" dirty="0" smtClean="0"/>
              <a:t> and sets them equal to </a:t>
            </a:r>
            <a:r>
              <a:rPr lang="en-US" baseline="0" dirty="0" err="1" smtClean="0"/>
              <a:t>rhs</a:t>
            </a:r>
            <a:r>
              <a:rPr lang="en-US" baseline="0" dirty="0" smtClean="0"/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Pull stuff out of middle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</a:t>
            </a:r>
            <a:r>
              <a:rPr lang="en-US" baseline="0" dirty="0" smtClean="0"/>
              <a:t> and v can be single variables or vectors</a:t>
            </a:r>
          </a:p>
          <a:p>
            <a:r>
              <a:rPr lang="en-US" baseline="0" dirty="0" smtClean="0"/>
              <a:t>Note </a:t>
            </a:r>
            <a:r>
              <a:rPr lang="mr-IN" baseline="0" dirty="0" smtClean="0"/>
              <a:t>–</a:t>
            </a:r>
            <a:r>
              <a:rPr lang="en-US" baseline="0" dirty="0" smtClean="0"/>
              <a:t> with u and v being 1x2 you get 4 outputs </a:t>
            </a:r>
            <a:r>
              <a:rPr lang="mr-IN" baseline="0" dirty="0" smtClean="0"/>
              <a:t>–</a:t>
            </a:r>
            <a:r>
              <a:rPr lang="en-US" baseline="0" dirty="0" smtClean="0"/>
              <a:t> not 2. See previous discussion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variable</a:t>
            </a:r>
            <a:r>
              <a:rPr lang="en-US" baseline="0" dirty="0" smtClean="0"/>
              <a:t> number of inputs to function</a:t>
            </a:r>
          </a:p>
          <a:p>
            <a:r>
              <a:rPr lang="en-US" baseline="0" dirty="0" err="1" smtClean="0"/>
              <a:t>nargin</a:t>
            </a:r>
            <a:r>
              <a:rPr lang="en-US" baseline="0" dirty="0" smtClean="0"/>
              <a:t> has the number of arguments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if</a:t>
            </a:r>
            <a:r>
              <a:rPr lang="en-US" baseline="0" dirty="0" smtClean="0"/>
              <a:t> first argument is a matrix?</a:t>
            </a:r>
          </a:p>
          <a:p>
            <a:r>
              <a:rPr lang="en-US" baseline="0" dirty="0" smtClean="0"/>
              <a:t>No second argument </a:t>
            </a:r>
            <a:r>
              <a:rPr lang="mr-IN" baseline="0" dirty="0" smtClean="0"/>
              <a:t>–</a:t>
            </a:r>
            <a:r>
              <a:rPr lang="en-US" baseline="0" dirty="0" smtClean="0"/>
              <a:t> y is scalar and can so </a:t>
            </a:r>
            <a:r>
              <a:rPr lang="en-US" baseline="0" dirty="0" err="1" smtClean="0"/>
              <a:t>x.^scalar</a:t>
            </a:r>
            <a:endParaRPr lang="en-US" baseline="0" dirty="0" smtClean="0"/>
          </a:p>
          <a:p>
            <a:r>
              <a:rPr lang="en-US" baseline="0" dirty="0" smtClean="0"/>
              <a:t>Second argument is scalar </a:t>
            </a:r>
            <a:r>
              <a:rPr lang="mr-IN" baseline="0" dirty="0" smtClean="0"/>
              <a:t>–</a:t>
            </a:r>
            <a:r>
              <a:rPr lang="en-US" baseline="0" dirty="0" smtClean="0"/>
              <a:t> same as default</a:t>
            </a:r>
          </a:p>
          <a:p>
            <a:r>
              <a:rPr lang="en-US" baseline="0" dirty="0" smtClean="0"/>
              <a:t>Second argument is vector </a:t>
            </a:r>
            <a:r>
              <a:rPr lang="mr-IN" baseline="0" dirty="0" smtClean="0"/>
              <a:t>–</a:t>
            </a:r>
            <a:r>
              <a:rPr lang="en-US" baseline="0" dirty="0" smtClean="0"/>
              <a:t> if matrix </a:t>
            </a:r>
            <a:r>
              <a:rPr lang="en-US" baseline="0" dirty="0" err="1" smtClean="0"/>
              <a:t>MxN</a:t>
            </a:r>
            <a:r>
              <a:rPr lang="en-US" baseline="0" dirty="0" smtClean="0"/>
              <a:t> matches Mx1 or 1xN, does it column or row wise</a:t>
            </a:r>
          </a:p>
          <a:p>
            <a:r>
              <a:rPr lang="en-US" baseline="0" dirty="0" smtClean="0"/>
              <a:t>Second argument is matrix </a:t>
            </a:r>
            <a:r>
              <a:rPr lang="mr-IN" baseline="0" dirty="0" smtClean="0"/>
              <a:t>–</a:t>
            </a:r>
            <a:r>
              <a:rPr lang="en-US" baseline="0" dirty="0" smtClean="0"/>
              <a:t> has to be same size </a:t>
            </a:r>
            <a:r>
              <a:rPr lang="en-US" baseline="0" dirty="0" err="1" smtClean="0"/>
              <a:t>MxN</a:t>
            </a:r>
            <a:r>
              <a:rPr lang="en-US" baseline="0" dirty="0" smtClean="0"/>
              <a:t> (cant be 1xNM or NMx1)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Red </a:t>
            </a:r>
            <a:r>
              <a:rPr lang="mr-IN" baseline="0" dirty="0" smtClean="0"/>
              <a:t>–</a:t>
            </a:r>
            <a:r>
              <a:rPr lang="en-US" baseline="0" dirty="0" smtClean="0"/>
              <a:t> doing something useful</a:t>
            </a:r>
          </a:p>
          <a:p>
            <a:r>
              <a:rPr lang="en-US" baseline="0" dirty="0" smtClean="0"/>
              <a:t>Green </a:t>
            </a:r>
            <a:r>
              <a:rPr lang="mr-IN" baseline="0" dirty="0" smtClean="0"/>
              <a:t>–</a:t>
            </a:r>
            <a:r>
              <a:rPr lang="en-US" baseline="0" dirty="0" smtClean="0"/>
              <a:t> overhead </a:t>
            </a:r>
            <a:r>
              <a:rPr lang="mr-IN" baseline="0" dirty="0" smtClean="0"/>
              <a:t>–</a:t>
            </a:r>
            <a:r>
              <a:rPr lang="en-US" baseline="0" dirty="0" smtClean="0"/>
              <a:t> documentation</a:t>
            </a:r>
          </a:p>
          <a:p>
            <a:r>
              <a:rPr lang="en-US" baseline="0" dirty="0" smtClean="0"/>
              <a:t>Blue </a:t>
            </a:r>
            <a:r>
              <a:rPr lang="mr-IN" baseline="0" dirty="0" smtClean="0"/>
              <a:t>–</a:t>
            </a:r>
            <a:r>
              <a:rPr lang="en-US" baseline="0" dirty="0" smtClean="0"/>
              <a:t> overhead </a:t>
            </a:r>
            <a:r>
              <a:rPr lang="mr-IN" baseline="0" dirty="0" smtClean="0"/>
              <a:t>–</a:t>
            </a:r>
            <a:r>
              <a:rPr lang="en-US" baseline="0" dirty="0" smtClean="0"/>
              <a:t> testing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Applies the test to each element of a</a:t>
            </a:r>
            <a:r>
              <a:rPr lang="en-US" baseline="0" dirty="0" smtClean="0"/>
              <a:t> and returns a matrix of logical values with the result of the test: true=1 false=0</a:t>
            </a:r>
          </a:p>
          <a:p>
            <a:r>
              <a:rPr lang="en-US" baseline="0" dirty="0" smtClean="0"/>
              <a:t>To get the values </a:t>
            </a:r>
            <a:r>
              <a:rPr lang="mr-IN" baseline="0" dirty="0" smtClean="0"/>
              <a:t>–</a:t>
            </a:r>
            <a:r>
              <a:rPr lang="en-US" baseline="0" dirty="0" smtClean="0"/>
              <a:t> can use matrix b</a:t>
            </a:r>
          </a:p>
          <a:p>
            <a:r>
              <a:rPr lang="en-US" baseline="0" dirty="0" smtClean="0"/>
              <a:t>Note output is vector and possibly a different size.</a:t>
            </a:r>
          </a:p>
          <a:p>
            <a:r>
              <a:rPr lang="en-US" baseline="0" dirty="0" smtClean="0"/>
              <a:t>I can’t get back to the elements (index) of the original vector.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Applies the test to each element of a</a:t>
            </a:r>
            <a:r>
              <a:rPr lang="en-US" baseline="0" dirty="0" smtClean="0"/>
              <a:t> and returns the ones that pass.</a:t>
            </a:r>
          </a:p>
          <a:p>
            <a:r>
              <a:rPr lang="en-US" baseline="0" dirty="0" smtClean="0"/>
              <a:t>Note output is vector and possibly a different size.</a:t>
            </a:r>
          </a:p>
          <a:p>
            <a:r>
              <a:rPr lang="en-US" baseline="0" dirty="0" smtClean="0"/>
              <a:t>I can’t get back to the elements (index) of the original vector.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Unfortunately this is for your own edification as you can’t use row and col directly to get the elements!!</a:t>
            </a:r>
            <a:r>
              <a:rPr lang="en-US" baseline="0" dirty="0" smtClean="0"/>
              <a:t> </a:t>
            </a:r>
          </a:p>
          <a:p>
            <a:r>
              <a:rPr lang="en-US" dirty="0" smtClean="0"/>
              <a:t>Applies the test to each element of a</a:t>
            </a:r>
            <a:r>
              <a:rPr lang="en-US" baseline="0" dirty="0" smtClean="0"/>
              <a:t> and returns the ones that pass.</a:t>
            </a:r>
          </a:p>
          <a:p>
            <a:r>
              <a:rPr lang="en-US" baseline="0" dirty="0" smtClean="0"/>
              <a:t>Note output is 2 vectors.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Row column used to do something useful </a:t>
            </a:r>
            <a:r>
              <a:rPr lang="mr-IN" baseline="0" dirty="0" smtClean="0"/>
              <a:t>–</a:t>
            </a:r>
            <a:r>
              <a:rPr lang="en-US" baseline="0" dirty="0" smtClean="0"/>
              <a:t> gave back elements row(k),col(k), now does singleton expansion and gives back all combos.</a:t>
            </a:r>
          </a:p>
          <a:p>
            <a:r>
              <a:rPr lang="en-US" baseline="0" dirty="0" smtClean="0"/>
              <a:t>Have to use linear form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4F01EE-C443-44D3-9EAE-71CAC902D26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443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05EEC8-D7C8-4688-A073-2CC0B8BECFC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EC82C-7BC1-4EA3-AC79-BDA77519A6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DD7FED-780D-4452-B1F4-43107F077C23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06531A-BB3F-44D8-8C65-1B9BC6B999F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02E4E09-6FBE-4ACC-A950-DC5ACDDFF48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818591-495D-4D96-94BF-9597B70F0C0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90377E9-DC1B-45E8-9B55-F4515F5E050C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20A88F-6CBB-453D-A3C2-74CC66BEA9F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821BE-52E4-4689-B474-CBD81C6C3D15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457F9A-FF8A-4100-9B42-8E71504B144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117D49-507B-4DF8-911D-E78FB403848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1B150FC-908B-48FB-B452-A12F83B826D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8771E78-C563-43BD-BAE2-0D5525E0069E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3D7BAA-2CAA-4AE1-9716-2C2A9DC317E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1F01B06-7AA7-4450-A9F6-632A439CDF3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537174-D385-47DD-8DF2-9AD4B85C400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66EAEC-E3BF-466B-8FA6-588919D385BC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37E64E1-1AE7-4BAC-9A39-CA063E714CF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7BB435-8F3A-4190-9B85-3BD587BC7789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91C1B-EF7A-42E6-ABAC-5D08E6C41F3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0BF324-6661-4879-8251-DDC0BF2C0F5F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463F21-4C82-4ED0-8508-218714D3C6B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4CCE0DB-0213-4D74-866E-870F324ABC1B}" type="datetimeFigureOut">
              <a:rPr lang="en-US" smtClean="0"/>
              <a:pPr>
                <a:defRPr/>
              </a:pPr>
              <a:t>9/5/19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2FA1BB7-7B28-4817-A3C0-A42D4AD7EF8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7699" y="536709"/>
            <a:ext cx="9144000" cy="6678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dirty="0">
                <a:latin typeface="Papyrus"/>
                <a:cs typeface="Papyrus"/>
              </a:rPr>
              <a:t>CERI-7104/CIVL-8126 Data Analysis in Geophysics</a:t>
            </a:r>
          </a:p>
          <a:p>
            <a:pPr algn="ctr">
              <a:defRPr/>
            </a:pPr>
            <a:endParaRPr lang="en-US" sz="4000" dirty="0" smtClean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Programming.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Digital “math”.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 smtClean="0">
                <a:latin typeface="Papyrus"/>
              </a:rPr>
              <a:t>Continue Introduction to Matlab.</a:t>
            </a:r>
          </a:p>
          <a:p>
            <a:pPr algn="ctr">
              <a:defRPr/>
            </a:pPr>
            <a:endParaRPr lang="en-US" sz="4000" dirty="0">
              <a:latin typeface="Papyrus"/>
            </a:endParaRPr>
          </a:p>
          <a:p>
            <a:pPr algn="ctr">
              <a:defRPr/>
            </a:pPr>
            <a:r>
              <a:rPr lang="en-US" sz="4000" dirty="0">
                <a:latin typeface="Papyrus"/>
              </a:rPr>
              <a:t>Lab – </a:t>
            </a:r>
            <a:r>
              <a:rPr lang="en-US" sz="4000" dirty="0" smtClean="0">
                <a:latin typeface="Papyrus"/>
              </a:rPr>
              <a:t>4a, </a:t>
            </a:r>
            <a:r>
              <a:rPr lang="en-US" sz="4000" dirty="0">
                <a:latin typeface="Papyrus"/>
              </a:rPr>
              <a:t>09/</a:t>
            </a:r>
            <a:r>
              <a:rPr lang="en-US" sz="4000" dirty="0" smtClean="0">
                <a:latin typeface="Papyrus"/>
              </a:rPr>
              <a:t>05/</a:t>
            </a:r>
            <a:r>
              <a:rPr lang="en-US" sz="4000" dirty="0">
                <a:latin typeface="Papyrus"/>
              </a:rPr>
              <a:t>19</a:t>
            </a:r>
          </a:p>
          <a:p>
            <a:pPr algn="ctr">
              <a:defRPr/>
            </a:pPr>
            <a:r>
              <a:rPr lang="en-US" sz="4000" dirty="0">
                <a:latin typeface="Papyrus"/>
              </a:rPr>
              <a:t/>
            </a:r>
            <a:br>
              <a:rPr lang="en-US" sz="4000" dirty="0">
                <a:latin typeface="Papyrus"/>
              </a:rPr>
            </a:br>
            <a:endParaRPr lang="en-US" sz="4000" dirty="0">
              <a:latin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515473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Pulling values out of 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can only do this using linear indices.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3200" dirty="0" smtClean="0">
                <a:latin typeface="Courier"/>
                <a:cs typeface="Courier"/>
              </a:rPr>
              <a:t>&gt;&gt; a=rand(3)</a:t>
            </a:r>
          </a:p>
          <a:p>
            <a:r>
              <a:rPr lang="mr-IN" dirty="0" smtClean="0">
                <a:latin typeface="Courier"/>
                <a:cs typeface="Courier"/>
              </a:rPr>
              <a:t>a =</a:t>
            </a:r>
          </a:p>
          <a:p>
            <a:r>
              <a:rPr lang="mr-IN" dirty="0" smtClean="0">
                <a:latin typeface="Courier"/>
                <a:cs typeface="Courier"/>
              </a:rPr>
              <a:t>   0.033603836066429   0.530864280694127   0.819981222781941</a:t>
            </a:r>
          </a:p>
          <a:p>
            <a:r>
              <a:rPr lang="mr-IN" dirty="0" smtClean="0">
                <a:latin typeface="Courier"/>
                <a:cs typeface="Courier"/>
              </a:rPr>
              <a:t>   0.068806099118051   0.654445707757066   0.718358943205884</a:t>
            </a:r>
          </a:p>
          <a:p>
            <a:r>
              <a:rPr lang="mr-IN" dirty="0" smtClean="0">
                <a:latin typeface="Courier"/>
                <a:cs typeface="Courier"/>
              </a:rPr>
              <a:t>   0.319599735180496   0.407619197041153   0.968649330231094</a:t>
            </a:r>
          </a:p>
          <a:p>
            <a:r>
              <a:rPr lang="mr-IN" sz="3200" dirty="0" smtClean="0">
                <a:latin typeface="Courier"/>
                <a:cs typeface="Courier"/>
              </a:rPr>
              <a:t>&gt;&gt; lindx=find(a&lt;.5)</a:t>
            </a:r>
          </a:p>
          <a:p>
            <a:r>
              <a:rPr lang="mr-IN" dirty="0" smtClean="0">
                <a:latin typeface="Courier"/>
                <a:cs typeface="Courier"/>
              </a:rPr>
              <a:t>lindx =</a:t>
            </a:r>
          </a:p>
          <a:p>
            <a:r>
              <a:rPr lang="mr-IN" dirty="0" smtClean="0">
                <a:latin typeface="Courier"/>
                <a:cs typeface="Courier"/>
              </a:rPr>
              <a:t>     1</a:t>
            </a:r>
          </a:p>
          <a:p>
            <a:r>
              <a:rPr lang="mr-IN" dirty="0" smtClean="0">
                <a:latin typeface="Courier"/>
                <a:cs typeface="Courier"/>
              </a:rPr>
              <a:t>     2</a:t>
            </a:r>
          </a:p>
          <a:p>
            <a:r>
              <a:rPr lang="mr-IN" dirty="0" smtClean="0">
                <a:latin typeface="Courier"/>
                <a:cs typeface="Courier"/>
              </a:rPr>
              <a:t>     3</a:t>
            </a:r>
          </a:p>
          <a:p>
            <a:r>
              <a:rPr lang="mr-IN" dirty="0" smtClean="0">
                <a:latin typeface="Courier"/>
                <a:cs typeface="Courier"/>
              </a:rPr>
              <a:t>     6</a:t>
            </a:r>
          </a:p>
          <a:p>
            <a:r>
              <a:rPr lang="mr-IN" sz="3200" dirty="0" smtClean="0">
                <a:latin typeface="Courier"/>
                <a:cs typeface="Courier"/>
              </a:rPr>
              <a:t>&gt;&gt; a(lindx)</a:t>
            </a:r>
          </a:p>
          <a:p>
            <a:r>
              <a:rPr lang="mr-IN" dirty="0" smtClean="0">
                <a:latin typeface="Courier"/>
                <a:cs typeface="Courier"/>
              </a:rPr>
              <a:t>ans =</a:t>
            </a:r>
          </a:p>
          <a:p>
            <a:r>
              <a:rPr lang="mr-IN" dirty="0" smtClean="0">
                <a:latin typeface="Courier"/>
                <a:cs typeface="Courier"/>
              </a:rPr>
              <a:t>   0.033603836066429</a:t>
            </a:r>
          </a:p>
          <a:p>
            <a:r>
              <a:rPr lang="mr-IN" dirty="0" smtClean="0">
                <a:latin typeface="Courier"/>
                <a:cs typeface="Courier"/>
              </a:rPr>
              <a:t>   0.068806099118051</a:t>
            </a:r>
          </a:p>
          <a:p>
            <a:r>
              <a:rPr lang="mr-IN" dirty="0" smtClean="0">
                <a:latin typeface="Courier"/>
                <a:cs typeface="Courier"/>
              </a:rPr>
              <a:t>   0.319599735180496</a:t>
            </a:r>
          </a:p>
          <a:p>
            <a:r>
              <a:rPr lang="mr-IN" dirty="0" smtClean="0">
                <a:latin typeface="Courier"/>
                <a:cs typeface="Courier"/>
              </a:rPr>
              <a:t>   0.407619197041153</a:t>
            </a:r>
          </a:p>
        </p:txBody>
      </p:sp>
    </p:spTree>
    <p:extLst>
      <p:ext uri="{BB962C8B-B14F-4D97-AF65-F5344CB8AC3E}">
        <p14:creationId xmlns:p14="http://schemas.microsoft.com/office/powerpoint/2010/main" val="11468238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6494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Pulling values out of 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can only do this using linear indices.</a:t>
            </a:r>
          </a:p>
          <a:p>
            <a:r>
              <a:rPr lang="mr-IN" sz="3200" dirty="0">
                <a:latin typeface="Courier"/>
                <a:cs typeface="Courier"/>
              </a:rPr>
              <a:t>&gt;&gt; [row col]=find(a&lt;.5)</a:t>
            </a:r>
          </a:p>
          <a:p>
            <a:r>
              <a:rPr lang="mr-IN" dirty="0">
                <a:latin typeface="Courier"/>
                <a:cs typeface="Courier"/>
              </a:rPr>
              <a:t>row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col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sz="3200" dirty="0">
                <a:latin typeface="Courier"/>
                <a:cs typeface="Courier"/>
              </a:rPr>
              <a:t>&gt;&gt; a(sub2ind(size(a),row,col))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0.033603836066429</a:t>
            </a:r>
          </a:p>
          <a:p>
            <a:r>
              <a:rPr lang="mr-IN" dirty="0">
                <a:latin typeface="Courier"/>
                <a:cs typeface="Courier"/>
              </a:rPr>
              <a:t>   0.068806099118051</a:t>
            </a:r>
          </a:p>
          <a:p>
            <a:r>
              <a:rPr lang="mr-IN" dirty="0">
                <a:latin typeface="Courier"/>
                <a:cs typeface="Courier"/>
              </a:rPr>
              <a:t>   0.319599735180496</a:t>
            </a:r>
          </a:p>
          <a:p>
            <a:r>
              <a:rPr lang="mr-IN" dirty="0">
                <a:latin typeface="Courier"/>
                <a:cs typeface="Courier"/>
              </a:rPr>
              <a:t>   0.407619197041153</a:t>
            </a:r>
          </a:p>
          <a:p>
            <a:r>
              <a:rPr lang="mr-IN" dirty="0">
                <a:latin typeface="Courier"/>
                <a:cs typeface="Courier"/>
              </a:rPr>
              <a:t>&gt;&gt; 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242658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5324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Pulling values out of 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Matlab can only do this using linear indices</a:t>
            </a:r>
            <a:r>
              <a:rPr lang="en-US" sz="3200" dirty="0" smtClean="0">
                <a:latin typeface="Papyrus"/>
                <a:cs typeface="Papyrus"/>
              </a:rPr>
              <a:t>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3200" dirty="0" smtClean="0">
                <a:latin typeface="Courier"/>
                <a:cs typeface="Courier"/>
              </a:rPr>
              <a:t>&gt;</a:t>
            </a:r>
            <a:r>
              <a:rPr lang="mr-IN" sz="3200" dirty="0">
                <a:latin typeface="Courier"/>
                <a:cs typeface="Courier"/>
              </a:rPr>
              <a:t>&gt; sub2ind(size(a),row,col)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     6</a:t>
            </a:r>
          </a:p>
          <a:p>
            <a:r>
              <a:rPr lang="mr-IN" sz="3200" dirty="0">
                <a:latin typeface="Courier"/>
                <a:cs typeface="Courier"/>
              </a:rPr>
              <a:t>&gt;&gt; row.*(col-1)+row</a:t>
            </a:r>
          </a:p>
          <a:p>
            <a:r>
              <a:rPr lang="mr-IN" dirty="0">
                <a:latin typeface="Courier"/>
                <a:cs typeface="Courier"/>
              </a:rPr>
              <a:t>ans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     6</a:t>
            </a:r>
            <a:endParaRPr lang="mr-IN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336605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432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Pulling values out of </a:t>
            </a:r>
            <a:r>
              <a:rPr lang="en-US" sz="3200" dirty="0" smtClean="0">
                <a:latin typeface="Papyrus"/>
                <a:cs typeface="Papyrus"/>
              </a:rPr>
              <a:t>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Find reports position of </a:t>
            </a:r>
            <a:r>
              <a:rPr lang="en-US" sz="3200" dirty="0" smtClean="0">
                <a:latin typeface="Papyrus"/>
                <a:cs typeface="Papyrus"/>
              </a:rPr>
              <a:t>non-zero elements</a:t>
            </a:r>
            <a:endParaRPr lang="en-US" sz="3200" dirty="0" smtClean="0">
              <a:latin typeface="Papyrus"/>
              <a:cs typeface="Papyrus"/>
            </a:endParaRPr>
          </a:p>
          <a:p>
            <a:pPr algn="ctr"/>
            <a:endParaRPr lang="en-US" dirty="0" smtClean="0">
              <a:latin typeface="Courier"/>
              <a:cs typeface="Courier"/>
            </a:endParaRPr>
          </a:p>
          <a:p>
            <a:r>
              <a:rPr lang="de-DE" sz="3200" dirty="0">
                <a:latin typeface="Courier"/>
                <a:cs typeface="Courier"/>
              </a:rPr>
              <a:t>&gt;&gt; X = [1 0 4 -3 0 0 0 8 6];</a:t>
            </a:r>
          </a:p>
          <a:p>
            <a:r>
              <a:rPr lang="de-DE" sz="3200" dirty="0">
                <a:latin typeface="Courier"/>
                <a:cs typeface="Courier"/>
              </a:rPr>
              <a:t>&gt;&gt; [</a:t>
            </a:r>
            <a:r>
              <a:rPr lang="de-DE" sz="3200" dirty="0" err="1">
                <a:latin typeface="Courier"/>
                <a:cs typeface="Courier"/>
              </a:rPr>
              <a:t>row</a:t>
            </a:r>
            <a:r>
              <a:rPr lang="de-DE" sz="3200" dirty="0">
                <a:latin typeface="Courier"/>
                <a:cs typeface="Courier"/>
              </a:rPr>
              <a:t> </a:t>
            </a:r>
            <a:r>
              <a:rPr lang="de-DE" sz="3200" dirty="0" err="1">
                <a:latin typeface="Courier"/>
                <a:cs typeface="Courier"/>
              </a:rPr>
              <a:t>col</a:t>
            </a:r>
            <a:r>
              <a:rPr lang="de-DE" sz="3200" dirty="0">
                <a:latin typeface="Courier"/>
                <a:cs typeface="Courier"/>
              </a:rPr>
              <a:t> </a:t>
            </a:r>
            <a:r>
              <a:rPr lang="de-DE" sz="3200" dirty="0" err="1">
                <a:latin typeface="Courier"/>
                <a:cs typeface="Courier"/>
              </a:rPr>
              <a:t>val</a:t>
            </a:r>
            <a:r>
              <a:rPr lang="de-DE" sz="3200" dirty="0">
                <a:latin typeface="Courier"/>
                <a:cs typeface="Courier"/>
              </a:rPr>
              <a:t>]=find(X)</a:t>
            </a:r>
          </a:p>
          <a:p>
            <a:r>
              <a:rPr lang="de-DE" dirty="0" err="1">
                <a:latin typeface="Courier"/>
                <a:cs typeface="Courier"/>
              </a:rPr>
              <a:t>row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   1     1     1     1     1</a:t>
            </a:r>
          </a:p>
          <a:p>
            <a:r>
              <a:rPr lang="de-DE" dirty="0" err="1">
                <a:latin typeface="Courier"/>
                <a:cs typeface="Courier"/>
              </a:rPr>
              <a:t>col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   1     3     4     8     9</a:t>
            </a:r>
          </a:p>
          <a:p>
            <a:r>
              <a:rPr lang="de-DE" dirty="0" err="1">
                <a:latin typeface="Courier"/>
                <a:cs typeface="Courier"/>
              </a:rPr>
              <a:t>val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   1     4    -3     8     6</a:t>
            </a:r>
          </a:p>
          <a:p>
            <a:r>
              <a:rPr lang="de-DE" sz="3200" dirty="0">
                <a:latin typeface="Courier"/>
                <a:cs typeface="Courier"/>
              </a:rPr>
              <a:t>&gt;&gt; [</a:t>
            </a:r>
            <a:r>
              <a:rPr lang="de-DE" sz="3200" dirty="0" err="1">
                <a:latin typeface="Courier"/>
                <a:cs typeface="Courier"/>
              </a:rPr>
              <a:t>row</a:t>
            </a:r>
            <a:r>
              <a:rPr lang="de-DE" sz="3200" dirty="0">
                <a:latin typeface="Courier"/>
                <a:cs typeface="Courier"/>
              </a:rPr>
              <a:t> </a:t>
            </a:r>
            <a:r>
              <a:rPr lang="de-DE" sz="3200" dirty="0" err="1">
                <a:latin typeface="Courier"/>
                <a:cs typeface="Courier"/>
              </a:rPr>
              <a:t>col</a:t>
            </a:r>
            <a:r>
              <a:rPr lang="de-DE" sz="3200" dirty="0">
                <a:latin typeface="Courier"/>
                <a:cs typeface="Courier"/>
              </a:rPr>
              <a:t> </a:t>
            </a:r>
            <a:r>
              <a:rPr lang="de-DE" sz="3200" dirty="0" err="1">
                <a:latin typeface="Courier"/>
                <a:cs typeface="Courier"/>
              </a:rPr>
              <a:t>val</a:t>
            </a:r>
            <a:r>
              <a:rPr lang="de-DE" sz="3200" dirty="0">
                <a:latin typeface="Courier"/>
                <a:cs typeface="Courier"/>
              </a:rPr>
              <a:t>]= find(X~=0)</a:t>
            </a:r>
          </a:p>
          <a:p>
            <a:r>
              <a:rPr lang="de-DE" dirty="0" err="1">
                <a:latin typeface="Courier"/>
                <a:cs typeface="Courier"/>
              </a:rPr>
              <a:t>row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   1     1     1     1     1</a:t>
            </a:r>
          </a:p>
          <a:p>
            <a:r>
              <a:rPr lang="de-DE" dirty="0" err="1">
                <a:latin typeface="Courier"/>
                <a:cs typeface="Courier"/>
              </a:rPr>
              <a:t>col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   1     3     4     8     9</a:t>
            </a:r>
          </a:p>
          <a:p>
            <a:r>
              <a:rPr lang="de-DE" dirty="0" err="1">
                <a:latin typeface="Courier"/>
                <a:cs typeface="Courier"/>
              </a:rPr>
              <a:t>val</a:t>
            </a:r>
            <a:r>
              <a:rPr lang="de-DE" dirty="0">
                <a:latin typeface="Courier"/>
                <a:cs typeface="Courier"/>
              </a:rPr>
              <a:t> =</a:t>
            </a:r>
          </a:p>
          <a:p>
            <a:r>
              <a:rPr lang="de-DE" dirty="0">
                <a:latin typeface="Courier"/>
                <a:cs typeface="Courier"/>
              </a:rPr>
              <a:t>  </a:t>
            </a:r>
            <a:r>
              <a:rPr lang="de-DE" dirty="0">
                <a:solidFill>
                  <a:srgbClr val="FF0000"/>
                </a:solidFill>
                <a:latin typeface="Courier"/>
                <a:cs typeface="Courier"/>
              </a:rPr>
              <a:t>1×5 </a:t>
            </a:r>
            <a:r>
              <a:rPr lang="de-DE" dirty="0" err="1">
                <a:solidFill>
                  <a:srgbClr val="FF0000"/>
                </a:solidFill>
                <a:latin typeface="Courier"/>
                <a:cs typeface="Courier"/>
              </a:rPr>
              <a:t>logical</a:t>
            </a:r>
            <a:r>
              <a:rPr lang="de-DE" dirty="0">
                <a:solidFill>
                  <a:srgbClr val="FF0000"/>
                </a:solidFill>
                <a:latin typeface="Courier"/>
                <a:cs typeface="Courier"/>
              </a:rPr>
              <a:t> </a:t>
            </a:r>
            <a:r>
              <a:rPr lang="de-DE" dirty="0" err="1">
                <a:solidFill>
                  <a:srgbClr val="FF0000"/>
                </a:solidFill>
                <a:latin typeface="Courier"/>
                <a:cs typeface="Courier"/>
              </a:rPr>
              <a:t>array</a:t>
            </a:r>
            <a:endParaRPr lang="de-DE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de-DE" dirty="0">
                <a:latin typeface="Courier"/>
                <a:cs typeface="Courier"/>
              </a:rPr>
              <a:t>   1   1   1   1   1</a:t>
            </a:r>
            <a:endParaRPr lang="mr-IN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26480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878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Resetting </a:t>
            </a:r>
            <a:r>
              <a:rPr lang="en-US" sz="3200" dirty="0">
                <a:latin typeface="Papyrus"/>
                <a:cs typeface="Papyrus"/>
              </a:rPr>
              <a:t>values </a:t>
            </a:r>
            <a:r>
              <a:rPr lang="en-US" sz="3200" dirty="0" smtClean="0">
                <a:latin typeface="Papyrus"/>
                <a:cs typeface="Papyrus"/>
              </a:rPr>
              <a:t>in matrix based on test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mr-IN" sz="3200" dirty="0">
                <a:latin typeface="Courier"/>
                <a:cs typeface="Courier"/>
              </a:rPr>
              <a:t>&gt;&gt; a=rand(3)</a:t>
            </a:r>
          </a:p>
          <a:p>
            <a:r>
              <a:rPr lang="mr-IN" dirty="0">
                <a:latin typeface="Courier"/>
                <a:cs typeface="Courier"/>
              </a:rPr>
              <a:t>a =</a:t>
            </a:r>
          </a:p>
          <a:p>
            <a:r>
              <a:rPr lang="mr-IN" dirty="0">
                <a:latin typeface="Courier"/>
                <a:cs typeface="Courier"/>
              </a:rPr>
              <a:t>   0.796183873585212   0.335356839962797   0.721227498581740</a:t>
            </a:r>
          </a:p>
          <a:p>
            <a:r>
              <a:rPr lang="mr-IN" dirty="0">
                <a:latin typeface="Courier"/>
                <a:cs typeface="Courier"/>
              </a:rPr>
              <a:t>   0.098712278655574   0.679727951377338   0.106761861607241</a:t>
            </a:r>
          </a:p>
          <a:p>
            <a:r>
              <a:rPr lang="mr-IN" dirty="0">
                <a:latin typeface="Courier"/>
                <a:cs typeface="Courier"/>
              </a:rPr>
              <a:t>   0.261871183870716   0.136553137355370   0.653757348668560</a:t>
            </a:r>
          </a:p>
          <a:p>
            <a:r>
              <a:rPr lang="mr-IN" sz="3200" dirty="0">
                <a:latin typeface="Courier"/>
                <a:cs typeface="Courier"/>
              </a:rPr>
              <a:t>&gt;&gt; a(a&lt;.5)=NaN</a:t>
            </a:r>
          </a:p>
          <a:p>
            <a:r>
              <a:rPr lang="mr-IN" dirty="0">
                <a:latin typeface="Courier"/>
                <a:cs typeface="Courier"/>
              </a:rPr>
              <a:t>a =</a:t>
            </a:r>
          </a:p>
          <a:p>
            <a:r>
              <a:rPr lang="mr-IN" dirty="0">
                <a:latin typeface="Courier"/>
                <a:cs typeface="Courier"/>
              </a:rPr>
              <a:t>   0.796183873585212                 NaN   0.721227498581740</a:t>
            </a:r>
          </a:p>
          <a:p>
            <a:r>
              <a:rPr lang="mr-IN" dirty="0">
                <a:latin typeface="Courier"/>
                <a:cs typeface="Courier"/>
              </a:rPr>
              <a:t>                 NaN   0.679727951377338                 NaN</a:t>
            </a:r>
          </a:p>
          <a:p>
            <a:r>
              <a:rPr lang="mr-IN" dirty="0">
                <a:latin typeface="Courier"/>
                <a:cs typeface="Courier"/>
              </a:rPr>
              <a:t>                 NaN                 NaN   0.653757348668560</a:t>
            </a:r>
          </a:p>
          <a:p>
            <a:r>
              <a:rPr lang="mr-IN" sz="3200" dirty="0">
                <a:latin typeface="Courier"/>
                <a:cs typeface="Courier"/>
              </a:rPr>
              <a:t>&gt;&gt; a(isnan(a))=0</a:t>
            </a:r>
          </a:p>
          <a:p>
            <a:r>
              <a:rPr lang="mr-IN" dirty="0">
                <a:latin typeface="Courier"/>
                <a:cs typeface="Courier"/>
              </a:rPr>
              <a:t>a =</a:t>
            </a:r>
          </a:p>
          <a:p>
            <a:r>
              <a:rPr lang="mr-IN" dirty="0">
                <a:latin typeface="Courier"/>
                <a:cs typeface="Courier"/>
              </a:rPr>
              <a:t>   0.796183873585212                   0   0.721227498581740</a:t>
            </a:r>
          </a:p>
          <a:p>
            <a:r>
              <a:rPr lang="mr-IN" dirty="0">
                <a:latin typeface="Courier"/>
                <a:cs typeface="Courier"/>
              </a:rPr>
              <a:t>                   0   0.679727951377338                   0</a:t>
            </a:r>
          </a:p>
          <a:p>
            <a:r>
              <a:rPr lang="mr-IN" dirty="0">
                <a:latin typeface="Courier"/>
                <a:cs typeface="Courier"/>
              </a:rPr>
              <a:t>                   0                   0   </a:t>
            </a:r>
            <a:r>
              <a:rPr lang="mr-IN" dirty="0" smtClean="0">
                <a:latin typeface="Courier"/>
                <a:cs typeface="Courier"/>
              </a:rPr>
              <a:t>0.653757348668560</a:t>
            </a:r>
            <a:endParaRPr lang="en-US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2207317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Pulling values out of </a:t>
            </a:r>
            <a:r>
              <a:rPr lang="en-US" sz="3200" dirty="0" smtClean="0">
                <a:latin typeface="Papyrus"/>
                <a:cs typeface="Papyrus"/>
              </a:rPr>
              <a:t>matrices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Using colon operator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28787"/>
            <a:ext cx="914196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Courier"/>
                <a:cs typeface="Courier"/>
              </a:rPr>
              <a:t>&gt;&gt; a=</a:t>
            </a:r>
            <a:r>
              <a:rPr lang="de-DE" sz="2800" dirty="0" err="1">
                <a:latin typeface="Courier"/>
                <a:cs typeface="Courier"/>
              </a:rPr>
              <a:t>rand</a:t>
            </a:r>
            <a:r>
              <a:rPr lang="de-DE" sz="2800" dirty="0">
                <a:latin typeface="Courier"/>
                <a:cs typeface="Courier"/>
              </a:rPr>
              <a:t>(4)</a:t>
            </a:r>
          </a:p>
          <a:p>
            <a:r>
              <a:rPr lang="de-DE" sz="1400" dirty="0">
                <a:latin typeface="Courier"/>
                <a:cs typeface="Courier"/>
              </a:rPr>
              <a:t>a =</a:t>
            </a:r>
          </a:p>
          <a:p>
            <a:r>
              <a:rPr lang="de-DE" sz="1400" dirty="0">
                <a:latin typeface="Courier"/>
                <a:cs typeface="Courier"/>
              </a:rPr>
              <a:t>   0.814723686393179   0.632359246225410   0.957506835434298   0.957166948242946</a:t>
            </a:r>
          </a:p>
          <a:p>
            <a:r>
              <a:rPr lang="de-DE" sz="1400" dirty="0">
                <a:latin typeface="Courier"/>
                <a:cs typeface="Courier"/>
              </a:rPr>
              <a:t>   0.905791937075619   0.097540404999410   0.964888535199277   0.485375648722841</a:t>
            </a:r>
          </a:p>
          <a:p>
            <a:r>
              <a:rPr lang="de-DE" sz="1400" dirty="0">
                <a:latin typeface="Courier"/>
                <a:cs typeface="Courier"/>
              </a:rPr>
              <a:t>   0.126986816293506   0.278498218867048   0.157613081677548   0.800280468888800</a:t>
            </a:r>
          </a:p>
          <a:p>
            <a:r>
              <a:rPr lang="de-DE" sz="1400" dirty="0">
                <a:latin typeface="Courier"/>
                <a:cs typeface="Courier"/>
              </a:rPr>
              <a:t>   0.913375856139019   0.546881519204984   0.970592781760616   0.141886338627215</a:t>
            </a:r>
          </a:p>
          <a:p>
            <a:r>
              <a:rPr lang="de-DE" sz="2800" dirty="0" smtClean="0">
                <a:latin typeface="Courier"/>
                <a:cs typeface="Courier"/>
              </a:rPr>
              <a:t>&gt;</a:t>
            </a:r>
            <a:r>
              <a:rPr lang="de-DE" sz="2800" dirty="0">
                <a:latin typeface="Courier"/>
                <a:cs typeface="Courier"/>
              </a:rPr>
              <a:t>&gt; b=a(2:3,2:3)</a:t>
            </a:r>
          </a:p>
          <a:p>
            <a:r>
              <a:rPr lang="de-DE" sz="1400" dirty="0">
                <a:latin typeface="Courier"/>
                <a:cs typeface="Courier"/>
              </a:rPr>
              <a:t>b =</a:t>
            </a:r>
          </a:p>
          <a:p>
            <a:r>
              <a:rPr lang="de-DE" sz="1400" dirty="0">
                <a:latin typeface="Courier"/>
                <a:cs typeface="Courier"/>
              </a:rPr>
              <a:t>   0.097540404999410   0.964888535199277</a:t>
            </a:r>
          </a:p>
          <a:p>
            <a:r>
              <a:rPr lang="de-DE" sz="1400" dirty="0">
                <a:latin typeface="Courier"/>
                <a:cs typeface="Courier"/>
              </a:rPr>
              <a:t>   0.278498218867048   0.157613081677548</a:t>
            </a:r>
          </a:p>
          <a:p>
            <a:r>
              <a:rPr lang="mr-IN" sz="2800" dirty="0">
                <a:latin typeface="Courier"/>
                <a:cs typeface="Courier"/>
              </a:rPr>
              <a:t>&gt;&gt; b=a(1:2:end,1:2:end)</a:t>
            </a:r>
          </a:p>
          <a:p>
            <a:r>
              <a:rPr lang="mr-IN" sz="1400" dirty="0">
                <a:latin typeface="Courier"/>
                <a:cs typeface="Courier"/>
              </a:rPr>
              <a:t>b =</a:t>
            </a:r>
          </a:p>
          <a:p>
            <a:r>
              <a:rPr lang="mr-IN" sz="1400" dirty="0">
                <a:latin typeface="Courier"/>
                <a:cs typeface="Courier"/>
              </a:rPr>
              <a:t>   0.814723686393179   0.957506835434298</a:t>
            </a:r>
          </a:p>
          <a:p>
            <a:r>
              <a:rPr lang="mr-IN" sz="1400" dirty="0">
                <a:latin typeface="Courier"/>
                <a:cs typeface="Courier"/>
              </a:rPr>
              <a:t>   0.126986816293506   0.157613081677548</a:t>
            </a:r>
            <a:endParaRPr lang="es-AR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656040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Papyrus"/>
                <a:cs typeface="Papyrus"/>
              </a:rPr>
              <a:t>Pulling values out of </a:t>
            </a:r>
            <a:r>
              <a:rPr lang="en-US" sz="3200" dirty="0" smtClean="0">
                <a:latin typeface="Papyrus"/>
                <a:cs typeface="Papyrus"/>
              </a:rPr>
              <a:t>matrices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728787"/>
            <a:ext cx="9141968" cy="35394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800" dirty="0">
                <a:latin typeface="Courier"/>
                <a:cs typeface="Courier"/>
              </a:rPr>
              <a:t>&gt;&gt; a=</a:t>
            </a:r>
            <a:r>
              <a:rPr lang="de-DE" sz="2800" dirty="0" err="1">
                <a:latin typeface="Courier"/>
                <a:cs typeface="Courier"/>
              </a:rPr>
              <a:t>rand</a:t>
            </a:r>
            <a:r>
              <a:rPr lang="de-DE" sz="2800" dirty="0">
                <a:latin typeface="Courier"/>
                <a:cs typeface="Courier"/>
              </a:rPr>
              <a:t>(4)</a:t>
            </a:r>
          </a:p>
          <a:p>
            <a:r>
              <a:rPr lang="de-DE" sz="1400" dirty="0">
                <a:latin typeface="Courier"/>
                <a:cs typeface="Courier"/>
              </a:rPr>
              <a:t>a =</a:t>
            </a:r>
          </a:p>
          <a:p>
            <a:r>
              <a:rPr lang="de-DE" sz="1400" dirty="0">
                <a:latin typeface="Courier"/>
                <a:cs typeface="Courier"/>
              </a:rPr>
              <a:t>   0.814723686393179   0.632359246225410   0.957506835434298   0.957166948242946</a:t>
            </a:r>
          </a:p>
          <a:p>
            <a:r>
              <a:rPr lang="de-DE" sz="1400" dirty="0">
                <a:latin typeface="Courier"/>
                <a:cs typeface="Courier"/>
              </a:rPr>
              <a:t>   0.905791937075619   0.097540404999410   0.964888535199277   0.485375648722841</a:t>
            </a:r>
          </a:p>
          <a:p>
            <a:r>
              <a:rPr lang="de-DE" sz="1400" dirty="0">
                <a:latin typeface="Courier"/>
                <a:cs typeface="Courier"/>
              </a:rPr>
              <a:t>   0.126986816293506   0.278498218867048   0.157613081677548   0.800280468888800</a:t>
            </a:r>
          </a:p>
          <a:p>
            <a:r>
              <a:rPr lang="de-DE" sz="1400" dirty="0">
                <a:latin typeface="Courier"/>
                <a:cs typeface="Courier"/>
              </a:rPr>
              <a:t>   0.913375856139019   0.546881519204984   0.970592781760616   0.141886338627215</a:t>
            </a:r>
          </a:p>
          <a:p>
            <a:r>
              <a:rPr lang="mr-IN" sz="2800" dirty="0">
                <a:latin typeface="Courier"/>
                <a:cs typeface="Courier"/>
              </a:rPr>
              <a:t>&gt;&gt; u=[3 2];</a:t>
            </a:r>
          </a:p>
          <a:p>
            <a:r>
              <a:rPr lang="mr-IN" sz="2800" dirty="0">
                <a:latin typeface="Courier"/>
                <a:cs typeface="Courier"/>
              </a:rPr>
              <a:t>&gt;&gt; v=[4 1];</a:t>
            </a:r>
          </a:p>
          <a:p>
            <a:r>
              <a:rPr lang="mr-IN" sz="2800" dirty="0">
                <a:latin typeface="Courier"/>
                <a:cs typeface="Courier"/>
              </a:rPr>
              <a:t>&gt;&gt; b=a(u,v)</a:t>
            </a:r>
          </a:p>
          <a:p>
            <a:r>
              <a:rPr lang="mr-IN" sz="1400" dirty="0">
                <a:latin typeface="Courier"/>
                <a:cs typeface="Courier"/>
              </a:rPr>
              <a:t>b =</a:t>
            </a:r>
          </a:p>
          <a:p>
            <a:r>
              <a:rPr lang="mr-IN" sz="1400" dirty="0">
                <a:latin typeface="Courier"/>
                <a:cs typeface="Courier"/>
              </a:rPr>
              <a:t>   0.800280468888800   0.126986816293506</a:t>
            </a:r>
          </a:p>
          <a:p>
            <a:r>
              <a:rPr lang="mr-IN" sz="1400" dirty="0">
                <a:latin typeface="Courier"/>
                <a:cs typeface="Courier"/>
              </a:rPr>
              <a:t>   0.485375648722841   0.905791937075619</a:t>
            </a:r>
            <a:endParaRPr lang="es-AR" sz="1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39692802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30733"/>
            <a:ext cx="9141968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apyrus"/>
                <a:cs typeface="Papyrus"/>
              </a:rPr>
              <a:t>Colon use</a:t>
            </a:r>
          </a:p>
          <a:p>
            <a:endParaRPr lang="en-US" sz="2800" dirty="0" smtClean="0">
              <a:latin typeface="Papyrus"/>
              <a:cs typeface="Papyrus"/>
            </a:endParaRPr>
          </a:p>
          <a:p>
            <a:r>
              <a:rPr lang="en-US" sz="2800" dirty="0" smtClean="0">
                <a:latin typeface="Papyrus"/>
                <a:cs typeface="Papyrus"/>
              </a:rPr>
              <a:t>Common </a:t>
            </a:r>
            <a:r>
              <a:rPr lang="en-US" sz="2800" dirty="0">
                <a:latin typeface="Papyrus"/>
                <a:cs typeface="Papyrus"/>
              </a:rPr>
              <a:t>indexing expressions that contain a colon are</a:t>
            </a:r>
            <a:r>
              <a:rPr lang="en-US" sz="2800" dirty="0" smtClean="0">
                <a:latin typeface="Papyrus"/>
                <a:cs typeface="Papyrus"/>
              </a:rPr>
              <a:t>: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>
                <a:latin typeface="Courier"/>
                <a:cs typeface="Courier"/>
              </a:rPr>
              <a:t>A(:,n)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is the nth column of matrix A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>
                <a:latin typeface="Courier"/>
                <a:cs typeface="Courier"/>
              </a:rPr>
              <a:t>A(m,:)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is the </a:t>
            </a:r>
            <a:r>
              <a:rPr lang="en-US" sz="2800" dirty="0" err="1">
                <a:latin typeface="Papyrus"/>
                <a:cs typeface="Papyrus"/>
              </a:rPr>
              <a:t>mth</a:t>
            </a:r>
            <a:r>
              <a:rPr lang="en-US" sz="2800" dirty="0">
                <a:latin typeface="Papyrus"/>
                <a:cs typeface="Papyrus"/>
              </a:rPr>
              <a:t> row of matrix A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>
                <a:latin typeface="Courier"/>
                <a:cs typeface="Courier"/>
              </a:rPr>
              <a:t>A(:,:,p</a:t>
            </a:r>
            <a:r>
              <a:rPr lang="en-US" sz="2800" dirty="0">
                <a:latin typeface="Papyrus"/>
                <a:cs typeface="Papyrus"/>
              </a:rPr>
              <a:t>) is the </a:t>
            </a:r>
            <a:r>
              <a:rPr lang="en-US" sz="2800" dirty="0" err="1">
                <a:latin typeface="Papyrus"/>
                <a:cs typeface="Papyrus"/>
              </a:rPr>
              <a:t>pth</a:t>
            </a:r>
            <a:r>
              <a:rPr lang="en-US" sz="2800" dirty="0">
                <a:latin typeface="Papyrus"/>
                <a:cs typeface="Papyrus"/>
              </a:rPr>
              <a:t> page of three-dimensional array A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>
                <a:latin typeface="Courier"/>
                <a:cs typeface="Courier"/>
              </a:rPr>
              <a:t>A(:)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reshapes all elements of A into a single column vector. H</a:t>
            </a:r>
            <a:r>
              <a:rPr lang="en-US" sz="2800" dirty="0" smtClean="0">
                <a:latin typeface="Papyrus"/>
                <a:cs typeface="Papyrus"/>
              </a:rPr>
              <a:t>as </a:t>
            </a:r>
            <a:r>
              <a:rPr lang="en-US" sz="2800" dirty="0">
                <a:latin typeface="Papyrus"/>
                <a:cs typeface="Papyrus"/>
              </a:rPr>
              <a:t>no effect if A is already a column vector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  <a:endParaRPr lang="en-US" sz="28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297662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-51376"/>
            <a:ext cx="91440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Colon use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630733"/>
            <a:ext cx="9141968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Papyrus"/>
                <a:cs typeface="Papyrus"/>
              </a:rPr>
              <a:t>Common indexing expressions that contain a colon are</a:t>
            </a:r>
            <a:r>
              <a:rPr lang="en-US" sz="2800" dirty="0" smtClean="0">
                <a:latin typeface="Papyrus"/>
                <a:cs typeface="Papyrus"/>
              </a:rPr>
              <a:t>: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 smtClean="0">
                <a:latin typeface="Courier"/>
                <a:cs typeface="Courier"/>
              </a:rPr>
              <a:t>A</a:t>
            </a:r>
            <a:r>
              <a:rPr lang="en-US" sz="2800" dirty="0">
                <a:latin typeface="Courier"/>
                <a:cs typeface="Courier"/>
              </a:rPr>
              <a:t>(:,:)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reshapes all elements of A into a </a:t>
            </a:r>
            <a:r>
              <a:rPr lang="en-US" sz="2800" dirty="0" smtClean="0">
                <a:latin typeface="Papyrus"/>
                <a:cs typeface="Papyrus"/>
              </a:rPr>
              <a:t>2-</a:t>
            </a:r>
            <a:r>
              <a:rPr lang="en-US" sz="2800" dirty="0">
                <a:latin typeface="Papyrus"/>
                <a:cs typeface="Papyrus"/>
              </a:rPr>
              <a:t>dimensional matrix. H</a:t>
            </a:r>
            <a:r>
              <a:rPr lang="en-US" sz="2800" dirty="0" smtClean="0">
                <a:latin typeface="Papyrus"/>
                <a:cs typeface="Papyrus"/>
              </a:rPr>
              <a:t>as </a:t>
            </a:r>
            <a:r>
              <a:rPr lang="en-US" sz="2800" dirty="0">
                <a:latin typeface="Papyrus"/>
                <a:cs typeface="Papyrus"/>
              </a:rPr>
              <a:t>no effect if A is already </a:t>
            </a:r>
            <a:r>
              <a:rPr lang="en-US" sz="2800" dirty="0" smtClean="0">
                <a:latin typeface="Papyrus"/>
                <a:cs typeface="Papyrus"/>
              </a:rPr>
              <a:t>matrix </a:t>
            </a:r>
            <a:r>
              <a:rPr lang="en-US" sz="2800" dirty="0">
                <a:latin typeface="Papyrus"/>
                <a:cs typeface="Papyrus"/>
              </a:rPr>
              <a:t>or vector</a:t>
            </a:r>
            <a:r>
              <a:rPr lang="en-US" sz="2800" dirty="0" smtClean="0">
                <a:latin typeface="Papyrus"/>
                <a:cs typeface="Papyrus"/>
              </a:rPr>
              <a:t>.</a:t>
            </a:r>
          </a:p>
          <a:p>
            <a:endParaRPr lang="en-US" sz="2800" dirty="0">
              <a:latin typeface="Papyrus"/>
              <a:cs typeface="Papyrus"/>
            </a:endParaRPr>
          </a:p>
          <a:p>
            <a:r>
              <a:rPr lang="en-US" sz="2800" dirty="0">
                <a:latin typeface="Courier"/>
                <a:cs typeface="Courier"/>
              </a:rPr>
              <a:t>A(</a:t>
            </a:r>
            <a:r>
              <a:rPr lang="en-US" sz="2800" dirty="0" err="1">
                <a:latin typeface="Courier"/>
                <a:cs typeface="Courier"/>
              </a:rPr>
              <a:t>j:k</a:t>
            </a:r>
            <a:r>
              <a:rPr lang="en-US" sz="2800" dirty="0">
                <a:latin typeface="Courier"/>
                <a:cs typeface="Courier"/>
              </a:rPr>
              <a:t>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uses </a:t>
            </a:r>
            <a:r>
              <a:rPr lang="en-US" sz="2800" dirty="0" smtClean="0">
                <a:latin typeface="Papyrus"/>
                <a:cs typeface="Papyrus"/>
              </a:rPr>
              <a:t>vector</a:t>
            </a:r>
            <a:r>
              <a:rPr lang="en-US" sz="2800" dirty="0" smtClean="0">
                <a:latin typeface="Times"/>
                <a:cs typeface="Times"/>
              </a:rPr>
              <a:t> </a:t>
            </a:r>
            <a:r>
              <a:rPr lang="en-US" sz="2800" dirty="0" err="1">
                <a:latin typeface="Times"/>
                <a:cs typeface="Times"/>
              </a:rPr>
              <a:t>j:k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to index into </a:t>
            </a:r>
            <a:r>
              <a:rPr lang="en-US" sz="2800" dirty="0">
                <a:latin typeface="Courier"/>
                <a:cs typeface="Courier"/>
              </a:rPr>
              <a:t>A </a:t>
            </a:r>
            <a:r>
              <a:rPr lang="en-US" sz="2800" dirty="0">
                <a:latin typeface="Papyrus"/>
                <a:cs typeface="Papyrus"/>
              </a:rPr>
              <a:t>and is therefore equivalent to the vector </a:t>
            </a:r>
            <a:r>
              <a:rPr lang="en-US" sz="2800" dirty="0">
                <a:latin typeface="Courier"/>
                <a:cs typeface="Courier"/>
              </a:rPr>
              <a:t>[A(j)</a:t>
            </a:r>
            <a:r>
              <a:rPr lang="en-US" sz="2800" dirty="0" smtClean="0">
                <a:latin typeface="Courier"/>
                <a:cs typeface="Courier"/>
              </a:rPr>
              <a:t>,A</a:t>
            </a:r>
            <a:r>
              <a:rPr lang="en-US" sz="2800" dirty="0">
                <a:latin typeface="Courier"/>
                <a:cs typeface="Courier"/>
              </a:rPr>
              <a:t>(j+1)</a:t>
            </a:r>
            <a:r>
              <a:rPr lang="en-US" sz="2800" dirty="0" smtClean="0">
                <a:latin typeface="Courier"/>
                <a:cs typeface="Courier"/>
              </a:rPr>
              <a:t>,.</a:t>
            </a:r>
            <a:r>
              <a:rPr lang="en-US" sz="2800" dirty="0">
                <a:latin typeface="Courier"/>
                <a:cs typeface="Courier"/>
              </a:rPr>
              <a:t>.., A(k)]</a:t>
            </a:r>
            <a:r>
              <a:rPr lang="en-US" sz="2800" dirty="0" smtClean="0">
                <a:latin typeface="Times"/>
                <a:cs typeface="Times"/>
              </a:rPr>
              <a:t>.</a:t>
            </a:r>
          </a:p>
          <a:p>
            <a:endParaRPr lang="en-US" sz="2800" dirty="0">
              <a:latin typeface="Times"/>
              <a:cs typeface="Times"/>
            </a:endParaRPr>
          </a:p>
          <a:p>
            <a:r>
              <a:rPr lang="en-US" sz="2800" dirty="0">
                <a:latin typeface="Courier"/>
                <a:cs typeface="Courier"/>
              </a:rPr>
              <a:t>A(:,</a:t>
            </a:r>
            <a:r>
              <a:rPr lang="en-US" sz="2800" dirty="0" err="1">
                <a:latin typeface="Courier"/>
                <a:cs typeface="Courier"/>
              </a:rPr>
              <a:t>j:k</a:t>
            </a:r>
            <a:r>
              <a:rPr lang="en-US" sz="2800" dirty="0">
                <a:latin typeface="Courier"/>
                <a:cs typeface="Courier"/>
              </a:rPr>
              <a:t>)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includes all subscripts in the first dimension but uses the vector </a:t>
            </a:r>
            <a:r>
              <a:rPr lang="en-US" sz="2800" dirty="0" err="1">
                <a:latin typeface="Courier"/>
                <a:cs typeface="Courier"/>
              </a:rPr>
              <a:t>j:k</a:t>
            </a:r>
            <a:r>
              <a:rPr lang="en-US" sz="2800" dirty="0">
                <a:latin typeface="Times"/>
                <a:cs typeface="Times"/>
              </a:rPr>
              <a:t> </a:t>
            </a:r>
            <a:r>
              <a:rPr lang="en-US" sz="2800" dirty="0">
                <a:latin typeface="Papyrus"/>
                <a:cs typeface="Papyrus"/>
              </a:rPr>
              <a:t>to index in the second dimension. This returns a matrix with columns </a:t>
            </a:r>
            <a:r>
              <a:rPr lang="en-US" sz="2800" dirty="0">
                <a:latin typeface="Courier"/>
                <a:cs typeface="Courier"/>
              </a:rPr>
              <a:t>[A(:,j)</a:t>
            </a:r>
            <a:r>
              <a:rPr lang="en-US" sz="2800" dirty="0" smtClean="0">
                <a:latin typeface="Courier"/>
                <a:cs typeface="Courier"/>
              </a:rPr>
              <a:t>,A</a:t>
            </a:r>
            <a:r>
              <a:rPr lang="en-US" sz="2800" dirty="0">
                <a:latin typeface="Courier"/>
                <a:cs typeface="Courier"/>
              </a:rPr>
              <a:t>(:,j+1)</a:t>
            </a:r>
            <a:r>
              <a:rPr lang="en-US" sz="2800" dirty="0" smtClean="0">
                <a:latin typeface="Courier"/>
                <a:cs typeface="Courier"/>
              </a:rPr>
              <a:t>,.</a:t>
            </a:r>
            <a:r>
              <a:rPr lang="en-US" sz="2800" dirty="0">
                <a:latin typeface="Courier"/>
                <a:cs typeface="Courier"/>
              </a:rPr>
              <a:t>..</a:t>
            </a:r>
            <a:r>
              <a:rPr lang="en-US" sz="2800" dirty="0" smtClean="0">
                <a:latin typeface="Courier"/>
                <a:cs typeface="Courier"/>
              </a:rPr>
              <a:t>,A</a:t>
            </a:r>
            <a:r>
              <a:rPr lang="en-US" sz="2800" dirty="0">
                <a:latin typeface="Courier"/>
                <a:cs typeface="Courier"/>
              </a:rPr>
              <a:t>(:,k)]</a:t>
            </a:r>
            <a:r>
              <a:rPr lang="en-US" sz="2800" dirty="0">
                <a:latin typeface="Times"/>
                <a:cs typeface="Time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297643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1968" cy="70480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Papyrus"/>
                <a:cs typeface="Papyrus"/>
              </a:rPr>
              <a:t>Colon use</a:t>
            </a:r>
          </a:p>
          <a:p>
            <a:pPr algn="ctr"/>
            <a:r>
              <a:rPr lang="en-US" sz="2800" dirty="0" smtClean="0">
                <a:latin typeface="Papyrus"/>
                <a:cs typeface="Papyrus"/>
              </a:rPr>
              <a:t>“Collapse” a dimension</a:t>
            </a:r>
          </a:p>
          <a:p>
            <a:endParaRPr lang="en-US" sz="2800" dirty="0">
              <a:latin typeface="Times"/>
              <a:cs typeface="Times"/>
            </a:endParaRPr>
          </a:p>
          <a:p>
            <a:r>
              <a:rPr lang="mr-IN" sz="2800" dirty="0">
                <a:latin typeface="Courier"/>
                <a:cs typeface="Courier"/>
              </a:rPr>
              <a:t>&gt;&gt; a=rand(2,2,2)</a:t>
            </a:r>
          </a:p>
          <a:p>
            <a:r>
              <a:rPr lang="mr-IN" sz="2000" dirty="0">
                <a:latin typeface="Courier"/>
                <a:cs typeface="Courier"/>
              </a:rPr>
              <a:t>a(:,:,1) =</a:t>
            </a:r>
          </a:p>
          <a:p>
            <a:r>
              <a:rPr lang="mr-IN" sz="2000" dirty="0">
                <a:latin typeface="Courier"/>
                <a:cs typeface="Courier"/>
              </a:rPr>
              <a:t>   0.421761282626275   0.792207329559554</a:t>
            </a:r>
          </a:p>
          <a:p>
            <a:r>
              <a:rPr lang="mr-IN" sz="2000" dirty="0">
                <a:latin typeface="Courier"/>
                <a:cs typeface="Courier"/>
              </a:rPr>
              <a:t>   0.915735525189067   0.959492426392903</a:t>
            </a:r>
          </a:p>
          <a:p>
            <a:r>
              <a:rPr lang="mr-IN" sz="2000" dirty="0">
                <a:latin typeface="Courier"/>
                <a:cs typeface="Courier"/>
              </a:rPr>
              <a:t>a(:,:,2) =</a:t>
            </a:r>
          </a:p>
          <a:p>
            <a:r>
              <a:rPr lang="mr-IN" sz="2000" dirty="0">
                <a:latin typeface="Courier"/>
                <a:cs typeface="Courier"/>
              </a:rPr>
              <a:t>   0.655740699156587   0.849129305868777</a:t>
            </a:r>
          </a:p>
          <a:p>
            <a:r>
              <a:rPr lang="mr-IN" sz="2000" dirty="0">
                <a:latin typeface="Courier"/>
                <a:cs typeface="Courier"/>
              </a:rPr>
              <a:t>   0.035711678574190   0.933993247757551</a:t>
            </a:r>
          </a:p>
          <a:p>
            <a:r>
              <a:rPr lang="mr-IN" sz="2800" dirty="0">
                <a:latin typeface="Courier"/>
                <a:cs typeface="Courier"/>
              </a:rPr>
              <a:t>&gt;&gt; a(2,2,:)</a:t>
            </a:r>
          </a:p>
          <a:p>
            <a:r>
              <a:rPr lang="mr-IN" sz="2000" dirty="0">
                <a:latin typeface="Courier"/>
                <a:cs typeface="Courier"/>
              </a:rPr>
              <a:t>ans(:,:,1) =</a:t>
            </a:r>
          </a:p>
          <a:p>
            <a:r>
              <a:rPr lang="mr-IN" sz="2000" dirty="0">
                <a:latin typeface="Courier"/>
                <a:cs typeface="Courier"/>
              </a:rPr>
              <a:t>   0.959492426392903</a:t>
            </a:r>
          </a:p>
          <a:p>
            <a:r>
              <a:rPr lang="mr-IN" sz="2000" dirty="0">
                <a:latin typeface="Courier"/>
                <a:cs typeface="Courier"/>
              </a:rPr>
              <a:t>ans(:,:,2) =</a:t>
            </a:r>
          </a:p>
          <a:p>
            <a:r>
              <a:rPr lang="mr-IN" sz="2000" dirty="0">
                <a:latin typeface="Courier"/>
                <a:cs typeface="Courier"/>
              </a:rPr>
              <a:t>   0.933993247757551</a:t>
            </a:r>
          </a:p>
          <a:p>
            <a:r>
              <a:rPr lang="mr-IN" sz="2800" dirty="0">
                <a:latin typeface="Courier"/>
                <a:cs typeface="Courier"/>
              </a:rPr>
              <a:t>&gt;&gt; a(:,2,2)</a:t>
            </a:r>
          </a:p>
          <a:p>
            <a:r>
              <a:rPr lang="mr-IN" sz="2000" dirty="0">
                <a:latin typeface="Courier"/>
                <a:cs typeface="Courier"/>
              </a:rPr>
              <a:t>ans =</a:t>
            </a:r>
          </a:p>
          <a:p>
            <a:r>
              <a:rPr lang="mr-IN" sz="2000" dirty="0">
                <a:latin typeface="Courier"/>
                <a:cs typeface="Courier"/>
              </a:rPr>
              <a:t>   0.849129305868777</a:t>
            </a:r>
          </a:p>
          <a:p>
            <a:r>
              <a:rPr lang="mr-IN" sz="2000" dirty="0">
                <a:latin typeface="Courier"/>
                <a:cs typeface="Courier"/>
              </a:rPr>
              <a:t>   0.933993247757551</a:t>
            </a:r>
          </a:p>
          <a:p>
            <a:r>
              <a:rPr lang="mr-IN" sz="2000" dirty="0">
                <a:latin typeface="Courier"/>
                <a:cs typeface="Courier"/>
              </a:rPr>
              <a:t>&gt;&gt; </a:t>
            </a:r>
            <a:endParaRPr lang="en-US" sz="20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8220197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endParaRPr lang="en-US" sz="2800" dirty="0" smtClean="0">
              <a:latin typeface="Courier"/>
              <a:cs typeface="Courier"/>
            </a:endParaRPr>
          </a:p>
          <a:p>
            <a:r>
              <a:rPr lang="en-US" sz="2800" dirty="0" smtClean="0">
                <a:latin typeface="Courier"/>
                <a:cs typeface="Courier"/>
              </a:rPr>
              <a:t>function </a:t>
            </a:r>
            <a:r>
              <a:rPr lang="en-US" sz="2800" dirty="0" err="1">
                <a:latin typeface="Courier"/>
                <a:cs typeface="Courier"/>
              </a:rPr>
              <a:t>expval</a:t>
            </a:r>
            <a:r>
              <a:rPr lang="en-US" sz="2800" dirty="0">
                <a:latin typeface="Courier"/>
                <a:cs typeface="Courier"/>
              </a:rPr>
              <a:t> = exponent(x, y)</a:t>
            </a:r>
          </a:p>
          <a:p>
            <a:r>
              <a:rPr lang="en-US" sz="2800" dirty="0">
                <a:latin typeface="Courier"/>
                <a:cs typeface="Courier"/>
              </a:rPr>
              <a:t>    %% raises </a:t>
            </a:r>
            <a:r>
              <a:rPr lang="en-US" sz="2800" dirty="0" smtClean="0">
                <a:latin typeface="Courier"/>
                <a:cs typeface="Courier"/>
              </a:rPr>
              <a:t>elements of input </a:t>
            </a:r>
            <a:r>
              <a:rPr lang="en-US" sz="2800" dirty="0">
                <a:latin typeface="Courier"/>
                <a:cs typeface="Courier"/>
              </a:rPr>
              <a:t>x to </a:t>
            </a:r>
            <a:endParaRPr lang="en-US" sz="2800" dirty="0" smtClean="0">
              <a:latin typeface="Courier"/>
              <a:cs typeface="Courier"/>
            </a:endParaRPr>
          </a:p>
          <a:p>
            <a:r>
              <a:rPr lang="en-US" sz="2800" dirty="0">
                <a:latin typeface="Courier"/>
                <a:cs typeface="Courier"/>
              </a:rPr>
              <a:t> </a:t>
            </a:r>
            <a:r>
              <a:rPr lang="en-US" sz="2800" dirty="0" smtClean="0">
                <a:latin typeface="Courier"/>
                <a:cs typeface="Courier"/>
              </a:rPr>
              <a:t>   %the </a:t>
            </a:r>
            <a:r>
              <a:rPr lang="en-US" sz="2800" dirty="0">
                <a:latin typeface="Courier"/>
                <a:cs typeface="Courier"/>
              </a:rPr>
              <a:t>power </a:t>
            </a:r>
            <a:r>
              <a:rPr lang="en-US" sz="2800" dirty="0" smtClean="0">
                <a:latin typeface="Courier"/>
                <a:cs typeface="Courier"/>
              </a:rPr>
              <a:t>y (</a:t>
            </a:r>
            <a:r>
              <a:rPr lang="en-US" sz="2800" dirty="0">
                <a:latin typeface="Courier"/>
                <a:cs typeface="Courier"/>
              </a:rPr>
              <a:t>default is 2)</a:t>
            </a:r>
          </a:p>
          <a:p>
            <a:r>
              <a:rPr lang="en-US" sz="2800" dirty="0">
                <a:latin typeface="Courier"/>
                <a:cs typeface="Courier"/>
              </a:rPr>
              <a:t>    %inputs are scalar numbers</a:t>
            </a:r>
          </a:p>
          <a:p>
            <a:endParaRPr lang="en-US" sz="2800" dirty="0">
              <a:latin typeface="Courier"/>
              <a:cs typeface="Courier"/>
            </a:endParaRPr>
          </a:p>
          <a:p>
            <a:r>
              <a:rPr lang="en-US" sz="2800" dirty="0">
                <a:latin typeface="Courier"/>
                <a:cs typeface="Courier"/>
              </a:rPr>
              <a:t>    if </a:t>
            </a:r>
            <a:r>
              <a:rPr lang="en-US" sz="2800" dirty="0" err="1">
                <a:latin typeface="Courier"/>
                <a:cs typeface="Courier"/>
              </a:rPr>
              <a:t>nargin</a:t>
            </a:r>
            <a:r>
              <a:rPr lang="en-US" sz="2800" dirty="0">
                <a:latin typeface="Courier"/>
                <a:cs typeface="Courier"/>
              </a:rPr>
              <a:t> == 1</a:t>
            </a:r>
          </a:p>
          <a:p>
            <a:r>
              <a:rPr lang="en-US" sz="2800" dirty="0">
                <a:latin typeface="Courier"/>
                <a:cs typeface="Courier"/>
              </a:rPr>
              <a:t>        y = 2;</a:t>
            </a:r>
          </a:p>
          <a:p>
            <a:r>
              <a:rPr lang="en-US" sz="2800" dirty="0">
                <a:latin typeface="Courier"/>
                <a:cs typeface="Courier"/>
              </a:rPr>
              <a:t>    end</a:t>
            </a:r>
          </a:p>
          <a:p>
            <a:endParaRPr lang="en-US" sz="2800" dirty="0">
              <a:latin typeface="Courier"/>
              <a:cs typeface="Courier"/>
            </a:endParaRPr>
          </a:p>
          <a:p>
            <a:r>
              <a:rPr lang="en-US" sz="2800" dirty="0">
                <a:latin typeface="Courier"/>
                <a:cs typeface="Courier"/>
              </a:rPr>
              <a:t>    </a:t>
            </a:r>
            <a:r>
              <a:rPr lang="en-US" sz="2800" dirty="0" err="1">
                <a:latin typeface="Courier"/>
                <a:cs typeface="Courier"/>
              </a:rPr>
              <a:t>expval</a:t>
            </a:r>
            <a:r>
              <a:rPr lang="en-US" sz="2800" dirty="0">
                <a:latin typeface="Courier"/>
                <a:cs typeface="Courier"/>
              </a:rPr>
              <a:t> = </a:t>
            </a:r>
            <a:r>
              <a:rPr lang="en-US" sz="2800" dirty="0" err="1">
                <a:latin typeface="Courier"/>
                <a:cs typeface="Courier"/>
              </a:rPr>
              <a:t>x^y</a:t>
            </a:r>
            <a:r>
              <a:rPr lang="en-US" sz="2800" dirty="0">
                <a:latin typeface="Courier"/>
                <a:cs typeface="Courier"/>
              </a:rPr>
              <a:t>;</a:t>
            </a:r>
          </a:p>
          <a:p>
            <a:r>
              <a:rPr lang="en-US" sz="2800" dirty="0">
                <a:latin typeface="Courier"/>
                <a:cs typeface="Courier"/>
              </a:rPr>
              <a:t>end</a:t>
            </a:r>
            <a:endParaRPr lang="en-US" sz="2800" dirty="0" smtClean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0972129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152400"/>
            <a:ext cx="9144000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This function has a major weakness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It does not follow MATLAB philosophy of working with MATRICES.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How do we fix this?</a:t>
            </a:r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First we have to define what we want it to do.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Raise all elements to same power?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Raise each element to specified power?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Raise matrix to a specified power”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Choose what to do depending on input?</a:t>
            </a:r>
            <a:endParaRPr lang="en-US" sz="28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931591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3439"/>
            <a:ext cx="9144000" cy="6494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Let’s vectorize our function.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Decide to do element by element (“.”)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es-AR" sz="2400" dirty="0">
                <a:latin typeface="Courier"/>
                <a:cs typeface="Courier"/>
              </a:rPr>
              <a:t>function expval = exponent_vec(x, y)</a:t>
            </a:r>
          </a:p>
          <a:p>
            <a:r>
              <a:rPr lang="es-AR" sz="2400" dirty="0">
                <a:latin typeface="Courier"/>
                <a:cs typeface="Courier"/>
              </a:rPr>
              <a:t>    %% raises input x to the </a:t>
            </a:r>
            <a:endParaRPr lang="es-AR" sz="2400" dirty="0" smtClean="0">
              <a:latin typeface="Courier"/>
              <a:cs typeface="Courier"/>
            </a:endParaRPr>
          </a:p>
          <a:p>
            <a:r>
              <a:rPr lang="es-AR" sz="2400" dirty="0">
                <a:latin typeface="Courier"/>
                <a:cs typeface="Courier"/>
              </a:rPr>
              <a:t> </a:t>
            </a:r>
            <a:r>
              <a:rPr lang="es-AR" sz="2400" dirty="0" smtClean="0">
                <a:latin typeface="Courier"/>
                <a:cs typeface="Courier"/>
              </a:rPr>
              <a:t>   %power </a:t>
            </a:r>
            <a:r>
              <a:rPr lang="es-AR" sz="2400" dirty="0">
                <a:latin typeface="Courier"/>
                <a:cs typeface="Courier"/>
              </a:rPr>
              <a:t>y (default is 2)</a:t>
            </a:r>
          </a:p>
          <a:p>
            <a:r>
              <a:rPr lang="es-AR" sz="2400" dirty="0">
                <a:latin typeface="Courier"/>
                <a:cs typeface="Courier"/>
              </a:rPr>
              <a:t>    %inputs are vectors of matching length </a:t>
            </a:r>
            <a:r>
              <a:rPr lang="es-AR" sz="2400" dirty="0" smtClean="0">
                <a:latin typeface="Courier"/>
                <a:cs typeface="Courier"/>
              </a:rPr>
              <a:t>or</a:t>
            </a:r>
          </a:p>
          <a:p>
            <a:r>
              <a:rPr lang="es-AR" sz="2400" dirty="0">
                <a:latin typeface="Courier"/>
                <a:cs typeface="Courier"/>
              </a:rPr>
              <a:t> </a:t>
            </a:r>
            <a:r>
              <a:rPr lang="es-AR" sz="2400" dirty="0" smtClean="0">
                <a:latin typeface="Courier"/>
                <a:cs typeface="Courier"/>
              </a:rPr>
              <a:t>   % </a:t>
            </a:r>
            <a:r>
              <a:rPr lang="es-AR" sz="2400" dirty="0">
                <a:latin typeface="Courier"/>
                <a:cs typeface="Courier"/>
              </a:rPr>
              <a:t>matrices of matching size</a:t>
            </a:r>
          </a:p>
          <a:p>
            <a:r>
              <a:rPr lang="es-AR" sz="2400" dirty="0">
                <a:latin typeface="Courier"/>
                <a:cs typeface="Courier"/>
              </a:rPr>
              <a:t>    %an n x 1 vector by a 1 x m vector </a:t>
            </a:r>
            <a:r>
              <a:rPr lang="es-AR" sz="2400" dirty="0" smtClean="0">
                <a:latin typeface="Courier"/>
                <a:cs typeface="Courier"/>
              </a:rPr>
              <a:t>will</a:t>
            </a:r>
          </a:p>
          <a:p>
            <a:r>
              <a:rPr lang="es-AR" sz="2400" dirty="0">
                <a:latin typeface="Courier"/>
                <a:cs typeface="Courier"/>
              </a:rPr>
              <a:t> </a:t>
            </a:r>
            <a:r>
              <a:rPr lang="es-AR" sz="2400" dirty="0" smtClean="0">
                <a:latin typeface="Courier"/>
                <a:cs typeface="Courier"/>
              </a:rPr>
              <a:t>  % </a:t>
            </a:r>
            <a:r>
              <a:rPr lang="es-AR" sz="2400" dirty="0">
                <a:latin typeface="Courier"/>
                <a:cs typeface="Courier"/>
              </a:rPr>
              <a:t>produce an n x m matrix </a:t>
            </a:r>
            <a:r>
              <a:rPr lang="es-AR" sz="2400" dirty="0" smtClean="0">
                <a:latin typeface="Courier"/>
                <a:cs typeface="Courier"/>
              </a:rPr>
              <a:t>output</a:t>
            </a:r>
            <a:endParaRPr lang="es-AR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    if nargin == 1</a:t>
            </a:r>
          </a:p>
          <a:p>
            <a:r>
              <a:rPr lang="mr-IN" sz="2400" dirty="0">
                <a:latin typeface="Courier"/>
                <a:cs typeface="Courier"/>
              </a:rPr>
              <a:t>        y = </a:t>
            </a:r>
            <a:r>
              <a:rPr lang="mr-IN" sz="2400" dirty="0" smtClean="0">
                <a:latin typeface="Courier"/>
                <a:cs typeface="Courier"/>
              </a:rPr>
              <a:t>2;</a:t>
            </a:r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    </a:t>
            </a:r>
            <a:r>
              <a:rPr lang="mr-IN" sz="2400" dirty="0" smtClean="0">
                <a:latin typeface="Courier"/>
                <a:cs typeface="Courier"/>
              </a:rPr>
              <a:t>end</a:t>
            </a:r>
            <a:endParaRPr lang="mr-IN" sz="2400" dirty="0">
              <a:latin typeface="Courier"/>
              <a:cs typeface="Courier"/>
            </a:endParaRPr>
          </a:p>
          <a:p>
            <a:r>
              <a:rPr lang="mr-IN" sz="2400" dirty="0">
                <a:latin typeface="Courier"/>
                <a:cs typeface="Courier"/>
              </a:rPr>
              <a:t>    expval = x.^y;</a:t>
            </a:r>
          </a:p>
          <a:p>
            <a:r>
              <a:rPr lang="en-US" sz="2400" dirty="0" smtClean="0">
                <a:latin typeface="Courier"/>
                <a:cs typeface="Courier"/>
              </a:rPr>
              <a:t>end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88695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-36786"/>
            <a:ext cx="9144000" cy="6986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Functions</a:t>
            </a: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Let’s fix it to check the input</a:t>
            </a:r>
          </a:p>
          <a:p>
            <a:r>
              <a:rPr lang="es-AR" sz="2400" dirty="0">
                <a:latin typeface="Courier"/>
                <a:cs typeface="Courier"/>
              </a:rPr>
              <a:t>function expval = exponent_vec(x, y)</a:t>
            </a: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% raises input x to the </a:t>
            </a:r>
            <a:endParaRPr lang="es-AR" sz="2400" dirty="0" smtClean="0">
              <a:solidFill>
                <a:srgbClr val="00FF00"/>
              </a:solidFill>
              <a:latin typeface="Courier"/>
              <a:cs typeface="Courier"/>
            </a:endParaRP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%power 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y (default is 2)</a:t>
            </a: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inputs are vectors of matching length </a:t>
            </a:r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or</a:t>
            </a: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 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matrices of matching size</a:t>
            </a: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an n x 1 vector by a 1 x m vector </a:t>
            </a:r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will</a:t>
            </a:r>
          </a:p>
          <a:p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% </a:t>
            </a:r>
            <a:r>
              <a:rPr lang="es-AR" sz="2400" dirty="0">
                <a:solidFill>
                  <a:srgbClr val="00FF00"/>
                </a:solidFill>
                <a:latin typeface="Courier"/>
                <a:cs typeface="Courier"/>
              </a:rPr>
              <a:t>produce an n x m matrix </a:t>
            </a:r>
            <a:r>
              <a:rPr lang="es-AR" sz="2400" dirty="0" smtClean="0">
                <a:solidFill>
                  <a:srgbClr val="00FF00"/>
                </a:solidFill>
                <a:latin typeface="Courier"/>
                <a:cs typeface="Courier"/>
              </a:rPr>
              <a:t>output</a:t>
            </a:r>
            <a:endParaRPr lang="es-AR" sz="2400" dirty="0">
              <a:solidFill>
                <a:srgbClr val="00FF00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mr-IN" sz="2400" dirty="0" smtClean="0">
                <a:solidFill>
                  <a:srgbClr val="FF0000"/>
                </a:solidFill>
                <a:latin typeface="Courier"/>
                <a:cs typeface="Courier"/>
              </a:rPr>
              <a:t>if </a:t>
            </a:r>
            <a:r>
              <a:rPr lang="mr-IN" sz="2400" dirty="0">
                <a:solidFill>
                  <a:srgbClr val="FF0000"/>
                </a:solidFill>
                <a:latin typeface="Courier"/>
                <a:cs typeface="Courier"/>
              </a:rPr>
              <a:t>nargin == 1</a:t>
            </a: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mr-IN" sz="2400" dirty="0" smtClean="0">
                <a:solidFill>
                  <a:srgbClr val="FF0000"/>
                </a:solidFill>
                <a:latin typeface="Courier"/>
                <a:cs typeface="Courier"/>
              </a:rPr>
              <a:t>y </a:t>
            </a:r>
            <a:r>
              <a:rPr lang="mr-IN" sz="2400" dirty="0">
                <a:solidFill>
                  <a:srgbClr val="FF0000"/>
                </a:solidFill>
                <a:latin typeface="Courier"/>
                <a:cs typeface="Courier"/>
              </a:rPr>
              <a:t>= </a:t>
            </a:r>
            <a:r>
              <a:rPr lang="mr-IN" sz="2400" dirty="0" smtClean="0">
                <a:solidFill>
                  <a:srgbClr val="FF0000"/>
                </a:solidFill>
                <a:latin typeface="Courier"/>
                <a:cs typeface="Courier"/>
              </a:rPr>
              <a:t>2;</a:t>
            </a:r>
            <a:endParaRPr lang="en-US" sz="2400" dirty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elseif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 </a:t>
            </a:r>
            <a:r>
              <a:rPr lang="en-US" sz="2400" dirty="0" err="1" smtClean="0">
                <a:solidFill>
                  <a:srgbClr val="3366FF"/>
                </a:solidFill>
                <a:latin typeface="Courier"/>
                <a:cs typeface="Courier"/>
              </a:rPr>
              <a:t>nargin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 &gt; 2</a:t>
            </a:r>
          </a:p>
          <a:p>
            <a:r>
              <a:rPr lang="en-US" sz="2400" dirty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en-US" sz="2400" dirty="0" smtClean="0">
                <a:solidFill>
                  <a:srgbClr val="3366FF"/>
                </a:solidFill>
                <a:latin typeface="Courier"/>
                <a:cs typeface="Courier"/>
              </a:rPr>
              <a:t>	error</a:t>
            </a:r>
            <a:r>
              <a:rPr lang="en-US" sz="2400" dirty="0">
                <a:solidFill>
                  <a:srgbClr val="3366FF"/>
                </a:solidFill>
                <a:latin typeface="Courier"/>
                <a:cs typeface="Courier"/>
              </a:rPr>
              <a:t>('Wrong number of input arguments')</a:t>
            </a:r>
            <a:endParaRPr lang="mr-IN" sz="2400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dirty="0">
                <a:solidFill>
                  <a:srgbClr val="FF0000"/>
                </a:solidFill>
                <a:latin typeface="Courier"/>
                <a:cs typeface="Courier"/>
              </a:rPr>
              <a:t>	</a:t>
            </a:r>
            <a:r>
              <a:rPr lang="mr-IN" sz="2400" dirty="0" smtClean="0">
                <a:solidFill>
                  <a:srgbClr val="FF0000"/>
                </a:solidFill>
                <a:latin typeface="Courier"/>
                <a:cs typeface="Courier"/>
              </a:rPr>
              <a:t>end</a:t>
            </a:r>
            <a:endParaRPr lang="en-US" sz="2400" dirty="0" smtClean="0">
              <a:solidFill>
                <a:srgbClr val="FF0000"/>
              </a:solidFill>
              <a:latin typeface="Courier"/>
              <a:cs typeface="Courier"/>
            </a:endParaRPr>
          </a:p>
          <a:p>
            <a:r>
              <a:rPr lang="es-AR" sz="2400" dirty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es-AR" sz="2400" dirty="0" smtClean="0">
                <a:solidFill>
                  <a:srgbClr val="3366FF"/>
                </a:solidFill>
                <a:latin typeface="Courier"/>
                <a:cs typeface="Courier"/>
              </a:rPr>
              <a:t>assert</a:t>
            </a:r>
            <a:r>
              <a:rPr lang="es-AR" sz="2400" dirty="0">
                <a:solidFill>
                  <a:srgbClr val="3366FF"/>
                </a:solidFill>
                <a:latin typeface="Courier"/>
                <a:cs typeface="Courier"/>
              </a:rPr>
              <a:t>(isnumeric(x), 'x not numeric')</a:t>
            </a:r>
          </a:p>
          <a:p>
            <a:r>
              <a:rPr lang="es-AR" sz="2400" dirty="0">
                <a:solidFill>
                  <a:srgbClr val="3366FF"/>
                </a:solidFill>
                <a:latin typeface="Courier"/>
                <a:cs typeface="Courier"/>
              </a:rPr>
              <a:t>	</a:t>
            </a:r>
            <a:r>
              <a:rPr lang="es-AR" sz="2400" dirty="0" smtClean="0">
                <a:solidFill>
                  <a:srgbClr val="3366FF"/>
                </a:solidFill>
                <a:latin typeface="Courier"/>
                <a:cs typeface="Courier"/>
              </a:rPr>
              <a:t>assert</a:t>
            </a:r>
            <a:r>
              <a:rPr lang="es-AR" sz="2400" dirty="0">
                <a:solidFill>
                  <a:srgbClr val="3366FF"/>
                </a:solidFill>
                <a:latin typeface="Courier"/>
                <a:cs typeface="Courier"/>
              </a:rPr>
              <a:t>(isnumeric(y), 'y not </a:t>
            </a:r>
            <a:r>
              <a:rPr lang="es-AR" sz="2400" dirty="0" smtClean="0">
                <a:solidFill>
                  <a:srgbClr val="3366FF"/>
                </a:solidFill>
                <a:latin typeface="Courier"/>
                <a:cs typeface="Courier"/>
              </a:rPr>
              <a:t>numeric’)</a:t>
            </a:r>
            <a:endParaRPr lang="mr-IN" sz="2400" dirty="0">
              <a:solidFill>
                <a:srgbClr val="3366FF"/>
              </a:solidFill>
              <a:latin typeface="Courier"/>
              <a:cs typeface="Courier"/>
            </a:endParaRPr>
          </a:p>
          <a:p>
            <a:r>
              <a:rPr lang="en-US" sz="2400" dirty="0">
                <a:latin typeface="Courier"/>
                <a:cs typeface="Courier"/>
              </a:rPr>
              <a:t>	</a:t>
            </a:r>
            <a:r>
              <a:rPr lang="mr-IN" sz="2400" dirty="0" smtClean="0">
                <a:solidFill>
                  <a:srgbClr val="FF0000"/>
                </a:solidFill>
                <a:latin typeface="Courier"/>
                <a:cs typeface="Courier"/>
              </a:rPr>
              <a:t>expval </a:t>
            </a:r>
            <a:r>
              <a:rPr lang="mr-IN" sz="2400" dirty="0">
                <a:solidFill>
                  <a:srgbClr val="FF0000"/>
                </a:solidFill>
                <a:latin typeface="Courier"/>
                <a:cs typeface="Courier"/>
              </a:rPr>
              <a:t>= x.^y;</a:t>
            </a:r>
          </a:p>
          <a:p>
            <a:r>
              <a:rPr lang="en-US" sz="2400" dirty="0" smtClean="0">
                <a:latin typeface="Courier"/>
                <a:cs typeface="Courier"/>
              </a:rPr>
              <a:t>end</a:t>
            </a:r>
            <a:endParaRPr lang="en-US" sz="2400" dirty="0">
              <a:latin typeface="Courier"/>
              <a:cs typeface="Courier"/>
            </a:endParaRPr>
          </a:p>
        </p:txBody>
      </p:sp>
    </p:spTree>
    <p:extLst>
      <p:ext uri="{BB962C8B-B14F-4D97-AF65-F5344CB8AC3E}">
        <p14:creationId xmlns:p14="http://schemas.microsoft.com/office/powerpoint/2010/main" val="2556897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Pulling values out of matrices.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Say I want to find all the elements in a vector/matrix that meet a condition.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There are several ways to do this.</a:t>
            </a:r>
          </a:p>
          <a:p>
            <a:pPr algn="ctr"/>
            <a:endParaRPr lang="en-US" sz="3200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639489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4940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Testing/Pulling values out of matrices.</a:t>
            </a:r>
          </a:p>
          <a:p>
            <a:r>
              <a:rPr lang="de-DE" sz="3200" dirty="0">
                <a:latin typeface="Courier"/>
                <a:cs typeface="Courier"/>
              </a:rPr>
              <a:t>&gt;&gt; a=</a:t>
            </a:r>
            <a:r>
              <a:rPr lang="de-DE" sz="3200" dirty="0" err="1">
                <a:latin typeface="Courier"/>
                <a:cs typeface="Courier"/>
              </a:rPr>
              <a:t>rand</a:t>
            </a:r>
            <a:r>
              <a:rPr lang="de-DE" sz="3200" dirty="0">
                <a:latin typeface="Courier"/>
                <a:cs typeface="Courier"/>
              </a:rPr>
              <a:t>(3)</a:t>
            </a:r>
          </a:p>
          <a:p>
            <a:r>
              <a:rPr lang="de-DE" dirty="0">
                <a:latin typeface="Courier"/>
                <a:cs typeface="Courier"/>
              </a:rPr>
              <a:t>a =</a:t>
            </a:r>
          </a:p>
          <a:p>
            <a:r>
              <a:rPr lang="de-DE" dirty="0">
                <a:latin typeface="Courier"/>
                <a:cs typeface="Courier"/>
              </a:rPr>
              <a:t>   0.296675873218327   0.507858284661118   0.801014622769739</a:t>
            </a:r>
          </a:p>
          <a:p>
            <a:r>
              <a:rPr lang="de-DE" dirty="0">
                <a:latin typeface="Courier"/>
                <a:cs typeface="Courier"/>
              </a:rPr>
              <a:t>   0.318778301925882   0.085515797090044   0.029220277562146</a:t>
            </a:r>
          </a:p>
          <a:p>
            <a:r>
              <a:rPr lang="de-DE" dirty="0">
                <a:latin typeface="Courier"/>
                <a:cs typeface="Courier"/>
              </a:rPr>
              <a:t>   0.424166759713807   0.262482234698333   0.928854139478045</a:t>
            </a:r>
          </a:p>
          <a:p>
            <a:r>
              <a:rPr lang="de-DE" sz="3200" dirty="0">
                <a:latin typeface="Courier"/>
                <a:cs typeface="Courier"/>
              </a:rPr>
              <a:t>&gt;&gt; b=a&lt;.5</a:t>
            </a:r>
          </a:p>
          <a:p>
            <a:r>
              <a:rPr lang="de-DE" dirty="0">
                <a:latin typeface="Courier"/>
                <a:cs typeface="Courier"/>
              </a:rPr>
              <a:t>b =</a:t>
            </a:r>
          </a:p>
          <a:p>
            <a:r>
              <a:rPr lang="de-DE" dirty="0">
                <a:latin typeface="Courier"/>
                <a:cs typeface="Courier"/>
              </a:rPr>
              <a:t>  3×3 </a:t>
            </a:r>
            <a:r>
              <a:rPr lang="de-DE" dirty="0" err="1">
                <a:latin typeface="Courier"/>
                <a:cs typeface="Courier"/>
              </a:rPr>
              <a:t>logical</a:t>
            </a:r>
            <a:r>
              <a:rPr lang="de-DE" dirty="0">
                <a:latin typeface="Courier"/>
                <a:cs typeface="Courier"/>
              </a:rPr>
              <a:t> </a:t>
            </a:r>
            <a:r>
              <a:rPr lang="de-DE" dirty="0" err="1">
                <a:latin typeface="Courier"/>
                <a:cs typeface="Courier"/>
              </a:rPr>
              <a:t>array</a:t>
            </a:r>
            <a:endParaRPr lang="de-DE" dirty="0">
              <a:latin typeface="Courier"/>
              <a:cs typeface="Courier"/>
            </a:endParaRPr>
          </a:p>
          <a:p>
            <a:r>
              <a:rPr lang="de-DE" dirty="0">
                <a:latin typeface="Courier"/>
                <a:cs typeface="Courier"/>
              </a:rPr>
              <a:t>   1   0   0</a:t>
            </a:r>
          </a:p>
          <a:p>
            <a:r>
              <a:rPr lang="de-DE" dirty="0">
                <a:latin typeface="Courier"/>
                <a:cs typeface="Courier"/>
              </a:rPr>
              <a:t>   1   1   1</a:t>
            </a:r>
          </a:p>
          <a:p>
            <a:r>
              <a:rPr lang="de-DE" dirty="0">
                <a:latin typeface="Courier"/>
                <a:cs typeface="Courier"/>
              </a:rPr>
              <a:t>   1   1   0</a:t>
            </a:r>
          </a:p>
          <a:p>
            <a:r>
              <a:rPr lang="de-DE" sz="3200" dirty="0">
                <a:latin typeface="Courier"/>
                <a:cs typeface="Courier"/>
              </a:rPr>
              <a:t>&gt;&gt; c=a(b)</a:t>
            </a:r>
          </a:p>
          <a:p>
            <a:r>
              <a:rPr lang="de-DE" dirty="0">
                <a:latin typeface="Courier"/>
                <a:cs typeface="Courier"/>
              </a:rPr>
              <a:t>c =</a:t>
            </a:r>
          </a:p>
          <a:p>
            <a:r>
              <a:rPr lang="de-DE" dirty="0">
                <a:latin typeface="Courier"/>
                <a:cs typeface="Courier"/>
              </a:rPr>
              <a:t>   0.296675873218327</a:t>
            </a:r>
          </a:p>
          <a:p>
            <a:r>
              <a:rPr lang="de-DE" dirty="0">
                <a:latin typeface="Courier"/>
                <a:cs typeface="Courier"/>
              </a:rPr>
              <a:t>   0.318778301925882</a:t>
            </a:r>
          </a:p>
          <a:p>
            <a:r>
              <a:rPr lang="de-DE" dirty="0">
                <a:latin typeface="Courier"/>
                <a:cs typeface="Courier"/>
              </a:rPr>
              <a:t>   0.424166759713807</a:t>
            </a:r>
          </a:p>
          <a:p>
            <a:r>
              <a:rPr lang="de-DE" dirty="0">
                <a:latin typeface="Courier"/>
                <a:cs typeface="Courier"/>
              </a:rPr>
              <a:t>   0.085515797090044</a:t>
            </a:r>
          </a:p>
          <a:p>
            <a:r>
              <a:rPr lang="de-DE" dirty="0">
                <a:latin typeface="Courier"/>
                <a:cs typeface="Courier"/>
              </a:rPr>
              <a:t>   0.262482234698333</a:t>
            </a:r>
          </a:p>
          <a:p>
            <a:r>
              <a:rPr lang="de-DE" dirty="0">
                <a:latin typeface="Courier"/>
                <a:cs typeface="Courier"/>
              </a:rPr>
              <a:t>   0.029220277562146</a:t>
            </a:r>
            <a:endParaRPr lang="en-US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10915792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6093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Testing/Pulling values out of matrices.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pPr algn="ctr"/>
            <a:r>
              <a:rPr lang="en-US" sz="3200" dirty="0" smtClean="0">
                <a:latin typeface="Papyrus"/>
                <a:cs typeface="Papyrus"/>
              </a:rPr>
              <a:t>Do directly.</a:t>
            </a:r>
            <a:endParaRPr lang="en-US" sz="2400" dirty="0">
              <a:latin typeface="Courier"/>
              <a:cs typeface="Courier"/>
            </a:endParaRPr>
          </a:p>
          <a:p>
            <a:pPr algn="ctr"/>
            <a:endParaRPr lang="en-US" sz="3200" dirty="0" smtClean="0">
              <a:latin typeface="Papyrus"/>
              <a:cs typeface="Papyrus"/>
            </a:endParaRPr>
          </a:p>
          <a:p>
            <a:r>
              <a:rPr lang="de-DE" sz="3200" dirty="0">
                <a:latin typeface="Courier"/>
                <a:cs typeface="Courier"/>
              </a:rPr>
              <a:t>&gt;&gt; a=</a:t>
            </a:r>
            <a:r>
              <a:rPr lang="de-DE" sz="3200" dirty="0" err="1">
                <a:latin typeface="Courier"/>
                <a:cs typeface="Courier"/>
              </a:rPr>
              <a:t>rand</a:t>
            </a:r>
            <a:r>
              <a:rPr lang="de-DE" sz="3200" dirty="0">
                <a:latin typeface="Courier"/>
                <a:cs typeface="Courier"/>
              </a:rPr>
              <a:t>(3)</a:t>
            </a:r>
          </a:p>
          <a:p>
            <a:r>
              <a:rPr lang="de-DE" dirty="0">
                <a:latin typeface="Courier"/>
                <a:cs typeface="Courier"/>
              </a:rPr>
              <a:t>a =</a:t>
            </a:r>
          </a:p>
          <a:p>
            <a:r>
              <a:rPr lang="de-DE" dirty="0">
                <a:latin typeface="Courier"/>
                <a:cs typeface="Courier"/>
              </a:rPr>
              <a:t>   0.296675873218327   0.507858284661118   0.801014622769739</a:t>
            </a:r>
          </a:p>
          <a:p>
            <a:r>
              <a:rPr lang="de-DE" dirty="0">
                <a:latin typeface="Courier"/>
                <a:cs typeface="Courier"/>
              </a:rPr>
              <a:t>   0.318778301925882   0.085515797090044   0.029220277562146</a:t>
            </a:r>
          </a:p>
          <a:p>
            <a:r>
              <a:rPr lang="de-DE" dirty="0">
                <a:latin typeface="Courier"/>
                <a:cs typeface="Courier"/>
              </a:rPr>
              <a:t>   0.424166759713807   0.262482234698333   0.928854139478045</a:t>
            </a:r>
          </a:p>
          <a:p>
            <a:r>
              <a:rPr lang="de-DE" sz="3200" dirty="0" smtClean="0">
                <a:latin typeface="Courier"/>
                <a:cs typeface="Courier"/>
              </a:rPr>
              <a:t>&gt;</a:t>
            </a:r>
            <a:r>
              <a:rPr lang="de-DE" sz="3200" dirty="0">
                <a:latin typeface="Courier"/>
                <a:cs typeface="Courier"/>
              </a:rPr>
              <a:t>&gt; b=a(a&lt;=.5)</a:t>
            </a:r>
          </a:p>
          <a:p>
            <a:r>
              <a:rPr lang="de-DE" dirty="0">
                <a:latin typeface="Courier"/>
                <a:cs typeface="Courier"/>
              </a:rPr>
              <a:t>b =</a:t>
            </a:r>
          </a:p>
          <a:p>
            <a:r>
              <a:rPr lang="de-DE" dirty="0">
                <a:latin typeface="Courier"/>
                <a:cs typeface="Courier"/>
              </a:rPr>
              <a:t>   0.296675873218327</a:t>
            </a:r>
          </a:p>
          <a:p>
            <a:r>
              <a:rPr lang="de-DE" dirty="0">
                <a:latin typeface="Courier"/>
                <a:cs typeface="Courier"/>
              </a:rPr>
              <a:t>   0.318778301925882</a:t>
            </a:r>
          </a:p>
          <a:p>
            <a:r>
              <a:rPr lang="de-DE" dirty="0">
                <a:latin typeface="Courier"/>
                <a:cs typeface="Courier"/>
              </a:rPr>
              <a:t>   0.424166759713807</a:t>
            </a:r>
          </a:p>
          <a:p>
            <a:r>
              <a:rPr lang="de-DE" dirty="0">
                <a:latin typeface="Courier"/>
                <a:cs typeface="Courier"/>
              </a:rPr>
              <a:t>   0.085515797090044</a:t>
            </a:r>
          </a:p>
          <a:p>
            <a:r>
              <a:rPr lang="de-DE" dirty="0">
                <a:latin typeface="Courier"/>
                <a:cs typeface="Courier"/>
              </a:rPr>
              <a:t>   0.262482234698333</a:t>
            </a:r>
          </a:p>
          <a:p>
            <a:r>
              <a:rPr lang="de-DE" dirty="0">
                <a:latin typeface="Courier"/>
                <a:cs typeface="Courier"/>
              </a:rPr>
              <a:t>   0.029220277562146</a:t>
            </a:r>
            <a:endParaRPr lang="en-US" dirty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311332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2032" y="0"/>
            <a:ext cx="91440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Papyrus"/>
                <a:cs typeface="Papyrus"/>
              </a:rPr>
              <a:t>If I want to get the indices so I can keep track of where they came from in 2d</a:t>
            </a:r>
            <a:endParaRPr lang="en-US" sz="3200" dirty="0">
              <a:latin typeface="Papyrus"/>
              <a:cs typeface="Papyrus"/>
            </a:endParaRPr>
          </a:p>
          <a:p>
            <a:r>
              <a:rPr lang="mr-IN" sz="3200" dirty="0">
                <a:latin typeface="Courier"/>
                <a:cs typeface="Courier"/>
              </a:rPr>
              <a:t>&gt;&gt; [row col]=find(a&lt;=.5)</a:t>
            </a:r>
          </a:p>
          <a:p>
            <a:r>
              <a:rPr lang="mr-IN" dirty="0">
                <a:latin typeface="Courier"/>
                <a:cs typeface="Courier"/>
              </a:rPr>
              <a:t>row =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col =</a:t>
            </a:r>
          </a:p>
          <a:p>
            <a:r>
              <a:rPr lang="mr-IN" dirty="0">
                <a:latin typeface="Courier"/>
                <a:cs typeface="Courier"/>
              </a:rPr>
              <a:t>     1</a:t>
            </a:r>
          </a:p>
          <a:p>
            <a:r>
              <a:rPr lang="mr-IN" dirty="0">
                <a:latin typeface="Courier"/>
                <a:cs typeface="Courier"/>
              </a:rPr>
              <a:t>     2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</a:p>
          <a:p>
            <a:r>
              <a:rPr lang="mr-IN" dirty="0">
                <a:latin typeface="Courier"/>
                <a:cs typeface="Courier"/>
              </a:rPr>
              <a:t>     3</a:t>
            </a:r>
            <a:endParaRPr lang="en-US" dirty="0" smtClean="0">
              <a:latin typeface="Courier"/>
              <a:cs typeface="Courier"/>
            </a:endParaRPr>
          </a:p>
          <a:p>
            <a:r>
              <a:rPr lang="es-AR" sz="3200" dirty="0" smtClean="0">
                <a:latin typeface="Papyrus"/>
                <a:cs typeface="Papyrus"/>
              </a:rPr>
              <a:t>Unfortunately</a:t>
            </a:r>
            <a:endParaRPr lang="es-AR" sz="3200" dirty="0"/>
          </a:p>
          <a:p>
            <a:r>
              <a:rPr lang="es-AR" sz="3200" dirty="0">
                <a:latin typeface="Courier"/>
                <a:cs typeface="Courier"/>
              </a:rPr>
              <a:t>a(row,col</a:t>
            </a:r>
            <a:r>
              <a:rPr lang="es-AR" sz="3200" dirty="0" smtClean="0">
                <a:latin typeface="Courier"/>
                <a:cs typeface="Courier"/>
              </a:rPr>
              <a:t>)</a:t>
            </a:r>
            <a:endParaRPr lang="es-AR" sz="3200" dirty="0"/>
          </a:p>
          <a:p>
            <a:r>
              <a:rPr lang="es-AR" sz="3200" dirty="0">
                <a:latin typeface="Papyrus"/>
                <a:cs typeface="Papyrus"/>
              </a:rPr>
              <a:t>is not going to get the elements you want out.</a:t>
            </a:r>
          </a:p>
          <a:p>
            <a:r>
              <a:rPr lang="es-AR" sz="3200" dirty="0">
                <a:latin typeface="Papyrus"/>
                <a:cs typeface="Papyrus"/>
              </a:rPr>
              <a:t>It gives all combinations of the values in row and col (singleton expansion)</a:t>
            </a:r>
          </a:p>
          <a:p>
            <a:pPr algn="ctr"/>
            <a:endParaRPr lang="en-US" sz="3200" dirty="0" smtClean="0">
              <a:latin typeface="Papyrus"/>
              <a:cs typeface="Papyrus"/>
            </a:endParaRPr>
          </a:p>
        </p:txBody>
      </p:sp>
    </p:spTree>
    <p:extLst>
      <p:ext uri="{BB962C8B-B14F-4D97-AF65-F5344CB8AC3E}">
        <p14:creationId xmlns:p14="http://schemas.microsoft.com/office/powerpoint/2010/main" val="2920521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20132</TotalTime>
  <Words>1887</Words>
  <Application>Microsoft Macintosh PowerPoint</Application>
  <PresentationFormat>On-screen Show (4:3)</PresentationFormat>
  <Paragraphs>340</Paragraphs>
  <Slides>19</Slides>
  <Notes>19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Breeze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>CERI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analysis in geophysics</dc:title>
  <dc:subject/>
  <dc:creator>Robert Smalley</dc:creator>
  <cp:keywords/>
  <dc:description/>
  <cp:lastModifiedBy>unknown unknown</cp:lastModifiedBy>
  <cp:revision>785</cp:revision>
  <dcterms:created xsi:type="dcterms:W3CDTF">2009-11-03T17:16:18Z</dcterms:created>
  <dcterms:modified xsi:type="dcterms:W3CDTF">2019-09-05T15:59:42Z</dcterms:modified>
  <cp:category/>
</cp:coreProperties>
</file>