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1"/>
  </p:sldMasterIdLst>
  <p:notesMasterIdLst>
    <p:notesMasterId r:id="rId21"/>
  </p:notesMasterIdLst>
  <p:sldIdLst>
    <p:sldId id="1210" r:id="rId2"/>
    <p:sldId id="1383" r:id="rId3"/>
    <p:sldId id="1384" r:id="rId4"/>
    <p:sldId id="1385" r:id="rId5"/>
    <p:sldId id="1390" r:id="rId6"/>
    <p:sldId id="1386" r:id="rId7"/>
    <p:sldId id="1397" r:id="rId8"/>
    <p:sldId id="1387" r:id="rId9"/>
    <p:sldId id="1402" r:id="rId10"/>
    <p:sldId id="1401" r:id="rId11"/>
    <p:sldId id="1403" r:id="rId12"/>
    <p:sldId id="1404" r:id="rId13"/>
    <p:sldId id="1400" r:id="rId14"/>
    <p:sldId id="1399" r:id="rId15"/>
    <p:sldId id="1391" r:id="rId16"/>
    <p:sldId id="1392" r:id="rId17"/>
    <p:sldId id="1396" r:id="rId18"/>
    <p:sldId id="1394" r:id="rId19"/>
    <p:sldId id="1395" r:id="rId2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9" autoAdjust="0"/>
    <p:restoredTop sz="88612" autoAdjust="0"/>
  </p:normalViewPr>
  <p:slideViewPr>
    <p:cSldViewPr snapToObjects="1">
      <p:cViewPr varScale="1">
        <p:scale>
          <a:sx n="99" d="100"/>
          <a:sy n="99" d="100"/>
        </p:scale>
        <p:origin x="-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07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9A376A6-D3E5-4E07-B3F0-626681344BD3}" type="datetimeFigureOut">
              <a:rPr lang="en-US"/>
              <a:pPr>
                <a:defRPr/>
              </a:pPr>
              <a:t>9/5/19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34F01EE-C443-44D3-9EAE-71CAC902D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61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2E7F6C-6C34-40D8-8DF8-B4BF3A2253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Find returns vector with</a:t>
            </a:r>
            <a:r>
              <a:rPr lang="en-US" baseline="0" dirty="0" smtClean="0"/>
              <a:t> index into memory storage 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have vectors</a:t>
            </a:r>
            <a:r>
              <a:rPr lang="en-US" baseline="0" dirty="0" smtClean="0"/>
              <a:t> of row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baseline="0" dirty="0" smtClean="0"/>
              <a:t> </a:t>
            </a:r>
            <a:r>
              <a:rPr lang="en-US" dirty="0" smtClean="0"/>
              <a:t>column</a:t>
            </a:r>
            <a:r>
              <a:rPr lang="en-US" baseline="0" dirty="0" smtClean="0"/>
              <a:t> pairs you have to change them into linear indices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Index=(row-1)*</a:t>
            </a:r>
            <a:r>
              <a:rPr lang="en-US" baseline="0" dirty="0" err="1" smtClean="0"/>
              <a:t>Nrows+col</a:t>
            </a:r>
            <a:r>
              <a:rPr lang="en-US" baseline="0" dirty="0" smtClean="0"/>
              <a:t>(row)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baseline="0" dirty="0" smtClean="0"/>
              <a:t> sub2ind or calculate it yourself (a la C).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do I get different answers for </a:t>
            </a:r>
            <a:r>
              <a:rPr lang="en-US" dirty="0" err="1" smtClean="0"/>
              <a:t>val</a:t>
            </a:r>
            <a:r>
              <a:rPr lang="en-US" dirty="0" smtClean="0"/>
              <a:t>?</a:t>
            </a:r>
          </a:p>
          <a:p>
            <a:r>
              <a:rPr lang="en-US" dirty="0" smtClean="0"/>
              <a:t>First case </a:t>
            </a:r>
            <a:r>
              <a:rPr lang="mr-IN" dirty="0" smtClean="0"/>
              <a:t>–</a:t>
            </a:r>
            <a:r>
              <a:rPr lang="en-US" dirty="0" smtClean="0"/>
              <a:t> is testing matrix X</a:t>
            </a:r>
          </a:p>
          <a:p>
            <a:r>
              <a:rPr lang="en-US" dirty="0" smtClean="0"/>
              <a:t>Second case </a:t>
            </a:r>
            <a:r>
              <a:rPr lang="mr-IN" dirty="0" smtClean="0"/>
              <a:t>–</a:t>
            </a:r>
            <a:r>
              <a:rPr lang="en-US" dirty="0" smtClean="0"/>
              <a:t> is testing logical matrix, whose values are 0 and 1, resulting from X==0 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Finds elements meeting the condition</a:t>
            </a:r>
            <a:r>
              <a:rPr lang="en-US" baseline="0" dirty="0" smtClean="0"/>
              <a:t> and sets them equal to </a:t>
            </a:r>
            <a:r>
              <a:rPr lang="en-US" baseline="0" dirty="0" err="1" smtClean="0"/>
              <a:t>rhs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Pull stuff out of middle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en-US" baseline="0" dirty="0" smtClean="0"/>
              <a:t> and v can be single variables or vectors</a:t>
            </a:r>
          </a:p>
          <a:p>
            <a:r>
              <a:rPr lang="en-US" baseline="0" dirty="0" smtClean="0"/>
              <a:t>Note </a:t>
            </a:r>
            <a:r>
              <a:rPr lang="mr-IN" baseline="0" dirty="0" smtClean="0"/>
              <a:t>–</a:t>
            </a:r>
            <a:r>
              <a:rPr lang="en-US" baseline="0" dirty="0" smtClean="0"/>
              <a:t> with u and v being 1x2 you get 4 outputs </a:t>
            </a:r>
            <a:r>
              <a:rPr lang="mr-IN" baseline="0" dirty="0" smtClean="0"/>
              <a:t>–</a:t>
            </a:r>
            <a:r>
              <a:rPr lang="en-US" baseline="0" dirty="0" smtClean="0"/>
              <a:t> not 2. See previous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Using variable</a:t>
            </a:r>
            <a:r>
              <a:rPr lang="en-US" baseline="0" dirty="0" smtClean="0"/>
              <a:t> number of inputs to function</a:t>
            </a:r>
          </a:p>
          <a:p>
            <a:r>
              <a:rPr lang="en-US" baseline="0" dirty="0" err="1" smtClean="0"/>
              <a:t>nargin</a:t>
            </a:r>
            <a:r>
              <a:rPr lang="en-US" baseline="0" dirty="0" smtClean="0"/>
              <a:t> has the number of arguments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if</a:t>
            </a:r>
            <a:r>
              <a:rPr lang="en-US" baseline="0" dirty="0" smtClean="0"/>
              <a:t> first argument is a matrix?</a:t>
            </a:r>
          </a:p>
          <a:p>
            <a:r>
              <a:rPr lang="en-US" baseline="0" dirty="0" smtClean="0"/>
              <a:t>No second argument </a:t>
            </a:r>
            <a:r>
              <a:rPr lang="mr-IN" baseline="0" dirty="0" smtClean="0"/>
              <a:t>–</a:t>
            </a:r>
            <a:r>
              <a:rPr lang="en-US" baseline="0" dirty="0" smtClean="0"/>
              <a:t> y is scalar and can so </a:t>
            </a:r>
            <a:r>
              <a:rPr lang="en-US" baseline="0" dirty="0" err="1" smtClean="0"/>
              <a:t>x.^scalar</a:t>
            </a:r>
            <a:endParaRPr lang="en-US" baseline="0" dirty="0" smtClean="0"/>
          </a:p>
          <a:p>
            <a:r>
              <a:rPr lang="en-US" baseline="0" dirty="0" smtClean="0"/>
              <a:t>Second argument is scalar </a:t>
            </a:r>
            <a:r>
              <a:rPr lang="mr-IN" baseline="0" dirty="0" smtClean="0"/>
              <a:t>–</a:t>
            </a:r>
            <a:r>
              <a:rPr lang="en-US" baseline="0" dirty="0" smtClean="0"/>
              <a:t> same as default</a:t>
            </a:r>
          </a:p>
          <a:p>
            <a:r>
              <a:rPr lang="en-US" baseline="0" dirty="0" smtClean="0"/>
              <a:t>Second argument is vector </a:t>
            </a:r>
            <a:r>
              <a:rPr lang="mr-IN" baseline="0" dirty="0" smtClean="0"/>
              <a:t>–</a:t>
            </a:r>
            <a:r>
              <a:rPr lang="en-US" baseline="0" dirty="0" smtClean="0"/>
              <a:t> if matrix </a:t>
            </a:r>
            <a:r>
              <a:rPr lang="en-US" baseline="0" dirty="0" err="1" smtClean="0"/>
              <a:t>MxN</a:t>
            </a:r>
            <a:r>
              <a:rPr lang="en-US" baseline="0" dirty="0" smtClean="0"/>
              <a:t> matches Mx1 or 1xN, does it column or row wise</a:t>
            </a:r>
          </a:p>
          <a:p>
            <a:r>
              <a:rPr lang="en-US" baseline="0" dirty="0" smtClean="0"/>
              <a:t>Second argument is matrix </a:t>
            </a:r>
            <a:r>
              <a:rPr lang="mr-IN" baseline="0" dirty="0" smtClean="0"/>
              <a:t>–</a:t>
            </a:r>
            <a:r>
              <a:rPr lang="en-US" baseline="0" dirty="0" smtClean="0"/>
              <a:t> has to be same size </a:t>
            </a:r>
            <a:r>
              <a:rPr lang="en-US" baseline="0" dirty="0" err="1" smtClean="0"/>
              <a:t>MxN</a:t>
            </a:r>
            <a:r>
              <a:rPr lang="en-US" baseline="0" dirty="0" smtClean="0"/>
              <a:t> (cant be 1xNM or NMx1)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Red </a:t>
            </a:r>
            <a:r>
              <a:rPr lang="mr-IN" baseline="0" dirty="0" smtClean="0"/>
              <a:t>–</a:t>
            </a:r>
            <a:r>
              <a:rPr lang="en-US" baseline="0" dirty="0" smtClean="0"/>
              <a:t> doing something useful</a:t>
            </a:r>
          </a:p>
          <a:p>
            <a:r>
              <a:rPr lang="en-US" baseline="0" dirty="0" smtClean="0"/>
              <a:t>Green </a:t>
            </a:r>
            <a:r>
              <a:rPr lang="mr-IN" baseline="0" dirty="0" smtClean="0"/>
              <a:t>–</a:t>
            </a:r>
            <a:r>
              <a:rPr lang="en-US" baseline="0" dirty="0" smtClean="0"/>
              <a:t> overhead </a:t>
            </a:r>
            <a:r>
              <a:rPr lang="mr-IN" baseline="0" dirty="0" smtClean="0"/>
              <a:t>–</a:t>
            </a:r>
            <a:r>
              <a:rPr lang="en-US" baseline="0" dirty="0" smtClean="0"/>
              <a:t> documentation</a:t>
            </a:r>
          </a:p>
          <a:p>
            <a:r>
              <a:rPr lang="en-US" baseline="0" dirty="0" smtClean="0"/>
              <a:t>Blue </a:t>
            </a:r>
            <a:r>
              <a:rPr lang="mr-IN" baseline="0" dirty="0" smtClean="0"/>
              <a:t>–</a:t>
            </a:r>
            <a:r>
              <a:rPr lang="en-US" baseline="0" dirty="0" smtClean="0"/>
              <a:t> overhead </a:t>
            </a:r>
            <a:r>
              <a:rPr lang="mr-IN" baseline="0" dirty="0" smtClean="0"/>
              <a:t>–</a:t>
            </a:r>
            <a:r>
              <a:rPr lang="en-US" baseline="0" dirty="0" smtClean="0"/>
              <a:t> testing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Applies the test to each element of a</a:t>
            </a:r>
            <a:r>
              <a:rPr lang="en-US" baseline="0" dirty="0" smtClean="0"/>
              <a:t> and returns a matrix of logical values with the result of the test: true=1 false=0</a:t>
            </a:r>
          </a:p>
          <a:p>
            <a:r>
              <a:rPr lang="en-US" baseline="0" dirty="0" smtClean="0"/>
              <a:t>To get the values </a:t>
            </a:r>
            <a:r>
              <a:rPr lang="mr-IN" baseline="0" dirty="0" smtClean="0"/>
              <a:t>–</a:t>
            </a:r>
            <a:r>
              <a:rPr lang="en-US" baseline="0" dirty="0" smtClean="0"/>
              <a:t> can use matrix b</a:t>
            </a:r>
          </a:p>
          <a:p>
            <a:r>
              <a:rPr lang="en-US" baseline="0" dirty="0" smtClean="0"/>
              <a:t>Note output is vector and possibly a different size.</a:t>
            </a:r>
          </a:p>
          <a:p>
            <a:r>
              <a:rPr lang="en-US" baseline="0" dirty="0" smtClean="0"/>
              <a:t>I can’t get back to the elements (index) of the original vector.</a:t>
            </a:r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Applies the test to each element of a</a:t>
            </a:r>
            <a:r>
              <a:rPr lang="en-US" baseline="0" dirty="0" smtClean="0"/>
              <a:t> and returns the ones that pass.</a:t>
            </a:r>
          </a:p>
          <a:p>
            <a:r>
              <a:rPr lang="en-US" baseline="0" dirty="0" smtClean="0"/>
              <a:t>Note output is vector and possibly a different size.</a:t>
            </a:r>
          </a:p>
          <a:p>
            <a:r>
              <a:rPr lang="en-US" baseline="0" dirty="0" smtClean="0"/>
              <a:t>I can’t get back to the elements (index) of the original vector.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Unfortunately this is for your own edification as you can’t use row and col directly to get the elements!!</a:t>
            </a:r>
            <a:r>
              <a:rPr lang="en-US" baseline="0" dirty="0" smtClean="0"/>
              <a:t> </a:t>
            </a:r>
          </a:p>
          <a:p>
            <a:r>
              <a:rPr lang="en-US" dirty="0" smtClean="0"/>
              <a:t>Applies the test to each element of a</a:t>
            </a:r>
            <a:r>
              <a:rPr lang="en-US" baseline="0" dirty="0" smtClean="0"/>
              <a:t> and returns the ones that pass.</a:t>
            </a:r>
          </a:p>
          <a:p>
            <a:r>
              <a:rPr lang="en-US" baseline="0" dirty="0" smtClean="0"/>
              <a:t>Note output is 2 vectors.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Row column used to do something useful </a:t>
            </a:r>
            <a:r>
              <a:rPr lang="mr-IN" baseline="0" dirty="0" smtClean="0"/>
              <a:t>–</a:t>
            </a:r>
            <a:r>
              <a:rPr lang="en-US" baseline="0" dirty="0" smtClean="0"/>
              <a:t> gave back elements row(k),col(k), now does singleton expansion and gives back all combos.</a:t>
            </a:r>
          </a:p>
          <a:p>
            <a:r>
              <a:rPr lang="en-US" baseline="0" dirty="0" smtClean="0"/>
              <a:t>Have to use linear form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5EEC8-D7C8-4688-A073-2CC0B8BECFCF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EC82C-7BC1-4EA3-AC79-BDA77519A6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DD7FED-780D-4452-B1F4-43107F077C23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6531A-BB3F-44D8-8C65-1B9BC6B999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2E4E09-6FBE-4ACC-A950-DC5ACDDFF48B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18591-495D-4D96-94BF-9597B70F0C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377E9-DC1B-45E8-9B55-F4515F5E050C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0A88F-6CBB-453D-A3C2-74CC66BEA9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821BE-52E4-4689-B474-CBD81C6C3D15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57F9A-FF8A-4100-9B42-8E71504B14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117D49-507B-4DF8-911D-E78FB403848F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150FC-908B-48FB-B452-A12F83B826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771E78-C563-43BD-BAE2-0D5525E0069E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D7BAA-2CAA-4AE1-9716-2C2A9DC317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01B06-7AA7-4450-A9F6-632A439CDF3B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37174-D385-47DD-8DF2-9AD4B85C40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66EAEC-E3BF-466B-8FA6-588919D385BC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E64E1-1AE7-4BAC-9A39-CA063E714C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BB435-8F3A-4190-9B85-3BD587BC7789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91C1B-EF7A-42E6-ABAC-5D08E6C41F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0BF324-6661-4879-8251-DDC0BF2C0F5F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63F21-4C82-4ED0-8508-218714D3C6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699" y="536709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Papyrus"/>
                <a:cs typeface="Papyrus"/>
              </a:rPr>
              <a:t>CERI-7104/CIVL-8126 Data Analysis in Geophysics</a:t>
            </a:r>
          </a:p>
          <a:p>
            <a:pPr algn="ctr">
              <a:defRPr/>
            </a:pPr>
            <a:endParaRPr lang="en-US" sz="4000" dirty="0" smtClean="0">
              <a:latin typeface="Papyrus"/>
            </a:endParaRPr>
          </a:p>
          <a:p>
            <a:pPr algn="ctr">
              <a:defRPr/>
            </a:pPr>
            <a:r>
              <a:rPr lang="en-US" sz="4000" dirty="0" smtClean="0">
                <a:latin typeface="Papyrus"/>
              </a:rPr>
              <a:t>Programming.</a:t>
            </a:r>
          </a:p>
          <a:p>
            <a:pPr algn="ctr">
              <a:defRPr/>
            </a:pPr>
            <a:endParaRPr lang="en-US" sz="4000" dirty="0">
              <a:latin typeface="Papyrus"/>
            </a:endParaRPr>
          </a:p>
          <a:p>
            <a:pPr algn="ctr">
              <a:defRPr/>
            </a:pPr>
            <a:r>
              <a:rPr lang="en-US" sz="4000" dirty="0" smtClean="0">
                <a:latin typeface="Papyrus"/>
              </a:rPr>
              <a:t>Digital “math”.</a:t>
            </a:r>
          </a:p>
          <a:p>
            <a:pPr algn="ctr">
              <a:defRPr/>
            </a:pPr>
            <a:endParaRPr lang="en-US" sz="4000" dirty="0">
              <a:latin typeface="Papyrus"/>
            </a:endParaRPr>
          </a:p>
          <a:p>
            <a:pPr algn="ctr">
              <a:defRPr/>
            </a:pPr>
            <a:r>
              <a:rPr lang="en-US" sz="4000" dirty="0" smtClean="0">
                <a:latin typeface="Papyrus"/>
              </a:rPr>
              <a:t>Continue Introduction to Matlab.</a:t>
            </a:r>
          </a:p>
          <a:p>
            <a:pPr algn="ctr">
              <a:defRPr/>
            </a:pPr>
            <a:endParaRPr lang="en-US" sz="4000" dirty="0">
              <a:latin typeface="Papyrus"/>
            </a:endParaRPr>
          </a:p>
          <a:p>
            <a:pPr algn="ctr">
              <a:defRPr/>
            </a:pPr>
            <a:r>
              <a:rPr lang="en-US" sz="4000" dirty="0">
                <a:latin typeface="Papyrus"/>
              </a:rPr>
              <a:t>Lab – </a:t>
            </a:r>
            <a:r>
              <a:rPr lang="en-US" sz="4000" dirty="0" smtClean="0">
                <a:latin typeface="Papyrus"/>
              </a:rPr>
              <a:t>4a, </a:t>
            </a:r>
            <a:r>
              <a:rPr lang="en-US" sz="4000" dirty="0">
                <a:latin typeface="Papyrus"/>
              </a:rPr>
              <a:t>09/</a:t>
            </a:r>
            <a:r>
              <a:rPr lang="en-US" sz="4000" dirty="0" smtClean="0">
                <a:latin typeface="Papyrus"/>
              </a:rPr>
              <a:t>05/</a:t>
            </a:r>
            <a:r>
              <a:rPr lang="en-US" sz="4000" dirty="0">
                <a:latin typeface="Papyrus"/>
              </a:rPr>
              <a:t>19</a:t>
            </a:r>
          </a:p>
          <a:p>
            <a:pPr algn="ctr">
              <a:defRPr/>
            </a:pPr>
            <a:r>
              <a:rPr lang="en-US" sz="4000" dirty="0">
                <a:latin typeface="Papyrus"/>
              </a:rPr>
              <a:t/>
            </a:r>
            <a:br>
              <a:rPr lang="en-US" sz="4000" dirty="0">
                <a:latin typeface="Papyrus"/>
              </a:rPr>
            </a:br>
            <a:endParaRPr lang="en-US" sz="4000" dirty="0">
              <a:latin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515473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Pulling values out of matrices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Matlab can only do this using linear indices.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r>
              <a:rPr lang="mr-IN" sz="3200" dirty="0" smtClean="0">
                <a:latin typeface="Courier"/>
                <a:cs typeface="Courier"/>
              </a:rPr>
              <a:t>&gt;&gt; a=rand(3)</a:t>
            </a:r>
          </a:p>
          <a:p>
            <a:r>
              <a:rPr lang="mr-IN" dirty="0" smtClean="0">
                <a:latin typeface="Courier"/>
                <a:cs typeface="Courier"/>
              </a:rPr>
              <a:t>a =</a:t>
            </a:r>
          </a:p>
          <a:p>
            <a:r>
              <a:rPr lang="mr-IN" dirty="0" smtClean="0">
                <a:latin typeface="Courier"/>
                <a:cs typeface="Courier"/>
              </a:rPr>
              <a:t>   0.033603836066429   0.530864280694127   0.819981222781941</a:t>
            </a:r>
          </a:p>
          <a:p>
            <a:r>
              <a:rPr lang="mr-IN" dirty="0" smtClean="0">
                <a:latin typeface="Courier"/>
                <a:cs typeface="Courier"/>
              </a:rPr>
              <a:t>   0.068806099118051   0.654445707757066   0.718358943205884</a:t>
            </a:r>
          </a:p>
          <a:p>
            <a:r>
              <a:rPr lang="mr-IN" dirty="0" smtClean="0">
                <a:latin typeface="Courier"/>
                <a:cs typeface="Courier"/>
              </a:rPr>
              <a:t>   0.319599735180496   0.407619197041153   0.968649330231094</a:t>
            </a:r>
          </a:p>
          <a:p>
            <a:r>
              <a:rPr lang="mr-IN" sz="3200" dirty="0" smtClean="0">
                <a:latin typeface="Courier"/>
                <a:cs typeface="Courier"/>
              </a:rPr>
              <a:t>&gt;&gt; lindx=find(a&lt;.5)</a:t>
            </a:r>
          </a:p>
          <a:p>
            <a:r>
              <a:rPr lang="mr-IN" dirty="0" smtClean="0">
                <a:latin typeface="Courier"/>
                <a:cs typeface="Courier"/>
              </a:rPr>
              <a:t>lindx =</a:t>
            </a:r>
          </a:p>
          <a:p>
            <a:r>
              <a:rPr lang="mr-IN" dirty="0" smtClean="0">
                <a:latin typeface="Courier"/>
                <a:cs typeface="Courier"/>
              </a:rPr>
              <a:t>     1</a:t>
            </a:r>
          </a:p>
          <a:p>
            <a:r>
              <a:rPr lang="mr-IN" dirty="0" smtClean="0">
                <a:latin typeface="Courier"/>
                <a:cs typeface="Courier"/>
              </a:rPr>
              <a:t>     2</a:t>
            </a:r>
          </a:p>
          <a:p>
            <a:r>
              <a:rPr lang="mr-IN" dirty="0" smtClean="0">
                <a:latin typeface="Courier"/>
                <a:cs typeface="Courier"/>
              </a:rPr>
              <a:t>     3</a:t>
            </a:r>
          </a:p>
          <a:p>
            <a:r>
              <a:rPr lang="mr-IN" dirty="0" smtClean="0">
                <a:latin typeface="Courier"/>
                <a:cs typeface="Courier"/>
              </a:rPr>
              <a:t>     6</a:t>
            </a:r>
          </a:p>
          <a:p>
            <a:r>
              <a:rPr lang="mr-IN" sz="3200" dirty="0" smtClean="0">
                <a:latin typeface="Courier"/>
                <a:cs typeface="Courier"/>
              </a:rPr>
              <a:t>&gt;&gt; a(lindx)</a:t>
            </a:r>
          </a:p>
          <a:p>
            <a:r>
              <a:rPr lang="mr-IN" dirty="0" smtClean="0">
                <a:latin typeface="Courier"/>
                <a:cs typeface="Courier"/>
              </a:rPr>
              <a:t>ans =</a:t>
            </a:r>
          </a:p>
          <a:p>
            <a:r>
              <a:rPr lang="mr-IN" dirty="0" smtClean="0">
                <a:latin typeface="Courier"/>
                <a:cs typeface="Courier"/>
              </a:rPr>
              <a:t>   0.033603836066429</a:t>
            </a:r>
          </a:p>
          <a:p>
            <a:r>
              <a:rPr lang="mr-IN" dirty="0" smtClean="0">
                <a:latin typeface="Courier"/>
                <a:cs typeface="Courier"/>
              </a:rPr>
              <a:t>   0.068806099118051</a:t>
            </a:r>
          </a:p>
          <a:p>
            <a:r>
              <a:rPr lang="mr-IN" dirty="0" smtClean="0">
                <a:latin typeface="Courier"/>
                <a:cs typeface="Courier"/>
              </a:rPr>
              <a:t>   0.319599735180496</a:t>
            </a:r>
          </a:p>
          <a:p>
            <a:r>
              <a:rPr lang="mr-IN" dirty="0" smtClean="0">
                <a:latin typeface="Courier"/>
                <a:cs typeface="Courier"/>
              </a:rPr>
              <a:t>   0.407619197041153</a:t>
            </a:r>
          </a:p>
        </p:txBody>
      </p:sp>
    </p:spTree>
    <p:extLst>
      <p:ext uri="{BB962C8B-B14F-4D97-AF65-F5344CB8AC3E}">
        <p14:creationId xmlns:p14="http://schemas.microsoft.com/office/powerpoint/2010/main" val="1146823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6494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Pulling values out of matrices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Matlab can only do this using linear indices.</a:t>
            </a:r>
          </a:p>
          <a:p>
            <a:r>
              <a:rPr lang="mr-IN" sz="3200" dirty="0">
                <a:latin typeface="Courier"/>
                <a:cs typeface="Courier"/>
              </a:rPr>
              <a:t>&gt;&gt; [row col]=find(a&lt;.5)</a:t>
            </a:r>
          </a:p>
          <a:p>
            <a:r>
              <a:rPr lang="mr-IN" dirty="0">
                <a:latin typeface="Courier"/>
                <a:cs typeface="Courier"/>
              </a:rPr>
              <a:t>row =</a:t>
            </a:r>
          </a:p>
          <a:p>
            <a:r>
              <a:rPr lang="mr-IN" dirty="0">
                <a:latin typeface="Courier"/>
                <a:cs typeface="Courier"/>
              </a:rPr>
              <a:t>     1</a:t>
            </a:r>
          </a:p>
          <a:p>
            <a:r>
              <a:rPr lang="mr-IN" dirty="0">
                <a:latin typeface="Courier"/>
                <a:cs typeface="Courier"/>
              </a:rPr>
              <a:t>     2</a:t>
            </a:r>
          </a:p>
          <a:p>
            <a:r>
              <a:rPr lang="mr-IN" dirty="0">
                <a:latin typeface="Courier"/>
                <a:cs typeface="Courier"/>
              </a:rPr>
              <a:t>     3</a:t>
            </a:r>
          </a:p>
          <a:p>
            <a:r>
              <a:rPr lang="mr-IN" dirty="0">
                <a:latin typeface="Courier"/>
                <a:cs typeface="Courier"/>
              </a:rPr>
              <a:t>     3</a:t>
            </a:r>
          </a:p>
          <a:p>
            <a:r>
              <a:rPr lang="mr-IN" dirty="0">
                <a:latin typeface="Courier"/>
                <a:cs typeface="Courier"/>
              </a:rPr>
              <a:t>col =</a:t>
            </a:r>
          </a:p>
          <a:p>
            <a:r>
              <a:rPr lang="mr-IN" dirty="0">
                <a:latin typeface="Courier"/>
                <a:cs typeface="Courier"/>
              </a:rPr>
              <a:t>     1</a:t>
            </a:r>
          </a:p>
          <a:p>
            <a:r>
              <a:rPr lang="mr-IN" dirty="0">
                <a:latin typeface="Courier"/>
                <a:cs typeface="Courier"/>
              </a:rPr>
              <a:t>     1</a:t>
            </a:r>
          </a:p>
          <a:p>
            <a:r>
              <a:rPr lang="mr-IN" dirty="0">
                <a:latin typeface="Courier"/>
                <a:cs typeface="Courier"/>
              </a:rPr>
              <a:t>     1</a:t>
            </a:r>
          </a:p>
          <a:p>
            <a:r>
              <a:rPr lang="mr-IN" dirty="0">
                <a:latin typeface="Courier"/>
                <a:cs typeface="Courier"/>
              </a:rPr>
              <a:t>     2</a:t>
            </a:r>
          </a:p>
          <a:p>
            <a:r>
              <a:rPr lang="mr-IN" sz="3200" dirty="0">
                <a:latin typeface="Courier"/>
                <a:cs typeface="Courier"/>
              </a:rPr>
              <a:t>&gt;&gt; a(sub2ind(size(a),row,col))</a:t>
            </a:r>
          </a:p>
          <a:p>
            <a:r>
              <a:rPr lang="mr-IN" dirty="0">
                <a:latin typeface="Courier"/>
                <a:cs typeface="Courier"/>
              </a:rPr>
              <a:t>ans =</a:t>
            </a:r>
          </a:p>
          <a:p>
            <a:r>
              <a:rPr lang="mr-IN" dirty="0">
                <a:latin typeface="Courier"/>
                <a:cs typeface="Courier"/>
              </a:rPr>
              <a:t>   0.033603836066429</a:t>
            </a:r>
          </a:p>
          <a:p>
            <a:r>
              <a:rPr lang="mr-IN" dirty="0">
                <a:latin typeface="Courier"/>
                <a:cs typeface="Courier"/>
              </a:rPr>
              <a:t>   0.068806099118051</a:t>
            </a:r>
          </a:p>
          <a:p>
            <a:r>
              <a:rPr lang="mr-IN" dirty="0">
                <a:latin typeface="Courier"/>
                <a:cs typeface="Courier"/>
              </a:rPr>
              <a:t>   0.319599735180496</a:t>
            </a:r>
          </a:p>
          <a:p>
            <a:r>
              <a:rPr lang="mr-IN" dirty="0">
                <a:latin typeface="Courier"/>
                <a:cs typeface="Courier"/>
              </a:rPr>
              <a:t>   0.407619197041153</a:t>
            </a:r>
          </a:p>
          <a:p>
            <a:r>
              <a:rPr lang="mr-IN" dirty="0">
                <a:latin typeface="Courier"/>
                <a:cs typeface="Courier"/>
              </a:rPr>
              <a:t>&gt;&gt; 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42658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5324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Pulling values out of matrices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Matlab can only do this using linear indices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r>
              <a:rPr lang="mr-IN" sz="3200" dirty="0" smtClean="0">
                <a:latin typeface="Courier"/>
                <a:cs typeface="Courier"/>
              </a:rPr>
              <a:t>&gt;</a:t>
            </a:r>
            <a:r>
              <a:rPr lang="mr-IN" sz="3200" dirty="0">
                <a:latin typeface="Courier"/>
                <a:cs typeface="Courier"/>
              </a:rPr>
              <a:t>&gt; sub2ind(size(a),row,col)</a:t>
            </a:r>
          </a:p>
          <a:p>
            <a:r>
              <a:rPr lang="mr-IN" dirty="0">
                <a:latin typeface="Courier"/>
                <a:cs typeface="Courier"/>
              </a:rPr>
              <a:t>ans =</a:t>
            </a:r>
          </a:p>
          <a:p>
            <a:r>
              <a:rPr lang="mr-IN" dirty="0">
                <a:latin typeface="Courier"/>
                <a:cs typeface="Courier"/>
              </a:rPr>
              <a:t>     1</a:t>
            </a:r>
          </a:p>
          <a:p>
            <a:r>
              <a:rPr lang="mr-IN" dirty="0">
                <a:latin typeface="Courier"/>
                <a:cs typeface="Courier"/>
              </a:rPr>
              <a:t>     2</a:t>
            </a:r>
          </a:p>
          <a:p>
            <a:r>
              <a:rPr lang="mr-IN" dirty="0">
                <a:latin typeface="Courier"/>
                <a:cs typeface="Courier"/>
              </a:rPr>
              <a:t>     3</a:t>
            </a:r>
          </a:p>
          <a:p>
            <a:r>
              <a:rPr lang="mr-IN" dirty="0">
                <a:latin typeface="Courier"/>
                <a:cs typeface="Courier"/>
              </a:rPr>
              <a:t>     6</a:t>
            </a:r>
          </a:p>
          <a:p>
            <a:r>
              <a:rPr lang="mr-IN" sz="3200" dirty="0">
                <a:latin typeface="Courier"/>
                <a:cs typeface="Courier"/>
              </a:rPr>
              <a:t>&gt;&gt; row.*(col-1)+row</a:t>
            </a:r>
          </a:p>
          <a:p>
            <a:r>
              <a:rPr lang="mr-IN" dirty="0">
                <a:latin typeface="Courier"/>
                <a:cs typeface="Courier"/>
              </a:rPr>
              <a:t>ans =</a:t>
            </a:r>
          </a:p>
          <a:p>
            <a:r>
              <a:rPr lang="mr-IN" dirty="0">
                <a:latin typeface="Courier"/>
                <a:cs typeface="Courier"/>
              </a:rPr>
              <a:t>     1</a:t>
            </a:r>
          </a:p>
          <a:p>
            <a:r>
              <a:rPr lang="mr-IN" dirty="0">
                <a:latin typeface="Courier"/>
                <a:cs typeface="Courier"/>
              </a:rPr>
              <a:t>     2</a:t>
            </a:r>
          </a:p>
          <a:p>
            <a:r>
              <a:rPr lang="mr-IN" dirty="0">
                <a:latin typeface="Courier"/>
                <a:cs typeface="Courier"/>
              </a:rPr>
              <a:t>     3</a:t>
            </a:r>
          </a:p>
          <a:p>
            <a:r>
              <a:rPr lang="mr-IN" dirty="0">
                <a:latin typeface="Courier"/>
                <a:cs typeface="Courier"/>
              </a:rPr>
              <a:t>     6</a:t>
            </a:r>
            <a:endParaRPr lang="mr-IN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336605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6432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/>
                <a:cs typeface="Papyrus"/>
              </a:rPr>
              <a:t>Pulling values out of </a:t>
            </a:r>
            <a:r>
              <a:rPr lang="en-US" sz="3200" dirty="0" smtClean="0">
                <a:latin typeface="Papyrus"/>
                <a:cs typeface="Papyrus"/>
              </a:rPr>
              <a:t>matrices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Find reports position of </a:t>
            </a:r>
            <a:r>
              <a:rPr lang="en-US" sz="3200" dirty="0" smtClean="0">
                <a:latin typeface="Papyrus"/>
                <a:cs typeface="Papyrus"/>
              </a:rPr>
              <a:t>non-zero elements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dirty="0" smtClean="0">
              <a:latin typeface="Courier"/>
              <a:cs typeface="Courier"/>
            </a:endParaRPr>
          </a:p>
          <a:p>
            <a:r>
              <a:rPr lang="de-DE" sz="3200" dirty="0">
                <a:latin typeface="Courier"/>
                <a:cs typeface="Courier"/>
              </a:rPr>
              <a:t>&gt;&gt; X = [1 0 4 -3 0 0 0 8 6];</a:t>
            </a:r>
          </a:p>
          <a:p>
            <a:r>
              <a:rPr lang="de-DE" sz="3200" dirty="0">
                <a:latin typeface="Courier"/>
                <a:cs typeface="Courier"/>
              </a:rPr>
              <a:t>&gt;&gt; [</a:t>
            </a:r>
            <a:r>
              <a:rPr lang="de-DE" sz="3200" dirty="0" err="1">
                <a:latin typeface="Courier"/>
                <a:cs typeface="Courier"/>
              </a:rPr>
              <a:t>row</a:t>
            </a:r>
            <a:r>
              <a:rPr lang="de-DE" sz="3200" dirty="0">
                <a:latin typeface="Courier"/>
                <a:cs typeface="Courier"/>
              </a:rPr>
              <a:t> </a:t>
            </a:r>
            <a:r>
              <a:rPr lang="de-DE" sz="3200" dirty="0" err="1">
                <a:latin typeface="Courier"/>
                <a:cs typeface="Courier"/>
              </a:rPr>
              <a:t>col</a:t>
            </a:r>
            <a:r>
              <a:rPr lang="de-DE" sz="3200" dirty="0">
                <a:latin typeface="Courier"/>
                <a:cs typeface="Courier"/>
              </a:rPr>
              <a:t> </a:t>
            </a:r>
            <a:r>
              <a:rPr lang="de-DE" sz="3200" dirty="0" err="1">
                <a:latin typeface="Courier"/>
                <a:cs typeface="Courier"/>
              </a:rPr>
              <a:t>val</a:t>
            </a:r>
            <a:r>
              <a:rPr lang="de-DE" sz="3200" dirty="0">
                <a:latin typeface="Courier"/>
                <a:cs typeface="Courier"/>
              </a:rPr>
              <a:t>]=find(X)</a:t>
            </a:r>
          </a:p>
          <a:p>
            <a:r>
              <a:rPr lang="de-DE" dirty="0" err="1">
                <a:latin typeface="Courier"/>
                <a:cs typeface="Courier"/>
              </a:rPr>
              <a:t>row</a:t>
            </a:r>
            <a:r>
              <a:rPr lang="de-DE" dirty="0">
                <a:latin typeface="Courier"/>
                <a:cs typeface="Courier"/>
              </a:rPr>
              <a:t> =</a:t>
            </a:r>
          </a:p>
          <a:p>
            <a:r>
              <a:rPr lang="de-DE" dirty="0">
                <a:latin typeface="Courier"/>
                <a:cs typeface="Courier"/>
              </a:rPr>
              <a:t>     1     1     1     1     1</a:t>
            </a:r>
          </a:p>
          <a:p>
            <a:r>
              <a:rPr lang="de-DE" dirty="0" err="1">
                <a:latin typeface="Courier"/>
                <a:cs typeface="Courier"/>
              </a:rPr>
              <a:t>col</a:t>
            </a:r>
            <a:r>
              <a:rPr lang="de-DE" dirty="0">
                <a:latin typeface="Courier"/>
                <a:cs typeface="Courier"/>
              </a:rPr>
              <a:t> =</a:t>
            </a:r>
          </a:p>
          <a:p>
            <a:r>
              <a:rPr lang="de-DE" dirty="0">
                <a:latin typeface="Courier"/>
                <a:cs typeface="Courier"/>
              </a:rPr>
              <a:t>     1     3     4     8     9</a:t>
            </a:r>
          </a:p>
          <a:p>
            <a:r>
              <a:rPr lang="de-DE" dirty="0" err="1">
                <a:latin typeface="Courier"/>
                <a:cs typeface="Courier"/>
              </a:rPr>
              <a:t>val</a:t>
            </a:r>
            <a:r>
              <a:rPr lang="de-DE" dirty="0">
                <a:latin typeface="Courier"/>
                <a:cs typeface="Courier"/>
              </a:rPr>
              <a:t> =</a:t>
            </a:r>
          </a:p>
          <a:p>
            <a:r>
              <a:rPr lang="de-DE" dirty="0">
                <a:latin typeface="Courier"/>
                <a:cs typeface="Courier"/>
              </a:rPr>
              <a:t>     1     4    -3     8     6</a:t>
            </a:r>
          </a:p>
          <a:p>
            <a:r>
              <a:rPr lang="de-DE" sz="3200" dirty="0">
                <a:latin typeface="Courier"/>
                <a:cs typeface="Courier"/>
              </a:rPr>
              <a:t>&gt;&gt; [</a:t>
            </a:r>
            <a:r>
              <a:rPr lang="de-DE" sz="3200" dirty="0" err="1">
                <a:latin typeface="Courier"/>
                <a:cs typeface="Courier"/>
              </a:rPr>
              <a:t>row</a:t>
            </a:r>
            <a:r>
              <a:rPr lang="de-DE" sz="3200" dirty="0">
                <a:latin typeface="Courier"/>
                <a:cs typeface="Courier"/>
              </a:rPr>
              <a:t> </a:t>
            </a:r>
            <a:r>
              <a:rPr lang="de-DE" sz="3200" dirty="0" err="1">
                <a:latin typeface="Courier"/>
                <a:cs typeface="Courier"/>
              </a:rPr>
              <a:t>col</a:t>
            </a:r>
            <a:r>
              <a:rPr lang="de-DE" sz="3200" dirty="0">
                <a:latin typeface="Courier"/>
                <a:cs typeface="Courier"/>
              </a:rPr>
              <a:t> </a:t>
            </a:r>
            <a:r>
              <a:rPr lang="de-DE" sz="3200" dirty="0" err="1">
                <a:latin typeface="Courier"/>
                <a:cs typeface="Courier"/>
              </a:rPr>
              <a:t>val</a:t>
            </a:r>
            <a:r>
              <a:rPr lang="de-DE" sz="3200" dirty="0">
                <a:latin typeface="Courier"/>
                <a:cs typeface="Courier"/>
              </a:rPr>
              <a:t>]= find(X~=0)</a:t>
            </a:r>
          </a:p>
          <a:p>
            <a:r>
              <a:rPr lang="de-DE" dirty="0" err="1">
                <a:latin typeface="Courier"/>
                <a:cs typeface="Courier"/>
              </a:rPr>
              <a:t>row</a:t>
            </a:r>
            <a:r>
              <a:rPr lang="de-DE" dirty="0">
                <a:latin typeface="Courier"/>
                <a:cs typeface="Courier"/>
              </a:rPr>
              <a:t> =</a:t>
            </a:r>
          </a:p>
          <a:p>
            <a:r>
              <a:rPr lang="de-DE" dirty="0">
                <a:latin typeface="Courier"/>
                <a:cs typeface="Courier"/>
              </a:rPr>
              <a:t>     1     1     1     1     1</a:t>
            </a:r>
          </a:p>
          <a:p>
            <a:r>
              <a:rPr lang="de-DE" dirty="0" err="1">
                <a:latin typeface="Courier"/>
                <a:cs typeface="Courier"/>
              </a:rPr>
              <a:t>col</a:t>
            </a:r>
            <a:r>
              <a:rPr lang="de-DE" dirty="0">
                <a:latin typeface="Courier"/>
                <a:cs typeface="Courier"/>
              </a:rPr>
              <a:t> =</a:t>
            </a:r>
          </a:p>
          <a:p>
            <a:r>
              <a:rPr lang="de-DE" dirty="0">
                <a:latin typeface="Courier"/>
                <a:cs typeface="Courier"/>
              </a:rPr>
              <a:t>     1     3     4     8     9</a:t>
            </a:r>
          </a:p>
          <a:p>
            <a:r>
              <a:rPr lang="de-DE" dirty="0" err="1">
                <a:latin typeface="Courier"/>
                <a:cs typeface="Courier"/>
              </a:rPr>
              <a:t>val</a:t>
            </a:r>
            <a:r>
              <a:rPr lang="de-DE" dirty="0">
                <a:latin typeface="Courier"/>
                <a:cs typeface="Courier"/>
              </a:rPr>
              <a:t> =</a:t>
            </a:r>
          </a:p>
          <a:p>
            <a:r>
              <a:rPr lang="de-DE" dirty="0">
                <a:latin typeface="Courier"/>
                <a:cs typeface="Courier"/>
              </a:rPr>
              <a:t>  </a:t>
            </a:r>
            <a:r>
              <a:rPr lang="de-DE" dirty="0">
                <a:solidFill>
                  <a:srgbClr val="FF0000"/>
                </a:solidFill>
                <a:latin typeface="Courier"/>
                <a:cs typeface="Courier"/>
              </a:rPr>
              <a:t>1×5 </a:t>
            </a:r>
            <a:r>
              <a:rPr lang="de-DE" dirty="0" err="1">
                <a:solidFill>
                  <a:srgbClr val="FF0000"/>
                </a:solidFill>
                <a:latin typeface="Courier"/>
                <a:cs typeface="Courier"/>
              </a:rPr>
              <a:t>logical</a:t>
            </a:r>
            <a:r>
              <a:rPr lang="de-DE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de-DE" dirty="0" err="1">
                <a:solidFill>
                  <a:srgbClr val="FF0000"/>
                </a:solidFill>
                <a:latin typeface="Courier"/>
                <a:cs typeface="Courier"/>
              </a:rPr>
              <a:t>array</a:t>
            </a:r>
            <a:endParaRPr lang="de-DE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de-DE" dirty="0">
                <a:latin typeface="Courier"/>
                <a:cs typeface="Courier"/>
              </a:rPr>
              <a:t>   1   1   1   1   1</a:t>
            </a:r>
            <a:endParaRPr lang="mr-IN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26480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5878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Resetting </a:t>
            </a:r>
            <a:r>
              <a:rPr lang="en-US" sz="3200" dirty="0">
                <a:latin typeface="Papyrus"/>
                <a:cs typeface="Papyrus"/>
              </a:rPr>
              <a:t>values </a:t>
            </a:r>
            <a:r>
              <a:rPr lang="en-US" sz="3200" dirty="0" smtClean="0">
                <a:latin typeface="Papyrus"/>
                <a:cs typeface="Papyrus"/>
              </a:rPr>
              <a:t>in matrix based on test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r>
              <a:rPr lang="mr-IN" sz="3200" dirty="0">
                <a:latin typeface="Courier"/>
                <a:cs typeface="Courier"/>
              </a:rPr>
              <a:t>&gt;&gt; a=rand(3)</a:t>
            </a:r>
          </a:p>
          <a:p>
            <a:r>
              <a:rPr lang="mr-IN" dirty="0">
                <a:latin typeface="Courier"/>
                <a:cs typeface="Courier"/>
              </a:rPr>
              <a:t>a =</a:t>
            </a:r>
          </a:p>
          <a:p>
            <a:r>
              <a:rPr lang="mr-IN" dirty="0">
                <a:latin typeface="Courier"/>
                <a:cs typeface="Courier"/>
              </a:rPr>
              <a:t>   0.796183873585212   0.335356839962797   0.721227498581740</a:t>
            </a:r>
          </a:p>
          <a:p>
            <a:r>
              <a:rPr lang="mr-IN" dirty="0">
                <a:latin typeface="Courier"/>
                <a:cs typeface="Courier"/>
              </a:rPr>
              <a:t>   0.098712278655574   0.679727951377338   0.106761861607241</a:t>
            </a:r>
          </a:p>
          <a:p>
            <a:r>
              <a:rPr lang="mr-IN" dirty="0">
                <a:latin typeface="Courier"/>
                <a:cs typeface="Courier"/>
              </a:rPr>
              <a:t>   0.261871183870716   0.136553137355370   0.653757348668560</a:t>
            </a:r>
          </a:p>
          <a:p>
            <a:r>
              <a:rPr lang="mr-IN" sz="3200" dirty="0">
                <a:latin typeface="Courier"/>
                <a:cs typeface="Courier"/>
              </a:rPr>
              <a:t>&gt;&gt; a(a&lt;.5)=NaN</a:t>
            </a:r>
          </a:p>
          <a:p>
            <a:r>
              <a:rPr lang="mr-IN" dirty="0">
                <a:latin typeface="Courier"/>
                <a:cs typeface="Courier"/>
              </a:rPr>
              <a:t>a =</a:t>
            </a:r>
          </a:p>
          <a:p>
            <a:r>
              <a:rPr lang="mr-IN" dirty="0">
                <a:latin typeface="Courier"/>
                <a:cs typeface="Courier"/>
              </a:rPr>
              <a:t>   0.796183873585212                 NaN   0.721227498581740</a:t>
            </a:r>
          </a:p>
          <a:p>
            <a:r>
              <a:rPr lang="mr-IN" dirty="0">
                <a:latin typeface="Courier"/>
                <a:cs typeface="Courier"/>
              </a:rPr>
              <a:t>                 NaN   0.679727951377338                 NaN</a:t>
            </a:r>
          </a:p>
          <a:p>
            <a:r>
              <a:rPr lang="mr-IN" dirty="0">
                <a:latin typeface="Courier"/>
                <a:cs typeface="Courier"/>
              </a:rPr>
              <a:t>                 NaN                 NaN   0.653757348668560</a:t>
            </a:r>
          </a:p>
          <a:p>
            <a:r>
              <a:rPr lang="mr-IN" sz="3200" dirty="0">
                <a:latin typeface="Courier"/>
                <a:cs typeface="Courier"/>
              </a:rPr>
              <a:t>&gt;&gt; a(isnan(a))=0</a:t>
            </a:r>
          </a:p>
          <a:p>
            <a:r>
              <a:rPr lang="mr-IN" dirty="0">
                <a:latin typeface="Courier"/>
                <a:cs typeface="Courier"/>
              </a:rPr>
              <a:t>a =</a:t>
            </a:r>
          </a:p>
          <a:p>
            <a:r>
              <a:rPr lang="mr-IN" dirty="0">
                <a:latin typeface="Courier"/>
                <a:cs typeface="Courier"/>
              </a:rPr>
              <a:t>   0.796183873585212                   0   0.721227498581740</a:t>
            </a:r>
          </a:p>
          <a:p>
            <a:r>
              <a:rPr lang="mr-IN" dirty="0">
                <a:latin typeface="Courier"/>
                <a:cs typeface="Courier"/>
              </a:rPr>
              <a:t>                   0   0.679727951377338                   0</a:t>
            </a:r>
          </a:p>
          <a:p>
            <a:r>
              <a:rPr lang="mr-IN" dirty="0">
                <a:latin typeface="Courier"/>
                <a:cs typeface="Courier"/>
              </a:rPr>
              <a:t>                   0                   0   </a:t>
            </a:r>
            <a:r>
              <a:rPr lang="mr-IN" dirty="0" smtClean="0">
                <a:latin typeface="Courier"/>
                <a:cs typeface="Courier"/>
              </a:rPr>
              <a:t>0.653757348668560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20731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/>
                <a:cs typeface="Papyrus"/>
              </a:rPr>
              <a:t>Pulling values out of </a:t>
            </a:r>
            <a:r>
              <a:rPr lang="en-US" sz="3200" dirty="0" smtClean="0">
                <a:latin typeface="Papyrus"/>
                <a:cs typeface="Papyrus"/>
              </a:rPr>
              <a:t>matrices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Using colon operator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728787"/>
            <a:ext cx="914196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>
                <a:latin typeface="Courier"/>
                <a:cs typeface="Courier"/>
              </a:rPr>
              <a:t>&gt;&gt; a=</a:t>
            </a:r>
            <a:r>
              <a:rPr lang="de-DE" sz="2800" dirty="0" err="1">
                <a:latin typeface="Courier"/>
                <a:cs typeface="Courier"/>
              </a:rPr>
              <a:t>rand</a:t>
            </a:r>
            <a:r>
              <a:rPr lang="de-DE" sz="2800" dirty="0">
                <a:latin typeface="Courier"/>
                <a:cs typeface="Courier"/>
              </a:rPr>
              <a:t>(4)</a:t>
            </a:r>
          </a:p>
          <a:p>
            <a:r>
              <a:rPr lang="de-DE" sz="1400" dirty="0">
                <a:latin typeface="Courier"/>
                <a:cs typeface="Courier"/>
              </a:rPr>
              <a:t>a =</a:t>
            </a:r>
          </a:p>
          <a:p>
            <a:r>
              <a:rPr lang="de-DE" sz="1400" dirty="0">
                <a:latin typeface="Courier"/>
                <a:cs typeface="Courier"/>
              </a:rPr>
              <a:t>   0.814723686393179   0.632359246225410   0.957506835434298   0.957166948242946</a:t>
            </a:r>
          </a:p>
          <a:p>
            <a:r>
              <a:rPr lang="de-DE" sz="1400" dirty="0">
                <a:latin typeface="Courier"/>
                <a:cs typeface="Courier"/>
              </a:rPr>
              <a:t>   0.905791937075619   0.097540404999410   0.964888535199277   0.485375648722841</a:t>
            </a:r>
          </a:p>
          <a:p>
            <a:r>
              <a:rPr lang="de-DE" sz="1400" dirty="0">
                <a:latin typeface="Courier"/>
                <a:cs typeface="Courier"/>
              </a:rPr>
              <a:t>   0.126986816293506   0.278498218867048   0.157613081677548   0.800280468888800</a:t>
            </a:r>
          </a:p>
          <a:p>
            <a:r>
              <a:rPr lang="de-DE" sz="1400" dirty="0">
                <a:latin typeface="Courier"/>
                <a:cs typeface="Courier"/>
              </a:rPr>
              <a:t>   0.913375856139019   0.546881519204984   0.970592781760616   0.141886338627215</a:t>
            </a:r>
          </a:p>
          <a:p>
            <a:r>
              <a:rPr lang="de-DE" sz="2800" dirty="0" smtClean="0">
                <a:latin typeface="Courier"/>
                <a:cs typeface="Courier"/>
              </a:rPr>
              <a:t>&gt;</a:t>
            </a:r>
            <a:r>
              <a:rPr lang="de-DE" sz="2800" dirty="0">
                <a:latin typeface="Courier"/>
                <a:cs typeface="Courier"/>
              </a:rPr>
              <a:t>&gt; b=a(2:3,2:3)</a:t>
            </a:r>
          </a:p>
          <a:p>
            <a:r>
              <a:rPr lang="de-DE" sz="1400" dirty="0">
                <a:latin typeface="Courier"/>
                <a:cs typeface="Courier"/>
              </a:rPr>
              <a:t>b =</a:t>
            </a:r>
          </a:p>
          <a:p>
            <a:r>
              <a:rPr lang="de-DE" sz="1400" dirty="0">
                <a:latin typeface="Courier"/>
                <a:cs typeface="Courier"/>
              </a:rPr>
              <a:t>   0.097540404999410   0.964888535199277</a:t>
            </a:r>
          </a:p>
          <a:p>
            <a:r>
              <a:rPr lang="de-DE" sz="1400" dirty="0">
                <a:latin typeface="Courier"/>
                <a:cs typeface="Courier"/>
              </a:rPr>
              <a:t>   0.278498218867048   0.157613081677548</a:t>
            </a:r>
          </a:p>
          <a:p>
            <a:r>
              <a:rPr lang="mr-IN" sz="2800" dirty="0">
                <a:latin typeface="Courier"/>
                <a:cs typeface="Courier"/>
              </a:rPr>
              <a:t>&gt;&gt; b=a(1:2:end,1:2:end)</a:t>
            </a:r>
          </a:p>
          <a:p>
            <a:r>
              <a:rPr lang="mr-IN" sz="1400" dirty="0">
                <a:latin typeface="Courier"/>
                <a:cs typeface="Courier"/>
              </a:rPr>
              <a:t>b =</a:t>
            </a:r>
          </a:p>
          <a:p>
            <a:r>
              <a:rPr lang="mr-IN" sz="1400" dirty="0">
                <a:latin typeface="Courier"/>
                <a:cs typeface="Courier"/>
              </a:rPr>
              <a:t>   0.814723686393179   0.957506835434298</a:t>
            </a:r>
          </a:p>
          <a:p>
            <a:r>
              <a:rPr lang="mr-IN" sz="1400" dirty="0">
                <a:latin typeface="Courier"/>
                <a:cs typeface="Courier"/>
              </a:rPr>
              <a:t>   0.126986816293506   0.157613081677548</a:t>
            </a:r>
            <a:endParaRPr lang="es-AR" sz="1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56040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/>
                <a:cs typeface="Papyrus"/>
              </a:rPr>
              <a:t>Pulling values out of </a:t>
            </a:r>
            <a:r>
              <a:rPr lang="en-US" sz="3200" dirty="0" smtClean="0">
                <a:latin typeface="Papyrus"/>
                <a:cs typeface="Papyrus"/>
              </a:rPr>
              <a:t>matrices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728787"/>
            <a:ext cx="9141968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>
                <a:latin typeface="Courier"/>
                <a:cs typeface="Courier"/>
              </a:rPr>
              <a:t>&gt;&gt; a=</a:t>
            </a:r>
            <a:r>
              <a:rPr lang="de-DE" sz="2800" dirty="0" err="1">
                <a:latin typeface="Courier"/>
                <a:cs typeface="Courier"/>
              </a:rPr>
              <a:t>rand</a:t>
            </a:r>
            <a:r>
              <a:rPr lang="de-DE" sz="2800" dirty="0">
                <a:latin typeface="Courier"/>
                <a:cs typeface="Courier"/>
              </a:rPr>
              <a:t>(4)</a:t>
            </a:r>
          </a:p>
          <a:p>
            <a:r>
              <a:rPr lang="de-DE" sz="1400" dirty="0">
                <a:latin typeface="Courier"/>
                <a:cs typeface="Courier"/>
              </a:rPr>
              <a:t>a =</a:t>
            </a:r>
          </a:p>
          <a:p>
            <a:r>
              <a:rPr lang="de-DE" sz="1400" dirty="0">
                <a:latin typeface="Courier"/>
                <a:cs typeface="Courier"/>
              </a:rPr>
              <a:t>   0.814723686393179   0.632359246225410   0.957506835434298   0.957166948242946</a:t>
            </a:r>
          </a:p>
          <a:p>
            <a:r>
              <a:rPr lang="de-DE" sz="1400" dirty="0">
                <a:latin typeface="Courier"/>
                <a:cs typeface="Courier"/>
              </a:rPr>
              <a:t>   0.905791937075619   0.097540404999410   0.964888535199277   0.485375648722841</a:t>
            </a:r>
          </a:p>
          <a:p>
            <a:r>
              <a:rPr lang="de-DE" sz="1400" dirty="0">
                <a:latin typeface="Courier"/>
                <a:cs typeface="Courier"/>
              </a:rPr>
              <a:t>   0.126986816293506   0.278498218867048   0.157613081677548   0.800280468888800</a:t>
            </a:r>
          </a:p>
          <a:p>
            <a:r>
              <a:rPr lang="de-DE" sz="1400" dirty="0">
                <a:latin typeface="Courier"/>
                <a:cs typeface="Courier"/>
              </a:rPr>
              <a:t>   0.913375856139019   0.546881519204984   0.970592781760616   0.141886338627215</a:t>
            </a:r>
          </a:p>
          <a:p>
            <a:r>
              <a:rPr lang="mr-IN" sz="2800" dirty="0">
                <a:latin typeface="Courier"/>
                <a:cs typeface="Courier"/>
              </a:rPr>
              <a:t>&gt;&gt; u=[3 2];</a:t>
            </a:r>
          </a:p>
          <a:p>
            <a:r>
              <a:rPr lang="mr-IN" sz="2800" dirty="0">
                <a:latin typeface="Courier"/>
                <a:cs typeface="Courier"/>
              </a:rPr>
              <a:t>&gt;&gt; v=[4 1];</a:t>
            </a:r>
          </a:p>
          <a:p>
            <a:r>
              <a:rPr lang="mr-IN" sz="2800" dirty="0">
                <a:latin typeface="Courier"/>
                <a:cs typeface="Courier"/>
              </a:rPr>
              <a:t>&gt;&gt; b=a(u,v)</a:t>
            </a:r>
          </a:p>
          <a:p>
            <a:r>
              <a:rPr lang="mr-IN" sz="1400" dirty="0">
                <a:latin typeface="Courier"/>
                <a:cs typeface="Courier"/>
              </a:rPr>
              <a:t>b =</a:t>
            </a:r>
          </a:p>
          <a:p>
            <a:r>
              <a:rPr lang="mr-IN" sz="1400" dirty="0">
                <a:latin typeface="Courier"/>
                <a:cs typeface="Courier"/>
              </a:rPr>
              <a:t>   0.800280468888800   0.126986816293506</a:t>
            </a:r>
          </a:p>
          <a:p>
            <a:r>
              <a:rPr lang="mr-IN" sz="1400" dirty="0">
                <a:latin typeface="Courier"/>
                <a:cs typeface="Courier"/>
              </a:rPr>
              <a:t>   0.485375648722841   0.905791937075619</a:t>
            </a:r>
            <a:endParaRPr lang="es-AR" sz="1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69280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30733"/>
            <a:ext cx="9141968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Papyrus"/>
                <a:cs typeface="Papyrus"/>
              </a:rPr>
              <a:t>Colon use</a:t>
            </a:r>
          </a:p>
          <a:p>
            <a:endParaRPr lang="en-US" sz="2800" dirty="0" smtClean="0">
              <a:latin typeface="Papyrus"/>
              <a:cs typeface="Papyrus"/>
            </a:endParaRPr>
          </a:p>
          <a:p>
            <a:r>
              <a:rPr lang="en-US" sz="2800" dirty="0" smtClean="0">
                <a:latin typeface="Papyrus"/>
                <a:cs typeface="Papyrus"/>
              </a:rPr>
              <a:t>Common </a:t>
            </a:r>
            <a:r>
              <a:rPr lang="en-US" sz="2800" dirty="0">
                <a:latin typeface="Papyrus"/>
                <a:cs typeface="Papyrus"/>
              </a:rPr>
              <a:t>indexing expressions that contain a colon are</a:t>
            </a:r>
            <a:r>
              <a:rPr lang="en-US" sz="2800" dirty="0" smtClean="0">
                <a:latin typeface="Papyrus"/>
                <a:cs typeface="Papyrus"/>
              </a:rPr>
              <a:t>:</a:t>
            </a:r>
          </a:p>
          <a:p>
            <a:endParaRPr lang="en-US" sz="2800" dirty="0">
              <a:latin typeface="Papyrus"/>
              <a:cs typeface="Papyrus"/>
            </a:endParaRPr>
          </a:p>
          <a:p>
            <a:r>
              <a:rPr lang="en-US" sz="2800" dirty="0">
                <a:latin typeface="Courier"/>
                <a:cs typeface="Courier"/>
              </a:rPr>
              <a:t>A(:,n)</a:t>
            </a:r>
            <a:r>
              <a:rPr lang="en-US" sz="2800" dirty="0">
                <a:latin typeface="Times"/>
                <a:cs typeface="Times"/>
              </a:rPr>
              <a:t> </a:t>
            </a:r>
            <a:r>
              <a:rPr lang="en-US" sz="2800" dirty="0">
                <a:latin typeface="Papyrus"/>
                <a:cs typeface="Papyrus"/>
              </a:rPr>
              <a:t>is the nth column of matrix A</a:t>
            </a:r>
            <a:r>
              <a:rPr lang="en-US" sz="2800" dirty="0" smtClean="0">
                <a:latin typeface="Papyrus"/>
                <a:cs typeface="Papyrus"/>
              </a:rPr>
              <a:t>.</a:t>
            </a:r>
          </a:p>
          <a:p>
            <a:endParaRPr lang="en-US" sz="2800" dirty="0">
              <a:latin typeface="Papyrus"/>
              <a:cs typeface="Papyrus"/>
            </a:endParaRPr>
          </a:p>
          <a:p>
            <a:r>
              <a:rPr lang="en-US" sz="2800" dirty="0">
                <a:latin typeface="Courier"/>
                <a:cs typeface="Courier"/>
              </a:rPr>
              <a:t>A(m,:)</a:t>
            </a:r>
            <a:r>
              <a:rPr lang="en-US" sz="2800" dirty="0">
                <a:latin typeface="Times"/>
                <a:cs typeface="Times"/>
              </a:rPr>
              <a:t> </a:t>
            </a:r>
            <a:r>
              <a:rPr lang="en-US" sz="2800" dirty="0">
                <a:latin typeface="Papyrus"/>
                <a:cs typeface="Papyrus"/>
              </a:rPr>
              <a:t>is the </a:t>
            </a:r>
            <a:r>
              <a:rPr lang="en-US" sz="2800" dirty="0" err="1">
                <a:latin typeface="Papyrus"/>
                <a:cs typeface="Papyrus"/>
              </a:rPr>
              <a:t>mth</a:t>
            </a:r>
            <a:r>
              <a:rPr lang="en-US" sz="2800" dirty="0">
                <a:latin typeface="Papyrus"/>
                <a:cs typeface="Papyrus"/>
              </a:rPr>
              <a:t> row of matrix A</a:t>
            </a:r>
            <a:r>
              <a:rPr lang="en-US" sz="2800" dirty="0" smtClean="0">
                <a:latin typeface="Papyrus"/>
                <a:cs typeface="Papyrus"/>
              </a:rPr>
              <a:t>.</a:t>
            </a:r>
          </a:p>
          <a:p>
            <a:endParaRPr lang="en-US" sz="2800" dirty="0">
              <a:latin typeface="Papyrus"/>
              <a:cs typeface="Papyrus"/>
            </a:endParaRPr>
          </a:p>
          <a:p>
            <a:r>
              <a:rPr lang="en-US" sz="2800" dirty="0">
                <a:latin typeface="Courier"/>
                <a:cs typeface="Courier"/>
              </a:rPr>
              <a:t>A(:,:,p</a:t>
            </a:r>
            <a:r>
              <a:rPr lang="en-US" sz="2800" dirty="0">
                <a:latin typeface="Papyrus"/>
                <a:cs typeface="Papyrus"/>
              </a:rPr>
              <a:t>) is the </a:t>
            </a:r>
            <a:r>
              <a:rPr lang="en-US" sz="2800" dirty="0" err="1">
                <a:latin typeface="Papyrus"/>
                <a:cs typeface="Papyrus"/>
              </a:rPr>
              <a:t>pth</a:t>
            </a:r>
            <a:r>
              <a:rPr lang="en-US" sz="2800" dirty="0">
                <a:latin typeface="Papyrus"/>
                <a:cs typeface="Papyrus"/>
              </a:rPr>
              <a:t> page of three-dimensional array A</a:t>
            </a:r>
            <a:r>
              <a:rPr lang="en-US" sz="2800" dirty="0" smtClean="0">
                <a:latin typeface="Papyrus"/>
                <a:cs typeface="Papyrus"/>
              </a:rPr>
              <a:t>.</a:t>
            </a:r>
          </a:p>
          <a:p>
            <a:endParaRPr lang="en-US" sz="2800" dirty="0">
              <a:latin typeface="Papyrus"/>
              <a:cs typeface="Papyrus"/>
            </a:endParaRPr>
          </a:p>
          <a:p>
            <a:r>
              <a:rPr lang="en-US" sz="2800" dirty="0">
                <a:latin typeface="Courier"/>
                <a:cs typeface="Courier"/>
              </a:rPr>
              <a:t>A(:)</a:t>
            </a:r>
            <a:r>
              <a:rPr lang="en-US" sz="2800" dirty="0">
                <a:latin typeface="Times"/>
                <a:cs typeface="Times"/>
              </a:rPr>
              <a:t> </a:t>
            </a:r>
            <a:r>
              <a:rPr lang="en-US" sz="2800" dirty="0">
                <a:latin typeface="Papyrus"/>
                <a:cs typeface="Papyrus"/>
              </a:rPr>
              <a:t>reshapes all elements of A into a single column vector. H</a:t>
            </a:r>
            <a:r>
              <a:rPr lang="en-US" sz="2800" dirty="0" smtClean="0">
                <a:latin typeface="Papyrus"/>
                <a:cs typeface="Papyrus"/>
              </a:rPr>
              <a:t>as </a:t>
            </a:r>
            <a:r>
              <a:rPr lang="en-US" sz="2800" dirty="0">
                <a:latin typeface="Papyrus"/>
                <a:cs typeface="Papyrus"/>
              </a:rPr>
              <a:t>no effect if A is already a column vector</a:t>
            </a:r>
            <a:r>
              <a:rPr lang="en-US" sz="2800" dirty="0" smtClean="0">
                <a:latin typeface="Papyrus"/>
                <a:cs typeface="Papyrus"/>
              </a:rPr>
              <a:t>.</a:t>
            </a:r>
            <a:endParaRPr lang="en-US" sz="28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297662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-51376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Colon use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630733"/>
            <a:ext cx="9141968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Papyrus"/>
                <a:cs typeface="Papyrus"/>
              </a:rPr>
              <a:t>Common indexing expressions that contain a colon are</a:t>
            </a:r>
            <a:r>
              <a:rPr lang="en-US" sz="2800" dirty="0" smtClean="0">
                <a:latin typeface="Papyrus"/>
                <a:cs typeface="Papyrus"/>
              </a:rPr>
              <a:t>:</a:t>
            </a:r>
          </a:p>
          <a:p>
            <a:endParaRPr lang="en-US" sz="2800" dirty="0">
              <a:latin typeface="Papyrus"/>
              <a:cs typeface="Papyrus"/>
            </a:endParaRPr>
          </a:p>
          <a:p>
            <a:r>
              <a:rPr lang="en-US" sz="2800" dirty="0" smtClean="0">
                <a:latin typeface="Courier"/>
                <a:cs typeface="Courier"/>
              </a:rPr>
              <a:t>A</a:t>
            </a:r>
            <a:r>
              <a:rPr lang="en-US" sz="2800" dirty="0">
                <a:latin typeface="Courier"/>
                <a:cs typeface="Courier"/>
              </a:rPr>
              <a:t>(:,:)</a:t>
            </a:r>
            <a:r>
              <a:rPr lang="en-US" sz="2800" dirty="0">
                <a:latin typeface="Times"/>
                <a:cs typeface="Times"/>
              </a:rPr>
              <a:t> </a:t>
            </a:r>
            <a:r>
              <a:rPr lang="en-US" sz="2800" dirty="0">
                <a:latin typeface="Papyrus"/>
                <a:cs typeface="Papyrus"/>
              </a:rPr>
              <a:t>reshapes all elements of A into a </a:t>
            </a:r>
            <a:r>
              <a:rPr lang="en-US" sz="2800" dirty="0" smtClean="0">
                <a:latin typeface="Papyrus"/>
                <a:cs typeface="Papyrus"/>
              </a:rPr>
              <a:t>2-</a:t>
            </a:r>
            <a:r>
              <a:rPr lang="en-US" sz="2800" dirty="0">
                <a:latin typeface="Papyrus"/>
                <a:cs typeface="Papyrus"/>
              </a:rPr>
              <a:t>dimensional matrix. H</a:t>
            </a:r>
            <a:r>
              <a:rPr lang="en-US" sz="2800" dirty="0" smtClean="0">
                <a:latin typeface="Papyrus"/>
                <a:cs typeface="Papyrus"/>
              </a:rPr>
              <a:t>as </a:t>
            </a:r>
            <a:r>
              <a:rPr lang="en-US" sz="2800" dirty="0">
                <a:latin typeface="Papyrus"/>
                <a:cs typeface="Papyrus"/>
              </a:rPr>
              <a:t>no effect if A is already </a:t>
            </a:r>
            <a:r>
              <a:rPr lang="en-US" sz="2800" dirty="0" smtClean="0">
                <a:latin typeface="Papyrus"/>
                <a:cs typeface="Papyrus"/>
              </a:rPr>
              <a:t>matrix </a:t>
            </a:r>
            <a:r>
              <a:rPr lang="en-US" sz="2800" dirty="0">
                <a:latin typeface="Papyrus"/>
                <a:cs typeface="Papyrus"/>
              </a:rPr>
              <a:t>or vector</a:t>
            </a:r>
            <a:r>
              <a:rPr lang="en-US" sz="2800" dirty="0" smtClean="0">
                <a:latin typeface="Papyrus"/>
                <a:cs typeface="Papyrus"/>
              </a:rPr>
              <a:t>.</a:t>
            </a:r>
          </a:p>
          <a:p>
            <a:endParaRPr lang="en-US" sz="2800" dirty="0">
              <a:latin typeface="Papyrus"/>
              <a:cs typeface="Papyrus"/>
            </a:endParaRPr>
          </a:p>
          <a:p>
            <a:r>
              <a:rPr lang="en-US" sz="2800" dirty="0">
                <a:latin typeface="Courier"/>
                <a:cs typeface="Courier"/>
              </a:rPr>
              <a:t>A(</a:t>
            </a:r>
            <a:r>
              <a:rPr lang="en-US" sz="2800" dirty="0" err="1">
                <a:latin typeface="Courier"/>
                <a:cs typeface="Courier"/>
              </a:rPr>
              <a:t>j:k</a:t>
            </a:r>
            <a:r>
              <a:rPr lang="en-US" sz="2800" dirty="0">
                <a:latin typeface="Courier"/>
                <a:cs typeface="Courier"/>
              </a:rPr>
              <a:t>)</a:t>
            </a:r>
            <a:r>
              <a:rPr lang="en-US" sz="2800" dirty="0">
                <a:latin typeface="Times"/>
                <a:cs typeface="Times"/>
              </a:rPr>
              <a:t> </a:t>
            </a:r>
            <a:r>
              <a:rPr lang="en-US" sz="2800" dirty="0">
                <a:latin typeface="Papyrus"/>
                <a:cs typeface="Papyrus"/>
              </a:rPr>
              <a:t>uses </a:t>
            </a:r>
            <a:r>
              <a:rPr lang="en-US" sz="2800" dirty="0" smtClean="0">
                <a:latin typeface="Papyrus"/>
                <a:cs typeface="Papyrus"/>
              </a:rPr>
              <a:t>vector</a:t>
            </a:r>
            <a:r>
              <a:rPr lang="en-US" sz="2800" dirty="0" smtClean="0">
                <a:latin typeface="Times"/>
                <a:cs typeface="Times"/>
              </a:rPr>
              <a:t> </a:t>
            </a:r>
            <a:r>
              <a:rPr lang="en-US" sz="2800" dirty="0" err="1">
                <a:latin typeface="Times"/>
                <a:cs typeface="Times"/>
              </a:rPr>
              <a:t>j:k</a:t>
            </a:r>
            <a:r>
              <a:rPr lang="en-US" sz="2800" dirty="0">
                <a:latin typeface="Times"/>
                <a:cs typeface="Times"/>
              </a:rPr>
              <a:t> </a:t>
            </a:r>
            <a:r>
              <a:rPr lang="en-US" sz="2800" dirty="0">
                <a:latin typeface="Papyrus"/>
                <a:cs typeface="Papyrus"/>
              </a:rPr>
              <a:t>to index into </a:t>
            </a:r>
            <a:r>
              <a:rPr lang="en-US" sz="2800" dirty="0">
                <a:latin typeface="Courier"/>
                <a:cs typeface="Courier"/>
              </a:rPr>
              <a:t>A </a:t>
            </a:r>
            <a:r>
              <a:rPr lang="en-US" sz="2800" dirty="0">
                <a:latin typeface="Papyrus"/>
                <a:cs typeface="Papyrus"/>
              </a:rPr>
              <a:t>and is therefore equivalent to the vector </a:t>
            </a:r>
            <a:r>
              <a:rPr lang="en-US" sz="2800" dirty="0">
                <a:latin typeface="Courier"/>
                <a:cs typeface="Courier"/>
              </a:rPr>
              <a:t>[A(j)</a:t>
            </a:r>
            <a:r>
              <a:rPr lang="en-US" sz="2800" dirty="0" smtClean="0">
                <a:latin typeface="Courier"/>
                <a:cs typeface="Courier"/>
              </a:rPr>
              <a:t>,A</a:t>
            </a:r>
            <a:r>
              <a:rPr lang="en-US" sz="2800" dirty="0">
                <a:latin typeface="Courier"/>
                <a:cs typeface="Courier"/>
              </a:rPr>
              <a:t>(j+1)</a:t>
            </a:r>
            <a:r>
              <a:rPr lang="en-US" sz="2800" dirty="0" smtClean="0">
                <a:latin typeface="Courier"/>
                <a:cs typeface="Courier"/>
              </a:rPr>
              <a:t>,.</a:t>
            </a:r>
            <a:r>
              <a:rPr lang="en-US" sz="2800" dirty="0">
                <a:latin typeface="Courier"/>
                <a:cs typeface="Courier"/>
              </a:rPr>
              <a:t>.., A(k)]</a:t>
            </a:r>
            <a:r>
              <a:rPr lang="en-US" sz="2800" dirty="0" smtClean="0">
                <a:latin typeface="Times"/>
                <a:cs typeface="Times"/>
              </a:rPr>
              <a:t>.</a:t>
            </a:r>
          </a:p>
          <a:p>
            <a:endParaRPr lang="en-US" sz="2800" dirty="0">
              <a:latin typeface="Times"/>
              <a:cs typeface="Times"/>
            </a:endParaRPr>
          </a:p>
          <a:p>
            <a:r>
              <a:rPr lang="en-US" sz="2800" dirty="0">
                <a:latin typeface="Courier"/>
                <a:cs typeface="Courier"/>
              </a:rPr>
              <a:t>A(:,</a:t>
            </a:r>
            <a:r>
              <a:rPr lang="en-US" sz="2800" dirty="0" err="1">
                <a:latin typeface="Courier"/>
                <a:cs typeface="Courier"/>
              </a:rPr>
              <a:t>j:k</a:t>
            </a:r>
            <a:r>
              <a:rPr lang="en-US" sz="2800" dirty="0">
                <a:latin typeface="Courier"/>
                <a:cs typeface="Courier"/>
              </a:rPr>
              <a:t>)</a:t>
            </a:r>
            <a:r>
              <a:rPr lang="en-US" sz="2800" dirty="0">
                <a:latin typeface="Times"/>
                <a:cs typeface="Times"/>
              </a:rPr>
              <a:t> </a:t>
            </a:r>
            <a:r>
              <a:rPr lang="en-US" sz="2800" dirty="0">
                <a:latin typeface="Papyrus"/>
                <a:cs typeface="Papyrus"/>
              </a:rPr>
              <a:t>includes all subscripts in the first dimension but uses the vector </a:t>
            </a:r>
            <a:r>
              <a:rPr lang="en-US" sz="2800" dirty="0" err="1">
                <a:latin typeface="Courier"/>
                <a:cs typeface="Courier"/>
              </a:rPr>
              <a:t>j:k</a:t>
            </a:r>
            <a:r>
              <a:rPr lang="en-US" sz="2800" dirty="0">
                <a:latin typeface="Times"/>
                <a:cs typeface="Times"/>
              </a:rPr>
              <a:t> </a:t>
            </a:r>
            <a:r>
              <a:rPr lang="en-US" sz="2800" dirty="0">
                <a:latin typeface="Papyrus"/>
                <a:cs typeface="Papyrus"/>
              </a:rPr>
              <a:t>to index in the second dimension. This returns a matrix with columns </a:t>
            </a:r>
            <a:r>
              <a:rPr lang="en-US" sz="2800" dirty="0">
                <a:latin typeface="Courier"/>
                <a:cs typeface="Courier"/>
              </a:rPr>
              <a:t>[A(:,j)</a:t>
            </a:r>
            <a:r>
              <a:rPr lang="en-US" sz="2800" dirty="0" smtClean="0">
                <a:latin typeface="Courier"/>
                <a:cs typeface="Courier"/>
              </a:rPr>
              <a:t>,A</a:t>
            </a:r>
            <a:r>
              <a:rPr lang="en-US" sz="2800" dirty="0">
                <a:latin typeface="Courier"/>
                <a:cs typeface="Courier"/>
              </a:rPr>
              <a:t>(:,j+1)</a:t>
            </a:r>
            <a:r>
              <a:rPr lang="en-US" sz="2800" dirty="0" smtClean="0">
                <a:latin typeface="Courier"/>
                <a:cs typeface="Courier"/>
              </a:rPr>
              <a:t>,.</a:t>
            </a:r>
            <a:r>
              <a:rPr lang="en-US" sz="2800" dirty="0">
                <a:latin typeface="Courier"/>
                <a:cs typeface="Courier"/>
              </a:rPr>
              <a:t>..</a:t>
            </a:r>
            <a:r>
              <a:rPr lang="en-US" sz="2800" dirty="0" smtClean="0">
                <a:latin typeface="Courier"/>
                <a:cs typeface="Courier"/>
              </a:rPr>
              <a:t>,A</a:t>
            </a:r>
            <a:r>
              <a:rPr lang="en-US" sz="2800" dirty="0">
                <a:latin typeface="Courier"/>
                <a:cs typeface="Courier"/>
              </a:rPr>
              <a:t>(:,k)]</a:t>
            </a:r>
            <a:r>
              <a:rPr lang="en-US" sz="2800" dirty="0">
                <a:latin typeface="Times"/>
                <a:cs typeface="Time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9764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1968" cy="7048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Papyrus"/>
                <a:cs typeface="Papyrus"/>
              </a:rPr>
              <a:t>Colon use</a:t>
            </a:r>
          </a:p>
          <a:p>
            <a:pPr algn="ctr"/>
            <a:r>
              <a:rPr lang="en-US" sz="2800" dirty="0" smtClean="0">
                <a:latin typeface="Papyrus"/>
                <a:cs typeface="Papyrus"/>
              </a:rPr>
              <a:t>“Collapse” a dimension</a:t>
            </a:r>
          </a:p>
          <a:p>
            <a:endParaRPr lang="en-US" sz="2800" dirty="0">
              <a:latin typeface="Times"/>
              <a:cs typeface="Times"/>
            </a:endParaRPr>
          </a:p>
          <a:p>
            <a:r>
              <a:rPr lang="mr-IN" sz="2800" dirty="0">
                <a:latin typeface="Courier"/>
                <a:cs typeface="Courier"/>
              </a:rPr>
              <a:t>&gt;&gt; a=rand(2,2,2)</a:t>
            </a:r>
          </a:p>
          <a:p>
            <a:r>
              <a:rPr lang="mr-IN" sz="2000" dirty="0">
                <a:latin typeface="Courier"/>
                <a:cs typeface="Courier"/>
              </a:rPr>
              <a:t>a(:,:,1) =</a:t>
            </a:r>
          </a:p>
          <a:p>
            <a:r>
              <a:rPr lang="mr-IN" sz="2000" dirty="0">
                <a:latin typeface="Courier"/>
                <a:cs typeface="Courier"/>
              </a:rPr>
              <a:t>   0.421761282626275   0.792207329559554</a:t>
            </a:r>
          </a:p>
          <a:p>
            <a:r>
              <a:rPr lang="mr-IN" sz="2000" dirty="0">
                <a:latin typeface="Courier"/>
                <a:cs typeface="Courier"/>
              </a:rPr>
              <a:t>   0.915735525189067   0.959492426392903</a:t>
            </a:r>
          </a:p>
          <a:p>
            <a:r>
              <a:rPr lang="mr-IN" sz="2000" dirty="0">
                <a:latin typeface="Courier"/>
                <a:cs typeface="Courier"/>
              </a:rPr>
              <a:t>a(:,:,2) =</a:t>
            </a:r>
          </a:p>
          <a:p>
            <a:r>
              <a:rPr lang="mr-IN" sz="2000" dirty="0">
                <a:latin typeface="Courier"/>
                <a:cs typeface="Courier"/>
              </a:rPr>
              <a:t>   0.655740699156587   0.849129305868777</a:t>
            </a:r>
          </a:p>
          <a:p>
            <a:r>
              <a:rPr lang="mr-IN" sz="2000" dirty="0">
                <a:latin typeface="Courier"/>
                <a:cs typeface="Courier"/>
              </a:rPr>
              <a:t>   0.035711678574190   0.933993247757551</a:t>
            </a:r>
          </a:p>
          <a:p>
            <a:r>
              <a:rPr lang="mr-IN" sz="2800" dirty="0">
                <a:latin typeface="Courier"/>
                <a:cs typeface="Courier"/>
              </a:rPr>
              <a:t>&gt;&gt; a(2,2,:)</a:t>
            </a:r>
          </a:p>
          <a:p>
            <a:r>
              <a:rPr lang="mr-IN" sz="2000" dirty="0">
                <a:latin typeface="Courier"/>
                <a:cs typeface="Courier"/>
              </a:rPr>
              <a:t>ans(:,:,1) =</a:t>
            </a:r>
          </a:p>
          <a:p>
            <a:r>
              <a:rPr lang="mr-IN" sz="2000" dirty="0">
                <a:latin typeface="Courier"/>
                <a:cs typeface="Courier"/>
              </a:rPr>
              <a:t>   0.959492426392903</a:t>
            </a:r>
          </a:p>
          <a:p>
            <a:r>
              <a:rPr lang="mr-IN" sz="2000" dirty="0">
                <a:latin typeface="Courier"/>
                <a:cs typeface="Courier"/>
              </a:rPr>
              <a:t>ans(:,:,2) =</a:t>
            </a:r>
          </a:p>
          <a:p>
            <a:r>
              <a:rPr lang="mr-IN" sz="2000" dirty="0">
                <a:latin typeface="Courier"/>
                <a:cs typeface="Courier"/>
              </a:rPr>
              <a:t>   0.933993247757551</a:t>
            </a:r>
          </a:p>
          <a:p>
            <a:r>
              <a:rPr lang="mr-IN" sz="2800" dirty="0">
                <a:latin typeface="Courier"/>
                <a:cs typeface="Courier"/>
              </a:rPr>
              <a:t>&gt;&gt; a(:,2,2)</a:t>
            </a:r>
          </a:p>
          <a:p>
            <a:r>
              <a:rPr lang="mr-IN" sz="2000" dirty="0">
                <a:latin typeface="Courier"/>
                <a:cs typeface="Courier"/>
              </a:rPr>
              <a:t>ans =</a:t>
            </a:r>
          </a:p>
          <a:p>
            <a:r>
              <a:rPr lang="mr-IN" sz="2000" dirty="0">
                <a:latin typeface="Courier"/>
                <a:cs typeface="Courier"/>
              </a:rPr>
              <a:t>   0.849129305868777</a:t>
            </a:r>
          </a:p>
          <a:p>
            <a:r>
              <a:rPr lang="mr-IN" sz="2000" dirty="0">
                <a:latin typeface="Courier"/>
                <a:cs typeface="Courier"/>
              </a:rPr>
              <a:t>   0.933993247757551</a:t>
            </a:r>
          </a:p>
          <a:p>
            <a:r>
              <a:rPr lang="mr-IN" sz="2000" dirty="0">
                <a:latin typeface="Courier"/>
                <a:cs typeface="Courier"/>
              </a:rPr>
              <a:t>&gt;&gt; </a:t>
            </a:r>
            <a:endParaRPr lang="en-US" sz="2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22019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Functions</a:t>
            </a:r>
          </a:p>
          <a:p>
            <a:endParaRPr lang="en-US" sz="2800" dirty="0" smtClean="0">
              <a:latin typeface="Courier"/>
              <a:cs typeface="Courier"/>
            </a:endParaRPr>
          </a:p>
          <a:p>
            <a:r>
              <a:rPr lang="en-US" sz="2800" dirty="0" smtClean="0">
                <a:latin typeface="Courier"/>
                <a:cs typeface="Courier"/>
              </a:rPr>
              <a:t>function </a:t>
            </a:r>
            <a:r>
              <a:rPr lang="en-US" sz="2800" dirty="0" err="1">
                <a:latin typeface="Courier"/>
                <a:cs typeface="Courier"/>
              </a:rPr>
              <a:t>expval</a:t>
            </a:r>
            <a:r>
              <a:rPr lang="en-US" sz="2800" dirty="0">
                <a:latin typeface="Courier"/>
                <a:cs typeface="Courier"/>
              </a:rPr>
              <a:t> = exponent(x, y)</a:t>
            </a:r>
          </a:p>
          <a:p>
            <a:r>
              <a:rPr lang="en-US" sz="2800" dirty="0">
                <a:latin typeface="Courier"/>
                <a:cs typeface="Courier"/>
              </a:rPr>
              <a:t>    %% raises </a:t>
            </a:r>
            <a:r>
              <a:rPr lang="en-US" sz="2800" dirty="0" smtClean="0">
                <a:latin typeface="Courier"/>
                <a:cs typeface="Courier"/>
              </a:rPr>
              <a:t>elements of input </a:t>
            </a:r>
            <a:r>
              <a:rPr lang="en-US" sz="2800" dirty="0">
                <a:latin typeface="Courier"/>
                <a:cs typeface="Courier"/>
              </a:rPr>
              <a:t>x to </a:t>
            </a:r>
            <a:endParaRPr lang="en-US" sz="2800" dirty="0" smtClean="0">
              <a:latin typeface="Courier"/>
              <a:cs typeface="Courier"/>
            </a:endParaRPr>
          </a:p>
          <a:p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  %the </a:t>
            </a:r>
            <a:r>
              <a:rPr lang="en-US" sz="2800" dirty="0">
                <a:latin typeface="Courier"/>
                <a:cs typeface="Courier"/>
              </a:rPr>
              <a:t>power </a:t>
            </a:r>
            <a:r>
              <a:rPr lang="en-US" sz="2800" dirty="0" smtClean="0">
                <a:latin typeface="Courier"/>
                <a:cs typeface="Courier"/>
              </a:rPr>
              <a:t>y (</a:t>
            </a:r>
            <a:r>
              <a:rPr lang="en-US" sz="2800" dirty="0">
                <a:latin typeface="Courier"/>
                <a:cs typeface="Courier"/>
              </a:rPr>
              <a:t>default is 2)</a:t>
            </a:r>
          </a:p>
          <a:p>
            <a:r>
              <a:rPr lang="en-US" sz="2800" dirty="0">
                <a:latin typeface="Courier"/>
                <a:cs typeface="Courier"/>
              </a:rPr>
              <a:t>    %inputs are scalar numbers</a:t>
            </a:r>
          </a:p>
          <a:p>
            <a:endParaRPr lang="en-US" sz="2800" dirty="0">
              <a:latin typeface="Courier"/>
              <a:cs typeface="Courier"/>
            </a:endParaRPr>
          </a:p>
          <a:p>
            <a:r>
              <a:rPr lang="en-US" sz="2800" dirty="0">
                <a:latin typeface="Courier"/>
                <a:cs typeface="Courier"/>
              </a:rPr>
              <a:t>    if </a:t>
            </a:r>
            <a:r>
              <a:rPr lang="en-US" sz="2800" dirty="0" err="1">
                <a:latin typeface="Courier"/>
                <a:cs typeface="Courier"/>
              </a:rPr>
              <a:t>nargin</a:t>
            </a:r>
            <a:r>
              <a:rPr lang="en-US" sz="2800" dirty="0">
                <a:latin typeface="Courier"/>
                <a:cs typeface="Courier"/>
              </a:rPr>
              <a:t> == 1</a:t>
            </a:r>
          </a:p>
          <a:p>
            <a:r>
              <a:rPr lang="en-US" sz="2800" dirty="0">
                <a:latin typeface="Courier"/>
                <a:cs typeface="Courier"/>
              </a:rPr>
              <a:t>        y = 2;</a:t>
            </a:r>
          </a:p>
          <a:p>
            <a:r>
              <a:rPr lang="en-US" sz="2800" dirty="0">
                <a:latin typeface="Courier"/>
                <a:cs typeface="Courier"/>
              </a:rPr>
              <a:t>    end</a:t>
            </a:r>
          </a:p>
          <a:p>
            <a:endParaRPr lang="en-US" sz="2800" dirty="0">
              <a:latin typeface="Courier"/>
              <a:cs typeface="Courier"/>
            </a:endParaRPr>
          </a:p>
          <a:p>
            <a:r>
              <a:rPr lang="en-US" sz="2800" dirty="0">
                <a:latin typeface="Courier"/>
                <a:cs typeface="Courier"/>
              </a:rPr>
              <a:t>    </a:t>
            </a:r>
            <a:r>
              <a:rPr lang="en-US" sz="2800" dirty="0" err="1">
                <a:latin typeface="Courier"/>
                <a:cs typeface="Courier"/>
              </a:rPr>
              <a:t>expval</a:t>
            </a:r>
            <a:r>
              <a:rPr lang="en-US" sz="2800" dirty="0">
                <a:latin typeface="Courier"/>
                <a:cs typeface="Courier"/>
              </a:rPr>
              <a:t> = </a:t>
            </a:r>
            <a:r>
              <a:rPr lang="en-US" sz="2800" dirty="0" err="1">
                <a:latin typeface="Courier"/>
                <a:cs typeface="Courier"/>
              </a:rPr>
              <a:t>x^y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r>
              <a:rPr lang="en-US" sz="2800" dirty="0">
                <a:latin typeface="Courier"/>
                <a:cs typeface="Courier"/>
              </a:rPr>
              <a:t>end</a:t>
            </a:r>
            <a:endParaRPr lang="en-US" sz="28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097212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15240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Functions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This function has a major weakness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It does not follow MATLAB philosophy of working with MATRICES.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How do we fix this?</a:t>
            </a:r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First we have to define what we want it to do.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Raise all elements to same power?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Raise each element to specified power?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Raise matrix to a specified power”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Choose what to do depending on input?</a:t>
            </a:r>
            <a:endParaRPr lang="en-US" sz="2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93159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439"/>
            <a:ext cx="9144000" cy="6494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Functions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Let’s vectorize our function.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Decide to do element by element (“.”)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r>
              <a:rPr lang="es-AR" sz="2400" dirty="0">
                <a:latin typeface="Courier"/>
                <a:cs typeface="Courier"/>
              </a:rPr>
              <a:t>function expval = exponent_vec(x, y)</a:t>
            </a:r>
          </a:p>
          <a:p>
            <a:r>
              <a:rPr lang="es-AR" sz="2400" dirty="0">
                <a:latin typeface="Courier"/>
                <a:cs typeface="Courier"/>
              </a:rPr>
              <a:t>    %% raises input x to the </a:t>
            </a:r>
            <a:endParaRPr lang="es-AR" sz="2400" dirty="0" smtClean="0">
              <a:latin typeface="Courier"/>
              <a:cs typeface="Courier"/>
            </a:endParaRPr>
          </a:p>
          <a:p>
            <a:r>
              <a:rPr lang="es-AR" sz="2400" dirty="0">
                <a:latin typeface="Courier"/>
                <a:cs typeface="Courier"/>
              </a:rPr>
              <a:t> </a:t>
            </a:r>
            <a:r>
              <a:rPr lang="es-AR" sz="2400" dirty="0" smtClean="0">
                <a:latin typeface="Courier"/>
                <a:cs typeface="Courier"/>
              </a:rPr>
              <a:t>   %power </a:t>
            </a:r>
            <a:r>
              <a:rPr lang="es-AR" sz="2400" dirty="0">
                <a:latin typeface="Courier"/>
                <a:cs typeface="Courier"/>
              </a:rPr>
              <a:t>y (default is 2)</a:t>
            </a:r>
          </a:p>
          <a:p>
            <a:r>
              <a:rPr lang="es-AR" sz="2400" dirty="0">
                <a:latin typeface="Courier"/>
                <a:cs typeface="Courier"/>
              </a:rPr>
              <a:t>    %inputs are vectors of matching length </a:t>
            </a:r>
            <a:r>
              <a:rPr lang="es-AR" sz="2400" dirty="0" smtClean="0">
                <a:latin typeface="Courier"/>
                <a:cs typeface="Courier"/>
              </a:rPr>
              <a:t>or</a:t>
            </a:r>
          </a:p>
          <a:p>
            <a:r>
              <a:rPr lang="es-AR" sz="2400" dirty="0">
                <a:latin typeface="Courier"/>
                <a:cs typeface="Courier"/>
              </a:rPr>
              <a:t> </a:t>
            </a:r>
            <a:r>
              <a:rPr lang="es-AR" sz="2400" dirty="0" smtClean="0">
                <a:latin typeface="Courier"/>
                <a:cs typeface="Courier"/>
              </a:rPr>
              <a:t>   % </a:t>
            </a:r>
            <a:r>
              <a:rPr lang="es-AR" sz="2400" dirty="0">
                <a:latin typeface="Courier"/>
                <a:cs typeface="Courier"/>
              </a:rPr>
              <a:t>matrices of matching size</a:t>
            </a:r>
          </a:p>
          <a:p>
            <a:r>
              <a:rPr lang="es-AR" sz="2400" dirty="0">
                <a:latin typeface="Courier"/>
                <a:cs typeface="Courier"/>
              </a:rPr>
              <a:t>    %an n x 1 vector by a 1 x m vector </a:t>
            </a:r>
            <a:r>
              <a:rPr lang="es-AR" sz="2400" dirty="0" smtClean="0">
                <a:latin typeface="Courier"/>
                <a:cs typeface="Courier"/>
              </a:rPr>
              <a:t>will</a:t>
            </a:r>
          </a:p>
          <a:p>
            <a:r>
              <a:rPr lang="es-AR" sz="2400" dirty="0">
                <a:latin typeface="Courier"/>
                <a:cs typeface="Courier"/>
              </a:rPr>
              <a:t> </a:t>
            </a:r>
            <a:r>
              <a:rPr lang="es-AR" sz="2400" dirty="0" smtClean="0">
                <a:latin typeface="Courier"/>
                <a:cs typeface="Courier"/>
              </a:rPr>
              <a:t>  % </a:t>
            </a:r>
            <a:r>
              <a:rPr lang="es-AR" sz="2400" dirty="0">
                <a:latin typeface="Courier"/>
                <a:cs typeface="Courier"/>
              </a:rPr>
              <a:t>produce an n x m matrix </a:t>
            </a:r>
            <a:r>
              <a:rPr lang="es-AR" sz="2400" dirty="0" smtClean="0">
                <a:latin typeface="Courier"/>
                <a:cs typeface="Courier"/>
              </a:rPr>
              <a:t>output</a:t>
            </a:r>
            <a:endParaRPr lang="es-AR" sz="2400" dirty="0">
              <a:latin typeface="Courier"/>
              <a:cs typeface="Courier"/>
            </a:endParaRPr>
          </a:p>
          <a:p>
            <a:r>
              <a:rPr lang="mr-IN" sz="2400" dirty="0">
                <a:latin typeface="Courier"/>
                <a:cs typeface="Courier"/>
              </a:rPr>
              <a:t>    if nargin == 1</a:t>
            </a:r>
          </a:p>
          <a:p>
            <a:r>
              <a:rPr lang="mr-IN" sz="2400" dirty="0">
                <a:latin typeface="Courier"/>
                <a:cs typeface="Courier"/>
              </a:rPr>
              <a:t>        y = </a:t>
            </a:r>
            <a:r>
              <a:rPr lang="mr-IN" sz="2400" dirty="0" smtClean="0">
                <a:latin typeface="Courier"/>
                <a:cs typeface="Courier"/>
              </a:rPr>
              <a:t>2;</a:t>
            </a:r>
            <a:endParaRPr lang="mr-IN" sz="2400" dirty="0">
              <a:latin typeface="Courier"/>
              <a:cs typeface="Courier"/>
            </a:endParaRPr>
          </a:p>
          <a:p>
            <a:r>
              <a:rPr lang="mr-IN" sz="2400" dirty="0">
                <a:latin typeface="Courier"/>
                <a:cs typeface="Courier"/>
              </a:rPr>
              <a:t>    </a:t>
            </a:r>
            <a:r>
              <a:rPr lang="mr-IN" sz="2400" dirty="0" smtClean="0">
                <a:latin typeface="Courier"/>
                <a:cs typeface="Courier"/>
              </a:rPr>
              <a:t>end</a:t>
            </a:r>
            <a:endParaRPr lang="mr-IN" sz="2400" dirty="0">
              <a:latin typeface="Courier"/>
              <a:cs typeface="Courier"/>
            </a:endParaRPr>
          </a:p>
          <a:p>
            <a:r>
              <a:rPr lang="mr-IN" sz="2400" dirty="0">
                <a:latin typeface="Courier"/>
                <a:cs typeface="Courier"/>
              </a:rPr>
              <a:t>    expval = x.^y;</a:t>
            </a:r>
          </a:p>
          <a:p>
            <a:r>
              <a:rPr lang="en-US" sz="2400" dirty="0" smtClean="0">
                <a:latin typeface="Courier"/>
                <a:cs typeface="Courier"/>
              </a:rPr>
              <a:t>end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88695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36786"/>
            <a:ext cx="9144000" cy="6986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Functions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Let’s fix it to check the input</a:t>
            </a:r>
          </a:p>
          <a:p>
            <a:r>
              <a:rPr lang="es-AR" sz="2400" dirty="0">
                <a:latin typeface="Courier"/>
                <a:cs typeface="Courier"/>
              </a:rPr>
              <a:t>function expval = exponent_vec(x, y)</a:t>
            </a:r>
          </a:p>
          <a:p>
            <a:r>
              <a:rPr lang="es-AR" sz="2400" dirty="0" smtClean="0">
                <a:solidFill>
                  <a:srgbClr val="00FF00"/>
                </a:solidFill>
                <a:latin typeface="Courier"/>
                <a:cs typeface="Courier"/>
              </a:rPr>
              <a:t>%</a:t>
            </a:r>
            <a:r>
              <a:rPr lang="es-AR" sz="2400" dirty="0">
                <a:solidFill>
                  <a:srgbClr val="00FF00"/>
                </a:solidFill>
                <a:latin typeface="Courier"/>
                <a:cs typeface="Courier"/>
              </a:rPr>
              <a:t>% raises input x to the </a:t>
            </a:r>
            <a:endParaRPr lang="es-AR" sz="2400" dirty="0" smtClean="0">
              <a:solidFill>
                <a:srgbClr val="00FF00"/>
              </a:solidFill>
              <a:latin typeface="Courier"/>
              <a:cs typeface="Courier"/>
            </a:endParaRPr>
          </a:p>
          <a:p>
            <a:r>
              <a:rPr lang="es-AR" sz="2400" dirty="0" smtClean="0">
                <a:solidFill>
                  <a:srgbClr val="00FF00"/>
                </a:solidFill>
                <a:latin typeface="Courier"/>
                <a:cs typeface="Courier"/>
              </a:rPr>
              <a:t>%power </a:t>
            </a:r>
            <a:r>
              <a:rPr lang="es-AR" sz="2400" dirty="0">
                <a:solidFill>
                  <a:srgbClr val="00FF00"/>
                </a:solidFill>
                <a:latin typeface="Courier"/>
                <a:cs typeface="Courier"/>
              </a:rPr>
              <a:t>y (default is 2)</a:t>
            </a:r>
          </a:p>
          <a:p>
            <a:r>
              <a:rPr lang="es-AR" sz="2400" dirty="0" smtClean="0">
                <a:solidFill>
                  <a:srgbClr val="00FF00"/>
                </a:solidFill>
                <a:latin typeface="Courier"/>
                <a:cs typeface="Courier"/>
              </a:rPr>
              <a:t>%</a:t>
            </a:r>
            <a:r>
              <a:rPr lang="es-AR" sz="2400" dirty="0">
                <a:solidFill>
                  <a:srgbClr val="00FF00"/>
                </a:solidFill>
                <a:latin typeface="Courier"/>
                <a:cs typeface="Courier"/>
              </a:rPr>
              <a:t>inputs are vectors of matching length </a:t>
            </a:r>
            <a:r>
              <a:rPr lang="es-AR" sz="2400" dirty="0" smtClean="0">
                <a:solidFill>
                  <a:srgbClr val="00FF00"/>
                </a:solidFill>
                <a:latin typeface="Courier"/>
                <a:cs typeface="Courier"/>
              </a:rPr>
              <a:t>or</a:t>
            </a:r>
          </a:p>
          <a:p>
            <a:r>
              <a:rPr lang="es-AR" sz="2400" dirty="0" smtClean="0">
                <a:solidFill>
                  <a:srgbClr val="00FF00"/>
                </a:solidFill>
                <a:latin typeface="Courier"/>
                <a:cs typeface="Courier"/>
              </a:rPr>
              <a:t>% </a:t>
            </a:r>
            <a:r>
              <a:rPr lang="es-AR" sz="2400" dirty="0">
                <a:solidFill>
                  <a:srgbClr val="00FF00"/>
                </a:solidFill>
                <a:latin typeface="Courier"/>
                <a:cs typeface="Courier"/>
              </a:rPr>
              <a:t>matrices of matching size</a:t>
            </a:r>
          </a:p>
          <a:p>
            <a:r>
              <a:rPr lang="es-AR" sz="2400" dirty="0" smtClean="0">
                <a:solidFill>
                  <a:srgbClr val="00FF00"/>
                </a:solidFill>
                <a:latin typeface="Courier"/>
                <a:cs typeface="Courier"/>
              </a:rPr>
              <a:t>%</a:t>
            </a:r>
            <a:r>
              <a:rPr lang="es-AR" sz="2400" dirty="0">
                <a:solidFill>
                  <a:srgbClr val="00FF00"/>
                </a:solidFill>
                <a:latin typeface="Courier"/>
                <a:cs typeface="Courier"/>
              </a:rPr>
              <a:t>an n x 1 vector by a 1 x m vector </a:t>
            </a:r>
            <a:r>
              <a:rPr lang="es-AR" sz="2400" dirty="0" smtClean="0">
                <a:solidFill>
                  <a:srgbClr val="00FF00"/>
                </a:solidFill>
                <a:latin typeface="Courier"/>
                <a:cs typeface="Courier"/>
              </a:rPr>
              <a:t>will</a:t>
            </a:r>
          </a:p>
          <a:p>
            <a:r>
              <a:rPr lang="es-AR" sz="2400" dirty="0" smtClean="0">
                <a:solidFill>
                  <a:srgbClr val="00FF00"/>
                </a:solidFill>
                <a:latin typeface="Courier"/>
                <a:cs typeface="Courier"/>
              </a:rPr>
              <a:t>% </a:t>
            </a:r>
            <a:r>
              <a:rPr lang="es-AR" sz="2400" dirty="0">
                <a:solidFill>
                  <a:srgbClr val="00FF00"/>
                </a:solidFill>
                <a:latin typeface="Courier"/>
                <a:cs typeface="Courier"/>
              </a:rPr>
              <a:t>produce an n x m matrix </a:t>
            </a:r>
            <a:r>
              <a:rPr lang="es-AR" sz="2400" dirty="0" smtClean="0">
                <a:solidFill>
                  <a:srgbClr val="00FF00"/>
                </a:solidFill>
                <a:latin typeface="Courier"/>
                <a:cs typeface="Courier"/>
              </a:rPr>
              <a:t>output</a:t>
            </a:r>
            <a:endParaRPr lang="es-AR" sz="2400" dirty="0">
              <a:solidFill>
                <a:srgbClr val="00FF00"/>
              </a:solidFill>
              <a:latin typeface="Courier"/>
              <a:cs typeface="Courier"/>
            </a:endParaRPr>
          </a:p>
          <a:p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mr-IN" sz="2400" dirty="0" smtClean="0">
                <a:solidFill>
                  <a:srgbClr val="FF0000"/>
                </a:solidFill>
                <a:latin typeface="Courier"/>
                <a:cs typeface="Courier"/>
              </a:rPr>
              <a:t>if </a:t>
            </a:r>
            <a:r>
              <a:rPr lang="mr-IN" sz="2400" dirty="0">
                <a:solidFill>
                  <a:srgbClr val="FF0000"/>
                </a:solidFill>
                <a:latin typeface="Courier"/>
                <a:cs typeface="Courier"/>
              </a:rPr>
              <a:t>nargin == 1</a:t>
            </a:r>
          </a:p>
          <a:p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mr-IN" sz="2400" dirty="0" smtClean="0">
                <a:solidFill>
                  <a:srgbClr val="FF0000"/>
                </a:solidFill>
                <a:latin typeface="Courier"/>
                <a:cs typeface="Courier"/>
              </a:rPr>
              <a:t>y </a:t>
            </a:r>
            <a:r>
              <a:rPr lang="mr-IN" sz="2400" dirty="0">
                <a:solidFill>
                  <a:srgbClr val="FF0000"/>
                </a:solidFill>
                <a:latin typeface="Courier"/>
                <a:cs typeface="Courier"/>
              </a:rPr>
              <a:t>= </a:t>
            </a:r>
            <a:r>
              <a:rPr lang="mr-IN" sz="2400" dirty="0" smtClean="0">
                <a:solidFill>
                  <a:srgbClr val="FF0000"/>
                </a:solidFill>
                <a:latin typeface="Courier"/>
                <a:cs typeface="Courier"/>
              </a:rPr>
              <a:t>2;</a:t>
            </a:r>
            <a:endParaRPr lang="en-US" sz="2400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sz="2400" dirty="0" smtClean="0">
                <a:solidFill>
                  <a:srgbClr val="3366FF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solidFill>
                  <a:srgbClr val="3366FF"/>
                </a:solidFill>
                <a:latin typeface="Courier"/>
                <a:cs typeface="Courier"/>
              </a:rPr>
              <a:t>elseif</a:t>
            </a:r>
            <a:r>
              <a:rPr lang="en-US" sz="2400" dirty="0" smtClean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urier"/>
                <a:cs typeface="Courier"/>
              </a:rPr>
              <a:t>nargin</a:t>
            </a:r>
            <a:r>
              <a:rPr lang="en-US" sz="2400" dirty="0" smtClean="0">
                <a:solidFill>
                  <a:srgbClr val="3366FF"/>
                </a:solidFill>
                <a:latin typeface="Courier"/>
                <a:cs typeface="Courier"/>
              </a:rPr>
              <a:t> &gt; 2</a:t>
            </a:r>
          </a:p>
          <a:p>
            <a:r>
              <a:rPr lang="en-US" sz="2400" dirty="0">
                <a:solidFill>
                  <a:srgbClr val="3366FF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3366FF"/>
                </a:solidFill>
                <a:latin typeface="Courier"/>
                <a:cs typeface="Courier"/>
              </a:rPr>
              <a:t>	error</a:t>
            </a:r>
            <a:r>
              <a:rPr lang="en-US" sz="2400" dirty="0">
                <a:solidFill>
                  <a:srgbClr val="3366FF"/>
                </a:solidFill>
                <a:latin typeface="Courier"/>
                <a:cs typeface="Courier"/>
              </a:rPr>
              <a:t>('Wrong number of input arguments')</a:t>
            </a:r>
            <a:endParaRPr lang="mr-IN" sz="2400" dirty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mr-IN" sz="2400" dirty="0" smtClean="0">
                <a:solidFill>
                  <a:srgbClr val="FF0000"/>
                </a:solidFill>
                <a:latin typeface="Courier"/>
                <a:cs typeface="Courier"/>
              </a:rPr>
              <a:t>end</a:t>
            </a:r>
            <a:endParaRPr lang="en-US" sz="24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s-AR" sz="2400" dirty="0">
                <a:solidFill>
                  <a:srgbClr val="3366FF"/>
                </a:solidFill>
                <a:latin typeface="Courier"/>
                <a:cs typeface="Courier"/>
              </a:rPr>
              <a:t>	</a:t>
            </a:r>
            <a:r>
              <a:rPr lang="es-AR" sz="2400" dirty="0" smtClean="0">
                <a:solidFill>
                  <a:srgbClr val="3366FF"/>
                </a:solidFill>
                <a:latin typeface="Courier"/>
                <a:cs typeface="Courier"/>
              </a:rPr>
              <a:t>assert</a:t>
            </a:r>
            <a:r>
              <a:rPr lang="es-AR" sz="2400" dirty="0">
                <a:solidFill>
                  <a:srgbClr val="3366FF"/>
                </a:solidFill>
                <a:latin typeface="Courier"/>
                <a:cs typeface="Courier"/>
              </a:rPr>
              <a:t>(isnumeric(x), 'x not numeric')</a:t>
            </a:r>
          </a:p>
          <a:p>
            <a:r>
              <a:rPr lang="es-AR" sz="2400" dirty="0">
                <a:solidFill>
                  <a:srgbClr val="3366FF"/>
                </a:solidFill>
                <a:latin typeface="Courier"/>
                <a:cs typeface="Courier"/>
              </a:rPr>
              <a:t>	</a:t>
            </a:r>
            <a:r>
              <a:rPr lang="es-AR" sz="2400" dirty="0" smtClean="0">
                <a:solidFill>
                  <a:srgbClr val="3366FF"/>
                </a:solidFill>
                <a:latin typeface="Courier"/>
                <a:cs typeface="Courier"/>
              </a:rPr>
              <a:t>assert</a:t>
            </a:r>
            <a:r>
              <a:rPr lang="es-AR" sz="2400" dirty="0">
                <a:solidFill>
                  <a:srgbClr val="3366FF"/>
                </a:solidFill>
                <a:latin typeface="Courier"/>
                <a:cs typeface="Courier"/>
              </a:rPr>
              <a:t>(isnumeric(y), 'y not </a:t>
            </a:r>
            <a:r>
              <a:rPr lang="es-AR" sz="2400" dirty="0" smtClean="0">
                <a:solidFill>
                  <a:srgbClr val="3366FF"/>
                </a:solidFill>
                <a:latin typeface="Courier"/>
                <a:cs typeface="Courier"/>
              </a:rPr>
              <a:t>numeric’)</a:t>
            </a:r>
            <a:endParaRPr lang="mr-IN" sz="2400" dirty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sz="2400" dirty="0">
                <a:latin typeface="Courier"/>
                <a:cs typeface="Courier"/>
              </a:rPr>
              <a:t>	</a:t>
            </a:r>
            <a:r>
              <a:rPr lang="mr-IN" sz="2400" dirty="0" smtClean="0">
                <a:solidFill>
                  <a:srgbClr val="FF0000"/>
                </a:solidFill>
                <a:latin typeface="Courier"/>
                <a:cs typeface="Courier"/>
              </a:rPr>
              <a:t>expval </a:t>
            </a:r>
            <a:r>
              <a:rPr lang="mr-IN" sz="2400" dirty="0">
                <a:solidFill>
                  <a:srgbClr val="FF0000"/>
                </a:solidFill>
                <a:latin typeface="Courier"/>
                <a:cs typeface="Courier"/>
              </a:rPr>
              <a:t>= x.^y;</a:t>
            </a:r>
          </a:p>
          <a:p>
            <a:r>
              <a:rPr lang="en-US" sz="2400" dirty="0" smtClean="0">
                <a:latin typeface="Courier"/>
                <a:cs typeface="Courier"/>
              </a:rPr>
              <a:t>end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55689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Pulling values out of matrices.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Say I want to find all the elements in a vector/matrix that meet a condition.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There are several ways to do this.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639489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6494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Testing/Pulling values out of matrices.</a:t>
            </a:r>
          </a:p>
          <a:p>
            <a:r>
              <a:rPr lang="de-DE" sz="3200" dirty="0">
                <a:latin typeface="Courier"/>
                <a:cs typeface="Courier"/>
              </a:rPr>
              <a:t>&gt;&gt; a=</a:t>
            </a:r>
            <a:r>
              <a:rPr lang="de-DE" sz="3200" dirty="0" err="1">
                <a:latin typeface="Courier"/>
                <a:cs typeface="Courier"/>
              </a:rPr>
              <a:t>rand</a:t>
            </a:r>
            <a:r>
              <a:rPr lang="de-DE" sz="3200" dirty="0">
                <a:latin typeface="Courier"/>
                <a:cs typeface="Courier"/>
              </a:rPr>
              <a:t>(3)</a:t>
            </a:r>
          </a:p>
          <a:p>
            <a:r>
              <a:rPr lang="de-DE" dirty="0">
                <a:latin typeface="Courier"/>
                <a:cs typeface="Courier"/>
              </a:rPr>
              <a:t>a =</a:t>
            </a:r>
          </a:p>
          <a:p>
            <a:r>
              <a:rPr lang="de-DE" dirty="0">
                <a:latin typeface="Courier"/>
                <a:cs typeface="Courier"/>
              </a:rPr>
              <a:t>   0.296675873218327   0.507858284661118   0.801014622769739</a:t>
            </a:r>
          </a:p>
          <a:p>
            <a:r>
              <a:rPr lang="de-DE" dirty="0">
                <a:latin typeface="Courier"/>
                <a:cs typeface="Courier"/>
              </a:rPr>
              <a:t>   0.318778301925882   0.085515797090044   0.029220277562146</a:t>
            </a:r>
          </a:p>
          <a:p>
            <a:r>
              <a:rPr lang="de-DE" dirty="0">
                <a:latin typeface="Courier"/>
                <a:cs typeface="Courier"/>
              </a:rPr>
              <a:t>   0.424166759713807   0.262482234698333   0.928854139478045</a:t>
            </a:r>
          </a:p>
          <a:p>
            <a:r>
              <a:rPr lang="de-DE" sz="3200" dirty="0">
                <a:latin typeface="Courier"/>
                <a:cs typeface="Courier"/>
              </a:rPr>
              <a:t>&gt;&gt; b=a&lt;.5</a:t>
            </a:r>
          </a:p>
          <a:p>
            <a:r>
              <a:rPr lang="de-DE" dirty="0">
                <a:latin typeface="Courier"/>
                <a:cs typeface="Courier"/>
              </a:rPr>
              <a:t>b =</a:t>
            </a:r>
          </a:p>
          <a:p>
            <a:r>
              <a:rPr lang="de-DE" dirty="0">
                <a:latin typeface="Courier"/>
                <a:cs typeface="Courier"/>
              </a:rPr>
              <a:t>  3×3 </a:t>
            </a:r>
            <a:r>
              <a:rPr lang="de-DE" dirty="0" err="1">
                <a:latin typeface="Courier"/>
                <a:cs typeface="Courier"/>
              </a:rPr>
              <a:t>logical</a:t>
            </a:r>
            <a:r>
              <a:rPr lang="de-DE" dirty="0">
                <a:latin typeface="Courier"/>
                <a:cs typeface="Courier"/>
              </a:rPr>
              <a:t> </a:t>
            </a:r>
            <a:r>
              <a:rPr lang="de-DE" dirty="0" err="1">
                <a:latin typeface="Courier"/>
                <a:cs typeface="Courier"/>
              </a:rPr>
              <a:t>array</a:t>
            </a:r>
            <a:endParaRPr lang="de-DE" dirty="0">
              <a:latin typeface="Courier"/>
              <a:cs typeface="Courier"/>
            </a:endParaRPr>
          </a:p>
          <a:p>
            <a:r>
              <a:rPr lang="de-DE" dirty="0">
                <a:latin typeface="Courier"/>
                <a:cs typeface="Courier"/>
              </a:rPr>
              <a:t>   1   0   0</a:t>
            </a:r>
          </a:p>
          <a:p>
            <a:r>
              <a:rPr lang="de-DE" dirty="0">
                <a:latin typeface="Courier"/>
                <a:cs typeface="Courier"/>
              </a:rPr>
              <a:t>   1   1   1</a:t>
            </a:r>
          </a:p>
          <a:p>
            <a:r>
              <a:rPr lang="de-DE" dirty="0">
                <a:latin typeface="Courier"/>
                <a:cs typeface="Courier"/>
              </a:rPr>
              <a:t>   1   1   0</a:t>
            </a:r>
          </a:p>
          <a:p>
            <a:r>
              <a:rPr lang="de-DE" sz="3200" dirty="0">
                <a:latin typeface="Courier"/>
                <a:cs typeface="Courier"/>
              </a:rPr>
              <a:t>&gt;&gt; c=a(b)</a:t>
            </a:r>
          </a:p>
          <a:p>
            <a:r>
              <a:rPr lang="de-DE" dirty="0">
                <a:latin typeface="Courier"/>
                <a:cs typeface="Courier"/>
              </a:rPr>
              <a:t>c =</a:t>
            </a:r>
          </a:p>
          <a:p>
            <a:r>
              <a:rPr lang="de-DE" dirty="0">
                <a:latin typeface="Courier"/>
                <a:cs typeface="Courier"/>
              </a:rPr>
              <a:t>   0.296675873218327</a:t>
            </a:r>
          </a:p>
          <a:p>
            <a:r>
              <a:rPr lang="de-DE" dirty="0">
                <a:latin typeface="Courier"/>
                <a:cs typeface="Courier"/>
              </a:rPr>
              <a:t>   0.318778301925882</a:t>
            </a:r>
          </a:p>
          <a:p>
            <a:r>
              <a:rPr lang="de-DE" dirty="0">
                <a:latin typeface="Courier"/>
                <a:cs typeface="Courier"/>
              </a:rPr>
              <a:t>   0.424166759713807</a:t>
            </a:r>
          </a:p>
          <a:p>
            <a:r>
              <a:rPr lang="de-DE" dirty="0">
                <a:latin typeface="Courier"/>
                <a:cs typeface="Courier"/>
              </a:rPr>
              <a:t>   0.085515797090044</a:t>
            </a:r>
          </a:p>
          <a:p>
            <a:r>
              <a:rPr lang="de-DE" dirty="0">
                <a:latin typeface="Courier"/>
                <a:cs typeface="Courier"/>
              </a:rPr>
              <a:t>   0.262482234698333</a:t>
            </a:r>
          </a:p>
          <a:p>
            <a:r>
              <a:rPr lang="de-DE" dirty="0">
                <a:latin typeface="Courier"/>
                <a:cs typeface="Courier"/>
              </a:rPr>
              <a:t>   0.029220277562146</a:t>
            </a:r>
            <a:endParaRPr lang="en-US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091579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6093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Testing/Pulling values out of matrices.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Do directly.</a:t>
            </a:r>
            <a:endParaRPr lang="en-US" sz="2400" dirty="0">
              <a:latin typeface="Courier"/>
              <a:cs typeface="Courier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r>
              <a:rPr lang="de-DE" sz="3200" dirty="0">
                <a:latin typeface="Courier"/>
                <a:cs typeface="Courier"/>
              </a:rPr>
              <a:t>&gt;&gt; a=</a:t>
            </a:r>
            <a:r>
              <a:rPr lang="de-DE" sz="3200" dirty="0" err="1">
                <a:latin typeface="Courier"/>
                <a:cs typeface="Courier"/>
              </a:rPr>
              <a:t>rand</a:t>
            </a:r>
            <a:r>
              <a:rPr lang="de-DE" sz="3200" dirty="0">
                <a:latin typeface="Courier"/>
                <a:cs typeface="Courier"/>
              </a:rPr>
              <a:t>(3)</a:t>
            </a:r>
          </a:p>
          <a:p>
            <a:r>
              <a:rPr lang="de-DE" dirty="0">
                <a:latin typeface="Courier"/>
                <a:cs typeface="Courier"/>
              </a:rPr>
              <a:t>a =</a:t>
            </a:r>
          </a:p>
          <a:p>
            <a:r>
              <a:rPr lang="de-DE" dirty="0">
                <a:latin typeface="Courier"/>
                <a:cs typeface="Courier"/>
              </a:rPr>
              <a:t>   0.296675873218327   0.507858284661118   0.801014622769739</a:t>
            </a:r>
          </a:p>
          <a:p>
            <a:r>
              <a:rPr lang="de-DE" dirty="0">
                <a:latin typeface="Courier"/>
                <a:cs typeface="Courier"/>
              </a:rPr>
              <a:t>   0.318778301925882   0.085515797090044   0.029220277562146</a:t>
            </a:r>
          </a:p>
          <a:p>
            <a:r>
              <a:rPr lang="de-DE" dirty="0">
                <a:latin typeface="Courier"/>
                <a:cs typeface="Courier"/>
              </a:rPr>
              <a:t>   0.424166759713807   0.262482234698333   0.928854139478045</a:t>
            </a:r>
          </a:p>
          <a:p>
            <a:r>
              <a:rPr lang="de-DE" sz="3200" dirty="0" smtClean="0">
                <a:latin typeface="Courier"/>
                <a:cs typeface="Courier"/>
              </a:rPr>
              <a:t>&gt;</a:t>
            </a:r>
            <a:r>
              <a:rPr lang="de-DE" sz="3200" dirty="0">
                <a:latin typeface="Courier"/>
                <a:cs typeface="Courier"/>
              </a:rPr>
              <a:t>&gt; b=a(a&lt;=.5)</a:t>
            </a:r>
          </a:p>
          <a:p>
            <a:r>
              <a:rPr lang="de-DE" dirty="0">
                <a:latin typeface="Courier"/>
                <a:cs typeface="Courier"/>
              </a:rPr>
              <a:t>b =</a:t>
            </a:r>
          </a:p>
          <a:p>
            <a:r>
              <a:rPr lang="de-DE" dirty="0">
                <a:latin typeface="Courier"/>
                <a:cs typeface="Courier"/>
              </a:rPr>
              <a:t>   0.296675873218327</a:t>
            </a:r>
          </a:p>
          <a:p>
            <a:r>
              <a:rPr lang="de-DE" dirty="0">
                <a:latin typeface="Courier"/>
                <a:cs typeface="Courier"/>
              </a:rPr>
              <a:t>   0.318778301925882</a:t>
            </a:r>
          </a:p>
          <a:p>
            <a:r>
              <a:rPr lang="de-DE" dirty="0">
                <a:latin typeface="Courier"/>
                <a:cs typeface="Courier"/>
              </a:rPr>
              <a:t>   0.424166759713807</a:t>
            </a:r>
          </a:p>
          <a:p>
            <a:r>
              <a:rPr lang="de-DE" dirty="0">
                <a:latin typeface="Courier"/>
                <a:cs typeface="Courier"/>
              </a:rPr>
              <a:t>   0.085515797090044</a:t>
            </a:r>
          </a:p>
          <a:p>
            <a:r>
              <a:rPr lang="de-DE" dirty="0">
                <a:latin typeface="Courier"/>
                <a:cs typeface="Courier"/>
              </a:rPr>
              <a:t>   0.262482234698333</a:t>
            </a:r>
          </a:p>
          <a:p>
            <a:r>
              <a:rPr lang="de-DE" dirty="0">
                <a:latin typeface="Courier"/>
                <a:cs typeface="Courier"/>
              </a:rPr>
              <a:t>   0.029220277562146</a:t>
            </a:r>
            <a:endParaRPr lang="en-US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113328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If I want to get the indices so I can keep track of where they came from in 2d</a:t>
            </a:r>
            <a:endParaRPr lang="en-US" sz="3200" dirty="0">
              <a:latin typeface="Papyrus"/>
              <a:cs typeface="Papyrus"/>
            </a:endParaRPr>
          </a:p>
          <a:p>
            <a:r>
              <a:rPr lang="mr-IN" sz="3200" dirty="0">
                <a:latin typeface="Courier"/>
                <a:cs typeface="Courier"/>
              </a:rPr>
              <a:t>&gt;&gt; [row col]=find(a&lt;=.5)</a:t>
            </a:r>
          </a:p>
          <a:p>
            <a:r>
              <a:rPr lang="mr-IN" dirty="0">
                <a:latin typeface="Courier"/>
                <a:cs typeface="Courier"/>
              </a:rPr>
              <a:t>row =</a:t>
            </a:r>
          </a:p>
          <a:p>
            <a:r>
              <a:rPr lang="mr-IN" dirty="0">
                <a:latin typeface="Courier"/>
                <a:cs typeface="Courier"/>
              </a:rPr>
              <a:t>     2</a:t>
            </a:r>
          </a:p>
          <a:p>
            <a:r>
              <a:rPr lang="mr-IN" dirty="0">
                <a:latin typeface="Courier"/>
                <a:cs typeface="Courier"/>
              </a:rPr>
              <a:t>     2</a:t>
            </a:r>
          </a:p>
          <a:p>
            <a:r>
              <a:rPr lang="mr-IN" dirty="0">
                <a:latin typeface="Courier"/>
                <a:cs typeface="Courier"/>
              </a:rPr>
              <a:t>     1</a:t>
            </a:r>
          </a:p>
          <a:p>
            <a:r>
              <a:rPr lang="mr-IN" dirty="0">
                <a:latin typeface="Courier"/>
                <a:cs typeface="Courier"/>
              </a:rPr>
              <a:t>     2</a:t>
            </a:r>
          </a:p>
          <a:p>
            <a:r>
              <a:rPr lang="mr-IN" dirty="0">
                <a:latin typeface="Courier"/>
                <a:cs typeface="Courier"/>
              </a:rPr>
              <a:t>col =</a:t>
            </a:r>
          </a:p>
          <a:p>
            <a:r>
              <a:rPr lang="mr-IN" dirty="0">
                <a:latin typeface="Courier"/>
                <a:cs typeface="Courier"/>
              </a:rPr>
              <a:t>     1</a:t>
            </a:r>
          </a:p>
          <a:p>
            <a:r>
              <a:rPr lang="mr-IN" dirty="0">
                <a:latin typeface="Courier"/>
                <a:cs typeface="Courier"/>
              </a:rPr>
              <a:t>     2</a:t>
            </a:r>
          </a:p>
          <a:p>
            <a:r>
              <a:rPr lang="mr-IN" dirty="0">
                <a:latin typeface="Courier"/>
                <a:cs typeface="Courier"/>
              </a:rPr>
              <a:t>     3</a:t>
            </a:r>
          </a:p>
          <a:p>
            <a:r>
              <a:rPr lang="mr-IN" dirty="0">
                <a:latin typeface="Courier"/>
                <a:cs typeface="Courier"/>
              </a:rPr>
              <a:t>     3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s-AR" sz="3200" dirty="0" smtClean="0">
                <a:latin typeface="Papyrus"/>
                <a:cs typeface="Papyrus"/>
              </a:rPr>
              <a:t>Unfortunately</a:t>
            </a:r>
            <a:endParaRPr lang="es-AR" sz="3200" dirty="0"/>
          </a:p>
          <a:p>
            <a:r>
              <a:rPr lang="es-AR" sz="3200" dirty="0">
                <a:latin typeface="Courier"/>
                <a:cs typeface="Courier"/>
              </a:rPr>
              <a:t>a(row,col</a:t>
            </a:r>
            <a:r>
              <a:rPr lang="es-AR" sz="3200" dirty="0" smtClean="0">
                <a:latin typeface="Courier"/>
                <a:cs typeface="Courier"/>
              </a:rPr>
              <a:t>)</a:t>
            </a:r>
            <a:endParaRPr lang="es-AR" sz="3200" dirty="0"/>
          </a:p>
          <a:p>
            <a:r>
              <a:rPr lang="es-AR" sz="3200" dirty="0">
                <a:latin typeface="Papyrus"/>
                <a:cs typeface="Papyrus"/>
              </a:rPr>
              <a:t>is not going to get the elements you want out.</a:t>
            </a:r>
          </a:p>
          <a:p>
            <a:r>
              <a:rPr lang="es-AR" sz="3200" dirty="0">
                <a:latin typeface="Papyrus"/>
                <a:cs typeface="Papyrus"/>
              </a:rPr>
              <a:t>It gives all combinations of the values in row and col (singleton expansion)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920521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20132</TotalTime>
  <Words>1887</Words>
  <Application>Microsoft Macintosh PowerPoint</Application>
  <PresentationFormat>On-screen Show (4:3)</PresentationFormat>
  <Paragraphs>340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CERI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in geophysics</dc:title>
  <dc:subject/>
  <dc:creator>Robert Smalley</dc:creator>
  <cp:keywords/>
  <dc:description/>
  <cp:lastModifiedBy>unknown unknown</cp:lastModifiedBy>
  <cp:revision>785</cp:revision>
  <dcterms:created xsi:type="dcterms:W3CDTF">2009-11-03T17:16:18Z</dcterms:created>
  <dcterms:modified xsi:type="dcterms:W3CDTF">2019-09-05T15:59:42Z</dcterms:modified>
  <cp:category/>
</cp:coreProperties>
</file>