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1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12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38.bin" ContentType="application/vnd.openxmlformats-officedocument.oleObject"/>
  <Override PartName="/ppt/notesSlides/notesSlide19.xml" ContentType="application/vnd.openxmlformats-officedocument.presentationml.notesSlide+xml"/>
  <Override PartName="/ppt/embeddings/oleObject39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</p:sldMasterIdLst>
  <p:notesMasterIdLst>
    <p:notesMasterId r:id="rId35"/>
  </p:notesMasterIdLst>
  <p:sldIdLst>
    <p:sldId id="1210" r:id="rId2"/>
    <p:sldId id="1300" r:id="rId3"/>
    <p:sldId id="1301" r:id="rId4"/>
    <p:sldId id="1302" r:id="rId5"/>
    <p:sldId id="1303" r:id="rId6"/>
    <p:sldId id="1304" r:id="rId7"/>
    <p:sldId id="1325" r:id="rId8"/>
    <p:sldId id="1323" r:id="rId9"/>
    <p:sldId id="1307" r:id="rId10"/>
    <p:sldId id="1322" r:id="rId11"/>
    <p:sldId id="1308" r:id="rId12"/>
    <p:sldId id="1309" r:id="rId13"/>
    <p:sldId id="1310" r:id="rId14"/>
    <p:sldId id="1311" r:id="rId15"/>
    <p:sldId id="1312" r:id="rId16"/>
    <p:sldId id="1313" r:id="rId17"/>
    <p:sldId id="1314" r:id="rId18"/>
    <p:sldId id="1315" r:id="rId19"/>
    <p:sldId id="1316" r:id="rId20"/>
    <p:sldId id="1317" r:id="rId21"/>
    <p:sldId id="1334" r:id="rId22"/>
    <p:sldId id="1321" r:id="rId23"/>
    <p:sldId id="1326" r:id="rId24"/>
    <p:sldId id="1327" r:id="rId25"/>
    <p:sldId id="1328" r:id="rId26"/>
    <p:sldId id="1330" r:id="rId27"/>
    <p:sldId id="1331" r:id="rId28"/>
    <p:sldId id="1329" r:id="rId29"/>
    <p:sldId id="1332" r:id="rId30"/>
    <p:sldId id="1333" r:id="rId31"/>
    <p:sldId id="1335" r:id="rId32"/>
    <p:sldId id="1336" r:id="rId33"/>
    <p:sldId id="1320" r:id="rId3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9" autoAdjust="0"/>
    <p:restoredTop sz="88612" autoAdjust="0"/>
  </p:normalViewPr>
  <p:slideViewPr>
    <p:cSldViewPr snapToGrid="0">
      <p:cViewPr>
        <p:scale>
          <a:sx n="75" d="100"/>
          <a:sy n="75" d="100"/>
        </p:scale>
        <p:origin x="-1952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0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0" Type="http://schemas.openxmlformats.org/officeDocument/2006/relationships/image" Target="../media/image24.emf"/><Relationship Id="rId1" Type="http://schemas.openxmlformats.org/officeDocument/2006/relationships/image" Target="../media/image23.emf"/><Relationship Id="rId2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" Type="http://schemas.openxmlformats.org/officeDocument/2006/relationships/image" Target="../media/image22.emf"/><Relationship Id="rId2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9A376A6-D3E5-4E07-B3F0-626681344BD3}" type="datetimeFigureOut">
              <a:rPr lang="en-US"/>
              <a:pPr>
                <a:defRPr/>
              </a:pPr>
              <a:t>9/3/19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34F01EE-C443-44D3-9EAE-71CAC902D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61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2E7F6C-6C34-40D8-8DF8-B4BF3A22533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 </a:t>
            </a:r>
            <a:r>
              <a:rPr lang="en-US" dirty="0" err="1" smtClean="0"/>
              <a:t>cos</a:t>
            </a:r>
            <a:r>
              <a:rPr lang="en-US" dirty="0" smtClean="0"/>
              <a:t>/sin term is "basis"</a:t>
            </a:r>
          </a:p>
          <a:p>
            <a:r>
              <a:rPr lang="en-US" dirty="0" smtClean="0"/>
              <a:t>Third is every other point from first</a:t>
            </a:r>
          </a:p>
          <a:p>
            <a:r>
              <a:rPr lang="en-US" dirty="0" smtClean="0"/>
              <a:t>Fourth is every</a:t>
            </a:r>
            <a:r>
              <a:rPr lang="en-US" baseline="0" dirty="0" smtClean="0"/>
              <a:t> third point from first</a:t>
            </a:r>
          </a:p>
          <a:p>
            <a:r>
              <a:rPr lang="en-US" baseline="0" dirty="0" smtClean="0"/>
              <a:t>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67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that a1</a:t>
            </a:r>
            <a:r>
              <a:rPr lang="en-US" baseline="0" dirty="0" smtClean="0"/>
              <a:t> is multiplied by the same basis value 2x (2 cycles) (4x if you include +/- values)</a:t>
            </a:r>
          </a:p>
          <a:p>
            <a:r>
              <a:rPr lang="en-US" baseline="0" dirty="0" smtClean="0"/>
              <a:t>a2 is multiplied by the same basis value several times, etc.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Savings from 2 places – computing the basis functions and multiplications of basis functions by same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904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90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</a:t>
            </a:r>
            <a:r>
              <a:rPr lang="en-US" dirty="0" err="1" smtClean="0">
                <a:latin typeface="Courier"/>
                <a:cs typeface="Courier"/>
              </a:rPr>
              <a:t>%stein</a:t>
            </a:r>
            <a:r>
              <a:rPr lang="en-US" dirty="0" smtClean="0">
                <a:latin typeface="Courier"/>
                <a:cs typeface="Courier"/>
              </a:rPr>
              <a:t> actually starts at mode   %1, use stein </a:t>
            </a:r>
            <a:r>
              <a:rPr lang="en-US" dirty="0" err="1" smtClean="0">
                <a:latin typeface="Courier"/>
                <a:cs typeface="Courier"/>
              </a:rPr>
              <a:t>freq</a:t>
            </a:r>
            <a:r>
              <a:rPr lang="en-US" dirty="0" smtClean="0">
                <a:latin typeface="Courier"/>
                <a:cs typeface="Courier"/>
              </a:rPr>
              <a:t> definition</a:t>
            </a:r>
          </a:p>
          <a:p>
            <a:r>
              <a:rPr lang="en-US" dirty="0" smtClean="0">
                <a:latin typeface="Courier"/>
                <a:cs typeface="Courier"/>
              </a:rPr>
              <a:t>%</a:t>
            </a:r>
            <a:r>
              <a:rPr lang="en-US" dirty="0" err="1" smtClean="0">
                <a:latin typeface="Courier"/>
                <a:cs typeface="Courier"/>
              </a:rPr>
              <a:t>freq</a:t>
            </a:r>
            <a:r>
              <a:rPr lang="en-US" dirty="0" smtClean="0">
                <a:latin typeface="Courier"/>
                <a:cs typeface="Courier"/>
              </a:rPr>
              <a:t> vector from 0 to n*pi*c/L  %1 row by N columns</a:t>
            </a:r>
          </a:p>
          <a:p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N=1:N;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Wn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=n*pi*c/L;</a:t>
            </a:r>
          </a:p>
          <a:p>
            <a:r>
              <a:rPr lang="en-US" dirty="0" smtClean="0">
                <a:latin typeface="Courier"/>
                <a:cs typeface="Courier"/>
              </a:rPr>
              <a:t> </a:t>
            </a:r>
          </a:p>
          <a:p>
            <a:r>
              <a:rPr lang="en-US" dirty="0" smtClean="0">
                <a:latin typeface="Courier"/>
                <a:cs typeface="Courier"/>
              </a:rPr>
              <a:t>%time independent terms - modes %- 1xN vector (row vector)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timeindep</a:t>
            </a:r>
            <a:r>
              <a:rPr lang="en-US" dirty="0" smtClean="0">
                <a:latin typeface="Courier"/>
                <a:cs typeface="Courier"/>
              </a:rPr>
              <a:t>=sin(</a:t>
            </a:r>
            <a:r>
              <a:rPr lang="en-US" dirty="0" err="1" smtClean="0">
                <a:solidFill>
                  <a:srgbClr val="900000"/>
                </a:solidFill>
                <a:latin typeface="Courier"/>
                <a:cs typeface="Courier"/>
              </a:rPr>
              <a:t>wn</a:t>
            </a:r>
            <a:r>
              <a:rPr lang="en-US" dirty="0" smtClean="0">
                <a:latin typeface="Courier"/>
                <a:cs typeface="Courier"/>
              </a:rPr>
              <a:t>*</a:t>
            </a:r>
            <a:r>
              <a:rPr lang="en-US" dirty="0" err="1" smtClean="0">
                <a:latin typeface="Courier"/>
                <a:cs typeface="Courier"/>
              </a:rPr>
              <a:t>xr</a:t>
            </a:r>
            <a:r>
              <a:rPr lang="en-US" dirty="0" smtClean="0">
                <a:latin typeface="Courier"/>
                <a:cs typeface="Courier"/>
              </a:rPr>
              <a:t>).*sin(</a:t>
            </a:r>
            <a:r>
              <a:rPr lang="en-US" dirty="0" err="1" smtClean="0">
                <a:solidFill>
                  <a:srgbClr val="900000"/>
                </a:solidFill>
                <a:latin typeface="Courier"/>
                <a:cs typeface="Courier"/>
              </a:rPr>
              <a:t>wn</a:t>
            </a:r>
            <a:r>
              <a:rPr lang="en-US" dirty="0" smtClean="0">
                <a:latin typeface="Courier"/>
                <a:cs typeface="Courier"/>
              </a:rPr>
              <a:t>*</a:t>
            </a:r>
            <a:r>
              <a:rPr lang="en-US" dirty="0" err="1" smtClean="0">
                <a:latin typeface="Courier"/>
                <a:cs typeface="Courier"/>
              </a:rPr>
              <a:t>xs</a:t>
            </a:r>
            <a:r>
              <a:rPr lang="en-US" dirty="0" smtClean="0">
                <a:latin typeface="Courier"/>
                <a:cs typeface="Courier"/>
              </a:rPr>
              <a:t>).*</a:t>
            </a:r>
            <a:r>
              <a:rPr lang="en-US" dirty="0" err="1" smtClean="0">
                <a:latin typeface="Courier"/>
                <a:cs typeface="Courier"/>
              </a:rPr>
              <a:t>exp</a:t>
            </a:r>
            <a:r>
              <a:rPr lang="en-US" dirty="0" smtClean="0">
                <a:latin typeface="Courier"/>
                <a:cs typeface="Courier"/>
              </a:rPr>
              <a:t>(-(</a:t>
            </a:r>
            <a:r>
              <a:rPr lang="en-US" dirty="0" err="1" smtClean="0">
                <a:solidFill>
                  <a:srgbClr val="900000"/>
                </a:solidFill>
                <a:latin typeface="Courier"/>
                <a:cs typeface="Courier"/>
              </a:rPr>
              <a:t>wn</a:t>
            </a:r>
            <a:r>
              <a:rPr lang="en-US" dirty="0" smtClean="0">
                <a:latin typeface="Courier"/>
                <a:cs typeface="Courier"/>
              </a:rPr>
              <a:t>*Tau).^2/4);</a:t>
            </a:r>
          </a:p>
          <a:p>
            <a:r>
              <a:rPr lang="en-US" dirty="0" smtClean="0">
                <a:latin typeface="Courier"/>
                <a:cs typeface="Courier"/>
              </a:rPr>
              <a:t> </a:t>
            </a:r>
          </a:p>
          <a:p>
            <a:r>
              <a:rPr lang="en-US" dirty="0" smtClean="0">
                <a:latin typeface="Courier"/>
                <a:cs typeface="Courier"/>
              </a:rPr>
              <a:t>%time dependent terms - %time*</a:t>
            </a:r>
            <a:r>
              <a:rPr lang="en-US" dirty="0" err="1" smtClean="0">
                <a:latin typeface="Courier"/>
                <a:cs typeface="Courier"/>
              </a:rPr>
              <a:t>freqs</a:t>
            </a:r>
            <a:r>
              <a:rPr lang="en-US" dirty="0" smtClean="0">
                <a:latin typeface="Courier"/>
                <a:cs typeface="Courier"/>
              </a:rPr>
              <a:t> = </a:t>
            </a:r>
            <a:r>
              <a:rPr lang="en-US" dirty="0" err="1" smtClean="0">
                <a:latin typeface="Courier"/>
                <a:cs typeface="Courier"/>
              </a:rPr>
              <a:t>MxN</a:t>
            </a:r>
            <a:r>
              <a:rPr lang="en-US" dirty="0" smtClean="0">
                <a:latin typeface="Courier"/>
                <a:cs typeface="Courier"/>
              </a:rPr>
              <a:t> matrix, basis</a:t>
            </a:r>
          </a:p>
          <a:p>
            <a:r>
              <a:rPr lang="en-US" dirty="0" smtClean="0">
                <a:latin typeface="Courier"/>
                <a:cs typeface="Courier"/>
              </a:rPr>
              <a:t>%cosines down each column – 50 %long, modes across rows, 200</a:t>
            </a:r>
          </a:p>
          <a:p>
            <a:r>
              <a:rPr lang="en-US" dirty="0" smtClean="0">
                <a:latin typeface="Courier"/>
                <a:cs typeface="Courier"/>
              </a:rPr>
              <a:t>%long</a:t>
            </a:r>
          </a:p>
          <a:p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timedep</a:t>
            </a:r>
            <a:r>
              <a:rPr lang="en-US" dirty="0" smtClean="0">
                <a:latin typeface="Courier"/>
                <a:cs typeface="Courier"/>
              </a:rPr>
              <a:t>=</a:t>
            </a:r>
            <a:r>
              <a:rPr lang="en-US" dirty="0" err="1" smtClean="0">
                <a:latin typeface="Courier"/>
                <a:cs typeface="Courier"/>
              </a:rPr>
              <a:t>cos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t'*</a:t>
            </a:r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wn</a:t>
            </a:r>
            <a:r>
              <a:rPr lang="en-US" dirty="0" smtClean="0">
                <a:latin typeface="Courier"/>
                <a:cs typeface="Courier"/>
              </a:rPr>
              <a:t>);</a:t>
            </a:r>
          </a:p>
          <a:p>
            <a:r>
              <a:rPr lang="en-US" dirty="0" smtClean="0">
                <a:latin typeface="Courier"/>
                <a:cs typeface="Courier"/>
              </a:rPr>
              <a:t> </a:t>
            </a:r>
          </a:p>
          <a:p>
            <a:r>
              <a:rPr lang="en-US" dirty="0" smtClean="0">
                <a:latin typeface="Courier"/>
                <a:cs typeface="Courier"/>
              </a:rPr>
              <a:t>%use matrix * vector multiply %to do "loop"</a:t>
            </a:r>
          </a:p>
          <a:p>
            <a:r>
              <a:rPr lang="en-US" dirty="0" smtClean="0">
                <a:latin typeface="Courier"/>
                <a:cs typeface="Courier"/>
              </a:rPr>
              <a:t>%(</a:t>
            </a:r>
            <a:r>
              <a:rPr lang="en-US" dirty="0" err="1" smtClean="0">
                <a:latin typeface="Courier"/>
                <a:cs typeface="Courier"/>
              </a:rPr>
              <a:t>MxN</a:t>
            </a:r>
            <a:r>
              <a:rPr lang="en-US" dirty="0" smtClean="0">
                <a:latin typeface="Courier"/>
                <a:cs typeface="Courier"/>
              </a:rPr>
              <a:t>)times(Nx1)=(Mx1) (column %vector)</a:t>
            </a:r>
          </a:p>
          <a:p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seism=</a:t>
            </a:r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timedep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*</a:t>
            </a:r>
            <a:r>
              <a:rPr lang="en-US" dirty="0" err="1" smtClean="0">
                <a:solidFill>
                  <a:srgbClr val="FF6600"/>
                </a:solidFill>
                <a:latin typeface="Courier"/>
                <a:cs typeface="Courier"/>
              </a:rPr>
              <a:t>timeindep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'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r>
              <a:rPr lang="en-US" dirty="0" smtClean="0">
                <a:latin typeface="Courier"/>
                <a:cs typeface="Courier"/>
              </a:rPr>
              <a:t>plot(</a:t>
            </a:r>
            <a:r>
              <a:rPr lang="en-US" dirty="0" err="1" smtClean="0">
                <a:latin typeface="Courier"/>
                <a:cs typeface="Courier"/>
              </a:rPr>
              <a:t>t,seism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r>
              <a:rPr lang="en-US" dirty="0" err="1" smtClean="0"/>
              <a:t>ow</a:t>
            </a:r>
            <a:r>
              <a:rPr lang="en-US" dirty="0" smtClean="0"/>
              <a:t> </a:t>
            </a:r>
            <a:r>
              <a:rPr lang="en-US" dirty="0" err="1" smtClean="0"/>
              <a:t>vecorize</a:t>
            </a:r>
            <a:r>
              <a:rPr lang="en-US" dirty="0" smtClean="0"/>
              <a:t> it. t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wn</a:t>
            </a:r>
            <a:r>
              <a:rPr lang="en-US" baseline="0" dirty="0" smtClean="0"/>
              <a:t> vectors for time and </a:t>
            </a:r>
            <a:r>
              <a:rPr lang="en-US" baseline="0" dirty="0" err="1" smtClean="0"/>
              <a:t>freq</a:t>
            </a:r>
            <a:r>
              <a:rPr lang="en-US" baseline="0" dirty="0" smtClean="0"/>
              <a:t>, then form matrix of basis functions (</a:t>
            </a:r>
            <a:r>
              <a:rPr lang="en-US" baseline="0" dirty="0" err="1" smtClean="0"/>
              <a:t>timedep</a:t>
            </a:r>
            <a:r>
              <a:rPr lang="en-US" baseline="0" dirty="0" smtClean="0"/>
              <a:t>) and vector of weights (</a:t>
            </a:r>
            <a:r>
              <a:rPr lang="en-US" baseline="0" dirty="0" err="1" smtClean="0"/>
              <a:t>timeindep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69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Weight a</a:t>
            </a:r>
            <a:r>
              <a:rPr lang="en-US" baseline="-25000" dirty="0" smtClean="0"/>
              <a:t>n</a:t>
            </a:r>
            <a:r>
              <a:rPr lang="en-US" baseline="0" dirty="0" smtClean="0"/>
              <a:t> here is ½ that on page with development since sin(</a:t>
            </a:r>
            <a:r>
              <a:rPr lang="en-US" baseline="0" dirty="0" err="1" smtClean="0"/>
              <a:t>kx-wt</a:t>
            </a:r>
            <a:r>
              <a:rPr lang="en-US" baseline="0" dirty="0" smtClean="0"/>
              <a:t>)+sin(</a:t>
            </a:r>
            <a:r>
              <a:rPr lang="en-US" baseline="0" dirty="0" err="1" smtClean="0"/>
              <a:t>kx+wt</a:t>
            </a:r>
            <a:r>
              <a:rPr lang="en-US" baseline="0" dirty="0" smtClean="0"/>
              <a:t>)=2sin(</a:t>
            </a:r>
            <a:r>
              <a:rPr lang="en-US" baseline="0" dirty="0" err="1" smtClean="0"/>
              <a:t>kx</a:t>
            </a:r>
            <a:r>
              <a:rPr lang="en-US" baseline="0" dirty="0" smtClean="0"/>
              <a:t>)sin(</a:t>
            </a:r>
            <a:r>
              <a:rPr lang="en-US" baseline="0" dirty="0" err="1" smtClean="0"/>
              <a:t>wt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04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04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04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04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04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04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</a:t>
            </a:r>
            <a:r>
              <a:rPr lang="en-US" baseline="0" dirty="0" smtClean="0"/>
              <a:t> matrix multiplication using </a:t>
            </a:r>
            <a:r>
              <a:rPr lang="en-US" baseline="0" dirty="0" err="1" smtClean="0"/>
              <a:t>matlab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vectorized</a:t>
            </a:r>
            <a:r>
              <a:rPr lang="en-US" baseline="0" dirty="0" smtClean="0"/>
              <a:t> implementation, to </a:t>
            </a:r>
            <a:r>
              <a:rPr lang="en-US" baseline="0" dirty="0" err="1" smtClean="0"/>
              <a:t>fortran</a:t>
            </a:r>
            <a:r>
              <a:rPr lang="en-US" baseline="0" dirty="0" smtClean="0"/>
              <a:t>/c style triple nested do loop implementation</a:t>
            </a:r>
          </a:p>
          <a:p>
            <a:r>
              <a:rPr lang="en-US" baseline="0" dirty="0" smtClean="0"/>
              <a:t>Answers about the same (e-13 max difference).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75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04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04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049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vectorizing</a:t>
            </a:r>
            <a:r>
              <a:rPr lang="en-US" baseline="0" dirty="0" smtClean="0"/>
              <a:t> is to do stuff in parallel that you can – speed up by factor of however many jobs/</a:t>
            </a:r>
            <a:r>
              <a:rPr lang="en-US" baseline="0" dirty="0" err="1" smtClean="0"/>
              <a:t>cpus</a:t>
            </a:r>
            <a:r>
              <a:rPr lang="en-US" baseline="0" dirty="0" smtClean="0"/>
              <a:t> you can run/get ahold of.</a:t>
            </a:r>
          </a:p>
          <a:p>
            <a:r>
              <a:rPr lang="en-US" baseline="0" dirty="0" smtClean="0"/>
              <a:t>Some problems need the FFT type solution to be useful.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04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version = basically just change </a:t>
            </a:r>
            <a:r>
              <a:rPr lang="en-US" dirty="0" err="1" smtClean="0"/>
              <a:t>fortran</a:t>
            </a:r>
            <a:r>
              <a:rPr lang="en-US" baseline="0" dirty="0" smtClean="0"/>
              <a:t> "do" loops into </a:t>
            </a:r>
            <a:r>
              <a:rPr lang="en-US" baseline="0" dirty="0" err="1" smtClean="0"/>
              <a:t>matlab</a:t>
            </a:r>
            <a:r>
              <a:rPr lang="en-US" baseline="0" dirty="0" smtClean="0"/>
              <a:t> "for" loops. Equating things is same (add semicolons</a:t>
            </a:r>
            <a:r>
              <a:rPr lang="en-US" baseline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82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 of variables – only</a:t>
            </a:r>
            <a:r>
              <a:rPr lang="en-US" baseline="0" dirty="0" smtClean="0"/>
              <a:t> one vector – the final seismogram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82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Rearrange</a:t>
            </a:r>
          </a:p>
          <a:p>
            <a:r>
              <a:rPr lang="en-US" dirty="0" smtClean="0"/>
              <a:t>Put all constant stuff together</a:t>
            </a:r>
          </a:p>
          <a:p>
            <a:r>
              <a:rPr lang="en-US" dirty="0" smtClean="0"/>
              <a:t>Look at space</a:t>
            </a:r>
            <a:r>
              <a:rPr lang="en-US" baseline="0" dirty="0" smtClean="0"/>
              <a:t> and time varying parts</a:t>
            </a:r>
          </a:p>
          <a:p>
            <a:r>
              <a:rPr lang="en-US" baseline="0" dirty="0" smtClean="0"/>
              <a:t>Turn into traveling and standing waves</a:t>
            </a:r>
          </a:p>
          <a:p>
            <a:r>
              <a:rPr lang="en-US" baseline="0" dirty="0" smtClean="0"/>
              <a:t>Weights change by factor of ½ between last two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40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Papyrus"/>
                <a:cs typeface="Papyrus"/>
              </a:rPr>
              <a:t>Constructive interference where </a:t>
            </a:r>
            <a:r>
              <a:rPr lang="es-ES_tradnl" sz="1200" dirty="0" err="1" smtClean="0">
                <a:latin typeface="Courier"/>
                <a:cs typeface="Courier"/>
              </a:rPr>
              <a:t>cos</a:t>
            </a:r>
            <a:r>
              <a:rPr lang="es-ES_tradnl" sz="1200" dirty="0" smtClean="0">
                <a:latin typeface="Courier"/>
                <a:cs typeface="Courier"/>
              </a:rPr>
              <a:t>(</a:t>
            </a:r>
            <a:r>
              <a:rPr lang="es-ES_tradnl" sz="1200" dirty="0" err="1" smtClean="0">
                <a:latin typeface="Courier"/>
                <a:cs typeface="Courier"/>
              </a:rPr>
              <a:t>ωt</a:t>
            </a:r>
            <a:r>
              <a:rPr lang="es-ES_tradnl" sz="1200" dirty="0" smtClean="0">
                <a:latin typeface="Courier"/>
                <a:cs typeface="Courier"/>
              </a:rPr>
              <a:t>)=</a:t>
            </a:r>
            <a:r>
              <a:rPr lang="es-ES_tradnl" sz="1200" dirty="0" err="1" smtClean="0">
                <a:latin typeface="Courier"/>
                <a:cs typeface="Courier"/>
              </a:rPr>
              <a:t>cos</a:t>
            </a:r>
            <a:r>
              <a:rPr lang="es-ES_tradnl" sz="1200" dirty="0" smtClean="0">
                <a:latin typeface="Courier"/>
                <a:cs typeface="Courier"/>
              </a:rPr>
              <a:t>(</a:t>
            </a:r>
            <a:r>
              <a:rPr lang="es-ES_tradnl" sz="1200" dirty="0" err="1" smtClean="0">
                <a:latin typeface="Courier"/>
                <a:cs typeface="Courier"/>
              </a:rPr>
              <a:t>kx</a:t>
            </a:r>
            <a:r>
              <a:rPr lang="es-ES_tradnl" sz="1200" dirty="0" smtClean="0">
                <a:latin typeface="Courier"/>
                <a:cs typeface="Courier"/>
              </a:rPr>
              <a:t>) </a:t>
            </a:r>
            <a:r>
              <a:rPr lang="es-ES_tradnl" sz="1200" dirty="0" err="1" smtClean="0">
                <a:latin typeface="Courier"/>
                <a:cs typeface="Courier"/>
              </a:rPr>
              <a:t>phases</a:t>
            </a:r>
            <a:r>
              <a:rPr lang="es-ES_tradnl" sz="1200" baseline="0" dirty="0" smtClean="0">
                <a:latin typeface="Courier"/>
                <a:cs typeface="Courier"/>
              </a:rPr>
              <a:t> </a:t>
            </a:r>
            <a:r>
              <a:rPr lang="es-ES_tradnl" sz="1200" baseline="0" dirty="0" err="1" smtClean="0">
                <a:latin typeface="Courier"/>
                <a:cs typeface="Courier"/>
              </a:rPr>
              <a:t>agree</a:t>
            </a:r>
            <a:r>
              <a:rPr lang="es-ES_tradnl" sz="1200" baseline="0" dirty="0" smtClean="0">
                <a:latin typeface="Courier"/>
                <a:cs typeface="Courier"/>
              </a:rPr>
              <a:t> – </a:t>
            </a:r>
            <a:r>
              <a:rPr lang="es-ES_tradnl" sz="1200" baseline="0" dirty="0" err="1" smtClean="0">
                <a:latin typeface="Courier"/>
                <a:cs typeface="Courier"/>
              </a:rPr>
              <a:t>stationary</a:t>
            </a:r>
            <a:r>
              <a:rPr lang="es-ES_tradnl" sz="1200" baseline="0" dirty="0" smtClean="0">
                <a:latin typeface="Courier"/>
                <a:cs typeface="Courier"/>
              </a:rPr>
              <a:t> </a:t>
            </a:r>
            <a:r>
              <a:rPr lang="es-ES_tradnl" sz="1200" baseline="0" dirty="0" err="1" smtClean="0">
                <a:latin typeface="Courier"/>
                <a:cs typeface="Courier"/>
              </a:rPr>
              <a:t>phase</a:t>
            </a:r>
            <a:r>
              <a:rPr lang="es-ES_tradnl" sz="1200" baseline="0" dirty="0" smtClean="0">
                <a:latin typeface="Courier"/>
                <a:cs typeface="Courier"/>
              </a:rPr>
              <a:t>.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aseline="0" dirty="0" err="1" smtClean="0">
                <a:latin typeface="Courier"/>
                <a:cs typeface="Courier"/>
              </a:rPr>
              <a:t>Space</a:t>
            </a:r>
            <a:r>
              <a:rPr lang="es-ES_tradnl" sz="1200" baseline="0" dirty="0" smtClean="0">
                <a:latin typeface="Courier"/>
                <a:cs typeface="Courier"/>
              </a:rPr>
              <a:t> </a:t>
            </a:r>
            <a:r>
              <a:rPr lang="es-ES_tradnl" sz="1200" baseline="0" dirty="0" err="1" smtClean="0">
                <a:latin typeface="Courier"/>
                <a:cs typeface="Courier"/>
              </a:rPr>
              <a:t>part</a:t>
            </a:r>
            <a:r>
              <a:rPr lang="es-ES_tradnl" sz="1200" baseline="0" dirty="0" smtClean="0">
                <a:latin typeface="Courier"/>
                <a:cs typeface="Courier"/>
              </a:rPr>
              <a:t> </a:t>
            </a:r>
            <a:r>
              <a:rPr lang="es-ES_tradnl" sz="1200" baseline="0" dirty="0" err="1" smtClean="0">
                <a:latin typeface="Courier"/>
                <a:cs typeface="Courier"/>
              </a:rPr>
              <a:t>constant</a:t>
            </a:r>
            <a:r>
              <a:rPr lang="es-ES_tradnl" sz="1200" baseline="0" dirty="0" smtClean="0">
                <a:latin typeface="Courier"/>
                <a:cs typeface="Courier"/>
              </a:rPr>
              <a:t>, time </a:t>
            </a:r>
            <a:r>
              <a:rPr lang="es-ES_tradnl" sz="1200" baseline="0" dirty="0" err="1" smtClean="0">
                <a:latin typeface="Courier"/>
                <a:cs typeface="Courier"/>
              </a:rPr>
              <a:t>part</a:t>
            </a:r>
            <a:r>
              <a:rPr lang="es-ES_tradnl" sz="1200" baseline="0" dirty="0" smtClean="0">
                <a:latin typeface="Courier"/>
                <a:cs typeface="Courier"/>
              </a:rPr>
              <a:t> </a:t>
            </a:r>
            <a:r>
              <a:rPr lang="es-ES_tradnl" sz="1200" baseline="0" dirty="0" err="1" smtClean="0">
                <a:latin typeface="Courier"/>
                <a:cs typeface="Courier"/>
              </a:rPr>
              <a:t>chages</a:t>
            </a:r>
            <a:r>
              <a:rPr lang="es-ES_tradnl" sz="1200" baseline="0" dirty="0" smtClean="0">
                <a:latin typeface="Courier"/>
                <a:cs typeface="Courier"/>
              </a:rPr>
              <a:t> </a:t>
            </a:r>
            <a:r>
              <a:rPr lang="es-ES_tradnl" sz="1200" baseline="0" dirty="0" err="1" smtClean="0">
                <a:latin typeface="Courier"/>
                <a:cs typeface="Courier"/>
              </a:rPr>
              <a:t>with</a:t>
            </a:r>
            <a:r>
              <a:rPr lang="es-ES_tradnl" sz="1200" baseline="0" dirty="0" smtClean="0">
                <a:latin typeface="Courier"/>
                <a:cs typeface="Courier"/>
              </a:rPr>
              <a:t> time – </a:t>
            </a:r>
            <a:r>
              <a:rPr lang="es-ES_tradnl" sz="1200" baseline="0" dirty="0" err="1" smtClean="0">
                <a:latin typeface="Courier"/>
                <a:cs typeface="Courier"/>
              </a:rPr>
              <a:t>the</a:t>
            </a:r>
            <a:r>
              <a:rPr lang="es-ES_tradnl" sz="1200" baseline="0" dirty="0" smtClean="0">
                <a:latin typeface="Courier"/>
                <a:cs typeface="Courier"/>
              </a:rPr>
              <a:t> </a:t>
            </a:r>
            <a:r>
              <a:rPr lang="es-ES_tradnl" sz="1200" baseline="0" dirty="0" err="1" smtClean="0">
                <a:latin typeface="Courier"/>
                <a:cs typeface="Courier"/>
              </a:rPr>
              <a:t>two</a:t>
            </a:r>
            <a:r>
              <a:rPr lang="es-ES_tradnl" sz="1200" baseline="0" dirty="0" smtClean="0">
                <a:latin typeface="Courier"/>
                <a:cs typeface="Courier"/>
              </a:rPr>
              <a:t> line up at </a:t>
            </a:r>
            <a:r>
              <a:rPr lang="es-ES_tradnl" sz="1200" baseline="0" dirty="0" err="1" smtClean="0">
                <a:latin typeface="Courier"/>
                <a:cs typeface="Courier"/>
              </a:rPr>
              <a:t>different</a:t>
            </a:r>
            <a:r>
              <a:rPr lang="es-ES_tradnl" sz="1200" baseline="0" dirty="0" smtClean="0">
                <a:latin typeface="Courier"/>
                <a:cs typeface="Courier"/>
              </a:rPr>
              <a:t> spot at </a:t>
            </a:r>
            <a:r>
              <a:rPr lang="es-ES_tradnl" sz="1200" baseline="0" dirty="0" err="1" smtClean="0">
                <a:latin typeface="Courier"/>
                <a:cs typeface="Courier"/>
              </a:rPr>
              <a:t>different</a:t>
            </a:r>
            <a:r>
              <a:rPr lang="es-ES_tradnl" sz="1200" baseline="0" dirty="0" smtClean="0">
                <a:latin typeface="Courier"/>
                <a:cs typeface="Courier"/>
              </a:rPr>
              <a:t> times, </a:t>
            </a:r>
            <a:r>
              <a:rPr lang="es-ES_tradnl" sz="1200" baseline="0" dirty="0" err="1" smtClean="0">
                <a:latin typeface="Courier"/>
                <a:cs typeface="Courier"/>
              </a:rPr>
              <a:t>get</a:t>
            </a:r>
            <a:r>
              <a:rPr lang="es-ES_tradnl" sz="1200" baseline="0" dirty="0" smtClean="0">
                <a:latin typeface="Courier"/>
                <a:cs typeface="Courier"/>
              </a:rPr>
              <a:t> </a:t>
            </a:r>
            <a:r>
              <a:rPr lang="es-ES_tradnl" sz="1200" baseline="0" dirty="0" err="1" smtClean="0">
                <a:latin typeface="Courier"/>
                <a:cs typeface="Courier"/>
              </a:rPr>
              <a:t>constructive</a:t>
            </a:r>
            <a:r>
              <a:rPr lang="es-ES_tradnl" sz="1200" baseline="0" dirty="0" smtClean="0">
                <a:latin typeface="Courier"/>
                <a:cs typeface="Courier"/>
              </a:rPr>
              <a:t> </a:t>
            </a:r>
            <a:r>
              <a:rPr lang="es-ES_tradnl" sz="1200" baseline="0" dirty="0" err="1" smtClean="0">
                <a:latin typeface="Courier"/>
                <a:cs typeface="Courier"/>
              </a:rPr>
              <a:t>interferenece</a:t>
            </a:r>
            <a:r>
              <a:rPr lang="es-ES_tradnl" sz="1200" baseline="0" dirty="0" smtClean="0">
                <a:latin typeface="Courier"/>
                <a:cs typeface="Courier"/>
              </a:rPr>
              <a:t> </a:t>
            </a:r>
            <a:r>
              <a:rPr lang="es-ES_tradnl" sz="1200" baseline="0" dirty="0" err="1" smtClean="0">
                <a:latin typeface="Courier"/>
                <a:cs typeface="Courier"/>
              </a:rPr>
              <a:t>there</a:t>
            </a:r>
            <a:r>
              <a:rPr lang="es-ES_tradnl" sz="1200" baseline="0" dirty="0" smtClean="0">
                <a:latin typeface="Courier"/>
                <a:cs typeface="Courier"/>
              </a:rPr>
              <a:t> </a:t>
            </a:r>
            <a:r>
              <a:rPr lang="es-ES_tradnl" sz="1200" baseline="0" dirty="0" err="1" smtClean="0">
                <a:latin typeface="Courier"/>
                <a:cs typeface="Courier"/>
              </a:rPr>
              <a:t>only</a:t>
            </a:r>
            <a:r>
              <a:rPr lang="es-ES_tradnl" sz="1200" baseline="0" dirty="0" smtClean="0">
                <a:latin typeface="Courier"/>
                <a:cs typeface="Courier"/>
              </a:rPr>
              <a:t>!</a:t>
            </a:r>
            <a:endParaRPr lang="en-US" sz="1200" dirty="0" smtClean="0">
              <a:latin typeface="Courier"/>
              <a:cs typeface="Courier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Courier"/>
              <a:cs typeface="Courier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38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Calculate at</a:t>
            </a:r>
            <a:r>
              <a:rPr lang="en-US" baseline="0" dirty="0" smtClean="0"/>
              <a:t> one time – first 3 lines</a:t>
            </a:r>
          </a:p>
          <a:p>
            <a:r>
              <a:rPr lang="en-US" dirty="0" smtClean="0"/>
              <a:t>Transpose</a:t>
            </a:r>
            <a:r>
              <a:rPr lang="en-US" baseline="0" dirty="0" smtClean="0"/>
              <a:t> between 3</a:t>
            </a:r>
            <a:r>
              <a:rPr lang="en-US" baseline="30000" dirty="0" smtClean="0"/>
              <a:t>rd</a:t>
            </a:r>
            <a:r>
              <a:rPr lang="en-US" baseline="0" dirty="0" smtClean="0"/>
              <a:t> and 4</a:t>
            </a:r>
            <a:r>
              <a:rPr lang="en-US" baseline="30000" dirty="0" smtClean="0"/>
              <a:t>th</a:t>
            </a:r>
            <a:r>
              <a:rPr lang="en-US" baseline="0" dirty="0" smtClean="0"/>
              <a:t> lines</a:t>
            </a:r>
          </a:p>
          <a:p>
            <a:r>
              <a:rPr lang="en-US" baseline="0" dirty="0" smtClean="0"/>
              <a:t>Calculate for lots of times – bottom 2 lines</a:t>
            </a:r>
          </a:p>
          <a:p>
            <a:r>
              <a:rPr lang="en-US" baseline="0" dirty="0" smtClean="0"/>
              <a:t>Final – have </a:t>
            </a:r>
            <a:r>
              <a:rPr lang="en-US" baseline="0" dirty="0" err="1" smtClean="0"/>
              <a:t>cosins</a:t>
            </a:r>
            <a:r>
              <a:rPr lang="en-US" baseline="0" dirty="0" smtClean="0"/>
              <a:t> basis functions of Fourier series in the columns (time series in t), times column vector of weights.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78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surface is composed</a:t>
            </a:r>
            <a:r>
              <a:rPr lang="en-US" baseline="0" dirty="0" smtClean="0"/>
              <a:t> of cosines in time or frequency as per the matrix on the last slide (start with plotting matrix on last slide as surface).</a:t>
            </a:r>
          </a:p>
          <a:p>
            <a:r>
              <a:rPr lang="en-US" baseline="0" dirty="0" smtClean="0"/>
              <a:t>They are multiplied by the </a:t>
            </a:r>
            <a:r>
              <a:rPr lang="en-US" baseline="0" dirty="0" err="1" smtClean="0"/>
              <a:t>fourier</a:t>
            </a:r>
            <a:r>
              <a:rPr lang="en-US" baseline="0" dirty="0" smtClean="0"/>
              <a:t> weights (the red lines in front, to make this picture) and summed across to make the Fourier series to make the time domain function – red line at the right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60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</a:t>
            </a:r>
            <a:r>
              <a:rPr lang="en-US" baseline="0" dirty="0" smtClean="0"/>
              <a:t> O is for "order" as in order of magnitude.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6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05EEC8-D7C8-4688-A073-2CC0B8BECFCF}" type="datetimeFigureOut">
              <a:rPr lang="en-US" smtClean="0"/>
              <a:pPr>
                <a:defRPr/>
              </a:pPr>
              <a:t>9/3/19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EC82C-7BC1-4EA3-AC79-BDA77519A6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DD7FED-780D-4452-B1F4-43107F077C23}" type="datetimeFigureOut">
              <a:rPr lang="en-US" smtClean="0"/>
              <a:pPr>
                <a:defRPr/>
              </a:pPr>
              <a:t>9/3/19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6531A-BB3F-44D8-8C65-1B9BC6B999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2E4E09-6FBE-4ACC-A950-DC5ACDDFF48B}" type="datetimeFigureOut">
              <a:rPr lang="en-US" smtClean="0"/>
              <a:pPr>
                <a:defRPr/>
              </a:pPr>
              <a:t>9/3/19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18591-495D-4D96-94BF-9597B70F0C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0377E9-DC1B-45E8-9B55-F4515F5E050C}" type="datetimeFigureOut">
              <a:rPr lang="en-US" smtClean="0"/>
              <a:pPr>
                <a:defRPr/>
              </a:pPr>
              <a:t>9/3/19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0A88F-6CBB-453D-A3C2-74CC66BEA9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4821BE-52E4-4689-B474-CBD81C6C3D15}" type="datetimeFigureOut">
              <a:rPr lang="en-US" smtClean="0"/>
              <a:pPr>
                <a:defRPr/>
              </a:pPr>
              <a:t>9/3/19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57F9A-FF8A-4100-9B42-8E71504B14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CCE0DB-0213-4D74-866E-870F324ABC1B}" type="datetimeFigureOut">
              <a:rPr lang="en-US" smtClean="0"/>
              <a:pPr>
                <a:defRPr/>
              </a:pPr>
              <a:t>9/3/19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A1BB7-7B28-4817-A3C0-A42D4AD7EF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17D49-507B-4DF8-911D-E78FB403848F}" type="datetimeFigureOut">
              <a:rPr lang="en-US" smtClean="0"/>
              <a:pPr>
                <a:defRPr/>
              </a:pPr>
              <a:t>9/3/19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150FC-908B-48FB-B452-A12F83B826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771E78-C563-43BD-BAE2-0D5525E0069E}" type="datetimeFigureOut">
              <a:rPr lang="en-US" smtClean="0"/>
              <a:pPr>
                <a:defRPr/>
              </a:pPr>
              <a:t>9/3/19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D7BAA-2CAA-4AE1-9716-2C2A9DC317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F01B06-7AA7-4450-A9F6-632A439CDF3B}" type="datetimeFigureOut">
              <a:rPr lang="en-US" smtClean="0"/>
              <a:pPr>
                <a:defRPr/>
              </a:pPr>
              <a:t>9/3/19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37174-D385-47DD-8DF2-9AD4B85C40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66EAEC-E3BF-466B-8FA6-588919D385BC}" type="datetimeFigureOut">
              <a:rPr lang="en-US" smtClean="0"/>
              <a:pPr>
                <a:defRPr/>
              </a:pPr>
              <a:t>9/3/19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E64E1-1AE7-4BAC-9A39-CA063E714C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7BB435-8F3A-4190-9B85-3BD587BC7789}" type="datetimeFigureOut">
              <a:rPr lang="en-US" smtClean="0"/>
              <a:pPr>
                <a:defRPr/>
              </a:pPr>
              <a:t>9/3/19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91C1B-EF7A-42E6-ABAC-5D08E6C41F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0BF324-6661-4879-8251-DDC0BF2C0F5F}" type="datetimeFigureOut">
              <a:rPr lang="en-US" smtClean="0"/>
              <a:pPr>
                <a:defRPr/>
              </a:pPr>
              <a:t>9/3/19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63F21-4C82-4ED0-8508-218714D3C6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4CCE0DB-0213-4D74-866E-870F324ABC1B}" type="datetimeFigureOut">
              <a:rPr lang="en-US" smtClean="0"/>
              <a:pPr>
                <a:defRPr/>
              </a:pPr>
              <a:t>9/3/19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2FA1BB7-7B28-4817-A3C0-A42D4AD7EF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oleObject" Target="../embeddings/oleObject5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20" Type="http://schemas.openxmlformats.org/officeDocument/2006/relationships/image" Target="../media/image20.emf"/><Relationship Id="rId21" Type="http://schemas.openxmlformats.org/officeDocument/2006/relationships/oleObject" Target="../embeddings/oleObject16.bin"/><Relationship Id="rId22" Type="http://schemas.openxmlformats.org/officeDocument/2006/relationships/image" Target="../media/image21.emf"/><Relationship Id="rId10" Type="http://schemas.openxmlformats.org/officeDocument/2006/relationships/image" Target="../media/image15.emf"/><Relationship Id="rId11" Type="http://schemas.openxmlformats.org/officeDocument/2006/relationships/oleObject" Target="../embeddings/oleObject11.bin"/><Relationship Id="rId12" Type="http://schemas.openxmlformats.org/officeDocument/2006/relationships/image" Target="../media/image16.e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17.emf"/><Relationship Id="rId15" Type="http://schemas.openxmlformats.org/officeDocument/2006/relationships/oleObject" Target="../embeddings/oleObject13.bin"/><Relationship Id="rId16" Type="http://schemas.openxmlformats.org/officeDocument/2006/relationships/image" Target="../media/image18.emf"/><Relationship Id="rId17" Type="http://schemas.openxmlformats.org/officeDocument/2006/relationships/oleObject" Target="../embeddings/oleObject14.bin"/><Relationship Id="rId18" Type="http://schemas.openxmlformats.org/officeDocument/2006/relationships/image" Target="../media/image19.emf"/><Relationship Id="rId19" Type="http://schemas.openxmlformats.org/officeDocument/2006/relationships/oleObject" Target="../embeddings/oleObject15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3.emf"/><Relationship Id="rId6" Type="http://schemas.openxmlformats.org/officeDocument/2006/relationships/image" Target="../media/image12.jpeg"/><Relationship Id="rId7" Type="http://schemas.openxmlformats.org/officeDocument/2006/relationships/oleObject" Target="../embeddings/oleObject9.bin"/><Relationship Id="rId8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.bin"/><Relationship Id="rId20" Type="http://schemas.openxmlformats.org/officeDocument/2006/relationships/image" Target="../media/image20.emf"/><Relationship Id="rId21" Type="http://schemas.openxmlformats.org/officeDocument/2006/relationships/oleObject" Target="../embeddings/oleObject25.bin"/><Relationship Id="rId22" Type="http://schemas.openxmlformats.org/officeDocument/2006/relationships/image" Target="../media/image21.emf"/><Relationship Id="rId10" Type="http://schemas.openxmlformats.org/officeDocument/2006/relationships/image" Target="../media/image15.emf"/><Relationship Id="rId11" Type="http://schemas.openxmlformats.org/officeDocument/2006/relationships/oleObject" Target="../embeddings/oleObject20.bin"/><Relationship Id="rId12" Type="http://schemas.openxmlformats.org/officeDocument/2006/relationships/image" Target="../media/image16.emf"/><Relationship Id="rId13" Type="http://schemas.openxmlformats.org/officeDocument/2006/relationships/oleObject" Target="../embeddings/oleObject21.bin"/><Relationship Id="rId14" Type="http://schemas.openxmlformats.org/officeDocument/2006/relationships/image" Target="../media/image17.emf"/><Relationship Id="rId15" Type="http://schemas.openxmlformats.org/officeDocument/2006/relationships/oleObject" Target="../embeddings/oleObject22.bin"/><Relationship Id="rId16" Type="http://schemas.openxmlformats.org/officeDocument/2006/relationships/image" Target="../media/image18.emf"/><Relationship Id="rId17" Type="http://schemas.openxmlformats.org/officeDocument/2006/relationships/oleObject" Target="../embeddings/oleObject23.bin"/><Relationship Id="rId18" Type="http://schemas.openxmlformats.org/officeDocument/2006/relationships/image" Target="../media/image19.emf"/><Relationship Id="rId19" Type="http://schemas.openxmlformats.org/officeDocument/2006/relationships/oleObject" Target="../embeddings/oleObject24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2.jpeg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8.bin"/><Relationship Id="rId20" Type="http://schemas.openxmlformats.org/officeDocument/2006/relationships/image" Target="../media/image20.emf"/><Relationship Id="rId21" Type="http://schemas.openxmlformats.org/officeDocument/2006/relationships/oleObject" Target="../embeddings/oleObject34.bin"/><Relationship Id="rId22" Type="http://schemas.openxmlformats.org/officeDocument/2006/relationships/image" Target="../media/image21.emf"/><Relationship Id="rId23" Type="http://schemas.openxmlformats.org/officeDocument/2006/relationships/oleObject" Target="../embeddings/oleObject35.bin"/><Relationship Id="rId24" Type="http://schemas.openxmlformats.org/officeDocument/2006/relationships/image" Target="../media/image24.emf"/><Relationship Id="rId10" Type="http://schemas.openxmlformats.org/officeDocument/2006/relationships/image" Target="../media/image15.emf"/><Relationship Id="rId11" Type="http://schemas.openxmlformats.org/officeDocument/2006/relationships/oleObject" Target="../embeddings/oleObject29.bin"/><Relationship Id="rId12" Type="http://schemas.openxmlformats.org/officeDocument/2006/relationships/image" Target="../media/image16.emf"/><Relationship Id="rId13" Type="http://schemas.openxmlformats.org/officeDocument/2006/relationships/oleObject" Target="../embeddings/oleObject30.bin"/><Relationship Id="rId14" Type="http://schemas.openxmlformats.org/officeDocument/2006/relationships/image" Target="../media/image17.emf"/><Relationship Id="rId15" Type="http://schemas.openxmlformats.org/officeDocument/2006/relationships/oleObject" Target="../embeddings/oleObject31.bin"/><Relationship Id="rId16" Type="http://schemas.openxmlformats.org/officeDocument/2006/relationships/image" Target="../media/image18.emf"/><Relationship Id="rId17" Type="http://schemas.openxmlformats.org/officeDocument/2006/relationships/oleObject" Target="../embeddings/oleObject32.bin"/><Relationship Id="rId18" Type="http://schemas.openxmlformats.org/officeDocument/2006/relationships/image" Target="../media/image19.emf"/><Relationship Id="rId19" Type="http://schemas.openxmlformats.org/officeDocument/2006/relationships/oleObject" Target="../embeddings/oleObject33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2.jpeg"/><Relationship Id="rId5" Type="http://schemas.openxmlformats.org/officeDocument/2006/relationships/oleObject" Target="../embeddings/oleObject26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2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2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39.bin"/><Relationship Id="rId5" Type="http://schemas.openxmlformats.org/officeDocument/2006/relationships/image" Target="../media/image2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699" y="536709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Papyrus"/>
                <a:cs typeface="Papyrus"/>
              </a:rPr>
              <a:t>CERI-7104/CIVL-8126 Data Analysis in Geophysics</a:t>
            </a:r>
          </a:p>
          <a:p>
            <a:pPr algn="ctr">
              <a:defRPr/>
            </a:pPr>
            <a:endParaRPr lang="en-US" sz="2800" dirty="0">
              <a:latin typeface="Papyrus"/>
            </a:endParaRPr>
          </a:p>
          <a:p>
            <a:pPr algn="ctr">
              <a:defRPr/>
            </a:pPr>
            <a:r>
              <a:rPr lang="en-US" sz="2800" dirty="0">
                <a:latin typeface="Papyrus"/>
              </a:rPr>
              <a:t>Programming.</a:t>
            </a:r>
          </a:p>
          <a:p>
            <a:pPr algn="ctr">
              <a:defRPr/>
            </a:pPr>
            <a:endParaRPr lang="en-US" sz="2800" dirty="0">
              <a:latin typeface="Papyrus"/>
            </a:endParaRPr>
          </a:p>
          <a:p>
            <a:pPr algn="ctr">
              <a:defRPr/>
            </a:pPr>
            <a:r>
              <a:rPr lang="en-US" sz="2800" dirty="0">
                <a:latin typeface="Papyrus"/>
              </a:rPr>
              <a:t>Lab – </a:t>
            </a:r>
            <a:r>
              <a:rPr lang="en-US" sz="2800" dirty="0" smtClean="0">
                <a:latin typeface="Papyrus"/>
              </a:rPr>
              <a:t>3b, </a:t>
            </a:r>
            <a:r>
              <a:rPr lang="en-US" sz="2800" dirty="0" smtClean="0">
                <a:latin typeface="Papyrus"/>
              </a:rPr>
              <a:t>09/03</a:t>
            </a:r>
            <a:r>
              <a:rPr lang="en-US" sz="2800" dirty="0" smtClean="0">
                <a:latin typeface="Papyrus"/>
              </a:rPr>
              <a:t>/</a:t>
            </a:r>
            <a:r>
              <a:rPr lang="en-US" sz="2800" dirty="0" smtClean="0">
                <a:latin typeface="Papyrus"/>
              </a:rPr>
              <a:t>19</a:t>
            </a:r>
            <a:endParaRPr lang="en-US" sz="2800" dirty="0">
              <a:latin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51547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0" y="228600"/>
            <a:ext cx="4076700" cy="4660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49508"/>
            <a:ext cx="457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Let's return to the original problem and try to understand what is going on.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We will use this to understanding to further </a:t>
            </a:r>
            <a:r>
              <a:rPr lang="en-US" sz="3200" dirty="0" err="1" smtClean="0">
                <a:latin typeface="Papyrus"/>
                <a:cs typeface="Papyrus"/>
              </a:rPr>
              <a:t>vectorize</a:t>
            </a:r>
            <a:r>
              <a:rPr lang="en-US" sz="3200" dirty="0" smtClean="0">
                <a:latin typeface="Papyrus"/>
                <a:cs typeface="Papyrus"/>
              </a:rPr>
              <a:t> (speed up) the code.</a:t>
            </a:r>
            <a:endParaRPr lang="en-US" sz="2000" dirty="0">
              <a:latin typeface="Papyrus"/>
              <a:cs typeface="Papyru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451622"/>
              </p:ext>
            </p:extLst>
          </p:nvPr>
        </p:nvGraphicFramePr>
        <p:xfrm>
          <a:off x="144463" y="5199063"/>
          <a:ext cx="8767762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4" imgW="3822700" imgH="457200" progId="Equation.3">
                  <p:embed/>
                </p:oleObj>
              </mc:Choice>
              <mc:Fallback>
                <p:oleObj name="Equation" r:id="rId4" imgW="3822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5199063"/>
                        <a:ext cx="8767762" cy="1049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2337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437333"/>
              </p:ext>
            </p:extLst>
          </p:nvPr>
        </p:nvGraphicFramePr>
        <p:xfrm>
          <a:off x="100013" y="1100138"/>
          <a:ext cx="8662987" cy="514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4" imgW="4025900" imgH="2387600" progId="Equation.3">
                  <p:embed/>
                </p:oleObj>
              </mc:Choice>
              <mc:Fallback>
                <p:oleObj name="Equation" r:id="rId4" imgW="4025900" imgH="238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3" y="1100138"/>
                        <a:ext cx="8662987" cy="5140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57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This is just the Fourier domain representation for waves on a string with fixed ends</a:t>
            </a:r>
            <a:endParaRPr lang="en-US" sz="3200" dirty="0">
              <a:latin typeface="Papyrus"/>
              <a:cs typeface="Papyru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895600"/>
            <a:ext cx="4267200" cy="685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27200" y="3733800"/>
            <a:ext cx="276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  <a:latin typeface="Papyrus"/>
                <a:cs typeface="Papyrus"/>
              </a:rPr>
              <a:t>Weight - no dependence on x or t, only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  <a:latin typeface="Symbol"/>
                <a:cs typeface="Papyrus"/>
              </a:rPr>
              <a:t>w</a:t>
            </a:r>
            <a:r>
              <a:rPr lang="en-US" baseline="-25000" dirty="0" err="1" smtClean="0">
                <a:solidFill>
                  <a:schemeClr val="tx1">
                    <a:lumMod val="65000"/>
                  </a:schemeClr>
                </a:solidFill>
                <a:latin typeface="Papyrus"/>
                <a:cs typeface="Papyrus"/>
              </a:rPr>
              <a:t>n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  <a:latin typeface="Papyrus"/>
                <a:cs typeface="Papyrus"/>
              </a:rPr>
              <a:t>.</a:t>
            </a:r>
            <a:endParaRPr lang="en-US" dirty="0">
              <a:solidFill>
                <a:schemeClr val="tx1">
                  <a:lumMod val="65000"/>
                </a:schemeClr>
              </a:solidFill>
              <a:latin typeface="Papyrus"/>
              <a:cs typeface="Papyru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4495800"/>
            <a:ext cx="381000" cy="53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05000" y="4419600"/>
            <a:ext cx="2971800" cy="685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91100" y="4419600"/>
            <a:ext cx="3924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Papyrus"/>
                <a:cs typeface="Papyrus"/>
              </a:rPr>
              <a:t>Standing wave made from 2 opposite direction traveling waves. </a:t>
            </a:r>
            <a:r>
              <a:rPr lang="en-US" dirty="0" smtClean="0">
                <a:latin typeface="Papyrus"/>
                <a:cs typeface="Papyrus"/>
              </a:rPr>
              <a:t>Amplitude </a:t>
            </a:r>
            <a:r>
              <a:rPr lang="en-US" dirty="0">
                <a:latin typeface="Papyrus"/>
                <a:cs typeface="Papyrus"/>
              </a:rPr>
              <a:t>varies with time, but does not "move</a:t>
            </a:r>
            <a:r>
              <a:rPr lang="en-US" dirty="0" smtClean="0">
                <a:latin typeface="Papyrus"/>
                <a:cs typeface="Papyrus"/>
              </a:rPr>
              <a:t>"</a:t>
            </a:r>
            <a:endParaRPr lang="en-US" dirty="0">
              <a:latin typeface="Papyrus"/>
              <a:cs typeface="Papyrus"/>
            </a:endParaRPr>
          </a:p>
        </p:txBody>
      </p:sp>
      <p:cxnSp>
        <p:nvCxnSpPr>
          <p:cNvPr id="11" name="Straight Arrow Connector 10"/>
          <p:cNvCxnSpPr>
            <a:stCxn id="7" idx="0"/>
          </p:cNvCxnSpPr>
          <p:nvPr/>
        </p:nvCxnSpPr>
        <p:spPr>
          <a:xfrm flipV="1">
            <a:off x="1714500" y="3581400"/>
            <a:ext cx="381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733800" y="3429000"/>
            <a:ext cx="2819400" cy="990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828800" y="5410200"/>
            <a:ext cx="5410199" cy="685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514600" y="5105400"/>
            <a:ext cx="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19400" y="6019800"/>
            <a:ext cx="392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Papyrus"/>
                <a:cs typeface="Papyrus"/>
              </a:rPr>
              <a:t>Going left                             Going right</a:t>
            </a:r>
            <a:endParaRPr lang="en-US" dirty="0">
              <a:latin typeface="Papyrus"/>
              <a:cs typeface="Papyru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876800" y="4495800"/>
            <a:ext cx="228600" cy="152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876800" y="5029200"/>
            <a:ext cx="21336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3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per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63" y="3357562"/>
            <a:ext cx="3424237" cy="34242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3867" y="4643497"/>
            <a:ext cx="5867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Papyrus"/>
                <a:cs typeface="Papyrus"/>
              </a:rPr>
              <a:t>This is a sinusoidal </a:t>
            </a:r>
            <a:r>
              <a:rPr lang="en-US" sz="3200" dirty="0">
                <a:latin typeface="Papyrus"/>
                <a:cs typeface="Papyrus"/>
              </a:rPr>
              <a:t>wave that is fixed in space, </a:t>
            </a:r>
            <a:r>
              <a:rPr lang="en-US" sz="2800" dirty="0" err="1">
                <a:latin typeface="Courier"/>
                <a:cs typeface="Courier"/>
              </a:rPr>
              <a:t>cos</a:t>
            </a:r>
            <a:r>
              <a:rPr lang="en-US" sz="2800" dirty="0">
                <a:latin typeface="Courier"/>
                <a:cs typeface="Courier"/>
              </a:rPr>
              <a:t>(</a:t>
            </a:r>
            <a:r>
              <a:rPr lang="en-US" sz="2800" dirty="0" err="1" smtClean="0">
                <a:latin typeface="Courier"/>
                <a:cs typeface="Courier"/>
              </a:rPr>
              <a:t>kx</a:t>
            </a:r>
            <a:r>
              <a:rPr lang="en-US" sz="2800" dirty="0" smtClean="0">
                <a:latin typeface="Courier"/>
                <a:cs typeface="Courier"/>
              </a:rPr>
              <a:t>)</a:t>
            </a:r>
            <a:r>
              <a:rPr lang="en-US" sz="3200" dirty="0" smtClean="0">
                <a:latin typeface="Papyrus"/>
                <a:cs typeface="Papyrus"/>
              </a:rPr>
              <a:t>, </a:t>
            </a:r>
            <a:r>
              <a:rPr lang="en-US" sz="3200" dirty="0">
                <a:latin typeface="Papyrus"/>
                <a:cs typeface="Papyrus"/>
              </a:rPr>
              <a:t>whose amplitude is modulated</a:t>
            </a:r>
          </a:p>
          <a:p>
            <a:r>
              <a:rPr lang="en-US" sz="3200" dirty="0">
                <a:latin typeface="Papyrus"/>
                <a:cs typeface="Papyrus"/>
              </a:rPr>
              <a:t>harmonically in time, </a:t>
            </a:r>
            <a:r>
              <a:rPr lang="en-US" sz="2800" dirty="0" err="1">
                <a:latin typeface="Courier"/>
                <a:cs typeface="Courier"/>
              </a:rPr>
              <a:t>cos</a:t>
            </a:r>
            <a:r>
              <a:rPr lang="en-US" sz="2800" dirty="0">
                <a:latin typeface="Courier"/>
                <a:cs typeface="Courier"/>
              </a:rPr>
              <a:t> </a:t>
            </a:r>
            <a:r>
              <a:rPr lang="en-US" sz="2800" dirty="0" smtClean="0">
                <a:latin typeface="Courier"/>
                <a:cs typeface="Courier"/>
              </a:rPr>
              <a:t>(</a:t>
            </a:r>
            <a:r>
              <a:rPr lang="en-US" sz="2800" dirty="0" err="1" smtClean="0">
                <a:latin typeface="Courier"/>
                <a:cs typeface="Courier"/>
              </a:rPr>
              <a:t>ωt</a:t>
            </a:r>
            <a:r>
              <a:rPr lang="en-US" sz="2800" dirty="0" smtClean="0">
                <a:latin typeface="Courier"/>
                <a:cs typeface="Courier"/>
              </a:rPr>
              <a:t>)</a:t>
            </a:r>
            <a:endParaRPr lang="en-US" sz="2800" dirty="0">
              <a:latin typeface="Courier"/>
              <a:cs typeface="Courier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931057"/>
              </p:ext>
            </p:extLst>
          </p:nvPr>
        </p:nvGraphicFramePr>
        <p:xfrm>
          <a:off x="381000" y="1295400"/>
          <a:ext cx="5594350" cy="320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4" imgW="2438400" imgH="1397000" progId="Equation.3">
                  <p:embed/>
                </p:oleObj>
              </mc:Choice>
              <mc:Fallback>
                <p:oleObj name="Equation" r:id="rId4" imgW="2438400" imgH="13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95400"/>
                        <a:ext cx="5594350" cy="320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Normal Mode </a:t>
            </a:r>
            <a:r>
              <a:rPr lang="en-US" dirty="0" smtClean="0">
                <a:latin typeface="Papyrus"/>
                <a:cs typeface="Papyrus"/>
              </a:rPr>
              <a:t>(and combination of traveling waves to make standing wave) </a:t>
            </a:r>
            <a:r>
              <a:rPr lang="en-US" sz="3200" dirty="0" smtClean="0">
                <a:latin typeface="Papyrus"/>
                <a:cs typeface="Papyrus"/>
              </a:rPr>
              <a:t>formulation for displacement of a string</a:t>
            </a:r>
            <a:endParaRPr lang="en-US" sz="32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262722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581" y="0"/>
            <a:ext cx="592848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027003"/>
            <a:ext cx="3268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 smtClean="0">
                <a:latin typeface="Courier"/>
                <a:cs typeface="Courier"/>
              </a:rPr>
              <a:t>u(</a:t>
            </a:r>
            <a:r>
              <a:rPr lang="es-ES_tradnl" sz="1200" dirty="0" err="1">
                <a:latin typeface="Courier"/>
                <a:cs typeface="Courier"/>
              </a:rPr>
              <a:t>x,</a:t>
            </a:r>
            <a:r>
              <a:rPr lang="es-ES_tradnl" sz="1200" dirty="0" err="1" smtClean="0">
                <a:latin typeface="Courier"/>
                <a:cs typeface="Courier"/>
              </a:rPr>
              <a:t>t</a:t>
            </a:r>
            <a:r>
              <a:rPr lang="es-ES_tradnl" sz="1200" dirty="0" smtClean="0">
                <a:latin typeface="Courier"/>
                <a:cs typeface="Courier"/>
              </a:rPr>
              <a:t>)=</a:t>
            </a:r>
            <a:r>
              <a:rPr lang="es-ES_tradnl" sz="1200" dirty="0" err="1" smtClean="0">
                <a:latin typeface="Courier"/>
                <a:cs typeface="Courier"/>
              </a:rPr>
              <a:t>Acos</a:t>
            </a:r>
            <a:r>
              <a:rPr lang="es-ES_tradnl" sz="1200" dirty="0" smtClean="0">
                <a:latin typeface="Courier"/>
                <a:cs typeface="Courier"/>
              </a:rPr>
              <a:t> </a:t>
            </a:r>
            <a:r>
              <a:rPr lang="es-ES_tradnl" sz="1200" dirty="0">
                <a:latin typeface="Courier"/>
                <a:cs typeface="Courier"/>
              </a:rPr>
              <a:t>(</a:t>
            </a:r>
            <a:r>
              <a:rPr lang="es-ES_tradnl" sz="1200" dirty="0" err="1" smtClean="0">
                <a:latin typeface="Courier"/>
                <a:cs typeface="Courier"/>
              </a:rPr>
              <a:t>kx+ωt</a:t>
            </a:r>
            <a:r>
              <a:rPr lang="es-ES_tradnl" sz="1200" dirty="0" smtClean="0">
                <a:latin typeface="Courier"/>
                <a:cs typeface="Courier"/>
              </a:rPr>
              <a:t>)+</a:t>
            </a:r>
            <a:r>
              <a:rPr lang="es-ES_tradnl" sz="1200" dirty="0" err="1" smtClean="0">
                <a:latin typeface="Courier"/>
                <a:cs typeface="Courier"/>
              </a:rPr>
              <a:t>Acos</a:t>
            </a:r>
            <a:r>
              <a:rPr lang="es-ES_tradnl" sz="1200" dirty="0" smtClean="0">
                <a:latin typeface="Courier"/>
                <a:cs typeface="Courier"/>
              </a:rPr>
              <a:t>(</a:t>
            </a:r>
            <a:r>
              <a:rPr lang="es-ES_tradnl" sz="1200" dirty="0" err="1" smtClean="0">
                <a:latin typeface="Courier"/>
                <a:cs typeface="Courier"/>
              </a:rPr>
              <a:t>kx−ωt</a:t>
            </a:r>
            <a:r>
              <a:rPr lang="es-ES_tradnl" sz="1200" dirty="0" smtClean="0">
                <a:latin typeface="Courier"/>
                <a:cs typeface="Courier"/>
              </a:rPr>
              <a:t>)</a:t>
            </a:r>
            <a:endParaRPr lang="es-ES_tradnl" sz="1200" dirty="0">
              <a:latin typeface="Courier"/>
              <a:cs typeface="Courier"/>
            </a:endParaRPr>
          </a:p>
          <a:p>
            <a:pPr algn="ctr"/>
            <a:r>
              <a:rPr lang="el-GR" sz="1200" dirty="0" smtClean="0">
                <a:latin typeface="Courier"/>
                <a:cs typeface="Courier"/>
              </a:rPr>
              <a:t>u(</a:t>
            </a:r>
            <a:r>
              <a:rPr lang="el-GR" sz="1200" dirty="0">
                <a:latin typeface="Courier"/>
                <a:cs typeface="Courier"/>
              </a:rPr>
              <a:t>k,</a:t>
            </a:r>
            <a:r>
              <a:rPr lang="el-GR" sz="1200" dirty="0" smtClean="0">
                <a:latin typeface="Courier"/>
                <a:cs typeface="Courier"/>
              </a:rPr>
              <a:t>ω)=Acos </a:t>
            </a:r>
            <a:r>
              <a:rPr lang="el-GR" sz="1200" dirty="0">
                <a:latin typeface="Courier"/>
                <a:cs typeface="Courier"/>
              </a:rPr>
              <a:t>(</a:t>
            </a:r>
            <a:r>
              <a:rPr lang="el-GR" sz="1200" dirty="0" smtClean="0">
                <a:latin typeface="Courier"/>
                <a:cs typeface="Courier"/>
              </a:rPr>
              <a:t>kx+ωt)+Acos(kx−ωt</a:t>
            </a:r>
            <a:r>
              <a:rPr lang="es-ES_tradnl" sz="1200" dirty="0" smtClean="0">
                <a:latin typeface="Courier"/>
                <a:cs typeface="Courier"/>
              </a:rPr>
              <a:t>)</a:t>
            </a:r>
          </a:p>
          <a:p>
            <a:pPr algn="ctr"/>
            <a:endParaRPr lang="es-ES_tradnl" sz="1200" dirty="0" smtClean="0">
              <a:latin typeface="Courier"/>
              <a:cs typeface="Courier"/>
            </a:endParaRPr>
          </a:p>
          <a:p>
            <a:pPr algn="ctr"/>
            <a:r>
              <a:rPr lang="es-ES_tradnl" sz="1200" dirty="0" smtClean="0">
                <a:latin typeface="Courier"/>
                <a:cs typeface="Courier"/>
              </a:rPr>
              <a:t>u</a:t>
            </a:r>
            <a:r>
              <a:rPr lang="es-ES_tradnl" sz="1200" dirty="0">
                <a:latin typeface="Courier"/>
                <a:cs typeface="Courier"/>
              </a:rPr>
              <a:t>(</a:t>
            </a:r>
            <a:r>
              <a:rPr lang="es-ES_tradnl" sz="1200" dirty="0" err="1">
                <a:latin typeface="Courier"/>
                <a:cs typeface="Courier"/>
              </a:rPr>
              <a:t>x,t</a:t>
            </a:r>
            <a:r>
              <a:rPr lang="es-ES_tradnl" sz="1200" dirty="0">
                <a:latin typeface="Courier"/>
                <a:cs typeface="Courier"/>
              </a:rPr>
              <a:t>)</a:t>
            </a:r>
            <a:r>
              <a:rPr lang="es-ES_tradnl" sz="1200" dirty="0" smtClean="0">
                <a:latin typeface="Courier"/>
                <a:cs typeface="Courier"/>
              </a:rPr>
              <a:t>=</a:t>
            </a:r>
            <a:r>
              <a:rPr lang="el-GR" sz="1200" dirty="0">
                <a:latin typeface="Courier"/>
                <a:cs typeface="Courier"/>
              </a:rPr>
              <a:t>u(k,ω)=</a:t>
            </a:r>
            <a:r>
              <a:rPr lang="es-ES_tradnl" sz="1200" dirty="0" smtClean="0">
                <a:latin typeface="Courier"/>
                <a:cs typeface="Courier"/>
              </a:rPr>
              <a:t>2Acos(</a:t>
            </a:r>
            <a:r>
              <a:rPr lang="es-ES_tradnl" sz="1200" dirty="0" err="1" smtClean="0">
                <a:latin typeface="Courier"/>
                <a:cs typeface="Courier"/>
              </a:rPr>
              <a:t>ωt</a:t>
            </a:r>
            <a:r>
              <a:rPr lang="es-ES_tradnl" sz="1200" dirty="0" smtClean="0">
                <a:latin typeface="Courier"/>
                <a:cs typeface="Courier"/>
              </a:rPr>
              <a:t>)</a:t>
            </a:r>
            <a:r>
              <a:rPr lang="es-ES_tradnl" sz="1200" dirty="0" err="1" smtClean="0">
                <a:latin typeface="Courier"/>
                <a:cs typeface="Courier"/>
              </a:rPr>
              <a:t>cos</a:t>
            </a:r>
            <a:r>
              <a:rPr lang="es-ES_tradnl" sz="1200" dirty="0" smtClean="0">
                <a:latin typeface="Courier"/>
                <a:cs typeface="Courier"/>
              </a:rPr>
              <a:t>(</a:t>
            </a:r>
            <a:r>
              <a:rPr lang="es-ES_tradnl" sz="1200" dirty="0" err="1">
                <a:latin typeface="Courier"/>
                <a:cs typeface="Courier"/>
              </a:rPr>
              <a:t>kx</a:t>
            </a:r>
            <a:r>
              <a:rPr lang="es-ES_tradnl" sz="1200" dirty="0">
                <a:latin typeface="Courier"/>
                <a:cs typeface="Courier"/>
              </a:rPr>
              <a:t>)</a:t>
            </a:r>
            <a:endParaRPr lang="en-US" sz="1200" dirty="0">
              <a:latin typeface="Courier"/>
              <a:cs typeface="Couri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36" y="0"/>
            <a:ext cx="3198581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Papyrus"/>
                <a:cs typeface="Papyrus"/>
              </a:rPr>
              <a:t>Do over a range of frequencies.</a:t>
            </a:r>
          </a:p>
          <a:p>
            <a:endParaRPr lang="en-US" dirty="0">
              <a:latin typeface="Papyrus"/>
              <a:cs typeface="Papyrus"/>
            </a:endParaRPr>
          </a:p>
          <a:p>
            <a:r>
              <a:rPr lang="en-US" sz="3200" dirty="0" smtClean="0">
                <a:latin typeface="Papyrus"/>
                <a:cs typeface="Papyrus"/>
              </a:rPr>
              <a:t>Delta functions going right on top</a:t>
            </a:r>
          </a:p>
          <a:p>
            <a:r>
              <a:rPr lang="en-US" sz="3200" dirty="0" smtClean="0">
                <a:latin typeface="Papyrus"/>
                <a:cs typeface="Papyrus"/>
              </a:rPr>
              <a:t> </a:t>
            </a:r>
          </a:p>
          <a:p>
            <a:r>
              <a:rPr lang="en-US" sz="3200" dirty="0" smtClean="0">
                <a:latin typeface="Papyrus"/>
                <a:cs typeface="Papyrus"/>
              </a:rPr>
              <a:t>and left in middle </a:t>
            </a:r>
          </a:p>
          <a:p>
            <a:endParaRPr lang="en-US" sz="3200" dirty="0">
              <a:latin typeface="Papyrus"/>
              <a:cs typeface="Papyrus"/>
            </a:endParaRPr>
          </a:p>
          <a:p>
            <a:r>
              <a:rPr lang="en-US" sz="3200" dirty="0" smtClean="0">
                <a:latin typeface="Papyrus"/>
                <a:cs typeface="Papyrus"/>
              </a:rPr>
              <a:t>and combined (bottom).</a:t>
            </a:r>
          </a:p>
        </p:txBody>
      </p:sp>
    </p:spTree>
    <p:extLst>
      <p:ext uri="{BB962C8B-B14F-4D97-AF65-F5344CB8AC3E}">
        <p14:creationId xmlns:p14="http://schemas.microsoft.com/office/powerpoint/2010/main" val="925373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Look at the basic element of Fourier series, weighted sum of sin and </a:t>
            </a:r>
            <a:r>
              <a:rPr lang="en-US" sz="3200" dirty="0" err="1" smtClean="0">
                <a:latin typeface="Papyrus"/>
                <a:cs typeface="Papyrus"/>
              </a:rPr>
              <a:t>cos</a:t>
            </a:r>
            <a:r>
              <a:rPr lang="en-US" sz="3200" dirty="0" smtClean="0">
                <a:latin typeface="Papyrus"/>
                <a:cs typeface="Papyrus"/>
              </a:rPr>
              <a:t> functions</a:t>
            </a:r>
          </a:p>
          <a:p>
            <a:pPr algn="ctr"/>
            <a:r>
              <a:rPr lang="en-US" dirty="0" smtClean="0">
                <a:latin typeface="Papyrus"/>
                <a:cs typeface="Papyrus"/>
              </a:rPr>
              <a:t>(look at </a:t>
            </a:r>
            <a:r>
              <a:rPr lang="en-US" dirty="0" err="1" smtClean="0">
                <a:latin typeface="Papyrus"/>
                <a:cs typeface="Papyrus"/>
              </a:rPr>
              <a:t>cos</a:t>
            </a:r>
            <a:r>
              <a:rPr lang="en-US" dirty="0" smtClean="0">
                <a:latin typeface="Papyrus"/>
                <a:cs typeface="Papyrus"/>
              </a:rPr>
              <a:t> only to see how works)</a:t>
            </a:r>
            <a:r>
              <a:rPr lang="en-US" sz="3200" dirty="0" smtClean="0">
                <a:latin typeface="Papyrus"/>
                <a:cs typeface="Papyrus"/>
              </a:rPr>
              <a:t>.</a:t>
            </a:r>
            <a:endParaRPr lang="en-US" sz="3200" dirty="0">
              <a:latin typeface="Papyrus"/>
              <a:cs typeface="Papyru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446544"/>
              </p:ext>
            </p:extLst>
          </p:nvPr>
        </p:nvGraphicFramePr>
        <p:xfrm>
          <a:off x="0" y="1295401"/>
          <a:ext cx="9123834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4" imgW="6400800" imgH="4000500" progId="Equation.3">
                  <p:embed/>
                </p:oleObj>
              </mc:Choice>
              <mc:Fallback>
                <p:oleObj name="Equation" r:id="rId4" imgW="6400800" imgH="400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1"/>
                        <a:ext cx="9123834" cy="556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86600" y="205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apyrus"/>
                <a:cs typeface="Papyrus"/>
              </a:rPr>
              <a:t>Dot product</a:t>
            </a:r>
            <a:endParaRPr lang="en-US" sz="3200" dirty="0">
              <a:latin typeface="Papyrus"/>
              <a:cs typeface="Papyru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2743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apyrus"/>
                <a:cs typeface="Papyrus"/>
              </a:rPr>
              <a:t>or matrix multiply: ac=(</a:t>
            </a:r>
            <a:r>
              <a:rPr lang="en-US" dirty="0" err="1" smtClean="0">
                <a:latin typeface="Papyrus"/>
                <a:cs typeface="Papyrus"/>
              </a:rPr>
              <a:t>c'a</a:t>
            </a:r>
            <a:r>
              <a:rPr lang="en-US" dirty="0" smtClean="0">
                <a:latin typeface="Papyrus"/>
                <a:cs typeface="Papyrus"/>
              </a:rPr>
              <a:t>')'</a:t>
            </a:r>
            <a:endParaRPr lang="en-US" sz="3200" dirty="0">
              <a:latin typeface="Papyrus"/>
              <a:cs typeface="Papyru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781800" y="22860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733800" y="29718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467600" y="29718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67000" y="6324600"/>
            <a:ext cx="645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apyrus"/>
                <a:cs typeface="Papyrus"/>
              </a:rPr>
              <a:t>matrix multiply, at multiple times to make full seismogram</a:t>
            </a:r>
            <a:endParaRPr lang="en-US" sz="3200" dirty="0">
              <a:latin typeface="Papyrus"/>
              <a:cs typeface="Papyru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86000" y="4724400"/>
            <a:ext cx="381000" cy="1524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505200" y="4724400"/>
            <a:ext cx="381000" cy="1524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4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234516"/>
              </p:ext>
            </p:extLst>
          </p:nvPr>
        </p:nvGraphicFramePr>
        <p:xfrm>
          <a:off x="1704975" y="1494870"/>
          <a:ext cx="713422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3" imgW="4978400" imgH="1524000" progId="Equation.3">
                  <p:embed/>
                </p:oleObj>
              </mc:Choice>
              <mc:Fallback>
                <p:oleObj name="Equation" r:id="rId3" imgW="4978400" imgH="152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1494870"/>
                        <a:ext cx="7134225" cy="2187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101024"/>
            <a:ext cx="8763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Look at the basic Fourier series</a:t>
            </a:r>
            <a:endParaRPr lang="en-US" sz="3200" dirty="0">
              <a:latin typeface="Papyrus"/>
              <a:cs typeface="Papyru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111500" y="1827212"/>
            <a:ext cx="5181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105787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pyrus"/>
                <a:cs typeface="Papyrus"/>
              </a:rPr>
              <a:t>At constant time, weighted sum of cosines at different frequencies at that time</a:t>
            </a:r>
            <a:endParaRPr lang="en-US" dirty="0">
              <a:latin typeface="Papyrus"/>
              <a:cs typeface="Papyrus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2693194" y="2768838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86801" y="3950732"/>
            <a:ext cx="511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Papyrus"/>
                <a:cs typeface="Papyrus"/>
              </a:rPr>
              <a:t>constant frequency cosine as function of time (basis functions)</a:t>
            </a:r>
            <a:endParaRPr lang="en-US" dirty="0">
              <a:latin typeface="Papyrus"/>
              <a:cs typeface="Papyru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7244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This is multiplication of a matrix (with cosines as functions of frequency – across - and time - down) times a vector containing the Fourier series weights.</a:t>
            </a:r>
            <a:endParaRPr lang="en-US" sz="32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36600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We have just </a:t>
            </a:r>
            <a:r>
              <a:rPr lang="en-US" sz="3200" dirty="0" err="1" smtClean="0">
                <a:latin typeface="Papyrus"/>
                <a:cs typeface="Papyrus"/>
              </a:rPr>
              <a:t>vectorized</a:t>
            </a:r>
            <a:r>
              <a:rPr lang="en-US" sz="3200" dirty="0" smtClean="0">
                <a:latin typeface="Papyrus"/>
                <a:cs typeface="Papyrus"/>
              </a:rPr>
              <a:t> the equations for the Fourier series!</a:t>
            </a:r>
            <a:endParaRPr lang="en-US" sz="3200" dirty="0">
              <a:latin typeface="Papyrus"/>
              <a:cs typeface="Papyru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0640"/>
            <a:ext cx="9144000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5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3000"/>
            <a:ext cx="91440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Even though this is a major improvement over doing this with for loops, and is clear conceptually, it is still not "computable" as it takes </a:t>
            </a:r>
            <a:r>
              <a:rPr lang="en-US" sz="3200" dirty="0" smtClean="0">
                <a:latin typeface="Courier"/>
                <a:cs typeface="Courier"/>
              </a:rPr>
              <a:t>O(N</a:t>
            </a:r>
            <a:r>
              <a:rPr lang="en-US" sz="3200" baseline="30000" dirty="0" smtClean="0">
                <a:latin typeface="Courier"/>
                <a:cs typeface="Courier"/>
              </a:rPr>
              <a:t>2</a:t>
            </a:r>
            <a:r>
              <a:rPr lang="en-US" sz="3200" dirty="0" smtClean="0">
                <a:latin typeface="Courier"/>
                <a:cs typeface="Courier"/>
              </a:rPr>
              <a:t>) </a:t>
            </a:r>
            <a:r>
              <a:rPr lang="en-US" sz="3200" dirty="0" smtClean="0">
                <a:latin typeface="Papyrus"/>
                <a:cs typeface="Papyrus"/>
              </a:rPr>
              <a:t>operations (and therefore time) to do it. This is OK for small </a:t>
            </a:r>
            <a:r>
              <a:rPr lang="en-US" sz="3200" dirty="0" smtClean="0">
                <a:latin typeface="Courier"/>
                <a:cs typeface="Courier"/>
              </a:rPr>
              <a:t>N</a:t>
            </a:r>
            <a:r>
              <a:rPr lang="en-US" sz="3200" dirty="0" smtClean="0">
                <a:latin typeface="Papyrus"/>
                <a:cs typeface="Papyrus"/>
              </a:rPr>
              <a:t>, but quickly gets out of hand.</a:t>
            </a: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Fourier analysis is typically done using the Fast Fourier transform (FFT) algorithm – which has     </a:t>
            </a:r>
            <a:r>
              <a:rPr lang="en-US" sz="3200" dirty="0" smtClean="0">
                <a:latin typeface="Courier"/>
                <a:cs typeface="Courier"/>
              </a:rPr>
              <a:t>O(N log</a:t>
            </a:r>
            <a:r>
              <a:rPr lang="en-US" sz="3200" baseline="-25000" dirty="0" smtClean="0">
                <a:latin typeface="Courier"/>
                <a:cs typeface="Courier"/>
              </a:rPr>
              <a:t>2</a:t>
            </a:r>
            <a:r>
              <a:rPr lang="en-US" sz="3200" dirty="0" smtClean="0">
                <a:latin typeface="Courier"/>
                <a:cs typeface="Courier"/>
              </a:rPr>
              <a:t> N)</a:t>
            </a:r>
            <a:r>
              <a:rPr lang="en-US" sz="3200" dirty="0">
                <a:latin typeface="Papyrus"/>
                <a:cs typeface="Papyrus"/>
              </a:rPr>
              <a:t> operations </a:t>
            </a:r>
            <a:r>
              <a:rPr lang="en-US" sz="3200" dirty="0" smtClean="0">
                <a:latin typeface="Papyrus"/>
                <a:cs typeface="Papyrus"/>
              </a:rPr>
              <a:t>and is significantly faster for large </a:t>
            </a:r>
            <a:r>
              <a:rPr lang="en-US" sz="3200" dirty="0">
                <a:latin typeface="Courier"/>
                <a:cs typeface="Courier"/>
              </a:rPr>
              <a:t>N</a:t>
            </a:r>
            <a:r>
              <a:rPr lang="en-US" sz="3200" dirty="0" smtClean="0">
                <a:latin typeface="Papyrus"/>
                <a:cs typeface="Papyrus"/>
              </a:rPr>
              <a:t>.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27505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3388" y="76200"/>
            <a:ext cx="3478212" cy="6613525"/>
          </a:xfrm>
          <a:prstGeom prst="rect">
            <a:avLst/>
          </a:prstGeom>
          <a:noFill/>
        </p:spPr>
      </p:pic>
      <p:sp>
        <p:nvSpPr>
          <p:cNvPr id="376835" name="Text Box 3"/>
          <p:cNvSpPr txBox="1">
            <a:spLocks noChangeArrowheads="1"/>
          </p:cNvSpPr>
          <p:nvPr/>
        </p:nvSpPr>
        <p:spPr bwMode="auto">
          <a:xfrm>
            <a:off x="0" y="228600"/>
            <a:ext cx="533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latin typeface="Papyrus"/>
                <a:cs typeface="Papyrus"/>
              </a:rPr>
              <a:t>Fourier </a:t>
            </a:r>
            <a:r>
              <a:rPr lang="en-US" sz="3200" dirty="0">
                <a:latin typeface="Papyrus"/>
                <a:cs typeface="Papyrus"/>
              </a:rPr>
              <a:t>decomposition</a:t>
            </a:r>
            <a:r>
              <a:rPr lang="en-US" sz="3200" dirty="0" smtClean="0">
                <a:latin typeface="Papyrus"/>
                <a:cs typeface="Papyrus"/>
              </a:rPr>
              <a:t>.</a:t>
            </a:r>
            <a:endParaRPr lang="en-US" sz="3200" dirty="0">
              <a:latin typeface="Papyrus"/>
              <a:cs typeface="Papyrus"/>
            </a:endParaRPr>
          </a:p>
          <a:p>
            <a:pPr algn="ctr">
              <a:spcBef>
                <a:spcPct val="50000"/>
              </a:spcBef>
            </a:pPr>
            <a:r>
              <a:rPr lang="en-US" sz="3200" dirty="0" smtClean="0">
                <a:latin typeface="Papyrus"/>
                <a:cs typeface="Papyrus"/>
              </a:rPr>
              <a:t>“Basis” </a:t>
            </a:r>
            <a:r>
              <a:rPr lang="en-US" sz="3200" dirty="0">
                <a:latin typeface="Papyrus"/>
                <a:cs typeface="Papyrus"/>
              </a:rPr>
              <a:t>functions are</a:t>
            </a:r>
            <a:r>
              <a:rPr lang="en-US" sz="3200" dirty="0" smtClean="0">
                <a:latin typeface="Papyrus"/>
                <a:cs typeface="Papyrus"/>
              </a:rPr>
              <a:t> the </a:t>
            </a:r>
            <a:r>
              <a:rPr lang="en-US" sz="3200" dirty="0">
                <a:latin typeface="Papyrus"/>
                <a:cs typeface="Papyrus"/>
              </a:rPr>
              <a:t>sine and cosine functions.</a:t>
            </a:r>
          </a:p>
          <a:p>
            <a:pPr algn="ctr">
              <a:spcBef>
                <a:spcPct val="50000"/>
              </a:spcBef>
            </a:pPr>
            <a:r>
              <a:rPr lang="en-US" sz="3200" dirty="0">
                <a:latin typeface="Papyrus"/>
                <a:cs typeface="Papyrus"/>
              </a:rPr>
              <a:t>Notice that first sine term is all zeros (so don’t really need it) and last sine term</a:t>
            </a:r>
            <a:r>
              <a:rPr lang="en-US" sz="3200" dirty="0" smtClean="0">
                <a:latin typeface="Papyrus"/>
                <a:cs typeface="Papyrus"/>
              </a:rPr>
              <a:t> (not shown) is </a:t>
            </a:r>
            <a:r>
              <a:rPr lang="en-US" sz="3200" dirty="0">
                <a:latin typeface="Papyrus"/>
                <a:cs typeface="Papyrus"/>
              </a:rPr>
              <a:t>same as last cosine term, just shifted one –</a:t>
            </a:r>
            <a:r>
              <a:rPr lang="en-US" sz="3200" dirty="0" smtClean="0">
                <a:latin typeface="Papyrus"/>
                <a:cs typeface="Papyrus"/>
              </a:rPr>
              <a:t> so will </a:t>
            </a:r>
            <a:r>
              <a:rPr lang="en-US" sz="3200" dirty="0">
                <a:latin typeface="Papyrus"/>
                <a:cs typeface="Papyrus"/>
              </a:rPr>
              <a:t>only need one of these).</a:t>
            </a:r>
          </a:p>
        </p:txBody>
      </p:sp>
      <p:sp>
        <p:nvSpPr>
          <p:cNvPr id="376836" name="Text Box 4"/>
          <p:cNvSpPr txBox="1">
            <a:spLocks noChangeArrowheads="1"/>
          </p:cNvSpPr>
          <p:nvPr/>
        </p:nvSpPr>
        <p:spPr bwMode="auto">
          <a:xfrm>
            <a:off x="2971800" y="6613525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Papyrus"/>
                <a:cs typeface="Papyrus"/>
              </a:rPr>
              <a:t>Figure from Smith</a:t>
            </a:r>
          </a:p>
        </p:txBody>
      </p:sp>
    </p:spTree>
    <p:extLst>
      <p:ext uri="{BB962C8B-B14F-4D97-AF65-F5344CB8AC3E}">
        <p14:creationId xmlns:p14="http://schemas.microsoft.com/office/powerpoint/2010/main" val="4170749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5" name="Text Box 3"/>
          <p:cNvSpPr txBox="1">
            <a:spLocks noChangeArrowheads="1"/>
          </p:cNvSpPr>
          <p:nvPr/>
        </p:nvSpPr>
        <p:spPr bwMode="auto">
          <a:xfrm>
            <a:off x="0" y="0"/>
            <a:ext cx="533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latin typeface="Papyrus"/>
                <a:cs typeface="Papyrus"/>
              </a:rPr>
              <a:t>Fourier transform (actually Fourier series)</a:t>
            </a:r>
            <a:endParaRPr lang="en-US" sz="3200" dirty="0">
              <a:latin typeface="Papyrus"/>
              <a:cs typeface="Papyrus"/>
            </a:endParaRPr>
          </a:p>
        </p:txBody>
      </p:sp>
      <p:sp>
        <p:nvSpPr>
          <p:cNvPr id="376836" name="Text Box 4"/>
          <p:cNvSpPr txBox="1">
            <a:spLocks noChangeArrowheads="1"/>
          </p:cNvSpPr>
          <p:nvPr/>
        </p:nvSpPr>
        <p:spPr bwMode="auto">
          <a:xfrm>
            <a:off x="2971800" y="6613525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Papyrus"/>
                <a:cs typeface="Papyrus"/>
              </a:rPr>
              <a:t>Figure from Smith</a:t>
            </a:r>
          </a:p>
        </p:txBody>
      </p:sp>
      <p:graphicFrame>
        <p:nvGraphicFramePr>
          <p:cNvPr id="803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395277"/>
              </p:ext>
            </p:extLst>
          </p:nvPr>
        </p:nvGraphicFramePr>
        <p:xfrm>
          <a:off x="927100" y="1284287"/>
          <a:ext cx="39497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9" name="Equation" r:id="rId4" imgW="2755900" imgH="431800" progId="Equation.3">
                  <p:embed/>
                </p:oleObj>
              </mc:Choice>
              <mc:Fallback>
                <p:oleObj name="Equation" r:id="rId4" imgW="2755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1284287"/>
                        <a:ext cx="3949700" cy="62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2133600"/>
            <a:ext cx="55133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Papyrus"/>
                <a:cs typeface="Papyrus"/>
              </a:rPr>
              <a:t>The Fast Fourier Transform (FFT) depends on noticing that there is a lot of repetition in the calculations – each higher frequency basis function can be made by selecting points from the </a:t>
            </a:r>
            <a:r>
              <a:rPr lang="en-US" sz="2800" dirty="0" smtClean="0">
                <a:latin typeface="Symbol"/>
              </a:rPr>
              <a:t>w</a:t>
            </a:r>
            <a:r>
              <a:rPr lang="en-US" sz="2800" baseline="-25000" dirty="0" smtClean="0">
                <a:latin typeface="Papyrus"/>
                <a:cs typeface="Papyrus"/>
              </a:rPr>
              <a:t>0</a:t>
            </a:r>
            <a:r>
              <a:rPr lang="en-US" sz="2800" dirty="0" smtClean="0">
                <a:latin typeface="Papyrus"/>
                <a:cs typeface="Papyrus"/>
              </a:rPr>
              <a:t> function. The weight value is multiplied by the same basis function value an increasing number of times as </a:t>
            </a:r>
            <a:r>
              <a:rPr lang="en-US" sz="2800" dirty="0" err="1" smtClean="0">
                <a:latin typeface="Symbol"/>
              </a:rPr>
              <a:t>w</a:t>
            </a:r>
            <a:r>
              <a:rPr lang="en-US" sz="2800" dirty="0" smtClean="0">
                <a:latin typeface="Papyrus"/>
                <a:cs typeface="Papyrus"/>
              </a:rPr>
              <a:t> increases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13388" y="76200"/>
            <a:ext cx="3478212" cy="6613525"/>
          </a:xfrm>
          <a:prstGeom prst="rect">
            <a:avLst/>
          </a:prstGeom>
          <a:noFill/>
        </p:spPr>
      </p:pic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6329363" y="2030413"/>
          <a:ext cx="36195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0" name="Equation" r:id="rId7" imgW="254000" imgH="177800" progId="Equation.3">
                  <p:embed/>
                </p:oleObj>
              </mc:Choice>
              <mc:Fallback>
                <p:oleObj name="Equation" r:id="rId7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363" y="2030413"/>
                        <a:ext cx="361950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/>
        </p:nvGraphicFramePr>
        <p:xfrm>
          <a:off x="6705600" y="3124200"/>
          <a:ext cx="344488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1" name="Equation" r:id="rId9" imgW="241300" imgH="177800" progId="Equation.3">
                  <p:embed/>
                </p:oleObj>
              </mc:Choice>
              <mc:Fallback>
                <p:oleObj name="Equation" r:id="rId9" imgW="241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124200"/>
                        <a:ext cx="344488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6324600" y="4114800"/>
          <a:ext cx="36195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2" name="Equation" r:id="rId11" imgW="254000" imgH="177800" progId="Equation.3">
                  <p:embed/>
                </p:oleObj>
              </mc:Choice>
              <mc:Fallback>
                <p:oleObj name="Equation" r:id="rId11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114800"/>
                        <a:ext cx="361950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6510338" y="5029200"/>
          <a:ext cx="36195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3" name="Equation" r:id="rId13" imgW="254000" imgH="177800" progId="Equation.3">
                  <p:embed/>
                </p:oleObj>
              </mc:Choice>
              <mc:Fallback>
                <p:oleObj name="Equation" r:id="rId13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0338" y="5029200"/>
                        <a:ext cx="361950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/>
        </p:nvGraphicFramePr>
        <p:xfrm>
          <a:off x="6443663" y="6248400"/>
          <a:ext cx="38100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4" name="Equation" r:id="rId15" imgW="266700" imgH="177800" progId="Equation.3">
                  <p:embed/>
                </p:oleObj>
              </mc:Choice>
              <mc:Fallback>
                <p:oleObj name="Equation" r:id="rId15" imgW="2667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6248400"/>
                        <a:ext cx="381000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"/>
          <p:cNvGraphicFramePr>
            <a:graphicFrameLocks noChangeAspect="1"/>
          </p:cNvGraphicFramePr>
          <p:nvPr/>
        </p:nvGraphicFramePr>
        <p:xfrm>
          <a:off x="8037512" y="3151187"/>
          <a:ext cx="344488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" name="Equation" r:id="rId17" imgW="241300" imgH="177800" progId="Equation.3">
                  <p:embed/>
                </p:oleObj>
              </mc:Choice>
              <mc:Fallback>
                <p:oleObj name="Equation" r:id="rId17" imgW="241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7512" y="3151187"/>
                        <a:ext cx="344488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/>
        </p:nvGraphicFramePr>
        <p:xfrm>
          <a:off x="7791450" y="4114800"/>
          <a:ext cx="36195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" name="Equation" r:id="rId19" imgW="254000" imgH="177800" progId="Equation.3">
                  <p:embed/>
                </p:oleObj>
              </mc:Choice>
              <mc:Fallback>
                <p:oleObj name="Equation" r:id="rId19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114800"/>
                        <a:ext cx="361950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/>
          <p:cNvGraphicFramePr>
            <a:graphicFrameLocks noChangeAspect="1"/>
          </p:cNvGraphicFramePr>
          <p:nvPr/>
        </p:nvGraphicFramePr>
        <p:xfrm>
          <a:off x="8096250" y="5056187"/>
          <a:ext cx="36195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" name="Equation" r:id="rId21" imgW="254000" imgH="177800" progId="Equation.3">
                  <p:embed/>
                </p:oleObj>
              </mc:Choice>
              <mc:Fallback>
                <p:oleObj name="Equation" r:id="rId21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0" y="5056187"/>
                        <a:ext cx="361950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 flipV="1">
            <a:off x="5865812" y="4796367"/>
            <a:ext cx="1220788" cy="45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865812" y="3848947"/>
            <a:ext cx="1220788" cy="45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867400" y="2917615"/>
            <a:ext cx="1220788" cy="45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flipV="1">
            <a:off x="5867400" y="3103029"/>
            <a:ext cx="1220788" cy="4571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V="1">
            <a:off x="5867400" y="4017435"/>
            <a:ext cx="1220788" cy="4571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flipV="1">
            <a:off x="5865812" y="4953000"/>
            <a:ext cx="1220788" cy="4571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2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830"/>
            <a:ext cx="9144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More on </a:t>
            </a:r>
            <a:r>
              <a:rPr lang="en-US" sz="3200" dirty="0" err="1" smtClean="0">
                <a:latin typeface="Papyrus"/>
                <a:cs typeface="Papyrus"/>
              </a:rPr>
              <a:t>vectorization</a:t>
            </a:r>
            <a:r>
              <a:rPr lang="en-US" sz="3200" dirty="0" smtClean="0">
                <a:latin typeface="Papyrus"/>
                <a:cs typeface="Papyrus"/>
              </a:rPr>
              <a:t>.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MATLAB is a </a:t>
            </a:r>
            <a:r>
              <a:rPr lang="en-US" sz="3200" dirty="0" err="1" smtClean="0">
                <a:latin typeface="Papyrus"/>
                <a:cs typeface="Papyrus"/>
              </a:rPr>
              <a:t>vectorized</a:t>
            </a:r>
            <a:r>
              <a:rPr lang="en-US" sz="3200" dirty="0" smtClean="0">
                <a:latin typeface="Papyrus"/>
                <a:cs typeface="Papyrus"/>
              </a:rPr>
              <a:t> high level language</a:t>
            </a: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Requires change in programming style</a:t>
            </a: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(if one already knows a non-</a:t>
            </a:r>
            <a:r>
              <a:rPr lang="en-US" sz="3200" dirty="0" err="1" smtClean="0">
                <a:latin typeface="Papyrus"/>
                <a:cs typeface="Papyrus"/>
              </a:rPr>
              <a:t>vectorized</a:t>
            </a:r>
            <a:r>
              <a:rPr lang="en-US" sz="3200" dirty="0" smtClean="0">
                <a:latin typeface="Papyrus"/>
                <a:cs typeface="Papyrus"/>
              </a:rPr>
              <a:t> programming language such as Fortran, C, Pascal, Basic, etc.)</a:t>
            </a: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r>
              <a:rPr lang="en-US" sz="3200" dirty="0" err="1" smtClean="0">
                <a:latin typeface="Papyrus"/>
                <a:cs typeface="Papyrus"/>
              </a:rPr>
              <a:t>Vectorized</a:t>
            </a:r>
            <a:r>
              <a:rPr lang="en-US" sz="3200" dirty="0" smtClean="0">
                <a:latin typeface="Papyrus"/>
                <a:cs typeface="Papyrus"/>
              </a:rPr>
              <a:t> languages allow operations over arrays using simple syntax, essentially the same syntax one would use to operate over scalars.</a:t>
            </a: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(looks like math again.)</a:t>
            </a: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endParaRPr lang="en-US" sz="32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29381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3388" y="76200"/>
            <a:ext cx="3478212" cy="6613525"/>
          </a:xfrm>
          <a:prstGeom prst="rect">
            <a:avLst/>
          </a:prstGeom>
          <a:noFill/>
        </p:spPr>
      </p:pic>
      <p:sp>
        <p:nvSpPr>
          <p:cNvPr id="376835" name="Text Box 3"/>
          <p:cNvSpPr txBox="1">
            <a:spLocks noChangeArrowheads="1"/>
          </p:cNvSpPr>
          <p:nvPr/>
        </p:nvSpPr>
        <p:spPr bwMode="auto">
          <a:xfrm>
            <a:off x="533400" y="-127576"/>
            <a:ext cx="4800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latin typeface="Papyrus"/>
                <a:cs typeface="Papyrus"/>
              </a:rPr>
              <a:t>FFT</a:t>
            </a:r>
            <a:endParaRPr lang="en-US" sz="3200" dirty="0">
              <a:latin typeface="Papyrus"/>
              <a:cs typeface="Papyrus"/>
            </a:endParaRPr>
          </a:p>
        </p:txBody>
      </p:sp>
      <p:sp>
        <p:nvSpPr>
          <p:cNvPr id="376836" name="Text Box 4"/>
          <p:cNvSpPr txBox="1">
            <a:spLocks noChangeArrowheads="1"/>
          </p:cNvSpPr>
          <p:nvPr/>
        </p:nvSpPr>
        <p:spPr bwMode="auto">
          <a:xfrm>
            <a:off x="2971800" y="6613525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Papyrus"/>
                <a:cs typeface="Papyrus"/>
              </a:rPr>
              <a:t>Figure from Smith</a:t>
            </a:r>
          </a:p>
        </p:txBody>
      </p:sp>
      <p:graphicFrame>
        <p:nvGraphicFramePr>
          <p:cNvPr id="803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038904"/>
              </p:ext>
            </p:extLst>
          </p:nvPr>
        </p:nvGraphicFramePr>
        <p:xfrm>
          <a:off x="927100" y="381000"/>
          <a:ext cx="39497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9" name="Equation" r:id="rId5" imgW="2755900" imgH="431800" progId="Equation.3">
                  <p:embed/>
                </p:oleObj>
              </mc:Choice>
              <mc:Fallback>
                <p:oleObj name="Equation" r:id="rId5" imgW="2755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0" y="381000"/>
                        <a:ext cx="3949700" cy="62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43" name="Object 3"/>
          <p:cNvGraphicFramePr>
            <a:graphicFrameLocks noChangeAspect="1"/>
          </p:cNvGraphicFramePr>
          <p:nvPr/>
        </p:nvGraphicFramePr>
        <p:xfrm>
          <a:off x="6329363" y="2030413"/>
          <a:ext cx="36195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0" name="Equation" r:id="rId7" imgW="254000" imgH="177800" progId="Equation.3">
                  <p:embed/>
                </p:oleObj>
              </mc:Choice>
              <mc:Fallback>
                <p:oleObj name="Equation" r:id="rId7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363" y="2030413"/>
                        <a:ext cx="361950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44" name="Object 4"/>
          <p:cNvGraphicFramePr>
            <a:graphicFrameLocks noChangeAspect="1"/>
          </p:cNvGraphicFramePr>
          <p:nvPr/>
        </p:nvGraphicFramePr>
        <p:xfrm>
          <a:off x="6705600" y="3124200"/>
          <a:ext cx="344488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1" name="Equation" r:id="rId9" imgW="241300" imgH="177800" progId="Equation.3">
                  <p:embed/>
                </p:oleObj>
              </mc:Choice>
              <mc:Fallback>
                <p:oleObj name="Equation" r:id="rId9" imgW="241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124200"/>
                        <a:ext cx="344488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45" name="Object 5"/>
          <p:cNvGraphicFramePr>
            <a:graphicFrameLocks noChangeAspect="1"/>
          </p:cNvGraphicFramePr>
          <p:nvPr/>
        </p:nvGraphicFramePr>
        <p:xfrm>
          <a:off x="6324600" y="4114800"/>
          <a:ext cx="36195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2" name="Equation" r:id="rId11" imgW="254000" imgH="177800" progId="Equation.3">
                  <p:embed/>
                </p:oleObj>
              </mc:Choice>
              <mc:Fallback>
                <p:oleObj name="Equation" r:id="rId11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114800"/>
                        <a:ext cx="361950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46" name="Object 6"/>
          <p:cNvGraphicFramePr>
            <a:graphicFrameLocks noChangeAspect="1"/>
          </p:cNvGraphicFramePr>
          <p:nvPr/>
        </p:nvGraphicFramePr>
        <p:xfrm>
          <a:off x="6510338" y="5029200"/>
          <a:ext cx="36195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3" name="Equation" r:id="rId13" imgW="254000" imgH="177800" progId="Equation.3">
                  <p:embed/>
                </p:oleObj>
              </mc:Choice>
              <mc:Fallback>
                <p:oleObj name="Equation" r:id="rId13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0338" y="5029200"/>
                        <a:ext cx="361950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47" name="Object 7"/>
          <p:cNvGraphicFramePr>
            <a:graphicFrameLocks noChangeAspect="1"/>
          </p:cNvGraphicFramePr>
          <p:nvPr/>
        </p:nvGraphicFramePr>
        <p:xfrm>
          <a:off x="6443663" y="6248400"/>
          <a:ext cx="38100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4" name="Equation" r:id="rId15" imgW="266700" imgH="177800" progId="Equation.3">
                  <p:embed/>
                </p:oleObj>
              </mc:Choice>
              <mc:Fallback>
                <p:oleObj name="Equation" r:id="rId15" imgW="2667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6248400"/>
                        <a:ext cx="381000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49" name="Object 9"/>
          <p:cNvGraphicFramePr>
            <a:graphicFrameLocks noChangeAspect="1"/>
          </p:cNvGraphicFramePr>
          <p:nvPr/>
        </p:nvGraphicFramePr>
        <p:xfrm>
          <a:off x="8037512" y="3151187"/>
          <a:ext cx="344488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5" name="Equation" r:id="rId17" imgW="241300" imgH="177800" progId="Equation.3">
                  <p:embed/>
                </p:oleObj>
              </mc:Choice>
              <mc:Fallback>
                <p:oleObj name="Equation" r:id="rId17" imgW="241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7512" y="3151187"/>
                        <a:ext cx="344488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50" name="Object 10"/>
          <p:cNvGraphicFramePr>
            <a:graphicFrameLocks noChangeAspect="1"/>
          </p:cNvGraphicFramePr>
          <p:nvPr/>
        </p:nvGraphicFramePr>
        <p:xfrm>
          <a:off x="7791450" y="4114800"/>
          <a:ext cx="36195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6" name="Equation" r:id="rId19" imgW="254000" imgH="177800" progId="Equation.3">
                  <p:embed/>
                </p:oleObj>
              </mc:Choice>
              <mc:Fallback>
                <p:oleObj name="Equation" r:id="rId19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114800"/>
                        <a:ext cx="361950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51" name="Object 11"/>
          <p:cNvGraphicFramePr>
            <a:graphicFrameLocks noChangeAspect="1"/>
          </p:cNvGraphicFramePr>
          <p:nvPr/>
        </p:nvGraphicFramePr>
        <p:xfrm>
          <a:off x="8096250" y="5056187"/>
          <a:ext cx="36195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7" name="Equation" r:id="rId21" imgW="254000" imgH="177800" progId="Equation.3">
                  <p:embed/>
                </p:oleObj>
              </mc:Choice>
              <mc:Fallback>
                <p:oleObj name="Equation" r:id="rId21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0" y="5056187"/>
                        <a:ext cx="361950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1066800"/>
            <a:ext cx="5513388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Papyrus"/>
                <a:cs typeface="Papyrus"/>
              </a:rPr>
              <a:t>The FFT uses regularities of the calculation to calculate the basis functions and then basically does each unique multiplication only once, stores it, and then does the </a:t>
            </a:r>
            <a:r>
              <a:rPr lang="en-US" sz="2800" dirty="0" err="1" smtClean="0">
                <a:latin typeface="Papyrus"/>
                <a:cs typeface="Papyrus"/>
              </a:rPr>
              <a:t>bookeeping</a:t>
            </a:r>
            <a:r>
              <a:rPr lang="en-US" sz="2800" dirty="0" smtClean="0">
                <a:latin typeface="Papyrus"/>
                <a:cs typeface="Papyrus"/>
              </a:rPr>
              <a:t> to add them all up correctly.</a:t>
            </a:r>
          </a:p>
          <a:p>
            <a:pPr algn="ctr"/>
            <a:endParaRPr lang="en-US" sz="2800" dirty="0" smtClean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The points in the trace at the top are made from vertical sums of the weighted points at the same time in the </a:t>
            </a:r>
            <a:r>
              <a:rPr lang="en-US" sz="2800" dirty="0" err="1" smtClean="0">
                <a:latin typeface="Courier"/>
                <a:cs typeface="Courier"/>
              </a:rPr>
              <a:t>cos</a:t>
            </a:r>
            <a:r>
              <a:rPr lang="en-US" sz="2800" dirty="0" smtClean="0">
                <a:latin typeface="Papyrus"/>
                <a:cs typeface="Papyrus"/>
              </a:rPr>
              <a:t> and </a:t>
            </a:r>
            <a:r>
              <a:rPr lang="en-US" sz="2800" dirty="0" smtClean="0">
                <a:latin typeface="Courier"/>
                <a:cs typeface="Courier"/>
              </a:rPr>
              <a:t>sin</a:t>
            </a:r>
            <a:r>
              <a:rPr lang="en-US" sz="2800" dirty="0" smtClean="0">
                <a:latin typeface="Papyrus"/>
                <a:cs typeface="Papyrus"/>
              </a:rPr>
              <a:t> traces in the bottom.</a:t>
            </a:r>
            <a:endParaRPr lang="en-US" sz="2800" dirty="0" smtClean="0"/>
          </a:p>
        </p:txBody>
      </p:sp>
      <p:sp>
        <p:nvSpPr>
          <p:cNvPr id="3" name="Rectangle 2"/>
          <p:cNvSpPr/>
          <p:nvPr/>
        </p:nvSpPr>
        <p:spPr>
          <a:xfrm flipV="1">
            <a:off x="5865812" y="4796367"/>
            <a:ext cx="1220788" cy="45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5865812" y="3848947"/>
            <a:ext cx="1220788" cy="45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5867400" y="2917615"/>
            <a:ext cx="1220788" cy="45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V="1">
            <a:off x="5867400" y="3103029"/>
            <a:ext cx="1220788" cy="4571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V="1">
            <a:off x="5867400" y="4017435"/>
            <a:ext cx="1220788" cy="4571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V="1">
            <a:off x="5865812" y="4953000"/>
            <a:ext cx="1220788" cy="4571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5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3388" y="76200"/>
            <a:ext cx="3478212" cy="6613525"/>
          </a:xfrm>
          <a:prstGeom prst="rect">
            <a:avLst/>
          </a:prstGeom>
          <a:noFill/>
        </p:spPr>
      </p:pic>
      <p:sp>
        <p:nvSpPr>
          <p:cNvPr id="376835" name="Text Box 3"/>
          <p:cNvSpPr txBox="1">
            <a:spLocks noChangeArrowheads="1"/>
          </p:cNvSpPr>
          <p:nvPr/>
        </p:nvSpPr>
        <p:spPr bwMode="auto">
          <a:xfrm>
            <a:off x="472440" y="75624"/>
            <a:ext cx="4800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latin typeface="Papyrus"/>
                <a:cs typeface="Papyrus"/>
              </a:rPr>
              <a:t>FFT</a:t>
            </a:r>
            <a:endParaRPr lang="en-US" sz="3200" dirty="0">
              <a:latin typeface="Papyrus"/>
              <a:cs typeface="Papyrus"/>
            </a:endParaRPr>
          </a:p>
        </p:txBody>
      </p:sp>
      <p:sp>
        <p:nvSpPr>
          <p:cNvPr id="376836" name="Text Box 4"/>
          <p:cNvSpPr txBox="1">
            <a:spLocks noChangeArrowheads="1"/>
          </p:cNvSpPr>
          <p:nvPr/>
        </p:nvSpPr>
        <p:spPr bwMode="auto">
          <a:xfrm>
            <a:off x="2971800" y="6613525"/>
            <a:ext cx="182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Papyrus"/>
                <a:cs typeface="Papyrus"/>
              </a:rPr>
              <a:t>Figure from Smith</a:t>
            </a:r>
          </a:p>
        </p:txBody>
      </p:sp>
      <p:graphicFrame>
        <p:nvGraphicFramePr>
          <p:cNvPr id="803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771081"/>
              </p:ext>
            </p:extLst>
          </p:nvPr>
        </p:nvGraphicFramePr>
        <p:xfrm>
          <a:off x="943293" y="583882"/>
          <a:ext cx="3876675" cy="1679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7" name="Equation" r:id="rId5" imgW="2705100" imgH="1168400" progId="Equation.3">
                  <p:embed/>
                </p:oleObj>
              </mc:Choice>
              <mc:Fallback>
                <p:oleObj name="Equation" r:id="rId5" imgW="2705100" imgH="116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293" y="583882"/>
                        <a:ext cx="3876675" cy="16795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43" name="Object 3"/>
          <p:cNvGraphicFramePr>
            <a:graphicFrameLocks noChangeAspect="1"/>
          </p:cNvGraphicFramePr>
          <p:nvPr/>
        </p:nvGraphicFramePr>
        <p:xfrm>
          <a:off x="6329363" y="2030413"/>
          <a:ext cx="36195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8" name="Equation" r:id="rId7" imgW="254000" imgH="177800" progId="Equation.3">
                  <p:embed/>
                </p:oleObj>
              </mc:Choice>
              <mc:Fallback>
                <p:oleObj name="Equation" r:id="rId7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9363" y="2030413"/>
                        <a:ext cx="361950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44" name="Object 4"/>
          <p:cNvGraphicFramePr>
            <a:graphicFrameLocks noChangeAspect="1"/>
          </p:cNvGraphicFramePr>
          <p:nvPr/>
        </p:nvGraphicFramePr>
        <p:xfrm>
          <a:off x="6705600" y="3124200"/>
          <a:ext cx="344488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9" name="Equation" r:id="rId9" imgW="241300" imgH="177800" progId="Equation.3">
                  <p:embed/>
                </p:oleObj>
              </mc:Choice>
              <mc:Fallback>
                <p:oleObj name="Equation" r:id="rId9" imgW="241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124200"/>
                        <a:ext cx="344488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45" name="Object 5"/>
          <p:cNvGraphicFramePr>
            <a:graphicFrameLocks noChangeAspect="1"/>
          </p:cNvGraphicFramePr>
          <p:nvPr/>
        </p:nvGraphicFramePr>
        <p:xfrm>
          <a:off x="6324600" y="4114800"/>
          <a:ext cx="36195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0" name="Equation" r:id="rId11" imgW="254000" imgH="177800" progId="Equation.3">
                  <p:embed/>
                </p:oleObj>
              </mc:Choice>
              <mc:Fallback>
                <p:oleObj name="Equation" r:id="rId11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114800"/>
                        <a:ext cx="361950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46" name="Object 6"/>
          <p:cNvGraphicFramePr>
            <a:graphicFrameLocks noChangeAspect="1"/>
          </p:cNvGraphicFramePr>
          <p:nvPr/>
        </p:nvGraphicFramePr>
        <p:xfrm>
          <a:off x="6510338" y="5029200"/>
          <a:ext cx="36195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1" name="Equation" r:id="rId13" imgW="254000" imgH="177800" progId="Equation.3">
                  <p:embed/>
                </p:oleObj>
              </mc:Choice>
              <mc:Fallback>
                <p:oleObj name="Equation" r:id="rId13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0338" y="5029200"/>
                        <a:ext cx="361950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47" name="Object 7"/>
          <p:cNvGraphicFramePr>
            <a:graphicFrameLocks noChangeAspect="1"/>
          </p:cNvGraphicFramePr>
          <p:nvPr/>
        </p:nvGraphicFramePr>
        <p:xfrm>
          <a:off x="6443663" y="6248400"/>
          <a:ext cx="38100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2" name="Equation" r:id="rId15" imgW="266700" imgH="177800" progId="Equation.3">
                  <p:embed/>
                </p:oleObj>
              </mc:Choice>
              <mc:Fallback>
                <p:oleObj name="Equation" r:id="rId15" imgW="2667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6248400"/>
                        <a:ext cx="381000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49" name="Object 9"/>
          <p:cNvGraphicFramePr>
            <a:graphicFrameLocks noChangeAspect="1"/>
          </p:cNvGraphicFramePr>
          <p:nvPr/>
        </p:nvGraphicFramePr>
        <p:xfrm>
          <a:off x="8037512" y="3151187"/>
          <a:ext cx="344488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3" name="Equation" r:id="rId17" imgW="241300" imgH="177800" progId="Equation.3">
                  <p:embed/>
                </p:oleObj>
              </mc:Choice>
              <mc:Fallback>
                <p:oleObj name="Equation" r:id="rId17" imgW="241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7512" y="3151187"/>
                        <a:ext cx="344488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50" name="Object 10"/>
          <p:cNvGraphicFramePr>
            <a:graphicFrameLocks noChangeAspect="1"/>
          </p:cNvGraphicFramePr>
          <p:nvPr/>
        </p:nvGraphicFramePr>
        <p:xfrm>
          <a:off x="7791450" y="4114800"/>
          <a:ext cx="36195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4" name="Equation" r:id="rId19" imgW="254000" imgH="177800" progId="Equation.3">
                  <p:embed/>
                </p:oleObj>
              </mc:Choice>
              <mc:Fallback>
                <p:oleObj name="Equation" r:id="rId19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1450" y="4114800"/>
                        <a:ext cx="361950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3851" name="Object 11"/>
          <p:cNvGraphicFramePr>
            <a:graphicFrameLocks noChangeAspect="1"/>
          </p:cNvGraphicFramePr>
          <p:nvPr/>
        </p:nvGraphicFramePr>
        <p:xfrm>
          <a:off x="8096250" y="5056187"/>
          <a:ext cx="36195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5" name="Equation" r:id="rId21" imgW="254000" imgH="177800" progId="Equation.3">
                  <p:embed/>
                </p:oleObj>
              </mc:Choice>
              <mc:Fallback>
                <p:oleObj name="Equation" r:id="rId21" imgW="254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0" y="5056187"/>
                        <a:ext cx="361950" cy="255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65760" y="2316480"/>
            <a:ext cx="48428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Papyrus"/>
                <a:cs typeface="Papyrus"/>
              </a:rPr>
              <a:t>The FFT uses the following symmetry properties</a:t>
            </a:r>
          </a:p>
          <a:p>
            <a:endParaRPr lang="en-US" sz="2800" dirty="0">
              <a:latin typeface="Papyrus"/>
              <a:cs typeface="Papyrus"/>
            </a:endParaRPr>
          </a:p>
          <a:p>
            <a:endParaRPr lang="en-US" sz="2800" dirty="0" smtClean="0">
              <a:latin typeface="Papyrus"/>
              <a:cs typeface="Papyrus"/>
            </a:endParaRPr>
          </a:p>
          <a:p>
            <a:r>
              <a:rPr lang="en-US" sz="2800" dirty="0" smtClean="0">
                <a:latin typeface="Papyrus"/>
                <a:cs typeface="Papyrus"/>
              </a:rPr>
              <a:t>Symmetry</a:t>
            </a:r>
          </a:p>
          <a:p>
            <a:endParaRPr lang="en-US" sz="2800" dirty="0" smtClean="0">
              <a:latin typeface="Papyrus"/>
              <a:cs typeface="Papyrus"/>
            </a:endParaRPr>
          </a:p>
          <a:p>
            <a:r>
              <a:rPr lang="en-US" sz="2800" dirty="0" smtClean="0">
                <a:latin typeface="Papyrus"/>
                <a:cs typeface="Papyrus"/>
              </a:rPr>
              <a:t>Periodicity</a:t>
            </a:r>
          </a:p>
          <a:p>
            <a:endParaRPr lang="en-US" sz="2800" dirty="0">
              <a:latin typeface="Papyrus"/>
              <a:cs typeface="Papyrus"/>
            </a:endParaRPr>
          </a:p>
          <a:p>
            <a:r>
              <a:rPr lang="en-US" sz="2800" dirty="0" smtClean="0">
                <a:latin typeface="Papyrus"/>
                <a:cs typeface="Papyrus"/>
              </a:rPr>
              <a:t>FFT needs number points = power of 2.</a:t>
            </a:r>
          </a:p>
        </p:txBody>
      </p:sp>
      <p:sp>
        <p:nvSpPr>
          <p:cNvPr id="3" name="Rectangle 2"/>
          <p:cNvSpPr/>
          <p:nvPr/>
        </p:nvSpPr>
        <p:spPr>
          <a:xfrm flipV="1">
            <a:off x="5865812" y="4796367"/>
            <a:ext cx="1220788" cy="45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5865812" y="3848947"/>
            <a:ext cx="1220788" cy="45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5867400" y="2917615"/>
            <a:ext cx="1220788" cy="45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V="1">
            <a:off x="5867400" y="3103029"/>
            <a:ext cx="1220788" cy="4571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V="1">
            <a:off x="5867400" y="4017435"/>
            <a:ext cx="1220788" cy="4571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V="1">
            <a:off x="5865812" y="4953000"/>
            <a:ext cx="1220788" cy="4571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553106"/>
              </p:ext>
            </p:extLst>
          </p:nvPr>
        </p:nvGraphicFramePr>
        <p:xfrm>
          <a:off x="2933700" y="4054793"/>
          <a:ext cx="2014538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6" name="Equation" r:id="rId23" imgW="863600" imgH="685800" progId="Equation.3">
                  <p:embed/>
                </p:oleObj>
              </mc:Choice>
              <mc:Fallback>
                <p:oleObj name="Equation" r:id="rId23" imgW="8636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4054793"/>
                        <a:ext cx="2014538" cy="160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686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6200"/>
            <a:ext cx="9144000" cy="729430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% number of time samples M      % points</a:t>
            </a:r>
          </a:p>
          <a:p>
            <a:r>
              <a:rPr lang="en-US" dirty="0" smtClean="0">
                <a:latin typeface="Courier"/>
                <a:cs typeface="Courier"/>
              </a:rPr>
              <a:t>% source/receiver position:</a:t>
            </a:r>
          </a:p>
          <a:p>
            <a:r>
              <a:rPr lang="en-US" dirty="0">
                <a:latin typeface="Courier"/>
                <a:cs typeface="Courier"/>
              </a:rPr>
              <a:t>%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xs</a:t>
            </a:r>
            <a:r>
              <a:rPr lang="en-US" dirty="0" smtClean="0">
                <a:latin typeface="Courier"/>
                <a:cs typeface="Courier"/>
              </a:rPr>
              <a:t>/</a:t>
            </a:r>
            <a:r>
              <a:rPr lang="en-US" dirty="0" err="1" smtClean="0">
                <a:latin typeface="Courier"/>
                <a:cs typeface="Courier"/>
              </a:rPr>
              <a:t>xr</a:t>
            </a:r>
            <a:r>
              <a:rPr lang="en-US" dirty="0" smtClean="0">
                <a:latin typeface="Courier"/>
                <a:cs typeface="Courier"/>
              </a:rPr>
              <a:t> (meters)</a:t>
            </a:r>
          </a:p>
          <a:p>
            <a:r>
              <a:rPr lang="en-US" dirty="0" smtClean="0">
                <a:latin typeface="Courier"/>
                <a:cs typeface="Courier"/>
              </a:rPr>
              <a:t>% speed </a:t>
            </a:r>
            <a:r>
              <a:rPr lang="en-US" dirty="0" err="1" smtClean="0">
                <a:latin typeface="Courier"/>
                <a:cs typeface="Courier"/>
              </a:rPr>
              <a:t>c</a:t>
            </a:r>
            <a:r>
              <a:rPr lang="en-US" dirty="0" smtClean="0">
                <a:latin typeface="Courier"/>
                <a:cs typeface="Courier"/>
              </a:rPr>
              <a:t> (meters/sec)</a:t>
            </a:r>
          </a:p>
          <a:p>
            <a:r>
              <a:rPr lang="en-US" dirty="0" smtClean="0">
                <a:latin typeface="Courier"/>
                <a:cs typeface="Courier"/>
              </a:rPr>
              <a:t>% length L (meters)</a:t>
            </a:r>
          </a:p>
          <a:p>
            <a:r>
              <a:rPr lang="en-US" dirty="0" smtClean="0">
                <a:latin typeface="Courier"/>
                <a:cs typeface="Courier"/>
              </a:rPr>
              <a:t>% number of modes N</a:t>
            </a:r>
          </a:p>
          <a:p>
            <a:r>
              <a:rPr lang="en-US" dirty="0" smtClean="0">
                <a:latin typeface="Courier"/>
                <a:cs typeface="Courier"/>
              </a:rPr>
              <a:t>% source pulse duration Tau     % (sec)</a:t>
            </a:r>
          </a:p>
          <a:p>
            <a:r>
              <a:rPr lang="en-US" dirty="0" smtClean="0">
                <a:latin typeface="Courier"/>
                <a:cs typeface="Courier"/>
              </a:rPr>
              <a:t>% length of seismogram T (sec)</a:t>
            </a:r>
          </a:p>
          <a:p>
            <a:r>
              <a:rPr lang="en-US" dirty="0" smtClean="0">
                <a:latin typeface="Courier"/>
                <a:cs typeface="Courier"/>
              </a:rPr>
              <a:t> </a:t>
            </a:r>
          </a:p>
          <a:p>
            <a:r>
              <a:rPr lang="en-US" dirty="0" smtClean="0">
                <a:latin typeface="Courier"/>
                <a:cs typeface="Courier"/>
              </a:rPr>
              <a:t>M=50;</a:t>
            </a:r>
          </a:p>
          <a:p>
            <a:r>
              <a:rPr lang="en-US" dirty="0" err="1" smtClean="0">
                <a:latin typeface="Courier"/>
                <a:cs typeface="Courier"/>
              </a:rPr>
              <a:t>xs</a:t>
            </a:r>
            <a:r>
              <a:rPr lang="en-US" dirty="0" smtClean="0">
                <a:latin typeface="Courier"/>
                <a:cs typeface="Courier"/>
              </a:rPr>
              <a:t>=0.25;</a:t>
            </a:r>
          </a:p>
          <a:p>
            <a:r>
              <a:rPr lang="en-US" dirty="0" err="1">
                <a:latin typeface="Courier"/>
                <a:cs typeface="Courier"/>
              </a:rPr>
              <a:t>xr</a:t>
            </a:r>
            <a:r>
              <a:rPr lang="en-US" dirty="0">
                <a:latin typeface="Courier"/>
                <a:cs typeface="Courier"/>
              </a:rPr>
              <a:t> = 0.7</a:t>
            </a:r>
            <a:r>
              <a:rPr lang="en-US" dirty="0" smtClean="0">
                <a:latin typeface="Courier"/>
                <a:cs typeface="Courier"/>
              </a:rPr>
              <a:t>;</a:t>
            </a:r>
          </a:p>
          <a:p>
            <a:r>
              <a:rPr lang="en-US" dirty="0" err="1" smtClean="0">
                <a:latin typeface="Courier"/>
                <a:cs typeface="Courier"/>
              </a:rPr>
              <a:t>c</a:t>
            </a:r>
            <a:r>
              <a:rPr lang="en-US" dirty="0" smtClean="0">
                <a:latin typeface="Courier"/>
                <a:cs typeface="Courier"/>
              </a:rPr>
              <a:t>=1;</a:t>
            </a:r>
          </a:p>
          <a:p>
            <a:r>
              <a:rPr lang="en-US" dirty="0" smtClean="0">
                <a:latin typeface="Courier"/>
                <a:cs typeface="Courier"/>
              </a:rPr>
              <a:t>L=1;</a:t>
            </a:r>
          </a:p>
          <a:p>
            <a:r>
              <a:rPr lang="en-US" dirty="0" smtClean="0">
                <a:latin typeface="Courier"/>
                <a:cs typeface="Courier"/>
              </a:rPr>
              <a:t>N=200;</a:t>
            </a:r>
          </a:p>
          <a:p>
            <a:r>
              <a:rPr lang="en-US" dirty="0" smtClean="0">
                <a:latin typeface="Courier"/>
                <a:cs typeface="Courier"/>
              </a:rPr>
              <a:t>Tau=0.02;</a:t>
            </a:r>
          </a:p>
          <a:p>
            <a:r>
              <a:rPr lang="en-US" dirty="0" smtClean="0">
                <a:latin typeface="Courier"/>
                <a:cs typeface="Courier"/>
              </a:rPr>
              <a:t>T=1.25;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%time vector, 1 row by M        %columns: start, step, stop</a:t>
            </a:r>
          </a:p>
          <a:p>
            <a:r>
              <a:rPr lang="en-US" dirty="0" smtClean="0">
                <a:latin typeface="Courier"/>
                <a:cs typeface="Courier"/>
              </a:rPr>
              <a:t>%will need lots, </a:t>
            </a:r>
            <a:r>
              <a:rPr lang="en-US" dirty="0" err="1" smtClean="0">
                <a:latin typeface="Courier"/>
                <a:cs typeface="Courier"/>
              </a:rPr>
              <a:t>calc</a:t>
            </a:r>
            <a:r>
              <a:rPr lang="en-US" dirty="0" smtClean="0">
                <a:latin typeface="Courier"/>
                <a:cs typeface="Courier"/>
              </a:rPr>
              <a:t> once</a:t>
            </a:r>
          </a:p>
          <a:p>
            <a:r>
              <a:rPr lang="en-US" dirty="0" err="1" smtClean="0">
                <a:latin typeface="Courier"/>
                <a:cs typeface="Courier"/>
              </a:rPr>
              <a:t>dt</a:t>
            </a:r>
            <a:r>
              <a:rPr lang="en-US" dirty="0" smtClean="0">
                <a:latin typeface="Courier"/>
                <a:cs typeface="Courier"/>
              </a:rPr>
              <a:t>=T/M;</a:t>
            </a:r>
          </a:p>
          <a:p>
            <a:r>
              <a:rPr lang="en-US" dirty="0">
                <a:solidFill>
                  <a:srgbClr val="900000"/>
                </a:solidFill>
                <a:latin typeface="Courier"/>
                <a:cs typeface="Courier"/>
              </a:rPr>
              <a:t>t=0:dt:T-dt</a:t>
            </a:r>
            <a:r>
              <a:rPr lang="en-US" dirty="0" smtClean="0">
                <a:solidFill>
                  <a:srgbClr val="900000"/>
                </a:solidFill>
                <a:latin typeface="Courier"/>
                <a:cs typeface="Courier"/>
              </a:rPr>
              <a:t>;</a:t>
            </a:r>
            <a:r>
              <a:rPr lang="en-US" dirty="0" smtClean="0">
                <a:latin typeface="Courier"/>
                <a:cs typeface="Courier"/>
              </a:rPr>
              <a:t> </a:t>
            </a:r>
          </a:p>
          <a:p>
            <a:r>
              <a:rPr lang="en-US" dirty="0" smtClean="0">
                <a:latin typeface="Courier"/>
                <a:cs typeface="Courier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3305403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Papyrus"/>
                <a:cs typeface="Papyrus"/>
              </a:rPr>
              <a:t>Same </a:t>
            </a:r>
            <a:r>
              <a:rPr lang="en-US" dirty="0" smtClean="0">
                <a:solidFill>
                  <a:srgbClr val="FF6600"/>
                </a:solidFill>
                <a:latin typeface="Papyrus"/>
                <a:cs typeface="Papyrus"/>
              </a:rPr>
              <a:t>program in </a:t>
            </a:r>
            <a:r>
              <a:rPr lang="en-US" dirty="0">
                <a:solidFill>
                  <a:srgbClr val="FF6600"/>
                </a:solidFill>
                <a:latin typeface="Papyrus"/>
                <a:cs typeface="Papyrus"/>
              </a:rPr>
              <a:t>Matlab after </a:t>
            </a:r>
            <a:r>
              <a:rPr lang="en-US" dirty="0" err="1">
                <a:solidFill>
                  <a:srgbClr val="FF6600"/>
                </a:solidFill>
                <a:latin typeface="Papyrus"/>
                <a:cs typeface="Papyrus"/>
              </a:rPr>
              <a:t>vectorization</a:t>
            </a:r>
            <a:r>
              <a:rPr lang="en-US" dirty="0">
                <a:solidFill>
                  <a:srgbClr val="FF6600"/>
                </a:solidFill>
                <a:latin typeface="Papyrus"/>
                <a:cs typeface="Papyrus"/>
              </a:rPr>
              <a:t> (is mostly comments!)</a:t>
            </a:r>
          </a:p>
        </p:txBody>
      </p:sp>
    </p:spTree>
    <p:extLst>
      <p:ext uri="{BB962C8B-B14F-4D97-AF65-F5344CB8AC3E}">
        <p14:creationId xmlns:p14="http://schemas.microsoft.com/office/powerpoint/2010/main" val="2036345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12006"/>
              </p:ext>
            </p:extLst>
          </p:nvPr>
        </p:nvGraphicFramePr>
        <p:xfrm>
          <a:off x="1684655" y="1484710"/>
          <a:ext cx="713422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Equation" r:id="rId4" imgW="4978400" imgH="1524000" progId="Equation.3">
                  <p:embed/>
                </p:oleObj>
              </mc:Choice>
              <mc:Fallback>
                <p:oleObj name="Equation" r:id="rId4" imgW="4978400" imgH="152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655" y="1484710"/>
                        <a:ext cx="7134225" cy="2187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5400000">
            <a:off x="2693194" y="2494518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881914" y="2494518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5090954" y="2494518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6665754" y="2494518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644619"/>
              </p:ext>
            </p:extLst>
          </p:nvPr>
        </p:nvGraphicFramePr>
        <p:xfrm>
          <a:off x="3302000" y="4475163"/>
          <a:ext cx="4621213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Equation" r:id="rId6" imgW="3187700" imgH="723900" progId="Equation.3">
                  <p:embed/>
                </p:oleObj>
              </mc:Choice>
              <mc:Fallback>
                <p:oleObj name="Equation" r:id="rId6" imgW="3187700" imgH="723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4475163"/>
                        <a:ext cx="4621213" cy="1050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8741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066800"/>
            <a:ext cx="91440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Papyrus"/>
                <a:cs typeface="Papyrus"/>
              </a:rPr>
              <a:t>We need to make the matrix and the vector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Making the matrix.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What size does it have to be?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What does each row and column represent?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728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09600"/>
            <a:ext cx="91440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Papyrus"/>
                <a:cs typeface="Papyrus"/>
              </a:rPr>
              <a:t>There are N=200 columns for the M frequencies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There are N=50 rows for the N samples in the seismogram time series.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How do we make the elements (</a:t>
            </a:r>
            <a:r>
              <a:rPr lang="en-US" sz="2800" dirty="0" err="1" smtClean="0">
                <a:latin typeface="Papyrus"/>
                <a:cs typeface="Papyrus"/>
              </a:rPr>
              <a:t>k,l</a:t>
            </a:r>
            <a:r>
              <a:rPr lang="en-US" sz="2800" dirty="0" smtClean="0">
                <a:latin typeface="Papyrus"/>
                <a:cs typeface="Papyrus"/>
              </a:rPr>
              <a:t>) of the matrix?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Use fact that values needed are proportional to k and l.</a:t>
            </a:r>
          </a:p>
        </p:txBody>
      </p:sp>
    </p:spTree>
    <p:extLst>
      <p:ext uri="{BB962C8B-B14F-4D97-AF65-F5344CB8AC3E}">
        <p14:creationId xmlns:p14="http://schemas.microsoft.com/office/powerpoint/2010/main" val="1519690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09600"/>
            <a:ext cx="91440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Papyrus"/>
                <a:cs typeface="Papyrus"/>
              </a:rPr>
              <a:t>Make appropriate vectors for time and frequency.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How big is each?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How combine them to make the matrix as a function of k and l?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987787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096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Multiply elements of the matrix by </a:t>
            </a:r>
            <a:r>
              <a:rPr lang="en-US" sz="2800" dirty="0" err="1" smtClean="0">
                <a:latin typeface="Papyrus"/>
                <a:cs typeface="Papyrus"/>
              </a:rPr>
              <a:t>dt</a:t>
            </a:r>
            <a:r>
              <a:rPr lang="en-US" sz="2800" dirty="0" smtClean="0">
                <a:latin typeface="Papyrus"/>
                <a:cs typeface="Papyrus"/>
              </a:rPr>
              <a:t> and       .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Take cosine of matrix.</a:t>
            </a:r>
            <a:endParaRPr lang="en-US" sz="2800" dirty="0">
              <a:latin typeface="Papyrus"/>
              <a:cs typeface="Papyru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828391"/>
              </p:ext>
            </p:extLst>
          </p:nvPr>
        </p:nvGraphicFramePr>
        <p:xfrm>
          <a:off x="7575550" y="993987"/>
          <a:ext cx="501650" cy="635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4" name="Equation" r:id="rId4" imgW="190500" imgH="241300" progId="Equation.3">
                  <p:embed/>
                </p:oleObj>
              </mc:Choice>
              <mc:Fallback>
                <p:oleObj name="Equation" r:id="rId4" imgW="190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75550" y="993987"/>
                        <a:ext cx="501650" cy="635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5660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066800"/>
            <a:ext cx="91440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Papyrus"/>
                <a:cs typeface="Papyrus"/>
              </a:rPr>
              <a:t>Now calculate the weights.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Note the weights depend on n, and        ,but not t.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All t dependence is in the matrix elements. 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endParaRPr lang="en-US" sz="2800" dirty="0">
              <a:latin typeface="Papyrus"/>
              <a:cs typeface="Papyru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693824"/>
              </p:ext>
            </p:extLst>
          </p:nvPr>
        </p:nvGraphicFramePr>
        <p:xfrm>
          <a:off x="6368415" y="1966595"/>
          <a:ext cx="42703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Equation" r:id="rId4" imgW="203200" imgH="241300" progId="Equation.3">
                  <p:embed/>
                </p:oleObj>
              </mc:Choice>
              <mc:Fallback>
                <p:oleObj name="Equation" r:id="rId4" imgW="203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8415" y="1966595"/>
                        <a:ext cx="427038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595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0668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Papyrus"/>
                <a:cs typeface="Papyrus"/>
              </a:rPr>
              <a:t>So now have matrix with the trigonometric basis functions and a vector of the weights.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Just multiply them! </a:t>
            </a: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(careful with sizes)</a:t>
            </a:r>
          </a:p>
        </p:txBody>
      </p:sp>
    </p:spTree>
    <p:extLst>
      <p:ext uri="{BB962C8B-B14F-4D97-AF65-F5344CB8AC3E}">
        <p14:creationId xmlns:p14="http://schemas.microsoft.com/office/powerpoint/2010/main" val="16350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What is </a:t>
            </a:r>
            <a:r>
              <a:rPr lang="en-US" sz="3200" dirty="0" err="1" smtClean="0">
                <a:latin typeface="Papyrus"/>
                <a:cs typeface="Papyrus"/>
              </a:rPr>
              <a:t>vectorization</a:t>
            </a:r>
            <a:r>
              <a:rPr lang="en-US" sz="3200" dirty="0" smtClean="0">
                <a:latin typeface="Papyrus"/>
                <a:cs typeface="Papyrus"/>
              </a:rPr>
              <a:t>?</a:t>
            </a: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(with respect to </a:t>
            </a:r>
            <a:r>
              <a:rPr lang="en-US" sz="3200" dirty="0" err="1" smtClean="0">
                <a:latin typeface="Papyrus"/>
                <a:cs typeface="Papyrus"/>
              </a:rPr>
              <a:t>matlab</a:t>
            </a:r>
            <a:r>
              <a:rPr lang="en-US" sz="3200" dirty="0" smtClean="0">
                <a:latin typeface="Papyrus"/>
                <a:cs typeface="Papyrus"/>
              </a:rPr>
              <a:t>)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3200" dirty="0" err="1" smtClean="0">
                <a:latin typeface="Papyrus"/>
                <a:cs typeface="Papyrus"/>
              </a:rPr>
              <a:t>Vectorization</a:t>
            </a:r>
            <a:r>
              <a:rPr lang="en-US" sz="3200" dirty="0" smtClean="0">
                <a:latin typeface="Papyrus"/>
                <a:cs typeface="Papyrus"/>
              </a:rPr>
              <a:t> is the process of writing code for MATLAB that uses matrix operations or other fast built-in functions instead of using explicit loops.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The benefits of doing this are usually sizeable.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The reason for this is that MATLAB is an </a:t>
            </a:r>
            <a:r>
              <a:rPr lang="en-US" sz="3200" u="sng" dirty="0" smtClean="0">
                <a:latin typeface="Papyrus"/>
                <a:cs typeface="Papyrus"/>
              </a:rPr>
              <a:t>interpreted</a:t>
            </a:r>
            <a:r>
              <a:rPr lang="en-US" sz="3200" dirty="0" smtClean="0">
                <a:latin typeface="Papyrus"/>
                <a:cs typeface="Papyrus"/>
              </a:rPr>
              <a:t> language. Function calls have very high overhead, and indexing operations (inherent in a loop operation) are not particularly fast. </a:t>
            </a:r>
            <a:endParaRPr lang="en-US" sz="32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129757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375920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Papyrus"/>
                <a:cs typeface="Papyrus"/>
              </a:rPr>
              <a:t>This is not the way it is typically done (although some people still do it the "Fortran" way) as it is still O(N</a:t>
            </a:r>
            <a:r>
              <a:rPr lang="en-US" sz="2800" baseline="30000" dirty="0" smtClean="0">
                <a:latin typeface="Papyrus"/>
                <a:cs typeface="Papyrus"/>
              </a:rPr>
              <a:t>2</a:t>
            </a:r>
            <a:r>
              <a:rPr lang="en-US" sz="2800" dirty="0" smtClean="0">
                <a:latin typeface="Papyrus"/>
                <a:cs typeface="Papyrus"/>
              </a:rPr>
              <a:t>).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The </a:t>
            </a:r>
            <a:r>
              <a:rPr lang="en-US" sz="2800" dirty="0" err="1" smtClean="0">
                <a:latin typeface="Papyrus"/>
                <a:cs typeface="Papyrus"/>
              </a:rPr>
              <a:t>Matlab</a:t>
            </a:r>
            <a:r>
              <a:rPr lang="en-US" sz="2800" dirty="0" smtClean="0">
                <a:latin typeface="Papyrus"/>
                <a:cs typeface="Papyrus"/>
              </a:rPr>
              <a:t> matrix multiplication method is faster than the </a:t>
            </a:r>
            <a:r>
              <a:rPr lang="en-US" sz="2800" dirty="0" err="1" smtClean="0">
                <a:latin typeface="Papyrus"/>
                <a:cs typeface="Papyrus"/>
              </a:rPr>
              <a:t>Matlab</a:t>
            </a:r>
            <a:r>
              <a:rPr lang="en-US" sz="2800" dirty="0" smtClean="0">
                <a:latin typeface="Papyrus"/>
                <a:cs typeface="Papyrus"/>
              </a:rPr>
              <a:t> loop method.</a:t>
            </a: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(a good Fortran compiler will beat the pants off either implementation in </a:t>
            </a:r>
            <a:r>
              <a:rPr lang="en-US" sz="2800" dirty="0" err="1" smtClean="0">
                <a:latin typeface="Papyrus"/>
                <a:cs typeface="Papyrus"/>
              </a:rPr>
              <a:t>Matalb</a:t>
            </a:r>
            <a:r>
              <a:rPr lang="en-US" sz="2800" dirty="0" smtClean="0">
                <a:latin typeface="Papyrus"/>
                <a:cs typeface="Papyrus"/>
              </a:rPr>
              <a:t>).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We did it this way for educational purposes.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Typically, it is done using the FFT (Fast Fourier Transform) algorithm which avoids duplication of effort in the multiplications and results in O(N log</a:t>
            </a:r>
            <a:r>
              <a:rPr lang="en-US" sz="2800" baseline="-25000" dirty="0" smtClean="0">
                <a:latin typeface="Papyrus"/>
                <a:cs typeface="Papyrus"/>
              </a:rPr>
              <a:t>2</a:t>
            </a:r>
            <a:r>
              <a:rPr lang="en-US" sz="2800" dirty="0" smtClean="0">
                <a:latin typeface="Papyrus"/>
                <a:cs typeface="Papyrus"/>
              </a:rPr>
              <a:t> N) multiplications.</a:t>
            </a:r>
          </a:p>
        </p:txBody>
      </p:sp>
    </p:spTree>
    <p:extLst>
      <p:ext uri="{BB962C8B-B14F-4D97-AF65-F5344CB8AC3E}">
        <p14:creationId xmlns:p14="http://schemas.microsoft.com/office/powerpoint/2010/main" val="306541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91440"/>
            <a:ext cx="9144000" cy="655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Papyrus"/>
                <a:cs typeface="Papyrus"/>
              </a:rPr>
              <a:t>For a time series 2</a:t>
            </a:r>
            <a:r>
              <a:rPr lang="en-US" sz="2800" baseline="30000" dirty="0" smtClean="0">
                <a:latin typeface="Papyrus"/>
                <a:cs typeface="Papyrus"/>
              </a:rPr>
              <a:t>16</a:t>
            </a:r>
            <a:r>
              <a:rPr lang="en-US" sz="2800" dirty="0" smtClean="0">
                <a:latin typeface="Papyrus"/>
                <a:cs typeface="Papyrus"/>
              </a:rPr>
              <a:t>=65,536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(FFT needs number of points = power of two, this is pretty typical number of points in seismogram, about 10 minutes at 100 Hz sampling)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We need O(16 * 2</a:t>
            </a:r>
            <a:r>
              <a:rPr lang="en-US" sz="2800" baseline="30000" dirty="0" smtClean="0">
                <a:latin typeface="Papyrus"/>
                <a:cs typeface="Papyrus"/>
              </a:rPr>
              <a:t>16</a:t>
            </a:r>
            <a:r>
              <a:rPr lang="en-US" sz="2800" dirty="0" smtClean="0">
                <a:latin typeface="Papyrus"/>
                <a:cs typeface="Papyrus"/>
              </a:rPr>
              <a:t>)</a:t>
            </a:r>
            <a:r>
              <a:rPr lang="en-US" sz="2800" dirty="0">
                <a:latin typeface="Papyrus"/>
                <a:cs typeface="Papyrus"/>
              </a:rPr>
              <a:t>=</a:t>
            </a:r>
            <a:r>
              <a:rPr lang="en-US" sz="2800" dirty="0" smtClean="0">
                <a:latin typeface="Papyrus"/>
                <a:cs typeface="Papyrus"/>
              </a:rPr>
              <a:t>1,048,576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 err="1" smtClean="0">
                <a:latin typeface="Papyrus"/>
                <a:cs typeface="Papyrus"/>
              </a:rPr>
              <a:t>Vs</a:t>
            </a:r>
            <a:endParaRPr lang="en-US" sz="2800" dirty="0" smtClean="0">
              <a:latin typeface="Papyrus"/>
              <a:cs typeface="Papyrus"/>
            </a:endParaRP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4,294,967,296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Multiplications (slow)</a:t>
            </a:r>
            <a:endParaRPr lang="en-US" sz="2800" dirty="0">
              <a:latin typeface="Papyrus"/>
              <a:cs typeface="Papyrus"/>
            </a:endParaRPr>
          </a:p>
          <a:p>
            <a:pPr algn="ctr"/>
            <a:endParaRPr lang="en-US" sz="2800" dirty="0" smtClean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(ratio 2.44140625e-4 -&gt; 4096 times faster!!)</a:t>
            </a:r>
            <a:endParaRPr lang="en-US" sz="28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59089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-30480"/>
            <a:ext cx="9144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Papyrus"/>
                <a:cs typeface="Papyrus"/>
              </a:rPr>
              <a:t>Two lessons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 err="1" smtClean="0">
                <a:latin typeface="Papyrus"/>
                <a:cs typeface="Papyrus"/>
              </a:rPr>
              <a:t>Vecotorizing</a:t>
            </a:r>
            <a:r>
              <a:rPr lang="en-US" sz="2800" dirty="0" smtClean="0">
                <a:latin typeface="Papyrus"/>
                <a:cs typeface="Papyrus"/>
              </a:rPr>
              <a:t> </a:t>
            </a:r>
            <a:r>
              <a:rPr lang="en-US" sz="2800" dirty="0" err="1" smtClean="0">
                <a:latin typeface="Papyrus"/>
                <a:cs typeface="Papyrus"/>
              </a:rPr>
              <a:t>Matlab</a:t>
            </a:r>
            <a:r>
              <a:rPr lang="en-US" sz="2800" dirty="0" smtClean="0">
                <a:latin typeface="Papyrus"/>
                <a:cs typeface="Papyrus"/>
              </a:rPr>
              <a:t> (turn loops into matrix operations) makes </a:t>
            </a:r>
            <a:r>
              <a:rPr lang="en-US" sz="2800" dirty="0" err="1" smtClean="0">
                <a:latin typeface="Papyrus"/>
                <a:cs typeface="Papyrus"/>
              </a:rPr>
              <a:t>Matlab</a:t>
            </a:r>
            <a:r>
              <a:rPr lang="en-US" sz="2800" dirty="0" smtClean="0">
                <a:latin typeface="Papyrus"/>
                <a:cs typeface="Papyrus"/>
              </a:rPr>
              <a:t> go lots faster.</a:t>
            </a: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Should do it.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 err="1" smtClean="0">
                <a:latin typeface="Papyrus"/>
                <a:cs typeface="Papyrus"/>
              </a:rPr>
              <a:t>Vectorizing</a:t>
            </a:r>
            <a:r>
              <a:rPr lang="en-US" sz="2800" dirty="0" smtClean="0">
                <a:latin typeface="Papyrus"/>
                <a:cs typeface="Papyrus"/>
              </a:rPr>
              <a:t> in general</a:t>
            </a: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 </a:t>
            </a: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- is not algorithmic</a:t>
            </a: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- is case specific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can give gigantic speed improvements (much more than </a:t>
            </a:r>
            <a:r>
              <a:rPr lang="en-US" sz="2800" dirty="0" err="1" smtClean="0">
                <a:latin typeface="Papyrus"/>
                <a:cs typeface="Papyrus"/>
              </a:rPr>
              <a:t>Matlab</a:t>
            </a:r>
            <a:r>
              <a:rPr lang="en-US" sz="2800" dirty="0" smtClean="0">
                <a:latin typeface="Papyrus"/>
                <a:cs typeface="Papyrus"/>
              </a:rPr>
              <a:t> style </a:t>
            </a:r>
            <a:r>
              <a:rPr lang="en-US" sz="2800" dirty="0" err="1" smtClean="0">
                <a:latin typeface="Papyrus"/>
                <a:cs typeface="Papyrus"/>
              </a:rPr>
              <a:t>vectorizing</a:t>
            </a:r>
            <a:r>
              <a:rPr lang="en-US" sz="2800" dirty="0" smtClean="0">
                <a:latin typeface="Papyrus"/>
                <a:cs typeface="Papyrus"/>
              </a:rPr>
              <a:t>) and even make something that is non-computable, computable.</a:t>
            </a:r>
          </a:p>
          <a:p>
            <a:pPr algn="ctr"/>
            <a:endParaRPr lang="en-US" sz="2800" dirty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Papyrus"/>
                <a:cs typeface="Papyrus"/>
              </a:rPr>
              <a:t>But is lots of work - an art!</a:t>
            </a:r>
            <a:endParaRPr lang="en-US" sz="28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96662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71120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0"/>
            <a:ext cx="8763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Get same figure as before.</a:t>
            </a:r>
            <a:endParaRPr lang="en-US" sz="32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912410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32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Loop versus </a:t>
            </a:r>
            <a:r>
              <a:rPr lang="en-US" sz="3200" dirty="0" err="1" smtClean="0">
                <a:latin typeface="Papyrus"/>
                <a:cs typeface="Papyrus"/>
              </a:rPr>
              <a:t>vectorized</a:t>
            </a:r>
            <a:r>
              <a:rPr lang="en-US" sz="3200" dirty="0" smtClean="0">
                <a:latin typeface="Papyrus"/>
                <a:cs typeface="Papyrus"/>
              </a:rPr>
              <a:t> version of same code.</a:t>
            </a: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New commands “</a:t>
            </a:r>
            <a:r>
              <a:rPr lang="en-US" sz="3200" dirty="0" smtClean="0">
                <a:latin typeface="Courier"/>
                <a:cs typeface="Courier"/>
              </a:rPr>
              <a:t>tic</a:t>
            </a:r>
            <a:r>
              <a:rPr lang="en-US" sz="3200" dirty="0" smtClean="0">
                <a:latin typeface="Papyrus"/>
                <a:cs typeface="Papyrus"/>
              </a:rPr>
              <a:t>” and “</a:t>
            </a:r>
            <a:r>
              <a:rPr lang="en-US" sz="3200" dirty="0" err="1">
                <a:latin typeface="Courier"/>
                <a:cs typeface="Courier"/>
              </a:rPr>
              <a:t>toc</a:t>
            </a:r>
            <a:r>
              <a:rPr lang="en-US" sz="3200" dirty="0" smtClean="0">
                <a:latin typeface="Papyrus"/>
                <a:cs typeface="Papyrus"/>
              </a:rPr>
              <a:t>” - time the execution of the code between them.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&gt;&gt; </a:t>
            </a:r>
            <a:r>
              <a:rPr lang="en-US" dirty="0" smtClean="0">
                <a:latin typeface="Courier"/>
                <a:cs typeface="Courier"/>
              </a:rPr>
              <a:t>a=rand(1000);  </a:t>
            </a:r>
          </a:p>
          <a:p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&gt;&gt;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tic;b</a:t>
            </a:r>
            <a:r>
              <a:rPr lang="en-US" dirty="0" smtClean="0">
                <a:latin typeface="Courier"/>
                <a:cs typeface="Courier"/>
              </a:rPr>
              <a:t>=a*</a:t>
            </a:r>
            <a:r>
              <a:rPr lang="en-US" dirty="0" err="1" smtClean="0">
                <a:latin typeface="Courier"/>
                <a:cs typeface="Courier"/>
              </a:rPr>
              <a:t>a;toc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Elapsed time is 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0.229464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seconds.</a:t>
            </a:r>
          </a:p>
          <a:p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&gt;&gt;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tic;for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k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=1:1000,for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l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=1:1000,c(k,l)=0;for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m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=1:1000,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c(k,l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)=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c(k,l)+a(k,m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)*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a(m,l);end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, end, end,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toc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Elapsed time is 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22.369451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seconds.</a:t>
            </a:r>
          </a:p>
          <a:p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&gt;&gt;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whos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  </a:t>
            </a:r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Name         Size                Bytes  Class     Attributes</a:t>
            </a:r>
          </a:p>
          <a:p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  a         1000x1000            8000000  double              </a:t>
            </a:r>
          </a:p>
          <a:p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dirty="0" err="1">
                <a:solidFill>
                  <a:srgbClr val="3366FF"/>
                </a:solidFill>
                <a:latin typeface="Courier"/>
                <a:cs typeface="Courier"/>
              </a:rPr>
              <a:t>b</a:t>
            </a:r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         1000x1000            8000000  double              </a:t>
            </a:r>
          </a:p>
          <a:p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dirty="0" err="1">
                <a:solidFill>
                  <a:srgbClr val="3366FF"/>
                </a:solidFill>
                <a:latin typeface="Courier"/>
                <a:cs typeface="Courier"/>
              </a:rPr>
              <a:t>c</a:t>
            </a:r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         1000x1000            8000000  double              </a:t>
            </a:r>
          </a:p>
          <a:p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dirty="0" err="1">
                <a:solidFill>
                  <a:srgbClr val="3366FF"/>
                </a:solidFill>
                <a:latin typeface="Courier"/>
                <a:cs typeface="Courier"/>
              </a:rPr>
              <a:t>k</a:t>
            </a:r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            1x1                     8  double              </a:t>
            </a:r>
          </a:p>
          <a:p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dirty="0" err="1">
                <a:solidFill>
                  <a:srgbClr val="3366FF"/>
                </a:solidFill>
                <a:latin typeface="Courier"/>
                <a:cs typeface="Courier"/>
              </a:rPr>
              <a:t>l</a:t>
            </a:r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            1x1                     8  double              </a:t>
            </a:r>
          </a:p>
          <a:p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dirty="0" err="1">
                <a:solidFill>
                  <a:srgbClr val="3366FF"/>
                </a:solidFill>
                <a:latin typeface="Courier"/>
                <a:cs typeface="Courier"/>
              </a:rPr>
              <a:t>m</a:t>
            </a:r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            1x1                     8  double   </a:t>
            </a:r>
            <a:r>
              <a:rPr lang="en-US" dirty="0" smtClean="0">
                <a:latin typeface="Courier"/>
                <a:cs typeface="Courier"/>
              </a:rPr>
              <a:t>           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&gt;&gt;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max(max(b-c</a:t>
            </a:r>
            <a:r>
              <a:rPr lang="en-US" dirty="0">
                <a:latin typeface="Courier"/>
                <a:cs typeface="Courier"/>
              </a:rPr>
              <a:t>))</a:t>
            </a:r>
          </a:p>
          <a:p>
            <a:r>
              <a:rPr lang="en-US" dirty="0" err="1">
                <a:solidFill>
                  <a:srgbClr val="3366FF"/>
                </a:solidFill>
                <a:latin typeface="Courier"/>
                <a:cs typeface="Courier"/>
              </a:rPr>
              <a:t>ans</a:t>
            </a:r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 =</a:t>
            </a:r>
          </a:p>
          <a:p>
            <a:r>
              <a:rPr lang="en-US" dirty="0">
                <a:solidFill>
                  <a:srgbClr val="3366FF"/>
                </a:solidFill>
                <a:latin typeface="Courier"/>
                <a:cs typeface="Courier"/>
              </a:rPr>
              <a:t>   9.6634e-13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57150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Papyrus"/>
                <a:cs typeface="Papyrus"/>
              </a:rPr>
              <a:t>Factor </a:t>
            </a:r>
            <a:r>
              <a:rPr lang="en-US" sz="3000" dirty="0" smtClean="0">
                <a:latin typeface="Courier"/>
                <a:cs typeface="Courier"/>
              </a:rPr>
              <a:t>100</a:t>
            </a:r>
            <a:r>
              <a:rPr lang="en-US" sz="3000" dirty="0" smtClean="0">
                <a:latin typeface="Papyrus"/>
                <a:cs typeface="Papyrus"/>
              </a:rPr>
              <a:t> difference in time for multiplication of </a:t>
            </a:r>
            <a:r>
              <a:rPr lang="en-US" sz="3000" dirty="0" smtClean="0">
                <a:latin typeface="Courier"/>
                <a:cs typeface="Courier"/>
              </a:rPr>
              <a:t>10</a:t>
            </a:r>
            <a:r>
              <a:rPr lang="en-US" sz="3000" baseline="30000" dirty="0" smtClean="0">
                <a:latin typeface="Courier"/>
                <a:cs typeface="Courier"/>
              </a:rPr>
              <a:t>3</a:t>
            </a:r>
            <a:r>
              <a:rPr lang="en-US" sz="3000" dirty="0" smtClean="0">
                <a:latin typeface="Courier"/>
                <a:cs typeface="Courier"/>
              </a:rPr>
              <a:t>x10</a:t>
            </a:r>
            <a:r>
              <a:rPr lang="en-US" sz="3000" baseline="30000" dirty="0" smtClean="0">
                <a:latin typeface="Courier"/>
                <a:cs typeface="Courier"/>
              </a:rPr>
              <a:t>3</a:t>
            </a:r>
            <a:r>
              <a:rPr lang="en-US" sz="3000" dirty="0" smtClean="0">
                <a:latin typeface="Papyrus"/>
                <a:cs typeface="Papyrus"/>
              </a:rPr>
              <a:t> matrix!</a:t>
            </a:r>
            <a:endParaRPr lang="en-US" sz="3000" dirty="0">
              <a:latin typeface="Papyrus"/>
              <a:cs typeface="Papyrus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428999" y="3505198"/>
            <a:ext cx="1143002" cy="23622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V="1">
            <a:off x="2400300" y="3695700"/>
            <a:ext cx="32004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72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0" y="228600"/>
            <a:ext cx="4076700" cy="4660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49508"/>
            <a:ext cx="457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Papyrus"/>
                <a:cs typeface="Papyrus"/>
              </a:rPr>
              <a:t>Vectorization</a:t>
            </a:r>
            <a:r>
              <a:rPr lang="en-US" sz="3200" dirty="0" smtClean="0">
                <a:latin typeface="Papyrus"/>
                <a:cs typeface="Papyrus"/>
              </a:rPr>
              <a:t> of synthetic seismogram example from</a:t>
            </a: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Stein and </a:t>
            </a:r>
            <a:r>
              <a:rPr lang="en-US" sz="3200" dirty="0" err="1" smtClean="0">
                <a:latin typeface="Papyrus"/>
                <a:cs typeface="Papyrus"/>
              </a:rPr>
              <a:t>Wysession</a:t>
            </a:r>
            <a:endParaRPr lang="en-US" sz="3200" dirty="0" smtClean="0">
              <a:latin typeface="Papyrus"/>
              <a:cs typeface="Papyrus"/>
            </a:endParaRP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Intro to Seismology and Earth Structure.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pPr algn="ctr"/>
            <a:r>
              <a:rPr lang="en-US" sz="2000" dirty="0" smtClean="0">
                <a:latin typeface="Papyrus"/>
                <a:cs typeface="Papyrus"/>
              </a:rPr>
              <a:t>Section on scientific programming </a:t>
            </a:r>
            <a:endParaRPr lang="en-US" sz="2000" dirty="0">
              <a:latin typeface="Papyrus"/>
              <a:cs typeface="Papyru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451622"/>
              </p:ext>
            </p:extLst>
          </p:nvPr>
        </p:nvGraphicFramePr>
        <p:xfrm>
          <a:off x="144463" y="5199063"/>
          <a:ext cx="8767762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4" imgW="3822700" imgH="457200" progId="Equation.3">
                  <p:embed/>
                </p:oleObj>
              </mc:Choice>
              <mc:Fallback>
                <p:oleObj name="Equation" r:id="rId4" imgW="3822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5199063"/>
                        <a:ext cx="8767762" cy="1049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6397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498507"/>
              </p:ext>
            </p:extLst>
          </p:nvPr>
        </p:nvGraphicFramePr>
        <p:xfrm>
          <a:off x="144463" y="5199063"/>
          <a:ext cx="8767762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3" imgW="3822700" imgH="457200" progId="Equation.3">
                  <p:embed/>
                </p:oleObj>
              </mc:Choice>
              <mc:Fallback>
                <p:oleObj name="Equation" r:id="rId3" imgW="3822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5199063"/>
                        <a:ext cx="8767762" cy="1049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500" y="228600"/>
            <a:ext cx="4076700" cy="4660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49508"/>
            <a:ext cx="457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Start by just "translating" the </a:t>
            </a:r>
            <a:r>
              <a:rPr lang="en-US" sz="3200" dirty="0">
                <a:latin typeface="Papyrus"/>
                <a:cs typeface="Papyrus"/>
              </a:rPr>
              <a:t>F</a:t>
            </a:r>
            <a:r>
              <a:rPr lang="en-US" sz="3200" dirty="0" smtClean="0">
                <a:latin typeface="Papyrus"/>
                <a:cs typeface="Papyrus"/>
              </a:rPr>
              <a:t>ortran code into </a:t>
            </a:r>
            <a:r>
              <a:rPr lang="en-US" sz="3200" dirty="0" err="1" smtClean="0">
                <a:latin typeface="Papyrus"/>
                <a:cs typeface="Papyrus"/>
              </a:rPr>
              <a:t>Matlab</a:t>
            </a:r>
            <a:r>
              <a:rPr lang="en-US" sz="3200" dirty="0" smtClean="0">
                <a:latin typeface="Papyrus"/>
                <a:cs typeface="Papyrus"/>
              </a:rPr>
              <a:t>.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So far we probably don't fully understand the math, but we have a formula and so we can calculate u(</a:t>
            </a:r>
            <a:r>
              <a:rPr lang="en-US" sz="3200" dirty="0" err="1" smtClean="0">
                <a:latin typeface="Papyrus"/>
                <a:cs typeface="Papyrus"/>
              </a:rPr>
              <a:t>x,t</a:t>
            </a:r>
            <a:r>
              <a:rPr lang="en-US" sz="3200" dirty="0" smtClean="0">
                <a:latin typeface="Papyrus"/>
                <a:cs typeface="Papyrus"/>
              </a:rPr>
              <a:t>).</a:t>
            </a:r>
            <a:endParaRPr lang="en-US" sz="20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48241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0203" y="-40661"/>
            <a:ext cx="8763000" cy="674626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1400" dirty="0" smtClean="0">
                <a:latin typeface="Courier"/>
                <a:cs typeface="Courier"/>
              </a:rPr>
              <a:t>%synthetic seismogram for homogeneous string, </a:t>
            </a:r>
            <a:r>
              <a:rPr lang="en-US" sz="1400" dirty="0" err="1" smtClean="0">
                <a:latin typeface="Courier"/>
                <a:cs typeface="Courier"/>
              </a:rPr>
              <a:t>u(t</a:t>
            </a:r>
            <a:r>
              <a:rPr lang="en-US" sz="1400" dirty="0" smtClean="0">
                <a:latin typeface="Courier"/>
                <a:cs typeface="Courier"/>
              </a:rPr>
              <a:t>)</a:t>
            </a:r>
          </a:p>
          <a:p>
            <a:r>
              <a:rPr lang="en-US" sz="1400" dirty="0" smtClean="0">
                <a:latin typeface="Courier"/>
                <a:cs typeface="Courier"/>
              </a:rPr>
              <a:t>%calculated by normal mode summation</a:t>
            </a:r>
          </a:p>
          <a:p>
            <a:r>
              <a:rPr lang="en-US" sz="1400" dirty="0" smtClean="0">
                <a:latin typeface="Courier"/>
                <a:cs typeface="Courier"/>
              </a:rPr>
              <a:t>%string length</a:t>
            </a:r>
          </a:p>
          <a:p>
            <a:r>
              <a:rPr lang="en-US" sz="1400" dirty="0" err="1" smtClean="0">
                <a:latin typeface="Courier"/>
                <a:cs typeface="Courier"/>
              </a:rPr>
              <a:t>alngth</a:t>
            </a:r>
            <a:r>
              <a:rPr lang="en-US" sz="1400" dirty="0" smtClean="0">
                <a:latin typeface="Courier"/>
                <a:cs typeface="Courier"/>
              </a:rPr>
              <a:t>=1;</a:t>
            </a:r>
          </a:p>
          <a:p>
            <a:r>
              <a:rPr lang="en-US" sz="1400" dirty="0" smtClean="0">
                <a:latin typeface="Courier"/>
                <a:cs typeface="Courier"/>
              </a:rPr>
              <a:t>%velocity </a:t>
            </a:r>
            <a:r>
              <a:rPr lang="en-US" sz="1400" dirty="0" err="1" smtClean="0">
                <a:latin typeface="Courier"/>
                <a:cs typeface="Courier"/>
              </a:rPr>
              <a:t>m</a:t>
            </a:r>
            <a:r>
              <a:rPr lang="en-US" sz="1400" dirty="0" smtClean="0">
                <a:latin typeface="Courier"/>
                <a:cs typeface="Courier"/>
              </a:rPr>
              <a:t>/sec</a:t>
            </a:r>
          </a:p>
          <a:p>
            <a:r>
              <a:rPr lang="en-US" sz="1400" dirty="0" err="1" smtClean="0">
                <a:latin typeface="Courier"/>
                <a:cs typeface="Courier"/>
              </a:rPr>
              <a:t>c</a:t>
            </a:r>
            <a:r>
              <a:rPr lang="en-US" sz="1400" dirty="0" smtClean="0">
                <a:latin typeface="Courier"/>
                <a:cs typeface="Courier"/>
              </a:rPr>
              <a:t>=1.0;</a:t>
            </a:r>
          </a:p>
          <a:p>
            <a:r>
              <a:rPr lang="en-US" sz="1400" dirty="0" smtClean="0">
                <a:latin typeface="Courier"/>
                <a:cs typeface="Courier"/>
              </a:rPr>
              <a:t>%number modes</a:t>
            </a:r>
          </a:p>
          <a:p>
            <a:r>
              <a:rPr lang="en-US" sz="1400" dirty="0" err="1" smtClean="0">
                <a:latin typeface="Courier"/>
                <a:cs typeface="Courier"/>
              </a:rPr>
              <a:t>nmode</a:t>
            </a:r>
            <a:r>
              <a:rPr lang="en-US" sz="1400" dirty="0" smtClean="0">
                <a:latin typeface="Courier"/>
                <a:cs typeface="Courier"/>
              </a:rPr>
              <a:t>=200;</a:t>
            </a:r>
          </a:p>
          <a:p>
            <a:r>
              <a:rPr lang="en-US" sz="1400" dirty="0" smtClean="0">
                <a:latin typeface="Courier"/>
                <a:cs typeface="Courier"/>
              </a:rPr>
              <a:t>%source position</a:t>
            </a:r>
          </a:p>
          <a:p>
            <a:r>
              <a:rPr lang="en-US" sz="1400" dirty="0" err="1" smtClean="0">
                <a:latin typeface="Courier"/>
                <a:cs typeface="Courier"/>
              </a:rPr>
              <a:t>xsrc</a:t>
            </a:r>
            <a:r>
              <a:rPr lang="en-US" sz="1400" dirty="0" smtClean="0">
                <a:latin typeface="Courier"/>
                <a:cs typeface="Courier"/>
              </a:rPr>
              <a:t>=0.2;</a:t>
            </a:r>
          </a:p>
          <a:p>
            <a:r>
              <a:rPr lang="en-US" sz="1400" dirty="0" smtClean="0">
                <a:latin typeface="Courier"/>
                <a:cs typeface="Courier"/>
              </a:rPr>
              <a:t>%receiver position</a:t>
            </a:r>
          </a:p>
          <a:p>
            <a:r>
              <a:rPr lang="en-US" sz="1400" dirty="0" err="1" smtClean="0">
                <a:latin typeface="Courier"/>
                <a:cs typeface="Courier"/>
              </a:rPr>
              <a:t>xrcvr</a:t>
            </a:r>
            <a:r>
              <a:rPr lang="en-US" sz="1400" dirty="0" smtClean="0">
                <a:latin typeface="Courier"/>
                <a:cs typeface="Courier"/>
              </a:rPr>
              <a:t>=0.7;</a:t>
            </a:r>
          </a:p>
          <a:p>
            <a:r>
              <a:rPr lang="en-US" sz="1400" dirty="0" smtClean="0">
                <a:latin typeface="Courier"/>
                <a:cs typeface="Courier"/>
              </a:rPr>
              <a:t>%seismogram time duration</a:t>
            </a:r>
          </a:p>
          <a:p>
            <a:r>
              <a:rPr lang="en-US" sz="1400" dirty="0" err="1" smtClean="0">
                <a:latin typeface="Courier"/>
                <a:cs typeface="Courier"/>
              </a:rPr>
              <a:t>tdurat</a:t>
            </a:r>
            <a:r>
              <a:rPr lang="en-US" sz="1400" dirty="0" smtClean="0">
                <a:latin typeface="Courier"/>
                <a:cs typeface="Courier"/>
              </a:rPr>
              <a:t>=1.25;</a:t>
            </a:r>
          </a:p>
          <a:p>
            <a:r>
              <a:rPr lang="en-US" sz="1400" dirty="0" smtClean="0">
                <a:latin typeface="Courier"/>
                <a:cs typeface="Courier"/>
              </a:rPr>
              <a:t>%number time steps</a:t>
            </a:r>
          </a:p>
          <a:p>
            <a:r>
              <a:rPr lang="en-US" sz="1400" dirty="0" err="1" smtClean="0">
                <a:latin typeface="Courier"/>
                <a:cs typeface="Courier"/>
              </a:rPr>
              <a:t>nstep</a:t>
            </a:r>
            <a:r>
              <a:rPr lang="en-US" sz="1400" dirty="0" smtClean="0">
                <a:latin typeface="Courier"/>
                <a:cs typeface="Courier"/>
              </a:rPr>
              <a:t>=50;</a:t>
            </a:r>
          </a:p>
          <a:p>
            <a:r>
              <a:rPr lang="en-US" sz="1400" dirty="0" smtClean="0">
                <a:latin typeface="Courier"/>
                <a:cs typeface="Courier"/>
              </a:rPr>
              <a:t>%time step</a:t>
            </a:r>
          </a:p>
          <a:p>
            <a:r>
              <a:rPr lang="en-US" sz="1400" dirty="0" err="1" smtClean="0">
                <a:latin typeface="Courier"/>
                <a:cs typeface="Courier"/>
              </a:rPr>
              <a:t>dt</a:t>
            </a:r>
            <a:r>
              <a:rPr lang="en-US" sz="1400" dirty="0" smtClean="0">
                <a:latin typeface="Courier"/>
                <a:cs typeface="Courier"/>
              </a:rPr>
              <a:t>=</a:t>
            </a:r>
            <a:r>
              <a:rPr lang="en-US" sz="1400" dirty="0" err="1" smtClean="0">
                <a:latin typeface="Courier"/>
                <a:cs typeface="Courier"/>
              </a:rPr>
              <a:t>tdurat/nstep</a:t>
            </a:r>
            <a:r>
              <a:rPr lang="en-US" sz="1400" dirty="0" smtClean="0">
                <a:latin typeface="Courier"/>
                <a:cs typeface="Courier"/>
              </a:rPr>
              <a:t>;</a:t>
            </a:r>
          </a:p>
          <a:p>
            <a:r>
              <a:rPr lang="en-US" sz="1400" dirty="0" smtClean="0">
                <a:latin typeface="Courier"/>
                <a:cs typeface="Courier"/>
              </a:rPr>
              <a:t>%source shape term</a:t>
            </a:r>
          </a:p>
          <a:p>
            <a:r>
              <a:rPr lang="en-US" sz="1400" dirty="0" smtClean="0">
                <a:latin typeface="Courier"/>
                <a:cs typeface="Courier"/>
              </a:rPr>
              <a:t>tau=0.02;</a:t>
            </a:r>
          </a:p>
          <a:p>
            <a:r>
              <a:rPr lang="en-US" sz="1400" dirty="0" err="1" smtClean="0">
                <a:latin typeface="Courier"/>
                <a:cs typeface="Courier"/>
              </a:rPr>
              <a:t>fprintf('%s\n','synthetic</a:t>
            </a:r>
            <a:r>
              <a:rPr lang="en-US" sz="1400" dirty="0" smtClean="0">
                <a:latin typeface="Courier"/>
                <a:cs typeface="Courier"/>
              </a:rPr>
              <a:t> seismogram for string')</a:t>
            </a:r>
          </a:p>
          <a:p>
            <a:r>
              <a:rPr lang="en-US" sz="1400" dirty="0" err="1" smtClean="0">
                <a:latin typeface="Courier"/>
                <a:cs typeface="Courier"/>
              </a:rPr>
              <a:t>fprintf('%s</a:t>
            </a:r>
            <a:r>
              <a:rPr lang="en-US" sz="1400" dirty="0" smtClean="0">
                <a:latin typeface="Courier"/>
                <a:cs typeface="Courier"/>
              </a:rPr>
              <a:t> %0.5g\n','number modes', </a:t>
            </a:r>
            <a:r>
              <a:rPr lang="en-US" sz="1400" dirty="0" err="1" smtClean="0">
                <a:latin typeface="Courier"/>
                <a:cs typeface="Courier"/>
              </a:rPr>
              <a:t>nmode</a:t>
            </a:r>
            <a:r>
              <a:rPr lang="en-US" sz="1400" dirty="0" smtClean="0">
                <a:latin typeface="Courier"/>
                <a:cs typeface="Courier"/>
              </a:rPr>
              <a:t>)</a:t>
            </a:r>
          </a:p>
          <a:p>
            <a:r>
              <a:rPr lang="en-US" sz="1400" dirty="0" err="1" smtClean="0">
                <a:latin typeface="Courier"/>
                <a:cs typeface="Courier"/>
              </a:rPr>
              <a:t>fprintf('%s</a:t>
            </a:r>
            <a:r>
              <a:rPr lang="en-US" sz="1400" dirty="0" smtClean="0">
                <a:latin typeface="Courier"/>
                <a:cs typeface="Courier"/>
              </a:rPr>
              <a:t> %0.5g %0.5g\n','length and velocity', </a:t>
            </a:r>
            <a:r>
              <a:rPr lang="en-US" sz="1400" dirty="0" err="1" smtClean="0">
                <a:latin typeface="Courier"/>
                <a:cs typeface="Courier"/>
              </a:rPr>
              <a:t>alngth</a:t>
            </a:r>
            <a:r>
              <a:rPr lang="en-US" sz="1400" dirty="0" smtClean="0">
                <a:latin typeface="Courier"/>
                <a:cs typeface="Courier"/>
              </a:rPr>
              <a:t>, </a:t>
            </a:r>
            <a:r>
              <a:rPr lang="en-US" sz="1400" dirty="0" err="1" smtClean="0">
                <a:latin typeface="Courier"/>
                <a:cs typeface="Courier"/>
              </a:rPr>
              <a:t>c</a:t>
            </a:r>
            <a:r>
              <a:rPr lang="en-US" sz="1400" dirty="0" smtClean="0">
                <a:latin typeface="Courier"/>
                <a:cs typeface="Courier"/>
              </a:rPr>
              <a:t>)</a:t>
            </a:r>
          </a:p>
          <a:p>
            <a:r>
              <a:rPr lang="en-US" sz="1400" dirty="0" err="1" smtClean="0">
                <a:latin typeface="Courier"/>
                <a:cs typeface="Courier"/>
              </a:rPr>
              <a:t>fprintf('%s</a:t>
            </a:r>
            <a:r>
              <a:rPr lang="en-US" sz="1400" dirty="0" smtClean="0">
                <a:latin typeface="Courier"/>
                <a:cs typeface="Courier"/>
              </a:rPr>
              <a:t> %0.5g %0.5g\n','posn </a:t>
            </a:r>
            <a:r>
              <a:rPr lang="en-US" sz="1400" dirty="0" err="1" smtClean="0">
                <a:latin typeface="Courier"/>
                <a:cs typeface="Courier"/>
              </a:rPr>
              <a:t>src</a:t>
            </a:r>
            <a:r>
              <a:rPr lang="en-US" sz="1400" dirty="0" smtClean="0">
                <a:latin typeface="Courier"/>
                <a:cs typeface="Courier"/>
              </a:rPr>
              <a:t> and </a:t>
            </a:r>
            <a:r>
              <a:rPr lang="en-US" sz="1400" dirty="0" err="1" smtClean="0">
                <a:latin typeface="Courier"/>
                <a:cs typeface="Courier"/>
              </a:rPr>
              <a:t>rcvr',xsrc,xrcvr</a:t>
            </a:r>
            <a:r>
              <a:rPr lang="en-US" sz="1400" dirty="0" smtClean="0">
                <a:latin typeface="Courier"/>
                <a:cs typeface="Courier"/>
              </a:rPr>
              <a:t>)</a:t>
            </a:r>
          </a:p>
          <a:p>
            <a:r>
              <a:rPr lang="en-US" sz="1400" dirty="0" err="1" smtClean="0">
                <a:latin typeface="Courier"/>
                <a:cs typeface="Courier"/>
              </a:rPr>
              <a:t>fprintf('%s</a:t>
            </a:r>
            <a:r>
              <a:rPr lang="en-US" sz="1400" dirty="0" smtClean="0">
                <a:latin typeface="Courier"/>
                <a:cs typeface="Courier"/>
              </a:rPr>
              <a:t> %0.5g %0.5g %0.5g\n','durn, time steps, del </a:t>
            </a:r>
            <a:r>
              <a:rPr lang="en-US" sz="1400" dirty="0" err="1" smtClean="0">
                <a:latin typeface="Courier"/>
                <a:cs typeface="Courier"/>
              </a:rPr>
              <a:t>t',tdurat,nstep,dt</a:t>
            </a:r>
            <a:r>
              <a:rPr lang="en-US" sz="1400" dirty="0" smtClean="0">
                <a:latin typeface="Courier"/>
                <a:cs typeface="Courier"/>
              </a:rPr>
              <a:t>)</a:t>
            </a:r>
          </a:p>
          <a:p>
            <a:r>
              <a:rPr lang="en-US" sz="1400" dirty="0" err="1" smtClean="0">
                <a:latin typeface="Courier"/>
                <a:cs typeface="Courier"/>
              </a:rPr>
              <a:t>fprintf('%s</a:t>
            </a:r>
            <a:r>
              <a:rPr lang="en-US" sz="1400" dirty="0" smtClean="0">
                <a:latin typeface="Courier"/>
                <a:cs typeface="Courier"/>
              </a:rPr>
              <a:t> %0.5g\n','source shape', tau)</a:t>
            </a:r>
          </a:p>
          <a:p>
            <a:r>
              <a:rPr lang="en-US" sz="1400" dirty="0" smtClean="0">
                <a:latin typeface="Courier"/>
                <a:cs typeface="Courier"/>
              </a:rPr>
              <a:t>%initialize displacement</a:t>
            </a:r>
          </a:p>
          <a:p>
            <a:r>
              <a:rPr lang="en-US" sz="1400" dirty="0" smtClean="0">
                <a:latin typeface="Courier"/>
                <a:cs typeface="Courier"/>
              </a:rPr>
              <a:t>for </a:t>
            </a:r>
            <a:r>
              <a:rPr lang="en-US" sz="1400" dirty="0" err="1" smtClean="0">
                <a:latin typeface="Courier"/>
                <a:cs typeface="Courier"/>
              </a:rPr>
              <a:t>cnt</a:t>
            </a:r>
            <a:r>
              <a:rPr lang="en-US" sz="1400" dirty="0" smtClean="0">
                <a:latin typeface="Courier"/>
                <a:cs typeface="Courier"/>
              </a:rPr>
              <a:t>=1:nstep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</a:t>
            </a:r>
            <a:r>
              <a:rPr lang="en-US" sz="1400" dirty="0" err="1" smtClean="0">
                <a:latin typeface="Courier"/>
                <a:cs typeface="Courier"/>
              </a:rPr>
              <a:t>u(cnt</a:t>
            </a:r>
            <a:r>
              <a:rPr lang="en-US" sz="1400" dirty="0" smtClean="0">
                <a:latin typeface="Courier"/>
                <a:cs typeface="Courier"/>
              </a:rPr>
              <a:t>)=0;</a:t>
            </a:r>
          </a:p>
          <a:p>
            <a:r>
              <a:rPr lang="en-US" sz="1400" dirty="0" smtClean="0">
                <a:latin typeface="Courier"/>
                <a:cs typeface="Courier"/>
              </a:rPr>
              <a:t>end</a:t>
            </a:r>
          </a:p>
          <a:p>
            <a:r>
              <a:rPr lang="en-US" sz="1400" dirty="0" smtClean="0">
                <a:solidFill>
                  <a:srgbClr val="900000"/>
                </a:solidFill>
                <a:latin typeface="Courier"/>
                <a:cs typeface="Courier"/>
              </a:rPr>
              <a:t>for </a:t>
            </a:r>
            <a:r>
              <a:rPr lang="en-US" sz="1400" dirty="0" err="1" smtClean="0">
                <a:solidFill>
                  <a:srgbClr val="900000"/>
                </a:solidFill>
                <a:latin typeface="Courier"/>
                <a:cs typeface="Courier"/>
              </a:rPr>
              <a:t>k</a:t>
            </a:r>
            <a:r>
              <a:rPr lang="en-US" sz="1400" dirty="0" smtClean="0">
                <a:solidFill>
                  <a:srgbClr val="900000"/>
                </a:solidFill>
                <a:latin typeface="Courier"/>
                <a:cs typeface="Courier"/>
              </a:rPr>
              <a:t>=1:nstep</a:t>
            </a:r>
          </a:p>
          <a:p>
            <a:r>
              <a:rPr lang="en-US" sz="1400" dirty="0" smtClean="0">
                <a:solidFill>
                  <a:srgbClr val="900000"/>
                </a:solidFill>
                <a:latin typeface="Courier"/>
                <a:cs typeface="Courier"/>
              </a:rPr>
              <a:t>    </a:t>
            </a:r>
            <a:r>
              <a:rPr lang="en-US" sz="1400" dirty="0" err="1" smtClean="0">
                <a:solidFill>
                  <a:srgbClr val="900000"/>
                </a:solidFill>
                <a:latin typeface="Courier"/>
                <a:cs typeface="Courier"/>
              </a:rPr>
              <a:t>t(k</a:t>
            </a:r>
            <a:r>
              <a:rPr lang="en-US" sz="1400" dirty="0" smtClean="0">
                <a:solidFill>
                  <a:srgbClr val="900000"/>
                </a:solidFill>
                <a:latin typeface="Courier"/>
                <a:cs typeface="Courier"/>
              </a:rPr>
              <a:t>)=</a:t>
            </a:r>
            <a:r>
              <a:rPr lang="en-US" sz="1400" dirty="0" err="1" smtClean="0">
                <a:solidFill>
                  <a:srgbClr val="900000"/>
                </a:solidFill>
                <a:latin typeface="Courier"/>
                <a:cs typeface="Courier"/>
              </a:rPr>
              <a:t>dt</a:t>
            </a:r>
            <a:r>
              <a:rPr lang="en-US" sz="1400" dirty="0" smtClean="0">
                <a:solidFill>
                  <a:srgbClr val="900000"/>
                </a:solidFill>
                <a:latin typeface="Courier"/>
                <a:cs typeface="Courier"/>
              </a:rPr>
              <a:t>*(k-1);</a:t>
            </a:r>
          </a:p>
          <a:p>
            <a:r>
              <a:rPr lang="en-US" sz="1400" dirty="0" smtClean="0">
                <a:solidFill>
                  <a:srgbClr val="900000"/>
                </a:solidFill>
                <a:latin typeface="Courier"/>
                <a:cs typeface="Courier"/>
              </a:rPr>
              <a:t>end</a:t>
            </a:r>
          </a:p>
          <a:p>
            <a:r>
              <a:rPr lang="en-US" sz="1400" dirty="0" smtClean="0">
                <a:latin typeface="Courier"/>
                <a:cs typeface="Courier"/>
              </a:rPr>
              <a:t>%outer loop over modes</a:t>
            </a:r>
          </a:p>
          <a:p>
            <a:r>
              <a:rPr lang="en-US" sz="1400" dirty="0" smtClean="0">
                <a:latin typeface="Courier"/>
                <a:cs typeface="Courier"/>
              </a:rPr>
              <a:t>for </a:t>
            </a:r>
            <a:r>
              <a:rPr lang="en-US" sz="1400" dirty="0" err="1" smtClean="0">
                <a:latin typeface="Courier"/>
                <a:cs typeface="Courier"/>
              </a:rPr>
              <a:t>n</a:t>
            </a:r>
            <a:r>
              <a:rPr lang="en-US" sz="1400" dirty="0" smtClean="0">
                <a:latin typeface="Courier"/>
                <a:cs typeface="Courier"/>
              </a:rPr>
              <a:t>=1:nmode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</a:t>
            </a:r>
            <a:r>
              <a:rPr lang="en-US" sz="1400" dirty="0" err="1" smtClean="0">
                <a:latin typeface="Courier"/>
                <a:cs typeface="Courier"/>
              </a:rPr>
              <a:t>anpial</a:t>
            </a:r>
            <a:r>
              <a:rPr lang="en-US" sz="1400" dirty="0" smtClean="0">
                <a:latin typeface="Courier"/>
                <a:cs typeface="Courier"/>
              </a:rPr>
              <a:t>=</a:t>
            </a:r>
            <a:r>
              <a:rPr lang="en-US" sz="1400" dirty="0" err="1" smtClean="0">
                <a:latin typeface="Courier"/>
                <a:cs typeface="Courier"/>
              </a:rPr>
              <a:t>n</a:t>
            </a:r>
            <a:r>
              <a:rPr lang="en-US" sz="1400" dirty="0" smtClean="0">
                <a:latin typeface="Courier"/>
                <a:cs typeface="Courier"/>
              </a:rPr>
              <a:t>*pi/</a:t>
            </a:r>
            <a:r>
              <a:rPr lang="en-US" sz="1400" dirty="0" err="1" smtClean="0">
                <a:latin typeface="Courier"/>
                <a:cs typeface="Courier"/>
              </a:rPr>
              <a:t>alngth</a:t>
            </a:r>
            <a:r>
              <a:rPr lang="en-US" sz="1400" dirty="0" smtClean="0">
                <a:latin typeface="Courier"/>
                <a:cs typeface="Courier"/>
              </a:rPr>
              <a:t>;</a:t>
            </a:r>
          </a:p>
          <a:p>
            <a:r>
              <a:rPr lang="en-US" sz="1400" dirty="0" smtClean="0">
                <a:latin typeface="Courier"/>
                <a:cs typeface="Courier"/>
              </a:rPr>
              <a:t>%space terms - </a:t>
            </a:r>
            <a:r>
              <a:rPr lang="en-US" sz="1400" dirty="0" err="1" smtClean="0">
                <a:latin typeface="Courier"/>
                <a:cs typeface="Courier"/>
              </a:rPr>
              <a:t>src</a:t>
            </a:r>
            <a:r>
              <a:rPr lang="en-US" sz="1400" dirty="0" smtClean="0">
                <a:latin typeface="Courier"/>
                <a:cs typeface="Courier"/>
              </a:rPr>
              <a:t> &amp; </a:t>
            </a:r>
            <a:r>
              <a:rPr lang="en-US" sz="1400" dirty="0" err="1" smtClean="0">
                <a:latin typeface="Courier"/>
                <a:cs typeface="Courier"/>
              </a:rPr>
              <a:t>rcvr</a:t>
            </a:r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    </a:t>
            </a:r>
            <a:r>
              <a:rPr lang="en-US" sz="1400" dirty="0" err="1" smtClean="0">
                <a:latin typeface="Courier"/>
                <a:cs typeface="Courier"/>
              </a:rPr>
              <a:t>sxs</a:t>
            </a:r>
            <a:r>
              <a:rPr lang="en-US" sz="1400" dirty="0" smtClean="0">
                <a:latin typeface="Courier"/>
                <a:cs typeface="Courier"/>
              </a:rPr>
              <a:t>=</a:t>
            </a:r>
            <a:r>
              <a:rPr lang="en-US" sz="1400" dirty="0" err="1" smtClean="0">
                <a:latin typeface="Courier"/>
                <a:cs typeface="Courier"/>
              </a:rPr>
              <a:t>sin(anpial</a:t>
            </a:r>
            <a:r>
              <a:rPr lang="en-US" sz="1400" dirty="0" smtClean="0">
                <a:latin typeface="Courier"/>
                <a:cs typeface="Courier"/>
              </a:rPr>
              <a:t>*</a:t>
            </a:r>
            <a:r>
              <a:rPr lang="en-US" sz="1400" dirty="0" err="1" smtClean="0">
                <a:latin typeface="Courier"/>
                <a:cs typeface="Courier"/>
              </a:rPr>
              <a:t>xsrc</a:t>
            </a:r>
            <a:r>
              <a:rPr lang="en-US" sz="1400" dirty="0" smtClean="0">
                <a:latin typeface="Courier"/>
                <a:cs typeface="Courier"/>
              </a:rPr>
              <a:t>);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</a:t>
            </a:r>
            <a:r>
              <a:rPr lang="en-US" sz="1400" dirty="0" err="1" smtClean="0">
                <a:latin typeface="Courier"/>
                <a:cs typeface="Courier"/>
              </a:rPr>
              <a:t>sxr</a:t>
            </a:r>
            <a:r>
              <a:rPr lang="en-US" sz="1400" dirty="0" smtClean="0">
                <a:latin typeface="Courier"/>
                <a:cs typeface="Courier"/>
              </a:rPr>
              <a:t>=</a:t>
            </a:r>
            <a:r>
              <a:rPr lang="en-US" sz="1400" dirty="0" err="1" smtClean="0">
                <a:latin typeface="Courier"/>
                <a:cs typeface="Courier"/>
              </a:rPr>
              <a:t>sin(anpial</a:t>
            </a:r>
            <a:r>
              <a:rPr lang="en-US" sz="1400" dirty="0" smtClean="0">
                <a:latin typeface="Courier"/>
                <a:cs typeface="Courier"/>
              </a:rPr>
              <a:t>*</a:t>
            </a:r>
            <a:r>
              <a:rPr lang="en-US" sz="1400" dirty="0" err="1" smtClean="0">
                <a:latin typeface="Courier"/>
                <a:cs typeface="Courier"/>
              </a:rPr>
              <a:t>xrcvr</a:t>
            </a:r>
            <a:r>
              <a:rPr lang="en-US" sz="1400" dirty="0" smtClean="0">
                <a:latin typeface="Courier"/>
                <a:cs typeface="Courier"/>
              </a:rPr>
              <a:t>);</a:t>
            </a:r>
          </a:p>
          <a:p>
            <a:r>
              <a:rPr lang="en-US" sz="1400" dirty="0" smtClean="0">
                <a:latin typeface="Courier"/>
                <a:cs typeface="Courier"/>
              </a:rPr>
              <a:t>%mode freq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</a:t>
            </a:r>
            <a:r>
              <a:rPr lang="en-US" sz="1400" dirty="0" err="1" smtClean="0">
                <a:latin typeface="Courier"/>
                <a:cs typeface="Courier"/>
              </a:rPr>
              <a:t>wn</a:t>
            </a:r>
            <a:r>
              <a:rPr lang="en-US" sz="1400" dirty="0" smtClean="0">
                <a:latin typeface="Courier"/>
                <a:cs typeface="Courier"/>
              </a:rPr>
              <a:t>=</a:t>
            </a:r>
            <a:r>
              <a:rPr lang="en-US" sz="1400" dirty="0" err="1" smtClean="0">
                <a:latin typeface="Courier"/>
                <a:cs typeface="Courier"/>
              </a:rPr>
              <a:t>n</a:t>
            </a:r>
            <a:r>
              <a:rPr lang="en-US" sz="1400" dirty="0" smtClean="0">
                <a:latin typeface="Courier"/>
                <a:cs typeface="Courier"/>
              </a:rPr>
              <a:t>*pi*</a:t>
            </a:r>
            <a:r>
              <a:rPr lang="en-US" sz="1400" dirty="0" err="1" smtClean="0">
                <a:latin typeface="Courier"/>
                <a:cs typeface="Courier"/>
              </a:rPr>
              <a:t>c/alngth</a:t>
            </a:r>
            <a:r>
              <a:rPr lang="en-US" sz="1400" dirty="0" smtClean="0">
                <a:latin typeface="Courier"/>
                <a:cs typeface="Courier"/>
              </a:rPr>
              <a:t>;</a:t>
            </a:r>
          </a:p>
          <a:p>
            <a:r>
              <a:rPr lang="en-US" sz="1400" dirty="0" smtClean="0">
                <a:latin typeface="Courier"/>
                <a:cs typeface="Courier"/>
              </a:rPr>
              <a:t>%time </a:t>
            </a:r>
            <a:r>
              <a:rPr lang="en-US" sz="1400" dirty="0" err="1" smtClean="0">
                <a:latin typeface="Courier"/>
                <a:cs typeface="Courier"/>
              </a:rPr>
              <a:t>indep</a:t>
            </a:r>
            <a:r>
              <a:rPr lang="en-US" sz="1400" dirty="0" smtClean="0">
                <a:latin typeface="Courier"/>
                <a:cs typeface="Courier"/>
              </a:rPr>
              <a:t> terms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</a:t>
            </a:r>
            <a:r>
              <a:rPr lang="en-US" sz="1400" dirty="0" err="1" smtClean="0">
                <a:latin typeface="Courier"/>
                <a:cs typeface="Courier"/>
              </a:rPr>
              <a:t>dmp</a:t>
            </a:r>
            <a:r>
              <a:rPr lang="en-US" sz="1400" dirty="0" smtClean="0">
                <a:latin typeface="Courier"/>
                <a:cs typeface="Courier"/>
              </a:rPr>
              <a:t>=(tau*wn)^2;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scale=exp(-dmp/4);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space=</a:t>
            </a:r>
            <a:r>
              <a:rPr lang="en-US" sz="1400" dirty="0" err="1" smtClean="0">
                <a:latin typeface="Courier"/>
                <a:cs typeface="Courier"/>
              </a:rPr>
              <a:t>sxs</a:t>
            </a:r>
            <a:r>
              <a:rPr lang="en-US" sz="1400" dirty="0" smtClean="0">
                <a:latin typeface="Courier"/>
                <a:cs typeface="Courier"/>
              </a:rPr>
              <a:t>*</a:t>
            </a:r>
            <a:r>
              <a:rPr lang="en-US" sz="1400" dirty="0" err="1" smtClean="0">
                <a:latin typeface="Courier"/>
                <a:cs typeface="Courier"/>
              </a:rPr>
              <a:t>sxr</a:t>
            </a:r>
            <a:r>
              <a:rPr lang="en-US" sz="1400" dirty="0" smtClean="0">
                <a:latin typeface="Courier"/>
                <a:cs typeface="Courier"/>
              </a:rPr>
              <a:t>*scale;</a:t>
            </a:r>
          </a:p>
          <a:p>
            <a:r>
              <a:rPr lang="en-US" sz="1400" dirty="0" smtClean="0">
                <a:latin typeface="Courier"/>
                <a:cs typeface="Courier"/>
              </a:rPr>
              <a:t>%inner loop </a:t>
            </a:r>
            <a:r>
              <a:rPr lang="en-US" sz="1400" dirty="0" err="1" smtClean="0">
                <a:latin typeface="Courier"/>
                <a:cs typeface="Courier"/>
              </a:rPr>
              <a:t>oner</a:t>
            </a:r>
            <a:r>
              <a:rPr lang="en-US" sz="1400" dirty="0" smtClean="0">
                <a:latin typeface="Courier"/>
                <a:cs typeface="Courier"/>
              </a:rPr>
              <a:t> time  steps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for </a:t>
            </a:r>
            <a:r>
              <a:rPr lang="en-US" sz="1400" dirty="0" err="1" smtClean="0">
                <a:latin typeface="Courier"/>
                <a:cs typeface="Courier"/>
              </a:rPr>
              <a:t>k</a:t>
            </a:r>
            <a:r>
              <a:rPr lang="en-US" sz="1400" dirty="0" smtClean="0">
                <a:latin typeface="Courier"/>
                <a:cs typeface="Courier"/>
              </a:rPr>
              <a:t>=1:nstep</a:t>
            </a:r>
          </a:p>
          <a:p>
            <a:r>
              <a:rPr lang="en-US" sz="1400" dirty="0" smtClean="0">
                <a:solidFill>
                  <a:srgbClr val="900000"/>
                </a:solidFill>
                <a:latin typeface="Courier"/>
                <a:cs typeface="Courier"/>
              </a:rPr>
              <a:t>%        </a:t>
            </a:r>
            <a:r>
              <a:rPr lang="en-US" sz="1400" dirty="0" err="1" smtClean="0">
                <a:solidFill>
                  <a:srgbClr val="900000"/>
                </a:solidFill>
                <a:latin typeface="Courier"/>
                <a:cs typeface="Courier"/>
              </a:rPr>
              <a:t>t</a:t>
            </a:r>
            <a:r>
              <a:rPr lang="en-US" sz="1400" dirty="0" smtClean="0">
                <a:solidFill>
                  <a:srgbClr val="900000"/>
                </a:solidFill>
                <a:latin typeface="Courier"/>
                <a:cs typeface="Courier"/>
              </a:rPr>
              <a:t>=</a:t>
            </a:r>
            <a:r>
              <a:rPr lang="en-US" sz="1400" dirty="0" err="1" smtClean="0">
                <a:solidFill>
                  <a:srgbClr val="900000"/>
                </a:solidFill>
                <a:latin typeface="Courier"/>
                <a:cs typeface="Courier"/>
              </a:rPr>
              <a:t>dt</a:t>
            </a:r>
            <a:r>
              <a:rPr lang="en-US" sz="1400" dirty="0" smtClean="0">
                <a:solidFill>
                  <a:srgbClr val="900000"/>
                </a:solidFill>
                <a:latin typeface="Courier"/>
                <a:cs typeface="Courier"/>
              </a:rPr>
              <a:t>*(k-1);</a:t>
            </a:r>
          </a:p>
          <a:p>
            <a:r>
              <a:rPr lang="en-US" sz="1400" dirty="0" smtClean="0">
                <a:solidFill>
                  <a:srgbClr val="900000"/>
                </a:solidFill>
                <a:latin typeface="Courier"/>
                <a:cs typeface="Courier"/>
              </a:rPr>
              <a:t>%        cwt=</a:t>
            </a:r>
            <a:r>
              <a:rPr lang="en-US" sz="1400" dirty="0" err="1" smtClean="0">
                <a:solidFill>
                  <a:srgbClr val="900000"/>
                </a:solidFill>
                <a:latin typeface="Courier"/>
                <a:cs typeface="Courier"/>
              </a:rPr>
              <a:t>cos(wn</a:t>
            </a:r>
            <a:r>
              <a:rPr lang="en-US" sz="1400" dirty="0" smtClean="0">
                <a:solidFill>
                  <a:srgbClr val="900000"/>
                </a:solidFill>
                <a:latin typeface="Courier"/>
                <a:cs typeface="Courier"/>
              </a:rPr>
              <a:t>*</a:t>
            </a:r>
            <a:r>
              <a:rPr lang="en-US" sz="1400" dirty="0" err="1" smtClean="0">
                <a:solidFill>
                  <a:srgbClr val="900000"/>
                </a:solidFill>
                <a:latin typeface="Courier"/>
                <a:cs typeface="Courier"/>
              </a:rPr>
              <a:t>t</a:t>
            </a:r>
            <a:r>
              <a:rPr lang="en-US" sz="1400" dirty="0" smtClean="0">
                <a:solidFill>
                  <a:srgbClr val="900000"/>
                </a:solidFill>
                <a:latin typeface="Courier"/>
                <a:cs typeface="Courier"/>
              </a:rPr>
              <a:t>);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    cwt=</a:t>
            </a:r>
            <a:r>
              <a:rPr lang="en-US" sz="1400" dirty="0" err="1" smtClean="0">
                <a:latin typeface="Courier"/>
                <a:cs typeface="Courier"/>
              </a:rPr>
              <a:t>cos(wn</a:t>
            </a:r>
            <a:r>
              <a:rPr lang="en-US" sz="1400" dirty="0" smtClean="0">
                <a:latin typeface="Courier"/>
                <a:cs typeface="Courier"/>
              </a:rPr>
              <a:t>*</a:t>
            </a:r>
            <a:r>
              <a:rPr lang="en-US" sz="1400" dirty="0" err="1" smtClean="0">
                <a:latin typeface="Courier"/>
                <a:cs typeface="Courier"/>
              </a:rPr>
              <a:t>t(k</a:t>
            </a:r>
            <a:r>
              <a:rPr lang="en-US" sz="1400" dirty="0" smtClean="0">
                <a:latin typeface="Courier"/>
                <a:cs typeface="Courier"/>
              </a:rPr>
              <a:t>));</a:t>
            </a:r>
          </a:p>
          <a:p>
            <a:r>
              <a:rPr lang="en-US" sz="1400" dirty="0" smtClean="0">
                <a:latin typeface="Courier"/>
                <a:cs typeface="Courier"/>
              </a:rPr>
              <a:t>%compute </a:t>
            </a:r>
            <a:r>
              <a:rPr lang="en-US" sz="1400" dirty="0" err="1" smtClean="0">
                <a:latin typeface="Courier"/>
                <a:cs typeface="Courier"/>
              </a:rPr>
              <a:t>disp</a:t>
            </a:r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        </a:t>
            </a:r>
            <a:r>
              <a:rPr lang="en-US" sz="1400" dirty="0" err="1" smtClean="0">
                <a:latin typeface="Courier"/>
                <a:cs typeface="Courier"/>
              </a:rPr>
              <a:t>u(k</a:t>
            </a:r>
            <a:r>
              <a:rPr lang="en-US" sz="1400" dirty="0" smtClean="0">
                <a:latin typeface="Courier"/>
                <a:cs typeface="Courier"/>
              </a:rPr>
              <a:t>)=</a:t>
            </a:r>
            <a:r>
              <a:rPr lang="en-US" sz="1400" dirty="0" err="1" smtClean="0">
                <a:latin typeface="Courier"/>
                <a:cs typeface="Courier"/>
              </a:rPr>
              <a:t>u(k)+cwt</a:t>
            </a:r>
            <a:r>
              <a:rPr lang="en-US" sz="1400" dirty="0" smtClean="0">
                <a:latin typeface="Courier"/>
                <a:cs typeface="Courier"/>
              </a:rPr>
              <a:t>*space;</a:t>
            </a:r>
          </a:p>
          <a:p>
            <a:r>
              <a:rPr lang="en-US" sz="1400" dirty="0" smtClean="0">
                <a:latin typeface="Courier"/>
                <a:cs typeface="Courier"/>
              </a:rPr>
              <a:t>    end</a:t>
            </a:r>
          </a:p>
          <a:p>
            <a:r>
              <a:rPr lang="en-US" sz="1400" dirty="0" smtClean="0">
                <a:latin typeface="Courier"/>
                <a:cs typeface="Courier"/>
              </a:rPr>
              <a:t>end</a:t>
            </a:r>
          </a:p>
          <a:p>
            <a:r>
              <a:rPr lang="en-US" sz="1400" dirty="0" err="1" smtClean="0">
                <a:latin typeface="Courier"/>
                <a:cs typeface="Courier"/>
              </a:rPr>
              <a:t>plot(t,u</a:t>
            </a:r>
            <a:r>
              <a:rPr lang="en-US" sz="1400" dirty="0" smtClean="0">
                <a:latin typeface="Courier"/>
                <a:cs typeface="Courier"/>
              </a:rPr>
              <a:t>)</a:t>
            </a:r>
          </a:p>
        </p:txBody>
      </p:sp>
      <p:cxnSp>
        <p:nvCxnSpPr>
          <p:cNvPr id="9" name="Straight Connector 8"/>
          <p:cNvCxnSpPr>
            <a:stCxn id="8" idx="0"/>
            <a:endCxn id="8" idx="2"/>
          </p:cNvCxnSpPr>
          <p:nvPr/>
        </p:nvCxnSpPr>
        <p:spPr>
          <a:xfrm rot="16200000" flipH="1">
            <a:off x="1398572" y="3332469"/>
            <a:ext cx="6746261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543800" y="381000"/>
            <a:ext cx="1600200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900000"/>
                </a:solidFill>
                <a:latin typeface="Papyrus"/>
                <a:cs typeface="Papyrus"/>
              </a:rPr>
              <a:t>Slightly cleaned up </a:t>
            </a:r>
            <a:r>
              <a:rPr lang="en-US" dirty="0">
                <a:solidFill>
                  <a:srgbClr val="900000"/>
                </a:solidFill>
                <a:latin typeface="Papyrus"/>
                <a:cs typeface="Papyrus"/>
              </a:rPr>
              <a:t>version of </a:t>
            </a:r>
            <a:r>
              <a:rPr lang="en-US" dirty="0" smtClean="0">
                <a:solidFill>
                  <a:srgbClr val="900000"/>
                </a:solidFill>
                <a:latin typeface="Papyrus"/>
                <a:cs typeface="Papyrus"/>
              </a:rPr>
              <a:t>Fortran program in Stein and </a:t>
            </a:r>
            <a:r>
              <a:rPr lang="en-US" dirty="0" err="1" smtClean="0">
                <a:solidFill>
                  <a:srgbClr val="900000"/>
                </a:solidFill>
                <a:latin typeface="Papyrus"/>
                <a:cs typeface="Papyrus"/>
              </a:rPr>
              <a:t>Wysession</a:t>
            </a:r>
            <a:r>
              <a:rPr lang="en-US" dirty="0" smtClean="0">
                <a:solidFill>
                  <a:srgbClr val="900000"/>
                </a:solidFill>
                <a:latin typeface="Papyrus"/>
                <a:cs typeface="Papyrus"/>
              </a:rPr>
              <a:t> “translated” to </a:t>
            </a:r>
            <a:r>
              <a:rPr lang="en-US" dirty="0" err="1" smtClean="0">
                <a:solidFill>
                  <a:srgbClr val="900000"/>
                </a:solidFill>
                <a:latin typeface="Papyrus"/>
                <a:cs typeface="Papyrus"/>
              </a:rPr>
              <a:t>Matlab</a:t>
            </a:r>
            <a:r>
              <a:rPr lang="en-US" dirty="0">
                <a:solidFill>
                  <a:srgbClr val="900000"/>
                </a:solidFill>
                <a:latin typeface="Papyrus"/>
                <a:cs typeface="Papyrus"/>
              </a:rPr>
              <a:t>. </a:t>
            </a:r>
            <a:r>
              <a:rPr lang="en-US" dirty="0" smtClean="0">
                <a:solidFill>
                  <a:srgbClr val="900000"/>
                </a:solidFill>
                <a:latin typeface="Papyrus"/>
                <a:cs typeface="Papyrus"/>
              </a:rPr>
              <a:t>(</a:t>
            </a:r>
            <a:r>
              <a:rPr lang="en-US" dirty="0">
                <a:solidFill>
                  <a:srgbClr val="900000"/>
                </a:solidFill>
                <a:latin typeface="Papyrus"/>
                <a:cs typeface="Papyrus"/>
              </a:rPr>
              <a:t>took calculation of time out of inner loop – is recalculated each time through, waste of time, calculate as vector once at beginning)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9800" y="539859"/>
            <a:ext cx="2667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ourier"/>
                <a:cs typeface="Courier"/>
              </a:rPr>
              <a:t>Doing translation for homework</a:t>
            </a:r>
          </a:p>
        </p:txBody>
      </p:sp>
    </p:spTree>
    <p:extLst>
      <p:ext uri="{BB962C8B-B14F-4D97-AF65-F5344CB8AC3E}">
        <p14:creationId xmlns:p14="http://schemas.microsoft.com/office/powerpoint/2010/main" val="417165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99" y="1307202"/>
            <a:ext cx="71120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Synthetic seismogram produced by Matlab code translated from Fortran.</a:t>
            </a:r>
            <a:endParaRPr lang="en-US" sz="32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69162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8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Variables</a:t>
            </a:r>
          </a:p>
          <a:p>
            <a:endParaRPr lang="en-US" sz="1600" dirty="0">
              <a:latin typeface="Courier"/>
              <a:cs typeface="Courier"/>
            </a:endParaRPr>
          </a:p>
          <a:p>
            <a:r>
              <a:rPr lang="en-US" sz="1600" dirty="0" smtClean="0">
                <a:latin typeface="Courier"/>
                <a:cs typeface="Courier"/>
              </a:rPr>
              <a:t>&gt;&gt; </a:t>
            </a:r>
            <a:r>
              <a:rPr lang="en-US" sz="1600" dirty="0" err="1" smtClean="0">
                <a:latin typeface="Courier"/>
                <a:cs typeface="Courier"/>
              </a:rPr>
              <a:t>whos</a:t>
            </a:r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Name        Size            Bytes  Class     Attributes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 smtClean="0">
                <a:solidFill>
                  <a:srgbClr val="3366FF"/>
                </a:solidFill>
                <a:latin typeface="Courier"/>
                <a:cs typeface="Courier"/>
              </a:rPr>
              <a:t>alngth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    1x1                 8  double              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 smtClean="0">
                <a:solidFill>
                  <a:srgbClr val="3366FF"/>
                </a:solidFill>
                <a:latin typeface="Courier"/>
                <a:cs typeface="Courier"/>
              </a:rPr>
              <a:t>anpial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    1x1                 8  double              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 smtClean="0">
                <a:solidFill>
                  <a:srgbClr val="3366FF"/>
                </a:solidFill>
                <a:latin typeface="Courier"/>
                <a:cs typeface="Courier"/>
              </a:rPr>
              <a:t>c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         1x1                 8  double              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 smtClean="0">
                <a:solidFill>
                  <a:srgbClr val="3366FF"/>
                </a:solidFill>
                <a:latin typeface="Courier"/>
                <a:cs typeface="Courier"/>
              </a:rPr>
              <a:t>cnt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       1x1                 8  double              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cwt         1x1                 8  double              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 smtClean="0">
                <a:solidFill>
                  <a:srgbClr val="3366FF"/>
                </a:solidFill>
                <a:latin typeface="Courier"/>
                <a:cs typeface="Courier"/>
              </a:rPr>
              <a:t>dmp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       1x1                 8  double              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 smtClean="0">
                <a:solidFill>
                  <a:srgbClr val="3366FF"/>
                </a:solidFill>
                <a:latin typeface="Courier"/>
                <a:cs typeface="Courier"/>
              </a:rPr>
              <a:t>dt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        1x1                 8  double              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 smtClean="0">
                <a:solidFill>
                  <a:srgbClr val="3366FF"/>
                </a:solidFill>
                <a:latin typeface="Courier"/>
                <a:cs typeface="Courier"/>
              </a:rPr>
              <a:t>k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         1x1                 8  double              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 smtClean="0">
                <a:solidFill>
                  <a:srgbClr val="3366FF"/>
                </a:solidFill>
                <a:latin typeface="Courier"/>
                <a:cs typeface="Courier"/>
              </a:rPr>
              <a:t>n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         1x1                 8  double              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 smtClean="0">
                <a:solidFill>
                  <a:srgbClr val="3366FF"/>
                </a:solidFill>
                <a:latin typeface="Courier"/>
                <a:cs typeface="Courier"/>
              </a:rPr>
              <a:t>nmode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     1x1                 8  double              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 smtClean="0">
                <a:solidFill>
                  <a:srgbClr val="3366FF"/>
                </a:solidFill>
                <a:latin typeface="Courier"/>
                <a:cs typeface="Courier"/>
              </a:rPr>
              <a:t>nstep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     1x1                 8  double              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scale       1x1                 8  double              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space       1x1                 8  double              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 smtClean="0">
                <a:solidFill>
                  <a:srgbClr val="3366FF"/>
                </a:solidFill>
                <a:latin typeface="Courier"/>
                <a:cs typeface="Courier"/>
              </a:rPr>
              <a:t>sxr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       1x1                 8  double              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 smtClean="0">
                <a:solidFill>
                  <a:srgbClr val="3366FF"/>
                </a:solidFill>
                <a:latin typeface="Courier"/>
                <a:cs typeface="Courier"/>
              </a:rPr>
              <a:t>sxs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       1x1                 8  double              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 smtClean="0">
                <a:solidFill>
                  <a:srgbClr val="3366FF"/>
                </a:solidFill>
                <a:latin typeface="Courier"/>
                <a:cs typeface="Courier"/>
              </a:rPr>
              <a:t>t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         1x1                 8  double              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tau         1x1                 8  double              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 smtClean="0">
                <a:solidFill>
                  <a:srgbClr val="3366FF"/>
                </a:solidFill>
                <a:latin typeface="Courier"/>
                <a:cs typeface="Courier"/>
              </a:rPr>
              <a:t>tdurat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    1x1                 8  double              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 smtClean="0">
                <a:solidFill>
                  <a:srgbClr val="3366FF"/>
                </a:solidFill>
                <a:latin typeface="Courier"/>
                <a:cs typeface="Courier"/>
              </a:rPr>
              <a:t>u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         1x50              400  double              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 smtClean="0">
                <a:solidFill>
                  <a:srgbClr val="3366FF"/>
                </a:solidFill>
                <a:latin typeface="Courier"/>
                <a:cs typeface="Courier"/>
              </a:rPr>
              <a:t>wn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        1x1                 8  double              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 smtClean="0">
                <a:solidFill>
                  <a:srgbClr val="3366FF"/>
                </a:solidFill>
                <a:latin typeface="Courier"/>
                <a:cs typeface="Courier"/>
              </a:rPr>
              <a:t>xrcvr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     1x1                 8  double              </a:t>
            </a:r>
          </a:p>
          <a:p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</a:t>
            </a:r>
            <a:r>
              <a:rPr lang="en-US" sz="1600" dirty="0" err="1" smtClean="0">
                <a:solidFill>
                  <a:srgbClr val="3366FF"/>
                </a:solidFill>
                <a:latin typeface="Courier"/>
                <a:cs typeface="Courier"/>
              </a:rPr>
              <a:t>xsrc</a:t>
            </a:r>
            <a:r>
              <a:rPr lang="en-US" sz="1600" dirty="0" smtClean="0">
                <a:solidFill>
                  <a:srgbClr val="3366FF"/>
                </a:solidFill>
                <a:latin typeface="Courier"/>
                <a:cs typeface="Courier"/>
              </a:rPr>
              <a:t>        1x1                 8  double </a:t>
            </a:r>
            <a:endParaRPr lang="en-US" sz="1600" dirty="0">
              <a:solidFill>
                <a:srgbClr val="3366F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38335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19093</TotalTime>
  <Words>2895</Words>
  <Application>Microsoft Macintosh PowerPoint</Application>
  <PresentationFormat>On-screen Show (4:3)</PresentationFormat>
  <Paragraphs>354</Paragraphs>
  <Slides>33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Breeze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CERI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 in geophysics</dc:title>
  <dc:subject/>
  <dc:creator>Robert Smalley</dc:creator>
  <cp:keywords/>
  <dc:description/>
  <cp:lastModifiedBy>unknown unknown</cp:lastModifiedBy>
  <cp:revision>712</cp:revision>
  <dcterms:created xsi:type="dcterms:W3CDTF">2009-11-03T17:16:18Z</dcterms:created>
  <dcterms:modified xsi:type="dcterms:W3CDTF">2019-09-03T22:18:38Z</dcterms:modified>
  <cp:category/>
</cp:coreProperties>
</file>