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audio1.bin" ContentType="audio/unknown"/>
  <Override PartName="/ppt/media/audio2.bin" ContentType="audio/unknown"/>
  <Override PartName="/ppt/media/audio3.bin" ContentType="audio/unknown"/>
  <Override PartName="/ppt/media/audio4.bin" ContentType="audio/unknown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notesMasterIdLst>
    <p:notesMasterId r:id="rId51"/>
  </p:notesMasterIdLst>
  <p:sldIdLst>
    <p:sldId id="1210" r:id="rId2"/>
    <p:sldId id="1335" r:id="rId3"/>
    <p:sldId id="1333" r:id="rId4"/>
    <p:sldId id="1334" r:id="rId5"/>
    <p:sldId id="1359" r:id="rId6"/>
    <p:sldId id="1353" r:id="rId7"/>
    <p:sldId id="1354" r:id="rId8"/>
    <p:sldId id="1355" r:id="rId9"/>
    <p:sldId id="1356" r:id="rId10"/>
    <p:sldId id="1073" r:id="rId11"/>
    <p:sldId id="1337" r:id="rId12"/>
    <p:sldId id="1338" r:id="rId13"/>
    <p:sldId id="1339" r:id="rId14"/>
    <p:sldId id="1340" r:id="rId15"/>
    <p:sldId id="1341" r:id="rId16"/>
    <p:sldId id="1357" r:id="rId17"/>
    <p:sldId id="1342" r:id="rId18"/>
    <p:sldId id="1343" r:id="rId19"/>
    <p:sldId id="1344" r:id="rId20"/>
    <p:sldId id="1345" r:id="rId21"/>
    <p:sldId id="1346" r:id="rId22"/>
    <p:sldId id="1347" r:id="rId23"/>
    <p:sldId id="1348" r:id="rId24"/>
    <p:sldId id="1349" r:id="rId25"/>
    <p:sldId id="1352" r:id="rId26"/>
    <p:sldId id="1350" r:id="rId27"/>
    <p:sldId id="1358" r:id="rId28"/>
    <p:sldId id="1360" r:id="rId29"/>
    <p:sldId id="1365" r:id="rId30"/>
    <p:sldId id="1366" r:id="rId31"/>
    <p:sldId id="1364" r:id="rId32"/>
    <p:sldId id="1367" r:id="rId33"/>
    <p:sldId id="1368" r:id="rId34"/>
    <p:sldId id="1361" r:id="rId35"/>
    <p:sldId id="1362" r:id="rId36"/>
    <p:sldId id="1363" r:id="rId37"/>
    <p:sldId id="1369" r:id="rId38"/>
    <p:sldId id="1370" r:id="rId39"/>
    <p:sldId id="1371" r:id="rId40"/>
    <p:sldId id="1372" r:id="rId41"/>
    <p:sldId id="1375" r:id="rId42"/>
    <p:sldId id="1373" r:id="rId43"/>
    <p:sldId id="1374" r:id="rId44"/>
    <p:sldId id="1376" r:id="rId45"/>
    <p:sldId id="1377" r:id="rId46"/>
    <p:sldId id="1378" r:id="rId47"/>
    <p:sldId id="1379" r:id="rId48"/>
    <p:sldId id="1380" r:id="rId49"/>
    <p:sldId id="1381" r:id="rId5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9" autoAdjust="0"/>
    <p:restoredTop sz="88612" autoAdjust="0"/>
  </p:normalViewPr>
  <p:slideViewPr>
    <p:cSldViewPr snapToObjects="1">
      <p:cViewPr varScale="1">
        <p:scale>
          <a:sx n="98" d="100"/>
          <a:sy n="98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0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A376A6-D3E5-4E07-B3F0-626681344BD3}" type="datetimeFigureOut">
              <a:rPr lang="en-US"/>
              <a:pPr>
                <a:defRPr/>
              </a:pPr>
              <a:t>9/5/19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34F01EE-C443-44D3-9EAE-71CAC902D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6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2E7F6C-6C34-40D8-8DF8-B4BF3A2253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Initialize</a:t>
            </a:r>
            <a:r>
              <a:rPr lang="en-US" baseline="0" dirty="0" smtClean="0"/>
              <a:t> two variables – one with the sum after each add, and one that counts the number of adds</a:t>
            </a:r>
          </a:p>
          <a:p>
            <a:r>
              <a:rPr lang="en-US" baseline="0" dirty="0" smtClean="0"/>
              <a:t>Try it</a:t>
            </a:r>
          </a:p>
          <a:p>
            <a:r>
              <a:rPr lang="en-US" baseline="0" dirty="0" smtClean="0"/>
              <a:t>Introduce while loop, this is also an infinite while loop </a:t>
            </a:r>
            <a:r>
              <a:rPr lang="mr-IN" baseline="0" dirty="0" smtClean="0"/>
              <a:t>–</a:t>
            </a:r>
            <a:r>
              <a:rPr lang="en-US" baseline="0" dirty="0" smtClean="0"/>
              <a:t> 1 is true so “while 1” will always enter the loop (handy when you don't know when you will stop, (difference between for, while, "one trip"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"no trip" loops, test at beginning, test at end…).</a:t>
            </a:r>
          </a:p>
          <a:p>
            <a:r>
              <a:rPr lang="en-US" baseline="0" dirty="0" smtClean="0"/>
              <a:t>Have to get out of the loop by another method since test will always send it into loop </a:t>
            </a:r>
            <a:r>
              <a:rPr lang="mr-IN" baseline="0" dirty="0" smtClean="0"/>
              <a:t>–</a:t>
            </a:r>
            <a:r>
              <a:rPr lang="en-US" baseline="0" dirty="0" smtClean="0"/>
              <a:t> the break.</a:t>
            </a:r>
          </a:p>
          <a:p>
            <a:r>
              <a:rPr lang="en-US" baseline="0" dirty="0" smtClean="0"/>
              <a:t>What is going 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at least it stops (we can</a:t>
            </a:r>
            <a:r>
              <a:rPr lang="en-US" baseline="0" dirty="0" smtClean="0"/>
              <a:t> only do this because we know it should stop before 20 </a:t>
            </a:r>
            <a:r>
              <a:rPr lang="mr-IN" baseline="0" dirty="0" smtClean="0"/>
              <a:t>–</a:t>
            </a:r>
            <a:r>
              <a:rPr lang="en-US" baseline="0" dirty="0" smtClean="0"/>
              <a:t> we know the answer </a:t>
            </a:r>
            <a:r>
              <a:rPr lang="mr-IN" baseline="0" dirty="0" smtClean="0"/>
              <a:t>–</a:t>
            </a:r>
            <a:r>
              <a:rPr lang="en-US" baseline="0" dirty="0" smtClean="0"/>
              <a:t> this is a good way to test your code </a:t>
            </a:r>
            <a:r>
              <a:rPr lang="mr-IN" baseline="0" dirty="0" smtClean="0"/>
              <a:t>–</a:t>
            </a:r>
            <a:r>
              <a:rPr lang="en-US" baseline="0" dirty="0" smtClean="0"/>
              <a:t> have it do something where you know the result so you can check it).</a:t>
            </a:r>
            <a:endParaRPr lang="en-US" dirty="0" smtClean="0"/>
          </a:p>
          <a:p>
            <a:r>
              <a:rPr lang="en-US" baseline="0" dirty="0" smtClean="0"/>
              <a:t>But it is still not doing what we wanted.</a:t>
            </a:r>
          </a:p>
          <a:p>
            <a:r>
              <a:rPr lang="en-US" baseline="0" dirty="0" smtClean="0"/>
              <a:t>What is going 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you can write a program you need to</a:t>
            </a:r>
          </a:p>
          <a:p>
            <a:r>
              <a:rPr lang="en-US" dirty="0" smtClean="0"/>
              <a:t>1) Know how to do whatever it is you want the computer to do</a:t>
            </a:r>
          </a:p>
          <a:p>
            <a:r>
              <a:rPr lang="en-US" dirty="0" smtClean="0"/>
              <a:t>2) Develop</a:t>
            </a:r>
            <a:r>
              <a:rPr lang="en-US" baseline="0" dirty="0" smtClean="0"/>
              <a:t> an algorithm to do it</a:t>
            </a:r>
          </a:p>
          <a:p>
            <a:r>
              <a:rPr lang="en-US" baseline="0" dirty="0" smtClean="0"/>
              <a:t>3) Implement that algorithm on the computer.</a:t>
            </a:r>
          </a:p>
          <a:p>
            <a:r>
              <a:rPr lang="en-US" baseline="0" dirty="0" smtClean="0"/>
              <a:t>4) Test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51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actual format is</a:t>
            </a:r>
            <a:r>
              <a:rPr lang="en-US" baseline="0" dirty="0" smtClean="0"/>
              <a:t> a bit more complicated to eek out a bit more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Uses the same trick as single precision to eek out more resolution </a:t>
            </a:r>
            <a:r>
              <a:rPr lang="mr-IN" dirty="0" smtClean="0"/>
              <a:t>–</a:t>
            </a:r>
            <a:r>
              <a:rPr lang="en-US" dirty="0" smtClean="0"/>
              <a:t> “hidden bit”.</a:t>
            </a:r>
          </a:p>
          <a:p>
            <a:r>
              <a:rPr lang="en-US" dirty="0" smtClean="0"/>
              <a:t>As</a:t>
            </a:r>
            <a:r>
              <a:rPr lang="en-US" baseline="0" dirty="0" smtClean="0"/>
              <a:t> far as I know all computers being built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 not</a:t>
            </a:r>
            <a:r>
              <a:rPr lang="en-US" baseline="0" dirty="0" smtClean="0"/>
              <a:t> solve the finite number of digits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MATLAB feature </a:t>
            </a:r>
            <a:r>
              <a:rPr lang="mr-IN" dirty="0" smtClean="0"/>
              <a:t>–</a:t>
            </a:r>
            <a:r>
              <a:rPr lang="en-US" dirty="0" smtClean="0"/>
              <a:t> help </a:t>
            </a:r>
            <a:r>
              <a:rPr lang="mr-IN" dirty="0" smtClean="0"/>
              <a:t>–</a:t>
            </a:r>
            <a:r>
              <a:rPr lang="en-US" dirty="0" smtClean="0"/>
              <a:t> help plus function name gives you the</a:t>
            </a:r>
            <a:r>
              <a:rPr lang="en-US" baseline="0" dirty="0" smtClean="0"/>
              <a:t> “documentation” available for the function, or says there is no function by that name.</a:t>
            </a:r>
          </a:p>
          <a:p>
            <a:r>
              <a:rPr lang="en-US" baseline="0" dirty="0" smtClean="0"/>
              <a:t>Can provide this function </a:t>
            </a:r>
            <a:r>
              <a:rPr lang="mr-IN" baseline="0" dirty="0" smtClean="0"/>
              <a:t>–</a:t>
            </a:r>
            <a:r>
              <a:rPr lang="en-US" baseline="0" dirty="0" smtClean="0"/>
              <a:t> help </a:t>
            </a:r>
            <a:r>
              <a:rPr lang="mr-IN" baseline="0" dirty="0" smtClean="0"/>
              <a:t>–</a:t>
            </a:r>
            <a:r>
              <a:rPr lang="en-US" baseline="0" dirty="0" smtClean="0"/>
              <a:t> for functions you write.</a:t>
            </a:r>
          </a:p>
          <a:p>
            <a:r>
              <a:rPr lang="en-US" baseline="0" dirty="0" smtClean="0"/>
              <a:t>Factorial is one of the quickest ways to demonstrate this.</a:t>
            </a:r>
          </a:p>
          <a:p>
            <a:endParaRPr lang="en-US" baseline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mathforum.org</a:t>
            </a:r>
            <a:r>
              <a:rPr lang="en-US" dirty="0" smtClean="0"/>
              <a:t>/library/</a:t>
            </a:r>
            <a:r>
              <a:rPr lang="en-US" dirty="0" err="1" smtClean="0"/>
              <a:t>drmath</a:t>
            </a:r>
            <a:r>
              <a:rPr lang="en-US" dirty="0" smtClean="0"/>
              <a:t>/sets/select/</a:t>
            </a:r>
            <a:r>
              <a:rPr lang="en-US" dirty="0" err="1" smtClean="0"/>
              <a:t>dm_factorial_list.html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are going to look at some running sums to see what is going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that</a:t>
            </a:r>
            <a:r>
              <a:rPr lang="en-US" baseline="0" dirty="0" smtClean="0"/>
              <a:t> result of calculation is within some small difference from result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Non recursive, i.e. </a:t>
            </a:r>
            <a:r>
              <a:rPr lang="mr-IN" dirty="0" smtClean="0"/>
              <a:t>–</a:t>
            </a:r>
            <a:r>
              <a:rPr lang="es-AR" baseline="0" dirty="0" smtClean="0"/>
              <a:t> don’t allow recursion,</a:t>
            </a:r>
            <a:r>
              <a:rPr lang="es-AR" dirty="0" smtClean="0"/>
              <a:t> programming languages</a:t>
            </a:r>
          </a:p>
          <a:p>
            <a:r>
              <a:rPr lang="es-AR" dirty="0" smtClean="0"/>
              <a:t>M and N are integers.</a:t>
            </a:r>
          </a:p>
          <a:p>
            <a:r>
              <a:rPr lang="es-AR" dirty="0" smtClean="0"/>
              <a:t>This</a:t>
            </a:r>
            <a:r>
              <a:rPr lang="es-AR" baseline="0" dirty="0" smtClean="0"/>
              <a:t> uses “go-to” idea. Many modern languages don’t have “go to”. Will use another construct in hte code. Doing a LOOP.</a:t>
            </a:r>
            <a:endParaRPr lang="es-A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will print out the loop counter</a:t>
            </a:r>
          </a:p>
          <a:p>
            <a:r>
              <a:rPr lang="en-US" dirty="0" smtClean="0"/>
              <a:t>Good</a:t>
            </a:r>
            <a:r>
              <a:rPr lang="en-US" baseline="0" dirty="0" smtClean="0"/>
              <a:t> to use variable names that are expressive </a:t>
            </a:r>
            <a:r>
              <a:rPr lang="mr-IN" baseline="0" dirty="0" smtClean="0"/>
              <a:t>–</a:t>
            </a:r>
            <a:r>
              <a:rPr lang="en-US" baseline="0" dirty="0" smtClean="0"/>
              <a:t> not single letters!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</a:t>
            </a:r>
            <a:r>
              <a:rPr lang="en-US" baseline="0" dirty="0" smtClean="0"/>
              <a:t> change the loop counter in a loop!</a:t>
            </a:r>
          </a:p>
          <a:p>
            <a:r>
              <a:rPr lang="en-US" baseline="0" dirty="0" smtClean="0"/>
              <a:t>Continuation </a:t>
            </a:r>
            <a:r>
              <a:rPr lang="mr-IN" baseline="0" dirty="0" smtClean="0"/>
              <a:t>–</a:t>
            </a:r>
            <a:r>
              <a:rPr lang="en-US" baseline="0" dirty="0" smtClean="0"/>
              <a:t> if does not fit on line </a:t>
            </a:r>
            <a:r>
              <a:rPr lang="mr-IN" baseline="0" dirty="0" smtClean="0"/>
              <a:t>–</a:t>
            </a:r>
            <a:r>
              <a:rPr lang="en-US" baseline="0" dirty="0" smtClean="0"/>
              <a:t> use ellipses to continue a line in the next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Works for for and while loops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of these is a vector</a:t>
            </a:r>
            <a:r>
              <a:rPr lang="en-US" baseline="0" dirty="0" smtClean="0"/>
              <a:t> </a:t>
            </a:r>
            <a:r>
              <a:rPr lang="en-US" dirty="0" smtClean="0"/>
              <a:t>of characters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the first one</a:t>
            </a:r>
          </a:p>
          <a:p>
            <a:r>
              <a:rPr lang="en-US" baseline="0" dirty="0" smtClean="0"/>
              <a:t>And the other is a string variable</a:t>
            </a:r>
          </a:p>
          <a:p>
            <a:r>
              <a:rPr lang="en-US" baseline="0" dirty="0" smtClean="0"/>
              <a:t>They behave slightly differently </a:t>
            </a:r>
            <a:r>
              <a:rPr lang="mr-IN" baseline="0" dirty="0" smtClean="0"/>
              <a:t>–</a:t>
            </a:r>
            <a:r>
              <a:rPr lang="en-US" baseline="0" dirty="0" smtClean="0"/>
              <a:t> we will see this later.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2 ways to do it</a:t>
            </a:r>
            <a:r>
              <a:rPr lang="es-AR" baseline="0" dirty="0" smtClean="0"/>
              <a:t> </a:t>
            </a:r>
            <a:r>
              <a:rPr lang="mr-IN" baseline="0" dirty="0" smtClean="0"/>
              <a:t>–</a:t>
            </a:r>
            <a:r>
              <a:rPr lang="es-AR" baseline="0" dirty="0" smtClean="0"/>
              <a:t> first following the flow chart, second using pre-defined number times through loop.</a:t>
            </a:r>
          </a:p>
          <a:p>
            <a:r>
              <a:rPr lang="es-AR" baseline="0" dirty="0" smtClean="0"/>
              <a:t>We will come back to functions later in this lab.</a:t>
            </a:r>
            <a:endParaRPr lang="es-A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combine with &amp;&amp; or ||</a:t>
            </a:r>
          </a:p>
          <a:p>
            <a:r>
              <a:rPr lang="en-US" dirty="0" smtClean="0"/>
              <a:t>These two tests are independent </a:t>
            </a:r>
            <a:r>
              <a:rPr lang="mr-IN" dirty="0" smtClean="0"/>
              <a:t>–</a:t>
            </a:r>
            <a:r>
              <a:rPr lang="en-US" dirty="0" smtClean="0"/>
              <a:t> both done independent</a:t>
            </a:r>
            <a:r>
              <a:rPr lang="en-US" baseline="0" dirty="0" smtClean="0"/>
              <a:t> of test of 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only continues if previous</a:t>
            </a:r>
            <a:r>
              <a:rPr lang="en-US" baseline="0" dirty="0" smtClean="0"/>
              <a:t> tests fail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 of functions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</a:p>
          <a:p>
            <a:r>
              <a:rPr lang="en-US" dirty="0" smtClean="0"/>
              <a:t>Encapsulated </a:t>
            </a:r>
            <a:r>
              <a:rPr lang="mr-IN" dirty="0" smtClean="0"/>
              <a:t>–</a:t>
            </a:r>
            <a:r>
              <a:rPr lang="en-US" dirty="0" smtClean="0"/>
              <a:t> m, f not known outside of function </a:t>
            </a:r>
            <a:r>
              <a:rPr lang="mr-IN" dirty="0" smtClean="0"/>
              <a:t>–</a:t>
            </a:r>
            <a:r>
              <a:rPr lang="en-US" dirty="0" smtClean="0"/>
              <a:t> don’t interfere with variables</a:t>
            </a:r>
            <a:r>
              <a:rPr lang="en-US" baseline="0" dirty="0" smtClean="0"/>
              <a:t> in the calling routine named m or f</a:t>
            </a:r>
          </a:p>
          <a:p>
            <a:r>
              <a:rPr lang="en-US" baseline="0" dirty="0" smtClean="0"/>
              <a:t>Easier to write and debug because can concentrate on one specific task (one theory of programing says nothing should be longer than a page </a:t>
            </a:r>
            <a:r>
              <a:rPr lang="mr-IN" baseline="0" dirty="0" smtClean="0"/>
              <a:t>–</a:t>
            </a:r>
            <a:r>
              <a:rPr lang="en-US" baseline="0" dirty="0" smtClean="0"/>
              <a:t> good idea, but then you have thousands of files </a:t>
            </a:r>
            <a:r>
              <a:rPr lang="mr-IN" baseline="0" dirty="0" smtClean="0"/>
              <a:t>–</a:t>
            </a:r>
            <a:r>
              <a:rPr lang="en-US" baseline="0" dirty="0" smtClean="0"/>
              <a:t> you win some and loose some)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need to include an example your documentation</a:t>
            </a:r>
            <a:r>
              <a:rPr lang="en-US" baseline="0" dirty="0" smtClean="0"/>
              <a:t> is lacking!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need to include an example your documentation</a:t>
            </a:r>
            <a:r>
              <a:rPr lang="en-US" baseline="0" dirty="0" smtClean="0"/>
              <a:t> </a:t>
            </a:r>
            <a:r>
              <a:rPr lang="en-US" baseline="0" smtClean="0"/>
              <a:t>is lacking!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two end statements in gray are optional. You need both or none </a:t>
            </a:r>
            <a:r>
              <a:rPr lang="mr-IN" dirty="0" smtClean="0"/>
              <a:t>–</a:t>
            </a:r>
            <a:r>
              <a:rPr lang="en-US" dirty="0" smtClean="0"/>
              <a:t> can’t mix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Programming language has to be written to do this</a:t>
            </a:r>
            <a:r>
              <a:rPr lang="es-AR" baseline="0" dirty="0" smtClean="0"/>
              <a:t> </a:t>
            </a:r>
            <a:r>
              <a:rPr lang="mr-IN" baseline="0" dirty="0" smtClean="0"/>
              <a:t>–</a:t>
            </a:r>
            <a:r>
              <a:rPr lang="es-AR" baseline="0" dirty="0" smtClean="0"/>
              <a:t> myfactorial function calls itself.</a:t>
            </a:r>
          </a:p>
          <a:p>
            <a:r>
              <a:rPr lang="es-AR" baseline="0" dirty="0" smtClean="0"/>
              <a:t>MATLAB, C family, modern Fortran (≥Fortran 90), Python, many others. </a:t>
            </a:r>
          </a:p>
          <a:p>
            <a:r>
              <a:rPr lang="es-AR" baseline="0" dirty="0" smtClean="0"/>
              <a:t>Indenting like Python </a:t>
            </a:r>
            <a:r>
              <a:rPr lang="mr-IN" baseline="0" dirty="0" smtClean="0"/>
              <a:t>–</a:t>
            </a:r>
            <a:r>
              <a:rPr lang="es-AR" baseline="0" dirty="0" smtClean="0"/>
              <a:t> but no need to do it.</a:t>
            </a:r>
          </a:p>
          <a:p>
            <a:r>
              <a:rPr lang="es-AR" baseline="0" dirty="0" smtClean="0"/>
              <a:t>Indenting makes it easier to read, but pain in the neck to maintain if add higher level loops or ifs (unless you are using a developement environment </a:t>
            </a:r>
            <a:r>
              <a:rPr lang="mr-IN" baseline="0" dirty="0" smtClean="0"/>
              <a:t>–</a:t>
            </a:r>
            <a:r>
              <a:rPr lang="es-AR" baseline="0" dirty="0" smtClean="0"/>
              <a:t> Matlab does indenting automatically in its editor)</a:t>
            </a:r>
          </a:p>
          <a:p>
            <a:r>
              <a:rPr lang="es-AR" baseline="0" dirty="0" smtClean="0"/>
              <a:t>Function has a “test” </a:t>
            </a:r>
            <a:r>
              <a:rPr lang="mr-IN" baseline="0" dirty="0" smtClean="0"/>
              <a:t>–</a:t>
            </a:r>
            <a:r>
              <a:rPr lang="es-AR" baseline="0" dirty="0" smtClean="0"/>
              <a:t> decision to be made, execution depends on decision.</a:t>
            </a:r>
          </a:p>
          <a:p>
            <a:r>
              <a:rPr lang="es-AR" baseline="0" dirty="0" smtClean="0"/>
              <a:t>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4F01EE-C443-44D3-9EAE-71CAC902D26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5EEC8-D7C8-4688-A073-2CC0B8BECFC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EC82C-7BC1-4EA3-AC79-BDA77519A6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D7FED-780D-4452-B1F4-43107F077C23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6531A-BB3F-44D8-8C65-1B9BC6B99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E4E09-6FBE-4ACC-A950-DC5ACDDFF48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818591-495D-4D96-94BF-9597B70F0C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0377E9-DC1B-45E8-9B55-F4515F5E050C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0A88F-6CBB-453D-A3C2-74CC66BEA9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821BE-52E4-4689-B474-CBD81C6C3D15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57F9A-FF8A-4100-9B42-8E71504B14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117D49-507B-4DF8-911D-E78FB403848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150FC-908B-48FB-B452-A12F83B826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71E78-C563-43BD-BAE2-0D5525E0069E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D7BAA-2CAA-4AE1-9716-2C2A9DC317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01B06-7AA7-4450-A9F6-632A439CDF3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37174-D385-47DD-8DF2-9AD4B85C40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6EAEC-E3BF-466B-8FA6-588919D385BC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E64E1-1AE7-4BAC-9A39-CA063E714C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7BB435-8F3A-4190-9B85-3BD587BC7789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91C1B-EF7A-42E6-ABAC-5D08E6C41F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0BF324-6661-4879-8251-DDC0BF2C0F5F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63F21-4C82-4ED0-8508-218714D3C6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CCE0DB-0213-4D74-866E-870F324ABC1B}" type="datetimeFigureOut">
              <a:rPr lang="en-US" smtClean="0"/>
              <a:pPr>
                <a:defRPr/>
              </a:pPr>
              <a:t>9/5/19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2FA1BB7-7B28-4817-A3C0-A42D4AD7EF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mathworks.com/help/matlab/" TargetMode="External"/><Relationship Id="rId3" Type="http://schemas.openxmlformats.org/officeDocument/2006/relationships/hyperlink" Target="http://www.mathworks.com/matlabcentral/fileexchange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5" Type="http://schemas.openxmlformats.org/officeDocument/2006/relationships/audio" Target="../media/audio3.bin"/><Relationship Id="rId6" Type="http://schemas.openxmlformats.org/officeDocument/2006/relationships/audio" Target="../media/audio4.bin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99" y="536709"/>
            <a:ext cx="9144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>
              <a:defRPr/>
            </a:pPr>
            <a:endParaRPr lang="en-US" sz="4000" dirty="0" smtClean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Programming.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Digital “math”.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 smtClean="0">
                <a:latin typeface="Papyrus"/>
              </a:rPr>
              <a:t>Continue Introduction to Matlab.</a:t>
            </a:r>
          </a:p>
          <a:p>
            <a:pPr algn="ctr">
              <a:defRPr/>
            </a:pPr>
            <a:endParaRPr lang="en-US" sz="4000" dirty="0">
              <a:latin typeface="Papyrus"/>
            </a:endParaRPr>
          </a:p>
          <a:p>
            <a:pPr algn="ctr">
              <a:defRPr/>
            </a:pPr>
            <a:r>
              <a:rPr lang="en-US" sz="4000" dirty="0">
                <a:latin typeface="Papyrus"/>
              </a:rPr>
              <a:t>Lab </a:t>
            </a:r>
            <a:r>
              <a:rPr lang="en-US" sz="4000">
                <a:latin typeface="Papyrus"/>
              </a:rPr>
              <a:t>– </a:t>
            </a:r>
            <a:r>
              <a:rPr lang="en-US" sz="4000" smtClean="0">
                <a:latin typeface="Papyrus"/>
              </a:rPr>
              <a:t>3a, </a:t>
            </a:r>
            <a:r>
              <a:rPr lang="en-US" sz="4000" dirty="0">
                <a:latin typeface="Papyrus"/>
              </a:rPr>
              <a:t>09/03/19</a:t>
            </a:r>
          </a:p>
          <a:p>
            <a:pPr algn="ctr">
              <a:defRPr/>
            </a:pPr>
            <a:r>
              <a:rPr lang="en-US" sz="4000" dirty="0">
                <a:latin typeface="Papyrus"/>
              </a:rPr>
              <a:t/>
            </a:r>
            <a:br>
              <a:rPr lang="en-US" sz="4000" dirty="0">
                <a:latin typeface="Papyrus"/>
              </a:rPr>
            </a:br>
            <a:endParaRPr lang="en-US" sz="4000" dirty="0">
              <a:latin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51547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Papyrus"/>
                <a:cs typeface="Papyrus"/>
              </a:rPr>
              <a:t>Matlab</a:t>
            </a:r>
            <a:r>
              <a:rPr lang="en-US" sz="3200" dirty="0" smtClean="0">
                <a:latin typeface="Papyrus"/>
                <a:cs typeface="Papyrus"/>
              </a:rPr>
              <a:t> documentation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  <a:hlinkClick r:id="rId2"/>
              </a:rPr>
              <a:t>http://www.mathworks.com/help/matlab</a:t>
            </a:r>
            <a:r>
              <a:rPr lang="en-US" sz="3200" dirty="0" smtClean="0">
                <a:latin typeface="Papyrus"/>
                <a:cs typeface="Papyrus"/>
                <a:hlinkClick r:id="rId2"/>
              </a:rPr>
              <a:t>/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Plus thousands of pdf, </a:t>
            </a:r>
            <a:r>
              <a:rPr lang="en-US" sz="3200" dirty="0" err="1" smtClean="0">
                <a:latin typeface="Papyrus"/>
                <a:cs typeface="Papyrus"/>
              </a:rPr>
              <a:t>powerpoints</a:t>
            </a:r>
            <a:r>
              <a:rPr lang="en-US" sz="3200" dirty="0" smtClean="0">
                <a:latin typeface="Papyrus"/>
                <a:cs typeface="Papyrus"/>
              </a:rPr>
              <a:t>, etc. found on the web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Plus thousands of programs at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  <a:hlinkClick r:id="rId3"/>
              </a:rPr>
              <a:t>http://www.mathworks.com/matlabcentral/fileexchange</a:t>
            </a:r>
            <a:r>
              <a:rPr lang="en-US" sz="3200" dirty="0" smtClean="0">
                <a:latin typeface="Papyrus"/>
                <a:cs typeface="Papyrus"/>
                <a:hlinkClick r:id="rId3"/>
              </a:rPr>
              <a:t>/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 lots of individual web sites.</a:t>
            </a:r>
            <a:endParaRPr lang="en-US" sz="3200" dirty="0">
              <a:latin typeface="Papyrus"/>
              <a:cs typeface="Papyru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5412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Digital “math”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Let's say we want to know how many times we have to add 0.1 to get to 1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What would you do?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65126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You could try something like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(this is the link “</a:t>
            </a:r>
            <a:r>
              <a:rPr lang="en-US" sz="3200" dirty="0" smtClean="0">
                <a:latin typeface="Courier"/>
                <a:cs typeface="Courier"/>
              </a:rPr>
              <a:t>counter v1</a:t>
            </a:r>
            <a:r>
              <a:rPr lang="en-US" sz="3200" dirty="0">
                <a:latin typeface="Courier"/>
                <a:cs typeface="Courier"/>
              </a:rPr>
              <a:t> </a:t>
            </a:r>
            <a:r>
              <a:rPr lang="en-US" sz="3200" dirty="0" smtClean="0">
                <a:latin typeface="Courier"/>
                <a:cs typeface="Courier"/>
              </a:rPr>
              <a:t>m file</a:t>
            </a:r>
            <a:r>
              <a:rPr lang="en-US" sz="3200" dirty="0" smtClean="0">
                <a:latin typeface="Papyrus"/>
                <a:cs typeface="Papyrus"/>
              </a:rPr>
              <a:t>” on the class web page)</a:t>
            </a:r>
            <a:endParaRPr lang="en-US" sz="3200" dirty="0">
              <a:latin typeface="Papyrus"/>
              <a:cs typeface="Papyru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514600"/>
            <a:ext cx="4572000" cy="41549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x=0.1;</a:t>
            </a:r>
          </a:p>
          <a:p>
            <a:r>
              <a:rPr lang="en-US" sz="2400" dirty="0" err="1"/>
              <a:t>rsum</a:t>
            </a:r>
            <a:r>
              <a:rPr lang="en-US" sz="2400" dirty="0"/>
              <a:t>=0;</a:t>
            </a:r>
          </a:p>
          <a:p>
            <a:r>
              <a:rPr lang="en-US" sz="2400" dirty="0" err="1"/>
              <a:t>cnt</a:t>
            </a:r>
            <a:r>
              <a:rPr lang="en-US" sz="2400" dirty="0"/>
              <a:t>=0;</a:t>
            </a:r>
          </a:p>
          <a:p>
            <a:r>
              <a:rPr lang="en-US" sz="2400" dirty="0"/>
              <a:t>while 1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rsum</a:t>
            </a:r>
            <a:r>
              <a:rPr lang="en-US" sz="2400" dirty="0"/>
              <a:t>=</a:t>
            </a:r>
            <a:r>
              <a:rPr lang="en-US" sz="2400" dirty="0" err="1"/>
              <a:t>rsum+x</a:t>
            </a:r>
            <a:r>
              <a:rPr lang="en-US" sz="2400" dirty="0"/>
              <a:t>;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cnt</a:t>
            </a:r>
            <a:r>
              <a:rPr lang="en-US" sz="2400" dirty="0"/>
              <a:t>=cnt+1;</a:t>
            </a:r>
          </a:p>
          <a:p>
            <a:r>
              <a:rPr lang="en-US" sz="2400" dirty="0"/>
              <a:t>    if </a:t>
            </a:r>
            <a:r>
              <a:rPr lang="en-US" sz="2400" dirty="0" err="1"/>
              <a:t>rsum</a:t>
            </a:r>
            <a:r>
              <a:rPr lang="en-US" sz="2400" dirty="0"/>
              <a:t> == 1, break</a:t>
            </a:r>
          </a:p>
          <a:p>
            <a:r>
              <a:rPr lang="en-US" sz="2400" dirty="0"/>
              <a:t>    end</a:t>
            </a:r>
          </a:p>
          <a:p>
            <a:r>
              <a:rPr lang="en-US" sz="2400" dirty="0"/>
              <a:t>end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rsum</a:t>
            </a:r>
            <a:r>
              <a:rPr lang="en-US" sz="2400" dirty="0"/>
              <a:t>)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cnt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436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OK, that's not working for some reason.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Try something more reasonable since we know the answer should be 10.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Replace the red lines with the green line.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                                      (</a:t>
            </a:r>
            <a:r>
              <a:rPr lang="en-US" sz="3200" dirty="0" smtClean="0">
                <a:latin typeface="Courier"/>
                <a:cs typeface="Courier"/>
              </a:rPr>
              <a:t>counter v2 m file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686403"/>
            <a:ext cx="4572000" cy="41549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x=0.1;</a:t>
            </a:r>
          </a:p>
          <a:p>
            <a:r>
              <a:rPr lang="en-US" sz="2400" dirty="0" err="1"/>
              <a:t>rsum</a:t>
            </a:r>
            <a:r>
              <a:rPr lang="en-US" sz="2400" dirty="0"/>
              <a:t>=0;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cnt</a:t>
            </a:r>
            <a:r>
              <a:rPr lang="en-US" sz="2400" dirty="0">
                <a:solidFill>
                  <a:srgbClr val="FF0000"/>
                </a:solidFill>
              </a:rPr>
              <a:t>=0;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while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 </a:t>
            </a:r>
            <a:r>
              <a:rPr lang="en-US" sz="2400" dirty="0" err="1" smtClean="0">
                <a:solidFill>
                  <a:srgbClr val="FF0000"/>
                </a:solidFill>
              </a:rPr>
              <a:t>cnt</a:t>
            </a:r>
            <a:r>
              <a:rPr lang="en-US" sz="2400" dirty="0">
                <a:solidFill>
                  <a:srgbClr val="FF0000"/>
                </a:solidFill>
              </a:rPr>
              <a:t>=cnt+1</a:t>
            </a:r>
            <a:r>
              <a:rPr lang="en-US" sz="2400" dirty="0" smtClean="0">
                <a:solidFill>
                  <a:srgbClr val="FF0000"/>
                </a:solidFill>
              </a:rPr>
              <a:t>;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</a:t>
            </a:r>
            <a:r>
              <a:rPr lang="en-US" sz="2400" dirty="0" err="1"/>
              <a:t>rsum</a:t>
            </a:r>
            <a:r>
              <a:rPr lang="en-US" sz="2400" dirty="0"/>
              <a:t>=</a:t>
            </a:r>
            <a:r>
              <a:rPr lang="en-US" sz="2400" dirty="0" err="1"/>
              <a:t>rsum+x</a:t>
            </a:r>
            <a:r>
              <a:rPr lang="en-US" sz="2400" dirty="0"/>
              <a:t>;</a:t>
            </a:r>
          </a:p>
          <a:p>
            <a:r>
              <a:rPr lang="en-US" sz="2400" dirty="0" smtClean="0"/>
              <a:t>if </a:t>
            </a:r>
            <a:r>
              <a:rPr lang="en-US" sz="2400" dirty="0" err="1"/>
              <a:t>rsum</a:t>
            </a:r>
            <a:r>
              <a:rPr lang="en-US" sz="2400" dirty="0"/>
              <a:t> == 1, break</a:t>
            </a:r>
          </a:p>
          <a:p>
            <a:r>
              <a:rPr lang="en-US" sz="2400" dirty="0"/>
              <a:t>    end</a:t>
            </a:r>
          </a:p>
          <a:p>
            <a:r>
              <a:rPr lang="en-US" sz="2400" dirty="0"/>
              <a:t>end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rsum</a:t>
            </a:r>
            <a:r>
              <a:rPr lang="en-US" sz="2400" dirty="0"/>
              <a:t>)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cnt</a:t>
            </a:r>
            <a:r>
              <a:rPr lang="en-US" sz="2400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0600" y="3200400"/>
            <a:ext cx="396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x=0.1;</a:t>
            </a:r>
          </a:p>
          <a:p>
            <a:r>
              <a:rPr lang="en-US" sz="2400" dirty="0" err="1"/>
              <a:t>rsum</a:t>
            </a:r>
            <a:r>
              <a:rPr lang="en-US" sz="2400" dirty="0"/>
              <a:t>=0;</a:t>
            </a:r>
          </a:p>
          <a:p>
            <a:r>
              <a:rPr lang="da-DK" sz="2400" dirty="0">
                <a:solidFill>
                  <a:srgbClr val="008000"/>
                </a:solidFill>
              </a:rPr>
              <a:t>for </a:t>
            </a:r>
            <a:r>
              <a:rPr lang="da-DK" sz="2400" dirty="0" err="1">
                <a:solidFill>
                  <a:srgbClr val="008000"/>
                </a:solidFill>
              </a:rPr>
              <a:t>cnt</a:t>
            </a:r>
            <a:r>
              <a:rPr lang="da-DK" sz="2400" dirty="0">
                <a:solidFill>
                  <a:srgbClr val="008000"/>
                </a:solidFill>
              </a:rPr>
              <a:t>=1:20</a:t>
            </a:r>
          </a:p>
          <a:p>
            <a:r>
              <a:rPr lang="da-DK" sz="2400" dirty="0"/>
              <a:t>    </a:t>
            </a:r>
            <a:r>
              <a:rPr lang="da-DK" sz="2400" dirty="0" err="1"/>
              <a:t>rsum</a:t>
            </a:r>
            <a:r>
              <a:rPr lang="da-DK" sz="2400" dirty="0"/>
              <a:t>=</a:t>
            </a:r>
            <a:r>
              <a:rPr lang="da-DK" sz="2400" dirty="0" err="1"/>
              <a:t>rsum+x</a:t>
            </a:r>
            <a:r>
              <a:rPr lang="da-DK" sz="2400" dirty="0"/>
              <a:t>;</a:t>
            </a:r>
          </a:p>
          <a:p>
            <a:r>
              <a:rPr lang="en-US" sz="2400" dirty="0"/>
              <a:t>    if </a:t>
            </a:r>
            <a:r>
              <a:rPr lang="en-US" sz="2400" dirty="0" err="1"/>
              <a:t>rsum</a:t>
            </a:r>
            <a:r>
              <a:rPr lang="en-US" sz="2400" dirty="0"/>
              <a:t> == 1, break</a:t>
            </a:r>
          </a:p>
          <a:p>
            <a:r>
              <a:rPr lang="en-US" sz="2400" dirty="0"/>
              <a:t>    end</a:t>
            </a:r>
          </a:p>
          <a:p>
            <a:r>
              <a:rPr lang="en-US" sz="2400" dirty="0"/>
              <a:t>end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rsum</a:t>
            </a:r>
            <a:r>
              <a:rPr lang="en-US" sz="2400" dirty="0"/>
              <a:t>)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cnt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996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192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what is going on?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Math on the computer is not the same as Math in your Math classes!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Finite precision representation of numbers on the computer.</a:t>
            </a:r>
          </a:p>
        </p:txBody>
      </p:sp>
    </p:spTree>
    <p:extLst>
      <p:ext uri="{BB962C8B-B14F-4D97-AF65-F5344CB8AC3E}">
        <p14:creationId xmlns:p14="http://schemas.microsoft.com/office/powerpoint/2010/main" val="273210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what is going on?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Something we already know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1/3 is never ending decimal number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If you are forced to write it as a decimal number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3*0.3333333</a:t>
            </a:r>
            <a:r>
              <a:rPr lang="mr-IN" sz="3200" dirty="0" smtClean="0">
                <a:latin typeface="Papyrus"/>
                <a:cs typeface="Papyrus"/>
              </a:rPr>
              <a:t>…</a:t>
            </a:r>
            <a:endParaRPr lang="en-US" sz="3200" dirty="0" smtClean="0">
              <a:latin typeface="Papyrus"/>
              <a:cs typeface="Papyrus"/>
            </a:endParaRP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To however many digits (but finite) you want you will not get 1.</a:t>
            </a:r>
          </a:p>
        </p:txBody>
      </p:sp>
    </p:spTree>
    <p:extLst>
      <p:ext uri="{BB962C8B-B14F-4D97-AF65-F5344CB8AC3E}">
        <p14:creationId xmlns:p14="http://schemas.microsoft.com/office/powerpoint/2010/main" val="2339376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76" y="182226"/>
            <a:ext cx="914400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what is going on?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Papyrus"/>
                <a:cs typeface="Papyrus"/>
              </a:rPr>
              <a:t>C</a:t>
            </a:r>
            <a:r>
              <a:rPr lang="en-US" sz="3200" dirty="0" smtClean="0">
                <a:latin typeface="Papyrus"/>
                <a:cs typeface="Papyrus"/>
              </a:rPr>
              <a:t>omputer does things in base 2, not base 10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In base 2, both 1/3 and 1/10 are both never ending decimals.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effect is one form of round-off error.</a:t>
            </a:r>
            <a:endParaRPr lang="en-US" sz="3200" dirty="0">
              <a:latin typeface="Papyrus"/>
              <a:cs typeface="Papyrus"/>
            </a:endParaRP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2400" dirty="0" smtClean="0">
                <a:latin typeface="Papyrus"/>
                <a:cs typeface="Papyrus"/>
              </a:rPr>
              <a:t>Comment (bad joke):</a:t>
            </a:r>
          </a:p>
          <a:p>
            <a:pPr algn="ctr"/>
            <a:endParaRPr lang="en-US" sz="2400" dirty="0" smtClean="0">
              <a:latin typeface="Papyrus"/>
              <a:cs typeface="Papyrus"/>
            </a:endParaRPr>
          </a:p>
          <a:p>
            <a:pPr algn="ctr"/>
            <a:r>
              <a:rPr lang="en-US" sz="2400" dirty="0" smtClean="0">
                <a:latin typeface="Papyrus"/>
                <a:cs typeface="Papyrus"/>
              </a:rPr>
              <a:t>There are 10 kinds of people</a:t>
            </a:r>
          </a:p>
          <a:p>
            <a:pPr algn="ctr"/>
            <a:r>
              <a:rPr lang="en-US" sz="2400" dirty="0" smtClean="0">
                <a:latin typeface="Papyrus"/>
                <a:cs typeface="Papyrus"/>
              </a:rPr>
              <a:t>• those who know binary.</a:t>
            </a:r>
          </a:p>
          <a:p>
            <a:pPr algn="ctr"/>
            <a:r>
              <a:rPr lang="en-US" sz="2400" dirty="0" smtClean="0">
                <a:latin typeface="Papyrus"/>
                <a:cs typeface="Papyrus"/>
              </a:rPr>
              <a:t>• those who don’t.</a:t>
            </a:r>
          </a:p>
        </p:txBody>
      </p:sp>
    </p:spTree>
    <p:extLst>
      <p:ext uri="{BB962C8B-B14F-4D97-AF65-F5344CB8AC3E}">
        <p14:creationId xmlns:p14="http://schemas.microsoft.com/office/powerpoint/2010/main" val="217743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86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– you will rarely get floating point ("real”, non integer) numbers to be "equal" on the computer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(can always get integers to be equal, count how many times you do a loop for example, can test for equals and it will always work)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Two kinds of numbers in non-MATLAB world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Integer – counting numbers.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Floating point – subset of rational numbers.</a:t>
            </a:r>
          </a:p>
        </p:txBody>
      </p:sp>
    </p:spTree>
    <p:extLst>
      <p:ext uri="{BB962C8B-B14F-4D97-AF65-F5344CB8AC3E}">
        <p14:creationId xmlns:p14="http://schemas.microsoft.com/office/powerpoint/2010/main" val="136109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Integers on computer are pretty much simple base 2 numbers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(actually it is a little bit more complicated to handle + and – without wasting a bit to store sign, but detail we don't need now).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Floating point “Real” numbers (non round, non integer) need something more complicated.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Based on regular way we write numbers, plus scientific notation.</a:t>
            </a:r>
          </a:p>
        </p:txBody>
      </p:sp>
    </p:spTree>
    <p:extLst>
      <p:ext uri="{BB962C8B-B14F-4D97-AF65-F5344CB8AC3E}">
        <p14:creationId xmlns:p14="http://schemas.microsoft.com/office/powerpoint/2010/main" val="217552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what is this?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10.1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Ten and one tenth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(or two and a half?)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With the idea of zero (incredibly important) and positional notation this is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1x10</a:t>
            </a:r>
            <a:r>
              <a:rPr lang="en-US" sz="3200" baseline="30000" dirty="0" smtClean="0">
                <a:latin typeface="Papyrus"/>
                <a:cs typeface="Papyrus"/>
              </a:rPr>
              <a:t>1</a:t>
            </a:r>
            <a:r>
              <a:rPr lang="en-US" sz="3200" dirty="0" smtClean="0">
                <a:latin typeface="Papyrus"/>
                <a:cs typeface="Papyrus"/>
              </a:rPr>
              <a:t>+0*10</a:t>
            </a:r>
            <a:r>
              <a:rPr lang="en-US" sz="3200" baseline="30000" dirty="0" smtClean="0">
                <a:latin typeface="Papyrus"/>
                <a:cs typeface="Papyrus"/>
              </a:rPr>
              <a:t>0</a:t>
            </a:r>
            <a:r>
              <a:rPr lang="en-US" sz="3200" dirty="0" smtClean="0">
                <a:latin typeface="Papyrus"/>
                <a:cs typeface="Papyrus"/>
              </a:rPr>
              <a:t>+1*10</a:t>
            </a:r>
            <a:r>
              <a:rPr lang="en-US" sz="3200" baseline="30000" dirty="0" smtClean="0">
                <a:latin typeface="Papyrus"/>
                <a:cs typeface="Papyrus"/>
              </a:rPr>
              <a:t>-1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(or 1x2</a:t>
            </a:r>
            <a:r>
              <a:rPr lang="en-US" sz="3200" baseline="30000" dirty="0" smtClean="0">
                <a:latin typeface="Papyrus"/>
                <a:cs typeface="Papyrus"/>
              </a:rPr>
              <a:t>1</a:t>
            </a:r>
            <a:r>
              <a:rPr lang="en-US" sz="3200" dirty="0">
                <a:latin typeface="Papyrus"/>
                <a:cs typeface="Papyrus"/>
              </a:rPr>
              <a:t>+0</a:t>
            </a:r>
            <a:r>
              <a:rPr lang="en-US" sz="3200" dirty="0" smtClean="0">
                <a:latin typeface="Papyrus"/>
                <a:cs typeface="Papyrus"/>
              </a:rPr>
              <a:t>*2</a:t>
            </a:r>
            <a:r>
              <a:rPr lang="en-US" sz="3200" baseline="30000" dirty="0" smtClean="0">
                <a:latin typeface="Papyrus"/>
                <a:cs typeface="Papyrus"/>
              </a:rPr>
              <a:t>0</a:t>
            </a:r>
            <a:r>
              <a:rPr lang="en-US" sz="3200" dirty="0">
                <a:latin typeface="Papyrus"/>
                <a:cs typeface="Papyrus"/>
              </a:rPr>
              <a:t>+1</a:t>
            </a:r>
            <a:r>
              <a:rPr lang="en-US" sz="3200" dirty="0" smtClean="0">
                <a:latin typeface="Papyrus"/>
                <a:cs typeface="Papyrus"/>
              </a:rPr>
              <a:t>*2</a:t>
            </a:r>
            <a:r>
              <a:rPr lang="en-US" sz="3200" baseline="30000" dirty="0" smtClean="0">
                <a:latin typeface="Papyrus"/>
                <a:cs typeface="Papyrus"/>
              </a:rPr>
              <a:t>-1</a:t>
            </a:r>
            <a:r>
              <a:rPr lang="en-US" sz="3200" dirty="0">
                <a:latin typeface="Papyrus"/>
                <a:cs typeface="Papyrus"/>
              </a:rPr>
              <a:t>)</a:t>
            </a:r>
            <a:endParaRPr lang="en-US" sz="3200" baseline="300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0983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62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Intro to programming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 far our "programming" has been just using the computer or MATLAB as a big calculator.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We just gave it equations to evaluate.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computer does not get bored doing the same thing over and over in a loop (or multiplying matrices).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u="sng" dirty="0" smtClean="0">
                <a:latin typeface="Papyrus"/>
                <a:cs typeface="Papyrus"/>
              </a:rPr>
              <a:t>But what about situations where what we do next depends on the previous results.</a:t>
            </a:r>
          </a:p>
          <a:p>
            <a:pPr algn="ctr"/>
            <a:r>
              <a:rPr lang="en-US" sz="3200" u="sng" dirty="0" smtClean="0">
                <a:latin typeface="Papyrus"/>
                <a:cs typeface="Papyrus"/>
              </a:rPr>
              <a:t>Iterating to a solution for example.</a:t>
            </a:r>
            <a:endParaRPr lang="en-US" sz="3200" u="sng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674522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5315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On the computer we represent non integer numbers in something called floating point.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It is in base 2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-1</a:t>
            </a:r>
            <a:r>
              <a:rPr lang="en-US" sz="3200" baseline="30000" dirty="0" smtClean="0">
                <a:latin typeface="Papyrus"/>
                <a:cs typeface="Papyrus"/>
              </a:rPr>
              <a:t>s</a:t>
            </a:r>
            <a:r>
              <a:rPr lang="en-US" sz="3200" dirty="0" smtClean="0">
                <a:latin typeface="Papyrus"/>
                <a:cs typeface="Papyrus"/>
              </a:rPr>
              <a:t> x (</a:t>
            </a:r>
            <a:r>
              <a:rPr lang="en-US" sz="3200" dirty="0" err="1" smtClean="0">
                <a:latin typeface="Papyrus"/>
                <a:cs typeface="Papyrus"/>
              </a:rPr>
              <a:t>a.b</a:t>
            </a:r>
            <a:r>
              <a:rPr lang="en-US" sz="3200" dirty="0" smtClean="0">
                <a:latin typeface="Papyrus"/>
                <a:cs typeface="Papyrus"/>
              </a:rPr>
              <a:t>) x 2</a:t>
            </a:r>
            <a:r>
              <a:rPr lang="en-US" sz="3200" baseline="30000" dirty="0" smtClean="0">
                <a:latin typeface="Papyrus"/>
                <a:cs typeface="Papyrus"/>
              </a:rPr>
              <a:t>n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Where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 is one of 0 or 1</a:t>
            </a:r>
          </a:p>
          <a:p>
            <a:pPr algn="ctr"/>
            <a:r>
              <a:rPr lang="en-US" sz="3200" dirty="0" err="1" smtClean="0">
                <a:latin typeface="Papyrus"/>
                <a:cs typeface="Papyrus"/>
              </a:rPr>
              <a:t>a.b</a:t>
            </a:r>
            <a:r>
              <a:rPr lang="en-US" sz="3200" dirty="0" smtClean="0">
                <a:latin typeface="Papyrus"/>
                <a:cs typeface="Papyrus"/>
              </a:rPr>
              <a:t> is a number with m total digits and an assumed decimal point (who's position is in a predetermined place)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 n is an n digit exponent.</a:t>
            </a:r>
          </a:p>
        </p:txBody>
      </p:sp>
    </p:spTree>
    <p:extLst>
      <p:ext uri="{BB962C8B-B14F-4D97-AF65-F5344CB8AC3E}">
        <p14:creationId xmlns:p14="http://schemas.microsoft.com/office/powerpoint/2010/main" val="180707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34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So we have m digits to specify the number (this determines the precision of our numbers).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With m base two digits we can count from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0 to 2</a:t>
            </a:r>
            <a:r>
              <a:rPr lang="en-US" sz="3200" baseline="30000" dirty="0" smtClean="0">
                <a:latin typeface="Papyrus"/>
                <a:cs typeface="Papyrus"/>
              </a:rPr>
              <a:t>n-1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 for m=3, I can count from 0 to 7, a total of 8 values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000,001, 010, 011, 100, 101, 110, 111</a:t>
            </a:r>
          </a:p>
        </p:txBody>
      </p:sp>
    </p:spTree>
    <p:extLst>
      <p:ext uri="{BB962C8B-B14F-4D97-AF65-F5344CB8AC3E}">
        <p14:creationId xmlns:p14="http://schemas.microsoft.com/office/powerpoint/2010/main" val="181830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868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And we have n digits to specify the exponent.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So we get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 number with n significant base 2 digits followed by 2 raised to some power.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This is just scientific notation (in base 2) with a stated number of significant digits.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We need to pick n and m.</a:t>
            </a:r>
          </a:p>
        </p:txBody>
      </p:sp>
    </p:spTree>
    <p:extLst>
      <p:ext uri="{BB962C8B-B14F-4D97-AF65-F5344CB8AC3E}">
        <p14:creationId xmlns:p14="http://schemas.microsoft.com/office/powerpoint/2010/main" val="254932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26843"/>
            <a:ext cx="9144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To make using memory easier the bits (base 2 digits, a 0 or 1) are organized into larger units that are typically handled together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Byte – 8 bits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Word – 2 bytes (16 bits,</a:t>
            </a:r>
            <a:r>
              <a:rPr lang="en-US" sz="3200" dirty="0">
                <a:latin typeface="Papyrus"/>
                <a:cs typeface="Papyrus"/>
              </a:rPr>
              <a:t> </a:t>
            </a:r>
            <a:r>
              <a:rPr lang="en-US" sz="3200" dirty="0" smtClean="0">
                <a:latin typeface="Papyrus"/>
                <a:cs typeface="Papyrus"/>
              </a:rPr>
              <a:t>early computers)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Word – 4 bytes (current computers)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(taking the mouth analogy too far a nibble is 4 bits)</a:t>
            </a:r>
          </a:p>
        </p:txBody>
      </p:sp>
    </p:spTree>
    <p:extLst>
      <p:ext uri="{BB962C8B-B14F-4D97-AF65-F5344CB8AC3E}">
        <p14:creationId xmlns:p14="http://schemas.microsoft.com/office/powerpoint/2010/main" val="136939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6758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A single precision floating point number is made up of 4 bytes (32 bits) (by convention)with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 sign bit for the number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number part (called the mantissa) with 23 bits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 exponent with 8 bits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And it is known as </a:t>
            </a:r>
            <a:r>
              <a:rPr lang="en-US" sz="3200" u="sng" dirty="0" smtClean="0">
                <a:latin typeface="Papyrus"/>
                <a:cs typeface="Papyrus"/>
              </a:rPr>
              <a:t>single</a:t>
            </a:r>
            <a:r>
              <a:rPr lang="en-US" sz="3200" dirty="0" smtClean="0">
                <a:latin typeface="Papyrus"/>
                <a:cs typeface="Papyrus"/>
              </a:rPr>
              <a:t> precision floating point.</a:t>
            </a:r>
          </a:p>
        </p:txBody>
      </p:sp>
    </p:spTree>
    <p:extLst>
      <p:ext uri="{BB962C8B-B14F-4D97-AF65-F5344CB8AC3E}">
        <p14:creationId xmlns:p14="http://schemas.microsoft.com/office/powerpoint/2010/main" val="3597146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6117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does all arithmetic in </a:t>
            </a:r>
            <a:r>
              <a:rPr lang="en-US" sz="3200" u="sng" dirty="0" smtClean="0">
                <a:latin typeface="Papyrus"/>
                <a:cs typeface="Papyrus"/>
              </a:rPr>
              <a:t>double </a:t>
            </a:r>
            <a:r>
              <a:rPr lang="en-US" sz="3200" dirty="0" smtClean="0">
                <a:latin typeface="Papyrus"/>
                <a:cs typeface="Papyrus"/>
              </a:rPr>
              <a:t>precision floating point arithmetic.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(another thing that slows MATLAB down, integer arithmetic is faster – gets done in the </a:t>
            </a:r>
            <a:r>
              <a:rPr lang="en-US" sz="3200" dirty="0" err="1" smtClean="0">
                <a:latin typeface="Papyrus"/>
                <a:cs typeface="Papyrus"/>
              </a:rPr>
              <a:t>cpu</a:t>
            </a:r>
            <a:r>
              <a:rPr lang="en-US" sz="3200" dirty="0" smtClean="0">
                <a:latin typeface="Papyrus"/>
                <a:cs typeface="Papyrus"/>
              </a:rPr>
              <a:t>, floating point arithmetic is slow – has to go to the floating point processor).</a:t>
            </a:r>
          </a:p>
        </p:txBody>
      </p:sp>
    </p:spTree>
    <p:extLst>
      <p:ext uri="{BB962C8B-B14F-4D97-AF65-F5344CB8AC3E}">
        <p14:creationId xmlns:p14="http://schemas.microsoft.com/office/powerpoint/2010/main" val="575239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MATLAB uses double precision floating point.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Take what we had before, but "double" everything. 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Use 8 words (64 bits) with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 sign bit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52 mantissa bits</a:t>
            </a:r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11 exponent bits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Gives more significant digits and larger range of exponents.</a:t>
            </a:r>
          </a:p>
        </p:txBody>
      </p:sp>
    </p:spTree>
    <p:extLst>
      <p:ext uri="{BB962C8B-B14F-4D97-AF65-F5344CB8AC3E}">
        <p14:creationId xmlns:p14="http://schemas.microsoft.com/office/powerpoint/2010/main" val="834010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6917"/>
            <a:ext cx="9144000" cy="6771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b="1" dirty="0"/>
              <a:t>Table of Factorials 1! - 30!</a:t>
            </a:r>
            <a:r>
              <a:rPr lang="is-IS" sz="1400" dirty="0"/>
              <a:t/>
            </a:r>
            <a:br>
              <a:rPr lang="is-IS" sz="1400" dirty="0"/>
            </a:br>
            <a:r>
              <a:rPr lang="is-IS" sz="1400" dirty="0"/>
              <a:t>01! = 1 </a:t>
            </a:r>
            <a:endParaRPr lang="is-IS" sz="1400" dirty="0" smtClean="0"/>
          </a:p>
          <a:p>
            <a:r>
              <a:rPr lang="is-IS" sz="1400" dirty="0" smtClean="0"/>
              <a:t>02</a:t>
            </a:r>
            <a:r>
              <a:rPr lang="is-IS" sz="1400" dirty="0"/>
              <a:t>! = 2 </a:t>
            </a:r>
            <a:endParaRPr lang="is-IS" sz="1400" dirty="0" smtClean="0"/>
          </a:p>
          <a:p>
            <a:r>
              <a:rPr lang="is-IS" sz="1400" dirty="0" smtClean="0"/>
              <a:t>03</a:t>
            </a:r>
            <a:r>
              <a:rPr lang="is-IS" sz="1400" dirty="0"/>
              <a:t>! = 6 </a:t>
            </a:r>
            <a:endParaRPr lang="is-IS" sz="1400" dirty="0" smtClean="0"/>
          </a:p>
          <a:p>
            <a:r>
              <a:rPr lang="is-IS" sz="1400" dirty="0" smtClean="0"/>
              <a:t>04</a:t>
            </a:r>
            <a:r>
              <a:rPr lang="is-IS" sz="1400" dirty="0"/>
              <a:t>! = 24 </a:t>
            </a:r>
            <a:endParaRPr lang="is-IS" sz="1400" dirty="0" smtClean="0"/>
          </a:p>
          <a:p>
            <a:r>
              <a:rPr lang="is-IS" sz="1400" dirty="0" smtClean="0"/>
              <a:t>05</a:t>
            </a:r>
            <a:r>
              <a:rPr lang="is-IS" sz="1400" dirty="0"/>
              <a:t>! = 120 </a:t>
            </a:r>
            <a:endParaRPr lang="is-IS" sz="1400" dirty="0" smtClean="0"/>
          </a:p>
          <a:p>
            <a:r>
              <a:rPr lang="is-IS" sz="1400" dirty="0" smtClean="0"/>
              <a:t>06</a:t>
            </a:r>
            <a:r>
              <a:rPr lang="is-IS" sz="1400" dirty="0"/>
              <a:t>! = 720 </a:t>
            </a:r>
            <a:endParaRPr lang="is-IS" sz="1400" dirty="0" smtClean="0"/>
          </a:p>
          <a:p>
            <a:r>
              <a:rPr lang="is-IS" sz="1400" dirty="0" smtClean="0"/>
              <a:t>07</a:t>
            </a:r>
            <a:r>
              <a:rPr lang="is-IS" sz="1400" dirty="0"/>
              <a:t>! = 5040 </a:t>
            </a:r>
            <a:endParaRPr lang="is-IS" sz="1400" dirty="0" smtClean="0"/>
          </a:p>
          <a:p>
            <a:r>
              <a:rPr lang="is-IS" sz="1400" dirty="0" smtClean="0"/>
              <a:t>08</a:t>
            </a:r>
            <a:r>
              <a:rPr lang="is-IS" sz="1400" dirty="0"/>
              <a:t>! = 40320 </a:t>
            </a:r>
            <a:endParaRPr lang="is-IS" sz="1400" dirty="0" smtClean="0"/>
          </a:p>
          <a:p>
            <a:r>
              <a:rPr lang="is-IS" sz="1400" dirty="0" smtClean="0"/>
              <a:t>09</a:t>
            </a:r>
            <a:r>
              <a:rPr lang="is-IS" sz="1400" dirty="0"/>
              <a:t>! = 362880 </a:t>
            </a:r>
            <a:endParaRPr lang="is-IS" sz="1400" dirty="0" smtClean="0"/>
          </a:p>
          <a:p>
            <a:r>
              <a:rPr lang="is-IS" sz="1400" dirty="0" smtClean="0"/>
              <a:t>10</a:t>
            </a:r>
            <a:r>
              <a:rPr lang="is-IS" sz="1400" dirty="0"/>
              <a:t>! = 3628800 </a:t>
            </a:r>
            <a:endParaRPr lang="is-IS" sz="1400" dirty="0" smtClean="0"/>
          </a:p>
          <a:p>
            <a:r>
              <a:rPr lang="is-IS" sz="1400" dirty="0" smtClean="0"/>
              <a:t>11</a:t>
            </a:r>
            <a:r>
              <a:rPr lang="is-IS" sz="1400" dirty="0"/>
              <a:t>! = 39916800 </a:t>
            </a:r>
            <a:endParaRPr lang="is-IS" sz="1400" dirty="0" smtClean="0"/>
          </a:p>
          <a:p>
            <a:r>
              <a:rPr lang="is-IS" sz="1400" dirty="0" smtClean="0"/>
              <a:t>12</a:t>
            </a:r>
            <a:r>
              <a:rPr lang="is-IS" sz="1400" dirty="0"/>
              <a:t>! = 479001600 </a:t>
            </a:r>
            <a:endParaRPr lang="is-IS" sz="1400" dirty="0" smtClean="0"/>
          </a:p>
          <a:p>
            <a:r>
              <a:rPr lang="is-IS" sz="1400" dirty="0" smtClean="0"/>
              <a:t>13</a:t>
            </a:r>
            <a:r>
              <a:rPr lang="is-IS" sz="1400" dirty="0"/>
              <a:t>! = 6227020800 </a:t>
            </a:r>
            <a:endParaRPr lang="is-IS" sz="1400" dirty="0" smtClean="0"/>
          </a:p>
          <a:p>
            <a:r>
              <a:rPr lang="is-IS" sz="1400" dirty="0" smtClean="0"/>
              <a:t>14</a:t>
            </a:r>
            <a:r>
              <a:rPr lang="is-IS" sz="1400" dirty="0"/>
              <a:t>! = 87178291200 </a:t>
            </a:r>
            <a:endParaRPr lang="is-IS" sz="1400" dirty="0" smtClean="0"/>
          </a:p>
          <a:p>
            <a:r>
              <a:rPr lang="is-IS" sz="1400" dirty="0" smtClean="0"/>
              <a:t>15</a:t>
            </a:r>
            <a:r>
              <a:rPr lang="is-IS" sz="1400" dirty="0"/>
              <a:t>! = 1307674368000 </a:t>
            </a:r>
            <a:endParaRPr lang="is-IS" sz="1400" dirty="0" smtClean="0"/>
          </a:p>
          <a:p>
            <a:r>
              <a:rPr lang="is-IS" sz="1400" dirty="0" smtClean="0"/>
              <a:t>16</a:t>
            </a:r>
            <a:r>
              <a:rPr lang="is-IS" sz="1400" dirty="0"/>
              <a:t>! = 20922789888000 </a:t>
            </a:r>
            <a:endParaRPr lang="is-IS" sz="1400" dirty="0" smtClean="0"/>
          </a:p>
          <a:p>
            <a:r>
              <a:rPr lang="is-IS" sz="1400" dirty="0" smtClean="0"/>
              <a:t>17</a:t>
            </a:r>
            <a:r>
              <a:rPr lang="is-IS" sz="1400" dirty="0"/>
              <a:t>! = 355687428096000 </a:t>
            </a:r>
            <a:endParaRPr lang="is-IS" sz="1400" dirty="0" smtClean="0"/>
          </a:p>
          <a:p>
            <a:r>
              <a:rPr lang="is-IS" sz="1400" dirty="0" smtClean="0"/>
              <a:t>18</a:t>
            </a:r>
            <a:r>
              <a:rPr lang="is-IS" sz="1400" dirty="0"/>
              <a:t>! = 640237370572800</a:t>
            </a:r>
            <a:r>
              <a:rPr lang="is-IS" sz="1400" dirty="0">
                <a:solidFill>
                  <a:srgbClr val="FF0000"/>
                </a:solidFill>
              </a:rPr>
              <a:t>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19</a:t>
            </a:r>
            <a:r>
              <a:rPr lang="is-IS" sz="1400" dirty="0"/>
              <a:t>! = 121645100408832</a:t>
            </a:r>
            <a:r>
              <a:rPr lang="is-IS" sz="1400" dirty="0">
                <a:solidFill>
                  <a:srgbClr val="FF0000"/>
                </a:solidFill>
              </a:rPr>
              <a:t>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20</a:t>
            </a:r>
            <a:r>
              <a:rPr lang="is-IS" sz="1400" dirty="0"/>
              <a:t>! = 243290200817664</a:t>
            </a:r>
            <a:r>
              <a:rPr lang="is-IS" sz="1400" dirty="0">
                <a:solidFill>
                  <a:srgbClr val="FF0000"/>
                </a:solidFill>
              </a:rPr>
              <a:t>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21</a:t>
            </a:r>
            <a:r>
              <a:rPr lang="is-IS" sz="1400" dirty="0"/>
              <a:t>! = 510909421717094</a:t>
            </a:r>
            <a:r>
              <a:rPr lang="is-IS" sz="1400" dirty="0">
                <a:solidFill>
                  <a:srgbClr val="FF0000"/>
                </a:solidFill>
              </a:rPr>
              <a:t>40000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22</a:t>
            </a:r>
            <a:r>
              <a:rPr lang="is-IS" sz="1400" dirty="0"/>
              <a:t>! = 112400072777760</a:t>
            </a:r>
            <a:r>
              <a:rPr lang="is-IS" sz="1400" dirty="0">
                <a:solidFill>
                  <a:srgbClr val="FF0000"/>
                </a:solidFill>
              </a:rPr>
              <a:t>7680000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23</a:t>
            </a:r>
            <a:r>
              <a:rPr lang="is-IS" sz="1400" dirty="0"/>
              <a:t>! = 258520167388849</a:t>
            </a:r>
            <a:r>
              <a:rPr lang="is-IS" sz="1400" dirty="0">
                <a:solidFill>
                  <a:srgbClr val="FF0000"/>
                </a:solidFill>
              </a:rPr>
              <a:t>76640000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24</a:t>
            </a:r>
            <a:r>
              <a:rPr lang="is-IS" sz="1400" dirty="0"/>
              <a:t>! = 620448401733239</a:t>
            </a:r>
            <a:r>
              <a:rPr lang="is-IS" sz="1400" dirty="0">
                <a:solidFill>
                  <a:srgbClr val="FF0000"/>
                </a:solidFill>
              </a:rPr>
              <a:t>439360000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25</a:t>
            </a:r>
            <a:r>
              <a:rPr lang="is-IS" sz="1400" dirty="0"/>
              <a:t>! = 155112100433309</a:t>
            </a:r>
            <a:r>
              <a:rPr lang="is-IS" sz="1400" dirty="0">
                <a:solidFill>
                  <a:srgbClr val="FF0000"/>
                </a:solidFill>
              </a:rPr>
              <a:t>85984000000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26</a:t>
            </a:r>
            <a:r>
              <a:rPr lang="is-IS" sz="1400" dirty="0"/>
              <a:t>! = 403291461126605</a:t>
            </a:r>
            <a:r>
              <a:rPr lang="is-IS" sz="1400" dirty="0">
                <a:solidFill>
                  <a:srgbClr val="FF0000"/>
                </a:solidFill>
              </a:rPr>
              <a:t>635584000000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27</a:t>
            </a:r>
            <a:r>
              <a:rPr lang="is-IS" sz="1400" dirty="0"/>
              <a:t>! = 108888694504183</a:t>
            </a:r>
            <a:r>
              <a:rPr lang="is-IS" sz="1400" dirty="0">
                <a:solidFill>
                  <a:srgbClr val="FF0000"/>
                </a:solidFill>
              </a:rPr>
              <a:t>52160768000000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28</a:t>
            </a:r>
            <a:r>
              <a:rPr lang="is-IS" sz="1400" dirty="0"/>
              <a:t>! = 304888344611713</a:t>
            </a:r>
            <a:r>
              <a:rPr lang="is-IS" sz="1400" dirty="0">
                <a:solidFill>
                  <a:srgbClr val="FF0000"/>
                </a:solidFill>
              </a:rPr>
              <a:t>860501504000000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29</a:t>
            </a:r>
            <a:r>
              <a:rPr lang="is-IS" sz="1400" dirty="0"/>
              <a:t>! = 884176199373970</a:t>
            </a:r>
            <a:r>
              <a:rPr lang="is-IS" sz="1400" dirty="0">
                <a:solidFill>
                  <a:srgbClr val="FF0000"/>
                </a:solidFill>
              </a:rPr>
              <a:t>1954543616000000</a:t>
            </a:r>
            <a:r>
              <a:rPr lang="is-IS" sz="1400" dirty="0"/>
              <a:t> </a:t>
            </a:r>
            <a:endParaRPr lang="is-IS" sz="1400" dirty="0" smtClean="0"/>
          </a:p>
          <a:p>
            <a:r>
              <a:rPr lang="is-IS" sz="1400" dirty="0" smtClean="0"/>
              <a:t>30</a:t>
            </a:r>
            <a:r>
              <a:rPr lang="is-IS" sz="1400" dirty="0"/>
              <a:t>! = 265252859812191</a:t>
            </a:r>
            <a:r>
              <a:rPr lang="is-IS" sz="1400" dirty="0">
                <a:solidFill>
                  <a:srgbClr val="FF0000"/>
                </a:solidFill>
              </a:rPr>
              <a:t>058636308480000000</a:t>
            </a:r>
            <a:r>
              <a:rPr lang="is-IS" sz="14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5334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help factorial</a:t>
            </a:r>
          </a:p>
          <a:p>
            <a:r>
              <a:rPr lang="es-AR" dirty="0"/>
              <a:t> factorial Factorial function.</a:t>
            </a:r>
          </a:p>
          <a:p>
            <a:r>
              <a:rPr lang="es-AR" dirty="0"/>
              <a:t>    factorial(N) for scalar N, is the product of all the integers from 1 to N,</a:t>
            </a:r>
          </a:p>
          <a:p>
            <a:r>
              <a:rPr lang="es-AR" dirty="0"/>
              <a:t>    i.e. prod(1:N). When N is an N-D matrix, factorial(N) is the factorial for</a:t>
            </a:r>
          </a:p>
          <a:p>
            <a:r>
              <a:rPr lang="es-AR" dirty="0"/>
              <a:t>    each element of N.  Since double precision numbers only have about</a:t>
            </a:r>
          </a:p>
          <a:p>
            <a:r>
              <a:rPr lang="es-AR" dirty="0"/>
              <a:t>    15 digits, the answer is only accurate for N &lt;= 21. For larger N,</a:t>
            </a:r>
          </a:p>
          <a:p>
            <a:r>
              <a:rPr lang="es-AR" dirty="0"/>
              <a:t>    the answer will have the correct order of magnitude, and is accurate for </a:t>
            </a:r>
          </a:p>
          <a:p>
            <a:r>
              <a:rPr lang="es-AR" dirty="0"/>
              <a:t>    the first 15 digits.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57600" y="3048000"/>
            <a:ext cx="533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dirty="0" smtClean="0">
                <a:latin typeface="Papyrus"/>
                <a:cs typeface="Papyrus"/>
              </a:rPr>
              <a:t>Brings up another kind of round off error, you can add anything less than </a:t>
            </a:r>
            <a:r>
              <a:rPr lang="es-AR" sz="3200" dirty="0" smtClean="0">
                <a:latin typeface="Courier"/>
                <a:cs typeface="Courier"/>
              </a:rPr>
              <a:t>18!</a:t>
            </a:r>
            <a:r>
              <a:rPr lang="es-AR" sz="3200" dirty="0" smtClean="0">
                <a:latin typeface="Papyrus"/>
                <a:cs typeface="Papyrus"/>
              </a:rPr>
              <a:t> to </a:t>
            </a:r>
            <a:r>
              <a:rPr lang="es-AR" sz="3200" dirty="0" smtClean="0">
                <a:latin typeface="Courier"/>
                <a:cs typeface="Courier"/>
              </a:rPr>
              <a:t>30!</a:t>
            </a:r>
            <a:r>
              <a:rPr lang="es-AR" sz="3200" dirty="0" smtClean="0">
                <a:latin typeface="Papyrus"/>
                <a:cs typeface="Papyrus"/>
              </a:rPr>
              <a:t> and the sum will not change as you are not keeping enough digits.</a:t>
            </a:r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767508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73758"/>
            <a:ext cx="9144000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Continuing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 try this (</a:t>
            </a:r>
            <a:r>
              <a:rPr lang="en-US" sz="3200" dirty="0" smtClean="0">
                <a:latin typeface="Courier"/>
                <a:cs typeface="Courier"/>
              </a:rPr>
              <a:t>counter v3 m file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endParaRPr lang="en-US" sz="3200" dirty="0">
              <a:latin typeface="Papyrus"/>
              <a:cs typeface="Papyrus"/>
            </a:endParaRPr>
          </a:p>
          <a:p>
            <a:r>
              <a:rPr lang="en-US" dirty="0">
                <a:latin typeface="Courier"/>
                <a:cs typeface="Courier"/>
              </a:rPr>
              <a:t>x=0.1;</a:t>
            </a:r>
          </a:p>
          <a:p>
            <a:r>
              <a:rPr lang="en-US" dirty="0" err="1">
                <a:latin typeface="Courier"/>
                <a:cs typeface="Courier"/>
              </a:rPr>
              <a:t>maxloops</a:t>
            </a:r>
            <a:r>
              <a:rPr lang="en-US" dirty="0">
                <a:latin typeface="Courier"/>
                <a:cs typeface="Courier"/>
              </a:rPr>
              <a:t>=11;</a:t>
            </a:r>
          </a:p>
          <a:p>
            <a:r>
              <a:rPr lang="en-US" dirty="0" err="1">
                <a:latin typeface="Courier"/>
                <a:cs typeface="Courier"/>
              </a:rPr>
              <a:t>tsts</a:t>
            </a:r>
            <a:r>
              <a:rPr lang="en-US" dirty="0">
                <a:latin typeface="Courier"/>
                <a:cs typeface="Courier"/>
              </a:rPr>
              <a:t>=[1:maxloops]/10;</a:t>
            </a:r>
          </a:p>
          <a:p>
            <a:r>
              <a:rPr lang="en-US" dirty="0">
                <a:latin typeface="Courier"/>
                <a:cs typeface="Courier"/>
              </a:rPr>
              <a:t>for </a:t>
            </a:r>
            <a:r>
              <a:rPr lang="en-US" dirty="0" err="1">
                <a:latin typeface="Courier"/>
                <a:cs typeface="Courier"/>
              </a:rPr>
              <a:t>tst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tsts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rsum</a:t>
            </a:r>
            <a:r>
              <a:rPr lang="en-US" dirty="0">
                <a:latin typeface="Courier"/>
                <a:cs typeface="Courier"/>
              </a:rPr>
              <a:t>=0;</a:t>
            </a:r>
          </a:p>
          <a:p>
            <a:r>
              <a:rPr lang="en-US" dirty="0" err="1">
                <a:latin typeface="Courier"/>
                <a:cs typeface="Courier"/>
              </a:rPr>
              <a:t>cnt</a:t>
            </a:r>
            <a:r>
              <a:rPr lang="en-US" dirty="0">
                <a:latin typeface="Courier"/>
                <a:cs typeface="Courier"/>
              </a:rPr>
              <a:t>=0;</a:t>
            </a:r>
          </a:p>
          <a:p>
            <a:r>
              <a:rPr lang="en-US" dirty="0">
                <a:latin typeface="Courier"/>
                <a:cs typeface="Courier"/>
              </a:rPr>
              <a:t>display(</a:t>
            </a:r>
            <a:r>
              <a:rPr lang="en-US" dirty="0" err="1">
                <a:latin typeface="Courier"/>
                <a:cs typeface="Courier"/>
              </a:rPr>
              <a:t>strcat</a:t>
            </a:r>
            <a:r>
              <a:rPr lang="en-US" dirty="0">
                <a:latin typeface="Courier"/>
                <a:cs typeface="Courier"/>
              </a:rPr>
              <a:t>('</a:t>
            </a:r>
            <a:r>
              <a:rPr lang="en-US" dirty="0" err="1">
                <a:latin typeface="Courier"/>
                <a:cs typeface="Courier"/>
              </a:rPr>
              <a:t>tst</a:t>
            </a:r>
            <a:r>
              <a:rPr lang="en-US" dirty="0">
                <a:latin typeface="Courier"/>
                <a:cs typeface="Courier"/>
              </a:rPr>
              <a:t>=',num2str(</a:t>
            </a:r>
            <a:r>
              <a:rPr lang="en-US" dirty="0" err="1">
                <a:latin typeface="Courier"/>
                <a:cs typeface="Courier"/>
              </a:rPr>
              <a:t>tst</a:t>
            </a:r>
            <a:r>
              <a:rPr lang="en-US" dirty="0">
                <a:latin typeface="Courier"/>
                <a:cs typeface="Courier"/>
              </a:rPr>
              <a:t>),'-------------'))</a:t>
            </a:r>
          </a:p>
          <a:p>
            <a:r>
              <a:rPr lang="en-US" dirty="0">
                <a:latin typeface="Courier"/>
                <a:cs typeface="Courier"/>
              </a:rPr>
              <a:t>while 1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cnt</a:t>
            </a:r>
            <a:r>
              <a:rPr lang="en-US" dirty="0">
                <a:latin typeface="Courier"/>
                <a:cs typeface="Courier"/>
              </a:rPr>
              <a:t>=cnt+1;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rsum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rsum+x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testit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rsum-tst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if </a:t>
            </a:r>
            <a:r>
              <a:rPr lang="en-US" dirty="0" err="1">
                <a:latin typeface="Courier"/>
                <a:cs typeface="Courier"/>
              </a:rPr>
              <a:t>rsum</a:t>
            </a:r>
            <a:r>
              <a:rPr lang="en-US" dirty="0">
                <a:latin typeface="Courier"/>
                <a:cs typeface="Courier"/>
              </a:rPr>
              <a:t> == </a:t>
            </a:r>
            <a:r>
              <a:rPr lang="en-US" dirty="0" err="1">
                <a:latin typeface="Courier"/>
                <a:cs typeface="Courier"/>
              </a:rPr>
              <a:t>tst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	display('test met')</a:t>
            </a:r>
          </a:p>
          <a:p>
            <a:r>
              <a:rPr lang="en-US" dirty="0">
                <a:latin typeface="Courier"/>
                <a:cs typeface="Courier"/>
              </a:rPr>
              <a:t>	break</a:t>
            </a:r>
          </a:p>
          <a:p>
            <a:r>
              <a:rPr lang="en-US" dirty="0">
                <a:latin typeface="Courier"/>
                <a:cs typeface="Courier"/>
              </a:rPr>
              <a:t>    end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</a:p>
          <a:p>
            <a:r>
              <a:rPr lang="en-US" dirty="0">
                <a:latin typeface="Courier"/>
                <a:cs typeface="Courier"/>
              </a:rPr>
              <a:t>   </a:t>
            </a:r>
            <a:endParaRPr lang="es-AR" sz="2400" dirty="0" smtClean="0">
              <a:latin typeface="Papyrus"/>
              <a:cs typeface="Papyru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67200" y="3962400"/>
            <a:ext cx="510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if </a:t>
            </a:r>
            <a:r>
              <a:rPr lang="en-US" dirty="0" err="1">
                <a:latin typeface="Courier"/>
                <a:cs typeface="Courier"/>
              </a:rPr>
              <a:t>testit</a:t>
            </a:r>
            <a:r>
              <a:rPr lang="en-US" dirty="0">
                <a:latin typeface="Courier"/>
                <a:cs typeface="Courier"/>
              </a:rPr>
              <a:t> &gt; 0.0</a:t>
            </a:r>
          </a:p>
          <a:p>
            <a:r>
              <a:rPr lang="en-US" dirty="0">
                <a:latin typeface="Courier"/>
                <a:cs typeface="Courier"/>
              </a:rPr>
              <a:t>    display(</a:t>
            </a:r>
            <a:r>
              <a:rPr lang="en-US" dirty="0" err="1">
                <a:latin typeface="Courier"/>
                <a:cs typeface="Courier"/>
              </a:rPr>
              <a:t>strcat</a:t>
            </a:r>
            <a:r>
              <a:rPr lang="en-US" dirty="0">
                <a:latin typeface="Courier"/>
                <a:cs typeface="Courier"/>
              </a:rPr>
              <a:t>('</a:t>
            </a:r>
            <a:r>
              <a:rPr lang="en-US" dirty="0" err="1">
                <a:latin typeface="Courier"/>
                <a:cs typeface="Courier"/>
              </a:rPr>
              <a:t>rsum-tst</a:t>
            </a:r>
            <a:r>
              <a:rPr lang="en-US" dirty="0">
                <a:latin typeface="Courier"/>
                <a:cs typeface="Courier"/>
              </a:rPr>
              <a:t>=',num2str(</a:t>
            </a:r>
            <a:r>
              <a:rPr lang="en-US" dirty="0" err="1">
                <a:latin typeface="Courier"/>
                <a:cs typeface="Courier"/>
              </a:rPr>
              <a:t>testit</a:t>
            </a:r>
            <a:r>
              <a:rPr lang="en-US" dirty="0">
                <a:latin typeface="Courier"/>
                <a:cs typeface="Courier"/>
              </a:rPr>
              <a:t>)))</a:t>
            </a:r>
          </a:p>
          <a:p>
            <a:r>
              <a:rPr lang="en-US" dirty="0">
                <a:latin typeface="Courier"/>
                <a:cs typeface="Courier"/>
              </a:rPr>
              <a:t>	display('test not met - went positive')</a:t>
            </a:r>
          </a:p>
          <a:p>
            <a:r>
              <a:rPr lang="en-US" dirty="0">
                <a:latin typeface="Courier"/>
                <a:cs typeface="Courier"/>
              </a:rPr>
              <a:t>    break</a:t>
            </a:r>
          </a:p>
          <a:p>
            <a:r>
              <a:rPr lang="en-US" dirty="0">
                <a:latin typeface="Courier"/>
                <a:cs typeface="Courier"/>
              </a:rPr>
              <a:t>   end</a:t>
            </a:r>
          </a:p>
          <a:p>
            <a:r>
              <a:rPr lang="en-US" dirty="0">
                <a:latin typeface="Courier"/>
                <a:cs typeface="Courier"/>
              </a:rPr>
              <a:t>   </a:t>
            </a:r>
          </a:p>
          <a:p>
            <a:r>
              <a:rPr lang="en-US" dirty="0">
                <a:latin typeface="Courier"/>
                <a:cs typeface="Courier"/>
              </a:rPr>
              <a:t>end</a:t>
            </a:r>
          </a:p>
          <a:p>
            <a:r>
              <a:rPr lang="en-US" dirty="0">
                <a:latin typeface="Courier"/>
                <a:cs typeface="Courier"/>
              </a:rPr>
              <a:t>end</a:t>
            </a:r>
          </a:p>
          <a:p>
            <a:endParaRPr lang="es-AR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3276600" y="3657600"/>
            <a:ext cx="990600" cy="2971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9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6001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Continuing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solution for testing floating point numbers for equality is to -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test for small difference between calculation and test value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Oftentimes test value is the result of previous iteration in a loop (i.e. the answer has converged and is not changing).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 solution(</a:t>
            </a:r>
            <a:r>
              <a:rPr lang="en-US" sz="3200" dirty="0" smtClean="0">
                <a:latin typeface="Courier"/>
                <a:cs typeface="Courier"/>
              </a:rPr>
              <a:t>counter v4 m file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endParaRPr lang="es-AR" sz="24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44274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2" name="Freeform 60"/>
          <p:cNvSpPr>
            <a:spLocks/>
          </p:cNvSpPr>
          <p:nvPr/>
        </p:nvSpPr>
        <p:spPr bwMode="auto">
          <a:xfrm flipH="1">
            <a:off x="1600200" y="3124200"/>
            <a:ext cx="2286000" cy="381000"/>
          </a:xfrm>
          <a:custGeom>
            <a:avLst/>
            <a:gdLst>
              <a:gd name="T0" fmla="*/ 0 w 1344"/>
              <a:gd name="T1" fmla="*/ 0 h 240"/>
              <a:gd name="T2" fmla="*/ 1344 w 1344"/>
              <a:gd name="T3" fmla="*/ 0 h 240"/>
              <a:gd name="T4" fmla="*/ 1344 w 134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40">
                <a:moveTo>
                  <a:pt x="0" y="0"/>
                </a:moveTo>
                <a:lnTo>
                  <a:pt x="1344" y="0"/>
                </a:lnTo>
                <a:lnTo>
                  <a:pt x="134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27" name="Freeform 55"/>
          <p:cNvSpPr>
            <a:spLocks/>
          </p:cNvSpPr>
          <p:nvPr/>
        </p:nvSpPr>
        <p:spPr bwMode="auto">
          <a:xfrm>
            <a:off x="457200" y="2057400"/>
            <a:ext cx="2362200" cy="4495800"/>
          </a:xfrm>
          <a:custGeom>
            <a:avLst/>
            <a:gdLst>
              <a:gd name="T0" fmla="*/ 192 w 1776"/>
              <a:gd name="T1" fmla="*/ 0 h 2832"/>
              <a:gd name="T2" fmla="*/ 0 w 1776"/>
              <a:gd name="T3" fmla="*/ 0 h 2832"/>
              <a:gd name="T4" fmla="*/ 0 w 1776"/>
              <a:gd name="T5" fmla="*/ 2832 h 2832"/>
              <a:gd name="T6" fmla="*/ 1776 w 1776"/>
              <a:gd name="T7" fmla="*/ 2832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76" h="2832">
                <a:moveTo>
                  <a:pt x="192" y="0"/>
                </a:moveTo>
                <a:lnTo>
                  <a:pt x="0" y="0"/>
                </a:lnTo>
                <a:lnTo>
                  <a:pt x="0" y="2832"/>
                </a:lnTo>
                <a:lnTo>
                  <a:pt x="1776" y="28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28" name="Freeform 56"/>
          <p:cNvSpPr>
            <a:spLocks/>
          </p:cNvSpPr>
          <p:nvPr/>
        </p:nvSpPr>
        <p:spPr bwMode="auto">
          <a:xfrm>
            <a:off x="6324600" y="5562600"/>
            <a:ext cx="1371600" cy="990600"/>
          </a:xfrm>
          <a:custGeom>
            <a:avLst/>
            <a:gdLst>
              <a:gd name="T0" fmla="*/ 1056 w 1056"/>
              <a:gd name="T1" fmla="*/ 0 h 528"/>
              <a:gd name="T2" fmla="*/ 1056 w 1056"/>
              <a:gd name="T3" fmla="*/ 528 h 528"/>
              <a:gd name="T4" fmla="*/ 0 w 1056"/>
              <a:gd name="T5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56" h="528">
                <a:moveTo>
                  <a:pt x="1056" y="0"/>
                </a:moveTo>
                <a:lnTo>
                  <a:pt x="1056" y="528"/>
                </a:lnTo>
                <a:lnTo>
                  <a:pt x="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52400"/>
            <a:ext cx="8915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pt-BR" sz="2800" dirty="0">
                <a:solidFill>
                  <a:srgbClr val="FF00FF"/>
                </a:solidFill>
                <a:latin typeface="Comic Sans MS" charset="0"/>
              </a:rPr>
              <a:t>Flowchart For </a:t>
            </a:r>
            <a:r>
              <a:rPr lang="pt-BR" sz="2800" dirty="0" err="1">
                <a:solidFill>
                  <a:srgbClr val="FF00FF"/>
                </a:solidFill>
                <a:latin typeface="Comic Sans MS" charset="0"/>
              </a:rPr>
              <a:t>Problem</a:t>
            </a:r>
            <a:r>
              <a:rPr lang="pt-BR" sz="2800" dirty="0">
                <a:solidFill>
                  <a:srgbClr val="FF00FF"/>
                </a:solidFill>
                <a:latin typeface="Comic Sans MS" charset="0"/>
              </a:rPr>
              <a:t> </a:t>
            </a:r>
            <a:r>
              <a:rPr lang="pt-BR" sz="2800" dirty="0" err="1">
                <a:solidFill>
                  <a:srgbClr val="FF00FF"/>
                </a:solidFill>
                <a:latin typeface="Comic Sans MS" charset="0"/>
              </a:rPr>
              <a:t>Resolution</a:t>
            </a:r>
            <a:endParaRPr lang="pt-BR" sz="4000" dirty="0">
              <a:solidFill>
                <a:srgbClr val="FF00FF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2057400" cy="314325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0080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Don</a:t>
            </a:r>
            <a:r>
              <a:rPr lang="ja-JP" altLang="pt-BR" sz="1400" b="1">
                <a:solidFill>
                  <a:srgbClr val="FFFF00"/>
                </a:solidFill>
                <a:latin typeface="Arial"/>
              </a:rPr>
              <a:t>’</a:t>
            </a:r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t Mess With It!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743200" y="1220788"/>
            <a:ext cx="485229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rgbClr val="FF00FF"/>
                </a:solidFill>
                <a:latin typeface="Comic Sans MS" charset="0"/>
              </a:rPr>
              <a:t>YES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6096000" y="1144588"/>
            <a:ext cx="4301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NO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867400" y="2287588"/>
            <a:ext cx="485229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YES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581400" y="2971800"/>
            <a:ext cx="2057400" cy="314325"/>
          </a:xfrm>
          <a:prstGeom prst="rect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YOU IDIOT!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7716838" y="3278188"/>
            <a:ext cx="4301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 dirty="0">
                <a:solidFill>
                  <a:srgbClr val="FF00FF"/>
                </a:solidFill>
                <a:latin typeface="Comic Sans MS" charset="0"/>
              </a:rPr>
              <a:t>NO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6858000" y="3505200"/>
            <a:ext cx="1600200" cy="1295400"/>
          </a:xfrm>
          <a:prstGeom prst="diamond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FF99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Will it Blow Up</a:t>
            </a:r>
          </a:p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In Your Hands?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7640638" y="4878388"/>
            <a:ext cx="4301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NO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553200" y="5334000"/>
            <a:ext cx="2057400" cy="314325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0080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Look The Other Way</a:t>
            </a:r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838200" y="3505200"/>
            <a:ext cx="1600200" cy="1295400"/>
          </a:xfrm>
          <a:prstGeom prst="diamond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FF99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>
                <a:solidFill>
                  <a:srgbClr val="FFFF00"/>
                </a:solidFill>
                <a:latin typeface="Comic Sans MS" charset="0"/>
              </a:rPr>
              <a:t>Anyone Else</a:t>
            </a:r>
          </a:p>
          <a:p>
            <a:pPr algn="ctr"/>
            <a:r>
              <a:rPr lang="pt-BR" sz="1400">
                <a:solidFill>
                  <a:srgbClr val="FFFF00"/>
                </a:solidFill>
                <a:latin typeface="Comic Sans MS" charset="0"/>
              </a:rPr>
              <a:t>Knows?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3581400" y="3886200"/>
            <a:ext cx="2057400" cy="527050"/>
          </a:xfrm>
          <a:prstGeom prst="rect">
            <a:avLst/>
          </a:prstGeom>
          <a:gradFill rotWithShape="0">
            <a:gsLst>
              <a:gs pos="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You</a:t>
            </a:r>
            <a:r>
              <a:rPr lang="ja-JP" altLang="pt-BR" sz="1400" b="1">
                <a:solidFill>
                  <a:srgbClr val="FFFF00"/>
                </a:solidFill>
                <a:latin typeface="Arial"/>
              </a:rPr>
              <a:t>’</a:t>
            </a:r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re SCREWED!</a:t>
            </a: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H="1">
            <a:off x="5638800" y="4114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6019800" y="3887788"/>
            <a:ext cx="485229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YES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667000" y="3887788"/>
            <a:ext cx="485229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YES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600200" y="4878388"/>
            <a:ext cx="4301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NO</a:t>
            </a:r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1600200" y="4800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09600" y="5257800"/>
            <a:ext cx="2057400" cy="314325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0080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Hide It</a:t>
            </a:r>
          </a:p>
        </p:txBody>
      </p:sp>
      <p:sp>
        <p:nvSpPr>
          <p:cNvPr id="3105" name="AutoShape 33"/>
          <p:cNvSpPr>
            <a:spLocks noChangeArrowheads="1"/>
          </p:cNvSpPr>
          <p:nvPr/>
        </p:nvSpPr>
        <p:spPr bwMode="auto">
          <a:xfrm>
            <a:off x="3810000" y="4572000"/>
            <a:ext cx="1752600" cy="1447800"/>
          </a:xfrm>
          <a:prstGeom prst="diamond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FF99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Can You Blame </a:t>
            </a:r>
          </a:p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Someone Else?</a:t>
            </a: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4648200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3297238" y="5030788"/>
            <a:ext cx="4301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NO</a:t>
            </a:r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1600200" y="556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2819400" y="6324600"/>
            <a:ext cx="3429000" cy="533400"/>
          </a:xfrm>
          <a:prstGeom prst="rect">
            <a:avLst/>
          </a:prstGeom>
          <a:gradFill rotWithShape="0">
            <a:gsLst>
              <a:gs pos="0">
                <a:srgbClr val="008000"/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0080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800">
                <a:solidFill>
                  <a:srgbClr val="FFFF00"/>
                </a:solidFill>
                <a:latin typeface="Comic Sans MS" charset="0"/>
              </a:rPr>
              <a:t>NO PROBLEM!</a:t>
            </a:r>
          </a:p>
        </p:txBody>
      </p:sp>
      <p:sp>
        <p:nvSpPr>
          <p:cNvPr id="3113" name="Line 41"/>
          <p:cNvSpPr>
            <a:spLocks noChangeShapeType="1"/>
          </p:cNvSpPr>
          <p:nvPr/>
        </p:nvSpPr>
        <p:spPr bwMode="auto">
          <a:xfrm>
            <a:off x="4683125" y="609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4686300" y="6021388"/>
            <a:ext cx="441647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sz="1200">
                <a:solidFill>
                  <a:srgbClr val="FF00FF"/>
                </a:solidFill>
                <a:latin typeface="Comic Sans MS" charset="0"/>
              </a:rPr>
              <a:t>Yes</a:t>
            </a:r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5486400" y="1524000"/>
            <a:ext cx="2133600" cy="381000"/>
          </a:xfrm>
          <a:custGeom>
            <a:avLst/>
            <a:gdLst>
              <a:gd name="T0" fmla="*/ 0 w 1344"/>
              <a:gd name="T1" fmla="*/ 0 h 240"/>
              <a:gd name="T2" fmla="*/ 1344 w 1344"/>
              <a:gd name="T3" fmla="*/ 0 h 240"/>
              <a:gd name="T4" fmla="*/ 1344 w 134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40">
                <a:moveTo>
                  <a:pt x="0" y="0"/>
                </a:moveTo>
                <a:lnTo>
                  <a:pt x="1344" y="0"/>
                </a:lnTo>
                <a:lnTo>
                  <a:pt x="134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auto">
          <a:xfrm>
            <a:off x="2514600" y="4114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23" name="Freeform 51"/>
          <p:cNvSpPr>
            <a:spLocks/>
          </p:cNvSpPr>
          <p:nvPr/>
        </p:nvSpPr>
        <p:spPr bwMode="auto">
          <a:xfrm flipH="1">
            <a:off x="1676400" y="1524000"/>
            <a:ext cx="2286000" cy="381000"/>
          </a:xfrm>
          <a:custGeom>
            <a:avLst/>
            <a:gdLst>
              <a:gd name="T0" fmla="*/ 0 w 1344"/>
              <a:gd name="T1" fmla="*/ 0 h 240"/>
              <a:gd name="T2" fmla="*/ 1344 w 1344"/>
              <a:gd name="T3" fmla="*/ 0 h 240"/>
              <a:gd name="T4" fmla="*/ 1344 w 134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40">
                <a:moveTo>
                  <a:pt x="0" y="0"/>
                </a:moveTo>
                <a:lnTo>
                  <a:pt x="1344" y="0"/>
                </a:lnTo>
                <a:lnTo>
                  <a:pt x="134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886200" y="838200"/>
            <a:ext cx="1828800" cy="1447800"/>
          </a:xfrm>
          <a:prstGeom prst="diamond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accent2">
                      <a:gamma/>
                      <a:shade val="60000"/>
                      <a:invGamma/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30000"/>
              </a:lnSpc>
            </a:pPr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Is It Working?</a:t>
            </a:r>
          </a:p>
        </p:txBody>
      </p:sp>
      <p:sp>
        <p:nvSpPr>
          <p:cNvPr id="3124" name="Freeform 52"/>
          <p:cNvSpPr>
            <a:spLocks/>
          </p:cNvSpPr>
          <p:nvPr/>
        </p:nvSpPr>
        <p:spPr bwMode="auto">
          <a:xfrm flipH="1">
            <a:off x="4724400" y="2590800"/>
            <a:ext cx="2286000" cy="304800"/>
          </a:xfrm>
          <a:custGeom>
            <a:avLst/>
            <a:gdLst>
              <a:gd name="T0" fmla="*/ 0 w 1344"/>
              <a:gd name="T1" fmla="*/ 0 h 240"/>
              <a:gd name="T2" fmla="*/ 1344 w 1344"/>
              <a:gd name="T3" fmla="*/ 0 h 240"/>
              <a:gd name="T4" fmla="*/ 1344 w 1344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240">
                <a:moveTo>
                  <a:pt x="0" y="0"/>
                </a:moveTo>
                <a:lnTo>
                  <a:pt x="1344" y="0"/>
                </a:lnTo>
                <a:lnTo>
                  <a:pt x="134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858000" y="1905000"/>
            <a:ext cx="1600200" cy="1371600"/>
          </a:xfrm>
          <a:prstGeom prst="diamond">
            <a:avLst/>
          </a:prstGeom>
          <a:gradFill rotWithShape="0">
            <a:gsLst>
              <a:gs pos="0">
                <a:srgbClr val="FF9900"/>
              </a:gs>
              <a:gs pos="100000">
                <a:srgbClr val="FF9900">
                  <a:gamma/>
                  <a:shade val="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rgbClr val="FF9900">
                      <a:gamma/>
                      <a:shade val="60000"/>
                      <a:invGamma/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Did You Mess </a:t>
            </a:r>
          </a:p>
          <a:p>
            <a:pPr algn="ctr"/>
            <a:r>
              <a:rPr lang="pt-BR" sz="1400" b="1">
                <a:solidFill>
                  <a:srgbClr val="FFFF00"/>
                </a:solidFill>
                <a:latin typeface="Comic Sans MS" charset="0"/>
              </a:rPr>
              <a:t>With It?</a:t>
            </a:r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>
            <a:off x="7640638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30" name="Freeform 58"/>
          <p:cNvSpPr>
            <a:spLocks/>
          </p:cNvSpPr>
          <p:nvPr/>
        </p:nvSpPr>
        <p:spPr bwMode="auto">
          <a:xfrm>
            <a:off x="3124200" y="4267200"/>
            <a:ext cx="609600" cy="990600"/>
          </a:xfrm>
          <a:custGeom>
            <a:avLst/>
            <a:gdLst>
              <a:gd name="T0" fmla="*/ 384 w 384"/>
              <a:gd name="T1" fmla="*/ 624 h 624"/>
              <a:gd name="T2" fmla="*/ 0 w 384"/>
              <a:gd name="T3" fmla="*/ 624 h 624"/>
              <a:gd name="T4" fmla="*/ 0 w 384"/>
              <a:gd name="T5" fmla="*/ 0 h 624"/>
              <a:gd name="T6" fmla="*/ 240 w 384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4" h="624">
                <a:moveTo>
                  <a:pt x="384" y="624"/>
                </a:moveTo>
                <a:lnTo>
                  <a:pt x="0" y="624"/>
                </a:lnTo>
                <a:lnTo>
                  <a:pt x="0" y="0"/>
                </a:lnTo>
                <a:lnTo>
                  <a:pt x="240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>
            <a:off x="7620000" y="33067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01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COT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nimais perigosos - esvaziar li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1" dur="500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70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3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iências - esvaziar lixei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6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8" dur="500"/>
                                        <p:tgtEl>
                                          <p:spTgt spid="3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9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98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500"/>
                                        <p:tgtEl>
                                          <p:spTgt spid="3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5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1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27" presetID="4" presetClass="entr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9" dur="500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3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3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44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6" dur="500"/>
                                        <p:tgtEl>
                                          <p:spTgt spid="3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2" grpId="0" animBg="1"/>
      <p:bldP spid="3127" grpId="0" animBg="1"/>
      <p:bldP spid="3128" grpId="0" animBg="1"/>
      <p:bldP spid="3074" grpId="0" animBg="1" autoUpdateAnimBg="0"/>
      <p:bldP spid="3075" grpId="0" animBg="1" autoUpdateAnimBg="0"/>
      <p:bldP spid="3082" grpId="0" build="p" autoUpdateAnimBg="0" advAuto="1000"/>
      <p:bldP spid="3083" grpId="0" build="p" autoUpdateAnimBg="0" advAuto="2000"/>
      <p:bldP spid="3085" grpId="0" build="p" autoUpdateAnimBg="0" advAuto="2000"/>
      <p:bldP spid="3087" grpId="0" animBg="1" autoUpdateAnimBg="0"/>
      <p:bldP spid="3089" grpId="0" build="p" autoUpdateAnimBg="0" advAuto="2000"/>
      <p:bldP spid="3090" grpId="0" animBg="1" autoUpdateAnimBg="0"/>
      <p:bldP spid="3092" grpId="0" build="p" autoUpdateAnimBg="0" advAuto="1000"/>
      <p:bldP spid="3093" grpId="0" animBg="1" autoUpdateAnimBg="0"/>
      <p:bldP spid="3094" grpId="0" animBg="1" autoUpdateAnimBg="0"/>
      <p:bldP spid="3098" grpId="0" animBg="1" autoUpdateAnimBg="0"/>
      <p:bldP spid="3099" grpId="0" animBg="1"/>
      <p:bldP spid="3100" grpId="0" build="p" autoUpdateAnimBg="0" advAuto="2000"/>
      <p:bldP spid="3101" grpId="0" build="p" autoUpdateAnimBg="0" advAuto="1000"/>
      <p:bldP spid="3102" grpId="0" build="p" autoUpdateAnimBg="0" advAuto="2000"/>
      <p:bldP spid="3103" grpId="0" animBg="1"/>
      <p:bldP spid="3104" grpId="0" animBg="1" autoUpdateAnimBg="0"/>
      <p:bldP spid="3105" grpId="0" animBg="1" autoUpdateAnimBg="0"/>
      <p:bldP spid="3106" grpId="0" animBg="1"/>
      <p:bldP spid="3109" grpId="0" build="p" autoUpdateAnimBg="0" advAuto="1000"/>
      <p:bldP spid="3111" grpId="0" animBg="1"/>
      <p:bldP spid="3112" grpId="0" animBg="1" autoUpdateAnimBg="0"/>
      <p:bldP spid="3113" grpId="0" animBg="1"/>
      <p:bldP spid="3117" grpId="0" animBg="1" autoUpdateAnimBg="0"/>
      <p:bldP spid="3121" grpId="0" animBg="1"/>
      <p:bldP spid="3122" grpId="0" animBg="1"/>
      <p:bldP spid="3123" grpId="0" animBg="1"/>
      <p:bldP spid="3077" grpId="0" animBg="1" autoUpdateAnimBg="0"/>
      <p:bldP spid="3124" grpId="0" animBg="1"/>
      <p:bldP spid="3076" grpId="0" animBg="1" autoUpdateAnimBg="0"/>
      <p:bldP spid="3129" grpId="0" animBg="1"/>
      <p:bldP spid="3130" grpId="0" animBg="1"/>
      <p:bldP spid="313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617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Continuing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solution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 (</a:t>
            </a:r>
            <a:r>
              <a:rPr lang="en-US" sz="3200" dirty="0" smtClean="0">
                <a:latin typeface="Courier"/>
                <a:cs typeface="Courier"/>
              </a:rPr>
              <a:t>counter v4 m file</a:t>
            </a:r>
            <a:r>
              <a:rPr lang="en-US" sz="3200" dirty="0" smtClean="0">
                <a:latin typeface="Papyrus"/>
                <a:cs typeface="Papyrus"/>
              </a:rPr>
              <a:t>)</a:t>
            </a:r>
          </a:p>
          <a:p>
            <a:pPr algn="ctr"/>
            <a:endParaRPr lang="en-US" sz="2400" dirty="0">
              <a:latin typeface="Papyrus"/>
              <a:cs typeface="Papyrus"/>
            </a:endParaRPr>
          </a:p>
          <a:p>
            <a:r>
              <a:rPr lang="mr-IN" sz="2400" dirty="0"/>
              <a:t>x=0.1;</a:t>
            </a:r>
          </a:p>
          <a:p>
            <a:r>
              <a:rPr lang="mr-IN" sz="2400" dirty="0"/>
              <a:t>rsum=0;</a:t>
            </a:r>
          </a:p>
          <a:p>
            <a:r>
              <a:rPr lang="mr-IN" sz="2400" dirty="0"/>
              <a:t>cnt=0;</a:t>
            </a:r>
          </a:p>
          <a:p>
            <a:r>
              <a:rPr lang="en-US" sz="2400" dirty="0"/>
              <a:t>target=1;</a:t>
            </a:r>
          </a:p>
          <a:p>
            <a:r>
              <a:rPr lang="en-US" sz="2400" dirty="0"/>
              <a:t>epsilon=1e-14;</a:t>
            </a:r>
          </a:p>
          <a:p>
            <a:r>
              <a:rPr lang="en-US" sz="2400" dirty="0"/>
              <a:t>while 1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rsum</a:t>
            </a:r>
            <a:r>
              <a:rPr lang="en-US" sz="2400" dirty="0"/>
              <a:t>=</a:t>
            </a:r>
            <a:r>
              <a:rPr lang="en-US" sz="2400" dirty="0" err="1"/>
              <a:t>rsum+x</a:t>
            </a:r>
            <a:r>
              <a:rPr lang="en-US" sz="2400" dirty="0"/>
              <a:t>;</a:t>
            </a:r>
          </a:p>
          <a:p>
            <a:r>
              <a:rPr lang="mr-IN" sz="2400" dirty="0"/>
              <a:t>    cnt=cnt+1;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testit</a:t>
            </a:r>
            <a:r>
              <a:rPr lang="en-US" sz="2400" dirty="0"/>
              <a:t>=target-</a:t>
            </a:r>
            <a:r>
              <a:rPr lang="en-US" sz="2400" dirty="0" err="1"/>
              <a:t>rsum</a:t>
            </a:r>
            <a:r>
              <a:rPr lang="en-US" sz="2400" dirty="0"/>
              <a:t>;</a:t>
            </a:r>
          </a:p>
          <a:p>
            <a:r>
              <a:rPr lang="en-US" sz="2400" dirty="0"/>
              <a:t>    if abs(</a:t>
            </a:r>
            <a:r>
              <a:rPr lang="en-US" sz="2400" dirty="0" err="1"/>
              <a:t>testit</a:t>
            </a:r>
            <a:r>
              <a:rPr lang="en-US" sz="2400" dirty="0"/>
              <a:t>) &lt; epsilon, break</a:t>
            </a:r>
          </a:p>
          <a:p>
            <a:r>
              <a:rPr lang="mr-IN" sz="2400" dirty="0"/>
              <a:t>    end</a:t>
            </a:r>
          </a:p>
          <a:p>
            <a:r>
              <a:rPr lang="en-US" sz="2400" dirty="0"/>
              <a:t>end</a:t>
            </a:r>
          </a:p>
          <a:p>
            <a:r>
              <a:rPr lang="en-US" sz="2400" dirty="0"/>
              <a:t>display(</a:t>
            </a:r>
            <a:r>
              <a:rPr lang="en-US" sz="2400" dirty="0" err="1"/>
              <a:t>rsum</a:t>
            </a:r>
            <a:r>
              <a:rPr lang="en-US" sz="2400" dirty="0"/>
              <a:t>)</a:t>
            </a:r>
          </a:p>
          <a:p>
            <a:r>
              <a:rPr lang="en-US" sz="2400" dirty="0"/>
              <a:t>display(</a:t>
            </a:r>
            <a:r>
              <a:rPr lang="en-US" sz="2400" dirty="0" err="1" smtClean="0"/>
              <a:t>cnt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823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170558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FOR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 through specified list of values.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List can be specified numerous ways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1:10, [1:10], [a:b:c], variable</a:t>
            </a: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Variable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Vector</a:t>
            </a:r>
            <a:r>
              <a:rPr lang="es-AR" sz="3200" dirty="0">
                <a:latin typeface="Papyrus"/>
                <a:cs typeface="Papyrus"/>
              </a:rPr>
              <a:t> </a:t>
            </a:r>
            <a:r>
              <a:rPr lang="es-AR" sz="3200" dirty="0" smtClean="0">
                <a:latin typeface="Papyrus"/>
                <a:cs typeface="Papyrus"/>
              </a:rPr>
              <a:t>or Matrix </a:t>
            </a:r>
            <a:r>
              <a:rPr lang="es-AR" sz="2400" dirty="0" smtClean="0">
                <a:latin typeface="Papyrus"/>
                <a:cs typeface="Papyrus"/>
              </a:rPr>
              <a:t>(goes in storage order)</a:t>
            </a:r>
          </a:p>
        </p:txBody>
      </p:sp>
    </p:spTree>
    <p:extLst>
      <p:ext uri="{BB962C8B-B14F-4D97-AF65-F5344CB8AC3E}">
        <p14:creationId xmlns:p14="http://schemas.microsoft.com/office/powerpoint/2010/main" val="3850433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17055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FOR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r>
              <a:rPr lang="es-AR" sz="3200" dirty="0" smtClean="0">
                <a:latin typeface="Courier"/>
                <a:cs typeface="Courier"/>
              </a:rPr>
              <a:t>F</a:t>
            </a:r>
            <a:r>
              <a:rPr lang="en-US" sz="3200" dirty="0" smtClean="0">
                <a:latin typeface="Courier"/>
                <a:cs typeface="Courier"/>
              </a:rPr>
              <a:t>or </a:t>
            </a:r>
            <a:r>
              <a:rPr lang="en-US" sz="3200" dirty="0" err="1" smtClean="0">
                <a:latin typeface="Courier"/>
                <a:cs typeface="Courier"/>
              </a:rPr>
              <a:t>dont_use_i_as_loop_counter</a:t>
            </a:r>
            <a:r>
              <a:rPr lang="en-US" sz="3200" dirty="0" smtClean="0">
                <a:latin typeface="Courier"/>
                <a:cs typeface="Courier"/>
              </a:rPr>
              <a:t> =1:3</a:t>
            </a:r>
          </a:p>
          <a:p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dirty="0" err="1" smtClean="0">
                <a:latin typeface="Courier"/>
                <a:cs typeface="Courier"/>
              </a:rPr>
              <a:t>dont_use_i_as_loop_counter</a:t>
            </a:r>
            <a:endParaRPr lang="en-US" sz="3200" dirty="0" smtClean="0">
              <a:latin typeface="Courier"/>
              <a:cs typeface="Courier"/>
            </a:endParaRPr>
          </a:p>
          <a:p>
            <a:r>
              <a:rPr lang="en-US" sz="3200" dirty="0" smtClean="0">
                <a:latin typeface="Courier"/>
                <a:cs typeface="Courier"/>
              </a:rPr>
              <a:t>end</a:t>
            </a:r>
            <a:endParaRPr lang="es-AR" sz="2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2466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17055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FOR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r>
              <a:rPr lang="es-AR" sz="3200" dirty="0" smtClean="0">
                <a:latin typeface="Courier"/>
                <a:cs typeface="Courier"/>
              </a:rPr>
              <a:t>F</a:t>
            </a:r>
            <a:r>
              <a:rPr lang="en-US" sz="3200" dirty="0" smtClean="0">
                <a:latin typeface="Courier"/>
                <a:cs typeface="Courier"/>
              </a:rPr>
              <a:t>or </a:t>
            </a:r>
            <a:r>
              <a:rPr lang="en-US" sz="3200" dirty="0" err="1" smtClean="0">
                <a:latin typeface="Courier"/>
                <a:cs typeface="Courier"/>
              </a:rPr>
              <a:t>dont_use_i_a_loop_counter</a:t>
            </a:r>
            <a:r>
              <a:rPr lang="en-US" sz="3200" dirty="0" smtClean="0">
                <a:latin typeface="Courier"/>
                <a:cs typeface="Courier"/>
              </a:rPr>
              <a:t> =1:3</a:t>
            </a:r>
          </a:p>
          <a:p>
            <a:r>
              <a:rPr lang="en-US" sz="3200" dirty="0" smtClean="0">
                <a:latin typeface="Courier"/>
                <a:cs typeface="Courier"/>
              </a:rPr>
              <a:t>%</a:t>
            </a:r>
            <a:r>
              <a:rPr lang="en-US" sz="3200" dirty="0" err="1" smtClean="0">
                <a:latin typeface="Courier"/>
                <a:cs typeface="Courier"/>
              </a:rPr>
              <a:t>dont</a:t>
            </a:r>
            <a:r>
              <a:rPr lang="en-US" sz="3200" dirty="0" smtClean="0">
                <a:latin typeface="Courier"/>
                <a:cs typeface="Courier"/>
              </a:rPr>
              <a:t> do this</a:t>
            </a:r>
          </a:p>
          <a:p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dirty="0" err="1" smtClean="0">
                <a:latin typeface="Courier"/>
                <a:cs typeface="Courier"/>
              </a:rPr>
              <a:t>dont_use_i_as_loop_counter</a:t>
            </a:r>
            <a:r>
              <a:rPr lang="en-US" sz="3200" dirty="0" smtClean="0">
                <a:latin typeface="Courier"/>
                <a:cs typeface="Courier"/>
              </a:rPr>
              <a:t>= </a:t>
            </a:r>
            <a:r>
              <a:rPr lang="mr-IN" sz="3200" dirty="0" smtClean="0">
                <a:latin typeface="Courier"/>
                <a:cs typeface="Courier"/>
              </a:rPr>
              <a:t>…</a:t>
            </a:r>
            <a:endParaRPr lang="en-US" sz="3200" dirty="0" smtClean="0">
              <a:latin typeface="Courier"/>
              <a:cs typeface="Courier"/>
            </a:endParaRPr>
          </a:p>
          <a:p>
            <a:r>
              <a:rPr lang="en-US" sz="3200" dirty="0" smtClean="0">
                <a:latin typeface="Courier"/>
                <a:cs typeface="Courier"/>
              </a:rPr>
              <a:t> 2*</a:t>
            </a:r>
            <a:r>
              <a:rPr lang="en-US" sz="3200" dirty="0" err="1" smtClean="0">
                <a:latin typeface="Courier"/>
                <a:cs typeface="Courier"/>
              </a:rPr>
              <a:t>dont_use_i_as_loop_counter</a:t>
            </a:r>
            <a:endParaRPr lang="en-US" sz="3200" dirty="0" smtClean="0">
              <a:latin typeface="Courier"/>
              <a:cs typeface="Courier"/>
            </a:endParaRPr>
          </a:p>
          <a:p>
            <a:r>
              <a:rPr lang="en-US" sz="3200" dirty="0" smtClean="0">
                <a:latin typeface="Courier"/>
                <a:cs typeface="Courier"/>
              </a:rPr>
              <a:t>end</a:t>
            </a:r>
            <a:endParaRPr lang="es-AR" sz="2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12082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100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WHILE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 WHILE condition is met.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r>
              <a:rPr lang="es-AR" sz="3200" dirty="0">
                <a:latin typeface="Courier"/>
                <a:cs typeface="Courier"/>
              </a:rPr>
              <a:t>w</a:t>
            </a:r>
            <a:r>
              <a:rPr lang="es-AR" sz="3200" dirty="0" smtClean="0">
                <a:latin typeface="Courier"/>
                <a:cs typeface="Courier"/>
              </a:rPr>
              <a:t>hile x&gt;0</a:t>
            </a:r>
          </a:p>
          <a:p>
            <a:r>
              <a:rPr lang="es-AR" sz="3200" dirty="0">
                <a:latin typeface="Courier"/>
                <a:cs typeface="Courier"/>
              </a:rPr>
              <a:t>s</a:t>
            </a:r>
            <a:r>
              <a:rPr lang="es-AR" sz="3200" dirty="0" smtClean="0">
                <a:latin typeface="Courier"/>
                <a:cs typeface="Courier"/>
              </a:rPr>
              <a:t>tuff</a:t>
            </a:r>
          </a:p>
          <a:p>
            <a:r>
              <a:rPr lang="es-AR" sz="3200" dirty="0">
                <a:latin typeface="Courier"/>
                <a:cs typeface="Courier"/>
              </a:rPr>
              <a:t>e</a:t>
            </a:r>
            <a:r>
              <a:rPr lang="es-AR" sz="3200" dirty="0" smtClean="0">
                <a:latin typeface="Courier"/>
                <a:cs typeface="Courier"/>
              </a:rPr>
              <a:t>nd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3421505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1000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Additional tests within loop and breaking out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BREAK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stops looping, continues with code after loop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CONTINUE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jumps to end of loop and continues with next iteration</a:t>
            </a:r>
            <a:endParaRPr lang="es-AR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97751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100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Back to programming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Loops</a:t>
            </a:r>
            <a:endParaRPr lang="es-AR" sz="3200" dirty="0">
              <a:latin typeface="Papyrus"/>
              <a:cs typeface="Papyrus"/>
            </a:endParaRPr>
          </a:p>
          <a:p>
            <a:r>
              <a:rPr lang="es-AR" sz="3200" dirty="0">
                <a:latin typeface="Courier"/>
                <a:cs typeface="Courier"/>
              </a:rPr>
              <a:t>f</a:t>
            </a:r>
            <a:r>
              <a:rPr lang="en-US" sz="3200" dirty="0" smtClean="0">
                <a:latin typeface="Courier"/>
                <a:cs typeface="Courier"/>
              </a:rPr>
              <a:t>or </a:t>
            </a:r>
            <a:r>
              <a:rPr lang="en-US" sz="3200" dirty="0" err="1" smtClean="0">
                <a:latin typeface="Courier"/>
                <a:cs typeface="Courier"/>
              </a:rPr>
              <a:t>cnt</a:t>
            </a:r>
            <a:r>
              <a:rPr lang="en-US" sz="3200" dirty="0" smtClean="0">
                <a:latin typeface="Courier"/>
                <a:cs typeface="Courier"/>
              </a:rPr>
              <a:t>=a</a:t>
            </a:r>
          </a:p>
          <a:p>
            <a:r>
              <a:rPr lang="en-US" sz="3200" dirty="0" smtClean="0">
                <a:latin typeface="Courier"/>
                <a:cs typeface="Courier"/>
              </a:rPr>
              <a:t> if </a:t>
            </a:r>
            <a:r>
              <a:rPr lang="en-US" sz="3200" dirty="0" err="1" smtClean="0">
                <a:latin typeface="Courier"/>
                <a:cs typeface="Courier"/>
              </a:rPr>
              <a:t>cnt</a:t>
            </a:r>
            <a:r>
              <a:rPr lang="en-US" sz="3200" dirty="0" smtClean="0">
                <a:latin typeface="Courier"/>
                <a:cs typeface="Courier"/>
              </a:rPr>
              <a:t>=b</a:t>
            </a:r>
          </a:p>
          <a:p>
            <a:r>
              <a:rPr lang="en-US" sz="3200" dirty="0" smtClean="0">
                <a:latin typeface="Courier"/>
                <a:cs typeface="Courier"/>
              </a:rPr>
              <a:t>  break</a:t>
            </a:r>
          </a:p>
          <a:p>
            <a:r>
              <a:rPr lang="en-US" sz="3200" dirty="0" smtClean="0">
                <a:latin typeface="Courier"/>
                <a:cs typeface="Courier"/>
              </a:rPr>
              <a:t> end</a:t>
            </a:r>
          </a:p>
          <a:p>
            <a:r>
              <a:rPr lang="en-US" sz="3200" dirty="0" smtClean="0">
                <a:latin typeface="Courier"/>
                <a:cs typeface="Courier"/>
              </a:rPr>
              <a:t> if </a:t>
            </a:r>
            <a:r>
              <a:rPr lang="en-US" sz="3200" dirty="0" err="1" smtClean="0">
                <a:latin typeface="Courier"/>
                <a:cs typeface="Courier"/>
              </a:rPr>
              <a:t>cnt</a:t>
            </a:r>
            <a:r>
              <a:rPr lang="en-US" sz="3200" dirty="0" smtClean="0">
                <a:latin typeface="Courier"/>
                <a:cs typeface="Courier"/>
              </a:rPr>
              <a:t>=c</a:t>
            </a:r>
          </a:p>
          <a:p>
            <a:r>
              <a:rPr lang="en-US" sz="3200" dirty="0" smtClean="0">
                <a:latin typeface="Courier"/>
                <a:cs typeface="Courier"/>
              </a:rPr>
              <a:t>  Continue</a:t>
            </a:r>
          </a:p>
          <a:p>
            <a:r>
              <a:rPr lang="en-US" sz="3200" dirty="0" smtClean="0">
                <a:latin typeface="Courier"/>
                <a:cs typeface="Courier"/>
              </a:rPr>
              <a:t> end</a:t>
            </a:r>
          </a:p>
          <a:p>
            <a:r>
              <a:rPr lang="en-US" sz="3200" dirty="0" smtClean="0">
                <a:latin typeface="Courier"/>
                <a:cs typeface="Courier"/>
              </a:rPr>
              <a:t> </a:t>
            </a:r>
            <a:r>
              <a:rPr lang="en-US" sz="3200" i="1" dirty="0" smtClean="0">
                <a:latin typeface="Courier"/>
                <a:cs typeface="Courier"/>
              </a:rPr>
              <a:t>stuff</a:t>
            </a:r>
          </a:p>
          <a:p>
            <a:r>
              <a:rPr lang="en-US" sz="3200" dirty="0" smtClean="0">
                <a:latin typeface="Courier"/>
                <a:cs typeface="Courier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628322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1000"/>
            <a:ext cx="9144000" cy="5509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Some miscellaneous helpful stuff</a:t>
            </a:r>
          </a:p>
          <a:p>
            <a:pPr algn="ctr"/>
            <a:endParaRPr lang="es-AR" sz="3200" dirty="0" smtClean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Seeing variables defined in your “workspace”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who</a:t>
            </a:r>
            <a:endParaRPr lang="es-AR" sz="3200" dirty="0">
              <a:latin typeface="Papyrus"/>
              <a:cs typeface="Papyrus"/>
            </a:endParaRPr>
          </a:p>
          <a:p>
            <a:r>
              <a:rPr lang="mr-IN" sz="2400" dirty="0">
                <a:latin typeface="Courier"/>
                <a:cs typeface="Courier"/>
              </a:rPr>
              <a:t>&gt;&gt; who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Your variables are: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a         cnt       f         maxloops  target    tst       tsts_     y         </a:t>
            </a:r>
          </a:p>
          <a:p>
            <a:r>
              <a:rPr lang="mr-IN" sz="2400" dirty="0">
                <a:latin typeface="Courier"/>
                <a:cs typeface="Courier"/>
              </a:rPr>
              <a:t>ans       epsilon   l         rsum      testit    tsts      x         </a:t>
            </a:r>
          </a:p>
        </p:txBody>
      </p:sp>
    </p:spTree>
    <p:extLst>
      <p:ext uri="{BB962C8B-B14F-4D97-AF65-F5344CB8AC3E}">
        <p14:creationId xmlns:p14="http://schemas.microsoft.com/office/powerpoint/2010/main" val="416463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381000"/>
            <a:ext cx="9144000" cy="5386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More info on variables defined in your “workspace”</a:t>
            </a:r>
          </a:p>
          <a:p>
            <a:pPr algn="ctr"/>
            <a:endParaRPr lang="es-AR" sz="3200" dirty="0">
              <a:latin typeface="Papyrus"/>
              <a:cs typeface="Papyrus"/>
            </a:endParaRP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Whos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&gt;&gt; whos</a:t>
            </a:r>
          </a:p>
          <a:p>
            <a:r>
              <a:rPr lang="mr-IN" sz="2400" dirty="0">
                <a:latin typeface="Courier"/>
                <a:cs typeface="Courier"/>
              </a:rPr>
              <a:t>  Name          Size            Bytes  Class     Attributes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  a             1x4                32  double              </a:t>
            </a:r>
          </a:p>
          <a:p>
            <a:r>
              <a:rPr lang="mr-IN" sz="2400" dirty="0">
                <a:latin typeface="Courier"/>
                <a:cs typeface="Courier"/>
              </a:rPr>
              <a:t>  ans           1x1                 8  double              </a:t>
            </a:r>
          </a:p>
          <a:p>
            <a:r>
              <a:rPr lang="mr-IN" sz="2400" dirty="0">
                <a:latin typeface="Courier"/>
                <a:cs typeface="Courier"/>
              </a:rPr>
              <a:t>  cnt           1x1                 8  double              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…</a:t>
            </a:r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03934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755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Miscellaneous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character strings and quotes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&gt;&gt; str1='string 1'</a:t>
            </a:r>
          </a:p>
          <a:p>
            <a:r>
              <a:rPr lang="mr-IN" sz="2400" dirty="0">
                <a:latin typeface="Courier"/>
                <a:cs typeface="Courier"/>
              </a:rPr>
              <a:t>str1 =</a:t>
            </a:r>
          </a:p>
          <a:p>
            <a:r>
              <a:rPr lang="mr-IN" sz="2400" dirty="0">
                <a:latin typeface="Courier"/>
                <a:cs typeface="Courier"/>
              </a:rPr>
              <a:t>    'string 1'</a:t>
            </a:r>
          </a:p>
          <a:p>
            <a:r>
              <a:rPr lang="mr-IN" sz="2400" dirty="0">
                <a:latin typeface="Courier"/>
                <a:cs typeface="Courier"/>
              </a:rPr>
              <a:t>&gt;&gt; str2="string 2"</a:t>
            </a:r>
          </a:p>
          <a:p>
            <a:r>
              <a:rPr lang="mr-IN" sz="2400" dirty="0">
                <a:latin typeface="Courier"/>
                <a:cs typeface="Courier"/>
              </a:rPr>
              <a:t>str2 = </a:t>
            </a:r>
          </a:p>
          <a:p>
            <a:r>
              <a:rPr lang="mr-IN" sz="2400" dirty="0">
                <a:latin typeface="Courier"/>
                <a:cs typeface="Courier"/>
              </a:rPr>
              <a:t>    "string 2"</a:t>
            </a:r>
          </a:p>
          <a:p>
            <a:r>
              <a:rPr lang="mr-IN" sz="2400" dirty="0">
                <a:latin typeface="Courier"/>
                <a:cs typeface="Courier"/>
              </a:rPr>
              <a:t>&gt;&gt; whos str1 str2</a:t>
            </a:r>
          </a:p>
          <a:p>
            <a:r>
              <a:rPr lang="mr-IN" sz="2400" dirty="0">
                <a:latin typeface="Courier"/>
                <a:cs typeface="Courier"/>
              </a:rPr>
              <a:t>  Name      Size            Bytes  Class     Attributes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  str1      1x8                16  char                </a:t>
            </a:r>
          </a:p>
          <a:p>
            <a:r>
              <a:rPr lang="mr-IN" sz="2400" dirty="0">
                <a:latin typeface="Courier"/>
                <a:cs typeface="Courier"/>
              </a:rPr>
              <a:t>  str2      1x1               156  string 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&gt;&gt;</a:t>
            </a:r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0240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1642" y="1038285"/>
            <a:ext cx="53223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Flowchart for computing N!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Has 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latin typeface="Papyrus"/>
                <a:cs typeface="Papyrus"/>
              </a:rPr>
              <a:t>tests/decisions 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loop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76200"/>
            <a:ext cx="37454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755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Miscellaneous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character strings and quotes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&gt;</a:t>
            </a:r>
            <a:r>
              <a:rPr lang="mr-IN" sz="2400" dirty="0">
                <a:latin typeface="Courier"/>
                <a:cs typeface="Courier"/>
              </a:rPr>
              <a:t>&gt; str1(1)</a:t>
            </a:r>
          </a:p>
          <a:p>
            <a:r>
              <a:rPr lang="mr-IN" sz="2400" dirty="0">
                <a:latin typeface="Courier"/>
                <a:cs typeface="Courier"/>
              </a:rPr>
              <a:t>ans =</a:t>
            </a:r>
          </a:p>
          <a:p>
            <a:r>
              <a:rPr lang="mr-IN" sz="2400" dirty="0">
                <a:latin typeface="Courier"/>
                <a:cs typeface="Courier"/>
              </a:rPr>
              <a:t>    's'</a:t>
            </a:r>
          </a:p>
          <a:p>
            <a:r>
              <a:rPr lang="mr-IN" sz="2400" dirty="0">
                <a:latin typeface="Courier"/>
                <a:cs typeface="Courier"/>
              </a:rPr>
              <a:t>&gt;&gt; str1(2)</a:t>
            </a:r>
          </a:p>
          <a:p>
            <a:r>
              <a:rPr lang="mr-IN" sz="2400" dirty="0">
                <a:latin typeface="Courier"/>
                <a:cs typeface="Courier"/>
              </a:rPr>
              <a:t>ans =</a:t>
            </a:r>
          </a:p>
          <a:p>
            <a:r>
              <a:rPr lang="mr-IN" sz="2400" dirty="0">
                <a:latin typeface="Courier"/>
                <a:cs typeface="Courier"/>
              </a:rPr>
              <a:t>    't'</a:t>
            </a:r>
          </a:p>
          <a:p>
            <a:endParaRPr lang="en-US" sz="2400" dirty="0" smtClean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&gt;</a:t>
            </a:r>
            <a:r>
              <a:rPr lang="mr-IN" sz="2400" dirty="0">
                <a:latin typeface="Courier"/>
                <a:cs typeface="Courier"/>
              </a:rPr>
              <a:t>&gt; str2(1)</a:t>
            </a:r>
          </a:p>
          <a:p>
            <a:r>
              <a:rPr lang="mr-IN" sz="2400" dirty="0">
                <a:latin typeface="Courier"/>
                <a:cs typeface="Courier"/>
              </a:rPr>
              <a:t>ans = </a:t>
            </a:r>
          </a:p>
          <a:p>
            <a:r>
              <a:rPr lang="mr-IN" sz="2400" dirty="0">
                <a:latin typeface="Courier"/>
                <a:cs typeface="Courier"/>
              </a:rPr>
              <a:t>    "string 2"</a:t>
            </a:r>
          </a:p>
          <a:p>
            <a:r>
              <a:rPr lang="mr-IN" sz="2400" dirty="0" smtClean="0">
                <a:latin typeface="Courier"/>
                <a:cs typeface="Courier"/>
              </a:rPr>
              <a:t>&gt;</a:t>
            </a:r>
            <a:r>
              <a:rPr lang="mr-IN" sz="2400" dirty="0">
                <a:latin typeface="Courier"/>
                <a:cs typeface="Courier"/>
              </a:rPr>
              <a:t>&gt; str2(2)</a:t>
            </a:r>
          </a:p>
          <a:p>
            <a:r>
              <a:rPr lang="mr-IN" sz="2400" dirty="0">
                <a:latin typeface="Courier"/>
                <a:cs typeface="Courier"/>
              </a:rPr>
              <a:t>Index exceeds array bounds. </a:t>
            </a:r>
          </a:p>
          <a:p>
            <a:r>
              <a:rPr lang="mr-IN" sz="2400" dirty="0">
                <a:latin typeface="Courier"/>
                <a:cs typeface="Courier"/>
              </a:rPr>
              <a:t>&gt;</a:t>
            </a:r>
            <a:r>
              <a:rPr lang="mr-IN" sz="2400" dirty="0" smtClean="0">
                <a:latin typeface="Courier"/>
                <a:cs typeface="Courier"/>
              </a:rPr>
              <a:t>&gt;</a:t>
            </a:r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82338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193894"/>
            <a:ext cx="9144000" cy="6740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dirty="0" smtClean="0">
                <a:latin typeface="Papyrus"/>
                <a:cs typeface="Papyrus"/>
              </a:rPr>
              <a:t>Miscellaneous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s-AR" sz="3200" dirty="0" smtClean="0">
                <a:latin typeface="Papyrus"/>
                <a:cs typeface="Papyrus"/>
              </a:rPr>
              <a:t> character strings and quotes</a:t>
            </a:r>
          </a:p>
          <a:p>
            <a:pPr algn="ctr"/>
            <a:r>
              <a:rPr lang="es-AR" sz="3200" dirty="0" smtClean="0">
                <a:latin typeface="Papyrus"/>
                <a:cs typeface="Papyrus"/>
              </a:rPr>
              <a:t>To include quotes in the strings</a:t>
            </a:r>
          </a:p>
          <a:p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&gt;&gt; a='string''</a:t>
            </a:r>
            <a:r>
              <a:rPr lang="mr-IN" sz="2400" dirty="0" smtClean="0">
                <a:latin typeface="Courier"/>
                <a:cs typeface="Courier"/>
              </a:rPr>
              <a:t>s’</a:t>
            </a:r>
            <a:endParaRPr lang="mr-IN" sz="2400" dirty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a =</a:t>
            </a:r>
          </a:p>
          <a:p>
            <a:r>
              <a:rPr lang="mr-IN" sz="2400" dirty="0">
                <a:latin typeface="Courier"/>
                <a:cs typeface="Courier"/>
              </a:rPr>
              <a:t>    '</a:t>
            </a:r>
            <a:r>
              <a:rPr lang="mr-IN" sz="2400" dirty="0" smtClean="0">
                <a:latin typeface="Courier"/>
                <a:cs typeface="Courier"/>
              </a:rPr>
              <a:t>string's</a:t>
            </a:r>
            <a:r>
              <a:rPr lang="mr-IN" sz="2400" dirty="0">
                <a:latin typeface="Courier"/>
                <a:cs typeface="Courier"/>
              </a:rPr>
              <a:t>'</a:t>
            </a:r>
            <a:endParaRPr lang="en-US" sz="2400" dirty="0" smtClean="0">
              <a:latin typeface="Courier"/>
              <a:cs typeface="Courier"/>
            </a:endParaRPr>
          </a:p>
          <a:p>
            <a:r>
              <a:rPr lang="mr-IN" sz="2400" dirty="0">
                <a:latin typeface="Courier"/>
                <a:cs typeface="Courier"/>
              </a:rPr>
              <a:t>&gt;&gt; a="string""s"</a:t>
            </a:r>
          </a:p>
          <a:p>
            <a:r>
              <a:rPr lang="mr-IN" sz="2400" dirty="0">
                <a:latin typeface="Courier"/>
                <a:cs typeface="Courier"/>
              </a:rPr>
              <a:t>a = </a:t>
            </a:r>
          </a:p>
          <a:p>
            <a:r>
              <a:rPr lang="mr-IN" sz="2400" dirty="0">
                <a:latin typeface="Courier"/>
                <a:cs typeface="Courier"/>
              </a:rPr>
              <a:t>    "string"</a:t>
            </a:r>
            <a:r>
              <a:rPr lang="mr-IN" sz="2400" dirty="0" smtClean="0">
                <a:latin typeface="Courier"/>
                <a:cs typeface="Courier"/>
              </a:rPr>
              <a:t>s”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3200" dirty="0" smtClean="0">
                <a:latin typeface="Papyrus"/>
                <a:cs typeface="Papyrus"/>
              </a:rPr>
              <a:t>BUT</a:t>
            </a:r>
            <a:endParaRPr lang="mr-IN" sz="3200" dirty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&gt;</a:t>
            </a:r>
            <a:r>
              <a:rPr lang="mr-IN" sz="2400" dirty="0">
                <a:latin typeface="Courier"/>
                <a:cs typeface="Courier"/>
              </a:rPr>
              <a:t>&gt; a='string"s'</a:t>
            </a:r>
          </a:p>
          <a:p>
            <a:r>
              <a:rPr lang="mr-IN" sz="2400" dirty="0">
                <a:latin typeface="Courier"/>
                <a:cs typeface="Courier"/>
              </a:rPr>
              <a:t>a =</a:t>
            </a:r>
          </a:p>
          <a:p>
            <a:r>
              <a:rPr lang="mr-IN" sz="2400" dirty="0">
                <a:latin typeface="Courier"/>
                <a:cs typeface="Courier"/>
              </a:rPr>
              <a:t>    'string"</a:t>
            </a:r>
            <a:r>
              <a:rPr lang="mr-IN" sz="2400" dirty="0" smtClean="0">
                <a:latin typeface="Courier"/>
                <a:cs typeface="Courier"/>
              </a:rPr>
              <a:t>s’</a:t>
            </a:r>
            <a:endParaRPr lang="mr-IN" sz="2400" dirty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&gt;</a:t>
            </a:r>
            <a:r>
              <a:rPr lang="mr-IN" sz="2400" dirty="0">
                <a:latin typeface="Courier"/>
                <a:cs typeface="Courier"/>
              </a:rPr>
              <a:t>&gt; a="string's"</a:t>
            </a:r>
          </a:p>
          <a:p>
            <a:r>
              <a:rPr lang="mr-IN" sz="2400" dirty="0">
                <a:latin typeface="Courier"/>
                <a:cs typeface="Courier"/>
              </a:rPr>
              <a:t>a = </a:t>
            </a:r>
          </a:p>
          <a:p>
            <a:r>
              <a:rPr lang="mr-IN" sz="2400" dirty="0">
                <a:latin typeface="Courier"/>
                <a:cs typeface="Courier"/>
              </a:rPr>
              <a:t>    "</a:t>
            </a:r>
            <a:r>
              <a:rPr lang="mr-IN" sz="2400" dirty="0" smtClean="0">
                <a:latin typeface="Courier"/>
                <a:cs typeface="Courier"/>
              </a:rPr>
              <a:t>string's”</a:t>
            </a:r>
            <a:endParaRPr lang="mr-IN" sz="2400" dirty="0">
              <a:latin typeface="Courier"/>
              <a:cs typeface="Courier"/>
            </a:endParaRPr>
          </a:p>
          <a:p>
            <a:r>
              <a:rPr lang="mr-IN" sz="2400" dirty="0" smtClean="0">
                <a:latin typeface="Courier"/>
                <a:cs typeface="Courier"/>
              </a:rPr>
              <a:t> </a:t>
            </a:r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4489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Conditionals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Courier"/>
                <a:cs typeface="Courier"/>
              </a:rPr>
              <a:t>f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2800" dirty="0">
                <a:latin typeface="Courier"/>
                <a:cs typeface="Courier"/>
              </a:rPr>
              <a:t>k=1;</a:t>
            </a:r>
          </a:p>
          <a:p>
            <a:r>
              <a:rPr lang="mr-IN" sz="2800" dirty="0">
                <a:latin typeface="Courier"/>
                <a:cs typeface="Courier"/>
              </a:rPr>
              <a:t>l=2</a:t>
            </a:r>
            <a:r>
              <a:rPr lang="mr-IN" sz="2800" dirty="0" smtClean="0">
                <a:latin typeface="Courier"/>
                <a:cs typeface="Courier"/>
              </a:rPr>
              <a:t>;</a:t>
            </a:r>
            <a:endParaRPr lang="en-US" sz="2800" dirty="0" smtClean="0">
              <a:latin typeface="Courier"/>
              <a:cs typeface="Courier"/>
            </a:endParaRPr>
          </a:p>
          <a:p>
            <a:endParaRPr lang="mr-IN" sz="2800" dirty="0">
              <a:latin typeface="Courier"/>
              <a:cs typeface="Courier"/>
            </a:endParaRPr>
          </a:p>
          <a:p>
            <a:r>
              <a:rPr lang="mr-IN" sz="2800" dirty="0">
                <a:latin typeface="Courier"/>
                <a:cs typeface="Courier"/>
              </a:rPr>
              <a:t>if l~=1 &amp;&amp; k~=2</a:t>
            </a:r>
          </a:p>
          <a:p>
            <a:r>
              <a:rPr lang="en-US" sz="2800" dirty="0">
                <a:latin typeface="Courier"/>
                <a:cs typeface="Courier"/>
              </a:rPr>
              <a:t>'different'</a:t>
            </a:r>
          </a:p>
          <a:p>
            <a:r>
              <a:rPr lang="en-US" sz="2800" dirty="0">
                <a:latin typeface="Courier"/>
                <a:cs typeface="Courier"/>
              </a:rPr>
              <a:t>end</a:t>
            </a:r>
          </a:p>
          <a:p>
            <a:endParaRPr lang="en-US" sz="2800" dirty="0" smtClean="0">
              <a:latin typeface="Courier"/>
              <a:cs typeface="Courier"/>
            </a:endParaRPr>
          </a:p>
          <a:p>
            <a:r>
              <a:rPr lang="mr-IN" sz="2800" dirty="0" smtClean="0">
                <a:latin typeface="Courier"/>
                <a:cs typeface="Courier"/>
              </a:rPr>
              <a:t>if </a:t>
            </a:r>
            <a:r>
              <a:rPr lang="mr-IN" sz="2800" dirty="0">
                <a:latin typeface="Courier"/>
                <a:cs typeface="Courier"/>
              </a:rPr>
              <a:t>k==1 &amp;&amp; l==2</a:t>
            </a:r>
          </a:p>
          <a:p>
            <a:r>
              <a:rPr lang="en-US" sz="2800" dirty="0">
                <a:latin typeface="Courier"/>
                <a:cs typeface="Courier"/>
              </a:rPr>
              <a:t>'same'</a:t>
            </a:r>
          </a:p>
          <a:p>
            <a:r>
              <a:rPr lang="en-US" sz="2800" dirty="0" smtClean="0">
                <a:latin typeface="Courier"/>
                <a:cs typeface="Courier"/>
              </a:rPr>
              <a:t>end</a:t>
            </a:r>
          </a:p>
          <a:p>
            <a:endParaRPr lang="en-US" sz="2800" dirty="0">
              <a:latin typeface="Courier"/>
              <a:cs typeface="Courier"/>
            </a:endParaRPr>
          </a:p>
          <a:p>
            <a:pPr algn="ctr"/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0375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Conditionals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>
                <a:latin typeface="Courier"/>
                <a:cs typeface="Courier"/>
              </a:rPr>
              <a:t>i</a:t>
            </a:r>
            <a:r>
              <a:rPr lang="en-US" sz="3200" dirty="0" smtClean="0">
                <a:latin typeface="Courier"/>
                <a:cs typeface="Courier"/>
              </a:rPr>
              <a:t>f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mr-IN" sz="2800" dirty="0">
                <a:latin typeface="Courier"/>
                <a:cs typeface="Courier"/>
              </a:rPr>
              <a:t>k=1;</a:t>
            </a:r>
          </a:p>
          <a:p>
            <a:r>
              <a:rPr lang="mr-IN" sz="2800" dirty="0">
                <a:latin typeface="Courier"/>
                <a:cs typeface="Courier"/>
              </a:rPr>
              <a:t>l=2;</a:t>
            </a:r>
          </a:p>
          <a:p>
            <a:r>
              <a:rPr lang="mr-IN" sz="2800" dirty="0">
                <a:latin typeface="Courier"/>
                <a:cs typeface="Courier"/>
              </a:rPr>
              <a:t>if l~=1 &amp;&amp; k~=2</a:t>
            </a:r>
          </a:p>
          <a:p>
            <a:r>
              <a:rPr lang="en-US" sz="2800" dirty="0">
                <a:latin typeface="Courier"/>
                <a:cs typeface="Courier"/>
              </a:rPr>
              <a:t>'different'</a:t>
            </a:r>
          </a:p>
          <a:p>
            <a:r>
              <a:rPr lang="mr-IN" sz="2800" dirty="0">
                <a:latin typeface="Courier"/>
                <a:cs typeface="Courier"/>
              </a:rPr>
              <a:t>elseif k==1 &amp;&amp; l==2</a:t>
            </a:r>
          </a:p>
          <a:p>
            <a:r>
              <a:rPr lang="en-US" sz="2800" dirty="0">
                <a:latin typeface="Courier"/>
                <a:cs typeface="Courier"/>
              </a:rPr>
              <a:t>'same'</a:t>
            </a:r>
          </a:p>
          <a:p>
            <a:r>
              <a:rPr lang="en-US" sz="2800" dirty="0">
                <a:latin typeface="Courier"/>
                <a:cs typeface="Courier"/>
              </a:rPr>
              <a:t>end</a:t>
            </a:r>
          </a:p>
          <a:p>
            <a:pPr algn="ctr"/>
            <a:endParaRPr lang="mr-IN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72938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Functions are a very useful concept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They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Help organize your code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Should be general purpose so you can use them wherever you need that operation (think sin, </a:t>
            </a:r>
            <a:r>
              <a:rPr lang="en-US" sz="3200" dirty="0" err="1" smtClean="0">
                <a:latin typeface="Papyrus"/>
                <a:cs typeface="Papyrus"/>
              </a:rPr>
              <a:t>cos</a:t>
            </a:r>
            <a:r>
              <a:rPr lang="en-US" sz="3200" dirty="0" smtClean="0">
                <a:latin typeface="Papyrus"/>
                <a:cs typeface="Papyrus"/>
              </a:rPr>
              <a:t>, etc.)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Are encapsulated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they don’t mix with the rest of your program.</a:t>
            </a:r>
            <a:endParaRPr lang="en-US" sz="3200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177678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We already saw a function definition but did not dwell on it.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s-AR" sz="3200" dirty="0">
                <a:latin typeface="Courier"/>
                <a:cs typeface="Courier"/>
              </a:rPr>
              <a:t>function f=my_factorials(n</a:t>
            </a:r>
            <a:r>
              <a:rPr lang="es-AR" sz="3200" dirty="0" smtClean="0">
                <a:latin typeface="Courier"/>
                <a:cs typeface="Courier"/>
              </a:rPr>
              <a:t>)</a:t>
            </a:r>
            <a:endParaRPr lang="es-AR" sz="3200" dirty="0">
              <a:latin typeface="Courier"/>
              <a:cs typeface="Courier"/>
            </a:endParaRPr>
          </a:p>
          <a:p>
            <a:r>
              <a:rPr lang="mr-IN" sz="3200" dirty="0">
                <a:latin typeface="Courier"/>
                <a:cs typeface="Courier"/>
              </a:rPr>
              <a:t>m=1;</a:t>
            </a:r>
          </a:p>
          <a:p>
            <a:r>
              <a:rPr lang="mr-IN" sz="3200" dirty="0">
                <a:latin typeface="Courier"/>
                <a:cs typeface="Courier"/>
              </a:rPr>
              <a:t>f=1</a:t>
            </a:r>
            <a:r>
              <a:rPr lang="mr-IN" sz="3200" dirty="0" smtClean="0">
                <a:latin typeface="Courier"/>
                <a:cs typeface="Courier"/>
              </a:rPr>
              <a:t>;</a:t>
            </a:r>
            <a:endParaRPr lang="mr-IN" sz="3200" dirty="0">
              <a:latin typeface="Courier"/>
              <a:cs typeface="Courier"/>
            </a:endParaRPr>
          </a:p>
          <a:p>
            <a:r>
              <a:rPr lang="en-US" sz="3200" dirty="0">
                <a:latin typeface="Courier"/>
                <a:cs typeface="Courier"/>
              </a:rPr>
              <a:t>while m&lt;=n</a:t>
            </a:r>
          </a:p>
          <a:p>
            <a:r>
              <a:rPr lang="mr-IN" sz="3200" dirty="0">
                <a:latin typeface="Courier"/>
                <a:cs typeface="Courier"/>
              </a:rPr>
              <a:t>    f=f*m;</a:t>
            </a:r>
          </a:p>
          <a:p>
            <a:r>
              <a:rPr lang="mr-IN" sz="3200" dirty="0">
                <a:latin typeface="Courier"/>
                <a:cs typeface="Courier"/>
              </a:rPr>
              <a:t>    m=m+1;</a:t>
            </a:r>
          </a:p>
          <a:p>
            <a:r>
              <a:rPr lang="en-US" sz="3200" dirty="0">
                <a:latin typeface="Courier"/>
                <a:cs typeface="Courier"/>
              </a:rPr>
              <a:t>end</a:t>
            </a:r>
          </a:p>
          <a:p>
            <a:r>
              <a:rPr lang="en-US" sz="3200" dirty="0">
                <a:latin typeface="Courier"/>
                <a:cs typeface="Courier"/>
              </a:rPr>
              <a:t>display(f</a:t>
            </a:r>
            <a:r>
              <a:rPr lang="en-US" sz="3200" dirty="0" smtClean="0">
                <a:latin typeface="Courier"/>
                <a:cs typeface="Courier"/>
              </a:rPr>
              <a:t>)</a:t>
            </a:r>
            <a:endParaRPr lang="en-US" sz="32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99678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When you call a function that has a return value (most do!) the variable name in the calling program is independent of the names of variables in the function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  <a:p>
            <a:r>
              <a:rPr lang="es-AR" sz="3200" dirty="0" smtClean="0">
                <a:latin typeface="Courier"/>
                <a:cs typeface="Courier"/>
              </a:rPr>
              <a:t>smallfactorial=</a:t>
            </a:r>
            <a:r>
              <a:rPr lang="es-AR" sz="3200" dirty="0">
                <a:latin typeface="Courier"/>
                <a:cs typeface="Courier"/>
              </a:rPr>
              <a:t>my_factorials</a:t>
            </a:r>
            <a:r>
              <a:rPr lang="es-AR" sz="3200" dirty="0" smtClean="0">
                <a:latin typeface="Courier"/>
                <a:cs typeface="Courier"/>
              </a:rPr>
              <a:t>(3);</a:t>
            </a:r>
          </a:p>
          <a:p>
            <a:r>
              <a:rPr lang="es-AR" sz="3200" dirty="0">
                <a:latin typeface="Courier"/>
                <a:cs typeface="Courier"/>
              </a:rPr>
              <a:t>b</a:t>
            </a:r>
            <a:r>
              <a:rPr lang="es-AR" sz="3200" dirty="0" smtClean="0">
                <a:latin typeface="Courier"/>
                <a:cs typeface="Courier"/>
              </a:rPr>
              <a:t>igfactorial=my_factorials(20);</a:t>
            </a:r>
          </a:p>
          <a:p>
            <a:pPr algn="ctr"/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984697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Adding help to a function definition.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The % in MATLAB is a comment.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%% in a </a:t>
            </a:r>
            <a:r>
              <a:rPr lang="en-US" sz="3200" u="sng" dirty="0" smtClean="0">
                <a:latin typeface="Papyrus"/>
                <a:cs typeface="Papyrus"/>
              </a:rPr>
              <a:t>function</a:t>
            </a:r>
            <a:r>
              <a:rPr lang="en-US" sz="3200" dirty="0" smtClean="0">
                <a:latin typeface="Papyrus"/>
                <a:cs typeface="Papyrus"/>
              </a:rPr>
              <a:t> is considered the start of the help documentation and will get printed out till the end of the comment block if you request help  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s-AR" sz="2800" dirty="0">
                <a:latin typeface="Courier"/>
                <a:cs typeface="Courier"/>
              </a:rPr>
              <a:t>function f=my_factorials(n</a:t>
            </a:r>
            <a:r>
              <a:rPr lang="es-AR" sz="2800" dirty="0" smtClean="0">
                <a:latin typeface="Courier"/>
                <a:cs typeface="Courier"/>
              </a:rPr>
              <a:t>)</a:t>
            </a:r>
          </a:p>
          <a:p>
            <a:r>
              <a:rPr lang="es-AR" sz="2800" dirty="0" smtClean="0">
                <a:latin typeface="Courier"/>
                <a:cs typeface="Courier"/>
              </a:rPr>
              <a:t>%%calculate the factorial of n</a:t>
            </a:r>
          </a:p>
          <a:p>
            <a:r>
              <a:rPr lang="es-AR" sz="2800" dirty="0" smtClean="0">
                <a:latin typeface="Courier"/>
                <a:cs typeface="Courier"/>
              </a:rPr>
              <a:t>%n must be a whole number</a:t>
            </a:r>
          </a:p>
          <a:p>
            <a:r>
              <a:rPr lang="es-AR" sz="2800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%example twentyfactorial=my_factorial(20)</a:t>
            </a:r>
          </a:p>
          <a:p>
            <a:endParaRPr lang="es-AR" sz="2800" dirty="0" smtClean="0">
              <a:latin typeface="Courier"/>
              <a:cs typeface="Courier"/>
            </a:endParaRPr>
          </a:p>
          <a:p>
            <a:r>
              <a:rPr lang="es-AR" sz="2800" dirty="0" smtClean="0">
                <a:latin typeface="Courier"/>
                <a:cs typeface="Courier"/>
              </a:rPr>
              <a:t>%does not print this </a:t>
            </a:r>
          </a:p>
          <a:p>
            <a:r>
              <a:rPr lang="mr-IN" sz="2800" dirty="0" smtClean="0">
                <a:latin typeface="Courier"/>
                <a:cs typeface="Courier"/>
              </a:rPr>
              <a:t>m</a:t>
            </a:r>
            <a:r>
              <a:rPr lang="mr-IN" sz="2800" dirty="0">
                <a:latin typeface="Courier"/>
                <a:cs typeface="Courier"/>
              </a:rPr>
              <a:t>=1</a:t>
            </a:r>
            <a:r>
              <a:rPr lang="mr-IN" sz="2800" dirty="0" smtClean="0">
                <a:latin typeface="Courier"/>
                <a:cs typeface="Courier"/>
              </a:rPr>
              <a:t>;</a:t>
            </a:r>
            <a:endParaRPr lang="en-US" sz="2800" dirty="0" smtClean="0">
              <a:latin typeface="Courier"/>
              <a:cs typeface="Courier"/>
            </a:endParaRPr>
          </a:p>
          <a:p>
            <a:r>
              <a:rPr lang="mr-IN" sz="2800" dirty="0" smtClean="0"/>
              <a:t>…</a:t>
            </a:r>
            <a:endParaRPr lang="mr-IN" sz="2800" dirty="0"/>
          </a:p>
        </p:txBody>
      </p:sp>
    </p:spTree>
    <p:extLst>
      <p:ext uri="{BB962C8B-B14F-4D97-AF65-F5344CB8AC3E}">
        <p14:creationId xmlns:p14="http://schemas.microsoft.com/office/powerpoint/2010/main" val="3288574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n-US" sz="2400" dirty="0">
                <a:latin typeface="Courier"/>
                <a:cs typeface="Courier"/>
              </a:rPr>
              <a:t>&gt;&gt; help </a:t>
            </a:r>
            <a:r>
              <a:rPr lang="en-US" sz="2400" dirty="0" err="1">
                <a:latin typeface="Courier"/>
                <a:cs typeface="Courier"/>
              </a:rPr>
              <a:t>my_factorials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 calculate the factorial of n</a:t>
            </a:r>
          </a:p>
          <a:p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n </a:t>
            </a:r>
            <a:r>
              <a:rPr lang="en-US" sz="2400" dirty="0">
                <a:latin typeface="Courier"/>
                <a:cs typeface="Courier"/>
              </a:rPr>
              <a:t>must be a whole number</a:t>
            </a:r>
          </a:p>
          <a:p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example </a:t>
            </a:r>
            <a:r>
              <a:rPr lang="en-US" sz="2400" dirty="0" err="1" smtClean="0">
                <a:latin typeface="Courier"/>
                <a:cs typeface="Courier"/>
              </a:rPr>
              <a:t>twentyfactorial</a:t>
            </a:r>
            <a:r>
              <a:rPr lang="en-US" sz="2400" dirty="0">
                <a:latin typeface="Courier"/>
                <a:cs typeface="Courier"/>
              </a:rPr>
              <a:t>=</a:t>
            </a:r>
            <a:r>
              <a:rPr lang="en-US" sz="2400" dirty="0" err="1">
                <a:latin typeface="Courier"/>
                <a:cs typeface="Courier"/>
              </a:rPr>
              <a:t>my_factorial</a:t>
            </a:r>
            <a:r>
              <a:rPr lang="en-US" sz="2400" dirty="0">
                <a:latin typeface="Courier"/>
                <a:cs typeface="Courier"/>
              </a:rPr>
              <a:t>(20)</a:t>
            </a:r>
          </a:p>
          <a:p>
            <a:endParaRPr lang="en-US" sz="2400" dirty="0"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&gt;&gt; </a:t>
            </a:r>
            <a:endParaRPr lang="en-US" sz="24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0580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032" y="0"/>
            <a:ext cx="9144000" cy="6494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Functions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Can define functions inside functions </a:t>
            </a:r>
            <a:r>
              <a:rPr lang="mr-IN" sz="3200" dirty="0" smtClean="0">
                <a:latin typeface="Papyrus"/>
                <a:cs typeface="Papyrus"/>
              </a:rPr>
              <a:t>–</a:t>
            </a:r>
            <a:r>
              <a:rPr lang="en-US" sz="3200" dirty="0" smtClean="0">
                <a:latin typeface="Papyrus"/>
                <a:cs typeface="Papyrus"/>
              </a:rPr>
              <a:t> but they are only available inside the “function”.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r>
              <a:rPr lang="en-US" sz="2400" dirty="0">
                <a:latin typeface="Courier"/>
                <a:cs typeface="Courier"/>
              </a:rPr>
              <a:t>function f=</a:t>
            </a:r>
            <a:r>
              <a:rPr lang="en-US" sz="2400" dirty="0" err="1">
                <a:latin typeface="Courier"/>
                <a:cs typeface="Courier"/>
              </a:rPr>
              <a:t>my_factorials</a:t>
            </a:r>
            <a:r>
              <a:rPr lang="en-US" sz="2400" dirty="0">
                <a:latin typeface="Courier"/>
                <a:cs typeface="Courier"/>
              </a:rPr>
              <a:t>(n)</a:t>
            </a:r>
          </a:p>
          <a:p>
            <a:r>
              <a:rPr lang="en-US" sz="2400" dirty="0" smtClean="0">
                <a:latin typeface="Courier"/>
                <a:cs typeface="Courier"/>
              </a:rPr>
              <a:t>m</a:t>
            </a:r>
            <a:r>
              <a:rPr lang="en-US" sz="2400" dirty="0">
                <a:latin typeface="Courier"/>
                <a:cs typeface="Courier"/>
              </a:rPr>
              <a:t>=1;</a:t>
            </a:r>
          </a:p>
          <a:p>
            <a:r>
              <a:rPr lang="en-US" sz="2400" dirty="0">
                <a:latin typeface="Courier"/>
                <a:cs typeface="Courier"/>
              </a:rPr>
              <a:t>f=1;</a:t>
            </a:r>
          </a:p>
          <a:p>
            <a:r>
              <a:rPr lang="en-US" sz="2400" dirty="0" smtClean="0">
                <a:latin typeface="Courier"/>
                <a:cs typeface="Courier"/>
              </a:rPr>
              <a:t>while </a:t>
            </a:r>
            <a:r>
              <a:rPr lang="en-US" sz="2400" dirty="0">
                <a:latin typeface="Courier"/>
                <a:cs typeface="Courier"/>
              </a:rPr>
              <a:t>m&lt;=n</a:t>
            </a:r>
          </a:p>
          <a:p>
            <a:r>
              <a:rPr lang="en-US" sz="2400" dirty="0">
                <a:latin typeface="Courier"/>
                <a:cs typeface="Courier"/>
              </a:rPr>
              <a:t>    f=f*m;</a:t>
            </a:r>
          </a:p>
          <a:p>
            <a:r>
              <a:rPr lang="en-US" sz="2400" dirty="0">
                <a:latin typeface="Courier"/>
                <a:cs typeface="Courier"/>
              </a:rPr>
              <a:t>    m=m+1;</a:t>
            </a:r>
          </a:p>
          <a:p>
            <a:r>
              <a:rPr lang="en-US" sz="2400" dirty="0">
                <a:latin typeface="Courier"/>
                <a:cs typeface="Courier"/>
              </a:rPr>
              <a:t>    mp1=increment(m)</a:t>
            </a:r>
          </a:p>
          <a:p>
            <a:r>
              <a:rPr lang="en-US" sz="2400" dirty="0" smtClean="0">
                <a:latin typeface="Courier"/>
                <a:cs typeface="Courier"/>
              </a:rPr>
              <a:t>end</a:t>
            </a:r>
            <a:endParaRPr lang="en-US" sz="2400" dirty="0">
              <a:latin typeface="Courier"/>
              <a:cs typeface="Courier"/>
            </a:endParaRP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end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  <a:p>
            <a:r>
              <a:rPr lang="en-US" sz="2400" dirty="0">
                <a:latin typeface="Courier"/>
                <a:cs typeface="Courier"/>
              </a:rPr>
              <a:t>function pp1=increment(p)</a:t>
            </a:r>
          </a:p>
          <a:p>
            <a:r>
              <a:rPr lang="en-US" sz="2400" dirty="0">
                <a:latin typeface="Courier"/>
                <a:cs typeface="Courier"/>
              </a:rPr>
              <a:t>pp1=p+1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end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283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1642" y="1038285"/>
            <a:ext cx="53223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Flowchart for computing N!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Has 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latin typeface="Papyrus"/>
                <a:cs typeface="Papyrus"/>
              </a:rPr>
              <a:t>tests/decisions 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loop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58426"/>
            <a:ext cx="5105400" cy="6370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latin typeface="Courier"/>
                <a:cs typeface="Courier"/>
              </a:rPr>
              <a:t>function f=my_factorials(n)</a:t>
            </a:r>
          </a:p>
          <a:p>
            <a:r>
              <a:rPr lang="es-AR" sz="2400" dirty="0">
                <a:latin typeface="Courier"/>
                <a:cs typeface="Courier"/>
              </a:rPr>
              <a:t> </a:t>
            </a:r>
          </a:p>
          <a:p>
            <a:r>
              <a:rPr lang="mr-IN" sz="2400" dirty="0">
                <a:latin typeface="Courier"/>
                <a:cs typeface="Courier"/>
              </a:rPr>
              <a:t>m=1;</a:t>
            </a:r>
          </a:p>
          <a:p>
            <a:r>
              <a:rPr lang="mr-IN" sz="2400" dirty="0">
                <a:latin typeface="Courier"/>
                <a:cs typeface="Courier"/>
              </a:rPr>
              <a:t>f=1;</a:t>
            </a:r>
          </a:p>
          <a:p>
            <a:r>
              <a:rPr lang="mr-IN" sz="2400" dirty="0">
                <a:latin typeface="Courier"/>
                <a:cs typeface="Courier"/>
              </a:rPr>
              <a:t> </a:t>
            </a:r>
          </a:p>
          <a:p>
            <a:r>
              <a:rPr lang="en-US" sz="2400" dirty="0">
                <a:latin typeface="Courier"/>
                <a:cs typeface="Courier"/>
              </a:rPr>
              <a:t>while m&lt;=n</a:t>
            </a:r>
          </a:p>
          <a:p>
            <a:r>
              <a:rPr lang="mr-IN" sz="2400" dirty="0">
                <a:latin typeface="Courier"/>
                <a:cs typeface="Courier"/>
              </a:rPr>
              <a:t>    f=f*m;</a:t>
            </a:r>
          </a:p>
          <a:p>
            <a:r>
              <a:rPr lang="mr-IN" sz="2400" dirty="0">
                <a:latin typeface="Courier"/>
                <a:cs typeface="Courier"/>
              </a:rPr>
              <a:t>    m=m+1;</a:t>
            </a:r>
          </a:p>
          <a:p>
            <a:r>
              <a:rPr lang="en-US" sz="2400" dirty="0">
                <a:latin typeface="Courier"/>
                <a:cs typeface="Courier"/>
              </a:rPr>
              <a:t>end</a:t>
            </a:r>
          </a:p>
          <a:p>
            <a:r>
              <a:rPr lang="en-US" sz="2400" dirty="0">
                <a:latin typeface="Courier"/>
                <a:cs typeface="Courier"/>
              </a:rPr>
              <a:t>display(f)</a:t>
            </a:r>
          </a:p>
          <a:p>
            <a:r>
              <a:rPr lang="en-US" sz="2400" dirty="0">
                <a:latin typeface="Courier"/>
                <a:cs typeface="Courier"/>
              </a:rPr>
              <a:t> </a:t>
            </a:r>
          </a:p>
          <a:p>
            <a:r>
              <a:rPr lang="mr-IN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f=1;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for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cnt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=2:n</a:t>
            </a:r>
          </a:p>
          <a:p>
            <a:r>
              <a:rPr lang="mr-IN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    f=f*cnt;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end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display(f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9655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1642" y="1038285"/>
            <a:ext cx="53223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How else might we compute N!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Potentially has 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latin typeface="Papyrus"/>
                <a:cs typeface="Papyrus"/>
              </a:rPr>
              <a:t>tests/decisions 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loop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401890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1642" y="1038285"/>
            <a:ext cx="532235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Papyrus"/>
                <a:cs typeface="Papyrus"/>
              </a:rPr>
              <a:t>How else might we compute N!</a:t>
            </a:r>
          </a:p>
          <a:p>
            <a:pPr algn="ctr"/>
            <a:endParaRPr lang="en-US" sz="3200" dirty="0">
              <a:latin typeface="Papyrus"/>
              <a:cs typeface="Papyrus"/>
            </a:endParaRP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Potentially has </a:t>
            </a:r>
          </a:p>
          <a:p>
            <a:pPr marL="457200" indent="-457200" algn="ctr">
              <a:buFontTx/>
              <a:buChar char="-"/>
            </a:pPr>
            <a:r>
              <a:rPr lang="en-US" sz="3200" dirty="0" smtClean="0">
                <a:latin typeface="Papyrus"/>
                <a:cs typeface="Papyrus"/>
              </a:rPr>
              <a:t>tests/decisions </a:t>
            </a:r>
          </a:p>
          <a:p>
            <a:pPr algn="ctr"/>
            <a:r>
              <a:rPr lang="en-US" sz="3200" dirty="0" smtClean="0">
                <a:latin typeface="Papyrus"/>
                <a:cs typeface="Papyrus"/>
              </a:rPr>
              <a:t>- loop</a:t>
            </a:r>
          </a:p>
          <a:p>
            <a:pPr algn="ctr"/>
            <a:endParaRPr lang="en-US" sz="3200" dirty="0" smtClean="0">
              <a:latin typeface="Papyrus"/>
              <a:cs typeface="Papyru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" y="-76200"/>
            <a:ext cx="3745442" cy="698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>
                <a:latin typeface="Papyrus"/>
                <a:cs typeface="Papyrus"/>
              </a:rPr>
              <a:t>Say  we have a function FACT(N) that computes the factorial.</a:t>
            </a:r>
          </a:p>
          <a:p>
            <a:endParaRPr lang="es-AR" sz="3200" b="1" dirty="0">
              <a:latin typeface="Papyrus"/>
              <a:cs typeface="Papyrus"/>
            </a:endParaRPr>
          </a:p>
          <a:p>
            <a:r>
              <a:rPr lang="es-AR" sz="3200" b="1" dirty="0" smtClean="0">
                <a:latin typeface="Papyrus"/>
                <a:cs typeface="Papyrus"/>
              </a:rPr>
              <a:t>If I want the factorial of (N+1), I can call</a:t>
            </a:r>
          </a:p>
          <a:p>
            <a:endParaRPr lang="es-AR" sz="3200" b="1" dirty="0">
              <a:latin typeface="Papyrus"/>
              <a:cs typeface="Papyrus"/>
            </a:endParaRPr>
          </a:p>
          <a:p>
            <a:r>
              <a:rPr lang="es-AR" sz="3200" b="1" dirty="0" smtClean="0">
                <a:latin typeface="Papyrus"/>
                <a:cs typeface="Papyrus"/>
              </a:rPr>
              <a:t>(N+1)*FACT(N)</a:t>
            </a:r>
          </a:p>
          <a:p>
            <a:endParaRPr lang="es-AR" sz="3200" b="1" dirty="0">
              <a:latin typeface="Papyrus"/>
              <a:cs typeface="Papyrus"/>
            </a:endParaRPr>
          </a:p>
          <a:p>
            <a:r>
              <a:rPr lang="es-AR" sz="3200" b="1" dirty="0" smtClean="0">
                <a:latin typeface="Papyrus"/>
                <a:cs typeface="Papyrus"/>
              </a:rPr>
              <a:t>How do I write the function</a:t>
            </a:r>
          </a:p>
          <a:p>
            <a:r>
              <a:rPr lang="es-AR" sz="3200" b="1" dirty="0" smtClean="0">
                <a:latin typeface="Papyrus"/>
                <a:cs typeface="Papyrus"/>
              </a:rPr>
              <a:t>FACT(N)?</a:t>
            </a:r>
            <a:endParaRPr lang="es-AR" sz="3200" b="1" dirty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68162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9144000" cy="6370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How do I write the function FACT(N)?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We can use the idea on the last slide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r>
              <a:rPr lang="es-AR" sz="2800" dirty="0">
                <a:latin typeface="Courier"/>
                <a:cs typeface="Courier"/>
              </a:rPr>
              <a:t>function r = myfactorial(n)</a:t>
            </a:r>
          </a:p>
          <a:p>
            <a:r>
              <a:rPr lang="es-AR" sz="2800" dirty="0" smtClean="0">
                <a:latin typeface="Courier"/>
                <a:cs typeface="Courier"/>
              </a:rPr>
              <a:t> if </a:t>
            </a:r>
            <a:r>
              <a:rPr lang="es-AR" sz="2800" dirty="0">
                <a:latin typeface="Courier"/>
                <a:cs typeface="Courier"/>
              </a:rPr>
              <a:t>n &lt;= 0</a:t>
            </a:r>
          </a:p>
          <a:p>
            <a:r>
              <a:rPr lang="es-AR" sz="2800" dirty="0" smtClean="0">
                <a:latin typeface="Courier"/>
                <a:cs typeface="Courier"/>
              </a:rPr>
              <a:t>  r </a:t>
            </a:r>
            <a:r>
              <a:rPr lang="es-AR" sz="2800" dirty="0">
                <a:latin typeface="Courier"/>
                <a:cs typeface="Courier"/>
              </a:rPr>
              <a:t>= 1;</a:t>
            </a:r>
          </a:p>
          <a:p>
            <a:r>
              <a:rPr lang="es-AR" sz="2800" dirty="0" smtClean="0">
                <a:latin typeface="Courier"/>
                <a:cs typeface="Courier"/>
              </a:rPr>
              <a:t> else</a:t>
            </a:r>
            <a:endParaRPr lang="es-AR" sz="2800" dirty="0">
              <a:latin typeface="Courier"/>
              <a:cs typeface="Courier"/>
            </a:endParaRPr>
          </a:p>
          <a:p>
            <a:r>
              <a:rPr lang="es-AR" sz="2800" dirty="0" smtClean="0">
                <a:latin typeface="Courier"/>
                <a:cs typeface="Courier"/>
              </a:rPr>
              <a:t>  r = </a:t>
            </a:r>
            <a:r>
              <a:rPr lang="es-AR" sz="2800" dirty="0">
                <a:latin typeface="Courier"/>
                <a:cs typeface="Courier"/>
              </a:rPr>
              <a:t>n * </a:t>
            </a:r>
            <a:r>
              <a:rPr lang="es-AR" sz="2800" dirty="0">
                <a:solidFill>
                  <a:srgbClr val="FF0000"/>
                </a:solidFill>
                <a:latin typeface="Courier"/>
                <a:cs typeface="Courier"/>
              </a:rPr>
              <a:t>myfactorial</a:t>
            </a:r>
            <a:r>
              <a:rPr lang="es-AR" sz="2800" dirty="0">
                <a:latin typeface="Courier"/>
                <a:cs typeface="Courier"/>
              </a:rPr>
              <a:t>(n-1)</a:t>
            </a:r>
            <a:r>
              <a:rPr lang="es-AR" sz="2800" dirty="0" smtClean="0">
                <a:latin typeface="Courier"/>
                <a:cs typeface="Courier"/>
              </a:rPr>
              <a:t>; %calls itself</a:t>
            </a:r>
          </a:p>
          <a:p>
            <a:r>
              <a:rPr lang="es-AR" sz="2800" dirty="0" smtClean="0">
                <a:latin typeface="Courier"/>
                <a:cs typeface="Courier"/>
              </a:rPr>
              <a:t>%keeps calling itself till n reaches 1,</a:t>
            </a:r>
          </a:p>
          <a:p>
            <a:r>
              <a:rPr lang="es-AR" sz="2800" dirty="0" smtClean="0">
                <a:latin typeface="Courier"/>
                <a:cs typeface="Courier"/>
              </a:rPr>
              <a:t>%then executes all the multiplies from 1 %up.</a:t>
            </a:r>
            <a:endParaRPr lang="es-AR" sz="2800" dirty="0">
              <a:latin typeface="Courier"/>
              <a:cs typeface="Courier"/>
            </a:endParaRPr>
          </a:p>
          <a:p>
            <a:r>
              <a:rPr lang="es-AR" sz="2800" dirty="0" smtClean="0">
                <a:latin typeface="Courier"/>
                <a:cs typeface="Courier"/>
              </a:rPr>
              <a:t> end</a:t>
            </a:r>
            <a:endParaRPr lang="es-AR" sz="2800" dirty="0">
              <a:latin typeface="Courier"/>
              <a:cs typeface="Courier"/>
            </a:endParaRPr>
          </a:p>
          <a:p>
            <a:r>
              <a:rPr lang="es-AR" sz="2800" dirty="0" smtClean="0">
                <a:latin typeface="Courier"/>
                <a:cs typeface="Courier"/>
              </a:rPr>
              <a:t>end</a:t>
            </a:r>
            <a:endParaRPr lang="es-AR" sz="3200" b="1" dirty="0">
              <a:latin typeface="Papyrus"/>
              <a:cs typeface="Papyrus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3962400" y="2743200"/>
            <a:ext cx="228600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52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48" y="1607434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If you really want to be nasty to whoever has to work on your code, this will work.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2000" dirty="0"/>
              <a:t>function r = myfactorial(n);if n &lt;= 0;r = 1;else;r = </a:t>
            </a:r>
            <a:r>
              <a:rPr lang="es-AR" sz="2000" dirty="0" smtClean="0"/>
              <a:t>n*myfactorial</a:t>
            </a:r>
            <a:r>
              <a:rPr lang="es-AR" sz="2000" dirty="0"/>
              <a:t>(n-1);end;end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Better to make it readable and add comments.</a:t>
            </a:r>
          </a:p>
        </p:txBody>
      </p:sp>
    </p:spTree>
    <p:extLst>
      <p:ext uri="{BB962C8B-B14F-4D97-AF65-F5344CB8AC3E}">
        <p14:creationId xmlns:p14="http://schemas.microsoft.com/office/powerpoint/2010/main" val="5736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20038</TotalTime>
  <Words>3560</Words>
  <Application>Microsoft Macintosh PowerPoint</Application>
  <PresentationFormat>On-screen Show (4:3)</PresentationFormat>
  <Paragraphs>689</Paragraphs>
  <Slides>49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geophysics</dc:title>
  <dc:subject/>
  <dc:creator>Robert Smalley</dc:creator>
  <cp:keywords/>
  <dc:description/>
  <cp:lastModifiedBy>unknown unknown</cp:lastModifiedBy>
  <cp:revision>776</cp:revision>
  <dcterms:created xsi:type="dcterms:W3CDTF">2009-11-03T17:16:18Z</dcterms:created>
  <dcterms:modified xsi:type="dcterms:W3CDTF">2019-09-05T15:39:34Z</dcterms:modified>
  <cp:category/>
</cp:coreProperties>
</file>