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35"/>
  </p:notesMasterIdLst>
  <p:sldIdLst>
    <p:sldId id="1382" r:id="rId2"/>
    <p:sldId id="1401" r:id="rId3"/>
    <p:sldId id="1403" r:id="rId4"/>
    <p:sldId id="1406" r:id="rId5"/>
    <p:sldId id="1407" r:id="rId6"/>
    <p:sldId id="1405" r:id="rId7"/>
    <p:sldId id="1409" r:id="rId8"/>
    <p:sldId id="1408" r:id="rId9"/>
    <p:sldId id="1410" r:id="rId10"/>
    <p:sldId id="1411" r:id="rId11"/>
    <p:sldId id="1412" r:id="rId12"/>
    <p:sldId id="1413" r:id="rId13"/>
    <p:sldId id="1414" r:id="rId14"/>
    <p:sldId id="1415" r:id="rId15"/>
    <p:sldId id="1416" r:id="rId16"/>
    <p:sldId id="1417" r:id="rId17"/>
    <p:sldId id="1433" r:id="rId18"/>
    <p:sldId id="1434" r:id="rId19"/>
    <p:sldId id="1425" r:id="rId20"/>
    <p:sldId id="1418" r:id="rId21"/>
    <p:sldId id="1424" r:id="rId22"/>
    <p:sldId id="1419" r:id="rId23"/>
    <p:sldId id="1420" r:id="rId24"/>
    <p:sldId id="1426" r:id="rId25"/>
    <p:sldId id="1427" r:id="rId26"/>
    <p:sldId id="1429" r:id="rId27"/>
    <p:sldId id="1428" r:id="rId28"/>
    <p:sldId id="1422" r:id="rId29"/>
    <p:sldId id="1430" r:id="rId30"/>
    <p:sldId id="1431" r:id="rId31"/>
    <p:sldId id="1432" r:id="rId32"/>
    <p:sldId id="1435" r:id="rId33"/>
    <p:sldId id="1423"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8714" autoAdjust="0"/>
  </p:normalViewPr>
  <p:slideViewPr>
    <p:cSldViewPr snapToGrid="0">
      <p:cViewPr varScale="1">
        <p:scale>
          <a:sx n="102" d="100"/>
          <a:sy n="102" d="100"/>
        </p:scale>
        <p:origin x="816" y="176"/>
      </p:cViewPr>
      <p:guideLst>
        <p:guide orient="horz" pos="2160"/>
        <p:guide pos="2880"/>
      </p:guideLst>
    </p:cSldViewPr>
  </p:slideViewPr>
  <p:notesTextViewPr>
    <p:cViewPr>
      <p:scale>
        <a:sx n="100" d="100"/>
        <a:sy n="100" d="100"/>
      </p:scale>
      <p:origin x="0" y="0"/>
    </p:cViewPr>
  </p:notesTextViewPr>
  <p:sorterViewPr>
    <p:cViewPr>
      <p:scale>
        <a:sx n="135" d="100"/>
        <a:sy n="13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9A376A6-D3E5-4E07-B3F0-626681344BD3}" type="datetimeFigureOut">
              <a:rPr lang="en-US"/>
              <a:pPr>
                <a:defRPr/>
              </a:pPr>
              <a:t>11/26/19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34F01EE-C443-44D3-9EAE-71CAC902D267}" type="slidenum">
              <a:rPr lang="en-US"/>
              <a:pPr>
                <a:defRPr/>
              </a:pPr>
              <a:t>‹#›</a:t>
            </a:fld>
            <a:endParaRPr lang="en-US"/>
          </a:p>
        </p:txBody>
      </p:sp>
    </p:spTree>
    <p:extLst>
      <p:ext uri="{BB962C8B-B14F-4D97-AF65-F5344CB8AC3E}">
        <p14:creationId xmlns:p14="http://schemas.microsoft.com/office/powerpoint/2010/main" val="62246101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scipy.org/doc/numpy/reference/generated/numpy.linspace.html#numpy.linspac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ocs.scipy.org/doc/numpy/reference/generated/numpy.arange.html#numpy.arange" TargetMode="External"/><Relationship Id="rId4" Type="http://schemas.openxmlformats.org/officeDocument/2006/relationships/hyperlink" Target="https://github.com/numpy/numpy/blob/v1.17.0/numpy/core/function_base.py#L37-L179"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a:t>
            </a:fld>
            <a:endParaRPr lang="en-US"/>
          </a:p>
        </p:txBody>
      </p:sp>
    </p:spTree>
    <p:extLst>
      <p:ext uri="{BB962C8B-B14F-4D97-AF65-F5344CB8AC3E}">
        <p14:creationId xmlns:p14="http://schemas.microsoft.com/office/powerpoint/2010/main" val="1787208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a:t>
            </a:r>
            <a:r>
              <a:rPr lang="en-US" dirty="0" err="1"/>
              <a:t>plt.show</a:t>
            </a:r>
            <a:r>
              <a:rPr lang="en-US" dirty="0"/>
              <a:t>()</a:t>
            </a:r>
          </a:p>
          <a:p>
            <a:endParaRPr lang="en-US" dirty="0"/>
          </a:p>
          <a:p>
            <a:r>
              <a:rPr lang="en-US" dirty="0"/>
              <a:t>Notice – do not need “hold” command – there is a deprecated hold command that still behaves properly (</a:t>
            </a:r>
            <a:r>
              <a:rPr lang="en-US" dirty="0" err="1"/>
              <a:t>su</a:t>
            </a:r>
            <a:r>
              <a:rPr lang="en-US" dirty="0"/>
              <a:t>[[</a:t>
            </a:r>
            <a:r>
              <a:rPr lang="en-US" dirty="0" err="1"/>
              <a:t>psedly</a:t>
            </a:r>
            <a:r>
              <a:rPr lang="en-US" dirty="0"/>
              <a:t>, I’ve not verified that).</a:t>
            </a:r>
          </a:p>
          <a:p>
            <a:r>
              <a:rPr lang="en-US" dirty="0"/>
              <a:t>Getting tired of typing the data so make lists.</a:t>
            </a:r>
          </a:p>
          <a:p>
            <a:r>
              <a:rPr lang="en-US" dirty="0"/>
              <a:t>Add grid</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10</a:t>
            </a:fld>
            <a:endParaRPr lang="en-US"/>
          </a:p>
        </p:txBody>
      </p:sp>
    </p:spTree>
    <p:extLst>
      <p:ext uri="{BB962C8B-B14F-4D97-AF65-F5344CB8AC3E}">
        <p14:creationId xmlns:p14="http://schemas.microsoft.com/office/powerpoint/2010/main" val="247709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a:t>
            </a:r>
            <a:r>
              <a:rPr lang="en-US" dirty="0" err="1"/>
              <a:t>plt.show</a:t>
            </a:r>
            <a:r>
              <a:rPr lang="en-US" dirty="0"/>
              <a:t>()</a:t>
            </a:r>
          </a:p>
          <a:p>
            <a:endParaRPr lang="en-US" dirty="0"/>
          </a:p>
          <a:p>
            <a:r>
              <a:rPr lang="en-US" dirty="0"/>
              <a:t>Notice – do not need “hold” command – there is a deprecated hold command that still behaves properly (</a:t>
            </a:r>
            <a:r>
              <a:rPr lang="en-US" dirty="0" err="1"/>
              <a:t>su</a:t>
            </a:r>
            <a:r>
              <a:rPr lang="en-US" dirty="0"/>
              <a:t>[[</a:t>
            </a:r>
            <a:r>
              <a:rPr lang="en-US" dirty="0" err="1"/>
              <a:t>psedly</a:t>
            </a:r>
            <a:r>
              <a:rPr lang="en-US" dirty="0"/>
              <a:t>, I’ve not verified that).</a:t>
            </a:r>
          </a:p>
          <a:p>
            <a:r>
              <a:rPr lang="en-US" dirty="0"/>
              <a:t>Getting tired of typing the data so make lists.</a:t>
            </a:r>
          </a:p>
          <a:p>
            <a:r>
              <a:rPr lang="en-US" dirty="0"/>
              <a:t>Add grid</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11</a:t>
            </a:fld>
            <a:endParaRPr lang="en-US"/>
          </a:p>
        </p:txBody>
      </p:sp>
    </p:spTree>
    <p:extLst>
      <p:ext uri="{BB962C8B-B14F-4D97-AF65-F5344CB8AC3E}">
        <p14:creationId xmlns:p14="http://schemas.microsoft.com/office/powerpoint/2010/main" val="385228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12</a:t>
            </a:fld>
            <a:endParaRPr lang="en-US"/>
          </a:p>
        </p:txBody>
      </p:sp>
    </p:spTree>
    <p:extLst>
      <p:ext uri="{BB962C8B-B14F-4D97-AF65-F5344CB8AC3E}">
        <p14:creationId xmlns:p14="http://schemas.microsoft.com/office/powerpoint/2010/main" val="11961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LOOK STUFF ON GOOGLE!!!</a:t>
            </a:r>
          </a:p>
          <a:p>
            <a:endParaRPr lang="en-US" b="1" dirty="0"/>
          </a:p>
          <a:p>
            <a:r>
              <a:rPr lang="en-US" b="1" dirty="0" err="1"/>
              <a:t>numpy.arange</a:t>
            </a:r>
            <a:endParaRPr lang="en-US" b="1" dirty="0"/>
          </a:p>
          <a:p>
            <a:r>
              <a:rPr lang="en-US" dirty="0" err="1"/>
              <a:t>numpy.arange</a:t>
            </a:r>
            <a:r>
              <a:rPr lang="en-US" dirty="0"/>
              <a:t>([</a:t>
            </a:r>
            <a:r>
              <a:rPr lang="en-US" i="1" dirty="0"/>
              <a:t>start</a:t>
            </a:r>
            <a:r>
              <a:rPr lang="en-US" dirty="0"/>
              <a:t>, ]</a:t>
            </a:r>
            <a:r>
              <a:rPr lang="en-US" i="1" dirty="0"/>
              <a:t>stop</a:t>
            </a:r>
            <a:r>
              <a:rPr lang="en-US" dirty="0"/>
              <a:t>, [</a:t>
            </a:r>
            <a:r>
              <a:rPr lang="en-US" i="1" dirty="0"/>
              <a:t>step</a:t>
            </a:r>
            <a:r>
              <a:rPr lang="en-US" dirty="0"/>
              <a:t>, ]</a:t>
            </a:r>
            <a:r>
              <a:rPr lang="en-US" i="1" dirty="0" err="1"/>
              <a:t>dtype</a:t>
            </a:r>
            <a:r>
              <a:rPr lang="en-US" i="1" dirty="0"/>
              <a:t>=None</a:t>
            </a:r>
            <a:r>
              <a:rPr lang="en-US" dirty="0"/>
              <a:t>) Return evenly spaced values within a given interval.</a:t>
            </a:r>
          </a:p>
          <a:p>
            <a:r>
              <a:rPr lang="en-US" dirty="0"/>
              <a:t>Values are generated within the half-open interval [start, stop) (in other words, the interval including </a:t>
            </a:r>
            <a:r>
              <a:rPr lang="en-US" i="1" dirty="0"/>
              <a:t>start</a:t>
            </a:r>
            <a:r>
              <a:rPr lang="en-US" dirty="0"/>
              <a:t> but excluding </a:t>
            </a:r>
            <a:r>
              <a:rPr lang="en-US" i="1" dirty="0"/>
              <a:t>stop</a:t>
            </a:r>
            <a:r>
              <a:rPr lang="en-US" dirty="0"/>
              <a:t>). For integer arguments the function is equivalent to the Python built-in </a:t>
            </a:r>
            <a:r>
              <a:rPr lang="en-US" i="1" dirty="0"/>
              <a:t>range</a:t>
            </a:r>
            <a:r>
              <a:rPr lang="en-US" dirty="0"/>
              <a:t> function, but returns an </a:t>
            </a:r>
            <a:r>
              <a:rPr lang="en-US" dirty="0" err="1"/>
              <a:t>ndarray</a:t>
            </a:r>
            <a:r>
              <a:rPr lang="en-US" dirty="0"/>
              <a:t> rather than a list.</a:t>
            </a:r>
          </a:p>
          <a:p>
            <a:r>
              <a:rPr lang="en-US" dirty="0"/>
              <a:t>When using a non-integer step, such as 0.1, the results will often not be consistent. It is better to use </a:t>
            </a:r>
            <a:r>
              <a:rPr lang="en-US" dirty="0">
                <a:hlinkClick r:id="rId3" tooltip="numpy.linspace"/>
              </a:rPr>
              <a:t>numpy.linspace</a:t>
            </a:r>
            <a:r>
              <a:rPr lang="en-US" dirty="0"/>
              <a:t> for these cases.</a:t>
            </a:r>
          </a:p>
          <a:p>
            <a:endParaRPr lang="en-US" dirty="0"/>
          </a:p>
          <a:p>
            <a:r>
              <a:rPr lang="en-US" b="1" dirty="0" err="1"/>
              <a:t>numpy.linspace</a:t>
            </a:r>
            <a:r>
              <a:rPr lang="en-US" dirty="0"/>
              <a:t>(</a:t>
            </a:r>
            <a:r>
              <a:rPr lang="en-US" i="1" dirty="0"/>
              <a:t>start</a:t>
            </a:r>
            <a:r>
              <a:rPr lang="en-US" dirty="0"/>
              <a:t>, </a:t>
            </a:r>
            <a:r>
              <a:rPr lang="en-US" i="1" dirty="0"/>
              <a:t>stop</a:t>
            </a:r>
            <a:r>
              <a:rPr lang="en-US" dirty="0"/>
              <a:t>, </a:t>
            </a:r>
            <a:r>
              <a:rPr lang="en-US" i="1" dirty="0"/>
              <a:t>num=50</a:t>
            </a:r>
            <a:r>
              <a:rPr lang="en-US" dirty="0"/>
              <a:t>, </a:t>
            </a:r>
            <a:r>
              <a:rPr lang="en-US" i="1" dirty="0"/>
              <a:t>endpoint=True</a:t>
            </a:r>
            <a:r>
              <a:rPr lang="en-US" dirty="0"/>
              <a:t>, </a:t>
            </a:r>
            <a:r>
              <a:rPr lang="en-US" i="1" dirty="0" err="1"/>
              <a:t>retstep</a:t>
            </a:r>
            <a:r>
              <a:rPr lang="en-US" i="1" dirty="0"/>
              <a:t>=False</a:t>
            </a:r>
            <a:r>
              <a:rPr lang="en-US" dirty="0"/>
              <a:t>, </a:t>
            </a:r>
            <a:r>
              <a:rPr lang="en-US" i="1" dirty="0" err="1"/>
              <a:t>dtype</a:t>
            </a:r>
            <a:r>
              <a:rPr lang="en-US" i="1" dirty="0"/>
              <a:t>=None</a:t>
            </a:r>
            <a:r>
              <a:rPr lang="en-US" dirty="0"/>
              <a:t>, </a:t>
            </a:r>
            <a:r>
              <a:rPr lang="en-US" i="1" dirty="0"/>
              <a:t>axis=0</a:t>
            </a:r>
            <a:r>
              <a:rPr lang="en-US" dirty="0"/>
              <a:t>)</a:t>
            </a:r>
            <a:r>
              <a:rPr lang="en-US" dirty="0">
                <a:hlinkClick r:id="rId4"/>
              </a:rPr>
              <a:t>[source]</a:t>
            </a:r>
            <a:r>
              <a:rPr lang="en-US" dirty="0"/>
              <a:t> Return evenly spaced numbers over a specified interval.</a:t>
            </a:r>
          </a:p>
          <a:p>
            <a:r>
              <a:rPr lang="en-US" dirty="0"/>
              <a:t>Returns </a:t>
            </a:r>
            <a:r>
              <a:rPr lang="en-US" i="1" dirty="0"/>
              <a:t>num</a:t>
            </a:r>
            <a:r>
              <a:rPr lang="en-US" dirty="0"/>
              <a:t> evenly spaced samples, calculated over the interval [</a:t>
            </a:r>
            <a:r>
              <a:rPr lang="en-US" i="1" dirty="0"/>
              <a:t>start</a:t>
            </a:r>
            <a:r>
              <a:rPr lang="en-US" dirty="0"/>
              <a:t>, </a:t>
            </a:r>
            <a:r>
              <a:rPr lang="en-US" i="1" dirty="0"/>
              <a:t>stop</a:t>
            </a:r>
            <a:r>
              <a:rPr lang="en-US" dirty="0"/>
              <a:t>].</a:t>
            </a:r>
          </a:p>
          <a:p>
            <a:r>
              <a:rPr lang="en-US" dirty="0"/>
              <a:t>The endpoint of the interval can optionally be excluded.</a:t>
            </a:r>
          </a:p>
          <a:p>
            <a:endParaRPr lang="en-US" dirty="0"/>
          </a:p>
          <a:p>
            <a:r>
              <a:rPr lang="en-US" dirty="0" err="1"/>
              <a:t>numpy.linspace</a:t>
            </a:r>
            <a:r>
              <a:rPr lang="en-US" dirty="0"/>
              <a:t> says --- See also</a:t>
            </a:r>
          </a:p>
          <a:p>
            <a:r>
              <a:rPr lang="en-US" dirty="0">
                <a:hlinkClick r:id="rId5" tooltip="numpy.arange"/>
              </a:rPr>
              <a:t>arange</a:t>
            </a:r>
            <a:r>
              <a:rPr lang="en-US" dirty="0"/>
              <a:t> Similar to </a:t>
            </a:r>
            <a:r>
              <a:rPr lang="en-US" dirty="0">
                <a:hlinkClick r:id="rId3" tooltip="numpy.linspace"/>
              </a:rPr>
              <a:t>linspace</a:t>
            </a:r>
            <a:r>
              <a:rPr lang="en-US" dirty="0"/>
              <a:t>, but uses a step size (instead of the number of samples).</a:t>
            </a:r>
          </a:p>
          <a:p>
            <a:endParaRPr lang="en-US" dirty="0"/>
          </a:p>
          <a:p>
            <a:r>
              <a:rPr lang="en-US" dirty="0"/>
              <a:t>Note “closed” vs ”open” ends, start end is closed, stop end is open (does not include the stop value)</a:t>
            </a:r>
          </a:p>
          <a:p>
            <a:endParaRPr lang="en-US" dirty="0"/>
          </a:p>
          <a:p>
            <a:r>
              <a:rPr lang="en-US" dirty="0"/>
              <a:t>Here if X was a list X**2 falls over.</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13</a:t>
            </a:fld>
            <a:endParaRPr lang="en-US"/>
          </a:p>
        </p:txBody>
      </p:sp>
    </p:spTree>
    <p:extLst>
      <p:ext uri="{BB962C8B-B14F-4D97-AF65-F5344CB8AC3E}">
        <p14:creationId xmlns:p14="http://schemas.microsoft.com/office/powerpoint/2010/main" val="910173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14</a:t>
            </a:fld>
            <a:endParaRPr lang="en-US"/>
          </a:p>
        </p:txBody>
      </p:sp>
    </p:spTree>
    <p:extLst>
      <p:ext uri="{BB962C8B-B14F-4D97-AF65-F5344CB8AC3E}">
        <p14:creationId xmlns:p14="http://schemas.microsoft.com/office/powerpoint/2010/main" val="414007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1" dirty="0">
                <a:latin typeface="Papyrus" panose="020B0602040200020303" pitchFamily="34" charset="77"/>
              </a:rPr>
              <a:t>Normally, you don't have to worry about this, because it is all taken care of behind the scenes. Below is a script to create two subplots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15</a:t>
            </a:fld>
            <a:endParaRPr lang="en-US"/>
          </a:p>
        </p:txBody>
      </p:sp>
    </p:spTree>
    <p:extLst>
      <p:ext uri="{BB962C8B-B14F-4D97-AF65-F5344CB8AC3E}">
        <p14:creationId xmlns:p14="http://schemas.microsoft.com/office/powerpoint/2010/main" val="632955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16</a:t>
            </a:fld>
            <a:endParaRPr lang="en-US"/>
          </a:p>
        </p:txBody>
      </p:sp>
    </p:spTree>
    <p:extLst>
      <p:ext uri="{BB962C8B-B14F-4D97-AF65-F5344CB8AC3E}">
        <p14:creationId xmlns:p14="http://schemas.microsoft.com/office/powerpoint/2010/main" val="85317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17</a:t>
            </a:fld>
            <a:endParaRPr lang="en-US"/>
          </a:p>
        </p:txBody>
      </p:sp>
    </p:spTree>
    <p:extLst>
      <p:ext uri="{BB962C8B-B14F-4D97-AF65-F5344CB8AC3E}">
        <p14:creationId xmlns:p14="http://schemas.microsoft.com/office/powerpoint/2010/main" val="2750929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18</a:t>
            </a:fld>
            <a:endParaRPr lang="en-US"/>
          </a:p>
        </p:txBody>
      </p:sp>
    </p:spTree>
    <p:extLst>
      <p:ext uri="{BB962C8B-B14F-4D97-AF65-F5344CB8AC3E}">
        <p14:creationId xmlns:p14="http://schemas.microsoft.com/office/powerpoint/2010/main" val="255277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https://</a:t>
            </a:r>
            <a:r>
              <a:rPr lang="en-US" sz="1200" b="0" dirty="0" err="1">
                <a:latin typeface="Papyrus" panose="020B0602040200020303" pitchFamily="34" charset="77"/>
              </a:rPr>
              <a:t>towardsdatascience.com</a:t>
            </a:r>
            <a:r>
              <a:rPr lang="en-US" sz="1200" b="0" dirty="0">
                <a:latin typeface="Papyrus" panose="020B0602040200020303" pitchFamily="34" charset="77"/>
              </a:rPr>
              <a:t>/subplots-in-matplotlib-a-guide-and-tool-for-planning-your-plots-7d63fa632857</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19</a:t>
            </a:fld>
            <a:endParaRPr lang="en-US"/>
          </a:p>
        </p:txBody>
      </p:sp>
    </p:spTree>
    <p:extLst>
      <p:ext uri="{BB962C8B-B14F-4D97-AF65-F5344CB8AC3E}">
        <p14:creationId xmlns:p14="http://schemas.microsoft.com/office/powerpoint/2010/main" val="1571148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https://</a:t>
            </a:r>
            <a:r>
              <a:rPr lang="en-US" dirty="0" err="1"/>
              <a:t>www.quora.com</a:t>
            </a:r>
            <a:r>
              <a:rPr lang="en-US" dirty="0"/>
              <a:t>/What-are-the-best-Python-mathematics-libraries for more libraries</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a:t>
            </a:fld>
            <a:endParaRPr lang="en-US"/>
          </a:p>
        </p:txBody>
      </p:sp>
    </p:spTree>
    <p:extLst>
      <p:ext uri="{BB962C8B-B14F-4D97-AF65-F5344CB8AC3E}">
        <p14:creationId xmlns:p14="http://schemas.microsoft.com/office/powerpoint/2010/main" val="2610968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20</a:t>
            </a:fld>
            <a:endParaRPr lang="en-US"/>
          </a:p>
        </p:txBody>
      </p:sp>
    </p:spTree>
    <p:extLst>
      <p:ext uri="{BB962C8B-B14F-4D97-AF65-F5344CB8AC3E}">
        <p14:creationId xmlns:p14="http://schemas.microsoft.com/office/powerpoint/2010/main" val="1452255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21</a:t>
            </a:fld>
            <a:endParaRPr lang="en-US"/>
          </a:p>
        </p:txBody>
      </p:sp>
    </p:spTree>
    <p:extLst>
      <p:ext uri="{BB962C8B-B14F-4D97-AF65-F5344CB8AC3E}">
        <p14:creationId xmlns:p14="http://schemas.microsoft.com/office/powerpoint/2010/main" val="3460668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we have already seen </a:t>
            </a:r>
            <a:r>
              <a:rPr lang="en-US" sz="1200" b="0" dirty="0" err="1">
                <a:latin typeface="Papyrus" panose="020B0602040200020303" pitchFamily="34" charset="77"/>
              </a:rPr>
              <a:t>np.arrange</a:t>
            </a:r>
            <a:r>
              <a:rPr lang="en-US" sz="1200" b="0" dirty="0">
                <a:latin typeface="Papyrus" panose="020B0602040200020303" pitchFamily="34" charset="77"/>
              </a:rPr>
              <a:t> – what does it do?</a:t>
            </a:r>
          </a:p>
          <a:p>
            <a:pPr algn="l"/>
            <a:r>
              <a:rPr lang="en-US" sz="1200" b="0" dirty="0">
                <a:latin typeface="Papyrus" panose="020B0602040200020303" pitchFamily="34" charset="77"/>
              </a:rPr>
              <a:t>Type these two commands in and look at t1 and t2.</a:t>
            </a:r>
          </a:p>
          <a:p>
            <a:pPr algn="l"/>
            <a:r>
              <a:rPr lang="en-US" sz="1200" b="0" dirty="0">
                <a:latin typeface="Papyrus" panose="020B0602040200020303" pitchFamily="34" charset="77"/>
              </a:rPr>
              <a:t>How long is each.</a:t>
            </a:r>
          </a:p>
          <a:p>
            <a:pPr algn="l"/>
            <a:r>
              <a:rPr lang="en-US" sz="1200" b="0" dirty="0">
                <a:latin typeface="Papyrus" panose="020B0602040200020303" pitchFamily="34" charset="77"/>
              </a:rPr>
              <a:t>What is the maximum value for each?</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22</a:t>
            </a:fld>
            <a:endParaRPr lang="en-US"/>
          </a:p>
        </p:txBody>
      </p:sp>
    </p:spTree>
    <p:extLst>
      <p:ext uri="{BB962C8B-B14F-4D97-AF65-F5344CB8AC3E}">
        <p14:creationId xmlns:p14="http://schemas.microsoft.com/office/powerpoint/2010/main" val="1604313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p>
          <a:p>
            <a:pPr algn="l"/>
            <a:r>
              <a:rPr lang="en-US" sz="1200" b="0" dirty="0">
                <a:latin typeface="Papyrus" panose="020B0602040200020303" pitchFamily="34" charset="77"/>
              </a:rPr>
              <a:t>Subplot divides full figure area in to 2 rows, one column and takes first one (count is across rows and then increment down)</a:t>
            </a:r>
          </a:p>
          <a:p>
            <a:pPr algn="l"/>
            <a:r>
              <a:rPr lang="en-US" sz="1200" b="0" dirty="0">
                <a:latin typeface="Papyrus" panose="020B0602040200020303" pitchFamily="34" charset="77"/>
              </a:rPr>
              <a:t>What is the difference between t1 and t2 (sampling interval over same range), f(t1) and f(t2)? Line looks continuous, dots are lower frequency ”sampling” of it. Line looks continuous, but it is not, it is the same as one with the dots. Probably another way to do this by decimating t2. Google it!</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23</a:t>
            </a:fld>
            <a:endParaRPr lang="en-US"/>
          </a:p>
        </p:txBody>
      </p:sp>
    </p:spTree>
    <p:extLst>
      <p:ext uri="{BB962C8B-B14F-4D97-AF65-F5344CB8AC3E}">
        <p14:creationId xmlns:p14="http://schemas.microsoft.com/office/powerpoint/2010/main" val="3530136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https://</a:t>
            </a:r>
            <a:r>
              <a:rPr lang="en-US" sz="1200" b="0" dirty="0" err="1">
                <a:latin typeface="Papyrus" panose="020B0602040200020303" pitchFamily="34" charset="77"/>
              </a:rPr>
              <a:t>towardsdatascience.com</a:t>
            </a:r>
            <a:r>
              <a:rPr lang="en-US" sz="1200" b="0" dirty="0">
                <a:latin typeface="Papyrus" panose="020B0602040200020303" pitchFamily="34" charset="77"/>
              </a:rPr>
              <a:t>/subplots-in-matplotlib-a-guide-and-tool-for-planning-your-plots-7d63fa632857</a:t>
            </a:r>
          </a:p>
          <a:p>
            <a:pPr algn="l"/>
            <a:endParaRPr lang="en-US" sz="1200" b="0" dirty="0">
              <a:latin typeface="Papyrus" panose="020B0602040200020303" pitchFamily="34" charset="77"/>
            </a:endParaRPr>
          </a:p>
          <a:p>
            <a:pPr algn="l"/>
            <a:r>
              <a:rPr lang="en-US" sz="1200" b="0" dirty="0">
                <a:latin typeface="Papyrus" panose="020B0602040200020303" pitchFamily="34" charset="77"/>
              </a:rPr>
              <a:t>GUI from a “plot planner app”, but can’t find it.</a:t>
            </a:r>
          </a:p>
          <a:p>
            <a:pPr algn="l"/>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24</a:t>
            </a:fld>
            <a:endParaRPr lang="en-US"/>
          </a:p>
        </p:txBody>
      </p:sp>
    </p:spTree>
    <p:extLst>
      <p:ext uri="{BB962C8B-B14F-4D97-AF65-F5344CB8AC3E}">
        <p14:creationId xmlns:p14="http://schemas.microsoft.com/office/powerpoint/2010/main" val="2678866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https://</a:t>
            </a:r>
            <a:r>
              <a:rPr lang="en-US" sz="1200" b="0" dirty="0" err="1">
                <a:latin typeface="Papyrus" panose="020B0602040200020303" pitchFamily="34" charset="77"/>
              </a:rPr>
              <a:t>towardsdatascience.com</a:t>
            </a:r>
            <a:r>
              <a:rPr lang="en-US" sz="1200" b="0" dirty="0">
                <a:latin typeface="Papyrus" panose="020B0602040200020303" pitchFamily="34" charset="77"/>
              </a:rPr>
              <a:t>/subplots-in-matplotlib-a-guide-and-tool-for-planning-your-plots-7d63fa632857</a:t>
            </a:r>
          </a:p>
          <a:p>
            <a:pPr algn="l"/>
            <a:endParaRPr lang="en-US" sz="1200" b="0" dirty="0">
              <a:latin typeface="Papyrus" panose="020B0602040200020303" pitchFamily="34" charset="77"/>
            </a:endParaRPr>
          </a:p>
          <a:p>
            <a:pPr algn="l"/>
            <a:r>
              <a:rPr lang="en-US" sz="1200" b="0" dirty="0">
                <a:latin typeface="Papyrus" panose="020B0602040200020303" pitchFamily="34" charset="77"/>
              </a:rPr>
              <a:t>GUI from a “plot planner app”, but can’t find it.</a:t>
            </a:r>
          </a:p>
          <a:p>
            <a:pPr algn="l"/>
            <a:endParaRPr lang="en-US" sz="1200" b="0" dirty="0">
              <a:latin typeface="Papyrus" panose="020B0602040200020303" pitchFamily="34" charset="77"/>
            </a:endParaRPr>
          </a:p>
          <a:p>
            <a:pPr algn="l"/>
            <a:endParaRPr lang="en-US" sz="1200" b="0" dirty="0">
              <a:latin typeface="Papyrus" panose="020B0602040200020303" pitchFamily="34" charset="77"/>
            </a:endParaRPr>
          </a:p>
          <a:p>
            <a:pPr algn="l"/>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25</a:t>
            </a:fld>
            <a:endParaRPr lang="en-US"/>
          </a:p>
        </p:txBody>
      </p:sp>
    </p:spTree>
    <p:extLst>
      <p:ext uri="{BB962C8B-B14F-4D97-AF65-F5344CB8AC3E}">
        <p14:creationId xmlns:p14="http://schemas.microsoft.com/office/powerpoint/2010/main" val="2453998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https://</a:t>
            </a:r>
            <a:r>
              <a:rPr lang="en-US" sz="1200" b="0" dirty="0" err="1">
                <a:latin typeface="Papyrus" panose="020B0602040200020303" pitchFamily="34" charset="77"/>
              </a:rPr>
              <a:t>towardsdatascience.com</a:t>
            </a:r>
            <a:r>
              <a:rPr lang="en-US" sz="1200" b="0" dirty="0">
                <a:latin typeface="Papyrus" panose="020B0602040200020303" pitchFamily="34" charset="77"/>
              </a:rPr>
              <a:t>/subplots-in-matplotlib-a-guide-and-tool-for-planning-your-plots-7d63fa632857</a:t>
            </a:r>
          </a:p>
          <a:p>
            <a:pPr algn="l"/>
            <a:endParaRPr lang="en-US" sz="1200" b="0" dirty="0">
              <a:latin typeface="Papyrus" panose="020B0602040200020303" pitchFamily="34" charset="77"/>
            </a:endParaRPr>
          </a:p>
          <a:p>
            <a:pPr algn="l"/>
            <a:r>
              <a:rPr lang="en-US" sz="1200" b="0" dirty="0">
                <a:latin typeface="Papyrus" panose="020B0602040200020303" pitchFamily="34" charset="77"/>
              </a:rPr>
              <a:t>GUI from a “plot planner app”, but can’t find it.</a:t>
            </a:r>
          </a:p>
          <a:p>
            <a:pPr algn="l"/>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26</a:t>
            </a:fld>
            <a:endParaRPr lang="en-US"/>
          </a:p>
        </p:txBody>
      </p:sp>
    </p:spTree>
    <p:extLst>
      <p:ext uri="{BB962C8B-B14F-4D97-AF65-F5344CB8AC3E}">
        <p14:creationId xmlns:p14="http://schemas.microsoft.com/office/powerpoint/2010/main" val="986826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https://</a:t>
            </a:r>
            <a:r>
              <a:rPr lang="en-US" sz="1200" b="0" dirty="0" err="1">
                <a:latin typeface="Papyrus" panose="020B0602040200020303" pitchFamily="34" charset="77"/>
              </a:rPr>
              <a:t>towardsdatascience.com</a:t>
            </a:r>
            <a:r>
              <a:rPr lang="en-US" sz="1200" b="0" dirty="0">
                <a:latin typeface="Papyrus" panose="020B0602040200020303" pitchFamily="34" charset="77"/>
              </a:rPr>
              <a:t>/subplots-in-matplotlib-a-guide-and-tool-for-planning-your-plots-7d63fa632857</a:t>
            </a:r>
          </a:p>
          <a:p>
            <a:pPr algn="l"/>
            <a:endParaRPr lang="en-US" sz="1200" b="0" dirty="0">
              <a:latin typeface="Papyrus" panose="020B0602040200020303" pitchFamily="34" charset="77"/>
            </a:endParaRPr>
          </a:p>
          <a:p>
            <a:pPr algn="l"/>
            <a:r>
              <a:rPr lang="en-US" sz="1200" b="0" dirty="0">
                <a:latin typeface="Papyrus" panose="020B0602040200020303" pitchFamily="34" charset="77"/>
              </a:rPr>
              <a:t>Have to do last one twice to get both.</a:t>
            </a:r>
          </a:p>
          <a:p>
            <a:pPr algn="l"/>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27</a:t>
            </a:fld>
            <a:endParaRPr lang="en-US"/>
          </a:p>
        </p:txBody>
      </p:sp>
    </p:spTree>
    <p:extLst>
      <p:ext uri="{BB962C8B-B14F-4D97-AF65-F5344CB8AC3E}">
        <p14:creationId xmlns:p14="http://schemas.microsoft.com/office/powerpoint/2010/main" val="1413477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p>
          <a:p>
            <a:pPr algn="l"/>
            <a:r>
              <a:rPr lang="en-US" sz="1200" b="0" dirty="0">
                <a:latin typeface="Papyrus" panose="020B0602040200020303" pitchFamily="34" charset="77"/>
              </a:rPr>
              <a:t>What subplot region selected?</a:t>
            </a:r>
          </a:p>
          <a:p>
            <a:pPr algn="l"/>
            <a:r>
              <a:rPr lang="en-US" sz="1200" b="0" dirty="0">
                <a:latin typeface="Papyrus" panose="020B0602040200020303" pitchFamily="34" charset="77"/>
              </a:rPr>
              <a:t>What is plotted?</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28</a:t>
            </a:fld>
            <a:endParaRPr lang="en-US"/>
          </a:p>
        </p:txBody>
      </p:sp>
    </p:spTree>
    <p:extLst>
      <p:ext uri="{BB962C8B-B14F-4D97-AF65-F5344CB8AC3E}">
        <p14:creationId xmlns:p14="http://schemas.microsoft.com/office/powerpoint/2010/main" val="1600163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29</a:t>
            </a:fld>
            <a:endParaRPr lang="en-US"/>
          </a:p>
        </p:txBody>
      </p:sp>
    </p:spTree>
    <p:extLst>
      <p:ext uri="{BB962C8B-B14F-4D97-AF65-F5344CB8AC3E}">
        <p14:creationId xmlns:p14="http://schemas.microsoft.com/office/powerpoint/2010/main" val="299639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a:t>
            </a:fld>
            <a:endParaRPr lang="en-US"/>
          </a:p>
        </p:txBody>
      </p:sp>
    </p:spTree>
    <p:extLst>
      <p:ext uri="{BB962C8B-B14F-4D97-AF65-F5344CB8AC3E}">
        <p14:creationId xmlns:p14="http://schemas.microsoft.com/office/powerpoint/2010/main" val="1709894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Bottom – just change loc</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30</a:t>
            </a:fld>
            <a:endParaRPr lang="en-US"/>
          </a:p>
        </p:txBody>
      </p:sp>
    </p:spTree>
    <p:extLst>
      <p:ext uri="{BB962C8B-B14F-4D97-AF65-F5344CB8AC3E}">
        <p14:creationId xmlns:p14="http://schemas.microsoft.com/office/powerpoint/2010/main" val="4170856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Bottom – just change loc</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31</a:t>
            </a:fld>
            <a:endParaRPr lang="en-US"/>
          </a:p>
        </p:txBody>
      </p:sp>
    </p:spTree>
    <p:extLst>
      <p:ext uri="{BB962C8B-B14F-4D97-AF65-F5344CB8AC3E}">
        <p14:creationId xmlns:p14="http://schemas.microsoft.com/office/powerpoint/2010/main" val="80493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32</a:t>
            </a:fld>
            <a:endParaRPr lang="en-US"/>
          </a:p>
        </p:txBody>
      </p:sp>
    </p:spTree>
    <p:extLst>
      <p:ext uri="{BB962C8B-B14F-4D97-AF65-F5344CB8AC3E}">
        <p14:creationId xmlns:p14="http://schemas.microsoft.com/office/powerpoint/2010/main" val="4087993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33</a:t>
            </a:fld>
            <a:endParaRPr lang="en-US"/>
          </a:p>
        </p:txBody>
      </p:sp>
    </p:spTree>
    <p:extLst>
      <p:ext uri="{BB962C8B-B14F-4D97-AF65-F5344CB8AC3E}">
        <p14:creationId xmlns:p14="http://schemas.microsoft.com/office/powerpoint/2010/main" val="263443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https://</a:t>
            </a:r>
            <a:r>
              <a:rPr lang="en-US" dirty="0" err="1"/>
              <a:t>matplotlib.org</a:t>
            </a:r>
            <a:r>
              <a:rPr lang="en-US" dirty="0"/>
              <a:t>/3.1.1/tutorials/introductory/</a:t>
            </a:r>
            <a:r>
              <a:rPr lang="en-US" dirty="0" err="1"/>
              <a:t>pyplot.html</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a:t>
            </a:fld>
            <a:endParaRPr lang="en-US"/>
          </a:p>
        </p:txBody>
      </p:sp>
    </p:spTree>
    <p:extLst>
      <p:ext uri="{BB962C8B-B14F-4D97-AF65-F5344CB8AC3E}">
        <p14:creationId xmlns:p14="http://schemas.microsoft.com/office/powerpoint/2010/main" val="58553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a:t>
            </a:fld>
            <a:endParaRPr lang="en-US"/>
          </a:p>
        </p:txBody>
      </p:sp>
    </p:spTree>
    <p:extLst>
      <p:ext uri="{BB962C8B-B14F-4D97-AF65-F5344CB8AC3E}">
        <p14:creationId xmlns:p14="http://schemas.microsoft.com/office/powerpoint/2010/main" val="1472355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out of plot() and return to prompt – if you can see the plot window close it (red filled circle with x), if can’t see plot window, select X-quartz and then select from the application menu “hide others”. Follow instructions for if you and see it (as you are).</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a:t>
            </a:fld>
            <a:endParaRPr lang="en-US"/>
          </a:p>
        </p:txBody>
      </p:sp>
    </p:spTree>
    <p:extLst>
      <p:ext uri="{BB962C8B-B14F-4D97-AF65-F5344CB8AC3E}">
        <p14:creationId xmlns:p14="http://schemas.microsoft.com/office/powerpoint/2010/main" val="3095078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a:t>
            </a:fld>
            <a:endParaRPr lang="en-US"/>
          </a:p>
        </p:txBody>
      </p:sp>
    </p:spTree>
    <p:extLst>
      <p:ext uri="{BB962C8B-B14F-4D97-AF65-F5344CB8AC3E}">
        <p14:creationId xmlns:p14="http://schemas.microsoft.com/office/powerpoint/2010/main" val="6640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a:t>
            </a:r>
            <a:r>
              <a:rPr lang="en-US" dirty="0" err="1"/>
              <a:t>plt.show</a:t>
            </a:r>
            <a:r>
              <a:rPr lang="en-US" dirty="0"/>
              <a:t>()”</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a:t>
            </a:fld>
            <a:endParaRPr lang="en-US"/>
          </a:p>
        </p:txBody>
      </p:sp>
    </p:spTree>
    <p:extLst>
      <p:ext uri="{BB962C8B-B14F-4D97-AF65-F5344CB8AC3E}">
        <p14:creationId xmlns:p14="http://schemas.microsoft.com/office/powerpoint/2010/main" val="362070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a:t>
            </a:r>
            <a:r>
              <a:rPr lang="en-US" dirty="0" err="1"/>
              <a:t>plt.show</a:t>
            </a:r>
            <a:r>
              <a:rPr lang="en-US" dirty="0"/>
              <a:t>()”</a:t>
            </a:r>
          </a:p>
          <a:p>
            <a:r>
              <a:rPr lang="en-US" dirty="0"/>
              <a:t>This same as MATLAB – add axis, </a:t>
            </a:r>
            <a:r>
              <a:rPr lang="en-US" dirty="0" err="1"/>
              <a:t>etc</a:t>
            </a:r>
            <a:r>
              <a:rPr lang="en-US" dirty="0"/>
              <a:t>, to current plot window with calls that modify the plot.</a:t>
            </a:r>
          </a:p>
          <a:p>
            <a:r>
              <a:rPr lang="en-US" dirty="0"/>
              <a:t>Each call “erases” the previous (</a:t>
            </a:r>
            <a:r>
              <a:rPr lang="en-US" dirty="0" err="1"/>
              <a:t>plt.plot</a:t>
            </a:r>
            <a:r>
              <a:rPr lang="en-US" dirty="0"/>
              <a:t> erases whole current plot, </a:t>
            </a:r>
            <a:r>
              <a:rPr lang="en-US" dirty="0" err="1"/>
              <a:t>plt.axis</a:t>
            </a:r>
            <a:r>
              <a:rPr lang="en-US" dirty="0"/>
              <a:t> erases current axis)</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a:t>
            </a:fld>
            <a:endParaRPr lang="en-US"/>
          </a:p>
        </p:txBody>
      </p:sp>
    </p:spTree>
    <p:extLst>
      <p:ext uri="{BB962C8B-B14F-4D97-AF65-F5344CB8AC3E}">
        <p14:creationId xmlns:p14="http://schemas.microsoft.com/office/powerpoint/2010/main" val="326809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a:defRPr/>
            </a:pPr>
            <a:fld id="{C605EEC8-D7C8-4688-A073-2CC0B8BECFCF}" type="datetimeFigureOut">
              <a:rPr lang="en-US" smtClean="0"/>
              <a:pPr>
                <a:defRPr/>
              </a:pPr>
              <a:t>11/26/19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EEC82C-7BC1-4EA3-AC79-BDA77519A611}"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5DD7FED-780D-4452-B1F4-43107F077C23}" type="datetimeFigureOut">
              <a:rPr lang="en-US" smtClean="0"/>
              <a:pPr>
                <a:defRPr/>
              </a:pPr>
              <a:t>11/26/19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06531A-BB3F-44D8-8C65-1B9BC6B999F7}" type="slidenum">
              <a:rPr lang="en-US" smtClean="0"/>
              <a:pPr>
                <a:defRPr/>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802E4E09-6FBE-4ACC-A950-DC5ACDDFF48B}" type="datetimeFigureOut">
              <a:rPr lang="en-US" smtClean="0"/>
              <a:pPr>
                <a:defRPr/>
              </a:pPr>
              <a:t>11/26/19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818591-495D-4D96-94BF-9597B70F0C0B}"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590377E9-DC1B-45E8-9B55-F4515F5E050C}" type="datetimeFigureOut">
              <a:rPr lang="en-US" smtClean="0"/>
              <a:pPr>
                <a:defRPr/>
              </a:pPr>
              <a:t>11/26/19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20A88F-6CBB-453D-A3C2-74CC66BEA9F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674821BE-52E4-4689-B474-CBD81C6C3D15}" type="datetimeFigureOut">
              <a:rPr lang="en-US" smtClean="0"/>
              <a:pPr>
                <a:defRPr/>
              </a:pPr>
              <a:t>11/26/19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457F9A-FF8A-4100-9B42-8E71504B144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a:defRPr/>
            </a:pPr>
            <a:fld id="{74CCE0DB-0213-4D74-866E-870F324ABC1B}" type="datetimeFigureOut">
              <a:rPr lang="en-US" smtClean="0"/>
              <a:pPr>
                <a:defRPr/>
              </a:pPr>
              <a:t>11/26/19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FA1BB7-7B28-4817-A3C0-A42D4AD7EF88}" type="slidenum">
              <a:rPr lang="en-US" smtClean="0"/>
              <a:pPr>
                <a:defRPr/>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2117D49-507B-4DF8-911D-E78FB403848F}" type="datetimeFigureOut">
              <a:rPr lang="en-US" smtClean="0"/>
              <a:pPr>
                <a:defRPr/>
              </a:pPr>
              <a:t>11/26/19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B150FC-908B-48FB-B452-A12F83B826D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fld id="{68771E78-C563-43BD-BAE2-0D5525E0069E}" type="datetimeFigureOut">
              <a:rPr lang="en-US" smtClean="0"/>
              <a:pPr>
                <a:defRPr/>
              </a:pPr>
              <a:t>11/26/19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3D7BAA-2CAA-4AE1-9716-2C2A9DC317E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a:defRPr/>
            </a:pPr>
            <a:fld id="{71F01B06-7AA7-4450-A9F6-632A439CDF3B}" type="datetimeFigureOut">
              <a:rPr lang="en-US" smtClean="0"/>
              <a:pPr>
                <a:defRPr/>
              </a:pPr>
              <a:t>11/26/19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2537174-D385-47DD-8DF2-9AD4B85C400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3566EAEC-E3BF-466B-8FA6-588919D385BC}" type="datetimeFigureOut">
              <a:rPr lang="en-US" smtClean="0"/>
              <a:pPr>
                <a:defRPr/>
              </a:pPr>
              <a:t>11/26/19</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37E64E1-1AE7-4BAC-9A39-CA063E714CF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7BB435-8F3A-4190-9B85-3BD587BC7789}" type="datetimeFigureOut">
              <a:rPr lang="en-US" smtClean="0"/>
              <a:pPr>
                <a:defRPr/>
              </a:pPr>
              <a:t>11/26/19</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8191C1B-EF7A-42E6-ABAC-5D08E6C41F35}"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80BF324-6661-4879-8251-DDC0BF2C0F5F}" type="datetimeFigureOut">
              <a:rPr lang="en-US" smtClean="0"/>
              <a:pPr>
                <a:defRPr/>
              </a:pPr>
              <a:t>11/26/19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463F21-4C82-4ED0-8508-218714D3C6B9}"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74CCE0DB-0213-4D74-866E-870F324ABC1B}" type="datetimeFigureOut">
              <a:rPr lang="en-US" smtClean="0"/>
              <a:pPr>
                <a:defRPr/>
              </a:pPr>
              <a:t>11/26/19</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a:defRPr/>
            </a:pPr>
            <a:fld id="{82FA1BB7-7B28-4817-A3C0-A42D4AD7EF8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B49F72-BF0B-D241-A25D-72DAF4353970}"/>
              </a:ext>
            </a:extLst>
          </p:cNvPr>
          <p:cNvSpPr/>
          <p:nvPr/>
        </p:nvSpPr>
        <p:spPr>
          <a:xfrm>
            <a:off x="27699" y="704886"/>
            <a:ext cx="9116301" cy="5201424"/>
          </a:xfrm>
          <a:prstGeom prst="rect">
            <a:avLst/>
          </a:prstGeom>
        </p:spPr>
        <p:txBody>
          <a:bodyPr wrap="square">
            <a:spAutoFit/>
          </a:bodyPr>
          <a:lstStyle/>
          <a:p>
            <a:pPr algn="ctr">
              <a:defRPr/>
            </a:pPr>
            <a:r>
              <a:rPr lang="en-US" sz="2800" b="1" dirty="0">
                <a:latin typeface="Papyrus"/>
                <a:cs typeface="Papyrus"/>
              </a:rPr>
              <a:t>CERI-7104/CIVL-8126 Data Analysis in Geophysics</a:t>
            </a:r>
          </a:p>
          <a:p>
            <a:pPr algn="ctr">
              <a:defRPr/>
            </a:pPr>
            <a:endParaRPr lang="en-US" b="1" dirty="0">
              <a:latin typeface="Papyrus"/>
            </a:endParaRPr>
          </a:p>
          <a:p>
            <a:pPr algn="ctr">
              <a:defRPr/>
            </a:pPr>
            <a:r>
              <a:rPr lang="en-US" sz="2800" b="1" dirty="0">
                <a:latin typeface="Papyrus"/>
              </a:rPr>
              <a:t>Introduction to PYTHON</a:t>
            </a:r>
          </a:p>
          <a:p>
            <a:pPr algn="ctr">
              <a:defRPr/>
            </a:pPr>
            <a:endParaRPr lang="en-US" b="1" dirty="0">
              <a:latin typeface="Papyrus"/>
            </a:endParaRPr>
          </a:p>
          <a:p>
            <a:pPr algn="ctr">
              <a:defRPr/>
            </a:pPr>
            <a:r>
              <a:rPr lang="en-US" sz="2800" b="1" dirty="0">
                <a:latin typeface="Papyrus"/>
              </a:rPr>
              <a:t>Lab – 26, 11/26/19</a:t>
            </a:r>
          </a:p>
          <a:p>
            <a:pPr algn="ctr">
              <a:defRPr/>
            </a:pPr>
            <a:endParaRPr lang="en-US" b="1" dirty="0">
              <a:latin typeface="Papyrus"/>
            </a:endParaRPr>
          </a:p>
          <a:p>
            <a:pPr algn="ctr">
              <a:defRPr/>
            </a:pPr>
            <a:r>
              <a:rPr lang="en-US" sz="2800" b="1" dirty="0">
                <a:latin typeface="Papyrus"/>
              </a:rPr>
              <a:t>Python</a:t>
            </a:r>
          </a:p>
          <a:p>
            <a:pPr algn="ctr">
              <a:defRPr/>
            </a:pPr>
            <a:endParaRPr lang="en-US" b="1" dirty="0">
              <a:latin typeface="Papyrus"/>
            </a:endParaRPr>
          </a:p>
          <a:p>
            <a:pPr algn="ctr">
              <a:defRPr/>
            </a:pPr>
            <a:endParaRPr lang="en-US" b="1" dirty="0">
              <a:latin typeface="Papyrus"/>
            </a:endParaRPr>
          </a:p>
          <a:p>
            <a:pPr algn="ctr">
              <a:defRPr/>
            </a:pPr>
            <a:endParaRPr lang="en-US" b="1" dirty="0">
              <a:latin typeface="Papyrus"/>
            </a:endParaRPr>
          </a:p>
          <a:p>
            <a:pPr algn="ctr">
              <a:defRPr/>
            </a:pPr>
            <a:r>
              <a:rPr lang="en-US" sz="2800" b="1" dirty="0">
                <a:latin typeface="Papyrus"/>
              </a:rPr>
              <a:t>We are going to continue to interactively look at and modify python code.</a:t>
            </a:r>
          </a:p>
          <a:p>
            <a:pPr algn="ctr">
              <a:defRPr/>
            </a:pPr>
            <a:endParaRPr lang="en-US" sz="2800" b="1" dirty="0">
              <a:latin typeface="Papyrus"/>
            </a:endParaRPr>
          </a:p>
          <a:p>
            <a:pPr algn="ctr">
              <a:defRPr/>
            </a:pPr>
            <a:r>
              <a:rPr lang="en-US" sz="2800" b="1" dirty="0">
                <a:latin typeface="Papyrus"/>
              </a:rPr>
              <a:t>Math, matrix, and plotting libraries</a:t>
            </a:r>
          </a:p>
        </p:txBody>
      </p:sp>
    </p:spTree>
    <p:extLst>
      <p:ext uri="{BB962C8B-B14F-4D97-AF65-F5344CB8AC3E}">
        <p14:creationId xmlns:p14="http://schemas.microsoft.com/office/powerpoint/2010/main" val="3484057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ACE074-426D-F948-9D9B-53D4D456D914}"/>
              </a:ext>
            </a:extLst>
          </p:cNvPr>
          <p:cNvPicPr>
            <a:picLocks noChangeAspect="1"/>
          </p:cNvPicPr>
          <p:nvPr/>
        </p:nvPicPr>
        <p:blipFill>
          <a:blip r:embed="rId3"/>
          <a:stretch>
            <a:fillRect/>
          </a:stretch>
        </p:blipFill>
        <p:spPr>
          <a:xfrm>
            <a:off x="1117600" y="1689272"/>
            <a:ext cx="6908800" cy="5283200"/>
          </a:xfrm>
          <a:prstGeom prst="rect">
            <a:avLst/>
          </a:prstGeom>
        </p:spPr>
      </p:pic>
      <p:sp>
        <p:nvSpPr>
          <p:cNvPr id="3" name="TextBox 2">
            <a:extLst>
              <a:ext uri="{FF2B5EF4-FFF2-40B4-BE49-F238E27FC236}">
                <a16:creationId xmlns:a16="http://schemas.microsoft.com/office/drawing/2014/main" id="{EB570DF3-323A-B641-BC4D-C84D70D0AEC7}"/>
              </a:ext>
            </a:extLst>
          </p:cNvPr>
          <p:cNvSpPr txBox="1"/>
          <p:nvPr/>
        </p:nvSpPr>
        <p:spPr>
          <a:xfrm>
            <a:off x="0" y="26262"/>
            <a:ext cx="9144000" cy="1077218"/>
          </a:xfrm>
          <a:prstGeom prst="rect">
            <a:avLst/>
          </a:prstGeom>
          <a:noFill/>
        </p:spPr>
        <p:txBody>
          <a:bodyPr wrap="square" rtlCol="0">
            <a:spAutoFit/>
          </a:bodyPr>
          <a:lstStyle/>
          <a:p>
            <a:pPr algn="ctr"/>
            <a:r>
              <a:rPr lang="en-US" sz="3200" b="1" dirty="0">
                <a:latin typeface="Papyrus" panose="020B0602040200020303" pitchFamily="34" charset="77"/>
              </a:rPr>
              <a:t>Different from MATLAB emulation. A new </a:t>
            </a:r>
            <a:r>
              <a:rPr lang="en-US" sz="3200" b="1" dirty="0">
                <a:latin typeface="Courier" pitchFamily="2" charset="0"/>
              </a:rPr>
              <a:t>plot()</a:t>
            </a:r>
            <a:r>
              <a:rPr lang="en-US" sz="3200" b="1" dirty="0">
                <a:latin typeface="Papyrus" panose="020B0602040200020303" pitchFamily="34" charset="77"/>
              </a:rPr>
              <a:t> call does not clear plot.</a:t>
            </a:r>
          </a:p>
        </p:txBody>
      </p:sp>
      <p:sp>
        <p:nvSpPr>
          <p:cNvPr id="6" name="Rectangle 5">
            <a:extLst>
              <a:ext uri="{FF2B5EF4-FFF2-40B4-BE49-F238E27FC236}">
                <a16:creationId xmlns:a16="http://schemas.microsoft.com/office/drawing/2014/main" id="{CAE12314-3BEE-EE40-B3C3-94B447221720}"/>
              </a:ext>
            </a:extLst>
          </p:cNvPr>
          <p:cNvSpPr/>
          <p:nvPr/>
        </p:nvSpPr>
        <p:spPr>
          <a:xfrm>
            <a:off x="0" y="1853235"/>
            <a:ext cx="9144000" cy="3416320"/>
          </a:xfrm>
          <a:prstGeom prst="rect">
            <a:avLst/>
          </a:prstGeom>
        </p:spPr>
        <p:txBody>
          <a:bodyPr wrap="square">
            <a:spAutoFit/>
          </a:bodyPr>
          <a:lstStyle/>
          <a:p>
            <a:r>
              <a:rPr lang="en-US" sz="2400" b="1" dirty="0">
                <a:latin typeface="Courier" pitchFamily="2" charset="0"/>
              </a:rPr>
              <a:t>X=[1, 2, 3, 4]</a:t>
            </a:r>
          </a:p>
          <a:p>
            <a:r>
              <a:rPr lang="en-US" sz="2400" b="1" dirty="0">
                <a:latin typeface="Courier" pitchFamily="2" charset="0"/>
              </a:rPr>
              <a:t>Y=[1, 4, 9, 16]</a:t>
            </a:r>
            <a:endParaRPr lang="en-US" sz="2400" b="1" dirty="0">
              <a:solidFill>
                <a:srgbClr val="000000"/>
              </a:solidFill>
              <a:latin typeface="Courier" pitchFamily="2" charset="0"/>
            </a:endParaRPr>
          </a:p>
          <a:p>
            <a:r>
              <a:rPr lang="en-US" sz="2400" b="1" dirty="0" err="1">
                <a:solidFill>
                  <a:srgbClr val="000000"/>
                </a:solidFill>
                <a:latin typeface="Courier" pitchFamily="2" charset="0"/>
              </a:rPr>
              <a:t>plt.plot</a:t>
            </a:r>
            <a:r>
              <a:rPr lang="en-US" sz="2400" b="1" dirty="0">
                <a:solidFill>
                  <a:srgbClr val="000000"/>
                </a:solidFill>
                <a:latin typeface="Courier" pitchFamily="2" charset="0"/>
              </a:rPr>
              <a:t>([X, Y)</a:t>
            </a:r>
          </a:p>
          <a:p>
            <a:r>
              <a:rPr lang="en-US" sz="2400" b="1" dirty="0" err="1">
                <a:solidFill>
                  <a:srgbClr val="000000"/>
                </a:solidFill>
                <a:latin typeface="Courier" pitchFamily="2" charset="0"/>
              </a:rPr>
              <a:t>plt.axis</a:t>
            </a:r>
            <a:r>
              <a:rPr lang="en-US" sz="2400" b="1" dirty="0">
                <a:solidFill>
                  <a:srgbClr val="000000"/>
                </a:solidFill>
                <a:latin typeface="Courier" pitchFamily="2" charset="0"/>
              </a:rPr>
              <a:t>([0, 5, 0, 17])</a:t>
            </a:r>
          </a:p>
          <a:p>
            <a:r>
              <a:rPr lang="en-US" sz="2400" b="1" dirty="0" err="1">
                <a:latin typeface="Courier" pitchFamily="2" charset="0"/>
              </a:rPr>
              <a:t>plt.plot</a:t>
            </a:r>
            <a:r>
              <a:rPr lang="en-US" sz="2400" b="1" dirty="0">
                <a:latin typeface="Courier" pitchFamily="2" charset="0"/>
              </a:rPr>
              <a:t>(X,Y,'</a:t>
            </a:r>
            <a:r>
              <a:rPr lang="en-US" sz="2400" b="1" dirty="0" err="1">
                <a:latin typeface="Courier" pitchFamily="2" charset="0"/>
              </a:rPr>
              <a:t>ro</a:t>
            </a:r>
            <a:r>
              <a:rPr lang="en-US" sz="2400" b="1" dirty="0">
                <a:latin typeface="Courier" pitchFamily="2" charset="0"/>
              </a:rPr>
              <a:t>’)</a:t>
            </a:r>
          </a:p>
          <a:p>
            <a:r>
              <a:rPr lang="en-US" sz="2400" b="1" dirty="0" err="1">
                <a:latin typeface="Courier" pitchFamily="2" charset="0"/>
              </a:rPr>
              <a:t>plt.grid</a:t>
            </a:r>
            <a:r>
              <a:rPr lang="en-US" sz="2400" b="1" dirty="0">
                <a:latin typeface="Courier" pitchFamily="2" charset="0"/>
              </a:rPr>
              <a:t>(color='g', </a:t>
            </a:r>
            <a:r>
              <a:rPr lang="en-US" sz="2400" b="1" dirty="0" err="1">
                <a:latin typeface="Courier" pitchFamily="2" charset="0"/>
              </a:rPr>
              <a:t>linestyle</a:t>
            </a:r>
            <a:r>
              <a:rPr lang="en-US" sz="2400" b="1" dirty="0">
                <a:latin typeface="Courier" pitchFamily="2" charset="0"/>
              </a:rPr>
              <a:t>='.', linewidth=1)</a:t>
            </a:r>
          </a:p>
          <a:p>
            <a:endParaRPr lang="en-US" sz="2400" b="1" dirty="0">
              <a:latin typeface="Courier" pitchFamily="2" charset="0"/>
            </a:endParaRPr>
          </a:p>
          <a:p>
            <a:endParaRPr lang="en-US" sz="2400" b="1" dirty="0">
              <a:solidFill>
                <a:srgbClr val="000000"/>
              </a:solidFill>
              <a:latin typeface="Courier" pitchFamily="2" charset="0"/>
            </a:endParaRPr>
          </a:p>
          <a:p>
            <a:pPr algn="ctr"/>
            <a:endParaRPr lang="en-US" sz="2400" b="1" dirty="0">
              <a:solidFill>
                <a:srgbClr val="000000"/>
              </a:solidFill>
              <a:effectLst/>
              <a:latin typeface="Courier" pitchFamily="2" charset="0"/>
            </a:endParaRPr>
          </a:p>
        </p:txBody>
      </p:sp>
    </p:spTree>
    <p:extLst>
      <p:ext uri="{BB962C8B-B14F-4D97-AF65-F5344CB8AC3E}">
        <p14:creationId xmlns:p14="http://schemas.microsoft.com/office/powerpoint/2010/main" val="193315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ACE074-426D-F948-9D9B-53D4D456D914}"/>
              </a:ext>
            </a:extLst>
          </p:cNvPr>
          <p:cNvPicPr>
            <a:picLocks noChangeAspect="1"/>
          </p:cNvPicPr>
          <p:nvPr/>
        </p:nvPicPr>
        <p:blipFill>
          <a:blip r:embed="rId3"/>
          <a:stretch>
            <a:fillRect/>
          </a:stretch>
        </p:blipFill>
        <p:spPr>
          <a:xfrm>
            <a:off x="1117600" y="1689272"/>
            <a:ext cx="6908800" cy="5283200"/>
          </a:xfrm>
          <a:prstGeom prst="rect">
            <a:avLst/>
          </a:prstGeom>
        </p:spPr>
      </p:pic>
      <p:sp>
        <p:nvSpPr>
          <p:cNvPr id="3" name="TextBox 2">
            <a:extLst>
              <a:ext uri="{FF2B5EF4-FFF2-40B4-BE49-F238E27FC236}">
                <a16:creationId xmlns:a16="http://schemas.microsoft.com/office/drawing/2014/main" id="{EB570DF3-323A-B641-BC4D-C84D70D0AEC7}"/>
              </a:ext>
            </a:extLst>
          </p:cNvPr>
          <p:cNvSpPr txBox="1"/>
          <p:nvPr/>
        </p:nvSpPr>
        <p:spPr>
          <a:xfrm>
            <a:off x="0" y="26262"/>
            <a:ext cx="9144000" cy="1077218"/>
          </a:xfrm>
          <a:prstGeom prst="rect">
            <a:avLst/>
          </a:prstGeom>
          <a:noFill/>
        </p:spPr>
        <p:txBody>
          <a:bodyPr wrap="square" rtlCol="0">
            <a:spAutoFit/>
          </a:bodyPr>
          <a:lstStyle/>
          <a:p>
            <a:pPr algn="ctr"/>
            <a:r>
              <a:rPr lang="en-US" sz="3200" b="1" dirty="0">
                <a:latin typeface="Papyrus" panose="020B0602040200020303" pitchFamily="34" charset="77"/>
              </a:rPr>
              <a:t>Different from MATLAB emulation. A new </a:t>
            </a:r>
            <a:r>
              <a:rPr lang="en-US" sz="3200" b="1" dirty="0">
                <a:latin typeface="Courier" pitchFamily="2" charset="0"/>
              </a:rPr>
              <a:t>plot()</a:t>
            </a:r>
            <a:r>
              <a:rPr lang="en-US" sz="3200" b="1" dirty="0">
                <a:latin typeface="Papyrus" panose="020B0602040200020303" pitchFamily="34" charset="77"/>
              </a:rPr>
              <a:t> call does not clear plot.</a:t>
            </a:r>
          </a:p>
        </p:txBody>
      </p:sp>
      <p:sp>
        <p:nvSpPr>
          <p:cNvPr id="6" name="Rectangle 5">
            <a:extLst>
              <a:ext uri="{FF2B5EF4-FFF2-40B4-BE49-F238E27FC236}">
                <a16:creationId xmlns:a16="http://schemas.microsoft.com/office/drawing/2014/main" id="{CAE12314-3BEE-EE40-B3C3-94B447221720}"/>
              </a:ext>
            </a:extLst>
          </p:cNvPr>
          <p:cNvSpPr/>
          <p:nvPr/>
        </p:nvSpPr>
        <p:spPr>
          <a:xfrm>
            <a:off x="0" y="1853235"/>
            <a:ext cx="9144000" cy="3416320"/>
          </a:xfrm>
          <a:prstGeom prst="rect">
            <a:avLst/>
          </a:prstGeom>
        </p:spPr>
        <p:txBody>
          <a:bodyPr wrap="square">
            <a:spAutoFit/>
          </a:bodyPr>
          <a:lstStyle/>
          <a:p>
            <a:r>
              <a:rPr lang="en-US" sz="2400" b="1" dirty="0">
                <a:latin typeface="Courier" pitchFamily="2" charset="0"/>
              </a:rPr>
              <a:t>X=[1, 2, 3, 4]</a:t>
            </a:r>
          </a:p>
          <a:p>
            <a:r>
              <a:rPr lang="en-US" sz="2400" b="1" dirty="0">
                <a:latin typeface="Courier" pitchFamily="2" charset="0"/>
              </a:rPr>
              <a:t>Y=[1, 4, 9, 16]</a:t>
            </a:r>
            <a:endParaRPr lang="en-US" sz="2400" b="1" dirty="0">
              <a:solidFill>
                <a:srgbClr val="000000"/>
              </a:solidFill>
              <a:latin typeface="Courier" pitchFamily="2" charset="0"/>
            </a:endParaRPr>
          </a:p>
          <a:p>
            <a:r>
              <a:rPr lang="en-US" sz="2400" b="1" dirty="0" err="1">
                <a:solidFill>
                  <a:srgbClr val="000000"/>
                </a:solidFill>
                <a:latin typeface="Courier" pitchFamily="2" charset="0"/>
              </a:rPr>
              <a:t>plt.plot</a:t>
            </a:r>
            <a:r>
              <a:rPr lang="en-US" sz="2400" b="1" dirty="0">
                <a:solidFill>
                  <a:srgbClr val="000000"/>
                </a:solidFill>
                <a:latin typeface="Courier" pitchFamily="2" charset="0"/>
              </a:rPr>
              <a:t>([X, Y)</a:t>
            </a:r>
          </a:p>
          <a:p>
            <a:r>
              <a:rPr lang="en-US" sz="2400" b="1" dirty="0" err="1">
                <a:solidFill>
                  <a:srgbClr val="000000"/>
                </a:solidFill>
                <a:latin typeface="Courier" pitchFamily="2" charset="0"/>
              </a:rPr>
              <a:t>plt.axis</a:t>
            </a:r>
            <a:r>
              <a:rPr lang="en-US" sz="2400" b="1" dirty="0">
                <a:solidFill>
                  <a:srgbClr val="000000"/>
                </a:solidFill>
                <a:latin typeface="Courier" pitchFamily="2" charset="0"/>
              </a:rPr>
              <a:t>([0, 5, 0, 17])</a:t>
            </a:r>
          </a:p>
          <a:p>
            <a:r>
              <a:rPr lang="en-US" sz="2400" b="1" dirty="0" err="1">
                <a:latin typeface="Courier" pitchFamily="2" charset="0"/>
              </a:rPr>
              <a:t>plt.plot</a:t>
            </a:r>
            <a:r>
              <a:rPr lang="en-US" sz="2400" b="1" dirty="0">
                <a:latin typeface="Courier" pitchFamily="2" charset="0"/>
              </a:rPr>
              <a:t>(X,Y,'</a:t>
            </a:r>
            <a:r>
              <a:rPr lang="en-US" sz="2400" b="1" dirty="0" err="1">
                <a:latin typeface="Courier" pitchFamily="2" charset="0"/>
              </a:rPr>
              <a:t>ro</a:t>
            </a:r>
            <a:r>
              <a:rPr lang="en-US" sz="2400" b="1" dirty="0">
                <a:latin typeface="Courier" pitchFamily="2" charset="0"/>
              </a:rPr>
              <a:t>’)</a:t>
            </a:r>
          </a:p>
          <a:p>
            <a:r>
              <a:rPr lang="en-US" sz="2400" b="1" dirty="0" err="1">
                <a:latin typeface="Courier" pitchFamily="2" charset="0"/>
              </a:rPr>
              <a:t>plt.grid</a:t>
            </a:r>
            <a:r>
              <a:rPr lang="en-US" sz="2400" b="1" dirty="0">
                <a:latin typeface="Courier" pitchFamily="2" charset="0"/>
              </a:rPr>
              <a:t>(color='g', </a:t>
            </a:r>
            <a:r>
              <a:rPr lang="en-US" sz="2400" b="1" dirty="0" err="1">
                <a:latin typeface="Courier" pitchFamily="2" charset="0"/>
              </a:rPr>
              <a:t>linestyle</a:t>
            </a:r>
            <a:r>
              <a:rPr lang="en-US" sz="2400" b="1" dirty="0">
                <a:latin typeface="Courier" pitchFamily="2" charset="0"/>
              </a:rPr>
              <a:t>='.', linewidth=1)</a:t>
            </a:r>
          </a:p>
          <a:p>
            <a:endParaRPr lang="en-US" sz="2400" b="1" dirty="0">
              <a:latin typeface="Courier" pitchFamily="2" charset="0"/>
            </a:endParaRPr>
          </a:p>
          <a:p>
            <a:endParaRPr lang="en-US" sz="2400" b="1" dirty="0">
              <a:solidFill>
                <a:srgbClr val="000000"/>
              </a:solidFill>
              <a:latin typeface="Courier" pitchFamily="2" charset="0"/>
            </a:endParaRPr>
          </a:p>
          <a:p>
            <a:pPr algn="ctr"/>
            <a:endParaRPr lang="en-US" sz="2400" b="1" dirty="0">
              <a:solidFill>
                <a:srgbClr val="000000"/>
              </a:solidFill>
              <a:effectLst/>
              <a:latin typeface="Courier" pitchFamily="2" charset="0"/>
            </a:endParaRPr>
          </a:p>
        </p:txBody>
      </p:sp>
    </p:spTree>
    <p:extLst>
      <p:ext uri="{BB962C8B-B14F-4D97-AF65-F5344CB8AC3E}">
        <p14:creationId xmlns:p14="http://schemas.microsoft.com/office/powerpoint/2010/main" val="2496682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02458"/>
            <a:ext cx="9144000" cy="5509200"/>
          </a:xfrm>
          <a:prstGeom prst="rect">
            <a:avLst/>
          </a:prstGeom>
          <a:noFill/>
        </p:spPr>
        <p:txBody>
          <a:bodyPr wrap="square" rtlCol="0">
            <a:spAutoFit/>
          </a:bodyPr>
          <a:lstStyle/>
          <a:p>
            <a:pPr algn="ctr"/>
            <a:r>
              <a:rPr lang="en-US" sz="3200" b="1" dirty="0">
                <a:latin typeface="Papyrus" panose="020B0602040200020303" pitchFamily="34" charset="77"/>
              </a:rPr>
              <a:t>If matplotlib were limited to working with lists, it would be fairly useless for numeric processing.</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Generally, you will use </a:t>
            </a:r>
            <a:r>
              <a:rPr lang="en-US" sz="3200" b="1" dirty="0" err="1">
                <a:latin typeface="Papyrus" panose="020B0602040200020303" pitchFamily="34" charset="77"/>
              </a:rPr>
              <a:t>numpy</a:t>
            </a:r>
            <a:r>
              <a:rPr lang="en-US" sz="3200" b="1" dirty="0">
                <a:latin typeface="Papyrus" panose="020B0602040200020303" pitchFamily="34" charset="77"/>
              </a:rPr>
              <a:t> arrays.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In fact, all sequences are converted to </a:t>
            </a:r>
            <a:r>
              <a:rPr lang="en-US" sz="3200" b="1" dirty="0" err="1">
                <a:latin typeface="Papyrus" panose="020B0602040200020303" pitchFamily="34" charset="77"/>
              </a:rPr>
              <a:t>numpy</a:t>
            </a:r>
            <a:r>
              <a:rPr lang="en-US" sz="3200" b="1" dirty="0">
                <a:latin typeface="Papyrus" panose="020B0602040200020303" pitchFamily="34" charset="77"/>
              </a:rPr>
              <a:t> arrays internally.</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The next example illustrates plotting several lines with different format styles in one command using arrays.</a:t>
            </a:r>
          </a:p>
        </p:txBody>
      </p:sp>
    </p:spTree>
    <p:extLst>
      <p:ext uri="{BB962C8B-B14F-4D97-AF65-F5344CB8AC3E}">
        <p14:creationId xmlns:p14="http://schemas.microsoft.com/office/powerpoint/2010/main" val="425238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76366"/>
            <a:ext cx="9144000" cy="6647974"/>
          </a:xfrm>
          <a:prstGeom prst="rect">
            <a:avLst/>
          </a:prstGeom>
          <a:noFill/>
        </p:spPr>
        <p:txBody>
          <a:bodyPr wrap="square" rtlCol="0">
            <a:spAutoFit/>
          </a:bodyPr>
          <a:lstStyle/>
          <a:p>
            <a:pPr algn="ctr"/>
            <a:r>
              <a:rPr lang="en-US" sz="3200" b="1" dirty="0">
                <a:latin typeface="Papyrus" panose="020B0602040200020303" pitchFamily="34" charset="77"/>
              </a:rPr>
              <a:t>Define array (look up </a:t>
            </a:r>
            <a:r>
              <a:rPr lang="en-US" sz="3200" b="1" dirty="0" err="1">
                <a:latin typeface="Papyrus" panose="020B0602040200020303" pitchFamily="34" charset="77"/>
              </a:rPr>
              <a:t>numpy.arrange</a:t>
            </a:r>
            <a:r>
              <a:rPr lang="en-US" sz="3200" b="1" dirty="0">
                <a:latin typeface="Papyrus" panose="020B0602040200020303" pitchFamily="34" charset="77"/>
              </a:rPr>
              <a:t> on web, </a:t>
            </a:r>
            <a:r>
              <a:rPr lang="en-US" sz="3200" b="1" dirty="0" err="1">
                <a:latin typeface="Courier" pitchFamily="2" charset="0"/>
              </a:rPr>
              <a:t>np.arange</a:t>
            </a:r>
            <a:r>
              <a:rPr lang="en-US" sz="3200" b="1" dirty="0">
                <a:latin typeface="Courier" pitchFamily="2" charset="0"/>
              </a:rPr>
              <a:t>(start, stop, delta)</a:t>
            </a:r>
            <a:r>
              <a:rPr lang="en-US" sz="3200" b="1" dirty="0">
                <a:latin typeface="Papyrus" panose="020B0602040200020303" pitchFamily="34" charset="77"/>
              </a:rPr>
              <a:t>) goes from </a:t>
            </a:r>
            <a:r>
              <a:rPr lang="en-US" sz="3200" b="1" dirty="0">
                <a:latin typeface="Courier" pitchFamily="2" charset="0"/>
              </a:rPr>
              <a:t>[start </a:t>
            </a:r>
            <a:r>
              <a:rPr lang="en-US" sz="3200" b="1" dirty="0">
                <a:latin typeface="Papyrus" panose="020B0602040200020303" pitchFamily="34" charset="77"/>
              </a:rPr>
              <a:t>to</a:t>
            </a:r>
            <a:r>
              <a:rPr lang="en-US" sz="3200" b="1" dirty="0">
                <a:latin typeface="Courier" pitchFamily="2" charset="0"/>
              </a:rPr>
              <a:t> stop) </a:t>
            </a:r>
            <a:r>
              <a:rPr lang="en-US" sz="3200" b="1" dirty="0">
                <a:latin typeface="Papyrus" panose="020B0602040200020303" pitchFamily="34" charset="77"/>
              </a:rPr>
              <a:t>in steps of </a:t>
            </a:r>
            <a:r>
              <a:rPr lang="en-US" sz="3200" b="1" dirty="0">
                <a:latin typeface="Courier" pitchFamily="2" charset="0"/>
              </a:rPr>
              <a:t>delta</a:t>
            </a:r>
            <a:r>
              <a:rPr lang="en-US" sz="3200" b="1" dirty="0">
                <a:latin typeface="Papyrus" panose="020B0602040200020303" pitchFamily="34" charset="77"/>
              </a:rPr>
              <a:t>.</a:t>
            </a:r>
          </a:p>
          <a:p>
            <a:pPr algn="ctr"/>
            <a:r>
              <a:rPr lang="en-US" sz="3200" b="1" dirty="0">
                <a:latin typeface="Papyrus" panose="020B0602040200020303" pitchFamily="34" charset="77"/>
              </a:rPr>
              <a:t>In this case  math operates on vectors (but not exact same way as MATLAB, this is doing “</a:t>
            </a:r>
            <a:r>
              <a:rPr lang="en-US" sz="3200" dirty="0">
                <a:latin typeface="Courier" pitchFamily="2" charset="0"/>
              </a:rPr>
              <a:t>.^</a:t>
            </a:r>
            <a:r>
              <a:rPr lang="en-US" sz="3200" b="1" dirty="0">
                <a:latin typeface="Papyrus" panose="020B0602040200020303" pitchFamily="34" charset="77"/>
              </a:rPr>
              <a:t>”)</a:t>
            </a:r>
          </a:p>
          <a:p>
            <a:pPr algn="ctr"/>
            <a:endParaRPr lang="en-US" b="1" dirty="0">
              <a:latin typeface="Papyrus" panose="020B0602040200020303" pitchFamily="34" charset="77"/>
            </a:endParaRPr>
          </a:p>
          <a:p>
            <a:r>
              <a:rPr lang="en-US" sz="2000" b="1" dirty="0">
                <a:latin typeface="Courier" pitchFamily="2" charset="0"/>
              </a:rPr>
              <a:t>import </a:t>
            </a:r>
            <a:r>
              <a:rPr lang="en-US" sz="2000" b="1" dirty="0" err="1">
                <a:latin typeface="Courier" pitchFamily="2" charset="0"/>
              </a:rPr>
              <a:t>matplotlib.pyplot</a:t>
            </a:r>
            <a:r>
              <a:rPr lang="en-US" sz="2000" b="1" dirty="0">
                <a:latin typeface="Courier" pitchFamily="2" charset="0"/>
              </a:rPr>
              <a:t> as </a:t>
            </a:r>
            <a:r>
              <a:rPr lang="en-US" sz="2000" b="1" dirty="0" err="1">
                <a:latin typeface="Courier" pitchFamily="2" charset="0"/>
              </a:rPr>
              <a:t>plt</a:t>
            </a:r>
            <a:r>
              <a:rPr lang="en-US" sz="2000" b="1" dirty="0">
                <a:latin typeface="Courier" pitchFamily="2" charset="0"/>
              </a:rPr>
              <a:t>, </a:t>
            </a:r>
            <a:r>
              <a:rPr lang="en-US" sz="2000" b="1" dirty="0" err="1">
                <a:latin typeface="Courier" pitchFamily="2" charset="0"/>
              </a:rPr>
              <a:t>numpy</a:t>
            </a:r>
            <a:r>
              <a:rPr lang="en-US" sz="2000" b="1" dirty="0">
                <a:latin typeface="Courier" pitchFamily="2" charset="0"/>
              </a:rPr>
              <a:t> as np</a:t>
            </a:r>
          </a:p>
          <a:p>
            <a:r>
              <a:rPr lang="en-US" sz="2000" b="1" dirty="0">
                <a:latin typeface="Courier" pitchFamily="2" charset="0"/>
              </a:rPr>
              <a:t># evenly sampled time at 200ms intervals</a:t>
            </a:r>
          </a:p>
          <a:p>
            <a:r>
              <a:rPr lang="en-US" sz="2000" b="1" dirty="0">
                <a:latin typeface="Courier" pitchFamily="2" charset="0"/>
              </a:rPr>
              <a:t>t = </a:t>
            </a:r>
            <a:r>
              <a:rPr lang="en-US" sz="2000" b="1" dirty="0" err="1">
                <a:latin typeface="Courier" pitchFamily="2" charset="0"/>
              </a:rPr>
              <a:t>np.arange</a:t>
            </a:r>
            <a:r>
              <a:rPr lang="en-US" sz="2000" b="1" dirty="0">
                <a:latin typeface="Courier" pitchFamily="2" charset="0"/>
              </a:rPr>
              <a:t>(0., 5., 0.2)</a:t>
            </a:r>
          </a:p>
          <a:p>
            <a:r>
              <a:rPr lang="en-US" sz="2000" b="1" dirty="0">
                <a:latin typeface="Courier" pitchFamily="2" charset="0"/>
              </a:rPr>
              <a:t># red dashes, blue squares and green triangles</a:t>
            </a:r>
          </a:p>
          <a:p>
            <a:r>
              <a:rPr lang="en-US" sz="2000" b="1" dirty="0" err="1">
                <a:latin typeface="Courier" pitchFamily="2" charset="0"/>
              </a:rPr>
              <a:t>plt.plot</a:t>
            </a:r>
            <a:r>
              <a:rPr lang="en-US" sz="2000" b="1" dirty="0">
                <a:latin typeface="Courier" pitchFamily="2" charset="0"/>
              </a:rPr>
              <a:t>(t, t, 'r--', t, t**2, 'bs', t, t**3, 'g^')</a:t>
            </a:r>
          </a:p>
          <a:p>
            <a:r>
              <a:rPr lang="en-US" sz="2000" b="1" dirty="0" err="1">
                <a:latin typeface="Courier" pitchFamily="2" charset="0"/>
              </a:rPr>
              <a:t>plt.show</a:t>
            </a:r>
            <a:r>
              <a:rPr lang="en-US" sz="2000" b="1" dirty="0">
                <a:latin typeface="Courier" pitchFamily="2" charset="0"/>
              </a:rPr>
              <a:t>()</a:t>
            </a:r>
          </a:p>
          <a:p>
            <a:endParaRPr lang="en-US" b="1" dirty="0">
              <a:latin typeface="Courier" pitchFamily="2" charset="0"/>
            </a:endParaRPr>
          </a:p>
          <a:p>
            <a:r>
              <a:rPr lang="en-US" sz="3200" b="1" dirty="0">
                <a:latin typeface="Papyrus" panose="020B0602040200020303" pitchFamily="34" charset="77"/>
              </a:rPr>
              <a:t>Note</a:t>
            </a:r>
          </a:p>
          <a:p>
            <a:endParaRPr lang="en-US" b="1" dirty="0">
              <a:latin typeface="Courier" pitchFamily="2" charset="0"/>
            </a:endParaRPr>
          </a:p>
          <a:p>
            <a:r>
              <a:rPr lang="en-US" sz="2000" b="1" dirty="0">
                <a:latin typeface="Courier" pitchFamily="2" charset="0"/>
              </a:rPr>
              <a:t>t = </a:t>
            </a:r>
            <a:r>
              <a:rPr lang="en-US" sz="2000" b="1" dirty="0" err="1">
                <a:latin typeface="Courier" pitchFamily="2" charset="0"/>
              </a:rPr>
              <a:t>np.arange</a:t>
            </a:r>
            <a:r>
              <a:rPr lang="en-US" sz="2000" b="1" dirty="0">
                <a:latin typeface="Courier" pitchFamily="2" charset="0"/>
              </a:rPr>
              <a:t>(0., </a:t>
            </a:r>
            <a:r>
              <a:rPr lang="en-US" sz="2000" b="1" dirty="0">
                <a:solidFill>
                  <a:srgbClr val="FF0000"/>
                </a:solidFill>
                <a:latin typeface="Courier" pitchFamily="2" charset="0"/>
              </a:rPr>
              <a:t>5.</a:t>
            </a:r>
            <a:r>
              <a:rPr lang="en-US" sz="2000" b="1" dirty="0">
                <a:latin typeface="Courier" pitchFamily="2" charset="0"/>
              </a:rPr>
              <a:t>, </a:t>
            </a:r>
            <a:r>
              <a:rPr lang="en-US" sz="2000" b="1" dirty="0">
                <a:solidFill>
                  <a:srgbClr val="FF0000"/>
                </a:solidFill>
                <a:latin typeface="Courier" pitchFamily="2" charset="0"/>
              </a:rPr>
              <a:t>0.2</a:t>
            </a:r>
            <a:r>
              <a:rPr lang="en-US" sz="2000" b="1" dirty="0">
                <a:latin typeface="Courier" pitchFamily="2" charset="0"/>
              </a:rPr>
              <a:t>)</a:t>
            </a:r>
          </a:p>
          <a:p>
            <a:r>
              <a:rPr lang="en-US" sz="2000" b="1" dirty="0">
                <a:latin typeface="Courier" pitchFamily="2" charset="0"/>
              </a:rPr>
              <a:t>&gt;&gt;&gt; t</a:t>
            </a:r>
          </a:p>
          <a:p>
            <a:r>
              <a:rPr lang="en-US" sz="2000" b="1" dirty="0">
                <a:latin typeface="Courier" pitchFamily="2" charset="0"/>
              </a:rPr>
              <a:t>array([0. , 0.2, … , 4.6, </a:t>
            </a:r>
            <a:r>
              <a:rPr lang="en-US" sz="2000" b="1" dirty="0">
                <a:solidFill>
                  <a:srgbClr val="FF0000"/>
                </a:solidFill>
                <a:latin typeface="Courier" pitchFamily="2" charset="0"/>
              </a:rPr>
              <a:t>4.8</a:t>
            </a:r>
            <a:r>
              <a:rPr lang="en-US" sz="2000" b="1" dirty="0">
                <a:latin typeface="Courier" pitchFamily="2" charset="0"/>
              </a:rPr>
              <a:t>])</a:t>
            </a:r>
          </a:p>
        </p:txBody>
      </p:sp>
    </p:spTree>
    <p:extLst>
      <p:ext uri="{BB962C8B-B14F-4D97-AF65-F5344CB8AC3E}">
        <p14:creationId xmlns:p14="http://schemas.microsoft.com/office/powerpoint/2010/main" val="3576793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351938"/>
            <a:ext cx="9144000" cy="584775"/>
          </a:xfrm>
          <a:prstGeom prst="rect">
            <a:avLst/>
          </a:prstGeom>
          <a:noFill/>
        </p:spPr>
        <p:txBody>
          <a:bodyPr wrap="square" rtlCol="0">
            <a:spAutoFit/>
          </a:bodyPr>
          <a:lstStyle/>
          <a:p>
            <a:pPr algn="ctr"/>
            <a:r>
              <a:rPr lang="en-US" sz="3200" b="1" dirty="0">
                <a:latin typeface="Papyrus" panose="020B0602040200020303" pitchFamily="34" charset="77"/>
              </a:rPr>
              <a:t>This is what we get</a:t>
            </a:r>
            <a:endParaRPr lang="en-US" sz="2000" b="1" dirty="0">
              <a:latin typeface="Courier" pitchFamily="2" charset="0"/>
            </a:endParaRPr>
          </a:p>
        </p:txBody>
      </p:sp>
      <p:pic>
        <p:nvPicPr>
          <p:cNvPr id="2" name="Picture 1">
            <a:extLst>
              <a:ext uri="{FF2B5EF4-FFF2-40B4-BE49-F238E27FC236}">
                <a16:creationId xmlns:a16="http://schemas.microsoft.com/office/drawing/2014/main" id="{966A21FE-CC88-7647-BABA-1AE7DAAA30C3}"/>
              </a:ext>
            </a:extLst>
          </p:cNvPr>
          <p:cNvPicPr>
            <a:picLocks noChangeAspect="1"/>
          </p:cNvPicPr>
          <p:nvPr/>
        </p:nvPicPr>
        <p:blipFill>
          <a:blip r:embed="rId3"/>
          <a:stretch>
            <a:fillRect/>
          </a:stretch>
        </p:blipFill>
        <p:spPr>
          <a:xfrm>
            <a:off x="1085850" y="1363770"/>
            <a:ext cx="6972300" cy="5257800"/>
          </a:xfrm>
          <a:prstGeom prst="rect">
            <a:avLst/>
          </a:prstGeom>
        </p:spPr>
      </p:pic>
    </p:spTree>
    <p:extLst>
      <p:ext uri="{BB962C8B-B14F-4D97-AF65-F5344CB8AC3E}">
        <p14:creationId xmlns:p14="http://schemas.microsoft.com/office/powerpoint/2010/main" val="250954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398"/>
            <a:ext cx="9144000" cy="5078313"/>
          </a:xfrm>
          <a:prstGeom prst="rect">
            <a:avLst/>
          </a:prstGeom>
          <a:noFill/>
        </p:spPr>
        <p:txBody>
          <a:bodyPr wrap="square" rtlCol="0">
            <a:spAutoFit/>
          </a:bodyPr>
          <a:lstStyle/>
          <a:p>
            <a:pPr algn="ctr"/>
            <a:r>
              <a:rPr lang="en-US" sz="3200" b="1" dirty="0">
                <a:latin typeface="Papyrus" panose="020B0602040200020303" pitchFamily="34" charset="77"/>
              </a:rPr>
              <a:t>Working with multiple figures and axes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MATLAB, and </a:t>
            </a:r>
            <a:r>
              <a:rPr lang="en-US" sz="3200" b="1" dirty="0" err="1">
                <a:latin typeface="Papyrus" panose="020B0602040200020303" pitchFamily="34" charset="77"/>
              </a:rPr>
              <a:t>pyplot</a:t>
            </a:r>
            <a:r>
              <a:rPr lang="en-US" sz="3200" b="1" dirty="0">
                <a:latin typeface="Papyrus" panose="020B0602040200020303" pitchFamily="34" charset="77"/>
              </a:rPr>
              <a:t>, have the concept of the current figure and the current axes.</a:t>
            </a:r>
          </a:p>
          <a:p>
            <a:pPr algn="ctr"/>
            <a:endParaRPr lang="en-US" b="1" dirty="0">
              <a:latin typeface="Papyrus" panose="020B0602040200020303" pitchFamily="34" charset="77"/>
            </a:endParaRPr>
          </a:p>
          <a:p>
            <a:pPr algn="ctr"/>
            <a:r>
              <a:rPr lang="en-US" sz="3200" b="1" dirty="0">
                <a:latin typeface="Papyrus" panose="020B0602040200020303" pitchFamily="34" charset="77"/>
              </a:rPr>
              <a:t>All plotting commands apply to the current axes.</a:t>
            </a:r>
          </a:p>
          <a:p>
            <a:pPr algn="ctr"/>
            <a:endParaRPr lang="en-US" b="1" dirty="0">
              <a:latin typeface="Papyrus" panose="020B0602040200020303" pitchFamily="34" charset="77"/>
            </a:endParaRPr>
          </a:p>
          <a:p>
            <a:pPr algn="ctr"/>
            <a:r>
              <a:rPr lang="en-US" sz="3200" b="1" dirty="0">
                <a:latin typeface="Papyrus" panose="020B0602040200020303" pitchFamily="34" charset="77"/>
              </a:rPr>
              <a:t>The function </a:t>
            </a:r>
            <a:r>
              <a:rPr lang="en-US" sz="3200" b="1" dirty="0" err="1">
                <a:latin typeface="Courier" pitchFamily="2" charset="0"/>
              </a:rPr>
              <a:t>gca</a:t>
            </a:r>
            <a:r>
              <a:rPr lang="en-US" sz="3200" b="1" dirty="0">
                <a:latin typeface="Courier" pitchFamily="2" charset="0"/>
              </a:rPr>
              <a:t>()</a:t>
            </a:r>
            <a:r>
              <a:rPr lang="en-US" sz="3200" b="1" dirty="0">
                <a:latin typeface="Papyrus" panose="020B0602040200020303" pitchFamily="34" charset="77"/>
              </a:rPr>
              <a:t> returns the current axes (a </a:t>
            </a:r>
            <a:r>
              <a:rPr lang="en-US" sz="3200" b="1" dirty="0" err="1">
                <a:latin typeface="Papyrus" panose="020B0602040200020303" pitchFamily="34" charset="77"/>
              </a:rPr>
              <a:t>matplotlib.axes.Axes</a:t>
            </a:r>
            <a:r>
              <a:rPr lang="en-US" sz="3200" b="1" dirty="0">
                <a:latin typeface="Papyrus" panose="020B0602040200020303" pitchFamily="34" charset="77"/>
              </a:rPr>
              <a:t> instance), and </a:t>
            </a:r>
            <a:r>
              <a:rPr lang="en-US" sz="3200" b="1" dirty="0" err="1">
                <a:latin typeface="Courier" pitchFamily="2" charset="0"/>
              </a:rPr>
              <a:t>gcf</a:t>
            </a:r>
            <a:r>
              <a:rPr lang="en-US" sz="3200" b="1" dirty="0">
                <a:latin typeface="Courier" pitchFamily="2" charset="0"/>
              </a:rPr>
              <a:t>() </a:t>
            </a:r>
            <a:r>
              <a:rPr lang="en-US" sz="3200" b="1" dirty="0">
                <a:latin typeface="Papyrus" panose="020B0602040200020303" pitchFamily="34" charset="77"/>
              </a:rPr>
              <a:t>returns the current figure (</a:t>
            </a:r>
            <a:r>
              <a:rPr lang="en-US" sz="3200" b="1" dirty="0" err="1">
                <a:latin typeface="Courier" pitchFamily="2" charset="0"/>
              </a:rPr>
              <a:t>matplotlib.figure.Figure</a:t>
            </a:r>
            <a:r>
              <a:rPr lang="en-US" sz="3200" b="1" dirty="0">
                <a:latin typeface="Courier" pitchFamily="2" charset="0"/>
              </a:rPr>
              <a:t> instance</a:t>
            </a:r>
            <a:r>
              <a:rPr lang="en-US" sz="3200" b="1" dirty="0">
                <a:latin typeface="Papyrus" panose="020B0602040200020303" pitchFamily="34" charset="77"/>
              </a:rPr>
              <a:t>). </a:t>
            </a:r>
          </a:p>
        </p:txBody>
      </p:sp>
    </p:spTree>
    <p:extLst>
      <p:ext uri="{BB962C8B-B14F-4D97-AF65-F5344CB8AC3E}">
        <p14:creationId xmlns:p14="http://schemas.microsoft.com/office/powerpoint/2010/main" val="326005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398"/>
            <a:ext cx="9144000" cy="5324535"/>
          </a:xfrm>
          <a:prstGeom prst="rect">
            <a:avLst/>
          </a:prstGeom>
          <a:noFill/>
        </p:spPr>
        <p:txBody>
          <a:bodyPr wrap="square" rtlCol="0">
            <a:spAutoFit/>
          </a:bodyPr>
          <a:lstStyle/>
          <a:p>
            <a:pPr algn="ctr"/>
            <a:r>
              <a:rPr lang="en-US" sz="3200" b="1" dirty="0">
                <a:latin typeface="Papyrus" panose="020B0602040200020303" pitchFamily="34" charset="77"/>
              </a:rPr>
              <a:t>Example of subplots with lots of new stuff</a:t>
            </a:r>
          </a:p>
          <a:p>
            <a:endParaRPr lang="en-US" sz="2800" b="1" dirty="0">
              <a:latin typeface="Courier" pitchFamily="2" charset="0"/>
            </a:endParaRPr>
          </a:p>
          <a:p>
            <a:r>
              <a:rPr lang="en-US" sz="2800" b="1" dirty="0">
                <a:latin typeface="Courier" pitchFamily="2" charset="0"/>
              </a:rPr>
              <a:t>def f(t):</a:t>
            </a:r>
          </a:p>
          <a:p>
            <a:r>
              <a:rPr lang="en-US" sz="2800" b="1" dirty="0">
                <a:latin typeface="Courier" pitchFamily="2" charset="0"/>
              </a:rPr>
              <a:t>  return </a:t>
            </a:r>
            <a:r>
              <a:rPr lang="en-US" sz="2800" b="1" dirty="0" err="1">
                <a:latin typeface="Courier" pitchFamily="2" charset="0"/>
              </a:rPr>
              <a:t>np.exp</a:t>
            </a:r>
            <a:r>
              <a:rPr lang="en-US" sz="2800" b="1" dirty="0">
                <a:latin typeface="Courier" pitchFamily="2" charset="0"/>
              </a:rPr>
              <a:t>(-t) * </a:t>
            </a:r>
            <a:r>
              <a:rPr lang="en-US" sz="2800" b="1" dirty="0" err="1">
                <a:latin typeface="Courier" pitchFamily="2" charset="0"/>
              </a:rPr>
              <a:t>np.cos</a:t>
            </a:r>
            <a:r>
              <a:rPr lang="en-US" sz="2800" b="1" dirty="0">
                <a:latin typeface="Courier" pitchFamily="2" charset="0"/>
              </a:rPr>
              <a:t>(2*</a:t>
            </a:r>
            <a:r>
              <a:rPr lang="en-US" sz="2800" b="1" dirty="0" err="1">
                <a:latin typeface="Courier" pitchFamily="2" charset="0"/>
              </a:rPr>
              <a:t>np.pi</a:t>
            </a:r>
            <a:r>
              <a:rPr lang="en-US" sz="2800" b="1" dirty="0">
                <a:latin typeface="Courier" pitchFamily="2" charset="0"/>
              </a:rPr>
              <a:t>*t) </a:t>
            </a:r>
          </a:p>
          <a:p>
            <a:r>
              <a:rPr lang="en-US" sz="2800" b="1" dirty="0">
                <a:latin typeface="Courier" pitchFamily="2" charset="0"/>
              </a:rPr>
              <a:t>t1 = </a:t>
            </a:r>
            <a:r>
              <a:rPr lang="en-US" sz="2800" b="1" dirty="0" err="1">
                <a:latin typeface="Courier" pitchFamily="2" charset="0"/>
              </a:rPr>
              <a:t>np.arange</a:t>
            </a:r>
            <a:r>
              <a:rPr lang="en-US" sz="2800" b="1" dirty="0">
                <a:latin typeface="Courier" pitchFamily="2" charset="0"/>
              </a:rPr>
              <a:t>(0.0, 5.0, 0.1)</a:t>
            </a:r>
          </a:p>
          <a:p>
            <a:r>
              <a:rPr lang="en-US" sz="2800" b="1" dirty="0">
                <a:latin typeface="Courier" pitchFamily="2" charset="0"/>
              </a:rPr>
              <a:t>t2 = </a:t>
            </a:r>
            <a:r>
              <a:rPr lang="en-US" sz="2800" b="1" dirty="0" err="1">
                <a:latin typeface="Courier" pitchFamily="2" charset="0"/>
              </a:rPr>
              <a:t>np.arange</a:t>
            </a:r>
            <a:r>
              <a:rPr lang="en-US" sz="2800" b="1" dirty="0">
                <a:latin typeface="Courier" pitchFamily="2" charset="0"/>
              </a:rPr>
              <a:t>(0.0, 5.0, 0.02) </a:t>
            </a:r>
            <a:r>
              <a:rPr lang="en-US" sz="2800" b="1" dirty="0" err="1">
                <a:latin typeface="Courier" pitchFamily="2" charset="0"/>
              </a:rPr>
              <a:t>plt.figure</a:t>
            </a:r>
            <a:r>
              <a:rPr lang="en-US" sz="2800" b="1" dirty="0">
                <a:latin typeface="Courier" pitchFamily="2" charset="0"/>
              </a:rPr>
              <a:t>()</a:t>
            </a:r>
          </a:p>
          <a:p>
            <a:r>
              <a:rPr lang="en-US" sz="2800" b="1" dirty="0" err="1">
                <a:latin typeface="Courier" pitchFamily="2" charset="0"/>
              </a:rPr>
              <a:t>plt.subplot</a:t>
            </a:r>
            <a:r>
              <a:rPr lang="en-US" sz="2800" b="1" dirty="0">
                <a:latin typeface="Courier" pitchFamily="2" charset="0"/>
              </a:rPr>
              <a:t>(211) </a:t>
            </a:r>
          </a:p>
          <a:p>
            <a:r>
              <a:rPr lang="en-US" sz="2800" b="1" dirty="0" err="1">
                <a:latin typeface="Courier" pitchFamily="2" charset="0"/>
              </a:rPr>
              <a:t>plt.plot</a:t>
            </a:r>
            <a:r>
              <a:rPr lang="en-US" sz="2800" b="1" dirty="0">
                <a:latin typeface="Courier" pitchFamily="2" charset="0"/>
              </a:rPr>
              <a:t>(t1, f(t1), '</a:t>
            </a:r>
            <a:r>
              <a:rPr lang="en-US" sz="2800" b="1" dirty="0" err="1">
                <a:latin typeface="Courier" pitchFamily="2" charset="0"/>
              </a:rPr>
              <a:t>bo</a:t>
            </a:r>
            <a:r>
              <a:rPr lang="en-US" sz="2800" b="1" dirty="0">
                <a:latin typeface="Courier" pitchFamily="2" charset="0"/>
              </a:rPr>
              <a:t>', t2, f(t2), 'k') </a:t>
            </a:r>
            <a:r>
              <a:rPr lang="en-US" sz="2800" b="1" dirty="0" err="1">
                <a:latin typeface="Courier" pitchFamily="2" charset="0"/>
              </a:rPr>
              <a:t>plt.subplot</a:t>
            </a:r>
            <a:r>
              <a:rPr lang="en-US" sz="2800" b="1" dirty="0">
                <a:latin typeface="Courier" pitchFamily="2" charset="0"/>
              </a:rPr>
              <a:t>(212)</a:t>
            </a:r>
          </a:p>
          <a:p>
            <a:r>
              <a:rPr lang="en-US" sz="2800" b="1" dirty="0" err="1">
                <a:latin typeface="Courier" pitchFamily="2" charset="0"/>
              </a:rPr>
              <a:t>plt.plot</a:t>
            </a:r>
            <a:r>
              <a:rPr lang="en-US" sz="2800" b="1" dirty="0">
                <a:latin typeface="Courier" pitchFamily="2" charset="0"/>
              </a:rPr>
              <a:t>(t2, </a:t>
            </a:r>
            <a:r>
              <a:rPr lang="en-US" sz="2800" b="1" dirty="0" err="1">
                <a:latin typeface="Courier" pitchFamily="2" charset="0"/>
              </a:rPr>
              <a:t>np.cos</a:t>
            </a:r>
            <a:r>
              <a:rPr lang="en-US" sz="2800" b="1" dirty="0">
                <a:latin typeface="Courier" pitchFamily="2" charset="0"/>
              </a:rPr>
              <a:t>(2*</a:t>
            </a:r>
            <a:r>
              <a:rPr lang="en-US" sz="2800" b="1" dirty="0" err="1">
                <a:latin typeface="Courier" pitchFamily="2" charset="0"/>
              </a:rPr>
              <a:t>np.pi</a:t>
            </a:r>
            <a:r>
              <a:rPr lang="en-US" sz="2800" b="1" dirty="0">
                <a:latin typeface="Courier" pitchFamily="2" charset="0"/>
              </a:rPr>
              <a:t>*t2), 'r--') </a:t>
            </a:r>
            <a:r>
              <a:rPr lang="en-US" sz="2800" b="1" dirty="0" err="1">
                <a:latin typeface="Courier" pitchFamily="2" charset="0"/>
              </a:rPr>
              <a:t>plt.show</a:t>
            </a:r>
            <a:r>
              <a:rPr lang="en-US" sz="2800" b="1" dirty="0">
                <a:latin typeface="Courier" pitchFamily="2" charset="0"/>
              </a:rPr>
              <a:t>()</a:t>
            </a:r>
          </a:p>
        </p:txBody>
      </p:sp>
    </p:spTree>
    <p:extLst>
      <p:ext uri="{BB962C8B-B14F-4D97-AF65-F5344CB8AC3E}">
        <p14:creationId xmlns:p14="http://schemas.microsoft.com/office/powerpoint/2010/main" val="758768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253329"/>
            <a:ext cx="9144000" cy="584775"/>
          </a:xfrm>
          <a:prstGeom prst="rect">
            <a:avLst/>
          </a:prstGeom>
          <a:noFill/>
        </p:spPr>
        <p:txBody>
          <a:bodyPr wrap="square" rtlCol="0">
            <a:spAutoFit/>
          </a:bodyPr>
          <a:lstStyle/>
          <a:p>
            <a:pPr algn="ctr"/>
            <a:r>
              <a:rPr lang="en-US" sz="3200" b="1" dirty="0">
                <a:latin typeface="Papyrus" panose="020B0602040200020303" pitchFamily="34" charset="77"/>
              </a:rPr>
              <a:t>Run </a:t>
            </a:r>
            <a:r>
              <a:rPr lang="en-US" sz="3200" b="1" dirty="0">
                <a:latin typeface="Courier" pitchFamily="2" charset="0"/>
              </a:rPr>
              <a:t>python </a:t>
            </a:r>
            <a:r>
              <a:rPr lang="en-US" sz="3200" b="1" dirty="0" err="1">
                <a:latin typeface="Courier" pitchFamily="2" charset="0"/>
              </a:rPr>
              <a:t>mulplt.py</a:t>
            </a:r>
            <a:endParaRPr lang="en-US" sz="2800" b="1" dirty="0">
              <a:latin typeface="Courier" pitchFamily="2" charset="0"/>
            </a:endParaRPr>
          </a:p>
        </p:txBody>
      </p:sp>
      <p:pic>
        <p:nvPicPr>
          <p:cNvPr id="2" name="Picture 1">
            <a:extLst>
              <a:ext uri="{FF2B5EF4-FFF2-40B4-BE49-F238E27FC236}">
                <a16:creationId xmlns:a16="http://schemas.microsoft.com/office/drawing/2014/main" id="{2B9BD15C-1BE4-0745-8538-FCDE9EFA5716}"/>
              </a:ext>
            </a:extLst>
          </p:cNvPr>
          <p:cNvPicPr>
            <a:picLocks noChangeAspect="1"/>
          </p:cNvPicPr>
          <p:nvPr/>
        </p:nvPicPr>
        <p:blipFill>
          <a:blip r:embed="rId3"/>
          <a:stretch>
            <a:fillRect/>
          </a:stretch>
        </p:blipFill>
        <p:spPr>
          <a:xfrm>
            <a:off x="1009650" y="1176407"/>
            <a:ext cx="7124700" cy="5194300"/>
          </a:xfrm>
          <a:prstGeom prst="rect">
            <a:avLst/>
          </a:prstGeom>
        </p:spPr>
      </p:pic>
    </p:spTree>
    <p:extLst>
      <p:ext uri="{BB962C8B-B14F-4D97-AF65-F5344CB8AC3E}">
        <p14:creationId xmlns:p14="http://schemas.microsoft.com/office/powerpoint/2010/main" val="255177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398"/>
            <a:ext cx="9144000" cy="2492990"/>
          </a:xfrm>
          <a:prstGeom prst="rect">
            <a:avLst/>
          </a:prstGeom>
          <a:noFill/>
        </p:spPr>
        <p:txBody>
          <a:bodyPr wrap="square" rtlCol="0">
            <a:spAutoFit/>
          </a:bodyPr>
          <a:lstStyle/>
          <a:p>
            <a:pPr algn="ctr"/>
            <a:r>
              <a:rPr lang="en-US" sz="3200" b="1" dirty="0">
                <a:latin typeface="Papyrus" panose="020B0602040200020303" pitchFamily="34" charset="77"/>
              </a:rPr>
              <a:t>What does this do?</a:t>
            </a:r>
          </a:p>
          <a:p>
            <a:endParaRPr lang="en-US" b="1" dirty="0">
              <a:latin typeface="Courier" pitchFamily="2" charset="0"/>
            </a:endParaRPr>
          </a:p>
          <a:p>
            <a:r>
              <a:rPr lang="en-US" sz="2800" b="1" dirty="0" err="1">
                <a:latin typeface="Courier" pitchFamily="2" charset="0"/>
              </a:rPr>
              <a:t>np.exp</a:t>
            </a:r>
            <a:r>
              <a:rPr lang="en-US" sz="2800" b="1" dirty="0">
                <a:latin typeface="Courier" pitchFamily="2" charset="0"/>
              </a:rPr>
              <a:t>(-t) * </a:t>
            </a:r>
            <a:r>
              <a:rPr lang="en-US" sz="2800" b="1" dirty="0" err="1">
                <a:latin typeface="Courier" pitchFamily="2" charset="0"/>
              </a:rPr>
              <a:t>np.cos</a:t>
            </a:r>
            <a:r>
              <a:rPr lang="en-US" sz="2800" b="1" dirty="0">
                <a:latin typeface="Courier" pitchFamily="2" charset="0"/>
              </a:rPr>
              <a:t>(2*</a:t>
            </a:r>
            <a:r>
              <a:rPr lang="en-US" sz="2800" b="1" dirty="0" err="1">
                <a:latin typeface="Courier" pitchFamily="2" charset="0"/>
              </a:rPr>
              <a:t>np.pi</a:t>
            </a:r>
            <a:r>
              <a:rPr lang="en-US" sz="2800" b="1" dirty="0">
                <a:latin typeface="Courier" pitchFamily="2" charset="0"/>
              </a:rPr>
              <a:t>*t)</a:t>
            </a:r>
          </a:p>
          <a:p>
            <a:endParaRPr lang="en-US" b="1" dirty="0">
              <a:latin typeface="Courier" pitchFamily="2" charset="0"/>
            </a:endParaRPr>
          </a:p>
          <a:p>
            <a:pPr algn="ctr"/>
            <a:r>
              <a:rPr lang="en-US" sz="3200" b="1" dirty="0">
                <a:latin typeface="Papyrus" panose="020B0602040200020303" pitchFamily="34" charset="77"/>
              </a:rPr>
              <a:t>Is same as “</a:t>
            </a:r>
            <a:r>
              <a:rPr lang="en-US" sz="3200" b="1" dirty="0">
                <a:latin typeface="Courier" pitchFamily="2" charset="0"/>
              </a:rPr>
              <a:t>.*</a:t>
            </a:r>
            <a:r>
              <a:rPr lang="en-US" sz="3200" b="1" dirty="0">
                <a:latin typeface="Papyrus" panose="020B0602040200020303" pitchFamily="34" charset="77"/>
              </a:rPr>
              <a:t>” in MATLAB!</a:t>
            </a:r>
          </a:p>
          <a:p>
            <a:endParaRPr lang="en-US" sz="2800" b="1" dirty="0">
              <a:latin typeface="Courier" pitchFamily="2" charset="0"/>
            </a:endParaRPr>
          </a:p>
        </p:txBody>
      </p:sp>
    </p:spTree>
    <p:extLst>
      <p:ext uri="{BB962C8B-B14F-4D97-AF65-F5344CB8AC3E}">
        <p14:creationId xmlns:p14="http://schemas.microsoft.com/office/powerpoint/2010/main" val="4109208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768EDA-50ED-5E4A-8D47-49323894E048}"/>
              </a:ext>
            </a:extLst>
          </p:cNvPr>
          <p:cNvSpPr txBox="1"/>
          <p:nvPr/>
        </p:nvSpPr>
        <p:spPr>
          <a:xfrm>
            <a:off x="0" y="557939"/>
            <a:ext cx="9144000" cy="5509200"/>
          </a:xfrm>
          <a:prstGeom prst="rect">
            <a:avLst/>
          </a:prstGeom>
          <a:noFill/>
        </p:spPr>
        <p:txBody>
          <a:bodyPr wrap="square" rtlCol="0">
            <a:spAutoFit/>
          </a:bodyPr>
          <a:lstStyle/>
          <a:p>
            <a:pPr algn="ctr"/>
            <a:r>
              <a:rPr lang="en-US" sz="3200" b="1" dirty="0">
                <a:latin typeface="Papyrus" panose="020B0602040200020303" pitchFamily="34" charset="77"/>
              </a:rPr>
              <a:t>Subplots in Matplotlib</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planning your plots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Two ways to make subplots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a:t>
            </a:r>
            <a:r>
              <a:rPr lang="en-US" sz="3200" b="1" dirty="0" err="1">
                <a:latin typeface="Papyrus" panose="020B0602040200020303" pitchFamily="34" charset="77"/>
              </a:rPr>
              <a:t>add_subplot</a:t>
            </a:r>
            <a:r>
              <a:rPr lang="en-US" sz="3200" b="1" dirty="0">
                <a:latin typeface="Papyrus" panose="020B0602040200020303" pitchFamily="34" charset="77"/>
              </a:rPr>
              <a: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.subplot2grid()</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First simpler, but it can’t do everything</a:t>
            </a:r>
          </a:p>
        </p:txBody>
      </p:sp>
    </p:spTree>
    <p:extLst>
      <p:ext uri="{BB962C8B-B14F-4D97-AF65-F5344CB8AC3E}">
        <p14:creationId xmlns:p14="http://schemas.microsoft.com/office/powerpoint/2010/main" val="373215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43525"/>
            <a:ext cx="9144000" cy="7478970"/>
          </a:xfrm>
          <a:prstGeom prst="rect">
            <a:avLst/>
          </a:prstGeom>
          <a:noFill/>
        </p:spPr>
        <p:txBody>
          <a:bodyPr wrap="square" rtlCol="0">
            <a:spAutoFit/>
          </a:bodyPr>
          <a:lstStyle/>
          <a:p>
            <a:pPr algn="ctr"/>
            <a:r>
              <a:rPr lang="en-US" sz="3200" b="1" dirty="0">
                <a:latin typeface="Papyrus" panose="020B0602040200020303" pitchFamily="34" charset="77"/>
              </a:rPr>
              <a:t>The three principal libraries for scientific number crunching and plotting are</a:t>
            </a:r>
          </a:p>
          <a:p>
            <a:pPr algn="ctr"/>
            <a:endParaRPr lang="en-US" sz="3200" b="1" dirty="0">
              <a:latin typeface="Papyrus" panose="020B0602040200020303" pitchFamily="34" charset="77"/>
            </a:endParaRPr>
          </a:p>
          <a:p>
            <a:pPr algn="ctr"/>
            <a:r>
              <a:rPr lang="en-US" sz="3200" b="1" dirty="0">
                <a:latin typeface="Courier" pitchFamily="2" charset="0"/>
              </a:rPr>
              <a:t>SciPy</a:t>
            </a:r>
            <a:r>
              <a:rPr lang="en-US" sz="3200" b="1" dirty="0">
                <a:latin typeface="Papyrus" panose="020B0602040200020303" pitchFamily="34" charset="77"/>
              </a:rPr>
              <a:t> (pronounced "Sigh Pie") contains modules for statistics, optimization, integration, linear algebra, Fourier transforms, signal and image processing, ODE solvers, and more.</a:t>
            </a:r>
          </a:p>
          <a:p>
            <a:pPr algn="ctr"/>
            <a:r>
              <a:rPr lang="en-US" sz="3200" b="1" dirty="0">
                <a:latin typeface="Courier" pitchFamily="2" charset="0"/>
              </a:rPr>
              <a:t>NumPy</a:t>
            </a:r>
            <a:r>
              <a:rPr lang="en-US" sz="3200" b="1" dirty="0">
                <a:latin typeface="Papyrus" panose="020B0602040200020303" pitchFamily="34" charset="77"/>
              </a:rPr>
              <a:t> (pronounced ”Num Pie") is an extension to Python, adding support for large, multi-dimensional arrays and matrices, along with a large library of high-level mathematical functions to operate on these arrays.</a:t>
            </a:r>
          </a:p>
          <a:p>
            <a:pPr algn="ctr"/>
            <a:r>
              <a:rPr lang="en-US" sz="3200" b="1" dirty="0">
                <a:latin typeface="Courier" pitchFamily="2" charset="0"/>
              </a:rPr>
              <a:t>matplotlib </a:t>
            </a:r>
            <a:r>
              <a:rPr lang="en-US" sz="3200" b="1" dirty="0">
                <a:latin typeface="Papyrus" panose="020B0602040200020303" pitchFamily="34" charset="77"/>
              </a:rPr>
              <a:t>is a plotting library for Python and its numerical mathematics extension NumPy.</a:t>
            </a:r>
          </a:p>
          <a:p>
            <a:pPr algn="ctr"/>
            <a:r>
              <a:rPr lang="en-US" sz="3200" b="1" dirty="0">
                <a:latin typeface="Papyrus" panose="020B0602040200020303" pitchFamily="34" charset="77"/>
              </a:rPr>
              <a:t> </a:t>
            </a:r>
            <a:endParaRPr lang="en-US" b="1" dirty="0">
              <a:latin typeface="Courier" pitchFamily="2" charset="0"/>
            </a:endParaRPr>
          </a:p>
        </p:txBody>
      </p:sp>
    </p:spTree>
    <p:extLst>
      <p:ext uri="{BB962C8B-B14F-4D97-AF65-F5344CB8AC3E}">
        <p14:creationId xmlns:p14="http://schemas.microsoft.com/office/powerpoint/2010/main" val="3231552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398"/>
            <a:ext cx="9144000" cy="4401205"/>
          </a:xfrm>
          <a:prstGeom prst="rect">
            <a:avLst/>
          </a:prstGeom>
          <a:noFill/>
        </p:spPr>
        <p:txBody>
          <a:bodyPr wrap="square" rtlCol="0">
            <a:spAutoFit/>
          </a:bodyPr>
          <a:lstStyle/>
          <a:p>
            <a:r>
              <a:rPr lang="en-US" sz="2800" b="1" dirty="0">
                <a:latin typeface="Courier" pitchFamily="2" charset="0"/>
              </a:rPr>
              <a:t>def f(t):</a:t>
            </a:r>
          </a:p>
          <a:p>
            <a:r>
              <a:rPr lang="en-US" sz="2800" b="1" dirty="0">
                <a:solidFill>
                  <a:schemeClr val="bg1">
                    <a:lumMod val="65000"/>
                  </a:schemeClr>
                </a:solidFill>
                <a:latin typeface="Courier" pitchFamily="2" charset="0"/>
              </a:rPr>
              <a:t>  return </a:t>
            </a:r>
            <a:r>
              <a:rPr lang="en-US" sz="2800" b="1" dirty="0" err="1">
                <a:solidFill>
                  <a:schemeClr val="bg1">
                    <a:lumMod val="65000"/>
                  </a:schemeClr>
                </a:solidFill>
                <a:latin typeface="Courier" pitchFamily="2" charset="0"/>
              </a:rPr>
              <a:t>np.exp</a:t>
            </a:r>
            <a:r>
              <a:rPr lang="en-US" sz="2800" b="1" dirty="0">
                <a:solidFill>
                  <a:schemeClr val="bg1">
                    <a:lumMod val="65000"/>
                  </a:schemeClr>
                </a:solidFill>
                <a:latin typeface="Courier" pitchFamily="2" charset="0"/>
              </a:rPr>
              <a:t>(-t) *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 </a:t>
            </a:r>
          </a:p>
          <a:p>
            <a:r>
              <a:rPr lang="en-US" sz="2800" b="1" dirty="0">
                <a:solidFill>
                  <a:schemeClr val="bg1">
                    <a:lumMod val="65000"/>
                  </a:schemeClr>
                </a:solidFill>
                <a:latin typeface="Courier" pitchFamily="2" charset="0"/>
              </a:rPr>
              <a:t>t1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(0.0, 5.0, 0.1)</a:t>
            </a:r>
          </a:p>
          <a:p>
            <a:r>
              <a:rPr lang="en-US" sz="2800" b="1" dirty="0">
                <a:solidFill>
                  <a:schemeClr val="bg1">
                    <a:lumMod val="65000"/>
                  </a:schemeClr>
                </a:solidFill>
                <a:latin typeface="Courier" pitchFamily="2" charset="0"/>
              </a:rPr>
              <a:t>t2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(0.0, 5.0, 0.02) </a:t>
            </a:r>
            <a:r>
              <a:rPr lang="en-US" sz="2800" b="1" dirty="0" err="1">
                <a:solidFill>
                  <a:schemeClr val="bg1">
                    <a:lumMod val="65000"/>
                  </a:schemeClr>
                </a:solidFill>
                <a:latin typeface="Courier" pitchFamily="2" charset="0"/>
              </a:rPr>
              <a:t>plt.figure</a:t>
            </a:r>
            <a:r>
              <a:rPr lang="en-US" sz="2800" b="1" dirty="0">
                <a:solidFill>
                  <a:schemeClr val="bg1">
                    <a:lumMod val="65000"/>
                  </a:schemeClr>
                </a:solidFill>
                <a:latin typeface="Courier" pitchFamily="2" charset="0"/>
              </a:rPr>
              <a:t>()</a:t>
            </a:r>
          </a:p>
          <a:p>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(211) </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(t1, f(t1), '</a:t>
            </a:r>
            <a:r>
              <a:rPr lang="en-US" sz="2800" b="1" dirty="0" err="1">
                <a:solidFill>
                  <a:schemeClr val="bg1">
                    <a:lumMod val="65000"/>
                  </a:schemeClr>
                </a:solidFill>
                <a:latin typeface="Courier" pitchFamily="2" charset="0"/>
              </a:rPr>
              <a:t>bo</a:t>
            </a:r>
            <a:r>
              <a:rPr lang="en-US" sz="2800" b="1" dirty="0">
                <a:solidFill>
                  <a:schemeClr val="bg1">
                    <a:lumMod val="65000"/>
                  </a:schemeClr>
                </a:solidFill>
                <a:latin typeface="Courier" pitchFamily="2" charset="0"/>
              </a:rPr>
              <a:t>', t2, f(t2), 'k') </a:t>
            </a:r>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(212)</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(t2,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*t2), 'r--') </a:t>
            </a:r>
            <a:r>
              <a:rPr lang="en-US" sz="2800" b="1" dirty="0" err="1">
                <a:solidFill>
                  <a:schemeClr val="bg1">
                    <a:lumMod val="65000"/>
                  </a:schemeClr>
                </a:solidFill>
                <a:latin typeface="Courier" pitchFamily="2" charset="0"/>
              </a:rPr>
              <a:t>plt.show</a:t>
            </a:r>
            <a:r>
              <a:rPr lang="en-US" sz="2800" b="1" dirty="0">
                <a:solidFill>
                  <a:schemeClr val="bg1">
                    <a:lumMod val="65000"/>
                  </a:schemeClr>
                </a:solidFill>
                <a:latin typeface="Courier" pitchFamily="2" charset="0"/>
              </a:rPr>
              <a:t>()</a:t>
            </a:r>
          </a:p>
        </p:txBody>
      </p:sp>
    </p:spTree>
    <p:extLst>
      <p:ext uri="{BB962C8B-B14F-4D97-AF65-F5344CB8AC3E}">
        <p14:creationId xmlns:p14="http://schemas.microsoft.com/office/powerpoint/2010/main" val="1598252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398"/>
            <a:ext cx="9144000" cy="4401205"/>
          </a:xfrm>
          <a:prstGeom prst="rect">
            <a:avLst/>
          </a:prstGeom>
          <a:noFill/>
        </p:spPr>
        <p:txBody>
          <a:bodyPr wrap="square" rtlCol="0">
            <a:spAutoFit/>
          </a:bodyPr>
          <a:lstStyle/>
          <a:p>
            <a:r>
              <a:rPr lang="en-US" sz="2800" b="1" dirty="0">
                <a:solidFill>
                  <a:schemeClr val="bg1">
                    <a:lumMod val="65000"/>
                  </a:schemeClr>
                </a:solidFill>
                <a:latin typeface="Courier" pitchFamily="2" charset="0"/>
              </a:rPr>
              <a:t>def f(t):</a:t>
            </a:r>
          </a:p>
          <a:p>
            <a:r>
              <a:rPr lang="en-US" sz="2800" b="1" dirty="0">
                <a:latin typeface="Courier" pitchFamily="2" charset="0"/>
              </a:rPr>
              <a:t>  return </a:t>
            </a:r>
            <a:r>
              <a:rPr lang="en-US" sz="2800" b="1" dirty="0" err="1">
                <a:latin typeface="Courier" pitchFamily="2" charset="0"/>
              </a:rPr>
              <a:t>np.exp</a:t>
            </a:r>
            <a:r>
              <a:rPr lang="en-US" sz="2800" b="1" dirty="0">
                <a:latin typeface="Courier" pitchFamily="2" charset="0"/>
              </a:rPr>
              <a:t>(-t) * </a:t>
            </a:r>
            <a:r>
              <a:rPr lang="en-US" sz="2800" b="1" dirty="0" err="1">
                <a:latin typeface="Courier" pitchFamily="2" charset="0"/>
              </a:rPr>
              <a:t>np.cos</a:t>
            </a:r>
            <a:r>
              <a:rPr lang="en-US" sz="2800" b="1" dirty="0">
                <a:latin typeface="Courier" pitchFamily="2" charset="0"/>
              </a:rPr>
              <a:t>(2*</a:t>
            </a:r>
            <a:r>
              <a:rPr lang="en-US" sz="2800" b="1" dirty="0" err="1">
                <a:latin typeface="Courier" pitchFamily="2" charset="0"/>
              </a:rPr>
              <a:t>np.pi</a:t>
            </a:r>
            <a:r>
              <a:rPr lang="en-US" sz="2800" b="1" dirty="0">
                <a:latin typeface="Courier" pitchFamily="2" charset="0"/>
              </a:rPr>
              <a:t>*t) </a:t>
            </a:r>
          </a:p>
          <a:p>
            <a:r>
              <a:rPr lang="en-US" sz="2800" b="1" dirty="0">
                <a:solidFill>
                  <a:schemeClr val="bg1">
                    <a:lumMod val="65000"/>
                  </a:schemeClr>
                </a:solidFill>
                <a:latin typeface="Courier" pitchFamily="2" charset="0"/>
              </a:rPr>
              <a:t>t1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(0.0, 5.0, 0.1)</a:t>
            </a:r>
          </a:p>
          <a:p>
            <a:r>
              <a:rPr lang="en-US" sz="2800" b="1" dirty="0">
                <a:solidFill>
                  <a:schemeClr val="bg1">
                    <a:lumMod val="65000"/>
                  </a:schemeClr>
                </a:solidFill>
                <a:latin typeface="Courier" pitchFamily="2" charset="0"/>
              </a:rPr>
              <a:t>t2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(0.0, 5.0, 0.02) </a:t>
            </a:r>
            <a:r>
              <a:rPr lang="en-US" sz="2800" b="1" dirty="0" err="1">
                <a:solidFill>
                  <a:schemeClr val="bg1">
                    <a:lumMod val="65000"/>
                  </a:schemeClr>
                </a:solidFill>
                <a:latin typeface="Courier" pitchFamily="2" charset="0"/>
              </a:rPr>
              <a:t>plt.figure</a:t>
            </a:r>
            <a:r>
              <a:rPr lang="en-US" sz="2800" b="1" dirty="0">
                <a:solidFill>
                  <a:schemeClr val="bg1">
                    <a:lumMod val="65000"/>
                  </a:schemeClr>
                </a:solidFill>
                <a:latin typeface="Courier" pitchFamily="2" charset="0"/>
              </a:rPr>
              <a:t>()</a:t>
            </a:r>
          </a:p>
          <a:p>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(211) </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(t1, f(t1), '</a:t>
            </a:r>
            <a:r>
              <a:rPr lang="en-US" sz="2800" b="1" dirty="0" err="1">
                <a:solidFill>
                  <a:schemeClr val="bg1">
                    <a:lumMod val="65000"/>
                  </a:schemeClr>
                </a:solidFill>
                <a:latin typeface="Courier" pitchFamily="2" charset="0"/>
              </a:rPr>
              <a:t>bo</a:t>
            </a:r>
            <a:r>
              <a:rPr lang="en-US" sz="2800" b="1" dirty="0">
                <a:solidFill>
                  <a:schemeClr val="bg1">
                    <a:lumMod val="65000"/>
                  </a:schemeClr>
                </a:solidFill>
                <a:latin typeface="Courier" pitchFamily="2" charset="0"/>
              </a:rPr>
              <a:t>', t2, f(t2), 'k') </a:t>
            </a:r>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(212)</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(t2,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*t2), 'r--') </a:t>
            </a:r>
            <a:r>
              <a:rPr lang="en-US" sz="2800" b="1" dirty="0" err="1">
                <a:solidFill>
                  <a:schemeClr val="bg1">
                    <a:lumMod val="65000"/>
                  </a:schemeClr>
                </a:solidFill>
                <a:latin typeface="Courier" pitchFamily="2" charset="0"/>
              </a:rPr>
              <a:t>plt.show</a:t>
            </a:r>
            <a:r>
              <a:rPr lang="en-US" sz="2800" b="1" dirty="0">
                <a:solidFill>
                  <a:schemeClr val="bg1">
                    <a:lumMod val="65000"/>
                  </a:schemeClr>
                </a:solidFill>
                <a:latin typeface="Courier" pitchFamily="2" charset="0"/>
              </a:rPr>
              <a:t>()</a:t>
            </a:r>
          </a:p>
        </p:txBody>
      </p:sp>
    </p:spTree>
    <p:extLst>
      <p:ext uri="{BB962C8B-B14F-4D97-AF65-F5344CB8AC3E}">
        <p14:creationId xmlns:p14="http://schemas.microsoft.com/office/powerpoint/2010/main" val="249201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398"/>
            <a:ext cx="9144000" cy="4401205"/>
          </a:xfrm>
          <a:prstGeom prst="rect">
            <a:avLst/>
          </a:prstGeom>
          <a:noFill/>
        </p:spPr>
        <p:txBody>
          <a:bodyPr wrap="square" rtlCol="0">
            <a:spAutoFit/>
          </a:bodyPr>
          <a:lstStyle/>
          <a:p>
            <a:r>
              <a:rPr lang="en-US" sz="2800" b="1" dirty="0">
                <a:solidFill>
                  <a:schemeClr val="bg1">
                    <a:lumMod val="65000"/>
                  </a:schemeClr>
                </a:solidFill>
                <a:latin typeface="Courier" pitchFamily="2" charset="0"/>
              </a:rPr>
              <a:t>def f(t):</a:t>
            </a:r>
          </a:p>
          <a:p>
            <a:r>
              <a:rPr lang="en-US" sz="2800" b="1" dirty="0">
                <a:solidFill>
                  <a:schemeClr val="bg1">
                    <a:lumMod val="65000"/>
                  </a:schemeClr>
                </a:solidFill>
                <a:latin typeface="Courier" pitchFamily="2" charset="0"/>
              </a:rPr>
              <a:t>  return </a:t>
            </a:r>
            <a:r>
              <a:rPr lang="en-US" sz="2800" b="1" dirty="0" err="1">
                <a:solidFill>
                  <a:schemeClr val="bg1">
                    <a:lumMod val="65000"/>
                  </a:schemeClr>
                </a:solidFill>
                <a:latin typeface="Courier" pitchFamily="2" charset="0"/>
              </a:rPr>
              <a:t>np.exp</a:t>
            </a:r>
            <a:r>
              <a:rPr lang="en-US" sz="2800" b="1" dirty="0">
                <a:solidFill>
                  <a:schemeClr val="bg1">
                    <a:lumMod val="65000"/>
                  </a:schemeClr>
                </a:solidFill>
                <a:latin typeface="Courier" pitchFamily="2" charset="0"/>
              </a:rPr>
              <a:t>(-t) *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a:t>
            </a:r>
            <a:r>
              <a:rPr lang="en-US" sz="2800" b="1" dirty="0">
                <a:latin typeface="Courier" pitchFamily="2" charset="0"/>
              </a:rPr>
              <a:t> </a:t>
            </a:r>
          </a:p>
          <a:p>
            <a:r>
              <a:rPr lang="en-US" sz="2800" b="1" dirty="0">
                <a:latin typeface="Courier" pitchFamily="2" charset="0"/>
              </a:rPr>
              <a:t>t1 = </a:t>
            </a:r>
            <a:r>
              <a:rPr lang="en-US" sz="2800" b="1" dirty="0" err="1">
                <a:latin typeface="Courier" pitchFamily="2" charset="0"/>
              </a:rPr>
              <a:t>np.arange</a:t>
            </a:r>
            <a:r>
              <a:rPr lang="en-US" sz="2800" b="1" dirty="0">
                <a:latin typeface="Courier" pitchFamily="2" charset="0"/>
              </a:rPr>
              <a:t>(0.0, 5.0, 0.1)</a:t>
            </a:r>
          </a:p>
          <a:p>
            <a:r>
              <a:rPr lang="en-US" sz="2800" b="1" dirty="0">
                <a:latin typeface="Courier" pitchFamily="2" charset="0"/>
              </a:rPr>
              <a:t>t2 = </a:t>
            </a:r>
            <a:r>
              <a:rPr lang="en-US" sz="2800" b="1" dirty="0" err="1">
                <a:latin typeface="Courier" pitchFamily="2" charset="0"/>
              </a:rPr>
              <a:t>np.arange</a:t>
            </a:r>
            <a:r>
              <a:rPr lang="en-US" sz="2800" b="1" dirty="0">
                <a:latin typeface="Courier" pitchFamily="2" charset="0"/>
              </a:rPr>
              <a:t>(0.0, 5.0, 0.02) </a:t>
            </a:r>
            <a:r>
              <a:rPr lang="en-US" sz="2800" b="1" dirty="0" err="1">
                <a:solidFill>
                  <a:schemeClr val="bg1">
                    <a:lumMod val="65000"/>
                  </a:schemeClr>
                </a:solidFill>
                <a:latin typeface="Courier" pitchFamily="2" charset="0"/>
              </a:rPr>
              <a:t>plt.figure</a:t>
            </a:r>
            <a:r>
              <a:rPr lang="en-US" sz="2800" b="1" dirty="0">
                <a:solidFill>
                  <a:schemeClr val="bg1">
                    <a:lumMod val="65000"/>
                  </a:schemeClr>
                </a:solidFill>
                <a:latin typeface="Courier" pitchFamily="2" charset="0"/>
              </a:rPr>
              <a:t>()</a:t>
            </a:r>
          </a:p>
          <a:p>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(211) </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(t1, f(t1), '</a:t>
            </a:r>
            <a:r>
              <a:rPr lang="en-US" sz="2800" b="1" dirty="0" err="1">
                <a:solidFill>
                  <a:schemeClr val="bg1">
                    <a:lumMod val="65000"/>
                  </a:schemeClr>
                </a:solidFill>
                <a:latin typeface="Courier" pitchFamily="2" charset="0"/>
              </a:rPr>
              <a:t>bo</a:t>
            </a:r>
            <a:r>
              <a:rPr lang="en-US" sz="2800" b="1" dirty="0">
                <a:solidFill>
                  <a:schemeClr val="bg1">
                    <a:lumMod val="65000"/>
                  </a:schemeClr>
                </a:solidFill>
                <a:latin typeface="Courier" pitchFamily="2" charset="0"/>
              </a:rPr>
              <a:t>', t2, f(t2), 'k') </a:t>
            </a:r>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(212)</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(t2,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*t2), 'r--') </a:t>
            </a:r>
            <a:r>
              <a:rPr lang="en-US" sz="2800" b="1" dirty="0" err="1">
                <a:solidFill>
                  <a:schemeClr val="bg1">
                    <a:lumMod val="65000"/>
                  </a:schemeClr>
                </a:solidFill>
                <a:latin typeface="Courier" pitchFamily="2" charset="0"/>
              </a:rPr>
              <a:t>plt.show</a:t>
            </a:r>
            <a:r>
              <a:rPr lang="en-US" sz="2800" b="1" dirty="0">
                <a:solidFill>
                  <a:schemeClr val="bg1">
                    <a:lumMod val="65000"/>
                  </a:schemeClr>
                </a:solidFill>
                <a:latin typeface="Courier" pitchFamily="2" charset="0"/>
              </a:rPr>
              <a:t>()</a:t>
            </a:r>
          </a:p>
        </p:txBody>
      </p:sp>
    </p:spTree>
    <p:extLst>
      <p:ext uri="{BB962C8B-B14F-4D97-AF65-F5344CB8AC3E}">
        <p14:creationId xmlns:p14="http://schemas.microsoft.com/office/powerpoint/2010/main" val="1580329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398"/>
            <a:ext cx="9144000" cy="4401205"/>
          </a:xfrm>
          <a:prstGeom prst="rect">
            <a:avLst/>
          </a:prstGeom>
          <a:noFill/>
        </p:spPr>
        <p:txBody>
          <a:bodyPr wrap="square" rtlCol="0">
            <a:spAutoFit/>
          </a:bodyPr>
          <a:lstStyle/>
          <a:p>
            <a:r>
              <a:rPr lang="en-US" sz="2800" b="1" dirty="0">
                <a:solidFill>
                  <a:schemeClr val="bg1">
                    <a:lumMod val="65000"/>
                  </a:schemeClr>
                </a:solidFill>
                <a:latin typeface="Courier" pitchFamily="2" charset="0"/>
              </a:rPr>
              <a:t>def f(t):</a:t>
            </a:r>
          </a:p>
          <a:p>
            <a:r>
              <a:rPr lang="en-US" sz="2800" b="1" dirty="0">
                <a:solidFill>
                  <a:schemeClr val="bg1">
                    <a:lumMod val="65000"/>
                  </a:schemeClr>
                </a:solidFill>
                <a:latin typeface="Courier" pitchFamily="2" charset="0"/>
              </a:rPr>
              <a:t>  return </a:t>
            </a:r>
            <a:r>
              <a:rPr lang="en-US" sz="2800" b="1" dirty="0" err="1">
                <a:solidFill>
                  <a:schemeClr val="bg1">
                    <a:lumMod val="65000"/>
                  </a:schemeClr>
                </a:solidFill>
                <a:latin typeface="Courier" pitchFamily="2" charset="0"/>
              </a:rPr>
              <a:t>np.exp</a:t>
            </a:r>
            <a:r>
              <a:rPr lang="en-US" sz="2800" b="1" dirty="0">
                <a:solidFill>
                  <a:schemeClr val="bg1">
                    <a:lumMod val="65000"/>
                  </a:schemeClr>
                </a:solidFill>
                <a:latin typeface="Courier" pitchFamily="2" charset="0"/>
              </a:rPr>
              <a:t>(-t) *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 </a:t>
            </a:r>
          </a:p>
          <a:p>
            <a:r>
              <a:rPr lang="en-US" sz="2800" b="1" dirty="0">
                <a:solidFill>
                  <a:schemeClr val="bg1">
                    <a:lumMod val="65000"/>
                  </a:schemeClr>
                </a:solidFill>
                <a:latin typeface="Courier" pitchFamily="2" charset="0"/>
              </a:rPr>
              <a:t>t1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(0.0, 5.0, 0.1)</a:t>
            </a:r>
          </a:p>
          <a:p>
            <a:r>
              <a:rPr lang="en-US" sz="2800" b="1" dirty="0">
                <a:solidFill>
                  <a:schemeClr val="bg1">
                    <a:lumMod val="65000"/>
                  </a:schemeClr>
                </a:solidFill>
                <a:latin typeface="Courier" pitchFamily="2" charset="0"/>
              </a:rPr>
              <a:t>t2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(0.0, 5.0, 0.02) </a:t>
            </a:r>
            <a:r>
              <a:rPr lang="en-US" sz="2800" b="1" dirty="0" err="1">
                <a:latin typeface="Courier" pitchFamily="2" charset="0"/>
              </a:rPr>
              <a:t>plt.figure</a:t>
            </a:r>
            <a:r>
              <a:rPr lang="en-US" sz="2800" b="1" dirty="0">
                <a:latin typeface="Courier" pitchFamily="2" charset="0"/>
              </a:rPr>
              <a:t>() #not really needed here</a:t>
            </a:r>
          </a:p>
          <a:p>
            <a:r>
              <a:rPr lang="en-US" sz="2800" b="1" dirty="0" err="1">
                <a:latin typeface="Courier" pitchFamily="2" charset="0"/>
              </a:rPr>
              <a:t>plt.subplot</a:t>
            </a:r>
            <a:r>
              <a:rPr lang="en-US" sz="2800" b="1" dirty="0">
                <a:latin typeface="Courier" pitchFamily="2" charset="0"/>
              </a:rPr>
              <a:t>(211) </a:t>
            </a:r>
          </a:p>
          <a:p>
            <a:r>
              <a:rPr lang="en-US" sz="2800" b="1" dirty="0" err="1">
                <a:latin typeface="Courier" pitchFamily="2" charset="0"/>
              </a:rPr>
              <a:t>plt.plot</a:t>
            </a:r>
            <a:r>
              <a:rPr lang="en-US" sz="2800" b="1" dirty="0">
                <a:latin typeface="Courier" pitchFamily="2" charset="0"/>
              </a:rPr>
              <a:t>(t1, f(t1), '</a:t>
            </a:r>
            <a:r>
              <a:rPr lang="en-US" sz="2800" b="1" dirty="0" err="1">
                <a:latin typeface="Courier" pitchFamily="2" charset="0"/>
              </a:rPr>
              <a:t>bo</a:t>
            </a:r>
            <a:r>
              <a:rPr lang="en-US" sz="2800" b="1" dirty="0">
                <a:latin typeface="Courier" pitchFamily="2" charset="0"/>
              </a:rPr>
              <a:t>', t2, f(t2), 'k’) </a:t>
            </a:r>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(212)</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(t2,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*t2), 'r--') </a:t>
            </a:r>
            <a:r>
              <a:rPr lang="en-US" sz="2800" b="1" dirty="0" err="1">
                <a:latin typeface="Courier" pitchFamily="2" charset="0"/>
              </a:rPr>
              <a:t>plt.show</a:t>
            </a:r>
            <a:r>
              <a:rPr lang="en-US" sz="2800" b="1" dirty="0">
                <a:latin typeface="Courier" pitchFamily="2" charset="0"/>
              </a:rPr>
              <a:t>()</a:t>
            </a:r>
          </a:p>
        </p:txBody>
      </p:sp>
    </p:spTree>
    <p:extLst>
      <p:ext uri="{BB962C8B-B14F-4D97-AF65-F5344CB8AC3E}">
        <p14:creationId xmlns:p14="http://schemas.microsoft.com/office/powerpoint/2010/main" val="662076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E8356-FEA1-F546-BFC0-222ED98CAF3B}"/>
              </a:ext>
            </a:extLst>
          </p:cNvPr>
          <p:cNvSpPr txBox="1"/>
          <p:nvPr/>
        </p:nvSpPr>
        <p:spPr>
          <a:xfrm>
            <a:off x="0" y="79511"/>
            <a:ext cx="9144000" cy="2123658"/>
          </a:xfrm>
          <a:prstGeom prst="rect">
            <a:avLst/>
          </a:prstGeom>
          <a:noFill/>
        </p:spPr>
        <p:txBody>
          <a:bodyPr wrap="square" rtlCol="0">
            <a:spAutoFit/>
          </a:bodyPr>
          <a:lstStyle/>
          <a:p>
            <a:pPr algn="ctr"/>
            <a:r>
              <a:rPr lang="en-US" sz="3200" b="1" dirty="0">
                <a:latin typeface="Papyrus" panose="020B0602040200020303" pitchFamily="34" charset="77"/>
              </a:rPr>
              <a:t>Defining subplot regions</a:t>
            </a:r>
          </a:p>
          <a:p>
            <a:pPr algn="ctr"/>
            <a:endParaRPr lang="en-US" b="1" dirty="0">
              <a:latin typeface="Papyrus" panose="020B0602040200020303" pitchFamily="34" charset="77"/>
            </a:endParaRPr>
          </a:p>
          <a:p>
            <a:pPr algn="ctr"/>
            <a:r>
              <a:rPr lang="en-US" sz="3200" b="1" dirty="0">
                <a:latin typeface="Papyrus" panose="020B0602040200020303" pitchFamily="34" charset="77"/>
              </a:rPr>
              <a:t>Look at file </a:t>
            </a:r>
            <a:r>
              <a:rPr lang="en-US" sz="3200" b="1" dirty="0">
                <a:latin typeface="Courier" pitchFamily="2" charset="0"/>
              </a:rPr>
              <a:t>subplotex1.py</a:t>
            </a:r>
          </a:p>
          <a:p>
            <a:pPr algn="ctr"/>
            <a:endParaRPr lang="en-US" b="1" dirty="0">
              <a:latin typeface="Papyrus" panose="020B0602040200020303" pitchFamily="34" charset="77"/>
            </a:endParaRPr>
          </a:p>
          <a:p>
            <a:pPr algn="ctr"/>
            <a:r>
              <a:rPr lang="en-US" sz="3200" b="1" dirty="0">
                <a:latin typeface="Papyrus" panose="020B0602040200020303" pitchFamily="34" charset="77"/>
              </a:rPr>
              <a:t>That makes this figure.</a:t>
            </a:r>
            <a:endParaRPr lang="en-US" sz="3200" b="1" dirty="0">
              <a:latin typeface="Courier" pitchFamily="2" charset="0"/>
            </a:endParaRPr>
          </a:p>
        </p:txBody>
      </p:sp>
      <p:pic>
        <p:nvPicPr>
          <p:cNvPr id="5" name="Picture 4">
            <a:extLst>
              <a:ext uri="{FF2B5EF4-FFF2-40B4-BE49-F238E27FC236}">
                <a16:creationId xmlns:a16="http://schemas.microsoft.com/office/drawing/2014/main" id="{1D9ECE5F-9A3C-5542-A94F-66867A67F3BD}"/>
              </a:ext>
            </a:extLst>
          </p:cNvPr>
          <p:cNvPicPr>
            <a:picLocks noChangeAspect="1"/>
          </p:cNvPicPr>
          <p:nvPr/>
        </p:nvPicPr>
        <p:blipFill>
          <a:blip r:embed="rId3"/>
          <a:stretch>
            <a:fillRect/>
          </a:stretch>
        </p:blipFill>
        <p:spPr>
          <a:xfrm>
            <a:off x="1665636" y="2320263"/>
            <a:ext cx="5768837" cy="4458226"/>
          </a:xfrm>
          <a:prstGeom prst="rect">
            <a:avLst/>
          </a:prstGeom>
        </p:spPr>
      </p:pic>
    </p:spTree>
    <p:extLst>
      <p:ext uri="{BB962C8B-B14F-4D97-AF65-F5344CB8AC3E}">
        <p14:creationId xmlns:p14="http://schemas.microsoft.com/office/powerpoint/2010/main" val="1522112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E8356-FEA1-F546-BFC0-222ED98CAF3B}"/>
              </a:ext>
            </a:extLst>
          </p:cNvPr>
          <p:cNvSpPr txBox="1"/>
          <p:nvPr/>
        </p:nvSpPr>
        <p:spPr>
          <a:xfrm>
            <a:off x="0" y="79511"/>
            <a:ext cx="9144000" cy="1354217"/>
          </a:xfrm>
          <a:prstGeom prst="rect">
            <a:avLst/>
          </a:prstGeom>
          <a:noFill/>
        </p:spPr>
        <p:txBody>
          <a:bodyPr wrap="square" rtlCol="0">
            <a:spAutoFit/>
          </a:bodyPr>
          <a:lstStyle/>
          <a:p>
            <a:pPr algn="ctr"/>
            <a:r>
              <a:rPr lang="en-US" sz="3200" dirty="0">
                <a:latin typeface="Papyrus" panose="020B0602040200020303" pitchFamily="34" charset="77"/>
              </a:rPr>
              <a:t>Defining subplot regions</a:t>
            </a:r>
          </a:p>
          <a:p>
            <a:pPr algn="ctr"/>
            <a:endParaRPr lang="en-US" dirty="0">
              <a:latin typeface="Papyrus" panose="020B0602040200020303" pitchFamily="34" charset="77"/>
            </a:endParaRPr>
          </a:p>
          <a:p>
            <a:pPr algn="ctr"/>
            <a:r>
              <a:rPr lang="en-US" sz="3200" dirty="0">
                <a:latin typeface="Papyrus" panose="020B0602040200020303" pitchFamily="34" charset="77"/>
              </a:rPr>
              <a:t>Look at file </a:t>
            </a:r>
            <a:r>
              <a:rPr lang="en-US" sz="3200" dirty="0">
                <a:latin typeface="Courier" pitchFamily="2" charset="0"/>
              </a:rPr>
              <a:t>subplotex1.py</a:t>
            </a:r>
          </a:p>
        </p:txBody>
      </p:sp>
      <p:pic>
        <p:nvPicPr>
          <p:cNvPr id="3" name="Picture 2">
            <a:extLst>
              <a:ext uri="{FF2B5EF4-FFF2-40B4-BE49-F238E27FC236}">
                <a16:creationId xmlns:a16="http://schemas.microsoft.com/office/drawing/2014/main" id="{67FBF175-3B90-1940-AC27-181A40188262}"/>
              </a:ext>
            </a:extLst>
          </p:cNvPr>
          <p:cNvPicPr>
            <a:picLocks noChangeAspect="1"/>
          </p:cNvPicPr>
          <p:nvPr/>
        </p:nvPicPr>
        <p:blipFill>
          <a:blip r:embed="rId3"/>
          <a:stretch>
            <a:fillRect/>
          </a:stretch>
        </p:blipFill>
        <p:spPr>
          <a:xfrm>
            <a:off x="677040" y="1655702"/>
            <a:ext cx="3539886" cy="4605130"/>
          </a:xfrm>
          <a:prstGeom prst="rect">
            <a:avLst/>
          </a:prstGeom>
        </p:spPr>
      </p:pic>
      <p:pic>
        <p:nvPicPr>
          <p:cNvPr id="4" name="Picture 3">
            <a:extLst>
              <a:ext uri="{FF2B5EF4-FFF2-40B4-BE49-F238E27FC236}">
                <a16:creationId xmlns:a16="http://schemas.microsoft.com/office/drawing/2014/main" id="{85A1BA93-48E7-E343-B892-F373329ECCBE}"/>
              </a:ext>
            </a:extLst>
          </p:cNvPr>
          <p:cNvPicPr>
            <a:picLocks noChangeAspect="1"/>
          </p:cNvPicPr>
          <p:nvPr/>
        </p:nvPicPr>
        <p:blipFill>
          <a:blip r:embed="rId4"/>
          <a:stretch>
            <a:fillRect/>
          </a:stretch>
        </p:blipFill>
        <p:spPr>
          <a:xfrm>
            <a:off x="4472761" y="1433730"/>
            <a:ext cx="4139973" cy="5424270"/>
          </a:xfrm>
          <a:prstGeom prst="rect">
            <a:avLst/>
          </a:prstGeom>
        </p:spPr>
      </p:pic>
      <p:sp>
        <p:nvSpPr>
          <p:cNvPr id="5" name="TextBox 4">
            <a:extLst>
              <a:ext uri="{FF2B5EF4-FFF2-40B4-BE49-F238E27FC236}">
                <a16:creationId xmlns:a16="http://schemas.microsoft.com/office/drawing/2014/main" id="{8D791FB2-9D1F-6747-B899-430D15F2FD55}"/>
              </a:ext>
            </a:extLst>
          </p:cNvPr>
          <p:cNvSpPr txBox="1"/>
          <p:nvPr/>
        </p:nvSpPr>
        <p:spPr>
          <a:xfrm>
            <a:off x="0" y="6101808"/>
            <a:ext cx="6387548" cy="584775"/>
          </a:xfrm>
          <a:prstGeom prst="rect">
            <a:avLst/>
          </a:prstGeom>
          <a:noFill/>
        </p:spPr>
        <p:txBody>
          <a:bodyPr wrap="square" rtlCol="0">
            <a:spAutoFit/>
          </a:bodyPr>
          <a:lstStyle/>
          <a:p>
            <a:r>
              <a:rPr lang="en-US" sz="3200" dirty="0">
                <a:latin typeface="Papyrus" panose="020B0602040200020303" pitchFamily="34" charset="77"/>
              </a:rPr>
              <a:t>NOTE – count from 1, not zero</a:t>
            </a:r>
          </a:p>
        </p:txBody>
      </p:sp>
    </p:spTree>
    <p:extLst>
      <p:ext uri="{BB962C8B-B14F-4D97-AF65-F5344CB8AC3E}">
        <p14:creationId xmlns:p14="http://schemas.microsoft.com/office/powerpoint/2010/main" val="205635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E8356-FEA1-F546-BFC0-222ED98CAF3B}"/>
              </a:ext>
            </a:extLst>
          </p:cNvPr>
          <p:cNvSpPr txBox="1"/>
          <p:nvPr/>
        </p:nvSpPr>
        <p:spPr>
          <a:xfrm>
            <a:off x="0" y="79511"/>
            <a:ext cx="9144000" cy="2123658"/>
          </a:xfrm>
          <a:prstGeom prst="rect">
            <a:avLst/>
          </a:prstGeom>
          <a:noFill/>
        </p:spPr>
        <p:txBody>
          <a:bodyPr wrap="square" rtlCol="0">
            <a:spAutoFit/>
          </a:bodyPr>
          <a:lstStyle/>
          <a:p>
            <a:pPr algn="ctr"/>
            <a:r>
              <a:rPr lang="en-US" sz="3200" dirty="0">
                <a:latin typeface="Papyrus" panose="020B0602040200020303" pitchFamily="34" charset="77"/>
              </a:rPr>
              <a:t>Defining subplot regions</a:t>
            </a:r>
          </a:p>
          <a:p>
            <a:pPr algn="ctr"/>
            <a:endParaRPr lang="en-US" dirty="0">
              <a:latin typeface="Papyrus" panose="020B0602040200020303" pitchFamily="34" charset="77"/>
            </a:endParaRPr>
          </a:p>
          <a:p>
            <a:pPr algn="ctr"/>
            <a:r>
              <a:rPr lang="en-US" sz="3200" dirty="0">
                <a:latin typeface="Papyrus" panose="020B0602040200020303" pitchFamily="34" charset="77"/>
              </a:rPr>
              <a:t>Look at file </a:t>
            </a:r>
            <a:r>
              <a:rPr lang="en-US" sz="3200" dirty="0">
                <a:latin typeface="Courier" pitchFamily="2" charset="0"/>
              </a:rPr>
              <a:t>subplotex1.py</a:t>
            </a:r>
            <a:endParaRPr lang="en-US" sz="3200" dirty="0">
              <a:latin typeface="Papyrus" panose="020B0602040200020303" pitchFamily="34" charset="77"/>
            </a:endParaRPr>
          </a:p>
          <a:p>
            <a:pPr algn="ctr"/>
            <a:endParaRPr lang="en-US" dirty="0">
              <a:latin typeface="Papyrus" panose="020B0602040200020303" pitchFamily="34" charset="77"/>
            </a:endParaRPr>
          </a:p>
          <a:p>
            <a:pPr algn="ctr"/>
            <a:r>
              <a:rPr lang="en-US" sz="3200" dirty="0">
                <a:latin typeface="Papyrus" panose="020B0602040200020303" pitchFamily="34" charset="77"/>
              </a:rPr>
              <a:t>Makes this so far</a:t>
            </a:r>
            <a:endParaRPr lang="en-US" sz="3200" dirty="0">
              <a:latin typeface="Courier" pitchFamily="2" charset="0"/>
            </a:endParaRPr>
          </a:p>
        </p:txBody>
      </p:sp>
      <p:pic>
        <p:nvPicPr>
          <p:cNvPr id="5" name="Picture 4">
            <a:extLst>
              <a:ext uri="{FF2B5EF4-FFF2-40B4-BE49-F238E27FC236}">
                <a16:creationId xmlns:a16="http://schemas.microsoft.com/office/drawing/2014/main" id="{E4E0543F-FF4D-9C46-BB93-2FBD40C461E4}"/>
              </a:ext>
            </a:extLst>
          </p:cNvPr>
          <p:cNvPicPr>
            <a:picLocks noChangeAspect="1"/>
          </p:cNvPicPr>
          <p:nvPr/>
        </p:nvPicPr>
        <p:blipFill>
          <a:blip r:embed="rId3"/>
          <a:stretch>
            <a:fillRect/>
          </a:stretch>
        </p:blipFill>
        <p:spPr>
          <a:xfrm>
            <a:off x="2103781" y="2203103"/>
            <a:ext cx="4946374" cy="4628393"/>
          </a:xfrm>
          <a:prstGeom prst="rect">
            <a:avLst/>
          </a:prstGeom>
        </p:spPr>
      </p:pic>
    </p:spTree>
    <p:extLst>
      <p:ext uri="{BB962C8B-B14F-4D97-AF65-F5344CB8AC3E}">
        <p14:creationId xmlns:p14="http://schemas.microsoft.com/office/powerpoint/2010/main" val="199066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E8356-FEA1-F546-BFC0-222ED98CAF3B}"/>
              </a:ext>
            </a:extLst>
          </p:cNvPr>
          <p:cNvSpPr txBox="1"/>
          <p:nvPr/>
        </p:nvSpPr>
        <p:spPr>
          <a:xfrm>
            <a:off x="0" y="79511"/>
            <a:ext cx="9144000" cy="2123658"/>
          </a:xfrm>
          <a:prstGeom prst="rect">
            <a:avLst/>
          </a:prstGeom>
          <a:noFill/>
        </p:spPr>
        <p:txBody>
          <a:bodyPr wrap="square" rtlCol="0">
            <a:spAutoFit/>
          </a:bodyPr>
          <a:lstStyle/>
          <a:p>
            <a:pPr algn="ctr"/>
            <a:r>
              <a:rPr lang="en-US" sz="3200" dirty="0">
                <a:latin typeface="Papyrus" panose="020B0602040200020303" pitchFamily="34" charset="77"/>
              </a:rPr>
              <a:t>Defining subplot regions</a:t>
            </a:r>
          </a:p>
          <a:p>
            <a:pPr algn="ctr"/>
            <a:endParaRPr lang="en-US" dirty="0">
              <a:latin typeface="Papyrus" panose="020B0602040200020303" pitchFamily="34" charset="77"/>
            </a:endParaRPr>
          </a:p>
          <a:p>
            <a:pPr algn="ctr"/>
            <a:r>
              <a:rPr lang="en-US" sz="3200" dirty="0">
                <a:latin typeface="Papyrus" panose="020B0602040200020303" pitchFamily="34" charset="77"/>
              </a:rPr>
              <a:t>Look at file </a:t>
            </a:r>
            <a:r>
              <a:rPr lang="en-US" sz="3200" dirty="0">
                <a:latin typeface="Courier" pitchFamily="2" charset="0"/>
              </a:rPr>
              <a:t>subplotex1.py</a:t>
            </a:r>
            <a:endParaRPr lang="en-US" sz="3200" dirty="0">
              <a:latin typeface="Papyrus" panose="020B0602040200020303" pitchFamily="34" charset="77"/>
            </a:endParaRPr>
          </a:p>
          <a:p>
            <a:pPr algn="ctr"/>
            <a:endParaRPr lang="en-US" dirty="0">
              <a:latin typeface="Papyrus" panose="020B0602040200020303" pitchFamily="34" charset="77"/>
            </a:endParaRPr>
          </a:p>
          <a:p>
            <a:pPr algn="ctr"/>
            <a:r>
              <a:rPr lang="en-US" sz="3200" dirty="0">
                <a:latin typeface="Papyrus" panose="020B0602040200020303" pitchFamily="34" charset="77"/>
              </a:rPr>
              <a:t>Finish off</a:t>
            </a:r>
            <a:endParaRPr lang="en-US" sz="3200" dirty="0">
              <a:latin typeface="Courier" pitchFamily="2" charset="0"/>
            </a:endParaRPr>
          </a:p>
        </p:txBody>
      </p:sp>
      <p:pic>
        <p:nvPicPr>
          <p:cNvPr id="5" name="Picture 4">
            <a:extLst>
              <a:ext uri="{FF2B5EF4-FFF2-40B4-BE49-F238E27FC236}">
                <a16:creationId xmlns:a16="http://schemas.microsoft.com/office/drawing/2014/main" id="{F594378D-013D-154E-AC4E-1EC3B42EC89F}"/>
              </a:ext>
            </a:extLst>
          </p:cNvPr>
          <p:cNvPicPr>
            <a:picLocks noChangeAspect="1"/>
          </p:cNvPicPr>
          <p:nvPr/>
        </p:nvPicPr>
        <p:blipFill>
          <a:blip r:embed="rId3"/>
          <a:stretch>
            <a:fillRect/>
          </a:stretch>
        </p:blipFill>
        <p:spPr>
          <a:xfrm>
            <a:off x="770368" y="2650440"/>
            <a:ext cx="3530339" cy="4008783"/>
          </a:xfrm>
          <a:prstGeom prst="rect">
            <a:avLst/>
          </a:prstGeom>
        </p:spPr>
      </p:pic>
      <p:pic>
        <p:nvPicPr>
          <p:cNvPr id="6" name="Picture 5">
            <a:extLst>
              <a:ext uri="{FF2B5EF4-FFF2-40B4-BE49-F238E27FC236}">
                <a16:creationId xmlns:a16="http://schemas.microsoft.com/office/drawing/2014/main" id="{E9785067-65EF-5543-8687-CBBDDA774C17}"/>
              </a:ext>
            </a:extLst>
          </p:cNvPr>
          <p:cNvPicPr>
            <a:picLocks noChangeAspect="1"/>
          </p:cNvPicPr>
          <p:nvPr/>
        </p:nvPicPr>
        <p:blipFill>
          <a:blip r:embed="rId4"/>
          <a:stretch>
            <a:fillRect/>
          </a:stretch>
        </p:blipFill>
        <p:spPr>
          <a:xfrm>
            <a:off x="4737279" y="2625087"/>
            <a:ext cx="3494531" cy="3879522"/>
          </a:xfrm>
          <a:prstGeom prst="rect">
            <a:avLst/>
          </a:prstGeom>
        </p:spPr>
      </p:pic>
    </p:spTree>
    <p:extLst>
      <p:ext uri="{BB962C8B-B14F-4D97-AF65-F5344CB8AC3E}">
        <p14:creationId xmlns:p14="http://schemas.microsoft.com/office/powerpoint/2010/main" val="3118534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398"/>
            <a:ext cx="9144000" cy="4401205"/>
          </a:xfrm>
          <a:prstGeom prst="rect">
            <a:avLst/>
          </a:prstGeom>
          <a:noFill/>
        </p:spPr>
        <p:txBody>
          <a:bodyPr wrap="square" rtlCol="0">
            <a:spAutoFit/>
          </a:bodyPr>
          <a:lstStyle/>
          <a:p>
            <a:r>
              <a:rPr lang="en-US" sz="2800" b="1" dirty="0">
                <a:solidFill>
                  <a:schemeClr val="bg1">
                    <a:lumMod val="65000"/>
                  </a:schemeClr>
                </a:solidFill>
                <a:latin typeface="Courier" pitchFamily="2" charset="0"/>
              </a:rPr>
              <a:t>def f(t):</a:t>
            </a:r>
          </a:p>
          <a:p>
            <a:r>
              <a:rPr lang="en-US" sz="2800" b="1" dirty="0">
                <a:solidFill>
                  <a:schemeClr val="bg1">
                    <a:lumMod val="65000"/>
                  </a:schemeClr>
                </a:solidFill>
                <a:latin typeface="Courier" pitchFamily="2" charset="0"/>
              </a:rPr>
              <a:t>  return </a:t>
            </a:r>
            <a:r>
              <a:rPr lang="en-US" sz="2800" b="1" dirty="0" err="1">
                <a:solidFill>
                  <a:schemeClr val="bg1">
                    <a:lumMod val="65000"/>
                  </a:schemeClr>
                </a:solidFill>
                <a:latin typeface="Courier" pitchFamily="2" charset="0"/>
              </a:rPr>
              <a:t>np.exp</a:t>
            </a:r>
            <a:r>
              <a:rPr lang="en-US" sz="2800" b="1" dirty="0">
                <a:solidFill>
                  <a:schemeClr val="bg1">
                    <a:lumMod val="65000"/>
                  </a:schemeClr>
                </a:solidFill>
                <a:latin typeface="Courier" pitchFamily="2" charset="0"/>
              </a:rPr>
              <a:t>(-t) *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 </a:t>
            </a:r>
          </a:p>
          <a:p>
            <a:r>
              <a:rPr lang="en-US" sz="2800" b="1" dirty="0">
                <a:solidFill>
                  <a:schemeClr val="bg1">
                    <a:lumMod val="65000"/>
                  </a:schemeClr>
                </a:solidFill>
                <a:latin typeface="Courier" pitchFamily="2" charset="0"/>
              </a:rPr>
              <a:t>t1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(0.0, 5.0, 0.1)</a:t>
            </a:r>
          </a:p>
          <a:p>
            <a:r>
              <a:rPr lang="en-US" sz="2800" b="1" dirty="0">
                <a:solidFill>
                  <a:schemeClr val="bg1">
                    <a:lumMod val="65000"/>
                  </a:schemeClr>
                </a:solidFill>
                <a:latin typeface="Courier" pitchFamily="2" charset="0"/>
              </a:rPr>
              <a:t>t2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(0.0, 5.0, 0.02) </a:t>
            </a:r>
            <a:r>
              <a:rPr lang="en-US" sz="2800" b="1" dirty="0" err="1">
                <a:solidFill>
                  <a:schemeClr val="bg1">
                    <a:lumMod val="65000"/>
                  </a:schemeClr>
                </a:solidFill>
                <a:latin typeface="Courier" pitchFamily="2" charset="0"/>
              </a:rPr>
              <a:t>plt.figure</a:t>
            </a:r>
            <a:r>
              <a:rPr lang="en-US" sz="2800" b="1" dirty="0">
                <a:solidFill>
                  <a:schemeClr val="bg1">
                    <a:lumMod val="65000"/>
                  </a:schemeClr>
                </a:solidFill>
                <a:latin typeface="Courier" pitchFamily="2" charset="0"/>
              </a:rPr>
              <a:t>()</a:t>
            </a:r>
          </a:p>
          <a:p>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(211) </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(t1, f(t1), '</a:t>
            </a:r>
            <a:r>
              <a:rPr lang="en-US" sz="2800" b="1" dirty="0" err="1">
                <a:solidFill>
                  <a:schemeClr val="bg1">
                    <a:lumMod val="65000"/>
                  </a:schemeClr>
                </a:solidFill>
                <a:latin typeface="Courier" pitchFamily="2" charset="0"/>
              </a:rPr>
              <a:t>bo</a:t>
            </a:r>
            <a:r>
              <a:rPr lang="en-US" sz="2800" b="1" dirty="0">
                <a:solidFill>
                  <a:schemeClr val="bg1">
                    <a:lumMod val="65000"/>
                  </a:schemeClr>
                </a:solidFill>
                <a:latin typeface="Courier" pitchFamily="2" charset="0"/>
              </a:rPr>
              <a:t>', t2, f(t2), 'k') </a:t>
            </a:r>
            <a:r>
              <a:rPr lang="en-US" sz="2800" b="1" dirty="0" err="1">
                <a:latin typeface="Courier" pitchFamily="2" charset="0"/>
              </a:rPr>
              <a:t>plt.subplot</a:t>
            </a:r>
            <a:r>
              <a:rPr lang="en-US" sz="2800" b="1" dirty="0">
                <a:latin typeface="Courier" pitchFamily="2" charset="0"/>
              </a:rPr>
              <a:t>(212)</a:t>
            </a:r>
          </a:p>
          <a:p>
            <a:r>
              <a:rPr lang="en-US" sz="2800" b="1" dirty="0" err="1">
                <a:latin typeface="Courier" pitchFamily="2" charset="0"/>
              </a:rPr>
              <a:t>plt.plot</a:t>
            </a:r>
            <a:r>
              <a:rPr lang="en-US" sz="2800" b="1" dirty="0">
                <a:latin typeface="Courier" pitchFamily="2" charset="0"/>
              </a:rPr>
              <a:t>(t2, </a:t>
            </a:r>
            <a:r>
              <a:rPr lang="en-US" sz="2800" b="1" dirty="0" err="1">
                <a:latin typeface="Courier" pitchFamily="2" charset="0"/>
              </a:rPr>
              <a:t>np.cos</a:t>
            </a:r>
            <a:r>
              <a:rPr lang="en-US" sz="2800" b="1" dirty="0">
                <a:latin typeface="Courier" pitchFamily="2" charset="0"/>
              </a:rPr>
              <a:t>(2*</a:t>
            </a:r>
            <a:r>
              <a:rPr lang="en-US" sz="2800" b="1" dirty="0" err="1">
                <a:latin typeface="Courier" pitchFamily="2" charset="0"/>
              </a:rPr>
              <a:t>np.pi</a:t>
            </a:r>
            <a:r>
              <a:rPr lang="en-US" sz="2800" b="1" dirty="0">
                <a:latin typeface="Courier" pitchFamily="2" charset="0"/>
              </a:rPr>
              <a:t>*t2), 'r--') </a:t>
            </a:r>
            <a:r>
              <a:rPr lang="en-US" sz="2800" b="1" dirty="0" err="1">
                <a:latin typeface="Courier" pitchFamily="2" charset="0"/>
              </a:rPr>
              <a:t>plt.show</a:t>
            </a:r>
            <a:r>
              <a:rPr lang="en-US" sz="2800" b="1" dirty="0">
                <a:latin typeface="Courier" pitchFamily="2" charset="0"/>
              </a:rPr>
              <a:t>()</a:t>
            </a:r>
          </a:p>
        </p:txBody>
      </p:sp>
    </p:spTree>
    <p:extLst>
      <p:ext uri="{BB962C8B-B14F-4D97-AF65-F5344CB8AC3E}">
        <p14:creationId xmlns:p14="http://schemas.microsoft.com/office/powerpoint/2010/main" val="241747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97"/>
            <a:ext cx="9144000" cy="3600986"/>
          </a:xfrm>
          <a:prstGeom prst="rect">
            <a:avLst/>
          </a:prstGeom>
          <a:noFill/>
        </p:spPr>
        <p:txBody>
          <a:bodyPr wrap="square" rtlCol="0">
            <a:spAutoFit/>
          </a:bodyPr>
          <a:lstStyle/>
          <a:p>
            <a:pPr algn="ctr"/>
            <a:r>
              <a:rPr lang="en-US" sz="3200" b="1" dirty="0">
                <a:latin typeface="Courier" pitchFamily="2" charset="0"/>
              </a:rPr>
              <a:t>.</a:t>
            </a:r>
            <a:r>
              <a:rPr lang="en-US" sz="3200" b="1" dirty="0" err="1">
                <a:latin typeface="Courier" pitchFamily="2" charset="0"/>
              </a:rPr>
              <a:t>add_subplot</a:t>
            </a:r>
            <a:r>
              <a:rPr lang="en-US" sz="3200" b="1" dirty="0">
                <a:latin typeface="Courier" pitchFamily="2" charset="0"/>
              </a:rPr>
              <a:t>() </a:t>
            </a:r>
            <a:r>
              <a:rPr lang="en-US" sz="3200" b="1" dirty="0">
                <a:latin typeface="Papyrus" panose="020B0602040200020303" pitchFamily="34" charset="77"/>
              </a:rPr>
              <a:t>has limitations.</a:t>
            </a:r>
          </a:p>
          <a:p>
            <a:pPr algn="ctr"/>
            <a:endParaRPr lang="en-US" b="1" dirty="0">
              <a:latin typeface="Papyrus" panose="020B0602040200020303" pitchFamily="34" charset="77"/>
            </a:endParaRPr>
          </a:p>
          <a:p>
            <a:pPr algn="ctr"/>
            <a:r>
              <a:rPr lang="en-US" sz="3200" b="1" dirty="0">
                <a:latin typeface="Papyrus" panose="020B0602040200020303" pitchFamily="34" charset="77"/>
              </a:rPr>
              <a:t>For instance, every subplot you create can only take up one cell.</a:t>
            </a:r>
          </a:p>
          <a:p>
            <a:pPr algn="ctr"/>
            <a:endParaRPr lang="en-US" b="1" dirty="0">
              <a:latin typeface="Papyrus" panose="020B0602040200020303" pitchFamily="34" charset="77"/>
            </a:endParaRPr>
          </a:p>
          <a:p>
            <a:pPr algn="ctr"/>
            <a:r>
              <a:rPr lang="en-US" sz="3200" b="1" dirty="0">
                <a:latin typeface="Papyrus" panose="020B0602040200020303" pitchFamily="34" charset="77"/>
              </a:rPr>
              <a:t>That means something like this isn’t possible with </a:t>
            </a:r>
            <a:r>
              <a:rPr lang="en-US" sz="3200" b="1" dirty="0">
                <a:latin typeface="Courier" pitchFamily="2" charset="0"/>
              </a:rPr>
              <a:t>.</a:t>
            </a:r>
            <a:r>
              <a:rPr lang="en-US" sz="3200" b="1" dirty="0" err="1">
                <a:latin typeface="Courier" pitchFamily="2" charset="0"/>
              </a:rPr>
              <a:t>add_subplot</a:t>
            </a:r>
            <a:r>
              <a:rPr lang="en-US" sz="3200" b="1" dirty="0">
                <a:latin typeface="Courier" pitchFamily="2" charset="0"/>
              </a:rPr>
              <a:t>()</a:t>
            </a:r>
            <a:r>
              <a:rPr lang="en-US" sz="3200" b="1" dirty="0">
                <a:latin typeface="Papyrus" panose="020B0602040200020303" pitchFamily="34" charset="77"/>
              </a:rPr>
              <a:t>.</a:t>
            </a:r>
          </a:p>
          <a:p>
            <a:pPr algn="ctr"/>
            <a:endParaRPr lang="en-US" sz="3200" b="1" dirty="0">
              <a:latin typeface="Papyrus" panose="020B0602040200020303" pitchFamily="34" charset="77"/>
            </a:endParaRPr>
          </a:p>
        </p:txBody>
      </p:sp>
      <p:pic>
        <p:nvPicPr>
          <p:cNvPr id="2" name="Picture 1">
            <a:extLst>
              <a:ext uri="{FF2B5EF4-FFF2-40B4-BE49-F238E27FC236}">
                <a16:creationId xmlns:a16="http://schemas.microsoft.com/office/drawing/2014/main" id="{BEF96109-C726-B74E-9CDC-48F698271FC4}"/>
              </a:ext>
            </a:extLst>
          </p:cNvPr>
          <p:cNvPicPr>
            <a:picLocks noChangeAspect="1"/>
          </p:cNvPicPr>
          <p:nvPr/>
        </p:nvPicPr>
        <p:blipFill>
          <a:blip r:embed="rId3"/>
          <a:stretch>
            <a:fillRect/>
          </a:stretch>
        </p:blipFill>
        <p:spPr>
          <a:xfrm>
            <a:off x="5327369" y="3155184"/>
            <a:ext cx="3843683" cy="3702815"/>
          </a:xfrm>
          <a:prstGeom prst="rect">
            <a:avLst/>
          </a:prstGeom>
        </p:spPr>
      </p:pic>
      <p:sp>
        <p:nvSpPr>
          <p:cNvPr id="4" name="TextBox 3">
            <a:extLst>
              <a:ext uri="{FF2B5EF4-FFF2-40B4-BE49-F238E27FC236}">
                <a16:creationId xmlns:a16="http://schemas.microsoft.com/office/drawing/2014/main" id="{F3E0AF82-96EA-B34F-9ED5-800E6DA65CEC}"/>
              </a:ext>
            </a:extLst>
          </p:cNvPr>
          <p:cNvSpPr txBox="1"/>
          <p:nvPr/>
        </p:nvSpPr>
        <p:spPr>
          <a:xfrm>
            <a:off x="-1" y="3256718"/>
            <a:ext cx="5459897" cy="3816429"/>
          </a:xfrm>
          <a:prstGeom prst="rect">
            <a:avLst/>
          </a:prstGeom>
          <a:noFill/>
        </p:spPr>
        <p:txBody>
          <a:bodyPr wrap="square" rtlCol="0">
            <a:spAutoFit/>
          </a:bodyPr>
          <a:lstStyle/>
          <a:p>
            <a:pPr algn="ctr"/>
            <a:r>
              <a:rPr lang="en-US" sz="3200" b="1" dirty="0">
                <a:latin typeface="Papyrus" panose="020B0602040200020303" pitchFamily="34" charset="77"/>
              </a:rPr>
              <a:t>The problem here is that the red subplot takes up 2/3rds of the left-hand side. </a:t>
            </a:r>
          </a:p>
          <a:p>
            <a:pPr algn="ctr"/>
            <a:endParaRPr lang="en-US" b="1" dirty="0">
              <a:latin typeface="Papyrus" panose="020B0602040200020303" pitchFamily="34" charset="77"/>
            </a:endParaRPr>
          </a:p>
          <a:p>
            <a:pPr algn="ctr"/>
            <a:r>
              <a:rPr lang="en-US" sz="3200" b="1" dirty="0">
                <a:latin typeface="Papyrus" panose="020B0602040200020303" pitchFamily="34" charset="77"/>
              </a:rPr>
              <a:t>Unfortunately, </a:t>
            </a:r>
            <a:r>
              <a:rPr lang="en-US" sz="3200" b="1" dirty="0">
                <a:latin typeface="Courier" pitchFamily="2" charset="0"/>
              </a:rPr>
              <a:t>.</a:t>
            </a:r>
            <a:r>
              <a:rPr lang="en-US" sz="3200" b="1" dirty="0" err="1">
                <a:latin typeface="Courier" pitchFamily="2" charset="0"/>
              </a:rPr>
              <a:t>add_subplot</a:t>
            </a:r>
            <a:r>
              <a:rPr lang="en-US" sz="3200" b="1" dirty="0">
                <a:latin typeface="Courier" pitchFamily="2" charset="0"/>
              </a:rPr>
              <a:t>() </a:t>
            </a:r>
            <a:r>
              <a:rPr lang="en-US" sz="3200" b="1" dirty="0">
                <a:latin typeface="Papyrus" panose="020B0602040200020303" pitchFamily="34" charset="77"/>
              </a:rPr>
              <a:t>can’t handle selecting 2/3rds of the figure area (2 cells).</a:t>
            </a:r>
          </a:p>
        </p:txBody>
      </p:sp>
    </p:spTree>
    <p:extLst>
      <p:ext uri="{BB962C8B-B14F-4D97-AF65-F5344CB8AC3E}">
        <p14:creationId xmlns:p14="http://schemas.microsoft.com/office/powerpoint/2010/main" val="183061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294045"/>
            <a:ext cx="9144000" cy="1969770"/>
          </a:xfrm>
          <a:prstGeom prst="rect">
            <a:avLst/>
          </a:prstGeom>
          <a:noFill/>
        </p:spPr>
        <p:txBody>
          <a:bodyPr wrap="square" rtlCol="0">
            <a:spAutoFit/>
          </a:bodyPr>
          <a:lstStyle/>
          <a:p>
            <a:pPr algn="ctr"/>
            <a:r>
              <a:rPr lang="en-US" sz="3200" b="1" dirty="0">
                <a:latin typeface="Papyrus" panose="020B0602040200020303" pitchFamily="34" charset="77"/>
              </a:rPr>
              <a:t>The first thing one has to do is import them.</a:t>
            </a:r>
          </a:p>
          <a:p>
            <a:pPr algn="ctr"/>
            <a:endParaRPr lang="en-US" b="1" dirty="0">
              <a:latin typeface="Papyrus" panose="020B0602040200020303" pitchFamily="34" charset="77"/>
            </a:endParaRPr>
          </a:p>
          <a:p>
            <a:r>
              <a:rPr lang="en-US" dirty="0">
                <a:latin typeface="Courier" pitchFamily="2" charset="0"/>
              </a:rPr>
              <a:t>python_stuff:544 $ python</a:t>
            </a:r>
          </a:p>
          <a:p>
            <a:r>
              <a:rPr lang="en-US" dirty="0">
                <a:latin typeface="Courier" pitchFamily="2" charset="0"/>
              </a:rPr>
              <a:t>&gt;&gt;&gt; import </a:t>
            </a:r>
            <a:r>
              <a:rPr lang="en-US" dirty="0" err="1">
                <a:latin typeface="Courier" pitchFamily="2" charset="0"/>
              </a:rPr>
              <a:t>numpy</a:t>
            </a:r>
            <a:endParaRPr lang="en-US" dirty="0">
              <a:latin typeface="Courier" pitchFamily="2" charset="0"/>
            </a:endParaRPr>
          </a:p>
          <a:p>
            <a:r>
              <a:rPr lang="en-US" dirty="0">
                <a:latin typeface="Courier" pitchFamily="2" charset="0"/>
              </a:rPr>
              <a:t>&gt;&gt;&gt; import </a:t>
            </a:r>
            <a:r>
              <a:rPr lang="en-US" dirty="0" err="1">
                <a:latin typeface="Courier" pitchFamily="2" charset="0"/>
              </a:rPr>
              <a:t>scipy</a:t>
            </a:r>
            <a:endParaRPr lang="en-US" dirty="0">
              <a:latin typeface="Courier" pitchFamily="2" charset="0"/>
            </a:endParaRPr>
          </a:p>
          <a:p>
            <a:r>
              <a:rPr lang="en-US" dirty="0">
                <a:latin typeface="Courier" pitchFamily="2" charset="0"/>
              </a:rPr>
              <a:t>&gt;&gt;&gt; import matplotlib</a:t>
            </a:r>
          </a:p>
        </p:txBody>
      </p:sp>
    </p:spTree>
    <p:extLst>
      <p:ext uri="{BB962C8B-B14F-4D97-AF65-F5344CB8AC3E}">
        <p14:creationId xmlns:p14="http://schemas.microsoft.com/office/powerpoint/2010/main" val="2323294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97"/>
            <a:ext cx="9144000" cy="2554545"/>
          </a:xfrm>
          <a:prstGeom prst="rect">
            <a:avLst/>
          </a:prstGeom>
          <a:noFill/>
        </p:spPr>
        <p:txBody>
          <a:bodyPr wrap="square" rtlCol="0">
            <a:spAutoFit/>
          </a:bodyPr>
          <a:lstStyle/>
          <a:p>
            <a:pPr algn="ctr"/>
            <a:r>
              <a:rPr lang="en-US" sz="3200" b="1" dirty="0">
                <a:latin typeface="Courier" pitchFamily="2" charset="0"/>
              </a:rPr>
              <a:t>.subplot2grid()</a:t>
            </a:r>
            <a:r>
              <a:rPr lang="en-US" sz="3200" dirty="0">
                <a:latin typeface="Papyrus" panose="020B0602040200020303" pitchFamily="34" charset="77"/>
              </a:rPr>
              <a:t>returns an axis object with the information about where the new subplot should be placed. It takes in two required positional arguments, shape, and loc.</a:t>
            </a:r>
          </a:p>
          <a:p>
            <a:pPr algn="ctr"/>
            <a:r>
              <a:rPr lang="en-US" sz="3200" dirty="0">
                <a:latin typeface="Papyrus" panose="020B0602040200020303" pitchFamily="34" charset="77"/>
              </a:rPr>
              <a:t>For left-hand side</a:t>
            </a:r>
          </a:p>
        </p:txBody>
      </p:sp>
      <p:pic>
        <p:nvPicPr>
          <p:cNvPr id="5" name="Picture 4">
            <a:extLst>
              <a:ext uri="{FF2B5EF4-FFF2-40B4-BE49-F238E27FC236}">
                <a16:creationId xmlns:a16="http://schemas.microsoft.com/office/drawing/2014/main" id="{E949223A-336B-F744-BDCA-2DC9D2FBD55E}"/>
              </a:ext>
            </a:extLst>
          </p:cNvPr>
          <p:cNvPicPr>
            <a:picLocks noChangeAspect="1"/>
          </p:cNvPicPr>
          <p:nvPr/>
        </p:nvPicPr>
        <p:blipFill>
          <a:blip r:embed="rId3"/>
          <a:stretch>
            <a:fillRect/>
          </a:stretch>
        </p:blipFill>
        <p:spPr>
          <a:xfrm>
            <a:off x="914401" y="2461090"/>
            <a:ext cx="3195438" cy="4383657"/>
          </a:xfrm>
          <a:prstGeom prst="rect">
            <a:avLst/>
          </a:prstGeom>
        </p:spPr>
      </p:pic>
      <p:pic>
        <p:nvPicPr>
          <p:cNvPr id="6" name="Picture 5">
            <a:extLst>
              <a:ext uri="{FF2B5EF4-FFF2-40B4-BE49-F238E27FC236}">
                <a16:creationId xmlns:a16="http://schemas.microsoft.com/office/drawing/2014/main" id="{11FB5310-8BD7-EC48-BFBD-2B71AA16C8B6}"/>
              </a:ext>
            </a:extLst>
          </p:cNvPr>
          <p:cNvPicPr>
            <a:picLocks noChangeAspect="1"/>
          </p:cNvPicPr>
          <p:nvPr/>
        </p:nvPicPr>
        <p:blipFill>
          <a:blip r:embed="rId4"/>
          <a:stretch>
            <a:fillRect/>
          </a:stretch>
        </p:blipFill>
        <p:spPr>
          <a:xfrm>
            <a:off x="5034163" y="2471029"/>
            <a:ext cx="2861317" cy="3796748"/>
          </a:xfrm>
          <a:prstGeom prst="rect">
            <a:avLst/>
          </a:prstGeom>
        </p:spPr>
      </p:pic>
      <p:pic>
        <p:nvPicPr>
          <p:cNvPr id="7" name="Picture 6">
            <a:extLst>
              <a:ext uri="{FF2B5EF4-FFF2-40B4-BE49-F238E27FC236}">
                <a16:creationId xmlns:a16="http://schemas.microsoft.com/office/drawing/2014/main" id="{093C4894-D24A-C045-BFFD-6009D3C36675}"/>
              </a:ext>
            </a:extLst>
          </p:cNvPr>
          <p:cNvPicPr>
            <a:picLocks noChangeAspect="1"/>
          </p:cNvPicPr>
          <p:nvPr/>
        </p:nvPicPr>
        <p:blipFill>
          <a:blip r:embed="rId5"/>
          <a:stretch>
            <a:fillRect/>
          </a:stretch>
        </p:blipFill>
        <p:spPr>
          <a:xfrm>
            <a:off x="4572000" y="6564545"/>
            <a:ext cx="3324631" cy="331674"/>
          </a:xfrm>
          <a:prstGeom prst="rect">
            <a:avLst/>
          </a:prstGeom>
        </p:spPr>
      </p:pic>
      <p:sp>
        <p:nvSpPr>
          <p:cNvPr id="8" name="TextBox 7">
            <a:extLst>
              <a:ext uri="{FF2B5EF4-FFF2-40B4-BE49-F238E27FC236}">
                <a16:creationId xmlns:a16="http://schemas.microsoft.com/office/drawing/2014/main" id="{CCF31B5E-02CB-4D4A-956A-5DF3F6826C49}"/>
              </a:ext>
            </a:extLst>
          </p:cNvPr>
          <p:cNvSpPr txBox="1"/>
          <p:nvPr/>
        </p:nvSpPr>
        <p:spPr>
          <a:xfrm>
            <a:off x="0" y="6175513"/>
            <a:ext cx="9144000" cy="584775"/>
          </a:xfrm>
          <a:prstGeom prst="rect">
            <a:avLst/>
          </a:prstGeom>
          <a:noFill/>
        </p:spPr>
        <p:txBody>
          <a:bodyPr wrap="square" rtlCol="0">
            <a:spAutoFit/>
          </a:bodyPr>
          <a:lstStyle/>
          <a:p>
            <a:r>
              <a:rPr lang="en-US" sz="3200" b="1" dirty="0">
                <a:latin typeface="Papyrus" panose="020B0602040200020303" pitchFamily="34" charset="77"/>
              </a:rPr>
              <a:t>Note – counts from 0!</a:t>
            </a:r>
          </a:p>
        </p:txBody>
      </p:sp>
    </p:spTree>
    <p:extLst>
      <p:ext uri="{BB962C8B-B14F-4D97-AF65-F5344CB8AC3E}">
        <p14:creationId xmlns:p14="http://schemas.microsoft.com/office/powerpoint/2010/main" val="1260251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134057"/>
            <a:ext cx="9144000" cy="2831544"/>
          </a:xfrm>
          <a:prstGeom prst="rect">
            <a:avLst/>
          </a:prstGeom>
          <a:noFill/>
        </p:spPr>
        <p:txBody>
          <a:bodyPr wrap="square" rtlCol="0">
            <a:spAutoFit/>
          </a:bodyPr>
          <a:lstStyle/>
          <a:p>
            <a:pPr algn="ctr"/>
            <a:r>
              <a:rPr lang="en-US" sz="3200" b="1" dirty="0">
                <a:latin typeface="Papyrus" panose="020B0602040200020303" pitchFamily="34" charset="77"/>
              </a:rPr>
              <a:t>For right-hand side have 2 choices - </a:t>
            </a:r>
            <a:r>
              <a:rPr lang="en-US" sz="3200" b="1" dirty="0">
                <a:latin typeface="Courier" pitchFamily="2" charset="0"/>
              </a:rPr>
              <a:t>.</a:t>
            </a:r>
            <a:r>
              <a:rPr lang="en-US" sz="3200" b="1" dirty="0" err="1">
                <a:latin typeface="Courier" pitchFamily="2" charset="0"/>
              </a:rPr>
              <a:t>add_subplot</a:t>
            </a:r>
            <a:r>
              <a:rPr lang="en-US" sz="3200" b="1" dirty="0">
                <a:latin typeface="Courier" pitchFamily="2" charset="0"/>
              </a:rPr>
              <a:t> </a:t>
            </a:r>
            <a:r>
              <a:rPr lang="en-US" sz="3200" b="1" dirty="0">
                <a:latin typeface="Papyrus" panose="020B0602040200020303" pitchFamily="34" charset="77"/>
              </a:rPr>
              <a:t>or </a:t>
            </a:r>
            <a:r>
              <a:rPr lang="en-US" sz="3200" b="1" dirty="0">
                <a:latin typeface="Courier" pitchFamily="2" charset="0"/>
              </a:rPr>
              <a:t>.subplot2grid</a:t>
            </a:r>
            <a:endParaRPr lang="en-US" sz="3200" b="1" dirty="0">
              <a:latin typeface="Papyrus" panose="020B0602040200020303" pitchFamily="34" charset="77"/>
            </a:endParaRPr>
          </a:p>
          <a:p>
            <a:pPr algn="ctr"/>
            <a:endParaRPr lang="en-US" b="1" dirty="0">
              <a:latin typeface="Papyrus" panose="020B0602040200020303" pitchFamily="34" charset="77"/>
            </a:endParaRPr>
          </a:p>
          <a:p>
            <a:pPr algn="ctr"/>
            <a:r>
              <a:rPr lang="en-US" sz="3200" b="1" dirty="0">
                <a:latin typeface="Papyrus" panose="020B0602040200020303" pitchFamily="34" charset="77"/>
              </a:rPr>
              <a:t>In this case, one on left is “cleaner” and recommended)</a:t>
            </a:r>
            <a:endParaRPr lang="en-US" sz="3200" b="1" dirty="0">
              <a:latin typeface="Courier" pitchFamily="2" charset="0"/>
            </a:endParaRPr>
          </a:p>
          <a:p>
            <a:pPr algn="ctr"/>
            <a:endParaRPr lang="en-US" sz="3200" dirty="0">
              <a:latin typeface="Papyrus" panose="020B0602040200020303" pitchFamily="34" charset="77"/>
            </a:endParaRPr>
          </a:p>
        </p:txBody>
      </p:sp>
      <p:pic>
        <p:nvPicPr>
          <p:cNvPr id="2" name="Picture 1">
            <a:extLst>
              <a:ext uri="{FF2B5EF4-FFF2-40B4-BE49-F238E27FC236}">
                <a16:creationId xmlns:a16="http://schemas.microsoft.com/office/drawing/2014/main" id="{D9A0F37A-C0D7-D14D-B342-62F398B81FDC}"/>
              </a:ext>
            </a:extLst>
          </p:cNvPr>
          <p:cNvPicPr>
            <a:picLocks noChangeAspect="1"/>
          </p:cNvPicPr>
          <p:nvPr/>
        </p:nvPicPr>
        <p:blipFill>
          <a:blip r:embed="rId3"/>
          <a:stretch>
            <a:fillRect/>
          </a:stretch>
        </p:blipFill>
        <p:spPr>
          <a:xfrm>
            <a:off x="398463" y="2458846"/>
            <a:ext cx="4173537" cy="4564806"/>
          </a:xfrm>
          <a:prstGeom prst="rect">
            <a:avLst/>
          </a:prstGeom>
        </p:spPr>
      </p:pic>
      <p:pic>
        <p:nvPicPr>
          <p:cNvPr id="4" name="Picture 3">
            <a:extLst>
              <a:ext uri="{FF2B5EF4-FFF2-40B4-BE49-F238E27FC236}">
                <a16:creationId xmlns:a16="http://schemas.microsoft.com/office/drawing/2014/main" id="{12FE97A6-DD03-6046-BB93-2A7FF97774DF}"/>
              </a:ext>
            </a:extLst>
          </p:cNvPr>
          <p:cNvPicPr>
            <a:picLocks noChangeAspect="1"/>
          </p:cNvPicPr>
          <p:nvPr/>
        </p:nvPicPr>
        <p:blipFill>
          <a:blip r:embed="rId4"/>
          <a:stretch>
            <a:fillRect/>
          </a:stretch>
        </p:blipFill>
        <p:spPr>
          <a:xfrm>
            <a:off x="4572000" y="2521509"/>
            <a:ext cx="4010496" cy="4439479"/>
          </a:xfrm>
          <a:prstGeom prst="rect">
            <a:avLst/>
          </a:prstGeom>
        </p:spPr>
      </p:pic>
    </p:spTree>
    <p:extLst>
      <p:ext uri="{BB962C8B-B14F-4D97-AF65-F5344CB8AC3E}">
        <p14:creationId xmlns:p14="http://schemas.microsoft.com/office/powerpoint/2010/main" val="3943200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134057"/>
            <a:ext cx="9144000" cy="584775"/>
          </a:xfrm>
          <a:prstGeom prst="rect">
            <a:avLst/>
          </a:prstGeom>
          <a:noFill/>
        </p:spPr>
        <p:txBody>
          <a:bodyPr wrap="square" rtlCol="0">
            <a:spAutoFit/>
          </a:bodyPr>
          <a:lstStyle/>
          <a:p>
            <a:pPr algn="ctr"/>
            <a:r>
              <a:rPr lang="en-US" sz="3200" b="1" dirty="0">
                <a:latin typeface="Papyrus" panose="020B0602040200020303" pitchFamily="34" charset="77"/>
              </a:rPr>
              <a:t>For fun you could try to make this!</a:t>
            </a:r>
            <a:endParaRPr lang="en-US" sz="3200" b="1" dirty="0">
              <a:latin typeface="Courier" pitchFamily="2" charset="0"/>
            </a:endParaRPr>
          </a:p>
        </p:txBody>
      </p:sp>
      <p:pic>
        <p:nvPicPr>
          <p:cNvPr id="5" name="Picture 4">
            <a:extLst>
              <a:ext uri="{FF2B5EF4-FFF2-40B4-BE49-F238E27FC236}">
                <a16:creationId xmlns:a16="http://schemas.microsoft.com/office/drawing/2014/main" id="{427AAD67-0A82-5947-B992-B17B76B21E85}"/>
              </a:ext>
            </a:extLst>
          </p:cNvPr>
          <p:cNvPicPr>
            <a:picLocks noChangeAspect="1"/>
          </p:cNvPicPr>
          <p:nvPr/>
        </p:nvPicPr>
        <p:blipFill>
          <a:blip r:embed="rId3"/>
          <a:stretch>
            <a:fillRect/>
          </a:stretch>
        </p:blipFill>
        <p:spPr>
          <a:xfrm>
            <a:off x="1562100" y="816942"/>
            <a:ext cx="6019800" cy="5727700"/>
          </a:xfrm>
          <a:prstGeom prst="rect">
            <a:avLst/>
          </a:prstGeom>
        </p:spPr>
      </p:pic>
    </p:spTree>
    <p:extLst>
      <p:ext uri="{BB962C8B-B14F-4D97-AF65-F5344CB8AC3E}">
        <p14:creationId xmlns:p14="http://schemas.microsoft.com/office/powerpoint/2010/main" val="3925903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15494" y="661899"/>
            <a:ext cx="9144000" cy="5663089"/>
          </a:xfrm>
          <a:prstGeom prst="rect">
            <a:avLst/>
          </a:prstGeom>
          <a:noFill/>
        </p:spPr>
        <p:txBody>
          <a:bodyPr wrap="square" rtlCol="0">
            <a:spAutoFit/>
          </a:bodyPr>
          <a:lstStyle/>
          <a:p>
            <a:pPr algn="ctr"/>
            <a:r>
              <a:rPr lang="en-US" sz="3200" b="1" dirty="0">
                <a:latin typeface="Papyrus" panose="020B0602040200020303" pitchFamily="34" charset="77"/>
              </a:rPr>
              <a:t>To see your </a:t>
            </a:r>
            <a:r>
              <a:rPr lang="en-US" sz="3200" b="1">
                <a:latin typeface="Papyrus" panose="020B0602040200020303" pitchFamily="34" charset="77"/>
              </a:rPr>
              <a:t>python path</a:t>
            </a:r>
          </a:p>
          <a:p>
            <a:pPr algn="ctr"/>
            <a:endParaRPr lang="en-US" sz="3200" b="1" dirty="0">
              <a:latin typeface="Papyrus" panose="020B0602040200020303" pitchFamily="34" charset="77"/>
            </a:endParaRPr>
          </a:p>
          <a:p>
            <a:r>
              <a:rPr lang="en-US" b="1" dirty="0">
                <a:latin typeface="Courier" pitchFamily="2" charset="0"/>
              </a:rPr>
              <a:t>import sys</a:t>
            </a:r>
          </a:p>
          <a:p>
            <a:r>
              <a:rPr lang="en-US" b="1" dirty="0">
                <a:latin typeface="Courier" pitchFamily="2" charset="0"/>
              </a:rPr>
              <a:t>&gt;&gt;&gt; for path in </a:t>
            </a:r>
            <a:r>
              <a:rPr lang="en-US" b="1" dirty="0" err="1">
                <a:latin typeface="Courier" pitchFamily="2" charset="0"/>
              </a:rPr>
              <a:t>sys.path</a:t>
            </a:r>
            <a:r>
              <a:rPr lang="en-US" b="1" dirty="0">
                <a:latin typeface="Courier" pitchFamily="2" charset="0"/>
              </a:rPr>
              <a:t>:</a:t>
            </a:r>
          </a:p>
          <a:p>
            <a:r>
              <a:rPr lang="en-US" b="1" dirty="0">
                <a:latin typeface="Courier" pitchFamily="2" charset="0"/>
              </a:rPr>
              <a:t>print(path)</a:t>
            </a:r>
          </a:p>
          <a:p>
            <a:endParaRPr lang="en-US" b="1" dirty="0">
              <a:latin typeface="Courier" pitchFamily="2" charset="0"/>
            </a:endParaRPr>
          </a:p>
          <a:p>
            <a:r>
              <a:rPr lang="en-US" b="1" dirty="0">
                <a:latin typeface="Courier" pitchFamily="2" charset="0"/>
              </a:rPr>
              <a:t>/Users/</a:t>
            </a:r>
            <a:r>
              <a:rPr lang="en-US" b="1" dirty="0" err="1">
                <a:latin typeface="Courier" pitchFamily="2" charset="0"/>
              </a:rPr>
              <a:t>robertsmalley</a:t>
            </a:r>
            <a:r>
              <a:rPr lang="en-US" b="1" dirty="0">
                <a:latin typeface="Courier" pitchFamily="2" charset="0"/>
              </a:rPr>
              <a:t>/anaconda2/lib/python27.zip</a:t>
            </a:r>
          </a:p>
          <a:p>
            <a:r>
              <a:rPr lang="en-US" b="1" dirty="0">
                <a:latin typeface="Courier" pitchFamily="2" charset="0"/>
              </a:rPr>
              <a:t>/Users/</a:t>
            </a:r>
            <a:r>
              <a:rPr lang="en-US" b="1" dirty="0" err="1">
                <a:latin typeface="Courier" pitchFamily="2" charset="0"/>
              </a:rPr>
              <a:t>robertsmalley</a:t>
            </a:r>
            <a:r>
              <a:rPr lang="en-US" b="1" dirty="0">
                <a:latin typeface="Courier" pitchFamily="2" charset="0"/>
              </a:rPr>
              <a:t>/anaconda2/lib/python2.7</a:t>
            </a:r>
          </a:p>
          <a:p>
            <a:r>
              <a:rPr lang="en-US" b="1" dirty="0">
                <a:latin typeface="Courier" pitchFamily="2" charset="0"/>
              </a:rPr>
              <a:t>/Users/</a:t>
            </a:r>
            <a:r>
              <a:rPr lang="en-US" b="1" dirty="0" err="1">
                <a:latin typeface="Courier" pitchFamily="2" charset="0"/>
              </a:rPr>
              <a:t>robertsmalley</a:t>
            </a:r>
            <a:r>
              <a:rPr lang="en-US" b="1" dirty="0">
                <a:latin typeface="Courier" pitchFamily="2" charset="0"/>
              </a:rPr>
              <a:t>/anaconda2/lib/python2.7/plat-</a:t>
            </a:r>
            <a:r>
              <a:rPr lang="en-US" b="1" dirty="0" err="1">
                <a:latin typeface="Courier" pitchFamily="2" charset="0"/>
              </a:rPr>
              <a:t>darwin</a:t>
            </a:r>
            <a:endParaRPr lang="en-US" b="1" dirty="0">
              <a:latin typeface="Courier" pitchFamily="2" charset="0"/>
            </a:endParaRPr>
          </a:p>
          <a:p>
            <a:r>
              <a:rPr lang="en-US" b="1" dirty="0">
                <a:latin typeface="Courier" pitchFamily="2" charset="0"/>
              </a:rPr>
              <a:t>/Users/</a:t>
            </a:r>
            <a:r>
              <a:rPr lang="en-US" b="1" dirty="0" err="1">
                <a:latin typeface="Courier" pitchFamily="2" charset="0"/>
              </a:rPr>
              <a:t>robertsmalley</a:t>
            </a:r>
            <a:r>
              <a:rPr lang="en-US" b="1" dirty="0">
                <a:latin typeface="Courier" pitchFamily="2" charset="0"/>
              </a:rPr>
              <a:t>/anaconda2/lib/python2.7/plat-mac</a:t>
            </a:r>
          </a:p>
          <a:p>
            <a:r>
              <a:rPr lang="en-US" b="1" dirty="0">
                <a:latin typeface="Courier" pitchFamily="2" charset="0"/>
              </a:rPr>
              <a:t>/Users/</a:t>
            </a:r>
            <a:r>
              <a:rPr lang="en-US" b="1" dirty="0" err="1">
                <a:latin typeface="Courier" pitchFamily="2" charset="0"/>
              </a:rPr>
              <a:t>robertsmalley</a:t>
            </a:r>
            <a:r>
              <a:rPr lang="en-US" b="1" dirty="0">
                <a:latin typeface="Courier" pitchFamily="2" charset="0"/>
              </a:rPr>
              <a:t>/anaconda2/lib/python2.7/plat-mac/lib-</a:t>
            </a:r>
            <a:r>
              <a:rPr lang="en-US" b="1" dirty="0" err="1">
                <a:latin typeface="Courier" pitchFamily="2" charset="0"/>
              </a:rPr>
              <a:t>scriptpackages</a:t>
            </a:r>
            <a:endParaRPr lang="en-US" b="1" dirty="0">
              <a:latin typeface="Courier" pitchFamily="2" charset="0"/>
            </a:endParaRPr>
          </a:p>
          <a:p>
            <a:r>
              <a:rPr lang="en-US" b="1" dirty="0">
                <a:latin typeface="Courier" pitchFamily="2" charset="0"/>
              </a:rPr>
              <a:t>/Users/</a:t>
            </a:r>
            <a:r>
              <a:rPr lang="en-US" b="1" dirty="0" err="1">
                <a:latin typeface="Courier" pitchFamily="2" charset="0"/>
              </a:rPr>
              <a:t>robertsmalley</a:t>
            </a:r>
            <a:r>
              <a:rPr lang="en-US" b="1" dirty="0">
                <a:latin typeface="Courier" pitchFamily="2" charset="0"/>
              </a:rPr>
              <a:t>/anaconda2/lib/python2.7/lib-</a:t>
            </a:r>
            <a:r>
              <a:rPr lang="en-US" b="1" dirty="0" err="1">
                <a:latin typeface="Courier" pitchFamily="2" charset="0"/>
              </a:rPr>
              <a:t>tk</a:t>
            </a:r>
            <a:endParaRPr lang="en-US" b="1" dirty="0">
              <a:latin typeface="Courier" pitchFamily="2" charset="0"/>
            </a:endParaRPr>
          </a:p>
          <a:p>
            <a:r>
              <a:rPr lang="en-US" b="1" dirty="0">
                <a:latin typeface="Courier" pitchFamily="2" charset="0"/>
              </a:rPr>
              <a:t>/Users/</a:t>
            </a:r>
            <a:r>
              <a:rPr lang="en-US" b="1" dirty="0" err="1">
                <a:latin typeface="Courier" pitchFamily="2" charset="0"/>
              </a:rPr>
              <a:t>robertsmalley</a:t>
            </a:r>
            <a:r>
              <a:rPr lang="en-US" b="1" dirty="0">
                <a:latin typeface="Courier" pitchFamily="2" charset="0"/>
              </a:rPr>
              <a:t>/anaconda2/lib/python2.7/lib-old</a:t>
            </a:r>
          </a:p>
          <a:p>
            <a:r>
              <a:rPr lang="en-US" b="1" dirty="0">
                <a:latin typeface="Courier" pitchFamily="2" charset="0"/>
              </a:rPr>
              <a:t>/Users/</a:t>
            </a:r>
            <a:r>
              <a:rPr lang="en-US" b="1" dirty="0" err="1">
                <a:latin typeface="Courier" pitchFamily="2" charset="0"/>
              </a:rPr>
              <a:t>robertsmalley</a:t>
            </a:r>
            <a:r>
              <a:rPr lang="en-US" b="1" dirty="0">
                <a:latin typeface="Courier" pitchFamily="2" charset="0"/>
              </a:rPr>
              <a:t>/anaconda2/lib/python2.7/lib-</a:t>
            </a:r>
            <a:r>
              <a:rPr lang="en-US" b="1" dirty="0" err="1">
                <a:latin typeface="Courier" pitchFamily="2" charset="0"/>
              </a:rPr>
              <a:t>dynload</a:t>
            </a:r>
            <a:endParaRPr lang="en-US" b="1" dirty="0">
              <a:latin typeface="Courier" pitchFamily="2" charset="0"/>
            </a:endParaRPr>
          </a:p>
          <a:p>
            <a:r>
              <a:rPr lang="en-US" b="1" dirty="0">
                <a:latin typeface="Courier" pitchFamily="2" charset="0"/>
              </a:rPr>
              <a:t>/Users/</a:t>
            </a:r>
            <a:r>
              <a:rPr lang="en-US" b="1" dirty="0" err="1">
                <a:latin typeface="Courier" pitchFamily="2" charset="0"/>
              </a:rPr>
              <a:t>robertsmalley</a:t>
            </a:r>
            <a:r>
              <a:rPr lang="en-US" b="1" dirty="0">
                <a:latin typeface="Courier" pitchFamily="2" charset="0"/>
              </a:rPr>
              <a:t>/anaconda2/lib/python2.7/site-packages</a:t>
            </a:r>
          </a:p>
          <a:p>
            <a:r>
              <a:rPr lang="en-US" b="1" dirty="0">
                <a:latin typeface="Courier" pitchFamily="2" charset="0"/>
              </a:rPr>
              <a:t>/Users/</a:t>
            </a:r>
            <a:r>
              <a:rPr lang="en-US" b="1" dirty="0" err="1">
                <a:latin typeface="Courier" pitchFamily="2" charset="0"/>
              </a:rPr>
              <a:t>robertsmalley</a:t>
            </a:r>
            <a:r>
              <a:rPr lang="en-US" b="1" dirty="0">
                <a:latin typeface="Courier" pitchFamily="2" charset="0"/>
              </a:rPr>
              <a:t>/anaconda2/lib/python2.7/site-packages/</a:t>
            </a:r>
            <a:r>
              <a:rPr lang="en-US" b="1" dirty="0" err="1">
                <a:latin typeface="Courier" pitchFamily="2" charset="0"/>
              </a:rPr>
              <a:t>aeosa</a:t>
            </a:r>
            <a:endParaRPr lang="en-US" b="1" dirty="0">
              <a:latin typeface="Courier" pitchFamily="2" charset="0"/>
            </a:endParaRPr>
          </a:p>
          <a:p>
            <a:endParaRPr lang="en-US" sz="2800" b="1" dirty="0"/>
          </a:p>
        </p:txBody>
      </p:sp>
    </p:spTree>
    <p:extLst>
      <p:ext uri="{BB962C8B-B14F-4D97-AF65-F5344CB8AC3E}">
        <p14:creationId xmlns:p14="http://schemas.microsoft.com/office/powerpoint/2010/main" val="985360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43525"/>
            <a:ext cx="9144000" cy="7017306"/>
          </a:xfrm>
          <a:prstGeom prst="rect">
            <a:avLst/>
          </a:prstGeom>
          <a:noFill/>
        </p:spPr>
        <p:txBody>
          <a:bodyPr wrap="square" rtlCol="0">
            <a:spAutoFit/>
          </a:bodyPr>
          <a:lstStyle/>
          <a:p>
            <a:pPr algn="ctr"/>
            <a:r>
              <a:rPr lang="en-US" sz="3200" dirty="0">
                <a:latin typeface="Papyrus" panose="020B0602040200020303" pitchFamily="34" charset="77"/>
              </a:rPr>
              <a:t>Next look at - </a:t>
            </a:r>
            <a:r>
              <a:rPr lang="en-US" sz="3200" dirty="0" err="1">
                <a:latin typeface="Papyrus" panose="020B0602040200020303" pitchFamily="34" charset="77"/>
              </a:rPr>
              <a:t>matplotlib.pyplot</a:t>
            </a:r>
            <a:r>
              <a:rPr lang="en-US" sz="3200" dirty="0">
                <a:latin typeface="Papyrus" panose="020B0602040200020303" pitchFamily="34" charset="77"/>
              </a:rPr>
              <a:t> –</a:t>
            </a:r>
          </a:p>
          <a:p>
            <a:pPr algn="ctr"/>
            <a:r>
              <a:rPr lang="en-US" sz="3200" dirty="0">
                <a:latin typeface="Papyrus" panose="020B0602040200020303" pitchFamily="34" charset="77"/>
              </a:rPr>
              <a:t>a collection of command line functions that make matplotlib work like MATLAB. Each </a:t>
            </a:r>
            <a:r>
              <a:rPr lang="en-US" sz="3200" dirty="0" err="1">
                <a:latin typeface="Papyrus" panose="020B0602040200020303" pitchFamily="34" charset="77"/>
              </a:rPr>
              <a:t>pyplot</a:t>
            </a:r>
            <a:r>
              <a:rPr lang="en-US" sz="3200" dirty="0">
                <a:latin typeface="Papyrus" panose="020B0602040200020303" pitchFamily="34" charset="77"/>
              </a:rPr>
              <a:t> function makes some change to a figure: e.g., creates a figure, creates a plotting area in a figure, plots some lines in a plotting area, decorates the plot with labels, etc.</a:t>
            </a:r>
          </a:p>
          <a:p>
            <a:pPr algn="ctr"/>
            <a:endParaRPr lang="en-US" dirty="0">
              <a:latin typeface="Papyrus" panose="020B0602040200020303" pitchFamily="34" charset="77"/>
            </a:endParaRPr>
          </a:p>
          <a:p>
            <a:pPr algn="ctr"/>
            <a:r>
              <a:rPr lang="en-US" sz="3200" dirty="0" err="1">
                <a:latin typeface="Papyrus" panose="020B0602040200020303" pitchFamily="34" charset="77"/>
              </a:rPr>
              <a:t>matplotlib.pyplot</a:t>
            </a:r>
            <a:r>
              <a:rPr lang="en-US" sz="3200" dirty="0">
                <a:latin typeface="Papyrus" panose="020B0602040200020303" pitchFamily="34" charset="77"/>
              </a:rPr>
              <a:t> preserves various states across function calls, so it keeps track of things like the current figure and plotting area, and the plotting functions are directed to the current axes </a:t>
            </a:r>
            <a:r>
              <a:rPr lang="en-US" sz="2400" dirty="0">
                <a:latin typeface="Papyrus" panose="020B0602040200020303" pitchFamily="34" charset="77"/>
              </a:rPr>
              <a:t>(please note that "axes" here and in most places in the documentation refers to the axes part of a figure and not the strict mathematical term for more than one axis)</a:t>
            </a:r>
            <a:r>
              <a:rPr lang="en-US" sz="3200" dirty="0">
                <a:latin typeface="Papyrus" panose="020B0602040200020303" pitchFamily="34" charset="77"/>
              </a:rPr>
              <a:t>.</a:t>
            </a:r>
          </a:p>
        </p:txBody>
      </p:sp>
    </p:spTree>
    <p:extLst>
      <p:ext uri="{BB962C8B-B14F-4D97-AF65-F5344CB8AC3E}">
        <p14:creationId xmlns:p14="http://schemas.microsoft.com/office/powerpoint/2010/main" val="1486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43525"/>
            <a:ext cx="9144000" cy="7663636"/>
          </a:xfrm>
          <a:prstGeom prst="rect">
            <a:avLst/>
          </a:prstGeom>
          <a:noFill/>
        </p:spPr>
        <p:txBody>
          <a:bodyPr wrap="square" rtlCol="0">
            <a:spAutoFit/>
          </a:bodyPr>
          <a:lstStyle/>
          <a:p>
            <a:pPr algn="ctr"/>
            <a:r>
              <a:rPr lang="en-US" sz="3200" dirty="0">
                <a:latin typeface="Papyrus" panose="020B0602040200020303" pitchFamily="34" charset="77"/>
              </a:rPr>
              <a:t>Import and create alias so we don’t have to call </a:t>
            </a:r>
            <a:r>
              <a:rPr lang="en-US" sz="3200" b="1" dirty="0" err="1">
                <a:latin typeface="Courier" pitchFamily="2" charset="0"/>
              </a:rPr>
              <a:t>matplotlib.pyplot.method</a:t>
            </a:r>
            <a:r>
              <a:rPr lang="en-US" sz="3200" b="1" dirty="0">
                <a:latin typeface="Papyrus" panose="020B0602040200020303" pitchFamily="34" charset="77"/>
              </a:rPr>
              <a:t> </a:t>
            </a:r>
            <a:r>
              <a:rPr lang="en-US" sz="3200" dirty="0">
                <a:latin typeface="Papyrus" panose="020B0602040200020303" pitchFamily="34" charset="77"/>
              </a:rPr>
              <a:t>to do </a:t>
            </a:r>
            <a:r>
              <a:rPr lang="en-US" sz="3200" b="1" dirty="0">
                <a:latin typeface="Courier" pitchFamily="2" charset="0"/>
              </a:rPr>
              <a:t>method</a:t>
            </a:r>
          </a:p>
          <a:p>
            <a:pPr algn="ctr"/>
            <a:endParaRPr lang="en-US" dirty="0">
              <a:latin typeface="Papyrus" panose="020B0602040200020303" pitchFamily="34" charset="77"/>
            </a:endParaRPr>
          </a:p>
          <a:p>
            <a:r>
              <a:rPr lang="en-US" sz="3200" b="1" dirty="0">
                <a:latin typeface="Courier" pitchFamily="2" charset="0"/>
              </a:rPr>
              <a:t>import </a:t>
            </a:r>
            <a:r>
              <a:rPr lang="en-US" sz="3200" b="1" dirty="0" err="1">
                <a:latin typeface="Courier" pitchFamily="2" charset="0"/>
              </a:rPr>
              <a:t>matplotlib.pyplot</a:t>
            </a:r>
            <a:r>
              <a:rPr lang="en-US" sz="3200" b="1" dirty="0">
                <a:latin typeface="Courier" pitchFamily="2" charset="0"/>
              </a:rPr>
              <a:t> as </a:t>
            </a:r>
            <a:r>
              <a:rPr lang="en-US" sz="3200" b="1" dirty="0" err="1">
                <a:latin typeface="Courier" pitchFamily="2" charset="0"/>
              </a:rPr>
              <a:t>plt</a:t>
            </a:r>
            <a:endParaRPr lang="en-US" sz="3200" b="1" dirty="0">
              <a:latin typeface="Courier" pitchFamily="2" charset="0"/>
            </a:endParaRPr>
          </a:p>
          <a:p>
            <a:endParaRPr lang="en-US" dirty="0">
              <a:latin typeface="Papyrus" panose="020B0602040200020303" pitchFamily="34" charset="77"/>
            </a:endParaRPr>
          </a:p>
          <a:p>
            <a:pPr algn="ctr"/>
            <a:r>
              <a:rPr lang="en-US" sz="3200" dirty="0">
                <a:latin typeface="Papyrus" panose="020B0602040200020303" pitchFamily="34" charset="77"/>
              </a:rPr>
              <a:t>Plot a list</a:t>
            </a:r>
          </a:p>
          <a:p>
            <a:endParaRPr lang="en-US" dirty="0">
              <a:latin typeface="Papyrus" panose="020B0602040200020303" pitchFamily="34" charset="77"/>
            </a:endParaRPr>
          </a:p>
          <a:p>
            <a:r>
              <a:rPr lang="en-US" sz="3200" b="1" dirty="0" err="1">
                <a:latin typeface="Courier" pitchFamily="2" charset="0"/>
              </a:rPr>
              <a:t>plt.plot</a:t>
            </a:r>
            <a:r>
              <a:rPr lang="en-US" sz="3200" b="1" dirty="0">
                <a:latin typeface="Courier" pitchFamily="2" charset="0"/>
              </a:rPr>
              <a:t>([1, 2, 3, 4])</a:t>
            </a:r>
          </a:p>
          <a:p>
            <a:endParaRPr lang="en-US" dirty="0">
              <a:latin typeface="Papyrus" panose="020B0602040200020303" pitchFamily="34" charset="77"/>
            </a:endParaRPr>
          </a:p>
          <a:p>
            <a:pPr algn="ctr"/>
            <a:r>
              <a:rPr lang="en-US" sz="3200" dirty="0">
                <a:latin typeface="Papyrus" panose="020B0602040200020303" pitchFamily="34" charset="77"/>
              </a:rPr>
              <a:t>Label it</a:t>
            </a:r>
          </a:p>
          <a:p>
            <a:endParaRPr lang="en-US" dirty="0">
              <a:latin typeface="Papyrus" panose="020B0602040200020303" pitchFamily="34" charset="77"/>
            </a:endParaRPr>
          </a:p>
          <a:p>
            <a:r>
              <a:rPr lang="en-US" sz="3200" b="1" dirty="0" err="1">
                <a:latin typeface="Courier" pitchFamily="2" charset="0"/>
              </a:rPr>
              <a:t>plt.ylabel</a:t>
            </a:r>
            <a:r>
              <a:rPr lang="en-US" sz="3200" b="1" dirty="0">
                <a:latin typeface="Courier" pitchFamily="2" charset="0"/>
              </a:rPr>
              <a:t>('some numbers’)</a:t>
            </a:r>
          </a:p>
          <a:p>
            <a:endParaRPr lang="en-US" dirty="0">
              <a:latin typeface="Papyrus" panose="020B0602040200020303" pitchFamily="34" charset="77"/>
            </a:endParaRPr>
          </a:p>
          <a:p>
            <a:pPr algn="ctr"/>
            <a:r>
              <a:rPr lang="en-US" sz="3200" dirty="0">
                <a:latin typeface="Papyrus" panose="020B0602040200020303" pitchFamily="34" charset="77"/>
              </a:rPr>
              <a:t>Not seeing anything? You need to “show” it.</a:t>
            </a:r>
          </a:p>
          <a:p>
            <a:endParaRPr lang="en-US" dirty="0">
              <a:latin typeface="Papyrus" panose="020B0602040200020303" pitchFamily="34" charset="77"/>
            </a:endParaRPr>
          </a:p>
          <a:p>
            <a:r>
              <a:rPr lang="en-US" sz="3200" b="1" dirty="0" err="1">
                <a:latin typeface="Courier" pitchFamily="2" charset="0"/>
              </a:rPr>
              <a:t>plt.show</a:t>
            </a:r>
            <a:r>
              <a:rPr lang="en-US" sz="3200" b="1" dirty="0">
                <a:latin typeface="Courier" pitchFamily="2" charset="0"/>
              </a:rPr>
              <a:t>()</a:t>
            </a:r>
          </a:p>
          <a:p>
            <a:pPr algn="ctr"/>
            <a:endParaRPr lang="en-US" sz="3200" dirty="0">
              <a:latin typeface="Papyrus" panose="020B0602040200020303" pitchFamily="34" charset="77"/>
            </a:endParaRPr>
          </a:p>
          <a:p>
            <a:pPr algn="ctr"/>
            <a:endParaRPr lang="en-US" sz="3200" dirty="0">
              <a:latin typeface="Papyrus" panose="020B0602040200020303" pitchFamily="34" charset="77"/>
            </a:endParaRPr>
          </a:p>
        </p:txBody>
      </p:sp>
    </p:spTree>
    <p:extLst>
      <p:ext uri="{BB962C8B-B14F-4D97-AF65-F5344CB8AC3E}">
        <p14:creationId xmlns:p14="http://schemas.microsoft.com/office/powerpoint/2010/main" val="322047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80E66-BD61-6C43-8002-AD7E24AFB534}"/>
              </a:ext>
            </a:extLst>
          </p:cNvPr>
          <p:cNvPicPr>
            <a:picLocks noChangeAspect="1"/>
          </p:cNvPicPr>
          <p:nvPr/>
        </p:nvPicPr>
        <p:blipFill>
          <a:blip r:embed="rId3"/>
          <a:stretch>
            <a:fillRect/>
          </a:stretch>
        </p:blipFill>
        <p:spPr>
          <a:xfrm>
            <a:off x="863600" y="425450"/>
            <a:ext cx="7416800" cy="6007100"/>
          </a:xfrm>
          <a:prstGeom prst="rect">
            <a:avLst/>
          </a:prstGeom>
        </p:spPr>
      </p:pic>
    </p:spTree>
    <p:extLst>
      <p:ext uri="{BB962C8B-B14F-4D97-AF65-F5344CB8AC3E}">
        <p14:creationId xmlns:p14="http://schemas.microsoft.com/office/powerpoint/2010/main" val="202512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131207"/>
            <a:ext cx="9144000" cy="6124754"/>
          </a:xfrm>
          <a:prstGeom prst="rect">
            <a:avLst/>
          </a:prstGeom>
          <a:noFill/>
        </p:spPr>
        <p:txBody>
          <a:bodyPr wrap="square" rtlCol="0">
            <a:spAutoFit/>
          </a:bodyPr>
          <a:lstStyle/>
          <a:p>
            <a:pPr algn="ctr"/>
            <a:r>
              <a:rPr lang="en-US" sz="3200" b="1" dirty="0">
                <a:latin typeface="Papyrus" panose="020B0602040200020303" pitchFamily="34" charset="77"/>
              </a:rPr>
              <a:t>You may be wondering why the x-axis ranges from </a:t>
            </a:r>
            <a:r>
              <a:rPr lang="en-US" sz="3200" b="1" dirty="0">
                <a:latin typeface="Courier" pitchFamily="2" charset="0"/>
              </a:rPr>
              <a:t>0-3</a:t>
            </a:r>
            <a:r>
              <a:rPr lang="en-US" sz="3200" b="1" dirty="0">
                <a:latin typeface="Papyrus" panose="020B0602040200020303" pitchFamily="34" charset="77"/>
              </a:rPr>
              <a:t> and the y-axis from </a:t>
            </a:r>
            <a:r>
              <a:rPr lang="en-US" sz="3200" b="1" dirty="0">
                <a:latin typeface="Courier" pitchFamily="2" charset="0"/>
              </a:rPr>
              <a:t>1-4</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If you provide a single list or array to </a:t>
            </a:r>
            <a:r>
              <a:rPr lang="en-US" sz="3200" b="1" dirty="0">
                <a:latin typeface="Courier" pitchFamily="2" charset="0"/>
              </a:rPr>
              <a:t>plot()</a:t>
            </a:r>
            <a:r>
              <a:rPr lang="en-US" sz="3200" b="1" dirty="0">
                <a:latin typeface="Papyrus" panose="020B0602040200020303" pitchFamily="34" charset="77"/>
              </a:rPr>
              <a:t>, matplotlib assumes it is a sequence of </a:t>
            </a:r>
            <a:r>
              <a:rPr lang="en-US" sz="3200" b="1" dirty="0">
                <a:latin typeface="Courier" pitchFamily="2" charset="0"/>
              </a:rPr>
              <a:t>y</a:t>
            </a:r>
            <a:r>
              <a:rPr lang="en-US" sz="3200" b="1" dirty="0">
                <a:latin typeface="Papyrus" panose="020B0602040200020303" pitchFamily="34" charset="77"/>
              </a:rPr>
              <a:t> values, and automatically generates x values.</a:t>
            </a:r>
          </a:p>
          <a:p>
            <a:pPr algn="ctr"/>
            <a:endParaRPr lang="en-US" b="1" dirty="0">
              <a:latin typeface="Papyrus" panose="020B0602040200020303" pitchFamily="34" charset="77"/>
            </a:endParaRPr>
          </a:p>
          <a:p>
            <a:pPr algn="ctr"/>
            <a:r>
              <a:rPr lang="en-US" sz="3200" b="1" dirty="0">
                <a:latin typeface="Papyrus" panose="020B0602040200020303" pitchFamily="34" charset="77"/>
              </a:rPr>
              <a:t>Since python ranges start with </a:t>
            </a:r>
            <a:r>
              <a:rPr lang="en-US" sz="3200" b="1" dirty="0">
                <a:latin typeface="Courier" pitchFamily="2" charset="0"/>
              </a:rPr>
              <a:t>0</a:t>
            </a:r>
            <a:r>
              <a:rPr lang="en-US" sz="3200" b="1" dirty="0">
                <a:latin typeface="Papyrus" panose="020B0602040200020303" pitchFamily="34" charset="77"/>
              </a:rPr>
              <a:t>, the default x vector has the same length as y but starts with </a:t>
            </a:r>
            <a:r>
              <a:rPr lang="en-US" sz="3200" b="1" dirty="0">
                <a:latin typeface="Courier" pitchFamily="2" charset="0"/>
              </a:rPr>
              <a:t>0</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 Hence the x data are </a:t>
            </a:r>
            <a:r>
              <a:rPr lang="en-US" sz="3200" b="1" dirty="0">
                <a:latin typeface="Courier" pitchFamily="2" charset="0"/>
              </a:rPr>
              <a:t>[0,1,2,3]</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Return to the Python prompt by closing the X-window (click in the red X).</a:t>
            </a:r>
          </a:p>
        </p:txBody>
      </p:sp>
    </p:spTree>
    <p:extLst>
      <p:ext uri="{BB962C8B-B14F-4D97-AF65-F5344CB8AC3E}">
        <p14:creationId xmlns:p14="http://schemas.microsoft.com/office/powerpoint/2010/main" val="348086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949D06-C009-1241-8F3C-2F180A088A62}"/>
              </a:ext>
            </a:extLst>
          </p:cNvPr>
          <p:cNvPicPr>
            <a:picLocks noChangeAspect="1"/>
          </p:cNvPicPr>
          <p:nvPr/>
        </p:nvPicPr>
        <p:blipFill>
          <a:blip r:embed="rId3"/>
          <a:stretch>
            <a:fillRect/>
          </a:stretch>
        </p:blipFill>
        <p:spPr>
          <a:xfrm>
            <a:off x="889000" y="850900"/>
            <a:ext cx="7366000" cy="6007100"/>
          </a:xfrm>
          <a:prstGeom prst="rect">
            <a:avLst/>
          </a:prstGeom>
        </p:spPr>
      </p:pic>
      <p:sp>
        <p:nvSpPr>
          <p:cNvPr id="3" name="TextBox 2">
            <a:extLst>
              <a:ext uri="{FF2B5EF4-FFF2-40B4-BE49-F238E27FC236}">
                <a16:creationId xmlns:a16="http://schemas.microsoft.com/office/drawing/2014/main" id="{EB570DF3-323A-B641-BC4D-C84D70D0AEC7}"/>
              </a:ext>
            </a:extLst>
          </p:cNvPr>
          <p:cNvSpPr txBox="1"/>
          <p:nvPr/>
        </p:nvSpPr>
        <p:spPr>
          <a:xfrm>
            <a:off x="1853156" y="1028343"/>
            <a:ext cx="4685430" cy="2554545"/>
          </a:xfrm>
          <a:prstGeom prst="rect">
            <a:avLst/>
          </a:prstGeom>
          <a:noFill/>
        </p:spPr>
        <p:txBody>
          <a:bodyPr wrap="square" rtlCol="0">
            <a:spAutoFit/>
          </a:bodyPr>
          <a:lstStyle/>
          <a:p>
            <a:r>
              <a:rPr lang="en-US" sz="3200" b="1" dirty="0">
                <a:latin typeface="Papyrus" panose="020B0602040200020303" pitchFamily="34" charset="77"/>
              </a:rPr>
              <a:t>As in MATLAB, </a:t>
            </a:r>
            <a:r>
              <a:rPr lang="en-US" sz="3200" b="1" dirty="0">
                <a:latin typeface="Courier" pitchFamily="2" charset="0"/>
              </a:rPr>
              <a:t>plot() </a:t>
            </a:r>
            <a:r>
              <a:rPr lang="en-US" sz="3200" b="1" dirty="0">
                <a:latin typeface="Papyrus" panose="020B0602040200020303" pitchFamily="34" charset="77"/>
              </a:rPr>
              <a:t>can take an arbitrary number of arguments. For example, to plot </a:t>
            </a:r>
            <a:r>
              <a:rPr lang="en-US" sz="3200" b="1" dirty="0">
                <a:latin typeface="Courier" pitchFamily="2" charset="0"/>
              </a:rPr>
              <a:t>x</a:t>
            </a:r>
            <a:r>
              <a:rPr lang="en-US" sz="3200" b="1" dirty="0">
                <a:latin typeface="Papyrus" panose="020B0602040200020303" pitchFamily="34" charset="77"/>
              </a:rPr>
              <a:t> versus </a:t>
            </a:r>
            <a:r>
              <a:rPr lang="en-US" sz="3200" b="1" dirty="0">
                <a:latin typeface="Courier" pitchFamily="2" charset="0"/>
              </a:rPr>
              <a:t>y</a:t>
            </a:r>
            <a:r>
              <a:rPr lang="en-US" sz="3200" b="1" dirty="0">
                <a:latin typeface="Papyrus" panose="020B0602040200020303" pitchFamily="34" charset="77"/>
              </a:rPr>
              <a:t>, use:</a:t>
            </a:r>
          </a:p>
        </p:txBody>
      </p:sp>
      <p:sp>
        <p:nvSpPr>
          <p:cNvPr id="4" name="TextBox 3">
            <a:extLst>
              <a:ext uri="{FF2B5EF4-FFF2-40B4-BE49-F238E27FC236}">
                <a16:creationId xmlns:a16="http://schemas.microsoft.com/office/drawing/2014/main" id="{3F91C57E-D33F-1141-9296-8342AD4BEBCE}"/>
              </a:ext>
            </a:extLst>
          </p:cNvPr>
          <p:cNvSpPr txBox="1"/>
          <p:nvPr/>
        </p:nvSpPr>
        <p:spPr>
          <a:xfrm>
            <a:off x="212944" y="3582888"/>
            <a:ext cx="8743166" cy="553998"/>
          </a:xfrm>
          <a:prstGeom prst="rect">
            <a:avLst/>
          </a:prstGeom>
          <a:noFill/>
        </p:spPr>
        <p:txBody>
          <a:bodyPr wrap="square" rtlCol="0">
            <a:spAutoFit/>
          </a:bodyPr>
          <a:lstStyle/>
          <a:p>
            <a:r>
              <a:rPr lang="en-US" sz="3000" b="1" dirty="0" err="1">
                <a:latin typeface="Courier" pitchFamily="2" charset="0"/>
              </a:rPr>
              <a:t>plt.plot</a:t>
            </a:r>
            <a:r>
              <a:rPr lang="en-US" sz="3000" b="1" dirty="0">
                <a:latin typeface="Courier" pitchFamily="2" charset="0"/>
              </a:rPr>
              <a:t>([1, 2, 3, 4], [1, 4, 9, 16])</a:t>
            </a:r>
          </a:p>
        </p:txBody>
      </p:sp>
    </p:spTree>
    <p:extLst>
      <p:ext uri="{BB962C8B-B14F-4D97-AF65-F5344CB8AC3E}">
        <p14:creationId xmlns:p14="http://schemas.microsoft.com/office/powerpoint/2010/main" val="414418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F8593-3F46-FC42-AACD-A455FBBE133F}"/>
              </a:ext>
            </a:extLst>
          </p:cNvPr>
          <p:cNvPicPr>
            <a:picLocks noChangeAspect="1"/>
          </p:cNvPicPr>
          <p:nvPr/>
        </p:nvPicPr>
        <p:blipFill>
          <a:blip r:embed="rId3"/>
          <a:stretch>
            <a:fillRect/>
          </a:stretch>
        </p:blipFill>
        <p:spPr>
          <a:xfrm>
            <a:off x="1155700" y="1446938"/>
            <a:ext cx="6832600" cy="5384800"/>
          </a:xfrm>
          <a:prstGeom prst="rect">
            <a:avLst/>
          </a:prstGeom>
        </p:spPr>
      </p:pic>
      <p:sp>
        <p:nvSpPr>
          <p:cNvPr id="3" name="TextBox 2">
            <a:extLst>
              <a:ext uri="{FF2B5EF4-FFF2-40B4-BE49-F238E27FC236}">
                <a16:creationId xmlns:a16="http://schemas.microsoft.com/office/drawing/2014/main" id="{EB570DF3-323A-B641-BC4D-C84D70D0AEC7}"/>
              </a:ext>
            </a:extLst>
          </p:cNvPr>
          <p:cNvSpPr txBox="1"/>
          <p:nvPr/>
        </p:nvSpPr>
        <p:spPr>
          <a:xfrm>
            <a:off x="0" y="26262"/>
            <a:ext cx="9144000" cy="1569660"/>
          </a:xfrm>
          <a:prstGeom prst="rect">
            <a:avLst/>
          </a:prstGeom>
          <a:noFill/>
        </p:spPr>
        <p:txBody>
          <a:bodyPr wrap="square" rtlCol="0">
            <a:spAutoFit/>
          </a:bodyPr>
          <a:lstStyle/>
          <a:p>
            <a:pPr algn="ctr"/>
            <a:r>
              <a:rPr lang="en-US" sz="3200" b="1" dirty="0">
                <a:latin typeface="Papyrus" panose="020B0602040200020303" pitchFamily="34" charset="77"/>
              </a:rPr>
              <a:t>More MATLAB emulation. Optional 3</a:t>
            </a:r>
            <a:r>
              <a:rPr lang="en-US" sz="3200" b="1" baseline="30000" dirty="0">
                <a:latin typeface="Papyrus" panose="020B0602040200020303" pitchFamily="34" charset="77"/>
              </a:rPr>
              <a:t>rd</a:t>
            </a:r>
            <a:r>
              <a:rPr lang="en-US" sz="3200" b="1" dirty="0">
                <a:latin typeface="Papyrus" panose="020B0602040200020303" pitchFamily="34" charset="77"/>
              </a:rPr>
              <a:t> argument: the format string that indicates the color and line type of the plot. Same as MATLAB. </a:t>
            </a:r>
          </a:p>
        </p:txBody>
      </p:sp>
      <p:sp>
        <p:nvSpPr>
          <p:cNvPr id="6" name="Rectangle 5">
            <a:extLst>
              <a:ext uri="{FF2B5EF4-FFF2-40B4-BE49-F238E27FC236}">
                <a16:creationId xmlns:a16="http://schemas.microsoft.com/office/drawing/2014/main" id="{CAE12314-3BEE-EE40-B3C3-94B447221720}"/>
              </a:ext>
            </a:extLst>
          </p:cNvPr>
          <p:cNvSpPr/>
          <p:nvPr/>
        </p:nvSpPr>
        <p:spPr>
          <a:xfrm>
            <a:off x="0" y="3105835"/>
            <a:ext cx="9144000" cy="1292662"/>
          </a:xfrm>
          <a:prstGeom prst="rect">
            <a:avLst/>
          </a:prstGeom>
        </p:spPr>
        <p:txBody>
          <a:bodyPr wrap="square">
            <a:spAutoFit/>
          </a:bodyPr>
          <a:lstStyle/>
          <a:p>
            <a:r>
              <a:rPr lang="en-US" sz="2700" b="1" dirty="0" err="1">
                <a:solidFill>
                  <a:srgbClr val="000000"/>
                </a:solidFill>
                <a:latin typeface="Courier" pitchFamily="2" charset="0"/>
              </a:rPr>
              <a:t>plt.plot</a:t>
            </a:r>
            <a:r>
              <a:rPr lang="en-US" sz="2700" b="1" dirty="0">
                <a:solidFill>
                  <a:srgbClr val="000000"/>
                </a:solidFill>
                <a:latin typeface="Courier" pitchFamily="2" charset="0"/>
              </a:rPr>
              <a:t>([1, 2, 3, 4], [1, 4, 9, 16], '-o’)</a:t>
            </a:r>
          </a:p>
          <a:p>
            <a:r>
              <a:rPr lang="en-US" sz="2700" b="1" dirty="0" err="1">
                <a:solidFill>
                  <a:srgbClr val="000000"/>
                </a:solidFill>
                <a:latin typeface="Courier" pitchFamily="2" charset="0"/>
              </a:rPr>
              <a:t>plt.axis</a:t>
            </a:r>
            <a:r>
              <a:rPr lang="en-US" sz="2700" b="1" dirty="0">
                <a:solidFill>
                  <a:srgbClr val="000000"/>
                </a:solidFill>
                <a:latin typeface="Courier" pitchFamily="2" charset="0"/>
              </a:rPr>
              <a:t>([0, 5, 0, 17])</a:t>
            </a:r>
          </a:p>
          <a:p>
            <a:pPr algn="ctr"/>
            <a:endParaRPr lang="en-US" sz="2400" b="1" dirty="0">
              <a:solidFill>
                <a:srgbClr val="000000"/>
              </a:solidFill>
              <a:effectLst/>
              <a:latin typeface="Courier" pitchFamily="2" charset="0"/>
            </a:endParaRPr>
          </a:p>
        </p:txBody>
      </p:sp>
    </p:spTree>
    <p:extLst>
      <p:ext uri="{BB962C8B-B14F-4D97-AF65-F5344CB8AC3E}">
        <p14:creationId xmlns:p14="http://schemas.microsoft.com/office/powerpoint/2010/main" val="1626699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45056</TotalTime>
  <Words>2894</Words>
  <Application>Microsoft Macintosh PowerPoint</Application>
  <PresentationFormat>On-screen Show (4:3)</PresentationFormat>
  <Paragraphs>331</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Courier</vt:lpstr>
      <vt:lpstr>News Gothic MT</vt:lpstr>
      <vt:lpstr>Papyrus</vt:lpstr>
      <vt:lpstr>Wingdings 2</vt: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CERI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in geophysics</dc:title>
  <dc:subject/>
  <dc:creator>Robert Smalley</dc:creator>
  <cp:keywords/>
  <dc:description/>
  <cp:lastModifiedBy>Robert Smalley Jr (rsmalley)</cp:lastModifiedBy>
  <cp:revision>1552</cp:revision>
  <dcterms:created xsi:type="dcterms:W3CDTF">2009-11-03T17:16:18Z</dcterms:created>
  <dcterms:modified xsi:type="dcterms:W3CDTF">2019-11-26T16:34:53Z</dcterms:modified>
  <cp:category/>
</cp:coreProperties>
</file>