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20"/>
  </p:notesMasterIdLst>
  <p:sldIdLst>
    <p:sldId id="1382" r:id="rId2"/>
    <p:sldId id="1401" r:id="rId3"/>
    <p:sldId id="1409" r:id="rId4"/>
    <p:sldId id="1403" r:id="rId5"/>
    <p:sldId id="1404" r:id="rId6"/>
    <p:sldId id="1405" r:id="rId7"/>
    <p:sldId id="1402" r:id="rId8"/>
    <p:sldId id="1406" r:id="rId9"/>
    <p:sldId id="1407" r:id="rId10"/>
    <p:sldId id="1408" r:id="rId11"/>
    <p:sldId id="1410" r:id="rId12"/>
    <p:sldId id="1411" r:id="rId13"/>
    <p:sldId id="1413" r:id="rId14"/>
    <p:sldId id="1412" r:id="rId15"/>
    <p:sldId id="1414" r:id="rId16"/>
    <p:sldId id="1416" r:id="rId17"/>
    <p:sldId id="1415" r:id="rId18"/>
    <p:sldId id="1394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08" autoAdjust="0"/>
    <p:restoredTop sz="88714" autoAdjust="0"/>
  </p:normalViewPr>
  <p:slideViewPr>
    <p:cSldViewPr snapToGrid="0">
      <p:cViewPr varScale="1">
        <p:scale>
          <a:sx n="102" d="100"/>
          <a:sy n="102" d="100"/>
        </p:scale>
        <p:origin x="8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5" d="100"/>
        <a:sy n="1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11/21/19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08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3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import the module and access the functions in the module using the module name a point and then the module component.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42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08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03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18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I’ve compressed out some empty lines to make it fit. Can call other routines in module simply by name.</a:t>
            </a:r>
          </a:p>
          <a:p>
            <a:r>
              <a:rPr lang="en-US" dirty="0"/>
              <a:t>Notice how subroutines defined.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33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I’ve compressed out some empty lines to make it fit. Can call other routines in module simply by name.</a:t>
            </a:r>
          </a:p>
          <a:p>
            <a:r>
              <a:rPr lang="en-US" dirty="0"/>
              <a:t>Notice how subroutines defined.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7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51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64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6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4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brings up another issue – program correctness.</a:t>
            </a:r>
          </a:p>
          <a:p>
            <a:r>
              <a:rPr lang="en-US" dirty="0"/>
              <a:t>The original program will give the correct answer for all integer inputs, so as a homework or test question one would get 100%.</a:t>
            </a:r>
          </a:p>
          <a:p>
            <a:r>
              <a:rPr lang="en-US" dirty="0"/>
              <a:t>HOWEVER it is a terrible implementation.</a:t>
            </a:r>
          </a:p>
          <a:p>
            <a:r>
              <a:rPr lang="en-US" dirty="0"/>
              <a:t>First, when we find a divisor the program sets the flag </a:t>
            </a:r>
            <a:r>
              <a:rPr lang="en-US" dirty="0" err="1"/>
              <a:t>is_prime</a:t>
            </a:r>
            <a:r>
              <a:rPr lang="en-US" dirty="0"/>
              <a:t> to false, but it keeps testing up to the test value minus 1.</a:t>
            </a:r>
          </a:p>
          <a:p>
            <a:r>
              <a:rPr lang="en-US" dirty="0"/>
              <a:t>Once you know it is not prime there is no reason to keep testing, there is no “reset” to being prime.</a:t>
            </a:r>
          </a:p>
          <a:p>
            <a:r>
              <a:rPr lang="en-US" dirty="0"/>
              <a:t>Also, multiplication and division are “slow” operations on the computer (compared to add and subtract) and you want to minimize them as much as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78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Courier" pitchFamily="2" charset="0"/>
              </a:rPr>
              <a:t>#There are two ways to specify the path to the interpreter:</a:t>
            </a:r>
          </a:p>
          <a:p>
            <a:r>
              <a:rPr lang="en-US" b="1" dirty="0">
                <a:latin typeface="Courier" pitchFamily="2" charset="0"/>
              </a:rPr>
              <a:t>#    #!/</a:t>
            </a:r>
            <a:r>
              <a:rPr lang="en-US" b="1" dirty="0" err="1">
                <a:latin typeface="Courier" pitchFamily="2" charset="0"/>
              </a:rPr>
              <a:t>usr</a:t>
            </a:r>
            <a:r>
              <a:rPr lang="en-US" b="1" dirty="0">
                <a:latin typeface="Courier" pitchFamily="2" charset="0"/>
              </a:rPr>
              <a:t>/bin/python: using the absolute path</a:t>
            </a:r>
          </a:p>
          <a:p>
            <a:r>
              <a:rPr lang="en-US" b="1" dirty="0">
                <a:latin typeface="Courier" pitchFamily="2" charset="0"/>
              </a:rPr>
              <a:t>#    #!/</a:t>
            </a:r>
            <a:r>
              <a:rPr lang="en-US" b="1" dirty="0" err="1">
                <a:latin typeface="Courier" pitchFamily="2" charset="0"/>
              </a:rPr>
              <a:t>usr</a:t>
            </a:r>
            <a:r>
              <a:rPr lang="en-US" b="1" dirty="0">
                <a:latin typeface="Courier" pitchFamily="2" charset="0"/>
              </a:rPr>
              <a:t>/bin/</a:t>
            </a:r>
            <a:r>
              <a:rPr lang="en-US" b="1" u="sng" dirty="0">
                <a:latin typeface="Courier" pitchFamily="2" charset="0"/>
              </a:rPr>
              <a:t>env</a:t>
            </a:r>
            <a:r>
              <a:rPr lang="en-US" b="1" dirty="0">
                <a:latin typeface="Courier" pitchFamily="2" charset="0"/>
              </a:rPr>
              <a:t> python: using the operating system </a:t>
            </a:r>
            <a:r>
              <a:rPr lang="en-US" b="1" u="sng" dirty="0">
                <a:latin typeface="Courier" pitchFamily="2" charset="0"/>
              </a:rPr>
              <a:t>env</a:t>
            </a:r>
            <a:r>
              <a:rPr lang="en-US" b="1" dirty="0">
                <a:latin typeface="Courier" pitchFamily="2" charset="0"/>
              </a:rPr>
              <a:t> command, which locates and executes Python by searching the PATH environment variable</a:t>
            </a:r>
          </a:p>
          <a:p>
            <a:r>
              <a:rPr lang="en-US" b="0" dirty="0">
                <a:latin typeface="Courier" pitchFamily="2" charset="0"/>
              </a:rPr>
              <a:t>First – modify only the print outs at the end as shown here (not the stuff in gray) – run it for n=100 and see that it reports all the factors of 100 and it tests up to 99.</a:t>
            </a:r>
          </a:p>
          <a:p>
            <a:r>
              <a:rPr lang="en-US" b="0" dirty="0">
                <a:latin typeface="Courier" pitchFamily="2" charset="0"/>
              </a:rPr>
              <a:t>Also - notice the “addition” of characters (we said earlier that you could not add characters) – character strings are just lists, and you can concatenate lists by adding (+) them. Try it on list1=[1, 2, 3] and list2=[4, 5, 6], </a:t>
            </a:r>
            <a:r>
              <a:rPr lang="en-US" b="0" dirty="0" err="1">
                <a:latin typeface="Courier" pitchFamily="2" charset="0"/>
              </a:rPr>
              <a:t>combolist</a:t>
            </a:r>
            <a:r>
              <a:rPr lang="en-US" b="0" dirty="0">
                <a:latin typeface="Courier" pitchFamily="2" charset="0"/>
              </a:rPr>
              <a:t>=list1+list2. What do you get? This is NOT Matlab!</a:t>
            </a:r>
          </a:p>
          <a:p>
            <a:r>
              <a:rPr lang="en-US" b="0" dirty="0">
                <a:latin typeface="Courier" pitchFamily="2" charset="0"/>
              </a:rPr>
              <a:t>This works but is also not the greatest solution.</a:t>
            </a:r>
          </a:p>
          <a:p>
            <a:r>
              <a:rPr lang="en-US" b="0" dirty="0">
                <a:latin typeface="Courier" pitchFamily="2" charset="0"/>
              </a:rPr>
              <a:t>We need a new way to stop it – when the divisor becomes larger than the sqrt – and it shows how to break out of loop when this happens.</a:t>
            </a:r>
            <a:endParaRPr lang="en-US" b="1" dirty="0">
              <a:latin typeface="Courier" pitchFamily="2" charset="0"/>
            </a:endParaRPr>
          </a:p>
          <a:p>
            <a:endParaRPr lang="en-US" b="1" dirty="0">
              <a:latin typeface="Courier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1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>
                <a:latin typeface="Courier" pitchFamily="2" charset="0"/>
              </a:rPr>
              <a:t>There is a better solution – here is the original code with just the test value setup line added..</a:t>
            </a:r>
          </a:p>
          <a:p>
            <a:r>
              <a:rPr lang="en-US" b="0" dirty="0">
                <a:latin typeface="Courier" pitchFamily="2" charset="0"/>
              </a:rPr>
              <a:t>What other way (that is “better” than what we did with the if block) can we have it do what we want?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09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61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1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Pretty simple and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4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27699" y="692360"/>
            <a:ext cx="911630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r>
              <a:rPr lang="en-US" sz="2800" b="1" dirty="0">
                <a:latin typeface="Papyrus"/>
              </a:rPr>
              <a:t>Introduction to PYTHON</a:t>
            </a: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r>
              <a:rPr lang="en-US" sz="2800" b="1" dirty="0">
                <a:latin typeface="Papyrus"/>
              </a:rPr>
              <a:t>Lab – 25</a:t>
            </a:r>
            <a:r>
              <a:rPr lang="en-US" sz="2800" b="1">
                <a:latin typeface="Papyrus"/>
              </a:rPr>
              <a:t>, 11/21/19</a:t>
            </a:r>
            <a:endParaRPr lang="en-US" sz="2800" b="1" dirty="0">
              <a:latin typeface="Papyrus"/>
            </a:endParaRP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r>
              <a:rPr lang="en-US" sz="2800" b="1" dirty="0">
                <a:latin typeface="Papyrus"/>
              </a:rPr>
              <a:t>Python</a:t>
            </a: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endParaRPr lang="en-US" b="1" dirty="0">
              <a:latin typeface="Papyrus"/>
            </a:endParaRPr>
          </a:p>
          <a:p>
            <a:pPr algn="ctr">
              <a:defRPr/>
            </a:pPr>
            <a:r>
              <a:rPr lang="en-US" sz="2800" b="1" dirty="0">
                <a:latin typeface="Papyrus"/>
              </a:rPr>
              <a:t>We are going to continue to interactively look at and modify python code.</a:t>
            </a:r>
          </a:p>
        </p:txBody>
      </p:sp>
    </p:spTree>
    <p:extLst>
      <p:ext uri="{BB962C8B-B14F-4D97-AF65-F5344CB8AC3E}">
        <p14:creationId xmlns:p14="http://schemas.microsoft.com/office/powerpoint/2010/main" val="3484057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945397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does this (i.e. - calling a script that is not in the same file) using modules.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is a bit more complicated, but gets the job done.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Have to “import” the module and have way to call routines that are imported.</a:t>
            </a:r>
          </a:p>
        </p:txBody>
      </p:sp>
    </p:spTree>
    <p:extLst>
      <p:ext uri="{BB962C8B-B14F-4D97-AF65-F5344CB8AC3E}">
        <p14:creationId xmlns:p14="http://schemas.microsoft.com/office/powerpoint/2010/main" val="2772560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456883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I wrote a “stats” module of routines that I can use whenever I need. The grep here is just to remind me of what is in the module.</a:t>
            </a:r>
          </a:p>
          <a:p>
            <a:endParaRPr lang="en-US" sz="3200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SmalleyMacBookPro15:-bash:python_stuff:642 $ grep def </a:t>
            </a:r>
            <a:r>
              <a:rPr lang="en-US" dirty="0" err="1">
                <a:latin typeface="Courier" pitchFamily="2" charset="0"/>
              </a:rPr>
              <a:t>stats.py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def </a:t>
            </a:r>
            <a:r>
              <a:rPr lang="en-US" dirty="0" err="1">
                <a:latin typeface="Courier" pitchFamily="2" charset="0"/>
              </a:rPr>
              <a:t>list_sum</a:t>
            </a:r>
            <a:r>
              <a:rPr lang="en-US" dirty="0">
                <a:latin typeface="Courier" pitchFamily="2" charset="0"/>
              </a:rPr>
              <a:t>(terms):</a:t>
            </a:r>
          </a:p>
          <a:p>
            <a:r>
              <a:rPr lang="en-US" dirty="0">
                <a:latin typeface="Courier" pitchFamily="2" charset="0"/>
              </a:rPr>
              <a:t>def </a:t>
            </a:r>
            <a:r>
              <a:rPr lang="en-US" dirty="0" err="1">
                <a:latin typeface="Courier" pitchFamily="2" charset="0"/>
              </a:rPr>
              <a:t>terms_average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terms_input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def </a:t>
            </a:r>
            <a:r>
              <a:rPr lang="en-US" dirty="0" err="1">
                <a:latin typeface="Courier" pitchFamily="2" charset="0"/>
              </a:rPr>
              <a:t>terms_variance</a:t>
            </a:r>
            <a:r>
              <a:rPr lang="en-US" dirty="0">
                <a:latin typeface="Courier" pitchFamily="2" charset="0"/>
              </a:rPr>
              <a:t>(terms):</a:t>
            </a:r>
          </a:p>
          <a:p>
            <a:r>
              <a:rPr lang="en-US" dirty="0">
                <a:latin typeface="Courier" pitchFamily="2" charset="0"/>
              </a:rPr>
              <a:t>def </a:t>
            </a:r>
            <a:r>
              <a:rPr lang="en-US" dirty="0" err="1">
                <a:latin typeface="Courier" pitchFamily="2" charset="0"/>
              </a:rPr>
              <a:t>terms_std_deviation</a:t>
            </a:r>
            <a:r>
              <a:rPr lang="en-US" dirty="0">
                <a:latin typeface="Courier" pitchFamily="2" charset="0"/>
              </a:rPr>
              <a:t>(variance):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SmalleyMacBookPro15:-bash:python_stuff:643 $ python</a:t>
            </a:r>
          </a:p>
          <a:p>
            <a:r>
              <a:rPr lang="en-US" dirty="0">
                <a:latin typeface="Courier" pitchFamily="2" charset="0"/>
              </a:rPr>
              <a:t>&gt;&gt;&gt; </a:t>
            </a:r>
            <a:r>
              <a:rPr lang="en-US" b="1" dirty="0">
                <a:latin typeface="Courier" pitchFamily="2" charset="0"/>
              </a:rPr>
              <a:t>import</a:t>
            </a:r>
            <a:r>
              <a:rPr lang="en-US" dirty="0">
                <a:latin typeface="Courier" pitchFamily="2" charset="0"/>
              </a:rPr>
              <a:t> stats</a:t>
            </a:r>
          </a:p>
          <a:p>
            <a:r>
              <a:rPr lang="en-US" dirty="0">
                <a:latin typeface="Courier" pitchFamily="2" charset="0"/>
              </a:rPr>
              <a:t>&gt;&gt;&gt; </a:t>
            </a:r>
            <a:r>
              <a:rPr lang="en-US" b="1" dirty="0" err="1">
                <a:latin typeface="Courier" pitchFamily="2" charset="0"/>
              </a:rPr>
              <a:t>stats.list_sum</a:t>
            </a:r>
            <a:r>
              <a:rPr lang="en-US" dirty="0">
                <a:latin typeface="Courier" pitchFamily="2" charset="0"/>
              </a:rPr>
              <a:t>([1, 2])</a:t>
            </a:r>
          </a:p>
          <a:p>
            <a:r>
              <a:rPr lang="en-US" dirty="0">
                <a:latin typeface="Courier" pitchFamily="2" charset="0"/>
              </a:rPr>
              <a:t>3</a:t>
            </a:r>
          </a:p>
          <a:p>
            <a:r>
              <a:rPr lang="en-US" dirty="0">
                <a:latin typeface="Courier" pitchFamily="2" charset="0"/>
              </a:rPr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3937768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71186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Some more ways to get routines from the module – import one routine.</a:t>
            </a:r>
          </a:p>
          <a:p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&gt;&gt;&gt; from stats import </a:t>
            </a:r>
            <a:r>
              <a:rPr lang="en-US" sz="3200" dirty="0" err="1">
                <a:latin typeface="Courier" pitchFamily="2" charset="0"/>
              </a:rPr>
              <a:t>list_sum</a:t>
            </a:r>
            <a:endParaRPr lang="en-US" sz="3200" dirty="0"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&gt;&gt;&gt; </a:t>
            </a:r>
            <a:r>
              <a:rPr lang="en-US" sz="3200" b="1" dirty="0" err="1">
                <a:latin typeface="Courier" pitchFamily="2" charset="0"/>
              </a:rPr>
              <a:t>list_sum</a:t>
            </a:r>
            <a:r>
              <a:rPr lang="en-US" sz="3200" dirty="0">
                <a:latin typeface="Courier" pitchFamily="2" charset="0"/>
              </a:rPr>
              <a:t>([1, 2])</a:t>
            </a:r>
          </a:p>
          <a:p>
            <a:r>
              <a:rPr lang="en-US" sz="3200" dirty="0">
                <a:latin typeface="Courier" pitchFamily="2" charset="0"/>
              </a:rPr>
              <a:t>3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Notice – in this method, you do not need the module name. </a:t>
            </a:r>
          </a:p>
        </p:txBody>
      </p:sp>
    </p:spTree>
    <p:extLst>
      <p:ext uri="{BB962C8B-B14F-4D97-AF65-F5344CB8AC3E}">
        <p14:creationId xmlns:p14="http://schemas.microsoft.com/office/powerpoint/2010/main" val="131838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-16553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Some more ways to get routines from the module 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Can import more than one routine at a time.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&gt;&gt;&gt; from stats import </a:t>
            </a:r>
            <a:r>
              <a:rPr lang="en-US" sz="3200" dirty="0" err="1">
                <a:latin typeface="Courier" pitchFamily="2" charset="0"/>
              </a:rPr>
              <a:t>list_sum</a:t>
            </a:r>
            <a:r>
              <a:rPr lang="en-US" sz="3200" dirty="0">
                <a:latin typeface="Courier" pitchFamily="2" charset="0"/>
              </a:rPr>
              <a:t>, </a:t>
            </a:r>
            <a:r>
              <a:rPr lang="en-US" sz="3200" dirty="0" err="1">
                <a:latin typeface="Courier" pitchFamily="2" charset="0"/>
              </a:rPr>
              <a:t>terms_average</a:t>
            </a:r>
            <a:endParaRPr lang="en-US" sz="3200" dirty="0">
              <a:latin typeface="Courier" pitchFamily="2" charset="0"/>
            </a:endParaRPr>
          </a:p>
          <a:p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Can import the whole module this way</a:t>
            </a:r>
            <a:r>
              <a:rPr lang="en-US" sz="48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&gt;&gt;&gt; from stats import *</a:t>
            </a:r>
          </a:p>
          <a:p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But this method is frowned upon.</a:t>
            </a:r>
          </a:p>
        </p:txBody>
      </p:sp>
    </p:spTree>
    <p:extLst>
      <p:ext uri="{BB962C8B-B14F-4D97-AF65-F5344CB8AC3E}">
        <p14:creationId xmlns:p14="http://schemas.microsoft.com/office/powerpoint/2010/main" val="3128475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-16553"/>
            <a:ext cx="9144000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Some more ways to get routines from the module.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Can “alias” the module name.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import stats as </a:t>
            </a:r>
            <a:r>
              <a:rPr lang="en-US" sz="3200" dirty="0" err="1">
                <a:latin typeface="Courier" pitchFamily="2" charset="0"/>
              </a:rPr>
              <a:t>mystat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Now call with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 err="1">
                <a:latin typeface="Courier" pitchFamily="2" charset="0"/>
              </a:rPr>
              <a:t>mystat.routine_name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Or ”alias” the routine name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from stats import </a:t>
            </a:r>
            <a:r>
              <a:rPr lang="en-US" sz="3200" dirty="0" err="1">
                <a:latin typeface="Courier" pitchFamily="2" charset="0"/>
              </a:rPr>
              <a:t>list_sum</a:t>
            </a:r>
            <a:r>
              <a:rPr lang="en-US" sz="3200" dirty="0">
                <a:latin typeface="Courier" pitchFamily="2" charset="0"/>
              </a:rPr>
              <a:t> as </a:t>
            </a:r>
            <a:r>
              <a:rPr lang="en-US" sz="3200" dirty="0" err="1">
                <a:latin typeface="Courier" pitchFamily="2" charset="0"/>
              </a:rPr>
              <a:t>mysum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And call with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 err="1">
                <a:latin typeface="Courier" pitchFamily="2" charset="0"/>
              </a:rPr>
              <a:t>mysum</a:t>
            </a:r>
            <a:endParaRPr lang="en-US" sz="3200" dirty="0">
              <a:latin typeface="Courier" pitchFamily="2" charset="0"/>
            </a:endParaRPr>
          </a:p>
          <a:p>
            <a:endParaRPr lang="en-US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06438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-16553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Try stats module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671 $ cat </a:t>
            </a:r>
            <a:r>
              <a:rPr lang="en-US" dirty="0" err="1">
                <a:latin typeface="Courier" pitchFamily="2" charset="0"/>
              </a:rPr>
              <a:t>call_stats.py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import stats</a:t>
            </a:r>
          </a:p>
          <a:p>
            <a:r>
              <a:rPr lang="en-US" dirty="0">
                <a:latin typeface="Courier" pitchFamily="2" charset="0"/>
              </a:rPr>
              <a:t>terms = [100, 100, 90, 40, 80, 100, 85, 70, 90, 65, 90, 85, 50.5]</a:t>
            </a:r>
          </a:p>
          <a:p>
            <a:r>
              <a:rPr lang="en-US" dirty="0">
                <a:latin typeface="Courier" pitchFamily="2" charset="0"/>
              </a:rPr>
              <a:t>print terms</a:t>
            </a:r>
          </a:p>
          <a:p>
            <a:r>
              <a:rPr lang="en-US" dirty="0">
                <a:latin typeface="Courier" pitchFamily="2" charset="0"/>
              </a:rPr>
              <a:t>print </a:t>
            </a:r>
            <a:r>
              <a:rPr lang="en-US" dirty="0" err="1">
                <a:latin typeface="Courier" pitchFamily="2" charset="0"/>
              </a:rPr>
              <a:t>stats.list_sum</a:t>
            </a:r>
            <a:r>
              <a:rPr lang="en-US" dirty="0">
                <a:latin typeface="Courier" pitchFamily="2" charset="0"/>
              </a:rPr>
              <a:t>(terms)</a:t>
            </a:r>
          </a:p>
          <a:p>
            <a:r>
              <a:rPr lang="en-US" dirty="0">
                <a:latin typeface="Courier" pitchFamily="2" charset="0"/>
              </a:rPr>
              <a:t>print </a:t>
            </a:r>
            <a:r>
              <a:rPr lang="en-US" dirty="0" err="1">
                <a:latin typeface="Courier" pitchFamily="2" charset="0"/>
              </a:rPr>
              <a:t>stats.terms_average</a:t>
            </a:r>
            <a:r>
              <a:rPr lang="en-US" dirty="0">
                <a:latin typeface="Courier" pitchFamily="2" charset="0"/>
              </a:rPr>
              <a:t>(terms)</a:t>
            </a:r>
          </a:p>
          <a:p>
            <a:r>
              <a:rPr lang="en-US" dirty="0">
                <a:latin typeface="Courier" pitchFamily="2" charset="0"/>
              </a:rPr>
              <a:t>variance = </a:t>
            </a:r>
            <a:r>
              <a:rPr lang="en-US" dirty="0" err="1">
                <a:latin typeface="Courier" pitchFamily="2" charset="0"/>
              </a:rPr>
              <a:t>stats.terms_variance</a:t>
            </a:r>
            <a:r>
              <a:rPr lang="en-US" dirty="0">
                <a:latin typeface="Courier" pitchFamily="2" charset="0"/>
              </a:rPr>
              <a:t>(terms)</a:t>
            </a:r>
          </a:p>
          <a:p>
            <a:r>
              <a:rPr lang="en-US" dirty="0">
                <a:latin typeface="Courier" pitchFamily="2" charset="0"/>
              </a:rPr>
              <a:t>print variance</a:t>
            </a:r>
          </a:p>
          <a:p>
            <a:r>
              <a:rPr lang="en-US" dirty="0">
                <a:latin typeface="Courier" pitchFamily="2" charset="0"/>
              </a:rPr>
              <a:t>print </a:t>
            </a:r>
            <a:r>
              <a:rPr lang="en-US" dirty="0" err="1">
                <a:latin typeface="Courier" pitchFamily="2" charset="0"/>
              </a:rPr>
              <a:t>stats.terms_std_deviation</a:t>
            </a:r>
            <a:r>
              <a:rPr lang="en-US" dirty="0">
                <a:latin typeface="Courier" pitchFamily="2" charset="0"/>
              </a:rPr>
              <a:t>(variance)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Call with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672 $ python </a:t>
            </a:r>
            <a:r>
              <a:rPr lang="en-US" dirty="0" err="1">
                <a:latin typeface="Courier" pitchFamily="2" charset="0"/>
              </a:rPr>
              <a:t>call_stats.py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[100, 100, 90, 40, 80, 100, 85, 70, 90, 65, 90, 85, 50.5]</a:t>
            </a:r>
          </a:p>
          <a:p>
            <a:r>
              <a:rPr lang="en-US" dirty="0">
                <a:latin typeface="Courier" pitchFamily="2" charset="0"/>
              </a:rPr>
              <a:t>1045.5</a:t>
            </a:r>
          </a:p>
          <a:p>
            <a:r>
              <a:rPr lang="en-US" dirty="0">
                <a:latin typeface="Courier" pitchFamily="2" charset="0"/>
              </a:rPr>
              <a:t>80.4230769231</a:t>
            </a:r>
          </a:p>
          <a:p>
            <a:r>
              <a:rPr lang="en-US" dirty="0">
                <a:latin typeface="Courier" pitchFamily="2" charset="0"/>
              </a:rPr>
              <a:t>334.071005917</a:t>
            </a:r>
          </a:p>
          <a:p>
            <a:r>
              <a:rPr lang="en-US" dirty="0">
                <a:latin typeface="Courier" pitchFamily="2" charset="0"/>
              </a:rPr>
              <a:t>18.2776094147</a:t>
            </a:r>
          </a:p>
          <a:p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23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-16553"/>
            <a:ext cx="91440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What is in the module?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functions/routines</a:t>
            </a:r>
          </a:p>
          <a:p>
            <a:r>
              <a:rPr lang="en-US" dirty="0">
                <a:latin typeface="Courier" pitchFamily="2" charset="0"/>
              </a:rPr>
              <a:t>#sums a list</a:t>
            </a:r>
          </a:p>
          <a:p>
            <a:r>
              <a:rPr lang="en-US" b="1" dirty="0">
                <a:latin typeface="Courier" pitchFamily="2" charset="0"/>
              </a:rPr>
              <a:t>def </a:t>
            </a:r>
            <a:r>
              <a:rPr lang="en-US" b="1" dirty="0" err="1">
                <a:latin typeface="Courier" pitchFamily="2" charset="0"/>
              </a:rPr>
              <a:t>list_sum</a:t>
            </a:r>
            <a:r>
              <a:rPr lang="en-US" b="1" dirty="0">
                <a:latin typeface="Courier" pitchFamily="2" charset="0"/>
              </a:rPr>
              <a:t>(terms):</a:t>
            </a:r>
          </a:p>
          <a:p>
            <a:r>
              <a:rPr lang="en-US" dirty="0">
                <a:latin typeface="Courier" pitchFamily="2" charset="0"/>
              </a:rPr>
              <a:t>  total = 0</a:t>
            </a:r>
          </a:p>
          <a:p>
            <a:r>
              <a:rPr lang="en-US" dirty="0">
                <a:latin typeface="Courier" pitchFamily="2" charset="0"/>
              </a:rPr>
              <a:t>  for term in terms:</a:t>
            </a:r>
          </a:p>
          <a:p>
            <a:r>
              <a:rPr lang="en-US" dirty="0">
                <a:latin typeface="Courier" pitchFamily="2" charset="0"/>
              </a:rPr>
              <a:t>    total += term</a:t>
            </a:r>
          </a:p>
          <a:p>
            <a:r>
              <a:rPr lang="en-US" dirty="0">
                <a:latin typeface="Courier" pitchFamily="2" charset="0"/>
              </a:rPr>
              <a:t>  return total</a:t>
            </a:r>
          </a:p>
          <a:p>
            <a:r>
              <a:rPr lang="en-US" dirty="0">
                <a:latin typeface="Courier" pitchFamily="2" charset="0"/>
              </a:rPr>
              <a:t>#calc </a:t>
            </a:r>
            <a:r>
              <a:rPr lang="en-US" dirty="0" err="1">
                <a:latin typeface="Courier" pitchFamily="2" charset="0"/>
              </a:rPr>
              <a:t>ave</a:t>
            </a:r>
            <a:r>
              <a:rPr lang="en-US" dirty="0">
                <a:latin typeface="Courier" pitchFamily="2" charset="0"/>
              </a:rPr>
              <a:t>, calls </a:t>
            </a:r>
            <a:r>
              <a:rPr lang="en-US" dirty="0" err="1">
                <a:latin typeface="Courier" pitchFamily="2" charset="0"/>
              </a:rPr>
              <a:t>list_sum</a:t>
            </a:r>
            <a:endParaRPr lang="en-US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def </a:t>
            </a:r>
            <a:r>
              <a:rPr lang="en-US" b="1" dirty="0" err="1">
                <a:latin typeface="Courier" pitchFamily="2" charset="0"/>
              </a:rPr>
              <a:t>terms_average</a:t>
            </a:r>
            <a:r>
              <a:rPr lang="en-US" b="1" dirty="0">
                <a:latin typeface="Courier" pitchFamily="2" charset="0"/>
              </a:rPr>
              <a:t>(</a:t>
            </a:r>
            <a:r>
              <a:rPr lang="en-US" b="1" dirty="0" err="1">
                <a:latin typeface="Courier" pitchFamily="2" charset="0"/>
              </a:rPr>
              <a:t>terms_input</a:t>
            </a:r>
            <a:r>
              <a:rPr lang="en-US" b="1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sum_of_terms</a:t>
            </a:r>
            <a:r>
              <a:rPr lang="en-US" dirty="0">
                <a:latin typeface="Courier" pitchFamily="2" charset="0"/>
              </a:rPr>
              <a:t> = </a:t>
            </a:r>
            <a:r>
              <a:rPr lang="en-US" dirty="0" err="1">
                <a:latin typeface="Courier" pitchFamily="2" charset="0"/>
              </a:rPr>
              <a:t>list_sum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terms_input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  average = </a:t>
            </a:r>
            <a:r>
              <a:rPr lang="en-US" dirty="0" err="1">
                <a:latin typeface="Courier" pitchFamily="2" charset="0"/>
              </a:rPr>
              <a:t>sum_of_terms</a:t>
            </a:r>
            <a:r>
              <a:rPr lang="en-US" dirty="0">
                <a:latin typeface="Courier" pitchFamily="2" charset="0"/>
              </a:rPr>
              <a:t> / float(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terms_input</a:t>
            </a:r>
            <a:r>
              <a:rPr lang="en-US" dirty="0">
                <a:latin typeface="Courier" pitchFamily="2" charset="0"/>
              </a:rPr>
              <a:t>))</a:t>
            </a:r>
          </a:p>
          <a:p>
            <a:r>
              <a:rPr lang="en-US" dirty="0">
                <a:latin typeface="Courier" pitchFamily="2" charset="0"/>
              </a:rPr>
              <a:t>  return average</a:t>
            </a:r>
          </a:p>
          <a:p>
            <a:r>
              <a:rPr lang="en-US" dirty="0">
                <a:latin typeface="Courier" pitchFamily="2" charset="0"/>
              </a:rPr>
              <a:t>#enters here, calls </a:t>
            </a:r>
            <a:r>
              <a:rPr lang="en-US" dirty="0" err="1">
                <a:latin typeface="Courier" pitchFamily="2" charset="0"/>
              </a:rPr>
              <a:t>terms_average</a:t>
            </a:r>
            <a:r>
              <a:rPr lang="en-US" dirty="0">
                <a:latin typeface="Courier" pitchFamily="2" charset="0"/>
              </a:rPr>
              <a:t> (in loop!!! fix this!)</a:t>
            </a:r>
          </a:p>
          <a:p>
            <a:r>
              <a:rPr lang="en-US" b="1" dirty="0">
                <a:latin typeface="Courier" pitchFamily="2" charset="0"/>
              </a:rPr>
              <a:t>def </a:t>
            </a:r>
            <a:r>
              <a:rPr lang="en-US" b="1" dirty="0" err="1">
                <a:latin typeface="Courier" pitchFamily="2" charset="0"/>
              </a:rPr>
              <a:t>terms_variance</a:t>
            </a:r>
            <a:r>
              <a:rPr lang="en-US" b="1" dirty="0">
                <a:latin typeface="Courier" pitchFamily="2" charset="0"/>
              </a:rPr>
              <a:t>(terms):</a:t>
            </a:r>
          </a:p>
          <a:p>
            <a:r>
              <a:rPr lang="en-US" dirty="0">
                <a:latin typeface="Courier" pitchFamily="2" charset="0"/>
              </a:rPr>
              <a:t>    variance = 0</a:t>
            </a:r>
          </a:p>
          <a:p>
            <a:r>
              <a:rPr lang="en-US" dirty="0">
                <a:latin typeface="Courier" pitchFamily="2" charset="0"/>
              </a:rPr>
              <a:t>    </a:t>
            </a:r>
            <a:r>
              <a:rPr lang="en-US" dirty="0" err="1">
                <a:latin typeface="Courier" pitchFamily="2" charset="0"/>
              </a:rPr>
              <a:t>termave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terms_average</a:t>
            </a:r>
            <a:r>
              <a:rPr lang="en-US" dirty="0">
                <a:latin typeface="Courier" pitchFamily="2" charset="0"/>
              </a:rPr>
              <a:t>(terms)</a:t>
            </a:r>
          </a:p>
          <a:p>
            <a:r>
              <a:rPr lang="en-US" dirty="0">
                <a:latin typeface="Courier" pitchFamily="2" charset="0"/>
              </a:rPr>
              <a:t>    for number in terms:</a:t>
            </a:r>
          </a:p>
          <a:p>
            <a:r>
              <a:rPr lang="en-US" dirty="0">
                <a:latin typeface="Courier" pitchFamily="2" charset="0"/>
              </a:rPr>
              <a:t>        variance += (</a:t>
            </a:r>
            <a:r>
              <a:rPr lang="en-US" dirty="0" err="1">
                <a:latin typeface="Courier" pitchFamily="2" charset="0"/>
              </a:rPr>
              <a:t>termave</a:t>
            </a:r>
            <a:r>
              <a:rPr lang="en-US" dirty="0">
                <a:latin typeface="Courier" pitchFamily="2" charset="0"/>
              </a:rPr>
              <a:t> - number) ** 2</a:t>
            </a:r>
          </a:p>
          <a:p>
            <a:r>
              <a:rPr lang="en-US" dirty="0">
                <a:latin typeface="Courier" pitchFamily="2" charset="0"/>
              </a:rPr>
              <a:t>    return variance /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(terms)</a:t>
            </a:r>
          </a:p>
          <a:p>
            <a:r>
              <a:rPr lang="en-US" dirty="0">
                <a:latin typeface="Courier" pitchFamily="2" charset="0"/>
              </a:rPr>
              <a:t>#calc std dev from variance</a:t>
            </a:r>
          </a:p>
          <a:p>
            <a:r>
              <a:rPr lang="en-US" b="1" dirty="0">
                <a:latin typeface="Courier" pitchFamily="2" charset="0"/>
              </a:rPr>
              <a:t>def </a:t>
            </a:r>
            <a:r>
              <a:rPr lang="en-US" b="1" dirty="0" err="1">
                <a:latin typeface="Courier" pitchFamily="2" charset="0"/>
              </a:rPr>
              <a:t>terms_std_deviation</a:t>
            </a:r>
            <a:r>
              <a:rPr lang="en-US" b="1" dirty="0">
                <a:latin typeface="Courier" pitchFamily="2" charset="0"/>
              </a:rPr>
              <a:t>(variance):</a:t>
            </a:r>
          </a:p>
          <a:p>
            <a:r>
              <a:rPr lang="en-US" dirty="0">
                <a:latin typeface="Courier" pitchFamily="2" charset="0"/>
              </a:rPr>
              <a:t>  return variance ** 0.5</a:t>
            </a:r>
          </a:p>
          <a:p>
            <a:endParaRPr lang="en-US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57623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108382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Can also put functions in any python script, they have to be defined before use. 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cat </a:t>
            </a:r>
            <a:r>
              <a:rPr lang="en-US" dirty="0" err="1">
                <a:latin typeface="Courier" pitchFamily="2" charset="0"/>
              </a:rPr>
              <a:t>fn_in_script.py</a:t>
            </a:r>
            <a:r>
              <a:rPr lang="en-US" dirty="0">
                <a:latin typeface="Courier" pitchFamily="2" charset="0"/>
              </a:rPr>
              <a:t> </a:t>
            </a:r>
          </a:p>
          <a:p>
            <a:r>
              <a:rPr lang="en-US" dirty="0">
                <a:latin typeface="Courier" pitchFamily="2" charset="0"/>
              </a:rPr>
              <a:t>def </a:t>
            </a:r>
            <a:r>
              <a:rPr lang="en-US" dirty="0" err="1">
                <a:latin typeface="Courier" pitchFamily="2" charset="0"/>
              </a:rPr>
              <a:t>myfirstfn</a:t>
            </a:r>
            <a:r>
              <a:rPr lang="en-US" dirty="0">
                <a:latin typeface="Courier" pitchFamily="2" charset="0"/>
              </a:rPr>
              <a:t>(text):</a:t>
            </a:r>
          </a:p>
          <a:p>
            <a:r>
              <a:rPr lang="en-US" dirty="0">
                <a:latin typeface="Courier" pitchFamily="2" charset="0"/>
              </a:rPr>
              <a:t>    print text</a:t>
            </a:r>
          </a:p>
          <a:p>
            <a:br>
              <a:rPr lang="en-US" dirty="0">
                <a:latin typeface="Courier" pitchFamily="2" charset="0"/>
              </a:rPr>
            </a:b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myfirstfn</a:t>
            </a:r>
            <a:r>
              <a:rPr lang="en-US" dirty="0">
                <a:latin typeface="Courier" pitchFamily="2" charset="0"/>
              </a:rPr>
              <a:t>('my first </a:t>
            </a:r>
            <a:r>
              <a:rPr lang="en-US" dirty="0" err="1">
                <a:latin typeface="Courier" pitchFamily="2" charset="0"/>
              </a:rPr>
              <a:t>fn</a:t>
            </a:r>
            <a:r>
              <a:rPr lang="en-US" dirty="0">
                <a:latin typeface="Courier" pitchFamily="2" charset="0"/>
              </a:rPr>
              <a:t> output')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8392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461F33-AEFC-E540-8583-5C08BDE55232}"/>
              </a:ext>
            </a:extLst>
          </p:cNvPr>
          <p:cNvSpPr/>
          <p:nvPr/>
        </p:nvSpPr>
        <p:spPr>
          <a:xfrm>
            <a:off x="0" y="71336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latin typeface="Papyrus" panose="020B0602040200020303" pitchFamily="34" charset="77"/>
            </a:endParaRPr>
          </a:p>
        </p:txBody>
      </p:sp>
      <p:pic>
        <p:nvPicPr>
          <p:cNvPr id="5" name="Picture 4" descr="A close up of a receipt&#10;&#10;Description automatically generated">
            <a:extLst>
              <a:ext uri="{FF2B5EF4-FFF2-40B4-BE49-F238E27FC236}">
                <a16:creationId xmlns:a16="http://schemas.microsoft.com/office/drawing/2014/main" id="{ECB8C40D-2BEC-774C-8EA3-C97CE40DE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984"/>
            <a:ext cx="6229416" cy="42775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F6F6B35-9CA6-8648-ADE9-B417E347079E}"/>
              </a:ext>
            </a:extLst>
          </p:cNvPr>
          <p:cNvSpPr/>
          <p:nvPr/>
        </p:nvSpPr>
        <p:spPr>
          <a:xfrm>
            <a:off x="99163" y="4672361"/>
            <a:ext cx="90448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Papyrus" panose="020B0602040200020303" pitchFamily="34" charset="77"/>
              </a:rPr>
              <a:t>The problem was traced to a moth stuck between relay contacts in the computer, which Hopper duly taped into the Mark II's log-book with the explanation: “First actual case of bug being found.” The bug was actually found by others, but Hopper made the logbook entry.</a:t>
            </a:r>
            <a:endParaRPr 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A36E72-EAB7-CD45-B4C5-60BB18CAD721}"/>
              </a:ext>
            </a:extLst>
          </p:cNvPr>
          <p:cNvSpPr/>
          <p:nvPr/>
        </p:nvSpPr>
        <p:spPr>
          <a:xfrm>
            <a:off x="5904854" y="0"/>
            <a:ext cx="323914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Papyrus" panose="020B0602040200020303" pitchFamily="34" charset="77"/>
              </a:rPr>
              <a:t>September 9, 1947 First Instance of Actual Computer Bug Being Found At 3:45 p.m., Grace Murray Hopper records 'the first computer bug' in the Harvard Mark II computer's log-book. </a:t>
            </a:r>
          </a:p>
        </p:txBody>
      </p:sp>
    </p:spTree>
    <p:extLst>
      <p:ext uri="{BB962C8B-B14F-4D97-AF65-F5344CB8AC3E}">
        <p14:creationId xmlns:p14="http://schemas.microsoft.com/office/powerpoint/2010/main" val="102634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98297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Go over the 5 scripts in the HW.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Starting with Eric’s versions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Then make some changes.</a:t>
            </a:r>
          </a:p>
        </p:txBody>
      </p:sp>
    </p:spTree>
    <p:extLst>
      <p:ext uri="{BB962C8B-B14F-4D97-AF65-F5344CB8AC3E}">
        <p14:creationId xmlns:p14="http://schemas.microsoft.com/office/powerpoint/2010/main" val="323155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93629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Last time we started looking at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primes.py</a:t>
            </a:r>
            <a:endParaRPr lang="en-US" sz="3200" b="1" dirty="0">
              <a:latin typeface="Courier" pitchFamily="2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which tests every integer for being a factor up to the integer we are testing  for primality.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decided this was not very efficient (especially if you are looking for very large primes) and came up with an improvement.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problem I had when we made the change was I forgot the “:” at the end of the start of the if block.</a:t>
            </a:r>
          </a:p>
        </p:txBody>
      </p:sp>
    </p:spTree>
    <p:extLst>
      <p:ext uri="{BB962C8B-B14F-4D97-AF65-F5344CB8AC3E}">
        <p14:creationId xmlns:p14="http://schemas.microsoft.com/office/powerpoint/2010/main" val="262042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93629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Last time we started looking at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primes.py</a:t>
            </a:r>
            <a:endParaRPr lang="en-US" sz="3200" b="1" dirty="0">
              <a:latin typeface="Courier" pitchFamily="2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which tests every integer for being a factor up to the integer we are testing  for primality.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decided this was not very efficient (especially if you are looking for very large primes) and came up with an improvement.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problem I had when we made the change was that I forgot the “:” at the end of the start of the if block.</a:t>
            </a:r>
          </a:p>
        </p:txBody>
      </p:sp>
    </p:spTree>
    <p:extLst>
      <p:ext uri="{BB962C8B-B14F-4D97-AF65-F5344CB8AC3E}">
        <p14:creationId xmlns:p14="http://schemas.microsoft.com/office/powerpoint/2010/main" val="76949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30999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Complete </a:t>
            </a:r>
            <a:r>
              <a:rPr lang="en-US" sz="3200" b="1" dirty="0" err="1">
                <a:latin typeface="Papyrus" panose="020B0602040200020303" pitchFamily="34" charset="77"/>
              </a:rPr>
              <a:t>primes.py</a:t>
            </a:r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b="1" dirty="0">
                <a:latin typeface="Courier" pitchFamily="2" charset="0"/>
              </a:rPr>
              <a:t>#!/</a:t>
            </a:r>
            <a:r>
              <a:rPr lang="en-US" b="1" dirty="0" err="1">
                <a:latin typeface="Courier" pitchFamily="2" charset="0"/>
              </a:rPr>
              <a:t>usr</a:t>
            </a:r>
            <a:r>
              <a:rPr lang="en-US" b="1" dirty="0">
                <a:latin typeface="Courier" pitchFamily="2" charset="0"/>
              </a:rPr>
              <a:t>/bin/env python</a:t>
            </a:r>
          </a:p>
          <a:p>
            <a:r>
              <a:rPr lang="en-US" b="1" dirty="0">
                <a:latin typeface="Courier" pitchFamily="2" charset="0"/>
              </a:rPr>
              <a:t># tests if integer (input through keyboard) is prime</a:t>
            </a:r>
          </a:p>
          <a:p>
            <a:r>
              <a:rPr lang="en-US" b="1" dirty="0">
                <a:latin typeface="Courier" pitchFamily="2" charset="0"/>
              </a:rPr>
              <a:t>number = int(</a:t>
            </a:r>
            <a:r>
              <a:rPr lang="en-US" b="1" dirty="0" err="1">
                <a:latin typeface="Courier" pitchFamily="2" charset="0"/>
              </a:rPr>
              <a:t>raw_input</a:t>
            </a:r>
            <a:r>
              <a:rPr lang="en-US" b="1" dirty="0">
                <a:latin typeface="Courier" pitchFamily="2" charset="0"/>
              </a:rPr>
              <a:t>("Enter an integer:\n"))</a:t>
            </a:r>
          </a:p>
          <a:p>
            <a:r>
              <a:rPr lang="en-US" b="1" dirty="0">
                <a:latin typeface="Courier" pitchFamily="2" charset="0"/>
              </a:rPr>
              <a:t># check all integers &gt;1 and &lt; the </a:t>
            </a:r>
            <a:r>
              <a:rPr lang="en-US" b="1" u="sng" dirty="0">
                <a:latin typeface="Courier" pitchFamily="2" charset="0"/>
              </a:rPr>
              <a:t>square root </a:t>
            </a:r>
            <a:r>
              <a:rPr lang="en-US" b="1" dirty="0">
                <a:latin typeface="Courier" pitchFamily="2" charset="0"/>
              </a:rPr>
              <a:t>of test integer</a:t>
            </a:r>
          </a:p>
          <a:p>
            <a:r>
              <a:rPr lang="en-US" b="1" dirty="0">
                <a:latin typeface="Courier" pitchFamily="2" charset="0"/>
              </a:rPr>
              <a:t># use a </a:t>
            </a:r>
            <a:r>
              <a:rPr lang="en-US" b="1" dirty="0" err="1">
                <a:latin typeface="Courier" pitchFamily="2" charset="0"/>
              </a:rPr>
              <a:t>boolean</a:t>
            </a:r>
            <a:r>
              <a:rPr lang="en-US" b="1" dirty="0">
                <a:latin typeface="Courier" pitchFamily="2" charset="0"/>
              </a:rPr>
              <a:t> named “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”, </a:t>
            </a:r>
            <a:r>
              <a:rPr lang="en-US" b="1" dirty="0" err="1">
                <a:latin typeface="Courier" pitchFamily="2" charset="0"/>
              </a:rPr>
              <a:t>startstrue</a:t>
            </a:r>
            <a:r>
              <a:rPr lang="en-US" b="1" dirty="0">
                <a:latin typeface="Courier" pitchFamily="2" charset="0"/>
              </a:rPr>
              <a:t> since 1 is prime</a:t>
            </a:r>
          </a:p>
          <a:p>
            <a:r>
              <a:rPr lang="en-US" b="1" dirty="0">
                <a:latin typeface="Courier" pitchFamily="2" charset="0"/>
              </a:rPr>
              <a:t># and remains true=1 until we find a divisor</a:t>
            </a:r>
          </a:p>
          <a:p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= True</a:t>
            </a:r>
          </a:p>
          <a:p>
            <a:r>
              <a:rPr lang="en-US" b="1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tstsqt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 = number**0.5</a:t>
            </a:r>
          </a:p>
          <a:p>
            <a:r>
              <a:rPr lang="en-US" b="1" dirty="0">
                <a:latin typeface="Courier" pitchFamily="2" charset="0"/>
              </a:rPr>
              <a:t>for divisor in range(2,number):</a:t>
            </a:r>
          </a:p>
          <a:p>
            <a:r>
              <a:rPr lang="en-US" b="1" dirty="0">
                <a:latin typeface="Courier" pitchFamily="2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if divisor &lt;=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tstsqt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:</a:t>
            </a:r>
          </a:p>
          <a:p>
            <a:r>
              <a:rPr lang="en-US" b="1" dirty="0">
                <a:latin typeface="Courier" pitchFamily="2" charset="0"/>
              </a:rPr>
              <a:t>    if </a:t>
            </a:r>
            <a:r>
              <a:rPr lang="en-US" b="1" dirty="0" err="1">
                <a:latin typeface="Courier" pitchFamily="2" charset="0"/>
              </a:rPr>
              <a:t>number%divisor</a:t>
            </a:r>
            <a:r>
              <a:rPr lang="en-US" b="1" dirty="0">
                <a:latin typeface="Courier" pitchFamily="2" charset="0"/>
              </a:rPr>
              <a:t> == 0:</a:t>
            </a:r>
          </a:p>
          <a:p>
            <a:r>
              <a:rPr lang="en-US" b="1" dirty="0">
                <a:latin typeface="Courier" pitchFamily="2" charset="0"/>
              </a:rPr>
              <a:t>        # number is not prime, set flag to false</a:t>
            </a:r>
          </a:p>
          <a:p>
            <a:r>
              <a:rPr lang="en-US" b="1" dirty="0">
                <a:latin typeface="Courier" pitchFamily="2" charset="0"/>
              </a:rPr>
              <a:t>       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= False</a:t>
            </a:r>
          </a:p>
          <a:p>
            <a:r>
              <a:rPr lang="en-US" b="1" dirty="0">
                <a:latin typeface="Courier" pitchFamily="2" charset="0"/>
              </a:rPr>
              <a:t>        print "Divides by "+str(divisor)</a:t>
            </a:r>
          </a:p>
          <a:p>
            <a:r>
              <a:rPr lang="en-US" b="1" dirty="0">
                <a:latin typeface="Courier" pitchFamily="2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else: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    break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# if no divisors have been found,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is still true and the number is prime</a:t>
            </a:r>
          </a:p>
          <a:p>
            <a:r>
              <a:rPr lang="en-US" b="1" dirty="0">
                <a:latin typeface="Courier" pitchFamily="2" charset="0"/>
              </a:rPr>
              <a:t>if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:</a:t>
            </a:r>
          </a:p>
          <a:p>
            <a:r>
              <a:rPr lang="en-US" b="1" dirty="0">
                <a:latin typeface="Courier" pitchFamily="2" charset="0"/>
              </a:rPr>
              <a:t>    print str(number)+" is prime,"+" last test "+str(divisor)</a:t>
            </a:r>
          </a:p>
          <a:p>
            <a:r>
              <a:rPr lang="en-US" b="1" dirty="0">
                <a:latin typeface="Courier" pitchFamily="2" charset="0"/>
              </a:rPr>
              <a:t>else:</a:t>
            </a:r>
          </a:p>
          <a:p>
            <a:r>
              <a:rPr lang="en-US" b="1" dirty="0">
                <a:latin typeface="Courier" pitchFamily="2" charset="0"/>
              </a:rPr>
              <a:t>    print str(number)+" is not prime,"+" last test "+str(divisor)</a:t>
            </a:r>
          </a:p>
        </p:txBody>
      </p:sp>
    </p:spTree>
    <p:extLst>
      <p:ext uri="{BB962C8B-B14F-4D97-AF65-F5344CB8AC3E}">
        <p14:creationId xmlns:p14="http://schemas.microsoft.com/office/powerpoint/2010/main" val="107948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93629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Improve again</a:t>
            </a:r>
          </a:p>
          <a:p>
            <a:r>
              <a:rPr lang="en-US" b="1" dirty="0">
                <a:latin typeface="Courier" pitchFamily="2" charset="0"/>
              </a:rPr>
              <a:t>#!/</a:t>
            </a:r>
            <a:r>
              <a:rPr lang="en-US" b="1" dirty="0" err="1">
                <a:latin typeface="Courier" pitchFamily="2" charset="0"/>
              </a:rPr>
              <a:t>usr</a:t>
            </a:r>
            <a:r>
              <a:rPr lang="en-US" b="1" dirty="0">
                <a:latin typeface="Courier" pitchFamily="2" charset="0"/>
              </a:rPr>
              <a:t>/bin/env python</a:t>
            </a:r>
          </a:p>
          <a:p>
            <a:r>
              <a:rPr lang="en-US" b="1" dirty="0">
                <a:latin typeface="Courier" pitchFamily="2" charset="0"/>
              </a:rPr>
              <a:t># tests if integer (input through keyboard) is prime</a:t>
            </a:r>
          </a:p>
          <a:p>
            <a:r>
              <a:rPr lang="en-US" b="1" dirty="0">
                <a:latin typeface="Courier" pitchFamily="2" charset="0"/>
              </a:rPr>
              <a:t>number = int(</a:t>
            </a:r>
            <a:r>
              <a:rPr lang="en-US" b="1" dirty="0" err="1">
                <a:latin typeface="Courier" pitchFamily="2" charset="0"/>
              </a:rPr>
              <a:t>raw_input</a:t>
            </a:r>
            <a:r>
              <a:rPr lang="en-US" b="1" dirty="0">
                <a:latin typeface="Courier" pitchFamily="2" charset="0"/>
              </a:rPr>
              <a:t>("Enter an integer:\n"))</a:t>
            </a:r>
          </a:p>
          <a:p>
            <a:r>
              <a:rPr lang="en-US" b="1" dirty="0">
                <a:latin typeface="Courier" pitchFamily="2" charset="0"/>
              </a:rPr>
              <a:t># check all integers &gt;1 and &lt; the </a:t>
            </a:r>
            <a:r>
              <a:rPr lang="en-US" b="1" u="sng" dirty="0">
                <a:latin typeface="Courier" pitchFamily="2" charset="0"/>
              </a:rPr>
              <a:t>square root </a:t>
            </a:r>
            <a:r>
              <a:rPr lang="en-US" b="1" dirty="0">
                <a:latin typeface="Courier" pitchFamily="2" charset="0"/>
              </a:rPr>
              <a:t>of test integer</a:t>
            </a:r>
          </a:p>
          <a:p>
            <a:r>
              <a:rPr lang="en-US" b="1" dirty="0">
                <a:latin typeface="Courier" pitchFamily="2" charset="0"/>
              </a:rPr>
              <a:t># use a </a:t>
            </a:r>
            <a:r>
              <a:rPr lang="en-US" b="1" dirty="0" err="1">
                <a:latin typeface="Courier" pitchFamily="2" charset="0"/>
              </a:rPr>
              <a:t>boolean</a:t>
            </a:r>
            <a:r>
              <a:rPr lang="en-US" b="1" dirty="0">
                <a:latin typeface="Courier" pitchFamily="2" charset="0"/>
              </a:rPr>
              <a:t> named “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”, </a:t>
            </a:r>
            <a:r>
              <a:rPr lang="en-US" b="1" dirty="0" err="1">
                <a:latin typeface="Courier" pitchFamily="2" charset="0"/>
              </a:rPr>
              <a:t>startstrue</a:t>
            </a:r>
            <a:r>
              <a:rPr lang="en-US" b="1" dirty="0">
                <a:latin typeface="Courier" pitchFamily="2" charset="0"/>
              </a:rPr>
              <a:t> since 1 is prime</a:t>
            </a:r>
          </a:p>
          <a:p>
            <a:r>
              <a:rPr lang="en-US" b="1" dirty="0">
                <a:latin typeface="Courier" pitchFamily="2" charset="0"/>
              </a:rPr>
              <a:t># and remains true=1 until we find a divisor</a:t>
            </a:r>
          </a:p>
          <a:p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= True</a:t>
            </a:r>
          </a:p>
          <a:p>
            <a:r>
              <a:rPr lang="en-US" b="1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tstsqt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 = number**0.5</a:t>
            </a:r>
          </a:p>
          <a:p>
            <a:r>
              <a:rPr lang="en-US" b="1" dirty="0">
                <a:latin typeface="Courier" pitchFamily="2" charset="0"/>
              </a:rPr>
              <a:t>for divisor in range(2,number):</a:t>
            </a:r>
          </a:p>
          <a:p>
            <a:r>
              <a:rPr lang="en-US" b="1" dirty="0">
                <a:latin typeface="Courier" pitchFamily="2" charset="0"/>
              </a:rPr>
              <a:t>if </a:t>
            </a:r>
            <a:r>
              <a:rPr lang="en-US" b="1" dirty="0" err="1">
                <a:latin typeface="Courier" pitchFamily="2" charset="0"/>
              </a:rPr>
              <a:t>number%divisor</a:t>
            </a:r>
            <a:r>
              <a:rPr lang="en-US" b="1" dirty="0">
                <a:latin typeface="Courier" pitchFamily="2" charset="0"/>
              </a:rPr>
              <a:t> == 0:</a:t>
            </a:r>
          </a:p>
          <a:p>
            <a:r>
              <a:rPr lang="en-US" b="1" dirty="0">
                <a:latin typeface="Courier" pitchFamily="2" charset="0"/>
              </a:rPr>
              <a:t>        # number is not prime, set flag to false</a:t>
            </a:r>
          </a:p>
          <a:p>
            <a:r>
              <a:rPr lang="en-US" b="1" dirty="0">
                <a:latin typeface="Courier" pitchFamily="2" charset="0"/>
              </a:rPr>
              <a:t>       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= False</a:t>
            </a:r>
          </a:p>
          <a:p>
            <a:r>
              <a:rPr lang="en-US" b="1" dirty="0">
                <a:latin typeface="Courier" pitchFamily="2" charset="0"/>
              </a:rPr>
              <a:t>        print "Divides by "+str(divisor)</a:t>
            </a:r>
          </a:p>
          <a:p>
            <a:r>
              <a:rPr lang="en-US" b="1" dirty="0">
                <a:latin typeface="Courier" pitchFamily="2" charset="0"/>
              </a:rPr>
              <a:t># if no divisors have been found,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 is still true and number is prime</a:t>
            </a:r>
          </a:p>
          <a:p>
            <a:r>
              <a:rPr lang="en-US" b="1" dirty="0">
                <a:latin typeface="Courier" pitchFamily="2" charset="0"/>
              </a:rPr>
              <a:t>if </a:t>
            </a:r>
            <a:r>
              <a:rPr lang="en-US" b="1" dirty="0" err="1">
                <a:latin typeface="Courier" pitchFamily="2" charset="0"/>
              </a:rPr>
              <a:t>is_prime</a:t>
            </a:r>
            <a:r>
              <a:rPr lang="en-US" b="1" dirty="0">
                <a:latin typeface="Courier" pitchFamily="2" charset="0"/>
              </a:rPr>
              <a:t>:</a:t>
            </a:r>
          </a:p>
          <a:p>
            <a:r>
              <a:rPr lang="en-US" b="1" dirty="0">
                <a:latin typeface="Courier" pitchFamily="2" charset="0"/>
              </a:rPr>
              <a:t>    print str(number)+" is prime"+" last test "+str(divisor)</a:t>
            </a:r>
          </a:p>
          <a:p>
            <a:r>
              <a:rPr lang="en-US" b="1" dirty="0">
                <a:latin typeface="Courier" pitchFamily="2" charset="0"/>
              </a:rPr>
              <a:t>else:</a:t>
            </a:r>
          </a:p>
          <a:p>
            <a:r>
              <a:rPr lang="en-US" b="1" dirty="0">
                <a:latin typeface="Courier" pitchFamily="2" charset="0"/>
              </a:rPr>
              <a:t>    print str(number)+" is not prime"+" last test "+str(divisor)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4057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607195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Continue with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Modify your homework python script that calculates the average of 3 numbers to take the average of an unknown number of terms, ending the input with an empty string (&lt;CR&gt;).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Print out the number of terms in the average and its value.</a:t>
            </a:r>
          </a:p>
        </p:txBody>
      </p:sp>
    </p:spTree>
    <p:extLst>
      <p:ext uri="{BB962C8B-B14F-4D97-AF65-F5344CB8AC3E}">
        <p14:creationId xmlns:p14="http://schemas.microsoft.com/office/powerpoint/2010/main" val="382073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607195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Continue with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Modify your homework python script that calculates the average of 3 numbers to take the average of an unknown number of terms, ending the input with an empty string (&lt;CR&gt;).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Print out the number of terms in the average and its value.</a:t>
            </a:r>
          </a:p>
        </p:txBody>
      </p:sp>
    </p:spTree>
    <p:extLst>
      <p:ext uri="{BB962C8B-B14F-4D97-AF65-F5344CB8AC3E}">
        <p14:creationId xmlns:p14="http://schemas.microsoft.com/office/powerpoint/2010/main" val="49658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570DF3-323A-B641-BC4D-C84D70D0AEC7}"/>
              </a:ext>
            </a:extLst>
          </p:cNvPr>
          <p:cNvSpPr txBox="1"/>
          <p:nvPr/>
        </p:nvSpPr>
        <p:spPr>
          <a:xfrm>
            <a:off x="0" y="607195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Using modules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MATLAB one cannot put a number of subroutines in a file (a subroutine library), so if you are programming “properly” (each subroutine does one thing and well) you end up with a mess in your directory. But you can access the m-files from anywhere in the system as long as the path is set correctly.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cannot do this in python (at least not simply)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34851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44202</TotalTime>
  <Words>1998</Words>
  <Application>Microsoft Macintosh PowerPoint</Application>
  <PresentationFormat>On-screen Show (4:3)</PresentationFormat>
  <Paragraphs>241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</vt:lpstr>
      <vt:lpstr>News Gothic MT</vt:lpstr>
      <vt:lpstr>Papyrus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Robert Smalley Jr (rsmalley)</cp:lastModifiedBy>
  <cp:revision>1491</cp:revision>
  <dcterms:created xsi:type="dcterms:W3CDTF">2009-11-03T17:16:18Z</dcterms:created>
  <dcterms:modified xsi:type="dcterms:W3CDTF">2019-11-21T15:45:52Z</dcterms:modified>
  <cp:category/>
</cp:coreProperties>
</file>