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17"/>
  </p:notesMasterIdLst>
  <p:sldIdLst>
    <p:sldId id="1382" r:id="rId2"/>
    <p:sldId id="1396" r:id="rId3"/>
    <p:sldId id="1397" r:id="rId4"/>
    <p:sldId id="1402" r:id="rId5"/>
    <p:sldId id="1398" r:id="rId6"/>
    <p:sldId id="1383" r:id="rId7"/>
    <p:sldId id="1399" r:id="rId8"/>
    <p:sldId id="1384" r:id="rId9"/>
    <p:sldId id="1386" r:id="rId10"/>
    <p:sldId id="1387" r:id="rId11"/>
    <p:sldId id="1385" r:id="rId12"/>
    <p:sldId id="1388" r:id="rId13"/>
    <p:sldId id="1395" r:id="rId14"/>
    <p:sldId id="1389" r:id="rId15"/>
    <p:sldId id="140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4" autoAdjust="0"/>
    <p:restoredTop sz="88714" autoAdjust="0"/>
  </p:normalViewPr>
  <p:slideViewPr>
    <p:cSldViewPr snapToGrid="0">
      <p:cViewPr varScale="1">
        <p:scale>
          <a:sx n="102" d="100"/>
          <a:sy n="102" d="100"/>
        </p:scale>
        <p:origin x="8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A376A6-D3E5-4E07-B3F0-626681344BD3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4F01EE-C443-44D3-9EAE-71CAC902D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hello world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4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link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link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4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link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18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Pretty simple and straightforward.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Pretty simple and straightforward.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2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www.webopedia.com</a:t>
            </a:r>
            <a:r>
              <a:rPr lang="en-US" dirty="0"/>
              <a:t>/TERM/H/</a:t>
            </a:r>
            <a:r>
              <a:rPr lang="en-US" dirty="0" err="1"/>
              <a:t>high_level_language.html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www.webopedia.com</a:t>
            </a:r>
            <a:r>
              <a:rPr lang="en-US" dirty="0"/>
              <a:t>/TERM/H/</a:t>
            </a:r>
            <a:r>
              <a:rPr lang="en-US" dirty="0" err="1"/>
              <a:t>high_level_language.html</a:t>
            </a:r>
            <a:endParaRPr lang="en-US" dirty="0"/>
          </a:p>
          <a:p>
            <a:r>
              <a:rPr lang="en-US" dirty="0"/>
              <a:t>So far we have only used interpreted languages – shell, </a:t>
            </a:r>
            <a:r>
              <a:rPr lang="en-US" dirty="0" err="1"/>
              <a:t>matlab</a:t>
            </a:r>
            <a:r>
              <a:rPr lang="en-US" dirty="0"/>
              <a:t>, sac.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/wiki/General-</a:t>
            </a:r>
            <a:r>
              <a:rPr lang="en-US" dirty="0" err="1"/>
              <a:t>purpose_language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/wiki/Domain-</a:t>
            </a:r>
            <a:r>
              <a:rPr lang="en-US" dirty="0" err="1"/>
              <a:t>specific_language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3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this is handy for a use it once, one liner, it is not the best API.</a:t>
            </a:r>
          </a:p>
          <a:p>
            <a:r>
              <a:rPr lang="en-US" dirty="0"/>
              <a:t>This is an interactive interface, like the command window in Matlab.</a:t>
            </a:r>
          </a:p>
          <a:p>
            <a:r>
              <a:rPr lang="en-US" dirty="0"/>
              <a:t>It executes the commands as you type them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the script into a file makes it easier to debug as you don’t have to keep retyping everything and means you can run again without typing it all out again.</a:t>
            </a:r>
          </a:p>
          <a:p>
            <a:r>
              <a:rPr lang="en-US" dirty="0"/>
              <a:t>You are familiar with this concept from MATLAB.</a:t>
            </a:r>
          </a:p>
          <a:p>
            <a:r>
              <a:rPr lang="en-US" dirty="0"/>
              <a:t>Try naming the file </a:t>
            </a:r>
            <a:r>
              <a:rPr lang="en-US" dirty="0" err="1"/>
              <a:t>hello_world</a:t>
            </a:r>
            <a:r>
              <a:rPr lang="en-US" dirty="0"/>
              <a:t> (just copy with new name) – python still runs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5EEC8-D7C8-4688-A073-2CC0B8BECFCF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C82C-7BC1-4EA3-AC79-BDA77519A6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D7FED-780D-4452-B1F4-43107F077C23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6531A-BB3F-44D8-8C65-1B9BC6B99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E4E09-6FBE-4ACC-A950-DC5ACDDFF48B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18591-495D-4D96-94BF-9597B70F0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377E9-DC1B-45E8-9B55-F4515F5E050C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0A88F-6CBB-453D-A3C2-74CC66BEA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821BE-52E4-4689-B474-CBD81C6C3D15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57F9A-FF8A-4100-9B42-8E71504B1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17D49-507B-4DF8-911D-E78FB403848F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50FC-908B-48FB-B452-A12F83B826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71E78-C563-43BD-BAE2-0D5525E0069E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7BAA-2CAA-4AE1-9716-2C2A9DC317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01B06-7AA7-4450-A9F6-632A439CDF3B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37174-D385-47DD-8DF2-9AD4B85C40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6EAEC-E3BF-466B-8FA6-588919D385BC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64E1-1AE7-4BAC-9A39-CA063E714C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BB435-8F3A-4190-9B85-3BD587BC7789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91C1B-EF7A-42E6-ABAC-5D08E6C41F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F324-6661-4879-8251-DDC0BF2C0F5F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3F21-4C82-4ED0-8508-218714D3C6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gh-level_programming_langu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stibe.de/2013-01-20-a-python-primer-for-matlab-user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153742"/>
            <a:ext cx="91163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Papyrus"/>
                <a:cs typeface="Papyrus"/>
              </a:rPr>
              <a:t>CERI-7104/CIVL-8126 Data Analysis in Geophysics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2800" b="1" dirty="0">
                <a:latin typeface="Papyrus"/>
              </a:rPr>
              <a:t>Introduction to PYTHON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2800" b="1" dirty="0">
                <a:latin typeface="Papyrus"/>
              </a:rPr>
              <a:t>Lab – 24</a:t>
            </a:r>
            <a:r>
              <a:rPr lang="en-US" sz="2800" b="1">
                <a:latin typeface="Papyrus"/>
              </a:rPr>
              <a:t>, 11/19/19</a:t>
            </a:r>
            <a:endParaRPr lang="en-US" sz="2800" b="1" dirty="0">
              <a:latin typeface="Papyrus"/>
            </a:endParaRP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2800" b="1" dirty="0">
                <a:latin typeface="Papyrus"/>
              </a:rPr>
              <a:t>Python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2800" b="1" dirty="0">
                <a:latin typeface="Papyrus"/>
              </a:rPr>
              <a:t>Command line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2800" b="1" dirty="0">
                <a:latin typeface="Papyrus"/>
              </a:rPr>
              <a:t>Interactive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2800" b="1" dirty="0">
                <a:latin typeface="Papyrus"/>
              </a:rPr>
              <a:t>Idle</a:t>
            </a:r>
          </a:p>
          <a:p>
            <a:pPr algn="ctr">
              <a:defRPr/>
            </a:pPr>
            <a:r>
              <a:rPr lang="en-US" sz="2800" b="1" dirty="0">
                <a:latin typeface="Papyrus"/>
              </a:rPr>
              <a:t>(integrated development environment for Python)</a:t>
            </a:r>
          </a:p>
          <a:p>
            <a:pPr algn="ctr">
              <a:defRPr/>
            </a:pPr>
            <a:endParaRPr lang="en-US" sz="2800" b="1" dirty="0">
              <a:latin typeface="Papyrus"/>
            </a:endParaRPr>
          </a:p>
          <a:p>
            <a:pPr algn="ctr">
              <a:defRPr/>
            </a:pPr>
            <a:r>
              <a:rPr lang="en-US" sz="2800" b="1" dirty="0">
                <a:latin typeface="Papyrus"/>
              </a:rPr>
              <a:t>google </a:t>
            </a:r>
            <a:r>
              <a:rPr lang="en-US" sz="2800" b="1" dirty="0" err="1">
                <a:latin typeface="Papyrus"/>
              </a:rPr>
              <a:t>colab</a:t>
            </a:r>
            <a:endParaRPr lang="en-US" sz="2800" b="1" dirty="0">
              <a:latin typeface="Papyrus"/>
            </a:endParaRPr>
          </a:p>
          <a:p>
            <a:pPr algn="ctr">
              <a:defRPr/>
            </a:pPr>
            <a:r>
              <a:rPr lang="en-US" sz="2800" b="1" dirty="0">
                <a:latin typeface="Papyrus"/>
              </a:rPr>
              <a:t>(based on </a:t>
            </a:r>
            <a:r>
              <a:rPr lang="en-US" sz="2800" b="1" dirty="0" err="1">
                <a:latin typeface="Papyrus"/>
              </a:rPr>
              <a:t>Jupyter</a:t>
            </a:r>
            <a:r>
              <a:rPr lang="en-US" sz="2800" b="1" dirty="0">
                <a:latin typeface="Papyrus"/>
              </a:rPr>
              <a:t> Notebooks)</a:t>
            </a:r>
          </a:p>
        </p:txBody>
      </p:sp>
    </p:spTree>
    <p:extLst>
      <p:ext uri="{BB962C8B-B14F-4D97-AF65-F5344CB8AC3E}">
        <p14:creationId xmlns:p14="http://schemas.microsoft.com/office/powerpoint/2010/main" val="34840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41008"/>
            <a:ext cx="91163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Papyrus"/>
                <a:cs typeface="Papyrus"/>
              </a:rPr>
              <a:t>Your 3</a:t>
            </a:r>
            <a:r>
              <a:rPr lang="en-US" sz="3000" b="1" baseline="30000" dirty="0">
                <a:latin typeface="Papyrus"/>
                <a:cs typeface="Papyrus"/>
              </a:rPr>
              <a:t>rd</a:t>
            </a:r>
            <a:r>
              <a:rPr lang="en-US" sz="3000" b="1" dirty="0">
                <a:latin typeface="Papyrus"/>
                <a:cs typeface="Papyrus"/>
              </a:rPr>
              <a:t> python program, and 3</a:t>
            </a:r>
            <a:r>
              <a:rPr lang="en-US" sz="3000" b="1" baseline="30000" dirty="0">
                <a:latin typeface="Papyrus"/>
                <a:cs typeface="Papyrus"/>
              </a:rPr>
              <a:t>rd</a:t>
            </a:r>
            <a:r>
              <a:rPr lang="en-US" sz="3000" b="1" dirty="0">
                <a:latin typeface="Papyrus"/>
                <a:cs typeface="Papyrus"/>
              </a:rPr>
              <a:t> way to run python.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000" b="1" dirty="0">
                <a:latin typeface="Papyrus"/>
              </a:rPr>
              <a:t>From the terminal, execute the program IDLE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>
              <a:defRPr/>
            </a:pPr>
            <a:r>
              <a:rPr lang="en-US" sz="3000" b="1" dirty="0">
                <a:latin typeface="Courier" pitchFamily="2" charset="0"/>
              </a:rPr>
              <a:t>idle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  <a:cs typeface="Papyrus"/>
              </a:rPr>
              <a:t>You will see a new window in which you can type python commands</a:t>
            </a:r>
            <a:endParaRPr lang="en-US" sz="3200" b="1" dirty="0">
              <a:latin typeface="Papyru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F82F1-D599-444F-A957-D8202869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66" y="3682652"/>
            <a:ext cx="6010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8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461F33-AEFC-E540-8583-5C08BDE55232}"/>
              </a:ext>
            </a:extLst>
          </p:cNvPr>
          <p:cNvSpPr/>
          <p:nvPr/>
        </p:nvSpPr>
        <p:spPr>
          <a:xfrm>
            <a:off x="0" y="11908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20B0602040200020303" pitchFamily="34" charset="77"/>
              </a:rPr>
              <a:t>IDLE is an integrated development environment for Python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latin typeface="Papyrus" panose="020B0602040200020303" pitchFamily="34" charset="77"/>
              </a:rPr>
              <a:t>IDLE has 2 main window types, </a:t>
            </a:r>
          </a:p>
          <a:p>
            <a:pPr algn="ctr"/>
            <a:r>
              <a:rPr lang="en-US" sz="3600" b="1" dirty="0">
                <a:latin typeface="Papyrus" panose="020B0602040200020303" pitchFamily="34" charset="77"/>
              </a:rPr>
              <a:t>• the Shell window (last slide, has colorizing of code, input, output, &amp; error messages) </a:t>
            </a:r>
          </a:p>
          <a:p>
            <a:pPr algn="ctr"/>
            <a:r>
              <a:rPr lang="en-US" sz="3600" b="1" dirty="0">
                <a:latin typeface="Papyrus" panose="020B0602040200020303" pitchFamily="34" charset="77"/>
              </a:rPr>
              <a:t>• the Editor window (has colorizing, smart indent, call tips, auto completion, and other features). It is possible to have multiple editor windows simultaneously.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2600" b="1" dirty="0">
                <a:latin typeface="Courier" pitchFamily="2" charset="0"/>
              </a:rPr>
              <a:t>https://docs.python.org/2/library/idle.html</a:t>
            </a: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for table of contents</a:t>
            </a:r>
          </a:p>
          <a:p>
            <a:pPr algn="ctr"/>
            <a:r>
              <a:rPr lang="en-US" sz="2600" b="1" dirty="0">
                <a:latin typeface="Courier" pitchFamily="2" charset="0"/>
              </a:rPr>
              <a:t>https://</a:t>
            </a:r>
            <a:r>
              <a:rPr lang="en-US" sz="2600" b="1" dirty="0" err="1">
                <a:latin typeface="Courier" pitchFamily="2" charset="0"/>
              </a:rPr>
              <a:t>docs.python.org</a:t>
            </a:r>
            <a:r>
              <a:rPr lang="en-US" sz="2600" b="1" dirty="0">
                <a:latin typeface="Courier" pitchFamily="2" charset="0"/>
              </a:rPr>
              <a:t>/2/</a:t>
            </a:r>
            <a:r>
              <a:rPr lang="en-US" sz="2600" b="1" dirty="0" err="1">
                <a:latin typeface="Courier" pitchFamily="2" charset="0"/>
              </a:rPr>
              <a:t>contents.html</a:t>
            </a:r>
            <a:endParaRPr lang="en-US" sz="2600" b="1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5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461F33-AEFC-E540-8583-5C08BDE55232}"/>
              </a:ext>
            </a:extLst>
          </p:cNvPr>
          <p:cNvSpPr/>
          <p:nvPr/>
        </p:nvSpPr>
        <p:spPr>
          <a:xfrm>
            <a:off x="0" y="71336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20B0602040200020303" pitchFamily="34" charset="77"/>
              </a:rPr>
              <a:t>Open an  IDLE editor window and enter the hello world print statement.</a:t>
            </a:r>
          </a:p>
          <a:p>
            <a:pPr algn="ctr"/>
            <a:endParaRPr lang="en-US" sz="3600" b="1" dirty="0"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latin typeface="Papyrus" panose="020B0602040200020303" pitchFamily="34" charset="77"/>
              </a:rPr>
              <a:t>Use the run menu to run it (result comes out in shell window).</a:t>
            </a:r>
          </a:p>
          <a:p>
            <a:pPr algn="ctr"/>
            <a:endParaRPr lang="en-US" sz="3600" b="1" dirty="0"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latin typeface="Papyrus" panose="020B0602040200020303" pitchFamily="34" charset="77"/>
              </a:rPr>
              <a:t>Save the script that is in the editor window (this will save files as </a:t>
            </a:r>
            <a:r>
              <a:rPr lang="en-US" sz="3600" b="1" dirty="0">
                <a:latin typeface="Courier" pitchFamily="2" charset="0"/>
              </a:rPr>
              <a:t>.</a:t>
            </a:r>
            <a:r>
              <a:rPr lang="en-US" sz="3600" b="1" dirty="0" err="1">
                <a:latin typeface="Courier" pitchFamily="2" charset="0"/>
              </a:rPr>
              <a:t>py</a:t>
            </a:r>
            <a:r>
              <a:rPr lang="en-US" sz="3600" b="1" dirty="0">
                <a:latin typeface="Papyrus" panose="020B0602040200020303" pitchFamily="34" charset="77"/>
              </a:rPr>
              <a:t>, </a:t>
            </a:r>
            <a:r>
              <a:rPr lang="en-US" sz="3600" b="1" dirty="0">
                <a:latin typeface="Courier" pitchFamily="2" charset="0"/>
              </a:rPr>
              <a:t>.</a:t>
            </a:r>
            <a:r>
              <a:rPr lang="en-US" sz="3600" b="1" dirty="0" err="1">
                <a:latin typeface="Courier" pitchFamily="2" charset="0"/>
              </a:rPr>
              <a:t>pyw</a:t>
            </a:r>
            <a:r>
              <a:rPr lang="en-US" sz="3600" b="1" dirty="0">
                <a:latin typeface="Papyrus" panose="020B0602040200020303" pitchFamily="34" charset="77"/>
              </a:rPr>
              <a:t>, </a:t>
            </a:r>
            <a:r>
              <a:rPr lang="en-US" sz="3600" b="1" dirty="0">
                <a:latin typeface="Courier" pitchFamily="2" charset="0"/>
              </a:rPr>
              <a:t>.txt</a:t>
            </a:r>
            <a:r>
              <a:rPr lang="en-US" sz="3600" b="1" dirty="0">
                <a:latin typeface="Papyrus" panose="020B0602040200020303" pitchFamily="34" charset="77"/>
              </a:rPr>
              <a:t>, or anything you want for the extension using </a:t>
            </a:r>
            <a:r>
              <a:rPr lang="en-US" sz="3600" b="1" dirty="0">
                <a:latin typeface="Courier" pitchFamily="2" charset="0"/>
              </a:rPr>
              <a:t>all files()</a:t>
            </a:r>
            <a:r>
              <a:rPr lang="en-US" sz="3600" b="1" dirty="0">
                <a:latin typeface="Papyrus" panose="020B0602040200020303" pitchFamily="34" charset="77"/>
              </a:rPr>
              <a:t>. </a:t>
            </a:r>
            <a:endParaRPr lang="en-US" b="1" dirty="0"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4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461F33-AEFC-E540-8583-5C08BDE55232}"/>
              </a:ext>
            </a:extLst>
          </p:cNvPr>
          <p:cNvSpPr/>
          <p:nvPr/>
        </p:nvSpPr>
        <p:spPr>
          <a:xfrm>
            <a:off x="0" y="263911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Papyrus"/>
                <a:cs typeface="Papyrus"/>
              </a:rPr>
              <a:t>Your 4</a:t>
            </a:r>
            <a:r>
              <a:rPr lang="en-US" sz="3600" b="1" baseline="30000" dirty="0">
                <a:latin typeface="Papyrus"/>
                <a:cs typeface="Papyrus"/>
              </a:rPr>
              <a:t>th</a:t>
            </a:r>
            <a:r>
              <a:rPr lang="en-US" sz="3600" b="1" dirty="0">
                <a:latin typeface="Papyrus"/>
                <a:cs typeface="Papyrus"/>
              </a:rPr>
              <a:t> python program, and 4</a:t>
            </a:r>
            <a:r>
              <a:rPr lang="en-US" sz="3600" b="1" baseline="30000" dirty="0">
                <a:latin typeface="Papyrus"/>
                <a:cs typeface="Papyrus"/>
              </a:rPr>
              <a:t>th</a:t>
            </a:r>
            <a:r>
              <a:rPr lang="en-US" sz="3600" b="1" dirty="0">
                <a:latin typeface="Papyrus"/>
                <a:cs typeface="Papyrus"/>
              </a:rPr>
              <a:t> way to run python.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600" b="1" dirty="0">
                <a:latin typeface="Papyrus"/>
              </a:rPr>
              <a:t>Using Notebooks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600" b="1" dirty="0">
                <a:latin typeface="Papyrus"/>
              </a:rPr>
              <a:t>Installing a bit complicated or you need to have admin privileges.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600" b="1" dirty="0">
                <a:latin typeface="Papyrus"/>
              </a:rPr>
              <a:t>But there is a cloud solution (that includes access to GPUs)</a:t>
            </a:r>
          </a:p>
          <a:p>
            <a:pPr algn="ctr">
              <a:defRPr/>
            </a:pPr>
            <a:endParaRPr lang="en-US" sz="3600" b="1" dirty="0">
              <a:latin typeface="Papyrus"/>
            </a:endParaRPr>
          </a:p>
          <a:p>
            <a:pPr algn="ctr">
              <a:defRPr/>
            </a:pPr>
            <a:r>
              <a:rPr lang="en-US" sz="3600" b="1" dirty="0">
                <a:latin typeface="Papyrus"/>
              </a:rPr>
              <a:t>Google </a:t>
            </a:r>
            <a:r>
              <a:rPr lang="en-US" sz="3600" b="1" dirty="0" err="1">
                <a:latin typeface="Papyrus"/>
              </a:rPr>
              <a:t>Colab</a:t>
            </a:r>
            <a:endParaRPr lang="en-US" sz="3600" b="1" dirty="0"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91624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70DF3-323A-B641-BC4D-C84D70D0AEC7}"/>
              </a:ext>
            </a:extLst>
          </p:cNvPr>
          <p:cNvSpPr txBox="1"/>
          <p:nvPr/>
        </p:nvSpPr>
        <p:spPr>
          <a:xfrm>
            <a:off x="0" y="-4244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Look at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 err="1">
                <a:latin typeface="Courier" pitchFamily="2" charset="0"/>
              </a:rPr>
              <a:t>average.py</a:t>
            </a:r>
            <a:endParaRPr lang="en-US" sz="3200" b="1" dirty="0">
              <a:latin typeface="Courier" pitchFamily="2" charset="0"/>
            </a:endParaRP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Introduce command “</a:t>
            </a:r>
            <a:r>
              <a:rPr lang="en-US" sz="3200" b="1" dirty="0" err="1">
                <a:latin typeface="Papyrus" panose="020B0602040200020303" pitchFamily="34" charset="77"/>
              </a:rPr>
              <a:t>raw_input</a:t>
            </a:r>
            <a:r>
              <a:rPr lang="en-US" sz="3200" b="1" dirty="0">
                <a:latin typeface="Papyrus" panose="020B0602040200020303" pitchFamily="34" charset="77"/>
              </a:rPr>
              <a:t>” to read something from terminal. ”</a:t>
            </a:r>
            <a:r>
              <a:rPr lang="en-US" sz="3200" b="1" dirty="0" err="1">
                <a:latin typeface="Papyrus" panose="020B0602040200020303" pitchFamily="34" charset="77"/>
              </a:rPr>
              <a:t>raw_input</a:t>
            </a:r>
            <a:r>
              <a:rPr lang="en-US" sz="3200" b="1" dirty="0">
                <a:latin typeface="Papyrus" panose="020B0602040200020303" pitchFamily="34" charset="77"/>
              </a:rPr>
              <a:t>” can put up a prompt, and it returns string, so you need to convert to the input to an appropriate type of number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Note that, unlike MATLAB, python does not print stuff out “automatically”, there is no equivalent to leaving the “;” off the end in MATLAB.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You have to print explicitly.</a:t>
            </a:r>
          </a:p>
        </p:txBody>
      </p:sp>
    </p:spTree>
    <p:extLst>
      <p:ext uri="{BB962C8B-B14F-4D97-AF65-F5344CB8AC3E}">
        <p14:creationId xmlns:p14="http://schemas.microsoft.com/office/powerpoint/2010/main" val="277757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70DF3-323A-B641-BC4D-C84D70D0AEC7}"/>
              </a:ext>
            </a:extLst>
          </p:cNvPr>
          <p:cNvSpPr txBox="1"/>
          <p:nvPr/>
        </p:nvSpPr>
        <p:spPr>
          <a:xfrm>
            <a:off x="0" y="30999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Look at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 err="1">
                <a:latin typeface="Courier" pitchFamily="2" charset="0"/>
              </a:rPr>
              <a:t>perfect_square.py</a:t>
            </a:r>
            <a:endParaRPr lang="en-US" sz="3200" b="1" dirty="0">
              <a:latin typeface="Courier" pitchFamily="2" charset="0"/>
            </a:endParaRP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Introduces for loop and if statements.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Notice for and if statements end with “:”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Notice indenting – this is a “feature” of python, code blocks are defined by indentation.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Also notice, there is no explicit end to a code block, it ends by reducing the indentation by one (or more).</a:t>
            </a: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You can indent by whatever size you want (1 or more) but have to keep it the same.</a:t>
            </a:r>
          </a:p>
        </p:txBody>
      </p:sp>
    </p:spTree>
    <p:extLst>
      <p:ext uri="{BB962C8B-B14F-4D97-AF65-F5344CB8AC3E}">
        <p14:creationId xmlns:p14="http://schemas.microsoft.com/office/powerpoint/2010/main" val="212949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41008"/>
            <a:ext cx="911630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Papyrus"/>
                <a:cs typeface="Papyrus"/>
              </a:rPr>
              <a:t>Python is a ”high” level language.</a:t>
            </a:r>
          </a:p>
          <a:p>
            <a:pPr algn="ctr">
              <a:defRPr/>
            </a:pPr>
            <a:r>
              <a:rPr lang="en-US" sz="3200" b="1" dirty="0">
                <a:latin typeface="Papyrus"/>
                <a:cs typeface="Papyrus"/>
                <a:hlinkClick r:id="rId3"/>
              </a:rPr>
              <a:t>https://en.wikipedia.org/wiki/High-level_programming_language</a:t>
            </a:r>
            <a:endParaRPr lang="en-US" sz="3200" b="1" dirty="0">
              <a:latin typeface="Papyrus"/>
              <a:cs typeface="Papyrus"/>
            </a:endParaRPr>
          </a:p>
          <a:p>
            <a:pPr algn="ctr">
              <a:defRPr/>
            </a:pPr>
            <a:endParaRPr lang="en-US" b="1" dirty="0">
              <a:latin typeface="Papyrus"/>
              <a:cs typeface="Papyrus"/>
            </a:endParaRPr>
          </a:p>
          <a:p>
            <a:pPr>
              <a:defRPr/>
            </a:pPr>
            <a:r>
              <a:rPr lang="en-US" sz="3200" b="1" dirty="0">
                <a:latin typeface="Papyrus" panose="020B0602040200020303" pitchFamily="34" charset="77"/>
              </a:rPr>
              <a:t>A high-level language (HLL) is a programming language that enables programmers to write programs that are more or less independent of a particular type of computer. Such languages are considered high-level because they are closer to human languages and further</a:t>
            </a:r>
          </a:p>
          <a:p>
            <a:pPr>
              <a:defRPr/>
            </a:pPr>
            <a:r>
              <a:rPr lang="en-US" sz="3200" b="1" dirty="0">
                <a:latin typeface="Papyrus" panose="020B0602040200020303" pitchFamily="34" charset="77"/>
              </a:rPr>
              <a:t>from machine languages, which</a:t>
            </a:r>
          </a:p>
          <a:p>
            <a:pPr>
              <a:defRPr/>
            </a:pPr>
            <a:r>
              <a:rPr lang="en-US" sz="3200" b="1" dirty="0">
                <a:latin typeface="Papyrus" panose="020B0602040200020303" pitchFamily="34" charset="77"/>
              </a:rPr>
              <a:t>are known as low-level</a:t>
            </a:r>
          </a:p>
          <a:p>
            <a:pPr>
              <a:defRPr/>
            </a:pPr>
            <a:r>
              <a:rPr lang="en-US" sz="3200" b="1" dirty="0">
                <a:latin typeface="Papyrus" panose="020B0602040200020303" pitchFamily="34" charset="77"/>
              </a:rPr>
              <a:t>languages (LLL).</a:t>
            </a:r>
            <a:endParaRPr lang="en-US" sz="3000" b="1" dirty="0">
              <a:latin typeface="Papyrus" panose="020B0602040200020303" pitchFamily="34" charset="77"/>
            </a:endParaRPr>
          </a:p>
        </p:txBody>
      </p:sp>
      <p:pic>
        <p:nvPicPr>
          <p:cNvPr id="1026" name="Picture 2" descr="High Level Language">
            <a:extLst>
              <a:ext uri="{FF2B5EF4-FFF2-40B4-BE49-F238E27FC236}">
                <a16:creationId xmlns:a16="http://schemas.microsoft.com/office/drawing/2014/main" id="{6947A756-93A4-C343-9F97-877CA9F9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72" y="4184208"/>
            <a:ext cx="372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9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417214"/>
            <a:ext cx="91163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Advantages of High-Level Languages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main advantage of HLLs over </a:t>
            </a:r>
            <a:r>
              <a:rPr lang="en-US" sz="3200" b="1" dirty="0" err="1">
                <a:latin typeface="Papyrus" panose="020B0602040200020303" pitchFamily="34" charset="77"/>
              </a:rPr>
              <a:t>LLLx</a:t>
            </a:r>
            <a:r>
              <a:rPr lang="en-US" sz="3200" b="1" dirty="0">
                <a:latin typeface="Papyrus" panose="020B0602040200020303" pitchFamily="34" charset="77"/>
              </a:rPr>
              <a:t> is that HLLs are easier to read, write, and maintain. Ultimately, programs written in a HLL must be translated into machine language by a </a:t>
            </a:r>
            <a:r>
              <a:rPr lang="en-US" sz="3200" b="1" u="sng" dirty="0">
                <a:latin typeface="Papyrus" panose="020B0602040200020303" pitchFamily="34" charset="77"/>
              </a:rPr>
              <a:t>compiler</a:t>
            </a:r>
            <a:r>
              <a:rPr lang="en-US" sz="3200" b="1" dirty="0">
                <a:latin typeface="Papyrus" panose="020B0602040200020303" pitchFamily="34" charset="77"/>
              </a:rPr>
              <a:t> or </a:t>
            </a:r>
            <a:r>
              <a:rPr lang="en-US" sz="3200" b="1" u="sng" dirty="0">
                <a:latin typeface="Papyrus" panose="020B0602040200020303" pitchFamily="34" charset="77"/>
              </a:rPr>
              <a:t>interpreter</a:t>
            </a:r>
            <a:r>
              <a:rPr lang="en-US" sz="3200" b="1" dirty="0">
                <a:latin typeface="Papyrus" panose="020B0602040200020303" pitchFamily="34" charset="77"/>
              </a:rPr>
              <a:t>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first high-level programming languages were designed in the 1950s (</a:t>
            </a:r>
            <a:r>
              <a:rPr lang="en-US" sz="3200" b="1" dirty="0" err="1">
                <a:latin typeface="Papyrus" panose="020B0602040200020303" pitchFamily="34" charset="77"/>
              </a:rPr>
              <a:t>eg.</a:t>
            </a:r>
            <a:r>
              <a:rPr lang="en-US" sz="3200" b="1" dirty="0">
                <a:latin typeface="Papyrus" panose="020B0602040200020303" pitchFamily="34" charset="77"/>
              </a:rPr>
              <a:t> FORTRAN, COBOL).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Now there are dozens of different languages.</a:t>
            </a:r>
            <a:endParaRPr lang="en-US" sz="3000" b="1" dirty="0"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309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129116"/>
            <a:ext cx="91163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In addition to being a HLL, Python is also a </a:t>
            </a:r>
            <a:r>
              <a:rPr lang="en-US" sz="3200" b="1" u="sng" dirty="0">
                <a:latin typeface="Papyrus" panose="020B0602040200020303" pitchFamily="34" charset="77"/>
              </a:rPr>
              <a:t>general-purpose</a:t>
            </a:r>
            <a:r>
              <a:rPr lang="en-US" sz="3200" b="1" dirty="0">
                <a:latin typeface="Papyrus" panose="020B0602040200020303" pitchFamily="34" charset="77"/>
              </a:rPr>
              <a:t> computer language.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A general-purpose language is a computer language that is broadly applicable across application domains and lacks specialized features for any particular domain. It is similar to all-purpose flour, you can use it to bake anything acceptably. (e.g. C, Python).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A domain-specific language (DSL) is a computer language specialized to a particular application domain. Is like bread flour for better bread and cake flour for better cake. (e.g. Fortran, Matlab).</a:t>
            </a:r>
          </a:p>
        </p:txBody>
      </p:sp>
    </p:spTree>
    <p:extLst>
      <p:ext uri="{BB962C8B-B14F-4D97-AF65-F5344CB8AC3E}">
        <p14:creationId xmlns:p14="http://schemas.microsoft.com/office/powerpoint/2010/main" val="345559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1110393"/>
            <a:ext cx="91163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hlinkClick r:id="rId3"/>
              </a:rPr>
              <a:t>A Python Primer for Matlab Users</a:t>
            </a:r>
            <a:endParaRPr lang="en-US" sz="3200" b="1" dirty="0"/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This gives an overview of the differences between MATLAB and PYTHON.</a:t>
            </a:r>
          </a:p>
        </p:txBody>
      </p:sp>
    </p:spTree>
    <p:extLst>
      <p:ext uri="{BB962C8B-B14F-4D97-AF65-F5344CB8AC3E}">
        <p14:creationId xmlns:p14="http://schemas.microsoft.com/office/powerpoint/2010/main" val="81142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11477"/>
            <a:ext cx="911630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Papyrus"/>
              </a:rPr>
              <a:t>Python is an object-oriented language.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Everything in Python is an “object”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We are more or less going to ignore this “feature” initially by going straight to simple number crunching.</a:t>
            </a:r>
          </a:p>
          <a:p>
            <a:pPr algn="ctr">
              <a:defRPr/>
            </a:pPr>
            <a:endParaRPr lang="en-US" sz="3000" b="1" dirty="0">
              <a:latin typeface="Courier" pitchFamily="2" charset="0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Python has all the standard data types and arithmetic operations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Integers (no decimal point), floating point (decimal point &amp; sci notation), strings (in quotes)</a:t>
            </a:r>
          </a:p>
          <a:p>
            <a:pPr algn="ctr">
              <a:defRPr/>
            </a:pPr>
            <a:endParaRPr lang="en-US" sz="3200" b="1" dirty="0">
              <a:latin typeface="Papyrus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+, -, *, /, ** (exponentiation), % (modulo divide)</a:t>
            </a:r>
          </a:p>
        </p:txBody>
      </p:sp>
    </p:spTree>
    <p:extLst>
      <p:ext uri="{BB962C8B-B14F-4D97-AF65-F5344CB8AC3E}">
        <p14:creationId xmlns:p14="http://schemas.microsoft.com/office/powerpoint/2010/main" val="201895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181957"/>
            <a:ext cx="91163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Papyrus"/>
              </a:rPr>
              <a:t>There are 2 modes to run python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• Interactive</a:t>
            </a:r>
          </a:p>
          <a:p>
            <a:pPr algn="ctr">
              <a:defRPr/>
            </a:pPr>
            <a:r>
              <a:rPr lang="en-US" b="1" dirty="0">
                <a:latin typeface="Papyrus"/>
              </a:rPr>
              <a:t>&amp;</a:t>
            </a: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• Script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We will start with the famous “hello world” program.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see</a:t>
            </a:r>
          </a:p>
          <a:p>
            <a:pPr algn="ctr">
              <a:defRPr/>
            </a:pPr>
            <a:endParaRPr lang="en-US" b="1" dirty="0">
              <a:latin typeface="Courier" pitchFamily="2" charset="0"/>
            </a:endParaRPr>
          </a:p>
          <a:p>
            <a:pPr algn="ctr">
              <a:defRPr/>
            </a:pPr>
            <a:r>
              <a:rPr lang="en-US" sz="3000" b="1" dirty="0">
                <a:latin typeface="Courier" pitchFamily="2" charset="0"/>
              </a:rPr>
              <a:t>https://www.smart-jokes.org/programmer-evolution.html</a:t>
            </a:r>
          </a:p>
          <a:p>
            <a:pPr algn="ctr">
              <a:defRPr/>
            </a:pPr>
            <a:endParaRPr lang="en-US" b="1" dirty="0">
              <a:latin typeface="Courier" pitchFamily="2" charset="0"/>
            </a:endParaRPr>
          </a:p>
          <a:p>
            <a:pPr algn="ctr">
              <a:defRPr/>
            </a:pPr>
            <a:r>
              <a:rPr lang="en-US" sz="3000" b="1" dirty="0">
                <a:latin typeface="Papyrus" panose="020B0602040200020303" pitchFamily="34" charset="77"/>
              </a:rPr>
              <a:t>And</a:t>
            </a:r>
          </a:p>
          <a:p>
            <a:pPr algn="ctr">
              <a:defRPr/>
            </a:pPr>
            <a:r>
              <a:rPr lang="en-US" sz="3000" b="1" dirty="0">
                <a:latin typeface="Courier" pitchFamily="2" charset="0"/>
              </a:rPr>
              <a:t>http://</a:t>
            </a:r>
            <a:r>
              <a:rPr lang="en-US" sz="3000" b="1" dirty="0" err="1">
                <a:latin typeface="Courier" pitchFamily="2" charset="0"/>
              </a:rPr>
              <a:t>helloworldcollection.de</a:t>
            </a:r>
            <a:r>
              <a:rPr lang="en-US" sz="3000" b="1" dirty="0">
                <a:latin typeface="Courier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2670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41008"/>
            <a:ext cx="911630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Papyrus"/>
                <a:cs typeface="Papyrus"/>
              </a:rPr>
              <a:t>Your 1</a:t>
            </a:r>
            <a:r>
              <a:rPr lang="en-US" sz="3000" b="1" baseline="30000" dirty="0">
                <a:latin typeface="Papyrus"/>
                <a:cs typeface="Papyrus"/>
              </a:rPr>
              <a:t>st</a:t>
            </a:r>
            <a:r>
              <a:rPr lang="en-US" sz="3000" b="1" dirty="0">
                <a:latin typeface="Papyrus"/>
                <a:cs typeface="Papyrus"/>
              </a:rPr>
              <a:t> python program, and 1</a:t>
            </a:r>
            <a:r>
              <a:rPr lang="en-US" sz="3000" b="1" baseline="30000" dirty="0">
                <a:latin typeface="Papyrus"/>
                <a:cs typeface="Papyrus"/>
              </a:rPr>
              <a:t>st</a:t>
            </a:r>
            <a:r>
              <a:rPr lang="en-US" sz="3000" b="1" dirty="0">
                <a:latin typeface="Papyrus"/>
                <a:cs typeface="Papyrus"/>
              </a:rPr>
              <a:t> way to run python.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000" b="1" dirty="0">
                <a:latin typeface="Papyrus"/>
              </a:rPr>
              <a:t>From the </a:t>
            </a:r>
            <a:r>
              <a:rPr lang="en-US" sz="3000" b="1" u="sng" dirty="0">
                <a:latin typeface="Papyrus"/>
              </a:rPr>
              <a:t>terminal</a:t>
            </a:r>
            <a:r>
              <a:rPr lang="en-US" sz="3000" b="1" dirty="0">
                <a:latin typeface="Papyrus"/>
              </a:rPr>
              <a:t> run python in interactive mode </a:t>
            </a:r>
            <a:endParaRPr lang="en-US" b="1" dirty="0">
              <a:latin typeface="Papyrus"/>
            </a:endParaRPr>
          </a:p>
          <a:p>
            <a:pPr>
              <a:defRPr/>
            </a:pPr>
            <a:r>
              <a:rPr lang="en-US" sz="3000" b="1" dirty="0">
                <a:latin typeface="Courier" pitchFamily="2" charset="0"/>
              </a:rPr>
              <a:t>python</a:t>
            </a:r>
          </a:p>
          <a:p>
            <a:pPr algn="ctr">
              <a:defRPr/>
            </a:pPr>
            <a:endParaRPr lang="en-US" b="1" dirty="0">
              <a:latin typeface="Papyrus" panose="020B0602040200020303" pitchFamily="34" charset="77"/>
            </a:endParaRPr>
          </a:p>
          <a:p>
            <a:pPr algn="ctr">
              <a:defRPr/>
            </a:pPr>
            <a:r>
              <a:rPr lang="en-US" sz="3200" b="1" dirty="0">
                <a:latin typeface="Papyrus" panose="020B0602040200020303" pitchFamily="34" charset="77"/>
              </a:rPr>
              <a:t>It will print out some junk and then the python prompt ‘</a:t>
            </a:r>
            <a:r>
              <a:rPr lang="en-US" sz="3200" b="1" dirty="0">
                <a:latin typeface="Courier" pitchFamily="2" charset="0"/>
              </a:rPr>
              <a:t>&gt;&gt;&gt;</a:t>
            </a:r>
            <a:r>
              <a:rPr lang="en-US" sz="3200" b="1" dirty="0">
                <a:latin typeface="Papyrus" panose="020B0602040200020303" pitchFamily="34" charset="77"/>
              </a:rPr>
              <a:t>”</a:t>
            </a:r>
          </a:p>
          <a:p>
            <a:pPr algn="ctr">
              <a:defRPr/>
            </a:pPr>
            <a:r>
              <a:rPr lang="en-US" sz="3200" b="1" dirty="0">
                <a:latin typeface="Papyrus" panose="020B0602040200020303" pitchFamily="34" charset="77"/>
              </a:rPr>
              <a:t>Enter </a:t>
            </a:r>
            <a:r>
              <a:rPr lang="en-US" sz="3200" b="1" dirty="0">
                <a:latin typeface="Courier" pitchFamily="2" charset="0"/>
              </a:rPr>
              <a:t>print 'Hello World!'</a:t>
            </a:r>
            <a:r>
              <a:rPr lang="en-US" sz="3200" b="1" dirty="0">
                <a:latin typeface="Papyrus" panose="020B0602040200020303" pitchFamily="34" charset="77"/>
              </a:rPr>
              <a:t> followed by a &lt;CR&gt; (==Enter or Return)</a:t>
            </a:r>
          </a:p>
          <a:p>
            <a:pPr algn="ctr">
              <a:defRPr/>
            </a:pPr>
            <a:endParaRPr lang="en-US" b="1" dirty="0">
              <a:latin typeface="Courier" pitchFamily="2" charset="0"/>
            </a:endParaRPr>
          </a:p>
          <a:p>
            <a:r>
              <a:rPr lang="en-US" sz="3000" b="1" dirty="0">
                <a:latin typeface="Courier" pitchFamily="2" charset="0"/>
              </a:rPr>
              <a:t>&gt;&gt;&gt; print 'Hello World!'</a:t>
            </a:r>
          </a:p>
          <a:p>
            <a:r>
              <a:rPr lang="en-US" sz="3000" b="1" dirty="0">
                <a:latin typeface="Courier" pitchFamily="2" charset="0"/>
              </a:rPr>
              <a:t>Hello World!</a:t>
            </a:r>
          </a:p>
          <a:p>
            <a:r>
              <a:rPr lang="en-US" sz="3000" b="1" dirty="0">
                <a:latin typeface="Courier" pitchFamily="2" charset="0"/>
              </a:rPr>
              <a:t>&gt;&gt;&gt; 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200" b="1" dirty="0">
                <a:latin typeface="Papyrus"/>
              </a:rPr>
              <a:t>And we are back at the prompt, ready for the next command.</a:t>
            </a:r>
          </a:p>
        </p:txBody>
      </p:sp>
    </p:spTree>
    <p:extLst>
      <p:ext uri="{BB962C8B-B14F-4D97-AF65-F5344CB8AC3E}">
        <p14:creationId xmlns:p14="http://schemas.microsoft.com/office/powerpoint/2010/main" val="85871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9F72-BF0B-D241-A25D-72DAF4353970}"/>
              </a:ext>
            </a:extLst>
          </p:cNvPr>
          <p:cNvSpPr/>
          <p:nvPr/>
        </p:nvSpPr>
        <p:spPr>
          <a:xfrm>
            <a:off x="27699" y="41008"/>
            <a:ext cx="9116301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Papyrus"/>
                <a:cs typeface="Papyrus"/>
              </a:rPr>
              <a:t>Your 2</a:t>
            </a:r>
            <a:r>
              <a:rPr lang="en-US" sz="3000" b="1" baseline="30000" dirty="0">
                <a:latin typeface="Papyrus"/>
                <a:cs typeface="Papyrus"/>
              </a:rPr>
              <a:t>nd</a:t>
            </a:r>
            <a:r>
              <a:rPr lang="en-US" sz="3000" b="1" dirty="0">
                <a:latin typeface="Papyrus"/>
                <a:cs typeface="Papyrus"/>
              </a:rPr>
              <a:t> python program, and 2</a:t>
            </a:r>
            <a:r>
              <a:rPr lang="en-US" sz="3000" b="1" baseline="30000" dirty="0">
                <a:latin typeface="Papyrus"/>
                <a:cs typeface="Papyrus"/>
              </a:rPr>
              <a:t>nd</a:t>
            </a:r>
            <a:r>
              <a:rPr lang="en-US" sz="3000" b="1" dirty="0">
                <a:latin typeface="Papyrus"/>
                <a:cs typeface="Papyrus"/>
              </a:rPr>
              <a:t> way to run python.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000" b="1" dirty="0">
                <a:latin typeface="Papyrus"/>
              </a:rPr>
              <a:t>From a terminal, open your favorite editor and enter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>
              <a:defRPr/>
            </a:pPr>
            <a:r>
              <a:rPr lang="en-US" sz="3000" b="1" dirty="0">
                <a:latin typeface="Courier" pitchFamily="2" charset="0"/>
              </a:rPr>
              <a:t>print ‘hello world!’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000" b="1" dirty="0">
                <a:latin typeface="Papyrus"/>
              </a:rPr>
              <a:t>Save the file as </a:t>
            </a:r>
            <a:r>
              <a:rPr lang="en-US" sz="3000" b="1" dirty="0" err="1">
                <a:latin typeface="Courier" pitchFamily="2" charset="0"/>
              </a:rPr>
              <a:t>hello_world.py</a:t>
            </a:r>
            <a:r>
              <a:rPr lang="en-US" sz="3000" b="1" dirty="0">
                <a:latin typeface="Papyrus"/>
              </a:rPr>
              <a:t>. (the extension “</a:t>
            </a:r>
            <a:r>
              <a:rPr lang="en-US" sz="3000" b="1" dirty="0" err="1">
                <a:latin typeface="Courier" pitchFamily="2" charset="0"/>
              </a:rPr>
              <a:t>py</a:t>
            </a:r>
            <a:r>
              <a:rPr lang="en-US" sz="3000" b="1" dirty="0">
                <a:latin typeface="Papyrus"/>
              </a:rPr>
              <a:t>” indicates to </a:t>
            </a:r>
            <a:r>
              <a:rPr lang="en-US" sz="3000" b="1" u="sng" dirty="0">
                <a:latin typeface="Papyrus"/>
              </a:rPr>
              <a:t>YOU</a:t>
            </a:r>
            <a:r>
              <a:rPr lang="en-US" sz="3000" b="1" dirty="0">
                <a:latin typeface="Papyrus"/>
              </a:rPr>
              <a:t> it is a python script – python does not care whether or not a </a:t>
            </a:r>
            <a:r>
              <a:rPr lang="en-US" sz="3000" b="1" u="sng" dirty="0">
                <a:latin typeface="Papyrus"/>
              </a:rPr>
              <a:t>script</a:t>
            </a:r>
            <a:r>
              <a:rPr lang="en-US" sz="3000" b="1" dirty="0">
                <a:latin typeface="Papyrus"/>
              </a:rPr>
              <a:t> – this is different for other python file types - ends in “</a:t>
            </a:r>
            <a:r>
              <a:rPr lang="en-US" sz="3000" b="1" dirty="0" err="1">
                <a:latin typeface="Courier" pitchFamily="2" charset="0"/>
              </a:rPr>
              <a:t>py</a:t>
            </a:r>
            <a:r>
              <a:rPr lang="en-US" sz="3000" b="1" dirty="0">
                <a:latin typeface="Papyrus"/>
              </a:rPr>
              <a:t>”).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 algn="ctr">
              <a:defRPr/>
            </a:pPr>
            <a:r>
              <a:rPr lang="en-US" sz="3000" b="1" dirty="0">
                <a:latin typeface="Papyrus"/>
              </a:rPr>
              <a:t>Now enter</a:t>
            </a:r>
          </a:p>
          <a:p>
            <a:pPr algn="ctr">
              <a:defRPr/>
            </a:pPr>
            <a:endParaRPr lang="en-US" b="1" dirty="0">
              <a:latin typeface="Papyrus"/>
            </a:endParaRPr>
          </a:p>
          <a:p>
            <a:pPr>
              <a:defRPr/>
            </a:pPr>
            <a:r>
              <a:rPr lang="en-US" sz="3000" b="1" dirty="0">
                <a:latin typeface="Courier" pitchFamily="2" charset="0"/>
              </a:rPr>
              <a:t>python </a:t>
            </a:r>
            <a:r>
              <a:rPr lang="en-US" sz="3000" b="1" dirty="0" err="1">
                <a:latin typeface="Courier" pitchFamily="2" charset="0"/>
              </a:rPr>
              <a:t>hello_world.py</a:t>
            </a:r>
            <a:endParaRPr lang="en-US" sz="3000" b="1" dirty="0">
              <a:latin typeface="Courier" pitchFamily="2" charset="0"/>
            </a:endParaRPr>
          </a:p>
          <a:p>
            <a:pPr>
              <a:defRPr/>
            </a:pPr>
            <a:endParaRPr lang="en-US" sz="3000" b="1" dirty="0">
              <a:latin typeface="Courier" pitchFamily="2" charset="0"/>
            </a:endParaRPr>
          </a:p>
          <a:p>
            <a:pPr algn="ctr">
              <a:defRPr/>
            </a:pPr>
            <a:r>
              <a:rPr lang="en-US" sz="2800" b="1" dirty="0">
                <a:latin typeface="Papyrus" panose="020B0602040200020303" pitchFamily="34" charset="77"/>
              </a:rPr>
              <a:t>All your python scripts can be saved as text files and run from the command line.</a:t>
            </a:r>
          </a:p>
        </p:txBody>
      </p:sp>
    </p:spTree>
    <p:extLst>
      <p:ext uri="{BB962C8B-B14F-4D97-AF65-F5344CB8AC3E}">
        <p14:creationId xmlns:p14="http://schemas.microsoft.com/office/powerpoint/2010/main" val="2250818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43479</TotalTime>
  <Words>1227</Words>
  <Application>Microsoft Macintosh PowerPoint</Application>
  <PresentationFormat>On-screen Show (4:3)</PresentationFormat>
  <Paragraphs>176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</vt:lpstr>
      <vt:lpstr>News Gothic MT</vt:lpstr>
      <vt:lpstr>Papyrus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CERI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in geophysics</dc:title>
  <dc:subject/>
  <dc:creator>Robert Smalley</dc:creator>
  <cp:keywords/>
  <dc:description/>
  <cp:lastModifiedBy>Robert Smalley Jr (rsmalley)</cp:lastModifiedBy>
  <cp:revision>1469</cp:revision>
  <dcterms:created xsi:type="dcterms:W3CDTF">2009-11-03T17:16:18Z</dcterms:created>
  <dcterms:modified xsi:type="dcterms:W3CDTF">2019-11-21T02:32:12Z</dcterms:modified>
  <cp:category/>
</cp:coreProperties>
</file>