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1"/>
  </p:sldMasterIdLst>
  <p:notesMasterIdLst>
    <p:notesMasterId r:id="rId69"/>
  </p:notesMasterIdLst>
  <p:sldIdLst>
    <p:sldId id="1382" r:id="rId2"/>
    <p:sldId id="1432" r:id="rId3"/>
    <p:sldId id="1313" r:id="rId4"/>
    <p:sldId id="1314" r:id="rId5"/>
    <p:sldId id="1315" r:id="rId6"/>
    <p:sldId id="1316" r:id="rId7"/>
    <p:sldId id="1317" r:id="rId8"/>
    <p:sldId id="1318" r:id="rId9"/>
    <p:sldId id="1319" r:id="rId10"/>
    <p:sldId id="1320" r:id="rId11"/>
    <p:sldId id="1321" r:id="rId12"/>
    <p:sldId id="1322" r:id="rId13"/>
    <p:sldId id="1323" r:id="rId14"/>
    <p:sldId id="1324" r:id="rId15"/>
    <p:sldId id="1325" r:id="rId16"/>
    <p:sldId id="1326" r:id="rId17"/>
    <p:sldId id="1327" r:id="rId18"/>
    <p:sldId id="1328" r:id="rId19"/>
    <p:sldId id="1329" r:id="rId20"/>
    <p:sldId id="1330" r:id="rId21"/>
    <p:sldId id="1331" r:id="rId22"/>
    <p:sldId id="1332" r:id="rId23"/>
    <p:sldId id="1333" r:id="rId24"/>
    <p:sldId id="1334" r:id="rId25"/>
    <p:sldId id="1433" r:id="rId26"/>
    <p:sldId id="1434" r:id="rId27"/>
    <p:sldId id="1345" r:id="rId28"/>
    <p:sldId id="1435" r:id="rId29"/>
    <p:sldId id="1436" r:id="rId30"/>
    <p:sldId id="1402" r:id="rId31"/>
    <p:sldId id="1437" r:id="rId32"/>
    <p:sldId id="1438" r:id="rId33"/>
    <p:sldId id="1439" r:id="rId34"/>
    <p:sldId id="1440" r:id="rId35"/>
    <p:sldId id="1441" r:id="rId36"/>
    <p:sldId id="1442" r:id="rId37"/>
    <p:sldId id="1443" r:id="rId38"/>
    <p:sldId id="1444" r:id="rId39"/>
    <p:sldId id="1445" r:id="rId40"/>
    <p:sldId id="1271" r:id="rId41"/>
    <p:sldId id="1446" r:id="rId42"/>
    <p:sldId id="1447" r:id="rId43"/>
    <p:sldId id="1448" r:id="rId44"/>
    <p:sldId id="1272" r:id="rId45"/>
    <p:sldId id="1273" r:id="rId46"/>
    <p:sldId id="1363" r:id="rId47"/>
    <p:sldId id="1364" r:id="rId48"/>
    <p:sldId id="1285" r:id="rId49"/>
    <p:sldId id="1353" r:id="rId50"/>
    <p:sldId id="1354" r:id="rId51"/>
    <p:sldId id="1355" r:id="rId52"/>
    <p:sldId id="1356" r:id="rId53"/>
    <p:sldId id="1357" r:id="rId54"/>
    <p:sldId id="1358" r:id="rId55"/>
    <p:sldId id="1359" r:id="rId56"/>
    <p:sldId id="1360" r:id="rId57"/>
    <p:sldId id="1286" r:id="rId58"/>
    <p:sldId id="1287" r:id="rId59"/>
    <p:sldId id="1297" r:id="rId60"/>
    <p:sldId id="1298" r:id="rId61"/>
    <p:sldId id="1299" r:id="rId62"/>
    <p:sldId id="1311" r:id="rId63"/>
    <p:sldId id="1312" r:id="rId64"/>
    <p:sldId id="1389" r:id="rId65"/>
    <p:sldId id="1401" r:id="rId66"/>
    <p:sldId id="1390" r:id="rId67"/>
    <p:sldId id="1277" r:id="rId6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739" autoAdjust="0"/>
    <p:restoredTop sz="88714" autoAdjust="0"/>
  </p:normalViewPr>
  <p:slideViewPr>
    <p:cSldViewPr snapToGrid="0">
      <p:cViewPr varScale="1">
        <p:scale>
          <a:sx n="102" d="100"/>
          <a:sy n="102" d="100"/>
        </p:scale>
        <p:origin x="824" y="176"/>
      </p:cViewPr>
      <p:guideLst>
        <p:guide orient="horz" pos="2160"/>
        <p:guide pos="2880"/>
      </p:guideLst>
    </p:cSldViewPr>
  </p:slideViewPr>
  <p:notesTextViewPr>
    <p:cViewPr>
      <p:scale>
        <a:sx n="100" d="100"/>
        <a:sy n="100" d="100"/>
      </p:scale>
      <p:origin x="0" y="0"/>
    </p:cViewPr>
  </p:notesTextViewPr>
  <p:sorterViewPr>
    <p:cViewPr>
      <p:scale>
        <a:sx n="135" d="100"/>
        <a:sy n="13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E9A376A6-D3E5-4E07-B3F0-626681344BD3}" type="datetimeFigureOut">
              <a:rPr lang="en-US"/>
              <a:pPr>
                <a:defRPr/>
              </a:pPr>
              <a:t>11/14/19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634F01EE-C443-44D3-9EAE-71CAC902D267}" type="slidenum">
              <a:rPr lang="en-US"/>
              <a:pPr>
                <a:defRPr/>
              </a:pPr>
              <a:t>‹#›</a:t>
            </a:fld>
            <a:endParaRPr lang="en-US"/>
          </a:p>
        </p:txBody>
      </p:sp>
    </p:spTree>
    <p:extLst>
      <p:ext uri="{BB962C8B-B14F-4D97-AF65-F5344CB8AC3E}">
        <p14:creationId xmlns:p14="http://schemas.microsoft.com/office/powerpoint/2010/main" val="622461018"/>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iris.edu/software/sac/commands/spe.com/pds.html" TargetMode="External"/><Relationship Id="rId7" Type="http://schemas.openxmlformats.org/officeDocument/2006/relationships/hyperlink" Target="http://www.iris.edu/software/sac/commands/fft.html"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www.iris.edu/software/sac/commands/spe.com/cor.html" TargetMode="External"/><Relationship Id="rId5" Type="http://schemas.openxmlformats.org/officeDocument/2006/relationships/hyperlink" Target="http://www.iris.edu/software/sac/commands/spe.com/mem.html" TargetMode="External"/><Relationship Id="rId4" Type="http://schemas.openxmlformats.org/officeDocument/2006/relationships/hyperlink" Target="http://www.iris.edu/software/sac/commands/spe.com/mlm.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4F01EE-C443-44D3-9EAE-71CAC902D267}" type="slidenum">
              <a:rPr lang="en-US" smtClean="0"/>
              <a:pPr>
                <a:defRPr/>
              </a:pPr>
              <a:t>1</a:t>
            </a:fld>
            <a:endParaRPr lang="en-US"/>
          </a:p>
        </p:txBody>
      </p:sp>
    </p:spTree>
    <p:extLst>
      <p:ext uri="{BB962C8B-B14F-4D97-AF65-F5344CB8AC3E}">
        <p14:creationId xmlns:p14="http://schemas.microsoft.com/office/powerpoint/2010/main" val="1787208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Finds a pick and prints out some gibberish</a:t>
            </a:r>
          </a:p>
          <a:p>
            <a:r>
              <a:rPr lang="en-US" dirty="0"/>
              <a:t>Makes plot uglier - adds pick label to plot</a:t>
            </a:r>
          </a:p>
          <a:p>
            <a:r>
              <a:rPr lang="en-US" dirty="0"/>
              <a:t>The origin is the time of the eq, and the F is some “end” for coda magnitude determination</a:t>
            </a:r>
          </a:p>
        </p:txBody>
      </p:sp>
      <p:sp>
        <p:nvSpPr>
          <p:cNvPr id="4" name="Slide Number Placeholder 3"/>
          <p:cNvSpPr>
            <a:spLocks noGrp="1"/>
          </p:cNvSpPr>
          <p:nvPr>
            <p:ph type="sldNum" sz="quarter" idx="5"/>
          </p:nvPr>
        </p:nvSpPr>
        <p:spPr/>
        <p:txBody>
          <a:bodyPr/>
          <a:lstStyle/>
          <a:p>
            <a:pPr>
              <a:defRPr/>
            </a:pPr>
            <a:fld id="{634F01EE-C443-44D3-9EAE-71CAC902D267}" type="slidenum">
              <a:rPr lang="en-US" smtClean="0"/>
              <a:pPr>
                <a:defRPr/>
              </a:pPr>
              <a:t>33</a:t>
            </a:fld>
            <a:endParaRPr lang="en-US"/>
          </a:p>
        </p:txBody>
      </p:sp>
    </p:spTree>
    <p:extLst>
      <p:ext uri="{BB962C8B-B14F-4D97-AF65-F5344CB8AC3E}">
        <p14:creationId xmlns:p14="http://schemas.microsoft.com/office/powerpoint/2010/main" val="2992327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in</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The delta (time between samples) for this file (look at it in </a:t>
            </a:r>
            <a:r>
              <a:rPr lang="en-US" dirty="0" err="1"/>
              <a:t>listhdr</a:t>
            </a:r>
            <a:r>
              <a:rPr lang="en-US" dirty="0"/>
              <a:t>) is </a:t>
            </a:r>
            <a:r>
              <a:rPr lang="en-US" sz="1200" kern="1200" dirty="0">
                <a:solidFill>
                  <a:schemeClr val="tx1"/>
                </a:solidFill>
                <a:effectLst/>
                <a:latin typeface="+mn-lt"/>
                <a:ea typeface="+mn-ea"/>
                <a:cs typeface="+mn-cs"/>
              </a:rPr>
              <a:t>DELTA = 1.017683e-02, which gives a sampling rate of 98.26 samples per second!</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Let’s say 100 </a:t>
            </a:r>
            <a:r>
              <a:rPr lang="en-US" sz="1200" kern="1200" dirty="0" err="1">
                <a:solidFill>
                  <a:schemeClr val="tx1"/>
                </a:solidFill>
                <a:effectLst/>
                <a:latin typeface="+mn-lt"/>
                <a:ea typeface="+mn-ea"/>
                <a:cs typeface="+mn-cs"/>
              </a:rPr>
              <a:t>sps</a:t>
            </a:r>
            <a:r>
              <a:rPr lang="en-US" sz="1200" kern="1200" dirty="0">
                <a:solidFill>
                  <a:schemeClr val="tx1"/>
                </a:solidFill>
                <a:effectLst/>
                <a:latin typeface="+mn-lt"/>
                <a:ea typeface="+mn-ea"/>
                <a:cs typeface="+mn-cs"/>
              </a:rPr>
              <a:t>.</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Where is the arrival? Is it the one picked or the one before, or somewhere in between?</a:t>
            </a:r>
          </a:p>
        </p:txBody>
      </p:sp>
      <p:sp>
        <p:nvSpPr>
          <p:cNvPr id="4" name="Slide Number Placeholder 3"/>
          <p:cNvSpPr>
            <a:spLocks noGrp="1"/>
          </p:cNvSpPr>
          <p:nvPr>
            <p:ph type="sldNum" sz="quarter" idx="5"/>
          </p:nvPr>
        </p:nvSpPr>
        <p:spPr/>
        <p:txBody>
          <a:bodyPr/>
          <a:lstStyle/>
          <a:p>
            <a:pPr>
              <a:defRPr/>
            </a:pPr>
            <a:fld id="{634F01EE-C443-44D3-9EAE-71CAC902D267}" type="slidenum">
              <a:rPr lang="en-US" smtClean="0"/>
              <a:pPr>
                <a:defRPr/>
              </a:pPr>
              <a:t>34</a:t>
            </a:fld>
            <a:endParaRPr lang="en-US"/>
          </a:p>
        </p:txBody>
      </p:sp>
    </p:spTree>
    <p:extLst>
      <p:ext uri="{BB962C8B-B14F-4D97-AF65-F5344CB8AC3E}">
        <p14:creationId xmlns:p14="http://schemas.microsoft.com/office/powerpoint/2010/main" val="2595677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Example of a microearthquake (aftershock) survey recorded on an analog  MEQ.</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Explain smoked paper, diamond stylus, smoking and fixing record.</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634F01EE-C443-44D3-9EAE-71CAC902D267}" type="slidenum">
              <a:rPr lang="en-US" smtClean="0"/>
              <a:pPr>
                <a:defRPr/>
              </a:pPr>
              <a:t>35</a:t>
            </a:fld>
            <a:endParaRPr lang="en-US"/>
          </a:p>
        </p:txBody>
      </p:sp>
    </p:spTree>
    <p:extLst>
      <p:ext uri="{BB962C8B-B14F-4D97-AF65-F5344CB8AC3E}">
        <p14:creationId xmlns:p14="http://schemas.microsoft.com/office/powerpoint/2010/main" val="1957549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Every seismologist worth their salt claims they can read analog records, especially the old MEQ records recorded on smoked paper, to one hundredth of a second.</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You get out your magnifying glass, and trusty Gerber scale.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634F01EE-C443-44D3-9EAE-71CAC902D267}" type="slidenum">
              <a:rPr lang="en-US" smtClean="0"/>
              <a:pPr>
                <a:defRPr/>
              </a:pPr>
              <a:t>36</a:t>
            </a:fld>
            <a:endParaRPr lang="en-US"/>
          </a:p>
        </p:txBody>
      </p:sp>
    </p:spTree>
    <p:extLst>
      <p:ext uri="{BB962C8B-B14F-4D97-AF65-F5344CB8AC3E}">
        <p14:creationId xmlns:p14="http://schemas.microsoft.com/office/powerpoint/2010/main" val="2296333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634F01EE-C443-44D3-9EAE-71CAC902D267}" type="slidenum">
              <a:rPr lang="en-US" smtClean="0"/>
              <a:pPr>
                <a:defRPr/>
              </a:pPr>
              <a:t>37</a:t>
            </a:fld>
            <a:endParaRPr lang="en-US"/>
          </a:p>
        </p:txBody>
      </p:sp>
    </p:spTree>
    <p:extLst>
      <p:ext uri="{BB962C8B-B14F-4D97-AF65-F5344CB8AC3E}">
        <p14:creationId xmlns:p14="http://schemas.microsoft.com/office/powerpoint/2010/main" val="150896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634F01EE-C443-44D3-9EAE-71CAC902D267}" type="slidenum">
              <a:rPr lang="en-US" smtClean="0"/>
              <a:pPr>
                <a:defRPr/>
              </a:pPr>
              <a:t>38</a:t>
            </a:fld>
            <a:endParaRPr lang="en-US"/>
          </a:p>
        </p:txBody>
      </p:sp>
    </p:spTree>
    <p:extLst>
      <p:ext uri="{BB962C8B-B14F-4D97-AF65-F5344CB8AC3E}">
        <p14:creationId xmlns:p14="http://schemas.microsoft.com/office/powerpoint/2010/main" val="4287012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defaults are set de for local events recorded on short period instruments. You have to play around quite a bit to optimize the auto picker for the events you are studying.</a:t>
            </a:r>
          </a:p>
        </p:txBody>
      </p:sp>
      <p:sp>
        <p:nvSpPr>
          <p:cNvPr id="4" name="Slide Number Placeholder 3"/>
          <p:cNvSpPr>
            <a:spLocks noGrp="1"/>
          </p:cNvSpPr>
          <p:nvPr>
            <p:ph type="sldNum" sz="quarter" idx="5"/>
          </p:nvPr>
        </p:nvSpPr>
        <p:spPr/>
        <p:txBody>
          <a:bodyPr/>
          <a:lstStyle/>
          <a:p>
            <a:pPr>
              <a:defRPr/>
            </a:pPr>
            <a:fld id="{634F01EE-C443-44D3-9EAE-71CAC902D267}" type="slidenum">
              <a:rPr lang="en-US" smtClean="0"/>
              <a:pPr>
                <a:defRPr/>
              </a:pPr>
              <a:t>39</a:t>
            </a:fld>
            <a:endParaRPr lang="en-US"/>
          </a:p>
        </p:txBody>
      </p:sp>
    </p:spTree>
    <p:extLst>
      <p:ext uri="{BB962C8B-B14F-4D97-AF65-F5344CB8AC3E}">
        <p14:creationId xmlns:p14="http://schemas.microsoft.com/office/powerpoint/2010/main" val="2698382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auto picker is not working – we are sent back to manual picking.</a:t>
            </a:r>
          </a:p>
        </p:txBody>
      </p:sp>
      <p:sp>
        <p:nvSpPr>
          <p:cNvPr id="4" name="Slide Number Placeholder 3"/>
          <p:cNvSpPr>
            <a:spLocks noGrp="1"/>
          </p:cNvSpPr>
          <p:nvPr>
            <p:ph type="sldNum" sz="quarter" idx="5"/>
          </p:nvPr>
        </p:nvSpPr>
        <p:spPr/>
        <p:txBody>
          <a:bodyPr/>
          <a:lstStyle/>
          <a:p>
            <a:pPr>
              <a:defRPr/>
            </a:pPr>
            <a:fld id="{634F01EE-C443-44D3-9EAE-71CAC902D267}" type="slidenum">
              <a:rPr lang="en-US" smtClean="0"/>
              <a:pPr>
                <a:defRPr/>
              </a:pPr>
              <a:t>40</a:t>
            </a:fld>
            <a:endParaRPr lang="en-US"/>
          </a:p>
        </p:txBody>
      </p:sp>
    </p:spTree>
    <p:extLst>
      <p:ext uri="{BB962C8B-B14F-4D97-AF65-F5344CB8AC3E}">
        <p14:creationId xmlns:p14="http://schemas.microsoft.com/office/powerpoint/2010/main" val="2421764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34F01EE-C443-44D3-9EAE-71CAC902D267}" type="slidenum">
              <a:rPr lang="en-US" smtClean="0"/>
              <a:pPr>
                <a:defRPr/>
              </a:pPr>
              <a:t>41</a:t>
            </a:fld>
            <a:endParaRPr lang="en-US"/>
          </a:p>
        </p:txBody>
      </p:sp>
    </p:spTree>
    <p:extLst>
      <p:ext uri="{BB962C8B-B14F-4D97-AF65-F5344CB8AC3E}">
        <p14:creationId xmlns:p14="http://schemas.microsoft.com/office/powerpoint/2010/main" val="1179625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a bit clunky</a:t>
            </a:r>
          </a:p>
        </p:txBody>
      </p:sp>
      <p:sp>
        <p:nvSpPr>
          <p:cNvPr id="4" name="Slide Number Placeholder 3"/>
          <p:cNvSpPr>
            <a:spLocks noGrp="1"/>
          </p:cNvSpPr>
          <p:nvPr>
            <p:ph type="sldNum" sz="quarter" idx="5"/>
          </p:nvPr>
        </p:nvSpPr>
        <p:spPr/>
        <p:txBody>
          <a:bodyPr/>
          <a:lstStyle/>
          <a:p>
            <a:pPr>
              <a:defRPr/>
            </a:pPr>
            <a:fld id="{634F01EE-C443-44D3-9EAE-71CAC902D267}" type="slidenum">
              <a:rPr lang="en-US" smtClean="0"/>
              <a:pPr>
                <a:defRPr/>
              </a:pPr>
              <a:t>42</a:t>
            </a:fld>
            <a:endParaRPr lang="en-US"/>
          </a:p>
        </p:txBody>
      </p:sp>
    </p:spTree>
    <p:extLst>
      <p:ext uri="{BB962C8B-B14F-4D97-AF65-F5344CB8AC3E}">
        <p14:creationId xmlns:p14="http://schemas.microsoft.com/office/powerpoint/2010/main" val="1298295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Pretty easy to make record sections --- IF everything is in header (needs deltas).</a:t>
            </a:r>
          </a:p>
          <a:p>
            <a:r>
              <a:rPr lang="en-US" dirty="0"/>
              <a:t>Pretty ugly – does not deal with labeling nicely.</a:t>
            </a:r>
          </a:p>
        </p:txBody>
      </p:sp>
      <p:sp>
        <p:nvSpPr>
          <p:cNvPr id="4" name="Slide Number Placeholder 3"/>
          <p:cNvSpPr>
            <a:spLocks noGrp="1"/>
          </p:cNvSpPr>
          <p:nvPr>
            <p:ph type="sldNum" sz="quarter" idx="10"/>
          </p:nvPr>
        </p:nvSpPr>
        <p:spPr/>
        <p:txBody>
          <a:bodyPr/>
          <a:lstStyle/>
          <a:p>
            <a:pPr>
              <a:defRPr/>
            </a:pPr>
            <a:fld id="{634F01EE-C443-44D3-9EAE-71CAC902D267}" type="slidenum">
              <a:rPr lang="en-US" smtClean="0"/>
              <a:pPr>
                <a:defRPr/>
              </a:pPr>
              <a:t>2</a:t>
            </a:fld>
            <a:endParaRPr lang="en-US"/>
          </a:p>
        </p:txBody>
      </p:sp>
    </p:spTree>
    <p:extLst>
      <p:ext uri="{BB962C8B-B14F-4D97-AF65-F5344CB8AC3E}">
        <p14:creationId xmlns:p14="http://schemas.microsoft.com/office/powerpoint/2010/main" val="1960814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auto picker is not working – we are sent back to manual picking.</a:t>
            </a:r>
          </a:p>
        </p:txBody>
      </p:sp>
      <p:sp>
        <p:nvSpPr>
          <p:cNvPr id="4" name="Slide Number Placeholder 3"/>
          <p:cNvSpPr>
            <a:spLocks noGrp="1"/>
          </p:cNvSpPr>
          <p:nvPr>
            <p:ph type="sldNum" sz="quarter" idx="5"/>
          </p:nvPr>
        </p:nvSpPr>
        <p:spPr/>
        <p:txBody>
          <a:bodyPr/>
          <a:lstStyle/>
          <a:p>
            <a:pPr>
              <a:defRPr/>
            </a:pPr>
            <a:fld id="{634F01EE-C443-44D3-9EAE-71CAC902D267}" type="slidenum">
              <a:rPr lang="en-US" smtClean="0"/>
              <a:pPr>
                <a:defRPr/>
              </a:pPr>
              <a:t>43</a:t>
            </a:fld>
            <a:endParaRPr lang="en-US"/>
          </a:p>
        </p:txBody>
      </p:sp>
    </p:spTree>
    <p:extLst>
      <p:ext uri="{BB962C8B-B14F-4D97-AF65-F5344CB8AC3E}">
        <p14:creationId xmlns:p14="http://schemas.microsoft.com/office/powerpoint/2010/main" val="3199202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hypo-71, hypo</a:t>
            </a:r>
            <a:r>
              <a:rPr lang="en-US" baseline="0" dirty="0"/>
              <a:t> inverse, hypo ellipse</a:t>
            </a:r>
          </a:p>
          <a:p>
            <a:r>
              <a:rPr lang="en-US" baseline="0" dirty="0"/>
              <a:t>Save the info in a text file to use with other programs</a:t>
            </a:r>
            <a:endParaRPr lang="en-US" dirty="0"/>
          </a:p>
        </p:txBody>
      </p:sp>
      <p:sp>
        <p:nvSpPr>
          <p:cNvPr id="4" name="Slide Number Placeholder 3"/>
          <p:cNvSpPr>
            <a:spLocks noGrp="1"/>
          </p:cNvSpPr>
          <p:nvPr>
            <p:ph type="sldNum" sz="quarter" idx="10"/>
          </p:nvPr>
        </p:nvSpPr>
        <p:spPr/>
        <p:txBody>
          <a:bodyPr/>
          <a:lstStyle/>
          <a:p>
            <a:pPr>
              <a:defRPr/>
            </a:pPr>
            <a:fld id="{634F01EE-C443-44D3-9EAE-71CAC902D267}" type="slidenum">
              <a:rPr lang="en-US" smtClean="0"/>
              <a:pPr>
                <a:defRPr/>
              </a:pPr>
              <a:t>44</a:t>
            </a:fld>
            <a:endParaRPr lang="en-US"/>
          </a:p>
        </p:txBody>
      </p:sp>
    </p:spTree>
    <p:extLst>
      <p:ext uri="{BB962C8B-B14F-4D97-AF65-F5344CB8AC3E}">
        <p14:creationId xmlns:p14="http://schemas.microsoft.com/office/powerpoint/2010/main" val="2982319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hypo-71, hypo</a:t>
            </a:r>
            <a:r>
              <a:rPr lang="en-US" baseline="0" dirty="0"/>
              <a:t> inverse, hypo ellipse</a:t>
            </a:r>
            <a:endParaRPr lang="en-US" dirty="0"/>
          </a:p>
        </p:txBody>
      </p:sp>
      <p:sp>
        <p:nvSpPr>
          <p:cNvPr id="4" name="Slide Number Placeholder 3"/>
          <p:cNvSpPr>
            <a:spLocks noGrp="1"/>
          </p:cNvSpPr>
          <p:nvPr>
            <p:ph type="sldNum" sz="quarter" idx="10"/>
          </p:nvPr>
        </p:nvSpPr>
        <p:spPr/>
        <p:txBody>
          <a:bodyPr/>
          <a:lstStyle/>
          <a:p>
            <a:pPr>
              <a:defRPr/>
            </a:pPr>
            <a:fld id="{634F01EE-C443-44D3-9EAE-71CAC902D267}" type="slidenum">
              <a:rPr lang="en-US" smtClean="0"/>
              <a:pPr>
                <a:defRPr/>
              </a:pPr>
              <a:t>45</a:t>
            </a:fld>
            <a:endParaRPr lang="en-US"/>
          </a:p>
        </p:txBody>
      </p:sp>
    </p:spTree>
    <p:extLst>
      <p:ext uri="{BB962C8B-B14F-4D97-AF65-F5344CB8AC3E}">
        <p14:creationId xmlns:p14="http://schemas.microsoft.com/office/powerpoint/2010/main" val="2982319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pages have description</a:t>
            </a:r>
            <a:r>
              <a:rPr lang="en-US" baseline="0" dirty="0"/>
              <a:t> of command line items</a:t>
            </a:r>
            <a:endParaRPr lang="en-US" dirty="0"/>
          </a:p>
        </p:txBody>
      </p:sp>
      <p:sp>
        <p:nvSpPr>
          <p:cNvPr id="4" name="Slide Number Placeholder 3"/>
          <p:cNvSpPr>
            <a:spLocks noGrp="1"/>
          </p:cNvSpPr>
          <p:nvPr>
            <p:ph type="sldNum" sz="quarter" idx="10"/>
          </p:nvPr>
        </p:nvSpPr>
        <p:spPr/>
        <p:txBody>
          <a:bodyPr/>
          <a:lstStyle/>
          <a:p>
            <a:pPr>
              <a:defRPr/>
            </a:pPr>
            <a:fld id="{634F01EE-C443-44D3-9EAE-71CAC902D267}" type="slidenum">
              <a:rPr lang="en-US" smtClean="0"/>
              <a:pPr>
                <a:defRPr/>
              </a:pPr>
              <a:t>48</a:t>
            </a:fld>
            <a:endParaRPr lang="en-US"/>
          </a:p>
        </p:txBody>
      </p:sp>
    </p:spTree>
    <p:extLst>
      <p:ext uri="{BB962C8B-B14F-4D97-AF65-F5344CB8AC3E}">
        <p14:creationId xmlns:p14="http://schemas.microsoft.com/office/powerpoint/2010/main" val="639672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this and look at file</a:t>
            </a:r>
          </a:p>
          <a:p>
            <a:r>
              <a:rPr lang="en-US" dirty="0"/>
              <a:t>Here the sac passing of commands to the </a:t>
            </a:r>
            <a:r>
              <a:rPr lang="en-US" dirty="0" err="1"/>
              <a:t>os</a:t>
            </a:r>
            <a:r>
              <a:rPr lang="en-US" dirty="0"/>
              <a:t> fails.</a:t>
            </a:r>
          </a:p>
        </p:txBody>
      </p:sp>
      <p:sp>
        <p:nvSpPr>
          <p:cNvPr id="4" name="Slide Number Placeholder 3"/>
          <p:cNvSpPr>
            <a:spLocks noGrp="1"/>
          </p:cNvSpPr>
          <p:nvPr>
            <p:ph type="sldNum" sz="quarter" idx="10"/>
          </p:nvPr>
        </p:nvSpPr>
        <p:spPr/>
        <p:txBody>
          <a:bodyPr/>
          <a:lstStyle/>
          <a:p>
            <a:pPr>
              <a:defRPr/>
            </a:pPr>
            <a:fld id="{634F01EE-C443-44D3-9EAE-71CAC902D267}" type="slidenum">
              <a:rPr lang="en-US" smtClean="0"/>
              <a:pPr>
                <a:defRPr/>
              </a:pPr>
              <a:t>56</a:t>
            </a:fld>
            <a:endParaRPr lang="en-US"/>
          </a:p>
        </p:txBody>
      </p:sp>
    </p:spTree>
    <p:extLst>
      <p:ext uri="{BB962C8B-B14F-4D97-AF65-F5344CB8AC3E}">
        <p14:creationId xmlns:p14="http://schemas.microsoft.com/office/powerpoint/2010/main" val="2192844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Runs sac independently for each file – file name expansion done</a:t>
            </a:r>
            <a:r>
              <a:rPr lang="en-US" baseline="0" dirty="0"/>
              <a:t> by </a:t>
            </a:r>
            <a:r>
              <a:rPr lang="en-US" baseline="0" dirty="0" err="1"/>
              <a:t>csh</a:t>
            </a:r>
            <a:r>
              <a:rPr lang="en-US" baseline="0" dirty="0"/>
              <a:t>. The output from the stuff in blue goes into </a:t>
            </a:r>
            <a:r>
              <a:rPr lang="en-US" baseline="0" dirty="0" err="1"/>
              <a:t>sta.log</a:t>
            </a:r>
            <a:endParaRPr lang="en-US" dirty="0"/>
          </a:p>
        </p:txBody>
      </p:sp>
      <p:sp>
        <p:nvSpPr>
          <p:cNvPr id="4" name="Slide Number Placeholder 3"/>
          <p:cNvSpPr>
            <a:spLocks noGrp="1"/>
          </p:cNvSpPr>
          <p:nvPr>
            <p:ph type="sldNum" sz="quarter" idx="10"/>
          </p:nvPr>
        </p:nvSpPr>
        <p:spPr/>
        <p:txBody>
          <a:bodyPr/>
          <a:lstStyle/>
          <a:p>
            <a:pPr>
              <a:defRPr/>
            </a:pPr>
            <a:fld id="{634F01EE-C443-44D3-9EAE-71CAC902D267}" type="slidenum">
              <a:rPr lang="en-US" smtClean="0"/>
              <a:pPr>
                <a:defRPr/>
              </a:pPr>
              <a:t>59</a:t>
            </a:fld>
            <a:endParaRPr lang="en-US"/>
          </a:p>
        </p:txBody>
      </p:sp>
    </p:spTree>
    <p:extLst>
      <p:ext uri="{BB962C8B-B14F-4D97-AF65-F5344CB8AC3E}">
        <p14:creationId xmlns:p14="http://schemas.microsoft.com/office/powerpoint/2010/main" val="274390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Output of file on all files </a:t>
            </a:r>
            <a:r>
              <a:rPr lang="en-US" sz="1200" dirty="0">
                <a:latin typeface="Courier"/>
                <a:cs typeface="Courier"/>
              </a:rPr>
              <a:t>*${</a:t>
            </a:r>
            <a:r>
              <a:rPr lang="en-US" sz="1200" dirty="0" err="1">
                <a:latin typeface="Courier"/>
                <a:cs typeface="Courier"/>
              </a:rPr>
              <a:t>sta</a:t>
            </a:r>
            <a:r>
              <a:rPr lang="en-US" sz="1200" dirty="0">
                <a:latin typeface="Courier"/>
                <a:cs typeface="Courier"/>
              </a:rPr>
              <a:t>}*z where </a:t>
            </a:r>
            <a:r>
              <a:rPr lang="en-US" sz="1200" dirty="0" err="1">
                <a:latin typeface="Courier"/>
                <a:cs typeface="Courier"/>
              </a:rPr>
              <a:t>sta</a:t>
            </a:r>
            <a:r>
              <a:rPr lang="en-US" sz="1200" baseline="0" dirty="0">
                <a:latin typeface="Courier"/>
                <a:cs typeface="Courier"/>
              </a:rPr>
              <a:t> is AREN</a:t>
            </a:r>
          </a:p>
          <a:p>
            <a:r>
              <a:rPr lang="en-US" sz="1200" baseline="0" dirty="0">
                <a:latin typeface="Courier"/>
                <a:cs typeface="Courier"/>
              </a:rPr>
              <a:t>(notice 3 sets info – one for file for each component – and sac is run 3 times)</a:t>
            </a:r>
            <a:endParaRPr lang="en-US" dirty="0"/>
          </a:p>
        </p:txBody>
      </p:sp>
      <p:sp>
        <p:nvSpPr>
          <p:cNvPr id="4" name="Slide Number Placeholder 3"/>
          <p:cNvSpPr>
            <a:spLocks noGrp="1"/>
          </p:cNvSpPr>
          <p:nvPr>
            <p:ph type="sldNum" sz="quarter" idx="10"/>
          </p:nvPr>
        </p:nvSpPr>
        <p:spPr/>
        <p:txBody>
          <a:bodyPr/>
          <a:lstStyle/>
          <a:p>
            <a:pPr>
              <a:defRPr/>
            </a:pPr>
            <a:fld id="{634F01EE-C443-44D3-9EAE-71CAC902D267}" type="slidenum">
              <a:rPr lang="en-US" smtClean="0"/>
              <a:pPr>
                <a:defRPr/>
              </a:pPr>
              <a:t>60</a:t>
            </a:fld>
            <a:endParaRPr lang="en-US"/>
          </a:p>
        </p:txBody>
      </p:sp>
    </p:spTree>
    <p:extLst>
      <p:ext uri="{BB962C8B-B14F-4D97-AF65-F5344CB8AC3E}">
        <p14:creationId xmlns:p14="http://schemas.microsoft.com/office/powerpoint/2010/main" val="1179643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Prints</a:t>
            </a:r>
            <a:r>
              <a:rPr lang="en-US" baseline="0" dirty="0"/>
              <a:t> out sac "read more" command for file if some conditions are met on time (</a:t>
            </a:r>
            <a:r>
              <a:rPr lang="en-US" baseline="0" dirty="0" err="1"/>
              <a:t>nawk</a:t>
            </a:r>
            <a:r>
              <a:rPr lang="en-US" baseline="0" dirty="0"/>
              <a:t> processes every line, so will set f, b and e – they are always in the sac header before t1 – and when it gets to t1 will do testing and print out the read command based on the testing. Depends on the strict order, and existence, of stuff in the sac header.</a:t>
            </a:r>
            <a:endParaRPr lang="en-US" dirty="0"/>
          </a:p>
        </p:txBody>
      </p:sp>
      <p:sp>
        <p:nvSpPr>
          <p:cNvPr id="4" name="Slide Number Placeholder 3"/>
          <p:cNvSpPr>
            <a:spLocks noGrp="1"/>
          </p:cNvSpPr>
          <p:nvPr>
            <p:ph type="sldNum" sz="quarter" idx="10"/>
          </p:nvPr>
        </p:nvSpPr>
        <p:spPr/>
        <p:txBody>
          <a:bodyPr/>
          <a:lstStyle/>
          <a:p>
            <a:pPr>
              <a:defRPr/>
            </a:pPr>
            <a:fld id="{634F01EE-C443-44D3-9EAE-71CAC902D267}" type="slidenum">
              <a:rPr lang="en-US" smtClean="0"/>
              <a:pPr>
                <a:defRPr/>
              </a:pPr>
              <a:t>61</a:t>
            </a:fld>
            <a:endParaRPr lang="en-US"/>
          </a:p>
        </p:txBody>
      </p:sp>
    </p:spTree>
    <p:extLst>
      <p:ext uri="{BB962C8B-B14F-4D97-AF65-F5344CB8AC3E}">
        <p14:creationId xmlns:p14="http://schemas.microsoft.com/office/powerpoint/2010/main" val="2342746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a:t>The Estimators</a:t>
            </a:r>
          </a:p>
          <a:p>
            <a:r>
              <a:rPr lang="en-US" dirty="0"/>
              <a:t>The user has a choice of three spectral estimators: Power Density Spectra ( </a:t>
            </a:r>
            <a:r>
              <a:rPr lang="en-US" dirty="0">
                <a:hlinkClick r:id="rId3"/>
              </a:rPr>
              <a:t>PDS</a:t>
            </a:r>
            <a:r>
              <a:rPr lang="en-US" dirty="0"/>
              <a:t>), Maximum Likelihood Method ( </a:t>
            </a:r>
            <a:r>
              <a:rPr lang="en-US" dirty="0">
                <a:hlinkClick r:id="rId4"/>
              </a:rPr>
              <a:t>MLM</a:t>
            </a:r>
            <a:r>
              <a:rPr lang="en-US" dirty="0"/>
              <a:t>), and Maximum Entropy Method ( </a:t>
            </a:r>
            <a:r>
              <a:rPr lang="en-US" dirty="0">
                <a:hlinkClick r:id="rId5"/>
              </a:rPr>
              <a:t>MEM</a:t>
            </a:r>
            <a:r>
              <a:rPr lang="en-US" dirty="0"/>
              <a:t>). Command </a:t>
            </a:r>
            <a:r>
              <a:rPr lang="en-US" dirty="0">
                <a:hlinkClick r:id="rId6"/>
              </a:rPr>
              <a:t>COR</a:t>
            </a:r>
            <a:r>
              <a:rPr lang="en-US" dirty="0"/>
              <a:t> must be run before running any of these.</a:t>
            </a:r>
          </a:p>
          <a:p>
            <a:r>
              <a:rPr lang="en-US" b="1" dirty="0">
                <a:hlinkClick r:id="rId3"/>
              </a:rPr>
              <a:t>PDS</a:t>
            </a:r>
            <a:endParaRPr lang="en-US" b="1" dirty="0"/>
          </a:p>
          <a:p>
            <a:r>
              <a:rPr lang="en-US" dirty="0"/>
              <a:t>The PDS estimator is quite simple: the sample correlation function is multiplied by a correlation window, then the result is transformed with an </a:t>
            </a:r>
            <a:r>
              <a:rPr lang="en-US" dirty="0">
                <a:hlinkClick r:id="rId7"/>
              </a:rPr>
              <a:t>FFT</a:t>
            </a:r>
            <a:r>
              <a:rPr lang="en-US" dirty="0"/>
              <a:t> to obtain the spectral estimate. The user again has a choice of the window type and the size of the window. The above mentioned book by Jenkins and Watts could be considered as the detailed documentation for the PDS technique.</a:t>
            </a:r>
          </a:p>
          <a:p>
            <a:r>
              <a:rPr lang="en-US" b="1" dirty="0">
                <a:hlinkClick r:id="rId4"/>
              </a:rPr>
              <a:t>MLM</a:t>
            </a:r>
            <a:endParaRPr lang="en-US" b="1" dirty="0"/>
          </a:p>
          <a:p>
            <a:r>
              <a:rPr lang="en-US" dirty="0"/>
              <a:t>The MLM estimator generates a spectral estimate which is the power output of a bank of narrow band-pass filters which have been optimized to reject out-of-band power. The result is a smoothed, parametric estimate of the power density spectrum. The user can choose the number of parameters. Documentation for this method can be found in the paper by Richard </a:t>
            </a:r>
            <a:r>
              <a:rPr lang="en-US" dirty="0" err="1"/>
              <a:t>Lacoss</a:t>
            </a:r>
            <a:r>
              <a:rPr lang="en-US" dirty="0"/>
              <a:t> in the IEEE book "Modern Spectrum Analysis" by Donald Childers.</a:t>
            </a:r>
          </a:p>
          <a:p>
            <a:r>
              <a:rPr lang="en-US" b="1" dirty="0">
                <a:hlinkClick r:id="rId5"/>
              </a:rPr>
              <a:t>MEM</a:t>
            </a:r>
            <a:endParaRPr lang="en-US" b="1" dirty="0"/>
          </a:p>
          <a:p>
            <a:r>
              <a:rPr lang="en-US" dirty="0"/>
              <a:t>The MEM estimator is another parametric method, which uses a prediction error filter to whiten the data. The resulting spectral estimate is proportional to the inverse of the filter's power frequency response. The user is free to choose the order of the prediction error filter. Documentation for this method can be found in the review paper on linear prediction by John </a:t>
            </a:r>
            <a:r>
              <a:rPr lang="en-US" dirty="0" err="1"/>
              <a:t>Makhoul</a:t>
            </a:r>
            <a:r>
              <a:rPr lang="en-US" dirty="0"/>
              <a:t> in "Modern Spectrum Analysis." The formal name of the actual method implemented is the Yule-Walker method.</a:t>
            </a:r>
          </a:p>
          <a:p>
            <a:endParaRPr lang="en-US" dirty="0"/>
          </a:p>
        </p:txBody>
      </p:sp>
      <p:sp>
        <p:nvSpPr>
          <p:cNvPr id="4" name="Slide Number Placeholder 3"/>
          <p:cNvSpPr>
            <a:spLocks noGrp="1"/>
          </p:cNvSpPr>
          <p:nvPr>
            <p:ph type="sldNum" sz="quarter" idx="10"/>
          </p:nvPr>
        </p:nvSpPr>
        <p:spPr/>
        <p:txBody>
          <a:bodyPr/>
          <a:lstStyle/>
          <a:p>
            <a:pPr>
              <a:defRPr/>
            </a:pPr>
            <a:fld id="{634F01EE-C443-44D3-9EAE-71CAC902D267}" type="slidenum">
              <a:rPr lang="en-US" smtClean="0"/>
              <a:pPr>
                <a:defRPr/>
              </a:pPr>
              <a:t>6</a:t>
            </a:fld>
            <a:endParaRPr lang="en-US"/>
          </a:p>
        </p:txBody>
      </p:sp>
    </p:spTree>
    <p:extLst>
      <p:ext uri="{BB962C8B-B14F-4D97-AF65-F5344CB8AC3E}">
        <p14:creationId xmlns:p14="http://schemas.microsoft.com/office/powerpoint/2010/main" val="3350755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 but not all – “regular” sac commands work in </a:t>
            </a:r>
            <a:r>
              <a:rPr lang="en-US" dirty="0" err="1"/>
              <a:t>sss</a:t>
            </a:r>
            <a:endParaRPr lang="en-US" dirty="0"/>
          </a:p>
          <a:p>
            <a:r>
              <a:rPr lang="en-US" dirty="0"/>
              <a:t>Read does not</a:t>
            </a:r>
          </a:p>
          <a:p>
            <a:r>
              <a:rPr lang="en-US" dirty="0"/>
              <a:t>Filters do</a:t>
            </a:r>
          </a:p>
          <a:p>
            <a:r>
              <a:rPr lang="en-US" dirty="0" err="1"/>
              <a:t>prs</a:t>
            </a:r>
            <a:r>
              <a:rPr lang="en-US" dirty="0"/>
              <a:t> is abbreviation for </a:t>
            </a:r>
            <a:r>
              <a:rPr lang="en-US" dirty="0" err="1"/>
              <a:t>plotrecordsection</a:t>
            </a:r>
            <a:endParaRPr lang="en-US" dirty="0"/>
          </a:p>
          <a:p>
            <a:r>
              <a:rPr lang="en-US" dirty="0"/>
              <a:t>To return to sac from </a:t>
            </a:r>
            <a:r>
              <a:rPr lang="en-US" dirty="0" err="1"/>
              <a:t>sss</a:t>
            </a:r>
            <a:r>
              <a:rPr lang="en-US" dirty="0"/>
              <a:t> - </a:t>
            </a:r>
            <a:r>
              <a:rPr lang="en-US" dirty="0" err="1"/>
              <a:t>quitsub</a:t>
            </a:r>
            <a:endParaRPr lang="en-US" dirty="0"/>
          </a:p>
        </p:txBody>
      </p:sp>
      <p:sp>
        <p:nvSpPr>
          <p:cNvPr id="4" name="Slide Number Placeholder 3"/>
          <p:cNvSpPr>
            <a:spLocks noGrp="1"/>
          </p:cNvSpPr>
          <p:nvPr>
            <p:ph type="sldNum" sz="quarter" idx="10"/>
          </p:nvPr>
        </p:nvSpPr>
        <p:spPr/>
        <p:txBody>
          <a:bodyPr/>
          <a:lstStyle/>
          <a:p>
            <a:pPr>
              <a:defRPr/>
            </a:pPr>
            <a:fld id="{634F01EE-C443-44D3-9EAE-71CAC902D267}" type="slidenum">
              <a:rPr lang="en-US" smtClean="0"/>
              <a:pPr>
                <a:defRPr/>
              </a:pPr>
              <a:t>25</a:t>
            </a:fld>
            <a:endParaRPr lang="en-US"/>
          </a:p>
        </p:txBody>
      </p:sp>
    </p:spTree>
    <p:extLst>
      <p:ext uri="{BB962C8B-B14F-4D97-AF65-F5344CB8AC3E}">
        <p14:creationId xmlns:p14="http://schemas.microsoft.com/office/powerpoint/2010/main" val="2798209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4F01EE-C443-44D3-9EAE-71CAC902D267}" type="slidenum">
              <a:rPr lang="en-US" smtClean="0"/>
              <a:pPr>
                <a:defRPr/>
              </a:pPr>
              <a:t>26</a:t>
            </a:fld>
            <a:endParaRPr lang="en-US"/>
          </a:p>
        </p:txBody>
      </p:sp>
    </p:spTree>
    <p:extLst>
      <p:ext uri="{BB962C8B-B14F-4D97-AF65-F5344CB8AC3E}">
        <p14:creationId xmlns:p14="http://schemas.microsoft.com/office/powerpoint/2010/main" val="4161159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SAC/SSS&gt; </a:t>
            </a:r>
            <a:r>
              <a:rPr lang="en-US" dirty="0" err="1"/>
              <a:t>timewindow</a:t>
            </a:r>
            <a:r>
              <a:rPr lang="en-US" dirty="0"/>
              <a:t> -500 0</a:t>
            </a:r>
          </a:p>
          <a:p>
            <a:r>
              <a:rPr lang="en-US" dirty="0"/>
              <a:t>SAC/SSS&gt; </a:t>
            </a:r>
            <a:r>
              <a:rPr lang="en-US" dirty="0" err="1"/>
              <a:t>vm</a:t>
            </a:r>
            <a:r>
              <a:rPr lang="en-US" dirty="0"/>
              <a:t> 1 </a:t>
            </a:r>
            <a:r>
              <a:rPr lang="en-US" dirty="0" err="1"/>
              <a:t>refractedwave</a:t>
            </a:r>
            <a:r>
              <a:rPr lang="en-US" dirty="0"/>
              <a:t> </a:t>
            </a:r>
            <a:r>
              <a:rPr lang="en-US" dirty="0" err="1"/>
              <a:t>vapp</a:t>
            </a:r>
            <a:r>
              <a:rPr lang="en-US" dirty="0"/>
              <a:t> 20</a:t>
            </a:r>
          </a:p>
          <a:p>
            <a:r>
              <a:rPr lang="en-US" dirty="0"/>
              <a:t>SAC/SSS&gt; </a:t>
            </a:r>
            <a:r>
              <a:rPr lang="en-US" dirty="0" err="1"/>
              <a:t>plotrecordsection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634F01EE-C443-44D3-9EAE-71CAC902D267}" type="slidenum">
              <a:rPr lang="en-US" smtClean="0"/>
              <a:pPr>
                <a:defRPr/>
              </a:pPr>
              <a:t>27</a:t>
            </a:fld>
            <a:endParaRPr lang="en-US"/>
          </a:p>
        </p:txBody>
      </p:sp>
    </p:spTree>
    <p:extLst>
      <p:ext uri="{BB962C8B-B14F-4D97-AF65-F5344CB8AC3E}">
        <p14:creationId xmlns:p14="http://schemas.microsoft.com/office/powerpoint/2010/main" val="4156096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4F01EE-C443-44D3-9EAE-71CAC902D267}" type="slidenum">
              <a:rPr lang="en-US" smtClean="0"/>
              <a:pPr>
                <a:defRPr/>
              </a:pPr>
              <a:t>28</a:t>
            </a:fld>
            <a:endParaRPr lang="en-US"/>
          </a:p>
        </p:txBody>
      </p:sp>
    </p:spTree>
    <p:extLst>
      <p:ext uri="{BB962C8B-B14F-4D97-AF65-F5344CB8AC3E}">
        <p14:creationId xmlns:p14="http://schemas.microsoft.com/office/powerpoint/2010/main" val="2138146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before I discovered </a:t>
            </a:r>
            <a:r>
              <a:rPr lang="en-US" dirty="0" err="1"/>
              <a:t>sh</a:t>
            </a:r>
            <a:r>
              <a:rPr lang="en-US" dirty="0"/>
              <a:t>/bash was better for scripts.</a:t>
            </a:r>
          </a:p>
          <a:p>
            <a:r>
              <a:rPr lang="en-US" dirty="0"/>
              <a:t>Notice this is mostly comments! Only 4 lines of code</a:t>
            </a:r>
          </a:p>
        </p:txBody>
      </p:sp>
      <p:sp>
        <p:nvSpPr>
          <p:cNvPr id="4" name="Slide Number Placeholder 3"/>
          <p:cNvSpPr>
            <a:spLocks noGrp="1"/>
          </p:cNvSpPr>
          <p:nvPr>
            <p:ph type="sldNum" sz="quarter" idx="10"/>
          </p:nvPr>
        </p:nvSpPr>
        <p:spPr/>
        <p:txBody>
          <a:bodyPr/>
          <a:lstStyle/>
          <a:p>
            <a:pPr>
              <a:defRPr/>
            </a:pPr>
            <a:fld id="{634F01EE-C443-44D3-9EAE-71CAC902D267}" type="slidenum">
              <a:rPr lang="en-US" smtClean="0"/>
              <a:pPr>
                <a:defRPr/>
              </a:pPr>
              <a:t>29</a:t>
            </a:fld>
            <a:endParaRPr lang="en-US"/>
          </a:p>
        </p:txBody>
      </p:sp>
    </p:spTree>
    <p:extLst>
      <p:ext uri="{BB962C8B-B14F-4D97-AF65-F5344CB8AC3E}">
        <p14:creationId xmlns:p14="http://schemas.microsoft.com/office/powerpoint/2010/main" val="172753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a seismogram – use one of the sample ones that comes with sac (the command above is supposed to be the default if you just type DATAGEN, but it does not work).</a:t>
            </a:r>
          </a:p>
        </p:txBody>
      </p:sp>
      <p:sp>
        <p:nvSpPr>
          <p:cNvPr id="4" name="Slide Number Placeholder 3"/>
          <p:cNvSpPr>
            <a:spLocks noGrp="1"/>
          </p:cNvSpPr>
          <p:nvPr>
            <p:ph type="sldNum" sz="quarter" idx="5"/>
          </p:nvPr>
        </p:nvSpPr>
        <p:spPr/>
        <p:txBody>
          <a:bodyPr/>
          <a:lstStyle/>
          <a:p>
            <a:pPr>
              <a:defRPr/>
            </a:pPr>
            <a:fld id="{634F01EE-C443-44D3-9EAE-71CAC902D267}" type="slidenum">
              <a:rPr lang="en-US" smtClean="0"/>
              <a:pPr>
                <a:defRPr/>
              </a:pPr>
              <a:t>32</a:t>
            </a:fld>
            <a:endParaRPr lang="en-US"/>
          </a:p>
        </p:txBody>
      </p:sp>
    </p:spTree>
    <p:extLst>
      <p:ext uri="{BB962C8B-B14F-4D97-AF65-F5344CB8AC3E}">
        <p14:creationId xmlns:p14="http://schemas.microsoft.com/office/powerpoint/2010/main" val="4078002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pPr>
              <a:defRPr/>
            </a:pPr>
            <a:fld id="{C605EEC8-D7C8-4688-A073-2CC0B8BECFCF}" type="datetimeFigureOut">
              <a:rPr lang="en-US" smtClean="0"/>
              <a:pPr>
                <a:defRPr/>
              </a:pPr>
              <a:t>11/14/19</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2EEC82C-7BC1-4EA3-AC79-BDA77519A611}"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5DD7FED-780D-4452-B1F4-43107F077C23}" type="datetimeFigureOut">
              <a:rPr lang="en-US" smtClean="0"/>
              <a:pPr>
                <a:defRPr/>
              </a:pPr>
              <a:t>11/14/19</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806531A-BB3F-44D8-8C65-1B9BC6B999F7}" type="slidenum">
              <a:rPr lang="en-US" smtClean="0"/>
              <a:pPr>
                <a:defRPr/>
              </a:pPr>
              <a:t>‹#›</a:t>
            </a:fld>
            <a:endParaRPr lang="en-US" dirty="0"/>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a:defRPr/>
            </a:pPr>
            <a:fld id="{802E4E09-6FBE-4ACC-A950-DC5ACDDFF48B}" type="datetimeFigureOut">
              <a:rPr lang="en-US" smtClean="0"/>
              <a:pPr>
                <a:defRPr/>
              </a:pPr>
              <a:t>11/14/19</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2818591-495D-4D96-94BF-9597B70F0C0B}"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a:defRPr/>
            </a:pPr>
            <a:fld id="{590377E9-DC1B-45E8-9B55-F4515F5E050C}" type="datetimeFigureOut">
              <a:rPr lang="en-US" smtClean="0"/>
              <a:pPr>
                <a:defRPr/>
              </a:pPr>
              <a:t>11/14/19</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20A88F-6CBB-453D-A3C2-74CC66BEA9F4}"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a:defRPr/>
            </a:pPr>
            <a:fld id="{674821BE-52E4-4689-B474-CBD81C6C3D15}" type="datetimeFigureOut">
              <a:rPr lang="en-US" smtClean="0"/>
              <a:pPr>
                <a:defRPr/>
              </a:pPr>
              <a:t>11/14/19</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4457F9A-FF8A-4100-9B42-8E71504B1446}"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pPr>
              <a:defRPr/>
            </a:pPr>
            <a:fld id="{74CCE0DB-0213-4D74-866E-870F324ABC1B}" type="datetimeFigureOut">
              <a:rPr lang="en-US" smtClean="0"/>
              <a:pPr>
                <a:defRPr/>
              </a:pPr>
              <a:t>11/14/19</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2FA1BB7-7B28-4817-A3C0-A42D4AD7EF88}" type="slidenum">
              <a:rPr lang="en-US" smtClean="0"/>
              <a:pPr>
                <a:defRPr/>
              </a:pPr>
              <a:t>‹#›</a:t>
            </a:fld>
            <a:endParaRPr lang="en-US" dirty="0"/>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32117D49-507B-4DF8-911D-E78FB403848F}" type="datetimeFigureOut">
              <a:rPr lang="en-US" smtClean="0"/>
              <a:pPr>
                <a:defRPr/>
              </a:pPr>
              <a:t>11/14/19</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1B150FC-908B-48FB-B452-A12F83B826D7}"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pPr>
              <a:defRPr/>
            </a:pPr>
            <a:fld id="{68771E78-C563-43BD-BAE2-0D5525E0069E}" type="datetimeFigureOut">
              <a:rPr lang="en-US" smtClean="0"/>
              <a:pPr>
                <a:defRPr/>
              </a:pPr>
              <a:t>11/14/19</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33D7BAA-2CAA-4AE1-9716-2C2A9DC317EF}"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pPr>
              <a:defRPr/>
            </a:pPr>
            <a:fld id="{71F01B06-7AA7-4450-A9F6-632A439CDF3B}" type="datetimeFigureOut">
              <a:rPr lang="en-US" smtClean="0"/>
              <a:pPr>
                <a:defRPr/>
              </a:pPr>
              <a:t>11/14/19</a:t>
            </a:fld>
            <a:endParaRPr lang="en-US" dirty="0"/>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2537174-D385-47DD-8DF2-9AD4B85C400E}"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a:defRPr/>
            </a:pPr>
            <a:fld id="{3566EAEC-E3BF-466B-8FA6-588919D385BC}" type="datetimeFigureOut">
              <a:rPr lang="en-US" smtClean="0"/>
              <a:pPr>
                <a:defRPr/>
              </a:pPr>
              <a:t>11/14/19</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37E64E1-1AE7-4BAC-9A39-CA063E714CF3}"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E7BB435-8F3A-4190-9B85-3BD587BC7789}" type="datetimeFigureOut">
              <a:rPr lang="en-US" smtClean="0"/>
              <a:pPr>
                <a:defRPr/>
              </a:pPr>
              <a:t>11/14/19</a:t>
            </a:fld>
            <a:endParaRPr lang="en-US" dirty="0"/>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8191C1B-EF7A-42E6-ABAC-5D08E6C41F35}"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80BF324-6661-4879-8251-DDC0BF2C0F5F}" type="datetimeFigureOut">
              <a:rPr lang="en-US" smtClean="0"/>
              <a:pPr>
                <a:defRPr/>
              </a:pPr>
              <a:t>11/14/19</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A463F21-4C82-4ED0-8508-218714D3C6B9}"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pPr>
              <a:defRPr/>
            </a:pPr>
            <a:fld id="{74CCE0DB-0213-4D74-866E-870F324ABC1B}" type="datetimeFigureOut">
              <a:rPr lang="en-US" smtClean="0"/>
              <a:pPr>
                <a:defRPr/>
              </a:pPr>
              <a:t>11/14/19</a:t>
            </a:fld>
            <a:endParaRPr lang="en-US" dirty="0"/>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pPr>
              <a:defRPr/>
            </a:pPr>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pPr>
              <a:defRPr/>
            </a:pPr>
            <a:fld id="{82FA1BB7-7B28-4817-A3C0-A42D4AD7EF88}"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3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B49F72-BF0B-D241-A25D-72DAF4353970}"/>
              </a:ext>
            </a:extLst>
          </p:cNvPr>
          <p:cNvSpPr/>
          <p:nvPr/>
        </p:nvSpPr>
        <p:spPr>
          <a:xfrm>
            <a:off x="27699" y="316580"/>
            <a:ext cx="9116301" cy="5693866"/>
          </a:xfrm>
          <a:prstGeom prst="rect">
            <a:avLst/>
          </a:prstGeom>
        </p:spPr>
        <p:txBody>
          <a:bodyPr wrap="square">
            <a:spAutoFit/>
          </a:bodyPr>
          <a:lstStyle/>
          <a:p>
            <a:pPr algn="ctr">
              <a:defRPr/>
            </a:pPr>
            <a:r>
              <a:rPr lang="en-US" sz="2800" b="1" dirty="0">
                <a:latin typeface="Papyrus"/>
                <a:cs typeface="Papyrus"/>
              </a:rPr>
              <a:t>CERI-7104/CIVL-8126 Data Analysis in Geophysics</a:t>
            </a:r>
          </a:p>
          <a:p>
            <a:pPr algn="ctr">
              <a:defRPr/>
            </a:pPr>
            <a:endParaRPr lang="en-US" sz="2800" dirty="0">
              <a:latin typeface="Papyrus"/>
            </a:endParaRPr>
          </a:p>
          <a:p>
            <a:pPr algn="ctr">
              <a:defRPr/>
            </a:pPr>
            <a:endParaRPr lang="en-US" sz="2800" dirty="0">
              <a:latin typeface="Papyrus"/>
            </a:endParaRPr>
          </a:p>
          <a:p>
            <a:pPr algn="ctr">
              <a:defRPr/>
            </a:pPr>
            <a:r>
              <a:rPr lang="en-US" sz="2800" dirty="0">
                <a:latin typeface="Papyrus"/>
              </a:rPr>
              <a:t>Continue with - Intro “Seismic Analysis Code” - SAC</a:t>
            </a:r>
          </a:p>
          <a:p>
            <a:pPr algn="ctr">
              <a:defRPr/>
            </a:pPr>
            <a:endParaRPr lang="en-US" sz="2800" dirty="0">
              <a:latin typeface="Papyrus"/>
            </a:endParaRPr>
          </a:p>
          <a:p>
            <a:pPr algn="ctr">
              <a:defRPr/>
            </a:pPr>
            <a:r>
              <a:rPr lang="en-US" sz="2800" dirty="0">
                <a:latin typeface="Papyrus"/>
              </a:rPr>
              <a:t>Lab – 23, 11/14/19</a:t>
            </a:r>
          </a:p>
          <a:p>
            <a:pPr algn="ctr">
              <a:defRPr/>
            </a:pPr>
            <a:endParaRPr lang="en-US" sz="2800" dirty="0">
              <a:latin typeface="Papyrus"/>
            </a:endParaRPr>
          </a:p>
          <a:p>
            <a:pPr algn="ctr">
              <a:defRPr/>
            </a:pPr>
            <a:r>
              <a:rPr lang="en-US" sz="2800" dirty="0">
                <a:latin typeface="Papyrus"/>
              </a:rPr>
              <a:t>Record section</a:t>
            </a:r>
          </a:p>
          <a:p>
            <a:pPr algn="ctr">
              <a:defRPr/>
            </a:pPr>
            <a:r>
              <a:rPr lang="en-US" sz="2800" dirty="0">
                <a:latin typeface="Papyrus"/>
              </a:rPr>
              <a:t>Cross Correlation</a:t>
            </a:r>
          </a:p>
          <a:p>
            <a:pPr algn="ctr">
              <a:defRPr/>
            </a:pPr>
            <a:r>
              <a:rPr lang="en-US" sz="2800" dirty="0">
                <a:latin typeface="Papyrus"/>
              </a:rPr>
              <a:t>Phase picking</a:t>
            </a:r>
          </a:p>
          <a:p>
            <a:pPr algn="ctr">
              <a:defRPr/>
            </a:pPr>
            <a:r>
              <a:rPr lang="en-US" sz="2800" dirty="0">
                <a:latin typeface="Papyrus"/>
              </a:rPr>
              <a:t>Graphics output</a:t>
            </a:r>
          </a:p>
          <a:p>
            <a:pPr algn="ctr">
              <a:defRPr/>
            </a:pPr>
            <a:endParaRPr lang="en-US" sz="2800" dirty="0">
              <a:latin typeface="Papyrus"/>
            </a:endParaRPr>
          </a:p>
          <a:p>
            <a:pPr algn="ctr">
              <a:defRPr/>
            </a:pPr>
            <a:endParaRPr lang="en-US" sz="2800" dirty="0">
              <a:latin typeface="Papyrus"/>
            </a:endParaRPr>
          </a:p>
        </p:txBody>
      </p:sp>
    </p:spTree>
    <p:extLst>
      <p:ext uri="{BB962C8B-B14F-4D97-AF65-F5344CB8AC3E}">
        <p14:creationId xmlns:p14="http://schemas.microsoft.com/office/powerpoint/2010/main" val="3484057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229133"/>
            <a:ext cx="9144000" cy="6370974"/>
          </a:xfrm>
          <a:prstGeom prst="rect">
            <a:avLst/>
          </a:prstGeom>
        </p:spPr>
        <p:txBody>
          <a:bodyPr wrap="square">
            <a:spAutoFit/>
          </a:bodyPr>
          <a:lstStyle/>
          <a:p>
            <a:pPr algn="ctr"/>
            <a:r>
              <a:rPr lang="en-US" sz="3200" dirty="0">
                <a:latin typeface="Courier"/>
                <a:cs typeface="Courier"/>
              </a:rPr>
              <a:t>SPE</a:t>
            </a:r>
            <a:r>
              <a:rPr lang="en-US" sz="3200" dirty="0">
                <a:latin typeface="Papyrus"/>
                <a:cs typeface="Papyrus"/>
              </a:rPr>
              <a:t> Commands</a:t>
            </a:r>
          </a:p>
          <a:p>
            <a:pPr algn="ctr"/>
            <a:endParaRPr lang="en-US" sz="3200" dirty="0">
              <a:latin typeface="Papyrus"/>
              <a:cs typeface="Papyrus"/>
            </a:endParaRPr>
          </a:p>
          <a:p>
            <a:pPr algn="ctr"/>
            <a:r>
              <a:rPr lang="en-US" sz="3200" dirty="0">
                <a:latin typeface="Papyrus"/>
                <a:cs typeface="Papyrus"/>
              </a:rPr>
              <a:t> </a:t>
            </a:r>
            <a:r>
              <a:rPr lang="en-US" sz="3200" dirty="0">
                <a:latin typeface="Courier"/>
                <a:cs typeface="Courier"/>
              </a:rPr>
              <a:t>READ</a:t>
            </a:r>
          </a:p>
          <a:p>
            <a:pPr algn="ctr"/>
            <a:endParaRPr lang="en-US" sz="3200" dirty="0">
              <a:latin typeface="Papyrus"/>
              <a:cs typeface="Papyrus"/>
            </a:endParaRPr>
          </a:p>
          <a:p>
            <a:pPr algn="ctr"/>
            <a:r>
              <a:rPr lang="en-US" sz="3200" dirty="0">
                <a:latin typeface="Papyrus"/>
                <a:cs typeface="Papyrus"/>
              </a:rPr>
              <a:t>Parameters within </a:t>
            </a:r>
            <a:r>
              <a:rPr lang="en-US" sz="3200" dirty="0">
                <a:latin typeface="Courier"/>
                <a:cs typeface="Courier"/>
              </a:rPr>
              <a:t>SPE</a:t>
            </a:r>
            <a:r>
              <a:rPr lang="en-US" sz="3200" dirty="0">
                <a:latin typeface="Papyrus"/>
                <a:cs typeface="Papyrus"/>
              </a:rPr>
              <a:t>, such as the number of </a:t>
            </a:r>
            <a:r>
              <a:rPr lang="en-US" sz="3200" dirty="0" err="1">
                <a:latin typeface="Papyrus"/>
                <a:cs typeface="Papyrus"/>
              </a:rPr>
              <a:t>prewhitening</a:t>
            </a:r>
            <a:r>
              <a:rPr lang="en-US" sz="3200" dirty="0">
                <a:latin typeface="Papyrus"/>
                <a:cs typeface="Papyrus"/>
              </a:rPr>
              <a:t> coefficients or the window type and length, are not changed when </a:t>
            </a:r>
            <a:r>
              <a:rPr lang="en-US" sz="3200" dirty="0">
                <a:latin typeface="Courier"/>
                <a:cs typeface="Courier"/>
              </a:rPr>
              <a:t>read</a:t>
            </a:r>
            <a:r>
              <a:rPr lang="en-US" sz="3200" dirty="0">
                <a:latin typeface="Papyrus"/>
                <a:cs typeface="Papyrus"/>
              </a:rPr>
              <a:t> is executed.</a:t>
            </a:r>
          </a:p>
          <a:p>
            <a:pPr algn="ctr"/>
            <a:endParaRPr lang="en-US" sz="3200" dirty="0">
              <a:latin typeface="Papyrus"/>
              <a:cs typeface="Papyrus"/>
            </a:endParaRPr>
          </a:p>
          <a:p>
            <a:pPr algn="ctr"/>
            <a:r>
              <a:rPr lang="en-US" sz="3200" dirty="0">
                <a:latin typeface="Papyrus"/>
                <a:cs typeface="Papyrus"/>
              </a:rPr>
              <a:t>To reinitialize all </a:t>
            </a:r>
            <a:r>
              <a:rPr lang="en-US" sz="3200" dirty="0">
                <a:latin typeface="Courier"/>
                <a:cs typeface="Courier"/>
              </a:rPr>
              <a:t>SPE</a:t>
            </a:r>
            <a:r>
              <a:rPr lang="en-US" sz="3200" dirty="0">
                <a:latin typeface="Papyrus"/>
                <a:cs typeface="Papyrus"/>
              </a:rPr>
              <a:t> parameters, terminate the </a:t>
            </a:r>
            <a:r>
              <a:rPr lang="en-US" sz="3200" dirty="0" err="1">
                <a:latin typeface="Papyrus"/>
                <a:cs typeface="Papyrus"/>
              </a:rPr>
              <a:t>subprocess</a:t>
            </a:r>
            <a:r>
              <a:rPr lang="en-US" sz="3200" dirty="0">
                <a:latin typeface="Papyrus"/>
                <a:cs typeface="Papyrus"/>
              </a:rPr>
              <a:t> using the </a:t>
            </a:r>
            <a:r>
              <a:rPr lang="en-US" sz="3200" dirty="0">
                <a:latin typeface="Courier"/>
                <a:cs typeface="Courier"/>
              </a:rPr>
              <a:t>QUITSUB</a:t>
            </a:r>
            <a:r>
              <a:rPr lang="en-US" sz="3200" dirty="0">
                <a:latin typeface="Papyrus"/>
                <a:cs typeface="Papyrus"/>
              </a:rPr>
              <a:t> command and then start it over again.</a:t>
            </a:r>
          </a:p>
          <a:p>
            <a:pPr algn="ctr"/>
            <a:endParaRPr lang="en-US" sz="3200" dirty="0">
              <a:latin typeface="Papyrus"/>
              <a:cs typeface="Papyrus"/>
            </a:endParaRPr>
          </a:p>
          <a:p>
            <a:pPr algn="ctr"/>
            <a:endParaRPr lang="en-US" sz="1200" dirty="0">
              <a:latin typeface="Papyrus"/>
              <a:cs typeface="Papyrus"/>
            </a:endParaRPr>
          </a:p>
          <a:p>
            <a:r>
              <a:rPr lang="en-US" sz="1200" dirty="0">
                <a:latin typeface="Papyrus"/>
                <a:cs typeface="Papyrus"/>
              </a:rPr>
              <a:t>http://</a:t>
            </a:r>
            <a:r>
              <a:rPr lang="en-US" sz="1200" dirty="0" err="1">
                <a:latin typeface="Papyrus"/>
                <a:cs typeface="Papyrus"/>
              </a:rPr>
              <a:t>www.iris.edu</a:t>
            </a:r>
            <a:r>
              <a:rPr lang="en-US" sz="1200" dirty="0">
                <a:latin typeface="Papyrus"/>
                <a:cs typeface="Papyrus"/>
              </a:rPr>
              <a:t>/software/sac/commands/</a:t>
            </a:r>
            <a:r>
              <a:rPr lang="en-US" sz="1200" dirty="0" err="1">
                <a:latin typeface="Papyrus"/>
                <a:cs typeface="Papyrus"/>
              </a:rPr>
              <a:t>spe.html</a:t>
            </a:r>
            <a:endParaRPr lang="en-US" sz="1200" dirty="0">
              <a:latin typeface="Papyrus"/>
              <a:cs typeface="Papyrus"/>
            </a:endParaRPr>
          </a:p>
        </p:txBody>
      </p:sp>
    </p:spTree>
    <p:extLst>
      <p:ext uri="{BB962C8B-B14F-4D97-AF65-F5344CB8AC3E}">
        <p14:creationId xmlns:p14="http://schemas.microsoft.com/office/powerpoint/2010/main" val="3703616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897553"/>
            <a:ext cx="9144000" cy="4893647"/>
          </a:xfrm>
          <a:prstGeom prst="rect">
            <a:avLst/>
          </a:prstGeom>
        </p:spPr>
        <p:txBody>
          <a:bodyPr wrap="square">
            <a:spAutoFit/>
          </a:bodyPr>
          <a:lstStyle/>
          <a:p>
            <a:pPr algn="ctr"/>
            <a:r>
              <a:rPr lang="en-US" sz="3200" dirty="0">
                <a:latin typeface="Courier"/>
                <a:cs typeface="Courier"/>
              </a:rPr>
              <a:t>SPE</a:t>
            </a:r>
            <a:r>
              <a:rPr lang="en-US" sz="3200" dirty="0">
                <a:latin typeface="Papyrus"/>
                <a:cs typeface="Papyrus"/>
              </a:rPr>
              <a:t> Commands</a:t>
            </a:r>
          </a:p>
          <a:p>
            <a:pPr algn="ctr"/>
            <a:endParaRPr lang="en-US" sz="3200" dirty="0">
              <a:latin typeface="Papyrus"/>
              <a:cs typeface="Papyrus"/>
            </a:endParaRPr>
          </a:p>
          <a:p>
            <a:pPr algn="ctr"/>
            <a:r>
              <a:rPr lang="en-US" sz="3200" dirty="0">
                <a:latin typeface="Courier"/>
                <a:cs typeface="Courier"/>
              </a:rPr>
              <a:t>WRITECOR : </a:t>
            </a:r>
            <a:r>
              <a:rPr lang="en-US" sz="3200" dirty="0">
                <a:latin typeface="Papyrus"/>
                <a:cs typeface="Papyrus"/>
              </a:rPr>
              <a:t>Writes a </a:t>
            </a:r>
            <a:r>
              <a:rPr lang="en-US" sz="3200" dirty="0">
                <a:latin typeface="Courier"/>
                <a:cs typeface="Courier"/>
              </a:rPr>
              <a:t>SAC</a:t>
            </a:r>
            <a:r>
              <a:rPr lang="en-US" sz="3200" dirty="0">
                <a:latin typeface="Papyrus"/>
                <a:cs typeface="Papyrus"/>
              </a:rPr>
              <a:t> file containing the correlation function.</a:t>
            </a:r>
          </a:p>
          <a:p>
            <a:pPr algn="ctr"/>
            <a:endParaRPr lang="en-US" sz="3200" dirty="0">
              <a:latin typeface="Papyrus"/>
              <a:cs typeface="Papyrus"/>
            </a:endParaRPr>
          </a:p>
          <a:p>
            <a:pPr algn="ctr"/>
            <a:r>
              <a:rPr lang="en-US" sz="3200" dirty="0">
                <a:latin typeface="Courier"/>
                <a:cs typeface="Courier"/>
              </a:rPr>
              <a:t>WRITESPE : </a:t>
            </a:r>
            <a:r>
              <a:rPr lang="en-US" sz="3200" dirty="0">
                <a:latin typeface="Papyrus"/>
                <a:cs typeface="Papyrus"/>
              </a:rPr>
              <a:t>Writes a </a:t>
            </a:r>
            <a:r>
              <a:rPr lang="en-US" sz="3200" dirty="0">
                <a:latin typeface="Courier"/>
                <a:cs typeface="Courier"/>
              </a:rPr>
              <a:t>SAC</a:t>
            </a:r>
            <a:r>
              <a:rPr lang="en-US" sz="3200" dirty="0">
                <a:latin typeface="Papyrus"/>
                <a:cs typeface="Papyrus"/>
              </a:rPr>
              <a:t> file containing the spectral estimate. Their abbreviated names are also allowed.</a:t>
            </a:r>
          </a:p>
          <a:p>
            <a:pPr algn="ctr"/>
            <a:endParaRPr lang="en-US" sz="3200" dirty="0">
              <a:latin typeface="Papyrus"/>
              <a:cs typeface="Papyrus"/>
            </a:endParaRPr>
          </a:p>
          <a:p>
            <a:pPr algn="ctr"/>
            <a:endParaRPr lang="en-US" sz="1200" dirty="0">
              <a:latin typeface="Papyrus"/>
              <a:cs typeface="Papyrus"/>
            </a:endParaRPr>
          </a:p>
          <a:p>
            <a:r>
              <a:rPr lang="en-US" sz="1200" dirty="0">
                <a:latin typeface="Papyrus"/>
                <a:cs typeface="Papyrus"/>
              </a:rPr>
              <a:t>http://</a:t>
            </a:r>
            <a:r>
              <a:rPr lang="en-US" sz="1200" dirty="0" err="1">
                <a:latin typeface="Papyrus"/>
                <a:cs typeface="Papyrus"/>
              </a:rPr>
              <a:t>www.iris.edu</a:t>
            </a:r>
            <a:r>
              <a:rPr lang="en-US" sz="1200" dirty="0">
                <a:latin typeface="Papyrus"/>
                <a:cs typeface="Papyrus"/>
              </a:rPr>
              <a:t>/software/sac/commands/</a:t>
            </a:r>
            <a:r>
              <a:rPr lang="en-US" sz="1200" dirty="0" err="1">
                <a:latin typeface="Papyrus"/>
                <a:cs typeface="Papyrus"/>
              </a:rPr>
              <a:t>spe.html</a:t>
            </a:r>
            <a:endParaRPr lang="en-US" sz="1200" dirty="0">
              <a:latin typeface="Papyrus"/>
              <a:cs typeface="Papyrus"/>
            </a:endParaRPr>
          </a:p>
        </p:txBody>
      </p:sp>
    </p:spTree>
    <p:extLst>
      <p:ext uri="{BB962C8B-B14F-4D97-AF65-F5344CB8AC3E}">
        <p14:creationId xmlns:p14="http://schemas.microsoft.com/office/powerpoint/2010/main" val="2361432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37786"/>
            <a:ext cx="9144000" cy="6217087"/>
          </a:xfrm>
          <a:prstGeom prst="rect">
            <a:avLst/>
          </a:prstGeom>
        </p:spPr>
        <p:txBody>
          <a:bodyPr wrap="square">
            <a:spAutoFit/>
          </a:bodyPr>
          <a:lstStyle/>
          <a:p>
            <a:pPr algn="ctr"/>
            <a:r>
              <a:rPr lang="en-US" sz="3200" dirty="0">
                <a:latin typeface="Papyrus"/>
                <a:cs typeface="Papyrus"/>
              </a:rPr>
              <a:t>There are two primary differences between </a:t>
            </a:r>
            <a:r>
              <a:rPr lang="en-US" sz="3200" dirty="0">
                <a:latin typeface="Courier"/>
                <a:cs typeface="Courier"/>
              </a:rPr>
              <a:t>SPE</a:t>
            </a:r>
            <a:r>
              <a:rPr lang="en-US" sz="3200" dirty="0">
                <a:latin typeface="Papyrus"/>
                <a:cs typeface="Papyrus"/>
              </a:rPr>
              <a:t> and the main </a:t>
            </a:r>
            <a:r>
              <a:rPr lang="en-US" sz="3200" dirty="0">
                <a:latin typeface="Courier"/>
                <a:cs typeface="Courier"/>
              </a:rPr>
              <a:t>SAC</a:t>
            </a:r>
            <a:r>
              <a:rPr lang="en-US" sz="3200" dirty="0">
                <a:latin typeface="Papyrus"/>
                <a:cs typeface="Papyrus"/>
              </a:rPr>
              <a:t> program.</a:t>
            </a:r>
          </a:p>
          <a:p>
            <a:pPr algn="ctr"/>
            <a:endParaRPr lang="en-US" dirty="0">
              <a:latin typeface="Papyrus"/>
              <a:cs typeface="Papyrus"/>
            </a:endParaRPr>
          </a:p>
          <a:p>
            <a:pPr algn="ctr"/>
            <a:r>
              <a:rPr lang="en-US" sz="3200" dirty="0">
                <a:latin typeface="Papyrus"/>
                <a:cs typeface="Papyrus"/>
              </a:rPr>
              <a:t>Only one data file can be processed by </a:t>
            </a:r>
            <a:r>
              <a:rPr lang="en-US" sz="3200" dirty="0">
                <a:latin typeface="Courier"/>
                <a:cs typeface="Courier"/>
              </a:rPr>
              <a:t>SPE</a:t>
            </a:r>
            <a:r>
              <a:rPr lang="en-US" sz="3200" dirty="0">
                <a:latin typeface="Papyrus"/>
                <a:cs typeface="Papyrus"/>
              </a:rPr>
              <a:t> at a time.</a:t>
            </a:r>
          </a:p>
          <a:p>
            <a:pPr algn="ctr"/>
            <a:endParaRPr lang="en-US" dirty="0">
              <a:latin typeface="Papyrus"/>
              <a:cs typeface="Papyrus"/>
            </a:endParaRPr>
          </a:p>
          <a:p>
            <a:pPr algn="ctr"/>
            <a:r>
              <a:rPr lang="en-US" sz="3200" dirty="0">
                <a:latin typeface="Papyrus"/>
                <a:cs typeface="Papyrus"/>
              </a:rPr>
              <a:t>This is because </a:t>
            </a:r>
            <a:r>
              <a:rPr lang="en-US" sz="3200" dirty="0">
                <a:latin typeface="Courier"/>
                <a:cs typeface="Courier"/>
              </a:rPr>
              <a:t>SPE</a:t>
            </a:r>
            <a:r>
              <a:rPr lang="en-US" sz="3200" dirty="0">
                <a:latin typeface="Papyrus"/>
                <a:cs typeface="Papyrus"/>
              </a:rPr>
              <a:t> produces and stores a number of auxiliary functions (the correlation function, the prediction error function, and the spectral estimate itself) as it proceeds.</a:t>
            </a:r>
          </a:p>
          <a:p>
            <a:pPr algn="ctr"/>
            <a:endParaRPr lang="en-US" dirty="0">
              <a:latin typeface="Papyrus"/>
              <a:cs typeface="Papyrus"/>
            </a:endParaRPr>
          </a:p>
          <a:p>
            <a:pPr algn="ctr"/>
            <a:r>
              <a:rPr lang="en-US" sz="3200" dirty="0">
                <a:latin typeface="Papyrus"/>
                <a:cs typeface="Papyrus"/>
              </a:rPr>
              <a:t>This restriction to a single data file may be removed in the future. </a:t>
            </a:r>
          </a:p>
          <a:p>
            <a:pPr algn="ctr"/>
            <a:endParaRPr lang="en-US" sz="1200" dirty="0">
              <a:latin typeface="Papyrus"/>
              <a:cs typeface="Papyrus"/>
            </a:endParaRPr>
          </a:p>
          <a:p>
            <a:r>
              <a:rPr lang="en-US" sz="1200" dirty="0">
                <a:latin typeface="Papyrus"/>
                <a:cs typeface="Papyrus"/>
              </a:rPr>
              <a:t>http://</a:t>
            </a:r>
            <a:r>
              <a:rPr lang="en-US" sz="1200" dirty="0" err="1">
                <a:latin typeface="Papyrus"/>
                <a:cs typeface="Papyrus"/>
              </a:rPr>
              <a:t>www.iris.edu</a:t>
            </a:r>
            <a:r>
              <a:rPr lang="en-US" sz="1200" dirty="0">
                <a:latin typeface="Papyrus"/>
                <a:cs typeface="Papyrus"/>
              </a:rPr>
              <a:t>/software/sac/commands/</a:t>
            </a:r>
            <a:r>
              <a:rPr lang="en-US" sz="1200" dirty="0" err="1">
                <a:latin typeface="Papyrus"/>
                <a:cs typeface="Papyrus"/>
              </a:rPr>
              <a:t>spe.html</a:t>
            </a:r>
            <a:endParaRPr lang="en-US" sz="1200" dirty="0">
              <a:latin typeface="Papyrus"/>
              <a:cs typeface="Papyrus"/>
            </a:endParaRPr>
          </a:p>
        </p:txBody>
      </p:sp>
    </p:spTree>
    <p:extLst>
      <p:ext uri="{BB962C8B-B14F-4D97-AF65-F5344CB8AC3E}">
        <p14:creationId xmlns:p14="http://schemas.microsoft.com/office/powerpoint/2010/main" val="1473881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981200"/>
            <a:ext cx="9144000" cy="3908762"/>
          </a:xfrm>
          <a:prstGeom prst="rect">
            <a:avLst/>
          </a:prstGeom>
        </p:spPr>
        <p:txBody>
          <a:bodyPr wrap="square">
            <a:spAutoFit/>
          </a:bodyPr>
          <a:lstStyle/>
          <a:p>
            <a:pPr algn="ctr"/>
            <a:r>
              <a:rPr lang="en-US" sz="3200" dirty="0">
                <a:latin typeface="Papyrus"/>
                <a:cs typeface="Papyrus"/>
              </a:rPr>
              <a:t>The second difference is that, unlike </a:t>
            </a:r>
            <a:r>
              <a:rPr lang="en-US" sz="3200" dirty="0">
                <a:latin typeface="Courier"/>
                <a:cs typeface="Courier"/>
              </a:rPr>
              <a:t>SAC</a:t>
            </a:r>
            <a:r>
              <a:rPr lang="en-US" sz="3200" dirty="0">
                <a:latin typeface="Papyrus"/>
                <a:cs typeface="Papyrus"/>
              </a:rPr>
              <a:t> itself, there is a specific order or progression in which the commands are generally executed.</a:t>
            </a:r>
          </a:p>
          <a:p>
            <a:pPr algn="ctr"/>
            <a:endParaRPr lang="en-US" sz="3200" dirty="0">
              <a:latin typeface="Papyrus"/>
              <a:cs typeface="Papyrus"/>
            </a:endParaRPr>
          </a:p>
          <a:p>
            <a:pPr algn="ctr"/>
            <a:r>
              <a:rPr lang="en-US" sz="3200" dirty="0">
                <a:latin typeface="Papyrus"/>
                <a:cs typeface="Papyrus"/>
              </a:rPr>
              <a:t>Initialization (done with </a:t>
            </a:r>
            <a:r>
              <a:rPr lang="en-US" sz="3200" dirty="0" err="1">
                <a:latin typeface="Courier"/>
                <a:cs typeface="Courier"/>
              </a:rPr>
              <a:t>spe</a:t>
            </a:r>
            <a:r>
              <a:rPr lang="en-US" sz="3200" dirty="0">
                <a:latin typeface="Papyrus"/>
                <a:cs typeface="Papyrus"/>
              </a:rPr>
              <a:t> command), read, correlation, estimation, termination</a:t>
            </a:r>
          </a:p>
          <a:p>
            <a:pPr algn="ctr"/>
            <a:endParaRPr lang="en-US" sz="3200" dirty="0">
              <a:latin typeface="Papyrus"/>
              <a:cs typeface="Papyrus"/>
            </a:endParaRPr>
          </a:p>
          <a:p>
            <a:pPr algn="ctr"/>
            <a:endParaRPr lang="en-US" sz="1200" dirty="0">
              <a:latin typeface="Papyrus"/>
              <a:cs typeface="Papyrus"/>
            </a:endParaRPr>
          </a:p>
          <a:p>
            <a:r>
              <a:rPr lang="en-US" sz="1200" dirty="0">
                <a:latin typeface="Papyrus"/>
                <a:cs typeface="Papyrus"/>
              </a:rPr>
              <a:t>http://</a:t>
            </a:r>
            <a:r>
              <a:rPr lang="en-US" sz="1200" dirty="0" err="1">
                <a:latin typeface="Papyrus"/>
                <a:cs typeface="Papyrus"/>
              </a:rPr>
              <a:t>www.iris.edu</a:t>
            </a:r>
            <a:r>
              <a:rPr lang="en-US" sz="1200" dirty="0">
                <a:latin typeface="Papyrus"/>
                <a:cs typeface="Papyrus"/>
              </a:rPr>
              <a:t>/software/sac/commands/</a:t>
            </a:r>
            <a:r>
              <a:rPr lang="en-US" sz="1200" dirty="0" err="1">
                <a:latin typeface="Papyrus"/>
                <a:cs typeface="Papyrus"/>
              </a:rPr>
              <a:t>spe.html</a:t>
            </a:r>
            <a:endParaRPr lang="en-US" sz="1200" dirty="0">
              <a:latin typeface="Papyrus"/>
              <a:cs typeface="Papyrus"/>
            </a:endParaRPr>
          </a:p>
        </p:txBody>
      </p:sp>
    </p:spTree>
    <p:extLst>
      <p:ext uri="{BB962C8B-B14F-4D97-AF65-F5344CB8AC3E}">
        <p14:creationId xmlns:p14="http://schemas.microsoft.com/office/powerpoint/2010/main" val="976469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981200"/>
            <a:ext cx="9144000" cy="2923877"/>
          </a:xfrm>
          <a:prstGeom prst="rect">
            <a:avLst/>
          </a:prstGeom>
        </p:spPr>
        <p:txBody>
          <a:bodyPr wrap="square">
            <a:spAutoFit/>
          </a:bodyPr>
          <a:lstStyle/>
          <a:p>
            <a:pPr algn="ctr"/>
            <a:r>
              <a:rPr lang="en-US" sz="3200" dirty="0">
                <a:latin typeface="Papyrus"/>
                <a:cs typeface="Papyrus"/>
              </a:rPr>
              <a:t>Signal Stacking </a:t>
            </a:r>
            <a:r>
              <a:rPr lang="en-US" sz="3200" dirty="0" err="1">
                <a:latin typeface="Papyrus"/>
                <a:cs typeface="Papyrus"/>
              </a:rPr>
              <a:t>Subprocess</a:t>
            </a:r>
            <a:r>
              <a:rPr lang="en-US" sz="3200" dirty="0">
                <a:latin typeface="Papyrus"/>
                <a:cs typeface="Papyrus"/>
              </a:rPr>
              <a:t> – </a:t>
            </a:r>
            <a:r>
              <a:rPr lang="en-US" sz="3200" dirty="0" err="1">
                <a:latin typeface="Courier"/>
                <a:cs typeface="Courier"/>
              </a:rPr>
              <a:t>sss</a:t>
            </a:r>
            <a:endParaRPr lang="en-US" sz="3200" dirty="0">
              <a:latin typeface="Courier"/>
              <a:cs typeface="Courier"/>
            </a:endParaRPr>
          </a:p>
          <a:p>
            <a:pPr algn="ctr"/>
            <a:endParaRPr lang="en-US" sz="3200" dirty="0">
              <a:latin typeface="Papyrus"/>
              <a:cs typeface="Papyrus"/>
            </a:endParaRPr>
          </a:p>
          <a:p>
            <a:pPr algn="ctr"/>
            <a:r>
              <a:rPr lang="en-US" sz="3200" dirty="0">
                <a:latin typeface="Papyrus"/>
                <a:cs typeface="Papyrus"/>
              </a:rPr>
              <a:t>primarily a package for doing signal stacking (i.e. summation or </a:t>
            </a:r>
            <a:r>
              <a:rPr lang="en-US" sz="3200" dirty="0" err="1">
                <a:latin typeface="Papyrus"/>
                <a:cs typeface="Papyrus"/>
              </a:rPr>
              <a:t>beamforming</a:t>
            </a:r>
            <a:r>
              <a:rPr lang="en-US" sz="3200" dirty="0">
                <a:latin typeface="Papyrus"/>
                <a:cs typeface="Papyrus"/>
              </a:rPr>
              <a:t>).</a:t>
            </a:r>
          </a:p>
          <a:p>
            <a:pPr algn="ctr"/>
            <a:endParaRPr lang="en-US" sz="3200" dirty="0">
              <a:latin typeface="Papyrus"/>
              <a:cs typeface="Papyrus"/>
            </a:endParaRPr>
          </a:p>
          <a:p>
            <a:pPr algn="ctr"/>
            <a:endParaRPr lang="en-US" sz="1200" dirty="0">
              <a:latin typeface="Papyrus"/>
              <a:cs typeface="Papyrus"/>
            </a:endParaRPr>
          </a:p>
          <a:p>
            <a:r>
              <a:rPr lang="en-US" sz="1200" dirty="0">
                <a:latin typeface="Papyrus"/>
                <a:cs typeface="Papyrus"/>
              </a:rPr>
              <a:t>http://</a:t>
            </a:r>
            <a:r>
              <a:rPr lang="en-US" sz="1200" dirty="0" err="1">
                <a:latin typeface="Papyrus"/>
                <a:cs typeface="Papyrus"/>
              </a:rPr>
              <a:t>www.iris.edu</a:t>
            </a:r>
            <a:r>
              <a:rPr lang="en-US" sz="1200" dirty="0">
                <a:latin typeface="Papyrus"/>
                <a:cs typeface="Papyrus"/>
              </a:rPr>
              <a:t>/software/sac/commands/</a:t>
            </a:r>
            <a:r>
              <a:rPr lang="en-US" sz="1200" dirty="0" err="1">
                <a:latin typeface="Papyrus"/>
                <a:cs typeface="Papyrus"/>
              </a:rPr>
              <a:t>sss.html</a:t>
            </a:r>
            <a:endParaRPr lang="en-US" sz="1200" dirty="0">
              <a:latin typeface="Papyrus"/>
              <a:cs typeface="Papyrus"/>
            </a:endParaRPr>
          </a:p>
        </p:txBody>
      </p:sp>
    </p:spTree>
    <p:extLst>
      <p:ext uri="{BB962C8B-B14F-4D97-AF65-F5344CB8AC3E}">
        <p14:creationId xmlns:p14="http://schemas.microsoft.com/office/powerpoint/2010/main" val="2616142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6200" y="786111"/>
            <a:ext cx="9144000" cy="5386089"/>
          </a:xfrm>
          <a:prstGeom prst="rect">
            <a:avLst/>
          </a:prstGeom>
        </p:spPr>
        <p:txBody>
          <a:bodyPr wrap="square">
            <a:spAutoFit/>
          </a:bodyPr>
          <a:lstStyle/>
          <a:p>
            <a:pPr algn="ctr"/>
            <a:r>
              <a:rPr lang="en-US" sz="3200" dirty="0">
                <a:latin typeface="Courier"/>
                <a:cs typeface="Courier"/>
              </a:rPr>
              <a:t>SSS</a:t>
            </a:r>
          </a:p>
          <a:p>
            <a:pPr algn="ctr"/>
            <a:endParaRPr lang="en-US" sz="3200" dirty="0">
              <a:latin typeface="Papyrus"/>
              <a:cs typeface="Papyrus"/>
            </a:endParaRPr>
          </a:p>
          <a:p>
            <a:pPr algn="ctr"/>
            <a:r>
              <a:rPr lang="en-US" sz="3200" dirty="0">
                <a:latin typeface="Papyrus"/>
                <a:cs typeface="Papyrus"/>
              </a:rPr>
              <a:t>Each signal (i.e. </a:t>
            </a:r>
            <a:r>
              <a:rPr lang="en-US" sz="3200" dirty="0">
                <a:latin typeface="Courier"/>
                <a:cs typeface="Courier"/>
              </a:rPr>
              <a:t>SAC</a:t>
            </a:r>
            <a:r>
              <a:rPr lang="en-US" sz="3200" dirty="0">
                <a:latin typeface="Papyrus"/>
                <a:cs typeface="Papyrus"/>
              </a:rPr>
              <a:t> file) has properties such as a static delay, epicentral distance, weighting factor, and polarity associated with it.</a:t>
            </a:r>
          </a:p>
          <a:p>
            <a:pPr algn="ctr"/>
            <a:endParaRPr lang="en-US" sz="3200" dirty="0">
              <a:latin typeface="Papyrus"/>
              <a:cs typeface="Papyrus"/>
            </a:endParaRPr>
          </a:p>
          <a:p>
            <a:pPr algn="ctr"/>
            <a:r>
              <a:rPr lang="en-US" sz="3200" dirty="0">
                <a:latin typeface="Papyrus"/>
                <a:cs typeface="Papyrus"/>
              </a:rPr>
              <a:t>In addition, dynamic delays can be calculated using a normal </a:t>
            </a:r>
            <a:r>
              <a:rPr lang="en-US" sz="3200" dirty="0" err="1">
                <a:latin typeface="Papyrus"/>
                <a:cs typeface="Papyrus"/>
              </a:rPr>
              <a:t>moveout</a:t>
            </a:r>
            <a:r>
              <a:rPr lang="en-US" sz="3200" dirty="0">
                <a:latin typeface="Papyrus"/>
                <a:cs typeface="Papyrus"/>
              </a:rPr>
              <a:t> or refracted wave velocity model.</a:t>
            </a:r>
          </a:p>
          <a:p>
            <a:pPr algn="ctr"/>
            <a:endParaRPr lang="en-US" sz="3200" dirty="0">
              <a:latin typeface="Papyrus"/>
              <a:cs typeface="Papyrus"/>
            </a:endParaRPr>
          </a:p>
          <a:p>
            <a:pPr algn="ctr"/>
            <a:endParaRPr lang="en-US" sz="1200" dirty="0">
              <a:latin typeface="Papyrus"/>
              <a:cs typeface="Papyrus"/>
            </a:endParaRPr>
          </a:p>
          <a:p>
            <a:r>
              <a:rPr lang="en-US" sz="1200" dirty="0">
                <a:latin typeface="Papyrus"/>
                <a:cs typeface="Papyrus"/>
              </a:rPr>
              <a:t>http://</a:t>
            </a:r>
            <a:r>
              <a:rPr lang="en-US" sz="1200" dirty="0" err="1">
                <a:latin typeface="Papyrus"/>
                <a:cs typeface="Papyrus"/>
              </a:rPr>
              <a:t>www.iris.edu</a:t>
            </a:r>
            <a:r>
              <a:rPr lang="en-US" sz="1200" dirty="0">
                <a:latin typeface="Papyrus"/>
                <a:cs typeface="Papyrus"/>
              </a:rPr>
              <a:t>/software/sac/commands/</a:t>
            </a:r>
            <a:r>
              <a:rPr lang="en-US" sz="1200" dirty="0" err="1">
                <a:latin typeface="Papyrus"/>
                <a:cs typeface="Papyrus"/>
              </a:rPr>
              <a:t>sss.html</a:t>
            </a:r>
            <a:endParaRPr lang="en-US" sz="1200" dirty="0">
              <a:latin typeface="Papyrus"/>
              <a:cs typeface="Papyrus"/>
            </a:endParaRPr>
          </a:p>
        </p:txBody>
      </p:sp>
    </p:spTree>
    <p:extLst>
      <p:ext uri="{BB962C8B-B14F-4D97-AF65-F5344CB8AC3E}">
        <p14:creationId xmlns:p14="http://schemas.microsoft.com/office/powerpoint/2010/main" val="1344517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6200" y="633711"/>
            <a:ext cx="9144000" cy="5386089"/>
          </a:xfrm>
          <a:prstGeom prst="rect">
            <a:avLst/>
          </a:prstGeom>
        </p:spPr>
        <p:txBody>
          <a:bodyPr wrap="square">
            <a:spAutoFit/>
          </a:bodyPr>
          <a:lstStyle/>
          <a:p>
            <a:pPr algn="ctr"/>
            <a:r>
              <a:rPr lang="en-US" sz="3200" dirty="0">
                <a:latin typeface="Courier"/>
                <a:cs typeface="Courier"/>
              </a:rPr>
              <a:t>SSS</a:t>
            </a:r>
          </a:p>
          <a:p>
            <a:pPr algn="ctr"/>
            <a:endParaRPr lang="en-US" sz="3200" dirty="0">
              <a:latin typeface="Papyrus"/>
              <a:cs typeface="Papyrus"/>
            </a:endParaRPr>
          </a:p>
          <a:p>
            <a:pPr algn="ctr"/>
            <a:r>
              <a:rPr lang="en-US" sz="3200" dirty="0">
                <a:latin typeface="Papyrus"/>
                <a:cs typeface="Papyrus"/>
              </a:rPr>
              <a:t>Certain delay properties can be automatically incremented between summations.</a:t>
            </a:r>
          </a:p>
          <a:p>
            <a:pPr algn="ctr"/>
            <a:endParaRPr lang="en-US" sz="3200" dirty="0">
              <a:latin typeface="Papyrus"/>
              <a:cs typeface="Papyrus"/>
            </a:endParaRPr>
          </a:p>
          <a:p>
            <a:pPr algn="ctr"/>
            <a:r>
              <a:rPr lang="en-US" sz="3200" dirty="0">
                <a:latin typeface="Papyrus"/>
                <a:cs typeface="Papyrus"/>
              </a:rPr>
              <a:t>Files are easily added to or removed from the stack file list.</a:t>
            </a:r>
          </a:p>
          <a:p>
            <a:pPr algn="ctr"/>
            <a:endParaRPr lang="en-US" sz="3200" dirty="0">
              <a:latin typeface="Papyrus"/>
              <a:cs typeface="Papyrus"/>
            </a:endParaRPr>
          </a:p>
          <a:p>
            <a:pPr algn="ctr"/>
            <a:r>
              <a:rPr lang="en-US" sz="3200" dirty="0">
                <a:latin typeface="Papyrus"/>
                <a:cs typeface="Papyrus"/>
              </a:rPr>
              <a:t>The time window for the stack is easily adjusted. </a:t>
            </a:r>
          </a:p>
          <a:p>
            <a:pPr algn="ctr"/>
            <a:endParaRPr lang="en-US" sz="3200" dirty="0">
              <a:latin typeface="Papyrus"/>
              <a:cs typeface="Papyrus"/>
            </a:endParaRPr>
          </a:p>
          <a:p>
            <a:pPr algn="ctr"/>
            <a:endParaRPr lang="en-US" sz="1200" dirty="0">
              <a:latin typeface="Papyrus"/>
              <a:cs typeface="Papyrus"/>
            </a:endParaRPr>
          </a:p>
          <a:p>
            <a:r>
              <a:rPr lang="en-US" sz="1200" dirty="0">
                <a:latin typeface="Papyrus"/>
                <a:cs typeface="Papyrus"/>
              </a:rPr>
              <a:t>http://</a:t>
            </a:r>
            <a:r>
              <a:rPr lang="en-US" sz="1200" dirty="0" err="1">
                <a:latin typeface="Papyrus"/>
                <a:cs typeface="Papyrus"/>
              </a:rPr>
              <a:t>www.iris.edu</a:t>
            </a:r>
            <a:r>
              <a:rPr lang="en-US" sz="1200" dirty="0">
                <a:latin typeface="Papyrus"/>
                <a:cs typeface="Papyrus"/>
              </a:rPr>
              <a:t>/software/sac/commands/</a:t>
            </a:r>
            <a:r>
              <a:rPr lang="en-US" sz="1200" dirty="0" err="1">
                <a:latin typeface="Papyrus"/>
                <a:cs typeface="Papyrus"/>
              </a:rPr>
              <a:t>sss.html</a:t>
            </a:r>
            <a:endParaRPr lang="en-US" sz="1200" dirty="0">
              <a:latin typeface="Papyrus"/>
              <a:cs typeface="Papyrus"/>
            </a:endParaRPr>
          </a:p>
        </p:txBody>
      </p:sp>
    </p:spTree>
    <p:extLst>
      <p:ext uri="{BB962C8B-B14F-4D97-AF65-F5344CB8AC3E}">
        <p14:creationId xmlns:p14="http://schemas.microsoft.com/office/powerpoint/2010/main" val="1019877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457200"/>
            <a:ext cx="9144000" cy="5878532"/>
          </a:xfrm>
          <a:prstGeom prst="rect">
            <a:avLst/>
          </a:prstGeom>
        </p:spPr>
        <p:txBody>
          <a:bodyPr wrap="square">
            <a:spAutoFit/>
          </a:bodyPr>
          <a:lstStyle/>
          <a:p>
            <a:pPr algn="ctr"/>
            <a:r>
              <a:rPr lang="en-US" sz="3200" dirty="0">
                <a:latin typeface="Courier"/>
                <a:cs typeface="Courier"/>
              </a:rPr>
              <a:t>SSS</a:t>
            </a:r>
          </a:p>
          <a:p>
            <a:pPr algn="ctr"/>
            <a:endParaRPr lang="en-US" sz="3200" dirty="0">
              <a:latin typeface="Papyrus"/>
              <a:cs typeface="Papyrus"/>
            </a:endParaRPr>
          </a:p>
          <a:p>
            <a:pPr algn="ctr"/>
            <a:r>
              <a:rPr lang="en-US" sz="3200" dirty="0">
                <a:latin typeface="Papyrus"/>
                <a:cs typeface="Papyrus"/>
              </a:rPr>
              <a:t>Files which do not contain data throughout the stack time window are filled with zeros.</a:t>
            </a:r>
          </a:p>
          <a:p>
            <a:pPr algn="ctr"/>
            <a:endParaRPr lang="en-US" sz="3200" dirty="0">
              <a:latin typeface="Papyrus"/>
              <a:cs typeface="Papyrus"/>
            </a:endParaRPr>
          </a:p>
          <a:p>
            <a:pPr algn="ctr"/>
            <a:r>
              <a:rPr lang="en-US" sz="3200" dirty="0">
                <a:latin typeface="Papyrus"/>
                <a:cs typeface="Papyrus"/>
              </a:rPr>
              <a:t>The stack file list can be plotted with or without the summation. </a:t>
            </a:r>
          </a:p>
          <a:p>
            <a:pPr algn="ctr"/>
            <a:endParaRPr lang="en-US" sz="3200" dirty="0">
              <a:latin typeface="Papyrus"/>
              <a:cs typeface="Papyrus"/>
            </a:endParaRPr>
          </a:p>
          <a:p>
            <a:pPr algn="ctr"/>
            <a:r>
              <a:rPr lang="en-US" sz="3200" dirty="0">
                <a:latin typeface="Papyrus"/>
                <a:cs typeface="Papyrus"/>
              </a:rPr>
              <a:t>Each summation can be saved on disk for later use.</a:t>
            </a:r>
          </a:p>
          <a:p>
            <a:pPr algn="ctr"/>
            <a:endParaRPr lang="en-US" sz="3200" dirty="0">
              <a:latin typeface="Papyrus"/>
              <a:cs typeface="Papyrus"/>
            </a:endParaRPr>
          </a:p>
          <a:p>
            <a:pPr algn="ctr"/>
            <a:endParaRPr lang="en-US" sz="1200" dirty="0">
              <a:latin typeface="Papyrus"/>
              <a:cs typeface="Papyrus"/>
            </a:endParaRPr>
          </a:p>
          <a:p>
            <a:r>
              <a:rPr lang="en-US" sz="1200" dirty="0">
                <a:latin typeface="Papyrus"/>
                <a:cs typeface="Papyrus"/>
              </a:rPr>
              <a:t>http://</a:t>
            </a:r>
            <a:r>
              <a:rPr lang="en-US" sz="1200" dirty="0" err="1">
                <a:latin typeface="Papyrus"/>
                <a:cs typeface="Papyrus"/>
              </a:rPr>
              <a:t>www.iris.edu</a:t>
            </a:r>
            <a:r>
              <a:rPr lang="en-US" sz="1200" dirty="0">
                <a:latin typeface="Papyrus"/>
                <a:cs typeface="Papyrus"/>
              </a:rPr>
              <a:t>/software/sac/commands/</a:t>
            </a:r>
            <a:r>
              <a:rPr lang="en-US" sz="1200" dirty="0" err="1">
                <a:latin typeface="Papyrus"/>
                <a:cs typeface="Papyrus"/>
              </a:rPr>
              <a:t>sss.html</a:t>
            </a:r>
            <a:endParaRPr lang="en-US" sz="1200" dirty="0">
              <a:latin typeface="Papyrus"/>
              <a:cs typeface="Papyrus"/>
            </a:endParaRPr>
          </a:p>
        </p:txBody>
      </p:sp>
    </p:spTree>
    <p:extLst>
      <p:ext uri="{BB962C8B-B14F-4D97-AF65-F5344CB8AC3E}">
        <p14:creationId xmlns:p14="http://schemas.microsoft.com/office/powerpoint/2010/main" val="1287874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295400"/>
            <a:ext cx="9144000" cy="3416320"/>
          </a:xfrm>
          <a:prstGeom prst="rect">
            <a:avLst/>
          </a:prstGeom>
        </p:spPr>
        <p:txBody>
          <a:bodyPr wrap="square">
            <a:spAutoFit/>
          </a:bodyPr>
          <a:lstStyle/>
          <a:p>
            <a:pPr algn="ctr"/>
            <a:r>
              <a:rPr lang="en-US" sz="3200" dirty="0">
                <a:latin typeface="Courier"/>
                <a:cs typeface="Courier"/>
              </a:rPr>
              <a:t>SSS</a:t>
            </a:r>
          </a:p>
          <a:p>
            <a:pPr algn="ctr"/>
            <a:endParaRPr lang="en-US" sz="3200" dirty="0">
              <a:latin typeface="Papyrus"/>
              <a:cs typeface="Papyrus"/>
            </a:endParaRPr>
          </a:p>
          <a:p>
            <a:pPr algn="ctr"/>
            <a:endParaRPr lang="en-US" sz="3200" dirty="0">
              <a:latin typeface="Papyrus"/>
              <a:cs typeface="Papyrus"/>
            </a:endParaRPr>
          </a:p>
          <a:p>
            <a:pPr algn="ctr"/>
            <a:r>
              <a:rPr lang="en-US" sz="3200" dirty="0">
                <a:latin typeface="Papyrus"/>
                <a:cs typeface="Papyrus"/>
              </a:rPr>
              <a:t>A record section plot is also included in this subprocess.</a:t>
            </a:r>
          </a:p>
          <a:p>
            <a:pPr algn="ctr"/>
            <a:endParaRPr lang="en-US" sz="3200" dirty="0">
              <a:latin typeface="Papyrus"/>
              <a:cs typeface="Papyrus"/>
            </a:endParaRPr>
          </a:p>
          <a:p>
            <a:pPr algn="ctr"/>
            <a:endParaRPr lang="en-US" sz="1200" dirty="0">
              <a:latin typeface="Papyrus"/>
              <a:cs typeface="Papyrus"/>
            </a:endParaRPr>
          </a:p>
          <a:p>
            <a:r>
              <a:rPr lang="en-US" sz="1200" dirty="0">
                <a:latin typeface="Papyrus"/>
                <a:cs typeface="Papyrus"/>
              </a:rPr>
              <a:t>http://</a:t>
            </a:r>
            <a:r>
              <a:rPr lang="en-US" sz="1200" dirty="0" err="1">
                <a:latin typeface="Papyrus"/>
                <a:cs typeface="Papyrus"/>
              </a:rPr>
              <a:t>www.iris.edu</a:t>
            </a:r>
            <a:r>
              <a:rPr lang="en-US" sz="1200" dirty="0">
                <a:latin typeface="Papyrus"/>
                <a:cs typeface="Papyrus"/>
              </a:rPr>
              <a:t>/software/sac/commands/</a:t>
            </a:r>
            <a:r>
              <a:rPr lang="en-US" sz="1200" dirty="0" err="1">
                <a:latin typeface="Papyrus"/>
                <a:cs typeface="Papyrus"/>
              </a:rPr>
              <a:t>sss.html</a:t>
            </a:r>
            <a:endParaRPr lang="en-US" sz="1200" dirty="0">
              <a:latin typeface="Papyrus"/>
              <a:cs typeface="Papyrus"/>
            </a:endParaRPr>
          </a:p>
        </p:txBody>
      </p:sp>
    </p:spTree>
    <p:extLst>
      <p:ext uri="{BB962C8B-B14F-4D97-AF65-F5344CB8AC3E}">
        <p14:creationId xmlns:p14="http://schemas.microsoft.com/office/powerpoint/2010/main" val="3972564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381000"/>
            <a:ext cx="9144000" cy="6370975"/>
          </a:xfrm>
          <a:prstGeom prst="rect">
            <a:avLst/>
          </a:prstGeom>
        </p:spPr>
        <p:txBody>
          <a:bodyPr wrap="square">
            <a:spAutoFit/>
          </a:bodyPr>
          <a:lstStyle/>
          <a:p>
            <a:pPr algn="ctr"/>
            <a:r>
              <a:rPr lang="en-US" sz="3200" dirty="0">
                <a:latin typeface="Courier"/>
                <a:cs typeface="Courier"/>
              </a:rPr>
              <a:t>SSS</a:t>
            </a:r>
            <a:r>
              <a:rPr lang="en-US" sz="3200" dirty="0">
                <a:latin typeface="Papyrus"/>
                <a:cs typeface="Papyrus"/>
              </a:rPr>
              <a:t> Commands (in alphabetical order)</a:t>
            </a:r>
          </a:p>
          <a:p>
            <a:pPr algn="ctr"/>
            <a:endParaRPr lang="en-US" sz="3200" dirty="0">
              <a:latin typeface="Papyrus"/>
              <a:cs typeface="Papyrus"/>
            </a:endParaRPr>
          </a:p>
          <a:p>
            <a:pPr algn="ctr"/>
            <a:r>
              <a:rPr lang="en-US" sz="3200" dirty="0">
                <a:latin typeface="Courier"/>
                <a:cs typeface="Courier"/>
              </a:rPr>
              <a:t>ADDSTACK : </a:t>
            </a:r>
            <a:r>
              <a:rPr lang="en-US" sz="3200" dirty="0">
                <a:latin typeface="Papyrus"/>
                <a:cs typeface="Papyrus"/>
              </a:rPr>
              <a:t>Add a new file to the stack file list. </a:t>
            </a:r>
          </a:p>
          <a:p>
            <a:pPr algn="ctr"/>
            <a:endParaRPr lang="en-US" sz="3200" dirty="0">
              <a:latin typeface="Papyrus"/>
              <a:cs typeface="Courier"/>
            </a:endParaRPr>
          </a:p>
          <a:p>
            <a:pPr algn="ctr"/>
            <a:r>
              <a:rPr lang="en-US" sz="3200" dirty="0">
                <a:latin typeface="Courier"/>
                <a:cs typeface="Courier"/>
              </a:rPr>
              <a:t>CHANGESTACK : </a:t>
            </a:r>
            <a:r>
              <a:rPr lang="en-US" sz="3200" dirty="0">
                <a:latin typeface="Papyrus"/>
                <a:cs typeface="Papyrus"/>
              </a:rPr>
              <a:t>Change properties of files    currently in the stack file list. </a:t>
            </a:r>
          </a:p>
          <a:p>
            <a:pPr algn="ctr"/>
            <a:endParaRPr lang="en-US" sz="3200" dirty="0">
              <a:latin typeface="Papyrus"/>
              <a:cs typeface="Papyrus"/>
            </a:endParaRPr>
          </a:p>
          <a:p>
            <a:pPr algn="ctr"/>
            <a:r>
              <a:rPr lang="en-US" sz="3200" dirty="0">
                <a:latin typeface="Courier"/>
                <a:cs typeface="Courier"/>
              </a:rPr>
              <a:t>DELETESTACK : </a:t>
            </a:r>
            <a:r>
              <a:rPr lang="en-US" sz="3200" dirty="0">
                <a:latin typeface="Papyrus"/>
                <a:cs typeface="Papyrus"/>
              </a:rPr>
              <a:t>Deletes one or more files from the stack file list.</a:t>
            </a:r>
          </a:p>
          <a:p>
            <a:pPr algn="ctr"/>
            <a:endParaRPr lang="en-US" sz="3200" dirty="0">
              <a:latin typeface="Papyrus"/>
              <a:cs typeface="Papyrus"/>
            </a:endParaRPr>
          </a:p>
          <a:p>
            <a:pPr algn="ctr"/>
            <a:r>
              <a:rPr lang="en-US" sz="3200" dirty="0">
                <a:latin typeface="Courier"/>
                <a:cs typeface="Courier"/>
              </a:rPr>
              <a:t>DELTACHECK :</a:t>
            </a:r>
            <a:r>
              <a:rPr lang="en-US" sz="3200" dirty="0">
                <a:latin typeface="Papyrus"/>
                <a:cs typeface="Papyrus"/>
              </a:rPr>
              <a:t> Change the sampling rate checking option. </a:t>
            </a:r>
          </a:p>
          <a:p>
            <a:pPr algn="ctr"/>
            <a:endParaRPr lang="en-US" sz="1200" dirty="0">
              <a:latin typeface="Papyrus"/>
              <a:cs typeface="Papyrus"/>
            </a:endParaRPr>
          </a:p>
          <a:p>
            <a:r>
              <a:rPr lang="en-US" sz="1200" dirty="0">
                <a:latin typeface="Papyrus"/>
                <a:cs typeface="Papyrus"/>
              </a:rPr>
              <a:t>http://</a:t>
            </a:r>
            <a:r>
              <a:rPr lang="en-US" sz="1200" dirty="0" err="1">
                <a:latin typeface="Papyrus"/>
                <a:cs typeface="Papyrus"/>
              </a:rPr>
              <a:t>www.iris.edu</a:t>
            </a:r>
            <a:r>
              <a:rPr lang="en-US" sz="1200" dirty="0">
                <a:latin typeface="Papyrus"/>
                <a:cs typeface="Papyrus"/>
              </a:rPr>
              <a:t>/software/sac/commands/</a:t>
            </a:r>
            <a:r>
              <a:rPr lang="en-US" sz="1200" dirty="0" err="1">
                <a:latin typeface="Papyrus"/>
                <a:cs typeface="Papyrus"/>
              </a:rPr>
              <a:t>sss.html</a:t>
            </a:r>
            <a:endParaRPr lang="en-US" sz="1200" dirty="0">
              <a:latin typeface="Papyrus"/>
              <a:cs typeface="Papyrus"/>
            </a:endParaRPr>
          </a:p>
        </p:txBody>
      </p:sp>
    </p:spTree>
    <p:extLst>
      <p:ext uri="{BB962C8B-B14F-4D97-AF65-F5344CB8AC3E}">
        <p14:creationId xmlns:p14="http://schemas.microsoft.com/office/powerpoint/2010/main" val="2282045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4B67DA-C19A-124F-B4C6-2E6B3303B09C}"/>
              </a:ext>
            </a:extLst>
          </p:cNvPr>
          <p:cNvPicPr>
            <a:picLocks noChangeAspect="1"/>
          </p:cNvPicPr>
          <p:nvPr/>
        </p:nvPicPr>
        <p:blipFill>
          <a:blip r:embed="rId3"/>
          <a:stretch>
            <a:fillRect/>
          </a:stretch>
        </p:blipFill>
        <p:spPr>
          <a:xfrm>
            <a:off x="2725890" y="2279587"/>
            <a:ext cx="6368006" cy="4716198"/>
          </a:xfrm>
          <a:prstGeom prst="rect">
            <a:avLst/>
          </a:prstGeom>
        </p:spPr>
      </p:pic>
      <p:sp>
        <p:nvSpPr>
          <p:cNvPr id="4" name="Rectangle 3">
            <a:extLst>
              <a:ext uri="{FF2B5EF4-FFF2-40B4-BE49-F238E27FC236}">
                <a16:creationId xmlns:a16="http://schemas.microsoft.com/office/drawing/2014/main" id="{F4B49F72-BF0B-D241-A25D-72DAF4353970}"/>
              </a:ext>
            </a:extLst>
          </p:cNvPr>
          <p:cNvSpPr/>
          <p:nvPr/>
        </p:nvSpPr>
        <p:spPr>
          <a:xfrm>
            <a:off x="27699" y="-9096"/>
            <a:ext cx="9144000" cy="4031873"/>
          </a:xfrm>
          <a:prstGeom prst="rect">
            <a:avLst/>
          </a:prstGeom>
        </p:spPr>
        <p:txBody>
          <a:bodyPr wrap="square">
            <a:spAutoFit/>
          </a:bodyPr>
          <a:lstStyle/>
          <a:p>
            <a:pPr algn="ctr">
              <a:defRPr/>
            </a:pPr>
            <a:r>
              <a:rPr lang="en-US" sz="2800" dirty="0">
                <a:latin typeface="Papyrus"/>
              </a:rPr>
              <a:t>Record section</a:t>
            </a:r>
          </a:p>
          <a:p>
            <a:r>
              <a:rPr lang="en-US" dirty="0">
                <a:latin typeface="Courier" pitchFamily="2" charset="0"/>
              </a:rPr>
              <a:t>850 $ sac</a:t>
            </a:r>
          </a:p>
          <a:p>
            <a:r>
              <a:rPr lang="en-US" dirty="0">
                <a:latin typeface="Courier" pitchFamily="2" charset="0"/>
              </a:rPr>
              <a:t>SAC&gt; r *..BHZ*</a:t>
            </a:r>
          </a:p>
          <a:p>
            <a:r>
              <a:rPr lang="en-US" dirty="0">
                <a:latin typeface="Courier" pitchFamily="2" charset="0"/>
              </a:rPr>
              <a:t>IM.NV31..BHZ.M.2011.070.055653.SAC …</a:t>
            </a:r>
          </a:p>
          <a:p>
            <a:r>
              <a:rPr lang="en-US" dirty="0">
                <a:latin typeface="Courier" pitchFamily="2" charset="0"/>
              </a:rPr>
              <a:t>UU.SRU..BHZ.M.2011.070.055718.SAC</a:t>
            </a:r>
          </a:p>
          <a:p>
            <a:r>
              <a:rPr lang="en-US" dirty="0">
                <a:latin typeface="Courier" pitchFamily="2" charset="0"/>
              </a:rPr>
              <a:t>SAC&gt; </a:t>
            </a:r>
            <a:r>
              <a:rPr lang="en-US" dirty="0" err="1">
                <a:latin typeface="Courier" pitchFamily="2" charset="0"/>
              </a:rPr>
              <a:t>qdp</a:t>
            </a:r>
            <a:r>
              <a:rPr lang="en-US" dirty="0">
                <a:latin typeface="Courier" pitchFamily="2" charset="0"/>
              </a:rPr>
              <a:t> off</a:t>
            </a:r>
          </a:p>
          <a:p>
            <a:r>
              <a:rPr lang="en-US" dirty="0">
                <a:latin typeface="Courier" pitchFamily="2" charset="0"/>
              </a:rPr>
              <a:t>SAC&gt; </a:t>
            </a:r>
            <a:r>
              <a:rPr lang="en-US" b="1" dirty="0" err="1">
                <a:latin typeface="Courier" pitchFamily="2" charset="0"/>
              </a:rPr>
              <a:t>sss</a:t>
            </a:r>
            <a:endParaRPr lang="en-US" b="1" dirty="0">
              <a:latin typeface="Courier" pitchFamily="2" charset="0"/>
            </a:endParaRPr>
          </a:p>
          <a:p>
            <a:r>
              <a:rPr lang="en-US" dirty="0">
                <a:latin typeface="Courier" pitchFamily="2" charset="0"/>
              </a:rPr>
              <a:t> Signal Stacking Subprocess.</a:t>
            </a:r>
          </a:p>
          <a:p>
            <a:r>
              <a:rPr lang="en-US" dirty="0">
                <a:solidFill>
                  <a:srgbClr val="FF0000"/>
                </a:solidFill>
                <a:latin typeface="Courier" pitchFamily="2" charset="0"/>
              </a:rPr>
              <a:t>SAC/SSS&gt; </a:t>
            </a:r>
            <a:r>
              <a:rPr lang="en-US" b="1" dirty="0" err="1">
                <a:latin typeface="Courier" pitchFamily="2" charset="0"/>
              </a:rPr>
              <a:t>plotrecordsection</a:t>
            </a:r>
            <a:endParaRPr lang="en-US" b="1" dirty="0">
              <a:latin typeface="Courier" pitchFamily="2" charset="0"/>
            </a:endParaRPr>
          </a:p>
          <a:p>
            <a:pPr algn="ctr">
              <a:defRPr/>
            </a:pPr>
            <a:endParaRPr lang="en-US" sz="2800" dirty="0">
              <a:latin typeface="Papyrus"/>
            </a:endParaRPr>
          </a:p>
          <a:p>
            <a:pPr algn="ctr">
              <a:defRPr/>
            </a:pPr>
            <a:endParaRPr lang="en-US" sz="2800" dirty="0">
              <a:latin typeface="Papyrus"/>
            </a:endParaRPr>
          </a:p>
          <a:p>
            <a:pPr algn="ctr">
              <a:defRPr/>
            </a:pPr>
            <a:endParaRPr lang="en-US" sz="2800" dirty="0">
              <a:latin typeface="Papyrus"/>
            </a:endParaRPr>
          </a:p>
        </p:txBody>
      </p:sp>
    </p:spTree>
    <p:extLst>
      <p:ext uri="{BB962C8B-B14F-4D97-AF65-F5344CB8AC3E}">
        <p14:creationId xmlns:p14="http://schemas.microsoft.com/office/powerpoint/2010/main" val="865464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6863417"/>
          </a:xfrm>
          <a:prstGeom prst="rect">
            <a:avLst/>
          </a:prstGeom>
        </p:spPr>
        <p:txBody>
          <a:bodyPr wrap="square">
            <a:spAutoFit/>
          </a:bodyPr>
          <a:lstStyle/>
          <a:p>
            <a:pPr algn="ctr"/>
            <a:r>
              <a:rPr lang="en-US" sz="3200" dirty="0">
                <a:latin typeface="Courier"/>
                <a:cs typeface="Courier"/>
              </a:rPr>
              <a:t>SSS</a:t>
            </a:r>
            <a:r>
              <a:rPr lang="en-US" sz="3200" dirty="0">
                <a:latin typeface="Papyrus"/>
                <a:cs typeface="Papyrus"/>
              </a:rPr>
              <a:t> Commands</a:t>
            </a:r>
          </a:p>
          <a:p>
            <a:pPr algn="ctr"/>
            <a:endParaRPr lang="en-US" sz="3200" dirty="0">
              <a:latin typeface="Papyrus"/>
              <a:cs typeface="Papyrus"/>
            </a:endParaRPr>
          </a:p>
          <a:p>
            <a:pPr algn="ctr"/>
            <a:r>
              <a:rPr lang="en-US" sz="3200" dirty="0">
                <a:latin typeface="Courier"/>
                <a:cs typeface="Courier"/>
              </a:rPr>
              <a:t>DISTANCEAXIS : </a:t>
            </a:r>
            <a:r>
              <a:rPr lang="en-US" sz="3200" dirty="0">
                <a:latin typeface="Papyrus"/>
                <a:cs typeface="Papyrus"/>
              </a:rPr>
              <a:t>Define the record section plot distance axis parameters. </a:t>
            </a:r>
          </a:p>
          <a:p>
            <a:pPr algn="ctr"/>
            <a:endParaRPr lang="en-US" sz="3200" dirty="0">
              <a:latin typeface="Papyrus"/>
              <a:cs typeface="Papyrus"/>
            </a:endParaRPr>
          </a:p>
          <a:p>
            <a:pPr algn="ctr"/>
            <a:r>
              <a:rPr lang="en-US" sz="3200" dirty="0">
                <a:latin typeface="Courier"/>
                <a:cs typeface="Courier"/>
              </a:rPr>
              <a:t>DISTANCEWINDOW : </a:t>
            </a:r>
            <a:r>
              <a:rPr lang="en-US" sz="3200" dirty="0">
                <a:latin typeface="Papyrus"/>
                <a:cs typeface="Papyrus"/>
              </a:rPr>
              <a:t>Controls distance window properties on subsequent record section plots. </a:t>
            </a:r>
          </a:p>
          <a:p>
            <a:pPr algn="ctr"/>
            <a:endParaRPr lang="en-US" sz="3200" dirty="0">
              <a:latin typeface="Papyrus"/>
              <a:cs typeface="Papyrus"/>
            </a:endParaRPr>
          </a:p>
          <a:p>
            <a:pPr algn="ctr"/>
            <a:r>
              <a:rPr lang="en-US" sz="3200" dirty="0">
                <a:latin typeface="Courier"/>
                <a:cs typeface="Courier"/>
              </a:rPr>
              <a:t>GLOBALSTACK : </a:t>
            </a:r>
            <a:r>
              <a:rPr lang="en-US" sz="3200" dirty="0">
                <a:latin typeface="Papyrus"/>
                <a:cs typeface="Papyrus"/>
              </a:rPr>
              <a:t>Sets global stack properties. </a:t>
            </a:r>
          </a:p>
          <a:p>
            <a:pPr algn="ctr"/>
            <a:endParaRPr lang="en-US" sz="3200" dirty="0">
              <a:latin typeface="Papyrus"/>
              <a:cs typeface="Papyrus"/>
            </a:endParaRPr>
          </a:p>
          <a:p>
            <a:pPr algn="ctr"/>
            <a:r>
              <a:rPr lang="en-US" sz="3200" dirty="0">
                <a:latin typeface="Courier"/>
                <a:cs typeface="Courier"/>
              </a:rPr>
              <a:t>INCREMENTSTACK : </a:t>
            </a:r>
            <a:r>
              <a:rPr lang="en-US" sz="3200" dirty="0">
                <a:latin typeface="Papyrus"/>
                <a:cs typeface="Papyrus"/>
              </a:rPr>
              <a:t>Increments properties for files in the stack file list.</a:t>
            </a:r>
          </a:p>
          <a:p>
            <a:endParaRPr lang="en-US" sz="3200" dirty="0">
              <a:latin typeface="Papyrus"/>
              <a:cs typeface="Papyrus"/>
            </a:endParaRPr>
          </a:p>
          <a:p>
            <a:pPr algn="ctr"/>
            <a:endParaRPr lang="en-US" sz="1200" dirty="0">
              <a:latin typeface="Papyrus"/>
              <a:cs typeface="Papyrus"/>
            </a:endParaRPr>
          </a:p>
          <a:p>
            <a:r>
              <a:rPr lang="en-US" sz="1200" dirty="0">
                <a:latin typeface="Papyrus"/>
                <a:cs typeface="Papyrus"/>
              </a:rPr>
              <a:t>http://</a:t>
            </a:r>
            <a:r>
              <a:rPr lang="en-US" sz="1200" dirty="0" err="1">
                <a:latin typeface="Papyrus"/>
                <a:cs typeface="Papyrus"/>
              </a:rPr>
              <a:t>www.iris.edu</a:t>
            </a:r>
            <a:r>
              <a:rPr lang="en-US" sz="1200" dirty="0">
                <a:latin typeface="Papyrus"/>
                <a:cs typeface="Papyrus"/>
              </a:rPr>
              <a:t>/software/sac/commands/</a:t>
            </a:r>
            <a:r>
              <a:rPr lang="en-US" sz="1200" dirty="0" err="1">
                <a:latin typeface="Papyrus"/>
                <a:cs typeface="Papyrus"/>
              </a:rPr>
              <a:t>sss.html</a:t>
            </a:r>
            <a:endParaRPr lang="en-US" sz="1200" dirty="0">
              <a:latin typeface="Papyrus"/>
              <a:cs typeface="Papyrus"/>
            </a:endParaRPr>
          </a:p>
        </p:txBody>
      </p:sp>
    </p:spTree>
    <p:extLst>
      <p:ext uri="{BB962C8B-B14F-4D97-AF65-F5344CB8AC3E}">
        <p14:creationId xmlns:p14="http://schemas.microsoft.com/office/powerpoint/2010/main" val="3417355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914400"/>
            <a:ext cx="9144000" cy="5386089"/>
          </a:xfrm>
          <a:prstGeom prst="rect">
            <a:avLst/>
          </a:prstGeom>
        </p:spPr>
        <p:txBody>
          <a:bodyPr wrap="square">
            <a:spAutoFit/>
          </a:bodyPr>
          <a:lstStyle/>
          <a:p>
            <a:pPr algn="ctr"/>
            <a:r>
              <a:rPr lang="en-US" sz="3200" dirty="0">
                <a:latin typeface="Courier"/>
                <a:cs typeface="Courier"/>
              </a:rPr>
              <a:t>SSS</a:t>
            </a:r>
            <a:r>
              <a:rPr lang="en-US" sz="3200" dirty="0">
                <a:latin typeface="Papyrus"/>
                <a:cs typeface="Papyrus"/>
              </a:rPr>
              <a:t> Commands</a:t>
            </a:r>
          </a:p>
          <a:p>
            <a:pPr algn="ctr"/>
            <a:endParaRPr lang="en-US" sz="3200" dirty="0">
              <a:latin typeface="Papyrus"/>
              <a:cs typeface="Papyrus"/>
            </a:endParaRPr>
          </a:p>
          <a:p>
            <a:pPr algn="ctr"/>
            <a:r>
              <a:rPr lang="en-US" sz="3200" dirty="0">
                <a:latin typeface="Courier"/>
                <a:cs typeface="Courier"/>
              </a:rPr>
              <a:t>LISTSTACK : </a:t>
            </a:r>
            <a:r>
              <a:rPr lang="en-US" sz="3200" dirty="0">
                <a:latin typeface="Papyrus"/>
                <a:cs typeface="Papyrus"/>
              </a:rPr>
              <a:t>Lists the properties of the files in the stack file list.</a:t>
            </a:r>
          </a:p>
          <a:p>
            <a:pPr algn="ctr"/>
            <a:endParaRPr lang="en-US" sz="3200" dirty="0">
              <a:latin typeface="Papyrus"/>
              <a:cs typeface="Papyrus"/>
            </a:endParaRPr>
          </a:p>
          <a:p>
            <a:pPr algn="ctr"/>
            <a:r>
              <a:rPr lang="en-US" sz="3200" dirty="0">
                <a:latin typeface="Courier"/>
                <a:cs typeface="Courier"/>
              </a:rPr>
              <a:t>PLOTRECORDSECTION : </a:t>
            </a:r>
            <a:r>
              <a:rPr lang="en-US" sz="3200" dirty="0">
                <a:latin typeface="Papyrus"/>
                <a:cs typeface="Papyrus"/>
              </a:rPr>
              <a:t>Plots a record section of the files in the stack file list. </a:t>
            </a:r>
          </a:p>
          <a:p>
            <a:pPr algn="ctr"/>
            <a:endParaRPr lang="en-US" sz="3200" dirty="0">
              <a:latin typeface="Papyrus"/>
              <a:cs typeface="Papyrus"/>
            </a:endParaRPr>
          </a:p>
          <a:p>
            <a:pPr algn="ctr"/>
            <a:r>
              <a:rPr lang="en-US" sz="3200" dirty="0">
                <a:latin typeface="Courier"/>
                <a:cs typeface="Courier"/>
              </a:rPr>
              <a:t>PLOTSTACK : </a:t>
            </a:r>
            <a:r>
              <a:rPr lang="en-US" sz="3200" dirty="0">
                <a:latin typeface="Papyrus"/>
                <a:cs typeface="Papyrus"/>
              </a:rPr>
              <a:t>Plots the files in the stack file list.</a:t>
            </a:r>
          </a:p>
          <a:p>
            <a:endParaRPr lang="en-US" sz="3200" dirty="0">
              <a:latin typeface="Papyrus"/>
              <a:cs typeface="Papyrus"/>
            </a:endParaRPr>
          </a:p>
          <a:p>
            <a:pPr algn="ctr"/>
            <a:endParaRPr lang="en-US" sz="1200" dirty="0">
              <a:latin typeface="Papyrus"/>
              <a:cs typeface="Papyrus"/>
            </a:endParaRPr>
          </a:p>
          <a:p>
            <a:r>
              <a:rPr lang="en-US" sz="1200" dirty="0">
                <a:latin typeface="Papyrus"/>
                <a:cs typeface="Papyrus"/>
              </a:rPr>
              <a:t>http://</a:t>
            </a:r>
            <a:r>
              <a:rPr lang="en-US" sz="1200" dirty="0" err="1">
                <a:latin typeface="Papyrus"/>
                <a:cs typeface="Papyrus"/>
              </a:rPr>
              <a:t>www.iris.edu</a:t>
            </a:r>
            <a:r>
              <a:rPr lang="en-US" sz="1200" dirty="0">
                <a:latin typeface="Papyrus"/>
                <a:cs typeface="Papyrus"/>
              </a:rPr>
              <a:t>/software/sac/commands/</a:t>
            </a:r>
            <a:r>
              <a:rPr lang="en-US" sz="1200" dirty="0" err="1">
                <a:latin typeface="Papyrus"/>
                <a:cs typeface="Papyrus"/>
              </a:rPr>
              <a:t>sss.html</a:t>
            </a:r>
            <a:endParaRPr lang="en-US" sz="1200" dirty="0">
              <a:latin typeface="Papyrus"/>
              <a:cs typeface="Papyrus"/>
            </a:endParaRPr>
          </a:p>
        </p:txBody>
      </p:sp>
    </p:spTree>
    <p:extLst>
      <p:ext uri="{BB962C8B-B14F-4D97-AF65-F5344CB8AC3E}">
        <p14:creationId xmlns:p14="http://schemas.microsoft.com/office/powerpoint/2010/main" val="2800068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76200"/>
            <a:ext cx="9144000" cy="6370974"/>
          </a:xfrm>
          <a:prstGeom prst="rect">
            <a:avLst/>
          </a:prstGeom>
        </p:spPr>
        <p:txBody>
          <a:bodyPr wrap="square">
            <a:spAutoFit/>
          </a:bodyPr>
          <a:lstStyle/>
          <a:p>
            <a:pPr algn="ctr"/>
            <a:r>
              <a:rPr lang="en-US" sz="3200" dirty="0">
                <a:latin typeface="Courier"/>
                <a:cs typeface="Courier"/>
              </a:rPr>
              <a:t>SSS</a:t>
            </a:r>
            <a:r>
              <a:rPr lang="en-US" sz="3200" dirty="0">
                <a:latin typeface="Papyrus"/>
                <a:cs typeface="Papyrus"/>
              </a:rPr>
              <a:t> Commands</a:t>
            </a:r>
          </a:p>
          <a:p>
            <a:pPr algn="ctr"/>
            <a:endParaRPr lang="en-US" sz="3200" dirty="0">
              <a:latin typeface="Papyrus"/>
              <a:cs typeface="Papyrus"/>
            </a:endParaRPr>
          </a:p>
          <a:p>
            <a:pPr algn="ctr"/>
            <a:r>
              <a:rPr lang="en-US" sz="3200" dirty="0">
                <a:latin typeface="Courier"/>
                <a:cs typeface="Courier"/>
              </a:rPr>
              <a:t>QUITSUB : </a:t>
            </a:r>
            <a:r>
              <a:rPr lang="en-US" sz="3200" dirty="0">
                <a:latin typeface="Papyrus"/>
                <a:cs typeface="Papyrus"/>
              </a:rPr>
              <a:t>Terminates the Signal Stacking Subprocess.</a:t>
            </a:r>
          </a:p>
          <a:p>
            <a:pPr algn="ctr"/>
            <a:endParaRPr lang="en-US" sz="3200" dirty="0">
              <a:latin typeface="Papyrus"/>
              <a:cs typeface="Papyrus"/>
            </a:endParaRPr>
          </a:p>
          <a:p>
            <a:pPr algn="ctr"/>
            <a:r>
              <a:rPr lang="en-US" sz="3200" dirty="0">
                <a:latin typeface="Courier"/>
                <a:cs typeface="Courier"/>
              </a:rPr>
              <a:t>SUMSTACK : </a:t>
            </a:r>
            <a:r>
              <a:rPr lang="en-US" sz="3200" dirty="0">
                <a:latin typeface="Papyrus"/>
                <a:cs typeface="Papyrus"/>
              </a:rPr>
              <a:t>Sums the files in the stack file list.</a:t>
            </a:r>
          </a:p>
          <a:p>
            <a:pPr algn="ctr"/>
            <a:endParaRPr lang="en-US" sz="3200" dirty="0">
              <a:latin typeface="Papyrus"/>
              <a:cs typeface="Papyrus"/>
            </a:endParaRPr>
          </a:p>
          <a:p>
            <a:pPr algn="ctr"/>
            <a:r>
              <a:rPr lang="en-US" sz="3200" dirty="0">
                <a:latin typeface="Courier"/>
                <a:cs typeface="Courier"/>
              </a:rPr>
              <a:t>TIMEAXIS : </a:t>
            </a:r>
            <a:r>
              <a:rPr lang="en-US" sz="3200" dirty="0">
                <a:latin typeface="Papyrus"/>
                <a:cs typeface="Papyrus"/>
              </a:rPr>
              <a:t>Controls the time axis properties on subsequent record section plots. </a:t>
            </a:r>
          </a:p>
          <a:p>
            <a:pPr algn="ctr"/>
            <a:endParaRPr lang="en-US" sz="3200" dirty="0">
              <a:latin typeface="Papyrus"/>
              <a:cs typeface="Papyrus"/>
            </a:endParaRPr>
          </a:p>
          <a:p>
            <a:pPr algn="ctr"/>
            <a:r>
              <a:rPr lang="en-US" sz="3200" dirty="0">
                <a:latin typeface="Courier"/>
                <a:cs typeface="Courier"/>
              </a:rPr>
              <a:t>TIMEWINDOW : </a:t>
            </a:r>
            <a:r>
              <a:rPr lang="en-US" sz="3200" dirty="0">
                <a:latin typeface="Papyrus"/>
                <a:cs typeface="Papyrus"/>
              </a:rPr>
              <a:t>Sets the time window limits for subsequent stack summation. </a:t>
            </a:r>
          </a:p>
          <a:p>
            <a:pPr algn="ctr"/>
            <a:endParaRPr lang="en-US" sz="1200" dirty="0">
              <a:latin typeface="Papyrus"/>
              <a:cs typeface="Papyrus"/>
            </a:endParaRPr>
          </a:p>
          <a:p>
            <a:r>
              <a:rPr lang="en-US" sz="1200" dirty="0">
                <a:latin typeface="Papyrus"/>
                <a:cs typeface="Papyrus"/>
              </a:rPr>
              <a:t>http://</a:t>
            </a:r>
            <a:r>
              <a:rPr lang="en-US" sz="1200" dirty="0" err="1">
                <a:latin typeface="Papyrus"/>
                <a:cs typeface="Papyrus"/>
              </a:rPr>
              <a:t>www.iris.edu</a:t>
            </a:r>
            <a:r>
              <a:rPr lang="en-US" sz="1200" dirty="0">
                <a:latin typeface="Papyrus"/>
                <a:cs typeface="Papyrus"/>
              </a:rPr>
              <a:t>/software/sac/commands/</a:t>
            </a:r>
            <a:r>
              <a:rPr lang="en-US" sz="1200" dirty="0" err="1">
                <a:latin typeface="Papyrus"/>
                <a:cs typeface="Papyrus"/>
              </a:rPr>
              <a:t>sss.html</a:t>
            </a:r>
            <a:endParaRPr lang="en-US" sz="1200" dirty="0">
              <a:latin typeface="Papyrus"/>
              <a:cs typeface="Papyrus"/>
            </a:endParaRPr>
          </a:p>
        </p:txBody>
      </p:sp>
    </p:spTree>
    <p:extLst>
      <p:ext uri="{BB962C8B-B14F-4D97-AF65-F5344CB8AC3E}">
        <p14:creationId xmlns:p14="http://schemas.microsoft.com/office/powerpoint/2010/main" val="964160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6863417"/>
          </a:xfrm>
          <a:prstGeom prst="rect">
            <a:avLst/>
          </a:prstGeom>
        </p:spPr>
        <p:txBody>
          <a:bodyPr wrap="square">
            <a:spAutoFit/>
          </a:bodyPr>
          <a:lstStyle/>
          <a:p>
            <a:pPr algn="ctr"/>
            <a:r>
              <a:rPr lang="en-US" sz="3200" dirty="0">
                <a:latin typeface="Courier"/>
                <a:cs typeface="Courier"/>
              </a:rPr>
              <a:t>SSS</a:t>
            </a:r>
            <a:r>
              <a:rPr lang="en-US" sz="3200" dirty="0">
                <a:latin typeface="Papyrus"/>
                <a:cs typeface="Papyrus"/>
              </a:rPr>
              <a:t> Commands</a:t>
            </a:r>
          </a:p>
          <a:p>
            <a:pPr algn="ctr"/>
            <a:endParaRPr lang="en-US" sz="3200" dirty="0">
              <a:latin typeface="Papyrus"/>
              <a:cs typeface="Papyrus"/>
            </a:endParaRPr>
          </a:p>
          <a:p>
            <a:pPr algn="ctr"/>
            <a:r>
              <a:rPr lang="en-US" sz="3200" dirty="0">
                <a:latin typeface="Courier"/>
                <a:cs typeface="Courier"/>
              </a:rPr>
              <a:t>TRAVELTIME : </a:t>
            </a:r>
            <a:r>
              <a:rPr lang="en-US" sz="3200" dirty="0">
                <a:latin typeface="Papyrus"/>
                <a:cs typeface="Papyrus"/>
              </a:rPr>
              <a:t>Computes traveltime curves for pre-defined models or reads traveltime curves from </a:t>
            </a:r>
            <a:r>
              <a:rPr lang="en-US" sz="3200" dirty="0" err="1">
                <a:latin typeface="Papyrus"/>
                <a:cs typeface="Papyrus"/>
              </a:rPr>
              <a:t>ascii</a:t>
            </a:r>
            <a:r>
              <a:rPr lang="en-US" sz="3200" dirty="0">
                <a:latin typeface="Papyrus"/>
                <a:cs typeface="Papyrus"/>
              </a:rPr>
              <a:t> text files. </a:t>
            </a:r>
          </a:p>
          <a:p>
            <a:pPr algn="ctr"/>
            <a:endParaRPr lang="en-US" sz="3200" dirty="0">
              <a:latin typeface="Papyrus"/>
              <a:cs typeface="Papyrus"/>
            </a:endParaRPr>
          </a:p>
          <a:p>
            <a:pPr algn="ctr"/>
            <a:r>
              <a:rPr lang="en-US" sz="3200" dirty="0">
                <a:latin typeface="Courier"/>
                <a:cs typeface="Courier"/>
              </a:rPr>
              <a:t>VELOCITYMODEL : </a:t>
            </a:r>
            <a:r>
              <a:rPr lang="en-US" sz="3200" dirty="0">
                <a:latin typeface="Papyrus"/>
                <a:cs typeface="Papyrus"/>
              </a:rPr>
              <a:t>Sets stack velocity model parameters for computing dynamic delays.</a:t>
            </a:r>
          </a:p>
          <a:p>
            <a:pPr algn="ctr"/>
            <a:endParaRPr lang="en-US" sz="3200" dirty="0">
              <a:latin typeface="Papyrus"/>
              <a:cs typeface="Papyrus"/>
            </a:endParaRPr>
          </a:p>
          <a:p>
            <a:pPr algn="ctr"/>
            <a:r>
              <a:rPr lang="en-US" sz="3200" dirty="0">
                <a:latin typeface="Courier"/>
                <a:cs typeface="Courier"/>
              </a:rPr>
              <a:t>VELOCITYROSET : </a:t>
            </a:r>
            <a:r>
              <a:rPr lang="en-US" sz="3200" dirty="0">
                <a:latin typeface="Papyrus"/>
                <a:cs typeface="Papyrus"/>
              </a:rPr>
              <a:t>Controls placement of a velocity </a:t>
            </a:r>
            <a:r>
              <a:rPr lang="en-US" sz="3200" dirty="0" err="1">
                <a:latin typeface="Papyrus"/>
                <a:cs typeface="Papyrus"/>
              </a:rPr>
              <a:t>roset</a:t>
            </a:r>
            <a:r>
              <a:rPr lang="en-US" sz="3200" dirty="0">
                <a:latin typeface="Papyrus"/>
                <a:cs typeface="Papyrus"/>
              </a:rPr>
              <a:t> on subsequent record section plots.</a:t>
            </a:r>
          </a:p>
          <a:p>
            <a:endParaRPr lang="en-US" sz="3200" dirty="0">
              <a:latin typeface="Papyrus"/>
              <a:cs typeface="Papyrus"/>
            </a:endParaRPr>
          </a:p>
          <a:p>
            <a:pPr algn="ctr"/>
            <a:endParaRPr lang="en-US" sz="1200" dirty="0">
              <a:latin typeface="Papyrus"/>
              <a:cs typeface="Papyrus"/>
            </a:endParaRPr>
          </a:p>
          <a:p>
            <a:r>
              <a:rPr lang="en-US" sz="1200" dirty="0">
                <a:latin typeface="Papyrus"/>
                <a:cs typeface="Papyrus"/>
              </a:rPr>
              <a:t>http://</a:t>
            </a:r>
            <a:r>
              <a:rPr lang="en-US" sz="1200" dirty="0" err="1">
                <a:latin typeface="Papyrus"/>
                <a:cs typeface="Papyrus"/>
              </a:rPr>
              <a:t>www.iris.edu</a:t>
            </a:r>
            <a:r>
              <a:rPr lang="en-US" sz="1200" dirty="0">
                <a:latin typeface="Papyrus"/>
                <a:cs typeface="Papyrus"/>
              </a:rPr>
              <a:t>/software/sac/commands/</a:t>
            </a:r>
            <a:r>
              <a:rPr lang="en-US" sz="1200" dirty="0" err="1">
                <a:latin typeface="Papyrus"/>
                <a:cs typeface="Papyrus"/>
              </a:rPr>
              <a:t>sss.html</a:t>
            </a:r>
            <a:endParaRPr lang="en-US" sz="1200" dirty="0">
              <a:latin typeface="Papyrus"/>
              <a:cs typeface="Papyrus"/>
            </a:endParaRPr>
          </a:p>
        </p:txBody>
      </p:sp>
    </p:spTree>
    <p:extLst>
      <p:ext uri="{BB962C8B-B14F-4D97-AF65-F5344CB8AC3E}">
        <p14:creationId xmlns:p14="http://schemas.microsoft.com/office/powerpoint/2010/main" val="3905596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0320" y="1219200"/>
            <a:ext cx="9144000" cy="4401204"/>
          </a:xfrm>
          <a:prstGeom prst="rect">
            <a:avLst/>
          </a:prstGeom>
        </p:spPr>
        <p:txBody>
          <a:bodyPr wrap="square">
            <a:spAutoFit/>
          </a:bodyPr>
          <a:lstStyle/>
          <a:p>
            <a:pPr algn="ctr"/>
            <a:r>
              <a:rPr lang="en-US" sz="3200" dirty="0">
                <a:latin typeface="Courier"/>
                <a:cs typeface="Courier"/>
              </a:rPr>
              <a:t>SSS</a:t>
            </a:r>
            <a:r>
              <a:rPr lang="en-US" sz="3200" dirty="0">
                <a:latin typeface="Papyrus"/>
                <a:cs typeface="Papyrus"/>
              </a:rPr>
              <a:t> Commands</a:t>
            </a:r>
          </a:p>
          <a:p>
            <a:pPr algn="ctr"/>
            <a:endParaRPr lang="en-US" sz="3200" dirty="0">
              <a:latin typeface="Papyrus"/>
              <a:cs typeface="Papyrus"/>
            </a:endParaRPr>
          </a:p>
          <a:p>
            <a:pPr algn="ctr"/>
            <a:r>
              <a:rPr lang="en-US" sz="3200" dirty="0">
                <a:latin typeface="Courier"/>
                <a:cs typeface="Courier"/>
              </a:rPr>
              <a:t>WRITESTACK : </a:t>
            </a:r>
            <a:r>
              <a:rPr lang="en-US" sz="3200" dirty="0">
                <a:latin typeface="Papyrus"/>
                <a:cs typeface="Papyrus"/>
              </a:rPr>
              <a:t>Writes a stack summation to disk. </a:t>
            </a:r>
          </a:p>
          <a:p>
            <a:pPr algn="ctr"/>
            <a:endParaRPr lang="en-US" sz="3200" dirty="0">
              <a:latin typeface="Papyrus"/>
              <a:cs typeface="Papyrus"/>
            </a:endParaRPr>
          </a:p>
          <a:p>
            <a:pPr algn="ctr"/>
            <a:r>
              <a:rPr lang="en-US" sz="3200" dirty="0">
                <a:latin typeface="Courier"/>
                <a:cs typeface="Courier"/>
              </a:rPr>
              <a:t>ZEROSTACK : </a:t>
            </a:r>
            <a:r>
              <a:rPr lang="en-US" sz="3200" dirty="0">
                <a:latin typeface="Papyrus"/>
                <a:cs typeface="Papyrus"/>
              </a:rPr>
              <a:t>Zeros or reinitializes the signal stack.</a:t>
            </a:r>
          </a:p>
          <a:p>
            <a:endParaRPr lang="en-US" sz="3200" dirty="0">
              <a:latin typeface="Papyrus"/>
              <a:cs typeface="Papyrus"/>
            </a:endParaRPr>
          </a:p>
          <a:p>
            <a:pPr algn="ctr"/>
            <a:endParaRPr lang="en-US" sz="1200" dirty="0">
              <a:latin typeface="Papyrus"/>
              <a:cs typeface="Papyrus"/>
            </a:endParaRPr>
          </a:p>
          <a:p>
            <a:r>
              <a:rPr lang="en-US" sz="1200" dirty="0">
                <a:latin typeface="Papyrus"/>
                <a:cs typeface="Papyrus"/>
              </a:rPr>
              <a:t>http://</a:t>
            </a:r>
            <a:r>
              <a:rPr lang="en-US" sz="1200" dirty="0" err="1">
                <a:latin typeface="Papyrus"/>
                <a:cs typeface="Papyrus"/>
              </a:rPr>
              <a:t>www.iris.edu</a:t>
            </a:r>
            <a:r>
              <a:rPr lang="en-US" sz="1200" dirty="0">
                <a:latin typeface="Papyrus"/>
                <a:cs typeface="Papyrus"/>
              </a:rPr>
              <a:t>/software/sac/commands/</a:t>
            </a:r>
            <a:r>
              <a:rPr lang="en-US" sz="1200" dirty="0" err="1">
                <a:latin typeface="Papyrus"/>
                <a:cs typeface="Papyrus"/>
              </a:rPr>
              <a:t>sss.html</a:t>
            </a:r>
            <a:endParaRPr lang="en-US" sz="1200" dirty="0">
              <a:latin typeface="Papyrus"/>
              <a:cs typeface="Papyrus"/>
            </a:endParaRPr>
          </a:p>
        </p:txBody>
      </p:sp>
    </p:spTree>
    <p:extLst>
      <p:ext uri="{BB962C8B-B14F-4D97-AF65-F5344CB8AC3E}">
        <p14:creationId xmlns:p14="http://schemas.microsoft.com/office/powerpoint/2010/main" val="536743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55B0D9-7936-C24D-891B-34DB5A575C86}"/>
              </a:ext>
            </a:extLst>
          </p:cNvPr>
          <p:cNvPicPr>
            <a:picLocks noChangeAspect="1"/>
          </p:cNvPicPr>
          <p:nvPr/>
        </p:nvPicPr>
        <p:blipFill>
          <a:blip r:embed="rId3"/>
          <a:stretch>
            <a:fillRect/>
          </a:stretch>
        </p:blipFill>
        <p:spPr>
          <a:xfrm>
            <a:off x="2861886" y="1803400"/>
            <a:ext cx="7073900" cy="5054600"/>
          </a:xfrm>
          <a:prstGeom prst="rect">
            <a:avLst/>
          </a:prstGeom>
        </p:spPr>
      </p:pic>
      <p:sp>
        <p:nvSpPr>
          <p:cNvPr id="4" name="Rectangle 3">
            <a:extLst>
              <a:ext uri="{FF2B5EF4-FFF2-40B4-BE49-F238E27FC236}">
                <a16:creationId xmlns:a16="http://schemas.microsoft.com/office/drawing/2014/main" id="{F4B49F72-BF0B-D241-A25D-72DAF4353970}"/>
              </a:ext>
            </a:extLst>
          </p:cNvPr>
          <p:cNvSpPr/>
          <p:nvPr/>
        </p:nvSpPr>
        <p:spPr>
          <a:xfrm>
            <a:off x="27699" y="-9096"/>
            <a:ext cx="9144000" cy="4339650"/>
          </a:xfrm>
          <a:prstGeom prst="rect">
            <a:avLst/>
          </a:prstGeom>
        </p:spPr>
        <p:txBody>
          <a:bodyPr wrap="square">
            <a:spAutoFit/>
          </a:bodyPr>
          <a:lstStyle/>
          <a:p>
            <a:pPr algn="ctr"/>
            <a:r>
              <a:rPr lang="en-US" sz="3200" dirty="0">
                <a:latin typeface="Papyrus"/>
              </a:rPr>
              <a:t>Record section</a:t>
            </a:r>
          </a:p>
          <a:p>
            <a:r>
              <a:rPr lang="en-US" dirty="0">
                <a:latin typeface="Courier" pitchFamily="2" charset="0"/>
              </a:rPr>
              <a:t>853 $ sac</a:t>
            </a:r>
          </a:p>
          <a:p>
            <a:r>
              <a:rPr lang="en-US" dirty="0">
                <a:latin typeface="Courier" pitchFamily="2" charset="0"/>
              </a:rPr>
              <a:t>SAC&gt; </a:t>
            </a:r>
            <a:r>
              <a:rPr lang="en-US" dirty="0" err="1">
                <a:latin typeface="Courier" pitchFamily="2" charset="0"/>
              </a:rPr>
              <a:t>qdp</a:t>
            </a:r>
            <a:r>
              <a:rPr lang="en-US" dirty="0">
                <a:latin typeface="Courier" pitchFamily="2" charset="0"/>
              </a:rPr>
              <a:t> off</a:t>
            </a:r>
          </a:p>
          <a:p>
            <a:r>
              <a:rPr lang="en-US" dirty="0">
                <a:latin typeface="Courier" pitchFamily="2" charset="0"/>
              </a:rPr>
              <a:t>SAC&gt; r *..BHZ*</a:t>
            </a:r>
          </a:p>
          <a:p>
            <a:r>
              <a:rPr lang="en-US" dirty="0">
                <a:latin typeface="Courier" pitchFamily="2" charset="0"/>
              </a:rPr>
              <a:t>IM.NV31..BHZ.M.2011.070.055653.SAC </a:t>
            </a:r>
          </a:p>
          <a:p>
            <a:r>
              <a:rPr lang="en-US" dirty="0">
                <a:latin typeface="Courier" pitchFamily="2" charset="0"/>
              </a:rPr>
              <a:t>...</a:t>
            </a:r>
          </a:p>
          <a:p>
            <a:r>
              <a:rPr lang="en-US" dirty="0">
                <a:latin typeface="Courier" pitchFamily="2" charset="0"/>
              </a:rPr>
              <a:t>UU.SRU..BHZ.M.2011.070.055718.SAC</a:t>
            </a:r>
          </a:p>
          <a:p>
            <a:r>
              <a:rPr lang="en-US" dirty="0">
                <a:latin typeface="Courier" pitchFamily="2" charset="0"/>
              </a:rPr>
              <a:t>SAC&gt; </a:t>
            </a:r>
            <a:r>
              <a:rPr lang="en-US" dirty="0" err="1">
                <a:latin typeface="Courier" pitchFamily="2" charset="0"/>
              </a:rPr>
              <a:t>sss</a:t>
            </a:r>
            <a:endParaRPr lang="en-US" dirty="0">
              <a:latin typeface="Courier" pitchFamily="2" charset="0"/>
            </a:endParaRPr>
          </a:p>
          <a:p>
            <a:r>
              <a:rPr lang="en-US" dirty="0">
                <a:latin typeface="Courier" pitchFamily="2" charset="0"/>
              </a:rPr>
              <a:t> Signal Stacking Subprocess.</a:t>
            </a:r>
          </a:p>
          <a:p>
            <a:r>
              <a:rPr lang="en-US" dirty="0">
                <a:latin typeface="Courier" pitchFamily="2" charset="0"/>
              </a:rPr>
              <a:t>SAC/SSS&gt; </a:t>
            </a:r>
            <a:r>
              <a:rPr lang="en-US" dirty="0" err="1">
                <a:solidFill>
                  <a:srgbClr val="FF0000"/>
                </a:solidFill>
                <a:latin typeface="Courier" pitchFamily="2" charset="0"/>
              </a:rPr>
              <a:t>lp</a:t>
            </a:r>
            <a:r>
              <a:rPr lang="en-US" dirty="0">
                <a:solidFill>
                  <a:srgbClr val="FF0000"/>
                </a:solidFill>
                <a:latin typeface="Courier" pitchFamily="2" charset="0"/>
              </a:rPr>
              <a:t> c .005</a:t>
            </a:r>
          </a:p>
          <a:p>
            <a:r>
              <a:rPr lang="en-US" dirty="0">
                <a:latin typeface="Courier" pitchFamily="2" charset="0"/>
              </a:rPr>
              <a:t>SAC/SSS&gt; </a:t>
            </a:r>
            <a:r>
              <a:rPr lang="en-US" dirty="0" err="1">
                <a:solidFill>
                  <a:srgbClr val="FF0000"/>
                </a:solidFill>
                <a:latin typeface="Courier" pitchFamily="2" charset="0"/>
              </a:rPr>
              <a:t>prs</a:t>
            </a:r>
            <a:endParaRPr lang="en-US" dirty="0">
              <a:solidFill>
                <a:srgbClr val="FF0000"/>
              </a:solidFill>
              <a:latin typeface="Courier" pitchFamily="2" charset="0"/>
            </a:endParaRPr>
          </a:p>
          <a:p>
            <a:r>
              <a:rPr lang="en-US" dirty="0">
                <a:latin typeface="Courier" pitchFamily="2" charset="0"/>
              </a:rPr>
              <a:t>SAC/SSS&gt; </a:t>
            </a:r>
            <a:r>
              <a:rPr lang="en-US" dirty="0" err="1">
                <a:solidFill>
                  <a:srgbClr val="FF0000"/>
                </a:solidFill>
                <a:latin typeface="Courier" pitchFamily="2" charset="0"/>
              </a:rPr>
              <a:t>quitsub</a:t>
            </a:r>
            <a:endParaRPr lang="en-US" dirty="0">
              <a:solidFill>
                <a:srgbClr val="FF0000"/>
              </a:solidFill>
              <a:latin typeface="Courier" pitchFamily="2" charset="0"/>
            </a:endParaRPr>
          </a:p>
          <a:p>
            <a:r>
              <a:rPr lang="en-US" dirty="0">
                <a:latin typeface="Courier" pitchFamily="2" charset="0"/>
              </a:rPr>
              <a:t>SAC&gt; </a:t>
            </a:r>
          </a:p>
          <a:p>
            <a:pPr algn="ctr">
              <a:defRPr/>
            </a:pPr>
            <a:endParaRPr lang="en-US" sz="2800" dirty="0">
              <a:latin typeface="Papyrus"/>
            </a:endParaRPr>
          </a:p>
        </p:txBody>
      </p:sp>
    </p:spTree>
    <p:extLst>
      <p:ext uri="{BB962C8B-B14F-4D97-AF65-F5344CB8AC3E}">
        <p14:creationId xmlns:p14="http://schemas.microsoft.com/office/powerpoint/2010/main" val="1971195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2EDEFF-94F3-8C4B-A829-187B421F024B}"/>
              </a:ext>
            </a:extLst>
          </p:cNvPr>
          <p:cNvPicPr>
            <a:picLocks noChangeAspect="1"/>
          </p:cNvPicPr>
          <p:nvPr/>
        </p:nvPicPr>
        <p:blipFill>
          <a:blip r:embed="rId3"/>
          <a:stretch>
            <a:fillRect/>
          </a:stretch>
        </p:blipFill>
        <p:spPr>
          <a:xfrm>
            <a:off x="2693232" y="1765300"/>
            <a:ext cx="7112000" cy="5092700"/>
          </a:xfrm>
          <a:prstGeom prst="rect">
            <a:avLst/>
          </a:prstGeom>
        </p:spPr>
      </p:pic>
      <p:sp>
        <p:nvSpPr>
          <p:cNvPr id="4" name="Rectangle 3">
            <a:extLst>
              <a:ext uri="{FF2B5EF4-FFF2-40B4-BE49-F238E27FC236}">
                <a16:creationId xmlns:a16="http://schemas.microsoft.com/office/drawing/2014/main" id="{F4B49F72-BF0B-D241-A25D-72DAF4353970}"/>
              </a:ext>
            </a:extLst>
          </p:cNvPr>
          <p:cNvSpPr/>
          <p:nvPr/>
        </p:nvSpPr>
        <p:spPr>
          <a:xfrm>
            <a:off x="27699" y="-9096"/>
            <a:ext cx="9144000" cy="3847207"/>
          </a:xfrm>
          <a:prstGeom prst="rect">
            <a:avLst/>
          </a:prstGeom>
        </p:spPr>
        <p:txBody>
          <a:bodyPr wrap="square">
            <a:spAutoFit/>
          </a:bodyPr>
          <a:lstStyle/>
          <a:p>
            <a:pPr algn="ctr"/>
            <a:r>
              <a:rPr lang="en-US" sz="3200" dirty="0">
                <a:latin typeface="Papyrus"/>
              </a:rPr>
              <a:t>Record section</a:t>
            </a:r>
          </a:p>
          <a:p>
            <a:pPr algn="ctr"/>
            <a:r>
              <a:rPr lang="en-US" sz="3200" dirty="0">
                <a:latin typeface="Papyrus"/>
              </a:rPr>
              <a:t>Simulate noise cross correlation</a:t>
            </a:r>
          </a:p>
          <a:p>
            <a:r>
              <a:rPr lang="en-US" dirty="0">
                <a:latin typeface="Courier" pitchFamily="2" charset="0"/>
              </a:rPr>
              <a:t>&gt;SAC r *..BHZ*</a:t>
            </a:r>
          </a:p>
          <a:p>
            <a:r>
              <a:rPr lang="en-US" dirty="0">
                <a:latin typeface="Courier" pitchFamily="2" charset="0"/>
              </a:rPr>
              <a:t>IM.NV31..BHZ.M.2011.070.055653.SAC </a:t>
            </a:r>
          </a:p>
          <a:p>
            <a:r>
              <a:rPr lang="en-US" dirty="0">
                <a:latin typeface="Courier" pitchFamily="2" charset="0"/>
              </a:rPr>
              <a:t>...</a:t>
            </a:r>
          </a:p>
          <a:p>
            <a:r>
              <a:rPr lang="en-US" dirty="0">
                <a:latin typeface="Courier" pitchFamily="2" charset="0"/>
              </a:rPr>
              <a:t>UU.SRU..BHZ.M.2011.070.055718.SAC</a:t>
            </a:r>
          </a:p>
          <a:p>
            <a:r>
              <a:rPr lang="en-US" dirty="0">
                <a:latin typeface="Courier" pitchFamily="2" charset="0"/>
              </a:rPr>
              <a:t>SAC&gt; </a:t>
            </a:r>
            <a:r>
              <a:rPr lang="en-US" dirty="0" err="1">
                <a:latin typeface="Courier" pitchFamily="2" charset="0"/>
              </a:rPr>
              <a:t>rtrend</a:t>
            </a:r>
            <a:endParaRPr lang="en-US" dirty="0">
              <a:latin typeface="Courier" pitchFamily="2" charset="0"/>
            </a:endParaRPr>
          </a:p>
          <a:p>
            <a:r>
              <a:rPr lang="en-US" dirty="0">
                <a:latin typeface="Courier" pitchFamily="2" charset="0"/>
              </a:rPr>
              <a:t>SAC&gt; </a:t>
            </a:r>
            <a:r>
              <a:rPr lang="en-US" dirty="0" err="1">
                <a:latin typeface="Courier" pitchFamily="2" charset="0"/>
              </a:rPr>
              <a:t>lp</a:t>
            </a:r>
            <a:r>
              <a:rPr lang="en-US" dirty="0">
                <a:latin typeface="Courier" pitchFamily="2" charset="0"/>
              </a:rPr>
              <a:t> c .005</a:t>
            </a:r>
          </a:p>
          <a:p>
            <a:r>
              <a:rPr lang="en-US" dirty="0">
                <a:latin typeface="Courier" pitchFamily="2" charset="0"/>
              </a:rPr>
              <a:t>SAC&gt; correlate master 1</a:t>
            </a:r>
          </a:p>
          <a:p>
            <a:r>
              <a:rPr lang="en-US" dirty="0">
                <a:latin typeface="Courier" pitchFamily="2" charset="0"/>
              </a:rPr>
              <a:t>SAC&gt; </a:t>
            </a:r>
            <a:r>
              <a:rPr lang="en-US" dirty="0" err="1">
                <a:latin typeface="Courier" pitchFamily="2" charset="0"/>
              </a:rPr>
              <a:t>sss</a:t>
            </a:r>
            <a:endParaRPr lang="en-US" dirty="0">
              <a:latin typeface="Courier" pitchFamily="2" charset="0"/>
            </a:endParaRPr>
          </a:p>
          <a:p>
            <a:r>
              <a:rPr lang="en-US" dirty="0">
                <a:latin typeface="Courier" pitchFamily="2" charset="0"/>
              </a:rPr>
              <a:t>SAC/SSS&gt; </a:t>
            </a:r>
            <a:r>
              <a:rPr lang="en-US" dirty="0" err="1">
                <a:latin typeface="Courier" pitchFamily="2" charset="0"/>
              </a:rPr>
              <a:t>prs</a:t>
            </a:r>
            <a:endParaRPr lang="en-US" dirty="0">
              <a:latin typeface="Courier" pitchFamily="2" charset="0"/>
            </a:endParaRPr>
          </a:p>
          <a:p>
            <a:r>
              <a:rPr lang="en-US" dirty="0">
                <a:latin typeface="Courier" pitchFamily="2" charset="0"/>
              </a:rPr>
              <a:t>SAC/SSS&gt; </a:t>
            </a:r>
          </a:p>
        </p:txBody>
      </p:sp>
    </p:spTree>
    <p:extLst>
      <p:ext uri="{BB962C8B-B14F-4D97-AF65-F5344CB8AC3E}">
        <p14:creationId xmlns:p14="http://schemas.microsoft.com/office/powerpoint/2010/main" val="3157123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547632"/>
            <a:ext cx="9144000" cy="3167368"/>
          </a:xfrm>
          <a:prstGeom prst="rect">
            <a:avLst/>
          </a:prstGeom>
        </p:spPr>
      </p:pic>
      <p:sp>
        <p:nvSpPr>
          <p:cNvPr id="3" name="TextBox 2"/>
          <p:cNvSpPr txBox="1"/>
          <p:nvPr/>
        </p:nvSpPr>
        <p:spPr>
          <a:xfrm>
            <a:off x="0" y="304800"/>
            <a:ext cx="9144000" cy="1569660"/>
          </a:xfrm>
          <a:prstGeom prst="rect">
            <a:avLst/>
          </a:prstGeom>
          <a:noFill/>
        </p:spPr>
        <p:txBody>
          <a:bodyPr wrap="square" rtlCol="0">
            <a:spAutoFit/>
          </a:bodyPr>
          <a:lstStyle/>
          <a:p>
            <a:pPr algn="ctr"/>
            <a:r>
              <a:rPr lang="en-US" sz="3200" dirty="0">
                <a:latin typeface="Papyrus"/>
                <a:cs typeface="Papyrus"/>
              </a:rPr>
              <a:t>Signal Stacking Subprocess</a:t>
            </a:r>
          </a:p>
          <a:p>
            <a:pPr algn="ctr"/>
            <a:endParaRPr lang="en-US" sz="3200" dirty="0">
              <a:latin typeface="Papyrus"/>
              <a:cs typeface="Papyrus"/>
            </a:endParaRPr>
          </a:p>
          <a:p>
            <a:pPr algn="ctr"/>
            <a:r>
              <a:rPr lang="en-US" sz="3200" dirty="0">
                <a:latin typeface="Papyrus"/>
                <a:cs typeface="Papyrus"/>
              </a:rPr>
              <a:t>Record section with reduction velocity</a:t>
            </a:r>
          </a:p>
        </p:txBody>
      </p:sp>
    </p:spTree>
    <p:extLst>
      <p:ext uri="{BB962C8B-B14F-4D97-AF65-F5344CB8AC3E}">
        <p14:creationId xmlns:p14="http://schemas.microsoft.com/office/powerpoint/2010/main" val="3971320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B49F72-BF0B-D241-A25D-72DAF4353970}"/>
              </a:ext>
            </a:extLst>
          </p:cNvPr>
          <p:cNvSpPr/>
          <p:nvPr/>
        </p:nvSpPr>
        <p:spPr>
          <a:xfrm>
            <a:off x="27699" y="504470"/>
            <a:ext cx="9144000" cy="3231654"/>
          </a:xfrm>
          <a:prstGeom prst="rect">
            <a:avLst/>
          </a:prstGeom>
        </p:spPr>
        <p:txBody>
          <a:bodyPr wrap="square">
            <a:spAutoFit/>
          </a:bodyPr>
          <a:lstStyle/>
          <a:p>
            <a:pPr algn="ctr"/>
            <a:r>
              <a:rPr lang="en-US" sz="3200" dirty="0">
                <a:latin typeface="Papyrus"/>
              </a:rPr>
              <a:t>Fixing nasty file names</a:t>
            </a:r>
          </a:p>
          <a:p>
            <a:pPr algn="ctr"/>
            <a:r>
              <a:rPr lang="en-US" sz="3200" dirty="0">
                <a:latin typeface="Papyrus"/>
              </a:rPr>
              <a:t>See script </a:t>
            </a:r>
            <a:r>
              <a:rPr lang="en-US" sz="3200" dirty="0" err="1">
                <a:latin typeface="Courier" pitchFamily="2" charset="0"/>
              </a:rPr>
              <a:t>rename.sh</a:t>
            </a:r>
            <a:endParaRPr lang="en-US" sz="3200" dirty="0">
              <a:latin typeface="Courier" pitchFamily="2" charset="0"/>
            </a:endParaRPr>
          </a:p>
          <a:p>
            <a:pPr algn="ctr"/>
            <a:endParaRPr lang="en-US" sz="3200" dirty="0">
              <a:latin typeface="Courier" pitchFamily="2" charset="0"/>
            </a:endParaRPr>
          </a:p>
          <a:p>
            <a:r>
              <a:rPr lang="en-US" dirty="0">
                <a:latin typeface="Courier" pitchFamily="2" charset="0"/>
              </a:rPr>
              <a:t>615 $ cd </a:t>
            </a:r>
            <a:r>
              <a:rPr lang="en-US" dirty="0" err="1">
                <a:latin typeface="Courier" pitchFamily="2" charset="0"/>
              </a:rPr>
              <a:t>pbo_backbone_sac_data</a:t>
            </a:r>
            <a:endParaRPr lang="en-US" dirty="0">
              <a:latin typeface="Courier" pitchFamily="2" charset="0"/>
            </a:endParaRPr>
          </a:p>
          <a:p>
            <a:r>
              <a:rPr lang="en-US" dirty="0">
                <a:latin typeface="Courier" pitchFamily="2" charset="0"/>
              </a:rPr>
              <a:t>616 $ ls | head -1</a:t>
            </a:r>
          </a:p>
          <a:p>
            <a:r>
              <a:rPr lang="en-US" dirty="0">
                <a:latin typeface="Courier" pitchFamily="2" charset="0"/>
              </a:rPr>
              <a:t>IM.NV31..BHN.M.2011.070.055653.SAC</a:t>
            </a:r>
          </a:p>
          <a:p>
            <a:r>
              <a:rPr lang="en-US" dirty="0">
                <a:latin typeface="Courier" pitchFamily="2" charset="0"/>
              </a:rPr>
              <a:t>617 $ </a:t>
            </a:r>
            <a:r>
              <a:rPr lang="en-US" dirty="0" err="1">
                <a:latin typeface="Courier" pitchFamily="2" charset="0"/>
              </a:rPr>
              <a:t>rename.sh</a:t>
            </a:r>
            <a:r>
              <a:rPr lang="en-US" dirty="0">
                <a:latin typeface="Courier" pitchFamily="2" charset="0"/>
              </a:rPr>
              <a:t> SAC 2 4</a:t>
            </a:r>
          </a:p>
          <a:p>
            <a:r>
              <a:rPr lang="en-US" dirty="0">
                <a:latin typeface="Courier" pitchFamily="2" charset="0"/>
              </a:rPr>
              <a:t>618 $ ls | head -1</a:t>
            </a:r>
          </a:p>
          <a:p>
            <a:r>
              <a:rPr lang="en-US" dirty="0">
                <a:latin typeface="Courier" pitchFamily="2" charset="0"/>
              </a:rPr>
              <a:t>AAM.BHE</a:t>
            </a:r>
          </a:p>
        </p:txBody>
      </p:sp>
    </p:spTree>
    <p:extLst>
      <p:ext uri="{BB962C8B-B14F-4D97-AF65-F5344CB8AC3E}">
        <p14:creationId xmlns:p14="http://schemas.microsoft.com/office/powerpoint/2010/main" val="903523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B49F72-BF0B-D241-A25D-72DAF4353970}"/>
              </a:ext>
            </a:extLst>
          </p:cNvPr>
          <p:cNvSpPr/>
          <p:nvPr/>
        </p:nvSpPr>
        <p:spPr>
          <a:xfrm>
            <a:off x="27699" y="-9096"/>
            <a:ext cx="9144000" cy="6555641"/>
          </a:xfrm>
          <a:prstGeom prst="rect">
            <a:avLst/>
          </a:prstGeom>
        </p:spPr>
        <p:txBody>
          <a:bodyPr wrap="square">
            <a:spAutoFit/>
          </a:bodyPr>
          <a:lstStyle/>
          <a:p>
            <a:pPr algn="ctr"/>
            <a:r>
              <a:rPr lang="en-US" sz="3200" dirty="0">
                <a:latin typeface="Papyrus"/>
              </a:rPr>
              <a:t>Fixing nasty file names</a:t>
            </a:r>
          </a:p>
          <a:p>
            <a:pPr algn="ctr"/>
            <a:r>
              <a:rPr lang="en-US" sz="3200" dirty="0">
                <a:latin typeface="Papyrus"/>
              </a:rPr>
              <a:t>See script </a:t>
            </a:r>
            <a:r>
              <a:rPr lang="en-US" sz="3200" dirty="0" err="1">
                <a:latin typeface="Courier" pitchFamily="2" charset="0"/>
              </a:rPr>
              <a:t>rename.sh</a:t>
            </a:r>
            <a:endParaRPr lang="en-US" sz="3200" dirty="0">
              <a:latin typeface="Courier" pitchFamily="2" charset="0"/>
            </a:endParaRPr>
          </a:p>
          <a:p>
            <a:endParaRPr lang="en-US" sz="3200" dirty="0"/>
          </a:p>
          <a:p>
            <a:r>
              <a:rPr lang="en-US" dirty="0">
                <a:latin typeface="Courier" pitchFamily="2" charset="0"/>
              </a:rPr>
              <a:t>628 $ cat </a:t>
            </a:r>
            <a:r>
              <a:rPr lang="en-US" dirty="0" err="1">
                <a:latin typeface="Courier" pitchFamily="2" charset="0"/>
              </a:rPr>
              <a:t>rename.sh</a:t>
            </a:r>
            <a:r>
              <a:rPr lang="en-US" dirty="0">
                <a:latin typeface="Courier" pitchFamily="2" charset="0"/>
              </a:rPr>
              <a:t> </a:t>
            </a:r>
          </a:p>
          <a:p>
            <a:r>
              <a:rPr lang="en-US" dirty="0">
                <a:latin typeface="Courier" pitchFamily="2" charset="0"/>
              </a:rPr>
              <a:t>#!/bin/</a:t>
            </a:r>
            <a:r>
              <a:rPr lang="en-US" dirty="0" err="1">
                <a:latin typeface="Courier" pitchFamily="2" charset="0"/>
              </a:rPr>
              <a:t>csh</a:t>
            </a:r>
            <a:endParaRPr lang="en-US" dirty="0">
              <a:latin typeface="Courier" pitchFamily="2" charset="0"/>
            </a:endParaRPr>
          </a:p>
          <a:p>
            <a:r>
              <a:rPr lang="en-US" dirty="0">
                <a:solidFill>
                  <a:schemeClr val="bg1">
                    <a:lumMod val="50000"/>
                  </a:schemeClr>
                </a:solidFill>
                <a:latin typeface="Courier" pitchFamily="2" charset="0"/>
              </a:rPr>
              <a:t>#to rename horrid iris </a:t>
            </a:r>
            <a:r>
              <a:rPr lang="en-US" dirty="0" err="1">
                <a:solidFill>
                  <a:schemeClr val="bg1">
                    <a:lumMod val="50000"/>
                  </a:schemeClr>
                </a:solidFill>
                <a:latin typeface="Courier" pitchFamily="2" charset="0"/>
              </a:rPr>
              <a:t>dmc</a:t>
            </a:r>
            <a:r>
              <a:rPr lang="en-US" dirty="0">
                <a:solidFill>
                  <a:schemeClr val="bg1">
                    <a:lumMod val="50000"/>
                  </a:schemeClr>
                </a:solidFill>
                <a:latin typeface="Courier" pitchFamily="2" charset="0"/>
              </a:rPr>
              <a:t> file names</a:t>
            </a:r>
          </a:p>
          <a:p>
            <a:r>
              <a:rPr lang="en-US" dirty="0">
                <a:solidFill>
                  <a:schemeClr val="bg1">
                    <a:lumMod val="50000"/>
                  </a:schemeClr>
                </a:solidFill>
                <a:latin typeface="Courier" pitchFamily="2" charset="0"/>
              </a:rPr>
              <a:t>#call with </a:t>
            </a:r>
            <a:r>
              <a:rPr lang="en-US" dirty="0" err="1">
                <a:solidFill>
                  <a:schemeClr val="bg1">
                    <a:lumMod val="50000"/>
                  </a:schemeClr>
                </a:solidFill>
                <a:latin typeface="Courier" pitchFamily="2" charset="0"/>
              </a:rPr>
              <a:t>rename.sh</a:t>
            </a:r>
            <a:r>
              <a:rPr lang="en-US" dirty="0">
                <a:solidFill>
                  <a:schemeClr val="bg1">
                    <a:lumMod val="50000"/>
                  </a:schemeClr>
                </a:solidFill>
                <a:latin typeface="Courier" pitchFamily="2" charset="0"/>
              </a:rPr>
              <a:t> A x y</a:t>
            </a:r>
          </a:p>
          <a:p>
            <a:r>
              <a:rPr lang="en-US" dirty="0">
                <a:solidFill>
                  <a:schemeClr val="bg1">
                    <a:lumMod val="50000"/>
                  </a:schemeClr>
                </a:solidFill>
                <a:latin typeface="Courier" pitchFamily="2" charset="0"/>
              </a:rPr>
              <a:t>#where A is the char string to find and x and y are the field numbers in the original</a:t>
            </a:r>
          </a:p>
          <a:p>
            <a:r>
              <a:rPr lang="en-US" dirty="0">
                <a:solidFill>
                  <a:schemeClr val="bg1">
                    <a:lumMod val="50000"/>
                  </a:schemeClr>
                </a:solidFill>
                <a:latin typeface="Courier" pitchFamily="2" charset="0"/>
              </a:rPr>
              <a:t>#file name (period is the field separator) you</a:t>
            </a:r>
          </a:p>
          <a:p>
            <a:r>
              <a:rPr lang="en-US" dirty="0">
                <a:solidFill>
                  <a:schemeClr val="bg1">
                    <a:lumMod val="50000"/>
                  </a:schemeClr>
                </a:solidFill>
                <a:latin typeface="Courier" pitchFamily="2" charset="0"/>
              </a:rPr>
              <a:t>#want to use for the final name</a:t>
            </a:r>
          </a:p>
          <a:p>
            <a:r>
              <a:rPr lang="en-US" dirty="0">
                <a:solidFill>
                  <a:schemeClr val="bg1">
                    <a:lumMod val="50000"/>
                  </a:schemeClr>
                </a:solidFill>
                <a:latin typeface="Courier" pitchFamily="2" charset="0"/>
              </a:rPr>
              <a:t>#</a:t>
            </a:r>
            <a:r>
              <a:rPr lang="en-US" dirty="0" err="1">
                <a:solidFill>
                  <a:schemeClr val="bg1">
                    <a:lumMod val="50000"/>
                  </a:schemeClr>
                </a:solidFill>
                <a:latin typeface="Courier" pitchFamily="2" charset="0"/>
              </a:rPr>
              <a:t>eg</a:t>
            </a:r>
            <a:r>
              <a:rPr lang="en-US" dirty="0">
                <a:solidFill>
                  <a:schemeClr val="bg1">
                    <a:lumMod val="50000"/>
                  </a:schemeClr>
                </a:solidFill>
                <a:latin typeface="Courier" pitchFamily="2" charset="0"/>
              </a:rPr>
              <a:t> if the file names look like</a:t>
            </a:r>
          </a:p>
          <a:p>
            <a:r>
              <a:rPr lang="en-US" dirty="0">
                <a:solidFill>
                  <a:schemeClr val="bg1">
                    <a:lumMod val="50000"/>
                  </a:schemeClr>
                </a:solidFill>
                <a:latin typeface="Courier" pitchFamily="2" charset="0"/>
              </a:rPr>
              <a:t>#1999.289.10.05.26.0000.IU.KMBO.00.LHZ.SAC</a:t>
            </a:r>
          </a:p>
          <a:p>
            <a:r>
              <a:rPr lang="en-US" dirty="0">
                <a:solidFill>
                  <a:schemeClr val="bg1">
                    <a:lumMod val="50000"/>
                  </a:schemeClr>
                </a:solidFill>
                <a:latin typeface="Courier" pitchFamily="2" charset="0"/>
              </a:rPr>
              <a:t>#the 8th field is the station name, KMBO</a:t>
            </a:r>
          </a:p>
          <a:p>
            <a:r>
              <a:rPr lang="en-US" dirty="0">
                <a:solidFill>
                  <a:schemeClr val="bg1">
                    <a:lumMod val="50000"/>
                  </a:schemeClr>
                </a:solidFill>
                <a:latin typeface="Courier" pitchFamily="2" charset="0"/>
              </a:rPr>
              <a:t>#and the 10th field is the component name, LHZ</a:t>
            </a:r>
          </a:p>
          <a:p>
            <a:r>
              <a:rPr lang="en-US" dirty="0">
                <a:solidFill>
                  <a:schemeClr val="bg1">
                    <a:lumMod val="50000"/>
                  </a:schemeClr>
                </a:solidFill>
                <a:latin typeface="Courier" pitchFamily="2" charset="0"/>
              </a:rPr>
              <a:t>#so you would call </a:t>
            </a:r>
            <a:r>
              <a:rPr lang="en-US" dirty="0" err="1">
                <a:solidFill>
                  <a:schemeClr val="bg1">
                    <a:lumMod val="50000"/>
                  </a:schemeClr>
                </a:solidFill>
                <a:latin typeface="Courier" pitchFamily="2" charset="0"/>
              </a:rPr>
              <a:t>rename.sh</a:t>
            </a:r>
            <a:r>
              <a:rPr lang="en-US" dirty="0">
                <a:solidFill>
                  <a:schemeClr val="bg1">
                    <a:lumMod val="50000"/>
                  </a:schemeClr>
                </a:solidFill>
                <a:latin typeface="Courier" pitchFamily="2" charset="0"/>
              </a:rPr>
              <a:t> SAC 8 10</a:t>
            </a:r>
          </a:p>
          <a:p>
            <a:r>
              <a:rPr lang="en-US" dirty="0">
                <a:solidFill>
                  <a:schemeClr val="bg1">
                    <a:lumMod val="50000"/>
                  </a:schemeClr>
                </a:solidFill>
                <a:latin typeface="Courier" pitchFamily="2" charset="0"/>
              </a:rPr>
              <a:t>#and it would rename it to KMBO.LHZ</a:t>
            </a:r>
          </a:p>
          <a:p>
            <a:r>
              <a:rPr lang="en-US" dirty="0">
                <a:solidFill>
                  <a:schemeClr val="bg1">
                    <a:lumMod val="50000"/>
                  </a:schemeClr>
                </a:solidFill>
                <a:latin typeface="Courier" pitchFamily="2" charset="0"/>
              </a:rPr>
              <a:t>#it will do this for all the file names that end with .SAC</a:t>
            </a:r>
          </a:p>
          <a:p>
            <a:r>
              <a:rPr lang="en-US" dirty="0">
                <a:latin typeface="Courier" pitchFamily="2" charset="0"/>
              </a:rPr>
              <a:t>foreach file (`ls -1 *$1*`)</a:t>
            </a:r>
          </a:p>
          <a:p>
            <a:r>
              <a:rPr lang="en-US" dirty="0">
                <a:latin typeface="Courier" pitchFamily="2" charset="0"/>
              </a:rPr>
              <a:t>mv $file `echo $file | </a:t>
            </a:r>
            <a:r>
              <a:rPr lang="en-US" dirty="0" err="1">
                <a:latin typeface="Courier" pitchFamily="2" charset="0"/>
              </a:rPr>
              <a:t>nawk</a:t>
            </a:r>
            <a:r>
              <a:rPr lang="en-US" dirty="0">
                <a:latin typeface="Courier" pitchFamily="2" charset="0"/>
              </a:rPr>
              <a:t> -F. '{print $'$2'"."$'$3'}'`</a:t>
            </a:r>
          </a:p>
          <a:p>
            <a:r>
              <a:rPr lang="en-US" dirty="0">
                <a:latin typeface="Courier" pitchFamily="2" charset="0"/>
              </a:rPr>
              <a:t>end</a:t>
            </a:r>
          </a:p>
        </p:txBody>
      </p:sp>
    </p:spTree>
    <p:extLst>
      <p:ext uri="{BB962C8B-B14F-4D97-AF65-F5344CB8AC3E}">
        <p14:creationId xmlns:p14="http://schemas.microsoft.com/office/powerpoint/2010/main" val="1787175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076504"/>
            <a:ext cx="9144000" cy="3724096"/>
          </a:xfrm>
          <a:prstGeom prst="rect">
            <a:avLst/>
          </a:prstGeom>
        </p:spPr>
        <p:txBody>
          <a:bodyPr wrap="square">
            <a:spAutoFit/>
          </a:bodyPr>
          <a:lstStyle/>
          <a:p>
            <a:pPr algn="ctr"/>
            <a:r>
              <a:rPr lang="en-US" sz="3200" dirty="0">
                <a:latin typeface="Courier"/>
                <a:cs typeface="Courier"/>
              </a:rPr>
              <a:t>SAC</a:t>
            </a:r>
            <a:r>
              <a:rPr lang="en-US" sz="3200" dirty="0">
                <a:latin typeface="Papyrus"/>
                <a:cs typeface="Papyrus"/>
              </a:rPr>
              <a:t> </a:t>
            </a:r>
            <a:r>
              <a:rPr lang="en-US" sz="3200" dirty="0" err="1">
                <a:latin typeface="Papyrus"/>
                <a:cs typeface="Papyrus"/>
              </a:rPr>
              <a:t>subprocesses</a:t>
            </a:r>
            <a:endParaRPr lang="en-US" sz="3200" dirty="0">
              <a:latin typeface="Papyrus"/>
              <a:cs typeface="Papyrus"/>
            </a:endParaRPr>
          </a:p>
          <a:p>
            <a:pPr algn="ctr"/>
            <a:endParaRPr lang="en-US" sz="3200" dirty="0">
              <a:latin typeface="Papyrus"/>
              <a:cs typeface="Papyrus"/>
            </a:endParaRPr>
          </a:p>
          <a:p>
            <a:pPr algn="ctr"/>
            <a:r>
              <a:rPr lang="en-US" sz="3200" dirty="0">
                <a:latin typeface="Papyrus"/>
                <a:cs typeface="Papyrus"/>
              </a:rPr>
              <a:t>Spectral Estimation Package – </a:t>
            </a:r>
            <a:r>
              <a:rPr lang="en-US" sz="3200" dirty="0" err="1">
                <a:latin typeface="Courier"/>
                <a:cs typeface="Courier"/>
              </a:rPr>
              <a:t>spe</a:t>
            </a:r>
            <a:endParaRPr lang="en-US" sz="3200" dirty="0">
              <a:latin typeface="Courier"/>
              <a:cs typeface="Courier"/>
            </a:endParaRPr>
          </a:p>
          <a:p>
            <a:pPr algn="ctr"/>
            <a:endParaRPr lang="en-US" sz="3200" dirty="0">
              <a:latin typeface="Papyrus"/>
              <a:cs typeface="Papyrus"/>
            </a:endParaRPr>
          </a:p>
          <a:p>
            <a:pPr algn="ctr"/>
            <a:r>
              <a:rPr lang="en-US" sz="3200" dirty="0">
                <a:latin typeface="Papyrus"/>
                <a:cs typeface="Papyrus"/>
              </a:rPr>
              <a:t>Signal Stacking </a:t>
            </a:r>
            <a:r>
              <a:rPr lang="en-US" sz="3200" dirty="0" err="1">
                <a:latin typeface="Papyrus"/>
                <a:cs typeface="Papyrus"/>
              </a:rPr>
              <a:t>Subprocess</a:t>
            </a:r>
            <a:r>
              <a:rPr lang="en-US" sz="3200" dirty="0">
                <a:latin typeface="Papyrus"/>
                <a:cs typeface="Papyrus"/>
              </a:rPr>
              <a:t> – </a:t>
            </a:r>
            <a:r>
              <a:rPr lang="en-US" sz="3200" dirty="0" err="1">
                <a:latin typeface="Courier"/>
                <a:cs typeface="Courier"/>
              </a:rPr>
              <a:t>sss</a:t>
            </a:r>
            <a:endParaRPr lang="en-US" sz="3200" dirty="0">
              <a:latin typeface="Courier"/>
              <a:cs typeface="Courier"/>
            </a:endParaRPr>
          </a:p>
          <a:p>
            <a:pPr algn="ctr"/>
            <a:endParaRPr lang="en-US" sz="3200" dirty="0">
              <a:latin typeface="Papyrus"/>
              <a:cs typeface="Papyrus"/>
            </a:endParaRPr>
          </a:p>
          <a:p>
            <a:pPr algn="ctr"/>
            <a:endParaRPr lang="en-US" sz="3200" dirty="0">
              <a:latin typeface="Papyrus"/>
              <a:cs typeface="Papyrus"/>
            </a:endParaRPr>
          </a:p>
          <a:p>
            <a:r>
              <a:rPr lang="en-US" sz="1200" dirty="0">
                <a:latin typeface="Papyrus"/>
                <a:cs typeface="Papyrus"/>
              </a:rPr>
              <a:t>http://</a:t>
            </a:r>
            <a:r>
              <a:rPr lang="en-US" sz="1200" dirty="0" err="1">
                <a:latin typeface="Papyrus"/>
                <a:cs typeface="Papyrus"/>
              </a:rPr>
              <a:t>www.iris.edu</a:t>
            </a:r>
            <a:r>
              <a:rPr lang="en-US" sz="1200" dirty="0">
                <a:latin typeface="Papyrus"/>
                <a:cs typeface="Papyrus"/>
              </a:rPr>
              <a:t>/software/sac/commands/</a:t>
            </a:r>
            <a:r>
              <a:rPr lang="en-US" sz="1200" dirty="0" err="1">
                <a:latin typeface="Papyrus"/>
                <a:cs typeface="Papyrus"/>
              </a:rPr>
              <a:t>spe.html</a:t>
            </a:r>
            <a:endParaRPr lang="en-US" sz="1200" dirty="0">
              <a:latin typeface="Papyrus"/>
              <a:cs typeface="Papyrus"/>
            </a:endParaRPr>
          </a:p>
        </p:txBody>
      </p:sp>
    </p:spTree>
    <p:extLst>
      <p:ext uri="{BB962C8B-B14F-4D97-AF65-F5344CB8AC3E}">
        <p14:creationId xmlns:p14="http://schemas.microsoft.com/office/powerpoint/2010/main" val="2780830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1144012"/>
            <a:ext cx="9144000" cy="3046988"/>
          </a:xfrm>
          <a:prstGeom prst="rect">
            <a:avLst/>
          </a:prstGeom>
        </p:spPr>
        <p:txBody>
          <a:bodyPr wrap="square">
            <a:noAutofit/>
          </a:bodyPr>
          <a:lstStyle/>
          <a:p>
            <a:pPr algn="ctr"/>
            <a:r>
              <a:rPr lang="en-US" sz="3200" dirty="0">
                <a:latin typeface="Papyrus"/>
                <a:cs typeface="Papyrus"/>
              </a:rPr>
              <a:t>Event Analysis Module:</a:t>
            </a:r>
          </a:p>
          <a:p>
            <a:pPr algn="ctr"/>
            <a:endParaRPr lang="en-US" sz="3200" dirty="0">
              <a:latin typeface="Papyrus"/>
              <a:cs typeface="Papyrus"/>
            </a:endParaRPr>
          </a:p>
          <a:p>
            <a:pPr algn="ctr"/>
            <a:r>
              <a:rPr lang="en-US" sz="3200" dirty="0">
                <a:latin typeface="Papyrus"/>
                <a:cs typeface="Papyrus"/>
              </a:rPr>
              <a:t>This module is used to pick seismic phases.</a:t>
            </a:r>
          </a:p>
          <a:p>
            <a:pPr algn="ctr"/>
            <a:endParaRPr lang="en-US" sz="3200" dirty="0">
              <a:latin typeface="Papyrus"/>
              <a:cs typeface="Papyrus"/>
            </a:endParaRPr>
          </a:p>
          <a:p>
            <a:pPr algn="ctr"/>
            <a:r>
              <a:rPr lang="en-US" sz="3200" dirty="0">
                <a:latin typeface="Papyrus"/>
                <a:cs typeface="Papyrus"/>
              </a:rPr>
              <a:t>An automatic phase picking algorithm can be applied using</a:t>
            </a:r>
          </a:p>
          <a:p>
            <a:pPr algn="ctr"/>
            <a:endParaRPr lang="en-US" sz="3200" dirty="0">
              <a:latin typeface="Papyrus"/>
              <a:cs typeface="Papyrus"/>
            </a:endParaRPr>
          </a:p>
          <a:p>
            <a:pPr algn="ctr"/>
            <a:r>
              <a:rPr lang="en-US" sz="3200" dirty="0">
                <a:latin typeface="Courier"/>
                <a:cs typeface="Courier"/>
              </a:rPr>
              <a:t>APK</a:t>
            </a:r>
            <a:endParaRPr lang="en-US" sz="3200" dirty="0">
              <a:latin typeface="Papyrus"/>
              <a:cs typeface="Papyrus"/>
            </a:endParaRPr>
          </a:p>
        </p:txBody>
      </p:sp>
    </p:spTree>
    <p:extLst>
      <p:ext uri="{BB962C8B-B14F-4D97-AF65-F5344CB8AC3E}">
        <p14:creationId xmlns:p14="http://schemas.microsoft.com/office/powerpoint/2010/main" val="3312033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91827"/>
            <a:ext cx="9144000" cy="5557411"/>
          </a:xfrm>
          <a:prstGeom prst="rect">
            <a:avLst/>
          </a:prstGeom>
        </p:spPr>
        <p:txBody>
          <a:bodyPr wrap="square">
            <a:noAutofit/>
          </a:bodyPr>
          <a:lstStyle/>
          <a:p>
            <a:pPr algn="ctr"/>
            <a:r>
              <a:rPr lang="en-US" sz="3200" dirty="0">
                <a:latin typeface="Papyrus"/>
                <a:cs typeface="Papyrus"/>
              </a:rPr>
              <a:t>I got tired of forgetting to turn off </a:t>
            </a:r>
            <a:r>
              <a:rPr lang="en-US" sz="3200" dirty="0" err="1">
                <a:latin typeface="Papyrus"/>
                <a:cs typeface="Papyrus"/>
              </a:rPr>
              <a:t>qdp</a:t>
            </a:r>
            <a:r>
              <a:rPr lang="en-US" sz="3200" dirty="0">
                <a:latin typeface="Papyrus"/>
                <a:cs typeface="Papyrus"/>
              </a:rPr>
              <a:t> all the time, so I</a:t>
            </a:r>
          </a:p>
          <a:p>
            <a:pPr algn="ctr"/>
            <a:r>
              <a:rPr lang="en-US" sz="3200" dirty="0">
                <a:latin typeface="Papyrus"/>
                <a:cs typeface="Papyrus"/>
              </a:rPr>
              <a:t> </a:t>
            </a:r>
          </a:p>
          <a:p>
            <a:pPr algn="ctr"/>
            <a:r>
              <a:rPr lang="en-US" sz="3200" dirty="0">
                <a:latin typeface="Papyrus"/>
                <a:cs typeface="Papyrus"/>
              </a:rPr>
              <a:t>• made a sac macro to turn off </a:t>
            </a:r>
            <a:r>
              <a:rPr lang="en-US" sz="3200" dirty="0" err="1">
                <a:latin typeface="Papyrus"/>
                <a:cs typeface="Papyrus"/>
              </a:rPr>
              <a:t>qdp</a:t>
            </a:r>
            <a:endParaRPr lang="en-US" sz="3200" dirty="0">
              <a:latin typeface="Papyrus"/>
              <a:cs typeface="Papyrus"/>
            </a:endParaRPr>
          </a:p>
          <a:p>
            <a:pPr algn="ctr"/>
            <a:r>
              <a:rPr lang="en-US" sz="3200" dirty="0">
                <a:latin typeface="Papyrus"/>
                <a:cs typeface="Papyrus"/>
              </a:rPr>
              <a:t> </a:t>
            </a:r>
          </a:p>
          <a:p>
            <a:pPr algn="ctr"/>
            <a:r>
              <a:rPr lang="en-US" sz="3200" dirty="0">
                <a:latin typeface="Papyrus"/>
                <a:cs typeface="Papyrus"/>
              </a:rPr>
              <a:t>• then made an alias in your .</a:t>
            </a:r>
            <a:r>
              <a:rPr lang="en-US" sz="3200" dirty="0" err="1">
                <a:latin typeface="Papyrus"/>
                <a:cs typeface="Papyrus"/>
              </a:rPr>
              <a:t>bashrc</a:t>
            </a:r>
            <a:r>
              <a:rPr lang="en-US" sz="3200" dirty="0">
                <a:latin typeface="Papyrus"/>
                <a:cs typeface="Papyrus"/>
              </a:rPr>
              <a:t> (or .</a:t>
            </a:r>
            <a:r>
              <a:rPr lang="en-US" sz="3200" dirty="0" err="1">
                <a:latin typeface="Papyrus"/>
                <a:cs typeface="Papyrus"/>
              </a:rPr>
              <a:t>cshrc</a:t>
            </a:r>
            <a:r>
              <a:rPr lang="en-US" sz="3200" dirty="0">
                <a:latin typeface="Papyrus"/>
                <a:cs typeface="Papyrus"/>
              </a:rPr>
              <a:t>) to the sac command to call the macro from the command line. </a:t>
            </a:r>
          </a:p>
          <a:p>
            <a:pPr algn="ctr"/>
            <a:endParaRPr lang="en-US" sz="3200" dirty="0">
              <a:latin typeface="Papyrus"/>
              <a:cs typeface="Papyrus"/>
            </a:endParaRPr>
          </a:p>
          <a:p>
            <a:pPr algn="ctr"/>
            <a:r>
              <a:rPr lang="en-US" sz="3200" dirty="0">
                <a:latin typeface="Papyrus"/>
                <a:cs typeface="Papyrus"/>
              </a:rPr>
              <a:t>Sac continues interactively after running the macro.</a:t>
            </a:r>
          </a:p>
          <a:p>
            <a:pPr algn="ctr"/>
            <a:endParaRPr lang="en-US" sz="3200" dirty="0">
              <a:latin typeface="Papyrus"/>
              <a:cs typeface="Papyrus"/>
            </a:endParaRPr>
          </a:p>
          <a:p>
            <a:pPr algn="ctr"/>
            <a:r>
              <a:rPr lang="en-US" sz="3200" dirty="0">
                <a:latin typeface="Papyrus"/>
                <a:cs typeface="Papyrus"/>
              </a:rPr>
              <a:t>You should do that – now – class exercise.</a:t>
            </a:r>
          </a:p>
        </p:txBody>
      </p:sp>
    </p:spTree>
    <p:extLst>
      <p:ext uri="{BB962C8B-B14F-4D97-AF65-F5344CB8AC3E}">
        <p14:creationId xmlns:p14="http://schemas.microsoft.com/office/powerpoint/2010/main" val="770189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435905-A510-6247-A33A-BA4A485256F7}"/>
              </a:ext>
            </a:extLst>
          </p:cNvPr>
          <p:cNvPicPr>
            <a:picLocks noChangeAspect="1"/>
          </p:cNvPicPr>
          <p:nvPr/>
        </p:nvPicPr>
        <p:blipFill>
          <a:blip r:embed="rId3"/>
          <a:stretch>
            <a:fillRect/>
          </a:stretch>
        </p:blipFill>
        <p:spPr>
          <a:xfrm>
            <a:off x="2578100" y="2133600"/>
            <a:ext cx="6565900" cy="4724400"/>
          </a:xfrm>
          <a:prstGeom prst="rect">
            <a:avLst/>
          </a:prstGeom>
        </p:spPr>
      </p:pic>
      <p:sp>
        <p:nvSpPr>
          <p:cNvPr id="5" name="Rectangle 4"/>
          <p:cNvSpPr/>
          <p:nvPr/>
        </p:nvSpPr>
        <p:spPr>
          <a:xfrm>
            <a:off x="0" y="112735"/>
            <a:ext cx="9144000" cy="5937336"/>
          </a:xfrm>
          <a:prstGeom prst="rect">
            <a:avLst/>
          </a:prstGeom>
        </p:spPr>
        <p:txBody>
          <a:bodyPr wrap="square">
            <a:noAutofit/>
          </a:bodyPr>
          <a:lstStyle/>
          <a:p>
            <a:pPr algn="ctr"/>
            <a:r>
              <a:rPr lang="en-US" sz="3200" dirty="0">
                <a:latin typeface="Papyrus"/>
                <a:cs typeface="Papyrus"/>
              </a:rPr>
              <a:t>APK</a:t>
            </a:r>
          </a:p>
          <a:p>
            <a:r>
              <a:rPr lang="en-US" dirty="0">
                <a:latin typeface="Courier" pitchFamily="2" charset="0"/>
              </a:rPr>
              <a:t>867</a:t>
            </a:r>
            <a:r>
              <a:rPr lang="en-US" dirty="0">
                <a:solidFill>
                  <a:srgbClr val="FF0000"/>
                </a:solidFill>
                <a:latin typeface="Courier" pitchFamily="2" charset="0"/>
              </a:rPr>
              <a:t>$</a:t>
            </a:r>
            <a:r>
              <a:rPr lang="en-US" dirty="0">
                <a:latin typeface="Courier" pitchFamily="2" charset="0"/>
              </a:rPr>
              <a:t> sac      </a:t>
            </a:r>
            <a:r>
              <a:rPr lang="en-US" dirty="0">
                <a:solidFill>
                  <a:srgbClr val="FF0000"/>
                </a:solidFill>
                <a:latin typeface="Courier" pitchFamily="2" charset="0"/>
              </a:rPr>
              <a:t>&lt;&lt; this is now the alias after opening new terminal or sourcing the .</a:t>
            </a:r>
            <a:r>
              <a:rPr lang="en-US" dirty="0" err="1">
                <a:solidFill>
                  <a:srgbClr val="FF0000"/>
                </a:solidFill>
                <a:latin typeface="Courier" pitchFamily="2" charset="0"/>
              </a:rPr>
              <a:t>rc</a:t>
            </a:r>
            <a:r>
              <a:rPr lang="en-US" dirty="0">
                <a:solidFill>
                  <a:srgbClr val="FF0000"/>
                </a:solidFill>
                <a:latin typeface="Courier" pitchFamily="2" charset="0"/>
              </a:rPr>
              <a:t> file.</a:t>
            </a:r>
          </a:p>
          <a:p>
            <a:r>
              <a:rPr lang="en-US" dirty="0">
                <a:latin typeface="Courier" pitchFamily="2" charset="0"/>
              </a:rPr>
              <a:t>SAC&gt; DATAGEN COMMIT SUB LOCAL </a:t>
            </a:r>
            <a:r>
              <a:rPr lang="en-US" dirty="0" err="1">
                <a:latin typeface="Courier" pitchFamily="2" charset="0"/>
              </a:rPr>
              <a:t>cdv.z</a:t>
            </a:r>
            <a:endParaRPr lang="en-US" dirty="0">
              <a:latin typeface="Courier" pitchFamily="2" charset="0"/>
            </a:endParaRPr>
          </a:p>
          <a:p>
            <a:r>
              <a:rPr lang="en-US" dirty="0">
                <a:latin typeface="Courier" pitchFamily="2" charset="0"/>
              </a:rPr>
              <a:t>SAC&gt; p</a:t>
            </a:r>
          </a:p>
          <a:p>
            <a:endParaRPr lang="en-US" dirty="0">
              <a:latin typeface="Courier" pitchFamily="2" charset="0"/>
            </a:endParaRPr>
          </a:p>
          <a:p>
            <a:endParaRPr lang="en-US" dirty="0">
              <a:latin typeface="Courier" pitchFamily="2" charset="0"/>
            </a:endParaRPr>
          </a:p>
          <a:p>
            <a:endParaRPr lang="en-US" dirty="0">
              <a:latin typeface="Courier" pitchFamily="2" charset="0"/>
            </a:endParaRPr>
          </a:p>
          <a:p>
            <a:endParaRPr lang="en-US" dirty="0">
              <a:latin typeface="Courier" pitchFamily="2" charset="0"/>
            </a:endParaRPr>
          </a:p>
          <a:p>
            <a:endParaRPr lang="en-US" dirty="0">
              <a:latin typeface="Courier" pitchFamily="2" charset="0"/>
            </a:endParaRPr>
          </a:p>
          <a:p>
            <a:endParaRPr lang="en-US" dirty="0">
              <a:latin typeface="Courier" pitchFamily="2" charset="0"/>
            </a:endParaRPr>
          </a:p>
          <a:p>
            <a:endParaRPr lang="en-US" dirty="0">
              <a:latin typeface="Courier" pitchFamily="2" charset="0"/>
            </a:endParaRPr>
          </a:p>
          <a:p>
            <a:endParaRPr lang="en-US" dirty="0">
              <a:latin typeface="Courier" pitchFamily="2" charset="0"/>
            </a:endParaRPr>
          </a:p>
          <a:p>
            <a:endParaRPr lang="en-US" dirty="0">
              <a:latin typeface="Courier" pitchFamily="2" charset="0"/>
            </a:endParaRPr>
          </a:p>
          <a:p>
            <a:endParaRPr lang="en-US" dirty="0">
              <a:latin typeface="Courier" pitchFamily="2" charset="0"/>
            </a:endParaRPr>
          </a:p>
          <a:p>
            <a:endParaRPr lang="en-US" dirty="0">
              <a:latin typeface="Courier" pitchFamily="2" charset="0"/>
            </a:endParaRPr>
          </a:p>
          <a:p>
            <a:endParaRPr lang="en-US" dirty="0">
              <a:latin typeface="Courier" pitchFamily="2" charset="0"/>
            </a:endParaRPr>
          </a:p>
          <a:p>
            <a:endParaRPr lang="en-US" dirty="0">
              <a:latin typeface="Courier" pitchFamily="2" charset="0"/>
            </a:endParaRPr>
          </a:p>
          <a:p>
            <a:endParaRPr lang="en-US" dirty="0">
              <a:latin typeface="Courier" pitchFamily="2" charset="0"/>
            </a:endParaRPr>
          </a:p>
          <a:p>
            <a:endParaRPr lang="en-US" dirty="0">
              <a:latin typeface="Courier" pitchFamily="2" charset="0"/>
            </a:endParaRPr>
          </a:p>
          <a:p>
            <a:endParaRPr lang="en-US" dirty="0">
              <a:latin typeface="Courier" pitchFamily="2" charset="0"/>
            </a:endParaRPr>
          </a:p>
          <a:p>
            <a:r>
              <a:rPr lang="en-US" dirty="0">
                <a:latin typeface="Courier" pitchFamily="2" charset="0"/>
              </a:rPr>
              <a:t>												</a:t>
            </a:r>
            <a:r>
              <a:rPr lang="en-US" sz="3200" dirty="0">
                <a:latin typeface="Papyrus"/>
              </a:rPr>
              <a:t>no decimation</a:t>
            </a:r>
            <a:r>
              <a:rPr lang="en-US" sz="3200" dirty="0">
                <a:latin typeface="Papyrus"/>
                <a:sym typeface="Wingdings" pitchFamily="2" charset="2"/>
              </a:rPr>
              <a:t></a:t>
            </a:r>
            <a:endParaRPr lang="en-US" dirty="0">
              <a:latin typeface="Courier" pitchFamily="2" charset="0"/>
            </a:endParaRPr>
          </a:p>
        </p:txBody>
      </p:sp>
    </p:spTree>
    <p:extLst>
      <p:ext uri="{BB962C8B-B14F-4D97-AF65-F5344CB8AC3E}">
        <p14:creationId xmlns:p14="http://schemas.microsoft.com/office/powerpoint/2010/main" val="349622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112735"/>
            <a:ext cx="9144000" cy="2217106"/>
          </a:xfrm>
          <a:prstGeom prst="rect">
            <a:avLst/>
          </a:prstGeom>
        </p:spPr>
        <p:txBody>
          <a:bodyPr wrap="square">
            <a:noAutofit/>
          </a:bodyPr>
          <a:lstStyle/>
          <a:p>
            <a:pPr algn="ctr"/>
            <a:r>
              <a:rPr lang="en-US" sz="3200" dirty="0">
                <a:latin typeface="Papyrus"/>
                <a:cs typeface="Papyrus"/>
              </a:rPr>
              <a:t>APK</a:t>
            </a:r>
          </a:p>
          <a:p>
            <a:r>
              <a:rPr lang="en-US" dirty="0">
                <a:latin typeface="Courier" pitchFamily="2" charset="0"/>
              </a:rPr>
              <a:t>867 </a:t>
            </a:r>
            <a:r>
              <a:rPr lang="en-US" dirty="0">
                <a:solidFill>
                  <a:srgbClr val="FF0000"/>
                </a:solidFill>
                <a:latin typeface="Courier" pitchFamily="2" charset="0"/>
              </a:rPr>
              <a:t>$</a:t>
            </a:r>
            <a:r>
              <a:rPr lang="en-US" dirty="0">
                <a:latin typeface="Courier" pitchFamily="2" charset="0"/>
              </a:rPr>
              <a:t> sac</a:t>
            </a:r>
          </a:p>
          <a:p>
            <a:r>
              <a:rPr lang="en-US" dirty="0">
                <a:latin typeface="Courier" pitchFamily="2" charset="0"/>
              </a:rPr>
              <a:t>SAC&gt; DATAGEN COMMIT SUB LOCAL </a:t>
            </a:r>
            <a:r>
              <a:rPr lang="en-US" dirty="0" err="1">
                <a:latin typeface="Courier" pitchFamily="2" charset="0"/>
              </a:rPr>
              <a:t>cdv.z</a:t>
            </a:r>
            <a:endParaRPr lang="en-US" dirty="0">
              <a:latin typeface="Courier" pitchFamily="2" charset="0"/>
            </a:endParaRPr>
          </a:p>
          <a:p>
            <a:r>
              <a:rPr lang="en-US" dirty="0">
                <a:latin typeface="Courier" pitchFamily="2" charset="0"/>
              </a:rPr>
              <a:t>SAC&gt; p</a:t>
            </a:r>
          </a:p>
          <a:p>
            <a:r>
              <a:rPr lang="en-US" dirty="0">
                <a:latin typeface="Courier" pitchFamily="2" charset="0"/>
              </a:rPr>
              <a:t>SAC&gt; </a:t>
            </a:r>
            <a:r>
              <a:rPr lang="en-US" dirty="0" err="1">
                <a:latin typeface="Courier" pitchFamily="2" charset="0"/>
              </a:rPr>
              <a:t>apk</a:t>
            </a:r>
            <a:endParaRPr lang="en-US" dirty="0">
              <a:latin typeface="Courier" pitchFamily="2" charset="0"/>
            </a:endParaRPr>
          </a:p>
          <a:p>
            <a:r>
              <a:rPr lang="en-US" dirty="0">
                <a:latin typeface="Courier" pitchFamily="2" charset="0"/>
              </a:rPr>
              <a:t> CDVZIPU0 87 622111015.97</a:t>
            </a:r>
          </a:p>
          <a:p>
            <a:r>
              <a:rPr lang="en-US" dirty="0">
                <a:latin typeface="Courier" pitchFamily="2" charset="0"/>
              </a:rPr>
              <a:t>SAC&gt; p</a:t>
            </a:r>
          </a:p>
          <a:p>
            <a:endParaRPr lang="en-US" dirty="0">
              <a:latin typeface="Courier" pitchFamily="2" charset="0"/>
            </a:endParaRPr>
          </a:p>
          <a:p>
            <a:pPr algn="ctr"/>
            <a:endParaRPr lang="en-US" sz="3200" dirty="0">
              <a:latin typeface="Papyrus"/>
              <a:cs typeface="Papyrus"/>
            </a:endParaRPr>
          </a:p>
          <a:p>
            <a:pPr algn="ctr"/>
            <a:endParaRPr lang="en-US" sz="3200" dirty="0">
              <a:latin typeface="Papyrus"/>
              <a:cs typeface="Papyrus"/>
            </a:endParaRPr>
          </a:p>
        </p:txBody>
      </p:sp>
      <p:pic>
        <p:nvPicPr>
          <p:cNvPr id="3" name="Picture 2">
            <a:extLst>
              <a:ext uri="{FF2B5EF4-FFF2-40B4-BE49-F238E27FC236}">
                <a16:creationId xmlns:a16="http://schemas.microsoft.com/office/drawing/2014/main" id="{D337523A-9B48-914E-A61E-A7A07536F36E}"/>
              </a:ext>
            </a:extLst>
          </p:cNvPr>
          <p:cNvPicPr>
            <a:picLocks noChangeAspect="1"/>
          </p:cNvPicPr>
          <p:nvPr/>
        </p:nvPicPr>
        <p:blipFill>
          <a:blip r:embed="rId3"/>
          <a:stretch>
            <a:fillRect/>
          </a:stretch>
        </p:blipFill>
        <p:spPr>
          <a:xfrm>
            <a:off x="2717800" y="2046265"/>
            <a:ext cx="6426200" cy="4699000"/>
          </a:xfrm>
          <a:prstGeom prst="rect">
            <a:avLst/>
          </a:prstGeom>
        </p:spPr>
      </p:pic>
    </p:spTree>
    <p:extLst>
      <p:ext uri="{BB962C8B-B14F-4D97-AF65-F5344CB8AC3E}">
        <p14:creationId xmlns:p14="http://schemas.microsoft.com/office/powerpoint/2010/main" val="3357403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112735"/>
            <a:ext cx="9144000" cy="2880986"/>
          </a:xfrm>
          <a:prstGeom prst="rect">
            <a:avLst/>
          </a:prstGeom>
        </p:spPr>
        <p:txBody>
          <a:bodyPr wrap="square">
            <a:noAutofit/>
          </a:bodyPr>
          <a:lstStyle/>
          <a:p>
            <a:pPr algn="ctr"/>
            <a:r>
              <a:rPr lang="en-US" sz="3200" dirty="0">
                <a:latin typeface="Papyrus"/>
                <a:cs typeface="Papyrus"/>
              </a:rPr>
              <a:t>APK</a:t>
            </a:r>
          </a:p>
          <a:p>
            <a:r>
              <a:rPr lang="en-US" dirty="0">
                <a:latin typeface="Courier" pitchFamily="2" charset="0"/>
              </a:rPr>
              <a:t>867 </a:t>
            </a:r>
            <a:r>
              <a:rPr lang="en-US" dirty="0">
                <a:solidFill>
                  <a:srgbClr val="FF0000"/>
                </a:solidFill>
                <a:latin typeface="Courier" pitchFamily="2" charset="0"/>
              </a:rPr>
              <a:t>$ </a:t>
            </a:r>
            <a:r>
              <a:rPr lang="en-US" dirty="0">
                <a:latin typeface="Courier" pitchFamily="2" charset="0"/>
              </a:rPr>
              <a:t>sac</a:t>
            </a:r>
          </a:p>
          <a:p>
            <a:r>
              <a:rPr lang="en-US" dirty="0">
                <a:latin typeface="Courier" pitchFamily="2" charset="0"/>
              </a:rPr>
              <a:t>SAC&gt; DATAGEN COMMIT SUB LOCAL </a:t>
            </a:r>
            <a:r>
              <a:rPr lang="en-US" dirty="0" err="1">
                <a:latin typeface="Courier" pitchFamily="2" charset="0"/>
              </a:rPr>
              <a:t>cdv.z</a:t>
            </a:r>
            <a:endParaRPr lang="en-US" dirty="0">
              <a:latin typeface="Courier" pitchFamily="2" charset="0"/>
            </a:endParaRPr>
          </a:p>
          <a:p>
            <a:r>
              <a:rPr lang="en-US" dirty="0">
                <a:latin typeface="Courier" pitchFamily="2" charset="0"/>
              </a:rPr>
              <a:t>SAC&gt; p</a:t>
            </a:r>
          </a:p>
          <a:p>
            <a:r>
              <a:rPr lang="en-US" dirty="0">
                <a:latin typeface="Courier" pitchFamily="2" charset="0"/>
              </a:rPr>
              <a:t>SAC&gt; </a:t>
            </a:r>
            <a:r>
              <a:rPr lang="en-US" dirty="0" err="1">
                <a:latin typeface="Courier" pitchFamily="2" charset="0"/>
              </a:rPr>
              <a:t>apk</a:t>
            </a:r>
            <a:endParaRPr lang="en-US" dirty="0">
              <a:latin typeface="Courier" pitchFamily="2" charset="0"/>
            </a:endParaRPr>
          </a:p>
          <a:p>
            <a:r>
              <a:rPr lang="en-US" dirty="0">
                <a:latin typeface="Courier" pitchFamily="2" charset="0"/>
              </a:rPr>
              <a:t> CDVZIPU0 87 622111015.97</a:t>
            </a:r>
          </a:p>
          <a:p>
            <a:r>
              <a:rPr lang="en-US" dirty="0">
                <a:latin typeface="Courier" pitchFamily="2" charset="0"/>
              </a:rPr>
              <a:t>SAC&gt; p</a:t>
            </a:r>
          </a:p>
          <a:p>
            <a:r>
              <a:rPr lang="en-US" dirty="0">
                <a:latin typeface="Courier" pitchFamily="2" charset="0"/>
              </a:rPr>
              <a:t>SAC&gt; </a:t>
            </a:r>
            <a:r>
              <a:rPr lang="en-US" dirty="0" err="1">
                <a:latin typeface="Courier" pitchFamily="2" charset="0"/>
              </a:rPr>
              <a:t>xlim</a:t>
            </a:r>
            <a:r>
              <a:rPr lang="en-US" dirty="0">
                <a:latin typeface="Courier" pitchFamily="2" charset="0"/>
              </a:rPr>
              <a:t> 19 20</a:t>
            </a:r>
          </a:p>
          <a:p>
            <a:r>
              <a:rPr lang="en-US" dirty="0">
                <a:latin typeface="Courier" pitchFamily="2" charset="0"/>
              </a:rPr>
              <a:t>SAC&gt; p</a:t>
            </a:r>
          </a:p>
          <a:p>
            <a:endParaRPr lang="en-US" dirty="0">
              <a:latin typeface="Courier" pitchFamily="2" charset="0"/>
            </a:endParaRPr>
          </a:p>
          <a:p>
            <a:endParaRPr lang="en-US" dirty="0">
              <a:latin typeface="Courier" pitchFamily="2" charset="0"/>
            </a:endParaRPr>
          </a:p>
          <a:p>
            <a:pPr algn="ctr"/>
            <a:endParaRPr lang="en-US" sz="3200" dirty="0">
              <a:latin typeface="Papyrus"/>
              <a:cs typeface="Papyrus"/>
            </a:endParaRPr>
          </a:p>
          <a:p>
            <a:pPr algn="ctr"/>
            <a:endParaRPr lang="en-US" sz="3200" dirty="0">
              <a:latin typeface="Papyrus"/>
              <a:cs typeface="Papyrus"/>
            </a:endParaRPr>
          </a:p>
        </p:txBody>
      </p:sp>
      <p:pic>
        <p:nvPicPr>
          <p:cNvPr id="2" name="Picture 1">
            <a:extLst>
              <a:ext uri="{FF2B5EF4-FFF2-40B4-BE49-F238E27FC236}">
                <a16:creationId xmlns:a16="http://schemas.microsoft.com/office/drawing/2014/main" id="{242D65EA-93AC-954C-8C9C-7D3729E0B37A}"/>
              </a:ext>
            </a:extLst>
          </p:cNvPr>
          <p:cNvPicPr>
            <a:picLocks noChangeAspect="1"/>
          </p:cNvPicPr>
          <p:nvPr/>
        </p:nvPicPr>
        <p:blipFill>
          <a:blip r:embed="rId3"/>
          <a:stretch>
            <a:fillRect/>
          </a:stretch>
        </p:blipFill>
        <p:spPr>
          <a:xfrm>
            <a:off x="2485720" y="2184400"/>
            <a:ext cx="6502400" cy="4673600"/>
          </a:xfrm>
          <a:prstGeom prst="rect">
            <a:avLst/>
          </a:prstGeom>
        </p:spPr>
      </p:pic>
    </p:spTree>
    <p:extLst>
      <p:ext uri="{BB962C8B-B14F-4D97-AF65-F5344CB8AC3E}">
        <p14:creationId xmlns:p14="http://schemas.microsoft.com/office/powerpoint/2010/main" val="3237259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112735"/>
            <a:ext cx="9144000" cy="2217106"/>
          </a:xfrm>
          <a:prstGeom prst="rect">
            <a:avLst/>
          </a:prstGeom>
        </p:spPr>
        <p:txBody>
          <a:bodyPr wrap="square">
            <a:noAutofit/>
          </a:bodyPr>
          <a:lstStyle/>
          <a:p>
            <a:pPr algn="ctr"/>
            <a:r>
              <a:rPr lang="en-US" sz="3200" dirty="0" err="1">
                <a:latin typeface="Papyrus" panose="020B0602040200020303" pitchFamily="34" charset="77"/>
              </a:rPr>
              <a:t>Springnether</a:t>
            </a:r>
            <a:r>
              <a:rPr lang="en-US" sz="3200" dirty="0">
                <a:latin typeface="Papyrus" panose="020B0602040200020303" pitchFamily="34" charset="77"/>
              </a:rPr>
              <a:t> MEQ (Micro Earthquake Recorder) record from a short period seismometer.</a:t>
            </a:r>
          </a:p>
          <a:p>
            <a:endParaRPr lang="en-US" dirty="0">
              <a:latin typeface="Courier" pitchFamily="2" charset="0"/>
            </a:endParaRPr>
          </a:p>
          <a:p>
            <a:endParaRPr lang="en-US" dirty="0">
              <a:latin typeface="Courier" pitchFamily="2" charset="0"/>
            </a:endParaRPr>
          </a:p>
          <a:p>
            <a:pPr algn="ctr"/>
            <a:endParaRPr lang="en-US" sz="3200" dirty="0">
              <a:latin typeface="Papyrus"/>
              <a:cs typeface="Papyrus"/>
            </a:endParaRPr>
          </a:p>
          <a:p>
            <a:pPr algn="ctr"/>
            <a:endParaRPr lang="en-US" sz="3200" dirty="0">
              <a:latin typeface="Papyrus"/>
              <a:cs typeface="Papyrus"/>
            </a:endParaRPr>
          </a:p>
        </p:txBody>
      </p:sp>
      <p:pic>
        <p:nvPicPr>
          <p:cNvPr id="4" name="Picture 3" descr="A picture containing outdoor, building, train, old&#10;&#10;Description automatically generated">
            <a:extLst>
              <a:ext uri="{FF2B5EF4-FFF2-40B4-BE49-F238E27FC236}">
                <a16:creationId xmlns:a16="http://schemas.microsoft.com/office/drawing/2014/main" id="{3BA77C40-4858-2045-8AA2-9E1A50CFCB51}"/>
              </a:ext>
            </a:extLst>
          </p:cNvPr>
          <p:cNvPicPr>
            <a:picLocks noChangeAspect="1"/>
          </p:cNvPicPr>
          <p:nvPr/>
        </p:nvPicPr>
        <p:blipFill>
          <a:blip r:embed="rId3"/>
          <a:stretch>
            <a:fillRect/>
          </a:stretch>
        </p:blipFill>
        <p:spPr>
          <a:xfrm>
            <a:off x="52886" y="1603331"/>
            <a:ext cx="9041010" cy="5085568"/>
          </a:xfrm>
          <a:prstGeom prst="rect">
            <a:avLst/>
          </a:prstGeom>
        </p:spPr>
      </p:pic>
    </p:spTree>
    <p:extLst>
      <p:ext uri="{BB962C8B-B14F-4D97-AF65-F5344CB8AC3E}">
        <p14:creationId xmlns:p14="http://schemas.microsoft.com/office/powerpoint/2010/main" val="678176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112735"/>
            <a:ext cx="9144000" cy="2217106"/>
          </a:xfrm>
          <a:prstGeom prst="rect">
            <a:avLst/>
          </a:prstGeom>
        </p:spPr>
        <p:txBody>
          <a:bodyPr wrap="square">
            <a:noAutofit/>
          </a:bodyPr>
          <a:lstStyle/>
          <a:p>
            <a:pPr algn="ctr"/>
            <a:r>
              <a:rPr lang="en-US" sz="3200" dirty="0" err="1">
                <a:latin typeface="Papyrus" panose="020B0602040200020303" pitchFamily="34" charset="77"/>
              </a:rPr>
              <a:t>Springnether</a:t>
            </a:r>
            <a:r>
              <a:rPr lang="en-US" sz="3200" dirty="0">
                <a:latin typeface="Papyrus" panose="020B0602040200020303" pitchFamily="34" charset="77"/>
              </a:rPr>
              <a:t> MEQ (Micro Earthquake Recorder) record from a short period seismometer.</a:t>
            </a:r>
          </a:p>
          <a:p>
            <a:endParaRPr lang="en-US" dirty="0">
              <a:latin typeface="Courier" pitchFamily="2" charset="0"/>
            </a:endParaRPr>
          </a:p>
          <a:p>
            <a:endParaRPr lang="en-US" dirty="0">
              <a:latin typeface="Courier" pitchFamily="2" charset="0"/>
            </a:endParaRPr>
          </a:p>
          <a:p>
            <a:pPr algn="ctr"/>
            <a:endParaRPr lang="en-US" sz="3200" dirty="0">
              <a:latin typeface="Papyrus"/>
              <a:cs typeface="Papyrus"/>
            </a:endParaRPr>
          </a:p>
          <a:p>
            <a:pPr algn="ctr"/>
            <a:endParaRPr lang="en-US" sz="3200" dirty="0">
              <a:latin typeface="Papyrus"/>
              <a:cs typeface="Papyrus"/>
            </a:endParaRPr>
          </a:p>
        </p:txBody>
      </p:sp>
      <p:pic>
        <p:nvPicPr>
          <p:cNvPr id="2" name="Picture 1">
            <a:extLst>
              <a:ext uri="{FF2B5EF4-FFF2-40B4-BE49-F238E27FC236}">
                <a16:creationId xmlns:a16="http://schemas.microsoft.com/office/drawing/2014/main" id="{8960E5ED-C358-2942-9B3A-5F8CD19E0BA4}"/>
              </a:ext>
            </a:extLst>
          </p:cNvPr>
          <p:cNvPicPr>
            <a:picLocks noChangeAspect="1"/>
          </p:cNvPicPr>
          <p:nvPr/>
        </p:nvPicPr>
        <p:blipFill>
          <a:blip r:embed="rId3"/>
          <a:stretch>
            <a:fillRect/>
          </a:stretch>
        </p:blipFill>
        <p:spPr>
          <a:xfrm>
            <a:off x="1039662" y="1504078"/>
            <a:ext cx="7569722" cy="5338647"/>
          </a:xfrm>
          <a:prstGeom prst="rect">
            <a:avLst/>
          </a:prstGeom>
        </p:spPr>
      </p:pic>
    </p:spTree>
    <p:extLst>
      <p:ext uri="{BB962C8B-B14F-4D97-AF65-F5344CB8AC3E}">
        <p14:creationId xmlns:p14="http://schemas.microsoft.com/office/powerpoint/2010/main" val="2230750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112735"/>
            <a:ext cx="9144000" cy="2217106"/>
          </a:xfrm>
          <a:prstGeom prst="rect">
            <a:avLst/>
          </a:prstGeom>
        </p:spPr>
        <p:txBody>
          <a:bodyPr wrap="square">
            <a:noAutofit/>
          </a:bodyPr>
          <a:lstStyle/>
          <a:p>
            <a:pPr algn="ctr"/>
            <a:r>
              <a:rPr lang="en-US" sz="3200" dirty="0">
                <a:latin typeface="Papyrus" panose="020B0602040200020303" pitchFamily="34" charset="77"/>
              </a:rPr>
              <a:t>Gerber variable scale.</a:t>
            </a:r>
          </a:p>
          <a:p>
            <a:endParaRPr lang="en-US" dirty="0">
              <a:latin typeface="Courier" pitchFamily="2" charset="0"/>
            </a:endParaRPr>
          </a:p>
          <a:p>
            <a:endParaRPr lang="en-US" dirty="0">
              <a:latin typeface="Courier" pitchFamily="2" charset="0"/>
            </a:endParaRPr>
          </a:p>
          <a:p>
            <a:pPr algn="ctr"/>
            <a:endParaRPr lang="en-US" sz="3200" dirty="0">
              <a:latin typeface="Papyrus"/>
              <a:cs typeface="Papyrus"/>
            </a:endParaRPr>
          </a:p>
          <a:p>
            <a:pPr algn="ctr"/>
            <a:endParaRPr lang="en-US" sz="3200" dirty="0">
              <a:latin typeface="Papyrus"/>
              <a:cs typeface="Papyrus"/>
            </a:endParaRPr>
          </a:p>
        </p:txBody>
      </p:sp>
      <p:pic>
        <p:nvPicPr>
          <p:cNvPr id="4" name="Picture 3" descr="A picture containing mirror&#10;&#10;Description automatically generated">
            <a:extLst>
              <a:ext uri="{FF2B5EF4-FFF2-40B4-BE49-F238E27FC236}">
                <a16:creationId xmlns:a16="http://schemas.microsoft.com/office/drawing/2014/main" id="{E08D1909-4F3A-AD42-8C45-D316B974E0BB}"/>
              </a:ext>
            </a:extLst>
          </p:cNvPr>
          <p:cNvPicPr>
            <a:picLocks noChangeAspect="1"/>
          </p:cNvPicPr>
          <p:nvPr/>
        </p:nvPicPr>
        <p:blipFill>
          <a:blip r:embed="rId3"/>
          <a:stretch>
            <a:fillRect/>
          </a:stretch>
        </p:blipFill>
        <p:spPr>
          <a:xfrm>
            <a:off x="0" y="1100476"/>
            <a:ext cx="9144000" cy="2953512"/>
          </a:xfrm>
          <a:prstGeom prst="rect">
            <a:avLst/>
          </a:prstGeom>
        </p:spPr>
      </p:pic>
      <p:pic>
        <p:nvPicPr>
          <p:cNvPr id="7" name="Picture 6" descr="A close up of a device&#10;&#10;Description automatically generated">
            <a:extLst>
              <a:ext uri="{FF2B5EF4-FFF2-40B4-BE49-F238E27FC236}">
                <a16:creationId xmlns:a16="http://schemas.microsoft.com/office/drawing/2014/main" id="{A6005143-A21E-794E-BDD9-9FC9A4F2E071}"/>
              </a:ext>
            </a:extLst>
          </p:cNvPr>
          <p:cNvPicPr>
            <a:picLocks noChangeAspect="1"/>
          </p:cNvPicPr>
          <p:nvPr/>
        </p:nvPicPr>
        <p:blipFill>
          <a:blip r:embed="rId4"/>
          <a:stretch>
            <a:fillRect/>
          </a:stretch>
        </p:blipFill>
        <p:spPr>
          <a:xfrm>
            <a:off x="0" y="4502946"/>
            <a:ext cx="9144000" cy="1760220"/>
          </a:xfrm>
          <a:prstGeom prst="rect">
            <a:avLst/>
          </a:prstGeom>
        </p:spPr>
      </p:pic>
    </p:spTree>
    <p:extLst>
      <p:ext uri="{BB962C8B-B14F-4D97-AF65-F5344CB8AC3E}">
        <p14:creationId xmlns:p14="http://schemas.microsoft.com/office/powerpoint/2010/main" val="1330880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4397" y="745297"/>
            <a:ext cx="9144000" cy="1146133"/>
          </a:xfrm>
          <a:prstGeom prst="rect">
            <a:avLst/>
          </a:prstGeom>
        </p:spPr>
        <p:txBody>
          <a:bodyPr wrap="square">
            <a:noAutofit/>
          </a:bodyPr>
          <a:lstStyle/>
          <a:p>
            <a:pPr algn="ctr"/>
            <a:r>
              <a:rPr lang="en-US" sz="3200" dirty="0">
                <a:latin typeface="Papyrus" panose="020B0602040200020303" pitchFamily="34" charset="77"/>
              </a:rPr>
              <a:t>So take reported phase arrival time precision with a grain of salt.</a:t>
            </a:r>
          </a:p>
          <a:p>
            <a:endParaRPr lang="en-US" dirty="0">
              <a:latin typeface="Courier" pitchFamily="2" charset="0"/>
            </a:endParaRPr>
          </a:p>
          <a:p>
            <a:endParaRPr lang="en-US" dirty="0">
              <a:latin typeface="Courier" pitchFamily="2" charset="0"/>
            </a:endParaRPr>
          </a:p>
          <a:p>
            <a:pPr algn="ctr"/>
            <a:endParaRPr lang="en-US" sz="3200" dirty="0">
              <a:latin typeface="Papyrus"/>
              <a:cs typeface="Papyrus"/>
            </a:endParaRPr>
          </a:p>
          <a:p>
            <a:pPr algn="ctr"/>
            <a:endParaRPr lang="en-US" sz="3200" dirty="0">
              <a:latin typeface="Papyrus"/>
              <a:cs typeface="Papyrus"/>
            </a:endParaRPr>
          </a:p>
        </p:txBody>
      </p:sp>
      <p:pic>
        <p:nvPicPr>
          <p:cNvPr id="2" name="Picture 1">
            <a:extLst>
              <a:ext uri="{FF2B5EF4-FFF2-40B4-BE49-F238E27FC236}">
                <a16:creationId xmlns:a16="http://schemas.microsoft.com/office/drawing/2014/main" id="{8960E5ED-C358-2942-9B3A-5F8CD19E0BA4}"/>
              </a:ext>
            </a:extLst>
          </p:cNvPr>
          <p:cNvPicPr>
            <a:picLocks noChangeAspect="1"/>
          </p:cNvPicPr>
          <p:nvPr/>
        </p:nvPicPr>
        <p:blipFill>
          <a:blip r:embed="rId3"/>
          <a:stretch>
            <a:fillRect/>
          </a:stretch>
        </p:blipFill>
        <p:spPr>
          <a:xfrm>
            <a:off x="4707498" y="2709545"/>
            <a:ext cx="4336949" cy="3058691"/>
          </a:xfrm>
          <a:prstGeom prst="rect">
            <a:avLst/>
          </a:prstGeom>
        </p:spPr>
      </p:pic>
      <p:pic>
        <p:nvPicPr>
          <p:cNvPr id="4" name="Picture 3">
            <a:extLst>
              <a:ext uri="{FF2B5EF4-FFF2-40B4-BE49-F238E27FC236}">
                <a16:creationId xmlns:a16="http://schemas.microsoft.com/office/drawing/2014/main" id="{141D71E0-4FD4-B04E-AAF5-8A495082FB06}"/>
              </a:ext>
            </a:extLst>
          </p:cNvPr>
          <p:cNvPicPr>
            <a:picLocks noChangeAspect="1"/>
          </p:cNvPicPr>
          <p:nvPr/>
        </p:nvPicPr>
        <p:blipFill>
          <a:blip r:embed="rId4"/>
          <a:stretch>
            <a:fillRect/>
          </a:stretch>
        </p:blipFill>
        <p:spPr>
          <a:xfrm>
            <a:off x="316430" y="2709546"/>
            <a:ext cx="4255570" cy="3058691"/>
          </a:xfrm>
          <a:prstGeom prst="rect">
            <a:avLst/>
          </a:prstGeom>
        </p:spPr>
      </p:pic>
    </p:spTree>
    <p:extLst>
      <p:ext uri="{BB962C8B-B14F-4D97-AF65-F5344CB8AC3E}">
        <p14:creationId xmlns:p14="http://schemas.microsoft.com/office/powerpoint/2010/main" val="1616871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147182"/>
            <a:ext cx="9144000" cy="6563636"/>
          </a:xfrm>
          <a:prstGeom prst="rect">
            <a:avLst/>
          </a:prstGeom>
        </p:spPr>
        <p:txBody>
          <a:bodyPr wrap="square">
            <a:noAutofit/>
          </a:bodyPr>
          <a:lstStyle/>
          <a:p>
            <a:pPr algn="ctr"/>
            <a:r>
              <a:rPr lang="en-US" sz="3200" dirty="0">
                <a:latin typeface="Papyrus" panose="020B0602040200020303" pitchFamily="34" charset="77"/>
              </a:rPr>
              <a:t>The APK function, however, is not a panacea.</a:t>
            </a:r>
          </a:p>
          <a:p>
            <a:endParaRPr lang="en-US" dirty="0">
              <a:latin typeface="Courier" pitchFamily="2" charset="0"/>
            </a:endParaRPr>
          </a:p>
          <a:p>
            <a:r>
              <a:rPr lang="en-US" dirty="0">
                <a:latin typeface="Courier" pitchFamily="2" charset="0"/>
              </a:rPr>
              <a:t>SAC&gt; r *GLMI*..BHZ*</a:t>
            </a:r>
          </a:p>
          <a:p>
            <a:r>
              <a:rPr lang="en-US" dirty="0">
                <a:latin typeface="Courier" pitchFamily="2" charset="0"/>
              </a:rPr>
              <a:t>US.GLMI..BHZ.M.2011.070.055805.SAC</a:t>
            </a:r>
          </a:p>
          <a:p>
            <a:r>
              <a:rPr lang="en-US" dirty="0">
                <a:latin typeface="Courier" pitchFamily="2" charset="0"/>
              </a:rPr>
              <a:t>SAC&gt; </a:t>
            </a:r>
            <a:r>
              <a:rPr lang="en-US" dirty="0" err="1">
                <a:latin typeface="Courier" pitchFamily="2" charset="0"/>
              </a:rPr>
              <a:t>apk</a:t>
            </a:r>
            <a:endParaRPr lang="en-US" dirty="0">
              <a:latin typeface="Courier" pitchFamily="2" charset="0"/>
            </a:endParaRPr>
          </a:p>
          <a:p>
            <a:r>
              <a:rPr lang="en-US" dirty="0">
                <a:latin typeface="Courier" pitchFamily="2" charset="0"/>
              </a:rPr>
              <a:t> </a:t>
            </a:r>
            <a:r>
              <a:rPr lang="en-US" dirty="0">
                <a:solidFill>
                  <a:srgbClr val="FF0000"/>
                </a:solidFill>
                <a:latin typeface="Courier" pitchFamily="2" charset="0"/>
              </a:rPr>
              <a:t>WARNING: No valid pick found for the following file(s): US.GLMI..BHZ.M.2011.070.055805.SAC</a:t>
            </a:r>
          </a:p>
          <a:p>
            <a:r>
              <a:rPr lang="en-US" dirty="0">
                <a:latin typeface="Courier" pitchFamily="2" charset="0"/>
              </a:rPr>
              <a:t> </a:t>
            </a:r>
          </a:p>
          <a:p>
            <a:pPr algn="ctr"/>
            <a:r>
              <a:rPr lang="en-US" sz="3200" dirty="0">
                <a:latin typeface="Papyrus" panose="020B0602040200020303" pitchFamily="34" charset="77"/>
              </a:rPr>
              <a:t>Now you have to Read The Manual (RTM).</a:t>
            </a:r>
          </a:p>
          <a:p>
            <a:pPr algn="ctr"/>
            <a:endParaRPr lang="en-US" dirty="0">
              <a:latin typeface="Papyrus" panose="020B0602040200020303" pitchFamily="34" charset="77"/>
            </a:endParaRPr>
          </a:p>
          <a:p>
            <a:r>
              <a:rPr lang="en-US" dirty="0">
                <a:latin typeface="Courier" pitchFamily="2" charset="0"/>
              </a:rPr>
              <a:t>APK {param v {param v} ... },{VALIDATION ON|OFF}</a:t>
            </a:r>
          </a:p>
          <a:p>
            <a:endParaRPr lang="en-US" dirty="0">
              <a:latin typeface="Courier" pitchFamily="2" charset="0"/>
            </a:endParaRPr>
          </a:p>
          <a:p>
            <a:pPr algn="ctr"/>
            <a:r>
              <a:rPr lang="en-US" sz="3200" dirty="0">
                <a:latin typeface="Papyrus" panose="020B0602040200020303" pitchFamily="34" charset="77"/>
              </a:rPr>
              <a:t>Here’s the list of parameters – read the manual to find out what each does.</a:t>
            </a:r>
          </a:p>
          <a:p>
            <a:endParaRPr lang="en-US" dirty="0">
              <a:latin typeface="Courier" pitchFamily="2" charset="0"/>
            </a:endParaRPr>
          </a:p>
          <a:p>
            <a:r>
              <a:rPr lang="en-US" dirty="0">
                <a:latin typeface="Courier" pitchFamily="2" charset="0"/>
              </a:rPr>
              <a:t>C1|C2|C3|C4|C5|C6|C7|C8|D5|D8|D9|I3|I4|I6</a:t>
            </a:r>
          </a:p>
          <a:p>
            <a:endParaRPr lang="en-US" dirty="0">
              <a:latin typeface="Courier" pitchFamily="2" charset="0"/>
            </a:endParaRPr>
          </a:p>
          <a:p>
            <a:r>
              <a:rPr lang="en-US" dirty="0">
                <a:latin typeface="Courier" pitchFamily="2" charset="0"/>
              </a:rPr>
              <a:t>DEFAULT VALUES: &gt; APK C1 0.985 C2 3.0 C3 0.6 C4 0.03 C5 5.0 C6 0.0039 C7 100. C8 &gt; -0.1 D5 2. D8 3. D9 1. I3 3 I4 40 I6 3 VALIDATION ON</a:t>
            </a:r>
            <a:endParaRPr lang="en-US" sz="3200" dirty="0">
              <a:latin typeface="Papyrus" panose="020B0602040200020303" pitchFamily="34" charset="77"/>
            </a:endParaRPr>
          </a:p>
          <a:p>
            <a:endParaRPr lang="en-US" dirty="0">
              <a:latin typeface="Courier" pitchFamily="2" charset="0"/>
            </a:endParaRPr>
          </a:p>
          <a:p>
            <a:endParaRPr lang="en-US" dirty="0">
              <a:latin typeface="Courier" pitchFamily="2" charset="0"/>
            </a:endParaRPr>
          </a:p>
          <a:p>
            <a:pPr algn="ctr"/>
            <a:endParaRPr lang="en-US" sz="3200" dirty="0">
              <a:latin typeface="Papyrus"/>
              <a:cs typeface="Papyrus"/>
            </a:endParaRPr>
          </a:p>
          <a:p>
            <a:pPr algn="ctr"/>
            <a:endParaRPr lang="en-US" sz="3200" dirty="0">
              <a:latin typeface="Papyrus"/>
              <a:cs typeface="Papyrus"/>
            </a:endParaRPr>
          </a:p>
        </p:txBody>
      </p:sp>
    </p:spTree>
    <p:extLst>
      <p:ext uri="{BB962C8B-B14F-4D97-AF65-F5344CB8AC3E}">
        <p14:creationId xmlns:p14="http://schemas.microsoft.com/office/powerpoint/2010/main" val="1551315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5240" y="520779"/>
            <a:ext cx="9144000" cy="6032421"/>
          </a:xfrm>
          <a:prstGeom prst="rect">
            <a:avLst/>
          </a:prstGeom>
        </p:spPr>
        <p:txBody>
          <a:bodyPr wrap="square">
            <a:spAutoFit/>
          </a:bodyPr>
          <a:lstStyle/>
          <a:p>
            <a:pPr algn="ctr"/>
            <a:r>
              <a:rPr lang="en-US" sz="3200" dirty="0">
                <a:latin typeface="Courier"/>
                <a:cs typeface="Courier"/>
              </a:rPr>
              <a:t>SAC</a:t>
            </a:r>
            <a:r>
              <a:rPr lang="en-US" sz="3200" dirty="0">
                <a:latin typeface="Papyrus"/>
                <a:cs typeface="Papyrus"/>
              </a:rPr>
              <a:t> </a:t>
            </a:r>
            <a:r>
              <a:rPr lang="en-US" sz="3200" dirty="0" err="1">
                <a:latin typeface="Papyrus"/>
                <a:cs typeface="Papyrus"/>
              </a:rPr>
              <a:t>subprocesses</a:t>
            </a:r>
            <a:endParaRPr lang="en-US" sz="3200" dirty="0">
              <a:latin typeface="Papyrus"/>
              <a:cs typeface="Papyrus"/>
            </a:endParaRPr>
          </a:p>
          <a:p>
            <a:pPr algn="ctr"/>
            <a:endParaRPr lang="en-US" dirty="0">
              <a:latin typeface="Papyrus"/>
              <a:cs typeface="Papyrus"/>
            </a:endParaRPr>
          </a:p>
          <a:p>
            <a:pPr algn="ctr"/>
            <a:r>
              <a:rPr lang="en-US" sz="3200" dirty="0">
                <a:latin typeface="Papyrus"/>
                <a:cs typeface="Papyrus"/>
              </a:rPr>
              <a:t>A </a:t>
            </a:r>
            <a:r>
              <a:rPr lang="en-US" sz="3200" dirty="0" err="1">
                <a:latin typeface="Papyrus"/>
                <a:cs typeface="Papyrus"/>
              </a:rPr>
              <a:t>subprocess</a:t>
            </a:r>
            <a:r>
              <a:rPr lang="en-US" sz="3200" dirty="0">
                <a:latin typeface="Papyrus"/>
                <a:cs typeface="Papyrus"/>
              </a:rPr>
              <a:t> is effectively a small program within the main </a:t>
            </a:r>
            <a:r>
              <a:rPr lang="en-US" sz="3200" dirty="0">
                <a:latin typeface="Courier"/>
                <a:cs typeface="Courier"/>
              </a:rPr>
              <a:t>SAC</a:t>
            </a:r>
            <a:r>
              <a:rPr lang="en-US" sz="3200" dirty="0">
                <a:latin typeface="Papyrus"/>
                <a:cs typeface="Papyrus"/>
              </a:rPr>
              <a:t> program. You start a </a:t>
            </a:r>
            <a:r>
              <a:rPr lang="en-US" sz="3200" dirty="0" err="1">
                <a:latin typeface="Papyrus"/>
                <a:cs typeface="Papyrus"/>
              </a:rPr>
              <a:t>subprocess</a:t>
            </a:r>
            <a:r>
              <a:rPr lang="en-US" sz="3200" dirty="0">
                <a:latin typeface="Papyrus"/>
                <a:cs typeface="Papyrus"/>
              </a:rPr>
              <a:t> by typing its name (</a:t>
            </a:r>
            <a:r>
              <a:rPr lang="en-US" sz="3200" dirty="0">
                <a:latin typeface="Courier"/>
                <a:cs typeface="Courier"/>
              </a:rPr>
              <a:t>SPE</a:t>
            </a:r>
            <a:r>
              <a:rPr lang="en-US" sz="3200" dirty="0">
                <a:latin typeface="Papyrus"/>
                <a:cs typeface="Papyrus"/>
              </a:rPr>
              <a:t> in this case.)</a:t>
            </a:r>
          </a:p>
          <a:p>
            <a:pPr algn="ctr"/>
            <a:endParaRPr lang="en-US" sz="3200" dirty="0">
              <a:latin typeface="Papyrus"/>
              <a:cs typeface="Papyrus"/>
            </a:endParaRPr>
          </a:p>
          <a:p>
            <a:pPr algn="ctr"/>
            <a:r>
              <a:rPr lang="en-US" sz="3200" dirty="0">
                <a:latin typeface="Papyrus"/>
                <a:cs typeface="Papyrus"/>
              </a:rPr>
              <a:t>You can terminate it and return to the main program using the</a:t>
            </a:r>
          </a:p>
          <a:p>
            <a:pPr algn="ctr"/>
            <a:endParaRPr lang="en-US" dirty="0">
              <a:latin typeface="Papyrus"/>
              <a:cs typeface="Papyrus"/>
            </a:endParaRPr>
          </a:p>
          <a:p>
            <a:pPr algn="ctr"/>
            <a:r>
              <a:rPr lang="en-US" sz="3200" dirty="0">
                <a:latin typeface="Courier"/>
                <a:cs typeface="Courier"/>
              </a:rPr>
              <a:t>QUITSUB</a:t>
            </a:r>
          </a:p>
          <a:p>
            <a:pPr algn="ctr"/>
            <a:endParaRPr lang="en-US" dirty="0">
              <a:latin typeface="Courier"/>
              <a:cs typeface="Courier"/>
            </a:endParaRPr>
          </a:p>
          <a:p>
            <a:pPr algn="ctr"/>
            <a:r>
              <a:rPr lang="en-US" sz="3200" dirty="0">
                <a:latin typeface="Papyrus"/>
                <a:cs typeface="Papyrus"/>
              </a:rPr>
              <a:t>commands. </a:t>
            </a:r>
          </a:p>
          <a:p>
            <a:pPr algn="ctr"/>
            <a:endParaRPr lang="en-US" sz="3200" dirty="0">
              <a:latin typeface="Papyrus"/>
              <a:cs typeface="Papyrus"/>
            </a:endParaRPr>
          </a:p>
          <a:p>
            <a:r>
              <a:rPr lang="en-US" sz="1200" dirty="0">
                <a:latin typeface="Papyrus"/>
                <a:cs typeface="Papyrus"/>
              </a:rPr>
              <a:t>http://</a:t>
            </a:r>
            <a:r>
              <a:rPr lang="en-US" sz="1200" dirty="0" err="1">
                <a:latin typeface="Papyrus"/>
                <a:cs typeface="Papyrus"/>
              </a:rPr>
              <a:t>www.iris.edu</a:t>
            </a:r>
            <a:r>
              <a:rPr lang="en-US" sz="1200" dirty="0">
                <a:latin typeface="Papyrus"/>
                <a:cs typeface="Papyrus"/>
              </a:rPr>
              <a:t>/software/sac/commands/</a:t>
            </a:r>
            <a:r>
              <a:rPr lang="en-US" sz="1200" dirty="0" err="1">
                <a:latin typeface="Papyrus"/>
                <a:cs typeface="Papyrus"/>
              </a:rPr>
              <a:t>spe.html</a:t>
            </a:r>
            <a:endParaRPr lang="en-US" sz="1200" dirty="0">
              <a:latin typeface="Papyrus"/>
              <a:cs typeface="Papyrus"/>
            </a:endParaRPr>
          </a:p>
        </p:txBody>
      </p:sp>
    </p:spTree>
    <p:extLst>
      <p:ext uri="{BB962C8B-B14F-4D97-AF65-F5344CB8AC3E}">
        <p14:creationId xmlns:p14="http://schemas.microsoft.com/office/powerpoint/2010/main" val="2959164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950655"/>
            <a:ext cx="9144000" cy="4611945"/>
          </a:xfrm>
          <a:prstGeom prst="rect">
            <a:avLst/>
          </a:prstGeom>
        </p:spPr>
        <p:txBody>
          <a:bodyPr wrap="square">
            <a:noAutofit/>
          </a:bodyPr>
          <a:lstStyle/>
          <a:p>
            <a:pPr algn="ctr"/>
            <a:r>
              <a:rPr lang="en-US" sz="3200" dirty="0">
                <a:latin typeface="Papyrus"/>
                <a:cs typeface="Papyrus"/>
              </a:rPr>
              <a:t>Event Analysis Module:</a:t>
            </a:r>
          </a:p>
          <a:p>
            <a:pPr algn="ctr"/>
            <a:endParaRPr lang="en-US" sz="3200" dirty="0">
              <a:latin typeface="Papyrus"/>
              <a:cs typeface="Papyrus"/>
            </a:endParaRPr>
          </a:p>
          <a:p>
            <a:pPr algn="ctr"/>
            <a:r>
              <a:rPr lang="en-US" sz="3200" dirty="0">
                <a:latin typeface="Papyrus"/>
                <a:cs typeface="Papyrus"/>
              </a:rPr>
              <a:t>You can also use</a:t>
            </a:r>
          </a:p>
          <a:p>
            <a:pPr algn="ctr"/>
            <a:endParaRPr lang="en-US" dirty="0">
              <a:latin typeface="Papyrus"/>
              <a:cs typeface="Papyrus"/>
            </a:endParaRPr>
          </a:p>
          <a:p>
            <a:pPr algn="ctr"/>
            <a:r>
              <a:rPr lang="en-US" sz="3200" dirty="0">
                <a:latin typeface="Courier"/>
                <a:cs typeface="Courier"/>
              </a:rPr>
              <a:t>PPK</a:t>
            </a:r>
            <a:endParaRPr lang="en-US" sz="3200" dirty="0">
              <a:latin typeface="Papyrus"/>
              <a:cs typeface="Papyrus"/>
            </a:endParaRPr>
          </a:p>
          <a:p>
            <a:pPr algn="ctr"/>
            <a:endParaRPr lang="en-US" dirty="0">
              <a:latin typeface="Papyrus"/>
              <a:cs typeface="Papyrus"/>
            </a:endParaRPr>
          </a:p>
          <a:p>
            <a:pPr algn="ctr"/>
            <a:r>
              <a:rPr lang="en-US" sz="3200" dirty="0">
                <a:latin typeface="Papyrus"/>
                <a:cs typeface="Papyrus"/>
              </a:rPr>
              <a:t>to pick phases using the graphics cursor.</a:t>
            </a:r>
          </a:p>
          <a:p>
            <a:pPr algn="ctr"/>
            <a:endParaRPr lang="en-US" sz="3200" dirty="0">
              <a:latin typeface="Papyrus"/>
              <a:cs typeface="Papyrus"/>
            </a:endParaRPr>
          </a:p>
          <a:p>
            <a:pPr algn="ctr"/>
            <a:r>
              <a:rPr lang="en-US" sz="3200" dirty="0">
                <a:latin typeface="Papyrus"/>
                <a:cs typeface="Papyrus"/>
              </a:rPr>
              <a:t>( </a:t>
            </a:r>
            <a:r>
              <a:rPr lang="en-US" sz="3200" dirty="0">
                <a:latin typeface="Courier"/>
                <a:cs typeface="Courier"/>
              </a:rPr>
              <a:t>PPK</a:t>
            </a:r>
            <a:r>
              <a:rPr lang="en-US" sz="3200" dirty="0">
                <a:latin typeface="Papyrus"/>
                <a:cs typeface="Papyrus"/>
              </a:rPr>
              <a:t> is described in the section on Graphics Capabilities).</a:t>
            </a:r>
          </a:p>
        </p:txBody>
      </p:sp>
    </p:spTree>
    <p:extLst>
      <p:ext uri="{BB962C8B-B14F-4D97-AF65-F5344CB8AC3E}">
        <p14:creationId xmlns:p14="http://schemas.microsoft.com/office/powerpoint/2010/main" val="364388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11205"/>
            <a:ext cx="9144000" cy="6590010"/>
          </a:xfrm>
          <a:prstGeom prst="rect">
            <a:avLst/>
          </a:prstGeom>
        </p:spPr>
        <p:txBody>
          <a:bodyPr wrap="square">
            <a:noAutofit/>
          </a:bodyPr>
          <a:lstStyle/>
          <a:p>
            <a:endParaRPr lang="en-US" sz="2400" dirty="0">
              <a:latin typeface="Courier" pitchFamily="2" charset="0"/>
            </a:endParaRPr>
          </a:p>
          <a:p>
            <a:endParaRPr lang="en-US" sz="2400" dirty="0">
              <a:latin typeface="Courier" pitchFamily="2" charset="0"/>
            </a:endParaRPr>
          </a:p>
          <a:p>
            <a:endParaRPr lang="en-US" sz="2400" dirty="0">
              <a:latin typeface="Courier" pitchFamily="2" charset="0"/>
            </a:endParaRPr>
          </a:p>
          <a:p>
            <a:endParaRPr lang="en-US" sz="2400" dirty="0">
              <a:latin typeface="Courier" pitchFamily="2" charset="0"/>
            </a:endParaRPr>
          </a:p>
          <a:p>
            <a:r>
              <a:rPr lang="en-US" sz="2400" dirty="0">
                <a:latin typeface="Courier" pitchFamily="2" charset="0"/>
              </a:rPr>
              <a:t>SAC&gt; </a:t>
            </a:r>
            <a:r>
              <a:rPr lang="en-US" sz="2400" dirty="0" err="1">
                <a:latin typeface="Courier" pitchFamily="2" charset="0"/>
              </a:rPr>
              <a:t>ch</a:t>
            </a:r>
            <a:r>
              <a:rPr lang="en-US" sz="2400" dirty="0">
                <a:latin typeface="Courier" pitchFamily="2" charset="0"/>
              </a:rPr>
              <a:t> a -12345 t0 -12345 </a:t>
            </a:r>
            <a:r>
              <a:rPr lang="en-US" sz="2400" dirty="0">
                <a:latin typeface="Papyrus" panose="020B0602040200020303" pitchFamily="34" charset="77"/>
              </a:rPr>
              <a:t># remove P and S arrival picks (if they are there, or just in case, “-12345” is “NaN” in sac headers)</a:t>
            </a:r>
          </a:p>
          <a:p>
            <a:r>
              <a:rPr lang="en-US" sz="2400" dirty="0">
                <a:latin typeface="Courier" pitchFamily="2" charset="0"/>
              </a:rPr>
              <a:t>SAC&gt; </a:t>
            </a:r>
            <a:r>
              <a:rPr lang="en-US" sz="2400" dirty="0" err="1">
                <a:latin typeface="Courier" pitchFamily="2" charset="0"/>
              </a:rPr>
              <a:t>ppk</a:t>
            </a:r>
            <a:r>
              <a:rPr lang="en-US" sz="2400" dirty="0">
                <a:latin typeface="Courier" pitchFamily="2" charset="0"/>
              </a:rPr>
              <a:t> </a:t>
            </a:r>
            <a:r>
              <a:rPr lang="en-US" sz="2400" dirty="0">
                <a:latin typeface="Papyrus" panose="020B0602040200020303" pitchFamily="34" charset="77"/>
              </a:rPr>
              <a:t># use the manual picker </a:t>
            </a:r>
          </a:p>
        </p:txBody>
      </p:sp>
    </p:spTree>
    <p:extLst>
      <p:ext uri="{BB962C8B-B14F-4D97-AF65-F5344CB8AC3E}">
        <p14:creationId xmlns:p14="http://schemas.microsoft.com/office/powerpoint/2010/main" val="3099614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11205"/>
            <a:ext cx="9144000" cy="6590010"/>
          </a:xfrm>
          <a:prstGeom prst="rect">
            <a:avLst/>
          </a:prstGeom>
        </p:spPr>
        <p:txBody>
          <a:bodyPr wrap="square">
            <a:noAutofit/>
          </a:bodyPr>
          <a:lstStyle/>
          <a:p>
            <a:pPr algn="ctr"/>
            <a:r>
              <a:rPr lang="en-US" sz="3200" dirty="0">
                <a:latin typeface="Papyrus" panose="020B0602040200020303" pitchFamily="34" charset="77"/>
              </a:rPr>
              <a:t># cheat sheet, </a:t>
            </a:r>
          </a:p>
          <a:p>
            <a:pPr algn="ctr"/>
            <a:endParaRPr lang="en-US" dirty="0">
              <a:latin typeface="Papyrus" panose="020B0602040200020303" pitchFamily="34" charset="77"/>
            </a:endParaRPr>
          </a:p>
          <a:p>
            <a:pPr algn="ctr"/>
            <a:r>
              <a:rPr lang="en-US" sz="3200" dirty="0">
                <a:latin typeface="Papyrus" panose="020B0602040200020303" pitchFamily="34" charset="77"/>
              </a:rPr>
              <a:t>zoom in: type "</a:t>
            </a:r>
            <a:r>
              <a:rPr lang="en-US" sz="3200" dirty="0">
                <a:latin typeface="Courier" pitchFamily="2" charset="0"/>
              </a:rPr>
              <a:t>x</a:t>
            </a:r>
            <a:r>
              <a:rPr lang="en-US" sz="3200" dirty="0">
                <a:latin typeface="Papyrus" panose="020B0602040200020303" pitchFamily="34" charset="77"/>
              </a:rPr>
              <a:t>" to define the left-side of the time window, followed by a left click of mouse to define the right-side of the time window </a:t>
            </a:r>
          </a:p>
          <a:p>
            <a:pPr algn="ctr"/>
            <a:endParaRPr lang="en-US" dirty="0">
              <a:latin typeface="Papyrus" panose="020B0602040200020303" pitchFamily="34" charset="77"/>
            </a:endParaRPr>
          </a:p>
          <a:p>
            <a:pPr algn="ctr"/>
            <a:r>
              <a:rPr lang="en-US" sz="3200" dirty="0">
                <a:latin typeface="Papyrus" panose="020B0602040200020303" pitchFamily="34" charset="77"/>
              </a:rPr>
              <a:t>zoom out: type "</a:t>
            </a:r>
            <a:r>
              <a:rPr lang="en-US" sz="3200" dirty="0">
                <a:latin typeface="Courier" pitchFamily="2" charset="0"/>
              </a:rPr>
              <a:t>o</a:t>
            </a:r>
            <a:r>
              <a:rPr lang="en-US" sz="3200" dirty="0">
                <a:latin typeface="Papyrus" panose="020B0602040200020303" pitchFamily="34" charset="77"/>
              </a:rPr>
              <a:t>" </a:t>
            </a:r>
          </a:p>
          <a:p>
            <a:pPr algn="ctr"/>
            <a:endParaRPr lang="en-US" dirty="0">
              <a:latin typeface="Papyrus" panose="020B0602040200020303" pitchFamily="34" charset="77"/>
            </a:endParaRPr>
          </a:p>
          <a:p>
            <a:pPr algn="ctr"/>
            <a:r>
              <a:rPr lang="en-US" sz="3200" dirty="0">
                <a:latin typeface="Papyrus" panose="020B0602040200020303" pitchFamily="34" charset="77"/>
              </a:rPr>
              <a:t>P arrival: type "</a:t>
            </a:r>
            <a:r>
              <a:rPr lang="en-US" sz="3200" dirty="0">
                <a:latin typeface="Courier" pitchFamily="2" charset="0"/>
              </a:rPr>
              <a:t>a</a:t>
            </a:r>
            <a:r>
              <a:rPr lang="en-US" sz="3200" dirty="0">
                <a:latin typeface="Papyrus" panose="020B0602040200020303" pitchFamily="34" charset="77"/>
              </a:rPr>
              <a:t>", or "</a:t>
            </a:r>
            <a:r>
              <a:rPr lang="en-US" sz="3200" dirty="0">
                <a:latin typeface="Courier" pitchFamily="2" charset="0"/>
              </a:rPr>
              <a:t>p</a:t>
            </a:r>
            <a:r>
              <a:rPr lang="en-US" sz="3200" dirty="0">
                <a:latin typeface="Papyrus" panose="020B0602040200020303" pitchFamily="34" charset="77"/>
              </a:rPr>
              <a:t>" at the time where you think the p wave arrival is. </a:t>
            </a:r>
          </a:p>
          <a:p>
            <a:pPr algn="ctr"/>
            <a:endParaRPr lang="en-US" dirty="0">
              <a:latin typeface="Papyrus" panose="020B0602040200020303" pitchFamily="34" charset="77"/>
            </a:endParaRPr>
          </a:p>
          <a:p>
            <a:pPr algn="ctr"/>
            <a:r>
              <a:rPr lang="en-US" sz="3200" dirty="0">
                <a:latin typeface="Papyrus" panose="020B0602040200020303" pitchFamily="34" charset="77"/>
              </a:rPr>
              <a:t>S arrival: type "</a:t>
            </a:r>
            <a:r>
              <a:rPr lang="en-US" sz="3200" dirty="0">
                <a:latin typeface="Courier" pitchFamily="2" charset="0"/>
              </a:rPr>
              <a:t>t0</a:t>
            </a:r>
            <a:r>
              <a:rPr lang="en-US" sz="3200" dirty="0">
                <a:latin typeface="Papyrus" panose="020B0602040200020303" pitchFamily="34" charset="77"/>
              </a:rPr>
              <a:t>", or "</a:t>
            </a:r>
            <a:r>
              <a:rPr lang="en-US" sz="3200" dirty="0">
                <a:latin typeface="Courier" pitchFamily="2" charset="0"/>
              </a:rPr>
              <a:t>s</a:t>
            </a:r>
            <a:r>
              <a:rPr lang="en-US" sz="3200" dirty="0">
                <a:latin typeface="Papyrus" panose="020B0602040200020303" pitchFamily="34" charset="77"/>
              </a:rPr>
              <a:t>" at the time where you think the s wave arrival in. </a:t>
            </a:r>
          </a:p>
          <a:p>
            <a:pPr algn="ctr"/>
            <a:endParaRPr lang="en-US" dirty="0">
              <a:latin typeface="Papyrus" panose="020B0602040200020303" pitchFamily="34" charset="77"/>
            </a:endParaRPr>
          </a:p>
          <a:p>
            <a:pPr algn="ctr"/>
            <a:r>
              <a:rPr lang="en-US" sz="3200" dirty="0">
                <a:latin typeface="Papyrus" panose="020B0602040200020303" pitchFamily="34" charset="77"/>
              </a:rPr>
              <a:t>quit: type "</a:t>
            </a:r>
            <a:r>
              <a:rPr lang="en-US" sz="3200" dirty="0">
                <a:latin typeface="Courier" pitchFamily="2" charset="0"/>
              </a:rPr>
              <a:t>q</a:t>
            </a:r>
            <a:r>
              <a:rPr lang="en-US" sz="3200" dirty="0">
                <a:latin typeface="Papyrus" panose="020B0602040200020303" pitchFamily="34" charset="77"/>
              </a:rPr>
              <a:t>" </a:t>
            </a:r>
          </a:p>
        </p:txBody>
      </p:sp>
    </p:spTree>
    <p:extLst>
      <p:ext uri="{BB962C8B-B14F-4D97-AF65-F5344CB8AC3E}">
        <p14:creationId xmlns:p14="http://schemas.microsoft.com/office/powerpoint/2010/main" val="617805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1022682"/>
            <a:ext cx="9144000" cy="4513822"/>
          </a:xfrm>
          <a:prstGeom prst="rect">
            <a:avLst/>
          </a:prstGeom>
        </p:spPr>
        <p:txBody>
          <a:bodyPr wrap="square">
            <a:noAutofit/>
          </a:bodyPr>
          <a:lstStyle/>
          <a:p>
            <a:r>
              <a:rPr lang="en-US" sz="2400" dirty="0">
                <a:latin typeface="Courier" pitchFamily="2" charset="0"/>
              </a:rPr>
              <a:t>SAC&gt; r *GLMI*..BH[NEZ]*</a:t>
            </a:r>
          </a:p>
          <a:p>
            <a:endParaRPr lang="en-US" sz="2400" dirty="0">
              <a:latin typeface="Courier" pitchFamily="2" charset="0"/>
            </a:endParaRPr>
          </a:p>
          <a:p>
            <a:endParaRPr lang="en-US" sz="2400" dirty="0">
              <a:latin typeface="Courier" pitchFamily="2" charset="0"/>
            </a:endParaRPr>
          </a:p>
          <a:p>
            <a:r>
              <a:rPr lang="en-US" sz="2400" dirty="0">
                <a:latin typeface="Courier" pitchFamily="2" charset="0"/>
              </a:rPr>
              <a:t>SAC&gt; </a:t>
            </a:r>
            <a:r>
              <a:rPr lang="en-US" sz="2400" dirty="0" err="1">
                <a:latin typeface="Courier" pitchFamily="2" charset="0"/>
              </a:rPr>
              <a:t>ppk</a:t>
            </a:r>
            <a:r>
              <a:rPr lang="en-US" sz="2400" dirty="0">
                <a:latin typeface="Courier" pitchFamily="2" charset="0"/>
              </a:rPr>
              <a:t> p 3 m on bell off </a:t>
            </a:r>
            <a:r>
              <a:rPr lang="en-US" sz="2400" dirty="0">
                <a:latin typeface="Papyrus" panose="020B0602040200020303" pitchFamily="34" charset="77"/>
              </a:rPr>
              <a:t># pick using all 3 components together, turn marker on (draws pick on plot), turn the annoying bell off.</a:t>
            </a:r>
          </a:p>
          <a:p>
            <a:endParaRPr lang="en-US" sz="2400" dirty="0">
              <a:latin typeface="Courier" pitchFamily="2" charset="0"/>
            </a:endParaRPr>
          </a:p>
          <a:p>
            <a:r>
              <a:rPr lang="en-US" sz="2400" dirty="0">
                <a:latin typeface="Courier" pitchFamily="2" charset="0"/>
              </a:rPr>
              <a:t>SAC&gt; </a:t>
            </a:r>
            <a:r>
              <a:rPr lang="en-US" sz="2400" dirty="0" err="1">
                <a:latin typeface="Courier" pitchFamily="2" charset="0"/>
              </a:rPr>
              <a:t>wh</a:t>
            </a:r>
            <a:r>
              <a:rPr lang="en-US" sz="2400" dirty="0">
                <a:latin typeface="Courier" pitchFamily="2" charset="0"/>
              </a:rPr>
              <a:t> </a:t>
            </a:r>
            <a:r>
              <a:rPr lang="en-US" sz="2400" dirty="0">
                <a:latin typeface="Papyrus" panose="020B0602040200020303" pitchFamily="34" charset="77"/>
              </a:rPr>
              <a:t># to save the picked arrival, you can use the command "</a:t>
            </a:r>
            <a:r>
              <a:rPr lang="en-US" sz="2400" dirty="0" err="1">
                <a:latin typeface="Courier" pitchFamily="2" charset="0"/>
              </a:rPr>
              <a:t>wh</a:t>
            </a:r>
            <a:r>
              <a:rPr lang="en-US" sz="2400" dirty="0">
                <a:latin typeface="Papyrus" panose="020B0602040200020303" pitchFamily="34" charset="77"/>
              </a:rPr>
              <a:t>". But this command could # mess up the data if you have used the cut command. So be careful.</a:t>
            </a:r>
          </a:p>
          <a:p>
            <a:endParaRPr lang="en-US" sz="2400" dirty="0">
              <a:latin typeface="Papyrus" panose="020B0602040200020303" pitchFamily="34" charset="77"/>
              <a:cs typeface="Papyrus"/>
            </a:endParaRPr>
          </a:p>
          <a:p>
            <a:pPr algn="ctr"/>
            <a:r>
              <a:rPr lang="en-US" sz="2400" dirty="0">
                <a:latin typeface="Papyrus" panose="020B0602040200020303" pitchFamily="34" charset="77"/>
                <a:cs typeface="Papyrus"/>
              </a:rPr>
              <a:t>Class exercise – try it.</a:t>
            </a:r>
          </a:p>
        </p:txBody>
      </p:sp>
    </p:spTree>
    <p:extLst>
      <p:ext uri="{BB962C8B-B14F-4D97-AF65-F5344CB8AC3E}">
        <p14:creationId xmlns:p14="http://schemas.microsoft.com/office/powerpoint/2010/main" val="3878187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9012"/>
            <a:ext cx="9144000" cy="6848988"/>
          </a:xfrm>
          <a:prstGeom prst="rect">
            <a:avLst/>
          </a:prstGeom>
        </p:spPr>
        <p:txBody>
          <a:bodyPr wrap="square">
            <a:noAutofit/>
          </a:bodyPr>
          <a:lstStyle/>
          <a:p>
            <a:pPr algn="ctr"/>
            <a:r>
              <a:rPr lang="en-US" sz="3200" dirty="0">
                <a:latin typeface="Papyrus"/>
                <a:cs typeface="Papyrus"/>
              </a:rPr>
              <a:t>Event Analysis Module:</a:t>
            </a:r>
          </a:p>
          <a:p>
            <a:pPr algn="ctr"/>
            <a:endParaRPr lang="en-US" dirty="0">
              <a:latin typeface="Papyrus"/>
              <a:cs typeface="Papyrus"/>
            </a:endParaRPr>
          </a:p>
          <a:p>
            <a:pPr algn="ctr"/>
            <a:r>
              <a:rPr lang="en-US" sz="3200" dirty="0">
                <a:latin typeface="Papyrus"/>
                <a:cs typeface="Papyrus"/>
              </a:rPr>
              <a:t>Picks can be saved in </a:t>
            </a:r>
            <a:r>
              <a:rPr lang="en-US" sz="3200" dirty="0">
                <a:latin typeface="Courier"/>
                <a:cs typeface="Courier"/>
              </a:rPr>
              <a:t>HYPO</a:t>
            </a:r>
            <a:r>
              <a:rPr lang="en-US" sz="3200" dirty="0">
                <a:latin typeface="Papyrus"/>
                <a:cs typeface="Papyrus"/>
              </a:rPr>
              <a:t> format using the</a:t>
            </a:r>
          </a:p>
          <a:p>
            <a:pPr algn="ctr"/>
            <a:endParaRPr lang="en-US" dirty="0">
              <a:latin typeface="Papyrus"/>
              <a:cs typeface="Papyrus"/>
            </a:endParaRPr>
          </a:p>
          <a:p>
            <a:pPr algn="ctr"/>
            <a:r>
              <a:rPr lang="en-US" sz="3200" dirty="0">
                <a:latin typeface="Courier"/>
                <a:cs typeface="Courier"/>
              </a:rPr>
              <a:t>OHPF</a:t>
            </a:r>
            <a:r>
              <a:rPr lang="en-US" sz="3200" dirty="0">
                <a:latin typeface="Papyrus"/>
                <a:cs typeface="Papyrus"/>
              </a:rPr>
              <a:t> (open HYPO pick file) and</a:t>
            </a:r>
          </a:p>
          <a:p>
            <a:pPr algn="ctr"/>
            <a:endParaRPr lang="en-US" dirty="0">
              <a:latin typeface="Papyrus"/>
              <a:cs typeface="Papyrus"/>
            </a:endParaRPr>
          </a:p>
          <a:p>
            <a:pPr algn="ctr"/>
            <a:r>
              <a:rPr lang="en-US" sz="3200" dirty="0">
                <a:latin typeface="Courier"/>
                <a:cs typeface="Courier"/>
              </a:rPr>
              <a:t>CHPF</a:t>
            </a:r>
            <a:r>
              <a:rPr lang="en-US" sz="3200" dirty="0">
                <a:latin typeface="Papyrus"/>
                <a:cs typeface="Papyrus"/>
              </a:rPr>
              <a:t> (close HYPO pick file) commands;</a:t>
            </a:r>
            <a:endParaRPr lang="en-US" dirty="0">
              <a:latin typeface="Papyrus"/>
              <a:cs typeface="Papyrus"/>
            </a:endParaRPr>
          </a:p>
          <a:p>
            <a:pPr algn="ctr"/>
            <a:endParaRPr lang="en-US" dirty="0">
              <a:latin typeface="Papyrus"/>
              <a:cs typeface="Papyrus"/>
            </a:endParaRPr>
          </a:p>
          <a:p>
            <a:pPr algn="ctr"/>
            <a:r>
              <a:rPr lang="en-US" sz="3200" dirty="0">
                <a:latin typeface="Courier"/>
                <a:cs typeface="Courier"/>
              </a:rPr>
              <a:t>WHPF</a:t>
            </a:r>
            <a:r>
              <a:rPr lang="en-US" sz="3200" dirty="0">
                <a:latin typeface="Papyrus"/>
                <a:cs typeface="Papyrus"/>
              </a:rPr>
              <a:t> writes auxiliary cards into the </a:t>
            </a:r>
            <a:r>
              <a:rPr lang="en-US" sz="3200" dirty="0">
                <a:latin typeface="Courier"/>
                <a:cs typeface="Courier"/>
              </a:rPr>
              <a:t>HYPO</a:t>
            </a:r>
            <a:r>
              <a:rPr lang="en-US" sz="3200" dirty="0">
                <a:latin typeface="Papyrus"/>
                <a:cs typeface="Papyrus"/>
              </a:rPr>
              <a:t> pick file.</a:t>
            </a:r>
          </a:p>
          <a:p>
            <a:pPr algn="ctr"/>
            <a:endParaRPr lang="en-US" dirty="0">
              <a:latin typeface="Papyrus"/>
              <a:cs typeface="Papyrus"/>
            </a:endParaRPr>
          </a:p>
          <a:p>
            <a:pPr algn="ctr"/>
            <a:r>
              <a:rPr lang="en-US" sz="3200" dirty="0">
                <a:latin typeface="Papyrus"/>
                <a:cs typeface="Papyrus"/>
              </a:rPr>
              <a:t>YOU MUST REMEMBER TO SAVE THE PICKS TO THE HEADERS </a:t>
            </a:r>
            <a:r>
              <a:rPr lang="en-US" sz="3200" b="1" dirty="0">
                <a:latin typeface="Papyrus"/>
                <a:cs typeface="Papyrus"/>
              </a:rPr>
              <a:t>AND</a:t>
            </a:r>
            <a:r>
              <a:rPr lang="en-US" sz="3200" dirty="0">
                <a:latin typeface="Papyrus"/>
                <a:cs typeface="Papyrus"/>
              </a:rPr>
              <a:t> RE-WRITE THE DATA FILES AND/0R WRITE OUT A HYPO INPUT FILE (OR YOU LOOSE YOUR WORK LEAVING SAC).</a:t>
            </a:r>
          </a:p>
        </p:txBody>
      </p:sp>
    </p:spTree>
    <p:extLst>
      <p:ext uri="{BB962C8B-B14F-4D97-AF65-F5344CB8AC3E}">
        <p14:creationId xmlns:p14="http://schemas.microsoft.com/office/powerpoint/2010/main" val="3463854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409843"/>
            <a:ext cx="9144000" cy="6091165"/>
          </a:xfrm>
          <a:prstGeom prst="rect">
            <a:avLst/>
          </a:prstGeom>
        </p:spPr>
        <p:txBody>
          <a:bodyPr wrap="square">
            <a:noAutofit/>
          </a:bodyPr>
          <a:lstStyle/>
          <a:p>
            <a:pPr algn="ctr"/>
            <a:r>
              <a:rPr lang="en-US" sz="3200" dirty="0">
                <a:latin typeface="Papyrus"/>
                <a:cs typeface="Papyrus"/>
              </a:rPr>
              <a:t>Event Analysis Module:</a:t>
            </a:r>
          </a:p>
          <a:p>
            <a:pPr algn="ctr"/>
            <a:endParaRPr lang="en-US" dirty="0">
              <a:latin typeface="Papyrus"/>
              <a:cs typeface="Papyrus"/>
            </a:endParaRPr>
          </a:p>
          <a:p>
            <a:pPr algn="ctr"/>
            <a:r>
              <a:rPr lang="en-US" sz="3200" dirty="0">
                <a:latin typeface="Papyrus"/>
                <a:cs typeface="Papyrus"/>
              </a:rPr>
              <a:t>These picks can also be saved in a more general Alphanumeric format using the</a:t>
            </a:r>
          </a:p>
          <a:p>
            <a:pPr algn="ctr"/>
            <a:endParaRPr lang="en-US" dirty="0">
              <a:latin typeface="Papyrus"/>
              <a:cs typeface="Papyrus"/>
            </a:endParaRPr>
          </a:p>
          <a:p>
            <a:pPr algn="ctr"/>
            <a:r>
              <a:rPr lang="en-US" sz="3200" dirty="0">
                <a:latin typeface="Courier"/>
                <a:cs typeface="Courier"/>
              </a:rPr>
              <a:t>OAPF</a:t>
            </a:r>
            <a:r>
              <a:rPr lang="en-US" sz="3200" dirty="0">
                <a:latin typeface="Papyrus"/>
                <a:cs typeface="Papyrus"/>
              </a:rPr>
              <a:t> (open alphanumeric pick file) and</a:t>
            </a:r>
          </a:p>
          <a:p>
            <a:pPr algn="ctr"/>
            <a:endParaRPr lang="en-US" dirty="0">
              <a:latin typeface="Papyrus"/>
              <a:cs typeface="Papyrus"/>
            </a:endParaRPr>
          </a:p>
          <a:p>
            <a:pPr algn="ctr"/>
            <a:r>
              <a:rPr lang="en-US" sz="3200" dirty="0">
                <a:latin typeface="Courier"/>
                <a:cs typeface="Courier"/>
              </a:rPr>
              <a:t>CAPF</a:t>
            </a:r>
            <a:r>
              <a:rPr lang="en-US" sz="3200" dirty="0">
                <a:latin typeface="Papyrus"/>
                <a:cs typeface="Papyrus"/>
              </a:rPr>
              <a:t> (close alphanumeric pick file) commands.</a:t>
            </a:r>
          </a:p>
          <a:p>
            <a:pPr algn="ctr"/>
            <a:endParaRPr lang="en-US" dirty="0">
              <a:latin typeface="Papyrus"/>
              <a:cs typeface="Papyrus"/>
            </a:endParaRPr>
          </a:p>
          <a:p>
            <a:pPr algn="ctr"/>
            <a:r>
              <a:rPr lang="en-US" sz="3200" dirty="0">
                <a:latin typeface="Papyrus"/>
                <a:cs typeface="Papyrus"/>
              </a:rPr>
              <a:t>YOU MUST REMEMBER TO SAVE THE PICKS TO THE HEADERS </a:t>
            </a:r>
            <a:r>
              <a:rPr lang="en-US" sz="3200" b="1" dirty="0">
                <a:latin typeface="Papyrus"/>
                <a:cs typeface="Papyrus"/>
              </a:rPr>
              <a:t>AND</a:t>
            </a:r>
            <a:r>
              <a:rPr lang="en-US" sz="3200" dirty="0">
                <a:latin typeface="Papyrus"/>
                <a:cs typeface="Papyrus"/>
              </a:rPr>
              <a:t> RE-WRITE THE DATA FILES AND/0R WRITE OUT A HYPO INPUT FILE (OR YOU LOOSE YOUR WORK LEAVING SAC).</a:t>
            </a:r>
          </a:p>
          <a:p>
            <a:pPr algn="ctr"/>
            <a:endParaRPr lang="en-US" dirty="0">
              <a:latin typeface="Papyrus"/>
              <a:cs typeface="Papyrus"/>
            </a:endParaRPr>
          </a:p>
        </p:txBody>
      </p:sp>
    </p:spTree>
    <p:extLst>
      <p:ext uri="{BB962C8B-B14F-4D97-AF65-F5344CB8AC3E}">
        <p14:creationId xmlns:p14="http://schemas.microsoft.com/office/powerpoint/2010/main" val="3360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751344"/>
            <a:ext cx="9144000" cy="5355312"/>
          </a:xfrm>
          <a:prstGeom prst="rect">
            <a:avLst/>
          </a:prstGeom>
        </p:spPr>
        <p:txBody>
          <a:bodyPr wrap="square">
            <a:spAutoFit/>
          </a:bodyPr>
          <a:lstStyle/>
          <a:p>
            <a:pPr algn="ctr"/>
            <a:r>
              <a:rPr lang="en-US" sz="3200" dirty="0">
                <a:latin typeface="Papyrus"/>
                <a:cs typeface="Papyrus"/>
              </a:rPr>
              <a:t>Phase Info</a:t>
            </a:r>
          </a:p>
          <a:p>
            <a:pPr algn="ctr"/>
            <a:endParaRPr lang="en-US" dirty="0">
              <a:latin typeface="Papyrus"/>
              <a:cs typeface="Papyrus"/>
            </a:endParaRPr>
          </a:p>
          <a:p>
            <a:pPr algn="ctr"/>
            <a:r>
              <a:rPr lang="en-US" sz="3200" dirty="0">
                <a:latin typeface="Papyrus"/>
                <a:cs typeface="Papyrus"/>
              </a:rPr>
              <a:t>SAC can be used to pick and store phase information in header variables </a:t>
            </a:r>
            <a:r>
              <a:rPr lang="en-US" sz="3200" dirty="0">
                <a:latin typeface="Courier"/>
                <a:cs typeface="Courier"/>
              </a:rPr>
              <a:t>A &amp; T0-T9 </a:t>
            </a:r>
          </a:p>
          <a:p>
            <a:pPr algn="ctr"/>
            <a:r>
              <a:rPr lang="en-US" dirty="0">
                <a:latin typeface="Papyrus"/>
                <a:cs typeface="Papyrus"/>
              </a:rPr>
              <a:t>(although this is another place where it shows its age and is quite clumsy). </a:t>
            </a:r>
            <a:r>
              <a:rPr lang="en-US" sz="3200" dirty="0">
                <a:latin typeface="Papyrus"/>
                <a:cs typeface="Papyrus"/>
              </a:rPr>
              <a:t>These don’t come out in the HYPO files (they may in the general alphanumeric format files)</a:t>
            </a:r>
            <a:endParaRPr lang="en-US" dirty="0">
              <a:latin typeface="Papyrus"/>
              <a:cs typeface="Papyrus"/>
            </a:endParaRPr>
          </a:p>
          <a:p>
            <a:pPr algn="ctr"/>
            <a:endParaRPr lang="en-US" dirty="0">
              <a:latin typeface="Papyrus"/>
              <a:cs typeface="Papyrus"/>
            </a:endParaRPr>
          </a:p>
          <a:p>
            <a:pPr algn="ctr"/>
            <a:r>
              <a:rPr lang="en-US" sz="3200" dirty="0" err="1">
                <a:latin typeface="Courier"/>
                <a:cs typeface="Courier"/>
              </a:rPr>
              <a:t>omarker</a:t>
            </a:r>
            <a:r>
              <a:rPr lang="en-US" sz="3200" dirty="0">
                <a:latin typeface="Papyrus"/>
                <a:cs typeface="Papyrus"/>
              </a:rPr>
              <a:t> is reserved to for the origin time.</a:t>
            </a:r>
          </a:p>
          <a:p>
            <a:pPr algn="ctr"/>
            <a:endParaRPr lang="en-US" dirty="0">
              <a:latin typeface="Papyrus"/>
              <a:cs typeface="Papyrus"/>
            </a:endParaRPr>
          </a:p>
          <a:p>
            <a:pPr algn="ctr"/>
            <a:r>
              <a:rPr lang="en-US" sz="3200" dirty="0">
                <a:latin typeface="Papyrus"/>
                <a:cs typeface="Papyrus"/>
              </a:rPr>
              <a:t>All pick and origin times are stored in seconds from the </a:t>
            </a:r>
            <a:r>
              <a:rPr lang="en-US" sz="3200" u="sng" dirty="0">
                <a:latin typeface="Papyrus"/>
                <a:cs typeface="Papyrus"/>
              </a:rPr>
              <a:t>reference time of the file</a:t>
            </a:r>
            <a:r>
              <a:rPr lang="en-US" sz="3200" dirty="0">
                <a:latin typeface="Papyrus"/>
                <a:cs typeface="Papyrus"/>
              </a:rPr>
              <a:t>.</a:t>
            </a:r>
          </a:p>
        </p:txBody>
      </p:sp>
    </p:spTree>
    <p:extLst>
      <p:ext uri="{BB962C8B-B14F-4D97-AF65-F5344CB8AC3E}">
        <p14:creationId xmlns:p14="http://schemas.microsoft.com/office/powerpoint/2010/main" val="2309295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914400"/>
            <a:ext cx="9144000" cy="4555094"/>
          </a:xfrm>
          <a:prstGeom prst="rect">
            <a:avLst/>
          </a:prstGeom>
        </p:spPr>
        <p:txBody>
          <a:bodyPr wrap="square">
            <a:spAutoFit/>
          </a:bodyPr>
          <a:lstStyle/>
          <a:p>
            <a:pPr algn="ctr">
              <a:buNone/>
            </a:pPr>
            <a:r>
              <a:rPr lang="en-US" sz="3200" dirty="0" err="1">
                <a:latin typeface="Courier"/>
                <a:cs typeface="Courier"/>
              </a:rPr>
              <a:t>omarker</a:t>
            </a:r>
            <a:r>
              <a:rPr lang="en-US" sz="3200" dirty="0">
                <a:latin typeface="Papyrus"/>
                <a:cs typeface="Papyrus"/>
              </a:rPr>
              <a:t> </a:t>
            </a:r>
            <a:r>
              <a:rPr lang="en-US" dirty="0">
                <a:latin typeface="Papyrus"/>
                <a:cs typeface="Papyrus"/>
              </a:rPr>
              <a:t>(origin time)</a:t>
            </a:r>
            <a:r>
              <a:rPr lang="en-US" sz="3200" dirty="0">
                <a:latin typeface="Papyrus"/>
                <a:cs typeface="Papyrus"/>
              </a:rPr>
              <a:t> is oftentimes set </a:t>
            </a:r>
            <a:r>
              <a:rPr lang="en-US" dirty="0">
                <a:latin typeface="Papyrus"/>
                <a:cs typeface="Papyrus"/>
              </a:rPr>
              <a:t>(incorrectly)</a:t>
            </a:r>
            <a:r>
              <a:rPr lang="en-US" sz="3200" dirty="0">
                <a:latin typeface="Papyrus"/>
                <a:cs typeface="Papyrus"/>
              </a:rPr>
              <a:t> to zero.</a:t>
            </a:r>
          </a:p>
          <a:p>
            <a:pPr algn="ctr">
              <a:buNone/>
            </a:pPr>
            <a:r>
              <a:rPr lang="en-US" sz="3200" dirty="0">
                <a:latin typeface="Papyrus"/>
                <a:cs typeface="Papyrus"/>
              </a:rPr>
              <a:t>If </a:t>
            </a:r>
            <a:r>
              <a:rPr lang="en-US" sz="3200" dirty="0" err="1">
                <a:latin typeface="Courier"/>
                <a:cs typeface="Courier"/>
              </a:rPr>
              <a:t>amarker</a:t>
            </a:r>
            <a:r>
              <a:rPr lang="en-US" sz="3200" dirty="0">
                <a:latin typeface="Papyrus"/>
                <a:cs typeface="Papyrus"/>
              </a:rPr>
              <a:t> and </a:t>
            </a:r>
            <a:r>
              <a:rPr lang="en-US" sz="3200" dirty="0">
                <a:latin typeface="Courier"/>
                <a:cs typeface="Courier"/>
              </a:rPr>
              <a:t>t0marker</a:t>
            </a:r>
            <a:r>
              <a:rPr lang="en-US" sz="3200" dirty="0">
                <a:latin typeface="Papyrus"/>
                <a:cs typeface="Papyrus"/>
              </a:rPr>
              <a:t> are not set, they will not show in a </a:t>
            </a:r>
            <a:r>
              <a:rPr lang="en-US" sz="3200" dirty="0" err="1">
                <a:latin typeface="Courier"/>
                <a:cs typeface="Courier"/>
              </a:rPr>
              <a:t>lh</a:t>
            </a:r>
            <a:r>
              <a:rPr lang="en-US" sz="3200" dirty="0">
                <a:latin typeface="Papyrus"/>
                <a:cs typeface="Papyrus"/>
              </a:rPr>
              <a:t>.</a:t>
            </a:r>
          </a:p>
          <a:p>
            <a:pPr algn="ctr">
              <a:buNone/>
            </a:pPr>
            <a:endParaRPr lang="en-US" dirty="0">
              <a:latin typeface="Papyrus"/>
              <a:cs typeface="Papyrus"/>
            </a:endParaRPr>
          </a:p>
          <a:p>
            <a:pPr>
              <a:buNone/>
            </a:pPr>
            <a:r>
              <a:rPr lang="en-US" dirty="0">
                <a:latin typeface="Courier"/>
                <a:cs typeface="Courier"/>
              </a:rPr>
              <a:t>OMARKER = 0</a:t>
            </a:r>
          </a:p>
          <a:p>
            <a:pPr>
              <a:buNone/>
            </a:pPr>
            <a:r>
              <a:rPr lang="en-US" dirty="0">
                <a:latin typeface="Courier"/>
                <a:cs typeface="Courier"/>
              </a:rPr>
              <a:t>AMARKER</a:t>
            </a:r>
            <a:endParaRPr lang="en-US" dirty="0">
              <a:solidFill>
                <a:srgbClr val="EA157A"/>
              </a:solidFill>
              <a:latin typeface="Courier"/>
              <a:cs typeface="Courier"/>
            </a:endParaRPr>
          </a:p>
          <a:p>
            <a:pPr>
              <a:buNone/>
            </a:pPr>
            <a:r>
              <a:rPr lang="en-US" dirty="0">
                <a:latin typeface="Courier"/>
                <a:cs typeface="Courier"/>
              </a:rPr>
              <a:t>T0MARKER</a:t>
            </a:r>
          </a:p>
          <a:p>
            <a:pPr>
              <a:buNone/>
            </a:pPr>
            <a:r>
              <a:rPr lang="en-US" dirty="0">
                <a:latin typeface="Courier"/>
                <a:cs typeface="Courier"/>
              </a:rPr>
              <a:t>T1MARKER = 462.7            (P)</a:t>
            </a:r>
          </a:p>
          <a:p>
            <a:pPr>
              <a:buNone/>
            </a:pPr>
            <a:r>
              <a:rPr lang="en-US" dirty="0">
                <a:latin typeface="Courier"/>
                <a:cs typeface="Courier"/>
              </a:rPr>
              <a:t>T2MARKER = 834.76           (S)</a:t>
            </a:r>
          </a:p>
          <a:p>
            <a:pPr>
              <a:buNone/>
            </a:pPr>
            <a:r>
              <a:rPr lang="en-US" dirty="0">
                <a:latin typeface="Courier"/>
                <a:cs typeface="Courier"/>
              </a:rPr>
              <a:t>T4MARKER = 472.5            (</a:t>
            </a:r>
            <a:r>
              <a:rPr lang="en-US" dirty="0" err="1">
                <a:latin typeface="Courier"/>
                <a:cs typeface="Courier"/>
              </a:rPr>
              <a:t>pP</a:t>
            </a:r>
            <a:r>
              <a:rPr lang="en-US" dirty="0">
                <a:latin typeface="Courier"/>
                <a:cs typeface="Courier"/>
              </a:rPr>
              <a:t>)</a:t>
            </a:r>
          </a:p>
          <a:p>
            <a:pPr>
              <a:buNone/>
            </a:pPr>
            <a:r>
              <a:rPr lang="en-US" dirty="0">
                <a:latin typeface="Courier"/>
                <a:cs typeface="Courier"/>
              </a:rPr>
              <a:t>T6MARKER = 478              (</a:t>
            </a:r>
            <a:r>
              <a:rPr lang="en-US" dirty="0" err="1">
                <a:latin typeface="Courier"/>
                <a:cs typeface="Courier"/>
              </a:rPr>
              <a:t>sP</a:t>
            </a:r>
            <a:r>
              <a:rPr lang="en-US" dirty="0">
                <a:latin typeface="Courier"/>
                <a:cs typeface="Courier"/>
              </a:rPr>
              <a:t>)</a:t>
            </a:r>
          </a:p>
          <a:p>
            <a:pPr>
              <a:buNone/>
            </a:pPr>
            <a:endParaRPr lang="en-US" dirty="0">
              <a:latin typeface="Courier"/>
              <a:cs typeface="Courier"/>
            </a:endParaRPr>
          </a:p>
          <a:p>
            <a:pPr algn="ctr">
              <a:buNone/>
            </a:pPr>
            <a:r>
              <a:rPr lang="en-US" sz="3200" dirty="0">
                <a:latin typeface="Papyrus"/>
                <a:cs typeface="Papyrus"/>
              </a:rPr>
              <a:t>You can also store what you think the time is.</a:t>
            </a:r>
          </a:p>
        </p:txBody>
      </p:sp>
    </p:spTree>
    <p:extLst>
      <p:ext uri="{BB962C8B-B14F-4D97-AF65-F5344CB8AC3E}">
        <p14:creationId xmlns:p14="http://schemas.microsoft.com/office/powerpoint/2010/main" val="11356948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5486400"/>
          </a:xfrm>
        </p:spPr>
        <p:txBody>
          <a:bodyPr>
            <a:noAutofit/>
          </a:bodyPr>
          <a:lstStyle/>
          <a:p>
            <a:pPr algn="ctr">
              <a:buNone/>
            </a:pPr>
            <a:r>
              <a:rPr lang="en-US" sz="3200" dirty="0">
                <a:solidFill>
                  <a:schemeClr val="tx1"/>
                </a:solidFill>
                <a:latin typeface="Papyrus" panose="020B0602040200020303" pitchFamily="34" charset="77"/>
                <a:cs typeface="Courier"/>
              </a:rPr>
              <a:t>SAC graphics to other formats</a:t>
            </a:r>
          </a:p>
          <a:p>
            <a:pPr algn="ctr">
              <a:buNone/>
            </a:pPr>
            <a:endParaRPr lang="en-US" sz="3200" dirty="0">
              <a:solidFill>
                <a:schemeClr val="tx1"/>
              </a:solidFill>
              <a:latin typeface="Courier"/>
              <a:cs typeface="Courier"/>
            </a:endParaRPr>
          </a:p>
          <a:p>
            <a:pPr algn="ctr">
              <a:buNone/>
            </a:pPr>
            <a:r>
              <a:rPr lang="en-US" sz="3200" dirty="0">
                <a:solidFill>
                  <a:schemeClr val="tx1"/>
                </a:solidFill>
                <a:latin typeface="Courier"/>
                <a:cs typeface="Courier"/>
              </a:rPr>
              <a:t>SGFTOPS</a:t>
            </a:r>
          </a:p>
          <a:p>
            <a:pPr algn="ctr">
              <a:buNone/>
            </a:pPr>
            <a:endParaRPr lang="en-US" sz="3200" dirty="0">
              <a:solidFill>
                <a:schemeClr val="tx1"/>
              </a:solidFill>
              <a:latin typeface="Papyrus"/>
              <a:cs typeface="Papyrus"/>
            </a:endParaRPr>
          </a:p>
          <a:p>
            <a:pPr algn="ctr">
              <a:buNone/>
            </a:pPr>
            <a:r>
              <a:rPr lang="en-US" sz="3200" dirty="0">
                <a:solidFill>
                  <a:schemeClr val="tx1"/>
                </a:solidFill>
                <a:latin typeface="Papyrus"/>
                <a:cs typeface="Papyrus"/>
              </a:rPr>
              <a:t>This runs within sac (sac passes stuff that are not sac commands to the OS) or from terminal command line.</a:t>
            </a:r>
          </a:p>
        </p:txBody>
      </p:sp>
    </p:spTree>
    <p:extLst>
      <p:ext uri="{BB962C8B-B14F-4D97-AF65-F5344CB8AC3E}">
        <p14:creationId xmlns:p14="http://schemas.microsoft.com/office/powerpoint/2010/main" val="14781774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330200"/>
            <a:ext cx="9144000" cy="5970865"/>
          </a:xfrm>
          <a:prstGeom prst="rect">
            <a:avLst/>
          </a:prstGeom>
        </p:spPr>
        <p:txBody>
          <a:bodyPr wrap="square">
            <a:spAutoFit/>
          </a:bodyPr>
          <a:lstStyle/>
          <a:p>
            <a:pPr algn="ctr"/>
            <a:r>
              <a:rPr lang="en-US" sz="3200" dirty="0">
                <a:latin typeface="Papyrus"/>
                <a:cs typeface="Papyrus"/>
              </a:rPr>
              <a:t>Graphics</a:t>
            </a:r>
          </a:p>
          <a:p>
            <a:pPr algn="ctr"/>
            <a:endParaRPr lang="en-US" dirty="0">
              <a:latin typeface="Papyrus"/>
              <a:cs typeface="Papyrus"/>
            </a:endParaRPr>
          </a:p>
          <a:p>
            <a:pPr algn="ctr"/>
            <a:r>
              <a:rPr lang="en-US" sz="3200" dirty="0">
                <a:latin typeface="Papyrus"/>
                <a:cs typeface="Papyrus"/>
              </a:rPr>
              <a:t>There are 2graphics devices currently supported.</a:t>
            </a:r>
          </a:p>
          <a:p>
            <a:pPr algn="ctr"/>
            <a:endParaRPr lang="en-US" dirty="0">
              <a:latin typeface="Papyrus"/>
              <a:cs typeface="Papyrus"/>
            </a:endParaRPr>
          </a:p>
          <a:p>
            <a:pPr algn="ctr"/>
            <a:r>
              <a:rPr lang="en-US" sz="3200" dirty="0">
                <a:latin typeface="Courier"/>
                <a:cs typeface="Courier"/>
              </a:rPr>
              <a:t>SGF</a:t>
            </a:r>
            <a:r>
              <a:rPr lang="en-US" sz="3200" dirty="0">
                <a:latin typeface="Papyrus"/>
                <a:cs typeface="Papyrus"/>
              </a:rPr>
              <a:t> (SAC Graphics File) is a file with graphics information that can get converted into postscript, etc.</a:t>
            </a:r>
          </a:p>
          <a:p>
            <a:pPr algn="ctr"/>
            <a:endParaRPr lang="en-US" dirty="0">
              <a:latin typeface="Papyrus"/>
              <a:cs typeface="Papyrus"/>
            </a:endParaRPr>
          </a:p>
          <a:p>
            <a:pPr algn="ctr"/>
            <a:r>
              <a:rPr lang="en-US" sz="3200" dirty="0">
                <a:latin typeface="Courier"/>
                <a:cs typeface="Courier"/>
              </a:rPr>
              <a:t>X-WINDOWS </a:t>
            </a:r>
            <a:r>
              <a:rPr lang="en-US" sz="3200" dirty="0">
                <a:latin typeface="Papyrus"/>
                <a:cs typeface="Papyrus"/>
              </a:rPr>
              <a:t>is a general windowing system running on most high-resolution, bit-mapped graphics workstations</a:t>
            </a:r>
          </a:p>
          <a:p>
            <a:pPr algn="ctr"/>
            <a:r>
              <a:rPr lang="en-US" dirty="0">
                <a:latin typeface="Papyrus"/>
                <a:cs typeface="Papyrus"/>
              </a:rPr>
              <a:t>(and where our plots have been showing up)</a:t>
            </a:r>
            <a:endParaRPr lang="en-US" sz="3200" dirty="0">
              <a:latin typeface="Papyrus"/>
              <a:cs typeface="Papyrus"/>
            </a:endParaRPr>
          </a:p>
          <a:p>
            <a:pPr algn="ctr"/>
            <a:endParaRPr lang="en-US" dirty="0">
              <a:latin typeface="Papyrus"/>
              <a:cs typeface="Papyrus"/>
            </a:endParaRPr>
          </a:p>
          <a:p>
            <a:pPr algn="ctr"/>
            <a:r>
              <a:rPr lang="en-US" dirty="0">
                <a:latin typeface="Papyrus"/>
                <a:cs typeface="Papyrus"/>
              </a:rPr>
              <a:t>(SUNWINDOW, is a windowing system that was available on the Sun in SunOS 4.X. Listed for completeness)</a:t>
            </a:r>
          </a:p>
        </p:txBody>
      </p:sp>
    </p:spTree>
    <p:extLst>
      <p:ext uri="{BB962C8B-B14F-4D97-AF65-F5344CB8AC3E}">
        <p14:creationId xmlns:p14="http://schemas.microsoft.com/office/powerpoint/2010/main" val="553760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838200"/>
            <a:ext cx="9144000" cy="4985980"/>
          </a:xfrm>
          <a:prstGeom prst="rect">
            <a:avLst/>
          </a:prstGeom>
        </p:spPr>
        <p:txBody>
          <a:bodyPr wrap="square">
            <a:spAutoFit/>
          </a:bodyPr>
          <a:lstStyle/>
          <a:p>
            <a:pPr algn="ctr"/>
            <a:r>
              <a:rPr lang="en-US" sz="3200" dirty="0">
                <a:latin typeface="Courier"/>
                <a:cs typeface="Courier"/>
              </a:rPr>
              <a:t>SAC</a:t>
            </a:r>
            <a:r>
              <a:rPr lang="en-US" sz="3200" dirty="0">
                <a:latin typeface="Papyrus"/>
                <a:cs typeface="Papyrus"/>
              </a:rPr>
              <a:t> </a:t>
            </a:r>
            <a:r>
              <a:rPr lang="en-US" sz="3200" dirty="0" err="1">
                <a:latin typeface="Papyrus"/>
                <a:cs typeface="Papyrus"/>
              </a:rPr>
              <a:t>subprocesses</a:t>
            </a:r>
            <a:endParaRPr lang="en-US" sz="3200" dirty="0">
              <a:latin typeface="Papyrus"/>
              <a:cs typeface="Papyrus"/>
            </a:endParaRPr>
          </a:p>
          <a:p>
            <a:pPr algn="ctr"/>
            <a:endParaRPr lang="en-US" dirty="0">
              <a:latin typeface="Papyrus"/>
              <a:cs typeface="Papyrus"/>
            </a:endParaRPr>
          </a:p>
          <a:p>
            <a:pPr algn="ctr"/>
            <a:r>
              <a:rPr lang="en-US" sz="3200" dirty="0">
                <a:latin typeface="Papyrus"/>
                <a:cs typeface="Papyrus"/>
              </a:rPr>
              <a:t>While within a </a:t>
            </a:r>
            <a:r>
              <a:rPr lang="en-US" sz="3200" dirty="0" err="1">
                <a:latin typeface="Papyrus"/>
                <a:cs typeface="Papyrus"/>
              </a:rPr>
              <a:t>subprocess</a:t>
            </a:r>
            <a:r>
              <a:rPr lang="en-US" sz="3200" dirty="0">
                <a:latin typeface="Papyrus"/>
                <a:cs typeface="Papyrus"/>
              </a:rPr>
              <a:t>, you can execute any command belonging to that </a:t>
            </a:r>
            <a:r>
              <a:rPr lang="en-US" sz="3200" dirty="0" err="1">
                <a:latin typeface="Papyrus"/>
                <a:cs typeface="Papyrus"/>
              </a:rPr>
              <a:t>subprocess</a:t>
            </a:r>
            <a:r>
              <a:rPr lang="en-US" sz="3200" dirty="0">
                <a:latin typeface="Papyrus"/>
                <a:cs typeface="Papyrus"/>
              </a:rPr>
              <a:t> plus a </a:t>
            </a:r>
            <a:r>
              <a:rPr lang="en-US" sz="3200" u="sng" dirty="0">
                <a:latin typeface="Papyrus"/>
                <a:cs typeface="Papyrus"/>
              </a:rPr>
              <a:t>limited number </a:t>
            </a:r>
            <a:r>
              <a:rPr lang="en-US" sz="3200" dirty="0">
                <a:latin typeface="Papyrus"/>
                <a:cs typeface="Papyrus"/>
              </a:rPr>
              <a:t>of main </a:t>
            </a:r>
            <a:r>
              <a:rPr lang="en-US" sz="3200" dirty="0">
                <a:latin typeface="Courier"/>
                <a:cs typeface="Courier"/>
              </a:rPr>
              <a:t>SAC</a:t>
            </a:r>
            <a:r>
              <a:rPr lang="en-US" sz="3200" dirty="0">
                <a:latin typeface="Papyrus"/>
                <a:cs typeface="Papyrus"/>
              </a:rPr>
              <a:t> commands.</a:t>
            </a:r>
          </a:p>
          <a:p>
            <a:pPr algn="ctr"/>
            <a:endParaRPr lang="en-US" sz="3200" dirty="0">
              <a:latin typeface="Papyrus"/>
              <a:cs typeface="Papyrus"/>
            </a:endParaRPr>
          </a:p>
          <a:p>
            <a:pPr algn="ctr"/>
            <a:r>
              <a:rPr lang="en-US" sz="3200" dirty="0">
                <a:latin typeface="Papyrus"/>
                <a:cs typeface="Papyrus"/>
              </a:rPr>
              <a:t>See the manual for the list of main </a:t>
            </a:r>
            <a:r>
              <a:rPr lang="en-US" sz="3200" dirty="0">
                <a:latin typeface="Courier"/>
                <a:cs typeface="Courier"/>
              </a:rPr>
              <a:t>SAC</a:t>
            </a:r>
            <a:r>
              <a:rPr lang="en-US" sz="3200" dirty="0">
                <a:latin typeface="Papyrus"/>
                <a:cs typeface="Papyrus"/>
              </a:rPr>
              <a:t> Commands executable from within either the </a:t>
            </a:r>
            <a:r>
              <a:rPr lang="en-US" sz="3200" dirty="0">
                <a:latin typeface="Courier"/>
                <a:cs typeface="Courier"/>
              </a:rPr>
              <a:t>SPE</a:t>
            </a:r>
            <a:r>
              <a:rPr lang="en-US" sz="3200" dirty="0">
                <a:latin typeface="Papyrus"/>
                <a:cs typeface="Papyrus"/>
              </a:rPr>
              <a:t> or </a:t>
            </a:r>
            <a:r>
              <a:rPr lang="en-US" sz="3200" dirty="0">
                <a:latin typeface="Courier"/>
                <a:cs typeface="Courier"/>
              </a:rPr>
              <a:t>SSS</a:t>
            </a:r>
            <a:r>
              <a:rPr lang="en-US" sz="3200" dirty="0">
                <a:latin typeface="Papyrus"/>
                <a:cs typeface="Papyrus"/>
              </a:rPr>
              <a:t> </a:t>
            </a:r>
            <a:r>
              <a:rPr lang="en-US" sz="3200" dirty="0" err="1">
                <a:latin typeface="Papyrus"/>
                <a:cs typeface="Papyrus"/>
              </a:rPr>
              <a:t>subprocess</a:t>
            </a:r>
            <a:endParaRPr lang="en-US" sz="3200" dirty="0">
              <a:latin typeface="Papyrus"/>
              <a:cs typeface="Papyrus"/>
            </a:endParaRPr>
          </a:p>
          <a:p>
            <a:pPr algn="ctr"/>
            <a:endParaRPr lang="en-US" sz="3200" dirty="0">
              <a:latin typeface="Papyrus"/>
              <a:cs typeface="Papyrus"/>
            </a:endParaRPr>
          </a:p>
          <a:p>
            <a:r>
              <a:rPr lang="en-US" sz="1200" dirty="0">
                <a:latin typeface="Papyrus"/>
                <a:cs typeface="Papyrus"/>
              </a:rPr>
              <a:t>http://</a:t>
            </a:r>
            <a:r>
              <a:rPr lang="en-US" sz="1200" dirty="0" err="1">
                <a:latin typeface="Papyrus"/>
                <a:cs typeface="Papyrus"/>
              </a:rPr>
              <a:t>www.iris.edu</a:t>
            </a:r>
            <a:r>
              <a:rPr lang="en-US" sz="1200" dirty="0">
                <a:latin typeface="Papyrus"/>
                <a:cs typeface="Papyrus"/>
              </a:rPr>
              <a:t>/software/sac/commands/</a:t>
            </a:r>
            <a:r>
              <a:rPr lang="en-US" sz="1200" dirty="0" err="1">
                <a:latin typeface="Papyrus"/>
                <a:cs typeface="Papyrus"/>
              </a:rPr>
              <a:t>spe.html</a:t>
            </a:r>
            <a:endParaRPr lang="en-US" sz="1200" dirty="0">
              <a:latin typeface="Papyrus"/>
              <a:cs typeface="Papyrus"/>
            </a:endParaRPr>
          </a:p>
        </p:txBody>
      </p:sp>
    </p:spTree>
    <p:extLst>
      <p:ext uri="{BB962C8B-B14F-4D97-AF65-F5344CB8AC3E}">
        <p14:creationId xmlns:p14="http://schemas.microsoft.com/office/powerpoint/2010/main" val="25917722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274559"/>
            <a:ext cx="9144000" cy="6278641"/>
          </a:xfrm>
          <a:prstGeom prst="rect">
            <a:avLst/>
          </a:prstGeom>
        </p:spPr>
        <p:txBody>
          <a:bodyPr wrap="square">
            <a:spAutoFit/>
          </a:bodyPr>
          <a:lstStyle/>
          <a:p>
            <a:pPr algn="ctr"/>
            <a:r>
              <a:rPr lang="en-US" sz="3200" dirty="0">
                <a:latin typeface="Courier"/>
                <a:cs typeface="Courier"/>
              </a:rPr>
              <a:t>X-windows </a:t>
            </a:r>
            <a:r>
              <a:rPr lang="en-US" sz="3200" dirty="0">
                <a:latin typeface="Papyrus"/>
                <a:cs typeface="Papyrus"/>
              </a:rPr>
              <a:t>or </a:t>
            </a:r>
            <a:r>
              <a:rPr lang="en-US" sz="3200" dirty="0">
                <a:latin typeface="Courier"/>
                <a:cs typeface="Courier"/>
              </a:rPr>
              <a:t>X</a:t>
            </a:r>
          </a:p>
          <a:p>
            <a:pPr algn="ctr"/>
            <a:endParaRPr lang="en-US" sz="3200" dirty="0">
              <a:latin typeface="Papyrus"/>
              <a:cs typeface="Papyrus"/>
            </a:endParaRPr>
          </a:p>
          <a:p>
            <a:pPr algn="ctr"/>
            <a:r>
              <a:rPr lang="en-US" sz="3200" dirty="0">
                <a:latin typeface="Courier"/>
                <a:cs typeface="Courier"/>
              </a:rPr>
              <a:t>X</a:t>
            </a:r>
            <a:r>
              <a:rPr lang="en-US" sz="3200" dirty="0">
                <a:latin typeface="Papyrus"/>
                <a:cs typeface="Papyrus"/>
              </a:rPr>
              <a:t> is widely used on UNIX graphics workstations and offers one of the best frameworks </a:t>
            </a:r>
            <a:r>
              <a:rPr lang="en-US" dirty="0">
                <a:latin typeface="Papyrus"/>
                <a:cs typeface="Papyrus"/>
              </a:rPr>
              <a:t>(UNIX opinion, X follows the UNIX philosophy so it is powerful and difficult)</a:t>
            </a:r>
            <a:r>
              <a:rPr lang="en-US" sz="3200" dirty="0">
                <a:latin typeface="Papyrus"/>
                <a:cs typeface="Papyrus"/>
              </a:rPr>
              <a:t> for developing portable window-based applications. </a:t>
            </a:r>
          </a:p>
          <a:p>
            <a:pPr algn="ctr"/>
            <a:endParaRPr lang="en-US" sz="3200" dirty="0">
              <a:latin typeface="Papyrus"/>
              <a:cs typeface="Papyrus"/>
            </a:endParaRPr>
          </a:p>
          <a:p>
            <a:pPr algn="ctr"/>
            <a:r>
              <a:rPr lang="en-US" sz="3200" dirty="0">
                <a:latin typeface="Papyrus"/>
                <a:cs typeface="Papyrus"/>
              </a:rPr>
              <a:t>It should be the default graphics device when you start SAC.</a:t>
            </a:r>
          </a:p>
          <a:p>
            <a:pPr algn="ctr"/>
            <a:endParaRPr lang="en-US" sz="3200" dirty="0">
              <a:latin typeface="Papyrus"/>
              <a:cs typeface="Papyrus"/>
            </a:endParaRPr>
          </a:p>
          <a:p>
            <a:pPr algn="ctr"/>
            <a:r>
              <a:rPr lang="en-US" sz="3200" dirty="0">
                <a:latin typeface="Papyrus"/>
                <a:cs typeface="Papyrus"/>
              </a:rPr>
              <a:t>Can be turned on using </a:t>
            </a:r>
            <a:r>
              <a:rPr lang="en-US" sz="3200" dirty="0">
                <a:latin typeface="Courier"/>
                <a:cs typeface="Courier"/>
              </a:rPr>
              <a:t>begin device</a:t>
            </a:r>
            <a:r>
              <a:rPr lang="en-US" sz="3200" u="sng" dirty="0">
                <a:latin typeface="Papyrus"/>
                <a:cs typeface="Papyrus"/>
              </a:rPr>
              <a:t>:</a:t>
            </a:r>
            <a:r>
              <a:rPr lang="en-US" sz="3200" dirty="0">
                <a:latin typeface="Papyrus"/>
                <a:cs typeface="Papyrus"/>
              </a:rPr>
              <a:t> </a:t>
            </a:r>
            <a:r>
              <a:rPr lang="en-US" sz="3200" dirty="0">
                <a:latin typeface="Courier"/>
                <a:cs typeface="Courier"/>
              </a:rPr>
              <a:t>(</a:t>
            </a:r>
            <a:r>
              <a:rPr lang="en-US" sz="3200">
                <a:latin typeface="Courier"/>
                <a:cs typeface="Courier"/>
              </a:rPr>
              <a:t>bd)</a:t>
            </a:r>
            <a:r>
              <a:rPr lang="en-US" sz="3200" dirty="0">
                <a:latin typeface="Papyrus"/>
                <a:cs typeface="Papyrus"/>
              </a:rPr>
              <a:t>.</a:t>
            </a:r>
          </a:p>
          <a:p>
            <a:pPr algn="ctr"/>
            <a:endParaRPr lang="en-US" sz="3200" dirty="0">
              <a:solidFill>
                <a:srgbClr val="FF0000"/>
              </a:solidFill>
              <a:latin typeface="Papyrus"/>
              <a:cs typeface="Papyrus"/>
            </a:endParaRPr>
          </a:p>
          <a:p>
            <a:r>
              <a:rPr lang="en-US" dirty="0">
                <a:solidFill>
                  <a:srgbClr val="FF0000"/>
                </a:solidFill>
                <a:latin typeface="Papyrus"/>
                <a:cs typeface="Papyrus"/>
              </a:rPr>
              <a:t>sac&gt; </a:t>
            </a:r>
            <a:r>
              <a:rPr lang="en-US" dirty="0" err="1">
                <a:latin typeface="Courier"/>
                <a:cs typeface="Courier"/>
              </a:rPr>
              <a:t>bd</a:t>
            </a:r>
            <a:r>
              <a:rPr lang="en-US" dirty="0">
                <a:latin typeface="Courier"/>
                <a:cs typeface="Courier"/>
              </a:rPr>
              <a:t> </a:t>
            </a:r>
            <a:r>
              <a:rPr lang="en-US" dirty="0" err="1">
                <a:latin typeface="Courier"/>
                <a:cs typeface="Courier"/>
              </a:rPr>
              <a:t>x</a:t>
            </a:r>
            <a:endParaRPr lang="en-US" dirty="0">
              <a:latin typeface="Courier"/>
              <a:cs typeface="Courier"/>
            </a:endParaRPr>
          </a:p>
        </p:txBody>
      </p:sp>
    </p:spTree>
    <p:extLst>
      <p:ext uri="{BB962C8B-B14F-4D97-AF65-F5344CB8AC3E}">
        <p14:creationId xmlns:p14="http://schemas.microsoft.com/office/powerpoint/2010/main" val="29416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434400"/>
            <a:ext cx="9144000" cy="6001642"/>
          </a:xfrm>
          <a:prstGeom prst="rect">
            <a:avLst/>
          </a:prstGeom>
        </p:spPr>
        <p:txBody>
          <a:bodyPr wrap="square">
            <a:spAutoFit/>
          </a:bodyPr>
          <a:lstStyle/>
          <a:p>
            <a:pPr algn="ctr"/>
            <a:r>
              <a:rPr lang="en-US" sz="3200" dirty="0">
                <a:latin typeface="Courier"/>
                <a:cs typeface="Courier"/>
              </a:rPr>
              <a:t>SGF</a:t>
            </a:r>
            <a:r>
              <a:rPr lang="en-US" sz="3200" dirty="0">
                <a:latin typeface="Papyrus"/>
                <a:cs typeface="Papyrus"/>
              </a:rPr>
              <a:t> demonstrates the power </a:t>
            </a:r>
            <a:r>
              <a:rPr lang="en-US" dirty="0">
                <a:latin typeface="Papyrus"/>
                <a:cs typeface="Papyrus"/>
              </a:rPr>
              <a:t>(or </a:t>
            </a:r>
            <a:r>
              <a:rPr lang="en-US" dirty="0" err="1">
                <a:latin typeface="Papyrus"/>
                <a:cs typeface="Papyrus"/>
              </a:rPr>
              <a:t>kluginess</a:t>
            </a:r>
            <a:r>
              <a:rPr lang="en-US" dirty="0">
                <a:latin typeface="Papyrus"/>
                <a:cs typeface="Papyrus"/>
              </a:rPr>
              <a:t>)</a:t>
            </a:r>
            <a:r>
              <a:rPr lang="en-US" sz="3200" dirty="0">
                <a:latin typeface="Papyrus"/>
                <a:cs typeface="Papyrus"/>
              </a:rPr>
              <a:t> of SAC and UNIX.</a:t>
            </a:r>
          </a:p>
          <a:p>
            <a:pPr algn="ctr"/>
            <a:endParaRPr lang="en-US" sz="3200" dirty="0">
              <a:latin typeface="Papyrus"/>
              <a:cs typeface="Papyrus"/>
            </a:endParaRPr>
          </a:p>
          <a:p>
            <a:pPr algn="ctr"/>
            <a:r>
              <a:rPr lang="en-US" sz="3200" dirty="0">
                <a:latin typeface="Papyrus"/>
                <a:cs typeface="Papyrus"/>
              </a:rPr>
              <a:t>Rather than burden the SAC program with producing graphics for a large number of possible devices</a:t>
            </a:r>
          </a:p>
          <a:p>
            <a:pPr algn="ctr"/>
            <a:r>
              <a:rPr lang="en-US" dirty="0">
                <a:latin typeface="Papyrus"/>
                <a:cs typeface="Papyrus"/>
              </a:rPr>
              <a:t>(postscript did not even exist when SAC was written)</a:t>
            </a:r>
          </a:p>
          <a:p>
            <a:pPr algn="ctr"/>
            <a:endParaRPr lang="en-US" sz="3200" dirty="0">
              <a:latin typeface="Papyrus"/>
              <a:cs typeface="Papyrus"/>
            </a:endParaRPr>
          </a:p>
          <a:p>
            <a:pPr algn="ctr"/>
            <a:r>
              <a:rPr lang="en-US" sz="3200" dirty="0">
                <a:latin typeface="Papyrus"/>
                <a:cs typeface="Papyrus"/>
              </a:rPr>
              <a:t>have SAC write out a file </a:t>
            </a:r>
            <a:r>
              <a:rPr lang="en-US" dirty="0">
                <a:latin typeface="Papyrus"/>
                <a:cs typeface="Papyrus"/>
              </a:rPr>
              <a:t>(that is probably just the TEK401X commands)</a:t>
            </a:r>
            <a:r>
              <a:rPr lang="en-US" sz="3200" dirty="0">
                <a:latin typeface="Papyrus"/>
                <a:cs typeface="Papyrus"/>
              </a:rPr>
              <a:t> that some other programs read and translate into the appropriate format for display on any particular device.</a:t>
            </a:r>
          </a:p>
        </p:txBody>
      </p:sp>
    </p:spTree>
    <p:extLst>
      <p:ext uri="{BB962C8B-B14F-4D97-AF65-F5344CB8AC3E}">
        <p14:creationId xmlns:p14="http://schemas.microsoft.com/office/powerpoint/2010/main" val="2945003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881420"/>
            <a:ext cx="9144000" cy="4985980"/>
          </a:xfrm>
          <a:prstGeom prst="rect">
            <a:avLst/>
          </a:prstGeom>
        </p:spPr>
        <p:txBody>
          <a:bodyPr wrap="square">
            <a:spAutoFit/>
          </a:bodyPr>
          <a:lstStyle/>
          <a:p>
            <a:pPr algn="ctr"/>
            <a:r>
              <a:rPr lang="en-US" sz="3200" dirty="0">
                <a:latin typeface="Papyrus"/>
                <a:cs typeface="Papyrus"/>
              </a:rPr>
              <a:t>SAC Graphics Files contain all the information needed to generate a single plot.</a:t>
            </a:r>
          </a:p>
          <a:p>
            <a:pPr algn="ctr"/>
            <a:endParaRPr lang="en-US" dirty="0">
              <a:latin typeface="Papyrus"/>
              <a:cs typeface="Papyrus"/>
            </a:endParaRPr>
          </a:p>
          <a:p>
            <a:pPr algn="ctr"/>
            <a:endParaRPr lang="en-US" dirty="0">
              <a:latin typeface="Papyrus"/>
              <a:cs typeface="Papyrus"/>
            </a:endParaRPr>
          </a:p>
          <a:p>
            <a:pPr algn="ctr"/>
            <a:r>
              <a:rPr lang="en-US" sz="3200" dirty="0">
                <a:latin typeface="Papyrus"/>
                <a:cs typeface="Papyrus"/>
              </a:rPr>
              <a:t>Each plot is stored in a separate file.</a:t>
            </a:r>
          </a:p>
          <a:p>
            <a:pPr algn="ctr"/>
            <a:endParaRPr lang="en-US" dirty="0">
              <a:latin typeface="Papyrus"/>
              <a:cs typeface="Papyrus"/>
            </a:endParaRPr>
          </a:p>
          <a:p>
            <a:pPr algn="ctr"/>
            <a:endParaRPr lang="en-US" dirty="0">
              <a:latin typeface="Papyrus"/>
              <a:cs typeface="Papyrus"/>
            </a:endParaRPr>
          </a:p>
          <a:p>
            <a:pPr algn="ctr"/>
            <a:r>
              <a:rPr lang="en-US" sz="3200" dirty="0">
                <a:latin typeface="Papyrus"/>
                <a:cs typeface="Papyrus"/>
              </a:rPr>
              <a:t>The file names are of the form “</a:t>
            </a:r>
            <a:r>
              <a:rPr lang="en-US" sz="3200" dirty="0" err="1">
                <a:latin typeface="Courier"/>
                <a:cs typeface="Courier"/>
              </a:rPr>
              <a:t>f</a:t>
            </a:r>
            <a:r>
              <a:rPr lang="en-US" sz="3200" u="sng" dirty="0" err="1">
                <a:latin typeface="Courier"/>
                <a:cs typeface="Courier"/>
              </a:rPr>
              <a:t>nnn</a:t>
            </a:r>
            <a:r>
              <a:rPr lang="en-US" sz="3200" dirty="0" err="1">
                <a:latin typeface="Courier"/>
                <a:cs typeface="Courier"/>
              </a:rPr>
              <a:t>.sgf</a:t>
            </a:r>
            <a:r>
              <a:rPr lang="en-US" sz="3200" dirty="0">
                <a:latin typeface="Papyrus"/>
                <a:cs typeface="Papyrus"/>
              </a:rPr>
              <a:t>” where </a:t>
            </a:r>
            <a:r>
              <a:rPr lang="en-US" sz="3200" u="sng" dirty="0" err="1">
                <a:latin typeface="Courier"/>
                <a:cs typeface="Courier"/>
              </a:rPr>
              <a:t>nnn</a:t>
            </a:r>
            <a:r>
              <a:rPr lang="en-US" sz="3200" dirty="0">
                <a:latin typeface="Papyrus"/>
                <a:cs typeface="Papyrus"/>
              </a:rPr>
              <a:t> is the plot number, beginning with </a:t>
            </a:r>
            <a:r>
              <a:rPr lang="en-US" sz="3200" dirty="0">
                <a:latin typeface="Courier"/>
                <a:cs typeface="Courier"/>
              </a:rPr>
              <a:t>001</a:t>
            </a:r>
            <a:r>
              <a:rPr lang="en-US" sz="3200" dirty="0">
                <a:latin typeface="Papyrus"/>
                <a:cs typeface="Papyrus"/>
              </a:rPr>
              <a:t>, resetting each time you start SAC</a:t>
            </a:r>
          </a:p>
          <a:p>
            <a:pPr algn="ctr"/>
            <a:endParaRPr lang="en-US" dirty="0">
              <a:latin typeface="Papyrus"/>
              <a:cs typeface="Papyrus"/>
            </a:endParaRPr>
          </a:p>
          <a:p>
            <a:pPr algn="ctr"/>
            <a:r>
              <a:rPr lang="en-US" dirty="0">
                <a:latin typeface="Papyrus"/>
                <a:cs typeface="Papyrus"/>
              </a:rPr>
              <a:t>(so if you have some preexisting files that you have not renamed, they will get clobbered – you have been forewarned). </a:t>
            </a:r>
          </a:p>
        </p:txBody>
      </p:sp>
    </p:spTree>
    <p:extLst>
      <p:ext uri="{BB962C8B-B14F-4D97-AF65-F5344CB8AC3E}">
        <p14:creationId xmlns:p14="http://schemas.microsoft.com/office/powerpoint/2010/main" val="7111388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935772"/>
            <a:ext cx="9144000" cy="4247317"/>
          </a:xfrm>
          <a:prstGeom prst="rect">
            <a:avLst/>
          </a:prstGeom>
        </p:spPr>
        <p:txBody>
          <a:bodyPr wrap="square">
            <a:spAutoFit/>
          </a:bodyPr>
          <a:lstStyle/>
          <a:p>
            <a:pPr algn="ctr"/>
            <a:r>
              <a:rPr lang="en-US" sz="3200" dirty="0">
                <a:latin typeface="Papyrus"/>
                <a:cs typeface="Papyrus"/>
              </a:rPr>
              <a:t>SGF output is turned on with the command </a:t>
            </a:r>
            <a:r>
              <a:rPr lang="en-US" sz="3200" u="sng" dirty="0" err="1">
                <a:latin typeface="Courier"/>
                <a:cs typeface="Courier"/>
              </a:rPr>
              <a:t>begindevice</a:t>
            </a:r>
            <a:r>
              <a:rPr lang="en-US" sz="3200" dirty="0">
                <a:latin typeface="Courier"/>
                <a:cs typeface="Courier"/>
              </a:rPr>
              <a:t>: (</a:t>
            </a:r>
            <a:r>
              <a:rPr lang="en-US" sz="3200" dirty="0" err="1">
                <a:latin typeface="Courier"/>
                <a:cs typeface="Courier"/>
              </a:rPr>
              <a:t>bd</a:t>
            </a:r>
            <a:r>
              <a:rPr lang="en-US" sz="3200" dirty="0">
                <a:latin typeface="Courier"/>
                <a:cs typeface="Courier"/>
              </a:rPr>
              <a:t>)</a:t>
            </a:r>
          </a:p>
          <a:p>
            <a:pPr algn="ctr"/>
            <a:endParaRPr lang="en-US" sz="3200" dirty="0">
              <a:latin typeface="Papyrus"/>
              <a:cs typeface="Papyrus"/>
            </a:endParaRPr>
          </a:p>
          <a:p>
            <a:r>
              <a:rPr lang="en-US" sz="2800" dirty="0">
                <a:latin typeface="Courier"/>
                <a:cs typeface="Courier"/>
              </a:rPr>
              <a:t>sac&gt;  </a:t>
            </a:r>
            <a:r>
              <a:rPr lang="en-US" sz="2800" dirty="0" err="1">
                <a:latin typeface="Courier"/>
                <a:cs typeface="Courier"/>
              </a:rPr>
              <a:t>bd</a:t>
            </a:r>
            <a:r>
              <a:rPr lang="en-US" sz="2800" dirty="0">
                <a:latin typeface="Courier"/>
                <a:cs typeface="Courier"/>
              </a:rPr>
              <a:t> </a:t>
            </a:r>
            <a:r>
              <a:rPr lang="en-US" sz="2800" dirty="0" err="1">
                <a:latin typeface="Courier"/>
                <a:cs typeface="Courier"/>
              </a:rPr>
              <a:t>sgf</a:t>
            </a:r>
            <a:endParaRPr lang="en-US" sz="2800" dirty="0">
              <a:latin typeface="Courier"/>
              <a:cs typeface="Courier"/>
            </a:endParaRPr>
          </a:p>
          <a:p>
            <a:endParaRPr lang="en-US" dirty="0">
              <a:latin typeface="Papyrus"/>
              <a:cs typeface="Papyrus"/>
            </a:endParaRPr>
          </a:p>
          <a:p>
            <a:pPr algn="ctr"/>
            <a:endParaRPr lang="en-US" sz="3200" dirty="0">
              <a:latin typeface="Papyrus"/>
              <a:cs typeface="Papyrus"/>
            </a:endParaRPr>
          </a:p>
          <a:p>
            <a:pPr algn="ctr"/>
            <a:r>
              <a:rPr lang="en-US" sz="3200" dirty="0">
                <a:latin typeface="Papyrus"/>
                <a:cs typeface="Papyrus"/>
              </a:rPr>
              <a:t>Graphics output will now go to the </a:t>
            </a:r>
            <a:r>
              <a:rPr lang="en-US" sz="3200" dirty="0" err="1">
                <a:latin typeface="Courier"/>
                <a:cs typeface="Courier"/>
              </a:rPr>
              <a:t>sgf</a:t>
            </a:r>
            <a:r>
              <a:rPr lang="en-US" sz="3200" dirty="0">
                <a:latin typeface="Courier"/>
                <a:cs typeface="Courier"/>
              </a:rPr>
              <a:t> file</a:t>
            </a:r>
            <a:r>
              <a:rPr lang="en-US" sz="3200" dirty="0">
                <a:latin typeface="Papyrus"/>
                <a:cs typeface="Papyrus"/>
              </a:rPr>
              <a:t>.</a:t>
            </a:r>
          </a:p>
          <a:p>
            <a:pPr algn="ctr"/>
            <a:endParaRPr lang="en-US" sz="3200" dirty="0">
              <a:latin typeface="Papyrus"/>
              <a:cs typeface="Papyrus"/>
            </a:endParaRPr>
          </a:p>
          <a:p>
            <a:pPr algn="ctr"/>
            <a:r>
              <a:rPr lang="en-US" sz="3200" dirty="0">
                <a:latin typeface="Papyrus"/>
                <a:cs typeface="Papyrus"/>
              </a:rPr>
              <a:t>You will not see it on the screen (</a:t>
            </a:r>
            <a:r>
              <a:rPr lang="en-US" sz="3200" dirty="0">
                <a:latin typeface="Courier"/>
                <a:cs typeface="Courier"/>
              </a:rPr>
              <a:t>X display</a:t>
            </a:r>
            <a:r>
              <a:rPr lang="en-US" sz="3200" dirty="0">
                <a:latin typeface="Papyrus"/>
                <a:cs typeface="Papyrus"/>
              </a:rPr>
              <a:t>).</a:t>
            </a:r>
          </a:p>
        </p:txBody>
      </p:sp>
    </p:spTree>
    <p:extLst>
      <p:ext uri="{BB962C8B-B14F-4D97-AF65-F5344CB8AC3E}">
        <p14:creationId xmlns:p14="http://schemas.microsoft.com/office/powerpoint/2010/main" val="25463338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879932"/>
            <a:ext cx="9144000" cy="5139868"/>
          </a:xfrm>
          <a:prstGeom prst="rect">
            <a:avLst/>
          </a:prstGeom>
        </p:spPr>
        <p:txBody>
          <a:bodyPr wrap="square">
            <a:spAutoFit/>
          </a:bodyPr>
          <a:lstStyle/>
          <a:p>
            <a:pPr algn="ctr"/>
            <a:r>
              <a:rPr lang="en-US" sz="3200" dirty="0">
                <a:latin typeface="Papyrus"/>
                <a:cs typeface="Papyrus"/>
              </a:rPr>
              <a:t>There is no “save my figure” from the </a:t>
            </a:r>
            <a:r>
              <a:rPr lang="en-US" sz="3200" dirty="0">
                <a:latin typeface="Courier"/>
                <a:cs typeface="Courier"/>
              </a:rPr>
              <a:t>X-display</a:t>
            </a:r>
          </a:p>
          <a:p>
            <a:pPr algn="ctr"/>
            <a:r>
              <a:rPr lang="en-US" dirty="0">
                <a:latin typeface="Papyrus"/>
                <a:cs typeface="Papyrus"/>
              </a:rPr>
              <a:t>(this is UNIX and without an inordinate amount of work to bring out its power, </a:t>
            </a:r>
            <a:r>
              <a:rPr lang="en-US" sz="3200" dirty="0">
                <a:latin typeface="Courier"/>
                <a:cs typeface="Courier"/>
              </a:rPr>
              <a:t>X</a:t>
            </a:r>
            <a:r>
              <a:rPr lang="en-US" dirty="0">
                <a:latin typeface="Papyrus"/>
                <a:cs typeface="Papyrus"/>
              </a:rPr>
              <a:t> is very basic).</a:t>
            </a:r>
          </a:p>
          <a:p>
            <a:pPr algn="ctr"/>
            <a:endParaRPr lang="en-US" dirty="0">
              <a:latin typeface="Papyrus"/>
              <a:cs typeface="Papyrus"/>
            </a:endParaRPr>
          </a:p>
          <a:p>
            <a:pPr algn="ctr"/>
            <a:r>
              <a:rPr lang="en-US" sz="3200" dirty="0">
                <a:latin typeface="Papyrus"/>
                <a:cs typeface="Papyrus"/>
              </a:rPr>
              <a:t>So if you want to make a figure for printing or sending anywhere but the </a:t>
            </a:r>
            <a:r>
              <a:rPr lang="en-US" sz="3200" dirty="0">
                <a:latin typeface="Courier"/>
                <a:cs typeface="Courier"/>
              </a:rPr>
              <a:t>X-display</a:t>
            </a:r>
          </a:p>
          <a:p>
            <a:pPr algn="ctr"/>
            <a:endParaRPr lang="en-US" dirty="0">
              <a:latin typeface="Papyrus"/>
              <a:cs typeface="Papyrus"/>
            </a:endParaRPr>
          </a:p>
          <a:p>
            <a:pPr algn="ctr"/>
            <a:r>
              <a:rPr lang="en-US" sz="3200" dirty="0">
                <a:latin typeface="Papyrus"/>
                <a:cs typeface="Papyrus"/>
              </a:rPr>
              <a:t>(if it is a complicated figure you may have to first make it and look at it on the </a:t>
            </a:r>
            <a:r>
              <a:rPr lang="en-US" sz="3200" dirty="0">
                <a:latin typeface="Courier"/>
                <a:cs typeface="Courier"/>
              </a:rPr>
              <a:t>X-display </a:t>
            </a:r>
            <a:r>
              <a:rPr lang="en-US" sz="3200" dirty="0">
                <a:latin typeface="Papyrus"/>
                <a:cs typeface="Papyrus"/>
              </a:rPr>
              <a:t>- then).</a:t>
            </a:r>
          </a:p>
          <a:p>
            <a:pPr algn="ctr"/>
            <a:endParaRPr lang="en-US" dirty="0">
              <a:latin typeface="Papyrus"/>
              <a:cs typeface="Papyrus"/>
            </a:endParaRPr>
          </a:p>
          <a:p>
            <a:pPr algn="ctr"/>
            <a:r>
              <a:rPr lang="en-US" sz="3200" dirty="0">
                <a:latin typeface="Papyrus"/>
                <a:cs typeface="Papyrus"/>
              </a:rPr>
              <a:t>Turn on the </a:t>
            </a:r>
            <a:r>
              <a:rPr lang="en-US" sz="3200" dirty="0" err="1">
                <a:latin typeface="Courier"/>
                <a:cs typeface="Courier"/>
              </a:rPr>
              <a:t>sgf</a:t>
            </a:r>
            <a:r>
              <a:rPr lang="en-US" sz="3200" dirty="0">
                <a:latin typeface="Papyrus"/>
                <a:cs typeface="Papyrus"/>
              </a:rPr>
              <a:t> device and (re-)make it with the output now going to the file.</a:t>
            </a:r>
          </a:p>
        </p:txBody>
      </p:sp>
    </p:spTree>
    <p:extLst>
      <p:ext uri="{BB962C8B-B14F-4D97-AF65-F5344CB8AC3E}">
        <p14:creationId xmlns:p14="http://schemas.microsoft.com/office/powerpoint/2010/main" val="36335186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1366897"/>
            <a:ext cx="9144000" cy="3046988"/>
          </a:xfrm>
          <a:prstGeom prst="rect">
            <a:avLst/>
          </a:prstGeom>
        </p:spPr>
        <p:txBody>
          <a:bodyPr wrap="square">
            <a:spAutoFit/>
          </a:bodyPr>
          <a:lstStyle/>
          <a:p>
            <a:pPr algn="ctr"/>
            <a:r>
              <a:rPr lang="en-US" sz="3200" dirty="0">
                <a:latin typeface="Papyrus"/>
                <a:cs typeface="Papyrus"/>
              </a:rPr>
              <a:t>Or if you are on a Mac or a PC you could use the screen capture function or grab program and then paste it into another file.</a:t>
            </a:r>
          </a:p>
          <a:p>
            <a:pPr algn="ctr"/>
            <a:endParaRPr lang="en-US" sz="3200" dirty="0">
              <a:latin typeface="Papyrus"/>
              <a:cs typeface="Papyrus"/>
            </a:endParaRPr>
          </a:p>
          <a:p>
            <a:pPr algn="ctr"/>
            <a:r>
              <a:rPr lang="en-US" sz="3200" dirty="0">
                <a:latin typeface="Papyrus"/>
                <a:cs typeface="Papyrus"/>
              </a:rPr>
              <a:t>(there is no screen capture on the Sun, it is "pure" UNIX.)</a:t>
            </a:r>
          </a:p>
        </p:txBody>
      </p:sp>
    </p:spTree>
    <p:extLst>
      <p:ext uri="{BB962C8B-B14F-4D97-AF65-F5344CB8AC3E}">
        <p14:creationId xmlns:p14="http://schemas.microsoft.com/office/powerpoint/2010/main" val="4043932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104537"/>
            <a:ext cx="9144000" cy="6524863"/>
          </a:xfrm>
          <a:prstGeom prst="rect">
            <a:avLst/>
          </a:prstGeom>
        </p:spPr>
        <p:txBody>
          <a:bodyPr wrap="square">
            <a:spAutoFit/>
          </a:bodyPr>
          <a:lstStyle/>
          <a:p>
            <a:pPr algn="ctr"/>
            <a:r>
              <a:rPr lang="en-US" sz="3200" dirty="0">
                <a:latin typeface="Papyrus"/>
                <a:cs typeface="Papyrus"/>
              </a:rPr>
              <a:t>To create a </a:t>
            </a:r>
            <a:r>
              <a:rPr lang="en-US" sz="3200" u="sng" dirty="0">
                <a:latin typeface="Papyrus"/>
                <a:cs typeface="Papyrus"/>
              </a:rPr>
              <a:t>postscript</a:t>
            </a:r>
            <a:r>
              <a:rPr lang="en-US" sz="3200" dirty="0">
                <a:latin typeface="Papyrus"/>
                <a:cs typeface="Papyrus"/>
              </a:rPr>
              <a:t> file, you would turn on the </a:t>
            </a:r>
            <a:r>
              <a:rPr lang="en-US" sz="3200" dirty="0" err="1">
                <a:latin typeface="Courier"/>
                <a:cs typeface="Courier"/>
              </a:rPr>
              <a:t>sgf</a:t>
            </a:r>
            <a:r>
              <a:rPr lang="en-US" sz="3200" dirty="0">
                <a:latin typeface="Papyrus"/>
                <a:cs typeface="Papyrus"/>
              </a:rPr>
              <a:t> device, create your plot, and then run a conversion program called </a:t>
            </a:r>
            <a:r>
              <a:rPr lang="en-US" sz="3200" dirty="0">
                <a:latin typeface="Courier"/>
                <a:cs typeface="Courier"/>
              </a:rPr>
              <a:t>sgf2ps</a:t>
            </a:r>
            <a:r>
              <a:rPr lang="en-US" sz="3200" dirty="0">
                <a:latin typeface="Papyrus"/>
                <a:cs typeface="Papyrus"/>
              </a:rPr>
              <a:t> or </a:t>
            </a:r>
            <a:r>
              <a:rPr lang="en-US" sz="3200" dirty="0" err="1">
                <a:latin typeface="Courier"/>
                <a:cs typeface="Courier"/>
              </a:rPr>
              <a:t>sgftops</a:t>
            </a:r>
            <a:r>
              <a:rPr lang="en-US" sz="3200" dirty="0">
                <a:latin typeface="Papyrus"/>
                <a:cs typeface="Papyrus"/>
              </a:rPr>
              <a:t>.</a:t>
            </a:r>
            <a:endParaRPr lang="en-US" sz="3200" u="sng" dirty="0">
              <a:latin typeface="Papyrus"/>
              <a:cs typeface="Papyrus"/>
            </a:endParaRPr>
          </a:p>
          <a:p>
            <a:pPr algn="ctr"/>
            <a:endParaRPr lang="en-US" u="sng" dirty="0">
              <a:latin typeface="Papyrus"/>
              <a:cs typeface="Papyrus"/>
            </a:endParaRPr>
          </a:p>
          <a:p>
            <a:r>
              <a:rPr lang="en-US" dirty="0">
                <a:solidFill>
                  <a:srgbClr val="FF6600"/>
                </a:solidFill>
                <a:latin typeface="Courier"/>
                <a:cs typeface="Courier"/>
              </a:rPr>
              <a:t>SAC&gt; </a:t>
            </a:r>
            <a:r>
              <a:rPr lang="en-US" dirty="0" err="1">
                <a:latin typeface="Courier"/>
                <a:cs typeface="Courier"/>
              </a:rPr>
              <a:t>qdp</a:t>
            </a:r>
            <a:r>
              <a:rPr lang="en-US" dirty="0">
                <a:latin typeface="Courier"/>
                <a:cs typeface="Courier"/>
              </a:rPr>
              <a:t> off</a:t>
            </a:r>
          </a:p>
          <a:p>
            <a:r>
              <a:rPr lang="en-US" dirty="0">
                <a:solidFill>
                  <a:srgbClr val="FF6600"/>
                </a:solidFill>
                <a:latin typeface="Courier"/>
                <a:cs typeface="Courier"/>
              </a:rPr>
              <a:t>SAC&gt; </a:t>
            </a:r>
            <a:r>
              <a:rPr lang="en-US" dirty="0">
                <a:latin typeface="Courier"/>
                <a:cs typeface="Courier"/>
              </a:rPr>
              <a:t>read </a:t>
            </a:r>
            <a:r>
              <a:rPr lang="en-US" dirty="0" err="1">
                <a:latin typeface="Courier"/>
                <a:cs typeface="Courier"/>
              </a:rPr>
              <a:t>ccm</a:t>
            </a:r>
            <a:r>
              <a:rPr lang="en-US" dirty="0">
                <a:latin typeface="Courier"/>
                <a:cs typeface="Courier"/>
              </a:rPr>
              <a:t>*_.</a:t>
            </a:r>
            <a:r>
              <a:rPr lang="en-US" dirty="0" err="1">
                <a:latin typeface="Courier"/>
                <a:cs typeface="Courier"/>
              </a:rPr>
              <a:t>bhz</a:t>
            </a:r>
            <a:endParaRPr lang="en-US" dirty="0">
              <a:latin typeface="Courier"/>
              <a:cs typeface="Courier"/>
            </a:endParaRPr>
          </a:p>
          <a:p>
            <a:r>
              <a:rPr lang="en-US" dirty="0" err="1">
                <a:solidFill>
                  <a:srgbClr val="0000FF"/>
                </a:solidFill>
                <a:latin typeface="Courier"/>
                <a:cs typeface="Courier"/>
              </a:rPr>
              <a:t>ccm_india_.bhz</a:t>
            </a:r>
            <a:r>
              <a:rPr lang="en-US" dirty="0">
                <a:solidFill>
                  <a:srgbClr val="0000FF"/>
                </a:solidFill>
                <a:latin typeface="Courier"/>
                <a:cs typeface="Courier"/>
              </a:rPr>
              <a:t> </a:t>
            </a:r>
            <a:r>
              <a:rPr lang="en-US" dirty="0" err="1">
                <a:solidFill>
                  <a:srgbClr val="0000FF"/>
                </a:solidFill>
                <a:latin typeface="Courier"/>
                <a:cs typeface="Courier"/>
              </a:rPr>
              <a:t>ccm_solomon_.bhz</a:t>
            </a:r>
            <a:r>
              <a:rPr lang="en-US" dirty="0">
                <a:solidFill>
                  <a:srgbClr val="0000FF"/>
                </a:solidFill>
                <a:latin typeface="Courier"/>
                <a:cs typeface="Courier"/>
              </a:rPr>
              <a:t> </a:t>
            </a:r>
            <a:r>
              <a:rPr lang="en-US" dirty="0" err="1">
                <a:solidFill>
                  <a:srgbClr val="0000FF"/>
                </a:solidFill>
                <a:latin typeface="Courier"/>
                <a:cs typeface="Courier"/>
              </a:rPr>
              <a:t>ccm_sumatra_.bhz</a:t>
            </a:r>
            <a:endParaRPr lang="en-US" dirty="0">
              <a:solidFill>
                <a:srgbClr val="0000FF"/>
              </a:solidFill>
              <a:latin typeface="Courier"/>
              <a:cs typeface="Courier"/>
            </a:endParaRPr>
          </a:p>
          <a:p>
            <a:r>
              <a:rPr lang="en-US" dirty="0">
                <a:solidFill>
                  <a:srgbClr val="FF6600"/>
                </a:solidFill>
                <a:latin typeface="Courier"/>
                <a:cs typeface="Courier"/>
              </a:rPr>
              <a:t>SAC&gt; </a:t>
            </a:r>
            <a:r>
              <a:rPr lang="en-US" dirty="0" err="1">
                <a:latin typeface="Courier"/>
                <a:cs typeface="Courier"/>
              </a:rPr>
              <a:t>bd</a:t>
            </a:r>
            <a:r>
              <a:rPr lang="en-US" dirty="0">
                <a:latin typeface="Courier"/>
                <a:cs typeface="Courier"/>
              </a:rPr>
              <a:t> </a:t>
            </a:r>
            <a:r>
              <a:rPr lang="en-US" dirty="0" err="1">
                <a:latin typeface="Courier"/>
                <a:cs typeface="Courier"/>
              </a:rPr>
              <a:t>sgf</a:t>
            </a:r>
            <a:endParaRPr lang="en-US" dirty="0">
              <a:latin typeface="Courier"/>
              <a:cs typeface="Courier"/>
            </a:endParaRPr>
          </a:p>
          <a:p>
            <a:r>
              <a:rPr lang="en-US" dirty="0">
                <a:solidFill>
                  <a:srgbClr val="FF6600"/>
                </a:solidFill>
                <a:latin typeface="Courier"/>
                <a:cs typeface="Courier"/>
              </a:rPr>
              <a:t>SAC&gt; </a:t>
            </a:r>
            <a:r>
              <a:rPr lang="en-US" dirty="0">
                <a:latin typeface="Courier"/>
                <a:cs typeface="Courier"/>
              </a:rPr>
              <a:t>p1</a:t>
            </a:r>
          </a:p>
          <a:p>
            <a:r>
              <a:rPr lang="en-US" dirty="0">
                <a:solidFill>
                  <a:srgbClr val="FF6600"/>
                </a:solidFill>
                <a:latin typeface="Courier"/>
                <a:cs typeface="Courier"/>
              </a:rPr>
              <a:t>SAC&gt; </a:t>
            </a:r>
            <a:r>
              <a:rPr lang="en-US" dirty="0" err="1">
                <a:latin typeface="Courier"/>
                <a:cs typeface="Courier"/>
              </a:rPr>
              <a:t>sgftops</a:t>
            </a:r>
            <a:r>
              <a:rPr lang="en-US" dirty="0">
                <a:latin typeface="Courier"/>
                <a:cs typeface="Courier"/>
              </a:rPr>
              <a:t> f001.sgf </a:t>
            </a:r>
            <a:r>
              <a:rPr lang="en-US" dirty="0" err="1">
                <a:latin typeface="Courier"/>
                <a:cs typeface="Courier"/>
              </a:rPr>
              <a:t>sac_example.ps</a:t>
            </a:r>
            <a:endParaRPr lang="en-US" dirty="0">
              <a:latin typeface="Courier"/>
              <a:cs typeface="Courier"/>
            </a:endParaRPr>
          </a:p>
          <a:p>
            <a:r>
              <a:rPr lang="en-US" dirty="0">
                <a:solidFill>
                  <a:srgbClr val="FF6600"/>
                </a:solidFill>
                <a:latin typeface="Courier"/>
                <a:cs typeface="Courier"/>
              </a:rPr>
              <a:t>SAC&gt; </a:t>
            </a:r>
            <a:r>
              <a:rPr lang="en-US" dirty="0" err="1">
                <a:latin typeface="Courier"/>
                <a:cs typeface="Courier"/>
              </a:rPr>
              <a:t>bd</a:t>
            </a:r>
            <a:r>
              <a:rPr lang="en-US" dirty="0">
                <a:latin typeface="Courier"/>
                <a:cs typeface="Courier"/>
              </a:rPr>
              <a:t> </a:t>
            </a:r>
            <a:r>
              <a:rPr lang="en-US" dirty="0" err="1">
                <a:latin typeface="Courier"/>
                <a:cs typeface="Courier"/>
              </a:rPr>
              <a:t>x</a:t>
            </a:r>
            <a:endParaRPr lang="en-US" dirty="0">
              <a:latin typeface="Courier"/>
              <a:cs typeface="Courier"/>
            </a:endParaRPr>
          </a:p>
          <a:p>
            <a:pPr algn="ctr"/>
            <a:endParaRPr lang="en-US" dirty="0">
              <a:latin typeface="Courier"/>
              <a:cs typeface="Courier"/>
            </a:endParaRPr>
          </a:p>
          <a:p>
            <a:pPr algn="ctr"/>
            <a:r>
              <a:rPr lang="en-US" sz="3200" dirty="0">
                <a:latin typeface="Papyrus"/>
                <a:cs typeface="Papyrus"/>
              </a:rPr>
              <a:t>Unfortunately trying to display the figure using the </a:t>
            </a:r>
            <a:r>
              <a:rPr lang="en-US" sz="3200" dirty="0" err="1">
                <a:latin typeface="Courier"/>
                <a:cs typeface="Courier"/>
              </a:rPr>
              <a:t>gs</a:t>
            </a:r>
            <a:r>
              <a:rPr lang="en-US" sz="3200" dirty="0">
                <a:latin typeface="Papyrus"/>
                <a:cs typeface="Papyrus"/>
              </a:rPr>
              <a:t> command from within SAC falls over since </a:t>
            </a:r>
            <a:r>
              <a:rPr lang="en-US" sz="3200" dirty="0" err="1">
                <a:latin typeface="Courier"/>
                <a:cs typeface="Courier"/>
              </a:rPr>
              <a:t>gs</a:t>
            </a:r>
            <a:r>
              <a:rPr lang="en-US" sz="3200" dirty="0">
                <a:latin typeface="Papyrus"/>
                <a:cs typeface="Papyrus"/>
              </a:rPr>
              <a:t> also is a SAC command (plot </a:t>
            </a:r>
            <a:r>
              <a:rPr lang="en-US" sz="3200" dirty="0" err="1">
                <a:latin typeface="Papyrus"/>
                <a:cs typeface="Papyrus"/>
              </a:rPr>
              <a:t>greyscale</a:t>
            </a:r>
            <a:r>
              <a:rPr lang="en-US" sz="3200" dirty="0">
                <a:latin typeface="Papyrus"/>
                <a:cs typeface="Papyrus"/>
              </a:rPr>
              <a:t> image of data in memory). Need final “</a:t>
            </a:r>
            <a:r>
              <a:rPr lang="en-US" sz="3200" dirty="0" err="1">
                <a:latin typeface="Courier"/>
                <a:cs typeface="Courier"/>
              </a:rPr>
              <a:t>bd</a:t>
            </a:r>
            <a:r>
              <a:rPr lang="en-US" sz="3200" dirty="0">
                <a:latin typeface="Courier"/>
                <a:cs typeface="Courier"/>
              </a:rPr>
              <a:t> x</a:t>
            </a:r>
            <a:r>
              <a:rPr lang="en-US" sz="3200" dirty="0">
                <a:latin typeface="Papyrus"/>
                <a:cs typeface="Papyrus"/>
              </a:rPr>
              <a:t>” to send graphics back to screen.</a:t>
            </a:r>
          </a:p>
        </p:txBody>
      </p:sp>
    </p:spTree>
    <p:extLst>
      <p:ext uri="{BB962C8B-B14F-4D97-AF65-F5344CB8AC3E}">
        <p14:creationId xmlns:p14="http://schemas.microsoft.com/office/powerpoint/2010/main" val="1783960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4648200"/>
          </a:xfrm>
        </p:spPr>
        <p:txBody>
          <a:bodyPr>
            <a:noAutofit/>
          </a:bodyPr>
          <a:lstStyle/>
          <a:p>
            <a:pPr algn="ctr">
              <a:buNone/>
            </a:pPr>
            <a:r>
              <a:rPr lang="en-US" sz="1800" dirty="0">
                <a:solidFill>
                  <a:schemeClr val="tx1"/>
                </a:solidFill>
                <a:latin typeface="Courier"/>
                <a:cs typeface="Courier"/>
              </a:rPr>
              <a:t>SGFTOPS </a:t>
            </a:r>
            <a:r>
              <a:rPr lang="en-US" sz="1800" dirty="0" err="1">
                <a:solidFill>
                  <a:schemeClr val="tx1"/>
                </a:solidFill>
                <a:latin typeface="Courier"/>
                <a:cs typeface="Courier"/>
              </a:rPr>
              <a:t>sgf</a:t>
            </a:r>
            <a:r>
              <a:rPr lang="en-US" sz="1800" dirty="0">
                <a:solidFill>
                  <a:schemeClr val="tx1"/>
                </a:solidFill>
                <a:latin typeface="Courier"/>
                <a:cs typeface="Courier"/>
              </a:rPr>
              <a:t>-file </a:t>
            </a:r>
            <a:r>
              <a:rPr lang="en-US" sz="1800" dirty="0" err="1">
                <a:solidFill>
                  <a:schemeClr val="tx1"/>
                </a:solidFill>
                <a:latin typeface="Courier"/>
                <a:cs typeface="Courier"/>
              </a:rPr>
              <a:t>ps</a:t>
            </a:r>
            <a:r>
              <a:rPr lang="en-US" sz="1800" dirty="0">
                <a:solidFill>
                  <a:schemeClr val="tx1"/>
                </a:solidFill>
                <a:latin typeface="Courier"/>
                <a:cs typeface="Courier"/>
              </a:rPr>
              <a:t>-file {width} {YES|NO} {scale} INPUT </a:t>
            </a:r>
            <a:r>
              <a:rPr lang="en-US" sz="1800" dirty="0" err="1">
                <a:solidFill>
                  <a:schemeClr val="tx1"/>
                </a:solidFill>
                <a:latin typeface="Courier"/>
                <a:cs typeface="Courier"/>
              </a:rPr>
              <a:t>sgf</a:t>
            </a:r>
            <a:r>
              <a:rPr lang="en-US" sz="1800" dirty="0">
                <a:solidFill>
                  <a:schemeClr val="tx1"/>
                </a:solidFill>
                <a:latin typeface="Courier"/>
                <a:cs typeface="Courier"/>
              </a:rPr>
              <a:t>-file</a:t>
            </a:r>
          </a:p>
          <a:p>
            <a:pPr algn="ctr">
              <a:buNone/>
            </a:pPr>
            <a:endParaRPr lang="en-US" sz="1800" dirty="0">
              <a:solidFill>
                <a:schemeClr val="tx1"/>
              </a:solidFill>
              <a:latin typeface="Courier"/>
              <a:cs typeface="Courier"/>
            </a:endParaRPr>
          </a:p>
          <a:p>
            <a:pPr algn="ctr">
              <a:buNone/>
            </a:pPr>
            <a:r>
              <a:rPr lang="en-US" sz="3200" dirty="0" err="1">
                <a:solidFill>
                  <a:schemeClr val="tx1"/>
                </a:solidFill>
                <a:latin typeface="Courier"/>
                <a:cs typeface="Courier"/>
              </a:rPr>
              <a:t>sgs</a:t>
            </a:r>
            <a:r>
              <a:rPr lang="en-US" sz="3200" dirty="0">
                <a:solidFill>
                  <a:schemeClr val="tx1"/>
                </a:solidFill>
                <a:latin typeface="Courier"/>
                <a:cs typeface="Courier"/>
              </a:rPr>
              <a:t>-file</a:t>
            </a:r>
            <a:r>
              <a:rPr lang="en-US" sz="3200" dirty="0">
                <a:solidFill>
                  <a:schemeClr val="tx1"/>
                </a:solidFill>
                <a:latin typeface="Papyrus"/>
                <a:cs typeface="Papyrus"/>
              </a:rPr>
              <a:t>: name of a SAC Graphics File (</a:t>
            </a:r>
            <a:r>
              <a:rPr lang="en-US" sz="3200" dirty="0">
                <a:solidFill>
                  <a:schemeClr val="tx1"/>
                </a:solidFill>
                <a:latin typeface="Courier"/>
                <a:cs typeface="Courier"/>
              </a:rPr>
              <a:t>SGF</a:t>
            </a:r>
            <a:r>
              <a:rPr lang="en-US" sz="3200" dirty="0">
                <a:solidFill>
                  <a:schemeClr val="tx1"/>
                </a:solidFill>
                <a:latin typeface="Papyrus"/>
                <a:cs typeface="Papyrus"/>
              </a:rPr>
              <a:t>).</a:t>
            </a:r>
            <a:endParaRPr lang="en-US" sz="1800" dirty="0">
              <a:solidFill>
                <a:schemeClr val="tx1"/>
              </a:solidFill>
              <a:latin typeface="Papyrus"/>
              <a:cs typeface="Papyrus"/>
            </a:endParaRPr>
          </a:p>
          <a:p>
            <a:pPr algn="ctr">
              <a:buNone/>
            </a:pPr>
            <a:r>
              <a:rPr lang="en-US" sz="3200" dirty="0" err="1">
                <a:solidFill>
                  <a:schemeClr val="tx1"/>
                </a:solidFill>
                <a:latin typeface="Courier"/>
                <a:cs typeface="Courier"/>
              </a:rPr>
              <a:t>ps</a:t>
            </a:r>
            <a:r>
              <a:rPr lang="en-US" sz="3200" dirty="0">
                <a:solidFill>
                  <a:schemeClr val="tx1"/>
                </a:solidFill>
                <a:latin typeface="Courier"/>
                <a:cs typeface="Courier"/>
              </a:rPr>
              <a:t>-file </a:t>
            </a:r>
            <a:r>
              <a:rPr lang="en-US" sz="3200" dirty="0">
                <a:solidFill>
                  <a:schemeClr val="tx1"/>
                </a:solidFill>
                <a:latin typeface="Papyrus"/>
                <a:cs typeface="Papyrus"/>
              </a:rPr>
              <a:t>: The desired name for the POSTSCRIPT file.</a:t>
            </a:r>
            <a:endParaRPr lang="en-US" sz="1800" dirty="0">
              <a:solidFill>
                <a:schemeClr val="tx1"/>
              </a:solidFill>
              <a:latin typeface="Papyrus"/>
              <a:cs typeface="Papyrus"/>
            </a:endParaRPr>
          </a:p>
          <a:p>
            <a:pPr algn="ctr">
              <a:buNone/>
            </a:pPr>
            <a:r>
              <a:rPr lang="en-US" sz="3200" dirty="0">
                <a:solidFill>
                  <a:schemeClr val="tx1"/>
                </a:solidFill>
                <a:latin typeface="Courier"/>
                <a:cs typeface="Courier"/>
              </a:rPr>
              <a:t>width</a:t>
            </a:r>
            <a:r>
              <a:rPr lang="en-US" sz="3200" dirty="0">
                <a:solidFill>
                  <a:schemeClr val="tx1"/>
                </a:solidFill>
                <a:latin typeface="Papyrus"/>
                <a:cs typeface="Papyrus"/>
              </a:rPr>
              <a:t> : A number specifying the width or thickness of lines in the output file.</a:t>
            </a:r>
          </a:p>
          <a:p>
            <a:pPr algn="ctr">
              <a:buNone/>
            </a:pPr>
            <a:r>
              <a:rPr lang="en-US" sz="3200" dirty="0">
                <a:solidFill>
                  <a:schemeClr val="tx1"/>
                </a:solidFill>
                <a:latin typeface="Papyrus"/>
                <a:cs typeface="Papyrus"/>
              </a:rPr>
              <a:t>This is an integer in the range 1 to 8.</a:t>
            </a:r>
          </a:p>
          <a:p>
            <a:pPr algn="ctr">
              <a:buNone/>
            </a:pPr>
            <a:r>
              <a:rPr lang="en-US" sz="3200" dirty="0">
                <a:solidFill>
                  <a:schemeClr val="tx1"/>
                </a:solidFill>
                <a:latin typeface="Papyrus"/>
                <a:cs typeface="Papyrus"/>
              </a:rPr>
              <a:t>Default is 1.</a:t>
            </a:r>
          </a:p>
        </p:txBody>
      </p:sp>
    </p:spTree>
    <p:extLst>
      <p:ext uri="{BB962C8B-B14F-4D97-AF65-F5344CB8AC3E}">
        <p14:creationId xmlns:p14="http://schemas.microsoft.com/office/powerpoint/2010/main" val="22682401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 y="1049866"/>
            <a:ext cx="9135533" cy="4665133"/>
          </a:xfrm>
        </p:spPr>
        <p:txBody>
          <a:bodyPr>
            <a:noAutofit/>
          </a:bodyPr>
          <a:lstStyle/>
          <a:p>
            <a:pPr marL="0" algn="ctr">
              <a:spcBef>
                <a:spcPts val="0"/>
              </a:spcBef>
              <a:buNone/>
            </a:pPr>
            <a:r>
              <a:rPr lang="en-US" sz="1800" dirty="0">
                <a:solidFill>
                  <a:schemeClr val="tx1"/>
                </a:solidFill>
                <a:latin typeface="Courier"/>
                <a:cs typeface="Courier"/>
              </a:rPr>
              <a:t>SGFTOPS </a:t>
            </a:r>
            <a:r>
              <a:rPr lang="en-US" sz="1800" dirty="0" err="1">
                <a:solidFill>
                  <a:schemeClr val="tx1"/>
                </a:solidFill>
                <a:latin typeface="Courier"/>
                <a:cs typeface="Courier"/>
              </a:rPr>
              <a:t>sgf</a:t>
            </a:r>
            <a:r>
              <a:rPr lang="en-US" sz="1800" dirty="0">
                <a:solidFill>
                  <a:schemeClr val="tx1"/>
                </a:solidFill>
                <a:latin typeface="Courier"/>
                <a:cs typeface="Courier"/>
              </a:rPr>
              <a:t>-file </a:t>
            </a:r>
            <a:r>
              <a:rPr lang="en-US" sz="1800" dirty="0" err="1">
                <a:solidFill>
                  <a:schemeClr val="tx1"/>
                </a:solidFill>
                <a:latin typeface="Courier"/>
                <a:cs typeface="Courier"/>
              </a:rPr>
              <a:t>ps</a:t>
            </a:r>
            <a:r>
              <a:rPr lang="en-US" sz="1800" dirty="0">
                <a:solidFill>
                  <a:schemeClr val="tx1"/>
                </a:solidFill>
                <a:latin typeface="Courier"/>
                <a:cs typeface="Courier"/>
              </a:rPr>
              <a:t>-file {width} {YES|NO} {scale} INPUT </a:t>
            </a:r>
            <a:r>
              <a:rPr lang="en-US" sz="1800" dirty="0" err="1">
                <a:solidFill>
                  <a:schemeClr val="tx1"/>
                </a:solidFill>
                <a:latin typeface="Courier"/>
                <a:cs typeface="Courier"/>
              </a:rPr>
              <a:t>sgf</a:t>
            </a:r>
            <a:r>
              <a:rPr lang="en-US" sz="1800" dirty="0">
                <a:solidFill>
                  <a:schemeClr val="tx1"/>
                </a:solidFill>
                <a:latin typeface="Courier"/>
                <a:cs typeface="Courier"/>
              </a:rPr>
              <a:t>-file</a:t>
            </a:r>
          </a:p>
          <a:p>
            <a:pPr marL="0" algn="ctr">
              <a:spcBef>
                <a:spcPts val="0"/>
              </a:spcBef>
              <a:buNone/>
            </a:pPr>
            <a:endParaRPr lang="en-US" sz="3200" dirty="0">
              <a:solidFill>
                <a:schemeClr val="tx1"/>
              </a:solidFill>
              <a:latin typeface="Courier"/>
              <a:cs typeface="Courier"/>
            </a:endParaRPr>
          </a:p>
          <a:p>
            <a:pPr marL="0" algn="ctr">
              <a:spcBef>
                <a:spcPts val="0"/>
              </a:spcBef>
              <a:buNone/>
            </a:pPr>
            <a:r>
              <a:rPr lang="en-US" sz="3200" dirty="0">
                <a:solidFill>
                  <a:schemeClr val="tx1"/>
                </a:solidFill>
                <a:latin typeface="Courier"/>
                <a:cs typeface="Courier"/>
              </a:rPr>
              <a:t>YES|NO </a:t>
            </a:r>
            <a:r>
              <a:rPr lang="en-US" sz="3200" dirty="0">
                <a:solidFill>
                  <a:schemeClr val="tx1"/>
                </a:solidFill>
                <a:latin typeface="Papyrus"/>
                <a:cs typeface="Papyrus"/>
              </a:rPr>
              <a:t>: Flag to apply additional scaling.</a:t>
            </a:r>
          </a:p>
          <a:p>
            <a:pPr marL="0" algn="ctr">
              <a:spcBef>
                <a:spcPts val="0"/>
              </a:spcBef>
              <a:buNone/>
            </a:pPr>
            <a:endParaRPr lang="en-US" sz="3200" dirty="0">
              <a:solidFill>
                <a:schemeClr val="tx1"/>
              </a:solidFill>
              <a:latin typeface="Papyrus"/>
              <a:cs typeface="Papyrus"/>
            </a:endParaRPr>
          </a:p>
          <a:p>
            <a:pPr marL="0" algn="ctr">
              <a:spcBef>
                <a:spcPts val="0"/>
              </a:spcBef>
              <a:buNone/>
            </a:pPr>
            <a:r>
              <a:rPr lang="en-US" sz="3200" dirty="0">
                <a:solidFill>
                  <a:schemeClr val="tx1"/>
                </a:solidFill>
                <a:latin typeface="Papyrus"/>
                <a:cs typeface="Papyrus"/>
              </a:rPr>
              <a:t>A value of </a:t>
            </a:r>
            <a:r>
              <a:rPr lang="en-US" sz="3200" dirty="0">
                <a:solidFill>
                  <a:schemeClr val="tx1"/>
                </a:solidFill>
                <a:latin typeface="Courier"/>
                <a:cs typeface="Courier"/>
              </a:rPr>
              <a:t>YES</a:t>
            </a:r>
            <a:r>
              <a:rPr lang="en-US" sz="3200" dirty="0">
                <a:solidFill>
                  <a:schemeClr val="tx1"/>
                </a:solidFill>
                <a:latin typeface="Papyrus"/>
                <a:cs typeface="Papyrus"/>
              </a:rPr>
              <a:t> turns scaling on, </a:t>
            </a:r>
            <a:r>
              <a:rPr lang="en-US" sz="3200" dirty="0">
                <a:solidFill>
                  <a:schemeClr val="tx1"/>
                </a:solidFill>
                <a:latin typeface="Courier"/>
                <a:cs typeface="Courier"/>
              </a:rPr>
              <a:t>NO</a:t>
            </a:r>
            <a:r>
              <a:rPr lang="en-US" sz="3200" dirty="0">
                <a:solidFill>
                  <a:schemeClr val="tx1"/>
                </a:solidFill>
                <a:latin typeface="Papyrus"/>
                <a:cs typeface="Papyrus"/>
              </a:rPr>
              <a:t> ignores the additional scale parameter.</a:t>
            </a:r>
          </a:p>
          <a:p>
            <a:pPr marL="0" algn="ctr">
              <a:spcBef>
                <a:spcPts val="0"/>
              </a:spcBef>
              <a:buNone/>
            </a:pPr>
            <a:endParaRPr lang="en-US" sz="3200" dirty="0">
              <a:solidFill>
                <a:schemeClr val="tx1"/>
              </a:solidFill>
              <a:latin typeface="Papyrus"/>
              <a:cs typeface="Papyrus"/>
            </a:endParaRPr>
          </a:p>
          <a:p>
            <a:pPr marL="0" algn="ctr">
              <a:spcBef>
                <a:spcPts val="0"/>
              </a:spcBef>
              <a:buNone/>
            </a:pPr>
            <a:r>
              <a:rPr lang="en-US" sz="3200" dirty="0">
                <a:solidFill>
                  <a:schemeClr val="tx1"/>
                </a:solidFill>
                <a:latin typeface="Courier"/>
                <a:cs typeface="Courier"/>
              </a:rPr>
              <a:t>scale</a:t>
            </a:r>
            <a:r>
              <a:rPr lang="en-US" sz="3200" dirty="0">
                <a:solidFill>
                  <a:schemeClr val="tx1"/>
                </a:solidFill>
                <a:latin typeface="Papyrus"/>
                <a:cs typeface="Papyrus"/>
              </a:rPr>
              <a:t> : An additional scale factor. Can be used for making large or full-size maps.</a:t>
            </a:r>
          </a:p>
        </p:txBody>
      </p:sp>
    </p:spTree>
    <p:extLst>
      <p:ext uri="{BB962C8B-B14F-4D97-AF65-F5344CB8AC3E}">
        <p14:creationId xmlns:p14="http://schemas.microsoft.com/office/powerpoint/2010/main" val="38107255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0" y="72270"/>
            <a:ext cx="9144000" cy="6647974"/>
          </a:xfrm>
          <a:prstGeom prst="rect">
            <a:avLst/>
          </a:prstGeom>
          <a:noFill/>
        </p:spPr>
        <p:txBody>
          <a:bodyPr wrap="square" rtlCol="0">
            <a:spAutoFit/>
          </a:bodyPr>
          <a:lstStyle/>
          <a:p>
            <a:pPr algn="ctr"/>
            <a:r>
              <a:rPr lang="en-US" sz="3200" dirty="0">
                <a:latin typeface="Papyrus"/>
                <a:cs typeface="Papyrus"/>
              </a:rPr>
              <a:t>Getting stuff from headers for use elsewhere (</a:t>
            </a:r>
            <a:r>
              <a:rPr lang="en-US" sz="3200" dirty="0" err="1">
                <a:latin typeface="Papyrus"/>
                <a:cs typeface="Papyrus"/>
              </a:rPr>
              <a:t>gmt</a:t>
            </a:r>
            <a:r>
              <a:rPr lang="en-US" sz="3200" dirty="0">
                <a:latin typeface="Papyrus"/>
                <a:cs typeface="Papyrus"/>
              </a:rPr>
              <a:t> for ex). This shell script is in </a:t>
            </a:r>
            <a:r>
              <a:rPr lang="en-US" sz="3200" dirty="0" err="1">
                <a:latin typeface="Courier"/>
                <a:cs typeface="Courier"/>
              </a:rPr>
              <a:t>sta.csh</a:t>
            </a:r>
            <a:r>
              <a:rPr lang="en-US" sz="3200" dirty="0">
                <a:latin typeface="Papyrus"/>
                <a:cs typeface="Papyrus"/>
              </a:rPr>
              <a:t>. It runs sac independently for each file matching the name </a:t>
            </a:r>
            <a:r>
              <a:rPr lang="en-US" dirty="0">
                <a:latin typeface="Papyrus"/>
                <a:cs typeface="Papyrus"/>
              </a:rPr>
              <a:t>(</a:t>
            </a:r>
            <a:r>
              <a:rPr lang="en-US" sz="2800" dirty="0">
                <a:latin typeface="Courier"/>
                <a:cs typeface="Courier"/>
              </a:rPr>
              <a:t>*${</a:t>
            </a:r>
            <a:r>
              <a:rPr lang="en-US" sz="2800" dirty="0" err="1">
                <a:latin typeface="Courier"/>
                <a:cs typeface="Courier"/>
              </a:rPr>
              <a:t>sta</a:t>
            </a:r>
            <a:r>
              <a:rPr lang="en-US" sz="2800" dirty="0">
                <a:latin typeface="Courier"/>
                <a:cs typeface="Courier"/>
              </a:rPr>
              <a:t>}*z</a:t>
            </a:r>
            <a:r>
              <a:rPr lang="en-US" dirty="0">
                <a:latin typeface="Papyrus"/>
                <a:cs typeface="Papyrus"/>
              </a:rPr>
              <a:t>)</a:t>
            </a:r>
            <a:r>
              <a:rPr lang="en-US" sz="3200" dirty="0">
                <a:latin typeface="Papyrus"/>
                <a:cs typeface="Papyrus"/>
              </a:rPr>
              <a:t> and appends the output of the sac </a:t>
            </a:r>
            <a:r>
              <a:rPr lang="en-US" sz="3200" dirty="0" err="1">
                <a:latin typeface="Courier"/>
                <a:cs typeface="Courier"/>
              </a:rPr>
              <a:t>listhdr</a:t>
            </a:r>
            <a:r>
              <a:rPr lang="en-US" sz="3200" dirty="0">
                <a:latin typeface="Papyrus"/>
                <a:cs typeface="Papyrus"/>
              </a:rPr>
              <a:t> command to the </a:t>
            </a:r>
            <a:r>
              <a:rPr lang="en-US" sz="3200" dirty="0" err="1">
                <a:latin typeface="Courier"/>
                <a:cs typeface="Courier"/>
              </a:rPr>
              <a:t>sta.log</a:t>
            </a:r>
            <a:r>
              <a:rPr lang="en-US" sz="3200" dirty="0">
                <a:latin typeface="Papyrus"/>
                <a:cs typeface="Papyrus"/>
              </a:rPr>
              <a:t> file (loop in shell, not sac).</a:t>
            </a:r>
            <a:endParaRPr lang="en-US" dirty="0">
              <a:latin typeface="Courier"/>
              <a:cs typeface="Courier"/>
            </a:endParaRPr>
          </a:p>
          <a:p>
            <a:r>
              <a:rPr lang="en-US" dirty="0">
                <a:solidFill>
                  <a:srgbClr val="FF6600"/>
                </a:solidFill>
                <a:latin typeface="Courier"/>
                <a:cs typeface="Courier"/>
              </a:rPr>
              <a:t>alpaca.ceri.memphis.edu668:&gt;</a:t>
            </a:r>
            <a:r>
              <a:rPr lang="en-US" dirty="0">
                <a:solidFill>
                  <a:srgbClr val="FFFF00"/>
                </a:solidFill>
                <a:latin typeface="Courier"/>
                <a:cs typeface="Courier"/>
              </a:rPr>
              <a:t> </a:t>
            </a:r>
            <a:r>
              <a:rPr lang="en-US" dirty="0">
                <a:latin typeface="Courier"/>
                <a:cs typeface="Courier"/>
              </a:rPr>
              <a:t>vi </a:t>
            </a:r>
            <a:r>
              <a:rPr lang="en-US" dirty="0" err="1">
                <a:latin typeface="Courier"/>
                <a:cs typeface="Courier"/>
              </a:rPr>
              <a:t>sta.csh</a:t>
            </a:r>
            <a:endParaRPr lang="en-US" dirty="0">
              <a:latin typeface="Courier"/>
              <a:cs typeface="Courier"/>
            </a:endParaRPr>
          </a:p>
          <a:p>
            <a:r>
              <a:rPr lang="en-US" dirty="0">
                <a:solidFill>
                  <a:srgbClr val="FF00FF"/>
                </a:solidFill>
                <a:latin typeface="Courier"/>
                <a:cs typeface="Courier"/>
              </a:rPr>
              <a:t>#!/</a:t>
            </a:r>
            <a:r>
              <a:rPr lang="en-US" dirty="0" err="1">
                <a:solidFill>
                  <a:srgbClr val="FF00FF"/>
                </a:solidFill>
                <a:latin typeface="Courier"/>
                <a:cs typeface="Courier"/>
              </a:rPr>
              <a:t>usr</a:t>
            </a:r>
            <a:r>
              <a:rPr lang="en-US" dirty="0">
                <a:solidFill>
                  <a:srgbClr val="FF00FF"/>
                </a:solidFill>
                <a:latin typeface="Courier"/>
                <a:cs typeface="Courier"/>
              </a:rPr>
              <a:t>/bin/</a:t>
            </a:r>
            <a:r>
              <a:rPr lang="en-US" dirty="0" err="1">
                <a:solidFill>
                  <a:srgbClr val="FF00FF"/>
                </a:solidFill>
                <a:latin typeface="Courier"/>
                <a:cs typeface="Courier"/>
              </a:rPr>
              <a:t>csh</a:t>
            </a:r>
            <a:endParaRPr lang="en-US" dirty="0">
              <a:solidFill>
                <a:srgbClr val="FF00FF"/>
              </a:solidFill>
              <a:latin typeface="Courier"/>
              <a:cs typeface="Courier"/>
            </a:endParaRPr>
          </a:p>
          <a:p>
            <a:r>
              <a:rPr lang="en-US" dirty="0">
                <a:solidFill>
                  <a:srgbClr val="FF00FF"/>
                </a:solidFill>
                <a:latin typeface="Courier"/>
                <a:cs typeface="Courier"/>
              </a:rPr>
              <a:t># Script to report b, e and t1 sac header values for stations</a:t>
            </a:r>
          </a:p>
          <a:p>
            <a:r>
              <a:rPr lang="en-US" dirty="0">
                <a:solidFill>
                  <a:srgbClr val="FF00FF"/>
                </a:solidFill>
                <a:latin typeface="Courier"/>
                <a:cs typeface="Courier"/>
              </a:rPr>
              <a:t>#  usage: </a:t>
            </a:r>
            <a:r>
              <a:rPr lang="en-US" dirty="0" err="1">
                <a:solidFill>
                  <a:srgbClr val="FF00FF"/>
                </a:solidFill>
                <a:latin typeface="Courier"/>
                <a:cs typeface="Courier"/>
              </a:rPr>
              <a:t>sta.csh</a:t>
            </a:r>
            <a:r>
              <a:rPr lang="en-US" dirty="0">
                <a:solidFill>
                  <a:srgbClr val="FF00FF"/>
                </a:solidFill>
                <a:latin typeface="Courier"/>
                <a:cs typeface="Courier"/>
              </a:rPr>
              <a:t> [NAME]</a:t>
            </a:r>
          </a:p>
          <a:p>
            <a:r>
              <a:rPr lang="en-US" dirty="0">
                <a:solidFill>
                  <a:srgbClr val="FF00FF"/>
                </a:solidFill>
                <a:latin typeface="Courier"/>
                <a:cs typeface="Courier"/>
              </a:rPr>
              <a:t>\</a:t>
            </a:r>
            <a:r>
              <a:rPr lang="en-US" dirty="0" err="1">
                <a:solidFill>
                  <a:srgbClr val="FF00FF"/>
                </a:solidFill>
                <a:latin typeface="Courier"/>
                <a:cs typeface="Courier"/>
              </a:rPr>
              <a:t>rm</a:t>
            </a:r>
            <a:r>
              <a:rPr lang="en-US" dirty="0">
                <a:solidFill>
                  <a:srgbClr val="FF00FF"/>
                </a:solidFill>
                <a:latin typeface="Courier"/>
                <a:cs typeface="Courier"/>
              </a:rPr>
              <a:t> </a:t>
            </a:r>
            <a:r>
              <a:rPr lang="en-US" dirty="0" err="1">
                <a:solidFill>
                  <a:srgbClr val="FF00FF"/>
                </a:solidFill>
                <a:latin typeface="Courier"/>
                <a:cs typeface="Courier"/>
              </a:rPr>
              <a:t>sta.log</a:t>
            </a:r>
            <a:endParaRPr lang="en-US" dirty="0">
              <a:solidFill>
                <a:srgbClr val="FF00FF"/>
              </a:solidFill>
              <a:latin typeface="Courier"/>
              <a:cs typeface="Courier"/>
            </a:endParaRPr>
          </a:p>
          <a:p>
            <a:r>
              <a:rPr lang="en-US" dirty="0">
                <a:solidFill>
                  <a:srgbClr val="FF00FF"/>
                </a:solidFill>
                <a:latin typeface="Courier"/>
                <a:cs typeface="Courier"/>
              </a:rPr>
              <a:t>set </a:t>
            </a:r>
            <a:r>
              <a:rPr lang="en-US" dirty="0" err="1">
                <a:solidFill>
                  <a:srgbClr val="FF00FF"/>
                </a:solidFill>
                <a:latin typeface="Courier"/>
                <a:cs typeface="Courier"/>
              </a:rPr>
              <a:t>sta</a:t>
            </a:r>
            <a:r>
              <a:rPr lang="en-US" dirty="0">
                <a:solidFill>
                  <a:srgbClr val="FF00FF"/>
                </a:solidFill>
                <a:latin typeface="Courier"/>
                <a:cs typeface="Courier"/>
              </a:rPr>
              <a:t>=$1</a:t>
            </a:r>
          </a:p>
          <a:p>
            <a:r>
              <a:rPr lang="en-US" dirty="0" err="1">
                <a:solidFill>
                  <a:srgbClr val="FF00FF"/>
                </a:solidFill>
                <a:latin typeface="Courier"/>
                <a:cs typeface="Courier"/>
              </a:rPr>
              <a:t>foreach</a:t>
            </a:r>
            <a:r>
              <a:rPr lang="en-US" dirty="0">
                <a:solidFill>
                  <a:srgbClr val="FF00FF"/>
                </a:solidFill>
                <a:latin typeface="Courier"/>
                <a:cs typeface="Courier"/>
              </a:rPr>
              <a:t> file ( *${</a:t>
            </a:r>
            <a:r>
              <a:rPr lang="en-US" dirty="0" err="1">
                <a:solidFill>
                  <a:srgbClr val="FF00FF"/>
                </a:solidFill>
                <a:latin typeface="Courier"/>
                <a:cs typeface="Courier"/>
              </a:rPr>
              <a:t>sta</a:t>
            </a:r>
            <a:r>
              <a:rPr lang="en-US" dirty="0">
                <a:solidFill>
                  <a:srgbClr val="FF00FF"/>
                </a:solidFill>
                <a:latin typeface="Courier"/>
                <a:cs typeface="Courier"/>
              </a:rPr>
              <a:t>}*BH* )</a:t>
            </a:r>
          </a:p>
          <a:p>
            <a:r>
              <a:rPr lang="en-US" dirty="0">
                <a:solidFill>
                  <a:srgbClr val="FF00FF"/>
                </a:solidFill>
                <a:latin typeface="Courier"/>
                <a:cs typeface="Courier"/>
              </a:rPr>
              <a:t>sac &lt;&lt;</a:t>
            </a:r>
            <a:r>
              <a:rPr lang="en-US" dirty="0">
                <a:solidFill>
                  <a:srgbClr val="C00000"/>
                </a:solidFill>
                <a:latin typeface="Courier"/>
                <a:cs typeface="Courier"/>
              </a:rPr>
              <a:t>EOF &gt;&gt; </a:t>
            </a:r>
            <a:r>
              <a:rPr lang="en-US" dirty="0" err="1">
                <a:solidFill>
                  <a:srgbClr val="C00000"/>
                </a:solidFill>
                <a:latin typeface="Courier"/>
                <a:cs typeface="Courier"/>
              </a:rPr>
              <a:t>sta.log</a:t>
            </a:r>
            <a:endParaRPr lang="en-US" dirty="0">
              <a:solidFill>
                <a:srgbClr val="C00000"/>
              </a:solidFill>
              <a:latin typeface="Courier"/>
              <a:cs typeface="Courier"/>
            </a:endParaRPr>
          </a:p>
          <a:p>
            <a:r>
              <a:rPr lang="en-US" dirty="0" err="1">
                <a:solidFill>
                  <a:srgbClr val="0000FF"/>
                </a:solidFill>
                <a:latin typeface="Courier"/>
                <a:cs typeface="Courier"/>
              </a:rPr>
              <a:t>r</a:t>
            </a:r>
            <a:r>
              <a:rPr lang="en-US" dirty="0">
                <a:solidFill>
                  <a:srgbClr val="0000FF"/>
                </a:solidFill>
                <a:latin typeface="Courier"/>
                <a:cs typeface="Courier"/>
              </a:rPr>
              <a:t> $file</a:t>
            </a:r>
          </a:p>
          <a:p>
            <a:r>
              <a:rPr lang="en-US" dirty="0" err="1">
                <a:solidFill>
                  <a:srgbClr val="0000FF"/>
                </a:solidFill>
                <a:latin typeface="Courier"/>
                <a:cs typeface="Courier"/>
              </a:rPr>
              <a:t>lh</a:t>
            </a:r>
            <a:r>
              <a:rPr lang="en-US" dirty="0">
                <a:solidFill>
                  <a:srgbClr val="0000FF"/>
                </a:solidFill>
                <a:latin typeface="Courier"/>
                <a:cs typeface="Courier"/>
              </a:rPr>
              <a:t> </a:t>
            </a:r>
            <a:r>
              <a:rPr lang="en-US" dirty="0" err="1">
                <a:solidFill>
                  <a:srgbClr val="0000FF"/>
                </a:solidFill>
                <a:latin typeface="Courier"/>
                <a:cs typeface="Courier"/>
              </a:rPr>
              <a:t>b</a:t>
            </a:r>
            <a:r>
              <a:rPr lang="en-US" dirty="0">
                <a:solidFill>
                  <a:srgbClr val="0000FF"/>
                </a:solidFill>
                <a:latin typeface="Courier"/>
                <a:cs typeface="Courier"/>
              </a:rPr>
              <a:t> </a:t>
            </a:r>
            <a:r>
              <a:rPr lang="en-US" dirty="0" err="1">
                <a:solidFill>
                  <a:srgbClr val="0000FF"/>
                </a:solidFill>
                <a:latin typeface="Courier"/>
                <a:cs typeface="Courier"/>
              </a:rPr>
              <a:t>e</a:t>
            </a:r>
            <a:r>
              <a:rPr lang="en-US" dirty="0">
                <a:solidFill>
                  <a:srgbClr val="0000FF"/>
                </a:solidFill>
                <a:latin typeface="Courier"/>
                <a:cs typeface="Courier"/>
              </a:rPr>
              <a:t> t1</a:t>
            </a:r>
          </a:p>
          <a:p>
            <a:r>
              <a:rPr lang="en-US" dirty="0" err="1">
                <a:solidFill>
                  <a:srgbClr val="0000FF"/>
                </a:solidFill>
                <a:latin typeface="Courier"/>
                <a:cs typeface="Courier"/>
              </a:rPr>
              <a:t>q</a:t>
            </a:r>
            <a:endParaRPr lang="en-US" dirty="0">
              <a:solidFill>
                <a:srgbClr val="0000FF"/>
              </a:solidFill>
              <a:latin typeface="Courier"/>
              <a:cs typeface="Courier"/>
            </a:endParaRPr>
          </a:p>
          <a:p>
            <a:r>
              <a:rPr lang="en-US" dirty="0">
                <a:solidFill>
                  <a:srgbClr val="C00000"/>
                </a:solidFill>
                <a:latin typeface="Courier"/>
                <a:cs typeface="Courier"/>
              </a:rPr>
              <a:t>EOF</a:t>
            </a:r>
          </a:p>
          <a:p>
            <a:r>
              <a:rPr lang="en-US" dirty="0">
                <a:solidFill>
                  <a:srgbClr val="FF00FF"/>
                </a:solidFill>
                <a:latin typeface="Courier"/>
                <a:cs typeface="Courier"/>
              </a:rPr>
              <a:t>end</a:t>
            </a:r>
          </a:p>
        </p:txBody>
      </p:sp>
    </p:spTree>
    <p:extLst>
      <p:ext uri="{BB962C8B-B14F-4D97-AF65-F5344CB8AC3E}">
        <p14:creationId xmlns:p14="http://schemas.microsoft.com/office/powerpoint/2010/main" val="4120442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457200"/>
            <a:ext cx="9144000" cy="6217086"/>
          </a:xfrm>
          <a:prstGeom prst="rect">
            <a:avLst/>
          </a:prstGeom>
        </p:spPr>
        <p:txBody>
          <a:bodyPr wrap="square">
            <a:spAutoFit/>
          </a:bodyPr>
          <a:lstStyle/>
          <a:p>
            <a:pPr algn="ctr"/>
            <a:r>
              <a:rPr lang="en-US" sz="3200" dirty="0">
                <a:latin typeface="Papyrus"/>
                <a:cs typeface="Papyrus"/>
              </a:rPr>
              <a:t>Spectral Estimation Package – </a:t>
            </a:r>
            <a:r>
              <a:rPr lang="en-US" sz="3200" dirty="0" err="1">
                <a:latin typeface="Courier"/>
                <a:cs typeface="Courier"/>
              </a:rPr>
              <a:t>spe</a:t>
            </a:r>
          </a:p>
          <a:p>
            <a:pPr algn="ctr"/>
            <a:endParaRPr lang="en-US" dirty="0">
              <a:latin typeface="Papyrus"/>
              <a:cs typeface="Papyrus"/>
            </a:endParaRPr>
          </a:p>
          <a:p>
            <a:pPr algn="ctr"/>
            <a:r>
              <a:rPr lang="en-US" sz="3200" dirty="0">
                <a:latin typeface="Courier"/>
                <a:cs typeface="Courier"/>
              </a:rPr>
              <a:t>SPE</a:t>
            </a:r>
            <a:r>
              <a:rPr lang="en-US" sz="3200" dirty="0">
                <a:latin typeface="Papyrus"/>
                <a:cs typeface="Papyrus"/>
              </a:rPr>
              <a:t> is a spectrum estimation package intended primarily for use with stationary random processes.</a:t>
            </a:r>
          </a:p>
          <a:p>
            <a:pPr algn="ctr"/>
            <a:endParaRPr lang="en-US" dirty="0">
              <a:latin typeface="Papyrus"/>
              <a:cs typeface="Papyrus"/>
            </a:endParaRPr>
          </a:p>
          <a:p>
            <a:pPr algn="ctr"/>
            <a:r>
              <a:rPr lang="en-US" sz="3200" dirty="0">
                <a:latin typeface="Papyrus"/>
                <a:cs typeface="Papyrus"/>
              </a:rPr>
              <a:t>It contains three different spectral estimation techniques:</a:t>
            </a:r>
          </a:p>
          <a:p>
            <a:pPr algn="ctr"/>
            <a:endParaRPr lang="en-US" dirty="0">
              <a:latin typeface="Papyrus"/>
              <a:cs typeface="Papyrus"/>
            </a:endParaRPr>
          </a:p>
          <a:p>
            <a:pPr algn="ctr"/>
            <a:r>
              <a:rPr lang="en-US" sz="3200" dirty="0">
                <a:latin typeface="Papyrus"/>
                <a:cs typeface="Papyrus"/>
              </a:rPr>
              <a:t>Power Density Spectra (</a:t>
            </a:r>
            <a:r>
              <a:rPr lang="en-US" sz="3200" dirty="0">
                <a:latin typeface="Courier"/>
                <a:cs typeface="Courier"/>
              </a:rPr>
              <a:t>PDS</a:t>
            </a:r>
            <a:r>
              <a:rPr lang="en-US" sz="3200" dirty="0">
                <a:latin typeface="Papyrus"/>
                <a:cs typeface="Papyrus"/>
              </a:rPr>
              <a:t>),</a:t>
            </a:r>
          </a:p>
          <a:p>
            <a:pPr algn="ctr"/>
            <a:r>
              <a:rPr lang="en-US" sz="3200" dirty="0">
                <a:latin typeface="Papyrus"/>
                <a:cs typeface="Papyrus"/>
              </a:rPr>
              <a:t>Maximum Likelihood Method (</a:t>
            </a:r>
            <a:r>
              <a:rPr lang="en-US" sz="3200" dirty="0">
                <a:latin typeface="Courier"/>
                <a:cs typeface="Courier"/>
              </a:rPr>
              <a:t>MLM</a:t>
            </a:r>
            <a:r>
              <a:rPr lang="en-US" sz="3200" dirty="0">
                <a:latin typeface="Papyrus"/>
                <a:cs typeface="Papyrus"/>
              </a:rPr>
              <a:t>), and Maximum Entropy Method (</a:t>
            </a:r>
            <a:r>
              <a:rPr lang="en-US" sz="3200" dirty="0">
                <a:latin typeface="Courier"/>
                <a:cs typeface="Courier"/>
              </a:rPr>
              <a:t>MEM</a:t>
            </a:r>
            <a:r>
              <a:rPr lang="en-US" sz="3200" dirty="0">
                <a:latin typeface="Papyrus"/>
                <a:cs typeface="Papyrus"/>
              </a:rPr>
              <a:t>).</a:t>
            </a:r>
          </a:p>
          <a:p>
            <a:pPr algn="ctr"/>
            <a:endParaRPr lang="en-US" sz="3200" dirty="0">
              <a:latin typeface="Papyrus"/>
              <a:cs typeface="Papyrus"/>
            </a:endParaRPr>
          </a:p>
          <a:p>
            <a:endParaRPr lang="en-US" sz="1200" dirty="0">
              <a:latin typeface="Papyrus"/>
              <a:cs typeface="Papyrus"/>
            </a:endParaRPr>
          </a:p>
          <a:p>
            <a:r>
              <a:rPr lang="en-US" sz="1200" dirty="0">
                <a:latin typeface="Papyrus"/>
                <a:cs typeface="Papyrus"/>
              </a:rPr>
              <a:t>http://</a:t>
            </a:r>
            <a:r>
              <a:rPr lang="en-US" sz="1200" dirty="0" err="1">
                <a:latin typeface="Papyrus"/>
                <a:cs typeface="Papyrus"/>
              </a:rPr>
              <a:t>www.iris.edu</a:t>
            </a:r>
            <a:r>
              <a:rPr lang="en-US" sz="1200" dirty="0">
                <a:latin typeface="Papyrus"/>
                <a:cs typeface="Papyrus"/>
              </a:rPr>
              <a:t>/software/sac/commands/</a:t>
            </a:r>
            <a:r>
              <a:rPr lang="en-US" sz="1200" dirty="0" err="1">
                <a:latin typeface="Papyrus"/>
                <a:cs typeface="Papyrus"/>
              </a:rPr>
              <a:t>spe.html</a:t>
            </a:r>
            <a:endParaRPr lang="en-US" sz="1200" dirty="0">
              <a:latin typeface="Papyrus"/>
              <a:cs typeface="Papyrus"/>
            </a:endParaRPr>
          </a:p>
        </p:txBody>
      </p:sp>
    </p:spTree>
    <p:extLst>
      <p:ext uri="{BB962C8B-B14F-4D97-AF65-F5344CB8AC3E}">
        <p14:creationId xmlns:p14="http://schemas.microsoft.com/office/powerpoint/2010/main" val="17933184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0" y="510599"/>
            <a:ext cx="9144000" cy="5509201"/>
          </a:xfrm>
          <a:prstGeom prst="rect">
            <a:avLst/>
          </a:prstGeom>
          <a:noFill/>
        </p:spPr>
        <p:txBody>
          <a:bodyPr wrap="square" rtlCol="0">
            <a:spAutoFit/>
          </a:bodyPr>
          <a:lstStyle/>
          <a:p>
            <a:pPr>
              <a:buNone/>
            </a:pPr>
            <a:r>
              <a:rPr lang="en-US" sz="1600" dirty="0">
                <a:solidFill>
                  <a:srgbClr val="FF6600"/>
                </a:solidFill>
                <a:latin typeface="Courier"/>
                <a:cs typeface="Courier"/>
              </a:rPr>
              <a:t>alpaca.ceri.memphis.edu666:&gt; </a:t>
            </a:r>
            <a:r>
              <a:rPr lang="en-US" sz="1600" dirty="0" err="1">
                <a:latin typeface="Courier"/>
                <a:cs typeface="Courier"/>
              </a:rPr>
              <a:t>sta.csh</a:t>
            </a:r>
            <a:r>
              <a:rPr lang="en-US" sz="1600" dirty="0">
                <a:latin typeface="Courier"/>
                <a:cs typeface="Courier"/>
              </a:rPr>
              <a:t> AREN</a:t>
            </a:r>
          </a:p>
          <a:p>
            <a:pPr>
              <a:buNone/>
            </a:pPr>
            <a:r>
              <a:rPr lang="en-US" sz="1600" dirty="0" err="1">
                <a:solidFill>
                  <a:srgbClr val="0000FF"/>
                </a:solidFill>
                <a:latin typeface="Courier"/>
                <a:cs typeface="Courier"/>
              </a:rPr>
              <a:t>sta.log</a:t>
            </a:r>
            <a:r>
              <a:rPr lang="en-US" sz="1600" dirty="0">
                <a:solidFill>
                  <a:srgbClr val="0000FF"/>
                </a:solidFill>
                <a:latin typeface="Courier"/>
                <a:cs typeface="Courier"/>
              </a:rPr>
              <a:t>: No such file or directory</a:t>
            </a:r>
          </a:p>
          <a:p>
            <a:pPr>
              <a:buNone/>
            </a:pPr>
            <a:r>
              <a:rPr lang="en-US" sz="1600" dirty="0">
                <a:solidFill>
                  <a:srgbClr val="0000FF"/>
                </a:solidFill>
                <a:latin typeface="Courier"/>
                <a:cs typeface="Courier"/>
              </a:rPr>
              <a:t>alpaca.ceri.memphis.edu667:&gt; more </a:t>
            </a:r>
            <a:r>
              <a:rPr lang="en-US" sz="1600" dirty="0" err="1">
                <a:solidFill>
                  <a:srgbClr val="0000FF"/>
                </a:solidFill>
                <a:latin typeface="Courier"/>
                <a:cs typeface="Courier"/>
              </a:rPr>
              <a:t>sta.log</a:t>
            </a:r>
            <a:endParaRPr lang="en-US" sz="1600" dirty="0">
              <a:solidFill>
                <a:srgbClr val="0000FF"/>
              </a:solidFill>
              <a:latin typeface="Courier"/>
              <a:cs typeface="Courier"/>
            </a:endParaRPr>
          </a:p>
          <a:p>
            <a:pPr>
              <a:buNone/>
            </a:pPr>
            <a:r>
              <a:rPr lang="en-US" sz="1600" dirty="0">
                <a:solidFill>
                  <a:srgbClr val="0000FF"/>
                </a:solidFill>
                <a:latin typeface="Courier"/>
                <a:cs typeface="Courier"/>
              </a:rPr>
              <a:t> SEISMIC ANALYSIS CODE [09/04/2008 (Version 101.2)]</a:t>
            </a:r>
          </a:p>
          <a:p>
            <a:pPr>
              <a:buNone/>
            </a:pPr>
            <a:r>
              <a:rPr lang="en-US" sz="1600" dirty="0">
                <a:solidFill>
                  <a:srgbClr val="0000FF"/>
                </a:solidFill>
                <a:latin typeface="Courier"/>
                <a:cs typeface="Courier"/>
              </a:rPr>
              <a:t> Copyright 1995 Regents of the University of California</a:t>
            </a:r>
          </a:p>
          <a:p>
            <a:pPr>
              <a:buNone/>
            </a:pPr>
            <a:r>
              <a:rPr lang="en-US" sz="1600" dirty="0">
                <a:solidFill>
                  <a:srgbClr val="0000FF"/>
                </a:solidFill>
                <a:latin typeface="Courier"/>
                <a:cs typeface="Courier"/>
              </a:rPr>
              <a:t>  FILE: AREN.BHE - 1</a:t>
            </a:r>
          </a:p>
          <a:p>
            <a:pPr>
              <a:buNone/>
            </a:pPr>
            <a:r>
              <a:rPr lang="en-US" sz="1600" dirty="0">
                <a:solidFill>
                  <a:srgbClr val="0000FF"/>
                </a:solidFill>
                <a:latin typeface="Courier"/>
                <a:cs typeface="Courier"/>
              </a:rPr>
              <a:t> --------------</a:t>
            </a:r>
          </a:p>
          <a:p>
            <a:pPr>
              <a:buNone/>
            </a:pPr>
            <a:r>
              <a:rPr lang="en-US" sz="1600" dirty="0">
                <a:solidFill>
                  <a:srgbClr val="0000FF"/>
                </a:solidFill>
                <a:latin typeface="Courier"/>
                <a:cs typeface="Courier"/>
              </a:rPr>
              <a:t>     </a:t>
            </a:r>
            <a:r>
              <a:rPr lang="en-US" sz="1600" dirty="0" err="1">
                <a:solidFill>
                  <a:srgbClr val="0000FF"/>
                </a:solidFill>
                <a:latin typeface="Courier"/>
                <a:cs typeface="Courier"/>
              </a:rPr>
              <a:t>b</a:t>
            </a:r>
            <a:r>
              <a:rPr lang="en-US" sz="1600" dirty="0">
                <a:solidFill>
                  <a:srgbClr val="0000FF"/>
                </a:solidFill>
                <a:latin typeface="Courier"/>
                <a:cs typeface="Courier"/>
              </a:rPr>
              <a:t> = 7.400000e+04</a:t>
            </a:r>
          </a:p>
          <a:p>
            <a:pPr>
              <a:buNone/>
            </a:pPr>
            <a:r>
              <a:rPr lang="en-US" sz="1600" dirty="0">
                <a:solidFill>
                  <a:srgbClr val="0000FF"/>
                </a:solidFill>
                <a:latin typeface="Courier"/>
                <a:cs typeface="Courier"/>
              </a:rPr>
              <a:t>     </a:t>
            </a:r>
            <a:r>
              <a:rPr lang="en-US" sz="1600" dirty="0" err="1">
                <a:solidFill>
                  <a:srgbClr val="0000FF"/>
                </a:solidFill>
                <a:latin typeface="Courier"/>
                <a:cs typeface="Courier"/>
              </a:rPr>
              <a:t>e</a:t>
            </a:r>
            <a:r>
              <a:rPr lang="en-US" sz="1600" dirty="0">
                <a:solidFill>
                  <a:srgbClr val="0000FF"/>
                </a:solidFill>
                <a:latin typeface="Courier"/>
                <a:cs typeface="Courier"/>
              </a:rPr>
              <a:t> = 7.600000e+04</a:t>
            </a:r>
          </a:p>
          <a:p>
            <a:pPr>
              <a:buNone/>
            </a:pPr>
            <a:r>
              <a:rPr lang="en-US" sz="1600" dirty="0">
                <a:solidFill>
                  <a:srgbClr val="0000FF"/>
                </a:solidFill>
                <a:latin typeface="Courier"/>
                <a:cs typeface="Courier"/>
              </a:rPr>
              <a:t> SEISMIC ANALYSIS CODE [09/04/2008 (Version 101.2)]</a:t>
            </a:r>
          </a:p>
          <a:p>
            <a:pPr>
              <a:buNone/>
            </a:pPr>
            <a:r>
              <a:rPr lang="en-US" sz="1600" dirty="0">
                <a:solidFill>
                  <a:srgbClr val="0000FF"/>
                </a:solidFill>
                <a:latin typeface="Courier"/>
                <a:cs typeface="Courier"/>
              </a:rPr>
              <a:t> Copyright 1995 Regents of the University of California</a:t>
            </a:r>
          </a:p>
          <a:p>
            <a:pPr>
              <a:buNone/>
            </a:pPr>
            <a:r>
              <a:rPr lang="en-US" sz="1600" dirty="0">
                <a:solidFill>
                  <a:srgbClr val="0000FF"/>
                </a:solidFill>
                <a:latin typeface="Courier"/>
                <a:cs typeface="Courier"/>
              </a:rPr>
              <a:t>  FILE: AREN.BHN - 1</a:t>
            </a:r>
          </a:p>
          <a:p>
            <a:pPr>
              <a:buNone/>
            </a:pPr>
            <a:r>
              <a:rPr lang="en-US" sz="1600" dirty="0">
                <a:solidFill>
                  <a:srgbClr val="0000FF"/>
                </a:solidFill>
                <a:latin typeface="Courier"/>
                <a:cs typeface="Courier"/>
              </a:rPr>
              <a:t> --------------</a:t>
            </a:r>
          </a:p>
          <a:p>
            <a:pPr>
              <a:buNone/>
            </a:pPr>
            <a:r>
              <a:rPr lang="en-US" sz="1600" dirty="0">
                <a:solidFill>
                  <a:srgbClr val="0000FF"/>
                </a:solidFill>
                <a:latin typeface="Courier"/>
                <a:cs typeface="Courier"/>
              </a:rPr>
              <a:t>     </a:t>
            </a:r>
            <a:r>
              <a:rPr lang="en-US" sz="1600" dirty="0" err="1">
                <a:solidFill>
                  <a:srgbClr val="0000FF"/>
                </a:solidFill>
                <a:latin typeface="Courier"/>
                <a:cs typeface="Courier"/>
              </a:rPr>
              <a:t>b</a:t>
            </a:r>
            <a:r>
              <a:rPr lang="en-US" sz="1600" dirty="0">
                <a:solidFill>
                  <a:srgbClr val="0000FF"/>
                </a:solidFill>
                <a:latin typeface="Courier"/>
                <a:cs typeface="Courier"/>
              </a:rPr>
              <a:t> = 7.400000e+04</a:t>
            </a:r>
          </a:p>
          <a:p>
            <a:pPr>
              <a:buNone/>
            </a:pPr>
            <a:r>
              <a:rPr lang="en-US" sz="1600" dirty="0">
                <a:solidFill>
                  <a:srgbClr val="0000FF"/>
                </a:solidFill>
                <a:latin typeface="Courier"/>
                <a:cs typeface="Courier"/>
              </a:rPr>
              <a:t>     </a:t>
            </a:r>
            <a:r>
              <a:rPr lang="en-US" sz="1600" dirty="0" err="1">
                <a:solidFill>
                  <a:srgbClr val="0000FF"/>
                </a:solidFill>
                <a:latin typeface="Courier"/>
                <a:cs typeface="Courier"/>
              </a:rPr>
              <a:t>e</a:t>
            </a:r>
            <a:r>
              <a:rPr lang="en-US" sz="1600" dirty="0">
                <a:solidFill>
                  <a:srgbClr val="0000FF"/>
                </a:solidFill>
                <a:latin typeface="Courier"/>
                <a:cs typeface="Courier"/>
              </a:rPr>
              <a:t> = 7.600000e+04</a:t>
            </a:r>
          </a:p>
          <a:p>
            <a:pPr>
              <a:buNone/>
            </a:pPr>
            <a:r>
              <a:rPr lang="en-US" sz="1600" dirty="0">
                <a:solidFill>
                  <a:srgbClr val="0000FF"/>
                </a:solidFill>
                <a:latin typeface="Courier"/>
                <a:cs typeface="Courier"/>
              </a:rPr>
              <a:t> SEISMIC ANALYSIS CODE [09/04/2008 (Version 101.2)]</a:t>
            </a:r>
          </a:p>
          <a:p>
            <a:pPr>
              <a:buNone/>
            </a:pPr>
            <a:r>
              <a:rPr lang="en-US" sz="1600" dirty="0">
                <a:solidFill>
                  <a:srgbClr val="0000FF"/>
                </a:solidFill>
                <a:latin typeface="Courier"/>
                <a:cs typeface="Courier"/>
              </a:rPr>
              <a:t> Copyright 1995 Regents of the University of California</a:t>
            </a:r>
          </a:p>
          <a:p>
            <a:pPr>
              <a:buNone/>
            </a:pPr>
            <a:r>
              <a:rPr lang="en-US" sz="1600" dirty="0">
                <a:solidFill>
                  <a:srgbClr val="0000FF"/>
                </a:solidFill>
                <a:latin typeface="Courier"/>
                <a:cs typeface="Courier"/>
              </a:rPr>
              <a:t>  FILE: AREN.BHZ - 1</a:t>
            </a:r>
          </a:p>
          <a:p>
            <a:pPr>
              <a:buNone/>
            </a:pPr>
            <a:r>
              <a:rPr lang="en-US" sz="1600" dirty="0">
                <a:solidFill>
                  <a:srgbClr val="0000FF"/>
                </a:solidFill>
                <a:latin typeface="Courier"/>
                <a:cs typeface="Courier"/>
              </a:rPr>
              <a:t> --------------</a:t>
            </a:r>
          </a:p>
          <a:p>
            <a:pPr>
              <a:buNone/>
            </a:pPr>
            <a:r>
              <a:rPr lang="en-US" sz="1600" dirty="0">
                <a:solidFill>
                  <a:srgbClr val="0000FF"/>
                </a:solidFill>
                <a:latin typeface="Courier"/>
                <a:cs typeface="Courier"/>
              </a:rPr>
              <a:t>     </a:t>
            </a:r>
            <a:r>
              <a:rPr lang="en-US" sz="1600" dirty="0" err="1">
                <a:solidFill>
                  <a:srgbClr val="0000FF"/>
                </a:solidFill>
                <a:latin typeface="Courier"/>
                <a:cs typeface="Courier"/>
              </a:rPr>
              <a:t>b</a:t>
            </a:r>
            <a:r>
              <a:rPr lang="en-US" sz="1600" dirty="0">
                <a:solidFill>
                  <a:srgbClr val="0000FF"/>
                </a:solidFill>
                <a:latin typeface="Courier"/>
                <a:cs typeface="Courier"/>
              </a:rPr>
              <a:t> = 7.400000e+04</a:t>
            </a:r>
          </a:p>
          <a:p>
            <a:pPr>
              <a:buNone/>
            </a:pPr>
            <a:r>
              <a:rPr lang="en-US" sz="1600" dirty="0">
                <a:solidFill>
                  <a:srgbClr val="0000FF"/>
                </a:solidFill>
                <a:latin typeface="Courier"/>
                <a:cs typeface="Courier"/>
              </a:rPr>
              <a:t>     </a:t>
            </a:r>
            <a:r>
              <a:rPr lang="en-US" sz="1600" dirty="0" err="1">
                <a:solidFill>
                  <a:srgbClr val="0000FF"/>
                </a:solidFill>
                <a:latin typeface="Courier"/>
                <a:cs typeface="Courier"/>
              </a:rPr>
              <a:t>e</a:t>
            </a:r>
            <a:r>
              <a:rPr lang="en-US" sz="1600" dirty="0">
                <a:solidFill>
                  <a:srgbClr val="0000FF"/>
                </a:solidFill>
                <a:latin typeface="Courier"/>
                <a:cs typeface="Courier"/>
              </a:rPr>
              <a:t> = 7.600000e+04</a:t>
            </a:r>
          </a:p>
          <a:p>
            <a:pPr>
              <a:buNone/>
            </a:pPr>
            <a:r>
              <a:rPr lang="en-US" sz="1600" dirty="0">
                <a:solidFill>
                  <a:srgbClr val="FF6600"/>
                </a:solidFill>
                <a:latin typeface="Courier"/>
                <a:cs typeface="Courier"/>
              </a:rPr>
              <a:t>alpaca.ceri.memphis.edu668:&gt;</a:t>
            </a:r>
            <a:r>
              <a:rPr lang="en-US" sz="1600" dirty="0">
                <a:latin typeface="Courier"/>
                <a:cs typeface="Courier"/>
              </a:rPr>
              <a:t> vi </a:t>
            </a:r>
            <a:r>
              <a:rPr lang="en-US" sz="1600" dirty="0" err="1">
                <a:latin typeface="Courier"/>
                <a:cs typeface="Courier"/>
              </a:rPr>
              <a:t>stainfo.csh</a:t>
            </a:r>
            <a:endParaRPr lang="en-US" sz="1600" dirty="0">
              <a:latin typeface="Courier"/>
              <a:cs typeface="Courier"/>
            </a:endParaRPr>
          </a:p>
        </p:txBody>
      </p:sp>
      <p:sp>
        <p:nvSpPr>
          <p:cNvPr id="2" name="Rounded Rectangle 1"/>
          <p:cNvSpPr/>
          <p:nvPr/>
        </p:nvSpPr>
        <p:spPr>
          <a:xfrm>
            <a:off x="0" y="1295400"/>
            <a:ext cx="6934200" cy="1447800"/>
          </a:xfrm>
          <a:prstGeom prst="roundRect">
            <a:avLst/>
          </a:prstGeom>
          <a:gradFill flip="none" rotWithShape="1">
            <a:gsLst>
              <a:gs pos="0">
                <a:schemeClr val="accent1">
                  <a:shade val="100000"/>
                  <a:satMod val="120000"/>
                  <a:alpha val="0"/>
                </a:schemeClr>
              </a:gs>
              <a:gs pos="69000">
                <a:schemeClr val="accent1">
                  <a:tint val="80000"/>
                  <a:shade val="100000"/>
                  <a:satMod val="150000"/>
                  <a:alpha val="0"/>
                </a:schemeClr>
              </a:gs>
              <a:gs pos="100000">
                <a:schemeClr val="accent1">
                  <a:tint val="50000"/>
                  <a:shade val="100000"/>
                  <a:satMod val="150000"/>
                  <a:alpha val="0"/>
                </a:schemeClr>
              </a:gs>
            </a:gsLst>
            <a:path path="circle">
              <a:fillToRect l="100000" t="100000" r="100000" b="10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ounded Rectangle 3"/>
          <p:cNvSpPr/>
          <p:nvPr/>
        </p:nvSpPr>
        <p:spPr>
          <a:xfrm>
            <a:off x="0" y="2743200"/>
            <a:ext cx="6934200" cy="1447800"/>
          </a:xfrm>
          <a:prstGeom prst="roundRect">
            <a:avLst/>
          </a:prstGeom>
          <a:gradFill flip="none" rotWithShape="1">
            <a:gsLst>
              <a:gs pos="0">
                <a:schemeClr val="accent1">
                  <a:shade val="100000"/>
                  <a:satMod val="120000"/>
                  <a:alpha val="0"/>
                </a:schemeClr>
              </a:gs>
              <a:gs pos="69000">
                <a:schemeClr val="accent1">
                  <a:tint val="80000"/>
                  <a:shade val="100000"/>
                  <a:satMod val="150000"/>
                  <a:alpha val="0"/>
                </a:schemeClr>
              </a:gs>
              <a:gs pos="100000">
                <a:schemeClr val="accent1">
                  <a:tint val="50000"/>
                  <a:shade val="100000"/>
                  <a:satMod val="150000"/>
                  <a:alpha val="0"/>
                </a:schemeClr>
              </a:gs>
            </a:gsLst>
            <a:path path="circle">
              <a:fillToRect l="100000" t="100000" r="100000" b="10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0" y="4191000"/>
            <a:ext cx="6934200" cy="1447800"/>
          </a:xfrm>
          <a:prstGeom prst="roundRect">
            <a:avLst/>
          </a:prstGeom>
          <a:gradFill flip="none" rotWithShape="1">
            <a:gsLst>
              <a:gs pos="0">
                <a:schemeClr val="accent1">
                  <a:shade val="100000"/>
                  <a:satMod val="120000"/>
                  <a:alpha val="0"/>
                </a:schemeClr>
              </a:gs>
              <a:gs pos="69000">
                <a:schemeClr val="accent1">
                  <a:tint val="80000"/>
                  <a:shade val="100000"/>
                  <a:satMod val="150000"/>
                  <a:alpha val="0"/>
                </a:schemeClr>
              </a:gs>
              <a:gs pos="100000">
                <a:schemeClr val="accent1">
                  <a:tint val="50000"/>
                  <a:shade val="100000"/>
                  <a:satMod val="150000"/>
                  <a:alpha val="0"/>
                </a:schemeClr>
              </a:gs>
            </a:gsLst>
            <a:path path="circle">
              <a:fillToRect l="100000" t="100000" r="100000" b="10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27769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0" y="1513344"/>
            <a:ext cx="9144000" cy="2123658"/>
          </a:xfrm>
          <a:prstGeom prst="rect">
            <a:avLst/>
          </a:prstGeom>
          <a:noFill/>
        </p:spPr>
        <p:txBody>
          <a:bodyPr wrap="square" rtlCol="0">
            <a:spAutoFit/>
          </a:bodyPr>
          <a:lstStyle/>
          <a:p>
            <a:pPr algn="ctr"/>
            <a:r>
              <a:rPr lang="en-US" sz="3200" dirty="0">
                <a:latin typeface="Papyrus"/>
                <a:cs typeface="Papyrus"/>
              </a:rPr>
              <a:t>What is this </a:t>
            </a:r>
            <a:r>
              <a:rPr lang="en-US" sz="3200" dirty="0" err="1">
                <a:latin typeface="Papyrus"/>
                <a:cs typeface="Papyrus"/>
              </a:rPr>
              <a:t>awk</a:t>
            </a:r>
            <a:r>
              <a:rPr lang="en-US" sz="3200" dirty="0">
                <a:latin typeface="Papyrus"/>
                <a:cs typeface="Papyrus"/>
              </a:rPr>
              <a:t> line testing for if I apply it to the output of </a:t>
            </a:r>
            <a:r>
              <a:rPr lang="en-US" sz="3200" dirty="0" err="1">
                <a:latin typeface="Courier"/>
                <a:cs typeface="Courier"/>
              </a:rPr>
              <a:t>sta.csh</a:t>
            </a:r>
            <a:r>
              <a:rPr lang="en-US" sz="3200" dirty="0">
                <a:latin typeface="Papyrus"/>
                <a:cs typeface="Papyrus"/>
              </a:rPr>
              <a:t>?</a:t>
            </a:r>
          </a:p>
          <a:p>
            <a:pPr>
              <a:buNone/>
            </a:pPr>
            <a:endParaRPr lang="en-US" sz="1400" dirty="0">
              <a:latin typeface="Courier"/>
              <a:cs typeface="Courier"/>
            </a:endParaRPr>
          </a:p>
          <a:p>
            <a:pPr>
              <a:buNone/>
            </a:pPr>
            <a:endParaRPr lang="en-US" dirty="0">
              <a:latin typeface="Courier"/>
              <a:cs typeface="Courier"/>
            </a:endParaRPr>
          </a:p>
          <a:p>
            <a:pPr>
              <a:buNone/>
            </a:pPr>
            <a:r>
              <a:rPr lang="en-US" dirty="0" err="1">
                <a:latin typeface="Courier"/>
                <a:cs typeface="Courier"/>
              </a:rPr>
              <a:t>awk</a:t>
            </a:r>
            <a:r>
              <a:rPr lang="en-US" dirty="0">
                <a:latin typeface="Courier"/>
                <a:cs typeface="Courier"/>
              </a:rPr>
              <a:t> '{if (/FILE/) </a:t>
            </a:r>
            <a:r>
              <a:rPr lang="en-US" dirty="0" err="1">
                <a:latin typeface="Courier"/>
                <a:cs typeface="Courier"/>
              </a:rPr>
              <a:t>f</a:t>
            </a:r>
            <a:r>
              <a:rPr lang="en-US" dirty="0">
                <a:latin typeface="Courier"/>
                <a:cs typeface="Courier"/>
              </a:rPr>
              <a:t>=$2; if ($1=="</a:t>
            </a:r>
            <a:r>
              <a:rPr lang="en-US" dirty="0" err="1">
                <a:latin typeface="Courier"/>
                <a:cs typeface="Courier"/>
              </a:rPr>
              <a:t>b</a:t>
            </a:r>
            <a:r>
              <a:rPr lang="en-US" dirty="0">
                <a:latin typeface="Courier"/>
                <a:cs typeface="Courier"/>
              </a:rPr>
              <a:t>") </a:t>
            </a:r>
            <a:r>
              <a:rPr lang="en-US" dirty="0" err="1">
                <a:latin typeface="Courier"/>
                <a:cs typeface="Courier"/>
              </a:rPr>
              <a:t>b</a:t>
            </a:r>
            <a:r>
              <a:rPr lang="en-US" dirty="0">
                <a:latin typeface="Courier"/>
                <a:cs typeface="Courier"/>
              </a:rPr>
              <a:t>=$3; if ($1=="</a:t>
            </a:r>
            <a:r>
              <a:rPr lang="en-US" dirty="0" err="1">
                <a:latin typeface="Courier"/>
                <a:cs typeface="Courier"/>
              </a:rPr>
              <a:t>e</a:t>
            </a:r>
            <a:r>
              <a:rPr lang="en-US" dirty="0">
                <a:latin typeface="Courier"/>
                <a:cs typeface="Courier"/>
              </a:rPr>
              <a:t>") </a:t>
            </a:r>
            <a:r>
              <a:rPr lang="en-US" dirty="0" err="1">
                <a:latin typeface="Courier"/>
                <a:cs typeface="Courier"/>
              </a:rPr>
              <a:t>e</a:t>
            </a:r>
            <a:r>
              <a:rPr lang="en-US" dirty="0">
                <a:latin typeface="Courier"/>
                <a:cs typeface="Courier"/>
              </a:rPr>
              <a:t>=$3; if (/t1/ &amp;&amp; $3&gt;</a:t>
            </a:r>
            <a:r>
              <a:rPr lang="en-US" dirty="0" err="1">
                <a:latin typeface="Courier"/>
                <a:cs typeface="Courier"/>
              </a:rPr>
              <a:t>b</a:t>
            </a:r>
            <a:r>
              <a:rPr lang="en-US" dirty="0">
                <a:latin typeface="Courier"/>
                <a:cs typeface="Courier"/>
              </a:rPr>
              <a:t> &amp;&amp; $3&lt;</a:t>
            </a:r>
            <a:r>
              <a:rPr lang="en-US" dirty="0" err="1">
                <a:latin typeface="Courier"/>
                <a:cs typeface="Courier"/>
              </a:rPr>
              <a:t>e</a:t>
            </a:r>
            <a:r>
              <a:rPr lang="en-US" dirty="0">
                <a:latin typeface="Courier"/>
                <a:cs typeface="Courier"/>
              </a:rPr>
              <a:t>) \ print "</a:t>
            </a:r>
            <a:r>
              <a:rPr lang="en-US" dirty="0" err="1">
                <a:latin typeface="Courier"/>
                <a:cs typeface="Courier"/>
              </a:rPr>
              <a:t>r</a:t>
            </a:r>
            <a:r>
              <a:rPr lang="en-US" dirty="0">
                <a:latin typeface="Courier"/>
                <a:cs typeface="Courier"/>
              </a:rPr>
              <a:t> </a:t>
            </a:r>
            <a:r>
              <a:rPr lang="en-US" dirty="0" err="1">
                <a:latin typeface="Courier"/>
                <a:cs typeface="Courier"/>
              </a:rPr>
              <a:t>more",f</a:t>
            </a:r>
            <a:r>
              <a:rPr lang="en-US" dirty="0">
                <a:latin typeface="Courier"/>
                <a:cs typeface="Courier"/>
              </a:rPr>
              <a:t>}' </a:t>
            </a:r>
            <a:r>
              <a:rPr lang="en-US" dirty="0" err="1">
                <a:latin typeface="Courier"/>
                <a:cs typeface="Courier"/>
              </a:rPr>
              <a:t>sta.log</a:t>
            </a:r>
            <a:endParaRPr lang="en-US" dirty="0">
              <a:latin typeface="Courier"/>
              <a:cs typeface="Courier"/>
            </a:endParaRPr>
          </a:p>
        </p:txBody>
      </p:sp>
    </p:spTree>
    <p:extLst>
      <p:ext uri="{BB962C8B-B14F-4D97-AF65-F5344CB8AC3E}">
        <p14:creationId xmlns:p14="http://schemas.microsoft.com/office/powerpoint/2010/main" val="12606314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0" y="1456366"/>
            <a:ext cx="9144000" cy="3600986"/>
          </a:xfrm>
          <a:prstGeom prst="rect">
            <a:avLst/>
          </a:prstGeom>
          <a:noFill/>
        </p:spPr>
        <p:txBody>
          <a:bodyPr wrap="square" rtlCol="0">
            <a:spAutoFit/>
          </a:bodyPr>
          <a:lstStyle/>
          <a:p>
            <a:pPr algn="ctr"/>
            <a:r>
              <a:rPr lang="en-US" sz="3200" dirty="0">
                <a:latin typeface="Papyrus"/>
                <a:cs typeface="Papyrus"/>
              </a:rPr>
              <a:t>Use SAC macros to try to automate SAC as much as possible.</a:t>
            </a:r>
          </a:p>
          <a:p>
            <a:pPr algn="ctr"/>
            <a:endParaRPr lang="en-US" dirty="0">
              <a:latin typeface="Papyrus"/>
              <a:cs typeface="Papyrus"/>
            </a:endParaRPr>
          </a:p>
          <a:p>
            <a:pPr algn="ctr"/>
            <a:r>
              <a:rPr lang="en-US" sz="3200" dirty="0">
                <a:latin typeface="Papyrus"/>
                <a:cs typeface="Papyrus"/>
              </a:rPr>
              <a:t>- Saves time if have to do something over and over.</a:t>
            </a:r>
          </a:p>
          <a:p>
            <a:pPr algn="ctr"/>
            <a:endParaRPr lang="en-US" dirty="0">
              <a:latin typeface="Papyrus"/>
              <a:cs typeface="Papyrus"/>
            </a:endParaRPr>
          </a:p>
          <a:p>
            <a:pPr algn="ctr"/>
            <a:r>
              <a:rPr lang="en-US" sz="3200" dirty="0">
                <a:latin typeface="Papyrus"/>
                <a:cs typeface="Papyrus"/>
              </a:rPr>
              <a:t>- Documents what you did – you can reproduce it exactly.</a:t>
            </a:r>
          </a:p>
        </p:txBody>
      </p:sp>
    </p:spTree>
    <p:extLst>
      <p:ext uri="{BB962C8B-B14F-4D97-AF65-F5344CB8AC3E}">
        <p14:creationId xmlns:p14="http://schemas.microsoft.com/office/powerpoint/2010/main" val="30100571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0" y="1073527"/>
            <a:ext cx="9144000" cy="3539430"/>
          </a:xfrm>
          <a:prstGeom prst="rect">
            <a:avLst/>
          </a:prstGeom>
          <a:noFill/>
        </p:spPr>
        <p:txBody>
          <a:bodyPr wrap="square" rtlCol="0">
            <a:spAutoFit/>
          </a:bodyPr>
          <a:lstStyle/>
          <a:p>
            <a:pPr algn="ctr"/>
            <a:r>
              <a:rPr lang="en-US" sz="3200" dirty="0">
                <a:latin typeface="Papyrus"/>
                <a:cs typeface="Papyrus"/>
              </a:rPr>
              <a:t>Notice importance of</a:t>
            </a:r>
          </a:p>
          <a:p>
            <a:pPr algn="ctr"/>
            <a:endParaRPr lang="en-US" sz="3200" dirty="0">
              <a:latin typeface="Papyrus"/>
              <a:cs typeface="Papyrus"/>
            </a:endParaRPr>
          </a:p>
          <a:p>
            <a:pPr algn="ctr"/>
            <a:r>
              <a:rPr lang="en-US" sz="3200" dirty="0">
                <a:latin typeface="Papyrus"/>
                <a:cs typeface="Papyrus"/>
              </a:rPr>
              <a:t>- Organization/structure</a:t>
            </a:r>
          </a:p>
          <a:p>
            <a:pPr algn="ctr"/>
            <a:endParaRPr lang="en-US" sz="3200" dirty="0">
              <a:latin typeface="Papyrus"/>
              <a:cs typeface="Papyrus"/>
            </a:endParaRPr>
          </a:p>
          <a:p>
            <a:pPr algn="ctr"/>
            <a:r>
              <a:rPr lang="en-US" sz="3200" dirty="0">
                <a:latin typeface="Papyrus"/>
                <a:cs typeface="Papyrus"/>
              </a:rPr>
              <a:t>- Naming conventions</a:t>
            </a:r>
          </a:p>
          <a:p>
            <a:pPr algn="ctr"/>
            <a:endParaRPr lang="en-US" sz="3200" dirty="0">
              <a:latin typeface="Papyrus"/>
              <a:cs typeface="Papyrus"/>
            </a:endParaRPr>
          </a:p>
          <a:p>
            <a:pPr algn="ctr"/>
            <a:r>
              <a:rPr lang="en-US" sz="3200" dirty="0">
                <a:latin typeface="Papyrus"/>
                <a:cs typeface="Papyrus"/>
              </a:rPr>
              <a:t>Take advantage of them to automate processing.</a:t>
            </a:r>
          </a:p>
        </p:txBody>
      </p:sp>
    </p:spTree>
    <p:extLst>
      <p:ext uri="{BB962C8B-B14F-4D97-AF65-F5344CB8AC3E}">
        <p14:creationId xmlns:p14="http://schemas.microsoft.com/office/powerpoint/2010/main" val="4948303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78E48D-711D-CC4F-893C-1F8F322FF20C}"/>
              </a:ext>
            </a:extLst>
          </p:cNvPr>
          <p:cNvPicPr>
            <a:picLocks noChangeAspect="1"/>
          </p:cNvPicPr>
          <p:nvPr/>
        </p:nvPicPr>
        <p:blipFill>
          <a:blip r:embed="rId2"/>
          <a:stretch>
            <a:fillRect/>
          </a:stretch>
        </p:blipFill>
        <p:spPr>
          <a:xfrm>
            <a:off x="673100" y="850900"/>
            <a:ext cx="7797800" cy="5156200"/>
          </a:xfrm>
          <a:prstGeom prst="rect">
            <a:avLst/>
          </a:prstGeom>
        </p:spPr>
      </p:pic>
    </p:spTree>
    <p:extLst>
      <p:ext uri="{BB962C8B-B14F-4D97-AF65-F5344CB8AC3E}">
        <p14:creationId xmlns:p14="http://schemas.microsoft.com/office/powerpoint/2010/main" val="26271690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13A544-36C6-F640-A6AD-4439F1BDAFB1}"/>
              </a:ext>
            </a:extLst>
          </p:cNvPr>
          <p:cNvPicPr>
            <a:picLocks noChangeAspect="1"/>
          </p:cNvPicPr>
          <p:nvPr/>
        </p:nvPicPr>
        <p:blipFill>
          <a:blip r:embed="rId2"/>
          <a:stretch>
            <a:fillRect/>
          </a:stretch>
        </p:blipFill>
        <p:spPr>
          <a:xfrm>
            <a:off x="0" y="1330986"/>
            <a:ext cx="9144000" cy="4196028"/>
          </a:xfrm>
          <a:prstGeom prst="rect">
            <a:avLst/>
          </a:prstGeom>
        </p:spPr>
      </p:pic>
    </p:spTree>
    <p:extLst>
      <p:ext uri="{BB962C8B-B14F-4D97-AF65-F5344CB8AC3E}">
        <p14:creationId xmlns:p14="http://schemas.microsoft.com/office/powerpoint/2010/main" val="31881974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5D020B-3CE5-454B-BAF3-306F5255FCBD}"/>
              </a:ext>
            </a:extLst>
          </p:cNvPr>
          <p:cNvPicPr>
            <a:picLocks noChangeAspect="1"/>
          </p:cNvPicPr>
          <p:nvPr/>
        </p:nvPicPr>
        <p:blipFill>
          <a:blip r:embed="rId2"/>
          <a:stretch>
            <a:fillRect/>
          </a:stretch>
        </p:blipFill>
        <p:spPr>
          <a:xfrm>
            <a:off x="0" y="1312419"/>
            <a:ext cx="9144000" cy="4233161"/>
          </a:xfrm>
          <a:prstGeom prst="rect">
            <a:avLst/>
          </a:prstGeom>
        </p:spPr>
      </p:pic>
    </p:spTree>
    <p:extLst>
      <p:ext uri="{BB962C8B-B14F-4D97-AF65-F5344CB8AC3E}">
        <p14:creationId xmlns:p14="http://schemas.microsoft.com/office/powerpoint/2010/main" val="27213669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5867400"/>
          </a:xfrm>
          <a:solidFill>
            <a:schemeClr val="bg1"/>
          </a:solidFill>
        </p:spPr>
        <p:txBody>
          <a:bodyPr>
            <a:noAutofit/>
          </a:bodyPr>
          <a:lstStyle/>
          <a:p>
            <a:pPr algn="ctr">
              <a:buNone/>
            </a:pPr>
            <a:r>
              <a:rPr lang="en-US" sz="3200" dirty="0">
                <a:latin typeface="Papyrus"/>
                <a:cs typeface="Papyrus"/>
              </a:rPr>
              <a:t>example: basic macro for creating a plot</a:t>
            </a:r>
          </a:p>
          <a:p>
            <a:pPr>
              <a:buNone/>
            </a:pPr>
            <a:endParaRPr lang="en-US" sz="1800" dirty="0">
              <a:latin typeface="Courier"/>
              <a:cs typeface="Courier"/>
            </a:endParaRPr>
          </a:p>
          <a:p>
            <a:pPr>
              <a:buNone/>
            </a:pPr>
            <a:endParaRPr lang="en-US" sz="1800" dirty="0">
              <a:latin typeface="Courier"/>
              <a:cs typeface="Courier"/>
            </a:endParaRPr>
          </a:p>
          <a:p>
            <a:pPr>
              <a:buNone/>
            </a:pPr>
            <a:r>
              <a:rPr lang="en-US" sz="1800" dirty="0">
                <a:latin typeface="Courier"/>
                <a:cs typeface="Courier"/>
              </a:rPr>
              <a:t>%vim plot1.macro</a:t>
            </a:r>
          </a:p>
          <a:p>
            <a:pPr>
              <a:spcBef>
                <a:spcPts val="0"/>
              </a:spcBef>
              <a:buNone/>
            </a:pPr>
            <a:r>
              <a:rPr lang="en-US" sz="1800" dirty="0" err="1">
                <a:solidFill>
                  <a:srgbClr val="FF00FF"/>
                </a:solidFill>
                <a:latin typeface="Courier"/>
                <a:cs typeface="Courier"/>
              </a:rPr>
              <a:t>r</a:t>
            </a:r>
            <a:r>
              <a:rPr lang="en-US" sz="1800" dirty="0">
                <a:solidFill>
                  <a:srgbClr val="FF00FF"/>
                </a:solidFill>
                <a:latin typeface="Courier"/>
                <a:cs typeface="Courier"/>
              </a:rPr>
              <a:t> BJT.BHZ* BJT.BHN* BJT.BHE*</a:t>
            </a:r>
          </a:p>
          <a:p>
            <a:pPr>
              <a:spcBef>
                <a:spcPts val="0"/>
              </a:spcBef>
              <a:buNone/>
            </a:pPr>
            <a:r>
              <a:rPr lang="en-US" sz="1800" dirty="0" err="1">
                <a:solidFill>
                  <a:srgbClr val="FF00FF"/>
                </a:solidFill>
                <a:latin typeface="Courier"/>
                <a:cs typeface="Courier"/>
              </a:rPr>
              <a:t>xvport</a:t>
            </a:r>
            <a:r>
              <a:rPr lang="en-US" sz="1800" dirty="0">
                <a:solidFill>
                  <a:srgbClr val="FF00FF"/>
                </a:solidFill>
                <a:latin typeface="Courier"/>
                <a:cs typeface="Courier"/>
              </a:rPr>
              <a:t> 0.1 0.6</a:t>
            </a:r>
          </a:p>
          <a:p>
            <a:pPr>
              <a:spcBef>
                <a:spcPts val="0"/>
              </a:spcBef>
              <a:buNone/>
            </a:pPr>
            <a:r>
              <a:rPr lang="en-US" sz="1800" dirty="0" err="1">
                <a:solidFill>
                  <a:srgbClr val="FF00FF"/>
                </a:solidFill>
                <a:latin typeface="Courier"/>
                <a:cs typeface="Courier"/>
              </a:rPr>
              <a:t>qdp</a:t>
            </a:r>
            <a:r>
              <a:rPr lang="en-US" sz="1800" dirty="0">
                <a:solidFill>
                  <a:srgbClr val="FF00FF"/>
                </a:solidFill>
                <a:latin typeface="Courier"/>
                <a:cs typeface="Courier"/>
              </a:rPr>
              <a:t> off</a:t>
            </a:r>
          </a:p>
          <a:p>
            <a:pPr>
              <a:spcBef>
                <a:spcPts val="0"/>
              </a:spcBef>
              <a:buNone/>
            </a:pPr>
            <a:r>
              <a:rPr lang="en-US" sz="1800" dirty="0" err="1">
                <a:solidFill>
                  <a:srgbClr val="FF00FF"/>
                </a:solidFill>
                <a:latin typeface="Courier"/>
                <a:cs typeface="Courier"/>
              </a:rPr>
              <a:t>xlim</a:t>
            </a:r>
            <a:r>
              <a:rPr lang="en-US" sz="1800" dirty="0">
                <a:solidFill>
                  <a:srgbClr val="FF00FF"/>
                </a:solidFill>
                <a:latin typeface="Courier"/>
                <a:cs typeface="Courier"/>
              </a:rPr>
              <a:t> t1 -5 50</a:t>
            </a:r>
          </a:p>
          <a:p>
            <a:pPr>
              <a:spcBef>
                <a:spcPts val="0"/>
              </a:spcBef>
              <a:buNone/>
            </a:pPr>
            <a:r>
              <a:rPr lang="en-US" sz="1800" dirty="0">
                <a:solidFill>
                  <a:srgbClr val="FF00FF"/>
                </a:solidFill>
                <a:latin typeface="Courier"/>
                <a:cs typeface="Courier"/>
              </a:rPr>
              <a:t>title on "Sumatra Event 2/13/2005 1:22:09 at BJT”</a:t>
            </a:r>
          </a:p>
          <a:p>
            <a:pPr>
              <a:spcBef>
                <a:spcPts val="0"/>
              </a:spcBef>
              <a:buNone/>
            </a:pPr>
            <a:r>
              <a:rPr lang="en-US" sz="1800" dirty="0" err="1">
                <a:solidFill>
                  <a:srgbClr val="FF00FF"/>
                </a:solidFill>
                <a:latin typeface="Courier"/>
                <a:cs typeface="Courier"/>
              </a:rPr>
              <a:t>xlabel</a:t>
            </a:r>
            <a:r>
              <a:rPr lang="en-US" sz="1800" dirty="0">
                <a:solidFill>
                  <a:srgbClr val="FF00FF"/>
                </a:solidFill>
                <a:latin typeface="Courier"/>
                <a:cs typeface="Courier"/>
              </a:rPr>
              <a:t> on "Time, sec”</a:t>
            </a:r>
          </a:p>
          <a:p>
            <a:pPr>
              <a:spcBef>
                <a:spcPts val="0"/>
              </a:spcBef>
              <a:buNone/>
            </a:pPr>
            <a:r>
              <a:rPr lang="en-US" sz="1800" dirty="0" err="1">
                <a:solidFill>
                  <a:srgbClr val="FF00FF"/>
                </a:solidFill>
                <a:latin typeface="Courier"/>
                <a:cs typeface="Courier"/>
              </a:rPr>
              <a:t>ylabel</a:t>
            </a:r>
            <a:r>
              <a:rPr lang="en-US" sz="1800" dirty="0">
                <a:solidFill>
                  <a:srgbClr val="FF00FF"/>
                </a:solidFill>
                <a:latin typeface="Courier"/>
                <a:cs typeface="Courier"/>
              </a:rPr>
              <a:t> on "Digital Counts”</a:t>
            </a:r>
          </a:p>
          <a:p>
            <a:pPr>
              <a:spcBef>
                <a:spcPts val="0"/>
              </a:spcBef>
              <a:buNone/>
            </a:pPr>
            <a:r>
              <a:rPr lang="en-US" sz="1800" dirty="0" err="1">
                <a:solidFill>
                  <a:srgbClr val="FF00FF"/>
                </a:solidFill>
                <a:latin typeface="Courier"/>
                <a:cs typeface="Courier"/>
              </a:rPr>
              <a:t>bd</a:t>
            </a:r>
            <a:r>
              <a:rPr lang="en-US" sz="1800" dirty="0">
                <a:solidFill>
                  <a:srgbClr val="FF00FF"/>
                </a:solidFill>
                <a:latin typeface="Courier"/>
                <a:cs typeface="Courier"/>
              </a:rPr>
              <a:t> </a:t>
            </a:r>
            <a:r>
              <a:rPr lang="en-US" sz="1800" dirty="0" err="1">
                <a:solidFill>
                  <a:srgbClr val="FF00FF"/>
                </a:solidFill>
                <a:latin typeface="Courier"/>
                <a:cs typeface="Courier"/>
              </a:rPr>
              <a:t>sgf</a:t>
            </a:r>
            <a:endParaRPr lang="en-US" sz="1800" dirty="0">
              <a:solidFill>
                <a:srgbClr val="FF00FF"/>
              </a:solidFill>
              <a:latin typeface="Courier"/>
              <a:cs typeface="Courier"/>
            </a:endParaRPr>
          </a:p>
          <a:p>
            <a:pPr>
              <a:spcBef>
                <a:spcPts val="0"/>
              </a:spcBef>
              <a:buNone/>
            </a:pPr>
            <a:r>
              <a:rPr lang="en-US" sz="1800" dirty="0">
                <a:solidFill>
                  <a:srgbClr val="FF00FF"/>
                </a:solidFill>
                <a:latin typeface="Courier"/>
                <a:cs typeface="Courier"/>
              </a:rPr>
              <a:t>p1</a:t>
            </a:r>
          </a:p>
          <a:p>
            <a:pPr>
              <a:spcBef>
                <a:spcPts val="0"/>
              </a:spcBef>
              <a:buNone/>
            </a:pPr>
            <a:r>
              <a:rPr lang="en-US" sz="1800" dirty="0" err="1">
                <a:solidFill>
                  <a:srgbClr val="FF00FF"/>
                </a:solidFill>
                <a:latin typeface="Courier"/>
                <a:cs typeface="Courier"/>
              </a:rPr>
              <a:t>ed</a:t>
            </a:r>
            <a:r>
              <a:rPr lang="en-US" sz="1800" dirty="0">
                <a:solidFill>
                  <a:srgbClr val="FF00FF"/>
                </a:solidFill>
                <a:latin typeface="Courier"/>
                <a:cs typeface="Courier"/>
              </a:rPr>
              <a:t> </a:t>
            </a:r>
            <a:r>
              <a:rPr lang="en-US" sz="1800" dirty="0" err="1">
                <a:solidFill>
                  <a:srgbClr val="FF00FF"/>
                </a:solidFill>
                <a:latin typeface="Courier"/>
                <a:cs typeface="Courier"/>
              </a:rPr>
              <a:t>sgf</a:t>
            </a:r>
            <a:endParaRPr lang="en-US" sz="1800" dirty="0">
              <a:solidFill>
                <a:srgbClr val="FF00FF"/>
              </a:solidFill>
              <a:latin typeface="Courier"/>
              <a:cs typeface="Courier"/>
            </a:endParaRPr>
          </a:p>
          <a:p>
            <a:pPr>
              <a:spcBef>
                <a:spcPts val="0"/>
              </a:spcBef>
              <a:buNone/>
            </a:pPr>
            <a:r>
              <a:rPr lang="en-US" sz="1800" dirty="0" err="1">
                <a:solidFill>
                  <a:srgbClr val="FF00FF"/>
                </a:solidFill>
                <a:latin typeface="Courier"/>
                <a:cs typeface="Courier"/>
              </a:rPr>
              <a:t>sgftops</a:t>
            </a:r>
            <a:r>
              <a:rPr lang="en-US" sz="1800" dirty="0">
                <a:solidFill>
                  <a:srgbClr val="FF00FF"/>
                </a:solidFill>
                <a:latin typeface="Courier"/>
                <a:cs typeface="Courier"/>
              </a:rPr>
              <a:t> f001.sgf plot1.ps 1 </a:t>
            </a:r>
            <a:r>
              <a:rPr lang="en-US" sz="1800" dirty="0" err="1">
                <a:solidFill>
                  <a:srgbClr val="FF00FF"/>
                </a:solidFill>
                <a:latin typeface="Courier"/>
                <a:cs typeface="Courier"/>
              </a:rPr>
              <a:t>y</a:t>
            </a:r>
            <a:endParaRPr lang="en-US" sz="1800" dirty="0">
              <a:solidFill>
                <a:srgbClr val="FF00FF"/>
              </a:solidFill>
              <a:latin typeface="Papyrus"/>
              <a:cs typeface="Papyrus"/>
            </a:endParaRPr>
          </a:p>
        </p:txBody>
      </p:sp>
    </p:spTree>
    <p:extLst>
      <p:ext uri="{BB962C8B-B14F-4D97-AF65-F5344CB8AC3E}">
        <p14:creationId xmlns:p14="http://schemas.microsoft.com/office/powerpoint/2010/main" val="2422386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152400"/>
            <a:ext cx="9144000" cy="6647973"/>
          </a:xfrm>
          <a:prstGeom prst="rect">
            <a:avLst/>
          </a:prstGeom>
        </p:spPr>
        <p:txBody>
          <a:bodyPr wrap="square">
            <a:spAutoFit/>
          </a:bodyPr>
          <a:lstStyle/>
          <a:p>
            <a:pPr algn="ctr"/>
            <a:r>
              <a:rPr lang="en-US" sz="3200" dirty="0">
                <a:latin typeface="Courier"/>
                <a:cs typeface="Courier"/>
              </a:rPr>
              <a:t>SPE</a:t>
            </a:r>
            <a:r>
              <a:rPr lang="en-US" sz="3200" dirty="0">
                <a:latin typeface="Papyrus"/>
                <a:cs typeface="Papyrus"/>
              </a:rPr>
              <a:t> Commands</a:t>
            </a:r>
          </a:p>
          <a:p>
            <a:pPr algn="ctr"/>
            <a:endParaRPr lang="en-US" dirty="0">
              <a:latin typeface="Papyrus"/>
              <a:cs typeface="Papyrus"/>
            </a:endParaRPr>
          </a:p>
          <a:p>
            <a:pPr algn="ctr"/>
            <a:r>
              <a:rPr lang="en-US" sz="3200" dirty="0">
                <a:latin typeface="Courier"/>
                <a:cs typeface="Courier"/>
              </a:rPr>
              <a:t>COR :</a:t>
            </a:r>
            <a:r>
              <a:rPr lang="en-US" sz="3200" dirty="0">
                <a:latin typeface="Papyrus"/>
                <a:cs typeface="Papyrus"/>
              </a:rPr>
              <a:t> Computes the correlation function.</a:t>
            </a:r>
          </a:p>
          <a:p>
            <a:pPr algn="ctr"/>
            <a:endParaRPr lang="en-US" sz="3200" dirty="0">
              <a:latin typeface="Papyrus"/>
              <a:cs typeface="Papyrus"/>
            </a:endParaRPr>
          </a:p>
          <a:p>
            <a:pPr algn="ctr"/>
            <a:r>
              <a:rPr lang="en-US" sz="3200" dirty="0">
                <a:latin typeface="Courier"/>
                <a:cs typeface="Courier"/>
              </a:rPr>
              <a:t>MEM : </a:t>
            </a:r>
            <a:r>
              <a:rPr lang="en-US" sz="3200" dirty="0">
                <a:latin typeface="Papyrus"/>
                <a:cs typeface="Papyrus"/>
              </a:rPr>
              <a:t>Calculates the spectral estimate using Maximum Entropy Method.</a:t>
            </a:r>
          </a:p>
          <a:p>
            <a:pPr algn="ctr"/>
            <a:endParaRPr lang="en-US" sz="3200" dirty="0">
              <a:latin typeface="Papyrus"/>
              <a:cs typeface="Papyrus"/>
            </a:endParaRPr>
          </a:p>
          <a:p>
            <a:pPr algn="ctr"/>
            <a:r>
              <a:rPr lang="en-US" sz="3200" dirty="0">
                <a:latin typeface="Courier"/>
                <a:cs typeface="Courier"/>
              </a:rPr>
              <a:t>MLM : </a:t>
            </a:r>
            <a:r>
              <a:rPr lang="en-US" sz="3200" dirty="0">
                <a:latin typeface="Papyrus"/>
                <a:cs typeface="Papyrus"/>
              </a:rPr>
              <a:t>Calculates the spectral estimate using Maximum Likelihood Method.</a:t>
            </a:r>
          </a:p>
          <a:p>
            <a:pPr algn="ctr"/>
            <a:endParaRPr lang="en-US" sz="3200" dirty="0">
              <a:latin typeface="Papyrus"/>
              <a:cs typeface="Papyrus"/>
            </a:endParaRPr>
          </a:p>
          <a:p>
            <a:pPr algn="ctr"/>
            <a:r>
              <a:rPr lang="en-US" sz="3200" dirty="0">
                <a:latin typeface="Courier"/>
                <a:cs typeface="Courier"/>
              </a:rPr>
              <a:t>PDS : </a:t>
            </a:r>
            <a:r>
              <a:rPr lang="en-US" sz="3200" dirty="0">
                <a:latin typeface="Papyrus"/>
                <a:cs typeface="Papyrus"/>
              </a:rPr>
              <a:t>Calculates the spectral estimate using Power Density Spectra Method.</a:t>
            </a:r>
          </a:p>
          <a:p>
            <a:pPr algn="ctr"/>
            <a:endParaRPr lang="en-US" sz="3200" dirty="0">
              <a:latin typeface="Papyrus"/>
              <a:cs typeface="Papyrus"/>
            </a:endParaRPr>
          </a:p>
          <a:p>
            <a:pPr algn="ctr"/>
            <a:endParaRPr lang="en-US" sz="1200" dirty="0">
              <a:latin typeface="Papyrus"/>
              <a:cs typeface="Papyrus"/>
            </a:endParaRPr>
          </a:p>
          <a:p>
            <a:r>
              <a:rPr lang="en-US" sz="1200" dirty="0">
                <a:latin typeface="Papyrus"/>
                <a:cs typeface="Papyrus"/>
              </a:rPr>
              <a:t>http://</a:t>
            </a:r>
            <a:r>
              <a:rPr lang="en-US" sz="1200" dirty="0" err="1">
                <a:latin typeface="Papyrus"/>
                <a:cs typeface="Papyrus"/>
              </a:rPr>
              <a:t>www.iris.edu</a:t>
            </a:r>
            <a:r>
              <a:rPr lang="en-US" sz="1200" dirty="0">
                <a:latin typeface="Papyrus"/>
                <a:cs typeface="Papyrus"/>
              </a:rPr>
              <a:t>/software/sac/commands/</a:t>
            </a:r>
            <a:r>
              <a:rPr lang="en-US" sz="1200" dirty="0" err="1">
                <a:latin typeface="Papyrus"/>
                <a:cs typeface="Papyrus"/>
              </a:rPr>
              <a:t>spe.html</a:t>
            </a:r>
            <a:endParaRPr lang="en-US" sz="1200" dirty="0">
              <a:latin typeface="Papyrus"/>
              <a:cs typeface="Papyrus"/>
            </a:endParaRPr>
          </a:p>
        </p:txBody>
      </p:sp>
    </p:spTree>
    <p:extLst>
      <p:ext uri="{BB962C8B-B14F-4D97-AF65-F5344CB8AC3E}">
        <p14:creationId xmlns:p14="http://schemas.microsoft.com/office/powerpoint/2010/main" val="3808135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990600"/>
            <a:ext cx="9144000" cy="4893647"/>
          </a:xfrm>
          <a:prstGeom prst="rect">
            <a:avLst/>
          </a:prstGeom>
        </p:spPr>
        <p:txBody>
          <a:bodyPr wrap="square">
            <a:spAutoFit/>
          </a:bodyPr>
          <a:lstStyle/>
          <a:p>
            <a:pPr algn="ctr"/>
            <a:r>
              <a:rPr lang="en-US" sz="3200" dirty="0">
                <a:latin typeface="Courier"/>
                <a:cs typeface="Courier"/>
              </a:rPr>
              <a:t>SPE</a:t>
            </a:r>
            <a:r>
              <a:rPr lang="en-US" sz="3200" dirty="0">
                <a:latin typeface="Papyrus"/>
                <a:cs typeface="Papyrus"/>
              </a:rPr>
              <a:t> Commands</a:t>
            </a:r>
          </a:p>
          <a:p>
            <a:pPr algn="ctr"/>
            <a:endParaRPr lang="en-US" sz="3200" dirty="0">
              <a:latin typeface="Papyrus"/>
              <a:cs typeface="Papyrus"/>
            </a:endParaRPr>
          </a:p>
          <a:p>
            <a:pPr algn="ctr"/>
            <a:r>
              <a:rPr lang="en-US" sz="3200" dirty="0">
                <a:solidFill>
                  <a:srgbClr val="000000"/>
                </a:solidFill>
                <a:latin typeface="Courier"/>
                <a:cs typeface="Courier"/>
              </a:rPr>
              <a:t>PLOTCOR : </a:t>
            </a:r>
            <a:r>
              <a:rPr lang="en-US" sz="3200" dirty="0">
                <a:latin typeface="Papyrus"/>
                <a:cs typeface="Papyrus"/>
              </a:rPr>
              <a:t>Plots the correlation function.</a:t>
            </a:r>
          </a:p>
          <a:p>
            <a:pPr algn="ctr"/>
            <a:endParaRPr lang="en-US" sz="3200" dirty="0">
              <a:latin typeface="Papyrus"/>
              <a:cs typeface="Papyrus"/>
            </a:endParaRPr>
          </a:p>
          <a:p>
            <a:pPr algn="ctr"/>
            <a:r>
              <a:rPr lang="en-US" sz="3200" dirty="0">
                <a:latin typeface="Courier"/>
                <a:cs typeface="Courier"/>
              </a:rPr>
              <a:t>PLOTPE : </a:t>
            </a:r>
            <a:r>
              <a:rPr lang="en-US" sz="3200" dirty="0">
                <a:latin typeface="Papyrus"/>
                <a:cs typeface="Papyrus"/>
              </a:rPr>
              <a:t>Plots the RMS prediction error function.</a:t>
            </a:r>
          </a:p>
          <a:p>
            <a:pPr algn="ctr"/>
            <a:endParaRPr lang="en-US" sz="3200" dirty="0">
              <a:latin typeface="Papyrus"/>
              <a:cs typeface="Papyrus"/>
            </a:endParaRPr>
          </a:p>
          <a:p>
            <a:pPr algn="ctr"/>
            <a:r>
              <a:rPr lang="en-US" sz="3200" dirty="0">
                <a:latin typeface="Courier"/>
                <a:cs typeface="Courier"/>
              </a:rPr>
              <a:t>PLOTSPE : </a:t>
            </a:r>
            <a:r>
              <a:rPr lang="en-US" sz="3200" dirty="0">
                <a:latin typeface="Papyrus"/>
                <a:cs typeface="Papyrus"/>
              </a:rPr>
              <a:t>Plots the spectral estimate.</a:t>
            </a:r>
          </a:p>
          <a:p>
            <a:pPr algn="ctr"/>
            <a:endParaRPr lang="en-US" sz="3200" dirty="0">
              <a:latin typeface="Papyrus"/>
              <a:cs typeface="Papyrus"/>
            </a:endParaRPr>
          </a:p>
          <a:p>
            <a:pPr algn="ctr"/>
            <a:endParaRPr lang="en-US" sz="1200" dirty="0">
              <a:latin typeface="Papyrus"/>
              <a:cs typeface="Papyrus"/>
            </a:endParaRPr>
          </a:p>
          <a:p>
            <a:r>
              <a:rPr lang="en-US" sz="1200" dirty="0">
                <a:latin typeface="Papyrus"/>
                <a:cs typeface="Papyrus"/>
              </a:rPr>
              <a:t>http://</a:t>
            </a:r>
            <a:r>
              <a:rPr lang="en-US" sz="1200" dirty="0" err="1">
                <a:latin typeface="Papyrus"/>
                <a:cs typeface="Papyrus"/>
              </a:rPr>
              <a:t>www.iris.edu</a:t>
            </a:r>
            <a:r>
              <a:rPr lang="en-US" sz="1200" dirty="0">
                <a:latin typeface="Papyrus"/>
                <a:cs typeface="Papyrus"/>
              </a:rPr>
              <a:t>/software/sac/commands/</a:t>
            </a:r>
            <a:r>
              <a:rPr lang="en-US" sz="1200" dirty="0" err="1">
                <a:latin typeface="Papyrus"/>
                <a:cs typeface="Papyrus"/>
              </a:rPr>
              <a:t>spe.html</a:t>
            </a:r>
            <a:endParaRPr lang="en-US" sz="1200" dirty="0">
              <a:latin typeface="Papyrus"/>
              <a:cs typeface="Papyrus"/>
            </a:endParaRPr>
          </a:p>
        </p:txBody>
      </p:sp>
    </p:spTree>
    <p:extLst>
      <p:ext uri="{BB962C8B-B14F-4D97-AF65-F5344CB8AC3E}">
        <p14:creationId xmlns:p14="http://schemas.microsoft.com/office/powerpoint/2010/main" val="1202100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457200"/>
            <a:ext cx="9144000" cy="5878532"/>
          </a:xfrm>
          <a:prstGeom prst="rect">
            <a:avLst/>
          </a:prstGeom>
        </p:spPr>
        <p:txBody>
          <a:bodyPr wrap="square">
            <a:spAutoFit/>
          </a:bodyPr>
          <a:lstStyle/>
          <a:p>
            <a:pPr algn="ctr"/>
            <a:r>
              <a:rPr lang="en-US" sz="3200" dirty="0">
                <a:latin typeface="Courier"/>
                <a:cs typeface="Courier"/>
              </a:rPr>
              <a:t>SPE</a:t>
            </a:r>
            <a:r>
              <a:rPr lang="en-US" sz="3200" dirty="0">
                <a:latin typeface="Papyrus"/>
                <a:cs typeface="Papyrus"/>
              </a:rPr>
              <a:t> Commands</a:t>
            </a:r>
          </a:p>
          <a:p>
            <a:pPr algn="ctr"/>
            <a:endParaRPr lang="en-US" sz="3200" dirty="0">
              <a:latin typeface="Papyrus"/>
              <a:cs typeface="Papyrus"/>
            </a:endParaRPr>
          </a:p>
          <a:p>
            <a:pPr algn="ctr"/>
            <a:r>
              <a:rPr lang="en-US" sz="3200" dirty="0">
                <a:latin typeface="Papyrus"/>
                <a:cs typeface="Papyrus"/>
              </a:rPr>
              <a:t> </a:t>
            </a:r>
            <a:r>
              <a:rPr lang="en-US" sz="3200" dirty="0">
                <a:latin typeface="Courier"/>
                <a:cs typeface="Courier"/>
              </a:rPr>
              <a:t>READ :</a:t>
            </a:r>
            <a:r>
              <a:rPr lang="en-US" sz="3200" dirty="0">
                <a:latin typeface="Papyrus"/>
                <a:cs typeface="Papyrus"/>
              </a:rPr>
              <a:t> within </a:t>
            </a:r>
            <a:r>
              <a:rPr lang="en-US" sz="3200" dirty="0">
                <a:latin typeface="Courier"/>
                <a:cs typeface="Courier"/>
              </a:rPr>
              <a:t>SPE</a:t>
            </a:r>
            <a:r>
              <a:rPr lang="en-US" sz="3200" dirty="0">
                <a:latin typeface="Papyrus"/>
                <a:cs typeface="Papyrus"/>
              </a:rPr>
              <a:t> works the same as in the main </a:t>
            </a:r>
            <a:r>
              <a:rPr lang="en-US" sz="3200" dirty="0">
                <a:latin typeface="Courier"/>
                <a:cs typeface="Courier"/>
              </a:rPr>
              <a:t>SAC</a:t>
            </a:r>
            <a:r>
              <a:rPr lang="en-US" sz="3200" dirty="0">
                <a:latin typeface="Papyrus"/>
                <a:cs typeface="Papyrus"/>
              </a:rPr>
              <a:t> program with two exceptions.</a:t>
            </a:r>
          </a:p>
          <a:p>
            <a:pPr algn="ctr"/>
            <a:endParaRPr lang="en-US" sz="3200" dirty="0">
              <a:latin typeface="Papyrus"/>
              <a:cs typeface="Papyrus"/>
            </a:endParaRPr>
          </a:p>
          <a:p>
            <a:pPr algn="ctr"/>
            <a:r>
              <a:rPr lang="en-US" sz="3200" dirty="0">
                <a:latin typeface="Papyrus"/>
                <a:cs typeface="Papyrus"/>
              </a:rPr>
              <a:t>First, only ONE file may be read in while in </a:t>
            </a:r>
            <a:r>
              <a:rPr lang="en-US" sz="3200" dirty="0">
                <a:latin typeface="Courier"/>
                <a:cs typeface="Courier"/>
              </a:rPr>
              <a:t>SPE</a:t>
            </a:r>
            <a:r>
              <a:rPr lang="en-US" sz="3200" dirty="0">
                <a:latin typeface="Papyrus"/>
                <a:cs typeface="Papyrus"/>
              </a:rPr>
              <a:t>. </a:t>
            </a:r>
          </a:p>
          <a:p>
            <a:pPr algn="ctr"/>
            <a:endParaRPr lang="en-US" sz="3200" dirty="0">
              <a:latin typeface="Papyrus"/>
              <a:cs typeface="Papyrus"/>
            </a:endParaRPr>
          </a:p>
          <a:p>
            <a:pPr algn="ctr"/>
            <a:r>
              <a:rPr lang="en-US" sz="3200" dirty="0">
                <a:latin typeface="Papyrus"/>
                <a:cs typeface="Papyrus"/>
              </a:rPr>
              <a:t>Second, executing this command deletes any correlation function or spectral estimate that may already have been computed.</a:t>
            </a:r>
          </a:p>
          <a:p>
            <a:endParaRPr lang="en-US" sz="3200" dirty="0">
              <a:latin typeface="Papyrus"/>
              <a:cs typeface="Papyrus"/>
            </a:endParaRPr>
          </a:p>
          <a:p>
            <a:pPr algn="ctr"/>
            <a:endParaRPr lang="en-US" sz="1200" dirty="0">
              <a:latin typeface="Papyrus"/>
              <a:cs typeface="Papyrus"/>
            </a:endParaRPr>
          </a:p>
          <a:p>
            <a:r>
              <a:rPr lang="en-US" sz="1200" dirty="0">
                <a:latin typeface="Papyrus"/>
                <a:cs typeface="Papyrus"/>
              </a:rPr>
              <a:t>http://</a:t>
            </a:r>
            <a:r>
              <a:rPr lang="en-US" sz="1200" dirty="0" err="1">
                <a:latin typeface="Papyrus"/>
                <a:cs typeface="Papyrus"/>
              </a:rPr>
              <a:t>www.iris.edu</a:t>
            </a:r>
            <a:r>
              <a:rPr lang="en-US" sz="1200" dirty="0">
                <a:latin typeface="Papyrus"/>
                <a:cs typeface="Papyrus"/>
              </a:rPr>
              <a:t>/software/sac/commands/</a:t>
            </a:r>
            <a:r>
              <a:rPr lang="en-US" sz="1200" dirty="0" err="1">
                <a:latin typeface="Papyrus"/>
                <a:cs typeface="Papyrus"/>
              </a:rPr>
              <a:t>spe.html</a:t>
            </a:r>
            <a:endParaRPr lang="en-US" sz="1200" dirty="0">
              <a:latin typeface="Papyrus"/>
              <a:cs typeface="Papyrus"/>
            </a:endParaRPr>
          </a:p>
        </p:txBody>
      </p:sp>
    </p:spTree>
    <p:extLst>
      <p:ext uri="{BB962C8B-B14F-4D97-AF65-F5344CB8AC3E}">
        <p14:creationId xmlns:p14="http://schemas.microsoft.com/office/powerpoint/2010/main" val="29461351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40565</TotalTime>
  <Words>4772</Words>
  <Application>Microsoft Macintosh PowerPoint</Application>
  <PresentationFormat>On-screen Show (4:3)</PresentationFormat>
  <Paragraphs>666</Paragraphs>
  <Slides>67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Arial</vt:lpstr>
      <vt:lpstr>Calibri</vt:lpstr>
      <vt:lpstr>Courier</vt:lpstr>
      <vt:lpstr>News Gothic MT</vt:lpstr>
      <vt:lpstr>Papyrus</vt:lpstr>
      <vt:lpstr>Wingdings 2</vt:lpstr>
      <vt:lpstr>Breeze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CERI</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analysis in geophysics</dc:title>
  <dc:subject/>
  <dc:creator>Robert Smalley</dc:creator>
  <cp:keywords/>
  <dc:description/>
  <cp:lastModifiedBy>Robert Smalley Jr (rsmalley)</cp:lastModifiedBy>
  <cp:revision>1427</cp:revision>
  <dcterms:created xsi:type="dcterms:W3CDTF">2009-11-03T17:16:18Z</dcterms:created>
  <dcterms:modified xsi:type="dcterms:W3CDTF">2019-11-14T22:53:58Z</dcterms:modified>
  <cp:category/>
</cp:coreProperties>
</file>