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59"/>
  </p:notesMasterIdLst>
  <p:sldIdLst>
    <p:sldId id="1210" r:id="rId2"/>
    <p:sldId id="1339" r:id="rId3"/>
    <p:sldId id="1212" r:id="rId4"/>
    <p:sldId id="1213" r:id="rId5"/>
    <p:sldId id="1214" r:id="rId6"/>
    <p:sldId id="1215" r:id="rId7"/>
    <p:sldId id="1211" r:id="rId8"/>
    <p:sldId id="1216" r:id="rId9"/>
    <p:sldId id="1217" r:id="rId10"/>
    <p:sldId id="1218" r:id="rId11"/>
    <p:sldId id="1219" r:id="rId12"/>
    <p:sldId id="1220" r:id="rId13"/>
    <p:sldId id="1221" r:id="rId14"/>
    <p:sldId id="1222" r:id="rId15"/>
    <p:sldId id="1331" r:id="rId16"/>
    <p:sldId id="1332" r:id="rId17"/>
    <p:sldId id="1333" r:id="rId18"/>
    <p:sldId id="1334" r:id="rId19"/>
    <p:sldId id="1335" r:id="rId20"/>
    <p:sldId id="1336" r:id="rId21"/>
    <p:sldId id="1337" r:id="rId22"/>
    <p:sldId id="1338" r:id="rId23"/>
    <p:sldId id="1340" r:id="rId24"/>
    <p:sldId id="1341" r:id="rId25"/>
    <p:sldId id="1342" r:id="rId26"/>
    <p:sldId id="1448" r:id="rId27"/>
    <p:sldId id="1343" r:id="rId28"/>
    <p:sldId id="1345" r:id="rId29"/>
    <p:sldId id="1346" r:id="rId30"/>
    <p:sldId id="1401" r:id="rId31"/>
    <p:sldId id="1402" r:id="rId32"/>
    <p:sldId id="1347" r:id="rId33"/>
    <p:sldId id="1348" r:id="rId34"/>
    <p:sldId id="1349" r:id="rId35"/>
    <p:sldId id="1350" r:id="rId36"/>
    <p:sldId id="1355" r:id="rId37"/>
    <p:sldId id="1356" r:id="rId38"/>
    <p:sldId id="1357" r:id="rId39"/>
    <p:sldId id="1351" r:id="rId40"/>
    <p:sldId id="1352" r:id="rId41"/>
    <p:sldId id="1447" r:id="rId42"/>
    <p:sldId id="1405" r:id="rId43"/>
    <p:sldId id="1353" r:id="rId44"/>
    <p:sldId id="1413" r:id="rId45"/>
    <p:sldId id="1449" r:id="rId46"/>
    <p:sldId id="1450" r:id="rId47"/>
    <p:sldId id="1451" r:id="rId48"/>
    <p:sldId id="1446" r:id="rId49"/>
    <p:sldId id="1440" r:id="rId50"/>
    <p:sldId id="1452" r:id="rId51"/>
    <p:sldId id="1453" r:id="rId52"/>
    <p:sldId id="1441" r:id="rId53"/>
    <p:sldId id="1442" r:id="rId54"/>
    <p:sldId id="1443" r:id="rId55"/>
    <p:sldId id="1415" r:id="rId56"/>
    <p:sldId id="1416" r:id="rId57"/>
    <p:sldId id="1454" r:id="rId5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8" autoAdjust="0"/>
    <p:restoredTop sz="88640" autoAdjust="0"/>
  </p:normalViewPr>
  <p:slideViewPr>
    <p:cSldViewPr snapToGrid="0">
      <p:cViewPr varScale="1">
        <p:scale>
          <a:sx n="102" d="100"/>
          <a:sy n="102" d="100"/>
        </p:scale>
        <p:origin x="1648" y="176"/>
      </p:cViewPr>
      <p:guideLst>
        <p:guide orient="horz" pos="2160"/>
        <p:guide pos="2880"/>
      </p:guideLst>
    </p:cSldViewPr>
  </p:slideViewPr>
  <p:notesTextViewPr>
    <p:cViewPr>
      <p:scale>
        <a:sx n="100" d="100"/>
        <a:sy n="100" d="100"/>
      </p:scale>
      <p:origin x="0" y="0"/>
    </p:cViewPr>
  </p:notesTextViewPr>
  <p:sorterViewPr>
    <p:cViewPr>
      <p:scale>
        <a:sx n="135" d="100"/>
        <a:sy n="135" d="100"/>
      </p:scale>
      <p:origin x="0" y="5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9A376A6-D3E5-4E07-B3F0-626681344BD3}" type="datetimeFigureOut">
              <a:rPr lang="en-US"/>
              <a:pPr>
                <a:defRPr/>
              </a:pPr>
              <a:t>12/1/19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34F01EE-C443-44D3-9EAE-71CAC902D267}" type="slidenum">
              <a:rPr lang="en-US"/>
              <a:pPr>
                <a:defRPr/>
              </a:pPr>
              <a:t>‹#›</a:t>
            </a:fld>
            <a:endParaRPr lang="en-US"/>
          </a:p>
        </p:txBody>
      </p:sp>
    </p:spTree>
    <p:extLst>
      <p:ext uri="{BB962C8B-B14F-4D97-AF65-F5344CB8AC3E}">
        <p14:creationId xmlns:p14="http://schemas.microsoft.com/office/powerpoint/2010/main" val="62246101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r>
              <a:rPr lang="en-US" dirty="0" err="1"/>
              <a:t>Retiina</a:t>
            </a:r>
            <a:r>
              <a:rPr lang="en-US" dirty="0"/>
              <a:t> display – 220 pixels/inch</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66270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368388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12</a:t>
            </a:fld>
            <a:endParaRPr lang="en-US" dirty="0"/>
          </a:p>
        </p:txBody>
      </p:sp>
    </p:spTree>
    <p:extLst>
      <p:ext uri="{BB962C8B-B14F-4D97-AF65-F5344CB8AC3E}">
        <p14:creationId xmlns:p14="http://schemas.microsoft.com/office/powerpoint/2010/main" val="91212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157882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98706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have made this plot</a:t>
            </a:r>
            <a:r>
              <a:rPr lang="en-US" baseline="0" dirty="0"/>
              <a:t> initially – either on the 401X or here by drawing 2000 vertical lines between the high and low point of each 39 samples  - as I did for </a:t>
            </a:r>
            <a:r>
              <a:rPr lang="en-US" baseline="0" dirty="0" err="1"/>
              <a:t>Masscomp</a:t>
            </a:r>
            <a:endParaRPr lang="en-US" baseline="0" dirty="0"/>
          </a:p>
          <a:p>
            <a:r>
              <a:rPr lang="en-US" baseline="0" dirty="0"/>
              <a:t>Here drawing all 4 million points, but much of the time is going up and down at same x position.</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21</a:t>
            </a:fld>
            <a:endParaRPr lang="en-US"/>
          </a:p>
        </p:txBody>
      </p:sp>
    </p:spTree>
    <p:extLst>
      <p:ext uri="{BB962C8B-B14F-4D97-AF65-F5344CB8AC3E}">
        <p14:creationId xmlns:p14="http://schemas.microsoft.com/office/powerpoint/2010/main" val="221437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Clobber is </a:t>
            </a:r>
            <a:r>
              <a:rPr lang="en-US" dirty="0" err="1"/>
              <a:t>unix</a:t>
            </a:r>
            <a:r>
              <a:rPr lang="en-US" dirty="0"/>
              <a:t> speak for delete/erase</a:t>
            </a:r>
            <a:r>
              <a:rPr lang="en-US"/>
              <a:t>/ especially </a:t>
            </a:r>
            <a:r>
              <a:rPr lang="en-US" dirty="0"/>
              <a:t>if you don’t really want to do it</a:t>
            </a:r>
            <a:r>
              <a:rPr lang="en-US" baseline="0" dirty="0"/>
              <a:t> (but told the computer to do it).</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24</a:t>
            </a:fld>
            <a:endParaRPr lang="en-US"/>
          </a:p>
        </p:txBody>
      </p:sp>
    </p:spTree>
    <p:extLst>
      <p:ext uri="{BB962C8B-B14F-4D97-AF65-F5344CB8AC3E}">
        <p14:creationId xmlns:p14="http://schemas.microsoft.com/office/powerpoint/2010/main" val="370406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reads things</a:t>
            </a:r>
            <a:r>
              <a:rPr lang="en-US" baseline="0" dirty="0"/>
              <a:t> it recognizes as sac files, tries and complains about others.</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26</a:t>
            </a:fld>
            <a:endParaRPr lang="en-US"/>
          </a:p>
        </p:txBody>
      </p:sp>
    </p:spTree>
    <p:extLst>
      <p:ext uri="{BB962C8B-B14F-4D97-AF65-F5344CB8AC3E}">
        <p14:creationId xmlns:p14="http://schemas.microsoft.com/office/powerpoint/2010/main" val="268748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28</a:t>
            </a:fld>
            <a:endParaRPr lang="en-US"/>
          </a:p>
        </p:txBody>
      </p:sp>
    </p:spTree>
    <p:extLst>
      <p:ext uri="{BB962C8B-B14F-4D97-AF65-F5344CB8AC3E}">
        <p14:creationId xmlns:p14="http://schemas.microsoft.com/office/powerpoint/2010/main" val="93209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a:t>
            </a:r>
            <a:r>
              <a:rPr lang="en-US" baseline="0" dirty="0"/>
              <a:t> is one or all – you can't do in groups of three, etc.</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29</a:t>
            </a:fld>
            <a:endParaRPr lang="en-US"/>
          </a:p>
        </p:txBody>
      </p:sp>
    </p:spTree>
    <p:extLst>
      <p:ext uri="{BB962C8B-B14F-4D97-AF65-F5344CB8AC3E}">
        <p14:creationId xmlns:p14="http://schemas.microsoft.com/office/powerpoint/2010/main" val="148501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r>
              <a:rPr lang="en-US" dirty="0" err="1"/>
              <a:t>Retiina</a:t>
            </a:r>
            <a:r>
              <a:rPr lang="en-US" dirty="0"/>
              <a:t> display – 220 pixels/inch</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13345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30</a:t>
            </a:fld>
            <a:endParaRPr lang="en-US"/>
          </a:p>
        </p:txBody>
      </p:sp>
    </p:spTree>
    <p:extLst>
      <p:ext uri="{BB962C8B-B14F-4D97-AF65-F5344CB8AC3E}">
        <p14:creationId xmlns:p14="http://schemas.microsoft.com/office/powerpoint/2010/main" val="113476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labels to </a:t>
            </a:r>
            <a:r>
              <a:rPr lang="en-US" dirty="0" err="1"/>
              <a:t>rh</a:t>
            </a:r>
            <a:r>
              <a:rPr lang="en-US" dirty="0"/>
              <a:t> side of each trace – site name, component, date</a:t>
            </a:r>
            <a:r>
              <a:rPr lang="en-US" baseline="0" dirty="0"/>
              <a:t> and start time (could not read on last one, too small)</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31</a:t>
            </a:fld>
            <a:endParaRPr lang="en-US"/>
          </a:p>
        </p:txBody>
      </p:sp>
    </p:spTree>
    <p:extLst>
      <p:ext uri="{BB962C8B-B14F-4D97-AF65-F5344CB8AC3E}">
        <p14:creationId xmlns:p14="http://schemas.microsoft.com/office/powerpoint/2010/main" val="4108660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they</a:t>
            </a:r>
            <a:r>
              <a:rPr lang="en-US" baseline="0" dirty="0"/>
              <a:t> all have the same reference time in memory. The reference time is the latest of the traces in memory.</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32</a:t>
            </a:fld>
            <a:endParaRPr lang="en-US"/>
          </a:p>
        </p:txBody>
      </p:sp>
    </p:spTree>
    <p:extLst>
      <p:ext uri="{BB962C8B-B14F-4D97-AF65-F5344CB8AC3E}">
        <p14:creationId xmlns:p14="http://schemas.microsoft.com/office/powerpoint/2010/main" val="2068833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a:t>
            </a:r>
            <a:r>
              <a:rPr lang="en-US" baseline="0" dirty="0"/>
              <a:t> have read in 100 files you have to &lt;CR&gt; a whole lot!</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35</a:t>
            </a:fld>
            <a:endParaRPr lang="en-US"/>
          </a:p>
        </p:txBody>
      </p:sp>
    </p:spTree>
    <p:extLst>
      <p:ext uri="{BB962C8B-B14F-4D97-AF65-F5344CB8AC3E}">
        <p14:creationId xmlns:p14="http://schemas.microsoft.com/office/powerpoint/2010/main" val="1513695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old days data did not come with anything in the header but the bare minimum of essential metadata - start time, sample rate, length/number points/end time, station name, station location (</a:t>
            </a:r>
            <a:r>
              <a:rPr lang="en-US" baseline="0" dirty="0" err="1"/>
              <a:t>lat</a:t>
            </a:r>
            <a:r>
              <a:rPr lang="en-US" baseline="0" dirty="0"/>
              <a:t>, </a:t>
            </a:r>
            <a:r>
              <a:rPr lang="en-US" baseline="0" dirty="0" err="1"/>
              <a:t>lon</a:t>
            </a:r>
            <a:r>
              <a:rPr lang="en-US" baseline="0" dirty="0"/>
              <a:t>, </a:t>
            </a:r>
            <a:r>
              <a:rPr lang="en-US" baseline="0" dirty="0" err="1"/>
              <a:t>ht</a:t>
            </a:r>
            <a:r>
              <a:rPr lang="en-US" baseline="0" dirty="0"/>
              <a:t>), sensor orientation (</a:t>
            </a:r>
            <a:r>
              <a:rPr lang="en-US" baseline="0" dirty="0" err="1"/>
              <a:t>az</a:t>
            </a:r>
            <a:r>
              <a:rPr lang="en-US" baseline="0" dirty="0"/>
              <a:t>, and angle from vertical – should also state direction of tilt but typically don</a:t>
            </a:r>
            <a:r>
              <a:rPr lang="fr-FR" baseline="0" dirty="0"/>
              <a:t>'</a:t>
            </a:r>
            <a:r>
              <a:rPr lang="en-US" baseline="0" dirty="0"/>
              <a:t>t.</a:t>
            </a:r>
          </a:p>
          <a:p>
            <a:r>
              <a:rPr lang="en-US" baseline="0" dirty="0"/>
              <a:t>If has an earthquake you can put in </a:t>
            </a:r>
            <a:r>
              <a:rPr lang="en-US" baseline="0" dirty="0" err="1"/>
              <a:t>eq</a:t>
            </a:r>
            <a:r>
              <a:rPr lang="en-US" baseline="0" dirty="0"/>
              <a:t> location. In old days had to put in </a:t>
            </a:r>
            <a:r>
              <a:rPr lang="en-US" baseline="0" dirty="0" err="1"/>
              <a:t>az</a:t>
            </a:r>
            <a:r>
              <a:rPr lang="en-US" baseline="0" dirty="0"/>
              <a:t>, </a:t>
            </a:r>
            <a:r>
              <a:rPr lang="en-US" baseline="0" dirty="0" err="1"/>
              <a:t>baz</a:t>
            </a:r>
            <a:r>
              <a:rPr lang="en-US" baseline="0" dirty="0"/>
              <a:t>, delta and km. This calculated and put in automatically now (if have </a:t>
            </a:r>
            <a:r>
              <a:rPr lang="en-US" baseline="0" dirty="0" err="1"/>
              <a:t>locn</a:t>
            </a:r>
            <a:r>
              <a:rPr lang="en-US" baseline="0" dirty="0"/>
              <a:t> of both </a:t>
            </a:r>
            <a:r>
              <a:rPr lang="en-US" baseline="0" dirty="0" err="1"/>
              <a:t>eq</a:t>
            </a:r>
            <a:r>
              <a:rPr lang="en-US" baseline="0" dirty="0"/>
              <a:t> and </a:t>
            </a:r>
            <a:r>
              <a:rPr lang="en-US" baseline="0" dirty="0" err="1"/>
              <a:t>stn</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38</a:t>
            </a:fld>
            <a:endParaRPr lang="en-US"/>
          </a:p>
        </p:txBody>
      </p:sp>
    </p:spTree>
    <p:extLst>
      <p:ext uri="{BB962C8B-B14F-4D97-AF65-F5344CB8AC3E}">
        <p14:creationId xmlns:p14="http://schemas.microsoft.com/office/powerpoint/2010/main" val="264362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days of "small"</a:t>
            </a:r>
            <a:r>
              <a:rPr lang="en-US" baseline="0" dirty="0"/>
              <a:t> computers. This is ridiculous now.</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40</a:t>
            </a:fld>
            <a:endParaRPr lang="en-US"/>
          </a:p>
        </p:txBody>
      </p:sp>
    </p:spTree>
    <p:extLst>
      <p:ext uri="{BB962C8B-B14F-4D97-AF65-F5344CB8AC3E}">
        <p14:creationId xmlns:p14="http://schemas.microsoft.com/office/powerpoint/2010/main" val="2084560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t1</a:t>
            </a:r>
            <a:r>
              <a:rPr lang="en-US" baseline="0" dirty="0"/>
              <a:t> is the time stored in header element t1</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41</a:t>
            </a:fld>
            <a:endParaRPr lang="en-US"/>
          </a:p>
        </p:txBody>
      </p:sp>
    </p:spTree>
    <p:extLst>
      <p:ext uri="{BB962C8B-B14F-4D97-AF65-F5344CB8AC3E}">
        <p14:creationId xmlns:p14="http://schemas.microsoft.com/office/powerpoint/2010/main" val="1975966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days of "small"</a:t>
            </a:r>
            <a:r>
              <a:rPr lang="en-US" baseline="0" dirty="0"/>
              <a:t> computers. This is ridiculous now.</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42</a:t>
            </a:fld>
            <a:endParaRPr lang="en-US"/>
          </a:p>
        </p:txBody>
      </p:sp>
    </p:spTree>
    <p:extLst>
      <p:ext uri="{BB962C8B-B14F-4D97-AF65-F5344CB8AC3E}">
        <p14:creationId xmlns:p14="http://schemas.microsoft.com/office/powerpoint/2010/main" val="91286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 longer have copies of these files before synchronization – so can’t do here.</a:t>
            </a:r>
          </a:p>
        </p:txBody>
      </p:sp>
      <p:sp>
        <p:nvSpPr>
          <p:cNvPr id="4" name="Slide Number Placeholder 3"/>
          <p:cNvSpPr>
            <a:spLocks noGrp="1"/>
          </p:cNvSpPr>
          <p:nvPr>
            <p:ph type="sldNum" sz="quarter" idx="5"/>
          </p:nvPr>
        </p:nvSpPr>
        <p:spPr/>
        <p:txBody>
          <a:bodyPr/>
          <a:lstStyle/>
          <a:p>
            <a:pPr>
              <a:defRPr/>
            </a:pPr>
            <a:fld id="{634F01EE-C443-44D3-9EAE-71CAC902D267}" type="slidenum">
              <a:rPr lang="en-US" smtClean="0"/>
              <a:pPr>
                <a:defRPr/>
              </a:pPr>
              <a:t>43</a:t>
            </a:fld>
            <a:endParaRPr lang="en-US"/>
          </a:p>
        </p:txBody>
      </p:sp>
    </p:spTree>
    <p:extLst>
      <p:ext uri="{BB962C8B-B14F-4D97-AF65-F5344CB8AC3E}">
        <p14:creationId xmlns:p14="http://schemas.microsoft.com/office/powerpoint/2010/main" val="1772478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generated a time series with an impulse</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44</a:t>
            </a:fld>
            <a:endParaRPr lang="en-US"/>
          </a:p>
        </p:txBody>
      </p:sp>
    </p:spTree>
    <p:extLst>
      <p:ext uri="{BB962C8B-B14F-4D97-AF65-F5344CB8AC3E}">
        <p14:creationId xmlns:p14="http://schemas.microsoft.com/office/powerpoint/2010/main" val="142471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l"/>
            <a:endParaRPr lang="en-US" sz="1200" dirty="0">
              <a:latin typeface="Papyrus"/>
              <a:cs typeface="Papyrus"/>
            </a:endParaRP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3193891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has time specs, not using defaults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45</a:t>
            </a:fld>
            <a:endParaRPr lang="en-US"/>
          </a:p>
        </p:txBody>
      </p:sp>
    </p:spTree>
    <p:extLst>
      <p:ext uri="{BB962C8B-B14F-4D97-AF65-F5344CB8AC3E}">
        <p14:creationId xmlns:p14="http://schemas.microsoft.com/office/powerpoint/2010/main" val="2346727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has time specs, not using defaults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46</a:t>
            </a:fld>
            <a:endParaRPr lang="en-US"/>
          </a:p>
        </p:txBody>
      </p:sp>
    </p:spTree>
    <p:extLst>
      <p:ext uri="{BB962C8B-B14F-4D97-AF65-F5344CB8AC3E}">
        <p14:creationId xmlns:p14="http://schemas.microsoft.com/office/powerpoint/2010/main" val="217146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do good (any) job on labeling axis with function – x axis is point number.</a:t>
            </a:r>
          </a:p>
          <a:p>
            <a:r>
              <a:rPr lang="en-US" dirty="0" err="1"/>
              <a:t>qdp</a:t>
            </a:r>
            <a:r>
              <a:rPr lang="en-US" dirty="0"/>
              <a:t> off to stop it from decimating by 2 (.ge.1000 points)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47</a:t>
            </a:fld>
            <a:endParaRPr lang="en-US"/>
          </a:p>
        </p:txBody>
      </p:sp>
    </p:spTree>
    <p:extLst>
      <p:ext uri="{BB962C8B-B14F-4D97-AF65-F5344CB8AC3E}">
        <p14:creationId xmlns:p14="http://schemas.microsoft.com/office/powerpoint/2010/main" val="2895831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now generated a seismogram with</a:t>
            </a:r>
            <a:r>
              <a:rPr lang="en-US" baseline="0" dirty="0"/>
              <a:t> the impulse response of a DWWSSN station (since we started with an impulse). SAC knows the impulse response of a large number of seismometers that were around in the 80’s. You can also specify the instrument response using sac instrument response files (typically have poles and zeros in them).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49</a:t>
            </a:fld>
            <a:endParaRPr lang="en-US"/>
          </a:p>
        </p:txBody>
      </p:sp>
    </p:spTree>
    <p:extLst>
      <p:ext uri="{BB962C8B-B14F-4D97-AF65-F5344CB8AC3E}">
        <p14:creationId xmlns:p14="http://schemas.microsoft.com/office/powerpoint/2010/main" val="3656355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(or other operation from binary operations module)  some file on the disk to ALL the files in memory</a:t>
            </a:r>
          </a:p>
        </p:txBody>
      </p:sp>
      <p:sp>
        <p:nvSpPr>
          <p:cNvPr id="4" name="Slide Number Placeholder 3"/>
          <p:cNvSpPr>
            <a:spLocks noGrp="1"/>
          </p:cNvSpPr>
          <p:nvPr>
            <p:ph type="sldNum" sz="quarter" idx="5"/>
          </p:nvPr>
        </p:nvSpPr>
        <p:spPr/>
        <p:txBody>
          <a:bodyPr/>
          <a:lstStyle/>
          <a:p>
            <a:pPr>
              <a:defRPr/>
            </a:pPr>
            <a:fld id="{634F01EE-C443-44D3-9EAE-71CAC902D267}" type="slidenum">
              <a:rPr lang="en-US" smtClean="0"/>
              <a:pPr>
                <a:defRPr/>
              </a:pPr>
              <a:t>51</a:t>
            </a:fld>
            <a:endParaRPr lang="en-US"/>
          </a:p>
        </p:txBody>
      </p:sp>
    </p:spTree>
    <p:extLst>
      <p:ext uri="{BB962C8B-B14F-4D97-AF65-F5344CB8AC3E}">
        <p14:creationId xmlns:p14="http://schemas.microsoft.com/office/powerpoint/2010/main" val="4119378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in some</a:t>
            </a:r>
            <a:r>
              <a:rPr lang="en-US" baseline="0" dirty="0"/>
              <a:t> data</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52</a:t>
            </a:fld>
            <a:endParaRPr lang="en-US"/>
          </a:p>
        </p:txBody>
      </p:sp>
    </p:spTree>
    <p:extLst>
      <p:ext uri="{BB962C8B-B14F-4D97-AF65-F5344CB8AC3E}">
        <p14:creationId xmlns:p14="http://schemas.microsoft.com/office/powerpoint/2010/main" val="1539662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pass filter it – 4 poles</a:t>
            </a:r>
            <a:r>
              <a:rPr lang="en-US" baseline="0" dirty="0"/>
              <a:t> (how fast the filter cuts off) from corner </a:t>
            </a:r>
            <a:r>
              <a:rPr lang="en-US" baseline="0" dirty="0" err="1"/>
              <a:t>freqeuncy</a:t>
            </a:r>
            <a:r>
              <a:rPr lang="en-US" baseline="0" dirty="0"/>
              <a:t> (0.025 </a:t>
            </a:r>
            <a:r>
              <a:rPr lang="en-US" baseline="0" dirty="0" err="1"/>
              <a:t>hz</a:t>
            </a:r>
            <a:r>
              <a:rPr lang="en-US" baseline="0" dirty="0"/>
              <a:t> = 40 second period) and number of passes – 2 will run the filter forwards (first pass) and then backwards (second pass) over the data – this will produce a filter with no dispersion (the first pass disperses it and the second pass disperses it the inverse direction – so it cancels/removes any dispersion, also since the filter has 4 poles, the end result after two passes is 8 poles). This is what you want to do if you are studying surface wave dispersion, you don’t want your processing to introduce dispersion.</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53</a:t>
            </a:fld>
            <a:endParaRPr lang="en-US"/>
          </a:p>
        </p:txBody>
      </p:sp>
    </p:spTree>
    <p:extLst>
      <p:ext uri="{BB962C8B-B14F-4D97-AF65-F5344CB8AC3E}">
        <p14:creationId xmlns:p14="http://schemas.microsoft.com/office/powerpoint/2010/main" val="1911454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to read it again. Now we get the body waves. Note that here we did not do 2 passes – we do not want to remove any dispersion (which is non-</a:t>
            </a:r>
            <a:r>
              <a:rPr lang="en-US" baseline="0" dirty="0" err="1"/>
              <a:t>cuasal</a:t>
            </a:r>
            <a:r>
              <a:rPr lang="en-US" baseline="0" dirty="0"/>
              <a:t>, we want a causal filter here).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54</a:t>
            </a:fld>
            <a:endParaRPr lang="en-US"/>
          </a:p>
        </p:txBody>
      </p:sp>
    </p:spTree>
    <p:extLst>
      <p:ext uri="{BB962C8B-B14F-4D97-AF65-F5344CB8AC3E}">
        <p14:creationId xmlns:p14="http://schemas.microsoft.com/office/powerpoint/2010/main" val="1750125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in one component</a:t>
            </a:r>
            <a:r>
              <a:rPr lang="en-US" baseline="0" dirty="0"/>
              <a:t> (so don’t have to do p1 or step through N seismograms)</a:t>
            </a:r>
          </a:p>
          <a:p>
            <a:r>
              <a:rPr lang="en-US" baseline="0" dirty="0" err="1"/>
              <a:t>psp</a:t>
            </a:r>
            <a:r>
              <a:rPr lang="en-US" baseline="0" dirty="0"/>
              <a:t> is plot spectrum</a:t>
            </a:r>
          </a:p>
          <a:p>
            <a:r>
              <a:rPr lang="en-US" baseline="0" dirty="0"/>
              <a:t>First plots spectrum, waits for CR, then plots phase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55</a:t>
            </a:fld>
            <a:endParaRPr lang="en-US"/>
          </a:p>
        </p:txBody>
      </p:sp>
    </p:spTree>
    <p:extLst>
      <p:ext uri="{BB962C8B-B14F-4D97-AF65-F5344CB8AC3E}">
        <p14:creationId xmlns:p14="http://schemas.microsoft.com/office/powerpoint/2010/main" val="3270030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both station and earthquake</a:t>
            </a:r>
            <a:r>
              <a:rPr lang="en-US" baseline="0" dirty="0"/>
              <a:t> data in header – will calculate </a:t>
            </a:r>
            <a:r>
              <a:rPr lang="en-US" baseline="0" dirty="0" err="1"/>
              <a:t>dist</a:t>
            </a:r>
            <a:r>
              <a:rPr lang="en-US" baseline="0" dirty="0"/>
              <a:t>, </a:t>
            </a:r>
            <a:r>
              <a:rPr lang="en-US" baseline="0" dirty="0" err="1"/>
              <a:t>az</a:t>
            </a:r>
            <a:r>
              <a:rPr lang="en-US" baseline="0" dirty="0"/>
              <a:t>, </a:t>
            </a:r>
            <a:r>
              <a:rPr lang="en-US" baseline="0" dirty="0" err="1"/>
              <a:t>baz</a:t>
            </a:r>
            <a:r>
              <a:rPr lang="en-US" baseline="0" dirty="0"/>
              <a:t>, </a:t>
            </a:r>
            <a:r>
              <a:rPr lang="en-US" baseline="0" dirty="0" err="1"/>
              <a:t>gcarc</a:t>
            </a:r>
            <a:r>
              <a:rPr lang="en-US" baseline="0" dirty="0"/>
              <a:t> automatically (have to write seismograms back out to save it in header – if you want it saved).</a:t>
            </a:r>
          </a:p>
          <a:p>
            <a:r>
              <a:rPr lang="en-US" baseline="0" dirty="0"/>
              <a:t>From AZ or BAZ can rotate the horizontals (synch and cut all 3, but only read in horizontals) to radial and transverse directions. </a:t>
            </a:r>
          </a:p>
          <a:p>
            <a:r>
              <a:rPr lang="en-US" baseline="0" dirty="0"/>
              <a:t>Note changes label from N and E to 341°(radial – is forward azimuth, not back azimuth) and 71° (transverse, R and T are given in same relationship as N and E, rotate as left hand rule).</a:t>
            </a:r>
          </a:p>
          <a:p>
            <a:r>
              <a:rPr lang="en-US" baseline="0" dirty="0"/>
              <a:t>This is the Feb 27, 2010, M8.8, Maule, Chile earthquake recorded near Tulsa, OK.</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56</a:t>
            </a:fld>
            <a:endParaRPr lang="en-US"/>
          </a:p>
        </p:txBody>
      </p:sp>
    </p:spTree>
    <p:extLst>
      <p:ext uri="{BB962C8B-B14F-4D97-AF65-F5344CB8AC3E}">
        <p14:creationId xmlns:p14="http://schemas.microsoft.com/office/powerpoint/2010/main" val="289481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2537855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both station and earthquake</a:t>
            </a:r>
            <a:r>
              <a:rPr lang="en-US" baseline="0" dirty="0"/>
              <a:t> data in header – will calculate </a:t>
            </a:r>
            <a:r>
              <a:rPr lang="en-US" baseline="0" dirty="0" err="1"/>
              <a:t>dist</a:t>
            </a:r>
            <a:r>
              <a:rPr lang="en-US" baseline="0" dirty="0"/>
              <a:t>, </a:t>
            </a:r>
            <a:r>
              <a:rPr lang="en-US" baseline="0" dirty="0" err="1"/>
              <a:t>az</a:t>
            </a:r>
            <a:r>
              <a:rPr lang="en-US" baseline="0" dirty="0"/>
              <a:t>, </a:t>
            </a:r>
            <a:r>
              <a:rPr lang="en-US" baseline="0" dirty="0" err="1"/>
              <a:t>baz</a:t>
            </a:r>
            <a:r>
              <a:rPr lang="en-US" baseline="0" dirty="0"/>
              <a:t>, </a:t>
            </a:r>
            <a:r>
              <a:rPr lang="en-US" baseline="0" dirty="0" err="1"/>
              <a:t>gcarc</a:t>
            </a:r>
            <a:r>
              <a:rPr lang="en-US" baseline="0" dirty="0"/>
              <a:t> automatically (have to write seismograms back out to save it in header – if you want it saved).</a:t>
            </a:r>
          </a:p>
          <a:p>
            <a:r>
              <a:rPr lang="en-US" baseline="0" dirty="0"/>
              <a:t>From AZ or BAZ can rotate the horizontals (synch and cut all 3, but only read in horizontals) to radial and transverse directions. </a:t>
            </a:r>
          </a:p>
          <a:p>
            <a:r>
              <a:rPr lang="en-US" baseline="0" dirty="0"/>
              <a:t>Note changes label from N and E to 341°(radial – is forward azimuth, not back azimuth) and 71° (transverse, R and T are given in same relationship as N and E, rotate as left hand rule).</a:t>
            </a:r>
          </a:p>
          <a:p>
            <a:r>
              <a:rPr lang="en-US" baseline="0" dirty="0"/>
              <a:t>This is the Feb 27, 2010, M8.8, Maule, Chile earthquake recorded near Tulsa, OK.</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57</a:t>
            </a:fld>
            <a:endParaRPr lang="en-US"/>
          </a:p>
        </p:txBody>
      </p:sp>
    </p:spTree>
    <p:extLst>
      <p:ext uri="{BB962C8B-B14F-4D97-AF65-F5344CB8AC3E}">
        <p14:creationId xmlns:p14="http://schemas.microsoft.com/office/powerpoint/2010/main" val="107023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194444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r>
              <a:rPr lang="en-US" dirty="0" err="1"/>
              <a:t>Retiina</a:t>
            </a:r>
            <a:r>
              <a:rPr lang="en-US" dirty="0"/>
              <a:t> display – 220 pixels/inch</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249195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l">
              <a:defRPr/>
            </a:pPr>
            <a:r>
              <a:rPr lang="en-US" dirty="0"/>
              <a:t>Was basically a storage oscilloscope. Drew and held image. Had to erase whole page and start over.</a:t>
            </a:r>
          </a:p>
          <a:p>
            <a:pPr algn="l">
              <a:defRPr/>
            </a:pPr>
            <a:r>
              <a:rPr lang="en-US" dirty="0"/>
              <a:t>There was a larger one – 4014 with a MONSTER 14” screen.</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105733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56077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ctr">
              <a:defRPr/>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E7F6C-6C34-40D8-8DF8-B4BF3A225331}"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392268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fld id="{C605EEC8-D7C8-4688-A073-2CC0B8BECFCF}" type="datetimeFigureOut">
              <a:rPr lang="en-US" smtClean="0"/>
              <a:pPr>
                <a:defRPr/>
              </a:pPr>
              <a:t>12/1/19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EEC82C-7BC1-4EA3-AC79-BDA77519A61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DD7FED-780D-4452-B1F4-43107F077C23}" type="datetimeFigureOut">
              <a:rPr lang="en-US" smtClean="0"/>
              <a:pPr>
                <a:defRPr/>
              </a:pPr>
              <a:t>12/1/19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06531A-BB3F-44D8-8C65-1B9BC6B999F7}" type="slidenum">
              <a:rPr lang="en-US" smtClean="0"/>
              <a:pPr>
                <a:defRPr/>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802E4E09-6FBE-4ACC-A950-DC5ACDDFF48B}" type="datetimeFigureOut">
              <a:rPr lang="en-US" smtClean="0"/>
              <a:pPr>
                <a:defRPr/>
              </a:pPr>
              <a:t>12/1/19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818591-495D-4D96-94BF-9597B70F0C0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590377E9-DC1B-45E8-9B55-F4515F5E050C}" type="datetimeFigureOut">
              <a:rPr lang="en-US" smtClean="0"/>
              <a:pPr>
                <a:defRPr/>
              </a:pPr>
              <a:t>12/1/19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20A88F-6CBB-453D-A3C2-74CC66BEA9F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674821BE-52E4-4689-B474-CBD81C6C3D15}" type="datetimeFigureOut">
              <a:rPr lang="en-US" smtClean="0"/>
              <a:pPr>
                <a:defRPr/>
              </a:pPr>
              <a:t>12/1/19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457F9A-FF8A-4100-9B42-8E71504B144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fld id="{74CCE0DB-0213-4D74-866E-870F324ABC1B}" type="datetimeFigureOut">
              <a:rPr lang="en-US" smtClean="0"/>
              <a:pPr>
                <a:defRPr/>
              </a:pPr>
              <a:t>12/1/19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FA1BB7-7B28-4817-A3C0-A42D4AD7EF88}" type="slidenum">
              <a:rPr lang="en-US" smtClean="0"/>
              <a:pPr>
                <a:defRPr/>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2117D49-507B-4DF8-911D-E78FB403848F}" type="datetimeFigureOut">
              <a:rPr lang="en-US" smtClean="0"/>
              <a:pPr>
                <a:defRPr/>
              </a:pPr>
              <a:t>12/1/19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150FC-908B-48FB-B452-A12F83B826D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68771E78-C563-43BD-BAE2-0D5525E0069E}" type="datetimeFigureOut">
              <a:rPr lang="en-US" smtClean="0"/>
              <a:pPr>
                <a:defRPr/>
              </a:pPr>
              <a:t>12/1/19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3D7BAA-2CAA-4AE1-9716-2C2A9DC317E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71F01B06-7AA7-4450-A9F6-632A439CDF3B}" type="datetimeFigureOut">
              <a:rPr lang="en-US" smtClean="0"/>
              <a:pPr>
                <a:defRPr/>
              </a:pPr>
              <a:t>12/1/19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537174-D385-47DD-8DF2-9AD4B85C400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3566EAEC-E3BF-466B-8FA6-588919D385BC}" type="datetimeFigureOut">
              <a:rPr lang="en-US" smtClean="0"/>
              <a:pPr>
                <a:defRPr/>
              </a:pPr>
              <a:t>12/1/19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37E64E1-1AE7-4BAC-9A39-CA063E714CF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7BB435-8F3A-4190-9B85-3BD587BC7789}" type="datetimeFigureOut">
              <a:rPr lang="en-US" smtClean="0"/>
              <a:pPr>
                <a:defRPr/>
              </a:pPr>
              <a:t>12/1/19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191C1B-EF7A-42E6-ABAC-5D08E6C41F3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0BF324-6661-4879-8251-DDC0BF2C0F5F}" type="datetimeFigureOut">
              <a:rPr lang="en-US" smtClean="0"/>
              <a:pPr>
                <a:defRPr/>
              </a:pPr>
              <a:t>12/1/19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463F21-4C82-4ED0-8508-218714D3C6B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74CCE0DB-0213-4D74-866E-870F324ABC1B}" type="datetimeFigureOut">
              <a:rPr lang="en-US" smtClean="0"/>
              <a:pPr>
                <a:defRPr/>
              </a:pPr>
              <a:t>12/1/19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82FA1BB7-7B28-4817-A3C0-A42D4AD7EF8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7699" y="316580"/>
            <a:ext cx="9144000" cy="2677656"/>
          </a:xfrm>
          <a:prstGeom prst="rect">
            <a:avLst/>
          </a:prstGeom>
        </p:spPr>
        <p:txBody>
          <a:bodyPr wrap="square">
            <a:spAutoFit/>
          </a:bodyPr>
          <a:lstStyle/>
          <a:p>
            <a:pPr algn="ctr">
              <a:defRPr/>
            </a:pPr>
            <a:r>
              <a:rPr lang="en-US" sz="2800" b="1" dirty="0">
                <a:latin typeface="Papyrus"/>
                <a:cs typeface="Papyrus"/>
              </a:rPr>
              <a:t>CERI-7104/CIVL-8126 Data Analysis in Geophysics</a:t>
            </a:r>
          </a:p>
          <a:p>
            <a:pPr algn="ctr">
              <a:defRPr/>
            </a:pPr>
            <a:endParaRPr lang="en-US" sz="2800" dirty="0">
              <a:latin typeface="Papyrus"/>
            </a:endParaRPr>
          </a:p>
          <a:p>
            <a:pPr algn="ctr">
              <a:defRPr/>
            </a:pPr>
            <a:endParaRPr lang="en-US" sz="2800" dirty="0">
              <a:latin typeface="Papyrus"/>
            </a:endParaRPr>
          </a:p>
          <a:p>
            <a:pPr algn="ctr">
              <a:defRPr/>
            </a:pPr>
            <a:r>
              <a:rPr lang="en-US" sz="2800" dirty="0">
                <a:latin typeface="Papyrus"/>
              </a:rPr>
              <a:t>Intro “Seismic Analysis Code” - SAC</a:t>
            </a:r>
          </a:p>
          <a:p>
            <a:pPr algn="ctr">
              <a:defRPr/>
            </a:pPr>
            <a:endParaRPr lang="en-US" sz="2800" dirty="0">
              <a:latin typeface="Papyrus"/>
            </a:endParaRPr>
          </a:p>
          <a:p>
            <a:pPr algn="ctr">
              <a:defRPr/>
            </a:pPr>
            <a:r>
              <a:rPr lang="en-US" sz="2800" dirty="0">
                <a:latin typeface="Papyrus"/>
              </a:rPr>
              <a:t>Lab – 20</a:t>
            </a:r>
            <a:r>
              <a:rPr lang="en-US" sz="2800">
                <a:latin typeface="Papyrus"/>
              </a:rPr>
              <a:t>, 11/01/19</a:t>
            </a:r>
            <a:endParaRPr lang="en-US" sz="2800" dirty="0">
              <a:latin typeface="Papyrus"/>
            </a:endParaRPr>
          </a:p>
        </p:txBody>
      </p:sp>
    </p:spTree>
    <p:extLst>
      <p:ext uri="{BB962C8B-B14F-4D97-AF65-F5344CB8AC3E}">
        <p14:creationId xmlns:p14="http://schemas.microsoft.com/office/powerpoint/2010/main" val="51547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2FAE0-8B96-B044-8E22-19F16C0C2D41}"/>
              </a:ext>
            </a:extLst>
          </p:cNvPr>
          <p:cNvSpPr txBox="1"/>
          <p:nvPr/>
        </p:nvSpPr>
        <p:spPr>
          <a:xfrm>
            <a:off x="0" y="337602"/>
            <a:ext cx="9144000" cy="5834598"/>
          </a:xfrm>
          <a:prstGeom prst="rect">
            <a:avLst/>
          </a:prstGeom>
          <a:noFill/>
        </p:spPr>
        <p:txBody>
          <a:bodyPr wrap="square" rtlCol="0">
            <a:noAutofit/>
          </a:bodyPr>
          <a:lstStyle/>
          <a:p>
            <a:pPr algn="ctr"/>
            <a:r>
              <a:rPr lang="en-US" sz="3200" dirty="0" err="1">
                <a:latin typeface="Papyrus"/>
                <a:cs typeface="Papyrus"/>
              </a:rPr>
              <a:t>SAC’s</a:t>
            </a:r>
            <a:r>
              <a:rPr lang="en-US" sz="3200" dirty="0">
                <a:latin typeface="Papyrus"/>
                <a:cs typeface="Papyrus"/>
              </a:rPr>
              <a:t> competitors (data format) include</a:t>
            </a:r>
          </a:p>
          <a:p>
            <a:pPr algn="ctr"/>
            <a:endParaRPr lang="en-US" sz="3200" dirty="0">
              <a:latin typeface="Papyrus"/>
              <a:cs typeface="Papyrus"/>
            </a:endParaRPr>
          </a:p>
          <a:p>
            <a:pPr algn="ctr"/>
            <a:r>
              <a:rPr lang="en-US" sz="3200" dirty="0">
                <a:latin typeface="Papyrus"/>
                <a:cs typeface="Papyrus"/>
              </a:rPr>
              <a:t>ah </a:t>
            </a:r>
            <a:r>
              <a:rPr lang="en-US" dirty="0">
                <a:latin typeface="Papyrus"/>
                <a:cs typeface="Papyrus"/>
              </a:rPr>
              <a:t>(ad-hoc, used by IRIS/PASSCAL program, born about the same time as SUN)</a:t>
            </a:r>
          </a:p>
          <a:p>
            <a:pPr algn="ctr"/>
            <a:endParaRPr lang="en-US" dirty="0">
              <a:latin typeface="Papyrus"/>
              <a:cs typeface="Papyrus"/>
            </a:endParaRPr>
          </a:p>
          <a:p>
            <a:pPr algn="ctr"/>
            <a:r>
              <a:rPr lang="en-US" sz="3200" dirty="0">
                <a:latin typeface="Papyrus"/>
                <a:cs typeface="Papyrus"/>
              </a:rPr>
              <a:t>SEED </a:t>
            </a:r>
            <a:r>
              <a:rPr lang="en-US" sz="1600" dirty="0">
                <a:latin typeface="Papyrus"/>
                <a:cs typeface="Papyrus"/>
              </a:rPr>
              <a:t>(Standard for the Exchange of Earthquake Data, native format IRIS-DMC)</a:t>
            </a:r>
          </a:p>
          <a:p>
            <a:pPr algn="ctr"/>
            <a:endParaRPr lang="en-US" dirty="0">
              <a:latin typeface="Papyrus"/>
              <a:cs typeface="Papyrus"/>
            </a:endParaRPr>
          </a:p>
          <a:p>
            <a:pPr algn="ctr"/>
            <a:r>
              <a:rPr lang="en-US" sz="3200" dirty="0">
                <a:latin typeface="Papyrus"/>
                <a:cs typeface="Papyrus"/>
              </a:rPr>
              <a:t>CSS </a:t>
            </a:r>
            <a:r>
              <a:rPr lang="en-US" sz="1600" dirty="0">
                <a:latin typeface="Papyrus"/>
                <a:cs typeface="Papyrus"/>
              </a:rPr>
              <a:t>(Center for Seismic Studies, associated with treaty verification)</a:t>
            </a:r>
          </a:p>
          <a:p>
            <a:pPr algn="ctr"/>
            <a:endParaRPr lang="en-US" dirty="0">
              <a:latin typeface="Papyrus"/>
              <a:cs typeface="Papyrus"/>
            </a:endParaRPr>
          </a:p>
          <a:p>
            <a:pPr algn="ctr"/>
            <a:r>
              <a:rPr lang="en-US" sz="3200" dirty="0">
                <a:latin typeface="Papyrus"/>
                <a:cs typeface="Papyrus"/>
              </a:rPr>
              <a:t>SUDS </a:t>
            </a:r>
            <a:r>
              <a:rPr lang="en-US" sz="1600" dirty="0">
                <a:latin typeface="Papyrus"/>
                <a:cs typeface="Papyrus"/>
              </a:rPr>
              <a:t>(Seismic Unified Data System, from  Willie Lee PC based system/USGS)</a:t>
            </a:r>
          </a:p>
          <a:p>
            <a:pPr algn="ctr"/>
            <a:endParaRPr lang="en-US" dirty="0">
              <a:latin typeface="Papyrus"/>
              <a:cs typeface="Papyrus"/>
            </a:endParaRPr>
          </a:p>
          <a:p>
            <a:pPr algn="ctr"/>
            <a:r>
              <a:rPr lang="en-US" sz="3200" dirty="0">
                <a:latin typeface="Papyrus"/>
                <a:cs typeface="Papyrus"/>
              </a:rPr>
              <a:t>SEG-Y </a:t>
            </a:r>
            <a:r>
              <a:rPr lang="en-US" sz="1600" dirty="0">
                <a:latin typeface="Papyrus"/>
                <a:cs typeface="Papyrus"/>
              </a:rPr>
              <a:t>(the standard for </a:t>
            </a:r>
            <a:r>
              <a:rPr lang="en-US" sz="1600" u="sng" dirty="0">
                <a:latin typeface="Papyrus"/>
                <a:cs typeface="Papyrus"/>
              </a:rPr>
              <a:t>seismic reflection</a:t>
            </a:r>
            <a:r>
              <a:rPr lang="en-US" sz="1600" dirty="0">
                <a:latin typeface="Papyrus"/>
                <a:cs typeface="Papyrus"/>
              </a:rPr>
              <a:t> data)</a:t>
            </a:r>
          </a:p>
          <a:p>
            <a:pPr algn="ctr"/>
            <a:endParaRPr lang="en-US" dirty="0">
              <a:latin typeface="Papyrus"/>
              <a:cs typeface="Papyrus"/>
            </a:endParaRPr>
          </a:p>
          <a:p>
            <a:pPr algn="ctr"/>
            <a:r>
              <a:rPr lang="en-US" sz="3200" dirty="0">
                <a:latin typeface="Papyrus"/>
                <a:cs typeface="Papyrus"/>
              </a:rPr>
              <a:t>Others </a:t>
            </a:r>
            <a:r>
              <a:rPr lang="en-US" sz="1600" dirty="0">
                <a:latin typeface="Papyrus"/>
                <a:cs typeface="Papyrus"/>
              </a:rPr>
              <a:t>(Panda,…)</a:t>
            </a:r>
          </a:p>
          <a:p>
            <a:pPr algn="ctr"/>
            <a:r>
              <a:rPr lang="en-US" sz="1600" dirty="0">
                <a:latin typeface="Papyrus"/>
                <a:cs typeface="Papyrus"/>
              </a:rPr>
              <a:t>(new ones crop up every 5-10 years to address the chaotic state of affairs.)</a:t>
            </a:r>
          </a:p>
        </p:txBody>
      </p:sp>
    </p:spTree>
    <p:extLst>
      <p:ext uri="{BB962C8B-B14F-4D97-AF65-F5344CB8AC3E}">
        <p14:creationId xmlns:p14="http://schemas.microsoft.com/office/powerpoint/2010/main" val="299420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90E05-D581-134A-9658-20567B921489}"/>
              </a:ext>
            </a:extLst>
          </p:cNvPr>
          <p:cNvSpPr/>
          <p:nvPr/>
        </p:nvSpPr>
        <p:spPr>
          <a:xfrm>
            <a:off x="0" y="152400"/>
            <a:ext cx="9144000" cy="6553200"/>
          </a:xfrm>
          <a:prstGeom prst="rect">
            <a:avLst/>
          </a:prstGeom>
        </p:spPr>
        <p:txBody>
          <a:bodyPr wrap="square">
            <a:noAutofit/>
          </a:bodyPr>
          <a:lstStyle/>
          <a:p>
            <a:pPr algn="ctr"/>
            <a:r>
              <a:rPr lang="en-US" sz="3200" dirty="0">
                <a:latin typeface="Papyrus"/>
                <a:cs typeface="Papyrus"/>
              </a:rPr>
              <a:t>Commands</a:t>
            </a:r>
          </a:p>
          <a:p>
            <a:pPr algn="ctr"/>
            <a:endParaRPr lang="en-US" sz="3200" dirty="0">
              <a:latin typeface="Papyrus"/>
              <a:cs typeface="Papyrus"/>
            </a:endParaRPr>
          </a:p>
          <a:p>
            <a:pPr algn="ctr"/>
            <a:r>
              <a:rPr lang="en-US" sz="3200" dirty="0">
                <a:latin typeface="Papyrus"/>
                <a:cs typeface="Papyrus"/>
              </a:rPr>
              <a:t>SAC commands fall into 3 main categories </a:t>
            </a:r>
          </a:p>
          <a:p>
            <a:pPr algn="ctr"/>
            <a:endParaRPr lang="en-US" sz="3200" u="sng" dirty="0">
              <a:latin typeface="Papyrus"/>
              <a:cs typeface="Papyrus"/>
            </a:endParaRPr>
          </a:p>
          <a:p>
            <a:pPr algn="ctr"/>
            <a:r>
              <a:rPr lang="en-US" sz="3200" u="sng" dirty="0">
                <a:latin typeface="Papyrus"/>
                <a:cs typeface="Papyrus"/>
              </a:rPr>
              <a:t>Parameter-setting</a:t>
            </a:r>
            <a:r>
              <a:rPr lang="en-US" sz="3200" dirty="0">
                <a:latin typeface="Papyrus"/>
                <a:cs typeface="Papyrus"/>
              </a:rPr>
              <a:t>: change values of internal SAC parameters.</a:t>
            </a:r>
          </a:p>
          <a:p>
            <a:pPr algn="ctr"/>
            <a:endParaRPr lang="en-US" u="sng" dirty="0">
              <a:latin typeface="Papyrus"/>
              <a:cs typeface="Papyrus"/>
            </a:endParaRPr>
          </a:p>
          <a:p>
            <a:pPr algn="ctr"/>
            <a:r>
              <a:rPr lang="en-US" sz="3200" u="sng" dirty="0">
                <a:latin typeface="Papyrus"/>
                <a:cs typeface="Papyrus"/>
              </a:rPr>
              <a:t>Action-producing</a:t>
            </a:r>
            <a:r>
              <a:rPr lang="en-US" sz="3200" dirty="0">
                <a:latin typeface="Papyrus"/>
                <a:cs typeface="Papyrus"/>
              </a:rPr>
              <a:t>: perform some operation on the signals currently in selected memory based upon the values of these parameters.</a:t>
            </a:r>
          </a:p>
          <a:p>
            <a:pPr algn="ctr"/>
            <a:endParaRPr lang="en-US" u="sng" dirty="0">
              <a:latin typeface="Papyrus"/>
              <a:cs typeface="Papyrus"/>
            </a:endParaRPr>
          </a:p>
          <a:p>
            <a:pPr algn="ctr"/>
            <a:r>
              <a:rPr lang="en-US" sz="3200" u="sng" dirty="0">
                <a:latin typeface="Papyrus"/>
                <a:cs typeface="Papyrus"/>
              </a:rPr>
              <a:t>Data-set</a:t>
            </a:r>
            <a:r>
              <a:rPr lang="en-US" sz="3200" dirty="0">
                <a:latin typeface="Papyrus"/>
                <a:cs typeface="Papyrus"/>
              </a:rPr>
              <a:t>: determine which files are in active (selected) memory and therefore will be acted upon.</a:t>
            </a:r>
          </a:p>
        </p:txBody>
      </p:sp>
    </p:spTree>
    <p:extLst>
      <p:ext uri="{BB962C8B-B14F-4D97-AF65-F5344CB8AC3E}">
        <p14:creationId xmlns:p14="http://schemas.microsoft.com/office/powerpoint/2010/main" val="92852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E808DE-A0A6-EA47-B447-700182F19663}"/>
              </a:ext>
            </a:extLst>
          </p:cNvPr>
          <p:cNvSpPr/>
          <p:nvPr/>
        </p:nvSpPr>
        <p:spPr>
          <a:xfrm>
            <a:off x="0" y="1295400"/>
            <a:ext cx="9144000" cy="3539430"/>
          </a:xfrm>
          <a:prstGeom prst="rect">
            <a:avLst/>
          </a:prstGeom>
        </p:spPr>
        <p:txBody>
          <a:bodyPr wrap="square">
            <a:noAutofit/>
          </a:bodyPr>
          <a:lstStyle/>
          <a:p>
            <a:pPr algn="ctr"/>
            <a:r>
              <a:rPr lang="en-US" sz="3200" dirty="0">
                <a:latin typeface="Papyrus"/>
                <a:cs typeface="Papyrus"/>
              </a:rPr>
              <a:t>Commands</a:t>
            </a:r>
          </a:p>
          <a:p>
            <a:pPr algn="ctr"/>
            <a:endParaRPr lang="en-US" sz="3200" dirty="0">
              <a:latin typeface="Papyrus"/>
              <a:cs typeface="Papyrus"/>
            </a:endParaRPr>
          </a:p>
          <a:p>
            <a:pPr algn="ctr"/>
            <a:endParaRPr lang="en-US" sz="3200" u="sng" dirty="0">
              <a:latin typeface="Papyrus"/>
              <a:cs typeface="Papyrus"/>
            </a:endParaRPr>
          </a:p>
          <a:p>
            <a:pPr algn="ctr"/>
            <a:r>
              <a:rPr lang="en-US" sz="3200" u="sng" dirty="0">
                <a:latin typeface="Papyrus"/>
                <a:cs typeface="Papyrus"/>
              </a:rPr>
              <a:t>help</a:t>
            </a:r>
            <a:r>
              <a:rPr lang="en-US" sz="3200" dirty="0">
                <a:latin typeface="Papyrus"/>
                <a:cs typeface="Papyrus"/>
              </a:rPr>
              <a:t> calls up a list of </a:t>
            </a:r>
            <a:r>
              <a:rPr lang="en-US" sz="3200" u="sng" dirty="0">
                <a:latin typeface="Papyrus"/>
                <a:cs typeface="Papyrus"/>
              </a:rPr>
              <a:t>all</a:t>
            </a:r>
            <a:r>
              <a:rPr lang="en-US" sz="3200" dirty="0">
                <a:latin typeface="Papyrus"/>
                <a:cs typeface="Papyrus"/>
              </a:rPr>
              <a:t> commands.</a:t>
            </a:r>
          </a:p>
          <a:p>
            <a:pPr algn="ctr"/>
            <a:endParaRPr lang="en-US" sz="3200" dirty="0">
              <a:latin typeface="Papyrus"/>
              <a:cs typeface="Papyrus"/>
            </a:endParaRPr>
          </a:p>
          <a:p>
            <a:pPr algn="ctr"/>
            <a:r>
              <a:rPr lang="en-US" sz="3200" u="sng" dirty="0">
                <a:latin typeface="Papyrus"/>
                <a:cs typeface="Papyrus"/>
              </a:rPr>
              <a:t>help command</a:t>
            </a:r>
            <a:r>
              <a:rPr lang="en-US" sz="3200" dirty="0">
                <a:latin typeface="Papyrus"/>
                <a:cs typeface="Papyrus"/>
              </a:rPr>
              <a:t> shows the manual page for the command.</a:t>
            </a:r>
          </a:p>
        </p:txBody>
      </p:sp>
    </p:spTree>
    <p:extLst>
      <p:ext uri="{BB962C8B-B14F-4D97-AF65-F5344CB8AC3E}">
        <p14:creationId xmlns:p14="http://schemas.microsoft.com/office/powerpoint/2010/main" val="19299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9B0B4-1871-9843-9E95-3C094702FFF0}"/>
              </a:ext>
            </a:extLst>
          </p:cNvPr>
          <p:cNvSpPr/>
          <p:nvPr/>
        </p:nvSpPr>
        <p:spPr>
          <a:xfrm>
            <a:off x="0" y="228600"/>
            <a:ext cx="9171609" cy="5786199"/>
          </a:xfrm>
          <a:prstGeom prst="rect">
            <a:avLst/>
          </a:prstGeom>
        </p:spPr>
        <p:txBody>
          <a:bodyPr wrap="square">
            <a:noAutofit/>
          </a:bodyPr>
          <a:lstStyle/>
          <a:p>
            <a:pPr algn="ctr"/>
            <a:r>
              <a:rPr lang="en-US" sz="3200" dirty="0">
                <a:latin typeface="Papyrus"/>
                <a:cs typeface="Papyrus"/>
              </a:rPr>
              <a:t>Data File Command Module</a:t>
            </a:r>
          </a:p>
          <a:p>
            <a:pPr algn="ctr"/>
            <a:endParaRPr lang="en-US" sz="3200" dirty="0">
              <a:latin typeface="Papyrus"/>
              <a:cs typeface="Papyrus"/>
            </a:endParaRPr>
          </a:p>
          <a:p>
            <a:pPr algn="ctr"/>
            <a:r>
              <a:rPr lang="en-US" sz="3200" dirty="0">
                <a:latin typeface="Papyrus"/>
                <a:cs typeface="Papyrus"/>
              </a:rPr>
              <a:t>This module is used to read, write, and access SAC data files. </a:t>
            </a:r>
          </a:p>
          <a:p>
            <a:pPr algn="ctr"/>
            <a:endParaRPr lang="en-US" sz="3200" dirty="0">
              <a:latin typeface="Papyrus"/>
              <a:cs typeface="Papyrus"/>
            </a:endParaRPr>
          </a:p>
          <a:p>
            <a:pPr algn="ctr"/>
            <a:r>
              <a:rPr lang="en-US" sz="3200" dirty="0">
                <a:latin typeface="Courier"/>
                <a:cs typeface="Courier"/>
              </a:rPr>
              <a:t>read</a:t>
            </a:r>
            <a:r>
              <a:rPr lang="en-US" sz="3200" dirty="0">
                <a:latin typeface="Papyrus"/>
                <a:cs typeface="Papyrus"/>
              </a:rPr>
              <a:t> (can be shortened to “</a:t>
            </a:r>
            <a:r>
              <a:rPr lang="en-US" sz="3200" dirty="0" err="1">
                <a:latin typeface="Courier"/>
                <a:cs typeface="Courier"/>
              </a:rPr>
              <a:t>r</a:t>
            </a:r>
            <a:r>
              <a:rPr lang="en-US" sz="3200" dirty="0">
                <a:latin typeface="Papyrus"/>
                <a:cs typeface="Papyrus"/>
              </a:rPr>
              <a:t>”): reads data files from disk into memory</a:t>
            </a:r>
          </a:p>
          <a:p>
            <a:pPr algn="ctr"/>
            <a:endParaRPr lang="en-US" sz="3200" dirty="0">
              <a:latin typeface="Papyrus"/>
              <a:cs typeface="Papyrus"/>
            </a:endParaRPr>
          </a:p>
          <a:p>
            <a:r>
              <a:rPr lang="en-US" sz="2800" dirty="0">
                <a:solidFill>
                  <a:srgbClr val="FF6600"/>
                </a:solidFill>
                <a:latin typeface="Courier"/>
                <a:cs typeface="Courier"/>
              </a:rPr>
              <a:t>sac&gt; </a:t>
            </a:r>
            <a:r>
              <a:rPr lang="en-US" sz="2800" dirty="0" err="1">
                <a:latin typeface="Courier"/>
                <a:cs typeface="Courier"/>
              </a:rPr>
              <a:t>r</a:t>
            </a:r>
            <a:r>
              <a:rPr lang="en-US" sz="2800" dirty="0">
                <a:latin typeface="Courier"/>
                <a:cs typeface="Courier"/>
              </a:rPr>
              <a:t>   *.SAC</a:t>
            </a:r>
          </a:p>
          <a:p>
            <a:endParaRPr lang="en-US" sz="3200" dirty="0">
              <a:latin typeface="Papyrus"/>
              <a:cs typeface="Papyrus"/>
            </a:endParaRPr>
          </a:p>
          <a:p>
            <a:pPr algn="ctr"/>
            <a:r>
              <a:rPr lang="en-US" sz="3200" dirty="0">
                <a:latin typeface="Papyrus"/>
                <a:cs typeface="Papyrus"/>
              </a:rPr>
              <a:t>Uses standard UNIX wildcards: reads all files whose filenames end in “</a:t>
            </a:r>
            <a:r>
              <a:rPr lang="en-US" sz="3200" dirty="0">
                <a:latin typeface="Courier"/>
                <a:cs typeface="Courier"/>
              </a:rPr>
              <a:t>.SAC</a:t>
            </a:r>
            <a:r>
              <a:rPr lang="en-US" sz="3200" dirty="0">
                <a:latin typeface="Papyrus"/>
                <a:cs typeface="Papyrus"/>
              </a:rPr>
              <a:t>”</a:t>
            </a:r>
          </a:p>
        </p:txBody>
      </p:sp>
    </p:spTree>
    <p:extLst>
      <p:ext uri="{BB962C8B-B14F-4D97-AF65-F5344CB8AC3E}">
        <p14:creationId xmlns:p14="http://schemas.microsoft.com/office/powerpoint/2010/main" val="184168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3B7B97-0DA7-FD4C-9EB1-73783B8BC95B}"/>
              </a:ext>
            </a:extLst>
          </p:cNvPr>
          <p:cNvSpPr/>
          <p:nvPr/>
        </p:nvSpPr>
        <p:spPr>
          <a:xfrm>
            <a:off x="0" y="1253728"/>
            <a:ext cx="9171609" cy="4308872"/>
          </a:xfrm>
          <a:prstGeom prst="rect">
            <a:avLst/>
          </a:prstGeom>
        </p:spPr>
        <p:txBody>
          <a:bodyPr wrap="square">
            <a:spAutoFit/>
          </a:bodyPr>
          <a:lstStyle/>
          <a:p>
            <a:pPr algn="ctr"/>
            <a:r>
              <a:rPr lang="en-US" sz="3200" dirty="0">
                <a:latin typeface="Papyrus"/>
                <a:cs typeface="Papyrus"/>
              </a:rPr>
              <a:t>Data File Command Module</a:t>
            </a:r>
          </a:p>
          <a:p>
            <a:pPr algn="ctr"/>
            <a:endParaRPr lang="en-US" sz="3200" u="sng" dirty="0">
              <a:latin typeface="Papyrus"/>
              <a:cs typeface="Papyrus"/>
            </a:endParaRPr>
          </a:p>
          <a:p>
            <a:pPr algn="ctr"/>
            <a:r>
              <a:rPr lang="en-US" sz="3200" dirty="0">
                <a:latin typeface="Courier"/>
                <a:cs typeface="Courier"/>
              </a:rPr>
              <a:t>write</a:t>
            </a:r>
            <a:r>
              <a:rPr lang="en-US" sz="3200" dirty="0">
                <a:latin typeface="Papyrus"/>
                <a:cs typeface="Papyrus"/>
              </a:rPr>
              <a:t> ( “</a:t>
            </a:r>
            <a:r>
              <a:rPr lang="en-US" sz="3200" dirty="0" err="1">
                <a:latin typeface="Courier"/>
                <a:cs typeface="Courier"/>
              </a:rPr>
              <a:t>w</a:t>
            </a:r>
            <a:r>
              <a:rPr lang="en-US" sz="3200" dirty="0">
                <a:latin typeface="Papyrus"/>
                <a:cs typeface="Papyrus"/>
              </a:rPr>
              <a:t>”): writes the data currently in memory to disk</a:t>
            </a:r>
          </a:p>
          <a:p>
            <a:pPr algn="ctr"/>
            <a:endParaRPr lang="en-US" sz="3200" dirty="0">
              <a:latin typeface="Papyrus"/>
              <a:cs typeface="Papyrus"/>
            </a:endParaRPr>
          </a:p>
          <a:p>
            <a:pPr algn="ctr"/>
            <a:r>
              <a:rPr lang="en-US" sz="3200" dirty="0">
                <a:latin typeface="Papyrus"/>
                <a:cs typeface="Papyrus"/>
              </a:rPr>
              <a:t>You can write the data into a range of file formats and file names or simply overwrite the current set of files.</a:t>
            </a:r>
          </a:p>
          <a:p>
            <a:pPr algn="ctr"/>
            <a:r>
              <a:rPr lang="en-US" dirty="0">
                <a:latin typeface="Papyrus"/>
                <a:cs typeface="Papyrus"/>
              </a:rPr>
              <a:t>(so be careful, you’ve been warned)</a:t>
            </a:r>
            <a:endParaRPr lang="en-US" sz="3200" dirty="0">
              <a:latin typeface="Papyrus"/>
              <a:cs typeface="Papyrus"/>
            </a:endParaRPr>
          </a:p>
        </p:txBody>
      </p:sp>
    </p:spTree>
    <p:extLst>
      <p:ext uri="{BB962C8B-B14F-4D97-AF65-F5344CB8AC3E}">
        <p14:creationId xmlns:p14="http://schemas.microsoft.com/office/powerpoint/2010/main" val="181436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228600"/>
            <a:ext cx="9144000" cy="3724097"/>
          </a:xfrm>
          <a:prstGeom prst="rect">
            <a:avLst/>
          </a:prstGeom>
          <a:noFill/>
        </p:spPr>
        <p:txBody>
          <a:bodyPr wrap="square" rtlCol="0">
            <a:spAutoFit/>
          </a:bodyPr>
          <a:lstStyle/>
          <a:p>
            <a:pPr algn="ctr"/>
            <a:r>
              <a:rPr lang="en-US" sz="3200" dirty="0">
                <a:latin typeface="Papyrus"/>
                <a:cs typeface="Papyrus"/>
              </a:rPr>
              <a:t>Let’s try it (and also jump ahead to graphics action module to </a:t>
            </a:r>
            <a:r>
              <a:rPr lang="en-US" sz="3200" dirty="0">
                <a:latin typeface="Courier"/>
                <a:cs typeface="Courier"/>
              </a:rPr>
              <a:t>plot</a:t>
            </a:r>
            <a:r>
              <a:rPr lang="en-US" sz="3200" dirty="0">
                <a:latin typeface="Papyrus"/>
                <a:cs typeface="Papyrus"/>
              </a:rPr>
              <a:t> (“</a:t>
            </a:r>
            <a:r>
              <a:rPr lang="en-US" sz="3200" dirty="0" err="1">
                <a:latin typeface="Courier"/>
                <a:cs typeface="Courier"/>
              </a:rPr>
              <a:t>p</a:t>
            </a:r>
            <a:r>
              <a:rPr lang="en-US" sz="3200" dirty="0">
                <a:latin typeface="Papyrus"/>
                <a:cs typeface="Papyrus"/>
              </a:rPr>
              <a:t>”) it) –</a:t>
            </a:r>
          </a:p>
          <a:p>
            <a:pPr algn="ctr"/>
            <a:endParaRPr lang="en-US" sz="3200" dirty="0">
              <a:latin typeface="Papyrus"/>
              <a:cs typeface="Papyrus"/>
            </a:endParaRPr>
          </a:p>
          <a:p>
            <a:r>
              <a:rPr lang="en-US" dirty="0">
                <a:solidFill>
                  <a:srgbClr val="FF6600"/>
                </a:solidFill>
                <a:latin typeface="Courier"/>
                <a:cs typeface="Courier"/>
              </a:rPr>
              <a:t>alpaca.ceri.memphis.edu504:&gt; </a:t>
            </a:r>
            <a:r>
              <a:rPr lang="en-US" dirty="0">
                <a:latin typeface="Courier"/>
                <a:cs typeface="Courier"/>
              </a:rPr>
              <a:t>sac</a:t>
            </a:r>
          </a:p>
          <a:p>
            <a:r>
              <a:rPr lang="en-US" dirty="0">
                <a:latin typeface="Courier"/>
                <a:cs typeface="Courier"/>
              </a:rPr>
              <a:t> </a:t>
            </a:r>
            <a:r>
              <a:rPr lang="en-US" dirty="0">
                <a:solidFill>
                  <a:srgbClr val="3366FF"/>
                </a:solidFill>
                <a:latin typeface="Courier"/>
                <a:cs typeface="Courier"/>
              </a:rPr>
              <a:t>SEISMIC ANALYSIS CODE [8/8/2001 (Version 00.59.44)]</a:t>
            </a:r>
          </a:p>
          <a:p>
            <a:r>
              <a:rPr lang="en-US" dirty="0">
                <a:solidFill>
                  <a:srgbClr val="3366FF"/>
                </a:solidFill>
                <a:latin typeface="Courier"/>
                <a:cs typeface="Courier"/>
              </a:rPr>
              <a:t> Copyright 1995 Regents of the University of California</a:t>
            </a:r>
          </a:p>
          <a:p>
            <a:endParaRPr lang="en-US" dirty="0">
              <a:latin typeface="Courier"/>
              <a:cs typeface="Courier"/>
            </a:endParaRPr>
          </a:p>
          <a:p>
            <a:r>
              <a:rPr lang="en-US" dirty="0">
                <a:solidFill>
                  <a:srgbClr val="FF6600"/>
                </a:solidFill>
                <a:latin typeface="Courier"/>
                <a:cs typeface="Courier"/>
              </a:rPr>
              <a:t>SAC&gt; </a:t>
            </a:r>
            <a:r>
              <a:rPr lang="en-US" dirty="0">
                <a:latin typeface="Courier"/>
                <a:cs typeface="Courier"/>
              </a:rPr>
              <a:t>read </a:t>
            </a:r>
            <a:r>
              <a:rPr lang="en-US" dirty="0" err="1">
                <a:latin typeface="Courier"/>
                <a:cs typeface="Courier"/>
              </a:rPr>
              <a:t>ccm_sumatra_.bhz</a:t>
            </a:r>
            <a:endParaRPr lang="en-US" dirty="0">
              <a:latin typeface="Courier"/>
              <a:cs typeface="Courier"/>
            </a:endParaRPr>
          </a:p>
          <a:p>
            <a:r>
              <a:rPr lang="en-US" dirty="0">
                <a:solidFill>
                  <a:srgbClr val="FF6600"/>
                </a:solidFill>
                <a:latin typeface="Courier"/>
                <a:cs typeface="Courier"/>
              </a:rPr>
              <a:t>SAC&gt; </a:t>
            </a:r>
            <a:r>
              <a:rPr lang="en-US" dirty="0">
                <a:latin typeface="Courier"/>
                <a:cs typeface="Courier"/>
              </a:rPr>
              <a:t>plot</a:t>
            </a:r>
          </a:p>
          <a:p>
            <a:pPr algn="ctr"/>
            <a:r>
              <a:rPr lang="en-US" sz="3200" dirty="0">
                <a:latin typeface="Papyrus"/>
                <a:cs typeface="Papyrus"/>
              </a:rPr>
              <a:t>Which produces the following plot.</a:t>
            </a:r>
          </a:p>
        </p:txBody>
      </p:sp>
      <p:pic>
        <p:nvPicPr>
          <p:cNvPr id="5" name="Picture 4"/>
          <p:cNvPicPr>
            <a:picLocks noChangeAspect="1"/>
          </p:cNvPicPr>
          <p:nvPr/>
        </p:nvPicPr>
        <p:blipFill>
          <a:blip r:embed="rId2"/>
          <a:stretch>
            <a:fillRect/>
          </a:stretch>
        </p:blipFill>
        <p:spPr>
          <a:xfrm>
            <a:off x="1828800" y="4122420"/>
            <a:ext cx="5848350" cy="2659380"/>
          </a:xfrm>
          <a:prstGeom prst="rect">
            <a:avLst/>
          </a:prstGeom>
        </p:spPr>
      </p:pic>
    </p:spTree>
    <p:extLst>
      <p:ext uri="{BB962C8B-B14F-4D97-AF65-F5344CB8AC3E}">
        <p14:creationId xmlns:p14="http://schemas.microsoft.com/office/powerpoint/2010/main" val="168198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617950"/>
            <a:ext cx="9144000" cy="2831544"/>
          </a:xfrm>
          <a:prstGeom prst="rect">
            <a:avLst/>
          </a:prstGeom>
          <a:noFill/>
        </p:spPr>
        <p:txBody>
          <a:bodyPr wrap="square" rtlCol="0">
            <a:spAutoFit/>
          </a:bodyPr>
          <a:lstStyle/>
          <a:p>
            <a:pPr algn="ctr"/>
            <a:r>
              <a:rPr lang="en-US" sz="3200" dirty="0">
                <a:latin typeface="Papyrus"/>
                <a:cs typeface="Papyrus"/>
              </a:rPr>
              <a:t>This plot shows the heritage of the SAC program.</a:t>
            </a:r>
          </a:p>
          <a:p>
            <a:pPr algn="ctr"/>
            <a:endParaRPr lang="en-US" sz="3200" dirty="0">
              <a:latin typeface="Papyrus"/>
              <a:cs typeface="Papyrus"/>
            </a:endParaRPr>
          </a:p>
          <a:p>
            <a:pPr algn="ctr"/>
            <a:r>
              <a:rPr lang="en-US" sz="3200" dirty="0">
                <a:latin typeface="Papyrus"/>
                <a:cs typeface="Papyrus"/>
              </a:rPr>
              <a:t>The plot is a straight “port” of the TEK 401X graphics over to an X-Window display.</a:t>
            </a:r>
          </a:p>
          <a:p>
            <a:pPr algn="ctr"/>
            <a:endParaRPr lang="en-US" sz="3200" dirty="0">
              <a:latin typeface="Papyrus"/>
              <a:cs typeface="Papyrus"/>
            </a:endParaRPr>
          </a:p>
          <a:p>
            <a:pPr algn="ctr"/>
            <a:r>
              <a:rPr lang="en-US" dirty="0">
                <a:latin typeface="Papyrus"/>
                <a:cs typeface="Papyrus"/>
              </a:rPr>
              <a:t>(It looks exactly the same as it did on the TEK 401X.)</a:t>
            </a:r>
          </a:p>
        </p:txBody>
      </p:sp>
      <p:pic>
        <p:nvPicPr>
          <p:cNvPr id="5" name="Picture 4"/>
          <p:cNvPicPr>
            <a:picLocks noChangeAspect="1"/>
          </p:cNvPicPr>
          <p:nvPr/>
        </p:nvPicPr>
        <p:blipFill>
          <a:blip r:embed="rId2"/>
          <a:stretch>
            <a:fillRect/>
          </a:stretch>
        </p:blipFill>
        <p:spPr>
          <a:xfrm>
            <a:off x="1828800" y="4122420"/>
            <a:ext cx="5848350" cy="2659380"/>
          </a:xfrm>
          <a:prstGeom prst="rect">
            <a:avLst/>
          </a:prstGeom>
        </p:spPr>
      </p:pic>
    </p:spTree>
    <p:extLst>
      <p:ext uri="{BB962C8B-B14F-4D97-AF65-F5344CB8AC3E}">
        <p14:creationId xmlns:p14="http://schemas.microsoft.com/office/powerpoint/2010/main" val="335711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770071"/>
            <a:ext cx="9144000" cy="3046988"/>
          </a:xfrm>
          <a:prstGeom prst="rect">
            <a:avLst/>
          </a:prstGeom>
          <a:noFill/>
        </p:spPr>
        <p:txBody>
          <a:bodyPr wrap="square" rtlCol="0">
            <a:spAutoFit/>
          </a:bodyPr>
          <a:lstStyle/>
          <a:p>
            <a:pPr algn="ctr"/>
            <a:r>
              <a:rPr lang="en-US" sz="3200" dirty="0">
                <a:latin typeface="Papyrus"/>
                <a:cs typeface="Papyrus"/>
              </a:rPr>
              <a:t>This seismogram is 20,000 seconds long, with samples 20 times per second.</a:t>
            </a:r>
          </a:p>
          <a:p>
            <a:pPr algn="ctr"/>
            <a:endParaRPr lang="en-US" sz="3200" dirty="0">
              <a:latin typeface="Papyrus"/>
              <a:cs typeface="Papyrus"/>
            </a:endParaRPr>
          </a:p>
          <a:p>
            <a:pPr algn="ctr"/>
            <a:r>
              <a:rPr lang="en-US" sz="3200" dirty="0">
                <a:latin typeface="Papyrus"/>
                <a:cs typeface="Papyrus"/>
              </a:rPr>
              <a:t>It has over 3,890,000 points and would take 270 </a:t>
            </a:r>
            <a:r>
              <a:rPr lang="en-US" sz="3200" b="1" dirty="0">
                <a:latin typeface="Papyrus"/>
                <a:cs typeface="Papyrus"/>
              </a:rPr>
              <a:t>hours</a:t>
            </a:r>
            <a:r>
              <a:rPr lang="en-US" sz="3200" dirty="0">
                <a:latin typeface="Papyrus"/>
                <a:cs typeface="Papyrus"/>
              </a:rPr>
              <a:t> to draw at 9600 baud (~960 bytes/second)!</a:t>
            </a:r>
            <a:endParaRPr lang="en-US" dirty="0">
              <a:latin typeface="Papyrus"/>
              <a:cs typeface="Papyrus"/>
            </a:endParaRPr>
          </a:p>
        </p:txBody>
      </p:sp>
      <p:pic>
        <p:nvPicPr>
          <p:cNvPr id="5" name="Picture 4"/>
          <p:cNvPicPr>
            <a:picLocks noChangeAspect="1"/>
          </p:cNvPicPr>
          <p:nvPr/>
        </p:nvPicPr>
        <p:blipFill>
          <a:blip r:embed="rId2"/>
          <a:stretch>
            <a:fillRect/>
          </a:stretch>
        </p:blipFill>
        <p:spPr>
          <a:xfrm>
            <a:off x="1828800" y="4122420"/>
            <a:ext cx="5848350" cy="2659380"/>
          </a:xfrm>
          <a:prstGeom prst="rect">
            <a:avLst/>
          </a:prstGeom>
        </p:spPr>
      </p:pic>
    </p:spTree>
    <p:extLst>
      <p:ext uri="{BB962C8B-B14F-4D97-AF65-F5344CB8AC3E}">
        <p14:creationId xmlns:p14="http://schemas.microsoft.com/office/powerpoint/2010/main" val="182357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288098"/>
            <a:ext cx="9144000" cy="3539430"/>
          </a:xfrm>
          <a:prstGeom prst="rect">
            <a:avLst/>
          </a:prstGeom>
          <a:noFill/>
        </p:spPr>
        <p:txBody>
          <a:bodyPr wrap="square" rtlCol="0">
            <a:spAutoFit/>
          </a:bodyPr>
          <a:lstStyle/>
          <a:p>
            <a:pPr algn="ctr"/>
            <a:r>
              <a:rPr lang="en-US" sz="3200" dirty="0">
                <a:latin typeface="Papyrus"/>
                <a:cs typeface="Papyrus"/>
              </a:rPr>
              <a:t>Enter </a:t>
            </a:r>
            <a:r>
              <a:rPr lang="en-US" sz="3200" dirty="0">
                <a:latin typeface="Courier"/>
                <a:cs typeface="Courier"/>
              </a:rPr>
              <a:t>QDP</a:t>
            </a:r>
            <a:r>
              <a:rPr lang="en-US" sz="3200" dirty="0">
                <a:latin typeface="Papyrus"/>
                <a:cs typeface="Papyrus"/>
              </a:rPr>
              <a:t> (</a:t>
            </a:r>
            <a:r>
              <a:rPr lang="en-US" sz="3200" dirty="0">
                <a:latin typeface="Courier"/>
                <a:cs typeface="Courier"/>
              </a:rPr>
              <a:t>Quick and Dirty Plot </a:t>
            </a:r>
            <a:r>
              <a:rPr lang="en-US" sz="3200" dirty="0">
                <a:latin typeface="Papyrus"/>
                <a:cs typeface="Papyrus"/>
              </a:rPr>
              <a:t>mode) to the rescue.</a:t>
            </a:r>
          </a:p>
          <a:p>
            <a:pPr algn="ctr"/>
            <a:endParaRPr lang="en-US" sz="3200" dirty="0">
              <a:latin typeface="Papyrus"/>
              <a:cs typeface="Papyrus"/>
            </a:endParaRPr>
          </a:p>
          <a:p>
            <a:pPr algn="ctr"/>
            <a:r>
              <a:rPr lang="en-US" sz="3200" dirty="0">
                <a:latin typeface="Papyrus"/>
                <a:cs typeface="Papyrus"/>
              </a:rPr>
              <a:t>Look at the lower right corner. There is a box there with the number </a:t>
            </a:r>
            <a:r>
              <a:rPr lang="en-US" sz="3200" dirty="0">
                <a:latin typeface="Courier"/>
                <a:cs typeface="Courier"/>
              </a:rPr>
              <a:t>779</a:t>
            </a:r>
            <a:r>
              <a:rPr lang="en-US" sz="3200" dirty="0">
                <a:latin typeface="Papyrus"/>
                <a:cs typeface="Papyrus"/>
              </a:rPr>
              <a:t>.</a:t>
            </a:r>
          </a:p>
          <a:p>
            <a:pPr algn="ctr"/>
            <a:r>
              <a:rPr lang="en-US" sz="3200" dirty="0">
                <a:latin typeface="Papyrus"/>
                <a:cs typeface="Papyrus"/>
              </a:rPr>
              <a:t>This tells us that SAC is displaying every </a:t>
            </a:r>
            <a:r>
              <a:rPr lang="en-US" sz="3200" dirty="0">
                <a:latin typeface="Courier"/>
                <a:cs typeface="Courier"/>
              </a:rPr>
              <a:t>779</a:t>
            </a:r>
            <a:r>
              <a:rPr lang="en-US" sz="3200" baseline="30000" dirty="0">
                <a:latin typeface="Papyrus"/>
                <a:cs typeface="Papyrus"/>
              </a:rPr>
              <a:t>th</a:t>
            </a:r>
            <a:r>
              <a:rPr lang="en-US" sz="3200" dirty="0">
                <a:latin typeface="Papyrus"/>
                <a:cs typeface="Papyrus"/>
              </a:rPr>
              <a:t> point </a:t>
            </a:r>
            <a:r>
              <a:rPr lang="en-US" dirty="0">
                <a:latin typeface="Papyrus"/>
                <a:cs typeface="Papyrus"/>
              </a:rPr>
              <a:t>(that’s one point every </a:t>
            </a:r>
            <a:r>
              <a:rPr lang="en-US" dirty="0">
                <a:latin typeface="Courier"/>
                <a:cs typeface="Courier"/>
              </a:rPr>
              <a:t>39</a:t>
            </a:r>
            <a:r>
              <a:rPr lang="en-US" dirty="0">
                <a:latin typeface="Papyrus"/>
                <a:cs typeface="Papyrus"/>
              </a:rPr>
              <a:t> seconds!)</a:t>
            </a:r>
            <a:r>
              <a:rPr lang="en-US" sz="3200" dirty="0">
                <a:latin typeface="Papyrus"/>
                <a:cs typeface="Papyrus"/>
              </a:rPr>
              <a:t>.</a:t>
            </a:r>
            <a:endParaRPr lang="en-US" dirty="0">
              <a:latin typeface="Papyrus"/>
              <a:cs typeface="Papyrus"/>
            </a:endParaRPr>
          </a:p>
        </p:txBody>
      </p:sp>
      <p:pic>
        <p:nvPicPr>
          <p:cNvPr id="5" name="Picture 4"/>
          <p:cNvPicPr>
            <a:picLocks noChangeAspect="1"/>
          </p:cNvPicPr>
          <p:nvPr/>
        </p:nvPicPr>
        <p:blipFill>
          <a:blip r:embed="rId2"/>
          <a:stretch>
            <a:fillRect/>
          </a:stretch>
        </p:blipFill>
        <p:spPr>
          <a:xfrm>
            <a:off x="1828800" y="4122420"/>
            <a:ext cx="5848350" cy="2659380"/>
          </a:xfrm>
          <a:prstGeom prst="rect">
            <a:avLst/>
          </a:prstGeom>
        </p:spPr>
      </p:pic>
    </p:spTree>
    <p:extLst>
      <p:ext uri="{BB962C8B-B14F-4D97-AF65-F5344CB8AC3E}">
        <p14:creationId xmlns:p14="http://schemas.microsoft.com/office/powerpoint/2010/main" val="353940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1008314"/>
            <a:ext cx="9144000" cy="2062103"/>
          </a:xfrm>
          <a:prstGeom prst="rect">
            <a:avLst/>
          </a:prstGeom>
          <a:noFill/>
        </p:spPr>
        <p:txBody>
          <a:bodyPr wrap="square" rtlCol="0">
            <a:spAutoFit/>
          </a:bodyPr>
          <a:lstStyle/>
          <a:p>
            <a:pPr algn="ctr"/>
            <a:r>
              <a:rPr lang="en-US" sz="3200" dirty="0">
                <a:latin typeface="Papyrus"/>
                <a:cs typeface="Papyrus"/>
              </a:rPr>
              <a:t>SAC automatically cuts down the amount of data it shows when the number of input points is            </a:t>
            </a:r>
            <a:r>
              <a:rPr lang="en-US" sz="3200" b="1" dirty="0">
                <a:latin typeface="Courier"/>
                <a:cs typeface="Courier"/>
              </a:rPr>
              <a:t>≥1000</a:t>
            </a:r>
            <a:r>
              <a:rPr lang="en-US" sz="3200" b="1" dirty="0">
                <a:latin typeface="Papyrus"/>
                <a:cs typeface="Papyrus"/>
              </a:rPr>
              <a:t> </a:t>
            </a:r>
            <a:r>
              <a:rPr lang="en-US" dirty="0">
                <a:latin typeface="Papyrus"/>
                <a:cs typeface="Papyrus"/>
              </a:rPr>
              <a:t>(the resolution of the TEK401X series of devices is 1024)</a:t>
            </a:r>
            <a:r>
              <a:rPr lang="en-US" sz="3200" dirty="0">
                <a:latin typeface="Papyrus"/>
                <a:cs typeface="Papyrus"/>
              </a:rPr>
              <a:t> so that it only takes a few seconds to draw it at 9600 baud.</a:t>
            </a:r>
            <a:endParaRPr lang="en-US" dirty="0">
              <a:latin typeface="Papyrus"/>
              <a:cs typeface="Papyrus"/>
            </a:endParaRPr>
          </a:p>
        </p:txBody>
      </p:sp>
      <p:pic>
        <p:nvPicPr>
          <p:cNvPr id="5" name="Picture 4"/>
          <p:cNvPicPr>
            <a:picLocks noChangeAspect="1"/>
          </p:cNvPicPr>
          <p:nvPr/>
        </p:nvPicPr>
        <p:blipFill>
          <a:blip r:embed="rId2"/>
          <a:stretch>
            <a:fillRect/>
          </a:stretch>
        </p:blipFill>
        <p:spPr>
          <a:xfrm>
            <a:off x="1828800" y="4122420"/>
            <a:ext cx="5848350" cy="2659380"/>
          </a:xfrm>
          <a:prstGeom prst="rect">
            <a:avLst/>
          </a:prstGeom>
        </p:spPr>
      </p:pic>
    </p:spTree>
    <p:extLst>
      <p:ext uri="{BB962C8B-B14F-4D97-AF65-F5344CB8AC3E}">
        <p14:creationId xmlns:p14="http://schemas.microsoft.com/office/powerpoint/2010/main" val="14003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7699" y="316580"/>
            <a:ext cx="9144000" cy="5693866"/>
          </a:xfrm>
          <a:prstGeom prst="rect">
            <a:avLst/>
          </a:prstGeom>
        </p:spPr>
        <p:txBody>
          <a:bodyPr wrap="square">
            <a:spAutoFit/>
          </a:bodyPr>
          <a:lstStyle/>
          <a:p>
            <a:pPr algn="ctr">
              <a:defRPr/>
            </a:pPr>
            <a:r>
              <a:rPr lang="en-US" sz="2800" dirty="0">
                <a:latin typeface="Papyrus"/>
              </a:rPr>
              <a:t>First </a:t>
            </a:r>
          </a:p>
          <a:p>
            <a:pPr algn="ctr">
              <a:defRPr/>
            </a:pPr>
            <a:endParaRPr lang="en-US" sz="2800" dirty="0">
              <a:latin typeface="Papyrus"/>
            </a:endParaRPr>
          </a:p>
          <a:p>
            <a:pPr algn="ctr">
              <a:defRPr/>
            </a:pPr>
            <a:r>
              <a:rPr lang="en-US" sz="2800" dirty="0">
                <a:latin typeface="Papyrus"/>
              </a:rPr>
              <a:t>Sharing files between host OS (windows 10 for example) and your virtual machine (UBUNTU in VirtualBox for example)</a:t>
            </a:r>
          </a:p>
          <a:p>
            <a:pPr algn="ctr">
              <a:defRPr/>
            </a:pPr>
            <a:endParaRPr lang="en-US" sz="2800" dirty="0">
              <a:latin typeface="Papyrus"/>
            </a:endParaRPr>
          </a:p>
          <a:p>
            <a:pPr algn="ctr">
              <a:defRPr/>
            </a:pPr>
            <a:r>
              <a:rPr lang="en-US" sz="2800" dirty="0">
                <a:latin typeface="Papyrus"/>
              </a:rPr>
              <a:t>Google “share folder virtual box and windows”</a:t>
            </a:r>
          </a:p>
          <a:p>
            <a:pPr algn="ctr">
              <a:defRPr/>
            </a:pPr>
            <a:endParaRPr lang="en-US" sz="2800" dirty="0">
              <a:latin typeface="Papyrus"/>
            </a:endParaRPr>
          </a:p>
          <a:p>
            <a:pPr algn="ctr">
              <a:defRPr/>
            </a:pPr>
            <a:r>
              <a:rPr lang="en-US" sz="2800" dirty="0">
                <a:latin typeface="Papyrus"/>
              </a:rPr>
              <a:t>Use a shared folder</a:t>
            </a:r>
          </a:p>
          <a:p>
            <a:pPr algn="ctr">
              <a:defRPr/>
            </a:pPr>
            <a:endParaRPr lang="en-US" sz="2800" dirty="0">
              <a:latin typeface="Papyrus"/>
            </a:endParaRPr>
          </a:p>
          <a:p>
            <a:pPr algn="ctr">
              <a:defRPr/>
            </a:pPr>
            <a:r>
              <a:rPr lang="en-US" sz="2800" dirty="0">
                <a:latin typeface="Papyrus"/>
              </a:rPr>
              <a:t>Use Windows for getting files from network, then access them from the shared folder (both “machines”/”systems” see it and can read/write to it)</a:t>
            </a:r>
          </a:p>
        </p:txBody>
      </p:sp>
    </p:spTree>
    <p:extLst>
      <p:ext uri="{BB962C8B-B14F-4D97-AF65-F5344CB8AC3E}">
        <p14:creationId xmlns:p14="http://schemas.microsoft.com/office/powerpoint/2010/main" val="380332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439175"/>
            <a:ext cx="9144000" cy="3323987"/>
          </a:xfrm>
          <a:prstGeom prst="rect">
            <a:avLst/>
          </a:prstGeom>
          <a:noFill/>
        </p:spPr>
        <p:txBody>
          <a:bodyPr wrap="square" rtlCol="0">
            <a:spAutoFit/>
          </a:bodyPr>
          <a:lstStyle/>
          <a:p>
            <a:pPr algn="ctr"/>
            <a:r>
              <a:rPr lang="en-US" sz="3200" dirty="0">
                <a:latin typeface="Papyrus"/>
                <a:cs typeface="Papyrus"/>
              </a:rPr>
              <a:t>Unfortunately, about the only thing this plot tells us is that something was recorded.</a:t>
            </a:r>
          </a:p>
          <a:p>
            <a:pPr algn="ctr"/>
            <a:endParaRPr lang="en-US" sz="3200" dirty="0">
              <a:latin typeface="Papyrus"/>
              <a:cs typeface="Papyrus"/>
            </a:endParaRPr>
          </a:p>
          <a:p>
            <a:pPr algn="ctr"/>
            <a:r>
              <a:rPr lang="en-US" sz="3200" dirty="0">
                <a:latin typeface="Papyrus"/>
                <a:cs typeface="Papyrus"/>
              </a:rPr>
              <a:t>The wiggles you see are </a:t>
            </a:r>
            <a:r>
              <a:rPr lang="en-US" sz="3200" b="1" u="sng" dirty="0">
                <a:latin typeface="Papyrus"/>
                <a:cs typeface="Papyrus"/>
              </a:rPr>
              <a:t>absolutely completely useless</a:t>
            </a:r>
            <a:r>
              <a:rPr lang="en-US" sz="3200" dirty="0">
                <a:latin typeface="Papyrus"/>
                <a:cs typeface="Papyrus"/>
              </a:rPr>
              <a:t> for analysis (the data in memory is OK however)</a:t>
            </a:r>
            <a:endParaRPr lang="en-US" dirty="0">
              <a:latin typeface="Papyrus"/>
              <a:cs typeface="Papyrus"/>
            </a:endParaRPr>
          </a:p>
          <a:p>
            <a:pPr algn="ctr"/>
            <a:r>
              <a:rPr lang="en-US" dirty="0">
                <a:latin typeface="Papyrus"/>
                <a:cs typeface="Papyrus"/>
              </a:rPr>
              <a:t>(you will learn the technical reasons for this – known as aliasing - in signal analysis).</a:t>
            </a:r>
          </a:p>
        </p:txBody>
      </p:sp>
      <p:pic>
        <p:nvPicPr>
          <p:cNvPr id="5" name="Picture 4"/>
          <p:cNvPicPr>
            <a:picLocks noChangeAspect="1"/>
          </p:cNvPicPr>
          <p:nvPr/>
        </p:nvPicPr>
        <p:blipFill>
          <a:blip r:embed="rId2"/>
          <a:stretch>
            <a:fillRect/>
          </a:stretch>
        </p:blipFill>
        <p:spPr>
          <a:xfrm>
            <a:off x="1828800" y="4122420"/>
            <a:ext cx="5848350" cy="2659380"/>
          </a:xfrm>
          <a:prstGeom prst="rect">
            <a:avLst/>
          </a:prstGeom>
        </p:spPr>
      </p:pic>
    </p:spTree>
    <p:extLst>
      <p:ext uri="{BB962C8B-B14F-4D97-AF65-F5344CB8AC3E}">
        <p14:creationId xmlns:p14="http://schemas.microsoft.com/office/powerpoint/2010/main" val="116486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09800" y="4038600"/>
            <a:ext cx="5848350" cy="2659380"/>
          </a:xfrm>
          <a:prstGeom prst="rect">
            <a:avLst/>
          </a:prstGeom>
        </p:spPr>
      </p:pic>
      <p:sp>
        <p:nvSpPr>
          <p:cNvPr id="4" name="TextBox 3"/>
          <p:cNvSpPr txBox="1"/>
          <p:nvPr/>
        </p:nvSpPr>
        <p:spPr>
          <a:xfrm>
            <a:off x="0" y="162838"/>
            <a:ext cx="9144000" cy="3724096"/>
          </a:xfrm>
          <a:prstGeom prst="rect">
            <a:avLst/>
          </a:prstGeom>
          <a:noFill/>
        </p:spPr>
        <p:txBody>
          <a:bodyPr wrap="square" rtlCol="0">
            <a:spAutoFit/>
          </a:bodyPr>
          <a:lstStyle/>
          <a:p>
            <a:pPr algn="ctr"/>
            <a:r>
              <a:rPr lang="en-US" sz="3200" dirty="0">
                <a:latin typeface="Papyrus"/>
                <a:cs typeface="Papyrus"/>
              </a:rPr>
              <a:t>Since we are on a modern computer we can afford to plot all the data </a:t>
            </a:r>
            <a:r>
              <a:rPr lang="en-US" dirty="0">
                <a:latin typeface="Papyrus"/>
                <a:cs typeface="Papyrus"/>
              </a:rPr>
              <a:t>(although it is still sub-optimal to do so. Our plot will now legally represent the seismic signal).</a:t>
            </a:r>
          </a:p>
          <a:p>
            <a:pPr algn="ctr"/>
            <a:endParaRPr lang="en-US" dirty="0">
              <a:latin typeface="Papyrus"/>
              <a:cs typeface="Papyrus"/>
            </a:endParaRPr>
          </a:p>
          <a:p>
            <a:pPr algn="ctr"/>
            <a:r>
              <a:rPr lang="en-US" sz="3200" dirty="0">
                <a:latin typeface="Papyrus"/>
                <a:cs typeface="Papyrus"/>
              </a:rPr>
              <a:t>So we turn the </a:t>
            </a:r>
            <a:r>
              <a:rPr lang="en-US" sz="3200" dirty="0">
                <a:latin typeface="Courier"/>
                <a:cs typeface="Courier"/>
              </a:rPr>
              <a:t>QDP</a:t>
            </a:r>
            <a:r>
              <a:rPr lang="en-US" sz="3200" dirty="0">
                <a:latin typeface="Papyrus"/>
                <a:cs typeface="Papyrus"/>
              </a:rPr>
              <a:t> “feature” </a:t>
            </a:r>
            <a:r>
              <a:rPr lang="en-US" sz="3200" u="sng" dirty="0">
                <a:latin typeface="Papyrus"/>
                <a:cs typeface="Papyrus"/>
              </a:rPr>
              <a:t>off</a:t>
            </a:r>
            <a:r>
              <a:rPr lang="en-US" sz="3200" dirty="0">
                <a:latin typeface="Papyrus"/>
                <a:cs typeface="Papyrus"/>
              </a:rPr>
              <a:t> </a:t>
            </a:r>
          </a:p>
          <a:p>
            <a:pPr algn="ctr"/>
            <a:r>
              <a:rPr lang="en-US" dirty="0">
                <a:latin typeface="Papyrus"/>
                <a:cs typeface="Papyrus"/>
              </a:rPr>
              <a:t>(you can guess how to turn it back on.)</a:t>
            </a:r>
          </a:p>
          <a:p>
            <a:r>
              <a:rPr lang="en-US" dirty="0">
                <a:solidFill>
                  <a:srgbClr val="FF6600"/>
                </a:solidFill>
                <a:latin typeface="Courier"/>
                <a:cs typeface="Courier"/>
              </a:rPr>
              <a:t>SAC&gt; </a:t>
            </a:r>
            <a:r>
              <a:rPr lang="en-US" dirty="0" err="1">
                <a:latin typeface="Courier"/>
                <a:cs typeface="Courier"/>
              </a:rPr>
              <a:t>qdp</a:t>
            </a:r>
            <a:r>
              <a:rPr lang="en-US" dirty="0">
                <a:latin typeface="Courier"/>
                <a:cs typeface="Courier"/>
              </a:rPr>
              <a:t> off</a:t>
            </a:r>
          </a:p>
          <a:p>
            <a:r>
              <a:rPr lang="en-US" dirty="0">
                <a:solidFill>
                  <a:srgbClr val="FF6600"/>
                </a:solidFill>
                <a:latin typeface="Courier"/>
                <a:cs typeface="Courier"/>
              </a:rPr>
              <a:t>SAC&gt; </a:t>
            </a:r>
            <a:r>
              <a:rPr lang="en-US" dirty="0">
                <a:latin typeface="Courier"/>
                <a:cs typeface="Courier"/>
              </a:rPr>
              <a:t>plot</a:t>
            </a:r>
          </a:p>
          <a:p>
            <a:endParaRPr lang="en-US" dirty="0">
              <a:latin typeface="Courier"/>
              <a:cs typeface="Courier"/>
            </a:endParaRPr>
          </a:p>
          <a:p>
            <a:pPr algn="ctr"/>
            <a:r>
              <a:rPr lang="en-US" sz="3200" dirty="0">
                <a:latin typeface="Papyrus"/>
                <a:cs typeface="Papyrus"/>
              </a:rPr>
              <a:t>This plot is now “good” </a:t>
            </a:r>
            <a:r>
              <a:rPr lang="en-US" dirty="0">
                <a:latin typeface="Papyrus"/>
                <a:cs typeface="Papyrus"/>
              </a:rPr>
              <a:t>(compare to previous slide)</a:t>
            </a:r>
            <a:r>
              <a:rPr lang="en-US" sz="3200" dirty="0">
                <a:latin typeface="Papyrus"/>
                <a:cs typeface="Papyrus"/>
              </a:rPr>
              <a:t>.</a:t>
            </a:r>
          </a:p>
        </p:txBody>
      </p:sp>
    </p:spTree>
    <p:extLst>
      <p:ext uri="{BB962C8B-B14F-4D97-AF65-F5344CB8AC3E}">
        <p14:creationId xmlns:p14="http://schemas.microsoft.com/office/powerpoint/2010/main" val="290994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313790"/>
            <a:ext cx="9144000" cy="5970866"/>
          </a:xfrm>
          <a:prstGeom prst="rect">
            <a:avLst/>
          </a:prstGeom>
          <a:noFill/>
        </p:spPr>
        <p:txBody>
          <a:bodyPr wrap="square" rtlCol="0">
            <a:spAutoFit/>
          </a:bodyPr>
          <a:lstStyle/>
          <a:p>
            <a:pPr algn="ctr"/>
            <a:r>
              <a:rPr lang="en-US" sz="3200" dirty="0" err="1">
                <a:latin typeface="Courier"/>
                <a:cs typeface="Courier"/>
              </a:rPr>
              <a:t>qdp</a:t>
            </a:r>
            <a:r>
              <a:rPr lang="en-US" sz="3200" dirty="0">
                <a:latin typeface="Papyrus"/>
                <a:cs typeface="Papyrus"/>
              </a:rPr>
              <a:t> is the correct idea </a:t>
            </a:r>
            <a:r>
              <a:rPr lang="en-US" dirty="0">
                <a:latin typeface="Papyrus"/>
                <a:cs typeface="Papyrus"/>
              </a:rPr>
              <a:t>(don’t waste time displaying stuff that you can’t see due to screen resolution)</a:t>
            </a:r>
            <a:r>
              <a:rPr lang="en-US" sz="3200" dirty="0">
                <a:latin typeface="Papyrus"/>
                <a:cs typeface="Papyrus"/>
              </a:rPr>
              <a:t>, but it is </a:t>
            </a:r>
            <a:r>
              <a:rPr lang="en-US" sz="3200" b="1" u="sng" dirty="0">
                <a:latin typeface="Papyrus"/>
                <a:cs typeface="Papyrus"/>
              </a:rPr>
              <a:t>very badly implemented</a:t>
            </a:r>
            <a:r>
              <a:rPr lang="en-US" sz="3200" dirty="0">
                <a:latin typeface="Papyrus"/>
                <a:cs typeface="Papyrus"/>
              </a:rPr>
              <a:t>.</a:t>
            </a:r>
          </a:p>
          <a:p>
            <a:pPr algn="ctr"/>
            <a:endParaRPr lang="en-US" dirty="0">
              <a:latin typeface="Papyrus"/>
              <a:cs typeface="Papyrus"/>
            </a:endParaRPr>
          </a:p>
          <a:p>
            <a:pPr algn="ctr"/>
            <a:r>
              <a:rPr lang="en-US" sz="3200" dirty="0" err="1">
                <a:latin typeface="Courier"/>
                <a:cs typeface="Courier"/>
              </a:rPr>
              <a:t>qdp</a:t>
            </a:r>
            <a:r>
              <a:rPr lang="en-US" sz="3200" dirty="0">
                <a:latin typeface="Papyrus"/>
                <a:cs typeface="Papyrus"/>
              </a:rPr>
              <a:t> should have taken the </a:t>
            </a:r>
            <a:r>
              <a:rPr lang="en-US" sz="3200" dirty="0">
                <a:latin typeface="Courier"/>
                <a:cs typeface="Courier"/>
              </a:rPr>
              <a:t>max</a:t>
            </a:r>
            <a:r>
              <a:rPr lang="en-US" sz="3200" dirty="0">
                <a:latin typeface="Papyrus"/>
                <a:cs typeface="Papyrus"/>
              </a:rPr>
              <a:t> and </a:t>
            </a:r>
            <a:r>
              <a:rPr lang="en-US" sz="3200" dirty="0">
                <a:latin typeface="Courier"/>
                <a:cs typeface="Courier"/>
              </a:rPr>
              <a:t>min</a:t>
            </a:r>
            <a:r>
              <a:rPr lang="en-US" sz="3200" dirty="0">
                <a:latin typeface="Papyrus"/>
                <a:cs typeface="Papyrus"/>
              </a:rPr>
              <a:t> of each of the sections of </a:t>
            </a:r>
            <a:r>
              <a:rPr lang="en-US" sz="3200" dirty="0">
                <a:latin typeface="Courier"/>
                <a:cs typeface="Courier"/>
              </a:rPr>
              <a:t>N</a:t>
            </a:r>
            <a:r>
              <a:rPr lang="en-US" sz="3200" dirty="0">
                <a:latin typeface="Papyrus"/>
                <a:cs typeface="Papyrus"/>
              </a:rPr>
              <a:t> points </a:t>
            </a:r>
            <a:r>
              <a:rPr lang="en-US" dirty="0">
                <a:latin typeface="Papyrus"/>
                <a:cs typeface="Papyrus"/>
              </a:rPr>
              <a:t>(instead of each Nth point)</a:t>
            </a:r>
            <a:r>
              <a:rPr lang="en-US" sz="3200" dirty="0">
                <a:latin typeface="Papyrus"/>
                <a:cs typeface="Papyrus"/>
              </a:rPr>
              <a:t> and plotted a vertical line between them at each time </a:t>
            </a:r>
            <a:r>
              <a:rPr lang="en-US" dirty="0">
                <a:latin typeface="Papyrus"/>
                <a:cs typeface="Papyrus"/>
              </a:rPr>
              <a:t>(it would have taken twice as long to display, but the </a:t>
            </a:r>
            <a:r>
              <a:rPr lang="en-US" dirty="0" err="1">
                <a:latin typeface="Papyrus"/>
                <a:cs typeface="Papyrus"/>
              </a:rPr>
              <a:t>qdp</a:t>
            </a:r>
            <a:r>
              <a:rPr lang="en-US" dirty="0">
                <a:latin typeface="Papyrus"/>
                <a:cs typeface="Papyrus"/>
              </a:rPr>
              <a:t> display was relatively quick)</a:t>
            </a:r>
            <a:r>
              <a:rPr lang="en-US" sz="3200" dirty="0">
                <a:latin typeface="Papyrus"/>
                <a:cs typeface="Papyrus"/>
              </a:rPr>
              <a:t>.</a:t>
            </a:r>
          </a:p>
          <a:p>
            <a:pPr algn="ctr"/>
            <a:endParaRPr lang="en-US" dirty="0">
              <a:latin typeface="Papyrus"/>
              <a:cs typeface="Papyrus"/>
            </a:endParaRPr>
          </a:p>
          <a:p>
            <a:pPr algn="ctr"/>
            <a:r>
              <a:rPr lang="en-US" sz="3200" dirty="0">
                <a:latin typeface="Papyrus"/>
                <a:cs typeface="Papyrus"/>
              </a:rPr>
              <a:t>The display would be identical to the full display on the last slide </a:t>
            </a:r>
            <a:r>
              <a:rPr lang="en-US" dirty="0">
                <a:latin typeface="Papyrus"/>
                <a:cs typeface="Papyrus"/>
              </a:rPr>
              <a:t>(and look like a paper record)</a:t>
            </a:r>
            <a:r>
              <a:rPr lang="en-US" sz="3200" dirty="0">
                <a:latin typeface="Papyrus"/>
                <a:cs typeface="Papyrus"/>
              </a:rPr>
              <a:t>.</a:t>
            </a:r>
          </a:p>
          <a:p>
            <a:pPr algn="ctr"/>
            <a:endParaRPr lang="en-US" dirty="0">
              <a:latin typeface="Papyrus"/>
              <a:cs typeface="Papyrus"/>
            </a:endParaRPr>
          </a:p>
          <a:p>
            <a:pPr algn="ctr"/>
            <a:r>
              <a:rPr lang="en-US" dirty="0">
                <a:latin typeface="Papyrus"/>
                <a:cs typeface="Papyrus"/>
              </a:rPr>
              <a:t>(this would have cost some computer time to calculate what to display, but that is minimal compared to the data transfer time to the TEK401X. As it is now it takes the decimation factor longer to calculate what gets drawn on the screen – you don't notice it, but the drawing is instantaneous).</a:t>
            </a:r>
          </a:p>
        </p:txBody>
      </p:sp>
    </p:spTree>
    <p:extLst>
      <p:ext uri="{BB962C8B-B14F-4D97-AF65-F5344CB8AC3E}">
        <p14:creationId xmlns:p14="http://schemas.microsoft.com/office/powerpoint/2010/main" val="147482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350759"/>
            <a:ext cx="9144000" cy="6432530"/>
          </a:xfrm>
          <a:prstGeom prst="rect">
            <a:avLst/>
          </a:prstGeom>
          <a:noFill/>
        </p:spPr>
        <p:txBody>
          <a:bodyPr wrap="square" rtlCol="0">
            <a:spAutoFit/>
          </a:bodyPr>
          <a:lstStyle/>
          <a:p>
            <a:pPr algn="ctr"/>
            <a:r>
              <a:rPr lang="en-US" sz="3200" dirty="0">
                <a:latin typeface="Papyrus"/>
                <a:cs typeface="Papyrus"/>
              </a:rPr>
              <a:t>So far we have some files in memory.</a:t>
            </a:r>
          </a:p>
          <a:p>
            <a:pPr algn="ctr"/>
            <a:endParaRPr lang="en-US" sz="3200" dirty="0">
              <a:latin typeface="Papyrus"/>
              <a:cs typeface="Papyrus"/>
            </a:endParaRPr>
          </a:p>
          <a:p>
            <a:pPr algn="ctr"/>
            <a:r>
              <a:rPr lang="en-US" sz="3200" dirty="0">
                <a:latin typeface="Papyrus"/>
                <a:cs typeface="Papyrus"/>
              </a:rPr>
              <a:t>If we simply read in another file(s) – the new data will clobber what we have.</a:t>
            </a:r>
          </a:p>
          <a:p>
            <a:pPr algn="ctr"/>
            <a:endParaRPr lang="en-US" sz="3200" dirty="0">
              <a:latin typeface="Papyrus"/>
              <a:cs typeface="Papyrus"/>
            </a:endParaRPr>
          </a:p>
          <a:p>
            <a:pPr algn="ctr"/>
            <a:r>
              <a:rPr lang="en-US" sz="3200" dirty="0">
                <a:latin typeface="Papyrus"/>
                <a:cs typeface="Papyrus"/>
              </a:rPr>
              <a:t>If we need to read in more data (say we have processed the data we’ve read in and now want a spectral ratio of the processed data with the original data) we have to use the “more” option to read in additional data (to not clobber what is there).</a:t>
            </a:r>
          </a:p>
          <a:p>
            <a:pPr algn="ctr"/>
            <a:endParaRPr lang="en-US" sz="3200" dirty="0">
              <a:latin typeface="Papyrus"/>
              <a:cs typeface="Papyrus"/>
            </a:endParaRPr>
          </a:p>
          <a:p>
            <a:r>
              <a:rPr lang="en-US" sz="2800" dirty="0">
                <a:latin typeface="Courier"/>
                <a:cs typeface="Courier"/>
              </a:rPr>
              <a:t>read more filename</a:t>
            </a:r>
          </a:p>
        </p:txBody>
      </p:sp>
    </p:spTree>
    <p:extLst>
      <p:ext uri="{BB962C8B-B14F-4D97-AF65-F5344CB8AC3E}">
        <p14:creationId xmlns:p14="http://schemas.microsoft.com/office/powerpoint/2010/main" val="318317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365171"/>
            <a:ext cx="9144000" cy="3816429"/>
          </a:xfrm>
          <a:prstGeom prst="rect">
            <a:avLst/>
          </a:prstGeom>
          <a:noFill/>
        </p:spPr>
        <p:txBody>
          <a:bodyPr wrap="square" rtlCol="0">
            <a:spAutoFit/>
          </a:bodyPr>
          <a:lstStyle/>
          <a:p>
            <a:pPr algn="ctr"/>
            <a:r>
              <a:rPr lang="en-US" sz="3200" dirty="0">
                <a:latin typeface="Papyrus"/>
                <a:cs typeface="Papyrus"/>
              </a:rPr>
              <a:t>In general SAC does commands to </a:t>
            </a:r>
            <a:r>
              <a:rPr lang="en-US" sz="3200" u="sng" dirty="0">
                <a:latin typeface="Papyrus"/>
                <a:cs typeface="Papyrus"/>
              </a:rPr>
              <a:t>all</a:t>
            </a:r>
            <a:r>
              <a:rPr lang="en-US" sz="3200" dirty="0">
                <a:latin typeface="Papyrus"/>
                <a:cs typeface="Papyrus"/>
              </a:rPr>
              <a:t> the files in memory.</a:t>
            </a:r>
          </a:p>
          <a:p>
            <a:pPr algn="ctr"/>
            <a:endParaRPr lang="en-US" sz="3200" dirty="0">
              <a:latin typeface="Papyrus"/>
              <a:cs typeface="Papyrus"/>
            </a:endParaRPr>
          </a:p>
          <a:p>
            <a:pPr algn="ctr"/>
            <a:r>
              <a:rPr lang="en-US" sz="3200" dirty="0">
                <a:latin typeface="Papyrus"/>
                <a:cs typeface="Papyrus"/>
              </a:rPr>
              <a:t>If the command is starting from scratch (like a read) it clobbers what is already there.</a:t>
            </a:r>
          </a:p>
          <a:p>
            <a:pPr algn="ctr"/>
            <a:endParaRPr lang="en-US" sz="3200" dirty="0">
              <a:latin typeface="Papyrus"/>
              <a:cs typeface="Papyrus"/>
            </a:endParaRPr>
          </a:p>
          <a:p>
            <a:pPr algn="ctr"/>
            <a:r>
              <a:rPr lang="en-US" sz="3200" dirty="0">
                <a:latin typeface="Papyrus"/>
                <a:cs typeface="Papyrus"/>
              </a:rPr>
              <a:t>Some commands require certain pairs of files</a:t>
            </a:r>
          </a:p>
          <a:p>
            <a:pPr algn="ctr"/>
            <a:r>
              <a:rPr lang="en-US" dirty="0">
                <a:latin typeface="Papyrus"/>
                <a:cs typeface="Papyrus"/>
              </a:rPr>
              <a:t>(N and E for example for rotating seismograms).</a:t>
            </a:r>
            <a:endParaRPr lang="en-US" sz="3200" dirty="0">
              <a:latin typeface="Papyrus"/>
              <a:cs typeface="Papyrus"/>
            </a:endParaRPr>
          </a:p>
        </p:txBody>
      </p:sp>
    </p:spTree>
    <p:extLst>
      <p:ext uri="{BB962C8B-B14F-4D97-AF65-F5344CB8AC3E}">
        <p14:creationId xmlns:p14="http://schemas.microsoft.com/office/powerpoint/2010/main" val="260277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360944"/>
            <a:ext cx="9144000" cy="3293209"/>
          </a:xfrm>
          <a:prstGeom prst="rect">
            <a:avLst/>
          </a:prstGeom>
          <a:noFill/>
        </p:spPr>
        <p:txBody>
          <a:bodyPr wrap="square" rtlCol="0">
            <a:spAutoFit/>
          </a:bodyPr>
          <a:lstStyle/>
          <a:p>
            <a:pPr algn="ctr"/>
            <a:r>
              <a:rPr lang="en-US" sz="3200" dirty="0">
                <a:latin typeface="Papyrus"/>
                <a:cs typeface="Papyrus"/>
              </a:rPr>
              <a:t>We have now seen 4 SAC commands</a:t>
            </a:r>
          </a:p>
          <a:p>
            <a:pPr algn="ctr"/>
            <a:r>
              <a:rPr lang="en-US" sz="3200" dirty="0">
                <a:latin typeface="Papyrus"/>
                <a:cs typeface="Papyrus"/>
              </a:rPr>
              <a:t>(but only used 3).</a:t>
            </a:r>
          </a:p>
          <a:p>
            <a:pPr algn="ctr"/>
            <a:endParaRPr lang="en-US" sz="3200" dirty="0">
              <a:latin typeface="Papyrus"/>
              <a:cs typeface="Papyrus"/>
            </a:endParaRPr>
          </a:p>
          <a:p>
            <a:r>
              <a:rPr lang="en-US" sz="2800" dirty="0">
                <a:latin typeface="Courier"/>
                <a:cs typeface="Courier"/>
              </a:rPr>
              <a:t>read filename</a:t>
            </a:r>
          </a:p>
          <a:p>
            <a:r>
              <a:rPr lang="en-US" sz="2800" dirty="0">
                <a:latin typeface="Courier"/>
                <a:cs typeface="Courier"/>
              </a:rPr>
              <a:t>write still to be determined</a:t>
            </a:r>
          </a:p>
          <a:p>
            <a:r>
              <a:rPr lang="en-US" sz="2800" dirty="0">
                <a:latin typeface="Courier"/>
                <a:cs typeface="Courier"/>
              </a:rPr>
              <a:t>plot</a:t>
            </a:r>
          </a:p>
          <a:p>
            <a:r>
              <a:rPr lang="en-US" sz="2800" dirty="0" err="1">
                <a:latin typeface="Courier"/>
                <a:cs typeface="Courier"/>
              </a:rPr>
              <a:t>qdp</a:t>
            </a:r>
            <a:r>
              <a:rPr lang="en-US" sz="2800" dirty="0">
                <a:latin typeface="Courier"/>
                <a:cs typeface="Courier"/>
              </a:rPr>
              <a:t> on or off</a:t>
            </a:r>
          </a:p>
        </p:txBody>
      </p:sp>
    </p:spTree>
    <p:extLst>
      <p:ext uri="{BB962C8B-B14F-4D97-AF65-F5344CB8AC3E}">
        <p14:creationId xmlns:p14="http://schemas.microsoft.com/office/powerpoint/2010/main" val="163359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404530"/>
            <a:ext cx="9144000" cy="6093976"/>
          </a:xfrm>
          <a:prstGeom prst="rect">
            <a:avLst/>
          </a:prstGeom>
          <a:solidFill>
            <a:schemeClr val="bg1"/>
          </a:solidFill>
        </p:spPr>
        <p:txBody>
          <a:bodyPr wrap="square" rtlCol="0">
            <a:spAutoFit/>
          </a:bodyPr>
          <a:lstStyle/>
          <a:p>
            <a:pPr algn="ctr"/>
            <a:r>
              <a:rPr lang="en-US" sz="3200" dirty="0">
                <a:latin typeface="Papyrus"/>
                <a:cs typeface="Papyrus"/>
              </a:rPr>
              <a:t>SAC handles wildcards</a:t>
            </a:r>
          </a:p>
          <a:p>
            <a:pPr algn="ctr"/>
            <a:endParaRPr lang="en-US" dirty="0">
              <a:latin typeface="Papyrus"/>
              <a:cs typeface="Papyrus"/>
            </a:endParaRPr>
          </a:p>
          <a:p>
            <a:pPr algn="ctr"/>
            <a:r>
              <a:rPr lang="en-US" sz="3200" dirty="0">
                <a:latin typeface="Papyrus"/>
                <a:cs typeface="Papyrus"/>
              </a:rPr>
              <a:t>Here I have to be a little more careful when I specify the file name. I want to read in all 3 components of the seismogram.</a:t>
            </a:r>
          </a:p>
          <a:p>
            <a:pPr algn="ctr"/>
            <a:endParaRPr lang="en-US" sz="3200" dirty="0">
              <a:latin typeface="Papyrus"/>
              <a:cs typeface="Papyrus"/>
            </a:endParaRPr>
          </a:p>
          <a:p>
            <a:pPr algn="ctr"/>
            <a:r>
              <a:rPr lang="en-US" dirty="0">
                <a:latin typeface="Papyrus"/>
                <a:cs typeface="Papyrus"/>
              </a:rPr>
              <a:t>(I’m also demonstrating a feature of SAC, if SAC does not understand a command [something you typed], it passes it to the OS for further processing.</a:t>
            </a:r>
          </a:p>
          <a:p>
            <a:pPr algn="ctr"/>
            <a:r>
              <a:rPr lang="en-US" dirty="0">
                <a:latin typeface="Papyrus"/>
                <a:cs typeface="Papyrus"/>
              </a:rPr>
              <a:t>Based on the output of the “</a:t>
            </a:r>
            <a:r>
              <a:rPr lang="en-US" dirty="0" err="1">
                <a:latin typeface="Courier"/>
                <a:cs typeface="Courier"/>
              </a:rPr>
              <a:t>ls</a:t>
            </a:r>
            <a:r>
              <a:rPr lang="en-US" dirty="0">
                <a:latin typeface="Papyrus"/>
                <a:cs typeface="Papyrus"/>
              </a:rPr>
              <a:t>” command, I don’t want SAC to read in the “</a:t>
            </a:r>
            <a:r>
              <a:rPr lang="en-US" dirty="0">
                <a:latin typeface="Courier"/>
                <a:cs typeface="Courier"/>
              </a:rPr>
              <a:t>.</a:t>
            </a:r>
            <a:r>
              <a:rPr lang="en-US" dirty="0" err="1">
                <a:latin typeface="Courier"/>
                <a:cs typeface="Courier"/>
              </a:rPr>
              <a:t>ai</a:t>
            </a:r>
            <a:r>
              <a:rPr lang="en-US" dirty="0">
                <a:latin typeface="Papyrus"/>
                <a:cs typeface="Papyrus"/>
              </a:rPr>
              <a:t>”, “</a:t>
            </a:r>
            <a:r>
              <a:rPr lang="en-US" dirty="0">
                <a:latin typeface="Courier"/>
                <a:cs typeface="Courier"/>
              </a:rPr>
              <a:t>.</a:t>
            </a:r>
            <a:r>
              <a:rPr lang="en-US" dirty="0" err="1">
                <a:latin typeface="Courier"/>
                <a:cs typeface="Courier"/>
              </a:rPr>
              <a:t>ps</a:t>
            </a:r>
            <a:r>
              <a:rPr lang="en-US" dirty="0">
                <a:latin typeface="Papyrus"/>
                <a:cs typeface="Papyrus"/>
              </a:rPr>
              <a:t>”, or “</a:t>
            </a:r>
            <a:r>
              <a:rPr lang="en-US" dirty="0">
                <a:latin typeface="Courier"/>
                <a:cs typeface="Courier"/>
              </a:rPr>
              <a:t>.</a:t>
            </a:r>
            <a:r>
              <a:rPr lang="en-US" dirty="0" err="1">
                <a:latin typeface="Courier"/>
                <a:cs typeface="Courier"/>
              </a:rPr>
              <a:t>tif</a:t>
            </a:r>
            <a:r>
              <a:rPr lang="en-US" dirty="0">
                <a:latin typeface="Papyrus"/>
                <a:cs typeface="Papyrus"/>
              </a:rPr>
              <a:t>” format files – although if I try to read them SAC will generate an error message that it cannot understand them and just skip/ignore them).</a:t>
            </a:r>
          </a:p>
          <a:p>
            <a:pPr algn="ctr"/>
            <a:endParaRPr lang="en-US" sz="3200" dirty="0">
              <a:latin typeface="Papyrus"/>
              <a:cs typeface="Papyrus"/>
            </a:endParaRPr>
          </a:p>
          <a:p>
            <a:r>
              <a:rPr lang="en-US" dirty="0">
                <a:solidFill>
                  <a:srgbClr val="FF6600"/>
                </a:solidFill>
                <a:latin typeface="Courier"/>
                <a:cs typeface="Courier"/>
              </a:rPr>
              <a:t>SAC&gt; </a:t>
            </a:r>
            <a:r>
              <a:rPr lang="en-US" dirty="0" err="1">
                <a:latin typeface="Courier"/>
                <a:cs typeface="Courier"/>
              </a:rPr>
              <a:t>ls</a:t>
            </a:r>
            <a:r>
              <a:rPr lang="en-US" dirty="0">
                <a:latin typeface="Courier"/>
                <a:cs typeface="Courier"/>
              </a:rPr>
              <a:t> *</a:t>
            </a:r>
            <a:r>
              <a:rPr lang="en-US" dirty="0" err="1">
                <a:latin typeface="Courier"/>
                <a:cs typeface="Courier"/>
              </a:rPr>
              <a:t>sumatra</a:t>
            </a:r>
            <a:r>
              <a:rPr lang="en-US" dirty="0">
                <a:latin typeface="Courier"/>
                <a:cs typeface="Courier"/>
              </a:rPr>
              <a:t>*</a:t>
            </a:r>
            <a:r>
              <a:rPr lang="en-US" dirty="0" err="1">
                <a:latin typeface="Courier"/>
                <a:cs typeface="Courier"/>
              </a:rPr>
              <a:t>bh</a:t>
            </a:r>
            <a:r>
              <a:rPr lang="en-US" dirty="0">
                <a:latin typeface="Courier"/>
                <a:cs typeface="Courier"/>
              </a:rPr>
              <a:t>*</a:t>
            </a:r>
          </a:p>
          <a:p>
            <a:r>
              <a:rPr lang="en-US" dirty="0" err="1">
                <a:solidFill>
                  <a:srgbClr val="3366FF"/>
                </a:solidFill>
                <a:latin typeface="Courier"/>
                <a:cs typeface="Courier"/>
              </a:rPr>
              <a:t>ccm_sumatra_.bhe</a:t>
            </a:r>
            <a:r>
              <a:rPr lang="en-US" dirty="0">
                <a:solidFill>
                  <a:srgbClr val="3366FF"/>
                </a:solidFill>
                <a:latin typeface="Courier"/>
                <a:cs typeface="Courier"/>
              </a:rPr>
              <a:t>     </a:t>
            </a:r>
            <a:r>
              <a:rPr lang="en-US" dirty="0" err="1">
                <a:solidFill>
                  <a:srgbClr val="3366FF"/>
                </a:solidFill>
                <a:latin typeface="Courier"/>
                <a:cs typeface="Courier"/>
              </a:rPr>
              <a:t>ccm_sumatra_.bhn</a:t>
            </a:r>
            <a:r>
              <a:rPr lang="en-US" dirty="0">
                <a:solidFill>
                  <a:srgbClr val="3366FF"/>
                </a:solidFill>
                <a:latin typeface="Courier"/>
                <a:cs typeface="Courier"/>
              </a:rPr>
              <a:t>     </a:t>
            </a:r>
            <a:r>
              <a:rPr lang="en-US" dirty="0" err="1">
                <a:solidFill>
                  <a:srgbClr val="3366FF"/>
                </a:solidFill>
                <a:latin typeface="Courier"/>
                <a:cs typeface="Courier"/>
              </a:rPr>
              <a:t>ccm_sumatra_.bhz</a:t>
            </a:r>
            <a:r>
              <a:rPr lang="en-US" dirty="0">
                <a:solidFill>
                  <a:srgbClr val="3366FF"/>
                </a:solidFill>
                <a:latin typeface="Courier"/>
                <a:cs typeface="Courier"/>
              </a:rPr>
              <a:t>     </a:t>
            </a:r>
            <a:r>
              <a:rPr lang="en-US" dirty="0" err="1">
                <a:solidFill>
                  <a:srgbClr val="3366FF"/>
                </a:solidFill>
                <a:latin typeface="Courier"/>
                <a:cs typeface="Courier"/>
              </a:rPr>
              <a:t>ccm_sumatra_bhz.ai</a:t>
            </a:r>
            <a:r>
              <a:rPr lang="en-US" dirty="0">
                <a:solidFill>
                  <a:srgbClr val="3366FF"/>
                </a:solidFill>
                <a:latin typeface="Courier"/>
                <a:cs typeface="Courier"/>
              </a:rPr>
              <a:t>   </a:t>
            </a:r>
            <a:r>
              <a:rPr lang="en-US" dirty="0" err="1">
                <a:solidFill>
                  <a:srgbClr val="3366FF"/>
                </a:solidFill>
                <a:latin typeface="Courier"/>
                <a:cs typeface="Courier"/>
              </a:rPr>
              <a:t>ccm_sumatra_bhz.ps</a:t>
            </a:r>
            <a:r>
              <a:rPr lang="en-US" dirty="0">
                <a:solidFill>
                  <a:srgbClr val="3366FF"/>
                </a:solidFill>
                <a:latin typeface="Courier"/>
                <a:cs typeface="Courier"/>
              </a:rPr>
              <a:t>   </a:t>
            </a:r>
            <a:r>
              <a:rPr lang="en-US" dirty="0" err="1">
                <a:solidFill>
                  <a:srgbClr val="3366FF"/>
                </a:solidFill>
                <a:latin typeface="Courier"/>
                <a:cs typeface="Courier"/>
              </a:rPr>
              <a:t>ccm_sumatra_bhz.tif</a:t>
            </a:r>
            <a:endParaRPr lang="en-US" dirty="0">
              <a:solidFill>
                <a:srgbClr val="3366FF"/>
              </a:solidFill>
              <a:latin typeface="Courier"/>
              <a:cs typeface="Courier"/>
            </a:endParaRPr>
          </a:p>
          <a:p>
            <a:r>
              <a:rPr lang="en-US" dirty="0">
                <a:solidFill>
                  <a:srgbClr val="FF6600"/>
                </a:solidFill>
                <a:latin typeface="Courier"/>
                <a:cs typeface="Courier"/>
              </a:rPr>
              <a:t>SAC&gt; </a:t>
            </a:r>
            <a:r>
              <a:rPr lang="en-US" dirty="0" err="1">
                <a:latin typeface="Courier"/>
                <a:cs typeface="Courier"/>
              </a:rPr>
              <a:t>r</a:t>
            </a:r>
            <a:r>
              <a:rPr lang="en-US" dirty="0">
                <a:latin typeface="Courier"/>
                <a:cs typeface="Courier"/>
              </a:rPr>
              <a:t> *</a:t>
            </a:r>
            <a:r>
              <a:rPr lang="en-US" dirty="0" err="1">
                <a:latin typeface="Courier"/>
                <a:cs typeface="Courier"/>
              </a:rPr>
              <a:t>sumatra</a:t>
            </a:r>
            <a:r>
              <a:rPr lang="en-US" dirty="0">
                <a:latin typeface="Courier"/>
                <a:cs typeface="Courier"/>
              </a:rPr>
              <a:t>*</a:t>
            </a:r>
            <a:r>
              <a:rPr lang="en-US" dirty="0" err="1">
                <a:latin typeface="Courier"/>
                <a:cs typeface="Courier"/>
              </a:rPr>
              <a:t>bh</a:t>
            </a:r>
            <a:r>
              <a:rPr lang="en-US" dirty="0">
                <a:latin typeface="Courier"/>
                <a:cs typeface="Courier"/>
              </a:rPr>
              <a:t>?</a:t>
            </a:r>
          </a:p>
          <a:p>
            <a:r>
              <a:rPr lang="en-US" dirty="0" err="1">
                <a:solidFill>
                  <a:srgbClr val="3366FF"/>
                </a:solidFill>
                <a:latin typeface="Courier"/>
                <a:cs typeface="Courier"/>
              </a:rPr>
              <a:t>ccm_sumatra_.bhe</a:t>
            </a:r>
            <a:r>
              <a:rPr lang="en-US" dirty="0">
                <a:solidFill>
                  <a:srgbClr val="3366FF"/>
                </a:solidFill>
                <a:latin typeface="Courier"/>
                <a:cs typeface="Courier"/>
              </a:rPr>
              <a:t> </a:t>
            </a:r>
            <a:r>
              <a:rPr lang="en-US" dirty="0" err="1">
                <a:solidFill>
                  <a:srgbClr val="3366FF"/>
                </a:solidFill>
                <a:latin typeface="Courier"/>
                <a:cs typeface="Courier"/>
              </a:rPr>
              <a:t>ccm_sumatra_.bhn</a:t>
            </a:r>
            <a:r>
              <a:rPr lang="en-US" dirty="0">
                <a:solidFill>
                  <a:srgbClr val="3366FF"/>
                </a:solidFill>
                <a:latin typeface="Courier"/>
                <a:cs typeface="Courier"/>
              </a:rPr>
              <a:t> </a:t>
            </a:r>
            <a:r>
              <a:rPr lang="en-US" dirty="0" err="1">
                <a:solidFill>
                  <a:srgbClr val="3366FF"/>
                </a:solidFill>
                <a:latin typeface="Courier"/>
                <a:cs typeface="Courier"/>
              </a:rPr>
              <a:t>ccm_sumatra_.bhz</a:t>
            </a:r>
            <a:endParaRPr lang="en-US" dirty="0">
              <a:solidFill>
                <a:srgbClr val="3366FF"/>
              </a:solidFill>
              <a:latin typeface="Courier"/>
              <a:cs typeface="Courier"/>
            </a:endParaRPr>
          </a:p>
        </p:txBody>
      </p:sp>
    </p:spTree>
    <p:extLst>
      <p:ext uri="{BB962C8B-B14F-4D97-AF65-F5344CB8AC3E}">
        <p14:creationId xmlns:p14="http://schemas.microsoft.com/office/powerpoint/2010/main" val="350048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463456"/>
            <a:ext cx="9144000" cy="2554545"/>
          </a:xfrm>
          <a:prstGeom prst="rect">
            <a:avLst/>
          </a:prstGeom>
          <a:noFill/>
        </p:spPr>
        <p:txBody>
          <a:bodyPr wrap="square" rtlCol="0">
            <a:spAutoFit/>
          </a:bodyPr>
          <a:lstStyle/>
          <a:p>
            <a:pPr algn="ctr"/>
            <a:r>
              <a:rPr lang="en-US" sz="3200" dirty="0">
                <a:latin typeface="Papyrus"/>
                <a:cs typeface="Papyrus"/>
              </a:rPr>
              <a:t>Fortunately (in the newer versions of UNIX-SAC) the OS handles the command entry and you can still move around through the command line or “history” with the cursor keys and use regular expressions to build names (wildcards, etc.)</a:t>
            </a:r>
            <a:r>
              <a:rPr lang="en-US" dirty="0">
                <a:latin typeface="Papyrus"/>
                <a:cs typeface="Papyrus"/>
              </a:rPr>
              <a:t>.</a:t>
            </a:r>
          </a:p>
        </p:txBody>
      </p:sp>
    </p:spTree>
    <p:extLst>
      <p:ext uri="{BB962C8B-B14F-4D97-AF65-F5344CB8AC3E}">
        <p14:creationId xmlns:p14="http://schemas.microsoft.com/office/powerpoint/2010/main" val="8622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86846"/>
            <a:ext cx="9144000" cy="3877985"/>
          </a:xfrm>
          <a:prstGeom prst="rect">
            <a:avLst/>
          </a:prstGeom>
          <a:noFill/>
        </p:spPr>
        <p:txBody>
          <a:bodyPr wrap="square" rtlCol="0">
            <a:spAutoFit/>
          </a:bodyPr>
          <a:lstStyle/>
          <a:p>
            <a:pPr algn="ctr"/>
            <a:r>
              <a:rPr lang="en-US" sz="3200" dirty="0">
                <a:latin typeface="Papyrus"/>
                <a:cs typeface="Papyrus"/>
              </a:rPr>
              <a:t>Try the command “plot”.</a:t>
            </a:r>
          </a:p>
          <a:p>
            <a:r>
              <a:rPr lang="en-US" dirty="0">
                <a:solidFill>
                  <a:srgbClr val="FF6600"/>
                </a:solidFill>
                <a:latin typeface="Courier"/>
                <a:cs typeface="Courier"/>
              </a:rPr>
              <a:t>SAC&gt; </a:t>
            </a:r>
            <a:r>
              <a:rPr lang="en-US" dirty="0">
                <a:latin typeface="Courier"/>
                <a:cs typeface="Courier"/>
              </a:rPr>
              <a:t>plot</a:t>
            </a:r>
          </a:p>
          <a:p>
            <a:r>
              <a:rPr lang="en-US" dirty="0">
                <a:solidFill>
                  <a:srgbClr val="0000FF"/>
                </a:solidFill>
                <a:latin typeface="Courier"/>
                <a:cs typeface="Courier"/>
              </a:rPr>
              <a:t>Waiting</a:t>
            </a:r>
            <a:endParaRPr lang="en-US" dirty="0">
              <a:solidFill>
                <a:srgbClr val="0000FF"/>
              </a:solidFill>
              <a:latin typeface="Papyrus"/>
              <a:cs typeface="Papyrus"/>
            </a:endParaRPr>
          </a:p>
          <a:p>
            <a:pPr algn="ctr"/>
            <a:r>
              <a:rPr lang="en-US" sz="3200" dirty="0">
                <a:latin typeface="Papyrus"/>
                <a:cs typeface="Papyrus"/>
              </a:rPr>
              <a:t>SAC plots the traces </a:t>
            </a:r>
            <a:r>
              <a:rPr lang="en-US" sz="3200" u="sng" dirty="0">
                <a:latin typeface="Papyrus"/>
                <a:cs typeface="Papyrus"/>
              </a:rPr>
              <a:t>one at a time</a:t>
            </a:r>
            <a:r>
              <a:rPr lang="en-US" sz="3200" dirty="0">
                <a:latin typeface="Papyrus"/>
                <a:cs typeface="Papyrus"/>
              </a:rPr>
              <a:t>, in the order they are stored in memory </a:t>
            </a:r>
            <a:r>
              <a:rPr lang="en-US" dirty="0">
                <a:latin typeface="Papyrus"/>
                <a:cs typeface="Papyrus"/>
              </a:rPr>
              <a:t>(these happen to be in alphabetical order – </a:t>
            </a:r>
            <a:r>
              <a:rPr lang="en-US" dirty="0">
                <a:latin typeface="Courier"/>
                <a:cs typeface="Courier"/>
              </a:rPr>
              <a:t>BHE</a:t>
            </a:r>
            <a:r>
              <a:rPr lang="en-US" dirty="0">
                <a:latin typeface="Papyrus"/>
                <a:cs typeface="Papyrus"/>
              </a:rPr>
              <a:t>, </a:t>
            </a:r>
            <a:r>
              <a:rPr lang="en-US" dirty="0">
                <a:latin typeface="Courier"/>
                <a:cs typeface="Courier"/>
              </a:rPr>
              <a:t>BHN</a:t>
            </a:r>
            <a:r>
              <a:rPr lang="en-US" dirty="0">
                <a:latin typeface="Papyrus"/>
                <a:cs typeface="Papyrus"/>
              </a:rPr>
              <a:t> and </a:t>
            </a:r>
            <a:r>
              <a:rPr lang="en-US" dirty="0">
                <a:latin typeface="Courier"/>
                <a:cs typeface="Courier"/>
              </a:rPr>
              <a:t>BHZ</a:t>
            </a:r>
            <a:r>
              <a:rPr lang="en-US" dirty="0">
                <a:latin typeface="Papyrus"/>
                <a:cs typeface="Papyrus"/>
              </a:rPr>
              <a:t> – due to the wildcard expansion)</a:t>
            </a:r>
            <a:r>
              <a:rPr lang="en-US" sz="3200" dirty="0">
                <a:latin typeface="Papyrus"/>
                <a:cs typeface="Papyrus"/>
              </a:rPr>
              <a:t> </a:t>
            </a:r>
            <a:r>
              <a:rPr lang="en-US" dirty="0">
                <a:latin typeface="Papyrus"/>
                <a:cs typeface="Papyrus"/>
              </a:rPr>
              <a:t>(And that we don’t have to keep resetting </a:t>
            </a:r>
            <a:r>
              <a:rPr lang="en-US" dirty="0" err="1">
                <a:latin typeface="Courier"/>
                <a:cs typeface="Courier"/>
              </a:rPr>
              <a:t>qdp</a:t>
            </a:r>
            <a:r>
              <a:rPr lang="en-US" dirty="0">
                <a:latin typeface="Papyrus"/>
                <a:cs typeface="Papyrus"/>
              </a:rPr>
              <a:t> to off, it remembers it.)</a:t>
            </a:r>
            <a:r>
              <a:rPr lang="en-US" sz="3200" dirty="0">
                <a:latin typeface="Papyrus"/>
                <a:cs typeface="Papyrus"/>
              </a:rPr>
              <a:t> . Each time you enter a </a:t>
            </a:r>
            <a:r>
              <a:rPr lang="en-US" sz="3200" dirty="0">
                <a:latin typeface="Courier"/>
                <a:cs typeface="Courier"/>
              </a:rPr>
              <a:t>&lt;CR&gt; </a:t>
            </a:r>
            <a:r>
              <a:rPr lang="en-US" sz="3200" dirty="0">
                <a:latin typeface="Papyrus"/>
                <a:cs typeface="Papyrus"/>
              </a:rPr>
              <a:t>it plots the next trace.</a:t>
            </a:r>
          </a:p>
          <a:p>
            <a:pPr algn="ctr"/>
            <a:r>
              <a:rPr lang="en-US" dirty="0">
                <a:latin typeface="Papyrus"/>
                <a:cs typeface="Papyrus"/>
              </a:rPr>
              <a:t>(and says </a:t>
            </a:r>
            <a:r>
              <a:rPr lang="en-US" dirty="0">
                <a:solidFill>
                  <a:schemeClr val="tx2"/>
                </a:solidFill>
                <a:latin typeface="Papyrus"/>
                <a:cs typeface="Papyrus"/>
              </a:rPr>
              <a:t>Waiting</a:t>
            </a:r>
            <a:r>
              <a:rPr lang="en-US" dirty="0">
                <a:latin typeface="Papyrus"/>
                <a:cs typeface="Papyrus"/>
              </a:rPr>
              <a:t> if there are more traces to display, or the prompt if not).</a:t>
            </a:r>
          </a:p>
        </p:txBody>
      </p:sp>
      <p:pic>
        <p:nvPicPr>
          <p:cNvPr id="5" name="Picture 4"/>
          <p:cNvPicPr>
            <a:picLocks noChangeAspect="1"/>
          </p:cNvPicPr>
          <p:nvPr/>
        </p:nvPicPr>
        <p:blipFill>
          <a:blip r:embed="rId3"/>
          <a:stretch>
            <a:fillRect/>
          </a:stretch>
        </p:blipFill>
        <p:spPr>
          <a:xfrm>
            <a:off x="2057400" y="4191000"/>
            <a:ext cx="5848350" cy="2659380"/>
          </a:xfrm>
          <a:prstGeom prst="rect">
            <a:avLst/>
          </a:prstGeom>
        </p:spPr>
      </p:pic>
    </p:spTree>
    <p:extLst>
      <p:ext uri="{BB962C8B-B14F-4D97-AF65-F5344CB8AC3E}">
        <p14:creationId xmlns:p14="http://schemas.microsoft.com/office/powerpoint/2010/main" val="3187839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170099"/>
          </a:xfrm>
          <a:prstGeom prst="rect">
            <a:avLst/>
          </a:prstGeom>
          <a:noFill/>
        </p:spPr>
        <p:txBody>
          <a:bodyPr wrap="square" rtlCol="0">
            <a:spAutoFit/>
          </a:bodyPr>
          <a:lstStyle/>
          <a:p>
            <a:pPr algn="ctr"/>
            <a:r>
              <a:rPr lang="en-US" sz="3200" dirty="0">
                <a:latin typeface="Papyrus"/>
                <a:cs typeface="Papyrus"/>
              </a:rPr>
              <a:t>New command – </a:t>
            </a:r>
            <a:r>
              <a:rPr lang="en-US" sz="3200" dirty="0">
                <a:latin typeface="Courier"/>
                <a:cs typeface="Courier"/>
              </a:rPr>
              <a:t>plot1</a:t>
            </a:r>
            <a:r>
              <a:rPr lang="en-US" sz="3200" dirty="0">
                <a:latin typeface="Papyrus"/>
                <a:cs typeface="Papyrus"/>
              </a:rPr>
              <a:t> ( “</a:t>
            </a:r>
            <a:r>
              <a:rPr lang="en-US" sz="3200" dirty="0">
                <a:latin typeface="Courier"/>
                <a:cs typeface="Courier"/>
              </a:rPr>
              <a:t>p1</a:t>
            </a:r>
            <a:r>
              <a:rPr lang="en-US" sz="3200" dirty="0">
                <a:latin typeface="Papyrus"/>
                <a:cs typeface="Papyrus"/>
              </a:rPr>
              <a:t>”).</a:t>
            </a:r>
          </a:p>
          <a:p>
            <a:pPr algn="ctr"/>
            <a:endParaRPr lang="en-US" sz="3200" dirty="0">
              <a:latin typeface="Papyrus"/>
              <a:cs typeface="Papyrus"/>
            </a:endParaRPr>
          </a:p>
          <a:p>
            <a:r>
              <a:rPr lang="en-US" dirty="0">
                <a:solidFill>
                  <a:srgbClr val="FF6600"/>
                </a:solidFill>
                <a:latin typeface="Courier"/>
                <a:cs typeface="Courier"/>
              </a:rPr>
              <a:t>SAC&gt; </a:t>
            </a:r>
            <a:r>
              <a:rPr lang="en-US" dirty="0">
                <a:latin typeface="Courier"/>
                <a:cs typeface="Courier"/>
              </a:rPr>
              <a:t>plot1</a:t>
            </a:r>
          </a:p>
          <a:p>
            <a:r>
              <a:rPr lang="en-US" dirty="0">
                <a:solidFill>
                  <a:srgbClr val="FF6600"/>
                </a:solidFill>
                <a:latin typeface="Courier"/>
                <a:cs typeface="Courier"/>
              </a:rPr>
              <a:t>SAC&gt; </a:t>
            </a:r>
          </a:p>
          <a:p>
            <a:endParaRPr lang="en-US" dirty="0">
              <a:latin typeface="Papyrus"/>
              <a:cs typeface="Papyrus"/>
            </a:endParaRPr>
          </a:p>
          <a:p>
            <a:pPr algn="ctr"/>
            <a:r>
              <a:rPr lang="en-US" sz="3200" dirty="0">
                <a:latin typeface="Papyrus"/>
                <a:cs typeface="Papyrus"/>
              </a:rPr>
              <a:t>This command plots all the data in memory on </a:t>
            </a:r>
            <a:r>
              <a:rPr lang="en-US" sz="3200" u="sng" dirty="0">
                <a:latin typeface="Papyrus"/>
                <a:cs typeface="Papyrus"/>
              </a:rPr>
              <a:t>one</a:t>
            </a:r>
            <a:r>
              <a:rPr lang="en-US" sz="3200" dirty="0">
                <a:latin typeface="Papyrus"/>
                <a:cs typeface="Papyrus"/>
              </a:rPr>
              <a:t> plot.</a:t>
            </a:r>
          </a:p>
          <a:p>
            <a:pPr algn="ctr"/>
            <a:r>
              <a:rPr lang="en-US" dirty="0">
                <a:latin typeface="Papyrus"/>
                <a:cs typeface="Papyrus"/>
              </a:rPr>
              <a:t>Also notice that the prompt returns so we can enter more commands.</a:t>
            </a:r>
          </a:p>
        </p:txBody>
      </p:sp>
      <p:pic>
        <p:nvPicPr>
          <p:cNvPr id="3" name="Picture 2"/>
          <p:cNvPicPr>
            <a:picLocks noChangeAspect="1"/>
          </p:cNvPicPr>
          <p:nvPr/>
        </p:nvPicPr>
        <p:blipFill>
          <a:blip r:embed="rId3"/>
          <a:stretch>
            <a:fillRect/>
          </a:stretch>
        </p:blipFill>
        <p:spPr>
          <a:xfrm>
            <a:off x="2057400" y="3970020"/>
            <a:ext cx="5848350" cy="2659380"/>
          </a:xfrm>
          <a:prstGeom prst="rect">
            <a:avLst/>
          </a:prstGeom>
        </p:spPr>
      </p:pic>
    </p:spTree>
    <p:extLst>
      <p:ext uri="{BB962C8B-B14F-4D97-AF65-F5344CB8AC3E}">
        <p14:creationId xmlns:p14="http://schemas.microsoft.com/office/powerpoint/2010/main" val="306523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A18FEA-1FC6-1444-B3A2-376630DE4722}"/>
              </a:ext>
            </a:extLst>
          </p:cNvPr>
          <p:cNvSpPr/>
          <p:nvPr/>
        </p:nvSpPr>
        <p:spPr>
          <a:xfrm>
            <a:off x="0" y="809685"/>
            <a:ext cx="9144000" cy="4524315"/>
          </a:xfrm>
          <a:prstGeom prst="rect">
            <a:avLst/>
          </a:prstGeom>
        </p:spPr>
        <p:txBody>
          <a:bodyPr wrap="square">
            <a:noAutofit/>
          </a:bodyPr>
          <a:lstStyle/>
          <a:p>
            <a:pPr algn="ctr"/>
            <a:r>
              <a:rPr lang="en-US" sz="3200" dirty="0">
                <a:latin typeface="Papyrus"/>
                <a:cs typeface="Papyrus"/>
              </a:rPr>
              <a:t>SAC (Seismic Analysis Code)</a:t>
            </a:r>
          </a:p>
          <a:p>
            <a:pPr algn="ctr"/>
            <a:endParaRPr lang="en-US" sz="3200" dirty="0">
              <a:latin typeface="Papyrus"/>
              <a:cs typeface="Papyrus"/>
            </a:endParaRPr>
          </a:p>
          <a:p>
            <a:pPr algn="ctr"/>
            <a:r>
              <a:rPr lang="en-US" sz="3200" dirty="0">
                <a:latin typeface="Papyrus"/>
                <a:cs typeface="Papyrus"/>
              </a:rPr>
              <a:t>General purpose interactive program designed for the study of sequential signals, especially seismic </a:t>
            </a:r>
            <a:r>
              <a:rPr lang="en-US" sz="3200" dirty="0" err="1">
                <a:latin typeface="Papyrus"/>
                <a:cs typeface="Papyrus"/>
              </a:rPr>
              <a:t>timeseries</a:t>
            </a:r>
            <a:r>
              <a:rPr lang="en-US" sz="3200" dirty="0">
                <a:latin typeface="Papyrus"/>
                <a:cs typeface="Papyrus"/>
              </a:rPr>
              <a:t> data (seismograms).</a:t>
            </a:r>
          </a:p>
          <a:p>
            <a:pPr algn="ctr"/>
            <a:endParaRPr lang="en-US" sz="3200" dirty="0">
              <a:latin typeface="Papyrus"/>
              <a:cs typeface="Papyrus"/>
            </a:endParaRPr>
          </a:p>
          <a:p>
            <a:pPr algn="ctr"/>
            <a:r>
              <a:rPr lang="en-US" sz="3200" dirty="0">
                <a:latin typeface="Papyrus"/>
                <a:cs typeface="Papyrus"/>
              </a:rPr>
              <a:t>Emphasis has been placed on analysis tools used by research seismologists in the detailed study of seismic events.</a:t>
            </a:r>
          </a:p>
        </p:txBody>
      </p:sp>
    </p:spTree>
    <p:extLst>
      <p:ext uri="{BB962C8B-B14F-4D97-AF65-F5344CB8AC3E}">
        <p14:creationId xmlns:p14="http://schemas.microsoft.com/office/powerpoint/2010/main" val="3552952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526092"/>
            <a:ext cx="9144000" cy="584776"/>
          </a:xfrm>
          <a:prstGeom prst="rect">
            <a:avLst/>
          </a:prstGeom>
          <a:noFill/>
        </p:spPr>
        <p:txBody>
          <a:bodyPr wrap="square" rtlCol="0">
            <a:spAutoFit/>
          </a:bodyPr>
          <a:lstStyle/>
          <a:p>
            <a:pPr algn="ctr"/>
            <a:r>
              <a:rPr lang="en-US" sz="3200" dirty="0">
                <a:latin typeface="Papyrus"/>
                <a:cs typeface="Papyrus"/>
              </a:rPr>
              <a:t>If you have too many traces it plots a mess</a:t>
            </a:r>
            <a:endParaRPr lang="en-US" dirty="0">
              <a:latin typeface="Papyrus"/>
              <a:cs typeface="Papyrus"/>
            </a:endParaRPr>
          </a:p>
        </p:txBody>
      </p:sp>
      <p:pic>
        <p:nvPicPr>
          <p:cNvPr id="4" name="Picture 3"/>
          <p:cNvPicPr>
            <a:picLocks noChangeAspect="1"/>
          </p:cNvPicPr>
          <p:nvPr/>
        </p:nvPicPr>
        <p:blipFill>
          <a:blip r:embed="rId3"/>
          <a:stretch>
            <a:fillRect/>
          </a:stretch>
        </p:blipFill>
        <p:spPr>
          <a:xfrm>
            <a:off x="0" y="1574800"/>
            <a:ext cx="9144000" cy="3708000"/>
          </a:xfrm>
          <a:prstGeom prst="rect">
            <a:avLst/>
          </a:prstGeom>
        </p:spPr>
      </p:pic>
    </p:spTree>
    <p:extLst>
      <p:ext uri="{BB962C8B-B14F-4D97-AF65-F5344CB8AC3E}">
        <p14:creationId xmlns:p14="http://schemas.microsoft.com/office/powerpoint/2010/main" val="2788628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50312"/>
            <a:ext cx="9144000" cy="4093428"/>
          </a:xfrm>
          <a:prstGeom prst="rect">
            <a:avLst/>
          </a:prstGeom>
          <a:noFill/>
        </p:spPr>
        <p:txBody>
          <a:bodyPr wrap="square" rtlCol="0">
            <a:spAutoFit/>
          </a:bodyPr>
          <a:lstStyle/>
          <a:p>
            <a:pPr algn="ctr"/>
            <a:r>
              <a:rPr lang="en-US" sz="3200" dirty="0">
                <a:latin typeface="Papyrus"/>
                <a:cs typeface="Papyrus"/>
              </a:rPr>
              <a:t>Say I want to process these three traces together.</a:t>
            </a:r>
          </a:p>
          <a:p>
            <a:pPr algn="ctr"/>
            <a:endParaRPr lang="en-US" dirty="0">
              <a:latin typeface="Papyrus"/>
              <a:cs typeface="Papyrus"/>
            </a:endParaRPr>
          </a:p>
          <a:p>
            <a:pPr algn="ctr"/>
            <a:r>
              <a:rPr lang="en-US" sz="3200" dirty="0">
                <a:latin typeface="Papyrus"/>
                <a:cs typeface="Papyrus"/>
              </a:rPr>
              <a:t>UGLY little detail.</a:t>
            </a:r>
          </a:p>
          <a:p>
            <a:pPr algn="ctr"/>
            <a:endParaRPr lang="en-US" dirty="0">
              <a:latin typeface="Papyrus"/>
              <a:cs typeface="Papyrus"/>
            </a:endParaRPr>
          </a:p>
          <a:p>
            <a:pPr algn="ctr"/>
            <a:r>
              <a:rPr lang="en-US" sz="3200" dirty="0">
                <a:latin typeface="Papyrus"/>
                <a:cs typeface="Papyrus"/>
              </a:rPr>
              <a:t>Notice that the three traces do not start at the same time, and they are not the same lengths, either. This comes from the datacenter from which we downloaded the data.).</a:t>
            </a:r>
          </a:p>
        </p:txBody>
      </p:sp>
      <p:pic>
        <p:nvPicPr>
          <p:cNvPr id="3" name="Picture 2"/>
          <p:cNvPicPr>
            <a:picLocks noChangeAspect="1"/>
          </p:cNvPicPr>
          <p:nvPr/>
        </p:nvPicPr>
        <p:blipFill>
          <a:blip r:embed="rId3"/>
          <a:stretch>
            <a:fillRect/>
          </a:stretch>
        </p:blipFill>
        <p:spPr>
          <a:xfrm>
            <a:off x="2057400" y="4158954"/>
            <a:ext cx="5848350" cy="2659380"/>
          </a:xfrm>
          <a:prstGeom prst="rect">
            <a:avLst/>
          </a:prstGeom>
        </p:spPr>
      </p:pic>
      <p:sp>
        <p:nvSpPr>
          <p:cNvPr id="4" name="Rectangle 3"/>
          <p:cNvSpPr/>
          <p:nvPr/>
        </p:nvSpPr>
        <p:spPr>
          <a:xfrm>
            <a:off x="6400800" y="4572000"/>
            <a:ext cx="914400" cy="4718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400800" y="5181600"/>
            <a:ext cx="914400" cy="4718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400800" y="5791199"/>
            <a:ext cx="914400" cy="47181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13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50312"/>
            <a:ext cx="9144000" cy="3939540"/>
          </a:xfrm>
          <a:prstGeom prst="rect">
            <a:avLst/>
          </a:prstGeom>
        </p:spPr>
        <p:txBody>
          <a:bodyPr wrap="square">
            <a:spAutoFit/>
          </a:bodyPr>
          <a:lstStyle/>
          <a:p>
            <a:pPr algn="ctr"/>
            <a:r>
              <a:rPr lang="en-US" sz="3200" dirty="0">
                <a:latin typeface="Papyrus"/>
                <a:cs typeface="Papyrus"/>
              </a:rPr>
              <a:t>We can fix the time alignment using</a:t>
            </a:r>
          </a:p>
          <a:p>
            <a:pPr algn="ctr"/>
            <a:endParaRPr lang="en-US" sz="3200" u="sng" dirty="0">
              <a:latin typeface="Papyrus"/>
              <a:cs typeface="Papyrus"/>
            </a:endParaRPr>
          </a:p>
          <a:p>
            <a:pPr algn="ctr"/>
            <a:r>
              <a:rPr lang="en-US" sz="3200" dirty="0">
                <a:latin typeface="Courier"/>
                <a:cs typeface="Courier"/>
              </a:rPr>
              <a:t>synchronize</a:t>
            </a:r>
            <a:r>
              <a:rPr lang="en-US" sz="3200" dirty="0">
                <a:latin typeface="Papyrus"/>
                <a:cs typeface="Papyrus"/>
              </a:rPr>
              <a:t> (“</a:t>
            </a:r>
            <a:r>
              <a:rPr lang="en-US" sz="3200" dirty="0">
                <a:latin typeface="Courier"/>
                <a:cs typeface="Courier"/>
              </a:rPr>
              <a:t>synch</a:t>
            </a:r>
            <a:r>
              <a:rPr lang="en-US" sz="3200" dirty="0">
                <a:latin typeface="Papyrus"/>
                <a:cs typeface="Papyrus"/>
              </a:rPr>
              <a:t>”): which modifies </a:t>
            </a:r>
            <a:r>
              <a:rPr lang="en-US" dirty="0">
                <a:latin typeface="Papyrus"/>
                <a:cs typeface="Papyrus"/>
              </a:rPr>
              <a:t>(the headers of)</a:t>
            </a:r>
            <a:r>
              <a:rPr lang="en-US" sz="3200" dirty="0">
                <a:latin typeface="Papyrus"/>
                <a:cs typeface="Papyrus"/>
              </a:rPr>
              <a:t> the files in memory so that they all have the same reference time.</a:t>
            </a:r>
          </a:p>
          <a:p>
            <a:pPr algn="ctr"/>
            <a:r>
              <a:rPr lang="en-US" dirty="0">
                <a:latin typeface="Papyrus"/>
                <a:cs typeface="Papyrus"/>
              </a:rPr>
              <a:t>(Does not otherwise modify the data. If I need to combine two traces rotate them for instance, and they are not the same length, SAC will complain and not do it.)</a:t>
            </a:r>
          </a:p>
          <a:p>
            <a:endParaRPr lang="en-US" dirty="0">
              <a:latin typeface="Papyrus"/>
              <a:cs typeface="Papyrus"/>
            </a:endParaRPr>
          </a:p>
          <a:p>
            <a:r>
              <a:rPr lang="en-US" dirty="0">
                <a:solidFill>
                  <a:srgbClr val="FF6600"/>
                </a:solidFill>
                <a:latin typeface="Courier"/>
                <a:cs typeface="Courier"/>
              </a:rPr>
              <a:t>SAC&gt; </a:t>
            </a:r>
            <a:r>
              <a:rPr lang="en-US" dirty="0">
                <a:latin typeface="Courier"/>
                <a:cs typeface="Courier"/>
              </a:rPr>
              <a:t>synch</a:t>
            </a:r>
          </a:p>
          <a:p>
            <a:r>
              <a:rPr lang="en-US" dirty="0">
                <a:solidFill>
                  <a:srgbClr val="FF6600"/>
                </a:solidFill>
                <a:latin typeface="Courier"/>
                <a:cs typeface="Courier"/>
              </a:rPr>
              <a:t>SAC&gt; </a:t>
            </a:r>
            <a:r>
              <a:rPr lang="en-US" dirty="0">
                <a:latin typeface="Courier"/>
                <a:cs typeface="Courier"/>
              </a:rPr>
              <a:t>plot1</a:t>
            </a:r>
          </a:p>
        </p:txBody>
      </p:sp>
      <p:pic>
        <p:nvPicPr>
          <p:cNvPr id="5" name="Picture 4"/>
          <p:cNvPicPr>
            <a:picLocks noChangeAspect="1"/>
          </p:cNvPicPr>
          <p:nvPr/>
        </p:nvPicPr>
        <p:blipFill>
          <a:blip r:embed="rId3"/>
          <a:stretch>
            <a:fillRect/>
          </a:stretch>
        </p:blipFill>
        <p:spPr>
          <a:xfrm>
            <a:off x="1892474" y="4158745"/>
            <a:ext cx="5848350" cy="2659380"/>
          </a:xfrm>
          <a:prstGeom prst="rect">
            <a:avLst/>
          </a:prstGeom>
        </p:spPr>
      </p:pic>
    </p:spTree>
    <p:extLst>
      <p:ext uri="{BB962C8B-B14F-4D97-AF65-F5344CB8AC3E}">
        <p14:creationId xmlns:p14="http://schemas.microsoft.com/office/powerpoint/2010/main" val="2680373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1127320"/>
            <a:ext cx="9144000" cy="4862870"/>
          </a:xfrm>
          <a:prstGeom prst="rect">
            <a:avLst/>
          </a:prstGeom>
          <a:noFill/>
        </p:spPr>
        <p:txBody>
          <a:bodyPr wrap="square" rtlCol="0">
            <a:spAutoFit/>
          </a:bodyPr>
          <a:lstStyle/>
          <a:p>
            <a:pPr algn="ctr"/>
            <a:r>
              <a:rPr lang="en-US" sz="3200" dirty="0">
                <a:latin typeface="Papyrus"/>
                <a:cs typeface="Papyrus"/>
              </a:rPr>
              <a:t>How do we find out what do we have in memory?</a:t>
            </a:r>
          </a:p>
          <a:p>
            <a:pPr algn="ctr"/>
            <a:endParaRPr lang="en-US" sz="3200" dirty="0">
              <a:latin typeface="Papyrus"/>
              <a:cs typeface="Papyrus"/>
            </a:endParaRPr>
          </a:p>
          <a:p>
            <a:pPr algn="ctr"/>
            <a:r>
              <a:rPr lang="en-US" sz="3200" dirty="0">
                <a:latin typeface="Papyrus"/>
                <a:cs typeface="Papyrus"/>
              </a:rPr>
              <a:t>What metadata is available about the seismic data?</a:t>
            </a:r>
          </a:p>
          <a:p>
            <a:pPr algn="ctr"/>
            <a:endParaRPr lang="en-US" sz="3200" dirty="0">
              <a:latin typeface="Papyrus"/>
              <a:cs typeface="Papyrus"/>
            </a:endParaRPr>
          </a:p>
          <a:p>
            <a:pPr algn="ctr"/>
            <a:r>
              <a:rPr lang="en-US" dirty="0">
                <a:latin typeface="Papyrus"/>
                <a:cs typeface="Papyrus"/>
              </a:rPr>
              <a:t>(metadata is data about data – examples are the name of the seismic station and component, the sampling rate, etc. This information is stored in the SAC header.)</a:t>
            </a:r>
          </a:p>
          <a:p>
            <a:pPr algn="ctr"/>
            <a:endParaRPr lang="en-US" dirty="0">
              <a:latin typeface="Papyrus"/>
              <a:cs typeface="Papyrus"/>
            </a:endParaRPr>
          </a:p>
          <a:p>
            <a:pPr algn="ctr"/>
            <a:endParaRPr lang="en-US" sz="3200" dirty="0">
              <a:latin typeface="Courier"/>
              <a:cs typeface="Courier"/>
            </a:endParaRPr>
          </a:p>
          <a:p>
            <a:pPr algn="ctr"/>
            <a:r>
              <a:rPr lang="en-US" sz="3200" dirty="0" err="1">
                <a:latin typeface="Courier"/>
                <a:cs typeface="Courier"/>
              </a:rPr>
              <a:t>listhdr</a:t>
            </a:r>
            <a:r>
              <a:rPr lang="en-US" sz="3200" dirty="0">
                <a:latin typeface="Papyrus"/>
                <a:cs typeface="Papyrus"/>
              </a:rPr>
              <a:t> </a:t>
            </a:r>
            <a:r>
              <a:rPr lang="en-US" sz="3200" dirty="0">
                <a:latin typeface="Courier"/>
                <a:cs typeface="Courier"/>
              </a:rPr>
              <a:t>(</a:t>
            </a:r>
            <a:r>
              <a:rPr lang="en-US" sz="3200" dirty="0" err="1">
                <a:latin typeface="Courier"/>
                <a:cs typeface="Courier"/>
              </a:rPr>
              <a:t>lh</a:t>
            </a:r>
            <a:r>
              <a:rPr lang="en-US" sz="3200" dirty="0">
                <a:latin typeface="Courier"/>
                <a:cs typeface="Courier"/>
              </a:rPr>
              <a:t>)</a:t>
            </a:r>
            <a:r>
              <a:rPr lang="en-US" sz="3200" dirty="0">
                <a:latin typeface="Papyrus"/>
                <a:cs typeface="Papyrus"/>
              </a:rPr>
              <a:t>: lists the headers of the files in memory.</a:t>
            </a:r>
          </a:p>
        </p:txBody>
      </p:sp>
    </p:spTree>
    <p:extLst>
      <p:ext uri="{BB962C8B-B14F-4D97-AF65-F5344CB8AC3E}">
        <p14:creationId xmlns:p14="http://schemas.microsoft.com/office/powerpoint/2010/main" val="285479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4614" y="149961"/>
            <a:ext cx="4648200" cy="6555639"/>
          </a:xfrm>
          <a:prstGeom prst="rect">
            <a:avLst/>
          </a:prstGeom>
        </p:spPr>
        <p:txBody>
          <a:bodyPr wrap="square">
            <a:spAutoFit/>
          </a:bodyPr>
          <a:lstStyle/>
          <a:p>
            <a:r>
              <a:rPr lang="en-US" sz="1400" dirty="0">
                <a:solidFill>
                  <a:srgbClr val="FF6600"/>
                </a:solidFill>
                <a:latin typeface="Courier"/>
                <a:cs typeface="Courier"/>
              </a:rPr>
              <a:t>SAC&gt;</a:t>
            </a:r>
            <a:r>
              <a:rPr lang="en-US" sz="1400" dirty="0">
                <a:latin typeface="Courier"/>
                <a:cs typeface="Courier"/>
              </a:rPr>
              <a:t> </a:t>
            </a:r>
            <a:r>
              <a:rPr lang="en-US" sz="1400" dirty="0" err="1">
                <a:latin typeface="Courier"/>
                <a:cs typeface="Courier"/>
              </a:rPr>
              <a:t>listhdr</a:t>
            </a:r>
            <a:endParaRPr lang="en-US" sz="1400" dirty="0">
              <a:latin typeface="Courier"/>
              <a:cs typeface="Courier"/>
            </a:endParaRPr>
          </a:p>
          <a:p>
            <a:r>
              <a:rPr lang="en-US" sz="1400" dirty="0">
                <a:latin typeface="Courier"/>
                <a:cs typeface="Courier"/>
              </a:rPr>
              <a:t>  </a:t>
            </a:r>
            <a:r>
              <a:rPr lang="en-US" sz="1400" dirty="0">
                <a:solidFill>
                  <a:srgbClr val="3366FF"/>
                </a:solidFill>
                <a:latin typeface="Courier"/>
                <a:cs typeface="Courier"/>
              </a:rPr>
              <a:t>FILE: </a:t>
            </a:r>
            <a:r>
              <a:rPr lang="en-US" sz="1400" dirty="0" err="1">
                <a:solidFill>
                  <a:srgbClr val="3366FF"/>
                </a:solidFill>
                <a:latin typeface="Courier"/>
                <a:cs typeface="Courier"/>
              </a:rPr>
              <a:t>ccm_sumatra_.bhe</a:t>
            </a:r>
            <a:r>
              <a:rPr lang="en-US" sz="1400" dirty="0">
                <a:solidFill>
                  <a:srgbClr val="3366FF"/>
                </a:solidFill>
                <a:latin typeface="Courier"/>
                <a:cs typeface="Courier"/>
              </a:rPr>
              <a:t> - 1</a:t>
            </a:r>
          </a:p>
          <a:p>
            <a:r>
              <a:rPr lang="en-US" sz="1400" dirty="0">
                <a:solidFill>
                  <a:srgbClr val="3366FF"/>
                </a:solidFill>
                <a:latin typeface="Courier"/>
                <a:cs typeface="Courier"/>
              </a:rPr>
              <a:t> ----------------------</a:t>
            </a:r>
          </a:p>
          <a:p>
            <a:r>
              <a:rPr lang="en-US" sz="1400" dirty="0">
                <a:solidFill>
                  <a:srgbClr val="3366FF"/>
                </a:solidFill>
                <a:latin typeface="Courier"/>
                <a:cs typeface="Courier"/>
              </a:rPr>
              <a:t>        NPTS = 389396</a:t>
            </a:r>
          </a:p>
          <a:p>
            <a:r>
              <a:rPr lang="en-US" sz="1400" dirty="0">
                <a:solidFill>
                  <a:srgbClr val="3366FF"/>
                </a:solidFill>
                <a:latin typeface="Courier"/>
                <a:cs typeface="Courier"/>
              </a:rPr>
              <a:t>           B = 0.000000e+00</a:t>
            </a:r>
          </a:p>
          <a:p>
            <a:r>
              <a:rPr lang="en-US" sz="1400" dirty="0">
                <a:solidFill>
                  <a:srgbClr val="3366FF"/>
                </a:solidFill>
                <a:latin typeface="Courier"/>
                <a:cs typeface="Courier"/>
              </a:rPr>
              <a:t>           E = 1.946975e+04</a:t>
            </a:r>
          </a:p>
          <a:p>
            <a:r>
              <a:rPr lang="en-US" sz="1400" dirty="0">
                <a:solidFill>
                  <a:srgbClr val="3366FF"/>
                </a:solidFill>
                <a:latin typeface="Courier"/>
                <a:cs typeface="Courier"/>
              </a:rPr>
              <a:t>      IFTYPE = TIME SERIES FILE</a:t>
            </a:r>
          </a:p>
          <a:p>
            <a:r>
              <a:rPr lang="en-US" sz="1400" dirty="0">
                <a:solidFill>
                  <a:srgbClr val="3366FF"/>
                </a:solidFill>
                <a:latin typeface="Courier"/>
                <a:cs typeface="Courier"/>
              </a:rPr>
              <a:t>       LEVEN = TRUE</a:t>
            </a:r>
          </a:p>
          <a:p>
            <a:r>
              <a:rPr lang="en-US" sz="1400" dirty="0">
                <a:solidFill>
                  <a:srgbClr val="3366FF"/>
                </a:solidFill>
                <a:latin typeface="Courier"/>
                <a:cs typeface="Courier"/>
              </a:rPr>
              <a:t>       DELTA = 5.000000e-02</a:t>
            </a:r>
          </a:p>
          <a:p>
            <a:r>
              <a:rPr lang="en-US" sz="1400" dirty="0">
                <a:solidFill>
                  <a:srgbClr val="3366FF"/>
                </a:solidFill>
                <a:latin typeface="Courier"/>
                <a:cs typeface="Courier"/>
              </a:rPr>
              <a:t>        IDEP = UNKNOWN</a:t>
            </a:r>
          </a:p>
          <a:p>
            <a:r>
              <a:rPr lang="en-US" sz="1400" dirty="0">
                <a:solidFill>
                  <a:srgbClr val="3366FF"/>
                </a:solidFill>
                <a:latin typeface="Courier"/>
                <a:cs typeface="Courier"/>
              </a:rPr>
              <a:t>      DEPMIN = -1.073057e+06</a:t>
            </a:r>
          </a:p>
          <a:p>
            <a:r>
              <a:rPr lang="en-US" sz="1400" dirty="0">
                <a:solidFill>
                  <a:srgbClr val="3366FF"/>
                </a:solidFill>
                <a:latin typeface="Courier"/>
                <a:cs typeface="Courier"/>
              </a:rPr>
              <a:t>      DEPMAX = 1.091875e+06</a:t>
            </a:r>
          </a:p>
          <a:p>
            <a:r>
              <a:rPr lang="en-US" sz="1400" dirty="0">
                <a:solidFill>
                  <a:srgbClr val="3366FF"/>
                </a:solidFill>
                <a:latin typeface="Courier"/>
                <a:cs typeface="Courier"/>
              </a:rPr>
              <a:t>      DEPMEN = 8.429739e+02</a:t>
            </a:r>
          </a:p>
          <a:p>
            <a:r>
              <a:rPr lang="en-US" sz="1400" dirty="0">
                <a:solidFill>
                  <a:srgbClr val="3366FF"/>
                </a:solidFill>
                <a:latin typeface="Courier"/>
                <a:cs typeface="Courier"/>
              </a:rPr>
              <a:t>     OMARKER = 7.315 (origin )</a:t>
            </a:r>
          </a:p>
          <a:p>
            <a:r>
              <a:rPr lang="en-US" sz="1400" dirty="0">
                <a:solidFill>
                  <a:srgbClr val="3366FF"/>
                </a:solidFill>
                <a:latin typeface="Courier"/>
                <a:cs typeface="Courier"/>
              </a:rPr>
              <a:t>      KZDATE = DEC 26 (361), 2004</a:t>
            </a:r>
          </a:p>
          <a:p>
            <a:r>
              <a:rPr lang="en-US" sz="1400" dirty="0">
                <a:solidFill>
                  <a:srgbClr val="3366FF"/>
                </a:solidFill>
                <a:latin typeface="Courier"/>
                <a:cs typeface="Courier"/>
              </a:rPr>
              <a:t>      KZTIME = 01:09:52.684</a:t>
            </a:r>
          </a:p>
          <a:p>
            <a:r>
              <a:rPr lang="en-US" sz="1400" dirty="0">
                <a:solidFill>
                  <a:srgbClr val="3366FF"/>
                </a:solidFill>
                <a:latin typeface="Courier"/>
                <a:cs typeface="Courier"/>
              </a:rPr>
              <a:t>      IZTYPE = BEGIN TIME</a:t>
            </a:r>
          </a:p>
          <a:p>
            <a:r>
              <a:rPr lang="en-US" sz="1400" dirty="0">
                <a:solidFill>
                  <a:srgbClr val="3366FF"/>
                </a:solidFill>
                <a:latin typeface="Courier"/>
                <a:cs typeface="Courier"/>
              </a:rPr>
              <a:t>       KSTNM = CCM</a:t>
            </a:r>
          </a:p>
          <a:p>
            <a:r>
              <a:rPr lang="en-US" sz="1400" dirty="0">
                <a:solidFill>
                  <a:srgbClr val="3366FF"/>
                </a:solidFill>
                <a:latin typeface="Courier"/>
                <a:cs typeface="Courier"/>
              </a:rPr>
              <a:t>       CMPAZ = 9.000000e+01</a:t>
            </a:r>
          </a:p>
          <a:p>
            <a:r>
              <a:rPr lang="en-US" sz="1400" dirty="0">
                <a:solidFill>
                  <a:srgbClr val="3366FF"/>
                </a:solidFill>
                <a:latin typeface="Courier"/>
                <a:cs typeface="Courier"/>
              </a:rPr>
              <a:t>      CMPINC = 9.000000e+01</a:t>
            </a:r>
          </a:p>
          <a:p>
            <a:r>
              <a:rPr lang="en-US" sz="1400" dirty="0">
                <a:solidFill>
                  <a:srgbClr val="3366FF"/>
                </a:solidFill>
                <a:latin typeface="Courier"/>
                <a:cs typeface="Courier"/>
              </a:rPr>
              <a:t>        STLO = -9.124470e+01</a:t>
            </a:r>
          </a:p>
          <a:p>
            <a:r>
              <a:rPr lang="en-US" sz="1400" dirty="0">
                <a:solidFill>
                  <a:srgbClr val="3366FF"/>
                </a:solidFill>
                <a:latin typeface="Courier"/>
                <a:cs typeface="Courier"/>
              </a:rPr>
              <a:t>        DIST = 8.818225e+03</a:t>
            </a:r>
          </a:p>
          <a:p>
            <a:r>
              <a:rPr lang="en-US" sz="1400" dirty="0">
                <a:solidFill>
                  <a:srgbClr val="3366FF"/>
                </a:solidFill>
                <a:latin typeface="Courier"/>
                <a:cs typeface="Courier"/>
              </a:rPr>
              <a:t>          AZ = 1.854116e+02</a:t>
            </a:r>
          </a:p>
          <a:p>
            <a:r>
              <a:rPr lang="en-US" sz="1400" dirty="0">
                <a:solidFill>
                  <a:srgbClr val="3366FF"/>
                </a:solidFill>
                <a:latin typeface="Courier"/>
                <a:cs typeface="Courier"/>
              </a:rPr>
              <a:t>         BAZ = 2.013326e+02</a:t>
            </a:r>
          </a:p>
          <a:p>
            <a:r>
              <a:rPr lang="en-US" sz="1400" dirty="0">
                <a:solidFill>
                  <a:srgbClr val="3366FF"/>
                </a:solidFill>
                <a:latin typeface="Courier"/>
                <a:cs typeface="Courier"/>
              </a:rPr>
              <a:t>      LOVROK = TRUE</a:t>
            </a:r>
          </a:p>
          <a:p>
            <a:r>
              <a:rPr lang="en-US" sz="1400" dirty="0">
                <a:solidFill>
                  <a:srgbClr val="3366FF"/>
                </a:solidFill>
                <a:latin typeface="Courier"/>
                <a:cs typeface="Courier"/>
              </a:rPr>
              <a:t>       NVHDR = 6</a:t>
            </a:r>
          </a:p>
          <a:p>
            <a:r>
              <a:rPr lang="en-US" sz="1400" dirty="0">
                <a:solidFill>
                  <a:srgbClr val="3366FF"/>
                </a:solidFill>
                <a:latin typeface="Courier"/>
                <a:cs typeface="Courier"/>
              </a:rPr>
              <a:t>      LPSPOL = TRUE</a:t>
            </a:r>
          </a:p>
          <a:p>
            <a:r>
              <a:rPr lang="en-US" sz="1400" dirty="0">
                <a:solidFill>
                  <a:srgbClr val="3366FF"/>
                </a:solidFill>
                <a:latin typeface="Courier"/>
                <a:cs typeface="Courier"/>
              </a:rPr>
              <a:t>      LCALDA = TRUE</a:t>
            </a:r>
          </a:p>
          <a:p>
            <a:r>
              <a:rPr lang="en-US" sz="1400" dirty="0">
                <a:solidFill>
                  <a:srgbClr val="3366FF"/>
                </a:solidFill>
                <a:latin typeface="Courier"/>
                <a:cs typeface="Courier"/>
              </a:rPr>
              <a:t>      KCMPNM = BHE</a:t>
            </a:r>
          </a:p>
          <a:p>
            <a:r>
              <a:rPr lang="en-US" sz="1400" dirty="0">
                <a:solidFill>
                  <a:srgbClr val="3366FF"/>
                </a:solidFill>
                <a:latin typeface="Courier"/>
                <a:cs typeface="Courier"/>
              </a:rPr>
              <a:t>      KNETWK = US</a:t>
            </a:r>
          </a:p>
        </p:txBody>
      </p:sp>
      <p:sp>
        <p:nvSpPr>
          <p:cNvPr id="3" name="TextBox 2"/>
          <p:cNvSpPr txBox="1"/>
          <p:nvPr/>
        </p:nvSpPr>
        <p:spPr>
          <a:xfrm>
            <a:off x="3908121" y="124216"/>
            <a:ext cx="5235879" cy="6586418"/>
          </a:xfrm>
          <a:prstGeom prst="rect">
            <a:avLst/>
          </a:prstGeom>
          <a:noFill/>
        </p:spPr>
        <p:txBody>
          <a:bodyPr wrap="square" rtlCol="0">
            <a:spAutoFit/>
          </a:bodyPr>
          <a:lstStyle/>
          <a:p>
            <a:pPr algn="ctr"/>
            <a:r>
              <a:rPr lang="en-US" sz="3200" dirty="0">
                <a:latin typeface="Papyrus"/>
                <a:cs typeface="Papyrus"/>
              </a:rPr>
              <a:t>All sorts of good stuff. Look in SAC documentation for full details.</a:t>
            </a:r>
          </a:p>
          <a:p>
            <a:pPr algn="ctr"/>
            <a:endParaRPr lang="en-US" dirty="0">
              <a:latin typeface="Papyrus"/>
              <a:cs typeface="Papyrus"/>
            </a:endParaRPr>
          </a:p>
          <a:p>
            <a:pPr algn="ctr"/>
            <a:r>
              <a:rPr lang="en-US" sz="3200" dirty="0">
                <a:latin typeface="Papyrus"/>
                <a:cs typeface="Papyrus"/>
              </a:rPr>
              <a:t>Obvious/important –</a:t>
            </a:r>
          </a:p>
          <a:p>
            <a:pPr algn="ctr"/>
            <a:endParaRPr lang="en-US" dirty="0">
              <a:latin typeface="Papyrus"/>
              <a:cs typeface="Papyrus"/>
            </a:endParaRPr>
          </a:p>
          <a:p>
            <a:r>
              <a:rPr lang="en-US" dirty="0">
                <a:latin typeface="Courier"/>
                <a:cs typeface="Courier"/>
              </a:rPr>
              <a:t>File name - FILE</a:t>
            </a:r>
          </a:p>
          <a:p>
            <a:r>
              <a:rPr lang="en-US" dirty="0">
                <a:latin typeface="Courier"/>
                <a:cs typeface="Courier"/>
              </a:rPr>
              <a:t>Number points – NPTS</a:t>
            </a:r>
          </a:p>
          <a:p>
            <a:r>
              <a:rPr lang="en-US" dirty="0">
                <a:latin typeface="Courier"/>
                <a:cs typeface="Courier"/>
              </a:rPr>
              <a:t>Beginning time offset - B</a:t>
            </a:r>
          </a:p>
          <a:p>
            <a:r>
              <a:rPr lang="en-US" dirty="0">
                <a:latin typeface="Courier"/>
                <a:cs typeface="Courier"/>
              </a:rPr>
              <a:t>Sampling rate – DELTA</a:t>
            </a:r>
          </a:p>
          <a:p>
            <a:r>
              <a:rPr lang="en-US" dirty="0">
                <a:latin typeface="Courier"/>
                <a:cs typeface="Courier"/>
              </a:rPr>
              <a:t>Start date – KZDATE</a:t>
            </a:r>
          </a:p>
          <a:p>
            <a:r>
              <a:rPr lang="en-US" dirty="0">
                <a:latin typeface="Courier"/>
                <a:cs typeface="Courier"/>
              </a:rPr>
              <a:t>Start time –KZTIME</a:t>
            </a:r>
          </a:p>
          <a:p>
            <a:r>
              <a:rPr lang="en-US" dirty="0">
                <a:latin typeface="Courier"/>
                <a:cs typeface="Courier"/>
              </a:rPr>
              <a:t>Station – KSTN</a:t>
            </a:r>
          </a:p>
          <a:p>
            <a:r>
              <a:rPr lang="en-US" dirty="0">
                <a:latin typeface="Courier"/>
                <a:cs typeface="Courier"/>
              </a:rPr>
              <a:t>Orientation – CMPAZ</a:t>
            </a:r>
            <a:endParaRPr lang="en-US" dirty="0">
              <a:latin typeface="Papyrus"/>
              <a:cs typeface="Papyrus"/>
            </a:endParaRPr>
          </a:p>
          <a:p>
            <a:pPr algn="ctr"/>
            <a:endParaRPr lang="en-US" dirty="0">
              <a:latin typeface="Papyrus"/>
              <a:cs typeface="Papyrus"/>
            </a:endParaRPr>
          </a:p>
          <a:p>
            <a:pPr algn="ctr"/>
            <a:r>
              <a:rPr lang="en-US" sz="3200" dirty="0">
                <a:latin typeface="Papyrus"/>
                <a:cs typeface="Papyrus"/>
              </a:rPr>
              <a:t>May have info about </a:t>
            </a:r>
            <a:r>
              <a:rPr lang="en-US" sz="3200" dirty="0" err="1">
                <a:latin typeface="Papyrus"/>
                <a:cs typeface="Papyrus"/>
              </a:rPr>
              <a:t>stn</a:t>
            </a:r>
            <a:r>
              <a:rPr lang="en-US" sz="3200" dirty="0">
                <a:latin typeface="Papyrus"/>
                <a:cs typeface="Papyrus"/>
              </a:rPr>
              <a:t> location, event </a:t>
            </a:r>
            <a:r>
              <a:rPr lang="en-US" sz="3200" dirty="0" err="1">
                <a:latin typeface="Papyrus"/>
                <a:cs typeface="Papyrus"/>
              </a:rPr>
              <a:t>locn</a:t>
            </a:r>
            <a:r>
              <a:rPr lang="en-US" sz="3200" dirty="0">
                <a:latin typeface="Papyrus"/>
                <a:cs typeface="Papyrus"/>
              </a:rPr>
              <a:t>, … .</a:t>
            </a:r>
          </a:p>
        </p:txBody>
      </p:sp>
    </p:spTree>
    <p:extLst>
      <p:ext uri="{BB962C8B-B14F-4D97-AF65-F5344CB8AC3E}">
        <p14:creationId xmlns:p14="http://schemas.microsoft.com/office/powerpoint/2010/main" val="850682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885885"/>
            <a:ext cx="9144000" cy="5016757"/>
          </a:xfrm>
          <a:prstGeom prst="rect">
            <a:avLst/>
          </a:prstGeom>
          <a:noFill/>
        </p:spPr>
        <p:txBody>
          <a:bodyPr wrap="square" rtlCol="0">
            <a:spAutoFit/>
          </a:bodyPr>
          <a:lstStyle/>
          <a:p>
            <a:pPr algn="ctr"/>
            <a:r>
              <a:rPr lang="en-US" sz="3200" dirty="0">
                <a:latin typeface="Papyrus"/>
                <a:cs typeface="Papyrus"/>
              </a:rPr>
              <a:t>Says </a:t>
            </a:r>
            <a:r>
              <a:rPr lang="en-US" sz="3200" b="1" dirty="0">
                <a:solidFill>
                  <a:schemeClr val="tx2"/>
                </a:solidFill>
                <a:latin typeface="Courier"/>
                <a:cs typeface="Courier"/>
              </a:rPr>
              <a:t>Waiting</a:t>
            </a:r>
            <a:r>
              <a:rPr lang="en-US" sz="3200" dirty="0">
                <a:latin typeface="Papyrus"/>
                <a:cs typeface="Papyrus"/>
              </a:rPr>
              <a:t> when page is full (may not be complete header listing).</a:t>
            </a:r>
          </a:p>
          <a:p>
            <a:pPr algn="ctr"/>
            <a:endParaRPr lang="en-US" sz="3200" dirty="0">
              <a:latin typeface="Papyrus"/>
              <a:cs typeface="Papyrus"/>
            </a:endParaRPr>
          </a:p>
          <a:p>
            <a:pPr algn="ctr"/>
            <a:endParaRPr lang="en-US" sz="3200" dirty="0">
              <a:latin typeface="Papyrus"/>
              <a:cs typeface="Papyrus"/>
            </a:endParaRPr>
          </a:p>
          <a:p>
            <a:pPr algn="ctr"/>
            <a:r>
              <a:rPr lang="en-US" sz="3200" dirty="0">
                <a:latin typeface="Courier"/>
                <a:cs typeface="Courier"/>
              </a:rPr>
              <a:t>&lt;CR&gt; </a:t>
            </a:r>
            <a:r>
              <a:rPr lang="en-US" sz="3200" dirty="0">
                <a:latin typeface="Papyrus"/>
                <a:cs typeface="Papyrus"/>
              </a:rPr>
              <a:t>to continue till run out of stuff to display.</a:t>
            </a:r>
          </a:p>
          <a:p>
            <a:pPr algn="ctr"/>
            <a:endParaRPr lang="en-US" sz="3200" dirty="0">
              <a:latin typeface="Papyrus"/>
              <a:cs typeface="Papyrus"/>
            </a:endParaRPr>
          </a:p>
          <a:p>
            <a:pPr algn="ctr"/>
            <a:r>
              <a:rPr lang="en-US" sz="3200" dirty="0">
                <a:latin typeface="Papyrus"/>
                <a:cs typeface="Papyrus"/>
              </a:rPr>
              <a:t>(there is no way to “break” out of the commands (e.g.: </a:t>
            </a:r>
            <a:r>
              <a:rPr lang="en-US" sz="3200" dirty="0">
                <a:latin typeface="Courier"/>
                <a:cs typeface="Courier"/>
              </a:rPr>
              <a:t>plot, </a:t>
            </a:r>
            <a:r>
              <a:rPr lang="en-US" sz="3200" dirty="0" err="1">
                <a:latin typeface="Courier"/>
                <a:cs typeface="Courier"/>
              </a:rPr>
              <a:t>listhdr</a:t>
            </a:r>
            <a:r>
              <a:rPr lang="en-US" sz="3200" dirty="0">
                <a:latin typeface="Papyrus"/>
                <a:cs typeface="Papyrus"/>
              </a:rPr>
              <a:t>, …) that do something for each file. You have to </a:t>
            </a:r>
            <a:r>
              <a:rPr lang="en-US" sz="3200" dirty="0">
                <a:latin typeface="Courier"/>
                <a:cs typeface="Courier"/>
              </a:rPr>
              <a:t>&lt;CR&gt; </a:t>
            </a:r>
            <a:r>
              <a:rPr lang="en-US" sz="3200" dirty="0">
                <a:latin typeface="Papyrus"/>
                <a:cs typeface="Papyrus"/>
              </a:rPr>
              <a:t>till it finishes, or ^C out and start over.)</a:t>
            </a:r>
          </a:p>
        </p:txBody>
      </p:sp>
    </p:spTree>
    <p:extLst>
      <p:ext uri="{BB962C8B-B14F-4D97-AF65-F5344CB8AC3E}">
        <p14:creationId xmlns:p14="http://schemas.microsoft.com/office/powerpoint/2010/main" val="707723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663000"/>
            <a:ext cx="9144000" cy="5509200"/>
          </a:xfrm>
          <a:prstGeom prst="rect">
            <a:avLst/>
          </a:prstGeom>
        </p:spPr>
        <p:txBody>
          <a:bodyPr wrap="square">
            <a:spAutoFit/>
          </a:bodyPr>
          <a:lstStyle/>
          <a:p>
            <a:pPr algn="ctr"/>
            <a:r>
              <a:rPr lang="en-US" sz="3200" dirty="0">
                <a:latin typeface="Papyrus"/>
                <a:cs typeface="Papyrus"/>
              </a:rPr>
              <a:t>Commands to see/change header values</a:t>
            </a:r>
          </a:p>
          <a:p>
            <a:pPr algn="ctr"/>
            <a:endParaRPr lang="en-US" sz="3200" u="sng" dirty="0">
              <a:latin typeface="Papyrus"/>
              <a:cs typeface="Papyrus"/>
            </a:endParaRPr>
          </a:p>
          <a:p>
            <a:pPr algn="ctr"/>
            <a:r>
              <a:rPr lang="en-US" sz="3200" u="sng" dirty="0" err="1">
                <a:latin typeface="Courier"/>
                <a:cs typeface="Courier"/>
              </a:rPr>
              <a:t>listhdr</a:t>
            </a:r>
            <a:r>
              <a:rPr lang="en-US" sz="3200" dirty="0">
                <a:latin typeface="Courier"/>
                <a:cs typeface="Courier"/>
              </a:rPr>
              <a:t> (</a:t>
            </a:r>
            <a:r>
              <a:rPr lang="en-US" sz="3200" dirty="0" err="1">
                <a:latin typeface="Courier"/>
                <a:cs typeface="Courier"/>
              </a:rPr>
              <a:t>lh</a:t>
            </a:r>
            <a:r>
              <a:rPr lang="en-US" sz="3200" dirty="0">
                <a:latin typeface="Courier"/>
                <a:cs typeface="Courier"/>
              </a:rPr>
              <a:t>)</a:t>
            </a:r>
            <a:r>
              <a:rPr lang="en-US" sz="3200" dirty="0">
                <a:latin typeface="Papyrus"/>
                <a:cs typeface="Papyrus"/>
              </a:rPr>
              <a:t>: list the header contents. </a:t>
            </a:r>
          </a:p>
          <a:p>
            <a:pPr algn="ctr"/>
            <a:endParaRPr lang="en-US" sz="3200" u="sng" dirty="0">
              <a:latin typeface="Papyrus"/>
              <a:cs typeface="Papyrus"/>
            </a:endParaRPr>
          </a:p>
          <a:p>
            <a:pPr algn="ctr"/>
            <a:r>
              <a:rPr lang="en-US" sz="3200" u="sng" dirty="0" err="1">
                <a:latin typeface="Courier"/>
                <a:cs typeface="Courier"/>
              </a:rPr>
              <a:t>readhdr</a:t>
            </a:r>
            <a:r>
              <a:rPr lang="en-US" sz="3200" u="sng" dirty="0">
                <a:latin typeface="Courier"/>
                <a:cs typeface="Courier"/>
              </a:rPr>
              <a:t> (</a:t>
            </a:r>
            <a:r>
              <a:rPr lang="en-US" sz="3200" u="sng" dirty="0" err="1">
                <a:latin typeface="Courier"/>
                <a:cs typeface="Courier"/>
              </a:rPr>
              <a:t>rh</a:t>
            </a:r>
            <a:r>
              <a:rPr lang="en-US" sz="3200" u="sng" dirty="0">
                <a:latin typeface="Courier"/>
                <a:cs typeface="Courier"/>
              </a:rPr>
              <a:t>) </a:t>
            </a:r>
            <a:r>
              <a:rPr lang="en-US" sz="3200" dirty="0">
                <a:latin typeface="Papyrus"/>
                <a:cs typeface="Papyrus"/>
              </a:rPr>
              <a:t>and </a:t>
            </a:r>
            <a:r>
              <a:rPr lang="en-US" sz="3200" u="sng" dirty="0" err="1">
                <a:latin typeface="Courier"/>
                <a:cs typeface="Courier"/>
              </a:rPr>
              <a:t>writehdr</a:t>
            </a:r>
            <a:r>
              <a:rPr lang="en-US" sz="3200" u="sng" dirty="0">
                <a:latin typeface="Courier"/>
                <a:cs typeface="Courier"/>
              </a:rPr>
              <a:t> (</a:t>
            </a:r>
            <a:r>
              <a:rPr lang="en-US" sz="3200" u="sng" dirty="0" err="1">
                <a:latin typeface="Courier"/>
                <a:cs typeface="Courier"/>
              </a:rPr>
              <a:t>wh</a:t>
            </a:r>
            <a:r>
              <a:rPr lang="en-US" sz="3200" u="sng" dirty="0">
                <a:latin typeface="Courier"/>
                <a:cs typeface="Courier"/>
              </a:rPr>
              <a:t>)</a:t>
            </a:r>
            <a:r>
              <a:rPr lang="en-US" sz="3200" dirty="0">
                <a:latin typeface="Papyrus"/>
                <a:cs typeface="Papyrus"/>
              </a:rPr>
              <a:t>: read and write headers without the data.</a:t>
            </a:r>
          </a:p>
          <a:p>
            <a:pPr algn="ctr">
              <a:buNone/>
            </a:pPr>
            <a:endParaRPr lang="en-US" sz="3200" dirty="0">
              <a:latin typeface="Papyrus"/>
              <a:cs typeface="Papyrus"/>
            </a:endParaRPr>
          </a:p>
          <a:p>
            <a:pPr algn="ctr"/>
            <a:r>
              <a:rPr lang="en-US" sz="3200" u="sng" dirty="0" err="1">
                <a:latin typeface="Courier"/>
                <a:cs typeface="Courier"/>
              </a:rPr>
              <a:t>chnhdr</a:t>
            </a:r>
            <a:r>
              <a:rPr lang="en-US" sz="3200" u="sng" dirty="0">
                <a:latin typeface="Courier"/>
                <a:cs typeface="Courier"/>
              </a:rPr>
              <a:t> (</a:t>
            </a:r>
            <a:r>
              <a:rPr lang="en-US" sz="3200" u="sng" dirty="0" err="1">
                <a:latin typeface="Courier"/>
                <a:cs typeface="Courier"/>
              </a:rPr>
              <a:t>ch</a:t>
            </a:r>
            <a:r>
              <a:rPr lang="en-US" sz="3200" u="sng" dirty="0">
                <a:latin typeface="Courier"/>
                <a:cs typeface="Courier"/>
              </a:rPr>
              <a:t>)</a:t>
            </a:r>
            <a:r>
              <a:rPr lang="en-US" sz="3200" dirty="0">
                <a:latin typeface="Papyrus"/>
                <a:cs typeface="Papyrus"/>
              </a:rPr>
              <a:t>: change header values. </a:t>
            </a:r>
          </a:p>
          <a:p>
            <a:pPr algn="ctr"/>
            <a:endParaRPr lang="en-US" sz="3200" u="sng" dirty="0">
              <a:latin typeface="Papyrus"/>
              <a:cs typeface="Papyrus"/>
            </a:endParaRPr>
          </a:p>
          <a:p>
            <a:pPr algn="ctr"/>
            <a:r>
              <a:rPr lang="en-US" sz="3200" u="sng" dirty="0" err="1">
                <a:latin typeface="Courier"/>
                <a:cs typeface="Courier"/>
              </a:rPr>
              <a:t>copyhdr</a:t>
            </a:r>
            <a:r>
              <a:rPr lang="en-US" sz="3200" u="sng" dirty="0">
                <a:latin typeface="Courier"/>
                <a:cs typeface="Courier"/>
              </a:rPr>
              <a:t> </a:t>
            </a:r>
            <a:r>
              <a:rPr lang="en-US" sz="3200" dirty="0">
                <a:latin typeface="Papyrus"/>
                <a:cs typeface="Papyrus"/>
              </a:rPr>
              <a:t>: copy header values from one file to the others in memory. </a:t>
            </a:r>
          </a:p>
        </p:txBody>
      </p:sp>
    </p:spTree>
    <p:extLst>
      <p:ext uri="{BB962C8B-B14F-4D97-AF65-F5344CB8AC3E}">
        <p14:creationId xmlns:p14="http://schemas.microsoft.com/office/powerpoint/2010/main" val="2665988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45307"/>
            <a:ext cx="9144000" cy="6586419"/>
          </a:xfrm>
          <a:prstGeom prst="rect">
            <a:avLst/>
          </a:prstGeom>
        </p:spPr>
        <p:txBody>
          <a:bodyPr wrap="square">
            <a:spAutoFit/>
          </a:bodyPr>
          <a:lstStyle/>
          <a:p>
            <a:pPr algn="ctr">
              <a:buNone/>
            </a:pPr>
            <a:r>
              <a:rPr lang="en-US" sz="3200" dirty="0">
                <a:latin typeface="Papyrus"/>
                <a:cs typeface="Papyrus"/>
              </a:rPr>
              <a:t>Example: Say the header does not have the location of the event </a:t>
            </a:r>
            <a:r>
              <a:rPr lang="en-US" dirty="0">
                <a:latin typeface="Papyrus"/>
                <a:cs typeface="Papyrus"/>
              </a:rPr>
              <a:t>(if you do an “</a:t>
            </a:r>
            <a:r>
              <a:rPr lang="en-US" dirty="0" err="1">
                <a:latin typeface="Courier"/>
                <a:cs typeface="Courier"/>
              </a:rPr>
              <a:t>lh</a:t>
            </a:r>
            <a:r>
              <a:rPr lang="en-US" dirty="0">
                <a:latin typeface="Papyrus"/>
                <a:cs typeface="Papyrus"/>
              </a:rPr>
              <a:t>” and there is no </a:t>
            </a:r>
            <a:r>
              <a:rPr lang="en-US" dirty="0">
                <a:latin typeface="Courier"/>
                <a:cs typeface="Courier"/>
              </a:rPr>
              <a:t>EVLA</a:t>
            </a:r>
            <a:r>
              <a:rPr lang="en-US" dirty="0">
                <a:latin typeface="Papyrus"/>
                <a:cs typeface="Papyrus"/>
              </a:rPr>
              <a:t> – Event Latitude, or </a:t>
            </a:r>
            <a:r>
              <a:rPr lang="en-US" dirty="0">
                <a:latin typeface="Courier"/>
                <a:cs typeface="Courier"/>
              </a:rPr>
              <a:t>EVLO</a:t>
            </a:r>
            <a:r>
              <a:rPr lang="en-US" dirty="0">
                <a:latin typeface="Papyrus"/>
                <a:cs typeface="Papyrus"/>
              </a:rPr>
              <a:t>, - Event Longitude, reported)</a:t>
            </a:r>
            <a:r>
              <a:rPr lang="en-US" sz="3200" dirty="0">
                <a:latin typeface="Papyrus"/>
                <a:cs typeface="Papyrus"/>
              </a:rPr>
              <a:t>. We can add this information to the headers of all files using </a:t>
            </a:r>
            <a:r>
              <a:rPr lang="en-US" sz="3200" dirty="0" err="1">
                <a:latin typeface="Courier"/>
                <a:cs typeface="Courier"/>
              </a:rPr>
              <a:t>chnhdr</a:t>
            </a:r>
            <a:r>
              <a:rPr lang="en-US" sz="3200" dirty="0">
                <a:latin typeface="Papyrus"/>
                <a:cs typeface="Papyrus"/>
              </a:rPr>
              <a:t>.</a:t>
            </a:r>
          </a:p>
          <a:p>
            <a:pPr>
              <a:buNone/>
            </a:pPr>
            <a:endParaRPr lang="en-US" dirty="0">
              <a:latin typeface="Courier"/>
              <a:cs typeface="Courier"/>
            </a:endParaRPr>
          </a:p>
          <a:p>
            <a:pPr>
              <a:buNone/>
            </a:pPr>
            <a:r>
              <a:rPr lang="en-US" dirty="0">
                <a:latin typeface="Courier"/>
                <a:cs typeface="Courier"/>
              </a:rPr>
              <a:t>SAC&gt; </a:t>
            </a:r>
            <a:r>
              <a:rPr lang="en-US" dirty="0" err="1">
                <a:latin typeface="Courier"/>
                <a:cs typeface="Courier"/>
              </a:rPr>
              <a:t>chnhdr</a:t>
            </a:r>
            <a:r>
              <a:rPr lang="en-US" dirty="0">
                <a:latin typeface="Courier"/>
                <a:cs typeface="Courier"/>
              </a:rPr>
              <a:t> EVLA = 4.079930e+01 </a:t>
            </a:r>
            <a:r>
              <a:rPr lang="en-US" dirty="0">
                <a:solidFill>
                  <a:srgbClr val="FFC000"/>
                </a:solidFill>
                <a:latin typeface="Courier"/>
                <a:cs typeface="Courier"/>
              </a:rPr>
              <a:t># event latitude</a:t>
            </a:r>
          </a:p>
          <a:p>
            <a:pPr>
              <a:buNone/>
            </a:pPr>
            <a:r>
              <a:rPr lang="en-US" dirty="0">
                <a:latin typeface="Courier"/>
                <a:cs typeface="Courier"/>
              </a:rPr>
              <a:t>SAC&gt; </a:t>
            </a:r>
            <a:r>
              <a:rPr lang="en-US" dirty="0" err="1">
                <a:latin typeface="Courier"/>
                <a:cs typeface="Courier"/>
              </a:rPr>
              <a:t>chnhdr</a:t>
            </a:r>
            <a:r>
              <a:rPr lang="en-US" dirty="0">
                <a:latin typeface="Courier"/>
                <a:cs typeface="Courier"/>
              </a:rPr>
              <a:t> EVLO = 3.100330e+01 </a:t>
            </a:r>
            <a:r>
              <a:rPr lang="en-US" dirty="0">
                <a:solidFill>
                  <a:srgbClr val="FFC000"/>
                </a:solidFill>
                <a:latin typeface="Courier"/>
                <a:cs typeface="Courier"/>
              </a:rPr>
              <a:t># event longitude </a:t>
            </a:r>
          </a:p>
          <a:p>
            <a:pPr>
              <a:buNone/>
            </a:pPr>
            <a:r>
              <a:rPr lang="en-US" dirty="0">
                <a:latin typeface="Courier"/>
                <a:cs typeface="Courier"/>
              </a:rPr>
              <a:t>SAC&gt; </a:t>
            </a:r>
            <a:r>
              <a:rPr lang="en-US" dirty="0" err="1">
                <a:latin typeface="Courier"/>
                <a:cs typeface="Courier"/>
              </a:rPr>
              <a:t>lh</a:t>
            </a:r>
            <a:endParaRPr lang="en-US" dirty="0">
              <a:latin typeface="Courier"/>
              <a:cs typeface="Courier"/>
            </a:endParaRPr>
          </a:p>
          <a:p>
            <a:pPr>
              <a:buNone/>
            </a:pPr>
            <a:r>
              <a:rPr lang="en-US" dirty="0">
                <a:solidFill>
                  <a:srgbClr val="0000FF"/>
                </a:solidFill>
                <a:latin typeface="Courier"/>
                <a:cs typeface="Courier"/>
              </a:rPr>
              <a:t>. . . </a:t>
            </a:r>
          </a:p>
          <a:p>
            <a:pPr>
              <a:buNone/>
            </a:pPr>
            <a:r>
              <a:rPr lang="en-US" dirty="0">
                <a:solidFill>
                  <a:srgbClr val="0000FF"/>
                </a:solidFill>
                <a:latin typeface="Courier"/>
                <a:cs typeface="Courier"/>
              </a:rPr>
              <a:t>EVLA = 4.079930e+01</a:t>
            </a:r>
          </a:p>
          <a:p>
            <a:pPr>
              <a:buNone/>
            </a:pPr>
            <a:r>
              <a:rPr lang="en-US" dirty="0">
                <a:solidFill>
                  <a:srgbClr val="0000FF"/>
                </a:solidFill>
                <a:latin typeface="Courier"/>
                <a:cs typeface="Courier"/>
              </a:rPr>
              <a:t>EVLO = 3.100330e+01</a:t>
            </a:r>
          </a:p>
          <a:p>
            <a:pPr>
              <a:buNone/>
            </a:pPr>
            <a:r>
              <a:rPr lang="en-US" dirty="0">
                <a:solidFill>
                  <a:srgbClr val="0000FF"/>
                </a:solidFill>
                <a:latin typeface="Courier"/>
                <a:cs typeface="Courier"/>
              </a:rPr>
              <a:t>. . . </a:t>
            </a:r>
          </a:p>
          <a:p>
            <a:pPr>
              <a:buNone/>
            </a:pPr>
            <a:r>
              <a:rPr lang="en-US" dirty="0">
                <a:latin typeface="Courier"/>
                <a:cs typeface="Courier"/>
              </a:rPr>
              <a:t>SAC&gt;</a:t>
            </a:r>
          </a:p>
          <a:p>
            <a:pPr>
              <a:buNone/>
            </a:pPr>
            <a:r>
              <a:rPr lang="en-US" dirty="0">
                <a:latin typeface="Courier"/>
                <a:cs typeface="Courier"/>
              </a:rPr>
              <a:t>SAC&gt; </a:t>
            </a:r>
            <a:r>
              <a:rPr lang="en-US" dirty="0" err="1">
                <a:latin typeface="Courier"/>
                <a:cs typeface="Courier"/>
              </a:rPr>
              <a:t>wh</a:t>
            </a:r>
            <a:endParaRPr lang="en-US" dirty="0">
              <a:latin typeface="Courier"/>
              <a:cs typeface="Courier"/>
            </a:endParaRPr>
          </a:p>
          <a:p>
            <a:pPr>
              <a:buNone/>
            </a:pPr>
            <a:endParaRPr lang="en-US" dirty="0">
              <a:solidFill>
                <a:schemeClr val="accent2"/>
              </a:solidFill>
              <a:latin typeface="Courier"/>
              <a:cs typeface="Courier"/>
            </a:endParaRPr>
          </a:p>
          <a:p>
            <a:pPr algn="ctr">
              <a:buNone/>
            </a:pPr>
            <a:r>
              <a:rPr lang="en-US" sz="3200" dirty="0">
                <a:latin typeface="Papyrus"/>
                <a:cs typeface="Papyrus"/>
              </a:rPr>
              <a:t>We overwrite only the header because no changes were made to the seismic data </a:t>
            </a:r>
            <a:r>
              <a:rPr lang="en-US" dirty="0">
                <a:latin typeface="Papyrus"/>
                <a:cs typeface="Papyrus"/>
              </a:rPr>
              <a:t>(time series).</a:t>
            </a:r>
          </a:p>
        </p:txBody>
      </p:sp>
    </p:spTree>
    <p:extLst>
      <p:ext uri="{BB962C8B-B14F-4D97-AF65-F5344CB8AC3E}">
        <p14:creationId xmlns:p14="http://schemas.microsoft.com/office/powerpoint/2010/main" val="1573550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28600"/>
            <a:ext cx="9144000" cy="6555640"/>
          </a:xfrm>
          <a:prstGeom prst="rect">
            <a:avLst/>
          </a:prstGeom>
        </p:spPr>
        <p:txBody>
          <a:bodyPr wrap="square">
            <a:spAutoFit/>
          </a:bodyPr>
          <a:lstStyle/>
          <a:p>
            <a:pPr algn="ctr">
              <a:buNone/>
            </a:pPr>
            <a:r>
              <a:rPr lang="en-US" sz="3200" dirty="0">
                <a:latin typeface="Papyrus"/>
                <a:cs typeface="Papyrus"/>
              </a:rPr>
              <a:t>When you download </a:t>
            </a:r>
            <a:r>
              <a:rPr lang="en-US" sz="3200" b="1" dirty="0">
                <a:latin typeface="Papyrus"/>
                <a:cs typeface="Papyrus"/>
              </a:rPr>
              <a:t>preprocessed</a:t>
            </a:r>
            <a:r>
              <a:rPr lang="en-US" sz="3200" dirty="0">
                <a:latin typeface="Papyrus"/>
                <a:cs typeface="Papyrus"/>
              </a:rPr>
              <a:t> seismic data from the IRIS-DMC associated with an earthquake, it will now have the earthquake location, origin time, delta, azimuth, etc. in the header.</a:t>
            </a:r>
          </a:p>
          <a:p>
            <a:pPr algn="ctr">
              <a:buNone/>
            </a:pPr>
            <a:endParaRPr lang="en-US" sz="3200" dirty="0">
              <a:latin typeface="Papyrus"/>
              <a:cs typeface="Papyrus"/>
            </a:endParaRPr>
          </a:p>
          <a:p>
            <a:pPr algn="ctr">
              <a:buNone/>
            </a:pPr>
            <a:r>
              <a:rPr lang="en-US" sz="3200" dirty="0">
                <a:latin typeface="Papyrus"/>
                <a:cs typeface="Papyrus"/>
              </a:rPr>
              <a:t>If you download data in some arbitrary time window </a:t>
            </a:r>
            <a:r>
              <a:rPr lang="en-US" dirty="0">
                <a:latin typeface="Papyrus"/>
                <a:cs typeface="Papyrus"/>
              </a:rPr>
              <a:t>(even if it has a big earthquake in it)</a:t>
            </a:r>
            <a:r>
              <a:rPr lang="en-US" sz="3200" dirty="0">
                <a:latin typeface="Papyrus"/>
                <a:cs typeface="Papyrus"/>
              </a:rPr>
              <a:t> it will not come with information about anything in particular within that time window </a:t>
            </a:r>
            <a:r>
              <a:rPr lang="en-US" dirty="0">
                <a:latin typeface="Papyrus"/>
                <a:cs typeface="Papyrus"/>
              </a:rPr>
              <a:t>(may be multiple events or none!)</a:t>
            </a:r>
            <a:r>
              <a:rPr lang="en-US" sz="3200" dirty="0">
                <a:latin typeface="Papyrus"/>
                <a:cs typeface="Papyrus"/>
              </a:rPr>
              <a:t>.</a:t>
            </a:r>
          </a:p>
          <a:p>
            <a:pPr algn="ctr">
              <a:buNone/>
            </a:pPr>
            <a:endParaRPr lang="en-US" sz="3200" dirty="0">
              <a:latin typeface="Papyrus"/>
              <a:cs typeface="Papyrus"/>
            </a:endParaRPr>
          </a:p>
          <a:p>
            <a:pPr algn="ctr">
              <a:buNone/>
            </a:pPr>
            <a:r>
              <a:rPr lang="en-US" sz="3200" dirty="0">
                <a:latin typeface="Papyrus"/>
                <a:cs typeface="Papyrus"/>
              </a:rPr>
              <a:t>You will have to put in the event information </a:t>
            </a:r>
            <a:r>
              <a:rPr lang="en-US" dirty="0">
                <a:latin typeface="Papyrus"/>
                <a:cs typeface="Papyrus"/>
              </a:rPr>
              <a:t>(if it has a event location, SAC now computes the delta and </a:t>
            </a:r>
            <a:r>
              <a:rPr lang="en-US" dirty="0" err="1">
                <a:latin typeface="Papyrus"/>
                <a:cs typeface="Papyrus"/>
              </a:rPr>
              <a:t>az</a:t>
            </a:r>
            <a:r>
              <a:rPr lang="en-US" dirty="0">
                <a:latin typeface="Papyrus"/>
                <a:cs typeface="Papyrus"/>
              </a:rPr>
              <a:t>/</a:t>
            </a:r>
            <a:r>
              <a:rPr lang="en-US" dirty="0" err="1">
                <a:latin typeface="Papyrus"/>
                <a:cs typeface="Papyrus"/>
              </a:rPr>
              <a:t>baz</a:t>
            </a:r>
            <a:r>
              <a:rPr lang="en-US" dirty="0">
                <a:latin typeface="Papyrus"/>
                <a:cs typeface="Papyrus"/>
              </a:rPr>
              <a:t> and stores it in the header for you).</a:t>
            </a:r>
          </a:p>
        </p:txBody>
      </p:sp>
    </p:spTree>
    <p:extLst>
      <p:ext uri="{BB962C8B-B14F-4D97-AF65-F5344CB8AC3E}">
        <p14:creationId xmlns:p14="http://schemas.microsoft.com/office/powerpoint/2010/main" val="52872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81000" y="2077283"/>
            <a:ext cx="4876800" cy="4247317"/>
          </a:xfrm>
          <a:prstGeom prst="rect">
            <a:avLst/>
          </a:prstGeom>
        </p:spPr>
        <p:txBody>
          <a:bodyPr wrap="square">
            <a:spAutoFit/>
          </a:bodyPr>
          <a:lstStyle/>
          <a:p>
            <a:r>
              <a:rPr lang="en-US" dirty="0">
                <a:solidFill>
                  <a:srgbClr val="0000FF"/>
                </a:solidFill>
                <a:latin typeface="Courier"/>
                <a:cs typeface="Courier"/>
              </a:rPr>
              <a:t>FILE: </a:t>
            </a:r>
            <a:r>
              <a:rPr lang="en-US" dirty="0" err="1">
                <a:solidFill>
                  <a:srgbClr val="0000FF"/>
                </a:solidFill>
                <a:latin typeface="Courier"/>
                <a:cs typeface="Courier"/>
              </a:rPr>
              <a:t>ccm_sumatra_.bhe</a:t>
            </a:r>
            <a:r>
              <a:rPr lang="en-US" dirty="0">
                <a:solidFill>
                  <a:srgbClr val="0000FF"/>
                </a:solidFill>
                <a:latin typeface="Courier"/>
                <a:cs typeface="Courier"/>
              </a:rPr>
              <a:t> – 1</a:t>
            </a:r>
          </a:p>
          <a:p>
            <a:r>
              <a:rPr lang="en-US" dirty="0">
                <a:solidFill>
                  <a:srgbClr val="0000FF"/>
                </a:solidFill>
                <a:latin typeface="Courier"/>
                <a:cs typeface="Courier"/>
              </a:rPr>
              <a:t>        NPTS = 389396</a:t>
            </a:r>
          </a:p>
          <a:p>
            <a:r>
              <a:rPr lang="en-US" dirty="0">
                <a:solidFill>
                  <a:srgbClr val="0000FF"/>
                </a:solidFill>
                <a:latin typeface="Courier"/>
                <a:cs typeface="Courier"/>
              </a:rPr>
              <a:t>           B = 0.000000e+00</a:t>
            </a:r>
          </a:p>
          <a:p>
            <a:r>
              <a:rPr lang="en-US" dirty="0">
                <a:solidFill>
                  <a:srgbClr val="0000FF"/>
                </a:solidFill>
                <a:latin typeface="Courier"/>
                <a:cs typeface="Courier"/>
              </a:rPr>
              <a:t>      KZDATE = DEC 26 (361), 2004</a:t>
            </a:r>
          </a:p>
          <a:p>
            <a:r>
              <a:rPr lang="en-US" dirty="0">
                <a:solidFill>
                  <a:srgbClr val="0000FF"/>
                </a:solidFill>
                <a:latin typeface="Courier"/>
                <a:cs typeface="Courier"/>
              </a:rPr>
              <a:t>      KZTIME = 01:09:52.684</a:t>
            </a:r>
          </a:p>
          <a:p>
            <a:r>
              <a:rPr lang="en-US" dirty="0">
                <a:solidFill>
                  <a:srgbClr val="0000FF"/>
                </a:solidFill>
                <a:latin typeface="Courier"/>
                <a:cs typeface="Courier"/>
              </a:rPr>
              <a:t>FILE: </a:t>
            </a:r>
            <a:r>
              <a:rPr lang="en-US" dirty="0" err="1">
                <a:solidFill>
                  <a:srgbClr val="0000FF"/>
                </a:solidFill>
                <a:latin typeface="Courier"/>
                <a:cs typeface="Courier"/>
              </a:rPr>
              <a:t>ccm_sumatra_.bhn</a:t>
            </a:r>
            <a:r>
              <a:rPr lang="en-US" dirty="0">
                <a:solidFill>
                  <a:srgbClr val="0000FF"/>
                </a:solidFill>
                <a:latin typeface="Courier"/>
                <a:cs typeface="Courier"/>
              </a:rPr>
              <a:t> – 2</a:t>
            </a:r>
          </a:p>
          <a:p>
            <a:r>
              <a:rPr lang="en-US" dirty="0">
                <a:solidFill>
                  <a:srgbClr val="0000FF"/>
                </a:solidFill>
                <a:latin typeface="Courier"/>
                <a:cs typeface="Courier"/>
              </a:rPr>
              <a:t>        NPTS = 389328</a:t>
            </a:r>
          </a:p>
          <a:p>
            <a:r>
              <a:rPr lang="en-US" dirty="0">
                <a:solidFill>
                  <a:srgbClr val="0000FF"/>
                </a:solidFill>
                <a:latin typeface="Courier"/>
                <a:cs typeface="Courier"/>
              </a:rPr>
              <a:t>           B = 0.000000e+00</a:t>
            </a:r>
          </a:p>
          <a:p>
            <a:r>
              <a:rPr lang="en-US" dirty="0">
                <a:solidFill>
                  <a:srgbClr val="0000FF"/>
                </a:solidFill>
                <a:latin typeface="Courier"/>
                <a:cs typeface="Courier"/>
              </a:rPr>
              <a:t>      KZDATE = DEC 26 (361), 2004</a:t>
            </a:r>
          </a:p>
          <a:p>
            <a:r>
              <a:rPr lang="en-US" dirty="0">
                <a:solidFill>
                  <a:srgbClr val="0000FF"/>
                </a:solidFill>
                <a:latin typeface="Courier"/>
                <a:cs typeface="Courier"/>
              </a:rPr>
              <a:t>      KZTIME = 01:09:48.485</a:t>
            </a:r>
          </a:p>
          <a:p>
            <a:r>
              <a:rPr lang="en-US" dirty="0">
                <a:solidFill>
                  <a:srgbClr val="0000FF"/>
                </a:solidFill>
                <a:latin typeface="Courier"/>
                <a:cs typeface="Courier"/>
              </a:rPr>
              <a:t>FILE: </a:t>
            </a:r>
            <a:r>
              <a:rPr lang="en-US" dirty="0" err="1">
                <a:solidFill>
                  <a:srgbClr val="0000FF"/>
                </a:solidFill>
                <a:latin typeface="Courier"/>
                <a:cs typeface="Courier"/>
              </a:rPr>
              <a:t>ccm_sumatra_.bhz</a:t>
            </a:r>
            <a:r>
              <a:rPr lang="en-US" dirty="0">
                <a:solidFill>
                  <a:srgbClr val="0000FF"/>
                </a:solidFill>
                <a:latin typeface="Courier"/>
                <a:cs typeface="Courier"/>
              </a:rPr>
              <a:t> – 3</a:t>
            </a:r>
          </a:p>
          <a:p>
            <a:r>
              <a:rPr lang="en-US" dirty="0">
                <a:solidFill>
                  <a:srgbClr val="0000FF"/>
                </a:solidFill>
                <a:latin typeface="Courier"/>
                <a:cs typeface="Courier"/>
              </a:rPr>
              <a:t>        NPTS = 389600</a:t>
            </a:r>
          </a:p>
          <a:p>
            <a:r>
              <a:rPr lang="en-US" dirty="0">
                <a:solidFill>
                  <a:srgbClr val="0000FF"/>
                </a:solidFill>
                <a:latin typeface="Courier"/>
                <a:cs typeface="Courier"/>
              </a:rPr>
              <a:t>           B = 0.000000e+00</a:t>
            </a:r>
          </a:p>
          <a:p>
            <a:r>
              <a:rPr lang="en-US" dirty="0">
                <a:solidFill>
                  <a:srgbClr val="0000FF"/>
                </a:solidFill>
                <a:latin typeface="Courier"/>
                <a:cs typeface="Courier"/>
              </a:rPr>
              <a:t>      KZDATE = DEC 26 (361), 2004</a:t>
            </a:r>
          </a:p>
          <a:p>
            <a:r>
              <a:rPr lang="en-US" dirty="0">
                <a:solidFill>
                  <a:srgbClr val="0000FF"/>
                </a:solidFill>
                <a:latin typeface="Courier"/>
                <a:cs typeface="Courier"/>
              </a:rPr>
              <a:t>      KZTIME = 01:09:43.684</a:t>
            </a:r>
          </a:p>
        </p:txBody>
      </p:sp>
      <p:sp>
        <p:nvSpPr>
          <p:cNvPr id="4" name="TextBox 3"/>
          <p:cNvSpPr txBox="1"/>
          <p:nvPr/>
        </p:nvSpPr>
        <p:spPr>
          <a:xfrm>
            <a:off x="5181600" y="2631281"/>
            <a:ext cx="3962400" cy="3693319"/>
          </a:xfrm>
          <a:prstGeom prst="rect">
            <a:avLst/>
          </a:prstGeom>
          <a:noFill/>
        </p:spPr>
        <p:txBody>
          <a:bodyPr wrap="square" rtlCol="0">
            <a:spAutoFit/>
          </a:bodyPr>
          <a:lstStyle/>
          <a:p>
            <a:r>
              <a:rPr lang="en-US" dirty="0">
                <a:latin typeface="Courier"/>
                <a:cs typeface="Courier"/>
              </a:rPr>
              <a:t>     </a:t>
            </a:r>
            <a:r>
              <a:rPr lang="en-US" dirty="0">
                <a:solidFill>
                  <a:srgbClr val="0000FF"/>
                </a:solidFill>
                <a:latin typeface="Courier"/>
                <a:cs typeface="Courier"/>
              </a:rPr>
              <a:t>B = 0.000000e+00</a:t>
            </a:r>
          </a:p>
          <a:p>
            <a:r>
              <a:rPr lang="en-US" dirty="0">
                <a:solidFill>
                  <a:srgbClr val="0000FF"/>
                </a:solidFill>
                <a:latin typeface="Courier"/>
                <a:cs typeface="Courier"/>
              </a:rPr>
              <a:t>KZDATE = DEC 26 (361), 2004</a:t>
            </a:r>
          </a:p>
          <a:p>
            <a:r>
              <a:rPr lang="en-US" dirty="0">
                <a:solidFill>
                  <a:srgbClr val="0000FF"/>
                </a:solidFill>
                <a:latin typeface="Courier"/>
                <a:cs typeface="Courier"/>
              </a:rPr>
              <a:t>KZTIME = 01:09:52.684</a:t>
            </a:r>
          </a:p>
          <a:p>
            <a:endParaRPr lang="en-US" dirty="0">
              <a:solidFill>
                <a:srgbClr val="0000FF"/>
              </a:solidFill>
              <a:latin typeface="Courier"/>
              <a:cs typeface="Courier"/>
            </a:endParaRPr>
          </a:p>
          <a:p>
            <a:endParaRPr lang="en-US" dirty="0">
              <a:solidFill>
                <a:srgbClr val="0000FF"/>
              </a:solidFill>
              <a:latin typeface="Courier"/>
              <a:cs typeface="Courier"/>
            </a:endParaRPr>
          </a:p>
          <a:p>
            <a:r>
              <a:rPr lang="en-US" dirty="0">
                <a:solidFill>
                  <a:srgbClr val="0000FF"/>
                </a:solidFill>
                <a:latin typeface="Courier"/>
                <a:cs typeface="Courier"/>
              </a:rPr>
              <a:t>     B = -4.199000e+00</a:t>
            </a:r>
          </a:p>
          <a:p>
            <a:r>
              <a:rPr lang="en-US" dirty="0">
                <a:solidFill>
                  <a:srgbClr val="0000FF"/>
                </a:solidFill>
                <a:latin typeface="Courier"/>
                <a:cs typeface="Courier"/>
              </a:rPr>
              <a:t>KZDATE = DEC 26 (361), 2004</a:t>
            </a:r>
          </a:p>
          <a:p>
            <a:r>
              <a:rPr lang="en-US" dirty="0">
                <a:solidFill>
                  <a:srgbClr val="0000FF"/>
                </a:solidFill>
                <a:latin typeface="Courier"/>
                <a:cs typeface="Courier"/>
              </a:rPr>
              <a:t>KZTIME = 01:09:52.684</a:t>
            </a:r>
          </a:p>
          <a:p>
            <a:endParaRPr lang="en-US" dirty="0">
              <a:solidFill>
                <a:srgbClr val="0000FF"/>
              </a:solidFill>
              <a:latin typeface="Courier"/>
              <a:cs typeface="Courier"/>
            </a:endParaRPr>
          </a:p>
          <a:p>
            <a:endParaRPr lang="en-US" dirty="0">
              <a:solidFill>
                <a:srgbClr val="0000FF"/>
              </a:solidFill>
              <a:latin typeface="Courier"/>
              <a:cs typeface="Courier"/>
            </a:endParaRPr>
          </a:p>
          <a:p>
            <a:r>
              <a:rPr lang="en-US" dirty="0">
                <a:solidFill>
                  <a:srgbClr val="0000FF"/>
                </a:solidFill>
                <a:latin typeface="Courier"/>
                <a:cs typeface="Courier"/>
              </a:rPr>
              <a:t>     B = -9.000000e+00</a:t>
            </a:r>
          </a:p>
          <a:p>
            <a:r>
              <a:rPr lang="en-US" dirty="0">
                <a:solidFill>
                  <a:srgbClr val="0000FF"/>
                </a:solidFill>
                <a:latin typeface="Courier"/>
                <a:cs typeface="Courier"/>
              </a:rPr>
              <a:t>KZDATE = DEC 26 (361), 2004</a:t>
            </a:r>
          </a:p>
          <a:p>
            <a:r>
              <a:rPr lang="en-US" dirty="0">
                <a:solidFill>
                  <a:srgbClr val="0000FF"/>
                </a:solidFill>
                <a:latin typeface="Courier"/>
                <a:cs typeface="Courier"/>
              </a:rPr>
              <a:t>KZTIME = 01:09:52.684</a:t>
            </a:r>
          </a:p>
        </p:txBody>
      </p:sp>
      <p:sp>
        <p:nvSpPr>
          <p:cNvPr id="5" name="TextBox 4"/>
          <p:cNvSpPr txBox="1"/>
          <p:nvPr/>
        </p:nvSpPr>
        <p:spPr>
          <a:xfrm>
            <a:off x="0" y="1447800"/>
            <a:ext cx="9144000" cy="584776"/>
          </a:xfrm>
          <a:prstGeom prst="rect">
            <a:avLst/>
          </a:prstGeom>
          <a:noFill/>
        </p:spPr>
        <p:txBody>
          <a:bodyPr wrap="square" rtlCol="0">
            <a:spAutoFit/>
          </a:bodyPr>
          <a:lstStyle/>
          <a:p>
            <a:r>
              <a:rPr lang="en-US" sz="3200" dirty="0">
                <a:latin typeface="Papyrus"/>
                <a:cs typeface="Papyrus"/>
              </a:rPr>
              <a:t>       Before synch             After synch </a:t>
            </a:r>
          </a:p>
        </p:txBody>
      </p:sp>
      <p:sp>
        <p:nvSpPr>
          <p:cNvPr id="6" name="Rectangle 5"/>
          <p:cNvSpPr/>
          <p:nvPr/>
        </p:nvSpPr>
        <p:spPr>
          <a:xfrm>
            <a:off x="381000" y="3962400"/>
            <a:ext cx="8763000" cy="914400"/>
          </a:xfrm>
          <a:prstGeom prst="rect">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05400" y="3048000"/>
            <a:ext cx="3962400" cy="3352800"/>
          </a:xfrm>
          <a:prstGeom prst="rect">
            <a:avLst/>
          </a:prstGeom>
          <a:noFill/>
          <a:ln>
            <a:solidFill>
              <a:srgbClr val="FF6600"/>
            </a:solidFill>
          </a:ln>
          <a:effectLst>
            <a:glow rad="63500">
              <a:srgbClr val="FF6600">
                <a:alpha val="45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228600"/>
            <a:ext cx="9144000" cy="584776"/>
          </a:xfrm>
          <a:prstGeom prst="rect">
            <a:avLst/>
          </a:prstGeom>
          <a:noFill/>
        </p:spPr>
        <p:txBody>
          <a:bodyPr wrap="square" rtlCol="0">
            <a:spAutoFit/>
          </a:bodyPr>
          <a:lstStyle/>
          <a:p>
            <a:pPr algn="ctr"/>
            <a:r>
              <a:rPr lang="en-US" sz="3200" dirty="0">
                <a:latin typeface="Papyrus"/>
                <a:cs typeface="Papyrus"/>
              </a:rPr>
              <a:t>       Lining files up in time</a:t>
            </a:r>
          </a:p>
        </p:txBody>
      </p:sp>
      <p:cxnSp>
        <p:nvCxnSpPr>
          <p:cNvPr id="9" name="Straight Arrow Connector 8"/>
          <p:cNvCxnSpPr/>
          <p:nvPr/>
        </p:nvCxnSpPr>
        <p:spPr>
          <a:xfrm>
            <a:off x="3505200" y="3429000"/>
            <a:ext cx="0" cy="1295400"/>
          </a:xfrm>
          <a:prstGeom prst="straightConnector1">
            <a:avLst/>
          </a:prstGeom>
          <a:ln>
            <a:solidFill>
              <a:schemeClr val="accent5">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848600" y="3429000"/>
            <a:ext cx="0" cy="1295400"/>
          </a:xfrm>
          <a:prstGeom prst="straightConnector1">
            <a:avLst/>
          </a:prstGeom>
          <a:ln>
            <a:solidFill>
              <a:srgbClr val="FF6600"/>
            </a:solidFill>
            <a:headEnd type="arrow"/>
            <a:tailEnd type="arrow"/>
          </a:ln>
          <a:effectLst>
            <a:glow>
              <a:srgbClr val="FF6600"/>
            </a:glo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267200" y="4191000"/>
            <a:ext cx="1676400" cy="0"/>
          </a:xfrm>
          <a:prstGeom prst="straightConnector1">
            <a:avLst/>
          </a:prstGeom>
          <a:ln>
            <a:solidFill>
              <a:srgbClr val="FF6600"/>
            </a:solidFill>
            <a:headEnd type="arrow"/>
            <a:tailEnd type="arrow"/>
          </a:ln>
          <a:effectLst>
            <a:glow>
              <a:srgbClr val="FF6600"/>
            </a:glo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200400" y="3429000"/>
            <a:ext cx="0" cy="2667000"/>
          </a:xfrm>
          <a:prstGeom prst="straightConnector1">
            <a:avLst/>
          </a:prstGeom>
          <a:ln>
            <a:solidFill>
              <a:schemeClr val="accent5">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543800" y="3429000"/>
            <a:ext cx="0" cy="2667000"/>
          </a:xfrm>
          <a:prstGeom prst="straightConnector1">
            <a:avLst/>
          </a:prstGeom>
          <a:ln>
            <a:solidFill>
              <a:srgbClr val="FF6600"/>
            </a:solidFill>
            <a:headEnd type="arrow"/>
            <a:tailEnd type="arrow"/>
          </a:ln>
          <a:effectLst>
            <a:glow>
              <a:srgbClr val="FF6600"/>
            </a:glo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267200" y="5562600"/>
            <a:ext cx="1676400" cy="0"/>
          </a:xfrm>
          <a:prstGeom prst="straightConnector1">
            <a:avLst/>
          </a:prstGeom>
          <a:ln>
            <a:solidFill>
              <a:srgbClr val="FF6600"/>
            </a:solidFill>
            <a:headEnd type="arrow"/>
            <a:tailEnd type="arrow"/>
          </a:ln>
          <a:effectLst>
            <a:glow>
              <a:srgbClr val="FF6600"/>
            </a:glo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7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877973-80CC-154C-905D-4680F4F35893}"/>
              </a:ext>
            </a:extLst>
          </p:cNvPr>
          <p:cNvSpPr/>
          <p:nvPr/>
        </p:nvSpPr>
        <p:spPr>
          <a:xfrm>
            <a:off x="0" y="50104"/>
            <a:ext cx="9144000" cy="6858000"/>
          </a:xfrm>
          <a:prstGeom prst="rect">
            <a:avLst/>
          </a:prstGeom>
        </p:spPr>
        <p:txBody>
          <a:bodyPr wrap="square">
            <a:noAutofit/>
          </a:bodyPr>
          <a:lstStyle/>
          <a:p>
            <a:pPr algn="ctr"/>
            <a:r>
              <a:rPr lang="en-US" sz="3200" dirty="0">
                <a:latin typeface="Papyrus"/>
                <a:cs typeface="Papyrus"/>
              </a:rPr>
              <a:t>SAC (Seismic Analysis Code)</a:t>
            </a:r>
          </a:p>
          <a:p>
            <a:pPr algn="ctr"/>
            <a:r>
              <a:rPr lang="en-US" sz="3200" dirty="0">
                <a:latin typeface="Papyrus"/>
                <a:cs typeface="Papyrus"/>
              </a:rPr>
              <a:t>Analysis capabilities include:</a:t>
            </a:r>
          </a:p>
          <a:p>
            <a:pPr algn="ctr"/>
            <a:endParaRPr lang="en-US" dirty="0">
              <a:latin typeface="Papyrus"/>
              <a:cs typeface="Papyrus"/>
            </a:endParaRPr>
          </a:p>
          <a:p>
            <a:pPr algn="ctr"/>
            <a:r>
              <a:rPr lang="en-US" sz="2400" dirty="0">
                <a:latin typeface="Papyrus"/>
                <a:cs typeface="Papyrus"/>
              </a:rPr>
              <a:t>- General arithmetic operations</a:t>
            </a:r>
          </a:p>
          <a:p>
            <a:pPr algn="ctr">
              <a:buFontTx/>
              <a:buChar char="-"/>
            </a:pPr>
            <a:r>
              <a:rPr lang="en-US" sz="2400" dirty="0">
                <a:latin typeface="Papyrus"/>
                <a:cs typeface="Papyrus"/>
              </a:rPr>
              <a:t>Fourier transforms</a:t>
            </a:r>
          </a:p>
          <a:p>
            <a:pPr algn="ctr">
              <a:buFontTx/>
              <a:buChar char="-"/>
            </a:pPr>
            <a:r>
              <a:rPr lang="en-US" sz="2400" dirty="0">
                <a:latin typeface="Papyrus"/>
                <a:cs typeface="Papyrus"/>
              </a:rPr>
              <a:t> integration/differentiation</a:t>
            </a:r>
          </a:p>
          <a:p>
            <a:pPr algn="ctr"/>
            <a:r>
              <a:rPr lang="en-US" sz="2400" dirty="0">
                <a:latin typeface="Papyrus"/>
                <a:cs typeface="Papyrus"/>
              </a:rPr>
              <a:t>- spectral estimation/processing techniques</a:t>
            </a:r>
          </a:p>
          <a:p>
            <a:pPr algn="ctr"/>
            <a:r>
              <a:rPr lang="en-US" sz="2400" dirty="0">
                <a:latin typeface="Papyrus"/>
                <a:cs typeface="Papyrus"/>
              </a:rPr>
              <a:t>- IIR and FIR filtering</a:t>
            </a:r>
          </a:p>
          <a:p>
            <a:pPr algn="ctr">
              <a:buFontTx/>
              <a:buChar char="-"/>
            </a:pPr>
            <a:r>
              <a:rPr lang="en-US" sz="2400" dirty="0">
                <a:latin typeface="Papyrus"/>
                <a:cs typeface="Papyrus"/>
              </a:rPr>
              <a:t>Signal stacking</a:t>
            </a:r>
          </a:p>
          <a:p>
            <a:pPr algn="ctr">
              <a:buFontTx/>
              <a:buChar char="-"/>
            </a:pPr>
            <a:r>
              <a:rPr lang="en-US" sz="2400" dirty="0">
                <a:latin typeface="Papyrus"/>
                <a:cs typeface="Papyrus"/>
              </a:rPr>
              <a:t> Decimation and Interpolation,</a:t>
            </a:r>
          </a:p>
          <a:p>
            <a:pPr algn="ctr">
              <a:buFontTx/>
              <a:buChar char="-"/>
            </a:pPr>
            <a:r>
              <a:rPr lang="en-US" sz="2400" dirty="0">
                <a:latin typeface="Papyrus"/>
                <a:cs typeface="Papyrus"/>
              </a:rPr>
              <a:t> Correlation,</a:t>
            </a:r>
          </a:p>
          <a:p>
            <a:pPr algn="ctr">
              <a:buFontTx/>
              <a:buChar char="-"/>
            </a:pPr>
            <a:r>
              <a:rPr lang="en-US" sz="2400" dirty="0">
                <a:latin typeface="Papyrus"/>
                <a:cs typeface="Papyrus"/>
              </a:rPr>
              <a:t> seismic phase (time and amplitude) picking</a:t>
            </a:r>
          </a:p>
          <a:p>
            <a:pPr algn="ctr">
              <a:buFontTx/>
              <a:buChar char="-"/>
            </a:pPr>
            <a:r>
              <a:rPr lang="en-US" sz="2400" dirty="0">
                <a:latin typeface="Papyrus"/>
                <a:cs typeface="Papyrus"/>
              </a:rPr>
              <a:t> Instrument correction</a:t>
            </a:r>
          </a:p>
          <a:p>
            <a:pPr algn="ctr">
              <a:buFontTx/>
              <a:buChar char="-"/>
            </a:pPr>
            <a:r>
              <a:rPr lang="en-US" sz="2400" dirty="0">
                <a:latin typeface="Papyrus"/>
                <a:cs typeface="Papyrus"/>
              </a:rPr>
              <a:t> Particle motion rotation</a:t>
            </a:r>
          </a:p>
          <a:p>
            <a:pPr algn="ctr">
              <a:buFontTx/>
              <a:buChar char="-"/>
            </a:pPr>
            <a:r>
              <a:rPr lang="en-US" sz="2400" dirty="0">
                <a:latin typeface="Papyrus"/>
                <a:cs typeface="Papyrus"/>
              </a:rPr>
              <a:t> Trace envelopes</a:t>
            </a:r>
          </a:p>
          <a:p>
            <a:pPr algn="ctr">
              <a:buFontTx/>
              <a:buChar char="-"/>
            </a:pPr>
            <a:r>
              <a:rPr lang="en-US" sz="2400" dirty="0">
                <a:latin typeface="Papyrus"/>
                <a:cs typeface="Papyrus"/>
              </a:rPr>
              <a:t> Linear regressions</a:t>
            </a:r>
          </a:p>
          <a:p>
            <a:pPr algn="ctr">
              <a:buFontTx/>
              <a:buChar char="-"/>
            </a:pPr>
            <a:r>
              <a:rPr lang="en-US" sz="2400" dirty="0">
                <a:latin typeface="Papyrus"/>
                <a:cs typeface="Papyrus"/>
              </a:rPr>
              <a:t> Frequency-</a:t>
            </a:r>
            <a:r>
              <a:rPr lang="en-US" sz="2400" dirty="0" err="1">
                <a:latin typeface="Papyrus"/>
                <a:cs typeface="Papyrus"/>
              </a:rPr>
              <a:t>wavenumber</a:t>
            </a:r>
            <a:r>
              <a:rPr lang="en-US" sz="2400" dirty="0">
                <a:latin typeface="Papyrus"/>
                <a:cs typeface="Papyrus"/>
              </a:rPr>
              <a:t> analysis</a:t>
            </a:r>
          </a:p>
          <a:p>
            <a:pPr algn="ctr">
              <a:buFontTx/>
              <a:buChar char="-"/>
            </a:pPr>
            <a:r>
              <a:rPr lang="en-US" sz="2400" dirty="0">
                <a:latin typeface="Papyrus"/>
                <a:cs typeface="Papyrus"/>
              </a:rPr>
              <a:t> various types of plotting</a:t>
            </a:r>
            <a:r>
              <a:rPr lang="en-US" dirty="0"/>
              <a:t>.</a:t>
            </a:r>
            <a:endParaRPr lang="en-US" sz="2400" dirty="0">
              <a:latin typeface="Papyrus"/>
              <a:cs typeface="Papyrus"/>
            </a:endParaRPr>
          </a:p>
        </p:txBody>
      </p:sp>
    </p:spTree>
    <p:extLst>
      <p:ext uri="{BB962C8B-B14F-4D97-AF65-F5344CB8AC3E}">
        <p14:creationId xmlns:p14="http://schemas.microsoft.com/office/powerpoint/2010/main" val="1412639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412314"/>
            <a:ext cx="9153203" cy="5386090"/>
          </a:xfrm>
          <a:prstGeom prst="rect">
            <a:avLst/>
          </a:prstGeom>
          <a:noFill/>
        </p:spPr>
        <p:txBody>
          <a:bodyPr wrap="square" rtlCol="0">
            <a:spAutoFit/>
          </a:bodyPr>
          <a:lstStyle/>
          <a:p>
            <a:pPr algn="ctr"/>
            <a:r>
              <a:rPr lang="en-US" sz="3200" dirty="0">
                <a:latin typeface="Papyrus"/>
                <a:cs typeface="Papyrus"/>
              </a:rPr>
              <a:t>To make them all start at the same time and be the same length</a:t>
            </a:r>
          </a:p>
          <a:p>
            <a:pPr algn="ctr"/>
            <a:endParaRPr lang="en-US" sz="3200" dirty="0">
              <a:latin typeface="Papyrus"/>
              <a:cs typeface="Papyrus"/>
            </a:endParaRPr>
          </a:p>
          <a:p>
            <a:pPr algn="ctr"/>
            <a:endParaRPr lang="en-US" sz="3200" dirty="0">
              <a:latin typeface="Papyrus"/>
              <a:cs typeface="Papyrus"/>
            </a:endParaRPr>
          </a:p>
          <a:p>
            <a:pPr algn="ctr"/>
            <a:endParaRPr lang="en-US" dirty="0">
              <a:latin typeface="Papyrus"/>
              <a:cs typeface="Papyrus"/>
            </a:endParaRPr>
          </a:p>
          <a:p>
            <a:pPr algn="ctr"/>
            <a:r>
              <a:rPr lang="en-US" sz="3200" dirty="0">
                <a:latin typeface="Papyrus"/>
                <a:cs typeface="Papyrus"/>
              </a:rPr>
              <a:t>- Read them in, then synch </a:t>
            </a:r>
            <a:r>
              <a:rPr lang="en-US" dirty="0">
                <a:latin typeface="Papyrus"/>
                <a:cs typeface="Papyrus"/>
              </a:rPr>
              <a:t>(aligns them to the same relative time – the time of the file that starts last [all the </a:t>
            </a:r>
            <a:r>
              <a:rPr lang="en-US" dirty="0" err="1">
                <a:latin typeface="Courier"/>
                <a:cs typeface="Courier"/>
              </a:rPr>
              <a:t>b</a:t>
            </a:r>
            <a:r>
              <a:rPr lang="en-US" dirty="0" err="1">
                <a:latin typeface="Papyrus"/>
                <a:cs typeface="Papyrus"/>
              </a:rPr>
              <a:t>s</a:t>
            </a:r>
            <a:r>
              <a:rPr lang="en-US" dirty="0">
                <a:latin typeface="Papyrus"/>
                <a:cs typeface="Papyrus"/>
              </a:rPr>
              <a:t> are negative], but still different lengths.)</a:t>
            </a:r>
          </a:p>
          <a:p>
            <a:pPr algn="ctr"/>
            <a:endParaRPr lang="en-US" sz="1600" dirty="0">
              <a:latin typeface="Papyrus"/>
              <a:cs typeface="Papyrus"/>
            </a:endParaRPr>
          </a:p>
          <a:p>
            <a:pPr algn="ctr"/>
            <a:r>
              <a:rPr lang="en-US" sz="3200" dirty="0">
                <a:latin typeface="Papyrus"/>
                <a:cs typeface="Papyrus"/>
              </a:rPr>
              <a:t>- Write them out </a:t>
            </a:r>
            <a:r>
              <a:rPr lang="en-US" dirty="0">
                <a:latin typeface="Papyrus"/>
                <a:cs typeface="Papyrus"/>
              </a:rPr>
              <a:t>(this clobbers the original file on the disk unless you rename them)</a:t>
            </a:r>
            <a:r>
              <a:rPr lang="en-US" sz="3200" dirty="0">
                <a:latin typeface="Papyrus"/>
                <a:cs typeface="Papyrus"/>
              </a:rPr>
              <a:t>, </a:t>
            </a:r>
          </a:p>
          <a:p>
            <a:pPr algn="ctr"/>
            <a:endParaRPr lang="en-US" dirty="0">
              <a:latin typeface="Papyrus"/>
              <a:cs typeface="Papyrus"/>
            </a:endParaRPr>
          </a:p>
          <a:p>
            <a:pPr marL="457200" indent="-457200" algn="ctr">
              <a:buFontTx/>
              <a:buChar char="-"/>
            </a:pPr>
            <a:r>
              <a:rPr lang="en-US" sz="3200" dirty="0">
                <a:latin typeface="Papyrus"/>
                <a:cs typeface="Papyrus"/>
              </a:rPr>
              <a:t>Set up a </a:t>
            </a:r>
            <a:r>
              <a:rPr lang="en-US" sz="3200" dirty="0">
                <a:latin typeface="Courier"/>
                <a:cs typeface="Courier"/>
              </a:rPr>
              <a:t>cut</a:t>
            </a:r>
            <a:r>
              <a:rPr lang="en-US" sz="3200" dirty="0">
                <a:latin typeface="Papyrus"/>
                <a:cs typeface="Papyrus"/>
              </a:rPr>
              <a:t> </a:t>
            </a:r>
            <a:r>
              <a:rPr lang="en-US" dirty="0">
                <a:latin typeface="Papyrus"/>
                <a:cs typeface="Papyrus"/>
              </a:rPr>
              <a:t>(reads from a start time [ which we just aligned above] to an end time with respect to the reference time, not the start time or number of samples)</a:t>
            </a:r>
            <a:endParaRPr lang="en-US" sz="3200" dirty="0">
              <a:latin typeface="Papyrus"/>
              <a:cs typeface="Papyrus"/>
            </a:endParaRPr>
          </a:p>
        </p:txBody>
      </p:sp>
    </p:spTree>
    <p:extLst>
      <p:ext uri="{BB962C8B-B14F-4D97-AF65-F5344CB8AC3E}">
        <p14:creationId xmlns:p14="http://schemas.microsoft.com/office/powerpoint/2010/main" val="1167331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37602"/>
            <a:ext cx="9144000" cy="5570756"/>
          </a:xfrm>
          <a:prstGeom prst="rect">
            <a:avLst/>
          </a:prstGeom>
        </p:spPr>
        <p:txBody>
          <a:bodyPr wrap="square">
            <a:spAutoFit/>
          </a:bodyPr>
          <a:lstStyle/>
          <a:p>
            <a:pPr algn="ctr"/>
            <a:r>
              <a:rPr lang="en-US" sz="3200" dirty="0">
                <a:latin typeface="Courier"/>
                <a:cs typeface="Courier"/>
              </a:rPr>
              <a:t>cut:</a:t>
            </a:r>
            <a:r>
              <a:rPr lang="en-US" sz="3200" dirty="0">
                <a:latin typeface="Papyrus"/>
                <a:cs typeface="Papyrus"/>
              </a:rPr>
              <a:t> defines how much of a data file is to be read.</a:t>
            </a:r>
          </a:p>
          <a:p>
            <a:pPr algn="ctr"/>
            <a:endParaRPr lang="en-US" sz="3200" dirty="0">
              <a:latin typeface="Papyrus"/>
              <a:cs typeface="Papyrus"/>
            </a:endParaRPr>
          </a:p>
          <a:p>
            <a:pPr algn="ctr"/>
            <a:r>
              <a:rPr lang="en-US" sz="3200" dirty="0">
                <a:latin typeface="Papyrus"/>
                <a:cs typeface="Papyrus"/>
              </a:rPr>
              <a:t>You need to re-read the data after specifying a </a:t>
            </a:r>
            <a:r>
              <a:rPr lang="en-US" sz="3200" dirty="0">
                <a:latin typeface="Courier"/>
                <a:cs typeface="Courier"/>
              </a:rPr>
              <a:t>cut</a:t>
            </a:r>
            <a:r>
              <a:rPr lang="en-US" sz="3200" dirty="0">
                <a:latin typeface="Papyrus"/>
                <a:cs typeface="Papyrus"/>
              </a:rPr>
              <a:t>. </a:t>
            </a:r>
            <a:r>
              <a:rPr lang="en-US" dirty="0">
                <a:latin typeface="Papyrus"/>
                <a:cs typeface="Papyrus"/>
              </a:rPr>
              <a:t>(specifying the cut does not effect data in memory, or the files on disk)</a:t>
            </a:r>
          </a:p>
          <a:p>
            <a:pPr algn="ctr"/>
            <a:endParaRPr lang="en-US" sz="3200" dirty="0">
              <a:latin typeface="Papyrus"/>
              <a:cs typeface="Papyrus"/>
            </a:endParaRPr>
          </a:p>
          <a:p>
            <a:pPr algn="ctr"/>
            <a:r>
              <a:rPr lang="en-US" sz="3200" dirty="0">
                <a:latin typeface="Papyrus"/>
                <a:cs typeface="Papyrus"/>
              </a:rPr>
              <a:t>You can also specify the </a:t>
            </a:r>
            <a:r>
              <a:rPr lang="en-US" sz="3200" dirty="0">
                <a:latin typeface="Courier"/>
                <a:cs typeface="Courier"/>
              </a:rPr>
              <a:t>cut</a:t>
            </a:r>
            <a:r>
              <a:rPr lang="en-US" sz="3200" dirty="0">
                <a:latin typeface="Papyrus"/>
                <a:cs typeface="Papyrus"/>
              </a:rPr>
              <a:t> with respect to times stored in the header (</a:t>
            </a:r>
            <a:r>
              <a:rPr lang="en-US" sz="3200" dirty="0">
                <a:latin typeface="Courier"/>
                <a:cs typeface="Courier"/>
              </a:rPr>
              <a:t>p</a:t>
            </a:r>
            <a:r>
              <a:rPr lang="en-US" sz="3200" dirty="0">
                <a:latin typeface="Papyrus"/>
                <a:cs typeface="Papyrus"/>
              </a:rPr>
              <a:t> wave arrival time for example) </a:t>
            </a:r>
            <a:r>
              <a:rPr lang="en-US" sz="3200" dirty="0">
                <a:latin typeface="Courier"/>
                <a:cs typeface="Courier"/>
              </a:rPr>
              <a:t>5 s</a:t>
            </a:r>
            <a:r>
              <a:rPr lang="en-US" sz="3200" dirty="0">
                <a:latin typeface="Papyrus"/>
                <a:cs typeface="Papyrus"/>
              </a:rPr>
              <a:t> before to </a:t>
            </a:r>
            <a:r>
              <a:rPr lang="en-US" sz="3200" dirty="0">
                <a:latin typeface="Courier"/>
                <a:cs typeface="Courier"/>
              </a:rPr>
              <a:t>30 s</a:t>
            </a:r>
            <a:r>
              <a:rPr lang="en-US" sz="3200" dirty="0">
                <a:latin typeface="Papyrus"/>
                <a:cs typeface="Papyrus"/>
              </a:rPr>
              <a:t> after </a:t>
            </a:r>
            <a:r>
              <a:rPr lang="en-US" sz="3200" dirty="0">
                <a:latin typeface="Courier"/>
                <a:cs typeface="Courier"/>
              </a:rPr>
              <a:t>t1</a:t>
            </a:r>
            <a:r>
              <a:rPr lang="en-US" sz="3200" dirty="0">
                <a:latin typeface="Papyrus"/>
                <a:cs typeface="Papyrus"/>
              </a:rPr>
              <a:t> pick</a:t>
            </a:r>
          </a:p>
          <a:p>
            <a:pPr algn="ctr"/>
            <a:endParaRPr lang="en-US" sz="3200" dirty="0">
              <a:latin typeface="Papyrus"/>
              <a:cs typeface="Papyrus"/>
            </a:endParaRPr>
          </a:p>
          <a:p>
            <a:r>
              <a:rPr lang="en-US" dirty="0">
                <a:latin typeface="Courier"/>
                <a:cs typeface="Courier"/>
              </a:rPr>
              <a:t>SAC&gt; cut t1 -5 30	</a:t>
            </a:r>
            <a:endParaRPr lang="en-US" dirty="0">
              <a:solidFill>
                <a:srgbClr val="EA157A"/>
              </a:solidFill>
              <a:latin typeface="Courier"/>
              <a:cs typeface="Courier"/>
            </a:endParaRPr>
          </a:p>
          <a:p>
            <a:r>
              <a:rPr lang="en-US" dirty="0">
                <a:latin typeface="Courier"/>
                <a:cs typeface="Courier"/>
              </a:rPr>
              <a:t>SAC&gt; </a:t>
            </a:r>
            <a:r>
              <a:rPr lang="en-US" dirty="0" err="1">
                <a:latin typeface="Courier"/>
                <a:cs typeface="Courier"/>
              </a:rPr>
              <a:t>r</a:t>
            </a:r>
            <a:endParaRPr lang="en-US" dirty="0">
              <a:latin typeface="Courier"/>
              <a:cs typeface="Courier"/>
            </a:endParaRPr>
          </a:p>
        </p:txBody>
      </p:sp>
    </p:spTree>
    <p:extLst>
      <p:ext uri="{BB962C8B-B14F-4D97-AF65-F5344CB8AC3E}">
        <p14:creationId xmlns:p14="http://schemas.microsoft.com/office/powerpoint/2010/main" val="186348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913354"/>
            <a:ext cx="9153203" cy="4985980"/>
          </a:xfrm>
          <a:prstGeom prst="rect">
            <a:avLst/>
          </a:prstGeom>
          <a:noFill/>
        </p:spPr>
        <p:txBody>
          <a:bodyPr wrap="square" rtlCol="0">
            <a:spAutoFit/>
          </a:bodyPr>
          <a:lstStyle/>
          <a:p>
            <a:pPr algn="ctr"/>
            <a:r>
              <a:rPr lang="en-US" sz="3200" dirty="0">
                <a:latin typeface="Papyrus"/>
                <a:cs typeface="Papyrus"/>
              </a:rPr>
              <a:t>To make them all start at the same time and be the same length</a:t>
            </a:r>
          </a:p>
          <a:p>
            <a:pPr algn="ctr"/>
            <a:endParaRPr lang="en-US" dirty="0">
              <a:latin typeface="Papyrus"/>
              <a:cs typeface="Papyrus"/>
            </a:endParaRPr>
          </a:p>
          <a:p>
            <a:pPr algn="ctr"/>
            <a:endParaRPr lang="en-US" dirty="0">
              <a:latin typeface="Papyrus"/>
              <a:cs typeface="Papyrus"/>
            </a:endParaRPr>
          </a:p>
          <a:p>
            <a:pPr algn="ctr"/>
            <a:endParaRPr lang="en-US" dirty="0">
              <a:latin typeface="Papyrus"/>
              <a:cs typeface="Papyrus"/>
            </a:endParaRPr>
          </a:p>
          <a:p>
            <a:pPr algn="ctr"/>
            <a:r>
              <a:rPr lang="en-US" sz="3200" dirty="0">
                <a:latin typeface="Papyrus"/>
                <a:cs typeface="Papyrus"/>
              </a:rPr>
              <a:t>- Then read again </a:t>
            </a:r>
            <a:r>
              <a:rPr lang="en-US" dirty="0">
                <a:latin typeface="Papyrus"/>
                <a:cs typeface="Papyrus"/>
              </a:rPr>
              <a:t>(under control of the cut, everything in memory will be the same size, [unless one was shorter, but that will not happen here])</a:t>
            </a:r>
            <a:r>
              <a:rPr lang="en-US" sz="3200" dirty="0">
                <a:latin typeface="Papyrus"/>
                <a:cs typeface="Papyrus"/>
              </a:rPr>
              <a:t>.</a:t>
            </a:r>
          </a:p>
          <a:p>
            <a:pPr algn="ctr"/>
            <a:endParaRPr lang="en-US" dirty="0">
              <a:latin typeface="Papyrus"/>
              <a:cs typeface="Papyrus"/>
            </a:endParaRPr>
          </a:p>
          <a:p>
            <a:pPr marL="457200" indent="-457200" algn="ctr">
              <a:buFontTx/>
              <a:buChar char="-"/>
            </a:pPr>
            <a:r>
              <a:rPr lang="en-US" sz="3200" dirty="0">
                <a:latin typeface="Papyrus"/>
                <a:cs typeface="Papyrus"/>
              </a:rPr>
              <a:t>Write out again </a:t>
            </a:r>
            <a:r>
              <a:rPr lang="en-US" dirty="0">
                <a:latin typeface="Papyrus"/>
                <a:cs typeface="Papyrus"/>
              </a:rPr>
              <a:t>(if you want to save them, clobbering what was there)</a:t>
            </a:r>
            <a:r>
              <a:rPr lang="en-US" sz="3200" dirty="0">
                <a:latin typeface="Papyrus"/>
                <a:cs typeface="Papyrus"/>
              </a:rPr>
              <a:t>.</a:t>
            </a:r>
          </a:p>
          <a:p>
            <a:pPr algn="ctr"/>
            <a:endParaRPr lang="en-US" sz="3200" dirty="0">
              <a:latin typeface="Papyrus"/>
              <a:cs typeface="Papyrus"/>
            </a:endParaRPr>
          </a:p>
          <a:p>
            <a:pPr algn="ctr"/>
            <a:endParaRPr lang="en-US" dirty="0">
              <a:latin typeface="Papyrus"/>
              <a:cs typeface="Papyrus"/>
            </a:endParaRPr>
          </a:p>
          <a:p>
            <a:pPr algn="ctr"/>
            <a:r>
              <a:rPr lang="en-US" dirty="0">
                <a:latin typeface="Papyrus"/>
                <a:cs typeface="Papyrus"/>
              </a:rPr>
              <a:t>(I don’t know how to do this “in-place”, you need the write and re-read since the SAC commands do not modify, except by writing, files on disk, data in memory.)</a:t>
            </a:r>
          </a:p>
        </p:txBody>
      </p:sp>
    </p:spTree>
    <p:extLst>
      <p:ext uri="{BB962C8B-B14F-4D97-AF65-F5344CB8AC3E}">
        <p14:creationId xmlns:p14="http://schemas.microsoft.com/office/powerpoint/2010/main" val="500733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noFill/>
        </p:spPr>
        <p:txBody>
          <a:bodyPr wrap="square" rtlCol="0">
            <a:spAutoFit/>
          </a:bodyPr>
          <a:lstStyle/>
          <a:p>
            <a:r>
              <a:rPr lang="en-US" dirty="0">
                <a:solidFill>
                  <a:srgbClr val="FF6600"/>
                </a:solidFill>
                <a:latin typeface="Courier"/>
                <a:cs typeface="Courier"/>
              </a:rPr>
              <a:t>SAC&gt; </a:t>
            </a:r>
            <a:r>
              <a:rPr lang="en-US" i="1" dirty="0" err="1">
                <a:latin typeface="Courier"/>
                <a:cs typeface="Courier"/>
              </a:rPr>
              <a:t>w</a:t>
            </a:r>
            <a:r>
              <a:rPr lang="en-US" i="1" dirty="0">
                <a:latin typeface="Courier"/>
                <a:cs typeface="Courier"/>
              </a:rPr>
              <a:t> over</a:t>
            </a:r>
          </a:p>
          <a:p>
            <a:r>
              <a:rPr lang="en-US" dirty="0">
                <a:solidFill>
                  <a:srgbClr val="FF6600"/>
                </a:solidFill>
                <a:latin typeface="Courier"/>
                <a:cs typeface="Courier"/>
              </a:rPr>
              <a:t>SAC&gt; </a:t>
            </a:r>
            <a:r>
              <a:rPr lang="en-US" i="1" dirty="0">
                <a:latin typeface="Courier"/>
                <a:cs typeface="Courier"/>
              </a:rPr>
              <a:t>cut 0 8000</a:t>
            </a:r>
          </a:p>
          <a:p>
            <a:r>
              <a:rPr lang="en-US" dirty="0">
                <a:solidFill>
                  <a:srgbClr val="FF6600"/>
                </a:solidFill>
                <a:latin typeface="Courier"/>
                <a:cs typeface="Courier"/>
              </a:rPr>
              <a:t>SAC&gt; </a:t>
            </a:r>
            <a:r>
              <a:rPr lang="en-US" i="1" dirty="0" err="1">
                <a:latin typeface="Courier"/>
                <a:cs typeface="Courier"/>
              </a:rPr>
              <a:t>r</a:t>
            </a:r>
            <a:endParaRPr lang="en-US" i="1" dirty="0">
              <a:latin typeface="Courier"/>
              <a:cs typeface="Courier"/>
            </a:endParaRPr>
          </a:p>
          <a:p>
            <a:r>
              <a:rPr lang="en-US" dirty="0" err="1">
                <a:solidFill>
                  <a:schemeClr val="tx2"/>
                </a:solidFill>
                <a:latin typeface="Courier"/>
                <a:cs typeface="Courier"/>
              </a:rPr>
              <a:t>ccm_sumatra_.bhe</a:t>
            </a:r>
            <a:r>
              <a:rPr lang="en-US" dirty="0">
                <a:solidFill>
                  <a:schemeClr val="tx2"/>
                </a:solidFill>
                <a:latin typeface="Courier"/>
                <a:cs typeface="Courier"/>
              </a:rPr>
              <a:t> </a:t>
            </a:r>
            <a:r>
              <a:rPr lang="en-US" dirty="0" err="1">
                <a:solidFill>
                  <a:schemeClr val="tx2"/>
                </a:solidFill>
                <a:latin typeface="Courier"/>
                <a:cs typeface="Courier"/>
              </a:rPr>
              <a:t>ccm_sumatra_.bhn</a:t>
            </a:r>
            <a:r>
              <a:rPr lang="en-US" dirty="0">
                <a:solidFill>
                  <a:schemeClr val="tx2"/>
                </a:solidFill>
                <a:latin typeface="Courier"/>
                <a:cs typeface="Courier"/>
              </a:rPr>
              <a:t> </a:t>
            </a:r>
            <a:r>
              <a:rPr lang="en-US" dirty="0" err="1">
                <a:solidFill>
                  <a:schemeClr val="tx2"/>
                </a:solidFill>
                <a:latin typeface="Courier"/>
                <a:cs typeface="Courier"/>
              </a:rPr>
              <a:t>ccm_sumatra_.bhz</a:t>
            </a:r>
            <a:endParaRPr lang="en-US" dirty="0">
              <a:solidFill>
                <a:schemeClr val="tx2"/>
              </a:solidFill>
              <a:latin typeface="Courier"/>
              <a:cs typeface="Courier"/>
            </a:endParaRPr>
          </a:p>
          <a:p>
            <a:r>
              <a:rPr lang="en-US" dirty="0">
                <a:solidFill>
                  <a:srgbClr val="FF6600"/>
                </a:solidFill>
                <a:latin typeface="Courier"/>
                <a:cs typeface="Courier"/>
              </a:rPr>
              <a:t>SAC&gt; </a:t>
            </a:r>
            <a:r>
              <a:rPr lang="en-US" i="1" dirty="0">
                <a:latin typeface="Courier"/>
                <a:cs typeface="Courier"/>
              </a:rPr>
              <a:t>p1</a:t>
            </a:r>
          </a:p>
        </p:txBody>
      </p:sp>
      <p:pic>
        <p:nvPicPr>
          <p:cNvPr id="3" name="Picture 2"/>
          <p:cNvPicPr>
            <a:picLocks noChangeAspect="1"/>
          </p:cNvPicPr>
          <p:nvPr/>
        </p:nvPicPr>
        <p:blipFill>
          <a:blip r:embed="rId3"/>
          <a:stretch>
            <a:fillRect/>
          </a:stretch>
        </p:blipFill>
        <p:spPr>
          <a:xfrm>
            <a:off x="1752600" y="1447800"/>
            <a:ext cx="5848350" cy="2659380"/>
          </a:xfrm>
          <a:prstGeom prst="rect">
            <a:avLst/>
          </a:prstGeom>
        </p:spPr>
      </p:pic>
      <p:sp>
        <p:nvSpPr>
          <p:cNvPr id="4" name="Rectangle 3"/>
          <p:cNvSpPr/>
          <p:nvPr/>
        </p:nvSpPr>
        <p:spPr>
          <a:xfrm>
            <a:off x="0" y="4267200"/>
            <a:ext cx="9144000" cy="2246769"/>
          </a:xfrm>
          <a:prstGeom prst="rect">
            <a:avLst/>
          </a:prstGeom>
        </p:spPr>
        <p:txBody>
          <a:bodyPr wrap="square">
            <a:spAutoFit/>
          </a:bodyPr>
          <a:lstStyle/>
          <a:p>
            <a:pPr algn="ctr"/>
            <a:r>
              <a:rPr lang="en-US" sz="3200" dirty="0">
                <a:latin typeface="Papyrus"/>
                <a:cs typeface="Papyrus"/>
              </a:rPr>
              <a:t>And they all have the following in their header</a:t>
            </a:r>
          </a:p>
          <a:p>
            <a:pPr algn="ctr"/>
            <a:endParaRPr lang="en-US" dirty="0">
              <a:latin typeface="Papyrus"/>
              <a:cs typeface="Papyrus"/>
            </a:endParaRPr>
          </a:p>
          <a:p>
            <a:r>
              <a:rPr lang="en-US" dirty="0">
                <a:latin typeface="Courier"/>
                <a:cs typeface="Courier"/>
              </a:rPr>
              <a:t>  </a:t>
            </a:r>
            <a:r>
              <a:rPr lang="en-US" dirty="0">
                <a:solidFill>
                  <a:srgbClr val="0000FF"/>
                </a:solidFill>
                <a:latin typeface="Courier"/>
                <a:cs typeface="Courier"/>
              </a:rPr>
              <a:t>NPTS = 160001</a:t>
            </a:r>
          </a:p>
          <a:p>
            <a:r>
              <a:rPr lang="en-US" dirty="0">
                <a:solidFill>
                  <a:srgbClr val="0000FF"/>
                </a:solidFill>
                <a:latin typeface="Courier"/>
                <a:cs typeface="Courier"/>
              </a:rPr>
              <a:t>     B = 0.000000e+00</a:t>
            </a:r>
          </a:p>
          <a:p>
            <a:r>
              <a:rPr lang="en-US" dirty="0">
                <a:solidFill>
                  <a:srgbClr val="0000FF"/>
                </a:solidFill>
                <a:latin typeface="Courier"/>
                <a:cs typeface="Courier"/>
              </a:rPr>
              <a:t>     E = 8.000000e+03</a:t>
            </a:r>
          </a:p>
          <a:p>
            <a:r>
              <a:rPr lang="en-US" dirty="0">
                <a:solidFill>
                  <a:srgbClr val="0000FF"/>
                </a:solidFill>
                <a:latin typeface="Courier"/>
                <a:cs typeface="Courier"/>
              </a:rPr>
              <a:t>KZDATE = DEC 26 (361), 2004</a:t>
            </a:r>
          </a:p>
          <a:p>
            <a:r>
              <a:rPr lang="en-US" dirty="0">
                <a:solidFill>
                  <a:srgbClr val="0000FF"/>
                </a:solidFill>
                <a:latin typeface="Courier"/>
                <a:cs typeface="Courier"/>
              </a:rPr>
              <a:t>KZTIME = 01:09:52.684</a:t>
            </a:r>
          </a:p>
        </p:txBody>
      </p:sp>
    </p:spTree>
    <p:extLst>
      <p:ext uri="{BB962C8B-B14F-4D97-AF65-F5344CB8AC3E}">
        <p14:creationId xmlns:p14="http://schemas.microsoft.com/office/powerpoint/2010/main" val="353567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12734"/>
            <a:ext cx="9144000" cy="2677656"/>
          </a:xfrm>
          <a:prstGeom prst="rect">
            <a:avLst/>
          </a:prstGeom>
        </p:spPr>
        <p:txBody>
          <a:bodyPr wrap="square">
            <a:spAutoFit/>
          </a:bodyPr>
          <a:lstStyle/>
          <a:p>
            <a:pPr algn="ctr"/>
            <a:r>
              <a:rPr lang="en-US" sz="3200" dirty="0">
                <a:latin typeface="Papyrus"/>
                <a:cs typeface="Papyrus"/>
              </a:rPr>
              <a:t>SAC can also generate data/time series</a:t>
            </a:r>
          </a:p>
          <a:p>
            <a:pPr algn="ctr"/>
            <a:endParaRPr lang="en-US" dirty="0">
              <a:latin typeface="Papyrus"/>
              <a:cs typeface="Papyrus"/>
            </a:endParaRPr>
          </a:p>
          <a:p>
            <a:pPr algn="ctr"/>
            <a:r>
              <a:rPr lang="en-US" sz="3200" dirty="0">
                <a:latin typeface="Papyrus"/>
                <a:cs typeface="Papyrus"/>
              </a:rPr>
              <a:t>Start with some simple commands to generate seismic data</a:t>
            </a:r>
          </a:p>
          <a:p>
            <a:pPr algn="ctr"/>
            <a:endParaRPr lang="en-US" dirty="0">
              <a:solidFill>
                <a:srgbClr val="FF6600"/>
              </a:solidFill>
              <a:latin typeface="Papyrus"/>
              <a:cs typeface="Papyrus"/>
            </a:endParaRPr>
          </a:p>
          <a:p>
            <a:r>
              <a:rPr lang="en-US" dirty="0">
                <a:solidFill>
                  <a:srgbClr val="FF6600"/>
                </a:solidFill>
                <a:latin typeface="Courier"/>
                <a:cs typeface="Courier"/>
              </a:rPr>
              <a:t>sac&gt; </a:t>
            </a:r>
            <a:r>
              <a:rPr lang="en-US" dirty="0" err="1">
                <a:latin typeface="Courier"/>
                <a:cs typeface="Courier"/>
              </a:rPr>
              <a:t>funcgen</a:t>
            </a:r>
            <a:r>
              <a:rPr lang="en-US" dirty="0">
                <a:latin typeface="Courier"/>
                <a:cs typeface="Courier"/>
              </a:rPr>
              <a:t> impulse delta 0.01 </a:t>
            </a:r>
            <a:r>
              <a:rPr lang="en-US" dirty="0" err="1">
                <a:latin typeface="Courier"/>
                <a:cs typeface="Courier"/>
              </a:rPr>
              <a:t>npts</a:t>
            </a:r>
            <a:r>
              <a:rPr lang="en-US" dirty="0">
                <a:latin typeface="Courier"/>
                <a:cs typeface="Courier"/>
              </a:rPr>
              <a:t> 100</a:t>
            </a:r>
            <a:br>
              <a:rPr lang="en-US" dirty="0">
                <a:latin typeface="Courier"/>
                <a:cs typeface="Courier"/>
              </a:rPr>
            </a:br>
            <a:r>
              <a:rPr lang="en-US" dirty="0">
                <a:solidFill>
                  <a:srgbClr val="FF6600"/>
                </a:solidFill>
                <a:latin typeface="Courier"/>
                <a:cs typeface="Courier"/>
              </a:rPr>
              <a:t>sac&gt;</a:t>
            </a:r>
            <a:endParaRPr lang="en-US" dirty="0">
              <a:latin typeface="Courier"/>
              <a:cs typeface="Courier"/>
            </a:endParaRPr>
          </a:p>
        </p:txBody>
      </p:sp>
      <p:pic>
        <p:nvPicPr>
          <p:cNvPr id="3" name="Picture 2"/>
          <p:cNvPicPr>
            <a:picLocks noChangeAspect="1"/>
          </p:cNvPicPr>
          <p:nvPr/>
        </p:nvPicPr>
        <p:blipFill>
          <a:blip r:embed="rId3"/>
          <a:stretch>
            <a:fillRect/>
          </a:stretch>
        </p:blipFill>
        <p:spPr>
          <a:xfrm>
            <a:off x="0" y="2895600"/>
            <a:ext cx="9144000" cy="3921886"/>
          </a:xfrm>
          <a:prstGeom prst="rect">
            <a:avLst/>
          </a:prstGeom>
        </p:spPr>
      </p:pic>
    </p:spTree>
    <p:extLst>
      <p:ext uri="{BB962C8B-B14F-4D97-AF65-F5344CB8AC3E}">
        <p14:creationId xmlns:p14="http://schemas.microsoft.com/office/powerpoint/2010/main" val="2431724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D12CF6-8D87-6D4D-8A76-900E2B965C6A}"/>
              </a:ext>
            </a:extLst>
          </p:cNvPr>
          <p:cNvSpPr txBox="1"/>
          <p:nvPr/>
        </p:nvSpPr>
        <p:spPr>
          <a:xfrm>
            <a:off x="0" y="-12526"/>
            <a:ext cx="9144000" cy="7448193"/>
          </a:xfrm>
          <a:prstGeom prst="rect">
            <a:avLst/>
          </a:prstGeom>
          <a:noFill/>
        </p:spPr>
        <p:txBody>
          <a:bodyPr wrap="square" rtlCol="0">
            <a:spAutoFit/>
          </a:bodyPr>
          <a:lstStyle/>
          <a:p>
            <a:pPr algn="ctr"/>
            <a:r>
              <a:rPr lang="en-US" sz="3200" b="1" dirty="0">
                <a:latin typeface="Papyrus" panose="020B0602040200020303" pitchFamily="34" charset="77"/>
              </a:rPr>
              <a:t>Can generate a number of basic signals</a:t>
            </a:r>
          </a:p>
          <a:p>
            <a:r>
              <a:rPr lang="en-US" dirty="0">
                <a:latin typeface="Courier" pitchFamily="2" charset="0"/>
              </a:rPr>
              <a:t>SAC&gt; help </a:t>
            </a:r>
            <a:r>
              <a:rPr lang="en-US" dirty="0" err="1">
                <a:latin typeface="Courier" pitchFamily="2" charset="0"/>
              </a:rPr>
              <a:t>funcgen</a:t>
            </a:r>
            <a:endParaRPr lang="en-US" dirty="0">
              <a:latin typeface="Courier" pitchFamily="2" charset="0"/>
            </a:endParaRPr>
          </a:p>
          <a:p>
            <a:r>
              <a:rPr lang="en-US" dirty="0">
                <a:latin typeface="Courier" pitchFamily="2" charset="0"/>
              </a:rPr>
              <a:t>FUNCGEN</a:t>
            </a:r>
          </a:p>
          <a:p>
            <a:r>
              <a:rPr lang="en-US" dirty="0">
                <a:latin typeface="Courier" pitchFamily="2" charset="0"/>
              </a:rPr>
              <a:t>+++++++</a:t>
            </a:r>
          </a:p>
          <a:p>
            <a:r>
              <a:rPr lang="en-US" dirty="0">
                <a:latin typeface="Courier" pitchFamily="2" charset="0"/>
              </a:rPr>
              <a:t>SUMMARY</a:t>
            </a:r>
          </a:p>
          <a:p>
            <a:r>
              <a:rPr lang="en-US" dirty="0">
                <a:latin typeface="Courier" pitchFamily="2" charset="0"/>
              </a:rPr>
              <a:t>-------</a:t>
            </a:r>
          </a:p>
          <a:p>
            <a:r>
              <a:rPr lang="en-US" dirty="0">
                <a:latin typeface="Courier" pitchFamily="2" charset="0"/>
              </a:rPr>
              <a:t>Generates a function and stores it in memory.</a:t>
            </a:r>
          </a:p>
          <a:p>
            <a:r>
              <a:rPr lang="en-US" dirty="0">
                <a:latin typeface="Courier" pitchFamily="2" charset="0"/>
              </a:rPr>
              <a:t>SYNTAX</a:t>
            </a:r>
          </a:p>
          <a:p>
            <a:r>
              <a:rPr lang="en-US" dirty="0">
                <a:latin typeface="Courier" pitchFamily="2" charset="0"/>
              </a:rPr>
              <a:t>------</a:t>
            </a:r>
          </a:p>
          <a:p>
            <a:r>
              <a:rPr lang="en-US" dirty="0">
                <a:latin typeface="Courier" pitchFamily="2" charset="0"/>
              </a:rPr>
              <a:t>  ``FUNCGEN {type},{DELTA v},{NPTS n},{BEGIN v}``</a:t>
            </a:r>
          </a:p>
          <a:p>
            <a:r>
              <a:rPr lang="en-US" dirty="0">
                <a:latin typeface="Courier" pitchFamily="2" charset="0"/>
              </a:rPr>
              <a:t>   where type is one of the following:</a:t>
            </a:r>
          </a:p>
          <a:p>
            <a:r>
              <a:rPr lang="en-US" dirty="0">
                <a:latin typeface="Courier" pitchFamily="2" charset="0"/>
              </a:rPr>
              <a:t>  ``IMPULSE``</a:t>
            </a:r>
          </a:p>
          <a:p>
            <a:r>
              <a:rPr lang="en-US" dirty="0">
                <a:latin typeface="Courier" pitchFamily="2" charset="0"/>
              </a:rPr>
              <a:t>  ``STEP``</a:t>
            </a:r>
          </a:p>
          <a:p>
            <a:r>
              <a:rPr lang="en-US" dirty="0">
                <a:latin typeface="Courier" pitchFamily="2" charset="0"/>
              </a:rPr>
              <a:t>  ``BOXCAR``</a:t>
            </a:r>
          </a:p>
          <a:p>
            <a:r>
              <a:rPr lang="en-US" dirty="0">
                <a:latin typeface="Courier" pitchFamily="2" charset="0"/>
              </a:rPr>
              <a:t>  ``TRIANGLE``</a:t>
            </a:r>
          </a:p>
          <a:p>
            <a:r>
              <a:rPr lang="en-US" dirty="0">
                <a:latin typeface="Courier" pitchFamily="2" charset="0"/>
              </a:rPr>
              <a:t>  ``SINE {v1 v2}``</a:t>
            </a:r>
          </a:p>
          <a:p>
            <a:r>
              <a:rPr lang="en-US" dirty="0">
                <a:latin typeface="Courier" pitchFamily="2" charset="0"/>
              </a:rPr>
              <a:t>  ``LINE {v1 v2}``</a:t>
            </a:r>
          </a:p>
          <a:p>
            <a:r>
              <a:rPr lang="en-US" dirty="0">
                <a:latin typeface="Courier" pitchFamily="2" charset="0"/>
              </a:rPr>
              <a:t>  ``QUADRATIC {v1 v2 v3}``</a:t>
            </a:r>
          </a:p>
          <a:p>
            <a:r>
              <a:rPr lang="en-US" dirty="0">
                <a:latin typeface="Courier" pitchFamily="2" charset="0"/>
              </a:rPr>
              <a:t>  ``CUBIC {v1 v2 v3 v4}``</a:t>
            </a:r>
          </a:p>
          <a:p>
            <a:r>
              <a:rPr lang="en-US" dirty="0">
                <a:latin typeface="Courier" pitchFamily="2" charset="0"/>
              </a:rPr>
              <a:t>  ``SEISMOGRAM``</a:t>
            </a:r>
          </a:p>
          <a:p>
            <a:r>
              <a:rPr lang="en-US" dirty="0">
                <a:latin typeface="Courier" pitchFamily="2" charset="0"/>
              </a:rPr>
              <a:t>  ``RANDOM {v1 v2}``</a:t>
            </a:r>
          </a:p>
          <a:p>
            <a:r>
              <a:rPr lang="en-US" dirty="0">
                <a:latin typeface="Courier" pitchFamily="2" charset="0"/>
              </a:rPr>
              <a:t>  ``IMPSTRIN  {n1 n2 ... </a:t>
            </a:r>
            <a:r>
              <a:rPr lang="en-US" dirty="0" err="1">
                <a:latin typeface="Courier" pitchFamily="2" charset="0"/>
              </a:rPr>
              <a:t>nN</a:t>
            </a:r>
            <a:r>
              <a:rPr lang="en-US" dirty="0">
                <a:latin typeface="Courier" pitchFamily="2" charset="0"/>
              </a:rPr>
              <a:t>}``</a:t>
            </a:r>
          </a:p>
          <a:p>
            <a:r>
              <a:rPr lang="en-US" dirty="0">
                <a:latin typeface="Courier" pitchFamily="2" charset="0"/>
              </a:rPr>
              <a:t>INPUT </a:t>
            </a:r>
            <a:r>
              <a:rPr lang="en-US" sz="3200" dirty="0">
                <a:latin typeface="Papyrus" panose="020B0602040200020303" pitchFamily="34" charset="77"/>
              </a:rPr>
              <a:t>…… for many pages</a:t>
            </a:r>
          </a:p>
          <a:p>
            <a:pPr algn="ctr"/>
            <a:endParaRPr lang="en-US" sz="3200" b="1" dirty="0">
              <a:latin typeface="Papyrus" panose="020B0602040200020303" pitchFamily="34" charset="77"/>
            </a:endParaRPr>
          </a:p>
        </p:txBody>
      </p:sp>
    </p:spTree>
    <p:extLst>
      <p:ext uri="{BB962C8B-B14F-4D97-AF65-F5344CB8AC3E}">
        <p14:creationId xmlns:p14="http://schemas.microsoft.com/office/powerpoint/2010/main" val="1446642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C22F0-AA86-2840-8E23-C6C196FE1D44}"/>
              </a:ext>
            </a:extLst>
          </p:cNvPr>
          <p:cNvPicPr>
            <a:picLocks noChangeAspect="1"/>
          </p:cNvPicPr>
          <p:nvPr/>
        </p:nvPicPr>
        <p:blipFill>
          <a:blip r:embed="rId3"/>
          <a:stretch>
            <a:fillRect/>
          </a:stretch>
        </p:blipFill>
        <p:spPr>
          <a:xfrm>
            <a:off x="1332630" y="2206319"/>
            <a:ext cx="6604000" cy="4775200"/>
          </a:xfrm>
          <a:prstGeom prst="rect">
            <a:avLst/>
          </a:prstGeom>
        </p:spPr>
      </p:pic>
      <p:sp>
        <p:nvSpPr>
          <p:cNvPr id="5" name="TextBox 4">
            <a:extLst>
              <a:ext uri="{FF2B5EF4-FFF2-40B4-BE49-F238E27FC236}">
                <a16:creationId xmlns:a16="http://schemas.microsoft.com/office/drawing/2014/main" id="{C1D12CF6-8D87-6D4D-8A76-900E2B965C6A}"/>
              </a:ext>
            </a:extLst>
          </p:cNvPr>
          <p:cNvSpPr txBox="1"/>
          <p:nvPr/>
        </p:nvSpPr>
        <p:spPr>
          <a:xfrm>
            <a:off x="0" y="100208"/>
            <a:ext cx="9144000" cy="2400657"/>
          </a:xfrm>
          <a:prstGeom prst="rect">
            <a:avLst/>
          </a:prstGeom>
          <a:noFill/>
        </p:spPr>
        <p:txBody>
          <a:bodyPr wrap="square" rtlCol="0">
            <a:spAutoFit/>
          </a:bodyPr>
          <a:lstStyle/>
          <a:p>
            <a:pPr algn="ctr"/>
            <a:r>
              <a:rPr lang="en-US" sz="3200" b="1" dirty="0">
                <a:latin typeface="Papyrus" panose="020B0602040200020303" pitchFamily="34" charset="77"/>
              </a:rPr>
              <a:t>Sine – specify frequency plus the phase of first point in </a:t>
            </a:r>
            <a:r>
              <a:rPr lang="en-US" sz="3200" b="1" dirty="0" err="1">
                <a:latin typeface="Papyrus" panose="020B0602040200020303" pitchFamily="34" charset="77"/>
              </a:rPr>
              <a:t>degress</a:t>
            </a:r>
            <a:r>
              <a:rPr lang="en-US" sz="3200" b="1" dirty="0">
                <a:latin typeface="Papyrus" panose="020B0602040200020303" pitchFamily="34" charset="77"/>
              </a:rPr>
              <a:t> (specify phase = 90 for cosine). Default 100 points long.</a:t>
            </a:r>
          </a:p>
          <a:p>
            <a:endParaRPr lang="en-US" b="1" dirty="0">
              <a:latin typeface="Courier" pitchFamily="2" charset="0"/>
            </a:endParaRPr>
          </a:p>
          <a:p>
            <a:r>
              <a:rPr lang="en-US" b="1" dirty="0">
                <a:solidFill>
                  <a:srgbClr val="FFC000"/>
                </a:solidFill>
                <a:latin typeface="Courier" pitchFamily="2" charset="0"/>
              </a:rPr>
              <a:t>SAC&gt; </a:t>
            </a:r>
            <a:r>
              <a:rPr lang="en-US" b="1" dirty="0" err="1">
                <a:latin typeface="Courier" pitchFamily="2" charset="0"/>
              </a:rPr>
              <a:t>funcgen</a:t>
            </a:r>
            <a:r>
              <a:rPr lang="en-US" b="1" dirty="0">
                <a:latin typeface="Courier" pitchFamily="2" charset="0"/>
              </a:rPr>
              <a:t> sine 0.05 0</a:t>
            </a:r>
            <a:br>
              <a:rPr lang="en-US" b="1" dirty="0">
                <a:latin typeface="Courier" pitchFamily="2" charset="0"/>
              </a:rPr>
            </a:br>
            <a:r>
              <a:rPr lang="en-US" b="1" dirty="0">
                <a:solidFill>
                  <a:srgbClr val="FFC000"/>
                </a:solidFill>
                <a:latin typeface="Courier" pitchFamily="2" charset="0"/>
              </a:rPr>
              <a:t>SAC&gt; </a:t>
            </a:r>
            <a:r>
              <a:rPr lang="en-US" b="1" dirty="0">
                <a:latin typeface="Courier" pitchFamily="2" charset="0"/>
              </a:rPr>
              <a:t>plot</a:t>
            </a:r>
            <a:endParaRPr lang="en-US" dirty="0"/>
          </a:p>
        </p:txBody>
      </p:sp>
    </p:spTree>
    <p:extLst>
      <p:ext uri="{BB962C8B-B14F-4D97-AF65-F5344CB8AC3E}">
        <p14:creationId xmlns:p14="http://schemas.microsoft.com/office/powerpoint/2010/main" val="3338440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D12CF6-8D87-6D4D-8A76-900E2B965C6A}"/>
              </a:ext>
            </a:extLst>
          </p:cNvPr>
          <p:cNvSpPr txBox="1"/>
          <p:nvPr/>
        </p:nvSpPr>
        <p:spPr>
          <a:xfrm>
            <a:off x="0" y="212942"/>
            <a:ext cx="9144000" cy="1969770"/>
          </a:xfrm>
          <a:prstGeom prst="rect">
            <a:avLst/>
          </a:prstGeom>
          <a:noFill/>
        </p:spPr>
        <p:txBody>
          <a:bodyPr wrap="square" rtlCol="0">
            <a:spAutoFit/>
          </a:bodyPr>
          <a:lstStyle/>
          <a:p>
            <a:pPr algn="ctr"/>
            <a:r>
              <a:rPr lang="en-US" sz="3200" b="1" dirty="0">
                <a:latin typeface="Papyrus" panose="020B0602040200020303" pitchFamily="34" charset="77"/>
              </a:rPr>
              <a:t>Try another frequency.</a:t>
            </a:r>
          </a:p>
          <a:p>
            <a:endParaRPr lang="en-US" b="1" dirty="0">
              <a:latin typeface="Courier" pitchFamily="2" charset="0"/>
            </a:endParaRPr>
          </a:p>
          <a:p>
            <a:r>
              <a:rPr lang="en-US" b="1" dirty="0">
                <a:solidFill>
                  <a:srgbClr val="FFC000"/>
                </a:solidFill>
                <a:latin typeface="Courier" pitchFamily="2" charset="0"/>
              </a:rPr>
              <a:t>SAC&gt; </a:t>
            </a:r>
            <a:r>
              <a:rPr lang="en-US" b="1" dirty="0" err="1">
                <a:latin typeface="Courier" pitchFamily="2" charset="0"/>
              </a:rPr>
              <a:t>funcgen</a:t>
            </a:r>
            <a:r>
              <a:rPr lang="en-US" b="1" dirty="0">
                <a:latin typeface="Courier" pitchFamily="2" charset="0"/>
              </a:rPr>
              <a:t> sine 0.05 0 </a:t>
            </a:r>
            <a:r>
              <a:rPr lang="en-US" b="1" dirty="0" err="1">
                <a:latin typeface="Courier" pitchFamily="2" charset="0"/>
              </a:rPr>
              <a:t>npts</a:t>
            </a:r>
            <a:r>
              <a:rPr lang="en-US" b="1" dirty="0">
                <a:latin typeface="Courier" pitchFamily="2" charset="0"/>
              </a:rPr>
              <a:t> 1000</a:t>
            </a:r>
          </a:p>
          <a:p>
            <a:r>
              <a:rPr lang="en-US" b="1" dirty="0">
                <a:solidFill>
                  <a:srgbClr val="FFC000"/>
                </a:solidFill>
                <a:latin typeface="Courier" pitchFamily="2" charset="0"/>
              </a:rPr>
              <a:t>SAC &gt; </a:t>
            </a:r>
            <a:r>
              <a:rPr lang="en-US" b="1" dirty="0" err="1">
                <a:latin typeface="Courier" pitchFamily="2" charset="0"/>
              </a:rPr>
              <a:t>qdp</a:t>
            </a:r>
            <a:r>
              <a:rPr lang="en-US" b="1" dirty="0">
                <a:latin typeface="Courier" pitchFamily="2" charset="0"/>
              </a:rPr>
              <a:t> off</a:t>
            </a:r>
          </a:p>
          <a:p>
            <a:r>
              <a:rPr lang="en-US" b="1" dirty="0">
                <a:solidFill>
                  <a:srgbClr val="FFC000"/>
                </a:solidFill>
                <a:latin typeface="Courier" pitchFamily="2" charset="0"/>
              </a:rPr>
              <a:t>SAC&gt; </a:t>
            </a:r>
            <a:r>
              <a:rPr lang="en-US" b="1" dirty="0">
                <a:latin typeface="Courier" pitchFamily="2" charset="0"/>
              </a:rPr>
              <a:t>plot</a:t>
            </a:r>
            <a:endParaRPr lang="en-US" dirty="0"/>
          </a:p>
          <a:p>
            <a:endParaRPr lang="en-US" dirty="0"/>
          </a:p>
        </p:txBody>
      </p:sp>
      <p:pic>
        <p:nvPicPr>
          <p:cNvPr id="2" name="Picture 1">
            <a:extLst>
              <a:ext uri="{FF2B5EF4-FFF2-40B4-BE49-F238E27FC236}">
                <a16:creationId xmlns:a16="http://schemas.microsoft.com/office/drawing/2014/main" id="{5889C9BF-8F32-874B-92A9-FE8CFC82036A}"/>
              </a:ext>
            </a:extLst>
          </p:cNvPr>
          <p:cNvPicPr>
            <a:picLocks noChangeAspect="1"/>
          </p:cNvPicPr>
          <p:nvPr/>
        </p:nvPicPr>
        <p:blipFill>
          <a:blip r:embed="rId3"/>
          <a:stretch>
            <a:fillRect/>
          </a:stretch>
        </p:blipFill>
        <p:spPr>
          <a:xfrm>
            <a:off x="1308100" y="1955800"/>
            <a:ext cx="6527800" cy="4902200"/>
          </a:xfrm>
          <a:prstGeom prst="rect">
            <a:avLst/>
          </a:prstGeom>
        </p:spPr>
      </p:pic>
    </p:spTree>
    <p:extLst>
      <p:ext uri="{BB962C8B-B14F-4D97-AF65-F5344CB8AC3E}">
        <p14:creationId xmlns:p14="http://schemas.microsoft.com/office/powerpoint/2010/main" val="1069765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288099"/>
            <a:ext cx="9144000" cy="2554545"/>
          </a:xfrm>
          <a:prstGeom prst="rect">
            <a:avLst/>
          </a:prstGeom>
        </p:spPr>
        <p:txBody>
          <a:bodyPr wrap="square">
            <a:spAutoFit/>
          </a:bodyPr>
          <a:lstStyle/>
          <a:p>
            <a:pPr algn="ctr"/>
            <a:r>
              <a:rPr lang="en-US" sz="3200" dirty="0">
                <a:latin typeface="Papyrus"/>
                <a:cs typeface="Papyrus"/>
              </a:rPr>
              <a:t>Unary Operations Module</a:t>
            </a:r>
          </a:p>
          <a:p>
            <a:pPr algn="ctr"/>
            <a:endParaRPr lang="en-US" sz="3200" dirty="0">
              <a:latin typeface="Papyrus"/>
              <a:cs typeface="Papyrus"/>
            </a:endParaRPr>
          </a:p>
          <a:p>
            <a:pPr algn="ctr"/>
            <a:r>
              <a:rPr lang="en-US" sz="3200" dirty="0">
                <a:latin typeface="Papyrus"/>
                <a:cs typeface="Papyrus"/>
              </a:rPr>
              <a:t>The commands in this module perform some arithmetic operation on each data point of the signals in memory.</a:t>
            </a:r>
            <a:endParaRPr lang="en-US" dirty="0">
              <a:latin typeface="Papyrus"/>
              <a:cs typeface="Papyrus"/>
            </a:endParaRPr>
          </a:p>
        </p:txBody>
      </p:sp>
      <p:sp>
        <p:nvSpPr>
          <p:cNvPr id="3" name="TextBox 2"/>
          <p:cNvSpPr txBox="1"/>
          <p:nvPr/>
        </p:nvSpPr>
        <p:spPr>
          <a:xfrm>
            <a:off x="0" y="3124200"/>
            <a:ext cx="9144000" cy="3139321"/>
          </a:xfrm>
          <a:prstGeom prst="rect">
            <a:avLst/>
          </a:prstGeom>
          <a:noFill/>
        </p:spPr>
        <p:txBody>
          <a:bodyPr wrap="square" numCol="2" rtlCol="0">
            <a:spAutoFit/>
          </a:bodyPr>
          <a:lstStyle/>
          <a:p>
            <a:pPr algn="ctr"/>
            <a:r>
              <a:rPr lang="en-US" sz="3200" dirty="0">
                <a:latin typeface="Courier"/>
                <a:cs typeface="Courier"/>
              </a:rPr>
              <a:t>add</a:t>
            </a:r>
          </a:p>
          <a:p>
            <a:pPr algn="ctr"/>
            <a:r>
              <a:rPr lang="en-US" sz="3200" dirty="0">
                <a:latin typeface="Courier"/>
                <a:cs typeface="Courier"/>
              </a:rPr>
              <a:t>sub</a:t>
            </a:r>
          </a:p>
          <a:p>
            <a:pPr algn="ctr"/>
            <a:r>
              <a:rPr lang="en-US" sz="3200" dirty="0" err="1">
                <a:latin typeface="Courier"/>
                <a:cs typeface="Courier"/>
              </a:rPr>
              <a:t>mul</a:t>
            </a:r>
            <a:endParaRPr lang="en-US" sz="3200" dirty="0">
              <a:latin typeface="Courier"/>
              <a:cs typeface="Courier"/>
            </a:endParaRPr>
          </a:p>
          <a:p>
            <a:pPr algn="ctr"/>
            <a:r>
              <a:rPr lang="en-US" sz="3200" dirty="0">
                <a:latin typeface="Courier"/>
                <a:cs typeface="Courier"/>
              </a:rPr>
              <a:t>div</a:t>
            </a:r>
          </a:p>
          <a:p>
            <a:pPr algn="ctr"/>
            <a:r>
              <a:rPr lang="en-US" sz="3200" dirty="0" err="1">
                <a:latin typeface="Courier"/>
                <a:cs typeface="Courier"/>
              </a:rPr>
              <a:t>sqr</a:t>
            </a:r>
            <a:endParaRPr lang="en-US" sz="3200" dirty="0">
              <a:latin typeface="Courier"/>
              <a:cs typeface="Courier"/>
            </a:endParaRPr>
          </a:p>
          <a:p>
            <a:pPr algn="ctr"/>
            <a:r>
              <a:rPr lang="en-US" sz="3200" dirty="0" err="1">
                <a:latin typeface="Courier"/>
                <a:cs typeface="Courier"/>
              </a:rPr>
              <a:t>sqrt</a:t>
            </a:r>
            <a:endParaRPr lang="en-US" sz="3200" dirty="0">
              <a:latin typeface="Courier"/>
              <a:cs typeface="Courier"/>
            </a:endParaRPr>
          </a:p>
          <a:p>
            <a:pPr algn="ctr"/>
            <a:r>
              <a:rPr lang="en-US" sz="3200" dirty="0">
                <a:latin typeface="Courier"/>
                <a:cs typeface="Courier"/>
              </a:rPr>
              <a:t>abs</a:t>
            </a:r>
          </a:p>
          <a:p>
            <a:pPr algn="ctr"/>
            <a:r>
              <a:rPr lang="en-US" sz="3200" dirty="0">
                <a:latin typeface="Courier"/>
                <a:cs typeface="Courier"/>
              </a:rPr>
              <a:t>log,log10</a:t>
            </a:r>
          </a:p>
          <a:p>
            <a:pPr algn="ctr"/>
            <a:r>
              <a:rPr lang="en-US" sz="3200" dirty="0">
                <a:latin typeface="Courier"/>
                <a:cs typeface="Courier"/>
              </a:rPr>
              <a:t>exp,exp10</a:t>
            </a:r>
          </a:p>
          <a:p>
            <a:pPr algn="ctr"/>
            <a:r>
              <a:rPr lang="en-US" sz="3200" dirty="0" err="1">
                <a:latin typeface="Courier"/>
                <a:cs typeface="Courier"/>
              </a:rPr>
              <a:t>int</a:t>
            </a:r>
            <a:r>
              <a:rPr lang="en-US" sz="3200" dirty="0">
                <a:latin typeface="Courier"/>
                <a:cs typeface="Courier"/>
              </a:rPr>
              <a:t> </a:t>
            </a:r>
          </a:p>
          <a:p>
            <a:pPr algn="ctr"/>
            <a:r>
              <a:rPr lang="en-US" sz="3200" dirty="0">
                <a:latin typeface="Courier"/>
                <a:cs typeface="Courier"/>
              </a:rPr>
              <a:t>dif</a:t>
            </a:r>
          </a:p>
        </p:txBody>
      </p:sp>
    </p:spTree>
    <p:extLst>
      <p:ext uri="{BB962C8B-B14F-4D97-AF65-F5344CB8AC3E}">
        <p14:creationId xmlns:p14="http://schemas.microsoft.com/office/powerpoint/2010/main" val="2298474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3385542"/>
          </a:xfrm>
          <a:prstGeom prst="rect">
            <a:avLst/>
          </a:prstGeom>
        </p:spPr>
        <p:txBody>
          <a:bodyPr wrap="square">
            <a:spAutoFit/>
          </a:bodyPr>
          <a:lstStyle/>
          <a:p>
            <a:pPr algn="ctr"/>
            <a:r>
              <a:rPr lang="en-US" sz="3200" dirty="0">
                <a:latin typeface="Papyrus"/>
                <a:cs typeface="Papyrus"/>
              </a:rPr>
              <a:t>Start with some simple commands to generate seismic data</a:t>
            </a:r>
          </a:p>
          <a:p>
            <a:pPr algn="ctr"/>
            <a:endParaRPr lang="en-US" sz="3200" dirty="0">
              <a:solidFill>
                <a:srgbClr val="FF6600"/>
              </a:solidFill>
              <a:latin typeface="Papyrus"/>
              <a:cs typeface="Papyrus"/>
            </a:endParaRPr>
          </a:p>
          <a:p>
            <a:r>
              <a:rPr lang="en-US" dirty="0">
                <a:solidFill>
                  <a:srgbClr val="FF6600"/>
                </a:solidFill>
                <a:latin typeface="Courier"/>
                <a:cs typeface="Courier"/>
              </a:rPr>
              <a:t>SAC&gt; </a:t>
            </a:r>
            <a:r>
              <a:rPr lang="en-US" dirty="0">
                <a:latin typeface="Courier"/>
                <a:cs typeface="Courier"/>
              </a:rPr>
              <a:t>transfer to DWWSSN</a:t>
            </a:r>
          </a:p>
          <a:p>
            <a:r>
              <a:rPr lang="en-US" dirty="0">
                <a:solidFill>
                  <a:srgbClr val="0000FF"/>
                </a:solidFill>
                <a:latin typeface="Courier"/>
                <a:cs typeface="Courier"/>
              </a:rPr>
              <a:t>Station (-12345  ), Channel (-12345  )</a:t>
            </a:r>
          </a:p>
          <a:p>
            <a:r>
              <a:rPr lang="en-US" dirty="0">
                <a:solidFill>
                  <a:srgbClr val="0000FF"/>
                </a:solidFill>
                <a:latin typeface="Courier"/>
                <a:cs typeface="Courier"/>
              </a:rPr>
              <a:t>	Waveform multiplied by 1.000000 after </a:t>
            </a:r>
            <a:r>
              <a:rPr lang="en-US" dirty="0" err="1">
                <a:solidFill>
                  <a:srgbClr val="0000FF"/>
                </a:solidFill>
                <a:latin typeface="Courier"/>
                <a:cs typeface="Courier"/>
              </a:rPr>
              <a:t>deconvolution</a:t>
            </a:r>
            <a:r>
              <a:rPr lang="en-US" dirty="0">
                <a:solidFill>
                  <a:srgbClr val="0000FF"/>
                </a:solidFill>
                <a:latin typeface="Courier"/>
                <a:cs typeface="Courier"/>
              </a:rPr>
              <a:t>.</a:t>
            </a:r>
          </a:p>
          <a:p>
            <a:r>
              <a:rPr lang="en-US" dirty="0">
                <a:solidFill>
                  <a:srgbClr val="FF6600"/>
                </a:solidFill>
                <a:latin typeface="Courier"/>
                <a:cs typeface="Courier"/>
              </a:rPr>
              <a:t>SAC&gt; </a:t>
            </a:r>
            <a:r>
              <a:rPr lang="en-US" dirty="0">
                <a:latin typeface="Courier"/>
                <a:cs typeface="Courier"/>
              </a:rPr>
              <a:t>p</a:t>
            </a:r>
            <a:endParaRPr lang="en-US" sz="3200" dirty="0">
              <a:latin typeface="Papyrus"/>
              <a:cs typeface="Papyrus"/>
            </a:endParaRPr>
          </a:p>
          <a:p>
            <a:pPr algn="ctr"/>
            <a:endParaRPr lang="en-US" sz="3200" dirty="0">
              <a:latin typeface="Papyrus"/>
              <a:cs typeface="Papyrus"/>
            </a:endParaRPr>
          </a:p>
        </p:txBody>
      </p:sp>
      <p:pic>
        <p:nvPicPr>
          <p:cNvPr id="4" name="Picture 3"/>
          <p:cNvPicPr>
            <a:picLocks noChangeAspect="1"/>
          </p:cNvPicPr>
          <p:nvPr/>
        </p:nvPicPr>
        <p:blipFill>
          <a:blip r:embed="rId3"/>
          <a:stretch>
            <a:fillRect/>
          </a:stretch>
        </p:blipFill>
        <p:spPr>
          <a:xfrm>
            <a:off x="0" y="2995631"/>
            <a:ext cx="9144000" cy="3862369"/>
          </a:xfrm>
          <a:prstGeom prst="rect">
            <a:avLst/>
          </a:prstGeom>
        </p:spPr>
      </p:pic>
    </p:spTree>
    <p:extLst>
      <p:ext uri="{BB962C8B-B14F-4D97-AF65-F5344CB8AC3E}">
        <p14:creationId xmlns:p14="http://schemas.microsoft.com/office/powerpoint/2010/main" val="226855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FE8452-2BD6-1348-92C2-77CC7DA7FFC2}"/>
              </a:ext>
            </a:extLst>
          </p:cNvPr>
          <p:cNvSpPr/>
          <p:nvPr/>
        </p:nvSpPr>
        <p:spPr>
          <a:xfrm>
            <a:off x="0" y="227647"/>
            <a:ext cx="9144000" cy="6401753"/>
          </a:xfrm>
          <a:prstGeom prst="rect">
            <a:avLst/>
          </a:prstGeom>
        </p:spPr>
        <p:txBody>
          <a:bodyPr wrap="square">
            <a:noAutofit/>
          </a:bodyPr>
          <a:lstStyle/>
          <a:p>
            <a:pPr algn="ctr"/>
            <a:r>
              <a:rPr lang="en-US" sz="3200" dirty="0">
                <a:latin typeface="Papyrus"/>
                <a:cs typeface="Papyrus"/>
              </a:rPr>
              <a:t>SAC</a:t>
            </a:r>
          </a:p>
          <a:p>
            <a:pPr algn="ctr"/>
            <a:endParaRPr lang="en-US" dirty="0">
              <a:latin typeface="Papyrus"/>
              <a:cs typeface="Papyrus"/>
            </a:endParaRPr>
          </a:p>
          <a:p>
            <a:pPr algn="ctr"/>
            <a:r>
              <a:rPr lang="en-US" sz="3200" dirty="0">
                <a:latin typeface="Papyrus"/>
                <a:cs typeface="Papyrus"/>
              </a:rPr>
              <a:t>It is a command-driven, as opposed to a menu or GUI driven, program.</a:t>
            </a:r>
          </a:p>
          <a:p>
            <a:pPr algn="ctr"/>
            <a:endParaRPr lang="en-US" dirty="0">
              <a:latin typeface="Papyrus"/>
              <a:cs typeface="Papyrus"/>
            </a:endParaRPr>
          </a:p>
          <a:p>
            <a:pPr algn="ctr"/>
            <a:r>
              <a:rPr lang="en-US" sz="3200" dirty="0">
                <a:latin typeface="Papyrus"/>
                <a:cs typeface="Papyrus"/>
              </a:rPr>
              <a:t>It took advantage of several features of the PRIMEOS (the OS from the computer company PRIME), such as its command line processor that passes commands that are not part of the program to the OS.</a:t>
            </a:r>
          </a:p>
          <a:p>
            <a:pPr algn="ctr"/>
            <a:endParaRPr lang="en-US" sz="3200" dirty="0">
              <a:latin typeface="Papyrus"/>
              <a:cs typeface="Papyrus"/>
            </a:endParaRPr>
          </a:p>
          <a:p>
            <a:pPr algn="ctr"/>
            <a:r>
              <a:rPr lang="en-US" dirty="0">
                <a:latin typeface="Papyrus"/>
                <a:cs typeface="Papyrus"/>
              </a:rPr>
              <a:t>(This means, that if one is running SAC and you need to get a directory listing, you just enter the “</a:t>
            </a:r>
            <a:r>
              <a:rPr lang="en-US" dirty="0" err="1">
                <a:latin typeface="Courier"/>
                <a:cs typeface="Courier"/>
              </a:rPr>
              <a:t>ls</a:t>
            </a:r>
            <a:r>
              <a:rPr lang="en-US" dirty="0">
                <a:latin typeface="Papyrus"/>
                <a:cs typeface="Papyrus"/>
              </a:rPr>
              <a:t>” command. Since this is not a SAC command, the command line processor will pass the command to the OS and you will get a directory listing. You don’t have to leave SAC, do the “</a:t>
            </a:r>
            <a:r>
              <a:rPr lang="en-US" dirty="0" err="1">
                <a:latin typeface="Courier"/>
                <a:cs typeface="Courier"/>
              </a:rPr>
              <a:t>ls</a:t>
            </a:r>
            <a:r>
              <a:rPr lang="en-US" dirty="0">
                <a:latin typeface="Papyrus"/>
                <a:cs typeface="Papyrus"/>
              </a:rPr>
              <a:t>”, write down/remember the file name, and restart SAC. This was very important in the pre –GUI days.)</a:t>
            </a:r>
            <a:endParaRPr lang="en-US" sz="3200" dirty="0">
              <a:latin typeface="Papyrus"/>
              <a:cs typeface="Papyrus"/>
            </a:endParaRPr>
          </a:p>
        </p:txBody>
      </p:sp>
    </p:spTree>
    <p:extLst>
      <p:ext uri="{BB962C8B-B14F-4D97-AF65-F5344CB8AC3E}">
        <p14:creationId xmlns:p14="http://schemas.microsoft.com/office/powerpoint/2010/main" val="2202050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62631"/>
            <a:ext cx="9144000" cy="7048083"/>
          </a:xfrm>
          <a:prstGeom prst="rect">
            <a:avLst/>
          </a:prstGeom>
        </p:spPr>
        <p:txBody>
          <a:bodyPr wrap="square">
            <a:spAutoFit/>
          </a:bodyPr>
          <a:lstStyle/>
          <a:p>
            <a:pPr algn="ctr"/>
            <a:r>
              <a:rPr lang="en-US" sz="3200" dirty="0">
                <a:latin typeface="Papyrus"/>
                <a:cs typeface="Papyrus"/>
              </a:rPr>
              <a:t>Binary Operations Module</a:t>
            </a:r>
          </a:p>
          <a:p>
            <a:pPr algn="ctr"/>
            <a:endParaRPr lang="en-US" dirty="0">
              <a:latin typeface="Papyrus"/>
              <a:cs typeface="Papyrus"/>
            </a:endParaRPr>
          </a:p>
          <a:p>
            <a:pPr algn="ctr"/>
            <a:r>
              <a:rPr lang="en-US" sz="3200" dirty="0">
                <a:latin typeface="Papyrus"/>
                <a:cs typeface="Papyrus"/>
              </a:rPr>
              <a:t>The commands in this module perform some arithmetic operation on all the data in memory with an input file.</a:t>
            </a:r>
          </a:p>
          <a:p>
            <a:pPr algn="ctr"/>
            <a:r>
              <a:rPr lang="en-US" sz="3200" dirty="0">
                <a:latin typeface="Papyrus"/>
                <a:cs typeface="Papyrus"/>
              </a:rPr>
              <a:t>Super clunky legacy problem from the days of computers with limited power.</a:t>
            </a:r>
          </a:p>
          <a:p>
            <a:pPr algn="ctr"/>
            <a:endParaRPr lang="en-US" dirty="0">
              <a:latin typeface="Papyrus"/>
            </a:endParaRPr>
          </a:p>
          <a:p>
            <a:pPr algn="ctr"/>
            <a:r>
              <a:rPr lang="en-US" sz="3200" dirty="0" err="1">
                <a:latin typeface="Courier" pitchFamily="2" charset="0"/>
              </a:rPr>
              <a:t>addf</a:t>
            </a:r>
            <a:endParaRPr lang="en-US" sz="3200" dirty="0">
              <a:latin typeface="Courier" pitchFamily="2" charset="0"/>
            </a:endParaRPr>
          </a:p>
          <a:p>
            <a:pPr algn="ctr"/>
            <a:r>
              <a:rPr lang="en-US" sz="3200" dirty="0" err="1">
                <a:latin typeface="Courier" pitchFamily="2" charset="0"/>
              </a:rPr>
              <a:t>subf</a:t>
            </a:r>
            <a:endParaRPr lang="en-US" sz="3200" dirty="0">
              <a:latin typeface="Courier" pitchFamily="2" charset="0"/>
            </a:endParaRPr>
          </a:p>
          <a:p>
            <a:pPr algn="ctr"/>
            <a:r>
              <a:rPr lang="en-US" sz="3200" dirty="0" err="1">
                <a:latin typeface="Courier" pitchFamily="2" charset="0"/>
              </a:rPr>
              <a:t>mulf</a:t>
            </a:r>
            <a:endParaRPr lang="en-US" sz="3200" dirty="0">
              <a:latin typeface="Courier" pitchFamily="2" charset="0"/>
            </a:endParaRPr>
          </a:p>
          <a:p>
            <a:pPr algn="ctr"/>
            <a:r>
              <a:rPr lang="en-US" sz="3200" dirty="0" err="1">
                <a:latin typeface="Courier" pitchFamily="2" charset="0"/>
              </a:rPr>
              <a:t>divf</a:t>
            </a:r>
            <a:endParaRPr lang="en-US" sz="3200" dirty="0">
              <a:latin typeface="Courier" pitchFamily="2" charset="0"/>
            </a:endParaRPr>
          </a:p>
          <a:p>
            <a:pPr algn="ctr"/>
            <a:r>
              <a:rPr lang="en-US" sz="3200" dirty="0">
                <a:latin typeface="Courier" pitchFamily="2" charset="0"/>
              </a:rPr>
              <a:t>merge</a:t>
            </a:r>
          </a:p>
          <a:p>
            <a:pPr algn="ctr"/>
            <a:r>
              <a:rPr lang="en-US" sz="3200" dirty="0" err="1">
                <a:latin typeface="Courier" pitchFamily="2" charset="0"/>
              </a:rPr>
              <a:t>bnoperr</a:t>
            </a:r>
            <a:endParaRPr lang="en-US" sz="3200" dirty="0">
              <a:latin typeface="Courier" pitchFamily="2" charset="0"/>
            </a:endParaRPr>
          </a:p>
          <a:p>
            <a:pPr algn="ctr"/>
            <a:endParaRPr lang="en-US" dirty="0">
              <a:latin typeface="Papyrus"/>
              <a:cs typeface="Papyrus"/>
            </a:endParaRPr>
          </a:p>
        </p:txBody>
      </p:sp>
    </p:spTree>
    <p:extLst>
      <p:ext uri="{BB962C8B-B14F-4D97-AF65-F5344CB8AC3E}">
        <p14:creationId xmlns:p14="http://schemas.microsoft.com/office/powerpoint/2010/main" val="606166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288099"/>
            <a:ext cx="9144000" cy="1692771"/>
          </a:xfrm>
          <a:prstGeom prst="rect">
            <a:avLst/>
          </a:prstGeom>
        </p:spPr>
        <p:txBody>
          <a:bodyPr wrap="square">
            <a:spAutoFit/>
          </a:bodyPr>
          <a:lstStyle/>
          <a:p>
            <a:pPr algn="ctr"/>
            <a:r>
              <a:rPr lang="en-US" sz="3200" dirty="0">
                <a:latin typeface="Papyrus"/>
                <a:cs typeface="Papyrus"/>
              </a:rPr>
              <a:t>Binary Operations Module</a:t>
            </a:r>
          </a:p>
          <a:p>
            <a:r>
              <a:rPr lang="en-US" dirty="0">
                <a:solidFill>
                  <a:srgbClr val="FFC000"/>
                </a:solidFill>
                <a:latin typeface="Courier" pitchFamily="2" charset="0"/>
              </a:rPr>
              <a:t>SAC&gt; </a:t>
            </a:r>
            <a:r>
              <a:rPr lang="en-US" dirty="0">
                <a:latin typeface="Courier" pitchFamily="2" charset="0"/>
              </a:rPr>
              <a:t>read sine_0.005.sac</a:t>
            </a:r>
          </a:p>
          <a:p>
            <a:r>
              <a:rPr lang="en-US" dirty="0">
                <a:solidFill>
                  <a:srgbClr val="FFC000"/>
                </a:solidFill>
                <a:latin typeface="Courier" pitchFamily="2" charset="0"/>
              </a:rPr>
              <a:t>SAC&gt; </a:t>
            </a:r>
            <a:r>
              <a:rPr lang="en-US" dirty="0" err="1">
                <a:latin typeface="Courier" pitchFamily="2" charset="0"/>
              </a:rPr>
              <a:t>addf</a:t>
            </a:r>
            <a:r>
              <a:rPr lang="en-US" dirty="0">
                <a:latin typeface="Courier" pitchFamily="2" charset="0"/>
              </a:rPr>
              <a:t> sine_0.05.sac</a:t>
            </a:r>
          </a:p>
          <a:p>
            <a:r>
              <a:rPr lang="en-US" dirty="0">
                <a:solidFill>
                  <a:srgbClr val="FFC000"/>
                </a:solidFill>
                <a:latin typeface="Courier" pitchFamily="2" charset="0"/>
              </a:rPr>
              <a:t>SAC&gt; </a:t>
            </a:r>
            <a:r>
              <a:rPr lang="en-US" dirty="0" err="1">
                <a:latin typeface="Courier" pitchFamily="2" charset="0"/>
              </a:rPr>
              <a:t>qdp</a:t>
            </a:r>
            <a:r>
              <a:rPr lang="en-US" dirty="0">
                <a:latin typeface="Courier" pitchFamily="2" charset="0"/>
              </a:rPr>
              <a:t> off</a:t>
            </a:r>
          </a:p>
          <a:p>
            <a:r>
              <a:rPr lang="en-US" dirty="0">
                <a:solidFill>
                  <a:srgbClr val="FFC000"/>
                </a:solidFill>
                <a:latin typeface="Courier" pitchFamily="2" charset="0"/>
              </a:rPr>
              <a:t>SAC&gt; </a:t>
            </a:r>
            <a:r>
              <a:rPr lang="en-US" dirty="0">
                <a:latin typeface="Courier" pitchFamily="2" charset="0"/>
              </a:rPr>
              <a:t>plot</a:t>
            </a:r>
          </a:p>
        </p:txBody>
      </p:sp>
      <p:pic>
        <p:nvPicPr>
          <p:cNvPr id="3" name="Picture 2">
            <a:extLst>
              <a:ext uri="{FF2B5EF4-FFF2-40B4-BE49-F238E27FC236}">
                <a16:creationId xmlns:a16="http://schemas.microsoft.com/office/drawing/2014/main" id="{2FD32922-BAD6-F843-8867-C711FC921155}"/>
              </a:ext>
            </a:extLst>
          </p:cNvPr>
          <p:cNvPicPr>
            <a:picLocks noChangeAspect="1"/>
          </p:cNvPicPr>
          <p:nvPr/>
        </p:nvPicPr>
        <p:blipFill>
          <a:blip r:embed="rId3"/>
          <a:stretch>
            <a:fillRect/>
          </a:stretch>
        </p:blipFill>
        <p:spPr>
          <a:xfrm>
            <a:off x="1320800" y="1961454"/>
            <a:ext cx="6502400" cy="4864100"/>
          </a:xfrm>
          <a:prstGeom prst="rect">
            <a:avLst/>
          </a:prstGeom>
        </p:spPr>
      </p:pic>
    </p:spTree>
    <p:extLst>
      <p:ext uri="{BB962C8B-B14F-4D97-AF65-F5344CB8AC3E}">
        <p14:creationId xmlns:p14="http://schemas.microsoft.com/office/powerpoint/2010/main" val="2630903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250520"/>
            <a:ext cx="9144000" cy="1908215"/>
          </a:xfrm>
          <a:prstGeom prst="rect">
            <a:avLst/>
          </a:prstGeom>
        </p:spPr>
        <p:txBody>
          <a:bodyPr wrap="square">
            <a:spAutoFit/>
          </a:bodyPr>
          <a:lstStyle/>
          <a:p>
            <a:pPr algn="ctr"/>
            <a:r>
              <a:rPr lang="en-US" sz="3200" dirty="0">
                <a:latin typeface="Papyrus"/>
                <a:cs typeface="Papyrus"/>
              </a:rPr>
              <a:t>Read in some data – do some processing</a:t>
            </a:r>
          </a:p>
          <a:p>
            <a:pPr algn="ctr"/>
            <a:endParaRPr lang="en-US" sz="3200" dirty="0">
              <a:solidFill>
                <a:srgbClr val="FF6600"/>
              </a:solidFill>
              <a:latin typeface="Papyrus"/>
              <a:cs typeface="Papyrus"/>
            </a:endParaRPr>
          </a:p>
          <a:p>
            <a:r>
              <a:rPr lang="it-IT" dirty="0">
                <a:solidFill>
                  <a:srgbClr val="FF6600"/>
                </a:solidFill>
                <a:latin typeface="Courier"/>
                <a:cs typeface="Courier"/>
              </a:rPr>
              <a:t>SAC&gt;</a:t>
            </a:r>
            <a:r>
              <a:rPr lang="it-IT" dirty="0">
                <a:latin typeface="Courier"/>
                <a:cs typeface="Courier"/>
              </a:rPr>
              <a:t> </a:t>
            </a:r>
            <a:r>
              <a:rPr lang="it-IT" dirty="0" err="1">
                <a:latin typeface="Courier"/>
                <a:cs typeface="Courier"/>
              </a:rPr>
              <a:t>read</a:t>
            </a:r>
            <a:r>
              <a:rPr lang="it-IT" dirty="0">
                <a:latin typeface="Courier"/>
                <a:cs typeface="Courier"/>
              </a:rPr>
              <a:t> ./</a:t>
            </a:r>
            <a:r>
              <a:rPr lang="it-IT" dirty="0" err="1">
                <a:latin typeface="Courier"/>
                <a:cs typeface="Courier"/>
              </a:rPr>
              <a:t>ccm_solomon</a:t>
            </a:r>
            <a:r>
              <a:rPr lang="it-IT" dirty="0">
                <a:latin typeface="Courier"/>
                <a:cs typeface="Courier"/>
              </a:rPr>
              <a:t>*</a:t>
            </a:r>
            <a:r>
              <a:rPr lang="it-IT" dirty="0" err="1">
                <a:latin typeface="Courier"/>
                <a:cs typeface="Courier"/>
              </a:rPr>
              <a:t>bh</a:t>
            </a:r>
            <a:r>
              <a:rPr lang="it-IT" dirty="0">
                <a:latin typeface="Courier"/>
                <a:cs typeface="Courier"/>
              </a:rPr>
              <a:t>?</a:t>
            </a:r>
          </a:p>
          <a:p>
            <a:r>
              <a:rPr lang="en-US" dirty="0">
                <a:solidFill>
                  <a:srgbClr val="0000FF"/>
                </a:solidFill>
                <a:latin typeface="Courier"/>
                <a:cs typeface="Courier"/>
              </a:rPr>
              <a:t>…</a:t>
            </a:r>
            <a:endParaRPr lang="it-IT" dirty="0">
              <a:solidFill>
                <a:srgbClr val="0000FF"/>
              </a:solidFill>
              <a:latin typeface="Courier"/>
              <a:cs typeface="Courier"/>
            </a:endParaRPr>
          </a:p>
          <a:p>
            <a:r>
              <a:rPr lang="it-IT" dirty="0">
                <a:solidFill>
                  <a:srgbClr val="FF6600"/>
                </a:solidFill>
                <a:latin typeface="Courier"/>
                <a:cs typeface="Courier"/>
              </a:rPr>
              <a:t>SAC&gt;</a:t>
            </a:r>
            <a:r>
              <a:rPr lang="it-IT" dirty="0">
                <a:latin typeface="Courier"/>
                <a:cs typeface="Courier"/>
              </a:rPr>
              <a:t> p1</a:t>
            </a:r>
          </a:p>
        </p:txBody>
      </p:sp>
      <p:pic>
        <p:nvPicPr>
          <p:cNvPr id="5" name="Picture 4"/>
          <p:cNvPicPr>
            <a:picLocks noChangeAspect="1"/>
          </p:cNvPicPr>
          <p:nvPr/>
        </p:nvPicPr>
        <p:blipFill>
          <a:blip r:embed="rId3"/>
          <a:stretch>
            <a:fillRect/>
          </a:stretch>
        </p:blipFill>
        <p:spPr>
          <a:xfrm>
            <a:off x="0" y="2362200"/>
            <a:ext cx="9144000" cy="3917879"/>
          </a:xfrm>
          <a:prstGeom prst="rect">
            <a:avLst/>
          </a:prstGeom>
        </p:spPr>
      </p:pic>
    </p:spTree>
    <p:extLst>
      <p:ext uri="{BB962C8B-B14F-4D97-AF65-F5344CB8AC3E}">
        <p14:creationId xmlns:p14="http://schemas.microsoft.com/office/powerpoint/2010/main" val="3293951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1216"/>
          </a:xfrm>
          <a:prstGeom prst="rect">
            <a:avLst/>
          </a:prstGeom>
        </p:spPr>
        <p:txBody>
          <a:bodyPr wrap="square">
            <a:spAutoFit/>
          </a:bodyPr>
          <a:lstStyle/>
          <a:p>
            <a:pPr algn="ctr"/>
            <a:r>
              <a:rPr lang="en-US" sz="3200" dirty="0">
                <a:latin typeface="Papyrus"/>
                <a:cs typeface="Papyrus"/>
              </a:rPr>
              <a:t>Low pass filter it</a:t>
            </a:r>
          </a:p>
          <a:p>
            <a:pPr algn="ctr"/>
            <a:endParaRPr lang="en-US" sz="3200" dirty="0">
              <a:solidFill>
                <a:srgbClr val="FF6600"/>
              </a:solidFill>
              <a:latin typeface="Papyrus"/>
              <a:cs typeface="Papyrus"/>
            </a:endParaRPr>
          </a:p>
          <a:p>
            <a:r>
              <a:rPr lang="it-IT" dirty="0">
                <a:solidFill>
                  <a:srgbClr val="FF6600"/>
                </a:solidFill>
                <a:latin typeface="Courier"/>
                <a:cs typeface="Courier"/>
              </a:rPr>
              <a:t>SAC&gt;</a:t>
            </a:r>
            <a:r>
              <a:rPr lang="it-IT" dirty="0">
                <a:latin typeface="Courier"/>
                <a:cs typeface="Courier"/>
              </a:rPr>
              <a:t> </a:t>
            </a:r>
            <a:r>
              <a:rPr lang="pl-PL" dirty="0" err="1">
                <a:latin typeface="Courier"/>
                <a:cs typeface="Courier"/>
              </a:rPr>
              <a:t>lp</a:t>
            </a:r>
            <a:r>
              <a:rPr lang="pl-PL" dirty="0">
                <a:latin typeface="Courier"/>
                <a:cs typeface="Courier"/>
              </a:rPr>
              <a:t> co .025 </a:t>
            </a:r>
            <a:r>
              <a:rPr lang="pl-PL" dirty="0" err="1">
                <a:latin typeface="Courier"/>
                <a:cs typeface="Courier"/>
              </a:rPr>
              <a:t>npoles</a:t>
            </a:r>
            <a:r>
              <a:rPr lang="pl-PL" dirty="0">
                <a:latin typeface="Courier"/>
                <a:cs typeface="Courier"/>
              </a:rPr>
              <a:t> 4 </a:t>
            </a:r>
            <a:r>
              <a:rPr lang="pl-PL" dirty="0" err="1">
                <a:latin typeface="Courier"/>
                <a:cs typeface="Courier"/>
              </a:rPr>
              <a:t>passes</a:t>
            </a:r>
            <a:r>
              <a:rPr lang="pl-PL" dirty="0">
                <a:latin typeface="Courier"/>
                <a:cs typeface="Courier"/>
              </a:rPr>
              <a:t> 2</a:t>
            </a:r>
            <a:endParaRPr lang="it-IT" dirty="0">
              <a:solidFill>
                <a:srgbClr val="0000FF"/>
              </a:solidFill>
              <a:latin typeface="Courier"/>
              <a:cs typeface="Courier"/>
            </a:endParaRPr>
          </a:p>
          <a:p>
            <a:r>
              <a:rPr lang="it-IT" dirty="0">
                <a:solidFill>
                  <a:srgbClr val="FF6600"/>
                </a:solidFill>
                <a:latin typeface="Courier"/>
                <a:cs typeface="Courier"/>
              </a:rPr>
              <a:t>SAC&gt;</a:t>
            </a:r>
            <a:r>
              <a:rPr lang="it-IT" dirty="0">
                <a:latin typeface="Courier"/>
                <a:cs typeface="Courier"/>
              </a:rPr>
              <a:t> p1</a:t>
            </a:r>
          </a:p>
        </p:txBody>
      </p:sp>
      <p:pic>
        <p:nvPicPr>
          <p:cNvPr id="3" name="Picture 2"/>
          <p:cNvPicPr>
            <a:picLocks noChangeAspect="1"/>
          </p:cNvPicPr>
          <p:nvPr/>
        </p:nvPicPr>
        <p:blipFill>
          <a:blip r:embed="rId3"/>
          <a:stretch>
            <a:fillRect/>
          </a:stretch>
        </p:blipFill>
        <p:spPr>
          <a:xfrm>
            <a:off x="0" y="2639239"/>
            <a:ext cx="9144000" cy="3913961"/>
          </a:xfrm>
          <a:prstGeom prst="rect">
            <a:avLst/>
          </a:prstGeom>
        </p:spPr>
      </p:pic>
    </p:spTree>
    <p:extLst>
      <p:ext uri="{BB962C8B-B14F-4D97-AF65-F5344CB8AC3E}">
        <p14:creationId xmlns:p14="http://schemas.microsoft.com/office/powerpoint/2010/main" val="2728228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908215"/>
          </a:xfrm>
          <a:prstGeom prst="rect">
            <a:avLst/>
          </a:prstGeom>
        </p:spPr>
        <p:txBody>
          <a:bodyPr wrap="square">
            <a:spAutoFit/>
          </a:bodyPr>
          <a:lstStyle/>
          <a:p>
            <a:pPr algn="ctr"/>
            <a:r>
              <a:rPr lang="en-US" sz="3200" dirty="0">
                <a:latin typeface="Papyrus"/>
                <a:cs typeface="Papyrus"/>
              </a:rPr>
              <a:t>High pass filter it</a:t>
            </a:r>
          </a:p>
          <a:p>
            <a:pPr algn="ctr"/>
            <a:endParaRPr lang="en-US" sz="3200" dirty="0">
              <a:solidFill>
                <a:srgbClr val="FF6600"/>
              </a:solidFill>
              <a:latin typeface="Papyrus"/>
              <a:cs typeface="Papyrus"/>
            </a:endParaRPr>
          </a:p>
          <a:p>
            <a:r>
              <a:rPr lang="it-IT" dirty="0">
                <a:solidFill>
                  <a:srgbClr val="FF6600"/>
                </a:solidFill>
                <a:latin typeface="Courier"/>
                <a:cs typeface="Courier"/>
              </a:rPr>
              <a:t>SAC&gt;</a:t>
            </a:r>
            <a:r>
              <a:rPr lang="it-IT" dirty="0">
                <a:latin typeface="Courier"/>
                <a:cs typeface="Courier"/>
              </a:rPr>
              <a:t> </a:t>
            </a:r>
            <a:r>
              <a:rPr lang="it-IT" dirty="0" err="1">
                <a:latin typeface="Courier"/>
                <a:cs typeface="Courier"/>
              </a:rPr>
              <a:t>r</a:t>
            </a:r>
            <a:endParaRPr lang="en-US" sz="3200" dirty="0">
              <a:solidFill>
                <a:srgbClr val="FF6600"/>
              </a:solidFill>
              <a:latin typeface="Papyrus"/>
              <a:cs typeface="Papyrus"/>
            </a:endParaRPr>
          </a:p>
          <a:p>
            <a:r>
              <a:rPr lang="it-IT" dirty="0">
                <a:solidFill>
                  <a:srgbClr val="FF6600"/>
                </a:solidFill>
                <a:latin typeface="Courier"/>
                <a:cs typeface="Courier"/>
              </a:rPr>
              <a:t>SAC&gt;</a:t>
            </a:r>
            <a:r>
              <a:rPr lang="it-IT" dirty="0">
                <a:latin typeface="Courier"/>
                <a:cs typeface="Courier"/>
              </a:rPr>
              <a:t> </a:t>
            </a:r>
            <a:r>
              <a:rPr lang="pl-PL" dirty="0" err="1">
                <a:latin typeface="Courier"/>
                <a:cs typeface="Courier"/>
              </a:rPr>
              <a:t>hp</a:t>
            </a:r>
            <a:r>
              <a:rPr lang="pl-PL" dirty="0">
                <a:latin typeface="Courier"/>
                <a:cs typeface="Courier"/>
              </a:rPr>
              <a:t> co 1 </a:t>
            </a:r>
            <a:r>
              <a:rPr lang="pl-PL" dirty="0" err="1">
                <a:latin typeface="Courier"/>
                <a:cs typeface="Courier"/>
              </a:rPr>
              <a:t>npoles</a:t>
            </a:r>
            <a:r>
              <a:rPr lang="pl-PL" dirty="0">
                <a:latin typeface="Courier"/>
                <a:cs typeface="Courier"/>
              </a:rPr>
              <a:t> 4</a:t>
            </a:r>
            <a:endParaRPr lang="it-IT" dirty="0">
              <a:solidFill>
                <a:srgbClr val="0000FF"/>
              </a:solidFill>
              <a:latin typeface="Courier"/>
              <a:cs typeface="Courier"/>
            </a:endParaRPr>
          </a:p>
          <a:p>
            <a:r>
              <a:rPr lang="it-IT" dirty="0">
                <a:solidFill>
                  <a:srgbClr val="FF6600"/>
                </a:solidFill>
                <a:latin typeface="Courier"/>
                <a:cs typeface="Courier"/>
              </a:rPr>
              <a:t>SAC&gt;</a:t>
            </a:r>
            <a:r>
              <a:rPr lang="it-IT" dirty="0">
                <a:latin typeface="Courier"/>
                <a:cs typeface="Courier"/>
              </a:rPr>
              <a:t> p1</a:t>
            </a:r>
          </a:p>
        </p:txBody>
      </p:sp>
      <p:pic>
        <p:nvPicPr>
          <p:cNvPr id="5" name="Picture 4"/>
          <p:cNvPicPr>
            <a:picLocks noChangeAspect="1"/>
          </p:cNvPicPr>
          <p:nvPr/>
        </p:nvPicPr>
        <p:blipFill>
          <a:blip r:embed="rId3"/>
          <a:stretch>
            <a:fillRect/>
          </a:stretch>
        </p:blipFill>
        <p:spPr>
          <a:xfrm>
            <a:off x="0" y="2546195"/>
            <a:ext cx="9144000" cy="3930805"/>
          </a:xfrm>
          <a:prstGeom prst="rect">
            <a:avLst/>
          </a:prstGeom>
        </p:spPr>
      </p:pic>
    </p:spTree>
    <p:extLst>
      <p:ext uri="{BB962C8B-B14F-4D97-AF65-F5344CB8AC3E}">
        <p14:creationId xmlns:p14="http://schemas.microsoft.com/office/powerpoint/2010/main" val="1484368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969770"/>
          </a:xfrm>
          <a:prstGeom prst="rect">
            <a:avLst/>
          </a:prstGeom>
        </p:spPr>
        <p:txBody>
          <a:bodyPr wrap="square">
            <a:spAutoFit/>
          </a:bodyPr>
          <a:lstStyle/>
          <a:p>
            <a:pPr algn="ctr"/>
            <a:r>
              <a:rPr lang="en-US" sz="3200" dirty="0">
                <a:latin typeface="Papyrus"/>
                <a:cs typeface="Papyrus"/>
              </a:rPr>
              <a:t>Spectral analysis – Fourier transform</a:t>
            </a:r>
            <a:endParaRPr lang="en-US" sz="3200" dirty="0">
              <a:solidFill>
                <a:srgbClr val="FF6600"/>
              </a:solidFill>
              <a:latin typeface="Papyrus"/>
              <a:cs typeface="Papyrus"/>
            </a:endParaRPr>
          </a:p>
          <a:p>
            <a:r>
              <a:rPr lang="it-IT" dirty="0">
                <a:solidFill>
                  <a:srgbClr val="FF6600"/>
                </a:solidFill>
                <a:latin typeface="Courier"/>
                <a:cs typeface="Courier"/>
              </a:rPr>
              <a:t>SAC&gt;</a:t>
            </a:r>
            <a:r>
              <a:rPr lang="it-IT" dirty="0">
                <a:latin typeface="Courier"/>
                <a:cs typeface="Courier"/>
              </a:rPr>
              <a:t> </a:t>
            </a:r>
            <a:r>
              <a:rPr lang="en-US" dirty="0">
                <a:latin typeface="Courier"/>
                <a:cs typeface="Courier"/>
              </a:rPr>
              <a:t>read </a:t>
            </a:r>
            <a:r>
              <a:rPr lang="en-US" dirty="0" err="1">
                <a:latin typeface="Courier"/>
                <a:cs typeface="Courier"/>
              </a:rPr>
              <a:t>ccm_solomon</a:t>
            </a:r>
            <a:r>
              <a:rPr lang="en-US" dirty="0">
                <a:latin typeface="Courier"/>
                <a:cs typeface="Courier"/>
              </a:rPr>
              <a:t>_*z</a:t>
            </a:r>
          </a:p>
          <a:p>
            <a:r>
              <a:rPr lang="it-IT" dirty="0">
                <a:solidFill>
                  <a:srgbClr val="FF6600"/>
                </a:solidFill>
                <a:latin typeface="Courier"/>
                <a:cs typeface="Courier"/>
              </a:rPr>
              <a:t>SAC&gt;</a:t>
            </a:r>
            <a:r>
              <a:rPr lang="it-IT" dirty="0">
                <a:latin typeface="Courier"/>
                <a:cs typeface="Courier"/>
              </a:rPr>
              <a:t> </a:t>
            </a:r>
            <a:r>
              <a:rPr lang="en-US" dirty="0" err="1">
                <a:latin typeface="Courier"/>
                <a:cs typeface="Courier"/>
              </a:rPr>
              <a:t>fft</a:t>
            </a:r>
            <a:endParaRPr lang="it-IT" dirty="0">
              <a:solidFill>
                <a:srgbClr val="0000FF"/>
              </a:solidFill>
              <a:latin typeface="Courier"/>
              <a:cs typeface="Courier"/>
            </a:endParaRPr>
          </a:p>
          <a:p>
            <a:r>
              <a:rPr lang="it-IT" dirty="0">
                <a:solidFill>
                  <a:srgbClr val="FF6600"/>
                </a:solidFill>
                <a:latin typeface="Courier"/>
                <a:cs typeface="Courier"/>
              </a:rPr>
              <a:t>SAC&gt;</a:t>
            </a:r>
            <a:r>
              <a:rPr lang="it-IT" dirty="0">
                <a:latin typeface="Courier"/>
                <a:cs typeface="Courier"/>
              </a:rPr>
              <a:t> </a:t>
            </a:r>
            <a:r>
              <a:rPr lang="it-IT" dirty="0" err="1">
                <a:latin typeface="Courier"/>
                <a:cs typeface="Courier"/>
              </a:rPr>
              <a:t>psp</a:t>
            </a:r>
            <a:endParaRPr lang="it-IT" dirty="0">
              <a:latin typeface="Courier"/>
              <a:cs typeface="Courier"/>
            </a:endParaRPr>
          </a:p>
          <a:p>
            <a:r>
              <a:rPr lang="fr-FR" dirty="0" err="1">
                <a:solidFill>
                  <a:srgbClr val="0000FF"/>
                </a:solidFill>
                <a:latin typeface="Courier"/>
                <a:cs typeface="Courier"/>
              </a:rPr>
              <a:t>Waiting</a:t>
            </a:r>
            <a:endParaRPr lang="fr-FR" dirty="0">
              <a:solidFill>
                <a:srgbClr val="0000FF"/>
              </a:solidFill>
              <a:latin typeface="Courier"/>
              <a:cs typeface="Courier"/>
            </a:endParaRPr>
          </a:p>
          <a:p>
            <a:r>
              <a:rPr lang="fr-FR" dirty="0">
                <a:solidFill>
                  <a:srgbClr val="FF6600"/>
                </a:solidFill>
                <a:latin typeface="Courier"/>
                <a:cs typeface="Courier"/>
              </a:rPr>
              <a:t>SAC&gt;</a:t>
            </a:r>
            <a:r>
              <a:rPr lang="fr-FR" dirty="0">
                <a:latin typeface="Courier"/>
                <a:cs typeface="Courier"/>
              </a:rPr>
              <a:t>  </a:t>
            </a:r>
            <a:endParaRPr lang="it-IT" dirty="0">
              <a:latin typeface="Courier"/>
              <a:cs typeface="Courier"/>
            </a:endParaRPr>
          </a:p>
        </p:txBody>
      </p:sp>
      <p:pic>
        <p:nvPicPr>
          <p:cNvPr id="4" name="Picture 3"/>
          <p:cNvPicPr>
            <a:picLocks noChangeAspect="1"/>
          </p:cNvPicPr>
          <p:nvPr/>
        </p:nvPicPr>
        <p:blipFill>
          <a:blip r:embed="rId3"/>
          <a:stretch>
            <a:fillRect/>
          </a:stretch>
        </p:blipFill>
        <p:spPr>
          <a:xfrm>
            <a:off x="0" y="2773235"/>
            <a:ext cx="9144000" cy="4084765"/>
          </a:xfrm>
          <a:prstGeom prst="rect">
            <a:avLst/>
          </a:prstGeom>
        </p:spPr>
      </p:pic>
      <p:pic>
        <p:nvPicPr>
          <p:cNvPr id="6" name="Picture 5"/>
          <p:cNvPicPr>
            <a:picLocks noChangeAspect="1"/>
          </p:cNvPicPr>
          <p:nvPr/>
        </p:nvPicPr>
        <p:blipFill>
          <a:blip r:embed="rId4"/>
          <a:stretch>
            <a:fillRect/>
          </a:stretch>
        </p:blipFill>
        <p:spPr>
          <a:xfrm>
            <a:off x="762000" y="4191000"/>
            <a:ext cx="4490263" cy="1981200"/>
          </a:xfrm>
          <a:prstGeom prst="rect">
            <a:avLst/>
          </a:prstGeom>
        </p:spPr>
      </p:pic>
      <p:pic>
        <p:nvPicPr>
          <p:cNvPr id="8" name="Picture 7"/>
          <p:cNvPicPr>
            <a:picLocks noChangeAspect="1"/>
          </p:cNvPicPr>
          <p:nvPr/>
        </p:nvPicPr>
        <p:blipFill>
          <a:blip r:embed="rId5"/>
          <a:stretch>
            <a:fillRect/>
          </a:stretch>
        </p:blipFill>
        <p:spPr>
          <a:xfrm>
            <a:off x="3810000" y="528590"/>
            <a:ext cx="5090877" cy="2214610"/>
          </a:xfrm>
          <a:prstGeom prst="rect">
            <a:avLst/>
          </a:prstGeom>
        </p:spPr>
      </p:pic>
    </p:spTree>
    <p:extLst>
      <p:ext uri="{BB962C8B-B14F-4D97-AF65-F5344CB8AC3E}">
        <p14:creationId xmlns:p14="http://schemas.microsoft.com/office/powerpoint/2010/main" val="1648681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2600" y="444347"/>
            <a:ext cx="7408334" cy="3213253"/>
          </a:xfrm>
          <a:prstGeom prst="rect">
            <a:avLst/>
          </a:prstGeom>
        </p:spPr>
      </p:pic>
      <p:pic>
        <p:nvPicPr>
          <p:cNvPr id="5" name="Picture 4"/>
          <p:cNvPicPr>
            <a:picLocks noChangeAspect="1"/>
          </p:cNvPicPr>
          <p:nvPr/>
        </p:nvPicPr>
        <p:blipFill>
          <a:blip r:embed="rId4"/>
          <a:stretch>
            <a:fillRect/>
          </a:stretch>
        </p:blipFill>
        <p:spPr>
          <a:xfrm>
            <a:off x="1752600" y="3640961"/>
            <a:ext cx="7391400" cy="3217040"/>
          </a:xfrm>
          <a:prstGeom prst="rect">
            <a:avLst/>
          </a:prstGeom>
        </p:spPr>
      </p:pic>
      <p:sp>
        <p:nvSpPr>
          <p:cNvPr id="6" name="Rectangle 5"/>
          <p:cNvSpPr/>
          <p:nvPr/>
        </p:nvSpPr>
        <p:spPr>
          <a:xfrm>
            <a:off x="0" y="0"/>
            <a:ext cx="9144000" cy="7232750"/>
          </a:xfrm>
          <a:prstGeom prst="rect">
            <a:avLst/>
          </a:prstGeom>
        </p:spPr>
        <p:txBody>
          <a:bodyPr wrap="square">
            <a:spAutoFit/>
          </a:bodyPr>
          <a:lstStyle/>
          <a:p>
            <a:pPr algn="ctr"/>
            <a:r>
              <a:rPr lang="en-US" sz="3200" dirty="0">
                <a:latin typeface="Courier"/>
                <a:cs typeface="Courier"/>
              </a:rPr>
              <a:t>Rotate seismograms</a:t>
            </a:r>
            <a:endParaRPr lang="en-US" sz="3200" dirty="0">
              <a:solidFill>
                <a:srgbClr val="FF6600"/>
              </a:solidFill>
              <a:latin typeface="Courier"/>
              <a:cs typeface="Courier"/>
            </a:endParaRPr>
          </a:p>
          <a:p>
            <a:r>
              <a:rPr lang="en-US" dirty="0">
                <a:solidFill>
                  <a:srgbClr val="FF6600"/>
                </a:solidFill>
                <a:latin typeface="Courier"/>
                <a:cs typeface="Courier"/>
              </a:rPr>
              <a:t>SAC&gt; </a:t>
            </a:r>
            <a:r>
              <a:rPr lang="en-US" dirty="0">
                <a:latin typeface="Courier"/>
                <a:cs typeface="Courier"/>
              </a:rPr>
              <a:t>read *TUL1*SAC</a:t>
            </a:r>
          </a:p>
          <a:p>
            <a:r>
              <a:rPr lang="en-US" dirty="0">
                <a:solidFill>
                  <a:srgbClr val="0000FF"/>
                </a:solidFill>
                <a:latin typeface="Courier"/>
                <a:cs typeface="Courier"/>
              </a:rPr>
              <a:t>2010.058.06.42.30.9750.TA.TUL1..BHN.R.SAC … </a:t>
            </a:r>
          </a:p>
          <a:p>
            <a:r>
              <a:rPr lang="en-US" dirty="0">
                <a:solidFill>
                  <a:srgbClr val="FF6600"/>
                </a:solidFill>
                <a:latin typeface="Courier"/>
                <a:cs typeface="Courier"/>
              </a:rPr>
              <a:t>SAC&gt;</a:t>
            </a:r>
            <a:r>
              <a:rPr lang="en-US" dirty="0">
                <a:solidFill>
                  <a:srgbClr val="0000FF"/>
                </a:solidFill>
                <a:latin typeface="Courier"/>
                <a:cs typeface="Courier"/>
              </a:rPr>
              <a:t> </a:t>
            </a:r>
            <a:r>
              <a:rPr lang="en-US" dirty="0">
                <a:latin typeface="Courier"/>
                <a:cs typeface="Courier"/>
              </a:rPr>
              <a:t>p1</a:t>
            </a:r>
          </a:p>
          <a:p>
            <a:r>
              <a:rPr lang="en-US" dirty="0">
                <a:solidFill>
                  <a:srgbClr val="FF6600"/>
                </a:solidFill>
                <a:latin typeface="Courier"/>
                <a:cs typeface="Courier"/>
              </a:rPr>
              <a:t>SAC&gt; </a:t>
            </a:r>
            <a:r>
              <a:rPr lang="en-US" dirty="0">
                <a:latin typeface="Courier"/>
                <a:cs typeface="Courier"/>
              </a:rPr>
              <a:t>synch</a:t>
            </a:r>
          </a:p>
          <a:p>
            <a:r>
              <a:rPr lang="en-US" dirty="0">
                <a:solidFill>
                  <a:srgbClr val="FF6600"/>
                </a:solidFill>
                <a:latin typeface="Courier"/>
                <a:cs typeface="Courier"/>
              </a:rPr>
              <a:t>SAC&gt; </a:t>
            </a:r>
            <a:r>
              <a:rPr lang="en-US" dirty="0">
                <a:latin typeface="Courier"/>
                <a:cs typeface="Courier"/>
              </a:rPr>
              <a:t>w TUL1.BHN TUL1.BHE TUL1.BHZ</a:t>
            </a:r>
          </a:p>
          <a:p>
            <a:r>
              <a:rPr lang="en-US" dirty="0">
                <a:solidFill>
                  <a:srgbClr val="FF6600"/>
                </a:solidFill>
                <a:latin typeface="Courier"/>
                <a:cs typeface="Courier"/>
              </a:rPr>
              <a:t>SAC&gt; </a:t>
            </a:r>
            <a:r>
              <a:rPr lang="en-US" dirty="0">
                <a:latin typeface="Courier"/>
                <a:cs typeface="Courier"/>
              </a:rPr>
              <a:t>cut 0 1800</a:t>
            </a:r>
          </a:p>
          <a:p>
            <a:r>
              <a:rPr lang="en-US" dirty="0">
                <a:solidFill>
                  <a:srgbClr val="FF6600"/>
                </a:solidFill>
                <a:latin typeface="Courier"/>
                <a:cs typeface="Courier"/>
              </a:rPr>
              <a:t>SAC&gt; </a:t>
            </a:r>
            <a:r>
              <a:rPr lang="en-US" dirty="0">
                <a:latin typeface="Courier"/>
                <a:cs typeface="Courier"/>
              </a:rPr>
              <a:t>r TUL1.BHN TUL1.BHE</a:t>
            </a:r>
          </a:p>
          <a:p>
            <a:r>
              <a:rPr lang="en-US" dirty="0">
                <a:solidFill>
                  <a:srgbClr val="FF6600"/>
                </a:solidFill>
                <a:latin typeface="Courier"/>
                <a:cs typeface="Courier"/>
              </a:rPr>
              <a:t>SAC&gt; </a:t>
            </a:r>
            <a:r>
              <a:rPr lang="en-US" dirty="0">
                <a:latin typeface="Courier"/>
                <a:cs typeface="Courier"/>
              </a:rPr>
              <a:t>rotate</a:t>
            </a:r>
          </a:p>
          <a:p>
            <a:r>
              <a:rPr lang="de-DE" dirty="0">
                <a:solidFill>
                  <a:srgbClr val="FF6600"/>
                </a:solidFill>
                <a:latin typeface="Courier"/>
                <a:cs typeface="Courier"/>
              </a:rPr>
              <a:t>SAC&gt;</a:t>
            </a:r>
            <a:r>
              <a:rPr lang="de-DE" dirty="0">
                <a:latin typeface="Courier"/>
                <a:cs typeface="Courier"/>
              </a:rPr>
              <a:t> </a:t>
            </a:r>
            <a:r>
              <a:rPr lang="de-DE" dirty="0" err="1">
                <a:latin typeface="Courier"/>
                <a:cs typeface="Courier"/>
              </a:rPr>
              <a:t>lh</a:t>
            </a:r>
            <a:endParaRPr lang="de-DE" dirty="0">
              <a:latin typeface="Courier"/>
              <a:cs typeface="Courier"/>
            </a:endParaRPr>
          </a:p>
          <a:p>
            <a:r>
              <a:rPr lang="de-DE" dirty="0">
                <a:latin typeface="Courier"/>
                <a:cs typeface="Courier"/>
              </a:rPr>
              <a:t>  </a:t>
            </a:r>
            <a:r>
              <a:rPr lang="de-DE" dirty="0">
                <a:solidFill>
                  <a:srgbClr val="0000FF"/>
                </a:solidFill>
                <a:latin typeface="Courier"/>
                <a:cs typeface="Courier"/>
              </a:rPr>
              <a:t>FILE: TUL1.BHE - 1</a:t>
            </a:r>
          </a:p>
          <a:p>
            <a:r>
              <a:rPr lang="de-DE" dirty="0">
                <a:solidFill>
                  <a:srgbClr val="0000FF"/>
                </a:solidFill>
                <a:latin typeface="Courier"/>
                <a:cs typeface="Courier"/>
              </a:rPr>
              <a:t> --------------</a:t>
            </a:r>
          </a:p>
          <a:p>
            <a:r>
              <a:rPr lang="de-DE" dirty="0">
                <a:solidFill>
                  <a:srgbClr val="0000FF"/>
                </a:solidFill>
                <a:latin typeface="Courier"/>
                <a:cs typeface="Courier"/>
              </a:rPr>
              <a:t>...</a:t>
            </a:r>
          </a:p>
          <a:p>
            <a:r>
              <a:rPr lang="de-DE" dirty="0">
                <a:solidFill>
                  <a:srgbClr val="0000FF"/>
                </a:solidFill>
                <a:latin typeface="Courier"/>
                <a:cs typeface="Courier"/>
              </a:rPr>
              <a:t>		 STLA = 3.591040e+01</a:t>
            </a:r>
          </a:p>
          <a:p>
            <a:r>
              <a:rPr lang="de-DE" dirty="0">
                <a:solidFill>
                  <a:srgbClr val="0000FF"/>
                </a:solidFill>
                <a:latin typeface="Courier"/>
                <a:cs typeface="Courier"/>
              </a:rPr>
              <a:t>        STLO = -9.579190e+01</a:t>
            </a:r>
          </a:p>
          <a:p>
            <a:r>
              <a:rPr lang="de-DE" dirty="0">
                <a:solidFill>
                  <a:srgbClr val="0000FF"/>
                </a:solidFill>
                <a:latin typeface="Courier"/>
                <a:cs typeface="Courier"/>
              </a:rPr>
              <a:t>        STEL = 2.560000e+02</a:t>
            </a:r>
          </a:p>
          <a:p>
            <a:r>
              <a:rPr lang="de-DE" dirty="0">
                <a:solidFill>
                  <a:srgbClr val="0000FF"/>
                </a:solidFill>
                <a:latin typeface="Courier"/>
                <a:cs typeface="Courier"/>
              </a:rPr>
              <a:t>        STDP = 0.000000e+00</a:t>
            </a:r>
          </a:p>
          <a:p>
            <a:r>
              <a:rPr lang="de-DE" dirty="0">
                <a:solidFill>
                  <a:srgbClr val="0000FF"/>
                </a:solidFill>
                <a:latin typeface="Courier"/>
                <a:cs typeface="Courier"/>
              </a:rPr>
              <a:t>        EVLA = -3.612200e+01</a:t>
            </a:r>
          </a:p>
          <a:p>
            <a:r>
              <a:rPr lang="de-DE" dirty="0">
                <a:solidFill>
                  <a:srgbClr val="0000FF"/>
                </a:solidFill>
                <a:latin typeface="Courier"/>
                <a:cs typeface="Courier"/>
              </a:rPr>
              <a:t>        EVLO = -7.289800e+01</a:t>
            </a:r>
          </a:p>
          <a:p>
            <a:r>
              <a:rPr lang="de-DE" dirty="0">
                <a:solidFill>
                  <a:srgbClr val="0000FF"/>
                </a:solidFill>
                <a:latin typeface="Courier"/>
                <a:cs typeface="Courier"/>
              </a:rPr>
              <a:t>        EVDP = 2.290000e+04</a:t>
            </a:r>
          </a:p>
          <a:p>
            <a:r>
              <a:rPr lang="de-DE" dirty="0">
                <a:solidFill>
                  <a:srgbClr val="0000FF"/>
                </a:solidFill>
                <a:latin typeface="Courier"/>
                <a:cs typeface="Courier"/>
              </a:rPr>
              <a:t>		 DIST = 8.319518e+03</a:t>
            </a:r>
          </a:p>
          <a:p>
            <a:r>
              <a:rPr lang="de-DE" dirty="0">
                <a:solidFill>
                  <a:srgbClr val="0000FF"/>
                </a:solidFill>
                <a:latin typeface="Courier"/>
                <a:cs typeface="Courier"/>
              </a:rPr>
              <a:t>          AZ = 3.408942e+02</a:t>
            </a:r>
          </a:p>
          <a:p>
            <a:r>
              <a:rPr lang="de-DE" dirty="0">
                <a:solidFill>
                  <a:srgbClr val="0000FF"/>
                </a:solidFill>
                <a:latin typeface="Courier"/>
                <a:cs typeface="Courier"/>
              </a:rPr>
              <a:t>         BAZ = 1.609469e+02</a:t>
            </a:r>
          </a:p>
          <a:p>
            <a:r>
              <a:rPr lang="de-DE" dirty="0">
                <a:solidFill>
                  <a:srgbClr val="0000FF"/>
                </a:solidFill>
                <a:latin typeface="Courier"/>
                <a:cs typeface="Courier"/>
              </a:rPr>
              <a:t>       GCARC = 7.476556e+01</a:t>
            </a:r>
          </a:p>
          <a:p>
            <a:r>
              <a:rPr lang="de-DE" dirty="0">
                <a:solidFill>
                  <a:srgbClr val="0000FF"/>
                </a:solidFill>
                <a:latin typeface="Courier"/>
                <a:cs typeface="Courier"/>
              </a:rPr>
              <a:t>...</a:t>
            </a:r>
          </a:p>
        </p:txBody>
      </p:sp>
    </p:spTree>
    <p:extLst>
      <p:ext uri="{BB962C8B-B14F-4D97-AF65-F5344CB8AC3E}">
        <p14:creationId xmlns:p14="http://schemas.microsoft.com/office/powerpoint/2010/main" val="2652631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459266" y="15503"/>
            <a:ext cx="4673162" cy="2062103"/>
          </a:xfrm>
          <a:prstGeom prst="rect">
            <a:avLst/>
          </a:prstGeom>
        </p:spPr>
        <p:txBody>
          <a:bodyPr wrap="square">
            <a:spAutoFit/>
          </a:bodyPr>
          <a:lstStyle/>
          <a:p>
            <a:pPr algn="ctr"/>
            <a:r>
              <a:rPr lang="en-US" sz="3200" dirty="0">
                <a:latin typeface="Papyrus" panose="020B0602040200020303" pitchFamily="34" charset="77"/>
                <a:cs typeface="Courier"/>
              </a:rPr>
              <a:t>Can now see surface waves are separated by their polarization – radial and transverse.</a:t>
            </a:r>
            <a:endParaRPr lang="en-US" sz="3200" dirty="0">
              <a:solidFill>
                <a:srgbClr val="FF6600"/>
              </a:solidFill>
              <a:latin typeface="Papyrus" panose="020B0602040200020303" pitchFamily="34" charset="77"/>
              <a:cs typeface="Courier"/>
            </a:endParaRPr>
          </a:p>
        </p:txBody>
      </p:sp>
      <p:pic>
        <p:nvPicPr>
          <p:cNvPr id="3" name="Picture 2">
            <a:extLst>
              <a:ext uri="{FF2B5EF4-FFF2-40B4-BE49-F238E27FC236}">
                <a16:creationId xmlns:a16="http://schemas.microsoft.com/office/drawing/2014/main" id="{FB3ABFA1-01C6-3B43-909D-6F62FB56EB78}"/>
              </a:ext>
            </a:extLst>
          </p:cNvPr>
          <p:cNvPicPr>
            <a:picLocks noChangeAspect="1"/>
          </p:cNvPicPr>
          <p:nvPr/>
        </p:nvPicPr>
        <p:blipFill>
          <a:blip r:embed="rId3"/>
          <a:stretch>
            <a:fillRect/>
          </a:stretch>
        </p:blipFill>
        <p:spPr>
          <a:xfrm>
            <a:off x="2704662" y="2070100"/>
            <a:ext cx="6540500" cy="4787900"/>
          </a:xfrm>
          <a:prstGeom prst="rect">
            <a:avLst/>
          </a:prstGeom>
        </p:spPr>
      </p:pic>
      <p:sp>
        <p:nvSpPr>
          <p:cNvPr id="9" name="TextBox 8">
            <a:extLst>
              <a:ext uri="{FF2B5EF4-FFF2-40B4-BE49-F238E27FC236}">
                <a16:creationId xmlns:a16="http://schemas.microsoft.com/office/drawing/2014/main" id="{E43DFE0B-CD90-304C-8279-61F4AD590D0B}"/>
              </a:ext>
            </a:extLst>
          </p:cNvPr>
          <p:cNvSpPr txBox="1"/>
          <p:nvPr/>
        </p:nvSpPr>
        <p:spPr>
          <a:xfrm>
            <a:off x="2730674" y="1265129"/>
            <a:ext cx="2041742" cy="5323561"/>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F7FAB022-3947-0E40-B2E4-0B0168631B30}"/>
              </a:ext>
            </a:extLst>
          </p:cNvPr>
          <p:cNvSpPr txBox="1"/>
          <p:nvPr/>
        </p:nvSpPr>
        <p:spPr>
          <a:xfrm>
            <a:off x="0" y="62633"/>
            <a:ext cx="4772415" cy="6924973"/>
          </a:xfrm>
          <a:prstGeom prst="rect">
            <a:avLst/>
          </a:prstGeom>
          <a:noFill/>
        </p:spPr>
        <p:txBody>
          <a:bodyPr wrap="square" rtlCol="0">
            <a:spAutoFit/>
          </a:bodyPr>
          <a:lstStyle/>
          <a:p>
            <a:r>
              <a:rPr lang="en-US" b="1" dirty="0">
                <a:latin typeface="Courier" pitchFamily="2" charset="0"/>
              </a:rPr>
              <a:t>SAC&gt; read TUL1.BH[NE]</a:t>
            </a:r>
          </a:p>
          <a:p>
            <a:r>
              <a:rPr lang="en-US" b="1" dirty="0">
                <a:latin typeface="Courier" pitchFamily="2" charset="0"/>
              </a:rPr>
              <a:t>TUL1.BHE TUL1.BHN</a:t>
            </a:r>
          </a:p>
          <a:p>
            <a:r>
              <a:rPr lang="en-US" b="1" dirty="0">
                <a:latin typeface="Courier" pitchFamily="2" charset="0"/>
              </a:rPr>
              <a:t>SAC&gt; rotate</a:t>
            </a:r>
            <a:endParaRPr lang="en-US" sz="3200" b="1" dirty="0">
              <a:latin typeface="Papyrus" panose="020B0602040200020303" pitchFamily="34" charset="77"/>
            </a:endParaRPr>
          </a:p>
          <a:p>
            <a:r>
              <a:rPr lang="en-US" b="1" dirty="0">
                <a:latin typeface="Courier" pitchFamily="2" charset="0"/>
              </a:rPr>
              <a:t>SAC&gt; p1   </a:t>
            </a:r>
            <a:r>
              <a:rPr lang="en-US" sz="3200" b="1" dirty="0">
                <a:latin typeface="Papyrus" panose="020B0602040200020303" pitchFamily="34" charset="77"/>
              </a:rPr>
              <a:t>Plots R,T,Z</a:t>
            </a:r>
          </a:p>
          <a:p>
            <a:r>
              <a:rPr lang="en-US" b="1" dirty="0">
                <a:solidFill>
                  <a:schemeClr val="bg1">
                    <a:lumMod val="50000"/>
                  </a:schemeClr>
                </a:solidFill>
                <a:latin typeface="Courier" pitchFamily="2" charset="0"/>
              </a:rPr>
              <a:t>SAC&gt; write TUL1.BHR TUL1.BHT</a:t>
            </a:r>
          </a:p>
          <a:p>
            <a:r>
              <a:rPr lang="en-US" b="1" dirty="0">
                <a:solidFill>
                  <a:schemeClr val="bg1">
                    <a:lumMod val="50000"/>
                  </a:schemeClr>
                </a:solidFill>
                <a:latin typeface="Courier" pitchFamily="2" charset="0"/>
              </a:rPr>
              <a:t>SAC&gt; read TUL1.BH[TR]</a:t>
            </a:r>
          </a:p>
          <a:p>
            <a:r>
              <a:rPr lang="en-US" b="1" dirty="0">
                <a:solidFill>
                  <a:schemeClr val="bg1">
                    <a:lumMod val="50000"/>
                  </a:schemeClr>
                </a:solidFill>
                <a:latin typeface="Courier" pitchFamily="2" charset="0"/>
              </a:rPr>
              <a:t>TUL1.BHR TUL1.BHT</a:t>
            </a:r>
          </a:p>
          <a:p>
            <a:r>
              <a:rPr lang="en-US" b="1" dirty="0">
                <a:solidFill>
                  <a:schemeClr val="bg1">
                    <a:lumMod val="50000"/>
                  </a:schemeClr>
                </a:solidFill>
                <a:latin typeface="Courier" pitchFamily="2" charset="0"/>
              </a:rPr>
              <a:t>SAC&gt; read more TUL1.BHZ</a:t>
            </a:r>
          </a:p>
          <a:p>
            <a:r>
              <a:rPr lang="en-US" sz="3200" b="1" dirty="0">
                <a:latin typeface="Papyrus" panose="020B0602040200020303" pitchFamily="34" charset="77"/>
              </a:rPr>
              <a:t>Also plots R,T, Z (alphabetical order) –want R and Z together</a:t>
            </a:r>
            <a:r>
              <a:rPr lang="en-US" b="1" dirty="0">
                <a:latin typeface="Courier" pitchFamily="2" charset="0"/>
              </a:rPr>
              <a:t> </a:t>
            </a:r>
          </a:p>
          <a:p>
            <a:r>
              <a:rPr lang="en-US" b="1" dirty="0">
                <a:latin typeface="Courier" pitchFamily="2" charset="0"/>
              </a:rPr>
              <a:t>SAC&gt; read TUL1.BHT</a:t>
            </a:r>
          </a:p>
          <a:p>
            <a:r>
              <a:rPr lang="en-US" b="1" dirty="0">
                <a:latin typeface="Courier" pitchFamily="2" charset="0"/>
              </a:rPr>
              <a:t>SAC&gt; read more TUL1.BHR</a:t>
            </a:r>
          </a:p>
          <a:p>
            <a:r>
              <a:rPr lang="en-US" b="1" dirty="0">
                <a:latin typeface="Courier" pitchFamily="2" charset="0"/>
              </a:rPr>
              <a:t>SAC&gt; read more TUL1.BHZ</a:t>
            </a:r>
          </a:p>
          <a:p>
            <a:r>
              <a:rPr lang="en-US" b="1" dirty="0">
                <a:latin typeface="Courier" pitchFamily="2" charset="0"/>
              </a:rPr>
              <a:t>SAC&gt; p1</a:t>
            </a:r>
          </a:p>
          <a:p>
            <a:r>
              <a:rPr lang="en-US" b="1" dirty="0">
                <a:latin typeface="Courier" pitchFamily="2" charset="0"/>
              </a:rPr>
              <a:t>SAC&gt; read TUL1.BHT TUL1.BHR</a:t>
            </a:r>
          </a:p>
          <a:p>
            <a:r>
              <a:rPr lang="en-US" b="1" dirty="0">
                <a:latin typeface="Courier" pitchFamily="2" charset="0"/>
              </a:rPr>
              <a:t>SAC&gt; read more TUL1.BHZ</a:t>
            </a:r>
          </a:p>
          <a:p>
            <a:r>
              <a:rPr lang="en-US" b="1" dirty="0">
                <a:latin typeface="Courier" pitchFamily="2" charset="0"/>
              </a:rPr>
              <a:t>SAC&gt; p1</a:t>
            </a:r>
          </a:p>
          <a:p>
            <a:r>
              <a:rPr lang="en-US" sz="3200" b="1" dirty="0">
                <a:latin typeface="Papyrus" panose="020B0602040200020303" pitchFamily="34" charset="77"/>
              </a:rPr>
              <a:t>Both these work. </a:t>
            </a:r>
          </a:p>
          <a:p>
            <a:endParaRPr lang="en-US" b="1" dirty="0">
              <a:latin typeface="Courier" pitchFamily="2" charset="0"/>
            </a:endParaRPr>
          </a:p>
        </p:txBody>
      </p:sp>
      <p:sp>
        <p:nvSpPr>
          <p:cNvPr id="10" name="TextBox 9">
            <a:extLst>
              <a:ext uri="{FF2B5EF4-FFF2-40B4-BE49-F238E27FC236}">
                <a16:creationId xmlns:a16="http://schemas.microsoft.com/office/drawing/2014/main" id="{E3FB9B69-0010-2944-9FB6-81FA19479947}"/>
              </a:ext>
            </a:extLst>
          </p:cNvPr>
          <p:cNvSpPr txBox="1"/>
          <p:nvPr/>
        </p:nvSpPr>
        <p:spPr>
          <a:xfrm>
            <a:off x="5098091" y="2431437"/>
            <a:ext cx="2730674" cy="1077218"/>
          </a:xfrm>
          <a:prstGeom prst="rect">
            <a:avLst/>
          </a:prstGeom>
          <a:noFill/>
        </p:spPr>
        <p:txBody>
          <a:bodyPr wrap="square" rtlCol="0">
            <a:spAutoFit/>
          </a:bodyPr>
          <a:lstStyle/>
          <a:p>
            <a:r>
              <a:rPr lang="en-US" sz="3200" dirty="0">
                <a:solidFill>
                  <a:srgbClr val="FF0000"/>
                </a:solidFill>
                <a:latin typeface="Papyrus" panose="020B0602040200020303" pitchFamily="34" charset="77"/>
              </a:rPr>
              <a:t>Love wave</a:t>
            </a:r>
          </a:p>
          <a:p>
            <a:r>
              <a:rPr lang="en-US" sz="3200" dirty="0">
                <a:solidFill>
                  <a:srgbClr val="FF0000"/>
                </a:solidFill>
                <a:latin typeface="Papyrus" panose="020B0602040200020303" pitchFamily="34" charset="77"/>
              </a:rPr>
              <a:t>Transverse</a:t>
            </a:r>
          </a:p>
        </p:txBody>
      </p:sp>
      <p:sp>
        <p:nvSpPr>
          <p:cNvPr id="11" name="TextBox 10">
            <a:extLst>
              <a:ext uri="{FF2B5EF4-FFF2-40B4-BE49-F238E27FC236}">
                <a16:creationId xmlns:a16="http://schemas.microsoft.com/office/drawing/2014/main" id="{3D674720-1071-E444-B326-F4A53EDD96EC}"/>
              </a:ext>
            </a:extLst>
          </p:cNvPr>
          <p:cNvSpPr txBox="1"/>
          <p:nvPr/>
        </p:nvSpPr>
        <p:spPr>
          <a:xfrm>
            <a:off x="5530718" y="4619666"/>
            <a:ext cx="2730674" cy="1077218"/>
          </a:xfrm>
          <a:prstGeom prst="rect">
            <a:avLst/>
          </a:prstGeom>
          <a:noFill/>
        </p:spPr>
        <p:txBody>
          <a:bodyPr wrap="square" rtlCol="0">
            <a:spAutoFit/>
          </a:bodyPr>
          <a:lstStyle/>
          <a:p>
            <a:pPr algn="r"/>
            <a:r>
              <a:rPr lang="en-US" sz="3200" dirty="0">
                <a:solidFill>
                  <a:srgbClr val="FF0000"/>
                </a:solidFill>
                <a:latin typeface="Papyrus" panose="020B0602040200020303" pitchFamily="34" charset="77"/>
              </a:rPr>
              <a:t>Rayleigh wave Radial</a:t>
            </a:r>
          </a:p>
        </p:txBody>
      </p:sp>
    </p:spTree>
    <p:extLst>
      <p:ext uri="{BB962C8B-B14F-4D97-AF65-F5344CB8AC3E}">
        <p14:creationId xmlns:p14="http://schemas.microsoft.com/office/powerpoint/2010/main" val="391950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261B98-B278-9C40-A954-AB4A5EFB4CF2}"/>
              </a:ext>
            </a:extLst>
          </p:cNvPr>
          <p:cNvSpPr/>
          <p:nvPr/>
        </p:nvSpPr>
        <p:spPr>
          <a:xfrm>
            <a:off x="0" y="1114485"/>
            <a:ext cx="9144000" cy="4524315"/>
          </a:xfrm>
          <a:prstGeom prst="rect">
            <a:avLst/>
          </a:prstGeom>
        </p:spPr>
        <p:txBody>
          <a:bodyPr wrap="square">
            <a:noAutofit/>
          </a:bodyPr>
          <a:lstStyle/>
          <a:p>
            <a:pPr algn="ctr"/>
            <a:r>
              <a:rPr lang="en-US" sz="3200" dirty="0">
                <a:latin typeface="Papyrus"/>
                <a:cs typeface="Papyrus"/>
              </a:rPr>
              <a:t>SAC</a:t>
            </a:r>
          </a:p>
          <a:p>
            <a:pPr algn="ctr"/>
            <a:endParaRPr lang="en-US" sz="3200" dirty="0">
              <a:latin typeface="Papyrus"/>
              <a:cs typeface="Papyrus"/>
            </a:endParaRPr>
          </a:p>
          <a:p>
            <a:pPr algn="ctr"/>
            <a:r>
              <a:rPr lang="en-US" sz="3200" dirty="0">
                <a:latin typeface="Papyrus"/>
                <a:cs typeface="Papyrus"/>
              </a:rPr>
              <a:t>Although it can run in batch mode, it was principally designed to be interactive and have interactive graphics.</a:t>
            </a:r>
          </a:p>
          <a:p>
            <a:pPr algn="ctr"/>
            <a:endParaRPr lang="en-US" dirty="0">
              <a:latin typeface="Papyrus"/>
              <a:cs typeface="Papyrus"/>
            </a:endParaRPr>
          </a:p>
          <a:p>
            <a:pPr algn="ctr"/>
            <a:r>
              <a:rPr lang="en-US" sz="3200" dirty="0">
                <a:latin typeface="Papyrus"/>
                <a:cs typeface="Papyrus"/>
              </a:rPr>
              <a:t>It was designed to use the “state-of-the-art” Tektronix 401X “storage tube” line of graphics terminals. </a:t>
            </a:r>
          </a:p>
        </p:txBody>
      </p:sp>
    </p:spTree>
    <p:extLst>
      <p:ext uri="{BB962C8B-B14F-4D97-AF65-F5344CB8AC3E}">
        <p14:creationId xmlns:p14="http://schemas.microsoft.com/office/powerpoint/2010/main" val="148436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26F47F59-5BF2-5E41-B82A-BCA648D19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79700"/>
            <a:ext cx="5575300" cy="41783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elated image">
            <a:extLst>
              <a:ext uri="{FF2B5EF4-FFF2-40B4-BE49-F238E27FC236}">
                <a16:creationId xmlns:a16="http://schemas.microsoft.com/office/drawing/2014/main" id="{11CCF716-972B-A24A-ABAA-79B1043E9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013" y="0"/>
            <a:ext cx="4147987" cy="43131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14C7C87-32DB-6A40-8AC6-C02AD9033BD0}"/>
              </a:ext>
            </a:extLst>
          </p:cNvPr>
          <p:cNvPicPr>
            <a:picLocks noChangeAspect="1"/>
          </p:cNvPicPr>
          <p:nvPr/>
        </p:nvPicPr>
        <p:blipFill>
          <a:blip r:embed="rId5"/>
          <a:stretch>
            <a:fillRect/>
          </a:stretch>
        </p:blipFill>
        <p:spPr>
          <a:xfrm>
            <a:off x="0" y="-37578"/>
            <a:ext cx="4786870" cy="2705622"/>
          </a:xfrm>
          <a:prstGeom prst="rect">
            <a:avLst/>
          </a:prstGeom>
        </p:spPr>
      </p:pic>
      <p:sp>
        <p:nvSpPr>
          <p:cNvPr id="3" name="TextBox 2">
            <a:extLst>
              <a:ext uri="{FF2B5EF4-FFF2-40B4-BE49-F238E27FC236}">
                <a16:creationId xmlns:a16="http://schemas.microsoft.com/office/drawing/2014/main" id="{7527B710-5A5F-4B48-AD4A-82A888C0F07D}"/>
              </a:ext>
            </a:extLst>
          </p:cNvPr>
          <p:cNvSpPr txBox="1"/>
          <p:nvPr/>
        </p:nvSpPr>
        <p:spPr>
          <a:xfrm>
            <a:off x="5575300" y="4430648"/>
            <a:ext cx="3568700" cy="2554545"/>
          </a:xfrm>
          <a:prstGeom prst="rect">
            <a:avLst/>
          </a:prstGeom>
          <a:noFill/>
        </p:spPr>
        <p:txBody>
          <a:bodyPr wrap="square" rtlCol="0">
            <a:spAutoFit/>
          </a:bodyPr>
          <a:lstStyle/>
          <a:p>
            <a:r>
              <a:rPr lang="en-US" sz="3200" dirty="0">
                <a:latin typeface="Papyrus" panose="020B0602040200020303" pitchFamily="34" charset="77"/>
              </a:rPr>
              <a:t>Tektronix 4010, one of the first “graphics” terminals. It had a 10” screen.</a:t>
            </a:r>
          </a:p>
        </p:txBody>
      </p:sp>
    </p:spTree>
    <p:extLst>
      <p:ext uri="{BB962C8B-B14F-4D97-AF65-F5344CB8AC3E}">
        <p14:creationId xmlns:p14="http://schemas.microsoft.com/office/powerpoint/2010/main" val="338450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1D142-C643-3143-BBF0-18D39342B2ED}"/>
              </a:ext>
            </a:extLst>
          </p:cNvPr>
          <p:cNvSpPr/>
          <p:nvPr/>
        </p:nvSpPr>
        <p:spPr>
          <a:xfrm>
            <a:off x="0" y="137786"/>
            <a:ext cx="9144000" cy="6353354"/>
          </a:xfrm>
          <a:prstGeom prst="rect">
            <a:avLst/>
          </a:prstGeom>
        </p:spPr>
        <p:txBody>
          <a:bodyPr wrap="square">
            <a:noAutofit/>
          </a:bodyPr>
          <a:lstStyle/>
          <a:p>
            <a:pPr algn="ctr"/>
            <a:r>
              <a:rPr lang="en-US" sz="3200" dirty="0">
                <a:latin typeface="Papyrus"/>
                <a:cs typeface="Papyrus"/>
              </a:rPr>
              <a:t>SAC</a:t>
            </a:r>
          </a:p>
          <a:p>
            <a:pPr algn="ctr"/>
            <a:endParaRPr lang="en-US" sz="3200" dirty="0">
              <a:latin typeface="Papyrus"/>
              <a:cs typeface="Papyrus"/>
            </a:endParaRPr>
          </a:p>
          <a:p>
            <a:pPr algn="ctr"/>
            <a:r>
              <a:rPr lang="en-US" sz="3200" dirty="0">
                <a:latin typeface="Papyrus"/>
                <a:cs typeface="Papyrus"/>
              </a:rPr>
              <a:t>After the demise of PRIME in the early 90’s, SAC was beaten into submission to run under the UNIX operating system, specifically, SOLARIS, the SUN </a:t>
            </a:r>
            <a:r>
              <a:rPr lang="en-US" dirty="0">
                <a:latin typeface="Papyrus"/>
                <a:cs typeface="Papyrus"/>
              </a:rPr>
              <a:t>(which has followed PRIME into oblivion)</a:t>
            </a:r>
            <a:r>
              <a:rPr lang="en-US" sz="3200" dirty="0">
                <a:latin typeface="Papyrus"/>
                <a:cs typeface="Papyrus"/>
              </a:rPr>
              <a:t> OS.</a:t>
            </a:r>
          </a:p>
          <a:p>
            <a:pPr algn="ctr"/>
            <a:endParaRPr lang="en-US" dirty="0">
              <a:latin typeface="Papyrus"/>
              <a:cs typeface="Papyrus"/>
            </a:endParaRPr>
          </a:p>
          <a:p>
            <a:pPr algn="ctr"/>
            <a:r>
              <a:rPr lang="en-US" dirty="0">
                <a:latin typeface="Papyrus"/>
                <a:cs typeface="Papyrus"/>
              </a:rPr>
              <a:t>(as with UNIX, SAC dragged along many of the idiosyncrasies of its birth associated with the PRIMEOS and the hardware limitations of the time – such as the TEK401X. The UNIX implementation was the simplest “make it run” under UNIX effort – amounted to writing a graphics translator from </a:t>
            </a:r>
            <a:r>
              <a:rPr lang="en-US" dirty="0" err="1">
                <a:latin typeface="Papyrus"/>
                <a:cs typeface="Papyrus"/>
              </a:rPr>
              <a:t>tektronix</a:t>
            </a:r>
            <a:r>
              <a:rPr lang="en-US" dirty="0">
                <a:latin typeface="Papyrus"/>
                <a:cs typeface="Papyrus"/>
              </a:rPr>
              <a:t> graphics commands to the current ones – no rethinking, etc. due to new hardware and capabilities – just translate line by line.) </a:t>
            </a:r>
          </a:p>
          <a:p>
            <a:pPr algn="ctr"/>
            <a:endParaRPr lang="en-US" sz="3200" dirty="0">
              <a:latin typeface="Papyrus"/>
              <a:cs typeface="Papyrus"/>
            </a:endParaRPr>
          </a:p>
          <a:p>
            <a:pPr algn="ctr"/>
            <a:r>
              <a:rPr lang="en-US" sz="3200" dirty="0">
                <a:latin typeface="Papyrus"/>
                <a:cs typeface="Papyrus"/>
              </a:rPr>
              <a:t>It now runs on most UNIX/LINUX systems and has become one of the standard data manipulation tools in seismology.</a:t>
            </a:r>
          </a:p>
        </p:txBody>
      </p:sp>
    </p:spTree>
    <p:extLst>
      <p:ext uri="{BB962C8B-B14F-4D97-AF65-F5344CB8AC3E}">
        <p14:creationId xmlns:p14="http://schemas.microsoft.com/office/powerpoint/2010/main" val="1893467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FB448-CE33-5E4E-8024-45DA1412FFB3}"/>
              </a:ext>
            </a:extLst>
          </p:cNvPr>
          <p:cNvSpPr/>
          <p:nvPr/>
        </p:nvSpPr>
        <p:spPr>
          <a:xfrm>
            <a:off x="0" y="1565970"/>
            <a:ext cx="9144000" cy="3615630"/>
          </a:xfrm>
          <a:prstGeom prst="rect">
            <a:avLst/>
          </a:prstGeom>
        </p:spPr>
        <p:txBody>
          <a:bodyPr wrap="square">
            <a:noAutofit/>
          </a:bodyPr>
          <a:lstStyle/>
          <a:p>
            <a:pPr algn="ctr"/>
            <a:r>
              <a:rPr lang="en-US" sz="3200" dirty="0">
                <a:latin typeface="Papyrus"/>
                <a:cs typeface="Papyrus"/>
              </a:rPr>
              <a:t>SAC data</a:t>
            </a:r>
          </a:p>
          <a:p>
            <a:pPr algn="ctr"/>
            <a:endParaRPr lang="en-US" sz="3200" dirty="0">
              <a:latin typeface="Papyrus"/>
              <a:cs typeface="Papyrus"/>
            </a:endParaRPr>
          </a:p>
          <a:p>
            <a:pPr algn="ctr"/>
            <a:endParaRPr lang="en-US" sz="3200" dirty="0">
              <a:latin typeface="Papyrus"/>
              <a:cs typeface="Papyrus"/>
            </a:endParaRPr>
          </a:p>
          <a:p>
            <a:pPr algn="ctr"/>
            <a:r>
              <a:rPr lang="en-US" sz="3200" dirty="0">
                <a:latin typeface="Papyrus"/>
                <a:cs typeface="Papyrus"/>
              </a:rPr>
              <a:t>SAC’s  data format, especially for binary data, is one of the principle data formats still used in storing, transferring, and manipulating (earthquake) seismological time series data.</a:t>
            </a:r>
          </a:p>
        </p:txBody>
      </p:sp>
    </p:spTree>
    <p:extLst>
      <p:ext uri="{BB962C8B-B14F-4D97-AF65-F5344CB8AC3E}">
        <p14:creationId xmlns:p14="http://schemas.microsoft.com/office/powerpoint/2010/main" val="4220733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36703</TotalTime>
  <Words>4981</Words>
  <Application>Microsoft Macintosh PowerPoint</Application>
  <PresentationFormat>On-screen Show (4:3)</PresentationFormat>
  <Paragraphs>576</Paragraphs>
  <Slides>57</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Courier</vt:lpstr>
      <vt:lpstr>News Gothic MT</vt:lpstr>
      <vt:lpstr>Papyrus</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CERI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in geophysics</dc:title>
  <dc:subject/>
  <dc:creator>Robert Smalley</dc:creator>
  <cp:keywords/>
  <dc:description/>
  <cp:lastModifiedBy>Robert Smalley Jr (rsmalley)</cp:lastModifiedBy>
  <cp:revision>1273</cp:revision>
  <dcterms:created xsi:type="dcterms:W3CDTF">2009-11-03T17:16:18Z</dcterms:created>
  <dcterms:modified xsi:type="dcterms:W3CDTF">2019-12-02T04:54:33Z</dcterms:modified>
  <cp:category/>
</cp:coreProperties>
</file>