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notesMasterIdLst>
    <p:notesMasterId r:id="rId29"/>
  </p:notesMasterIdLst>
  <p:sldIdLst>
    <p:sldId id="1210" r:id="rId2"/>
    <p:sldId id="1507" r:id="rId3"/>
    <p:sldId id="1508" r:id="rId4"/>
    <p:sldId id="1511" r:id="rId5"/>
    <p:sldId id="1512" r:id="rId6"/>
    <p:sldId id="1513" r:id="rId7"/>
    <p:sldId id="1515" r:id="rId8"/>
    <p:sldId id="1516" r:id="rId9"/>
    <p:sldId id="1517" r:id="rId10"/>
    <p:sldId id="1518" r:id="rId11"/>
    <p:sldId id="1519" r:id="rId12"/>
    <p:sldId id="1520" r:id="rId13"/>
    <p:sldId id="1521" r:id="rId14"/>
    <p:sldId id="1522" r:id="rId15"/>
    <p:sldId id="1523" r:id="rId16"/>
    <p:sldId id="1524" r:id="rId17"/>
    <p:sldId id="1525" r:id="rId18"/>
    <p:sldId id="1558" r:id="rId19"/>
    <p:sldId id="1565" r:id="rId20"/>
    <p:sldId id="1559" r:id="rId21"/>
    <p:sldId id="1562" r:id="rId22"/>
    <p:sldId id="1563" r:id="rId23"/>
    <p:sldId id="1564" r:id="rId24"/>
    <p:sldId id="1567" r:id="rId25"/>
    <p:sldId id="1568" r:id="rId26"/>
    <p:sldId id="1590" r:id="rId27"/>
    <p:sldId id="1569" r:id="rId2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8" autoAdjust="0"/>
    <p:restoredTop sz="88657" autoAdjust="0"/>
  </p:normalViewPr>
  <p:slideViewPr>
    <p:cSldViewPr snapToGrid="0">
      <p:cViewPr varScale="1">
        <p:scale>
          <a:sx n="102" d="100"/>
          <a:sy n="102" d="100"/>
        </p:scale>
        <p:origin x="164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5" d="100"/>
        <a:sy n="135" d="100"/>
      </p:scale>
      <p:origin x="0" y="5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A376A6-D3E5-4E07-B3F0-626681344BD3}" type="datetimeFigureOut">
              <a:rPr lang="en-US"/>
              <a:pPr>
                <a:defRPr/>
              </a:pPr>
              <a:t>10/10/19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4F01EE-C443-44D3-9EAE-71CAC902D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61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E7F6C-6C34-40D8-8DF8-B4BF3A2253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35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Bash has 2 levels profile and </a:t>
            </a:r>
            <a:r>
              <a:rPr lang="en-US" dirty="0" err="1"/>
              <a:t>rc</a:t>
            </a:r>
            <a:r>
              <a:rPr lang="en-US" dirty="0"/>
              <a:t>. Profile has to call </a:t>
            </a:r>
            <a:r>
              <a:rPr lang="en-US" dirty="0" err="1"/>
              <a:t>rc</a:t>
            </a:r>
            <a:r>
              <a:rPr lang="en-US" dirty="0"/>
              <a:t>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45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Bash has 2 levels profile and </a:t>
            </a:r>
            <a:r>
              <a:rPr lang="en-US" dirty="0" err="1"/>
              <a:t>rc</a:t>
            </a:r>
            <a:r>
              <a:rPr lang="en-US" dirty="0"/>
              <a:t>. Profile has to call </a:t>
            </a:r>
            <a:r>
              <a:rPr lang="en-US" dirty="0" err="1"/>
              <a:t>rc</a:t>
            </a:r>
            <a:r>
              <a:rPr lang="en-US" dirty="0"/>
              <a:t>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543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Bash has 2 levels profile and </a:t>
            </a:r>
            <a:r>
              <a:rPr lang="en-US" dirty="0" err="1"/>
              <a:t>rc</a:t>
            </a:r>
            <a:r>
              <a:rPr lang="en-US" dirty="0"/>
              <a:t>. Profile has to call </a:t>
            </a:r>
            <a:r>
              <a:rPr lang="en-US" dirty="0" err="1"/>
              <a:t>rc</a:t>
            </a:r>
            <a:r>
              <a:rPr lang="en-US" dirty="0"/>
              <a:t>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10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In the definition of the environment </a:t>
            </a:r>
            <a:r>
              <a:rPr lang="en-US" dirty="0" err="1"/>
              <a:t>vari</a:t>
            </a:r>
            <a:r>
              <a:rPr lang="en-US" dirty="0"/>
              <a:t> the first $ is the prompt.</a:t>
            </a:r>
          </a:p>
          <a:p>
            <a:pPr>
              <a:spcBef>
                <a:spcPct val="0"/>
              </a:spcBef>
            </a:pPr>
            <a:r>
              <a:rPr lang="en-US" dirty="0"/>
              <a:t>UNIX can keep the two definitions ”separate” from context and the $ needed to get the value of an environment variable.</a:t>
            </a:r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260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$USER/$USERNAME is not a built-in in bash, but most systems have it defined.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Home – home directory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Hostname/host – name of computer</a:t>
            </a:r>
          </a:p>
          <a:p>
            <a:pPr>
              <a:spcBef>
                <a:spcPct val="0"/>
              </a:spcBef>
            </a:pPr>
            <a:r>
              <a:rPr lang="en-US" sz="1200" dirty="0" err="1">
                <a:solidFill>
                  <a:schemeClr val="tx1"/>
                </a:solidFill>
                <a:latin typeface="Courier" pitchFamily="2" charset="0"/>
              </a:rPr>
              <a:t>Oldpwd</a:t>
            </a: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 – last directory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Your path – more next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The working directory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The shell you are in.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Your user name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987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$USER/$USERNAME is not a built-in in bash, but most systems have it defined.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Home – home directory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Hostname/host – name of computer</a:t>
            </a:r>
          </a:p>
          <a:p>
            <a:pPr>
              <a:spcBef>
                <a:spcPct val="0"/>
              </a:spcBef>
            </a:pPr>
            <a:r>
              <a:rPr lang="en-US" sz="1200" dirty="0" err="1">
                <a:solidFill>
                  <a:schemeClr val="tx1"/>
                </a:solidFill>
                <a:latin typeface="Courier" pitchFamily="2" charset="0"/>
              </a:rPr>
              <a:t>Oldpwd</a:t>
            </a: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 – last directory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Your path – more next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The working directory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The shell you are in.</a:t>
            </a:r>
          </a:p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Your user name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494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272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You need to make a directory for the class, and then make a bin directory in it.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657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You need to make a directory for the class, and then make a bin directory in it.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00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82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You need to make a directory for the class, and then make a bin directory in it.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  <a:latin typeface="Courier" pitchFamily="2" charset="0"/>
              </a:rPr>
              <a:t>Any guesses as to what this shell script is going to do and why I gave it that name?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8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You need to make a directory for the class, and then make a bin directory in it.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259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You need to make a directory for the class, and then make a bin directory in it.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561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Without arguments shows your programs (under </a:t>
            </a:r>
            <a:r>
              <a:rPr lang="en-US" dirty="0" err="1">
                <a:solidFill>
                  <a:schemeClr val="tx1"/>
                </a:solidFill>
              </a:rPr>
              <a:t>unix</a:t>
            </a:r>
            <a:r>
              <a:rPr lang="en-US" dirty="0">
                <a:solidFill>
                  <a:schemeClr val="tx1"/>
                </a:solidFill>
              </a:rPr>
              <a:t> – not any mac programs that may be running – such as </a:t>
            </a:r>
            <a:r>
              <a:rPr lang="en-US" dirty="0" err="1">
                <a:solidFill>
                  <a:schemeClr val="tx1"/>
                </a:solidFill>
              </a:rPr>
              <a:t>powerpoint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It says I have 2 terminals open running bash, and am running the programs “</a:t>
            </a:r>
            <a:r>
              <a:rPr lang="en-US" sz="1200" dirty="0">
                <a:latin typeface="Courier" pitchFamily="2" charset="0"/>
              </a:rPr>
              <a:t>/bin/</a:t>
            </a:r>
            <a:r>
              <a:rPr lang="en-US" sz="1200" dirty="0" err="1">
                <a:latin typeface="Courier" pitchFamily="2" charset="0"/>
              </a:rPr>
              <a:t>sh</a:t>
            </a:r>
            <a:r>
              <a:rPr lang="en-US" sz="1200" dirty="0">
                <a:latin typeface="Courier" pitchFamily="2" charset="0"/>
              </a:rPr>
              <a:t> ./</a:t>
            </a:r>
            <a:r>
              <a:rPr lang="en-US" sz="1200" dirty="0" err="1">
                <a:latin typeface="Courier" pitchFamily="2" charset="0"/>
              </a:rPr>
              <a:t>stuck.sh</a:t>
            </a:r>
            <a:r>
              <a:rPr lang="en-US" sz="1200" dirty="0">
                <a:latin typeface="Courier" pitchFamily="2" charset="0"/>
              </a:rPr>
              <a:t>” – my program/shell script under bash) and grep a”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006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There are a lot of options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The first column is the UID – or user ID.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036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There are a lot of options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The first column is the UID – or user ID.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This is not the greatest example – I’ll get a better one.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442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There are a lot of options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The first column is the UID – or user ID.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This is not the greatest example – I’ll get a better one.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177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https://</a:t>
            </a:r>
            <a:r>
              <a:rPr lang="en-US" dirty="0" err="1"/>
              <a:t>commons.wikimedia.org</a:t>
            </a:r>
            <a:r>
              <a:rPr lang="en-US" dirty="0"/>
              <a:t>/wiki/</a:t>
            </a:r>
            <a:r>
              <a:rPr lang="en-US" dirty="0" err="1"/>
              <a:t>User:Sven</a:t>
            </a: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/wiki/Tee_(command)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-a to append to file, -I to ignore interrupts.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96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06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88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3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Aliases can have arguments – the target for the cd, other command line input parameters (the </a:t>
            </a:r>
            <a:r>
              <a:rPr lang="en-US" dirty="0" err="1"/>
              <a:t>init</a:t>
            </a:r>
            <a:r>
              <a:rPr lang="en-US" dirty="0"/>
              <a:t> file for sac), pipes, etc.</a:t>
            </a:r>
          </a:p>
          <a:p>
            <a:pPr>
              <a:spcBef>
                <a:spcPct val="0"/>
              </a:spcBef>
            </a:pPr>
            <a:r>
              <a:rPr lang="en-US" dirty="0"/>
              <a:t>Anything you can put on the command line.</a:t>
            </a:r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31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24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19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2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BA9F8-1C59-4407-B4F3-E5863042FC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5EEC8-D7C8-4688-A073-2CC0B8BECFCF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EC82C-7BC1-4EA3-AC79-BDA77519A6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DD7FED-780D-4452-B1F4-43107F077C23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6531A-BB3F-44D8-8C65-1B9BC6B99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E4E09-6FBE-4ACC-A950-DC5ACDDFF48B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18591-495D-4D96-94BF-9597B70F0C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377E9-DC1B-45E8-9B55-F4515F5E050C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0A88F-6CBB-453D-A3C2-74CC66BEA9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821BE-52E4-4689-B474-CBD81C6C3D15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57F9A-FF8A-4100-9B42-8E71504B14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17D49-507B-4DF8-911D-E78FB403848F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150FC-908B-48FB-B452-A12F83B826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71E78-C563-43BD-BAE2-0D5525E0069E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D7BAA-2CAA-4AE1-9716-2C2A9DC317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01B06-7AA7-4450-A9F6-632A439CDF3B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37174-D385-47DD-8DF2-9AD4B85C40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6EAEC-E3BF-466B-8FA6-588919D385BC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E64E1-1AE7-4BAC-9A39-CA063E714C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BB435-8F3A-4190-9B85-3BD587BC7789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91C1B-EF7A-42E6-ABAC-5D08E6C41F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0BF324-6661-4879-8251-DDC0BF2C0F5F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63F21-4C82-4ED0-8508-218714D3C6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10/10/19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699" y="31658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Papyrus"/>
                <a:cs typeface="Papyrus"/>
              </a:rPr>
              <a:t>CERI-7104/CIVL-8126 Data Analysis in Geophysics</a:t>
            </a: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r>
              <a:rPr lang="en-US" sz="2800" dirty="0">
                <a:latin typeface="Papyrus"/>
              </a:rPr>
              <a:t>Continue start UNIX.</a:t>
            </a:r>
          </a:p>
          <a:p>
            <a:pPr algn="ctr">
              <a:defRPr/>
            </a:pPr>
            <a:endParaRPr lang="en-US" sz="2800" dirty="0">
              <a:latin typeface="Papyrus"/>
            </a:endParaRPr>
          </a:p>
          <a:p>
            <a:pPr algn="ctr">
              <a:defRPr/>
            </a:pPr>
            <a:r>
              <a:rPr lang="en-US" sz="2800" dirty="0">
                <a:latin typeface="Papyrus"/>
              </a:rPr>
              <a:t>Lab – 14, 10/10/19</a:t>
            </a:r>
          </a:p>
        </p:txBody>
      </p:sp>
    </p:spTree>
    <p:extLst>
      <p:ext uri="{BB962C8B-B14F-4D97-AF65-F5344CB8AC3E}">
        <p14:creationId xmlns:p14="http://schemas.microsoft.com/office/powerpoint/2010/main" val="515473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51144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The “startup files” are executed when you open a terminal window (or “login” on a “regular” system).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In </a:t>
            </a:r>
            <a:r>
              <a:rPr lang="en-US" sz="3200" dirty="0" err="1">
                <a:latin typeface="Papyrus" panose="020B0602040200020303" pitchFamily="34" charset="77"/>
              </a:rPr>
              <a:t>csh</a:t>
            </a:r>
            <a:r>
              <a:rPr lang="en-US" sz="3200" dirty="0">
                <a:latin typeface="Papyrus" panose="020B0602040200020303" pitchFamily="34" charset="77"/>
              </a:rPr>
              <a:t>/</a:t>
            </a:r>
            <a:r>
              <a:rPr lang="en-US" sz="3200" dirty="0" err="1">
                <a:latin typeface="Papyrus" panose="020B0602040200020303" pitchFamily="34" charset="77"/>
              </a:rPr>
              <a:t>tcsh</a:t>
            </a:r>
            <a:r>
              <a:rPr lang="en-US" sz="3200" dirty="0">
                <a:latin typeface="Papyrus" panose="020B0602040200020303" pitchFamily="34" charset="77"/>
              </a:rPr>
              <a:t> the name of the startup file is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.</a:t>
            </a:r>
            <a:r>
              <a:rPr lang="en-US" sz="3200" dirty="0" err="1">
                <a:latin typeface="Courier" pitchFamily="2" charset="0"/>
              </a:rPr>
              <a:t>cshrc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(if only one “</a:t>
            </a:r>
            <a:r>
              <a:rPr lang="en-US" sz="3200" dirty="0" err="1">
                <a:latin typeface="Courier" pitchFamily="2" charset="0"/>
              </a:rPr>
              <a:t>rc</a:t>
            </a:r>
            <a:r>
              <a:rPr lang="en-US" sz="3200" dirty="0">
                <a:latin typeface="Papyrus" panose="020B0602040200020303" pitchFamily="34" charset="77"/>
              </a:rPr>
              <a:t>” file – </a:t>
            </a:r>
            <a:r>
              <a:rPr lang="en-US" sz="3200" dirty="0" err="1">
                <a:latin typeface="Courier" pitchFamily="2" charset="0"/>
              </a:rPr>
              <a:t>rc</a:t>
            </a:r>
            <a:r>
              <a:rPr lang="en-US" sz="3200" dirty="0">
                <a:latin typeface="Papyrus" panose="020B0602040200020303" pitchFamily="34" charset="77"/>
              </a:rPr>
              <a:t> stands for “run command” – exists this file works for both)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or you could additionally have a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.</a:t>
            </a:r>
            <a:r>
              <a:rPr lang="en-US" sz="3200" dirty="0" err="1">
                <a:latin typeface="Courier" pitchFamily="2" charset="0"/>
              </a:rPr>
              <a:t>tcshrc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(for </a:t>
            </a:r>
            <a:r>
              <a:rPr lang="en-US" sz="3200" dirty="0" err="1">
                <a:latin typeface="Papyrus" panose="020B0602040200020303" pitchFamily="34" charset="77"/>
              </a:rPr>
              <a:t>tcsh</a:t>
            </a:r>
            <a:r>
              <a:rPr lang="en-US" sz="3200" dirty="0">
                <a:latin typeface="Papyrus" panose="020B0602040200020303" pitchFamily="34" charset="77"/>
              </a:rPr>
              <a:t> only)</a:t>
            </a:r>
          </a:p>
        </p:txBody>
      </p:sp>
    </p:spTree>
    <p:extLst>
      <p:ext uri="{BB962C8B-B14F-4D97-AF65-F5344CB8AC3E}">
        <p14:creationId xmlns:p14="http://schemas.microsoft.com/office/powerpoint/2010/main" val="2492787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5052"/>
            <a:ext cx="9144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So you can put your aliases into a file named </a:t>
            </a:r>
            <a:r>
              <a:rPr lang="en-US" sz="3200" dirty="0">
                <a:latin typeface="Courier" pitchFamily="2" charset="0"/>
              </a:rPr>
              <a:t>.</a:t>
            </a:r>
            <a:r>
              <a:rPr lang="en-US" sz="3200" dirty="0" err="1">
                <a:latin typeface="Courier" pitchFamily="2" charset="0"/>
              </a:rPr>
              <a:t>cshrc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or </a:t>
            </a:r>
            <a:r>
              <a:rPr lang="en-US" sz="3200" dirty="0">
                <a:latin typeface="Courier" pitchFamily="2" charset="0"/>
              </a:rPr>
              <a:t>.</a:t>
            </a:r>
            <a:r>
              <a:rPr lang="en-US" sz="3200" dirty="0" err="1">
                <a:latin typeface="Courier" pitchFamily="2" charset="0"/>
              </a:rPr>
              <a:t>tcshrc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And you will have them available every time you open a terminal window (“login”).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If you are using </a:t>
            </a:r>
            <a:r>
              <a:rPr lang="en-US" sz="3200" dirty="0" err="1">
                <a:latin typeface="Courier" pitchFamily="2" charset="0"/>
              </a:rPr>
              <a:t>sh</a:t>
            </a:r>
            <a:r>
              <a:rPr lang="en-US" sz="3200" dirty="0">
                <a:latin typeface="Papyrus" panose="020B0602040200020303" pitchFamily="34" charset="77"/>
              </a:rPr>
              <a:t> or </a:t>
            </a:r>
            <a:r>
              <a:rPr lang="en-US" sz="3200" dirty="0">
                <a:latin typeface="Courier" pitchFamily="2" charset="0"/>
              </a:rPr>
              <a:t>bash</a:t>
            </a:r>
            <a:r>
              <a:rPr lang="en-US" sz="3200" dirty="0">
                <a:latin typeface="Papyrus" panose="020B0602040200020303" pitchFamily="34" charset="77"/>
              </a:rPr>
              <a:t> put them in </a:t>
            </a:r>
            <a:r>
              <a:rPr lang="en-US" sz="3200" dirty="0">
                <a:latin typeface="Courier" pitchFamily="2" charset="0"/>
              </a:rPr>
              <a:t>.</a:t>
            </a:r>
            <a:r>
              <a:rPr lang="en-US" sz="3200" dirty="0" err="1">
                <a:latin typeface="Courier" pitchFamily="2" charset="0"/>
              </a:rPr>
              <a:t>bash_profile</a:t>
            </a:r>
            <a:r>
              <a:rPr lang="en-US" sz="3200" dirty="0">
                <a:latin typeface="Papyrus" panose="020B0602040200020303" pitchFamily="34" charset="77"/>
              </a:rPr>
              <a:t> or </a:t>
            </a:r>
            <a:r>
              <a:rPr lang="en-US" sz="3200" dirty="0">
                <a:latin typeface="Courier" pitchFamily="2" charset="0"/>
              </a:rPr>
              <a:t>.</a:t>
            </a:r>
            <a:r>
              <a:rPr lang="en-US" sz="3200" dirty="0" err="1">
                <a:latin typeface="Courier" pitchFamily="2" charset="0"/>
              </a:rPr>
              <a:t>bashrc</a:t>
            </a:r>
            <a:r>
              <a:rPr lang="en-US" sz="3200" dirty="0">
                <a:latin typeface="Papyrus" panose="020B0602040200020303" pitchFamily="34" charset="77"/>
              </a:rPr>
              <a:t> (and have </a:t>
            </a:r>
            <a:r>
              <a:rPr lang="en-US" sz="3200" dirty="0">
                <a:latin typeface="Courier" pitchFamily="2" charset="0"/>
              </a:rPr>
              <a:t>.</a:t>
            </a:r>
            <a:r>
              <a:rPr lang="en-US" sz="3200" dirty="0" err="1">
                <a:latin typeface="Courier" pitchFamily="2" charset="0"/>
              </a:rPr>
              <a:t>bash_profile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call it).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Aliases are for commands.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To see all your aliases, use </a:t>
            </a:r>
            <a:r>
              <a:rPr lang="en-US" sz="3200" dirty="0">
                <a:latin typeface="Courier" pitchFamily="2" charset="0"/>
              </a:rPr>
              <a:t>alias</a:t>
            </a:r>
            <a:r>
              <a:rPr lang="en-US" sz="3200" dirty="0">
                <a:latin typeface="Papyrus" panose="020B0602040200020303" pitchFamily="34" charset="77"/>
              </a:rPr>
              <a:t> w/o arguments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to see the definition of an alias enter</a:t>
            </a:r>
          </a:p>
          <a:p>
            <a:pPr algn="ctr"/>
            <a:r>
              <a:rPr lang="en-US" sz="3200" dirty="0">
                <a:latin typeface="Courier" pitchFamily="2" charset="0"/>
              </a:rPr>
              <a:t>alias </a:t>
            </a:r>
            <a:r>
              <a:rPr lang="en-US" sz="3200" dirty="0" err="1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aliasname</a:t>
            </a:r>
            <a:endParaRPr lang="en-US" sz="3200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30041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76820"/>
            <a:ext cx="91440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What about an abbreviation for things besides commands.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Having to type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1400" dirty="0">
                <a:latin typeface="Courier" pitchFamily="2" charset="0"/>
              </a:rPr>
              <a:t>cd ~/Documents/CERI-7104_CIVL-8126_Data_Analysis_in_Geophysics_prep_2019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every time I want to go to my directory for the class (even using command completion) is a pain.</a:t>
            </a:r>
          </a:p>
        </p:txBody>
      </p:sp>
    </p:spTree>
    <p:extLst>
      <p:ext uri="{BB962C8B-B14F-4D97-AF65-F5344CB8AC3E}">
        <p14:creationId xmlns:p14="http://schemas.microsoft.com/office/powerpoint/2010/main" val="3177538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104"/>
            <a:ext cx="91440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To address this problem UNIX has 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“environment variables”.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They are like aliases for everything except commands.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They are setup differently in </a:t>
            </a:r>
            <a:r>
              <a:rPr lang="en-US" sz="3200" dirty="0" err="1">
                <a:latin typeface="Papyrus" panose="020B0602040200020303" pitchFamily="34" charset="77"/>
              </a:rPr>
              <a:t>csh</a:t>
            </a:r>
            <a:r>
              <a:rPr lang="en-US" sz="3200" dirty="0">
                <a:latin typeface="Papyrus" panose="020B0602040200020303" pitchFamily="34" charset="77"/>
              </a:rPr>
              <a:t>/</a:t>
            </a:r>
            <a:r>
              <a:rPr lang="en-US" sz="3200" dirty="0" err="1">
                <a:latin typeface="Papyrus" panose="020B0602040200020303" pitchFamily="34" charset="77"/>
              </a:rPr>
              <a:t>tcsh</a:t>
            </a:r>
            <a:r>
              <a:rPr lang="en-US" sz="3200" dirty="0">
                <a:latin typeface="Papyrus" panose="020B0602040200020303" pitchFamily="34" charset="77"/>
              </a:rPr>
              <a:t> and </a:t>
            </a:r>
            <a:r>
              <a:rPr lang="en-US" sz="3200" dirty="0" err="1">
                <a:latin typeface="Papyrus" panose="020B0602040200020303" pitchFamily="34" charset="77"/>
              </a:rPr>
              <a:t>sh</a:t>
            </a:r>
            <a:r>
              <a:rPr lang="en-US" sz="3200" dirty="0">
                <a:latin typeface="Papyrus" panose="020B0602040200020303" pitchFamily="34" charset="77"/>
              </a:rPr>
              <a:t>/bash</a:t>
            </a:r>
          </a:p>
          <a:p>
            <a:r>
              <a:rPr lang="en-US" sz="3200" dirty="0" err="1">
                <a:latin typeface="Papyrus" panose="020B0602040200020303" pitchFamily="34" charset="77"/>
              </a:rPr>
              <a:t>chs</a:t>
            </a:r>
            <a:r>
              <a:rPr lang="en-US" sz="3200" dirty="0">
                <a:latin typeface="Papyrus" panose="020B0602040200020303" pitchFamily="34" charset="77"/>
              </a:rPr>
              <a:t>/</a:t>
            </a:r>
            <a:r>
              <a:rPr lang="en-US" sz="3200" dirty="0" err="1">
                <a:latin typeface="Papyrus" panose="020B0602040200020303" pitchFamily="34" charset="77"/>
              </a:rPr>
              <a:t>tcsh</a:t>
            </a:r>
            <a:endParaRPr lang="en-US" sz="3200" dirty="0">
              <a:latin typeface="Papyrus" panose="020B0602040200020303" pitchFamily="34" charset="77"/>
            </a:endParaRPr>
          </a:p>
          <a:p>
            <a:r>
              <a:rPr lang="en-US" sz="1400" dirty="0" err="1">
                <a:latin typeface="Courier" pitchFamily="2" charset="0"/>
              </a:rPr>
              <a:t>setenv</a:t>
            </a:r>
            <a:r>
              <a:rPr lang="en-US" sz="1400" dirty="0">
                <a:latin typeface="Courier" pitchFamily="2" charset="0"/>
              </a:rPr>
              <a:t> class ~/Documents/CERI-7104_CIVL-8126_Data_Analysis_in_Geophysics_prep_2019</a:t>
            </a:r>
          </a:p>
          <a:p>
            <a:pPr algn="ctr"/>
            <a:endParaRPr lang="en-US" sz="3200" dirty="0">
              <a:latin typeface="Courier" pitchFamily="2" charset="0"/>
            </a:endParaRPr>
          </a:p>
          <a:p>
            <a:r>
              <a:rPr lang="en-US" sz="3200" dirty="0" err="1">
                <a:latin typeface="Papyrus" panose="020B0602040200020303" pitchFamily="34" charset="77"/>
              </a:rPr>
              <a:t>sh</a:t>
            </a:r>
            <a:r>
              <a:rPr lang="en-US" sz="3200" dirty="0">
                <a:latin typeface="Papyrus" panose="020B0602040200020303" pitchFamily="34" charset="77"/>
              </a:rPr>
              <a:t>/bash</a:t>
            </a:r>
          </a:p>
          <a:p>
            <a:r>
              <a:rPr lang="en-US" sz="1200" dirty="0">
                <a:latin typeface="Courier" pitchFamily="2" charset="0"/>
              </a:rPr>
              <a:t>class=/Users/</a:t>
            </a:r>
            <a:r>
              <a:rPr lang="en-US" sz="1200" dirty="0" err="1">
                <a:latin typeface="Courier" pitchFamily="2" charset="0"/>
              </a:rPr>
              <a:t>robertsmalley</a:t>
            </a:r>
            <a:r>
              <a:rPr lang="en-US" sz="1200" dirty="0">
                <a:latin typeface="Courier" pitchFamily="2" charset="0"/>
              </a:rPr>
              <a:t>/Documents/CERI-7104_CIVL-8126_Data_Analysis_in_Geophysics_prep_2019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(does not like </a:t>
            </a:r>
            <a:r>
              <a:rPr lang="en-US" sz="3200" dirty="0">
                <a:latin typeface="Courier" pitchFamily="2" charset="0"/>
              </a:rPr>
              <a:t>~/</a:t>
            </a:r>
            <a:r>
              <a:rPr lang="en-US" sz="3200" dirty="0">
                <a:latin typeface="Papyrus" panose="020B0602040200020303" pitchFamily="34" charset="77"/>
              </a:rPr>
              <a:t> for home directory, have to write out)</a:t>
            </a:r>
          </a:p>
        </p:txBody>
      </p:sp>
    </p:spTree>
    <p:extLst>
      <p:ext uri="{BB962C8B-B14F-4D97-AF65-F5344CB8AC3E}">
        <p14:creationId xmlns:p14="http://schemas.microsoft.com/office/powerpoint/2010/main" val="2069401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5260"/>
            <a:ext cx="9144000" cy="830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To use the environment variable use call it with </a:t>
            </a:r>
            <a:r>
              <a:rPr lang="en-US" sz="3200" b="1" dirty="0">
                <a:latin typeface="Courier" pitchFamily="2" charset="0"/>
              </a:rPr>
              <a:t>$</a:t>
            </a:r>
            <a:r>
              <a:rPr lang="en-US" sz="3200" dirty="0" err="1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variablename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 </a:t>
            </a:r>
            <a:r>
              <a:rPr lang="en-US" sz="3200" dirty="0">
                <a:latin typeface="Courier" pitchFamily="2" charset="0"/>
              </a:rPr>
              <a:t>$</a:t>
            </a:r>
            <a:r>
              <a:rPr lang="en-US" sz="3200" dirty="0" err="1">
                <a:latin typeface="Courier" pitchFamily="2" charset="0"/>
              </a:rPr>
              <a:t>variablename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is literally replaced with its value.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So if I have this alias</a:t>
            </a:r>
          </a:p>
          <a:p>
            <a:r>
              <a:rPr lang="en-US" sz="3200" dirty="0">
                <a:latin typeface="Courier" pitchFamily="2" charset="0"/>
              </a:rPr>
              <a:t>$ alias C=cd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And this environment variable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$</a:t>
            </a:r>
            <a:r>
              <a:rPr lang="en-US" sz="1200" dirty="0">
                <a:latin typeface="Courier" pitchFamily="2" charset="0"/>
              </a:rPr>
              <a:t> C=/Users/</a:t>
            </a:r>
            <a:r>
              <a:rPr lang="en-US" sz="1200" dirty="0" err="1">
                <a:latin typeface="Courier" pitchFamily="2" charset="0"/>
              </a:rPr>
              <a:t>robertsmalley</a:t>
            </a:r>
            <a:r>
              <a:rPr lang="en-US" sz="1200" dirty="0">
                <a:latin typeface="Courier" pitchFamily="2" charset="0"/>
              </a:rPr>
              <a:t>/Documents/CERI-7104_CIVL-8126_Data_Analysis_in_Geophysics_prep_2019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Then command</a:t>
            </a:r>
          </a:p>
          <a:p>
            <a:r>
              <a:rPr lang="en-US" sz="3200" dirty="0">
                <a:latin typeface="Courier" pitchFamily="2" charset="0"/>
              </a:rPr>
              <a:t>$ C $C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Is equivalent to</a:t>
            </a:r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1200" dirty="0">
                <a:latin typeface="Courier" pitchFamily="2" charset="0"/>
              </a:rPr>
              <a:t>cd Users/</a:t>
            </a:r>
            <a:r>
              <a:rPr lang="en-US" sz="1200" dirty="0" err="1">
                <a:latin typeface="Courier" pitchFamily="2" charset="0"/>
              </a:rPr>
              <a:t>robertsmalley</a:t>
            </a:r>
            <a:r>
              <a:rPr lang="en-US" sz="1200" dirty="0">
                <a:latin typeface="Courier" pitchFamily="2" charset="0"/>
              </a:rPr>
              <a:t>/Documents/CERI-7104_CIVL-8126_Data_Analysis_in_Geophysics_prep_2019</a:t>
            </a:r>
          </a:p>
          <a:p>
            <a:pPr algn="ctr"/>
            <a:endParaRPr lang="en-US" dirty="0">
              <a:latin typeface="Courier" pitchFamily="2" charset="0"/>
            </a:endParaRP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sz="32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769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100208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UNIX comes with some predefined, or “built in” environment variables – the most useful of which are.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r>
              <a:rPr lang="en-US" sz="3200" u="sng" dirty="0" err="1">
                <a:latin typeface="Courier" pitchFamily="2" charset="0"/>
              </a:rPr>
              <a:t>sh</a:t>
            </a:r>
            <a:r>
              <a:rPr lang="en-US" sz="3200" u="sng" dirty="0">
                <a:latin typeface="Courier" pitchFamily="2" charset="0"/>
              </a:rPr>
              <a:t>/bash</a:t>
            </a:r>
            <a:r>
              <a:rPr lang="en-US" sz="3200" dirty="0">
                <a:latin typeface="Courier" pitchFamily="2" charset="0"/>
              </a:rPr>
              <a:t>								</a:t>
            </a:r>
            <a:r>
              <a:rPr lang="en-US" sz="3200" u="sng" dirty="0" err="1">
                <a:latin typeface="Courier" pitchFamily="2" charset="0"/>
              </a:rPr>
              <a:t>csh</a:t>
            </a:r>
            <a:r>
              <a:rPr lang="en-US" sz="3200" u="sng" dirty="0">
                <a:latin typeface="Courier" pitchFamily="2" charset="0"/>
              </a:rPr>
              <a:t>/</a:t>
            </a:r>
            <a:r>
              <a:rPr lang="en-US" sz="3200" u="sng" dirty="0" err="1">
                <a:latin typeface="Courier" pitchFamily="2" charset="0"/>
              </a:rPr>
              <a:t>tcsh</a:t>
            </a:r>
            <a:endParaRPr lang="en-US" sz="3200" u="sng" dirty="0">
              <a:latin typeface="Courier" pitchFamily="2" charset="0"/>
            </a:endParaRPr>
          </a:p>
          <a:p>
            <a:endParaRPr lang="en-US" sz="3200" dirty="0">
              <a:latin typeface="Courier" pitchFamily="2" charset="0"/>
            </a:endParaRPr>
          </a:p>
          <a:p>
            <a:r>
              <a:rPr lang="en-US" sz="3200" dirty="0">
                <a:latin typeface="Courier" pitchFamily="2" charset="0"/>
              </a:rPr>
              <a:t>$HOME 								$HOME</a:t>
            </a:r>
          </a:p>
          <a:p>
            <a:r>
              <a:rPr lang="en-US" sz="3200" dirty="0">
                <a:latin typeface="Courier" pitchFamily="2" charset="0"/>
              </a:rPr>
              <a:t>$HOSTNAME 						$HOST</a:t>
            </a:r>
          </a:p>
          <a:p>
            <a:r>
              <a:rPr lang="en-US" sz="3200" dirty="0">
                <a:latin typeface="Courier" pitchFamily="2" charset="0"/>
              </a:rPr>
              <a:t>$OLDPWD</a:t>
            </a:r>
          </a:p>
          <a:p>
            <a:r>
              <a:rPr lang="en-US" sz="3200" dirty="0">
                <a:latin typeface="Courier" pitchFamily="2" charset="0"/>
              </a:rPr>
              <a:t>$PATH 								$PATH</a:t>
            </a:r>
          </a:p>
          <a:p>
            <a:r>
              <a:rPr lang="en-US" sz="3200" dirty="0">
                <a:latin typeface="Courier" pitchFamily="2" charset="0"/>
              </a:rPr>
              <a:t>$PWD</a:t>
            </a:r>
          </a:p>
          <a:p>
            <a:r>
              <a:rPr lang="en-US" sz="3200" dirty="0">
                <a:latin typeface="Courier" pitchFamily="2" charset="0"/>
              </a:rPr>
              <a:t>$SHELL 								$SHELL</a:t>
            </a:r>
          </a:p>
          <a:p>
            <a:r>
              <a:rPr lang="en-US" sz="3200" dirty="0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$USER/$USERNAME </a:t>
            </a:r>
            <a:r>
              <a:rPr lang="en-US" sz="3200" dirty="0">
                <a:latin typeface="Courier" pitchFamily="2" charset="0"/>
              </a:rPr>
              <a:t>			$USER</a:t>
            </a:r>
          </a:p>
        </p:txBody>
      </p:sp>
    </p:spTree>
    <p:extLst>
      <p:ext uri="{BB962C8B-B14F-4D97-AF65-F5344CB8AC3E}">
        <p14:creationId xmlns:p14="http://schemas.microsoft.com/office/powerpoint/2010/main" val="205489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10020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To see all your environment variables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env</a:t>
            </a:r>
            <a:r>
              <a:rPr lang="en-US" sz="3200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02786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613774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One of the most important environment variables</a:t>
            </a:r>
          </a:p>
          <a:p>
            <a:pPr algn="ctr"/>
            <a:r>
              <a:rPr lang="en-US" sz="3200" dirty="0">
                <a:latin typeface="Courier" pitchFamily="2" charset="0"/>
              </a:rPr>
              <a:t>PATH</a:t>
            </a:r>
            <a:r>
              <a:rPr lang="en-US" sz="3200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First see what your path is –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echo $PATH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 path is a list of directories that are searched in order to find executable programs.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You most likely have only the default set up by the system.</a:t>
            </a:r>
          </a:p>
        </p:txBody>
      </p:sp>
    </p:spTree>
    <p:extLst>
      <p:ext uri="{BB962C8B-B14F-4D97-AF65-F5344CB8AC3E}">
        <p14:creationId xmlns:p14="http://schemas.microsoft.com/office/powerpoint/2010/main" val="2371244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56364"/>
            <a:ext cx="9144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To set your </a:t>
            </a:r>
            <a:r>
              <a:rPr lang="en-US" sz="3200" dirty="0">
                <a:latin typeface="Courier" pitchFamily="2" charset="0"/>
              </a:rPr>
              <a:t>PATH</a:t>
            </a:r>
            <a:r>
              <a:rPr lang="en-US" sz="3200" dirty="0">
                <a:latin typeface="Papyrus" panose="020B0602040200020303" pitchFamily="34" charset="77"/>
              </a:rPr>
              <a:t> in </a:t>
            </a:r>
            <a:r>
              <a:rPr lang="en-US" sz="3200" dirty="0" err="1">
                <a:latin typeface="Papyrus" panose="020B0602040200020303" pitchFamily="34" charset="77"/>
              </a:rPr>
              <a:t>sh</a:t>
            </a:r>
            <a:r>
              <a:rPr lang="en-US" sz="3200" dirty="0">
                <a:latin typeface="Papyrus" panose="020B0602040200020303" pitchFamily="34" charset="77"/>
              </a:rPr>
              <a:t>/bash you use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r>
              <a:rPr lang="en-US" sz="2800" dirty="0">
                <a:latin typeface="Courier" pitchFamily="2" charset="0"/>
              </a:rPr>
              <a:t>PATH=$PATH:$HOME/bin:/opt/mpich-1.2.4/bin</a:t>
            </a:r>
            <a:br>
              <a:rPr lang="en-US" sz="2800" dirty="0">
                <a:latin typeface="Courier" pitchFamily="2" charset="0"/>
              </a:rPr>
            </a:br>
            <a:r>
              <a:rPr lang="en-US" sz="2800" dirty="0">
                <a:latin typeface="Courier" pitchFamily="2" charset="0"/>
              </a:rPr>
              <a:t>export PATH       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Papyrus" panose="020B0602040200020303" pitchFamily="34" charset="77"/>
              </a:rPr>
              <a:t>export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Papyrus" panose="020B0602040200020303" pitchFamily="34" charset="77"/>
              </a:rPr>
              <a:t> a variable or function to the environment of all the child processes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Papyrus" panose="020B0602040200020303" pitchFamily="34" charset="77"/>
              </a:rPr>
              <a:t>To set your path in </a:t>
            </a:r>
            <a:r>
              <a:rPr lang="en-US" sz="3200" b="1" dirty="0" err="1">
                <a:latin typeface="Papyrus" panose="020B0602040200020303" pitchFamily="34" charset="77"/>
              </a:rPr>
              <a:t>csh</a:t>
            </a:r>
            <a:r>
              <a:rPr lang="en-US" sz="3200" b="1" dirty="0">
                <a:latin typeface="Papyrus" panose="020B0602040200020303" pitchFamily="34" charset="77"/>
              </a:rPr>
              <a:t>/</a:t>
            </a:r>
            <a:r>
              <a:rPr lang="en-US" sz="3200" b="1" dirty="0" err="1">
                <a:latin typeface="Papyrus" panose="020B0602040200020303" pitchFamily="34" charset="77"/>
              </a:rPr>
              <a:t>tcsh</a:t>
            </a:r>
            <a:r>
              <a:rPr lang="en-US" sz="3200" b="1" dirty="0">
                <a:latin typeface="Papyrus" panose="020B0602040200020303" pitchFamily="34" charset="77"/>
              </a:rPr>
              <a:t> you use</a:t>
            </a:r>
          </a:p>
          <a:p>
            <a:pPr algn="ctr"/>
            <a:endParaRPr lang="en-US" sz="3200" b="1" dirty="0">
              <a:latin typeface="Papyrus" panose="020B0602040200020303" pitchFamily="34" charset="77"/>
            </a:endParaRPr>
          </a:p>
          <a:p>
            <a:r>
              <a:rPr lang="en-US" sz="3200" dirty="0" err="1">
                <a:latin typeface="Courier" pitchFamily="2" charset="0"/>
              </a:rPr>
              <a:t>setenv</a:t>
            </a:r>
            <a:r>
              <a:rPr lang="en-US" sz="3200" dirty="0">
                <a:latin typeface="Courier" pitchFamily="2" charset="0"/>
              </a:rPr>
              <a:t> PATH  $PATH:$HOME/bin 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Edit your </a:t>
            </a:r>
            <a:r>
              <a:rPr lang="en-US" sz="3200" dirty="0">
                <a:latin typeface="Courier" pitchFamily="2" charset="0"/>
              </a:rPr>
              <a:t>.</a:t>
            </a:r>
            <a:r>
              <a:rPr lang="en-US" sz="3200" dirty="0" err="1">
                <a:latin typeface="Courier" pitchFamily="2" charset="0"/>
              </a:rPr>
              <a:t>cshrc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to include a bin directory in your directory for the class</a:t>
            </a:r>
          </a:p>
        </p:txBody>
      </p:sp>
    </p:spTree>
    <p:extLst>
      <p:ext uri="{BB962C8B-B14F-4D97-AF65-F5344CB8AC3E}">
        <p14:creationId xmlns:p14="http://schemas.microsoft.com/office/powerpoint/2010/main" val="3077649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439425"/>
            <a:ext cx="9144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When you “login” (open a terminal window on the Mac) the system reads the appropriate </a:t>
            </a:r>
            <a:r>
              <a:rPr lang="en-US" sz="3200" dirty="0" err="1">
                <a:latin typeface="Courier" pitchFamily="2" charset="0"/>
              </a:rPr>
              <a:t>rc</a:t>
            </a:r>
            <a:r>
              <a:rPr lang="en-US" sz="3200" dirty="0">
                <a:latin typeface="Papyrus" panose="020B0602040200020303" pitchFamily="34" charset="77"/>
              </a:rPr>
              <a:t> file and “executes” it.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When you change the setup file – already open terminal windows (including the one where you edited it) do not know about it, and don’t have the changes.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If you need the changes in any other terminal windows you have to “source” the file.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source .</a:t>
            </a:r>
            <a:r>
              <a:rPr lang="en-US" sz="3200" dirty="0" err="1">
                <a:latin typeface="Courier" pitchFamily="2" charset="0"/>
              </a:rPr>
              <a:t>bashrc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or</a:t>
            </a:r>
            <a:r>
              <a:rPr lang="en-US" sz="3200" dirty="0">
                <a:latin typeface="Courier" pitchFamily="2" charset="0"/>
              </a:rPr>
              <a:t> source .</a:t>
            </a:r>
            <a:r>
              <a:rPr lang="en-US" sz="3200" dirty="0" err="1">
                <a:latin typeface="Courier" pitchFamily="2" charset="0"/>
              </a:rPr>
              <a:t>tcshrc</a:t>
            </a:r>
            <a:r>
              <a:rPr lang="en-US" sz="3200" dirty="0">
                <a:latin typeface="Courier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1838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5503C2-A404-8F41-ABAD-395103F8671E}"/>
              </a:ext>
            </a:extLst>
          </p:cNvPr>
          <p:cNvSpPr txBox="1"/>
          <p:nvPr/>
        </p:nvSpPr>
        <p:spPr>
          <a:xfrm>
            <a:off x="0" y="245657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Review - names for special characters</a:t>
            </a:r>
          </a:p>
          <a:p>
            <a:pPr algn="ctr"/>
            <a:endParaRPr lang="en-US" sz="3200" dirty="0"/>
          </a:p>
          <a:p>
            <a:pPr algn="ctr"/>
            <a:r>
              <a:rPr lang="en-US" sz="3200" b="1" dirty="0">
                <a:latin typeface="Courier" pitchFamily="2" charset="0"/>
              </a:rPr>
              <a:t>!</a:t>
            </a:r>
            <a:r>
              <a:rPr lang="en-US" sz="3200" dirty="0"/>
              <a:t>	</a:t>
            </a:r>
            <a:r>
              <a:rPr lang="en-US" sz="3200" dirty="0">
                <a:latin typeface="Papyrus" panose="020B0602040200020303" pitchFamily="34" charset="77"/>
              </a:rPr>
              <a:t>Bang or </a:t>
            </a:r>
            <a:r>
              <a:rPr lang="en-US" sz="3200" dirty="0" err="1">
                <a:latin typeface="Papyrus" panose="020B0602040200020303" pitchFamily="34" charset="77"/>
              </a:rPr>
              <a:t>pling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Courier" pitchFamily="2" charset="0"/>
              </a:rPr>
              <a:t>#</a:t>
            </a:r>
            <a:r>
              <a:rPr lang="en-US" sz="3200" dirty="0"/>
              <a:t>	 </a:t>
            </a:r>
            <a:r>
              <a:rPr lang="en-US" sz="3200" dirty="0">
                <a:latin typeface="Papyrus" panose="020B0602040200020303" pitchFamily="34" charset="77"/>
              </a:rPr>
              <a:t>pound sign, number sign, hash</a:t>
            </a:r>
          </a:p>
          <a:p>
            <a:pPr algn="ctr"/>
            <a:r>
              <a:rPr lang="en-US" sz="3200" b="1" dirty="0">
                <a:latin typeface="Courier" pitchFamily="2" charset="0"/>
              </a:rPr>
              <a:t>#!</a:t>
            </a:r>
            <a:r>
              <a:rPr lang="en-US" sz="3200" dirty="0"/>
              <a:t>	</a:t>
            </a:r>
            <a:r>
              <a:rPr lang="en-US" sz="3200" dirty="0">
                <a:latin typeface="Papyrus" panose="020B0602040200020303" pitchFamily="34" charset="77"/>
              </a:rPr>
              <a:t>Shebang, pound-bang, hash-bang, …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Used to set interpreter in shell script</a:t>
            </a:r>
          </a:p>
          <a:p>
            <a:pPr algn="ctr"/>
            <a:r>
              <a:rPr lang="en-US" sz="3200" dirty="0">
                <a:latin typeface="Courier" pitchFamily="2" charset="0"/>
              </a:rPr>
              <a:t>#!/bin/</a:t>
            </a:r>
            <a:r>
              <a:rPr lang="en-US" sz="3200" dirty="0" err="1">
                <a:latin typeface="Courier" pitchFamily="2" charset="0"/>
              </a:rPr>
              <a:t>sh</a:t>
            </a:r>
            <a:endParaRPr lang="en-US" sz="3200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#!/bin/</a:t>
            </a:r>
            <a:r>
              <a:rPr lang="en-US" sz="3200" dirty="0" err="1">
                <a:latin typeface="Courier" pitchFamily="2" charset="0"/>
              </a:rPr>
              <a:t>tcsh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sz="3200" dirty="0">
              <a:latin typeface="Courier" pitchFamily="2" charset="0"/>
            </a:endParaRPr>
          </a:p>
          <a:p>
            <a:pPr algn="ctr"/>
            <a:r>
              <a:rPr lang="en-US" sz="3200" b="1" dirty="0">
                <a:latin typeface="Courier" pitchFamily="2" charset="0"/>
              </a:rPr>
              <a:t>*</a:t>
            </a:r>
            <a:r>
              <a:rPr lang="en-US" sz="3200" dirty="0"/>
              <a:t>	</a:t>
            </a:r>
            <a:r>
              <a:rPr lang="en-US" sz="3200" dirty="0" err="1">
                <a:latin typeface="Papyrus" panose="020B0602040200020303" pitchFamily="34" charset="77"/>
              </a:rPr>
              <a:t>Spalt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b="1" dirty="0">
                <a:latin typeface="Courier" pitchFamily="2" charset="0"/>
              </a:rPr>
              <a:t>&lt;</a:t>
            </a:r>
            <a:r>
              <a:rPr lang="en-US" sz="3200" dirty="0"/>
              <a:t>	</a:t>
            </a:r>
            <a:r>
              <a:rPr lang="en-US" sz="3200" dirty="0">
                <a:latin typeface="Papyrus" panose="020B0602040200020303" pitchFamily="34" charset="77"/>
              </a:rPr>
              <a:t>Suck</a:t>
            </a:r>
          </a:p>
          <a:p>
            <a:pPr algn="ctr"/>
            <a:r>
              <a:rPr lang="en-US" sz="3200" b="1" dirty="0">
                <a:latin typeface="Courier" pitchFamily="2" charset="0"/>
              </a:rPr>
              <a:t>&gt;</a:t>
            </a:r>
            <a:r>
              <a:rPr lang="en-US" sz="3200" dirty="0"/>
              <a:t>	</a:t>
            </a:r>
            <a:r>
              <a:rPr lang="en-US" sz="3200" dirty="0">
                <a:latin typeface="Papyrus" panose="020B0602040200020303" pitchFamily="34" charset="77"/>
              </a:rPr>
              <a:t>Spit</a:t>
            </a:r>
          </a:p>
        </p:txBody>
      </p:sp>
    </p:spTree>
    <p:extLst>
      <p:ext uri="{BB962C8B-B14F-4D97-AF65-F5344CB8AC3E}">
        <p14:creationId xmlns:p14="http://schemas.microsoft.com/office/powerpoint/2010/main" val="38362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460002"/>
            <a:ext cx="9144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Make a file in your bin directory </a:t>
            </a:r>
            <a:r>
              <a:rPr lang="en-US" sz="3200" dirty="0" err="1">
                <a:latin typeface="Courier" pitchFamily="2" charset="0"/>
              </a:rPr>
              <a:t>stuck.sh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Put this in the file</a:t>
            </a:r>
          </a:p>
          <a:p>
            <a:r>
              <a:rPr lang="en-US" sz="3200" dirty="0">
                <a:latin typeface="Courier" pitchFamily="2" charset="0"/>
              </a:rPr>
              <a:t>#!/bin/</a:t>
            </a:r>
            <a:r>
              <a:rPr lang="en-US" sz="3200" dirty="0" err="1">
                <a:latin typeface="Courier" pitchFamily="2" charset="0"/>
              </a:rPr>
              <a:t>sh</a:t>
            </a:r>
            <a:endParaRPr lang="en-US" sz="3200" dirty="0">
              <a:latin typeface="Courier" pitchFamily="2" charset="0"/>
            </a:endParaRPr>
          </a:p>
          <a:p>
            <a:r>
              <a:rPr lang="en-US" sz="3200" dirty="0">
                <a:latin typeface="Courier" pitchFamily="2" charset="0"/>
              </a:rPr>
              <a:t>grep a</a:t>
            </a:r>
          </a:p>
          <a:p>
            <a:pPr algn="ctr"/>
            <a:endParaRPr lang="en-US" u="sng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Make the file executable using the </a:t>
            </a:r>
            <a:r>
              <a:rPr lang="en-US" sz="3200" u="sng" dirty="0">
                <a:latin typeface="Papyrus" panose="020B0602040200020303" pitchFamily="34" charset="77"/>
              </a:rPr>
              <a:t>change mode </a:t>
            </a:r>
            <a:r>
              <a:rPr lang="en-US" sz="3200" dirty="0">
                <a:latin typeface="Papyrus" panose="020B0602040200020303" pitchFamily="34" charset="77"/>
              </a:rPr>
              <a:t>command</a:t>
            </a:r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 err="1">
                <a:latin typeface="Courier" pitchFamily="2" charset="0"/>
              </a:rPr>
              <a:t>chmod</a:t>
            </a:r>
            <a:r>
              <a:rPr lang="en-US" sz="3200" dirty="0">
                <a:latin typeface="Courier" pitchFamily="2" charset="0"/>
              </a:rPr>
              <a:t> +x </a:t>
            </a:r>
            <a:r>
              <a:rPr lang="en-US" sz="3200" dirty="0" err="1">
                <a:latin typeface="Courier" pitchFamily="2" charset="0"/>
              </a:rPr>
              <a:t>stuck.sh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When you create a file is usually has the following permissions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-</a:t>
            </a:r>
            <a:r>
              <a:rPr lang="en-US" sz="3200" dirty="0" err="1">
                <a:latin typeface="Courier" pitchFamily="2" charset="0"/>
              </a:rPr>
              <a:t>rw</a:t>
            </a:r>
            <a:r>
              <a:rPr lang="en-US" sz="3200" dirty="0">
                <a:latin typeface="Courier" pitchFamily="2" charset="0"/>
              </a:rPr>
              <a:t>-r--r--    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  <a:latin typeface="Papyrus" panose="020B0602040200020303" pitchFamily="34" charset="77"/>
              </a:rPr>
              <a:t>what do these codes mean?</a:t>
            </a:r>
            <a:endParaRPr lang="en-US" sz="3200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97373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100208"/>
            <a:ext cx="914400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change mode command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 err="1">
                <a:latin typeface="Courier" pitchFamily="2" charset="0"/>
              </a:rPr>
              <a:t>chmod</a:t>
            </a:r>
            <a:r>
              <a:rPr lang="en-US" sz="3200" dirty="0">
                <a:latin typeface="Courier" pitchFamily="2" charset="0"/>
              </a:rPr>
              <a:t> +x </a:t>
            </a:r>
            <a:r>
              <a:rPr lang="en-US" sz="3200" dirty="0" err="1">
                <a:latin typeface="Courier" pitchFamily="2" charset="0"/>
              </a:rPr>
              <a:t>stuck.sh</a:t>
            </a:r>
            <a:endParaRPr lang="en-US" sz="3200" dirty="0">
              <a:latin typeface="Papyrus" panose="020B0602040200020303" pitchFamily="34" charset="77"/>
            </a:endParaRPr>
          </a:p>
          <a:p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This makes the file executable for everybody.</a:t>
            </a:r>
          </a:p>
          <a:p>
            <a:r>
              <a:rPr lang="en-US" sz="3200" dirty="0">
                <a:latin typeface="Courier" pitchFamily="2" charset="0"/>
              </a:rPr>
              <a:t>-</a:t>
            </a:r>
            <a:r>
              <a:rPr lang="en-US" sz="3200" dirty="0" err="1">
                <a:latin typeface="Courier" pitchFamily="2" charset="0"/>
              </a:rPr>
              <a:t>rwxr</a:t>
            </a:r>
            <a:r>
              <a:rPr lang="en-US" sz="3200" dirty="0">
                <a:latin typeface="Courier" pitchFamily="2" charset="0"/>
              </a:rPr>
              <a:t>-</a:t>
            </a:r>
            <a:r>
              <a:rPr lang="en-US" sz="3200" dirty="0" err="1">
                <a:latin typeface="Courier" pitchFamily="2" charset="0"/>
              </a:rPr>
              <a:t>xr</a:t>
            </a:r>
            <a:r>
              <a:rPr lang="en-US" sz="3200" dirty="0">
                <a:latin typeface="Courier" pitchFamily="2" charset="0"/>
              </a:rPr>
              <a:t>-x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This removes the execute permission for users in group and all.</a:t>
            </a:r>
          </a:p>
          <a:p>
            <a:pPr algn="ctr"/>
            <a:endParaRPr lang="en-US" sz="3200" dirty="0">
              <a:latin typeface="Courier" pitchFamily="2" charset="0"/>
            </a:endParaRPr>
          </a:p>
          <a:p>
            <a:r>
              <a:rPr lang="en-US" sz="3200" dirty="0" err="1">
                <a:latin typeface="Courier" pitchFamily="2" charset="0"/>
              </a:rPr>
              <a:t>chmod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 err="1">
                <a:latin typeface="Courier" pitchFamily="2" charset="0"/>
              </a:rPr>
              <a:t>ga</a:t>
            </a:r>
            <a:r>
              <a:rPr lang="en-US" sz="3200" dirty="0">
                <a:latin typeface="Courier" pitchFamily="2" charset="0"/>
              </a:rPr>
              <a:t>-x </a:t>
            </a:r>
            <a:r>
              <a:rPr lang="en-US" sz="3200" dirty="0" err="1">
                <a:latin typeface="Courier" pitchFamily="2" charset="0"/>
              </a:rPr>
              <a:t>stuck.sh</a:t>
            </a:r>
            <a:endParaRPr lang="en-US" sz="3200" dirty="0">
              <a:latin typeface="Courier" pitchFamily="2" charset="0"/>
            </a:endParaRPr>
          </a:p>
          <a:p>
            <a:r>
              <a:rPr lang="en-US" sz="3200" dirty="0">
                <a:latin typeface="Courier" pitchFamily="2" charset="0"/>
              </a:rPr>
              <a:t>-</a:t>
            </a:r>
            <a:r>
              <a:rPr lang="en-US" sz="3200" dirty="0" err="1">
                <a:latin typeface="Courier" pitchFamily="2" charset="0"/>
              </a:rPr>
              <a:t>rwxr</a:t>
            </a:r>
            <a:r>
              <a:rPr lang="en-US" sz="3200" dirty="0">
                <a:latin typeface="Courier" pitchFamily="2" charset="0"/>
              </a:rPr>
              <a:t>--r--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sz="32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972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206513"/>
            <a:ext cx="9144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Courier" pitchFamily="2" charset="0"/>
              </a:rPr>
              <a:t>chmod</a:t>
            </a:r>
            <a:r>
              <a:rPr lang="en-US" sz="3200" dirty="0">
                <a:latin typeface="Courier" pitchFamily="2" charset="0"/>
              </a:rPr>
              <a:t> [</a:t>
            </a:r>
            <a:r>
              <a:rPr lang="en-US" sz="3200" dirty="0" err="1">
                <a:latin typeface="Courier" pitchFamily="2" charset="0"/>
              </a:rPr>
              <a:t>oga</a:t>
            </a:r>
            <a:r>
              <a:rPr lang="en-US" sz="3200" dirty="0">
                <a:latin typeface="Courier" pitchFamily="2" charset="0"/>
              </a:rPr>
              <a:t>][+-] mode file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Where </a:t>
            </a:r>
            <a:r>
              <a:rPr lang="en-US" sz="3200" dirty="0">
                <a:latin typeface="Courier" pitchFamily="2" charset="0"/>
              </a:rPr>
              <a:t>[</a:t>
            </a:r>
            <a:r>
              <a:rPr lang="en-US" sz="3200" dirty="0" err="1">
                <a:latin typeface="Courier" pitchFamily="2" charset="0"/>
              </a:rPr>
              <a:t>oga</a:t>
            </a:r>
            <a:r>
              <a:rPr lang="en-US" sz="3200" dirty="0">
                <a:latin typeface="Courier" pitchFamily="2" charset="0"/>
              </a:rPr>
              <a:t>]</a:t>
            </a:r>
            <a:r>
              <a:rPr lang="en-US" sz="3200" dirty="0">
                <a:latin typeface="Papyrus" panose="020B0602040200020303" pitchFamily="34" charset="77"/>
              </a:rPr>
              <a:t> is for </a:t>
            </a:r>
            <a:r>
              <a:rPr lang="en-US" sz="3200" dirty="0">
                <a:latin typeface="Courier" pitchFamily="2" charset="0"/>
              </a:rPr>
              <a:t>o</a:t>
            </a:r>
            <a:r>
              <a:rPr lang="en-US" sz="3200" dirty="0">
                <a:latin typeface="Papyrus" panose="020B0602040200020303" pitchFamily="34" charset="77"/>
              </a:rPr>
              <a:t>wner, </a:t>
            </a:r>
            <a:r>
              <a:rPr lang="en-US" sz="3200" dirty="0">
                <a:latin typeface="Courier" pitchFamily="2" charset="0"/>
              </a:rPr>
              <a:t>g</a:t>
            </a:r>
            <a:r>
              <a:rPr lang="en-US" sz="3200" dirty="0">
                <a:latin typeface="Papyrus" panose="020B0602040200020303" pitchFamily="34" charset="77"/>
              </a:rPr>
              <a:t>roup, and </a:t>
            </a:r>
            <a:r>
              <a:rPr lang="en-US" sz="3200" dirty="0">
                <a:latin typeface="Courier" pitchFamily="2" charset="0"/>
              </a:rPr>
              <a:t>a</a:t>
            </a:r>
            <a:r>
              <a:rPr lang="en-US" sz="3200" dirty="0">
                <a:latin typeface="Papyrus" panose="020B0602040200020303" pitchFamily="34" charset="77"/>
              </a:rPr>
              <a:t>ll, it is optional and defaults to </a:t>
            </a:r>
            <a:r>
              <a:rPr lang="en-US" sz="3200" dirty="0">
                <a:latin typeface="Courier" pitchFamily="2" charset="0"/>
              </a:rPr>
              <a:t>o</a:t>
            </a:r>
            <a:r>
              <a:rPr lang="en-US" sz="3200" dirty="0">
                <a:latin typeface="Papyrus" panose="020B0602040200020303" pitchFamily="34" charset="77"/>
              </a:rPr>
              <a:t> if omitted.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 </a:t>
            </a:r>
            <a:r>
              <a:rPr lang="en-US" sz="3200" b="1" dirty="0">
                <a:latin typeface="Courier" pitchFamily="2" charset="0"/>
              </a:rPr>
              <a:t>[+-]</a:t>
            </a:r>
            <a:r>
              <a:rPr lang="en-US" sz="3200" dirty="0">
                <a:latin typeface="Papyrus" panose="020B0602040200020303" pitchFamily="34" charset="77"/>
              </a:rPr>
              <a:t> is to add or remove the following permissions. One and only one is </a:t>
            </a:r>
            <a:r>
              <a:rPr lang="en-US" sz="3200" u="sng" dirty="0">
                <a:latin typeface="Papyrus" panose="020B0602040200020303" pitchFamily="34" charset="77"/>
              </a:rPr>
              <a:t>required</a:t>
            </a:r>
            <a:r>
              <a:rPr lang="en-US" sz="3200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mode</a:t>
            </a:r>
            <a:r>
              <a:rPr lang="en-US" sz="3200" dirty="0">
                <a:latin typeface="Papyrus" panose="020B0602040200020303" pitchFamily="34" charset="77"/>
              </a:rPr>
              <a:t> is any combination of </a:t>
            </a:r>
            <a:r>
              <a:rPr lang="en-US" sz="3200" dirty="0">
                <a:latin typeface="Courier" pitchFamily="2" charset="0"/>
              </a:rPr>
              <a:t>r</a:t>
            </a:r>
            <a:r>
              <a:rPr lang="en-US" sz="3200" dirty="0">
                <a:latin typeface="Papyrus" panose="020B0602040200020303" pitchFamily="34" charset="77"/>
              </a:rPr>
              <a:t>ead, </a:t>
            </a:r>
            <a:r>
              <a:rPr lang="en-US" sz="3200" dirty="0">
                <a:latin typeface="Courier" pitchFamily="2" charset="0"/>
              </a:rPr>
              <a:t>w</a:t>
            </a:r>
            <a:r>
              <a:rPr lang="en-US" sz="3200" dirty="0">
                <a:latin typeface="Papyrus" panose="020B0602040200020303" pitchFamily="34" charset="77"/>
              </a:rPr>
              <a:t>rite, or </a:t>
            </a:r>
            <a:r>
              <a:rPr lang="en-US" sz="3200" dirty="0">
                <a:latin typeface="Courier" pitchFamily="2" charset="0"/>
              </a:rPr>
              <a:t>e</a:t>
            </a:r>
            <a:r>
              <a:rPr lang="en-US" sz="3200" dirty="0">
                <a:latin typeface="Papyrus" panose="020B0602040200020303" pitchFamily="34" charset="77"/>
              </a:rPr>
              <a:t>xecute (at least one is required)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 err="1">
                <a:latin typeface="Courier" pitchFamily="2" charset="0"/>
              </a:rPr>
              <a:t>rwx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file</a:t>
            </a:r>
            <a:r>
              <a:rPr lang="en-US" sz="3200" dirty="0">
                <a:latin typeface="Papyrus" panose="020B0602040200020303" pitchFamily="34" charset="77"/>
              </a:rPr>
              <a:t> is the file name who’s permission you want to change</a:t>
            </a:r>
          </a:p>
        </p:txBody>
      </p:sp>
    </p:spTree>
    <p:extLst>
      <p:ext uri="{BB962C8B-B14F-4D97-AF65-F5344CB8AC3E}">
        <p14:creationId xmlns:p14="http://schemas.microsoft.com/office/powerpoint/2010/main" val="665379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100208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Check you can “see” the program in your path</a:t>
            </a:r>
          </a:p>
          <a:p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which </a:t>
            </a:r>
            <a:r>
              <a:rPr lang="en-US" sz="3200" dirty="0" err="1">
                <a:latin typeface="Courier" pitchFamily="2" charset="0"/>
              </a:rPr>
              <a:t>stuck.sh</a:t>
            </a:r>
            <a:endParaRPr lang="en-US" sz="3200" dirty="0">
              <a:latin typeface="Papyrus" panose="020B0602040200020303" pitchFamily="34" charset="77"/>
            </a:endParaRPr>
          </a:p>
          <a:p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Finally execute it</a:t>
            </a:r>
          </a:p>
          <a:p>
            <a:r>
              <a:rPr lang="en-US" sz="3200" dirty="0" err="1">
                <a:latin typeface="Courier" pitchFamily="2" charset="0"/>
              </a:rPr>
              <a:t>stuck.sh</a:t>
            </a:r>
            <a:r>
              <a:rPr lang="en-US" sz="3200" dirty="0">
                <a:latin typeface="Courier" pitchFamily="2" charset="0"/>
              </a:rPr>
              <a:t>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Papyrus" panose="020B0602040200020303" pitchFamily="34" charset="77"/>
              </a:rPr>
              <a:t>(or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Courier" pitchFamily="2" charset="0"/>
              </a:rPr>
              <a:t>./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stuck.sh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Papyrus" panose="020B0602040200020303" pitchFamily="34" charset="77"/>
              </a:rPr>
              <a:t>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Papyrus" panose="020B0602040200020303" pitchFamily="34" charset="77"/>
              </a:rPr>
              <a:t>if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Courier" pitchFamily="2" charset="0"/>
              </a:rPr>
              <a:t>.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Papyrus" panose="020B0602040200020303" pitchFamily="34" charset="77"/>
              </a:rPr>
              <a:t>not in path.)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Now examine what the computer is doing using the </a:t>
            </a:r>
            <a:r>
              <a:rPr lang="en-US" sz="3200" dirty="0" err="1">
                <a:latin typeface="Courier" pitchFamily="2" charset="0"/>
              </a:rPr>
              <a:t>ps</a:t>
            </a:r>
            <a:r>
              <a:rPr lang="en-US" sz="3200" dirty="0">
                <a:latin typeface="Papyrus" panose="020B0602040200020303" pitchFamily="34" charset="77"/>
              </a:rPr>
              <a:t> command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2400" dirty="0">
                <a:latin typeface="Courier" pitchFamily="2" charset="0"/>
              </a:rPr>
              <a:t>$ </a:t>
            </a:r>
            <a:r>
              <a:rPr lang="en-US" sz="2400" dirty="0" err="1">
                <a:latin typeface="Courier" pitchFamily="2" charset="0"/>
              </a:rPr>
              <a:t>ps</a:t>
            </a:r>
            <a:endParaRPr lang="en-US" sz="2400" dirty="0">
              <a:latin typeface="Courier" pitchFamily="2" charset="0"/>
            </a:endParaRPr>
          </a:p>
          <a:p>
            <a:r>
              <a:rPr lang="en-US" sz="2400" dirty="0">
                <a:latin typeface="Courier" pitchFamily="2" charset="0"/>
              </a:rPr>
              <a:t>  PID TTY           TIME CMD</a:t>
            </a:r>
          </a:p>
          <a:p>
            <a:r>
              <a:rPr lang="en-US" sz="2400" dirty="0">
                <a:latin typeface="Courier" pitchFamily="2" charset="0"/>
              </a:rPr>
              <a:t>  918 ttys000    0:00.01 /bin/</a:t>
            </a:r>
            <a:r>
              <a:rPr lang="en-US" sz="2400" dirty="0" err="1">
                <a:latin typeface="Courier" pitchFamily="2" charset="0"/>
              </a:rPr>
              <a:t>sh</a:t>
            </a:r>
            <a:r>
              <a:rPr lang="en-US" sz="2400" dirty="0">
                <a:latin typeface="Courier" pitchFamily="2" charset="0"/>
              </a:rPr>
              <a:t> ./</a:t>
            </a:r>
            <a:r>
              <a:rPr lang="en-US" sz="2400" dirty="0" err="1">
                <a:latin typeface="Courier" pitchFamily="2" charset="0"/>
              </a:rPr>
              <a:t>stuck.sh</a:t>
            </a:r>
            <a:endParaRPr lang="en-US" sz="2400" dirty="0">
              <a:latin typeface="Courier" pitchFamily="2" charset="0"/>
            </a:endParaRPr>
          </a:p>
          <a:p>
            <a:r>
              <a:rPr lang="en-US" sz="2400" dirty="0">
                <a:latin typeface="Courier" pitchFamily="2" charset="0"/>
              </a:rPr>
              <a:t>  919 ttys000    0:00.00 grep a</a:t>
            </a:r>
          </a:p>
          <a:p>
            <a:r>
              <a:rPr lang="en-US" sz="2400" dirty="0">
                <a:latin typeface="Courier" pitchFamily="2" charset="0"/>
              </a:rPr>
              <a:t>91570 ttys000    0:00.95 -bash</a:t>
            </a:r>
          </a:p>
          <a:p>
            <a:r>
              <a:rPr lang="en-US" sz="2400" dirty="0">
                <a:latin typeface="Courier" pitchFamily="2" charset="0"/>
              </a:rPr>
              <a:t>57238 ttys001    0:00.70 -bash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40121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18320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You can get more information with some switches (and grepping to cut down on the output)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1600" dirty="0">
                <a:latin typeface="Courier" pitchFamily="2" charset="0"/>
              </a:rPr>
              <a:t>$ </a:t>
            </a:r>
            <a:r>
              <a:rPr lang="en-US" sz="1600" dirty="0" err="1">
                <a:latin typeface="Courier" pitchFamily="2" charset="0"/>
              </a:rPr>
              <a:t>ps</a:t>
            </a:r>
            <a:r>
              <a:rPr lang="en-US" sz="1600" dirty="0">
                <a:latin typeface="Courier" pitchFamily="2" charset="0"/>
              </a:rPr>
              <a:t> –</a:t>
            </a:r>
            <a:r>
              <a:rPr lang="en-US" sz="1600" dirty="0" err="1">
                <a:latin typeface="Courier" pitchFamily="2" charset="0"/>
              </a:rPr>
              <a:t>ef</a:t>
            </a:r>
            <a:endParaRPr lang="en-US" sz="1600" dirty="0">
              <a:latin typeface="Courier" pitchFamily="2" charset="0"/>
            </a:endParaRPr>
          </a:p>
          <a:p>
            <a:r>
              <a:rPr lang="en-US" sz="1600" dirty="0">
                <a:latin typeface="Courier" pitchFamily="2" charset="0"/>
              </a:rPr>
              <a:t>… lots of stuff</a:t>
            </a:r>
          </a:p>
          <a:p>
            <a:r>
              <a:rPr lang="en-US" sz="1600" dirty="0">
                <a:latin typeface="Courier" pitchFamily="2" charset="0"/>
              </a:rPr>
              <a:t>    0  2363 91570   0 10:23AM ttys000    0:00.00 </a:t>
            </a:r>
            <a:r>
              <a:rPr lang="en-US" sz="1600" dirty="0" err="1">
                <a:latin typeface="Courier" pitchFamily="2" charset="0"/>
              </a:rPr>
              <a:t>ps</a:t>
            </a:r>
            <a:r>
              <a:rPr lang="en-US" sz="1600" dirty="0">
                <a:latin typeface="Courier" pitchFamily="2" charset="0"/>
              </a:rPr>
              <a:t> -</a:t>
            </a:r>
            <a:r>
              <a:rPr lang="en-US" sz="1600" dirty="0" err="1">
                <a:latin typeface="Courier" pitchFamily="2" charset="0"/>
              </a:rPr>
              <a:t>ef</a:t>
            </a:r>
            <a:endParaRPr lang="en-US" sz="1600" dirty="0">
              <a:latin typeface="Courier" pitchFamily="2" charset="0"/>
            </a:endParaRPr>
          </a:p>
          <a:p>
            <a:r>
              <a:rPr lang="en-US" sz="1600" dirty="0">
                <a:latin typeface="Courier" pitchFamily="2" charset="0"/>
              </a:rPr>
              <a:t>    0 91569 91566   0  1:10PM ttys000    0:00.12 login -pf </a:t>
            </a:r>
            <a:r>
              <a:rPr lang="en-US" sz="1600" dirty="0" err="1">
                <a:latin typeface="Courier" pitchFamily="2" charset="0"/>
              </a:rPr>
              <a:t>robertsmalley</a:t>
            </a:r>
            <a:endParaRPr lang="en-US" sz="1600" dirty="0">
              <a:latin typeface="Courier" pitchFamily="2" charset="0"/>
            </a:endParaRPr>
          </a:p>
          <a:p>
            <a:r>
              <a:rPr lang="en-US" sz="1600" dirty="0">
                <a:latin typeface="Courier" pitchFamily="2" charset="0"/>
              </a:rPr>
              <a:t>  501 91570 91569   0  1:10PM ttys000    0:01.03 -bash</a:t>
            </a:r>
          </a:p>
          <a:p>
            <a:r>
              <a:rPr lang="en-US" sz="1600" dirty="0">
                <a:latin typeface="Courier" pitchFamily="2" charset="0"/>
              </a:rPr>
              <a:t>  501  </a:t>
            </a:r>
            <a:r>
              <a:rPr lang="en-US" sz="1600" dirty="0">
                <a:solidFill>
                  <a:srgbClr val="FF0000"/>
                </a:solidFill>
                <a:latin typeface="Courier" pitchFamily="2" charset="0"/>
              </a:rPr>
              <a:t>2230</a:t>
            </a:r>
            <a:r>
              <a:rPr lang="en-US" sz="1600" dirty="0">
                <a:latin typeface="Courier" pitchFamily="2" charset="0"/>
              </a:rPr>
              <a:t> 57238   0 10:22AM ttys001    0:00.00 /bin/</a:t>
            </a:r>
            <a:r>
              <a:rPr lang="en-US" sz="1600" dirty="0" err="1">
                <a:latin typeface="Courier" pitchFamily="2" charset="0"/>
              </a:rPr>
              <a:t>sh</a:t>
            </a:r>
            <a:r>
              <a:rPr lang="en-US" sz="1600" dirty="0">
                <a:latin typeface="Courier" pitchFamily="2" charset="0"/>
              </a:rPr>
              <a:t> ./</a:t>
            </a:r>
            <a:r>
              <a:rPr lang="en-US" sz="1600" dirty="0" err="1">
                <a:latin typeface="Courier" pitchFamily="2" charset="0"/>
              </a:rPr>
              <a:t>stuck.sh</a:t>
            </a:r>
            <a:endParaRPr lang="en-US" sz="1600" dirty="0">
              <a:latin typeface="Courier" pitchFamily="2" charset="0"/>
            </a:endParaRPr>
          </a:p>
          <a:p>
            <a:r>
              <a:rPr lang="en-US" sz="1600" dirty="0">
                <a:latin typeface="Courier" pitchFamily="2" charset="0"/>
              </a:rPr>
              <a:t>  501  2234  2230   0 10:22AM ttys001    0:00.00 grep a</a:t>
            </a:r>
          </a:p>
          <a:p>
            <a:r>
              <a:rPr lang="en-US" sz="1600" dirty="0">
                <a:latin typeface="Courier" pitchFamily="2" charset="0"/>
              </a:rPr>
              <a:t>    0 57237 91566   0  1:43PM ttys001    0:00.03 login -pf </a:t>
            </a:r>
            <a:r>
              <a:rPr lang="en-US" sz="1600" dirty="0" err="1">
                <a:latin typeface="Courier" pitchFamily="2" charset="0"/>
              </a:rPr>
              <a:t>robertsmalley</a:t>
            </a:r>
            <a:endParaRPr lang="en-US" sz="1600" dirty="0">
              <a:latin typeface="Courier" pitchFamily="2" charset="0"/>
            </a:endParaRPr>
          </a:p>
          <a:p>
            <a:r>
              <a:rPr lang="en-US" sz="1600" dirty="0">
                <a:latin typeface="Courier" pitchFamily="2" charset="0"/>
              </a:rPr>
              <a:t>  501 57238 57237   0  1:43PM ttys001    0:00.78 -bash</a:t>
            </a:r>
          </a:p>
          <a:p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So I’m running </a:t>
            </a:r>
            <a:r>
              <a:rPr lang="en-US" sz="3200" dirty="0" err="1">
                <a:latin typeface="Courier" pitchFamily="2" charset="0"/>
              </a:rPr>
              <a:t>stuck.sh</a:t>
            </a:r>
            <a:r>
              <a:rPr lang="en-US" sz="3200" dirty="0">
                <a:latin typeface="Papyrus" panose="020B0602040200020303" pitchFamily="34" charset="77"/>
              </a:rPr>
              <a:t> and </a:t>
            </a:r>
            <a:r>
              <a:rPr lang="en-US" sz="3200" dirty="0">
                <a:latin typeface="Courier" pitchFamily="2" charset="0"/>
              </a:rPr>
              <a:t>grep</a:t>
            </a:r>
            <a:endParaRPr lang="en-US" sz="3200" dirty="0">
              <a:latin typeface="Papyrus" panose="020B0602040200020303" pitchFamily="34" charset="77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 important piece of info here is the Process Identification, or PID, in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3946966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18320"/>
            <a:ext cx="914400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Lets say that </a:t>
            </a:r>
            <a:r>
              <a:rPr lang="en-US" sz="3200" dirty="0" err="1">
                <a:latin typeface="Courier" pitchFamily="2" charset="0"/>
              </a:rPr>
              <a:t>stuck.sh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is “hung” or stuck (something is wrong and we want to quit it).</a:t>
            </a:r>
            <a:endParaRPr lang="en-US" sz="3200" dirty="0">
              <a:latin typeface="Courier" pitchFamily="2" charset="0"/>
            </a:endParaRP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 can use the program </a:t>
            </a:r>
            <a:r>
              <a:rPr lang="en-US" sz="3200" dirty="0">
                <a:latin typeface="Courier" pitchFamily="2" charset="0"/>
              </a:rPr>
              <a:t>kill</a:t>
            </a:r>
            <a:r>
              <a:rPr lang="en-US" sz="3200" dirty="0">
                <a:latin typeface="Papyrus" panose="020B0602040200020303" pitchFamily="34" charset="77"/>
              </a:rPr>
              <a:t> to kill programs by their </a:t>
            </a:r>
            <a:r>
              <a:rPr lang="en-US" sz="3200" dirty="0">
                <a:latin typeface="Courier" pitchFamily="2" charset="0"/>
              </a:rPr>
              <a:t>PID</a:t>
            </a:r>
            <a:r>
              <a:rPr lang="en-US" sz="3200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kill </a:t>
            </a:r>
            <a:r>
              <a:rPr lang="en-US" sz="3200" dirty="0">
                <a:solidFill>
                  <a:srgbClr val="FF0000"/>
                </a:solidFill>
                <a:latin typeface="Courier" pitchFamily="2" charset="0"/>
              </a:rPr>
              <a:t>2230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If that does not work we can add a “switch” to force it to die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kill -9 </a:t>
            </a:r>
            <a:r>
              <a:rPr lang="en-US" sz="3200" dirty="0">
                <a:solidFill>
                  <a:srgbClr val="FF0000"/>
                </a:solidFill>
                <a:latin typeface="Courier" pitchFamily="2" charset="0"/>
              </a:rPr>
              <a:t>2230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Kill your instance of </a:t>
            </a:r>
            <a:r>
              <a:rPr lang="en-US" sz="3200" dirty="0">
                <a:latin typeface="Courier" pitchFamily="2" charset="0"/>
              </a:rPr>
              <a:t>pause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(you can also </a:t>
            </a:r>
            <a:r>
              <a:rPr lang="en-US" sz="3200" dirty="0">
                <a:latin typeface="Courier" pitchFamily="2" charset="0"/>
              </a:rPr>
              <a:t>^C</a:t>
            </a:r>
            <a:r>
              <a:rPr lang="en-US" sz="3200" dirty="0">
                <a:latin typeface="Papyrus" panose="020B0602040200020303" pitchFamily="34" charset="77"/>
              </a:rPr>
              <a:t> out in this case)</a:t>
            </a:r>
          </a:p>
        </p:txBody>
      </p:sp>
    </p:spTree>
    <p:extLst>
      <p:ext uri="{BB962C8B-B14F-4D97-AF65-F5344CB8AC3E}">
        <p14:creationId xmlns:p14="http://schemas.microsoft.com/office/powerpoint/2010/main" val="3962905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26" y="18320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 could also kill the “</a:t>
            </a:r>
            <a:r>
              <a:rPr lang="en-US" sz="3200" dirty="0">
                <a:latin typeface="Courier" pitchFamily="2" charset="0"/>
              </a:rPr>
              <a:t>grep a</a:t>
            </a:r>
            <a:r>
              <a:rPr lang="en-US" sz="3200" dirty="0">
                <a:latin typeface="Papyrus" panose="020B0602040200020303" pitchFamily="34" charset="77"/>
              </a:rPr>
              <a:t>”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Which is hung as </a:t>
            </a:r>
            <a:r>
              <a:rPr lang="en-US" sz="3200" dirty="0">
                <a:latin typeface="Courier" pitchFamily="2" charset="0"/>
              </a:rPr>
              <a:t>grep</a:t>
            </a:r>
            <a:r>
              <a:rPr lang="en-US" sz="3200" dirty="0">
                <a:latin typeface="Papyrus" panose="020B0602040200020303" pitchFamily="34" charset="77"/>
              </a:rPr>
              <a:t> is waiting for a filename and there is no way to get it one.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When grep finishes the script calling it finishes.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 </a:t>
            </a:r>
            <a:r>
              <a:rPr lang="en-US" sz="3200" dirty="0">
                <a:latin typeface="Courier" pitchFamily="2" charset="0"/>
              </a:rPr>
              <a:t>grep</a:t>
            </a:r>
            <a:r>
              <a:rPr lang="en-US" sz="3200" dirty="0">
                <a:latin typeface="Papyrus" panose="020B0602040200020303" pitchFamily="34" charset="77"/>
              </a:rPr>
              <a:t> </a:t>
            </a:r>
            <a:r>
              <a:rPr lang="en-US" sz="3200" u="sng" dirty="0">
                <a:latin typeface="Papyrus" panose="020B0602040200020303" pitchFamily="34" charset="77"/>
              </a:rPr>
              <a:t>process</a:t>
            </a:r>
            <a:r>
              <a:rPr lang="en-US" sz="3200" dirty="0">
                <a:latin typeface="Papyrus" panose="020B0602040200020303" pitchFamily="34" charset="77"/>
              </a:rPr>
              <a:t> (the numbers are the </a:t>
            </a:r>
            <a:r>
              <a:rPr lang="en-US" sz="3200" dirty="0" err="1">
                <a:latin typeface="Papyrus" panose="020B0602040200020303" pitchFamily="34" charset="77"/>
              </a:rPr>
              <a:t>ProcessIDs</a:t>
            </a:r>
            <a:r>
              <a:rPr lang="en-US" sz="3200" dirty="0">
                <a:latin typeface="Papyrus" panose="020B0602040200020303" pitchFamily="34" charset="77"/>
              </a:rPr>
              <a:t>) is a child of the </a:t>
            </a:r>
            <a:r>
              <a:rPr lang="en-US" sz="3200" dirty="0" err="1">
                <a:latin typeface="Courier" pitchFamily="2" charset="0"/>
              </a:rPr>
              <a:t>stuck.sh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latin typeface="Papyrus" panose="020B0602040200020303" pitchFamily="34" charset="77"/>
              </a:rPr>
              <a:t>process, which is the parent. (The third column is the PID of the parent process, the first is the UID.)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r>
              <a:rPr lang="en-US" dirty="0">
                <a:latin typeface="Courier" pitchFamily="2" charset="0"/>
              </a:rPr>
              <a:t>  501 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2230</a:t>
            </a:r>
            <a:r>
              <a:rPr lang="en-US" dirty="0">
                <a:latin typeface="Courier" pitchFamily="2" charset="0"/>
              </a:rPr>
              <a:t> 57238   0 10:22AM ttys001    0:00.00 /bin/</a:t>
            </a:r>
            <a:r>
              <a:rPr lang="en-US" dirty="0" err="1">
                <a:latin typeface="Courier" pitchFamily="2" charset="0"/>
              </a:rPr>
              <a:t>sh</a:t>
            </a:r>
            <a:r>
              <a:rPr lang="en-US" dirty="0">
                <a:latin typeface="Courier" pitchFamily="2" charset="0"/>
              </a:rPr>
              <a:t> ./</a:t>
            </a:r>
            <a:r>
              <a:rPr lang="en-US" dirty="0" err="1">
                <a:latin typeface="Courier" pitchFamily="2" charset="0"/>
              </a:rPr>
              <a:t>stuck.sh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  501  2234 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2230</a:t>
            </a:r>
            <a:r>
              <a:rPr lang="en-US" dirty="0">
                <a:latin typeface="Courier" pitchFamily="2" charset="0"/>
              </a:rPr>
              <a:t>   0 10:22AM ttys001    0:00.00 grep a</a:t>
            </a:r>
          </a:p>
          <a:p>
            <a:r>
              <a:rPr lang="en-US" sz="3200" dirty="0">
                <a:latin typeface="Courier" pitchFamily="2" charset="0"/>
              </a:rPr>
              <a:t>    </a:t>
            </a:r>
            <a:r>
              <a:rPr lang="en-US" sz="3200">
                <a:latin typeface="Courier" pitchFamily="2" charset="0"/>
              </a:rPr>
              <a:t>^</a:t>
            </a:r>
            <a:r>
              <a:rPr lang="en-US" sz="2000">
                <a:latin typeface="Papyrus" panose="020B0602040200020303" pitchFamily="34" charset="77"/>
              </a:rPr>
              <a:t>PID</a:t>
            </a:r>
            <a:r>
              <a:rPr lang="en-US" sz="3200">
                <a:latin typeface="Papyrus" panose="020B0602040200020303" pitchFamily="34" charset="77"/>
              </a:rPr>
              <a:t>  ^</a:t>
            </a:r>
            <a:r>
              <a:rPr lang="en-US" sz="2000">
                <a:latin typeface="Papyrus" panose="020B0602040200020303" pitchFamily="34" charset="77"/>
              </a:rPr>
              <a:t>Parent PID</a:t>
            </a:r>
            <a:endParaRPr lang="en-US" sz="2000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44155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58134A5-3062-1442-9DA1-59D74E0D0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0" y="3419242"/>
            <a:ext cx="5080000" cy="321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F64E5F-A47A-6746-8807-E6FCD4F7F9EA}"/>
              </a:ext>
            </a:extLst>
          </p:cNvPr>
          <p:cNvSpPr txBox="1"/>
          <p:nvPr/>
        </p:nvSpPr>
        <p:spPr>
          <a:xfrm>
            <a:off x="0" y="136478"/>
            <a:ext cx="9144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ourier" pitchFamily="2" charset="0"/>
              </a:rPr>
              <a:t>tee</a:t>
            </a:r>
            <a:r>
              <a:rPr lang="en-US" sz="3200" dirty="0">
                <a:latin typeface="Papyrus" panose="020B0602040200020303" pitchFamily="34" charset="77"/>
              </a:rPr>
              <a:t> command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used to </a:t>
            </a:r>
            <a:r>
              <a:rPr lang="en-US" sz="3200" i="1" dirty="0">
                <a:latin typeface="Papyrus" panose="020B0602040200020303" pitchFamily="34" charset="77"/>
              </a:rPr>
              <a:t>split</a:t>
            </a:r>
            <a:r>
              <a:rPr lang="en-US" sz="3200" dirty="0">
                <a:latin typeface="Papyrus" panose="020B0602040200020303" pitchFamily="34" charset="77"/>
              </a:rPr>
              <a:t> the output of a program so that it can be both displayed and saved in a file.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tee [ -a ] [ -</a:t>
            </a:r>
            <a:r>
              <a:rPr lang="en-US" sz="3200" dirty="0" err="1">
                <a:latin typeface="Courier" pitchFamily="2" charset="0"/>
              </a:rPr>
              <a:t>i</a:t>
            </a:r>
            <a:r>
              <a:rPr lang="en-US" sz="3200" dirty="0">
                <a:latin typeface="Courier" pitchFamily="2" charset="0"/>
              </a:rPr>
              <a:t> ] [ File ... ]</a:t>
            </a:r>
          </a:p>
        </p:txBody>
      </p:sp>
    </p:spTree>
    <p:extLst>
      <p:ext uri="{BB962C8B-B14F-4D97-AF65-F5344CB8AC3E}">
        <p14:creationId xmlns:p14="http://schemas.microsoft.com/office/powerpoint/2010/main" val="30846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Finish/correct - comparing files</a:t>
            </a:r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comm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$ cat f1.dat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line 1 file 1 only</a:t>
            </a:r>
          </a:p>
          <a:p>
            <a:r>
              <a:rPr lang="en-US" dirty="0">
                <a:solidFill>
                  <a:srgbClr val="0000FF"/>
                </a:solidFill>
                <a:latin typeface="Courier" pitchFamily="2" charset="0"/>
              </a:rPr>
              <a:t>line 2 both files</a:t>
            </a:r>
          </a:p>
          <a:p>
            <a:r>
              <a:rPr lang="en-US" dirty="0">
                <a:latin typeface="Courier" pitchFamily="2" charset="0"/>
              </a:rPr>
              <a:t>$ cat f2.dat</a:t>
            </a:r>
          </a:p>
          <a:p>
            <a:r>
              <a:rPr lang="en-US" dirty="0">
                <a:solidFill>
                  <a:srgbClr val="0000FF"/>
                </a:solidFill>
                <a:latin typeface="Courier" pitchFamily="2" charset="0"/>
              </a:rPr>
              <a:t>line 2 both files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line 3 file 2 only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$ comm f1.dat f2.dat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line 1 file 1 only</a:t>
            </a:r>
          </a:p>
          <a:p>
            <a:r>
              <a:rPr lang="en-US" dirty="0">
                <a:latin typeface="Courier" pitchFamily="2" charset="0"/>
              </a:rPr>
              <a:t>                </a:t>
            </a:r>
            <a:r>
              <a:rPr lang="en-US" dirty="0">
                <a:solidFill>
                  <a:srgbClr val="0000FF"/>
                </a:solidFill>
                <a:latin typeface="Courier" pitchFamily="2" charset="0"/>
              </a:rPr>
              <a:t>line 2 both files</a:t>
            </a:r>
          </a:p>
          <a:p>
            <a:r>
              <a:rPr lang="en-US" dirty="0">
                <a:latin typeface="Courier" pitchFamily="2" charset="0"/>
              </a:rPr>
              <a:t>        </a:t>
            </a:r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line 3 file 2 only</a:t>
            </a:r>
          </a:p>
          <a:p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Compares files line by line. Prints out 3 columns.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First column if in file 1 only.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Second column if in file2 only.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Third column if in both files.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38133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Comparing files</a:t>
            </a:r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comm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$ cat f1.dat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line 1 file 1 only</a:t>
            </a:r>
          </a:p>
          <a:p>
            <a:r>
              <a:rPr lang="en-US" dirty="0">
                <a:solidFill>
                  <a:srgbClr val="0000FF"/>
                </a:solidFill>
                <a:latin typeface="Courier" pitchFamily="2" charset="0"/>
              </a:rPr>
              <a:t>line 2 both files</a:t>
            </a:r>
          </a:p>
          <a:p>
            <a:r>
              <a:rPr lang="en-US" dirty="0">
                <a:latin typeface="Courier" pitchFamily="2" charset="0"/>
              </a:rPr>
              <a:t>$ cat f3.dat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line 4 in file 2 only</a:t>
            </a:r>
          </a:p>
          <a:p>
            <a:r>
              <a:rPr lang="en-US" dirty="0">
                <a:solidFill>
                  <a:srgbClr val="0000FF"/>
                </a:solidFill>
                <a:latin typeface="Courier" pitchFamily="2" charset="0"/>
              </a:rPr>
              <a:t>line 2 both files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line 3 file 2 only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$ comm f1.dat f3.dat</a:t>
            </a:r>
          </a:p>
          <a:p>
            <a:r>
              <a:rPr lang="en-US" dirty="0">
                <a:latin typeface="Courier" pitchFamily="2" charset="0"/>
              </a:rPr>
              <a:t>line 1 file 1 only</a:t>
            </a:r>
          </a:p>
          <a:p>
            <a:r>
              <a:rPr lang="en-US" dirty="0">
                <a:latin typeface="Courier" pitchFamily="2" charset="0"/>
              </a:rPr>
              <a:t>line 2 both files</a:t>
            </a:r>
          </a:p>
          <a:p>
            <a:r>
              <a:rPr lang="en-US" dirty="0">
                <a:latin typeface="Courier" pitchFamily="2" charset="0"/>
              </a:rPr>
              <a:t>        line 4 in file 2 only</a:t>
            </a:r>
          </a:p>
          <a:p>
            <a:r>
              <a:rPr lang="en-US" dirty="0">
                <a:latin typeface="Courier" pitchFamily="2" charset="0"/>
              </a:rPr>
              <a:t>        line 2 both files</a:t>
            </a:r>
          </a:p>
          <a:p>
            <a:r>
              <a:rPr lang="en-US" dirty="0">
                <a:latin typeface="Courier" pitchFamily="2" charset="0"/>
              </a:rPr>
              <a:t>        line 3 file 2 only</a:t>
            </a: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Have to be careful – files can’t be randomly different – 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116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Comparing files</a:t>
            </a:r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comm</a:t>
            </a:r>
            <a:endParaRPr lang="en-US" dirty="0">
              <a:latin typeface="Courier" pitchFamily="2" charset="0"/>
            </a:endParaRPr>
          </a:p>
          <a:p>
            <a:pPr algn="ctr"/>
            <a:r>
              <a:rPr lang="en-US" sz="3200" u="sng" dirty="0">
                <a:latin typeface="Papyrus" panose="020B0602040200020303" pitchFamily="34" charset="77"/>
              </a:rPr>
              <a:t>Reading the man page </a:t>
            </a:r>
            <a:r>
              <a:rPr lang="en-US" sz="3200" dirty="0">
                <a:latin typeface="Papyrus" panose="020B0602040200020303" pitchFamily="34" charset="77"/>
              </a:rPr>
              <a:t>is says the files have to be in the same order, i.e. sorted – </a:t>
            </a:r>
          </a:p>
          <a:p>
            <a:r>
              <a:rPr lang="en-US" dirty="0">
                <a:latin typeface="Courier" pitchFamily="2" charset="0"/>
              </a:rPr>
              <a:t>$ cat f1s.dat</a:t>
            </a:r>
          </a:p>
          <a:p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line 1 file 1 only</a:t>
            </a:r>
          </a:p>
          <a:p>
            <a:r>
              <a:rPr lang="en-US" dirty="0">
                <a:solidFill>
                  <a:srgbClr val="0000FF"/>
                </a:solidFill>
                <a:latin typeface="Courier" pitchFamily="2" charset="0"/>
              </a:rPr>
              <a:t>line 2 both files</a:t>
            </a:r>
          </a:p>
          <a:p>
            <a:r>
              <a:rPr lang="en-US" dirty="0">
                <a:latin typeface="Courier" pitchFamily="2" charset="0"/>
              </a:rPr>
              <a:t>$ cat f3s.dat</a:t>
            </a:r>
          </a:p>
          <a:p>
            <a:r>
              <a:rPr lang="en-US" dirty="0">
                <a:solidFill>
                  <a:srgbClr val="0000FF"/>
                </a:solidFill>
                <a:latin typeface="Courier" pitchFamily="2" charset="0"/>
              </a:rPr>
              <a:t>line 2 both files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line 3 file 2 only</a:t>
            </a:r>
          </a:p>
          <a:p>
            <a:r>
              <a:rPr lang="en-US" dirty="0">
                <a:solidFill>
                  <a:srgbClr val="FF00FF"/>
                </a:solidFill>
                <a:latin typeface="Courier" pitchFamily="2" charset="0"/>
              </a:rPr>
              <a:t>line 4 in file 2 only</a:t>
            </a:r>
          </a:p>
          <a:p>
            <a:endParaRPr lang="en-US" dirty="0">
              <a:solidFill>
                <a:srgbClr val="FF00FF"/>
              </a:solidFill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$ comm f1s.dat f3s.dat</a:t>
            </a:r>
          </a:p>
          <a:p>
            <a:r>
              <a:rPr lang="en-US" dirty="0">
                <a:latin typeface="Courier" pitchFamily="2" charset="0"/>
              </a:rPr>
              <a:t>line 1 file 1 only</a:t>
            </a:r>
          </a:p>
          <a:p>
            <a:r>
              <a:rPr lang="en-US" dirty="0">
                <a:latin typeface="Courier" pitchFamily="2" charset="0"/>
              </a:rPr>
              <a:t>	line 2 both files</a:t>
            </a:r>
          </a:p>
          <a:p>
            <a:r>
              <a:rPr lang="en-US" dirty="0">
                <a:latin typeface="Courier" pitchFamily="2" charset="0"/>
              </a:rPr>
              <a:t>		line 3 file 2 only</a:t>
            </a:r>
          </a:p>
          <a:p>
            <a:r>
              <a:rPr lang="en-US" dirty="0">
                <a:latin typeface="Courier" pitchFamily="2" charset="0"/>
              </a:rPr>
              <a:t>		line 4 in file 2 only</a:t>
            </a:r>
          </a:p>
          <a:p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Now it works as </a:t>
            </a:r>
            <a:r>
              <a:rPr lang="en-US" sz="3200" dirty="0" err="1">
                <a:latin typeface="Papyrus" panose="020B0602040200020303" pitchFamily="34" charset="77"/>
              </a:rPr>
              <a:t>advertized</a:t>
            </a:r>
            <a:endParaRPr lang="en-US" sz="3200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04370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2838"/>
            <a:ext cx="9144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We have a few more UNIX commands and “features” to go</a:t>
            </a:r>
          </a:p>
          <a:p>
            <a:pPr algn="ctr"/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Courier" pitchFamily="2" charset="0"/>
              </a:rPr>
              <a:t>alias</a:t>
            </a:r>
          </a:p>
          <a:p>
            <a:pPr algn="ctr"/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An alias is a short cut to execute a longer </a:t>
            </a:r>
            <a:r>
              <a:rPr lang="en-US" sz="3200" u="sng" dirty="0">
                <a:latin typeface="Papyrus" panose="020B0602040200020303" pitchFamily="34" charset="77"/>
              </a:rPr>
              <a:t>command</a:t>
            </a:r>
            <a:r>
              <a:rPr lang="en-US" sz="3200" dirty="0">
                <a:latin typeface="Papyrus" panose="020B0602040200020303" pitchFamily="34" charset="77"/>
              </a:rPr>
              <a:t>.</a:t>
            </a: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You need quotes if there are spaces in the alias.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$ alias DOC='cd</a:t>
            </a:r>
            <a:r>
              <a:rPr lang="en-US" dirty="0">
                <a:highlight>
                  <a:srgbClr val="FFFF00"/>
                </a:highlight>
                <a:latin typeface="Courier" pitchFamily="2" charset="0"/>
              </a:rPr>
              <a:t> </a:t>
            </a:r>
            <a:r>
              <a:rPr lang="en-US" dirty="0">
                <a:latin typeface="Courier" pitchFamily="2" charset="0"/>
              </a:rPr>
              <a:t>~/Documents’</a:t>
            </a:r>
          </a:p>
          <a:p>
            <a:r>
              <a:rPr lang="en-US" dirty="0">
                <a:latin typeface="Courier" pitchFamily="2" charset="0"/>
              </a:rPr>
              <a:t>$ alias DOWN='cd ~/Downloads’</a:t>
            </a:r>
          </a:p>
          <a:p>
            <a:r>
              <a:rPr lang="en-US" dirty="0">
                <a:latin typeface="Courier" pitchFamily="2" charset="0"/>
              </a:rPr>
              <a:t>$ alias sac='${SACHOME}/bin/sac /</a:t>
            </a:r>
            <a:r>
              <a:rPr lang="en-US" dirty="0" err="1">
                <a:latin typeface="Courier" pitchFamily="2" charset="0"/>
              </a:rPr>
              <a:t>usr</a:t>
            </a:r>
            <a:r>
              <a:rPr lang="en-US" dirty="0">
                <a:latin typeface="Courier" pitchFamily="2" charset="0"/>
              </a:rPr>
              <a:t>/local/sac/macros/</a:t>
            </a:r>
            <a:r>
              <a:rPr lang="en-US" dirty="0" err="1">
                <a:latin typeface="Courier" pitchFamily="2" charset="0"/>
              </a:rPr>
              <a:t>init.m</a:t>
            </a:r>
            <a:r>
              <a:rPr lang="en-US" dirty="0">
                <a:latin typeface="Courier" pitchFamily="2" charset="0"/>
              </a:rPr>
              <a:t>’</a:t>
            </a:r>
          </a:p>
          <a:p>
            <a:r>
              <a:rPr lang="en-US" dirty="0">
                <a:latin typeface="Courier" pitchFamily="2" charset="0"/>
              </a:rPr>
              <a:t>$ alias </a:t>
            </a:r>
            <a:r>
              <a:rPr lang="en-US" dirty="0" err="1">
                <a:latin typeface="Courier" pitchFamily="2" charset="0"/>
              </a:rPr>
              <a:t>dir</a:t>
            </a:r>
            <a:r>
              <a:rPr lang="en-US" dirty="0">
                <a:latin typeface="Courier" pitchFamily="2" charset="0"/>
              </a:rPr>
              <a:t>='ls -</a:t>
            </a:r>
            <a:r>
              <a:rPr lang="en-US" dirty="0" err="1">
                <a:latin typeface="Courier" pitchFamily="2" charset="0"/>
              </a:rPr>
              <a:t>lt</a:t>
            </a:r>
            <a:r>
              <a:rPr lang="en-US" dirty="0">
                <a:latin typeface="Courier" pitchFamily="2" charset="0"/>
              </a:rPr>
              <a:t> | more’</a:t>
            </a: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To undo an alias</a:t>
            </a:r>
          </a:p>
          <a:p>
            <a:r>
              <a:rPr lang="en-US" dirty="0">
                <a:latin typeface="Courier" pitchFamily="2" charset="0"/>
              </a:rPr>
              <a:t>$ unalias DOC</a:t>
            </a:r>
            <a:endParaRPr lang="en-US" sz="3200" dirty="0">
              <a:latin typeface="Papyrus" panose="020B0602040200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9577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0104"/>
            <a:ext cx="914400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Unfortunately the format of the </a:t>
            </a:r>
            <a:r>
              <a:rPr lang="en-US" sz="3200" dirty="0">
                <a:latin typeface="Courier" pitchFamily="2" charset="0"/>
              </a:rPr>
              <a:t>alias</a:t>
            </a:r>
            <a:r>
              <a:rPr lang="en-US" sz="3200" dirty="0">
                <a:latin typeface="Papyrus" panose="020B0602040200020303" pitchFamily="34" charset="77"/>
              </a:rPr>
              <a:t> command is  one of the minor differences between </a:t>
            </a:r>
            <a:r>
              <a:rPr lang="en-US" sz="3200" dirty="0" err="1">
                <a:latin typeface="Papyrus" panose="020B0602040200020303" pitchFamily="34" charset="77"/>
              </a:rPr>
              <a:t>sh</a:t>
            </a:r>
            <a:r>
              <a:rPr lang="en-US" sz="3200" dirty="0">
                <a:latin typeface="Papyrus" panose="020B0602040200020303" pitchFamily="34" charset="77"/>
              </a:rPr>
              <a:t>/bash and </a:t>
            </a:r>
            <a:r>
              <a:rPr lang="en-US" sz="3200" dirty="0" err="1">
                <a:latin typeface="Papyrus" panose="020B0602040200020303" pitchFamily="34" charset="77"/>
              </a:rPr>
              <a:t>csh</a:t>
            </a:r>
            <a:r>
              <a:rPr lang="en-US" sz="3200" dirty="0">
                <a:latin typeface="Papyrus" panose="020B0602040200020303" pitchFamily="34" charset="77"/>
              </a:rPr>
              <a:t>/</a:t>
            </a:r>
            <a:r>
              <a:rPr lang="en-US" sz="3200" dirty="0" err="1">
                <a:latin typeface="Papyrus" panose="020B0602040200020303" pitchFamily="34" charset="77"/>
              </a:rPr>
              <a:t>tcsh</a:t>
            </a:r>
            <a:r>
              <a:rPr lang="en-US" sz="3200" dirty="0">
                <a:latin typeface="Papyrus" panose="020B0602040200020303" pitchFamily="34" charset="77"/>
              </a:rPr>
              <a:t>.</a:t>
            </a:r>
          </a:p>
          <a:p>
            <a:pPr algn="ctr"/>
            <a:endParaRPr lang="en-US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The command I gave on the last slide is for </a:t>
            </a:r>
            <a:r>
              <a:rPr lang="en-US" sz="3200" dirty="0" err="1">
                <a:latin typeface="Papyrus" panose="020B0602040200020303" pitchFamily="34" charset="77"/>
              </a:rPr>
              <a:t>sh</a:t>
            </a:r>
            <a:r>
              <a:rPr lang="en-US" sz="3200" dirty="0">
                <a:latin typeface="Papyrus" panose="020B0602040200020303" pitchFamily="34" charset="77"/>
              </a:rPr>
              <a:t>/bash. For </a:t>
            </a:r>
            <a:r>
              <a:rPr lang="en-US" sz="3200" dirty="0" err="1">
                <a:latin typeface="Papyrus" panose="020B0602040200020303" pitchFamily="34" charset="77"/>
              </a:rPr>
              <a:t>csh</a:t>
            </a:r>
            <a:r>
              <a:rPr lang="en-US" sz="3200" dirty="0">
                <a:latin typeface="Papyrus" panose="020B0602040200020303" pitchFamily="34" charset="77"/>
              </a:rPr>
              <a:t>/</a:t>
            </a:r>
            <a:r>
              <a:rPr lang="en-US" sz="3200" dirty="0" err="1">
                <a:latin typeface="Papyrus" panose="020B0602040200020303" pitchFamily="34" charset="77"/>
              </a:rPr>
              <a:t>tcsh</a:t>
            </a:r>
            <a:r>
              <a:rPr lang="en-US" sz="3200" dirty="0">
                <a:latin typeface="Papyrus" panose="020B0602040200020303" pitchFamily="34" charset="77"/>
              </a:rPr>
              <a:t> the format is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$ alias DOC cd ~/Documents       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" pitchFamily="2" charset="0"/>
              </a:rPr>
              <a:t>&lt;&lt;no quotes</a:t>
            </a:r>
          </a:p>
          <a:p>
            <a:r>
              <a:rPr lang="en-US" dirty="0">
                <a:latin typeface="Courier" pitchFamily="2" charset="0"/>
              </a:rPr>
              <a:t>$ alias DOWN cd ~/Downloads</a:t>
            </a:r>
          </a:p>
          <a:p>
            <a:r>
              <a:rPr lang="en-US" dirty="0">
                <a:latin typeface="Courier" pitchFamily="2" charset="0"/>
              </a:rPr>
              <a:t>$ alias sac ${SACHOME}/bin/sac /</a:t>
            </a:r>
            <a:r>
              <a:rPr lang="en-US" dirty="0" err="1">
                <a:latin typeface="Courier" pitchFamily="2" charset="0"/>
              </a:rPr>
              <a:t>usr</a:t>
            </a:r>
            <a:r>
              <a:rPr lang="en-US" dirty="0">
                <a:latin typeface="Courier" pitchFamily="2" charset="0"/>
              </a:rPr>
              <a:t>/local/sac/macros/</a:t>
            </a:r>
            <a:r>
              <a:rPr lang="en-US" dirty="0" err="1">
                <a:latin typeface="Courier" pitchFamily="2" charset="0"/>
              </a:rPr>
              <a:t>init.m</a:t>
            </a:r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$ alias </a:t>
            </a:r>
            <a:r>
              <a:rPr lang="en-US" dirty="0" err="1">
                <a:latin typeface="Courier" pitchFamily="2" charset="0"/>
              </a:rPr>
              <a:t>dir</a:t>
            </a:r>
            <a:r>
              <a:rPr lang="en-US" dirty="0">
                <a:latin typeface="Courier" pitchFamily="2" charset="0"/>
              </a:rPr>
              <a:t> ls -</a:t>
            </a:r>
            <a:r>
              <a:rPr lang="en-US" dirty="0" err="1">
                <a:latin typeface="Courier" pitchFamily="2" charset="0"/>
              </a:rPr>
              <a:t>lt</a:t>
            </a:r>
            <a:r>
              <a:rPr lang="en-US" dirty="0">
                <a:latin typeface="Courier" pitchFamily="2" charset="0"/>
              </a:rPr>
              <a:t> | more</a:t>
            </a:r>
          </a:p>
          <a:p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Make an alias to </a:t>
            </a:r>
            <a:r>
              <a:rPr lang="en-US" sz="3200" dirty="0">
                <a:latin typeface="Courier" pitchFamily="2" charset="0"/>
              </a:rPr>
              <a:t>cd</a:t>
            </a:r>
            <a:r>
              <a:rPr lang="en-US" sz="3200" dirty="0">
                <a:latin typeface="Papyrus" panose="020B0602040200020303" pitchFamily="34" charset="77"/>
              </a:rPr>
              <a:t> to your directory/folder for this class.</a:t>
            </a:r>
          </a:p>
          <a:p>
            <a:pPr algn="ctr"/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Unfortunately the last one does not work (why not?)</a:t>
            </a:r>
          </a:p>
        </p:txBody>
      </p:sp>
    </p:spTree>
    <p:extLst>
      <p:ext uri="{BB962C8B-B14F-4D97-AF65-F5344CB8AC3E}">
        <p14:creationId xmlns:p14="http://schemas.microsoft.com/office/powerpoint/2010/main" val="1060567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63254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The problem with the last one 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sz="3200" dirty="0">
                <a:latin typeface="Courier" pitchFamily="2" charset="0"/>
              </a:rPr>
              <a:t>$ alias </a:t>
            </a:r>
            <a:r>
              <a:rPr lang="en-US" sz="3200" dirty="0" err="1">
                <a:latin typeface="Courier" pitchFamily="2" charset="0"/>
              </a:rPr>
              <a:t>dir</a:t>
            </a:r>
            <a:r>
              <a:rPr lang="en-US" sz="3200" dirty="0">
                <a:latin typeface="Courier" pitchFamily="2" charset="0"/>
              </a:rPr>
              <a:t> ls -</a:t>
            </a:r>
            <a:r>
              <a:rPr lang="en-US" sz="3200" dirty="0" err="1">
                <a:latin typeface="Courier" pitchFamily="2" charset="0"/>
              </a:rPr>
              <a:t>lt</a:t>
            </a:r>
            <a:r>
              <a:rPr lang="en-US" sz="3200" dirty="0">
                <a:latin typeface="Courier" pitchFamily="2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Courier" pitchFamily="2" charset="0"/>
              </a:rPr>
              <a:t>| more</a:t>
            </a:r>
          </a:p>
          <a:p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is that UNIX interprets the pipe symbol immediately and sends nothing (since alias does not produce any output) into more.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To fix this you have to use quotes (single or double)</a:t>
            </a:r>
          </a:p>
          <a:p>
            <a:endParaRPr lang="en-US" dirty="0">
              <a:latin typeface="Papyrus" panose="020B0602040200020303" pitchFamily="34" charset="77"/>
            </a:endParaRPr>
          </a:p>
          <a:p>
            <a:r>
              <a:rPr lang="en-US" sz="3200" dirty="0">
                <a:latin typeface="Courier" pitchFamily="2" charset="0"/>
              </a:rPr>
              <a:t>$ alias </a:t>
            </a:r>
            <a:r>
              <a:rPr lang="en-US" sz="3200" dirty="0" err="1">
                <a:latin typeface="Courier" pitchFamily="2" charset="0"/>
              </a:rPr>
              <a:t>dir</a:t>
            </a:r>
            <a:r>
              <a:rPr lang="en-US" sz="3200" dirty="0">
                <a:latin typeface="Courier" pitchFamily="2" charset="0"/>
              </a:rPr>
              <a:t> ‘ls -</a:t>
            </a:r>
            <a:r>
              <a:rPr lang="en-US" sz="3200" dirty="0" err="1">
                <a:latin typeface="Courier" pitchFamily="2" charset="0"/>
              </a:rPr>
              <a:t>lt</a:t>
            </a:r>
            <a:r>
              <a:rPr lang="en-US" sz="3200" dirty="0">
                <a:latin typeface="Courier" pitchFamily="2" charset="0"/>
              </a:rPr>
              <a:t> | more’</a:t>
            </a:r>
          </a:p>
          <a:p>
            <a:endParaRPr lang="en-US" dirty="0">
              <a:latin typeface="Courier" pitchFamily="2" charset="0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So what does this do?</a:t>
            </a:r>
          </a:p>
        </p:txBody>
      </p:sp>
    </p:spTree>
    <p:extLst>
      <p:ext uri="{BB962C8B-B14F-4D97-AF65-F5344CB8AC3E}">
        <p14:creationId xmlns:p14="http://schemas.microsoft.com/office/powerpoint/2010/main" val="2948372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88514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Papyrus" panose="020B0602040200020303" pitchFamily="34" charset="77"/>
              </a:rPr>
              <a:t>So now we have a way to personalize commands we use all the time.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But the aliases go away when we log out or close the terminal window, and we have to enter it into each terminal window.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It would be nice to be able to have our aliases available whenever we open a terminal.</a:t>
            </a:r>
          </a:p>
          <a:p>
            <a:pPr algn="ctr"/>
            <a:endParaRPr lang="en-US" sz="3200" dirty="0">
              <a:latin typeface="Papyrus" panose="020B0602040200020303" pitchFamily="34" charset="77"/>
            </a:endParaRPr>
          </a:p>
          <a:p>
            <a:pPr algn="ctr"/>
            <a:r>
              <a:rPr lang="en-US" sz="3200" dirty="0">
                <a:latin typeface="Papyrus" panose="020B0602040200020303" pitchFamily="34" charset="77"/>
              </a:rPr>
              <a:t>UNIX provides this capability with “startup files”.</a:t>
            </a:r>
            <a:endParaRPr lang="en-US" sz="32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924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33458</TotalTime>
  <Words>2125</Words>
  <Application>Microsoft Macintosh PowerPoint</Application>
  <PresentationFormat>On-screen Show (4:3)</PresentationFormat>
  <Paragraphs>382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Courier</vt:lpstr>
      <vt:lpstr>News Gothic MT</vt:lpstr>
      <vt:lpstr>Papyrus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CERI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geophysics</dc:title>
  <dc:subject/>
  <dc:creator>Robert Smalley</dc:creator>
  <cp:keywords/>
  <dc:description/>
  <cp:lastModifiedBy>Robert Smalley Jr (rsmalley)</cp:lastModifiedBy>
  <cp:revision>1171</cp:revision>
  <dcterms:created xsi:type="dcterms:W3CDTF">2009-11-03T17:16:18Z</dcterms:created>
  <dcterms:modified xsi:type="dcterms:W3CDTF">2019-10-11T01:22:53Z</dcterms:modified>
  <cp:category/>
</cp:coreProperties>
</file>