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3" r:id="rId1"/>
  </p:sldMasterIdLst>
  <p:notesMasterIdLst>
    <p:notesMasterId r:id="rId33"/>
  </p:notesMasterIdLst>
  <p:sldIdLst>
    <p:sldId id="1210" r:id="rId2"/>
    <p:sldId id="1527" r:id="rId3"/>
    <p:sldId id="1528" r:id="rId4"/>
    <p:sldId id="1529" r:id="rId5"/>
    <p:sldId id="1536" r:id="rId6"/>
    <p:sldId id="1537" r:id="rId7"/>
    <p:sldId id="1538" r:id="rId8"/>
    <p:sldId id="1543" r:id="rId9"/>
    <p:sldId id="1539" r:id="rId10"/>
    <p:sldId id="1540" r:id="rId11"/>
    <p:sldId id="1541" r:id="rId12"/>
    <p:sldId id="1542" r:id="rId13"/>
    <p:sldId id="1544" r:id="rId14"/>
    <p:sldId id="1545" r:id="rId15"/>
    <p:sldId id="1546" r:id="rId16"/>
    <p:sldId id="1530" r:id="rId17"/>
    <p:sldId id="1548" r:id="rId18"/>
    <p:sldId id="1547" r:id="rId19"/>
    <p:sldId id="1549" r:id="rId20"/>
    <p:sldId id="1550" r:id="rId21"/>
    <p:sldId id="1551" r:id="rId22"/>
    <p:sldId id="1552" r:id="rId23"/>
    <p:sldId id="1553" r:id="rId24"/>
    <p:sldId id="1554" r:id="rId25"/>
    <p:sldId id="1555" r:id="rId26"/>
    <p:sldId id="1556" r:id="rId27"/>
    <p:sldId id="1558" r:id="rId28"/>
    <p:sldId id="1559" r:id="rId29"/>
    <p:sldId id="1562" r:id="rId30"/>
    <p:sldId id="1560" r:id="rId31"/>
    <p:sldId id="1561" r:id="rId3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97" autoAdjust="0"/>
    <p:restoredTop sz="88640" autoAdjust="0"/>
  </p:normalViewPr>
  <p:slideViewPr>
    <p:cSldViewPr snapToGrid="0">
      <p:cViewPr varScale="1">
        <p:scale>
          <a:sx n="102" d="100"/>
          <a:sy n="102" d="100"/>
        </p:scale>
        <p:origin x="164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5" d="100"/>
        <a:sy n="135" d="100"/>
      </p:scale>
      <p:origin x="0" y="56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9A376A6-D3E5-4E07-B3F0-626681344BD3}" type="datetimeFigureOut">
              <a:rPr lang="en-US"/>
              <a:pPr>
                <a:defRPr/>
              </a:pPr>
              <a:t>10/8/19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34F01EE-C443-44D3-9EAE-71CAC902D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4610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dirty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2E7F6C-6C34-40D8-8DF8-B4BF3A22533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4539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2067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1780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3045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8427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Many engineering solutions are the something-out-of-left field type – e.g. abs brakes.</a:t>
            </a:r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0507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Papyrus" panose="020B0602040200020303" pitchFamily="34" charset="77"/>
              </a:rPr>
              <a:t>Magenta parts are effectively the same!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Papyrus" panose="020B0602040200020303" pitchFamily="34" charset="77"/>
              </a:rPr>
              <a:t>6 were like this.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Papyrus" panose="020B0602040200020303" pitchFamily="34" charset="77"/>
            </a:endParaRPr>
          </a:p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4921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Papyrus" panose="020B0602040200020303" pitchFamily="34" charset="77"/>
              </a:rPr>
              <a:t>First one – same as before with extra testing for little to no efficiency gained.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Papyrus" panose="020B0602040200020303" pitchFamily="34" charset="77"/>
              </a:rPr>
              <a:t>Second one – incorrect design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Papyrus" panose="020B0602040200020303" pitchFamily="34" charset="77"/>
              </a:rPr>
              <a:t>Third one – Not using the iterative method – not supposed to use </a:t>
            </a:r>
            <a:r>
              <a:rPr lang="en-US" sz="1200" dirty="0" err="1">
                <a:latin typeface="Papyrus" panose="020B0602040200020303" pitchFamily="34" charset="77"/>
              </a:rPr>
              <a:t>matlab</a:t>
            </a:r>
            <a:r>
              <a:rPr lang="en-US" sz="1200" dirty="0">
                <a:latin typeface="Papyrus" panose="020B0602040200020303" pitchFamily="34" charset="77"/>
              </a:rPr>
              <a:t> sqrt function. </a:t>
            </a:r>
            <a:r>
              <a:rPr lang="en-US" sz="1200" dirty="0" err="1">
                <a:latin typeface="Papyrus" panose="020B0602040200020303" pitchFamily="34" charset="77"/>
              </a:rPr>
              <a:t>Matlab’s</a:t>
            </a:r>
            <a:r>
              <a:rPr lang="en-US" sz="1200" dirty="0">
                <a:latin typeface="Papyrus" panose="020B0602040200020303" pitchFamily="34" charset="77"/>
              </a:rPr>
              <a:t> sqrt function works with negative (and complex) inputs.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Papyrus" panose="020B0602040200020303" pitchFamily="34" charset="77"/>
              </a:rPr>
              <a:t>The second and third covers the 2 that did not repeat the code.</a:t>
            </a:r>
          </a:p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14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3375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10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I was asked to go over some examples from the </a:t>
            </a:r>
            <a:r>
              <a:rPr lang="en-US" dirty="0" err="1"/>
              <a:t>homeworks</a:t>
            </a:r>
            <a:r>
              <a:rPr lang="en-US" dirty="0"/>
              <a:t> of programming problems</a:t>
            </a:r>
          </a:p>
          <a:p>
            <a:pPr>
              <a:spcBef>
                <a:spcPct val="0"/>
              </a:spcBef>
            </a:pPr>
            <a:r>
              <a:rPr lang="en-US" dirty="0"/>
              <a:t>First - What does this do? Why might you do it (testing – don’t want to have to keep typing in R and m)? BUT - Probably better replace lines 2 and 3 wit code to set defaults if no values given in call.</a:t>
            </a:r>
          </a:p>
          <a:p>
            <a:pPr>
              <a:spcBef>
                <a:spcPct val="0"/>
              </a:spcBef>
            </a:pPr>
            <a:r>
              <a:rPr lang="en-US" dirty="0"/>
              <a:t>Matlab does not have direct way to set defaults in function definition or inside function – have to write several lines of code. Relatively easy if leave stuff off end, harder at beginning or middle.</a:t>
            </a:r>
          </a:p>
          <a:p>
            <a:pPr>
              <a:spcBef>
                <a:spcPct val="0"/>
              </a:spcBef>
            </a:pPr>
            <a:endParaRPr lang="en-US" dirty="0"/>
          </a:p>
          <a:p>
            <a:pPr>
              <a:spcBef>
                <a:spcPct val="0"/>
              </a:spcBef>
            </a:pPr>
            <a:r>
              <a:rPr lang="en-US" dirty="0"/>
              <a:t>Second – don’t need to create new </a:t>
            </a:r>
            <a:r>
              <a:rPr lang="en-US" dirty="0" err="1"/>
              <a:t>varis</a:t>
            </a:r>
            <a:r>
              <a:rPr lang="en-US" dirty="0"/>
              <a:t>.</a:t>
            </a:r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5937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4790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4558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Two tests of the same thing done differently (one does </a:t>
            </a:r>
            <a:r>
              <a:rPr lang="en-US" dirty="0" err="1"/>
              <a:t>lat</a:t>
            </a:r>
            <a:r>
              <a:rPr lang="en-US" dirty="0"/>
              <a:t> first then </a:t>
            </a:r>
            <a:r>
              <a:rPr lang="en-US" dirty="0" err="1"/>
              <a:t>lon</a:t>
            </a:r>
            <a:r>
              <a:rPr lang="en-US" dirty="0"/>
              <a:t>, other does </a:t>
            </a:r>
            <a:r>
              <a:rPr lang="en-US" dirty="0" err="1"/>
              <a:t>lon</a:t>
            </a:r>
            <a:r>
              <a:rPr lang="en-US" dirty="0"/>
              <a:t> first then </a:t>
            </a:r>
            <a:r>
              <a:rPr lang="en-US" dirty="0" err="1"/>
              <a:t>lat</a:t>
            </a:r>
            <a:r>
              <a:rPr lang="en-US" dirty="0"/>
              <a:t>) and both use incorrect logic on </a:t>
            </a:r>
            <a:r>
              <a:rPr lang="en-US" dirty="0" err="1"/>
              <a:t>lon</a:t>
            </a:r>
            <a:r>
              <a:rPr lang="en-US" dirty="0"/>
              <a:t> - so have to fix 2 places. </a:t>
            </a:r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597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Two tests of the same thing done differently (one does </a:t>
            </a:r>
            <a:r>
              <a:rPr lang="en-US" dirty="0" err="1"/>
              <a:t>lat</a:t>
            </a:r>
            <a:r>
              <a:rPr lang="en-US" dirty="0"/>
              <a:t> first then </a:t>
            </a:r>
            <a:r>
              <a:rPr lang="en-US" dirty="0" err="1"/>
              <a:t>lon</a:t>
            </a:r>
            <a:r>
              <a:rPr lang="en-US" dirty="0"/>
              <a:t>, other does </a:t>
            </a:r>
            <a:r>
              <a:rPr lang="en-US" dirty="0" err="1"/>
              <a:t>lon</a:t>
            </a:r>
            <a:r>
              <a:rPr lang="en-US" dirty="0"/>
              <a:t> first then </a:t>
            </a:r>
            <a:r>
              <a:rPr lang="en-US" dirty="0" err="1"/>
              <a:t>lat</a:t>
            </a:r>
            <a:r>
              <a:rPr lang="en-US" dirty="0"/>
              <a:t>) and both use incorrect logic on </a:t>
            </a:r>
            <a:r>
              <a:rPr lang="en-US" dirty="0" err="1"/>
              <a:t>lon</a:t>
            </a:r>
            <a:r>
              <a:rPr lang="en-US" dirty="0"/>
              <a:t> - so have to fix 2 places. </a:t>
            </a:r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84280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31486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4476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34212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95883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11244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76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Unnecessary duplication</a:t>
            </a:r>
          </a:p>
          <a:p>
            <a:pPr>
              <a:spcBef>
                <a:spcPct val="0"/>
              </a:spcBef>
            </a:pPr>
            <a:endParaRPr lang="en-US" dirty="0"/>
          </a:p>
          <a:p>
            <a:pPr>
              <a:spcBef>
                <a:spcPct val="0"/>
              </a:spcBef>
            </a:pPr>
            <a:r>
              <a:rPr lang="en-US" dirty="0"/>
              <a:t>No loops!</a:t>
            </a:r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27356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18359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4881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So you have to code up the guess part.</a:t>
            </a:r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1283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1341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111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960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2640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802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05EEC8-D7C8-4688-A073-2CC0B8BECFCF}" type="datetimeFigureOut">
              <a:rPr lang="en-US" smtClean="0"/>
              <a:pPr>
                <a:defRPr/>
              </a:pPr>
              <a:t>10/8/19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EEC82C-7BC1-4EA3-AC79-BDA77519A61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DD7FED-780D-4452-B1F4-43107F077C23}" type="datetimeFigureOut">
              <a:rPr lang="en-US" smtClean="0"/>
              <a:pPr>
                <a:defRPr/>
              </a:pPr>
              <a:t>10/8/19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06531A-BB3F-44D8-8C65-1B9BC6B999F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2E4E09-6FBE-4ACC-A950-DC5ACDDFF48B}" type="datetimeFigureOut">
              <a:rPr lang="en-US" smtClean="0"/>
              <a:pPr>
                <a:defRPr/>
              </a:pPr>
              <a:t>10/8/19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818591-495D-4D96-94BF-9597B70F0C0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0377E9-DC1B-45E8-9B55-F4515F5E050C}" type="datetimeFigureOut">
              <a:rPr lang="en-US" smtClean="0"/>
              <a:pPr>
                <a:defRPr/>
              </a:pPr>
              <a:t>10/8/19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20A88F-6CBB-453D-A3C2-74CC66BEA9F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4821BE-52E4-4689-B474-CBD81C6C3D15}" type="datetimeFigureOut">
              <a:rPr lang="en-US" smtClean="0"/>
              <a:pPr>
                <a:defRPr/>
              </a:pPr>
              <a:t>10/8/19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457F9A-FF8A-4100-9B42-8E71504B144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CCE0DB-0213-4D74-866E-870F324ABC1B}" type="datetimeFigureOut">
              <a:rPr lang="en-US" smtClean="0"/>
              <a:pPr>
                <a:defRPr/>
              </a:pPr>
              <a:t>10/8/19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FA1BB7-7B28-4817-A3C0-A42D4AD7EF8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117D49-507B-4DF8-911D-E78FB403848F}" type="datetimeFigureOut">
              <a:rPr lang="en-US" smtClean="0"/>
              <a:pPr>
                <a:defRPr/>
              </a:pPr>
              <a:t>10/8/19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B150FC-908B-48FB-B452-A12F83B826D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771E78-C563-43BD-BAE2-0D5525E0069E}" type="datetimeFigureOut">
              <a:rPr lang="en-US" smtClean="0"/>
              <a:pPr>
                <a:defRPr/>
              </a:pPr>
              <a:t>10/8/19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3D7BAA-2CAA-4AE1-9716-2C2A9DC317E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F01B06-7AA7-4450-A9F6-632A439CDF3B}" type="datetimeFigureOut">
              <a:rPr lang="en-US" smtClean="0"/>
              <a:pPr>
                <a:defRPr/>
              </a:pPr>
              <a:t>10/8/19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537174-D385-47DD-8DF2-9AD4B85C400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66EAEC-E3BF-466B-8FA6-588919D385BC}" type="datetimeFigureOut">
              <a:rPr lang="en-US" smtClean="0"/>
              <a:pPr>
                <a:defRPr/>
              </a:pPr>
              <a:t>10/8/19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7E64E1-1AE7-4BAC-9A39-CA063E714CF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7BB435-8F3A-4190-9B85-3BD587BC7789}" type="datetimeFigureOut">
              <a:rPr lang="en-US" smtClean="0"/>
              <a:pPr>
                <a:defRPr/>
              </a:pPr>
              <a:t>10/8/19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91C1B-EF7A-42E6-ABAC-5D08E6C41F3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0BF324-6661-4879-8251-DDC0BF2C0F5F}" type="datetimeFigureOut">
              <a:rPr lang="en-US" smtClean="0"/>
              <a:pPr>
                <a:defRPr/>
              </a:pPr>
              <a:t>10/8/19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463F21-4C82-4ED0-8508-218714D3C6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4CCE0DB-0213-4D74-866E-870F324ABC1B}" type="datetimeFigureOut">
              <a:rPr lang="en-US" smtClean="0"/>
              <a:pPr>
                <a:defRPr/>
              </a:pPr>
              <a:t>10/8/19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2FA1BB7-7B28-4817-A3C0-A42D4AD7EF8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s.mathworks.com/loren/2013/09/22/timing-code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logs.mathworks.com/loren/2006/05/17/fibonacci-and-filter/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7699" y="316580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>
                <a:latin typeface="Papyrus"/>
                <a:cs typeface="Papyrus"/>
              </a:rPr>
              <a:t>CERI-7104/CIVL-8126 Data Analysis in Geophysics</a:t>
            </a:r>
          </a:p>
          <a:p>
            <a:pPr algn="ctr">
              <a:defRPr/>
            </a:pPr>
            <a:endParaRPr lang="en-US" sz="2800" dirty="0">
              <a:latin typeface="Papyrus"/>
            </a:endParaRPr>
          </a:p>
          <a:p>
            <a:pPr algn="ctr">
              <a:defRPr/>
            </a:pPr>
            <a:endParaRPr lang="en-US" sz="2800" dirty="0">
              <a:latin typeface="Papyrus"/>
            </a:endParaRPr>
          </a:p>
          <a:p>
            <a:pPr algn="ctr">
              <a:defRPr/>
            </a:pPr>
            <a:r>
              <a:rPr lang="en-US" sz="2800" dirty="0">
                <a:latin typeface="Papyrus"/>
              </a:rPr>
              <a:t>Continue start UNIX.</a:t>
            </a:r>
          </a:p>
          <a:p>
            <a:pPr algn="ctr">
              <a:defRPr/>
            </a:pPr>
            <a:endParaRPr lang="en-US" sz="2800" dirty="0">
              <a:latin typeface="Papyrus"/>
            </a:endParaRPr>
          </a:p>
          <a:p>
            <a:pPr algn="ctr">
              <a:defRPr/>
            </a:pPr>
            <a:r>
              <a:rPr lang="en-US" sz="2800" dirty="0">
                <a:latin typeface="Papyrus"/>
              </a:rPr>
              <a:t>Lab – 13</a:t>
            </a:r>
            <a:r>
              <a:rPr lang="en-US" sz="2800">
                <a:latin typeface="Papyrus"/>
              </a:rPr>
              <a:t>, 10/8/19</a:t>
            </a:r>
            <a:endParaRPr lang="en-US" sz="2800" dirty="0">
              <a:latin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515473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82F606-57C7-FF4C-B2BC-357F37E16E3B}"/>
              </a:ext>
            </a:extLst>
          </p:cNvPr>
          <p:cNvSpPr txBox="1"/>
          <p:nvPr/>
        </p:nvSpPr>
        <p:spPr>
          <a:xfrm>
            <a:off x="0" y="450938"/>
            <a:ext cx="9144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Timing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There are tools to measure how long something takes to do.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Courier" pitchFamily="2" charset="0"/>
              </a:rPr>
              <a:t>tic</a:t>
            </a:r>
            <a:r>
              <a:rPr lang="en-US" sz="3200" dirty="0">
                <a:latin typeface="Papyrus" panose="020B0602040200020303" pitchFamily="34" charset="77"/>
              </a:rPr>
              <a:t> and </a:t>
            </a:r>
            <a:r>
              <a:rPr lang="en-US" sz="3200" dirty="0">
                <a:latin typeface="Courier" pitchFamily="2" charset="0"/>
              </a:rPr>
              <a:t>toc</a:t>
            </a:r>
            <a:r>
              <a:rPr lang="en-US" sz="3200" dirty="0">
                <a:latin typeface="Papyrus" panose="020B0602040200020303" pitchFamily="34" charset="77"/>
              </a:rPr>
              <a:t> – </a:t>
            </a:r>
            <a:r>
              <a:rPr lang="en-US" sz="3200" dirty="0">
                <a:latin typeface="Courier" pitchFamily="2" charset="0"/>
              </a:rPr>
              <a:t>tic</a:t>
            </a:r>
            <a:r>
              <a:rPr lang="en-US" sz="3200" dirty="0">
                <a:latin typeface="Papyrus" panose="020B0602040200020303" pitchFamily="34" charset="77"/>
              </a:rPr>
              <a:t> starts a timer/stopwatch and </a:t>
            </a:r>
            <a:r>
              <a:rPr lang="en-US" sz="3200" dirty="0">
                <a:latin typeface="Courier" pitchFamily="2" charset="0"/>
              </a:rPr>
              <a:t>toc</a:t>
            </a:r>
            <a:r>
              <a:rPr lang="en-US" sz="3200" dirty="0">
                <a:latin typeface="Papyrus" panose="020B0602040200020303" pitchFamily="34" charset="77"/>
              </a:rPr>
              <a:t> stops it and reports the elapsed time.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If you loop over the same calculation a number of times and look at the elapsed times you will notice that they can vary quite a lot (sometimes an order of magnitude)</a:t>
            </a:r>
          </a:p>
        </p:txBody>
      </p:sp>
    </p:spTree>
    <p:extLst>
      <p:ext uri="{BB962C8B-B14F-4D97-AF65-F5344CB8AC3E}">
        <p14:creationId xmlns:p14="http://schemas.microsoft.com/office/powerpoint/2010/main" val="1832317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82F606-57C7-FF4C-B2BC-357F37E16E3B}"/>
              </a:ext>
            </a:extLst>
          </p:cNvPr>
          <p:cNvSpPr txBox="1"/>
          <p:nvPr/>
        </p:nvSpPr>
        <p:spPr>
          <a:xfrm>
            <a:off x="0" y="37580"/>
            <a:ext cx="9144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Timing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This is due to a number of things.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We are looking at elapsed time, not the time devoted by the CPU to our code.</a:t>
            </a: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Since we are on a multitasking, multiuser system we have to share, so each run will be different depending on what else the computer had to do.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There are some hidden tasks (e.g. garbage collection) that run “as needed”, that may or may not have been done during every run.</a:t>
            </a:r>
          </a:p>
        </p:txBody>
      </p:sp>
    </p:spTree>
    <p:extLst>
      <p:ext uri="{BB962C8B-B14F-4D97-AF65-F5344CB8AC3E}">
        <p14:creationId xmlns:p14="http://schemas.microsoft.com/office/powerpoint/2010/main" val="1087636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82F606-57C7-FF4C-B2BC-357F37E16E3B}"/>
              </a:ext>
            </a:extLst>
          </p:cNvPr>
          <p:cNvSpPr txBox="1"/>
          <p:nvPr/>
        </p:nvSpPr>
        <p:spPr>
          <a:xfrm>
            <a:off x="0" y="325678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Timing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There is another routine called </a:t>
            </a:r>
            <a:r>
              <a:rPr lang="en-US" sz="3200" dirty="0" err="1">
                <a:latin typeface="Courier" pitchFamily="2" charset="0"/>
              </a:rPr>
              <a:t>timeit</a:t>
            </a:r>
            <a:r>
              <a:rPr lang="en-US" sz="3200" dirty="0">
                <a:latin typeface="Papyrus" panose="020B0602040200020303" pitchFamily="34" charset="77"/>
              </a:rPr>
              <a:t> that calls a function handle and returns how long it takes (same measurement – elapsed time)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 err="1">
                <a:latin typeface="Courier" pitchFamily="2" charset="0"/>
              </a:rPr>
              <a:t>timeit</a:t>
            </a:r>
            <a:r>
              <a:rPr lang="en-US" sz="3200" dirty="0">
                <a:latin typeface="Papyrus" panose="020B0602040200020303" pitchFamily="34" charset="77"/>
              </a:rPr>
              <a:t> runs the function a number of times (it decides how many), takes into account overhead associated with calling the function and </a:t>
            </a:r>
            <a:r>
              <a:rPr lang="en-US" sz="3200" dirty="0">
                <a:latin typeface="Courier" pitchFamily="2" charset="0"/>
              </a:rPr>
              <a:t>tic</a:t>
            </a:r>
            <a:r>
              <a:rPr lang="en-US" sz="3200" dirty="0">
                <a:latin typeface="Papyrus" panose="020B0602040200020303" pitchFamily="34" charset="77"/>
              </a:rPr>
              <a:t> and </a:t>
            </a:r>
            <a:r>
              <a:rPr lang="en-US" sz="3200" dirty="0">
                <a:latin typeface="Courier" pitchFamily="2" charset="0"/>
              </a:rPr>
              <a:t>toc</a:t>
            </a:r>
            <a:r>
              <a:rPr lang="en-US" sz="3200" dirty="0">
                <a:latin typeface="Papyrus" panose="020B0602040200020303" pitchFamily="34" charset="77"/>
              </a:rPr>
              <a:t> (so it uses them internally) and provides an average. </a:t>
            </a:r>
          </a:p>
        </p:txBody>
      </p:sp>
    </p:spTree>
    <p:extLst>
      <p:ext uri="{BB962C8B-B14F-4D97-AF65-F5344CB8AC3E}">
        <p14:creationId xmlns:p14="http://schemas.microsoft.com/office/powerpoint/2010/main" val="19729318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82F606-57C7-FF4C-B2BC-357F37E16E3B}"/>
              </a:ext>
            </a:extLst>
          </p:cNvPr>
          <p:cNvSpPr txBox="1"/>
          <p:nvPr/>
        </p:nvSpPr>
        <p:spPr>
          <a:xfrm>
            <a:off x="0" y="325678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Optimizing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Making your code go faster.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Compare various methods of doing calculation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Loop</a:t>
            </a:r>
          </a:p>
          <a:p>
            <a:pPr algn="ctr"/>
            <a:r>
              <a:rPr lang="en-US" sz="3200" dirty="0" err="1">
                <a:latin typeface="Papyrus" panose="020B0602040200020303" pitchFamily="34" charset="77"/>
              </a:rPr>
              <a:t>Vectoriztion</a:t>
            </a:r>
            <a:r>
              <a:rPr lang="en-US" sz="3200" dirty="0">
                <a:latin typeface="Papyrus" panose="020B0602040200020303" pitchFamily="34" charset="77"/>
              </a:rPr>
              <a:t> if possible</a:t>
            </a: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Recursion</a:t>
            </a: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Any of above with memory </a:t>
            </a:r>
            <a:r>
              <a:rPr lang="en-US" sz="3200" dirty="0" err="1">
                <a:latin typeface="Papyrus" panose="020B0602040200020303" pitchFamily="34" charset="77"/>
              </a:rPr>
              <a:t>preallocation</a:t>
            </a:r>
            <a:r>
              <a:rPr lang="en-US" sz="3200" dirty="0">
                <a:latin typeface="Papyrus" panose="020B0602040200020303" pitchFamily="34" charset="77"/>
              </a:rPr>
              <a:t>.</a:t>
            </a: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Something out of left-field.</a:t>
            </a:r>
          </a:p>
        </p:txBody>
      </p:sp>
    </p:spTree>
    <p:extLst>
      <p:ext uri="{BB962C8B-B14F-4D97-AF65-F5344CB8AC3E}">
        <p14:creationId xmlns:p14="http://schemas.microsoft.com/office/powerpoint/2010/main" val="19129742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82F606-57C7-FF4C-B2BC-357F37E16E3B}"/>
              </a:ext>
            </a:extLst>
          </p:cNvPr>
          <p:cNvSpPr txBox="1"/>
          <p:nvPr/>
        </p:nvSpPr>
        <p:spPr>
          <a:xfrm>
            <a:off x="0" y="951978"/>
            <a:ext cx="9144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Optimizing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See this series of web pages for calculating the Fibonacci sequence.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1600" dirty="0">
                <a:latin typeface="Courier" pitchFamily="2" charset="0"/>
                <a:hlinkClick r:id="rId3"/>
              </a:rPr>
              <a:t>https://blogs.mathworks.com/loren/2013/09/22/timing-code/</a:t>
            </a:r>
            <a:endParaRPr lang="en-US" sz="1600" dirty="0">
              <a:latin typeface="Courier" pitchFamily="2" charset="0"/>
            </a:endParaRPr>
          </a:p>
          <a:p>
            <a:pPr algn="ctr"/>
            <a:endParaRPr lang="en-US" sz="1600" dirty="0">
              <a:latin typeface="Courier" pitchFamily="2" charset="0"/>
            </a:endParaRPr>
          </a:p>
          <a:p>
            <a:pPr algn="ctr"/>
            <a:endParaRPr lang="en-US" sz="1600" dirty="0">
              <a:latin typeface="Courier" pitchFamily="2" charset="0"/>
            </a:endParaRPr>
          </a:p>
          <a:p>
            <a:pPr algn="ctr"/>
            <a:r>
              <a:rPr lang="en-US" sz="1600" dirty="0">
                <a:latin typeface="Courier" pitchFamily="2" charset="0"/>
                <a:hlinkClick r:id="rId4"/>
              </a:rPr>
              <a:t>https://blogs.mathworks.com/loren/2006/05/17/fibonacci-and-filter/</a:t>
            </a:r>
            <a:endParaRPr lang="en-US" sz="1600" dirty="0">
              <a:latin typeface="Couri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7389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82F606-57C7-FF4C-B2BC-357F37E16E3B}"/>
              </a:ext>
            </a:extLst>
          </p:cNvPr>
          <p:cNvSpPr txBox="1"/>
          <p:nvPr/>
        </p:nvSpPr>
        <p:spPr>
          <a:xfrm>
            <a:off x="0" y="25054"/>
            <a:ext cx="914400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Optimizing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Running code from these pages, for first 102 terms (their example) we get</a:t>
            </a:r>
          </a:p>
          <a:p>
            <a:r>
              <a:rPr lang="en-US" dirty="0">
                <a:latin typeface="Courier" pitchFamily="2" charset="0"/>
              </a:rPr>
              <a:t>&gt;&gt; </a:t>
            </a:r>
            <a:r>
              <a:rPr lang="en-US" dirty="0" err="1">
                <a:latin typeface="Courier" pitchFamily="2" charset="0"/>
              </a:rPr>
              <a:t>time_fibs</a:t>
            </a:r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Compare Times (in milliseconds)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loop           </a:t>
            </a:r>
            <a:r>
              <a:rPr lang="en-US" dirty="0" err="1">
                <a:solidFill>
                  <a:srgbClr val="FF0000"/>
                </a:solidFill>
                <a:latin typeface="Courier" pitchFamily="2" charset="0"/>
              </a:rPr>
              <a:t>prealloc</a:t>
            </a:r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       </a:t>
            </a:r>
            <a:r>
              <a:rPr lang="en-US" dirty="0">
                <a:latin typeface="Courier" pitchFamily="2" charset="0"/>
              </a:rPr>
              <a:t>recursive      filter         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0.032925915    </a:t>
            </a:r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0.001971634</a:t>
            </a:r>
            <a:r>
              <a:rPr lang="en-US" dirty="0">
                <a:latin typeface="Courier" pitchFamily="2" charset="0"/>
              </a:rPr>
              <a:t>    0.083387566    0.003825890</a:t>
            </a:r>
          </a:p>
          <a:p>
            <a:endParaRPr lang="en-US" dirty="0">
              <a:latin typeface="Courier" pitchFamily="2" charset="0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And the </a:t>
            </a:r>
            <a:r>
              <a:rPr lang="en-US" sz="3200" dirty="0" err="1">
                <a:latin typeface="Papyrus" panose="020B0602040200020303" pitchFamily="34" charset="77"/>
              </a:rPr>
              <a:t>preallocation</a:t>
            </a:r>
            <a:r>
              <a:rPr lang="en-US" sz="3200" dirty="0">
                <a:latin typeface="Papyrus" panose="020B0602040200020303" pitchFamily="34" charset="77"/>
              </a:rPr>
              <a:t> method wins.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Going to larger lengths, the </a:t>
            </a:r>
            <a:r>
              <a:rPr lang="en-US" sz="3200" dirty="0" err="1">
                <a:latin typeface="Papyrus" panose="020B0602040200020303" pitchFamily="34" charset="77"/>
              </a:rPr>
              <a:t>preallocation</a:t>
            </a:r>
            <a:r>
              <a:rPr lang="en-US" sz="3200" dirty="0">
                <a:latin typeface="Papyrus" panose="020B0602040200020303" pitchFamily="34" charset="77"/>
              </a:rPr>
              <a:t> method continues to “win”. (I would have guessed that the filter method – something-out-of-left-field would have won as the sequence got longer).</a:t>
            </a:r>
          </a:p>
        </p:txBody>
      </p:sp>
    </p:spTree>
    <p:extLst>
      <p:ext uri="{BB962C8B-B14F-4D97-AF65-F5344CB8AC3E}">
        <p14:creationId xmlns:p14="http://schemas.microsoft.com/office/powerpoint/2010/main" val="36721935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56346AA-FFDB-424C-BFE3-47A3AAE119ED}"/>
              </a:ext>
            </a:extLst>
          </p:cNvPr>
          <p:cNvSpPr/>
          <p:nvPr/>
        </p:nvSpPr>
        <p:spPr>
          <a:xfrm>
            <a:off x="0" y="-25052"/>
            <a:ext cx="9144000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What to avoid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function [</a:t>
            </a:r>
            <a:r>
              <a:rPr lang="en-US" dirty="0" err="1">
                <a:latin typeface="Courier" pitchFamily="2" charset="0"/>
              </a:rPr>
              <a:t>xsq</a:t>
            </a:r>
            <a:r>
              <a:rPr lang="en-US" dirty="0">
                <a:latin typeface="Courier" pitchFamily="2" charset="0"/>
              </a:rPr>
              <a:t>]=</a:t>
            </a:r>
            <a:r>
              <a:rPr lang="en-US" dirty="0" err="1">
                <a:latin typeface="Courier" pitchFamily="2" charset="0"/>
              </a:rPr>
              <a:t>mysqrt</a:t>
            </a:r>
            <a:r>
              <a:rPr lang="en-US" dirty="0">
                <a:latin typeface="Courier" pitchFamily="2" charset="0"/>
              </a:rPr>
              <a:t>(s) %s is our input value here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if (s&lt;0) %giving a loop when the input is negative</a:t>
            </a:r>
          </a:p>
          <a:p>
            <a:r>
              <a:rPr lang="en-US" dirty="0">
                <a:latin typeface="Courier" pitchFamily="2" charset="0"/>
              </a:rPr>
              <a:t>   s=abs(s);</a:t>
            </a:r>
          </a:p>
          <a:p>
            <a:r>
              <a:rPr lang="en-US" dirty="0">
                <a:solidFill>
                  <a:srgbClr val="FF00FF"/>
                </a:solidFill>
                <a:latin typeface="Courier" pitchFamily="2" charset="0"/>
              </a:rPr>
              <a:t>    x0=</a:t>
            </a:r>
            <a:r>
              <a:rPr lang="en-US" dirty="0" err="1">
                <a:solidFill>
                  <a:srgbClr val="FF00FF"/>
                </a:solidFill>
                <a:latin typeface="Courier" pitchFamily="2" charset="0"/>
              </a:rPr>
              <a:t>intgr</a:t>
            </a:r>
            <a:r>
              <a:rPr lang="en-US" dirty="0">
                <a:solidFill>
                  <a:srgbClr val="FF00FF"/>
                </a:solidFill>
                <a:latin typeface="Courier" pitchFamily="2" charset="0"/>
              </a:rPr>
              <a:t>(s); %calling my guess function</a:t>
            </a:r>
          </a:p>
          <a:p>
            <a:r>
              <a:rPr lang="en-US" dirty="0">
                <a:solidFill>
                  <a:srgbClr val="FF00FF"/>
                </a:solidFill>
                <a:latin typeface="Courier" pitchFamily="2" charset="0"/>
              </a:rPr>
              <a:t>   while (abs((x0^2-s))&gt;10^(-4)) %loop for </a:t>
            </a:r>
            <a:r>
              <a:rPr lang="en-US" dirty="0" err="1">
                <a:solidFill>
                  <a:srgbClr val="FF00FF"/>
                </a:solidFill>
                <a:latin typeface="Courier" pitchFamily="2" charset="0"/>
              </a:rPr>
              <a:t>babylonian</a:t>
            </a:r>
            <a:r>
              <a:rPr lang="en-US" dirty="0">
                <a:solidFill>
                  <a:srgbClr val="FF00FF"/>
                </a:solidFill>
                <a:latin typeface="Courier" pitchFamily="2" charset="0"/>
              </a:rPr>
              <a:t> square root</a:t>
            </a:r>
          </a:p>
          <a:p>
            <a:r>
              <a:rPr lang="en-US" dirty="0">
                <a:solidFill>
                  <a:srgbClr val="FF00FF"/>
                </a:solidFill>
                <a:latin typeface="Courier" pitchFamily="2" charset="0"/>
              </a:rPr>
              <a:t>         x2=(x0+s/x0)/2;</a:t>
            </a:r>
          </a:p>
          <a:p>
            <a:r>
              <a:rPr lang="en-US" dirty="0">
                <a:solidFill>
                  <a:srgbClr val="FF00FF"/>
                </a:solidFill>
                <a:latin typeface="Courier" pitchFamily="2" charset="0"/>
              </a:rPr>
              <a:t>         x0=x2;   </a:t>
            </a:r>
          </a:p>
          <a:p>
            <a:r>
              <a:rPr lang="en-US" dirty="0">
                <a:solidFill>
                  <a:srgbClr val="FF00FF"/>
                </a:solidFill>
                <a:latin typeface="Courier" pitchFamily="2" charset="0"/>
              </a:rPr>
              <a:t>   end</a:t>
            </a:r>
          </a:p>
          <a:p>
            <a:r>
              <a:rPr lang="en-US" dirty="0">
                <a:latin typeface="Courier" pitchFamily="2" charset="0"/>
              </a:rPr>
              <a:t>   x0=x0*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; %provide output of negative value as imaginary number </a:t>
            </a:r>
          </a:p>
          <a:p>
            <a:r>
              <a:rPr lang="en-US" dirty="0">
                <a:latin typeface="Courier" pitchFamily="2" charset="0"/>
              </a:rPr>
              <a:t>else</a:t>
            </a:r>
          </a:p>
          <a:p>
            <a:r>
              <a:rPr lang="en-US" dirty="0">
                <a:solidFill>
                  <a:srgbClr val="FF00FF"/>
                </a:solidFill>
                <a:latin typeface="Courier" pitchFamily="2" charset="0"/>
              </a:rPr>
              <a:t>     x0=</a:t>
            </a:r>
            <a:r>
              <a:rPr lang="en-US" dirty="0" err="1">
                <a:solidFill>
                  <a:srgbClr val="FF00FF"/>
                </a:solidFill>
                <a:latin typeface="Courier" pitchFamily="2" charset="0"/>
              </a:rPr>
              <a:t>intgr</a:t>
            </a:r>
            <a:r>
              <a:rPr lang="en-US" dirty="0">
                <a:solidFill>
                  <a:srgbClr val="FF00FF"/>
                </a:solidFill>
                <a:latin typeface="Courier" pitchFamily="2" charset="0"/>
              </a:rPr>
              <a:t>(s); %for positive 's' value</a:t>
            </a:r>
          </a:p>
          <a:p>
            <a:r>
              <a:rPr lang="en-US" dirty="0">
                <a:solidFill>
                  <a:srgbClr val="FF00FF"/>
                </a:solidFill>
                <a:latin typeface="Courier" pitchFamily="2" charset="0"/>
              </a:rPr>
              <a:t>    while (abs((x0^2-s))&gt;10^(-4)) %</a:t>
            </a:r>
            <a:r>
              <a:rPr lang="en-US" dirty="0" err="1">
                <a:solidFill>
                  <a:srgbClr val="FF00FF"/>
                </a:solidFill>
                <a:latin typeface="Courier" pitchFamily="2" charset="0"/>
              </a:rPr>
              <a:t>babylonian</a:t>
            </a:r>
            <a:r>
              <a:rPr lang="en-US" dirty="0">
                <a:solidFill>
                  <a:srgbClr val="FF00FF"/>
                </a:solidFill>
                <a:latin typeface="Courier" pitchFamily="2" charset="0"/>
              </a:rPr>
              <a:t> square root value</a:t>
            </a:r>
          </a:p>
          <a:p>
            <a:r>
              <a:rPr lang="en-US" dirty="0">
                <a:solidFill>
                  <a:srgbClr val="FF00FF"/>
                </a:solidFill>
                <a:latin typeface="Courier" pitchFamily="2" charset="0"/>
              </a:rPr>
              <a:t>         x1=(x0+s/x0)/2;</a:t>
            </a:r>
          </a:p>
          <a:p>
            <a:r>
              <a:rPr lang="en-US" dirty="0">
                <a:solidFill>
                  <a:srgbClr val="FF00FF"/>
                </a:solidFill>
                <a:latin typeface="Courier" pitchFamily="2" charset="0"/>
              </a:rPr>
              <a:t>         x0=x1;   </a:t>
            </a:r>
          </a:p>
          <a:p>
            <a:r>
              <a:rPr lang="en-US" dirty="0">
                <a:solidFill>
                  <a:srgbClr val="FF00FF"/>
                </a:solidFill>
                <a:latin typeface="Courier" pitchFamily="2" charset="0"/>
              </a:rPr>
              <a:t>    end</a:t>
            </a:r>
          </a:p>
          <a:p>
            <a:r>
              <a:rPr lang="en-US" dirty="0">
                <a:latin typeface="Courier" pitchFamily="2" charset="0"/>
              </a:rPr>
              <a:t>end</a:t>
            </a:r>
          </a:p>
          <a:p>
            <a:r>
              <a:rPr lang="en-US" dirty="0" err="1">
                <a:latin typeface="Courier" pitchFamily="2" charset="0"/>
              </a:rPr>
              <a:t>xsq</a:t>
            </a:r>
            <a:r>
              <a:rPr lang="en-US" dirty="0">
                <a:latin typeface="Courier" pitchFamily="2" charset="0"/>
              </a:rPr>
              <a:t>=x0; </a:t>
            </a:r>
          </a:p>
          <a:p>
            <a:r>
              <a:rPr lang="en-US" dirty="0">
                <a:latin typeface="Courier" pitchFamily="2" charset="0"/>
              </a:rPr>
              <a:t>end</a:t>
            </a:r>
          </a:p>
          <a:p>
            <a:endParaRPr lang="en-US" dirty="0">
              <a:latin typeface="Courier" pitchFamily="2" charset="0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What is the coding “inefficiency” here?</a:t>
            </a:r>
          </a:p>
        </p:txBody>
      </p:sp>
    </p:spTree>
    <p:extLst>
      <p:ext uri="{BB962C8B-B14F-4D97-AF65-F5344CB8AC3E}">
        <p14:creationId xmlns:p14="http://schemas.microsoft.com/office/powerpoint/2010/main" val="27426543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56346AA-FFDB-424C-BFE3-47A3AAE119ED}"/>
              </a:ext>
            </a:extLst>
          </p:cNvPr>
          <p:cNvSpPr/>
          <p:nvPr/>
        </p:nvSpPr>
        <p:spPr>
          <a:xfrm>
            <a:off x="0" y="-25052"/>
            <a:ext cx="914400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What to avoid</a:t>
            </a:r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Variations on the theme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- Don’t calculate for zero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r>
              <a:rPr lang="en-US" dirty="0">
                <a:latin typeface="Courier" pitchFamily="2" charset="0"/>
              </a:rPr>
              <a:t>elseif S==0            % Square-root for Zero</a:t>
            </a:r>
          </a:p>
          <a:p>
            <a:r>
              <a:rPr lang="en-US" dirty="0">
                <a:latin typeface="Courier" pitchFamily="2" charset="0"/>
              </a:rPr>
              <a:t>	X=0;</a:t>
            </a:r>
          </a:p>
          <a:p>
            <a:r>
              <a:rPr lang="en-US" dirty="0">
                <a:latin typeface="Courier" pitchFamily="2" charset="0"/>
              </a:rPr>
              <a:t>	X1=X;</a:t>
            </a:r>
          </a:p>
          <a:p>
            <a:endParaRPr lang="en-US" dirty="0">
              <a:latin typeface="Courier" pitchFamily="2" charset="0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Saving here is minimal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- Just take abs value and ignore that the result can be imaginary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- If imaginary do this</a:t>
            </a:r>
          </a:p>
          <a:p>
            <a:r>
              <a:rPr lang="en-US" dirty="0">
                <a:latin typeface="Courier" pitchFamily="2" charset="0"/>
              </a:rPr>
              <a:t>if S&lt;0</a:t>
            </a:r>
          </a:p>
          <a:p>
            <a:r>
              <a:rPr lang="en-US" dirty="0">
                <a:latin typeface="Courier" pitchFamily="2" charset="0"/>
              </a:rPr>
              <a:t>	x1=sqrt(abs(S))*1i;</a:t>
            </a:r>
          </a:p>
        </p:txBody>
      </p:sp>
    </p:spTree>
    <p:extLst>
      <p:ext uri="{BB962C8B-B14F-4D97-AF65-F5344CB8AC3E}">
        <p14:creationId xmlns:p14="http://schemas.microsoft.com/office/powerpoint/2010/main" val="8084729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56346AA-FFDB-424C-BFE3-47A3AAE119ED}"/>
              </a:ext>
            </a:extLst>
          </p:cNvPr>
          <p:cNvSpPr/>
          <p:nvPr/>
        </p:nvSpPr>
        <p:spPr>
          <a:xfrm>
            <a:off x="0" y="-25052"/>
            <a:ext cx="914400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How to fix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function [</a:t>
            </a:r>
            <a:r>
              <a:rPr lang="en-US" dirty="0" err="1">
                <a:latin typeface="Courier" pitchFamily="2" charset="0"/>
              </a:rPr>
              <a:t>xsq</a:t>
            </a:r>
            <a:r>
              <a:rPr lang="en-US" dirty="0">
                <a:latin typeface="Courier" pitchFamily="2" charset="0"/>
              </a:rPr>
              <a:t>]=</a:t>
            </a:r>
            <a:r>
              <a:rPr lang="en-US" dirty="0" err="1">
                <a:latin typeface="Courier" pitchFamily="2" charset="0"/>
              </a:rPr>
              <a:t>mysqrt</a:t>
            </a:r>
            <a:r>
              <a:rPr lang="en-US" dirty="0">
                <a:latin typeface="Courier" pitchFamily="2" charset="0"/>
              </a:rPr>
              <a:t>(s) %s is our input value here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if (s&lt;0)</a:t>
            </a:r>
          </a:p>
          <a:p>
            <a:r>
              <a:rPr lang="en-US" dirty="0">
                <a:latin typeface="Courier" pitchFamily="2" charset="0"/>
              </a:rPr>
              <a:t>	fix=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;</a:t>
            </a:r>
          </a:p>
          <a:p>
            <a:r>
              <a:rPr lang="en-US" dirty="0">
                <a:latin typeface="Courier" pitchFamily="2" charset="0"/>
              </a:rPr>
              <a:t>	s=abs(s); </a:t>
            </a:r>
            <a:r>
              <a:rPr lang="en-US" dirty="0">
                <a:solidFill>
                  <a:srgbClr val="FF00FF"/>
                </a:solidFill>
                <a:latin typeface="Courier" pitchFamily="2" charset="0"/>
              </a:rPr>
              <a:t>&lt;&lt; this does not change s in calling routine</a:t>
            </a:r>
          </a:p>
          <a:p>
            <a:r>
              <a:rPr lang="en-US" dirty="0">
                <a:latin typeface="Courier" pitchFamily="2" charset="0"/>
              </a:rPr>
              <a:t>else</a:t>
            </a:r>
          </a:p>
          <a:p>
            <a:r>
              <a:rPr lang="en-US" dirty="0">
                <a:latin typeface="Courier" pitchFamily="2" charset="0"/>
              </a:rPr>
              <a:t>	fix=1;</a:t>
            </a:r>
          </a:p>
          <a:p>
            <a:r>
              <a:rPr lang="en-US" dirty="0">
                <a:latin typeface="Courier" pitchFamily="2" charset="0"/>
              </a:rPr>
              <a:t>end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 err="1">
                <a:latin typeface="Courier" pitchFamily="2" charset="0"/>
              </a:rPr>
              <a:t>xsq</a:t>
            </a:r>
            <a:r>
              <a:rPr lang="en-US" dirty="0">
                <a:latin typeface="Courier" pitchFamily="2" charset="0"/>
              </a:rPr>
              <a:t> =</a:t>
            </a:r>
            <a:r>
              <a:rPr lang="en-US" dirty="0" err="1">
                <a:latin typeface="Courier" pitchFamily="2" charset="0"/>
              </a:rPr>
              <a:t>intgr</a:t>
            </a:r>
            <a:r>
              <a:rPr lang="en-US" dirty="0">
                <a:latin typeface="Courier" pitchFamily="2" charset="0"/>
              </a:rPr>
              <a:t>(s); %calling my guess function </a:t>
            </a:r>
            <a:r>
              <a:rPr lang="en-US" dirty="0">
                <a:solidFill>
                  <a:srgbClr val="FF00FF"/>
                </a:solidFill>
                <a:latin typeface="Courier" pitchFamily="2" charset="0"/>
              </a:rPr>
              <a:t>&lt;&lt; this is good!</a:t>
            </a:r>
          </a:p>
          <a:p>
            <a:r>
              <a:rPr lang="en-US" dirty="0">
                <a:latin typeface="Courier" pitchFamily="2" charset="0"/>
              </a:rPr>
              <a:t>while (abs((</a:t>
            </a:r>
            <a:r>
              <a:rPr lang="en-US" dirty="0" err="1">
                <a:latin typeface="Courier" pitchFamily="2" charset="0"/>
              </a:rPr>
              <a:t>xsq</a:t>
            </a:r>
            <a:r>
              <a:rPr lang="en-US" dirty="0">
                <a:latin typeface="Courier" pitchFamily="2" charset="0"/>
              </a:rPr>
              <a:t> ^2-s))&gt;10^(-4))</a:t>
            </a:r>
          </a:p>
          <a:p>
            <a:r>
              <a:rPr lang="en-US" dirty="0">
                <a:latin typeface="Courier" pitchFamily="2" charset="0"/>
              </a:rPr>
              <a:t>	x2=(</a:t>
            </a:r>
            <a:r>
              <a:rPr lang="en-US" dirty="0" err="1">
                <a:latin typeface="Courier" pitchFamily="2" charset="0"/>
              </a:rPr>
              <a:t>xsq</a:t>
            </a:r>
            <a:r>
              <a:rPr lang="en-US" dirty="0">
                <a:latin typeface="Courier" pitchFamily="2" charset="0"/>
              </a:rPr>
              <a:t> +s/ </a:t>
            </a:r>
            <a:r>
              <a:rPr lang="en-US" dirty="0" err="1">
                <a:latin typeface="Courier" pitchFamily="2" charset="0"/>
              </a:rPr>
              <a:t>xsq</a:t>
            </a:r>
            <a:r>
              <a:rPr lang="en-US" dirty="0">
                <a:latin typeface="Courier" pitchFamily="2" charset="0"/>
              </a:rPr>
              <a:t>)/2;</a:t>
            </a:r>
          </a:p>
          <a:p>
            <a:r>
              <a:rPr lang="en-US" dirty="0">
                <a:latin typeface="Courier" pitchFamily="2" charset="0"/>
              </a:rPr>
              <a:t>	</a:t>
            </a:r>
            <a:r>
              <a:rPr lang="en-US" dirty="0" err="1">
                <a:latin typeface="Courier" pitchFamily="2" charset="0"/>
              </a:rPr>
              <a:t>xsq</a:t>
            </a:r>
            <a:r>
              <a:rPr lang="en-US" dirty="0">
                <a:latin typeface="Courier" pitchFamily="2" charset="0"/>
              </a:rPr>
              <a:t> =x2;   </a:t>
            </a:r>
          </a:p>
          <a:p>
            <a:r>
              <a:rPr lang="en-US" dirty="0">
                <a:latin typeface="Courier" pitchFamily="2" charset="0"/>
              </a:rPr>
              <a:t>end</a:t>
            </a:r>
          </a:p>
          <a:p>
            <a:r>
              <a:rPr lang="en-US" dirty="0" err="1">
                <a:latin typeface="Courier" pitchFamily="2" charset="0"/>
              </a:rPr>
              <a:t>xsq</a:t>
            </a:r>
            <a:r>
              <a:rPr lang="en-US" dirty="0">
                <a:latin typeface="Courier" pitchFamily="2" charset="0"/>
              </a:rPr>
              <a:t>=</a:t>
            </a:r>
            <a:r>
              <a:rPr lang="en-US" dirty="0" err="1">
                <a:latin typeface="Courier" pitchFamily="2" charset="0"/>
              </a:rPr>
              <a:t>xsq</a:t>
            </a:r>
            <a:r>
              <a:rPr lang="en-US" dirty="0">
                <a:latin typeface="Courier" pitchFamily="2" charset="0"/>
              </a:rPr>
              <a:t>*fix; </a:t>
            </a:r>
          </a:p>
          <a:p>
            <a:r>
              <a:rPr lang="en-US" dirty="0">
                <a:latin typeface="Courier" pitchFamily="2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22414273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56346AA-FFDB-424C-BFE3-47A3AAE119ED}"/>
              </a:ext>
            </a:extLst>
          </p:cNvPr>
          <p:cNvSpPr/>
          <p:nvPr/>
        </p:nvSpPr>
        <p:spPr>
          <a:xfrm>
            <a:off x="0" y="100208"/>
            <a:ext cx="9144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HW 4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Many of the problems were due to not understanding what needed to be done.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Checking inputs</a:t>
            </a: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What are limits for Longitude?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dirty="0">
                <a:latin typeface="Courier" pitchFamily="2" charset="0"/>
              </a:rPr>
              <a:t>assert(( </a:t>
            </a:r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-180 </a:t>
            </a:r>
            <a:r>
              <a:rPr lang="en-US" dirty="0">
                <a:latin typeface="Courier" pitchFamily="2" charset="0"/>
              </a:rPr>
              <a:t>&lt;= </a:t>
            </a:r>
            <a:r>
              <a:rPr lang="en-US" dirty="0" err="1">
                <a:latin typeface="Courier" pitchFamily="2" charset="0"/>
              </a:rPr>
              <a:t>Eq_lo</a:t>
            </a:r>
            <a:r>
              <a:rPr lang="en-US" dirty="0">
                <a:latin typeface="Courier" pitchFamily="2" charset="0"/>
              </a:rPr>
              <a:t>) &amp;&amp; (</a:t>
            </a:r>
            <a:r>
              <a:rPr lang="en-US" dirty="0" err="1">
                <a:latin typeface="Courier" pitchFamily="2" charset="0"/>
              </a:rPr>
              <a:t>Eq_lo</a:t>
            </a:r>
            <a:r>
              <a:rPr lang="en-US" dirty="0">
                <a:latin typeface="Courier" pitchFamily="2" charset="0"/>
              </a:rPr>
              <a:t> &lt;= </a:t>
            </a:r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180</a:t>
            </a:r>
            <a:r>
              <a:rPr lang="en-US" dirty="0">
                <a:latin typeface="Courier" pitchFamily="2" charset="0"/>
              </a:rPr>
              <a:t>),'</a:t>
            </a:r>
            <a:r>
              <a:rPr lang="en-US" dirty="0" err="1">
                <a:latin typeface="Courier" pitchFamily="2" charset="0"/>
              </a:rPr>
              <a:t>Eq_lo</a:t>
            </a:r>
            <a:r>
              <a:rPr lang="en-US" dirty="0">
                <a:latin typeface="Courier" pitchFamily="2" charset="0"/>
              </a:rPr>
              <a:t> values not within appropriate ranges’)</a:t>
            </a:r>
          </a:p>
          <a:p>
            <a:pPr algn="ctr"/>
            <a:endParaRPr lang="en-US" dirty="0">
              <a:latin typeface="Courier" pitchFamily="2" charset="0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or</a:t>
            </a:r>
          </a:p>
          <a:p>
            <a:pPr algn="ctr"/>
            <a:endParaRPr lang="en-US" dirty="0">
              <a:latin typeface="Courier" pitchFamily="2" charset="0"/>
            </a:endParaRPr>
          </a:p>
          <a:p>
            <a:pPr algn="ctr"/>
            <a:r>
              <a:rPr lang="en-US" dirty="0">
                <a:latin typeface="Courier" pitchFamily="2" charset="0"/>
              </a:rPr>
              <a:t>if E(2)&lt;</a:t>
            </a:r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0</a:t>
            </a:r>
            <a:r>
              <a:rPr lang="en-US" dirty="0">
                <a:latin typeface="Courier" pitchFamily="2" charset="0"/>
              </a:rPr>
              <a:t>||E(2)&gt;</a:t>
            </a:r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360</a:t>
            </a:r>
            <a:endParaRPr lang="en-US" sz="3200" dirty="0">
              <a:latin typeface="Papyrus" panose="020B0602040200020303" pitchFamily="34" charset="77"/>
            </a:endParaRP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Which one, or neither, is correct?</a:t>
            </a:r>
            <a:endParaRPr lang="en-US" dirty="0">
              <a:latin typeface="Couri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520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3BECBDD-775A-BD43-BEFA-642C80775CD4}"/>
              </a:ext>
            </a:extLst>
          </p:cNvPr>
          <p:cNvSpPr txBox="1"/>
          <p:nvPr/>
        </p:nvSpPr>
        <p:spPr>
          <a:xfrm>
            <a:off x="0" y="212942"/>
            <a:ext cx="9144000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Some programing observations from the </a:t>
            </a:r>
            <a:r>
              <a:rPr lang="en-US" sz="3200" dirty="0" err="1">
                <a:latin typeface="Papyrus" panose="020B0602040200020303" pitchFamily="34" charset="77"/>
              </a:rPr>
              <a:t>Homeworks</a:t>
            </a:r>
            <a:endParaRPr lang="en-US" sz="3200" dirty="0">
              <a:latin typeface="Papyrus" panose="020B0602040200020303" pitchFamily="34" charset="77"/>
            </a:endParaRP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What does this do?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r>
              <a:rPr lang="en-US" sz="2800" dirty="0">
                <a:latin typeface="Courier" pitchFamily="2" charset="0"/>
              </a:rPr>
              <a:t>%function </a:t>
            </a:r>
            <a:r>
              <a:rPr lang="en-US" sz="2800" dirty="0" err="1">
                <a:latin typeface="Courier" pitchFamily="2" charset="0"/>
              </a:rPr>
              <a:t>Circular_Sin</a:t>
            </a:r>
            <a:r>
              <a:rPr lang="en-US" sz="2800" dirty="0">
                <a:latin typeface="Courier" pitchFamily="2" charset="0"/>
              </a:rPr>
              <a:t> = Circulars(</a:t>
            </a:r>
            <a:r>
              <a:rPr lang="en-US" sz="2800" dirty="0" err="1">
                <a:latin typeface="Courier" pitchFamily="2" charset="0"/>
              </a:rPr>
              <a:t>R,m</a:t>
            </a:r>
            <a:r>
              <a:rPr lang="en-US" sz="2800" dirty="0">
                <a:latin typeface="Courier" pitchFamily="2" charset="0"/>
              </a:rPr>
              <a:t>)</a:t>
            </a:r>
          </a:p>
          <a:p>
            <a:r>
              <a:rPr lang="en-US" sz="2800" dirty="0">
                <a:latin typeface="Courier" pitchFamily="2" charset="0"/>
              </a:rPr>
              <a:t>R=4;</a:t>
            </a:r>
          </a:p>
          <a:p>
            <a:r>
              <a:rPr lang="en-US" sz="2800" dirty="0">
                <a:latin typeface="Courier" pitchFamily="2" charset="0"/>
              </a:rPr>
              <a:t>m=10;</a:t>
            </a:r>
          </a:p>
          <a:p>
            <a:r>
              <a:rPr lang="en-US" sz="2800" dirty="0">
                <a:latin typeface="Courier" pitchFamily="2" charset="0"/>
              </a:rPr>
              <a:t>…</a:t>
            </a:r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How about this?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r>
              <a:rPr lang="en-US" sz="3200" dirty="0">
                <a:latin typeface="Courier" pitchFamily="2" charset="0"/>
              </a:rPr>
              <a:t>function </a:t>
            </a:r>
            <a:r>
              <a:rPr lang="en-US" sz="3200" dirty="0" err="1">
                <a:latin typeface="Courier" pitchFamily="2" charset="0"/>
              </a:rPr>
              <a:t>my_circleplot</a:t>
            </a:r>
            <a:r>
              <a:rPr lang="en-US" sz="3200" dirty="0">
                <a:latin typeface="Courier" pitchFamily="2" charset="0"/>
              </a:rPr>
              <a:t>=</a:t>
            </a:r>
            <a:r>
              <a:rPr lang="en-US" sz="3200" dirty="0" err="1">
                <a:latin typeface="Courier" pitchFamily="2" charset="0"/>
              </a:rPr>
              <a:t>XY_plot</a:t>
            </a:r>
            <a:r>
              <a:rPr lang="en-US" sz="3200" dirty="0">
                <a:latin typeface="Courier" pitchFamily="2" charset="0"/>
              </a:rPr>
              <a:t>(R,W)</a:t>
            </a:r>
          </a:p>
          <a:p>
            <a:r>
              <a:rPr lang="en-US" sz="3200" dirty="0">
                <a:latin typeface="Courier" pitchFamily="2" charset="0"/>
              </a:rPr>
              <a:t>r=R;</a:t>
            </a:r>
          </a:p>
          <a:p>
            <a:r>
              <a:rPr lang="en-US" sz="3200" dirty="0">
                <a:latin typeface="Courier" pitchFamily="2" charset="0"/>
              </a:rPr>
              <a:t>w=W;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256570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56346AA-FFDB-424C-BFE3-47A3AAE119ED}"/>
              </a:ext>
            </a:extLst>
          </p:cNvPr>
          <p:cNvSpPr/>
          <p:nvPr/>
        </p:nvSpPr>
        <p:spPr>
          <a:xfrm>
            <a:off x="0" y="751560"/>
            <a:ext cx="91440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HW 4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Checking inputs</a:t>
            </a: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What are limits for Latitude?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r>
              <a:rPr lang="en-US" dirty="0">
                <a:latin typeface="Courier" pitchFamily="2" charset="0"/>
              </a:rPr>
              <a:t>if eq(1)&lt;0 || 180&lt;eq(1)</a:t>
            </a:r>
          </a:p>
          <a:p>
            <a:r>
              <a:rPr lang="en-US" dirty="0">
                <a:latin typeface="Courier" pitchFamily="2" charset="0"/>
              </a:rPr>
              <a:t>    </a:t>
            </a:r>
            <a:r>
              <a:rPr lang="en-US" dirty="0" err="1">
                <a:latin typeface="Courier" pitchFamily="2" charset="0"/>
              </a:rPr>
              <a:t>disp</a:t>
            </a:r>
            <a:r>
              <a:rPr lang="en-US" dirty="0">
                <a:latin typeface="Courier" pitchFamily="2" charset="0"/>
              </a:rPr>
              <a:t>('There is a problem. Lat should be between 0 and 180 degree')</a:t>
            </a:r>
          </a:p>
          <a:p>
            <a:r>
              <a:rPr lang="en-US" dirty="0">
                <a:latin typeface="Courier" pitchFamily="2" charset="0"/>
              </a:rPr>
              <a:t>    delta='Nan'</a:t>
            </a:r>
          </a:p>
          <a:p>
            <a:r>
              <a:rPr lang="en-US" dirty="0">
                <a:latin typeface="Courier" pitchFamily="2" charset="0"/>
              </a:rPr>
              <a:t>    return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What is wrong here?</a:t>
            </a:r>
            <a:endParaRPr lang="en-US" dirty="0">
              <a:latin typeface="Couri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8979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56346AA-FFDB-424C-BFE3-47A3AAE119ED}"/>
              </a:ext>
            </a:extLst>
          </p:cNvPr>
          <p:cNvSpPr/>
          <p:nvPr/>
        </p:nvSpPr>
        <p:spPr>
          <a:xfrm>
            <a:off x="0" y="175364"/>
            <a:ext cx="9144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Part of programming is testing your program (if possible) with inputs that give known answers or against other programs that do the same thing.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Matlab has these functions and they are vectorized!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Courier" pitchFamily="2" charset="0"/>
              </a:rPr>
              <a:t>distance</a:t>
            </a:r>
            <a:r>
              <a:rPr lang="en-US" sz="3200" dirty="0">
                <a:latin typeface="Papyrus" panose="020B0602040200020303" pitchFamily="34" charset="77"/>
              </a:rPr>
              <a:t> (actually will optionally also give azimuth)</a:t>
            </a:r>
          </a:p>
          <a:p>
            <a:pPr algn="ctr"/>
            <a:r>
              <a:rPr lang="en-US" sz="3200" dirty="0">
                <a:latin typeface="Courier" pitchFamily="2" charset="0"/>
              </a:rPr>
              <a:t>azimuth</a:t>
            </a:r>
            <a:r>
              <a:rPr lang="en-US" sz="3200" dirty="0">
                <a:latin typeface="Papyrus" panose="020B0602040200020303" pitchFamily="34" charset="77"/>
              </a:rPr>
              <a:t> (only gives azimuth)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So you can compare your results with known good results.</a:t>
            </a:r>
          </a:p>
        </p:txBody>
      </p:sp>
    </p:spTree>
    <p:extLst>
      <p:ext uri="{BB962C8B-B14F-4D97-AF65-F5344CB8AC3E}">
        <p14:creationId xmlns:p14="http://schemas.microsoft.com/office/powerpoint/2010/main" val="36326470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56346AA-FFDB-424C-BFE3-47A3AAE119ED}"/>
              </a:ext>
            </a:extLst>
          </p:cNvPr>
          <p:cNvSpPr/>
          <p:nvPr/>
        </p:nvSpPr>
        <p:spPr>
          <a:xfrm>
            <a:off x="0" y="100208"/>
            <a:ext cx="9144000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HW 4</a:t>
            </a: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If need to do something multiple times – make it a function (can put in script file).</a:t>
            </a: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DON’T cut and paste to repeat code.</a:t>
            </a: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Hard to debug and maintain.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r>
              <a:rPr lang="en-US" dirty="0">
                <a:latin typeface="Courier" pitchFamily="2" charset="0"/>
              </a:rPr>
              <a:t>% checking range of the input values for earthquake</a:t>
            </a:r>
            <a:endParaRPr lang="en-US" sz="3200" dirty="0">
              <a:latin typeface="Papyrus" panose="020B0602040200020303" pitchFamily="34" charset="77"/>
            </a:endParaRPr>
          </a:p>
          <a:p>
            <a:r>
              <a:rPr lang="en-US" dirty="0">
                <a:latin typeface="Courier" pitchFamily="2" charset="0"/>
              </a:rPr>
              <a:t>if E(1)&lt;-90||E(1)&gt;90||E(2)&lt;0||E(2)&gt;360</a:t>
            </a:r>
          </a:p>
          <a:p>
            <a:r>
              <a:rPr lang="en-US" dirty="0">
                <a:latin typeface="Courier" pitchFamily="2" charset="0"/>
              </a:rPr>
              <a:t>   </a:t>
            </a:r>
            <a:r>
              <a:rPr lang="en-US" dirty="0" err="1">
                <a:latin typeface="Courier" pitchFamily="2" charset="0"/>
              </a:rPr>
              <a:t>fprintf</a:t>
            </a:r>
            <a:r>
              <a:rPr lang="en-US" dirty="0">
                <a:latin typeface="Courier" pitchFamily="2" charset="0"/>
              </a:rPr>
              <a:t>('%s\</a:t>
            </a:r>
            <a:r>
              <a:rPr lang="en-US" dirty="0" err="1">
                <a:latin typeface="Courier" pitchFamily="2" charset="0"/>
              </a:rPr>
              <a:t>n','few</a:t>
            </a:r>
            <a:r>
              <a:rPr lang="en-US" dirty="0">
                <a:latin typeface="Courier" pitchFamily="2" charset="0"/>
              </a:rPr>
              <a:t> input values are out of range');</a:t>
            </a:r>
          </a:p>
          <a:p>
            <a:r>
              <a:rPr lang="en-US" dirty="0">
                <a:latin typeface="Courier" pitchFamily="2" charset="0"/>
              </a:rPr>
              <a:t>   del=NaN(1,n,'single');</a:t>
            </a:r>
          </a:p>
          <a:p>
            <a:r>
              <a:rPr lang="en-US" dirty="0">
                <a:latin typeface="Courier" pitchFamily="2" charset="0"/>
              </a:rPr>
              <a:t>   return</a:t>
            </a:r>
          </a:p>
          <a:p>
            <a:r>
              <a:rPr lang="en-US" dirty="0">
                <a:latin typeface="Courier" pitchFamily="2" charset="0"/>
              </a:rPr>
              <a:t>end</a:t>
            </a:r>
          </a:p>
          <a:p>
            <a:r>
              <a:rPr lang="en-US" dirty="0">
                <a:latin typeface="Courier" pitchFamily="2" charset="0"/>
              </a:rPr>
              <a:t>% checking range of the input values for stations</a:t>
            </a:r>
          </a:p>
          <a:p>
            <a:r>
              <a:rPr lang="en-US" dirty="0">
                <a:latin typeface="Courier" pitchFamily="2" charset="0"/>
              </a:rPr>
              <a:t>if((</a:t>
            </a:r>
            <a:r>
              <a:rPr lang="en-US" dirty="0" err="1">
                <a:latin typeface="Courier" pitchFamily="2" charset="0"/>
              </a:rPr>
              <a:t>minlongS</a:t>
            </a:r>
            <a:r>
              <a:rPr lang="en-US" dirty="0">
                <a:latin typeface="Courier" pitchFamily="2" charset="0"/>
              </a:rPr>
              <a:t> &lt; 0) || (</a:t>
            </a:r>
            <a:r>
              <a:rPr lang="en-US" dirty="0" err="1">
                <a:latin typeface="Courier" pitchFamily="2" charset="0"/>
              </a:rPr>
              <a:t>maxlongS</a:t>
            </a:r>
            <a:r>
              <a:rPr lang="en-US" dirty="0">
                <a:latin typeface="Courier" pitchFamily="2" charset="0"/>
              </a:rPr>
              <a:t> &gt; 360) || (</a:t>
            </a:r>
            <a:r>
              <a:rPr lang="en-US" dirty="0" err="1">
                <a:latin typeface="Courier" pitchFamily="2" charset="0"/>
              </a:rPr>
              <a:t>minlatS</a:t>
            </a:r>
            <a:r>
              <a:rPr lang="en-US" dirty="0">
                <a:latin typeface="Courier" pitchFamily="2" charset="0"/>
              </a:rPr>
              <a:t> &lt; -90) || (</a:t>
            </a:r>
            <a:r>
              <a:rPr lang="en-US" dirty="0" err="1">
                <a:latin typeface="Courier" pitchFamily="2" charset="0"/>
              </a:rPr>
              <a:t>maxlatS</a:t>
            </a:r>
            <a:r>
              <a:rPr lang="en-US" dirty="0">
                <a:latin typeface="Courier" pitchFamily="2" charset="0"/>
              </a:rPr>
              <a:t> &gt; 90))</a:t>
            </a:r>
          </a:p>
          <a:p>
            <a:r>
              <a:rPr lang="en-US" dirty="0">
                <a:latin typeface="Courier" pitchFamily="2" charset="0"/>
              </a:rPr>
              <a:t>    </a:t>
            </a:r>
            <a:r>
              <a:rPr lang="en-US" dirty="0" err="1">
                <a:latin typeface="Courier" pitchFamily="2" charset="0"/>
              </a:rPr>
              <a:t>fprintf</a:t>
            </a:r>
            <a:r>
              <a:rPr lang="en-US" dirty="0">
                <a:latin typeface="Courier" pitchFamily="2" charset="0"/>
              </a:rPr>
              <a:t>('%s\</a:t>
            </a:r>
            <a:r>
              <a:rPr lang="en-US" dirty="0" err="1">
                <a:latin typeface="Courier" pitchFamily="2" charset="0"/>
              </a:rPr>
              <a:t>n','few</a:t>
            </a:r>
            <a:r>
              <a:rPr lang="en-US" dirty="0">
                <a:latin typeface="Courier" pitchFamily="2" charset="0"/>
              </a:rPr>
              <a:t> input values are out of range');</a:t>
            </a:r>
          </a:p>
          <a:p>
            <a:r>
              <a:rPr lang="en-US" dirty="0">
                <a:latin typeface="Courier" pitchFamily="2" charset="0"/>
              </a:rPr>
              <a:t>    del=NaN(1,n,'single');</a:t>
            </a:r>
          </a:p>
          <a:p>
            <a:r>
              <a:rPr lang="en-US" dirty="0">
                <a:latin typeface="Courier" pitchFamily="2" charset="0"/>
              </a:rPr>
              <a:t>    return</a:t>
            </a:r>
          </a:p>
          <a:p>
            <a:r>
              <a:rPr lang="en-US" dirty="0">
                <a:latin typeface="Courier" pitchFamily="2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8301906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56346AA-FFDB-424C-BFE3-47A3AAE119ED}"/>
              </a:ext>
            </a:extLst>
          </p:cNvPr>
          <p:cNvSpPr/>
          <p:nvPr/>
        </p:nvSpPr>
        <p:spPr>
          <a:xfrm>
            <a:off x="0" y="100208"/>
            <a:ext cx="914400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HW 4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Basic blunders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r>
              <a:rPr lang="en-US" dirty="0">
                <a:latin typeface="Courier" pitchFamily="2" charset="0"/>
              </a:rPr>
              <a:t>if (-90&lt;Lat1)&amp;&amp;(Lat1&lt;0)</a:t>
            </a:r>
          </a:p>
          <a:p>
            <a:r>
              <a:rPr lang="en-US" dirty="0">
                <a:latin typeface="Courier" pitchFamily="2" charset="0"/>
              </a:rPr>
              <a:t>    L1=90+abs(Lat1);</a:t>
            </a:r>
          </a:p>
          <a:p>
            <a:pPr algn="ctr"/>
            <a:endParaRPr lang="en-US" sz="36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This produces value for latitude &gt; 90° if the input is negative.</a:t>
            </a:r>
          </a:p>
        </p:txBody>
      </p:sp>
    </p:spTree>
    <p:extLst>
      <p:ext uri="{BB962C8B-B14F-4D97-AF65-F5344CB8AC3E}">
        <p14:creationId xmlns:p14="http://schemas.microsoft.com/office/powerpoint/2010/main" val="31253086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56346AA-FFDB-424C-BFE3-47A3AAE119ED}"/>
              </a:ext>
            </a:extLst>
          </p:cNvPr>
          <p:cNvSpPr/>
          <p:nvPr/>
        </p:nvSpPr>
        <p:spPr>
          <a:xfrm>
            <a:off x="0" y="100208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HW 4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Understanding the “physics”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What is the difference between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azimuth (direction from source to station, and/or direction the wave is going at the station)</a:t>
            </a: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and</a:t>
            </a: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Back-azimuth (direction at the station from which the wave is coming.)</a:t>
            </a:r>
          </a:p>
        </p:txBody>
      </p:sp>
    </p:spTree>
    <p:extLst>
      <p:ext uri="{BB962C8B-B14F-4D97-AF65-F5344CB8AC3E}">
        <p14:creationId xmlns:p14="http://schemas.microsoft.com/office/powerpoint/2010/main" val="19538134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56346AA-FFDB-424C-BFE3-47A3AAE119ED}"/>
              </a:ext>
            </a:extLst>
          </p:cNvPr>
          <p:cNvSpPr/>
          <p:nvPr/>
        </p:nvSpPr>
        <p:spPr>
          <a:xfrm>
            <a:off x="0" y="263046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HW 4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In general the back-azimuth is not computable from the azimuth.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Specifically it is not the </a:t>
            </a:r>
            <a:r>
              <a:rPr lang="en-US" sz="3200" dirty="0">
                <a:latin typeface="Courier" pitchFamily="2" charset="0"/>
              </a:rPr>
              <a:t>azimuth-180</a:t>
            </a:r>
            <a:r>
              <a:rPr lang="en-US" sz="3200" dirty="0">
                <a:latin typeface="Papyrus" panose="020B0602040200020303" pitchFamily="34" charset="77"/>
              </a:rPr>
              <a:t> (or the </a:t>
            </a:r>
            <a:r>
              <a:rPr lang="en-US" sz="3200" dirty="0">
                <a:latin typeface="Courier" pitchFamily="2" charset="0"/>
              </a:rPr>
              <a:t>azimuth- 360 </a:t>
            </a:r>
            <a:r>
              <a:rPr lang="en-US" sz="3200" dirty="0">
                <a:latin typeface="Papyrus" panose="020B0602040200020303" pitchFamily="34" charset="77"/>
              </a:rPr>
              <a:t>– which is the same).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We will play with a globe for this.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Find cases where the back-azimuth is the </a:t>
            </a:r>
            <a:r>
              <a:rPr lang="en-US" sz="3200" dirty="0">
                <a:latin typeface="Courier" pitchFamily="2" charset="0"/>
              </a:rPr>
              <a:t>azimuth-180</a:t>
            </a:r>
            <a:r>
              <a:rPr lang="en-US" sz="3200" dirty="0">
                <a:latin typeface="Papyrus" panose="020B0602040200020303" pitchFamily="34" charset="77"/>
              </a:rPr>
              <a:t>, cases where the back-azimuth is equal to the azimuth, and the </a:t>
            </a:r>
            <a:r>
              <a:rPr lang="en-US" sz="3200" u="sng" dirty="0">
                <a:latin typeface="Papyrus" panose="020B0602040200020303" pitchFamily="34" charset="77"/>
              </a:rPr>
              <a:t>general</a:t>
            </a:r>
            <a:r>
              <a:rPr lang="en-US" sz="3200" dirty="0">
                <a:latin typeface="Papyrus" panose="020B0602040200020303" pitchFamily="34" charset="77"/>
              </a:rPr>
              <a:t> case where there is no simple relationship.  </a:t>
            </a:r>
          </a:p>
        </p:txBody>
      </p:sp>
    </p:spTree>
    <p:extLst>
      <p:ext uri="{BB962C8B-B14F-4D97-AF65-F5344CB8AC3E}">
        <p14:creationId xmlns:p14="http://schemas.microsoft.com/office/powerpoint/2010/main" val="33564445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56346AA-FFDB-424C-BFE3-47A3AAE119ED}"/>
              </a:ext>
            </a:extLst>
          </p:cNvPr>
          <p:cNvSpPr/>
          <p:nvPr/>
        </p:nvSpPr>
        <p:spPr>
          <a:xfrm>
            <a:off x="0" y="50104"/>
            <a:ext cx="9144000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HW 4</a:t>
            </a:r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Easy vs hard way to do things.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In the “old” days trig functions only took radians for their arguments (except FORTRAN that always took both radians and degrees).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Now, most languages will take degrees(although it seems C is still holding out and does not offer it).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Courier" pitchFamily="2" charset="0"/>
              </a:rPr>
              <a:t>sin(x)</a:t>
            </a:r>
            <a:r>
              <a:rPr lang="en-US" sz="3200" dirty="0">
                <a:latin typeface="Papyrus" panose="020B0602040200020303" pitchFamily="34" charset="77"/>
              </a:rPr>
              <a:t> takes x in radians</a:t>
            </a:r>
          </a:p>
          <a:p>
            <a:pPr algn="ctr"/>
            <a:r>
              <a:rPr lang="en-US" sz="3200" dirty="0" err="1">
                <a:latin typeface="Courier" pitchFamily="2" charset="0"/>
              </a:rPr>
              <a:t>sind</a:t>
            </a:r>
            <a:r>
              <a:rPr lang="en-US" sz="3200" dirty="0">
                <a:latin typeface="Courier" pitchFamily="2" charset="0"/>
              </a:rPr>
              <a:t>(x)</a:t>
            </a:r>
            <a:r>
              <a:rPr lang="en-US" sz="3200" dirty="0">
                <a:latin typeface="Papyrus" panose="020B0602040200020303" pitchFamily="34" charset="77"/>
              </a:rPr>
              <a:t> takes x in degrees. 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The computer is a </a:t>
            </a:r>
            <a:r>
              <a:rPr lang="en-US" sz="3200" u="sng" dirty="0">
                <a:latin typeface="Papyrus" panose="020B0602040200020303" pitchFamily="34" charset="77"/>
              </a:rPr>
              <a:t>labor saving device </a:t>
            </a:r>
            <a:r>
              <a:rPr lang="en-US" sz="3200" dirty="0">
                <a:latin typeface="Papyrus" panose="020B0602040200020303" pitchFamily="34" charset="77"/>
              </a:rPr>
              <a:t>– make it do the work!</a:t>
            </a:r>
          </a:p>
        </p:txBody>
      </p:sp>
    </p:spTree>
    <p:extLst>
      <p:ext uri="{BB962C8B-B14F-4D97-AF65-F5344CB8AC3E}">
        <p14:creationId xmlns:p14="http://schemas.microsoft.com/office/powerpoint/2010/main" val="37555253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56346AA-FFDB-424C-BFE3-47A3AAE119ED}"/>
              </a:ext>
            </a:extLst>
          </p:cNvPr>
          <p:cNvSpPr/>
          <p:nvPr/>
        </p:nvSpPr>
        <p:spPr>
          <a:xfrm>
            <a:off x="0" y="263046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HW 4</a:t>
            </a:r>
            <a:endParaRPr lang="en-US" dirty="0">
              <a:latin typeface="Papyrus" panose="020B0602040200020303" pitchFamily="34" charset="77"/>
            </a:endParaRP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Since the output of sin and cos are not single valued, to get the azimuth and back-azimuth you have to figure out what input value produced the output value.</a:t>
            </a: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With only one of them (sin or cos) you can’t do this.</a:t>
            </a: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You need both as there are 4 combinations of signs of the sin and cos (0 to north, +CW).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 err="1">
                <a:latin typeface="Papyrus" panose="020B0602040200020303" pitchFamily="34" charset="77"/>
              </a:rPr>
              <a:t>sc</a:t>
            </a:r>
            <a:r>
              <a:rPr lang="en-US" sz="3200" dirty="0">
                <a:latin typeface="Papyrus" panose="020B0602040200020303" pitchFamily="34" charset="77"/>
              </a:rPr>
              <a:t>                 </a:t>
            </a:r>
            <a:r>
              <a:rPr lang="en-US" sz="3200" dirty="0" err="1">
                <a:latin typeface="Papyrus" panose="020B0602040200020303" pitchFamily="34" charset="77"/>
              </a:rPr>
              <a:t>sc</a:t>
            </a:r>
            <a:r>
              <a:rPr lang="en-US" sz="3200" dirty="0">
                <a:latin typeface="Papyrus" panose="020B0602040200020303" pitchFamily="34" charset="77"/>
              </a:rPr>
              <a:t>                 </a:t>
            </a:r>
            <a:r>
              <a:rPr lang="en-US" sz="3200" dirty="0" err="1">
                <a:latin typeface="Papyrus" panose="020B0602040200020303" pitchFamily="34" charset="77"/>
              </a:rPr>
              <a:t>sc</a:t>
            </a:r>
            <a:r>
              <a:rPr lang="en-US" sz="3200" dirty="0">
                <a:latin typeface="Papyrus" panose="020B0602040200020303" pitchFamily="34" charset="77"/>
              </a:rPr>
              <a:t>                 </a:t>
            </a:r>
            <a:r>
              <a:rPr lang="en-US" sz="3200" dirty="0" err="1">
                <a:latin typeface="Papyrus" panose="020B0602040200020303" pitchFamily="34" charset="77"/>
              </a:rPr>
              <a:t>sc</a:t>
            </a:r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Courier" pitchFamily="2" charset="0"/>
              </a:rPr>
              <a:t>++      +-      --      -+</a:t>
            </a: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NE               SE               SW               NW</a:t>
            </a:r>
          </a:p>
        </p:txBody>
      </p:sp>
    </p:spTree>
    <p:extLst>
      <p:ext uri="{BB962C8B-B14F-4D97-AF65-F5344CB8AC3E}">
        <p14:creationId xmlns:p14="http://schemas.microsoft.com/office/powerpoint/2010/main" val="31043684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56346AA-FFDB-424C-BFE3-47A3AAE119ED}"/>
              </a:ext>
            </a:extLst>
          </p:cNvPr>
          <p:cNvSpPr/>
          <p:nvPr/>
        </p:nvSpPr>
        <p:spPr>
          <a:xfrm>
            <a:off x="0" y="263046"/>
            <a:ext cx="9144000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HW 4</a:t>
            </a:r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Look at getting correct quadrant from sin and cos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&gt;&gt; </a:t>
            </a:r>
            <a:r>
              <a:rPr lang="en-US" dirty="0" err="1">
                <a:latin typeface="Courier" pitchFamily="2" charset="0"/>
              </a:rPr>
              <a:t>th</a:t>
            </a:r>
            <a:r>
              <a:rPr lang="en-US" dirty="0">
                <a:latin typeface="Courier" pitchFamily="2" charset="0"/>
              </a:rPr>
              <a:t>=[45 135 -135 -45]</a:t>
            </a:r>
          </a:p>
          <a:p>
            <a:r>
              <a:rPr lang="en-US" dirty="0" err="1">
                <a:latin typeface="Courier" pitchFamily="2" charset="0"/>
              </a:rPr>
              <a:t>th</a:t>
            </a:r>
            <a:r>
              <a:rPr lang="en-US" dirty="0">
                <a:latin typeface="Courier" pitchFamily="2" charset="0"/>
              </a:rPr>
              <a:t> =</a:t>
            </a:r>
          </a:p>
          <a:p>
            <a:r>
              <a:rPr lang="en-US" dirty="0">
                <a:latin typeface="Courier" pitchFamily="2" charset="0"/>
              </a:rPr>
              <a:t>    45   135  -135   -45     </a:t>
            </a:r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answer from </a:t>
            </a:r>
            <a:r>
              <a:rPr lang="en-US" dirty="0" err="1">
                <a:solidFill>
                  <a:srgbClr val="FF0000"/>
                </a:solidFill>
                <a:latin typeface="Courier" pitchFamily="2" charset="0"/>
              </a:rPr>
              <a:t>atand</a:t>
            </a:r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(2) comes in this</a:t>
            </a:r>
          </a:p>
          <a:p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                             form (not 0-360)</a:t>
            </a:r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&gt;&gt; </a:t>
            </a:r>
            <a:r>
              <a:rPr lang="en-US" dirty="0" err="1">
                <a:latin typeface="Courier" pitchFamily="2" charset="0"/>
              </a:rPr>
              <a:t>sth</a:t>
            </a:r>
            <a:r>
              <a:rPr lang="en-US" dirty="0">
                <a:latin typeface="Courier" pitchFamily="2" charset="0"/>
              </a:rPr>
              <a:t>=</a:t>
            </a:r>
            <a:r>
              <a:rPr lang="en-US" dirty="0" err="1">
                <a:latin typeface="Courier" pitchFamily="2" charset="0"/>
              </a:rPr>
              <a:t>sind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th</a:t>
            </a:r>
            <a:r>
              <a:rPr lang="en-US" dirty="0">
                <a:latin typeface="Courier" pitchFamily="2" charset="0"/>
              </a:rPr>
              <a:t>)</a:t>
            </a:r>
          </a:p>
          <a:p>
            <a:r>
              <a:rPr lang="en-US" dirty="0" err="1">
                <a:latin typeface="Courier" pitchFamily="2" charset="0"/>
              </a:rPr>
              <a:t>sth</a:t>
            </a:r>
            <a:r>
              <a:rPr lang="en-US" dirty="0">
                <a:latin typeface="Courier" pitchFamily="2" charset="0"/>
              </a:rPr>
              <a:t> =</a:t>
            </a:r>
          </a:p>
          <a:p>
            <a:r>
              <a:rPr lang="en-US" dirty="0">
                <a:latin typeface="Courier" pitchFamily="2" charset="0"/>
              </a:rPr>
              <a:t>   0.707106781186548   0.707106781186548  -0.707106781186548  -0.707106781186548            </a:t>
            </a:r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breaks into hemispheres: E+ and W-</a:t>
            </a:r>
          </a:p>
          <a:p>
            <a:r>
              <a:rPr lang="en-US" dirty="0">
                <a:latin typeface="Courier" pitchFamily="2" charset="0"/>
              </a:rPr>
              <a:t>&gt;&gt; </a:t>
            </a:r>
            <a:r>
              <a:rPr lang="en-US" dirty="0" err="1">
                <a:latin typeface="Courier" pitchFamily="2" charset="0"/>
              </a:rPr>
              <a:t>cth</a:t>
            </a:r>
            <a:r>
              <a:rPr lang="en-US" dirty="0">
                <a:latin typeface="Courier" pitchFamily="2" charset="0"/>
              </a:rPr>
              <a:t>=</a:t>
            </a:r>
            <a:r>
              <a:rPr lang="en-US" dirty="0" err="1">
                <a:latin typeface="Courier" pitchFamily="2" charset="0"/>
              </a:rPr>
              <a:t>cosd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th</a:t>
            </a:r>
            <a:r>
              <a:rPr lang="en-US" dirty="0">
                <a:latin typeface="Courier" pitchFamily="2" charset="0"/>
              </a:rPr>
              <a:t>)</a:t>
            </a:r>
          </a:p>
          <a:p>
            <a:r>
              <a:rPr lang="en-US" dirty="0" err="1">
                <a:latin typeface="Courier" pitchFamily="2" charset="0"/>
              </a:rPr>
              <a:t>cth</a:t>
            </a:r>
            <a:r>
              <a:rPr lang="en-US" dirty="0">
                <a:latin typeface="Courier" pitchFamily="2" charset="0"/>
              </a:rPr>
              <a:t> =</a:t>
            </a:r>
          </a:p>
          <a:p>
            <a:r>
              <a:rPr lang="en-US" dirty="0">
                <a:latin typeface="Courier" pitchFamily="2" charset="0"/>
              </a:rPr>
              <a:t>   0.707106781186548  -0.707106781186548  -0.707106781186548   0.707106781186548            </a:t>
            </a:r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breaks into hemispheres: N+ and S-</a:t>
            </a:r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&gt;&gt; </a:t>
            </a:r>
            <a:r>
              <a:rPr lang="en-US" dirty="0" err="1">
                <a:latin typeface="Courier" pitchFamily="2" charset="0"/>
              </a:rPr>
              <a:t>tth</a:t>
            </a:r>
            <a:r>
              <a:rPr lang="en-US" dirty="0">
                <a:latin typeface="Courier" pitchFamily="2" charset="0"/>
              </a:rPr>
              <a:t>=</a:t>
            </a:r>
            <a:r>
              <a:rPr lang="en-US" dirty="0" err="1">
                <a:latin typeface="Courier" pitchFamily="2" charset="0"/>
              </a:rPr>
              <a:t>sth</a:t>
            </a:r>
            <a:r>
              <a:rPr lang="en-US" dirty="0">
                <a:latin typeface="Courier" pitchFamily="2" charset="0"/>
              </a:rPr>
              <a:t>./</a:t>
            </a:r>
            <a:r>
              <a:rPr lang="en-US" dirty="0" err="1">
                <a:latin typeface="Courier" pitchFamily="2" charset="0"/>
              </a:rPr>
              <a:t>cth</a:t>
            </a:r>
            <a:endParaRPr lang="en-US" dirty="0">
              <a:latin typeface="Courier" pitchFamily="2" charset="0"/>
            </a:endParaRPr>
          </a:p>
          <a:p>
            <a:r>
              <a:rPr lang="en-US" dirty="0" err="1">
                <a:latin typeface="Courier" pitchFamily="2" charset="0"/>
              </a:rPr>
              <a:t>tth</a:t>
            </a:r>
            <a:r>
              <a:rPr lang="en-US" dirty="0">
                <a:latin typeface="Courier" pitchFamily="2" charset="0"/>
              </a:rPr>
              <a:t> =</a:t>
            </a:r>
          </a:p>
          <a:p>
            <a:r>
              <a:rPr lang="en-US" dirty="0">
                <a:latin typeface="Courier" pitchFamily="2" charset="0"/>
              </a:rPr>
              <a:t>     1    -1     1    -1</a:t>
            </a:r>
          </a:p>
          <a:p>
            <a:r>
              <a:rPr lang="en-US" dirty="0">
                <a:latin typeface="Courier" pitchFamily="2" charset="0"/>
              </a:rPr>
              <a:t>&gt;&gt; </a:t>
            </a:r>
            <a:r>
              <a:rPr lang="en-US" dirty="0" err="1">
                <a:latin typeface="Courier" pitchFamily="2" charset="0"/>
              </a:rPr>
              <a:t>atand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tth</a:t>
            </a:r>
            <a:r>
              <a:rPr lang="en-US" dirty="0">
                <a:latin typeface="Courier" pitchFamily="2" charset="0"/>
              </a:rPr>
              <a:t>)</a:t>
            </a:r>
          </a:p>
          <a:p>
            <a:r>
              <a:rPr lang="en-US" dirty="0" err="1">
                <a:latin typeface="Courier" pitchFamily="2" charset="0"/>
              </a:rPr>
              <a:t>ans</a:t>
            </a:r>
            <a:r>
              <a:rPr lang="en-US" dirty="0">
                <a:latin typeface="Courier" pitchFamily="2" charset="0"/>
              </a:rPr>
              <a:t> = 45   -45    45   -45   </a:t>
            </a:r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breaks into hemispheres: E+ and W-</a:t>
            </a:r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&gt;&gt; atan2d(</a:t>
            </a:r>
            <a:r>
              <a:rPr lang="en-US" dirty="0" err="1">
                <a:latin typeface="Courier" pitchFamily="2" charset="0"/>
              </a:rPr>
              <a:t>sth,cth</a:t>
            </a:r>
            <a:r>
              <a:rPr lang="en-US" dirty="0">
                <a:latin typeface="Courier" pitchFamily="2" charset="0"/>
              </a:rPr>
              <a:t>)</a:t>
            </a:r>
          </a:p>
          <a:p>
            <a:r>
              <a:rPr lang="en-US" dirty="0" err="1">
                <a:latin typeface="Courier" pitchFamily="2" charset="0"/>
              </a:rPr>
              <a:t>ans</a:t>
            </a:r>
            <a:r>
              <a:rPr lang="en-US" dirty="0">
                <a:latin typeface="Courier" pitchFamily="2" charset="0"/>
              </a:rPr>
              <a:t> = 45   135  -135   -45   </a:t>
            </a:r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breaks into quadrants: what we need</a:t>
            </a:r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722122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56346AA-FFDB-424C-BFE3-47A3AAE119ED}"/>
              </a:ext>
            </a:extLst>
          </p:cNvPr>
          <p:cNvSpPr/>
          <p:nvPr/>
        </p:nvSpPr>
        <p:spPr>
          <a:xfrm>
            <a:off x="0" y="263046"/>
            <a:ext cx="91440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Doing tests on matrices</a:t>
            </a:r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36037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C10538B-CE1F-094A-842F-04C090DE95C3}"/>
              </a:ext>
            </a:extLst>
          </p:cNvPr>
          <p:cNvSpPr txBox="1"/>
          <p:nvPr/>
        </p:nvSpPr>
        <p:spPr>
          <a:xfrm>
            <a:off x="0" y="663878"/>
            <a:ext cx="9144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urier" pitchFamily="2" charset="0"/>
              </a:rPr>
              <a:t>function c=</a:t>
            </a:r>
            <a:r>
              <a:rPr lang="en-US" sz="2400" dirty="0" err="1">
                <a:latin typeface="Courier" pitchFamily="2" charset="0"/>
              </a:rPr>
              <a:t>my_circle</a:t>
            </a:r>
            <a:r>
              <a:rPr lang="en-US" sz="2400" dirty="0">
                <a:latin typeface="Courier" pitchFamily="2" charset="0"/>
              </a:rPr>
              <a:t>(R,T)</a:t>
            </a:r>
          </a:p>
          <a:p>
            <a:r>
              <a:rPr lang="en-US" sz="2400" dirty="0">
                <a:latin typeface="Courier" pitchFamily="2" charset="0"/>
              </a:rPr>
              <a:t>…</a:t>
            </a:r>
          </a:p>
          <a:p>
            <a:r>
              <a:rPr lang="en-US" sz="2400" dirty="0">
                <a:solidFill>
                  <a:srgbClr val="FF00FF"/>
                </a:solidFill>
                <a:latin typeface="Courier" pitchFamily="2" charset="0"/>
              </a:rPr>
              <a:t>theta = 0 :pi/100:T*2*pi;</a:t>
            </a:r>
          </a:p>
          <a:p>
            <a:r>
              <a:rPr lang="en-US" sz="2400" dirty="0">
                <a:latin typeface="Courier" pitchFamily="2" charset="0"/>
              </a:rPr>
              <a:t>x = R * cos(theta); </a:t>
            </a:r>
          </a:p>
          <a:p>
            <a:r>
              <a:rPr lang="en-US" sz="2400" dirty="0">
                <a:latin typeface="Courier" pitchFamily="2" charset="0"/>
              </a:rPr>
              <a:t>…</a:t>
            </a:r>
          </a:p>
          <a:p>
            <a:r>
              <a:rPr lang="en-US" sz="2400" dirty="0">
                <a:solidFill>
                  <a:srgbClr val="FF00FF"/>
                </a:solidFill>
                <a:latin typeface="Courier" pitchFamily="2" charset="0"/>
              </a:rPr>
              <a:t>theta=0:pi/1000:pi*2;</a:t>
            </a:r>
          </a:p>
          <a:p>
            <a:r>
              <a:rPr lang="en-US" sz="2400" dirty="0">
                <a:latin typeface="Courier" pitchFamily="2" charset="0"/>
              </a:rPr>
              <a:t>X=R.*cos(theta)+sin(T*theta).*cos(theta);</a:t>
            </a:r>
          </a:p>
          <a:p>
            <a:r>
              <a:rPr lang="en-US" sz="2400" dirty="0">
                <a:latin typeface="Courier" pitchFamily="2" charset="0"/>
              </a:rPr>
              <a:t>…</a:t>
            </a:r>
          </a:p>
          <a:p>
            <a:r>
              <a:rPr lang="en-US" sz="2400" dirty="0">
                <a:solidFill>
                  <a:srgbClr val="FF00FF"/>
                </a:solidFill>
                <a:latin typeface="Courier" pitchFamily="2" charset="0"/>
              </a:rPr>
              <a:t>the=0:pi/100:2*pi;</a:t>
            </a:r>
          </a:p>
          <a:p>
            <a:r>
              <a:rPr lang="en-US" sz="2400" dirty="0">
                <a:latin typeface="Courier" pitchFamily="2" charset="0"/>
              </a:rPr>
              <a:t>…</a:t>
            </a:r>
          </a:p>
          <a:p>
            <a:r>
              <a:rPr lang="en-US" sz="2400" dirty="0">
                <a:solidFill>
                  <a:srgbClr val="FF0000"/>
                </a:solidFill>
                <a:latin typeface="Courier" pitchFamily="2" charset="0"/>
              </a:rPr>
              <a:t>for k=1:length(the)</a:t>
            </a:r>
          </a:p>
          <a:p>
            <a:r>
              <a:rPr lang="en-US" sz="2400" dirty="0">
                <a:solidFill>
                  <a:srgbClr val="FF0000"/>
                </a:solidFill>
                <a:latin typeface="Courier" pitchFamily="2" charset="0"/>
              </a:rPr>
              <a:t>    </a:t>
            </a:r>
            <a:r>
              <a:rPr lang="en-US" sz="2400" dirty="0" err="1">
                <a:solidFill>
                  <a:srgbClr val="FF0000"/>
                </a:solidFill>
                <a:latin typeface="Courier" pitchFamily="2" charset="0"/>
              </a:rPr>
              <a:t>xe</a:t>
            </a:r>
            <a:r>
              <a:rPr lang="en-US" sz="2400" dirty="0">
                <a:solidFill>
                  <a:srgbClr val="FF0000"/>
                </a:solidFill>
                <a:latin typeface="Courier" pitchFamily="2" charset="0"/>
              </a:rPr>
              <a:t>(k)=R.*cos(the(k))+sin(T*the(k)).*cos(the(k));</a:t>
            </a:r>
          </a:p>
          <a:p>
            <a:r>
              <a:rPr lang="en-US" sz="2400" dirty="0">
                <a:solidFill>
                  <a:srgbClr val="FF0000"/>
                </a:solidFill>
                <a:latin typeface="Courier" pitchFamily="2" charset="0"/>
              </a:rPr>
              <a:t>…</a:t>
            </a:r>
          </a:p>
          <a:p>
            <a:r>
              <a:rPr lang="en-US" sz="2400" dirty="0">
                <a:solidFill>
                  <a:srgbClr val="FF0000"/>
                </a:solidFill>
                <a:latin typeface="Courier" pitchFamily="2" charset="0"/>
              </a:rPr>
              <a:t>end</a:t>
            </a:r>
          </a:p>
          <a:p>
            <a:r>
              <a:rPr lang="en-US" sz="2400" dirty="0">
                <a:latin typeface="Courier" pitchFamily="2" charset="0"/>
              </a:rPr>
              <a:t>end</a:t>
            </a:r>
          </a:p>
          <a:p>
            <a:endParaRPr lang="en-US" dirty="0">
              <a:latin typeface="Courier" pitchFamily="2" charset="0"/>
            </a:endParaRPr>
          </a:p>
          <a:p>
            <a:endParaRPr lang="en-US" dirty="0">
              <a:latin typeface="Couri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4645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56346AA-FFDB-424C-BFE3-47A3AAE119ED}"/>
              </a:ext>
            </a:extLst>
          </p:cNvPr>
          <p:cNvSpPr/>
          <p:nvPr/>
        </p:nvSpPr>
        <p:spPr>
          <a:xfrm>
            <a:off x="0" y="263046"/>
            <a:ext cx="91440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Review of storage for 2-D matrix</a:t>
            </a:r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252EA09-D102-6545-90B1-503EEDA60B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6850" y="2298700"/>
            <a:ext cx="6210300" cy="226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8428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56346AA-FFDB-424C-BFE3-47A3AAE119ED}"/>
              </a:ext>
            </a:extLst>
          </p:cNvPr>
          <p:cNvSpPr/>
          <p:nvPr/>
        </p:nvSpPr>
        <p:spPr>
          <a:xfrm>
            <a:off x="0" y="263046"/>
            <a:ext cx="91440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Review of storage for 3-d matrix</a:t>
            </a:r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252EA09-D102-6545-90B1-503EEDA60B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6850" y="2298700"/>
            <a:ext cx="6210300" cy="22606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6377D6B-8972-BB48-A438-342579A23B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1400" y="2057400"/>
            <a:ext cx="70612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304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82F606-57C7-FF4C-B2BC-357F37E16E3B}"/>
              </a:ext>
            </a:extLst>
          </p:cNvPr>
          <p:cNvSpPr txBox="1"/>
          <p:nvPr/>
        </p:nvSpPr>
        <p:spPr>
          <a:xfrm>
            <a:off x="0" y="-25051"/>
            <a:ext cx="91440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On the square root exercise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How to initialize the iteration.</a:t>
            </a: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There were several ways to do it.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Set initial guess to one half X.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Set initial guess to </a:t>
            </a:r>
            <a:r>
              <a:rPr lang="en-US" sz="3200" dirty="0">
                <a:latin typeface="Courier" pitchFamily="2" charset="0"/>
              </a:rPr>
              <a:t>2eN</a:t>
            </a:r>
            <a:r>
              <a:rPr lang="en-US" sz="3200" dirty="0">
                <a:latin typeface="Papyrus" panose="020B0602040200020303" pitchFamily="34" charset="77"/>
              </a:rPr>
              <a:t> or </a:t>
            </a:r>
            <a:r>
              <a:rPr lang="en-US" sz="3200" dirty="0">
                <a:latin typeface="Courier" pitchFamily="2" charset="0"/>
              </a:rPr>
              <a:t>7eN</a:t>
            </a:r>
            <a:r>
              <a:rPr lang="en-US" sz="3200" dirty="0">
                <a:latin typeface="Papyrus" panose="020B0602040200020303" pitchFamily="34" charset="77"/>
              </a:rPr>
              <a:t>, where </a:t>
            </a:r>
            <a:r>
              <a:rPr lang="en-US" sz="3200" dirty="0">
                <a:latin typeface="Courier" pitchFamily="2" charset="0"/>
              </a:rPr>
              <a:t>N</a:t>
            </a:r>
            <a:r>
              <a:rPr lang="en-US" sz="3200" dirty="0">
                <a:latin typeface="Papyrus" panose="020B0602040200020303" pitchFamily="34" charset="77"/>
              </a:rPr>
              <a:t> was half the number of digits in </a:t>
            </a:r>
            <a:r>
              <a:rPr lang="en-US" sz="3200" dirty="0">
                <a:latin typeface="Courier" pitchFamily="2" charset="0"/>
              </a:rPr>
              <a:t>X</a:t>
            </a:r>
            <a:r>
              <a:rPr lang="en-US" sz="3200" dirty="0">
                <a:latin typeface="Papyrus" panose="020B0602040200020303" pitchFamily="34" charset="77"/>
              </a:rPr>
              <a:t>.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But there was confusion on how to “set” it.</a:t>
            </a:r>
          </a:p>
          <a:p>
            <a:pPr algn="ctr"/>
            <a:r>
              <a:rPr lang="en-US" sz="3200" u="sng" dirty="0">
                <a:latin typeface="Papyrus" panose="020B0602040200020303" pitchFamily="34" charset="77"/>
              </a:rPr>
              <a:t>You want your function to make the guess </a:t>
            </a:r>
            <a:r>
              <a:rPr lang="en-US" sz="3200" dirty="0">
                <a:latin typeface="Papyrus" panose="020B0602040200020303" pitchFamily="34" charset="77"/>
              </a:rPr>
              <a:t>– you don’t want to do it yourself and send it to the function.</a:t>
            </a:r>
          </a:p>
        </p:txBody>
      </p:sp>
    </p:spTree>
    <p:extLst>
      <p:ext uri="{BB962C8B-B14F-4D97-AF65-F5344CB8AC3E}">
        <p14:creationId xmlns:p14="http://schemas.microsoft.com/office/powerpoint/2010/main" val="1826350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82F606-57C7-FF4C-B2BC-357F37E16E3B}"/>
              </a:ext>
            </a:extLst>
          </p:cNvPr>
          <p:cNvSpPr txBox="1"/>
          <p:nvPr/>
        </p:nvSpPr>
        <p:spPr>
          <a:xfrm>
            <a:off x="0" y="576198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On the square root exercise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Another question was about the speed of convergence.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Here you have either write 2 functions and compare the “times” to run, or write both ways into the function (effectively 2 functions) and compare the “times” to run.</a:t>
            </a:r>
          </a:p>
        </p:txBody>
      </p:sp>
    </p:spTree>
    <p:extLst>
      <p:ext uri="{BB962C8B-B14F-4D97-AF65-F5344CB8AC3E}">
        <p14:creationId xmlns:p14="http://schemas.microsoft.com/office/powerpoint/2010/main" val="4012630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82F606-57C7-FF4C-B2BC-357F37E16E3B}"/>
              </a:ext>
            </a:extLst>
          </p:cNvPr>
          <p:cNvSpPr txBox="1"/>
          <p:nvPr/>
        </p:nvSpPr>
        <p:spPr>
          <a:xfrm>
            <a:off x="0" y="676406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On the square root exercise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How do we measure “time”?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One way is to count iterations to converge.</a:t>
            </a: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So you need a counter in your loop.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This is a pretty good comparison as long as the two methods are doing the same, or close to the same thing.</a:t>
            </a:r>
          </a:p>
        </p:txBody>
      </p:sp>
    </p:spTree>
    <p:extLst>
      <p:ext uri="{BB962C8B-B14F-4D97-AF65-F5344CB8AC3E}">
        <p14:creationId xmlns:p14="http://schemas.microsoft.com/office/powerpoint/2010/main" val="3721573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82F606-57C7-FF4C-B2BC-357F37E16E3B}"/>
              </a:ext>
            </a:extLst>
          </p:cNvPr>
          <p:cNvSpPr txBox="1"/>
          <p:nvPr/>
        </p:nvSpPr>
        <p:spPr>
          <a:xfrm>
            <a:off x="0" y="488516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On the square root exercise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So we could write a function that took </a:t>
            </a:r>
            <a:r>
              <a:rPr lang="en-US" sz="3200" b="1" dirty="0">
                <a:latin typeface="Papyrus" panose="020B0602040200020303" pitchFamily="34" charset="77"/>
              </a:rPr>
              <a:t>X</a:t>
            </a:r>
            <a:r>
              <a:rPr lang="en-US" sz="3200" dirty="0">
                <a:latin typeface="Papyrus" panose="020B0602040200020303" pitchFamily="34" charset="77"/>
              </a:rPr>
              <a:t> and the starting value, </a:t>
            </a:r>
            <a:r>
              <a:rPr lang="en-US" sz="3200" dirty="0" err="1">
                <a:latin typeface="Courier" pitchFamily="2" charset="0"/>
              </a:rPr>
              <a:t>XGuess</a:t>
            </a:r>
            <a:r>
              <a:rPr lang="en-US" sz="3200" dirty="0">
                <a:latin typeface="Papyrus" panose="020B0602040200020303" pitchFamily="34" charset="77"/>
              </a:rPr>
              <a:t>, and returned </a:t>
            </a:r>
            <a:r>
              <a:rPr lang="en-US" sz="3200" dirty="0">
                <a:latin typeface="Courier" pitchFamily="2" charset="0"/>
              </a:rPr>
              <a:t>sqrt(X)</a:t>
            </a:r>
            <a:r>
              <a:rPr lang="en-US" sz="3200" dirty="0">
                <a:latin typeface="Papyrus" panose="020B0602040200020303" pitchFamily="34" charset="77"/>
              </a:rPr>
              <a:t> and the number of iterations </a:t>
            </a:r>
            <a:r>
              <a:rPr lang="en-US" sz="3200" dirty="0">
                <a:latin typeface="Courier" pitchFamily="2" charset="0"/>
              </a:rPr>
              <a:t>N</a:t>
            </a:r>
            <a:r>
              <a:rPr lang="en-US" sz="3200" dirty="0">
                <a:latin typeface="Papyrus" panose="020B0602040200020303" pitchFamily="34" charset="77"/>
              </a:rPr>
              <a:t>.</a:t>
            </a:r>
          </a:p>
          <a:p>
            <a:pPr algn="ctr"/>
            <a:br>
              <a:rPr lang="en-US" sz="3200" dirty="0">
                <a:latin typeface="Papyrus" panose="020B0602040200020303" pitchFamily="34" charset="77"/>
              </a:rPr>
            </a:br>
            <a:r>
              <a:rPr lang="en-US" sz="3200" dirty="0">
                <a:latin typeface="Papyrus" panose="020B0602040200020303" pitchFamily="34" charset="77"/>
              </a:rPr>
              <a:t>Now call it with the two different methods of generating </a:t>
            </a:r>
            <a:r>
              <a:rPr lang="en-US" sz="3200" dirty="0" err="1">
                <a:latin typeface="Courier" pitchFamily="2" charset="0"/>
              </a:rPr>
              <a:t>Xguess</a:t>
            </a:r>
            <a:r>
              <a:rPr lang="en-US" sz="3200" dirty="0">
                <a:latin typeface="Papyrus" panose="020B0602040200020303" pitchFamily="34" charset="77"/>
              </a:rPr>
              <a:t> and compare the value of N.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The only difference between the two calls is the starting value.</a:t>
            </a:r>
          </a:p>
        </p:txBody>
      </p:sp>
    </p:spTree>
    <p:extLst>
      <p:ext uri="{BB962C8B-B14F-4D97-AF65-F5344CB8AC3E}">
        <p14:creationId xmlns:p14="http://schemas.microsoft.com/office/powerpoint/2010/main" val="3042509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82F606-57C7-FF4C-B2BC-357F37E16E3B}"/>
              </a:ext>
            </a:extLst>
          </p:cNvPr>
          <p:cNvSpPr txBox="1"/>
          <p:nvPr/>
        </p:nvSpPr>
        <p:spPr>
          <a:xfrm>
            <a:off x="0" y="1390390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On the square root exercise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Once we have decided which way is faster/preferred we take the </a:t>
            </a:r>
            <a:r>
              <a:rPr lang="en-US" sz="3200" dirty="0" err="1">
                <a:latin typeface="Courier" pitchFamily="2" charset="0"/>
              </a:rPr>
              <a:t>XGuess</a:t>
            </a:r>
            <a:r>
              <a:rPr lang="en-US" sz="3200" dirty="0">
                <a:latin typeface="Courier" pitchFamily="2" charset="0"/>
              </a:rPr>
              <a:t> </a:t>
            </a:r>
            <a:r>
              <a:rPr lang="en-US" sz="3200" dirty="0">
                <a:latin typeface="Papyrus" panose="020B0602040200020303" pitchFamily="34" charset="77"/>
              </a:rPr>
              <a:t>input parameter out of our final function and put the </a:t>
            </a:r>
            <a:r>
              <a:rPr lang="en-US" sz="3200" dirty="0" err="1">
                <a:latin typeface="Courier" pitchFamily="2" charset="0"/>
              </a:rPr>
              <a:t>XGuess</a:t>
            </a:r>
            <a:r>
              <a:rPr lang="en-US" sz="3200" dirty="0">
                <a:latin typeface="Papyrus" panose="020B0602040200020303" pitchFamily="34" charset="77"/>
              </a:rPr>
              <a:t> generation code into it.</a:t>
            </a:r>
          </a:p>
        </p:txBody>
      </p:sp>
    </p:spTree>
    <p:extLst>
      <p:ext uri="{BB962C8B-B14F-4D97-AF65-F5344CB8AC3E}">
        <p14:creationId xmlns:p14="http://schemas.microsoft.com/office/powerpoint/2010/main" val="2601430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82F606-57C7-FF4C-B2BC-357F37E16E3B}"/>
              </a:ext>
            </a:extLst>
          </p:cNvPr>
          <p:cNvSpPr txBox="1"/>
          <p:nvPr/>
        </p:nvSpPr>
        <p:spPr>
          <a:xfrm>
            <a:off x="0" y="488516"/>
            <a:ext cx="9144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On the square root exercise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It is a bit more complicated if the function is different for the two methods.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Say for example that we used the Babylonian method to get the new estimate on each iteration?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Now we have to take into account that each method will take a different amount of “time” (measured on computer steps) per iteration in addition to the number of iterations. </a:t>
            </a:r>
          </a:p>
        </p:txBody>
      </p:sp>
    </p:spTree>
    <p:extLst>
      <p:ext uri="{BB962C8B-B14F-4D97-AF65-F5344CB8AC3E}">
        <p14:creationId xmlns:p14="http://schemas.microsoft.com/office/powerpoint/2010/main" val="13265523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33186</TotalTime>
  <Words>2253</Words>
  <Application>Microsoft Macintosh PowerPoint</Application>
  <PresentationFormat>On-screen Show (4:3)</PresentationFormat>
  <Paragraphs>356</Paragraphs>
  <Slides>31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Calibri</vt:lpstr>
      <vt:lpstr>Courier</vt:lpstr>
      <vt:lpstr>News Gothic MT</vt:lpstr>
      <vt:lpstr>Papyrus</vt:lpstr>
      <vt:lpstr>Wingdings 2</vt:lpstr>
      <vt:lpstr>Breeze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CERI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analysis in geophysics</dc:title>
  <dc:subject/>
  <dc:creator>Robert Smalley</dc:creator>
  <cp:keywords/>
  <dc:description/>
  <cp:lastModifiedBy>Robert Smalley Jr (rsmalley)</cp:lastModifiedBy>
  <cp:revision>1125</cp:revision>
  <dcterms:created xsi:type="dcterms:W3CDTF">2009-11-03T17:16:18Z</dcterms:created>
  <dcterms:modified xsi:type="dcterms:W3CDTF">2019-10-09T04:38:10Z</dcterms:modified>
  <cp:category/>
</cp:coreProperties>
</file>