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61"/>
  </p:notesMasterIdLst>
  <p:sldIdLst>
    <p:sldId id="1210" r:id="rId2"/>
    <p:sldId id="1464" r:id="rId3"/>
    <p:sldId id="301" r:id="rId4"/>
    <p:sldId id="302" r:id="rId5"/>
    <p:sldId id="333" r:id="rId6"/>
    <p:sldId id="1440" r:id="rId7"/>
    <p:sldId id="1441" r:id="rId8"/>
    <p:sldId id="1442" r:id="rId9"/>
    <p:sldId id="1467" r:id="rId10"/>
    <p:sldId id="265" r:id="rId11"/>
    <p:sldId id="303" r:id="rId12"/>
    <p:sldId id="305" r:id="rId13"/>
    <p:sldId id="304" r:id="rId14"/>
    <p:sldId id="1443" r:id="rId15"/>
    <p:sldId id="307" r:id="rId16"/>
    <p:sldId id="314" r:id="rId17"/>
    <p:sldId id="1444" r:id="rId18"/>
    <p:sldId id="272" r:id="rId19"/>
    <p:sldId id="310" r:id="rId20"/>
    <p:sldId id="316" r:id="rId21"/>
    <p:sldId id="317" r:id="rId22"/>
    <p:sldId id="318" r:id="rId23"/>
    <p:sldId id="1468" r:id="rId24"/>
    <p:sldId id="323" r:id="rId25"/>
    <p:sldId id="1445" r:id="rId26"/>
    <p:sldId id="402" r:id="rId27"/>
    <p:sldId id="1446" r:id="rId28"/>
    <p:sldId id="1465" r:id="rId29"/>
    <p:sldId id="1447" r:id="rId30"/>
    <p:sldId id="1448" r:id="rId31"/>
    <p:sldId id="359" r:id="rId32"/>
    <p:sldId id="1449" r:id="rId33"/>
    <p:sldId id="1450" r:id="rId34"/>
    <p:sldId id="1451" r:id="rId35"/>
    <p:sldId id="1452" r:id="rId36"/>
    <p:sldId id="1453" r:id="rId37"/>
    <p:sldId id="324" r:id="rId38"/>
    <p:sldId id="267" r:id="rId39"/>
    <p:sldId id="325" r:id="rId40"/>
    <p:sldId id="1454" r:id="rId41"/>
    <p:sldId id="326" r:id="rId42"/>
    <p:sldId id="1455" r:id="rId43"/>
    <p:sldId id="1456" r:id="rId44"/>
    <p:sldId id="1457" r:id="rId45"/>
    <p:sldId id="339" r:id="rId46"/>
    <p:sldId id="1458" r:id="rId47"/>
    <p:sldId id="1466" r:id="rId48"/>
    <p:sldId id="1459" r:id="rId49"/>
    <p:sldId id="1460" r:id="rId50"/>
    <p:sldId id="1461" r:id="rId51"/>
    <p:sldId id="1462" r:id="rId52"/>
    <p:sldId id="344" r:id="rId53"/>
    <p:sldId id="1463" r:id="rId54"/>
    <p:sldId id="268" r:id="rId55"/>
    <p:sldId id="1469" r:id="rId56"/>
    <p:sldId id="1470" r:id="rId57"/>
    <p:sldId id="1471" r:id="rId58"/>
    <p:sldId id="1472" r:id="rId59"/>
    <p:sldId id="1477" r:id="rId6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5" autoAdjust="0"/>
    <p:restoredTop sz="88657" autoAdjust="0"/>
  </p:normalViewPr>
  <p:slideViewPr>
    <p:cSldViewPr snapToGrid="0">
      <p:cViewPr varScale="1">
        <p:scale>
          <a:sx n="102" d="100"/>
          <a:sy n="102" d="100"/>
        </p:scale>
        <p:origin x="1928" y="17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56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9A376A6-D3E5-4E07-B3F0-626681344BD3}" type="datetimeFigureOut">
              <a:rPr lang="en-US"/>
              <a:pPr>
                <a:defRPr/>
              </a:pPr>
              <a:t>10/2/19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4F01EE-C443-44D3-9EAE-71CAC902D267}" type="slidenum">
              <a:rPr lang="en-US"/>
              <a:pPr>
                <a:defRPr/>
              </a:pPr>
              <a:t>‹#›</a:t>
            </a:fld>
            <a:endParaRPr lang="en-US"/>
          </a:p>
        </p:txBody>
      </p:sp>
    </p:spTree>
    <p:extLst>
      <p:ext uri="{BB962C8B-B14F-4D97-AF65-F5344CB8AC3E}">
        <p14:creationId xmlns:p14="http://schemas.microsoft.com/office/powerpoint/2010/main" val="62246101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endParaRPr lang="en-US" dirty="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Most of these examples come off the old suns</a:t>
            </a:r>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530554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Also</a:t>
            </a:r>
            <a:r>
              <a:rPr lang="en-US" baseline="0" dirty="0"/>
              <a:t> note – Unix is case sensitive – always. So “</a:t>
            </a:r>
            <a:r>
              <a:rPr lang="en-US" baseline="0" dirty="0" err="1"/>
              <a:t>ls</a:t>
            </a:r>
            <a:r>
              <a:rPr lang="en-US" baseline="0" dirty="0"/>
              <a:t>” is not the same as “LS”, and ‘-f’ is not the same as ‘-F’.</a:t>
            </a:r>
            <a:endParaRPr lang="en-US" dirty="0"/>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1781375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12</a:t>
            </a:fld>
            <a:endParaRPr lang="en-US"/>
          </a:p>
        </p:txBody>
      </p:sp>
    </p:spTree>
    <p:extLst>
      <p:ext uri="{BB962C8B-B14F-4D97-AF65-F5344CB8AC3E}">
        <p14:creationId xmlns:p14="http://schemas.microsoft.com/office/powerpoint/2010/main" val="1432636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Now we get lots of info on the files</a:t>
            </a:r>
            <a:endParaRPr lang="en-US" baseline="0" dirty="0"/>
          </a:p>
          <a:p>
            <a:pPr>
              <a:spcBef>
                <a:spcPct val="0"/>
              </a:spcBef>
            </a:pPr>
            <a:r>
              <a:rPr lang="en-US" baseline="0" dirty="0"/>
              <a:t>Notice the files “.” and “..” – these are the current directory and the one above the current one respectively. Every directory has these files.</a:t>
            </a:r>
          </a:p>
          <a:p>
            <a:pPr>
              <a:spcBef>
                <a:spcPct val="0"/>
              </a:spcBef>
            </a:pPr>
            <a:endParaRPr lang="en-US" baseline="0" dirty="0"/>
          </a:p>
          <a:p>
            <a:pPr>
              <a:spcBef>
                <a:spcPct val="0"/>
              </a:spcBef>
            </a:pPr>
            <a:r>
              <a:rPr lang="en-US" baseline="0" dirty="0"/>
              <a:t>.</a:t>
            </a:r>
            <a:r>
              <a:rPr lang="en-US" baseline="0" dirty="0" err="1"/>
              <a:t>cshrc</a:t>
            </a:r>
            <a:r>
              <a:rPr lang="en-US" baseline="0" dirty="0"/>
              <a:t> is a preferences file for the </a:t>
            </a:r>
            <a:r>
              <a:rPr lang="en-US" baseline="0" dirty="0" err="1"/>
              <a:t>csh</a:t>
            </a:r>
            <a:r>
              <a:rPr lang="en-US" baseline="0" dirty="0"/>
              <a:t> shell</a:t>
            </a:r>
            <a:endParaRPr lang="en-US" dirty="0"/>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4135413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3114463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1372928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Unix version of better</a:t>
            </a:r>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1334737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p:cNvSpPr>
          <p:nvPr>
            <p:ph type="sldImg"/>
          </p:nvPr>
        </p:nvSpPr>
        <p:spPr bwMode="auto">
          <a:noFill/>
          <a:ln>
            <a:solidFill>
              <a:srgbClr val="000000"/>
            </a:solidFill>
            <a:miter lim="800000"/>
            <a:headEnd/>
            <a:tailEnd/>
          </a:ln>
        </p:spPr>
      </p:sp>
      <p:sp>
        <p:nvSpPr>
          <p:cNvPr id="1546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Info shown -  file mode, number of links, owner name, group name, number of bytes in the file, abbreviated month, day-of-month file was last</a:t>
            </a:r>
          </a:p>
          <a:p>
            <a:r>
              <a:rPr lang="en-US" sz="1200" kern="1200" dirty="0">
                <a:solidFill>
                  <a:schemeClr val="tx1"/>
                </a:solidFill>
                <a:effectLst/>
                <a:latin typeface="+mn-lt"/>
                <a:ea typeface="+mn-ea"/>
                <a:cs typeface="+mn-cs"/>
              </a:rPr>
              <a:t>     modified, hour file last modified, minute file last modified, and the pathname.</a:t>
            </a:r>
          </a:p>
          <a:p>
            <a:pPr>
              <a:spcBef>
                <a:spcPct val="0"/>
              </a:spcBef>
            </a:pPr>
            <a:endParaRPr lang="en-US" dirty="0"/>
          </a:p>
        </p:txBody>
      </p:sp>
      <p:sp>
        <p:nvSpPr>
          <p:cNvPr id="154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86A54F-669D-404C-85EF-FCA9EBC4DA21}"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4205726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1433138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1084488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endParaRPr lang="en-US" dirty="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2</a:t>
            </a:fld>
            <a:endParaRPr lang="en-US" dirty="0"/>
          </a:p>
        </p:txBody>
      </p:sp>
    </p:spTree>
    <p:extLst>
      <p:ext uri="{BB962C8B-B14F-4D97-AF65-F5344CB8AC3E}">
        <p14:creationId xmlns:p14="http://schemas.microsoft.com/office/powerpoint/2010/main" val="1564984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3992804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20054412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3234438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631859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1932901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This is partly die to </a:t>
            </a:r>
            <a:r>
              <a:rPr lang="en-US" dirty="0" err="1"/>
              <a:t>unix</a:t>
            </a:r>
            <a:r>
              <a:rPr lang="en-US" dirty="0"/>
              <a:t> being multi-tasking and multi-user. When you erase something, other stuff is going on and may need to write to the disk and that space is now “free”</a:t>
            </a:r>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42069165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p:cNvSpPr>
          <p:nvPr>
            <p:ph type="sldImg"/>
          </p:nvPr>
        </p:nvSpPr>
        <p:spPr bwMode="auto">
          <a:noFill/>
          <a:ln>
            <a:solidFill>
              <a:srgbClr val="000000"/>
            </a:solidFill>
            <a:miter lim="800000"/>
            <a:headEnd/>
            <a:tailEnd/>
          </a:ln>
        </p:spPr>
      </p:sp>
      <p:sp>
        <p:nvSpPr>
          <p:cNvPr id="156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6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F4166E-4911-41F4-B7F1-0626C389807B}"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13964406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504772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Which command tells me where a command “lives”, and if it is aliased. (alias report does not seem to work on mac)</a:t>
            </a:r>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3331534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771027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en-US" sz="1200" dirty="0">
              <a:latin typeface="Papyrus"/>
            </a:endParaRPr>
          </a:p>
          <a:p>
            <a:pPr algn="l"/>
            <a:endParaRPr lang="en-US" sz="1200" dirty="0">
              <a:latin typeface="Papyrus"/>
            </a:endParaRPr>
          </a:p>
          <a:p>
            <a:pPr algn="l"/>
            <a:endParaRPr lang="en-US" sz="1200" dirty="0">
              <a:latin typeface="Papyrus"/>
            </a:endParaRPr>
          </a:p>
          <a:p>
            <a:pPr algn="l"/>
            <a:r>
              <a:rPr lang="en-US" sz="1200" dirty="0">
                <a:latin typeface="Papyrus"/>
              </a:rPr>
              <a:t>(Compare this to VAX-VMS, a professional O/S with 100 man-years of development, which uses “directory” – much longer)</a:t>
            </a:r>
          </a:p>
          <a:p>
            <a:pPr algn="l"/>
            <a:r>
              <a:rPr lang="en-US" sz="1200" dirty="0">
                <a:latin typeface="Papyrus"/>
              </a:rPr>
              <a:t>(but Unix supporters forget to tell you that it can be shortened, using “smart abbreviating”, by dropping letters off the back, to</a:t>
            </a:r>
          </a:p>
          <a:p>
            <a:pPr algn="l"/>
            <a:r>
              <a:rPr lang="en-US" sz="1200" dirty="0">
                <a:latin typeface="Papyrus"/>
              </a:rPr>
              <a:t>“director”, “</a:t>
            </a:r>
            <a:r>
              <a:rPr lang="en-US" sz="1200" dirty="0" err="1">
                <a:latin typeface="Papyrus"/>
              </a:rPr>
              <a:t>directo</a:t>
            </a:r>
            <a:r>
              <a:rPr lang="en-US" sz="1200" dirty="0">
                <a:latin typeface="Papyrus"/>
              </a:rPr>
              <a:t>”, “direct”, “</a:t>
            </a:r>
            <a:r>
              <a:rPr lang="en-US" sz="1200" dirty="0" err="1">
                <a:latin typeface="Papyrus"/>
              </a:rPr>
              <a:t>direc</a:t>
            </a:r>
            <a:r>
              <a:rPr lang="en-US" sz="1200" dirty="0">
                <a:latin typeface="Papyrus"/>
              </a:rPr>
              <a:t>”, “dire”, or “</a:t>
            </a:r>
            <a:r>
              <a:rPr lang="en-US" sz="1200" dirty="0" err="1">
                <a:latin typeface="Papyrus"/>
              </a:rPr>
              <a:t>dir</a:t>
            </a:r>
            <a:r>
              <a:rPr lang="en-US" sz="1200" dirty="0">
                <a:latin typeface="Papyrus"/>
              </a:rPr>
              <a:t>”</a:t>
            </a:r>
          </a:p>
          <a:p>
            <a:pPr algn="l"/>
            <a:r>
              <a:rPr lang="en-US" sz="1200" dirty="0">
                <a:latin typeface="Papyrus"/>
              </a:rPr>
              <a:t>at which point continued shortening stops as “di” is non-unique as another command (differences) also begins with the letters “di”.</a:t>
            </a:r>
          </a:p>
          <a:p>
            <a:pPr algn="l"/>
            <a:r>
              <a:rPr lang="en-US" sz="1200" dirty="0">
                <a:latin typeface="Papyrus"/>
              </a:rPr>
              <a:t>This means you can write “com” files – same as shell scripts or batch files – to be readable using “directory” or cryptically using “</a:t>
            </a:r>
            <a:r>
              <a:rPr lang="en-US" sz="1200" dirty="0" err="1">
                <a:latin typeface="Papyrus"/>
              </a:rPr>
              <a:t>dir</a:t>
            </a:r>
            <a:r>
              <a:rPr lang="en-US" sz="1200" dirty="0">
                <a:latin typeface="Papyrus"/>
              </a:rPr>
              <a:t>”.)</a:t>
            </a:r>
            <a:endParaRPr lang="en-US" sz="1600" dirty="0">
              <a:latin typeface="Papyrus"/>
            </a:endParaRPr>
          </a:p>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21034986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9287273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There is actually a good reason for this. On a multiuser system it is much harder to keep track of the old files as another user may need the space</a:t>
            </a:r>
            <a:r>
              <a:rPr lang="en-US" baseline="0" dirty="0"/>
              <a:t> and will get it. Has to do with how files are stored on disks and what removing/deleting/erasing a file actually does – just removes the entry from the directory, does not actually do anything to the file itself. Sort of like taking an entry out of the telephone directory, not much happens to house at that address (but something could, but not related to removal of entry).</a:t>
            </a:r>
            <a:endParaRPr lang="en-US" dirty="0"/>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39032110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32</a:t>
            </a:fld>
            <a:endParaRPr lang="en-US"/>
          </a:p>
        </p:txBody>
      </p:sp>
    </p:spTree>
    <p:extLst>
      <p:ext uri="{BB962C8B-B14F-4D97-AF65-F5344CB8AC3E}">
        <p14:creationId xmlns:p14="http://schemas.microsoft.com/office/powerpoint/2010/main" val="37899022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35228710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Remove all files beginning with f1, the asterisk is a “wildcard” used to match any and all characters </a:t>
            </a:r>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34</a:t>
            </a:fld>
            <a:endParaRPr lang="en-US"/>
          </a:p>
        </p:txBody>
      </p:sp>
    </p:spTree>
    <p:extLst>
      <p:ext uri="{BB962C8B-B14F-4D97-AF65-F5344CB8AC3E}">
        <p14:creationId xmlns:p14="http://schemas.microsoft.com/office/powerpoint/2010/main" val="28091949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15562070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Slide Image Placeholder 1"/>
          <p:cNvSpPr>
            <a:spLocks noGrp="1" noRot="1" noChangeAspect="1"/>
          </p:cNvSpPr>
          <p:nvPr>
            <p:ph type="sldImg"/>
          </p:nvPr>
        </p:nvSpPr>
        <p:spPr bwMode="auto">
          <a:noFill/>
          <a:ln>
            <a:solidFill>
              <a:srgbClr val="000000"/>
            </a:solidFill>
            <a:miter lim="800000"/>
            <a:headEnd/>
            <a:tailEnd/>
          </a:ln>
        </p:spPr>
      </p:sp>
      <p:sp>
        <p:nvSpPr>
          <p:cNvPr id="177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7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E429CF-25EE-4118-9BA4-F05EB9C12158}" type="slidenum">
              <a:rPr lang="en-US"/>
              <a:pPr fontAlgn="base">
                <a:spcBef>
                  <a:spcPct val="0"/>
                </a:spcBef>
                <a:spcAft>
                  <a:spcPct val="0"/>
                </a:spcAft>
              </a:pPr>
              <a:t>36</a:t>
            </a:fld>
            <a:endParaRPr lang="en-US"/>
          </a:p>
        </p:txBody>
      </p:sp>
    </p:spTree>
    <p:extLst>
      <p:ext uri="{BB962C8B-B14F-4D97-AF65-F5344CB8AC3E}">
        <p14:creationId xmlns:p14="http://schemas.microsoft.com/office/powerpoint/2010/main" val="78162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Slide Image Placeholder 1"/>
          <p:cNvSpPr>
            <a:spLocks noGrp="1" noRot="1" noChangeAspect="1"/>
          </p:cNvSpPr>
          <p:nvPr>
            <p:ph type="sldImg"/>
          </p:nvPr>
        </p:nvSpPr>
        <p:spPr bwMode="auto">
          <a:noFill/>
          <a:ln>
            <a:solidFill>
              <a:srgbClr val="000000"/>
            </a:solidFill>
            <a:miter lim="800000"/>
            <a:headEnd/>
            <a:tailEnd/>
          </a:ln>
        </p:spPr>
      </p:sp>
      <p:sp>
        <p:nvSpPr>
          <p:cNvPr id="160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bin is common name for directory of binary executable files (/bin is where system programs are stored)</a:t>
            </a:r>
          </a:p>
          <a:p>
            <a:pPr>
              <a:spcBef>
                <a:spcPct val="0"/>
              </a:spcBef>
            </a:pPr>
            <a:r>
              <a:rPr lang="en-US" dirty="0" err="1"/>
              <a:t>src</a:t>
            </a:r>
            <a:r>
              <a:rPr lang="en-US" dirty="0"/>
              <a:t> is for source files (C, C++, </a:t>
            </a:r>
            <a:r>
              <a:rPr lang="en-US" dirty="0" err="1"/>
              <a:t>fortran</a:t>
            </a:r>
            <a:r>
              <a:rPr lang="en-US" dirty="0"/>
              <a:t>, etc. programs).</a:t>
            </a:r>
          </a:p>
        </p:txBody>
      </p:sp>
      <p:sp>
        <p:nvSpPr>
          <p:cNvPr id="160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F2D693-280A-4C2D-B3C7-873AC90727D8}" type="slidenum">
              <a:rPr lang="en-US"/>
              <a:pPr fontAlgn="base">
                <a:spcBef>
                  <a:spcPct val="0"/>
                </a:spcBef>
                <a:spcAft>
                  <a:spcPct val="0"/>
                </a:spcAft>
              </a:pPr>
              <a:t>37</a:t>
            </a:fld>
            <a:endParaRPr lang="en-US"/>
          </a:p>
        </p:txBody>
      </p:sp>
    </p:spTree>
    <p:extLst>
      <p:ext uri="{BB962C8B-B14F-4D97-AF65-F5344CB8AC3E}">
        <p14:creationId xmlns:p14="http://schemas.microsoft.com/office/powerpoint/2010/main" val="22810561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Slide Image Placeholder 1"/>
          <p:cNvSpPr>
            <a:spLocks noGrp="1" noRot="1" noChangeAspect="1"/>
          </p:cNvSpPr>
          <p:nvPr>
            <p:ph type="sldImg"/>
          </p:nvPr>
        </p:nvSpPr>
        <p:spPr bwMode="auto">
          <a:noFill/>
          <a:ln>
            <a:solidFill>
              <a:srgbClr val="000000"/>
            </a:solidFill>
            <a:miter lim="800000"/>
            <a:headEnd/>
            <a:tailEnd/>
          </a:ln>
        </p:spPr>
      </p:sp>
      <p:sp>
        <p:nvSpPr>
          <p:cNvPr id="160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0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F2D693-280A-4C2D-B3C7-873AC90727D8}" type="slidenum">
              <a:rPr lang="en-US"/>
              <a:pPr fontAlgn="base">
                <a:spcBef>
                  <a:spcPct val="0"/>
                </a:spcBef>
                <a:spcAft>
                  <a:spcPct val="0"/>
                </a:spcAft>
              </a:pPr>
              <a:t>38</a:t>
            </a:fld>
            <a:endParaRPr lang="en-US"/>
          </a:p>
        </p:txBody>
      </p:sp>
    </p:spTree>
    <p:extLst>
      <p:ext uri="{BB962C8B-B14F-4D97-AF65-F5344CB8AC3E}">
        <p14:creationId xmlns:p14="http://schemas.microsoft.com/office/powerpoint/2010/main" val="25016418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Slide Image Placeholder 1"/>
          <p:cNvSpPr>
            <a:spLocks noGrp="1" noRot="1" noChangeAspect="1"/>
          </p:cNvSpPr>
          <p:nvPr>
            <p:ph type="sldImg"/>
          </p:nvPr>
        </p:nvSpPr>
        <p:spPr bwMode="auto">
          <a:noFill/>
          <a:ln>
            <a:solidFill>
              <a:srgbClr val="000000"/>
            </a:solidFill>
            <a:miter lim="800000"/>
            <a:headEnd/>
            <a:tailEnd/>
          </a:ln>
        </p:spPr>
      </p:sp>
      <p:sp>
        <p:nvSpPr>
          <p:cNvPr id="160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0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F2D693-280A-4C2D-B3C7-873AC90727D8}" type="slidenum">
              <a:rPr lang="en-US"/>
              <a:pPr fontAlgn="base">
                <a:spcBef>
                  <a:spcPct val="0"/>
                </a:spcBef>
                <a:spcAft>
                  <a:spcPct val="0"/>
                </a:spcAft>
              </a:pPr>
              <a:t>39</a:t>
            </a:fld>
            <a:endParaRPr lang="en-US"/>
          </a:p>
        </p:txBody>
      </p:sp>
    </p:spTree>
    <p:extLst>
      <p:ext uri="{BB962C8B-B14F-4D97-AF65-F5344CB8AC3E}">
        <p14:creationId xmlns:p14="http://schemas.microsoft.com/office/powerpoint/2010/main" val="680611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Command</a:t>
            </a:r>
            <a:r>
              <a:rPr lang="en-US" baseline="0" dirty="0"/>
              <a:t> output in blue</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a:t>
            </a:fld>
            <a:endParaRPr lang="en-US"/>
          </a:p>
        </p:txBody>
      </p:sp>
    </p:spTree>
    <p:extLst>
      <p:ext uri="{BB962C8B-B14F-4D97-AF65-F5344CB8AC3E}">
        <p14:creationId xmlns:p14="http://schemas.microsoft.com/office/powerpoint/2010/main" val="8407620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Slide Image Placeholder 1"/>
          <p:cNvSpPr>
            <a:spLocks noGrp="1" noRot="1" noChangeAspect="1"/>
          </p:cNvSpPr>
          <p:nvPr>
            <p:ph type="sldImg"/>
          </p:nvPr>
        </p:nvSpPr>
        <p:spPr bwMode="auto">
          <a:noFill/>
          <a:ln>
            <a:solidFill>
              <a:srgbClr val="000000"/>
            </a:solidFill>
            <a:miter lim="800000"/>
            <a:headEnd/>
            <a:tailEnd/>
          </a:ln>
        </p:spPr>
      </p:sp>
      <p:sp>
        <p:nvSpPr>
          <p:cNvPr id="160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0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F2D693-280A-4C2D-B3C7-873AC90727D8}" type="slidenum">
              <a:rPr lang="en-US"/>
              <a:pPr fontAlgn="base">
                <a:spcBef>
                  <a:spcPct val="0"/>
                </a:spcBef>
                <a:spcAft>
                  <a:spcPct val="0"/>
                </a:spcAft>
              </a:pPr>
              <a:t>40</a:t>
            </a:fld>
            <a:endParaRPr lang="en-US"/>
          </a:p>
        </p:txBody>
      </p:sp>
    </p:spTree>
    <p:extLst>
      <p:ext uri="{BB962C8B-B14F-4D97-AF65-F5344CB8AC3E}">
        <p14:creationId xmlns:p14="http://schemas.microsoft.com/office/powerpoint/2010/main" val="23377164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41</a:t>
            </a:fld>
            <a:endParaRPr lang="en-US"/>
          </a:p>
        </p:txBody>
      </p:sp>
    </p:spTree>
    <p:extLst>
      <p:ext uri="{BB962C8B-B14F-4D97-AF65-F5344CB8AC3E}">
        <p14:creationId xmlns:p14="http://schemas.microsoft.com/office/powerpoint/2010/main" val="8978470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Read cat man page for list of other things</a:t>
            </a:r>
            <a:r>
              <a:rPr lang="en-US" baseline="0" dirty="0"/>
              <a:t> it will do – such as number </a:t>
            </a:r>
            <a:r>
              <a:rPr lang="en-US" baseline="0"/>
              <a:t>the lines!</a:t>
            </a: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42</a:t>
            </a:fld>
            <a:endParaRPr lang="en-US"/>
          </a:p>
        </p:txBody>
      </p:sp>
    </p:spTree>
    <p:extLst>
      <p:ext uri="{BB962C8B-B14F-4D97-AF65-F5344CB8AC3E}">
        <p14:creationId xmlns:p14="http://schemas.microsoft.com/office/powerpoint/2010/main" val="24110027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43</a:t>
            </a:fld>
            <a:endParaRPr lang="en-US"/>
          </a:p>
        </p:txBody>
      </p:sp>
    </p:spTree>
    <p:extLst>
      <p:ext uri="{BB962C8B-B14F-4D97-AF65-F5344CB8AC3E}">
        <p14:creationId xmlns:p14="http://schemas.microsoft.com/office/powerpoint/2010/main" val="37683092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44</a:t>
            </a:fld>
            <a:endParaRPr lang="en-US"/>
          </a:p>
        </p:txBody>
      </p:sp>
    </p:spTree>
    <p:extLst>
      <p:ext uri="{BB962C8B-B14F-4D97-AF65-F5344CB8AC3E}">
        <p14:creationId xmlns:p14="http://schemas.microsoft.com/office/powerpoint/2010/main" val="7219618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45</a:t>
            </a:fld>
            <a:endParaRPr lang="en-US"/>
          </a:p>
        </p:txBody>
      </p:sp>
    </p:spTree>
    <p:extLst>
      <p:ext uri="{BB962C8B-B14F-4D97-AF65-F5344CB8AC3E}">
        <p14:creationId xmlns:p14="http://schemas.microsoft.com/office/powerpoint/2010/main" val="32588140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46</a:t>
            </a:fld>
            <a:endParaRPr lang="en-US"/>
          </a:p>
        </p:txBody>
      </p:sp>
    </p:spTree>
    <p:extLst>
      <p:ext uri="{BB962C8B-B14F-4D97-AF65-F5344CB8AC3E}">
        <p14:creationId xmlns:p14="http://schemas.microsoft.com/office/powerpoint/2010/main" val="13569852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47</a:t>
            </a:fld>
            <a:endParaRPr lang="en-US"/>
          </a:p>
        </p:txBody>
      </p:sp>
    </p:spTree>
    <p:extLst>
      <p:ext uri="{BB962C8B-B14F-4D97-AF65-F5344CB8AC3E}">
        <p14:creationId xmlns:p14="http://schemas.microsoft.com/office/powerpoint/2010/main" val="13133388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48</a:t>
            </a:fld>
            <a:endParaRPr lang="en-US"/>
          </a:p>
        </p:txBody>
      </p:sp>
    </p:spTree>
    <p:extLst>
      <p:ext uri="{BB962C8B-B14F-4D97-AF65-F5344CB8AC3E}">
        <p14:creationId xmlns:p14="http://schemas.microsoft.com/office/powerpoint/2010/main" val="27280036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49</a:t>
            </a:fld>
            <a:endParaRPr lang="en-US"/>
          </a:p>
        </p:txBody>
      </p:sp>
    </p:spTree>
    <p:extLst>
      <p:ext uri="{BB962C8B-B14F-4D97-AF65-F5344CB8AC3E}">
        <p14:creationId xmlns:p14="http://schemas.microsoft.com/office/powerpoint/2010/main" val="577587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a:t>
            </a:fld>
            <a:endParaRPr lang="en-US"/>
          </a:p>
        </p:txBody>
      </p:sp>
    </p:spTree>
    <p:extLst>
      <p:ext uri="{BB962C8B-B14F-4D97-AF65-F5344CB8AC3E}">
        <p14:creationId xmlns:p14="http://schemas.microsoft.com/office/powerpoint/2010/main" val="21815072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50</a:t>
            </a:fld>
            <a:endParaRPr lang="en-US"/>
          </a:p>
        </p:txBody>
      </p:sp>
    </p:spTree>
    <p:extLst>
      <p:ext uri="{BB962C8B-B14F-4D97-AF65-F5344CB8AC3E}">
        <p14:creationId xmlns:p14="http://schemas.microsoft.com/office/powerpoint/2010/main" val="7873015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51</a:t>
            </a:fld>
            <a:endParaRPr lang="en-US"/>
          </a:p>
        </p:txBody>
      </p:sp>
    </p:spTree>
    <p:extLst>
      <p:ext uri="{BB962C8B-B14F-4D97-AF65-F5344CB8AC3E}">
        <p14:creationId xmlns:p14="http://schemas.microsoft.com/office/powerpoint/2010/main" val="4079503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Notice the Unix “beauty” of this approach.</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52</a:t>
            </a:fld>
            <a:endParaRPr lang="en-US"/>
          </a:p>
        </p:txBody>
      </p:sp>
    </p:spTree>
    <p:extLst>
      <p:ext uri="{BB962C8B-B14F-4D97-AF65-F5344CB8AC3E}">
        <p14:creationId xmlns:p14="http://schemas.microsoft.com/office/powerpoint/2010/main" val="35823508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53</a:t>
            </a:fld>
            <a:endParaRPr lang="en-US"/>
          </a:p>
        </p:txBody>
      </p:sp>
    </p:spTree>
    <p:extLst>
      <p:ext uri="{BB962C8B-B14F-4D97-AF65-F5344CB8AC3E}">
        <p14:creationId xmlns:p14="http://schemas.microsoft.com/office/powerpoint/2010/main" val="76510268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54</a:t>
            </a:fld>
            <a:endParaRPr lang="en-US"/>
          </a:p>
        </p:txBody>
      </p:sp>
    </p:spTree>
    <p:extLst>
      <p:ext uri="{BB962C8B-B14F-4D97-AF65-F5344CB8AC3E}">
        <p14:creationId xmlns:p14="http://schemas.microsoft.com/office/powerpoint/2010/main" val="387890325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55</a:t>
            </a:fld>
            <a:endParaRPr lang="en-US"/>
          </a:p>
        </p:txBody>
      </p:sp>
    </p:spTree>
    <p:extLst>
      <p:ext uri="{BB962C8B-B14F-4D97-AF65-F5344CB8AC3E}">
        <p14:creationId xmlns:p14="http://schemas.microsoft.com/office/powerpoint/2010/main" val="1465960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56</a:t>
            </a:fld>
            <a:endParaRPr lang="en-US"/>
          </a:p>
        </p:txBody>
      </p:sp>
    </p:spTree>
    <p:extLst>
      <p:ext uri="{BB962C8B-B14F-4D97-AF65-F5344CB8AC3E}">
        <p14:creationId xmlns:p14="http://schemas.microsoft.com/office/powerpoint/2010/main" val="3781868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f1 and f2 can be just file names – do it in current working directory, or have relative or full paths. You end up with 2 copies of the file (unless the output file name is exactly the same as the input file name in which case it ERASES file f1 (this does not seem to be the case – it says they are the same and no copy was done).</a:t>
            </a:r>
          </a:p>
          <a:p>
            <a:pPr>
              <a:spcBef>
                <a:spcPct val="0"/>
              </a:spcBef>
            </a:pPr>
            <a:endParaRPr lang="en-US" dirty="0"/>
          </a:p>
          <a:p>
            <a:pPr>
              <a:spcBef>
                <a:spcPct val="0"/>
              </a:spcBef>
            </a:pPr>
            <a:r>
              <a:rPr lang="en-US" dirty="0"/>
              <a:t>mv does not erase the input file when it makes the output file (unless they are in the same place, but again, this is not true on the mac – it does not get rid of your file)</a:t>
            </a:r>
          </a:p>
          <a:p>
            <a:pPr>
              <a:spcBef>
                <a:spcPct val="0"/>
              </a:spcBef>
            </a:pPr>
            <a:endParaRPr lang="en-US" dirty="0"/>
          </a:p>
          <a:p>
            <a:pPr>
              <a:spcBef>
                <a:spcPct val="0"/>
              </a:spcBef>
            </a:pPr>
            <a:r>
              <a:rPr lang="en-US" dirty="0"/>
              <a:t>Play with f1 and f2 going into and out of </a:t>
            </a:r>
            <a:r>
              <a:rPr lang="en-US" dirty="0" err="1"/>
              <a:t>ToyClassFolder</a:t>
            </a:r>
            <a:r>
              <a:rPr lang="en-US" dirty="0"/>
              <a:t> and </a:t>
            </a:r>
            <a:r>
              <a:rPr lang="en-US" dirty="0" err="1"/>
              <a:t>ToyClassFolder</a:t>
            </a:r>
            <a:r>
              <a:rPr lang="en-US" dirty="0"/>
              <a:t>/data</a:t>
            </a:r>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57</a:t>
            </a:fld>
            <a:endParaRPr lang="en-US"/>
          </a:p>
        </p:txBody>
      </p:sp>
    </p:spTree>
    <p:extLst>
      <p:ext uri="{BB962C8B-B14F-4D97-AF65-F5344CB8AC3E}">
        <p14:creationId xmlns:p14="http://schemas.microsoft.com/office/powerpoint/2010/main" val="23764230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58</a:t>
            </a:fld>
            <a:endParaRPr lang="en-US"/>
          </a:p>
        </p:txBody>
      </p:sp>
    </p:spTree>
    <p:extLst>
      <p:ext uri="{BB962C8B-B14F-4D97-AF65-F5344CB8AC3E}">
        <p14:creationId xmlns:p14="http://schemas.microsoft.com/office/powerpoint/2010/main" val="132281209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p:cNvSpPr>
            <a:spLocks noGrp="1" noRot="1" noChangeAspect="1"/>
          </p:cNvSpPr>
          <p:nvPr>
            <p:ph type="sldImg"/>
          </p:nvPr>
        </p:nvSpPr>
        <p:spPr bwMode="auto">
          <a:noFill/>
          <a:ln>
            <a:solidFill>
              <a:srgbClr val="000000"/>
            </a:solidFill>
            <a:miter lim="800000"/>
            <a:headEnd/>
            <a:tailEnd/>
          </a:ln>
        </p:spPr>
      </p:sp>
      <p:sp>
        <p:nvSpPr>
          <p:cNvPr id="162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2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1BA9F8-1C59-4407-B4F3-E5863042FC6E}" type="slidenum">
              <a:rPr lang="en-US"/>
              <a:pPr fontAlgn="base">
                <a:spcBef>
                  <a:spcPct val="0"/>
                </a:spcBef>
                <a:spcAft>
                  <a:spcPct val="0"/>
                </a:spcAft>
              </a:pPr>
              <a:t>59</a:t>
            </a:fld>
            <a:endParaRPr lang="en-US"/>
          </a:p>
        </p:txBody>
      </p:sp>
    </p:spTree>
    <p:extLst>
      <p:ext uri="{BB962C8B-B14F-4D97-AF65-F5344CB8AC3E}">
        <p14:creationId xmlns:p14="http://schemas.microsoft.com/office/powerpoint/2010/main" val="1185882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a:t>
            </a:fld>
            <a:endParaRPr lang="en-US"/>
          </a:p>
        </p:txBody>
      </p:sp>
    </p:spTree>
    <p:extLst>
      <p:ext uri="{BB962C8B-B14F-4D97-AF65-F5344CB8AC3E}">
        <p14:creationId xmlns:p14="http://schemas.microsoft.com/office/powerpoint/2010/main" val="716161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a:t>
            </a:fld>
            <a:endParaRPr lang="en-US"/>
          </a:p>
        </p:txBody>
      </p:sp>
    </p:spTree>
    <p:extLst>
      <p:ext uri="{BB962C8B-B14F-4D97-AF65-F5344CB8AC3E}">
        <p14:creationId xmlns:p14="http://schemas.microsoft.com/office/powerpoint/2010/main" val="153532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Backslash is “escape”</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8</a:t>
            </a:fld>
            <a:endParaRPr lang="en-US"/>
          </a:p>
        </p:txBody>
      </p:sp>
    </p:spTree>
    <p:extLst>
      <p:ext uri="{BB962C8B-B14F-4D97-AF65-F5344CB8AC3E}">
        <p14:creationId xmlns:p14="http://schemas.microsoft.com/office/powerpoint/2010/main" val="2546450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Backslash is “escape”</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9</a:t>
            </a:fld>
            <a:endParaRPr lang="en-US"/>
          </a:p>
        </p:txBody>
      </p:sp>
    </p:spTree>
    <p:extLst>
      <p:ext uri="{BB962C8B-B14F-4D97-AF65-F5344CB8AC3E}">
        <p14:creationId xmlns:p14="http://schemas.microsoft.com/office/powerpoint/2010/main" val="455225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C605EEC8-D7C8-4688-A073-2CC0B8BECFCF}"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EEC82C-7BC1-4EA3-AC79-BDA77519A61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5DD7FED-780D-4452-B1F4-43107F077C23}" type="datetimeFigureOut">
              <a:rPr lang="en-US" smtClean="0"/>
              <a:pPr>
                <a:defRPr/>
              </a:pPr>
              <a:t>10/2/19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06531A-BB3F-44D8-8C65-1B9BC6B999F7}"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802E4E09-6FBE-4ACC-A950-DC5ACDDFF48B}"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818591-495D-4D96-94BF-9597B70F0C0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590377E9-DC1B-45E8-9B55-F4515F5E050C}"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0A88F-6CBB-453D-A3C2-74CC66BEA9F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674821BE-52E4-4689-B474-CBD81C6C3D15}"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457F9A-FF8A-4100-9B42-8E71504B144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74CCE0DB-0213-4D74-866E-870F324ABC1B}"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FA1BB7-7B28-4817-A3C0-A42D4AD7EF88}"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2117D49-507B-4DF8-911D-E78FB403848F}" type="datetimeFigureOut">
              <a:rPr lang="en-US" smtClean="0"/>
              <a:pPr>
                <a:defRPr/>
              </a:pPr>
              <a:t>10/2/19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150FC-908B-48FB-B452-A12F83B826D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pPr>
              <a:defRPr/>
            </a:pPr>
            <a:fld id="{68771E78-C563-43BD-BAE2-0D5525E0069E}" type="datetimeFigureOut">
              <a:rPr lang="en-US" smtClean="0"/>
              <a:pPr>
                <a:defRPr/>
              </a:pPr>
              <a:t>10/2/19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33D7BAA-2CAA-4AE1-9716-2C2A9DC317E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pPr>
              <a:defRPr/>
            </a:pPr>
            <a:fld id="{71F01B06-7AA7-4450-A9F6-632A439CDF3B}" type="datetimeFigureOut">
              <a:rPr lang="en-US" smtClean="0"/>
              <a:pPr>
                <a:defRPr/>
              </a:pPr>
              <a:t>10/2/19</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37174-D385-47DD-8DF2-9AD4B85C400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pPr>
              <a:defRPr/>
            </a:pPr>
            <a:fld id="{3566EAEC-E3BF-466B-8FA6-588919D385BC}" type="datetimeFigureOut">
              <a:rPr lang="en-US" smtClean="0"/>
              <a:pPr>
                <a:defRPr/>
              </a:pPr>
              <a:t>10/2/19</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7E64E1-1AE7-4BAC-9A39-CA063E714CF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7BB435-8F3A-4190-9B85-3BD587BC7789}" type="datetimeFigureOut">
              <a:rPr lang="en-US" smtClean="0"/>
              <a:pPr>
                <a:defRPr/>
              </a:pPr>
              <a:t>10/2/19</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191C1B-EF7A-42E6-ABAC-5D08E6C41F3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80BF324-6661-4879-8251-DDC0BF2C0F5F}" type="datetimeFigureOut">
              <a:rPr lang="en-US" smtClean="0"/>
              <a:pPr>
                <a:defRPr/>
              </a:pPr>
              <a:t>10/2/19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463F21-4C82-4ED0-8508-218714D3C6B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74CCE0DB-0213-4D74-866E-870F324ABC1B}" type="datetimeFigureOut">
              <a:rPr lang="en-US" smtClean="0"/>
              <a:pPr>
                <a:defRPr/>
              </a:pPr>
              <a:t>10/2/19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82FA1BB7-7B28-4817-A3C0-A42D4AD7EF8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List_of_Unix_commands#External_link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316580"/>
            <a:ext cx="9144000" cy="2677656"/>
          </a:xfrm>
          <a:prstGeom prst="rect">
            <a:avLst/>
          </a:prstGeom>
        </p:spPr>
        <p:txBody>
          <a:bodyPr wrap="square">
            <a:spAutoFit/>
          </a:bodyPr>
          <a:lstStyle/>
          <a:p>
            <a:pPr algn="ctr">
              <a:defRPr/>
            </a:pPr>
            <a:r>
              <a:rPr lang="en-US" sz="2800" b="1" dirty="0">
                <a:latin typeface="Papyrus"/>
                <a:cs typeface="Papyrus"/>
              </a:rPr>
              <a:t>CERI-7104/CIVL-8126 Data Analysis in Geophysics</a:t>
            </a:r>
          </a:p>
          <a:p>
            <a:pPr algn="ctr">
              <a:defRPr/>
            </a:pPr>
            <a:endParaRPr lang="en-US" sz="2800" dirty="0">
              <a:latin typeface="Papyrus"/>
            </a:endParaRPr>
          </a:p>
          <a:p>
            <a:pPr algn="ctr">
              <a:defRPr/>
            </a:pPr>
            <a:endParaRPr lang="en-US" sz="2800" dirty="0">
              <a:latin typeface="Papyrus"/>
            </a:endParaRPr>
          </a:p>
          <a:p>
            <a:pPr algn="ctr">
              <a:defRPr/>
            </a:pPr>
            <a:r>
              <a:rPr lang="en-US" sz="2800" dirty="0">
                <a:latin typeface="Papyrus"/>
              </a:rPr>
              <a:t>Continue start UNIX.</a:t>
            </a:r>
          </a:p>
          <a:p>
            <a:pPr algn="ctr">
              <a:defRPr/>
            </a:pPr>
            <a:endParaRPr lang="en-US" sz="2800" dirty="0">
              <a:latin typeface="Papyrus"/>
            </a:endParaRPr>
          </a:p>
          <a:p>
            <a:pPr algn="ctr">
              <a:defRPr/>
            </a:pPr>
            <a:r>
              <a:rPr lang="en-US" sz="2800" dirty="0">
                <a:latin typeface="Papyrus"/>
              </a:rPr>
              <a:t>Lab – 11, 10/1/19</a:t>
            </a:r>
          </a:p>
        </p:txBody>
      </p:sp>
    </p:spTree>
    <p:extLst>
      <p:ext uri="{BB962C8B-B14F-4D97-AF65-F5344CB8AC3E}">
        <p14:creationId xmlns:p14="http://schemas.microsoft.com/office/powerpoint/2010/main" val="51547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399157"/>
            <a:ext cx="9144000" cy="6001643"/>
          </a:xfrm>
          <a:prstGeom prst="rect">
            <a:avLst/>
          </a:prstGeom>
          <a:noFill/>
        </p:spPr>
        <p:txBody>
          <a:bodyPr wrap="square" rtlCol="0">
            <a:spAutoFit/>
          </a:bodyPr>
          <a:lstStyle/>
          <a:p>
            <a:pPr algn="ctr"/>
            <a:r>
              <a:rPr lang="en-US" sz="3200" dirty="0" err="1">
                <a:latin typeface="Courier"/>
                <a:cs typeface="Courier"/>
              </a:rPr>
              <a:t>ls</a:t>
            </a:r>
            <a:r>
              <a:rPr lang="en-US" sz="3200" dirty="0">
                <a:latin typeface="Papyrus"/>
                <a:cs typeface="Papyrus"/>
              </a:rPr>
              <a:t>: lists files and subdirectories of the specified path.</a:t>
            </a:r>
          </a:p>
          <a:p>
            <a:endParaRPr lang="en-US" sz="3200" dirty="0">
              <a:latin typeface="Papyrus"/>
              <a:cs typeface="Papyrus"/>
            </a:endParaRPr>
          </a:p>
          <a:p>
            <a:endParaRPr lang="en-US" sz="3200" dirty="0">
              <a:latin typeface="Papyrus"/>
              <a:cs typeface="Papyrus"/>
            </a:endParaRPr>
          </a:p>
          <a:p>
            <a:r>
              <a:rPr lang="en-US" sz="2800" dirty="0">
                <a:solidFill>
                  <a:srgbClr val="FF6600"/>
                </a:solidFill>
                <a:latin typeface="Courier"/>
                <a:cs typeface="Courier"/>
              </a:rPr>
              <a:t>%</a:t>
            </a:r>
            <a:r>
              <a:rPr lang="en-US" sz="2800" dirty="0" err="1">
                <a:latin typeface="Courier"/>
                <a:cs typeface="Courier"/>
              </a:rPr>
              <a:t>ls</a:t>
            </a:r>
            <a:r>
              <a:rPr lang="en-US" sz="2800" dirty="0">
                <a:latin typeface="Courier"/>
                <a:cs typeface="Courier"/>
              </a:rPr>
              <a:t> /</a:t>
            </a:r>
            <a:r>
              <a:rPr lang="en-US" sz="2800" dirty="0" err="1">
                <a:latin typeface="Courier"/>
                <a:cs typeface="Courier"/>
              </a:rPr>
              <a:t>gaia/home/rsmalley</a:t>
            </a:r>
            <a:r>
              <a:rPr lang="en-US" sz="2800" dirty="0">
                <a:latin typeface="Courier"/>
                <a:cs typeface="Courier"/>
              </a:rPr>
              <a:t>&lt;CR&gt;</a:t>
            </a:r>
          </a:p>
          <a:p>
            <a:r>
              <a:rPr lang="en-US" sz="2800" dirty="0">
                <a:solidFill>
                  <a:srgbClr val="3366FF"/>
                </a:solidFill>
                <a:latin typeface="Courier"/>
                <a:cs typeface="Courier"/>
              </a:rPr>
              <a:t>bin	</a:t>
            </a:r>
            <a:r>
              <a:rPr lang="en-US" sz="2800" dirty="0" err="1">
                <a:solidFill>
                  <a:srgbClr val="3366FF"/>
                </a:solidFill>
                <a:latin typeface="Courier"/>
                <a:cs typeface="Courier"/>
              </a:rPr>
              <a:t>src</a:t>
            </a:r>
            <a:r>
              <a:rPr lang="en-US" sz="2800" dirty="0">
                <a:solidFill>
                  <a:srgbClr val="3366FF"/>
                </a:solidFill>
                <a:latin typeface="Courier"/>
                <a:cs typeface="Courier"/>
              </a:rPr>
              <a:t> </a:t>
            </a:r>
            <a:r>
              <a:rPr lang="en-US" sz="2800" dirty="0" err="1">
                <a:solidFill>
                  <a:srgbClr val="3366FF"/>
                </a:solidFill>
                <a:latin typeface="Courier"/>
                <a:cs typeface="Courier"/>
              </a:rPr>
              <a:t>usr</a:t>
            </a:r>
            <a:r>
              <a:rPr lang="en-US" sz="2800" dirty="0">
                <a:solidFill>
                  <a:srgbClr val="3366FF"/>
                </a:solidFill>
                <a:latin typeface="Courier"/>
                <a:cs typeface="Courier"/>
              </a:rPr>
              <a:t> world.dat</a:t>
            </a:r>
          </a:p>
          <a:p>
            <a:endParaRPr lang="en-US" sz="2400" dirty="0">
              <a:solidFill>
                <a:srgbClr val="3366FF"/>
              </a:solidFill>
              <a:latin typeface="Courier"/>
              <a:cs typeface="Courier"/>
            </a:endParaRPr>
          </a:p>
          <a:p>
            <a:r>
              <a:rPr lang="en-US" sz="2800" dirty="0">
                <a:solidFill>
                  <a:srgbClr val="FF6600"/>
                </a:solidFill>
                <a:latin typeface="Courier"/>
                <a:cs typeface="Courier"/>
              </a:rPr>
              <a:t>%</a:t>
            </a:r>
            <a:r>
              <a:rPr lang="en-US" sz="2800" dirty="0" err="1">
                <a:latin typeface="Courier"/>
                <a:cs typeface="Courier"/>
              </a:rPr>
              <a:t>ls</a:t>
            </a:r>
            <a:r>
              <a:rPr lang="en-US" sz="2800" dirty="0">
                <a:latin typeface="Courier"/>
                <a:cs typeface="Courier"/>
              </a:rPr>
              <a:t>&lt;CR&gt;</a:t>
            </a:r>
          </a:p>
          <a:p>
            <a:r>
              <a:rPr lang="en-US" sz="3200" dirty="0">
                <a:latin typeface="Papyrus"/>
                <a:cs typeface="Courier"/>
              </a:rPr>
              <a:t>lists everything in the current directory</a:t>
            </a:r>
          </a:p>
          <a:p>
            <a:endParaRPr lang="en-US" sz="2400" dirty="0">
              <a:solidFill>
                <a:schemeClr val="accent6">
                  <a:lumMod val="20000"/>
                  <a:lumOff val="80000"/>
                </a:schemeClr>
              </a:solidFill>
              <a:latin typeface="Courier"/>
              <a:cs typeface="Courier"/>
            </a:endParaRPr>
          </a:p>
          <a:p>
            <a:r>
              <a:rPr lang="en-US" sz="2800" dirty="0">
                <a:solidFill>
                  <a:srgbClr val="FF6600"/>
                </a:solidFill>
                <a:latin typeface="Courier"/>
                <a:cs typeface="Courier"/>
              </a:rPr>
              <a:t>%</a:t>
            </a:r>
            <a:r>
              <a:rPr lang="en-US" sz="2800" dirty="0" err="1">
                <a:latin typeface="Courier"/>
                <a:cs typeface="Courier"/>
              </a:rPr>
              <a:t>ls</a:t>
            </a:r>
            <a:r>
              <a:rPr lang="en-US" sz="2800" dirty="0">
                <a:latin typeface="Courier"/>
                <a:cs typeface="Courier"/>
              </a:rPr>
              <a:t> ~/bin&lt;CR&gt;</a:t>
            </a:r>
          </a:p>
          <a:p>
            <a:r>
              <a:rPr lang="en-US" sz="3200" dirty="0">
                <a:latin typeface="Papyrus"/>
                <a:cs typeface="Courier"/>
              </a:rPr>
              <a:t>lists everything in </a:t>
            </a:r>
            <a:r>
              <a:rPr lang="en-US" sz="3200" u="sng" dirty="0">
                <a:latin typeface="Papyrus"/>
                <a:cs typeface="Courier"/>
              </a:rPr>
              <a:t>your</a:t>
            </a:r>
            <a:r>
              <a:rPr lang="en-US" sz="3200" dirty="0">
                <a:latin typeface="Papyrus"/>
                <a:cs typeface="Courier"/>
              </a:rPr>
              <a:t> bin directory (not system bin directory, </a:t>
            </a:r>
            <a:r>
              <a:rPr lang="en-US" sz="3200" dirty="0">
                <a:latin typeface="Courier" pitchFamily="2" charset="0"/>
                <a:cs typeface="Courier"/>
              </a:rPr>
              <a:t>/bin</a:t>
            </a:r>
            <a:r>
              <a:rPr lang="en-US" sz="3200" dirty="0">
                <a:latin typeface="Papyrus"/>
                <a:cs typeface="Courier"/>
              </a:rPr>
              <a:t>, does not have the “</a:t>
            </a:r>
            <a:r>
              <a:rPr lang="en-US" sz="3200" dirty="0">
                <a:latin typeface="Courier" pitchFamily="2" charset="0"/>
                <a:cs typeface="Courier"/>
              </a:rPr>
              <a:t>~</a:t>
            </a:r>
            <a:r>
              <a:rPr lang="en-US" sz="3200" dirty="0">
                <a:latin typeface="Papyrus"/>
                <a:cs typeface="Courier"/>
              </a:rPr>
              <a:t>”).</a:t>
            </a:r>
          </a:p>
        </p:txBody>
      </p:sp>
    </p:spTree>
    <p:extLst>
      <p:ext uri="{BB962C8B-B14F-4D97-AF65-F5344CB8AC3E}">
        <p14:creationId xmlns:p14="http://schemas.microsoft.com/office/powerpoint/2010/main" val="2453119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noFill/>
        </p:spPr>
        <p:txBody>
          <a:bodyPr wrap="square" rtlCol="0">
            <a:spAutoFit/>
          </a:bodyPr>
          <a:lstStyle/>
          <a:p>
            <a:pPr algn="ctr"/>
            <a:r>
              <a:rPr lang="en-US" sz="3200" u="sng" dirty="0" err="1">
                <a:latin typeface="Papyrus"/>
                <a:cs typeface="Papyrus"/>
              </a:rPr>
              <a:t>ls</a:t>
            </a:r>
            <a:r>
              <a:rPr lang="en-US" sz="3200" dirty="0">
                <a:latin typeface="Papyrus"/>
                <a:cs typeface="Papyrus"/>
              </a:rPr>
              <a:t>: getting more information than just file name.</a:t>
            </a:r>
          </a:p>
          <a:p>
            <a:pPr algn="ctr"/>
            <a:endParaRPr lang="en-US" sz="3200" dirty="0">
              <a:solidFill>
                <a:srgbClr val="FFFF00"/>
              </a:solidFill>
              <a:latin typeface="Papyrus"/>
              <a:cs typeface="Papyrus"/>
            </a:endParaRPr>
          </a:p>
          <a:p>
            <a:pPr algn="ctr"/>
            <a:r>
              <a:rPr lang="en-US" sz="3200" dirty="0">
                <a:latin typeface="Papyrus"/>
                <a:cs typeface="Papyrus"/>
              </a:rPr>
              <a:t>Use a switch or “flag” to give the “</a:t>
            </a:r>
            <a:r>
              <a:rPr lang="en-US" sz="3200" dirty="0">
                <a:latin typeface="Courier"/>
                <a:cs typeface="Courier"/>
              </a:rPr>
              <a:t>ls</a:t>
            </a:r>
            <a:r>
              <a:rPr lang="en-US" sz="3200" dirty="0">
                <a:latin typeface="Papyrus"/>
                <a:cs typeface="Papyrus"/>
              </a:rPr>
              <a:t>” command control inputs.</a:t>
            </a:r>
          </a:p>
          <a:p>
            <a:pPr algn="ctr"/>
            <a:r>
              <a:rPr lang="en-US" sz="3200" dirty="0">
                <a:latin typeface="Papyrus"/>
                <a:cs typeface="Papyrus"/>
              </a:rPr>
              <a:t>Use “</a:t>
            </a:r>
            <a:r>
              <a:rPr lang="en-US" sz="3200" dirty="0">
                <a:latin typeface="Courier"/>
                <a:cs typeface="Courier"/>
              </a:rPr>
              <a:t>-F</a:t>
            </a:r>
            <a:r>
              <a:rPr lang="en-US" sz="3200" dirty="0">
                <a:latin typeface="Papyrus"/>
                <a:cs typeface="Papyrus"/>
              </a:rPr>
              <a:t>” to obtain </a:t>
            </a:r>
            <a:r>
              <a:rPr lang="en-US" sz="3200" u="sng" dirty="0">
                <a:latin typeface="Papyrus"/>
                <a:cs typeface="Papyrus"/>
              </a:rPr>
              <a:t>kind</a:t>
            </a:r>
            <a:r>
              <a:rPr lang="en-US" sz="3200" dirty="0">
                <a:latin typeface="Papyrus"/>
                <a:cs typeface="Papyrus"/>
              </a:rPr>
              <a:t> of file – list directories with trailing ‘</a:t>
            </a:r>
            <a:r>
              <a:rPr lang="en-US" sz="3200" dirty="0">
                <a:latin typeface="Courier"/>
                <a:cs typeface="Courier"/>
              </a:rPr>
              <a:t>/</a:t>
            </a:r>
            <a:r>
              <a:rPr lang="en-US" sz="3200" dirty="0">
                <a:latin typeface="Papyrus"/>
                <a:cs typeface="Papyrus"/>
              </a:rPr>
              <a:t>’ and executables  trailing ‘</a:t>
            </a:r>
            <a:r>
              <a:rPr lang="en-US" sz="3200" dirty="0">
                <a:latin typeface="Courier" pitchFamily="2" charset="0"/>
                <a:cs typeface="Papyrus"/>
              </a:rPr>
              <a:t>*</a:t>
            </a:r>
            <a:r>
              <a:rPr lang="en-US" sz="3200" dirty="0">
                <a:latin typeface="Papyrus"/>
                <a:cs typeface="Papyrus"/>
              </a:rPr>
              <a:t>’, etc.</a:t>
            </a:r>
          </a:p>
          <a:p>
            <a:pPr algn="ctr"/>
            <a:endParaRPr lang="en-US" sz="3200" dirty="0">
              <a:solidFill>
                <a:schemeClr val="accent4">
                  <a:lumMod val="20000"/>
                  <a:lumOff val="80000"/>
                </a:schemeClr>
              </a:solidFill>
              <a:latin typeface="Papyrus"/>
              <a:cs typeface="Papyrus"/>
            </a:endParaRPr>
          </a:p>
          <a:p>
            <a:r>
              <a:rPr lang="en-US" sz="2800" dirty="0" err="1">
                <a:solidFill>
                  <a:srgbClr val="FF6600"/>
                </a:solidFill>
                <a:latin typeface="Courier"/>
                <a:cs typeface="Courier"/>
              </a:rPr>
              <a:t>smalley</a:t>
            </a:r>
            <a:r>
              <a:rPr lang="en-US" sz="2800" dirty="0">
                <a:solidFill>
                  <a:srgbClr val="FF6600"/>
                </a:solidFill>
                <a:latin typeface="Courier"/>
                <a:cs typeface="Courier"/>
              </a:rPr>
              <a:t>$ </a:t>
            </a:r>
            <a:r>
              <a:rPr lang="en-US" sz="2800" dirty="0">
                <a:latin typeface="Courier"/>
                <a:cs typeface="Courier"/>
              </a:rPr>
              <a:t>ls -F&lt;CR&gt;</a:t>
            </a:r>
          </a:p>
          <a:p>
            <a:r>
              <a:rPr lang="en-US" sz="2800" dirty="0">
                <a:solidFill>
                  <a:srgbClr val="3366FF"/>
                </a:solidFill>
                <a:latin typeface="Courier"/>
                <a:cs typeface="Courier"/>
              </a:rPr>
              <a:t>Adobe SVG 3.0 Installer  vel.dat</a:t>
            </a:r>
          </a:p>
          <a:p>
            <a:r>
              <a:rPr lang="en-US" sz="2800" dirty="0">
                <a:solidFill>
                  <a:srgbClr val="3366FF"/>
                </a:solidFill>
                <a:latin typeface="Courier"/>
                <a:cs typeface="Courier"/>
              </a:rPr>
              <a:t>Desktop/							    heflen_web.dat</a:t>
            </a:r>
          </a:p>
          <a:p>
            <a:r>
              <a:rPr lang="en-US" sz="2800" dirty="0">
                <a:solidFill>
                  <a:srgbClr val="3366FF"/>
                </a:solidFill>
                <a:latin typeface="Courier"/>
                <a:cs typeface="Courier"/>
              </a:rPr>
              <a:t>Documents	/							isc0463.dat</a:t>
            </a:r>
          </a:p>
          <a:p>
            <a:r>
              <a:rPr lang="en-US" sz="2800" dirty="0" err="1">
                <a:solidFill>
                  <a:srgbClr val="3366FF"/>
                </a:solidFill>
                <a:latin typeface="Courier"/>
                <a:cs typeface="Courier"/>
              </a:rPr>
              <a:t>mymap.sh</a:t>
            </a:r>
            <a:r>
              <a:rPr lang="en-US" sz="2800" dirty="0">
                <a:solidFill>
                  <a:srgbClr val="3366FF"/>
                </a:solidFill>
                <a:latin typeface="Courier"/>
                <a:cs typeface="Courier"/>
              </a:rPr>
              <a:t>*								</a:t>
            </a:r>
            <a:r>
              <a:rPr lang="en-US" sz="2800" dirty="0" err="1">
                <a:solidFill>
                  <a:srgbClr val="3366FF"/>
                </a:solidFill>
                <a:latin typeface="Courier"/>
                <a:cs typeface="Courier"/>
              </a:rPr>
              <a:t>a.out</a:t>
            </a:r>
            <a:r>
              <a:rPr lang="en-US" sz="2800" dirty="0">
                <a:solidFill>
                  <a:srgbClr val="3366FF"/>
                </a:solidFill>
                <a:latin typeface="Courier"/>
                <a:cs typeface="Courier"/>
              </a:rPr>
              <a:t>*</a:t>
            </a:r>
          </a:p>
          <a:p>
            <a:r>
              <a:rPr lang="en-US" sz="2800" dirty="0">
                <a:solidFill>
                  <a:srgbClr val="3366FF"/>
                </a:solidFill>
                <a:latin typeface="Courier"/>
                <a:cs typeface="Courier"/>
              </a:rPr>
              <a:t>Downloads/							nnr-nuvel-1a.dat</a:t>
            </a:r>
          </a:p>
          <a:p>
            <a:r>
              <a:rPr lang="en-US" sz="2800" dirty="0" err="1">
                <a:solidFill>
                  <a:srgbClr val="3366FF"/>
                </a:solidFill>
                <a:latin typeface="Courier"/>
                <a:cs typeface="Courier"/>
              </a:rPr>
              <a:t>gpsplot.dat</a:t>
            </a:r>
            <a:endParaRPr lang="en-US" sz="2800" dirty="0">
              <a:solidFill>
                <a:srgbClr val="3366FF"/>
              </a:solidFill>
              <a:latin typeface="Courier"/>
              <a:cs typeface="Courier"/>
            </a:endParaRPr>
          </a:p>
          <a:p>
            <a:r>
              <a:rPr lang="en-US" sz="2800" dirty="0" err="1">
                <a:solidFill>
                  <a:srgbClr val="FF6600"/>
                </a:solidFill>
                <a:latin typeface="Courier"/>
                <a:cs typeface="Courier"/>
              </a:rPr>
              <a:t>smalley</a:t>
            </a:r>
            <a:r>
              <a:rPr lang="en-US" sz="2800" dirty="0">
                <a:solidFill>
                  <a:srgbClr val="FF6600"/>
                </a:solidFill>
                <a:latin typeface="Courier"/>
                <a:cs typeface="Courier"/>
              </a:rPr>
              <a:t>$ </a:t>
            </a:r>
          </a:p>
        </p:txBody>
      </p:sp>
    </p:spTree>
    <p:extLst>
      <p:ext uri="{BB962C8B-B14F-4D97-AF65-F5344CB8AC3E}">
        <p14:creationId xmlns:p14="http://schemas.microsoft.com/office/powerpoint/2010/main" val="3710976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719202"/>
            <a:ext cx="9144000" cy="5509200"/>
          </a:xfrm>
          <a:prstGeom prst="rect">
            <a:avLst/>
          </a:prstGeom>
          <a:noFill/>
        </p:spPr>
        <p:txBody>
          <a:bodyPr wrap="square" rtlCol="0">
            <a:spAutoFit/>
          </a:bodyPr>
          <a:lstStyle/>
          <a:p>
            <a:pPr algn="ctr"/>
            <a:r>
              <a:rPr lang="en-US" sz="3200" dirty="0">
                <a:latin typeface="Papyrus"/>
                <a:cs typeface="Papyrus"/>
              </a:rPr>
              <a:t>This example introduces the </a:t>
            </a:r>
            <a:r>
              <a:rPr lang="en-US" sz="3200" u="sng" dirty="0">
                <a:latin typeface="Papyrus"/>
                <a:cs typeface="Papyrus"/>
              </a:rPr>
              <a:t>switch</a:t>
            </a:r>
            <a:r>
              <a:rPr lang="en-US" sz="3200" dirty="0">
                <a:latin typeface="Papyrus"/>
                <a:cs typeface="Papyrus"/>
              </a:rPr>
              <a:t>, or </a:t>
            </a:r>
            <a:r>
              <a:rPr lang="en-US" sz="3200" u="sng" dirty="0">
                <a:latin typeface="Papyrus"/>
                <a:cs typeface="Papyrus"/>
              </a:rPr>
              <a:t>flag</a:t>
            </a:r>
            <a:r>
              <a:rPr lang="en-US" sz="3200" dirty="0">
                <a:latin typeface="Papyrus"/>
                <a:cs typeface="Papyrus"/>
              </a:rPr>
              <a:t>, “</a:t>
            </a:r>
            <a:r>
              <a:rPr lang="en-US" sz="3200" dirty="0">
                <a:latin typeface="Courier"/>
                <a:cs typeface="Courier"/>
              </a:rPr>
              <a:t>-F</a:t>
            </a:r>
            <a:r>
              <a:rPr lang="en-US" sz="3200" dirty="0">
                <a:latin typeface="Papyrus"/>
                <a:cs typeface="Papyrus"/>
              </a:rPr>
              <a:t>”, which modifies the output.</a:t>
            </a:r>
          </a:p>
          <a:p>
            <a:pPr algn="ctr"/>
            <a:endParaRPr lang="en-US" sz="3200" dirty="0">
              <a:latin typeface="Papyrus"/>
              <a:cs typeface="Papyrus"/>
            </a:endParaRPr>
          </a:p>
          <a:p>
            <a:pPr algn="ctr"/>
            <a:r>
              <a:rPr lang="en-US" sz="3200" dirty="0">
                <a:latin typeface="Papyrus"/>
                <a:cs typeface="Papyrus"/>
              </a:rPr>
              <a:t>The output now identifies if the file is a</a:t>
            </a:r>
          </a:p>
          <a:p>
            <a:pPr algn="ctr"/>
            <a:endParaRPr lang="en-US" sz="3200" dirty="0">
              <a:latin typeface="Papyrus"/>
              <a:cs typeface="Papyrus"/>
            </a:endParaRPr>
          </a:p>
          <a:p>
            <a:pPr algn="ctr"/>
            <a:r>
              <a:rPr lang="en-US" sz="3200" dirty="0">
                <a:latin typeface="Papyrus"/>
                <a:cs typeface="Papyrus"/>
              </a:rPr>
              <a:t>“regular file” (nothing appended), a </a:t>
            </a:r>
          </a:p>
          <a:p>
            <a:pPr algn="ctr"/>
            <a:endParaRPr lang="en-US" sz="3200" dirty="0">
              <a:latin typeface="Papyrus"/>
              <a:cs typeface="Papyrus"/>
            </a:endParaRPr>
          </a:p>
          <a:p>
            <a:pPr algn="ctr"/>
            <a:r>
              <a:rPr lang="en-US" sz="3200" dirty="0">
                <a:latin typeface="Papyrus"/>
                <a:cs typeface="Papyrus"/>
              </a:rPr>
              <a:t>“directory” (slash appended), or an</a:t>
            </a:r>
          </a:p>
          <a:p>
            <a:pPr algn="ctr"/>
            <a:endParaRPr lang="en-US" sz="3200" dirty="0">
              <a:latin typeface="Papyrus"/>
              <a:cs typeface="Papyrus"/>
            </a:endParaRPr>
          </a:p>
          <a:p>
            <a:pPr algn="ctr"/>
            <a:r>
              <a:rPr lang="en-US" sz="3200" dirty="0">
                <a:latin typeface="Papyrus"/>
                <a:cs typeface="Papyrus"/>
              </a:rPr>
              <a:t>“executable file” (asterisk appended, = program, application).</a:t>
            </a:r>
          </a:p>
        </p:txBody>
      </p:sp>
    </p:spTree>
    <p:extLst>
      <p:ext uri="{BB962C8B-B14F-4D97-AF65-F5344CB8AC3E}">
        <p14:creationId xmlns:p14="http://schemas.microsoft.com/office/powerpoint/2010/main" val="344988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267355"/>
            <a:ext cx="9144000" cy="5940089"/>
          </a:xfrm>
          <a:prstGeom prst="rect">
            <a:avLst/>
          </a:prstGeom>
          <a:noFill/>
        </p:spPr>
        <p:txBody>
          <a:bodyPr wrap="square" rtlCol="0">
            <a:spAutoFit/>
          </a:bodyPr>
          <a:lstStyle/>
          <a:p>
            <a:pPr algn="ctr"/>
            <a:r>
              <a:rPr lang="en-US" sz="3200" dirty="0">
                <a:latin typeface="Papyrus"/>
                <a:cs typeface="Papyrus"/>
              </a:rPr>
              <a:t>More switches</a:t>
            </a:r>
          </a:p>
          <a:p>
            <a:pPr algn="ctr"/>
            <a:endParaRPr lang="en-US" sz="2000" dirty="0">
              <a:solidFill>
                <a:srgbClr val="FFFF00"/>
              </a:solidFill>
              <a:latin typeface="Papyrus"/>
              <a:cs typeface="Papyrus"/>
            </a:endParaRPr>
          </a:p>
          <a:p>
            <a:pPr algn="ctr"/>
            <a:r>
              <a:rPr lang="en-US" sz="3200" dirty="0">
                <a:latin typeface="Papyrus"/>
                <a:cs typeface="Papyrus"/>
              </a:rPr>
              <a:t>list entries beginning with the character </a:t>
            </a:r>
            <a:r>
              <a:rPr lang="en-US" sz="3200" u="sng" dirty="0">
                <a:latin typeface="Papyrus"/>
                <a:cs typeface="Papyrus"/>
              </a:rPr>
              <a:t>dot</a:t>
            </a:r>
            <a:r>
              <a:rPr lang="en-US" sz="3200" dirty="0">
                <a:latin typeface="Papyrus"/>
                <a:cs typeface="Papyrus"/>
              </a:rPr>
              <a:t>, ‘</a:t>
            </a:r>
            <a:r>
              <a:rPr lang="en-US" sz="3200" dirty="0">
                <a:latin typeface="Courier"/>
                <a:cs typeface="Courier"/>
              </a:rPr>
              <a:t>.</a:t>
            </a:r>
            <a:r>
              <a:rPr lang="en-US" sz="3200" dirty="0">
                <a:latin typeface="Papyrus"/>
                <a:cs typeface="Papyrus"/>
              </a:rPr>
              <a:t>’, which are normally hidden or invisible, using the  ‘</a:t>
            </a:r>
            <a:r>
              <a:rPr lang="en-US" sz="3200" dirty="0">
                <a:latin typeface="Courier"/>
                <a:cs typeface="Courier"/>
              </a:rPr>
              <a:t>–a</a:t>
            </a:r>
            <a:r>
              <a:rPr lang="en-US" sz="3200" dirty="0">
                <a:latin typeface="Papyrus"/>
                <a:cs typeface="Papyrus"/>
              </a:rPr>
              <a:t>’ flag, and show the listing in </a:t>
            </a:r>
            <a:r>
              <a:rPr lang="en-US" sz="3200" u="sng" dirty="0">
                <a:latin typeface="Papyrus"/>
                <a:cs typeface="Papyrus"/>
              </a:rPr>
              <a:t>long format</a:t>
            </a:r>
            <a:r>
              <a:rPr lang="en-US" sz="3200" dirty="0">
                <a:latin typeface="Papyrus"/>
                <a:cs typeface="Papyrus"/>
              </a:rPr>
              <a:t> using the </a:t>
            </a:r>
            <a:r>
              <a:rPr lang="en-US" sz="3200" dirty="0">
                <a:latin typeface="Courier"/>
                <a:cs typeface="Courier"/>
              </a:rPr>
              <a:t>–l</a:t>
            </a:r>
            <a:r>
              <a:rPr lang="en-US" sz="3200" dirty="0">
                <a:latin typeface="Papyrus"/>
                <a:cs typeface="Papyrus"/>
              </a:rPr>
              <a:t> flag (plus the </a:t>
            </a:r>
            <a:r>
              <a:rPr lang="en-US" sz="3200" dirty="0">
                <a:latin typeface="Courier"/>
                <a:cs typeface="Courier"/>
              </a:rPr>
              <a:t>–F</a:t>
            </a:r>
            <a:r>
              <a:rPr lang="en-US" sz="3200" dirty="0">
                <a:latin typeface="Papyrus"/>
                <a:cs typeface="Papyrus"/>
              </a:rPr>
              <a:t>).</a:t>
            </a:r>
            <a:endParaRPr lang="en-US" sz="3200" u="sng" dirty="0">
              <a:latin typeface="Papyrus"/>
              <a:cs typeface="Papyrus"/>
            </a:endParaRPr>
          </a:p>
          <a:p>
            <a:endParaRPr lang="en-US" sz="2000" dirty="0">
              <a:solidFill>
                <a:schemeClr val="accent4">
                  <a:lumMod val="20000"/>
                  <a:lumOff val="80000"/>
                </a:schemeClr>
              </a:solidFill>
              <a:latin typeface="Papyrus"/>
              <a:cs typeface="Papyrus"/>
            </a:endParaRPr>
          </a:p>
          <a:p>
            <a:r>
              <a:rPr lang="en-US" sz="1600" dirty="0" err="1">
                <a:solidFill>
                  <a:srgbClr val="FF6600"/>
                </a:solidFill>
                <a:latin typeface="Courier"/>
                <a:cs typeface="Courier"/>
              </a:rPr>
              <a:t>smalley$</a:t>
            </a:r>
            <a:r>
              <a:rPr lang="en-US" sz="1600" dirty="0" err="1">
                <a:latin typeface="Courier"/>
                <a:cs typeface="Courier"/>
              </a:rPr>
              <a:t>ls</a:t>
            </a:r>
            <a:r>
              <a:rPr lang="en-US" sz="1600" dirty="0">
                <a:latin typeface="Courier"/>
                <a:cs typeface="Courier"/>
              </a:rPr>
              <a:t> -</a:t>
            </a:r>
            <a:r>
              <a:rPr lang="en-US" sz="1600" dirty="0" err="1">
                <a:latin typeface="Courier"/>
                <a:cs typeface="Courier"/>
              </a:rPr>
              <a:t>alF</a:t>
            </a:r>
            <a:r>
              <a:rPr lang="en-US" sz="1600" dirty="0">
                <a:latin typeface="Courier"/>
                <a:cs typeface="Courier"/>
              </a:rPr>
              <a:t>&lt;CR&gt;</a:t>
            </a:r>
            <a:endParaRPr lang="en-US" sz="1600" dirty="0">
              <a:solidFill>
                <a:schemeClr val="accent4">
                  <a:lumMod val="20000"/>
                  <a:lumOff val="80000"/>
                </a:schemeClr>
              </a:solidFill>
              <a:latin typeface="Courier"/>
              <a:cs typeface="Courier"/>
            </a:endParaRPr>
          </a:p>
          <a:p>
            <a:r>
              <a:rPr lang="nl-NL" sz="1600" dirty="0" err="1">
                <a:solidFill>
                  <a:srgbClr val="3366FF"/>
                </a:solidFill>
                <a:latin typeface="Courier"/>
                <a:cs typeface="Courier"/>
              </a:rPr>
              <a:t>drwxr</a:t>
            </a:r>
            <a:r>
              <a:rPr lang="nl-NL" sz="1600" dirty="0">
                <a:solidFill>
                  <a:srgbClr val="3366FF"/>
                </a:solidFill>
                <a:latin typeface="Courier"/>
                <a:cs typeface="Courier"/>
              </a:rPr>
              <a:t>-</a:t>
            </a:r>
            <a:r>
              <a:rPr lang="nl-NL" sz="1600" dirty="0" err="1">
                <a:solidFill>
                  <a:srgbClr val="3366FF"/>
                </a:solidFill>
                <a:latin typeface="Courier"/>
                <a:cs typeface="Courier"/>
              </a:rPr>
              <a:t>xr</a:t>
            </a:r>
            <a:r>
              <a:rPr lang="nl-NL" sz="1600" dirty="0">
                <a:solidFill>
                  <a:srgbClr val="3366FF"/>
                </a:solidFill>
                <a:latin typeface="Courier"/>
                <a:cs typeface="Courier"/>
              </a:rPr>
              <a:t>-x+ 92 </a:t>
            </a:r>
            <a:r>
              <a:rPr lang="nl-NL" sz="1600" dirty="0" err="1">
                <a:solidFill>
                  <a:srgbClr val="3366FF"/>
                </a:solidFill>
                <a:latin typeface="Courier"/>
                <a:cs typeface="Courier"/>
              </a:rPr>
              <a:t>rsmalley</a:t>
            </a:r>
            <a:r>
              <a:rPr lang="nl-NL" sz="1600" dirty="0">
                <a:solidFill>
                  <a:srgbClr val="3366FF"/>
                </a:solidFill>
                <a:latin typeface="Courier"/>
                <a:cs typeface="Courier"/>
              </a:rPr>
              <a:t>  </a:t>
            </a:r>
            <a:r>
              <a:rPr lang="nl-NL" sz="1600" dirty="0" err="1">
                <a:solidFill>
                  <a:srgbClr val="3366FF"/>
                </a:solidFill>
                <a:latin typeface="Courier"/>
                <a:cs typeface="Courier"/>
              </a:rPr>
              <a:t>staff</a:t>
            </a:r>
            <a:r>
              <a:rPr lang="nl-NL" sz="1600" dirty="0">
                <a:solidFill>
                  <a:srgbClr val="3366FF"/>
                </a:solidFill>
                <a:latin typeface="Courier"/>
                <a:cs typeface="Courier"/>
              </a:rPr>
              <a:t>     3128 Aug 31 12:48 .</a:t>
            </a:r>
          </a:p>
          <a:p>
            <a:r>
              <a:rPr lang="nl-NL" sz="1600" dirty="0" err="1">
                <a:solidFill>
                  <a:srgbClr val="3366FF"/>
                </a:solidFill>
                <a:latin typeface="Courier"/>
                <a:cs typeface="Courier"/>
              </a:rPr>
              <a:t>drwxr</a:t>
            </a:r>
            <a:r>
              <a:rPr lang="nl-NL" sz="1600" dirty="0">
                <a:solidFill>
                  <a:srgbClr val="3366FF"/>
                </a:solidFill>
                <a:latin typeface="Courier"/>
                <a:cs typeface="Courier"/>
              </a:rPr>
              <a:t>-</a:t>
            </a:r>
            <a:r>
              <a:rPr lang="nl-NL" sz="1600" dirty="0" err="1">
                <a:solidFill>
                  <a:srgbClr val="3366FF"/>
                </a:solidFill>
                <a:latin typeface="Courier"/>
                <a:cs typeface="Courier"/>
              </a:rPr>
              <a:t>xr</a:t>
            </a:r>
            <a:r>
              <a:rPr lang="nl-NL" sz="1600" dirty="0">
                <a:solidFill>
                  <a:srgbClr val="3366FF"/>
                </a:solidFill>
                <a:latin typeface="Courier"/>
                <a:cs typeface="Courier"/>
              </a:rPr>
              <a:t>-x  5 root       </a:t>
            </a:r>
            <a:r>
              <a:rPr lang="nl-NL" sz="1600" dirty="0" err="1">
                <a:solidFill>
                  <a:srgbClr val="3366FF"/>
                </a:solidFill>
                <a:latin typeface="Courier"/>
                <a:cs typeface="Courier"/>
              </a:rPr>
              <a:t>admin</a:t>
            </a:r>
            <a:r>
              <a:rPr lang="nl-NL" sz="1600" dirty="0">
                <a:solidFill>
                  <a:srgbClr val="3366FF"/>
                </a:solidFill>
                <a:latin typeface="Courier"/>
                <a:cs typeface="Courier"/>
              </a:rPr>
              <a:t>      170 May 25 14:14 ..</a:t>
            </a:r>
          </a:p>
          <a:p>
            <a:r>
              <a:rPr lang="en-US" sz="1600" dirty="0">
                <a:solidFill>
                  <a:srgbClr val="3366FF"/>
                </a:solidFill>
                <a:latin typeface="Courier"/>
                <a:cs typeface="Courier"/>
              </a:rPr>
              <a:t>-</a:t>
            </a:r>
            <a:r>
              <a:rPr lang="en-US" sz="1600" dirty="0" err="1">
                <a:solidFill>
                  <a:srgbClr val="3366FF"/>
                </a:solidFill>
                <a:latin typeface="Courier"/>
                <a:cs typeface="Courier"/>
              </a:rPr>
              <a:t>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1201 Jul 10 15:03	.</a:t>
            </a:r>
            <a:r>
              <a:rPr lang="en-US" sz="1600" dirty="0" err="1">
                <a:solidFill>
                  <a:srgbClr val="3366FF"/>
                </a:solidFill>
                <a:latin typeface="Courier"/>
                <a:cs typeface="Courier"/>
              </a:rPr>
              <a:t>cshrc</a:t>
            </a:r>
            <a:r>
              <a:rPr lang="en-US" sz="1600" dirty="0">
                <a:solidFill>
                  <a:srgbClr val="3366FF"/>
                </a:solidFill>
                <a:latin typeface="Courier"/>
                <a:cs typeface="Courier"/>
              </a:rPr>
              <a:t>*</a:t>
            </a:r>
          </a:p>
          <a:p>
            <a:r>
              <a:rPr lang="en-US" sz="1600" dirty="0" err="1">
                <a:solidFill>
                  <a:srgbClr val="3366FF"/>
                </a:solidFill>
                <a:latin typeface="Courier"/>
                <a:cs typeface="Courier"/>
              </a:rPr>
              <a:t>drwx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16384 Aug  1 13:50 	bin/</a:t>
            </a:r>
          </a:p>
          <a:p>
            <a:r>
              <a:rPr lang="en-US" sz="1600" dirty="0">
                <a:solidFill>
                  <a:srgbClr val="3366FF"/>
                </a:solidFill>
                <a:latin typeface="Courier"/>
                <a:cs typeface="Courier"/>
              </a:rPr>
              <a:t>-</a:t>
            </a:r>
            <a:r>
              <a:rPr lang="en-US" sz="1600" dirty="0" err="1">
                <a:solidFill>
                  <a:srgbClr val="3366FF"/>
                </a:solidFill>
                <a:latin typeface="Courier"/>
                <a:cs typeface="Courier"/>
              </a:rPr>
              <a:t>rw</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186668405 Jul 31  2007 	world.dat</a:t>
            </a:r>
          </a:p>
          <a:p>
            <a:endParaRPr lang="en-US" sz="2000" dirty="0">
              <a:latin typeface="Papyrus"/>
              <a:cs typeface="Papyrus"/>
            </a:endParaRPr>
          </a:p>
          <a:p>
            <a:pPr algn="ctr"/>
            <a:r>
              <a:rPr lang="en-US" sz="3200" dirty="0" err="1">
                <a:latin typeface="Papyrus"/>
                <a:cs typeface="Papyrus"/>
              </a:rPr>
              <a:t>Genrally</a:t>
            </a:r>
            <a:r>
              <a:rPr lang="en-US" sz="3200" dirty="0">
                <a:latin typeface="Papyrus"/>
                <a:cs typeface="Papyrus"/>
              </a:rPr>
              <a:t> can combine flags as above (</a:t>
            </a:r>
            <a:r>
              <a:rPr lang="en-US" sz="3200" dirty="0">
                <a:latin typeface="Courier"/>
                <a:cs typeface="Courier"/>
              </a:rPr>
              <a:t>-</a:t>
            </a:r>
            <a:r>
              <a:rPr lang="en-US" sz="3200" dirty="0" err="1">
                <a:latin typeface="Courier"/>
                <a:cs typeface="Courier"/>
              </a:rPr>
              <a:t>alF</a:t>
            </a:r>
            <a:r>
              <a:rPr lang="en-US" sz="3200" dirty="0">
                <a:latin typeface="Papyrus"/>
                <a:cs typeface="Papyrus"/>
              </a:rPr>
              <a:t>) or put individually (</a:t>
            </a:r>
            <a:r>
              <a:rPr lang="en-US" sz="3200" dirty="0">
                <a:latin typeface="Courier"/>
                <a:cs typeface="Courier"/>
              </a:rPr>
              <a:t>-a –l –F</a:t>
            </a:r>
            <a:r>
              <a:rPr lang="en-US" sz="3200" dirty="0">
                <a:latin typeface="Papyrus"/>
                <a:cs typeface="Papyrus"/>
              </a:rPr>
              <a:t>).</a:t>
            </a:r>
          </a:p>
        </p:txBody>
      </p:sp>
    </p:spTree>
    <p:extLst>
      <p:ext uri="{BB962C8B-B14F-4D97-AF65-F5344CB8AC3E}">
        <p14:creationId xmlns:p14="http://schemas.microsoft.com/office/powerpoint/2010/main" val="3291214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5570756"/>
          </a:xfrm>
          <a:prstGeom prst="rect">
            <a:avLst/>
          </a:prstGeom>
          <a:noFill/>
        </p:spPr>
        <p:txBody>
          <a:bodyPr wrap="square" rtlCol="0">
            <a:spAutoFit/>
          </a:bodyPr>
          <a:lstStyle/>
          <a:p>
            <a:r>
              <a:rPr lang="en-US" sz="1600" dirty="0">
                <a:solidFill>
                  <a:srgbClr val="3366FF"/>
                </a:solidFill>
                <a:latin typeface="Courier"/>
                <a:cs typeface="Courier"/>
              </a:rPr>
              <a:t>-</a:t>
            </a:r>
            <a:r>
              <a:rPr lang="en-US" sz="1600" dirty="0" err="1">
                <a:solidFill>
                  <a:srgbClr val="3366FF"/>
                </a:solidFill>
                <a:latin typeface="Courier"/>
                <a:cs typeface="Courier"/>
              </a:rPr>
              <a:t>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1201 Jul 10 15:03	.</a:t>
            </a:r>
            <a:r>
              <a:rPr lang="en-US" sz="1600" dirty="0" err="1">
                <a:solidFill>
                  <a:srgbClr val="3366FF"/>
                </a:solidFill>
                <a:latin typeface="Courier"/>
                <a:cs typeface="Courier"/>
              </a:rPr>
              <a:t>cshrc</a:t>
            </a:r>
            <a:r>
              <a:rPr lang="en-US" sz="1600" dirty="0">
                <a:solidFill>
                  <a:srgbClr val="3366FF"/>
                </a:solidFill>
                <a:latin typeface="Courier"/>
                <a:cs typeface="Courier"/>
              </a:rPr>
              <a:t>*</a:t>
            </a:r>
          </a:p>
          <a:p>
            <a:r>
              <a:rPr lang="en-US" sz="1600" dirty="0" err="1">
                <a:solidFill>
                  <a:srgbClr val="3366FF"/>
                </a:solidFill>
                <a:latin typeface="Courier"/>
                <a:cs typeface="Courier"/>
              </a:rPr>
              <a:t>drwx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16384 Aug  1 13:50  bin/</a:t>
            </a:r>
          </a:p>
          <a:p>
            <a:r>
              <a:rPr lang="en-US" sz="1600" dirty="0">
                <a:solidFill>
                  <a:srgbClr val="3366FF"/>
                </a:solidFill>
                <a:latin typeface="Courier"/>
                <a:cs typeface="Courier"/>
              </a:rPr>
              <a:t>-</a:t>
            </a:r>
            <a:r>
              <a:rPr lang="en-US" sz="1600" dirty="0" err="1">
                <a:solidFill>
                  <a:srgbClr val="3366FF"/>
                </a:solidFill>
                <a:latin typeface="Courier"/>
                <a:cs typeface="Courier"/>
              </a:rPr>
              <a:t>rw</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186668405 Jul 31  2007  world.dat</a:t>
            </a:r>
          </a:p>
          <a:p>
            <a:endParaRPr lang="en-US" sz="2000" dirty="0">
              <a:latin typeface="Papyrus"/>
              <a:cs typeface="Papyrus"/>
            </a:endParaRPr>
          </a:p>
          <a:p>
            <a:r>
              <a:rPr lang="en-US" sz="3200" dirty="0">
                <a:latin typeface="Papyrus"/>
                <a:cs typeface="Papyrus"/>
              </a:rPr>
              <a:t>What is the extra information</a:t>
            </a:r>
          </a:p>
          <a:p>
            <a:endParaRPr lang="en-US" sz="3200" dirty="0">
              <a:latin typeface="Papyrus"/>
              <a:cs typeface="Papyrus"/>
            </a:endParaRPr>
          </a:p>
          <a:p>
            <a:r>
              <a:rPr lang="en-US" sz="3200" dirty="0">
                <a:latin typeface="Papyrus"/>
                <a:cs typeface="Papyrus"/>
              </a:rPr>
              <a:t>First character, “</a:t>
            </a:r>
            <a:r>
              <a:rPr lang="en-US" sz="3200" dirty="0">
                <a:latin typeface="Courier"/>
                <a:cs typeface="Courier"/>
              </a:rPr>
              <a:t>d</a:t>
            </a:r>
            <a:r>
              <a:rPr lang="en-US" sz="3200" dirty="0">
                <a:latin typeface="Papyrus"/>
                <a:cs typeface="Papyrus"/>
              </a:rPr>
              <a:t>” for directory, “</a:t>
            </a:r>
            <a:r>
              <a:rPr lang="en-US" sz="3200" dirty="0">
                <a:latin typeface="Courier"/>
                <a:cs typeface="Courier"/>
              </a:rPr>
              <a:t>-</a:t>
            </a:r>
            <a:r>
              <a:rPr lang="en-US" sz="3200" dirty="0">
                <a:latin typeface="Papyrus"/>
                <a:cs typeface="Papyrus"/>
              </a:rPr>
              <a:t>” for regular file, plus about 10 other things for other types of files.</a:t>
            </a:r>
          </a:p>
          <a:p>
            <a:endParaRPr lang="en-US" sz="3200" dirty="0">
              <a:latin typeface="Papyrus"/>
              <a:cs typeface="Papyrus"/>
            </a:endParaRPr>
          </a:p>
          <a:p>
            <a:r>
              <a:rPr lang="en-US" sz="3200" dirty="0">
                <a:latin typeface="Papyrus"/>
                <a:cs typeface="Papyrus"/>
              </a:rPr>
              <a:t>The next 9 characters show read/write/execute privileges for owner, group, and all (or world or other).</a:t>
            </a:r>
          </a:p>
        </p:txBody>
      </p:sp>
    </p:spTree>
    <p:extLst>
      <p:ext uri="{BB962C8B-B14F-4D97-AF65-F5344CB8AC3E}">
        <p14:creationId xmlns:p14="http://schemas.microsoft.com/office/powerpoint/2010/main" val="4270474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111979"/>
            <a:ext cx="9144000" cy="6555641"/>
          </a:xfrm>
          <a:prstGeom prst="rect">
            <a:avLst/>
          </a:prstGeom>
          <a:noFill/>
        </p:spPr>
        <p:txBody>
          <a:bodyPr wrap="square" rtlCol="0">
            <a:spAutoFit/>
          </a:bodyPr>
          <a:lstStyle/>
          <a:p>
            <a:r>
              <a:rPr lang="en-US" sz="1600" dirty="0">
                <a:solidFill>
                  <a:srgbClr val="3366FF"/>
                </a:solidFill>
                <a:latin typeface="Courier"/>
                <a:cs typeface="Courier"/>
              </a:rPr>
              <a:t>-</a:t>
            </a:r>
            <a:r>
              <a:rPr lang="en-US" sz="1600" dirty="0" err="1">
                <a:solidFill>
                  <a:srgbClr val="3366FF"/>
                </a:solidFill>
                <a:latin typeface="Courier"/>
                <a:cs typeface="Courier"/>
              </a:rPr>
              <a:t>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1201 Jul 10 15:03	.</a:t>
            </a:r>
            <a:r>
              <a:rPr lang="en-US" sz="1600" dirty="0" err="1">
                <a:solidFill>
                  <a:srgbClr val="3366FF"/>
                </a:solidFill>
                <a:latin typeface="Courier"/>
                <a:cs typeface="Courier"/>
              </a:rPr>
              <a:t>cshrc</a:t>
            </a:r>
            <a:r>
              <a:rPr lang="en-US" sz="1600" dirty="0">
                <a:solidFill>
                  <a:srgbClr val="3366FF"/>
                </a:solidFill>
                <a:latin typeface="Courier"/>
                <a:cs typeface="Courier"/>
              </a:rPr>
              <a:t>*</a:t>
            </a:r>
          </a:p>
          <a:p>
            <a:r>
              <a:rPr lang="en-US" sz="1600" dirty="0" err="1">
                <a:solidFill>
                  <a:srgbClr val="3366FF"/>
                </a:solidFill>
                <a:latin typeface="Courier"/>
                <a:cs typeface="Courier"/>
              </a:rPr>
              <a:t>drwx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16384 Aug  1 13:50 bin/</a:t>
            </a:r>
          </a:p>
          <a:p>
            <a:r>
              <a:rPr lang="en-US" sz="1600" dirty="0">
                <a:solidFill>
                  <a:srgbClr val="3366FF"/>
                </a:solidFill>
                <a:latin typeface="Courier"/>
                <a:cs typeface="Courier"/>
              </a:rPr>
              <a:t>-</a:t>
            </a:r>
            <a:r>
              <a:rPr lang="en-US" sz="1600" dirty="0" err="1">
                <a:solidFill>
                  <a:srgbClr val="3366FF"/>
                </a:solidFill>
                <a:latin typeface="Courier"/>
                <a:cs typeface="Courier"/>
              </a:rPr>
              <a:t>rw</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186668405 Jul 31  2007 world.dat</a:t>
            </a:r>
          </a:p>
          <a:p>
            <a:endParaRPr lang="en-US" sz="2000" dirty="0">
              <a:latin typeface="Papyrus"/>
              <a:cs typeface="Papyrus"/>
            </a:endParaRPr>
          </a:p>
          <a:p>
            <a:r>
              <a:rPr lang="en-US" sz="3200" dirty="0">
                <a:latin typeface="Papyrus"/>
                <a:cs typeface="Papyrus"/>
              </a:rPr>
              <a:t>If have read, write or execute privileges has “</a:t>
            </a:r>
            <a:r>
              <a:rPr lang="en-US" sz="3200" dirty="0" err="1">
                <a:latin typeface="Courier"/>
                <a:cs typeface="Courier"/>
              </a:rPr>
              <a:t>r</a:t>
            </a:r>
            <a:r>
              <a:rPr lang="en-US" sz="3200" dirty="0">
                <a:latin typeface="Papyrus"/>
                <a:cs typeface="Papyrus"/>
              </a:rPr>
              <a:t>”, “</a:t>
            </a:r>
            <a:r>
              <a:rPr lang="en-US" sz="3200" dirty="0" err="1">
                <a:latin typeface="Courier"/>
                <a:cs typeface="Courier"/>
              </a:rPr>
              <a:t>w</a:t>
            </a:r>
            <a:r>
              <a:rPr lang="en-US" sz="3200" dirty="0">
                <a:latin typeface="Papyrus"/>
                <a:cs typeface="Papyrus"/>
              </a:rPr>
              <a:t>”, or “</a:t>
            </a:r>
            <a:r>
              <a:rPr lang="en-US" sz="3200" dirty="0" err="1">
                <a:latin typeface="Courier"/>
                <a:cs typeface="Courier"/>
              </a:rPr>
              <a:t>x</a:t>
            </a:r>
            <a:r>
              <a:rPr lang="en-US" sz="3200" dirty="0">
                <a:latin typeface="Papyrus"/>
                <a:cs typeface="Papyrus"/>
              </a:rPr>
              <a:t>” respectively. If not, has a “</a:t>
            </a:r>
            <a:r>
              <a:rPr lang="en-US" sz="3200" dirty="0">
                <a:latin typeface="Courier"/>
                <a:cs typeface="Courier"/>
              </a:rPr>
              <a:t>-</a:t>
            </a:r>
            <a:r>
              <a:rPr lang="en-US" sz="3200" dirty="0">
                <a:latin typeface="Papyrus"/>
                <a:cs typeface="Papyrus"/>
              </a:rPr>
              <a:t>”.</a:t>
            </a:r>
          </a:p>
          <a:p>
            <a:endParaRPr lang="en-US" sz="3200" dirty="0">
              <a:latin typeface="Papyrus"/>
              <a:cs typeface="Papyrus"/>
            </a:endParaRPr>
          </a:p>
          <a:p>
            <a:r>
              <a:rPr lang="en-US" sz="3200" dirty="0">
                <a:latin typeface="Papyrus"/>
                <a:cs typeface="Papyrus"/>
              </a:rPr>
              <a:t>So the owner has read and write privileges on all the files or directories, and execute privileges on the executable files (indicated by the “</a:t>
            </a:r>
            <a:r>
              <a:rPr lang="en-US" sz="3200" dirty="0">
                <a:latin typeface="Courier"/>
                <a:cs typeface="Courier"/>
              </a:rPr>
              <a:t>*</a:t>
            </a:r>
            <a:r>
              <a:rPr lang="en-US" sz="3200" dirty="0">
                <a:latin typeface="Papyrus"/>
                <a:cs typeface="Papyrus"/>
              </a:rPr>
              <a:t>”), .</a:t>
            </a:r>
            <a:r>
              <a:rPr lang="en-US" sz="3200" dirty="0" err="1">
                <a:latin typeface="Papyrus"/>
                <a:cs typeface="Papyrus"/>
              </a:rPr>
              <a:t>cshrc</a:t>
            </a:r>
            <a:r>
              <a:rPr lang="en-US" sz="3200" dirty="0">
                <a:latin typeface="Papyrus"/>
                <a:cs typeface="Papyrus"/>
              </a:rPr>
              <a:t>, and the directory bin (although one cannot execute a directory – but if a directory is not executable, other users can’t cd into or see into it – no matter what the file permissions inside say).</a:t>
            </a:r>
          </a:p>
          <a:p>
            <a:r>
              <a:rPr lang="en-US" sz="3200" dirty="0">
                <a:latin typeface="Papyrus"/>
                <a:cs typeface="Papyrus"/>
              </a:rPr>
              <a:t>Group and World have no privileges.</a:t>
            </a:r>
          </a:p>
        </p:txBody>
      </p:sp>
    </p:spTree>
    <p:extLst>
      <p:ext uri="{BB962C8B-B14F-4D97-AF65-F5344CB8AC3E}">
        <p14:creationId xmlns:p14="http://schemas.microsoft.com/office/powerpoint/2010/main" val="358894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53238"/>
            <a:ext cx="9144000" cy="6863417"/>
          </a:xfrm>
          <a:prstGeom prst="rect">
            <a:avLst/>
          </a:prstGeom>
          <a:noFill/>
        </p:spPr>
        <p:txBody>
          <a:bodyPr wrap="square" rtlCol="0">
            <a:spAutoFit/>
          </a:bodyPr>
          <a:lstStyle/>
          <a:p>
            <a:pPr algn="ctr"/>
            <a:r>
              <a:rPr lang="en-US" sz="3200" dirty="0">
                <a:latin typeface="Papyrus"/>
                <a:cs typeface="Papyrus"/>
              </a:rPr>
              <a:t>Privileges can also be specified or displayed in OCTAL (base 8) with each bit of the octal value representing the permission/privilege.</a:t>
            </a:r>
          </a:p>
          <a:p>
            <a:endParaRPr lang="en-US" sz="1600" dirty="0">
              <a:latin typeface="Courier"/>
              <a:cs typeface="Courier"/>
            </a:endParaRPr>
          </a:p>
          <a:p>
            <a:r>
              <a:rPr lang="en-US" sz="1600" dirty="0" err="1">
                <a:latin typeface="Courier"/>
                <a:cs typeface="Courier"/>
              </a:rPr>
              <a:t>rwx</a:t>
            </a:r>
            <a:r>
              <a:rPr lang="en-US" sz="1600" dirty="0">
                <a:latin typeface="Courier"/>
                <a:cs typeface="Courier"/>
              </a:rPr>
              <a:t>=111=7</a:t>
            </a:r>
          </a:p>
          <a:p>
            <a:r>
              <a:rPr lang="en-US" sz="1600" dirty="0" err="1">
                <a:latin typeface="Courier"/>
                <a:cs typeface="Courier"/>
              </a:rPr>
              <a:t>rw</a:t>
            </a:r>
            <a:r>
              <a:rPr lang="en-US" sz="1600" dirty="0">
                <a:latin typeface="Courier"/>
                <a:cs typeface="Courier"/>
              </a:rPr>
              <a:t>-=110=6</a:t>
            </a:r>
          </a:p>
          <a:p>
            <a:r>
              <a:rPr lang="en-US" sz="1600" dirty="0">
                <a:latin typeface="Courier"/>
                <a:cs typeface="Courier"/>
              </a:rPr>
              <a:t>r--=100=4</a:t>
            </a:r>
          </a:p>
          <a:p>
            <a:r>
              <a:rPr lang="en-US" sz="1600" dirty="0">
                <a:latin typeface="Courier"/>
                <a:cs typeface="Courier"/>
              </a:rPr>
              <a:t>--x=001=1</a:t>
            </a:r>
          </a:p>
          <a:p>
            <a:endParaRPr lang="en-US" sz="1600" dirty="0">
              <a:latin typeface="Papyrus"/>
              <a:cs typeface="Papyrus"/>
            </a:endParaRPr>
          </a:p>
          <a:p>
            <a:pPr algn="ctr"/>
            <a:r>
              <a:rPr lang="en-US" sz="3200" dirty="0">
                <a:latin typeface="Papyrus"/>
                <a:cs typeface="Papyrus"/>
              </a:rPr>
              <a:t>etc. for owner, group, world.</a:t>
            </a:r>
          </a:p>
          <a:p>
            <a:pPr algn="ctr"/>
            <a:endParaRPr lang="en-US" sz="3200" dirty="0">
              <a:latin typeface="Papyrus"/>
              <a:cs typeface="Papyrus"/>
            </a:endParaRPr>
          </a:p>
          <a:p>
            <a:r>
              <a:rPr lang="en-US" sz="1600" dirty="0">
                <a:solidFill>
                  <a:srgbClr val="3366FF"/>
                </a:solidFill>
                <a:latin typeface="Courier"/>
                <a:cs typeface="Courier"/>
              </a:rPr>
              <a:t>-700  1 rsmalley rsmalley       1201 Jul 10 15:03	.</a:t>
            </a:r>
            <a:r>
              <a:rPr lang="en-US" sz="1600" dirty="0" err="1">
                <a:solidFill>
                  <a:srgbClr val="3366FF"/>
                </a:solidFill>
                <a:latin typeface="Courier"/>
                <a:cs typeface="Courier"/>
              </a:rPr>
              <a:t>cshrc</a:t>
            </a:r>
            <a:r>
              <a:rPr lang="en-US" sz="1600" dirty="0">
                <a:solidFill>
                  <a:srgbClr val="3366FF"/>
                </a:solidFill>
                <a:latin typeface="Courier"/>
                <a:cs typeface="Courier"/>
              </a:rPr>
              <a:t>*</a:t>
            </a:r>
          </a:p>
          <a:p>
            <a:r>
              <a:rPr lang="en-US" sz="1600" dirty="0">
                <a:solidFill>
                  <a:srgbClr val="3366FF"/>
                </a:solidFill>
                <a:latin typeface="Courier"/>
                <a:cs typeface="Courier"/>
              </a:rPr>
              <a:t>d700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16384 Aug  1 13:50    bin/</a:t>
            </a:r>
          </a:p>
          <a:p>
            <a:r>
              <a:rPr lang="en-US" sz="1600" dirty="0">
                <a:solidFill>
                  <a:srgbClr val="3366FF"/>
                </a:solidFill>
                <a:latin typeface="Courier"/>
                <a:cs typeface="Courier"/>
              </a:rPr>
              <a:t>-600  1 </a:t>
            </a:r>
            <a:r>
              <a:rPr lang="en-US" sz="1600" dirty="0" err="1">
                <a:solidFill>
                  <a:srgbClr val="3366FF"/>
                </a:solidFill>
                <a:latin typeface="Courier"/>
                <a:cs typeface="Courier"/>
              </a:rPr>
              <a:t>rsmalle</a:t>
            </a:r>
            <a:r>
              <a:rPr lang="en-US" sz="1600" dirty="0">
                <a:solidFill>
                  <a:srgbClr val="3366FF"/>
                </a:solidFill>
                <a:latin typeface="Courier"/>
                <a:cs typeface="Courier"/>
              </a:rPr>
              <a:t> </a:t>
            </a:r>
            <a:r>
              <a:rPr lang="en-US" sz="1600" dirty="0" err="1">
                <a:solidFill>
                  <a:srgbClr val="3366FF"/>
                </a:solidFill>
                <a:latin typeface="Courier"/>
                <a:cs typeface="Courier"/>
              </a:rPr>
              <a:t>yrsmalley</a:t>
            </a:r>
            <a:r>
              <a:rPr lang="en-US" sz="1600" dirty="0">
                <a:solidFill>
                  <a:srgbClr val="3366FF"/>
                </a:solidFill>
                <a:latin typeface="Courier"/>
                <a:cs typeface="Courier"/>
              </a:rPr>
              <a:t>  186668405 Jul 31  2007    world.dat</a:t>
            </a:r>
          </a:p>
          <a:p>
            <a:endParaRPr lang="en-US" sz="2000" dirty="0">
              <a:latin typeface="Papyrus"/>
              <a:cs typeface="Papyrus"/>
            </a:endParaRPr>
          </a:p>
          <a:p>
            <a:endParaRPr lang="en-US" sz="2000" dirty="0">
              <a:latin typeface="Papyrus"/>
              <a:cs typeface="Papyrus"/>
            </a:endParaRPr>
          </a:p>
          <a:p>
            <a:pPr algn="ctr"/>
            <a:r>
              <a:rPr lang="en-US" sz="3200" dirty="0">
                <a:latin typeface="Papyrus"/>
                <a:cs typeface="Papyrus"/>
              </a:rPr>
              <a:t>This is “much better” (on a teletype) as it uses fewer characters (and requires being “in the know” to understand).</a:t>
            </a:r>
          </a:p>
        </p:txBody>
      </p:sp>
    </p:spTree>
    <p:extLst>
      <p:ext uri="{BB962C8B-B14F-4D97-AF65-F5344CB8AC3E}">
        <p14:creationId xmlns:p14="http://schemas.microsoft.com/office/powerpoint/2010/main" val="1145630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1390234"/>
            <a:ext cx="9144000" cy="3108543"/>
          </a:xfrm>
          <a:prstGeom prst="rect">
            <a:avLst/>
          </a:prstGeom>
          <a:noFill/>
        </p:spPr>
        <p:txBody>
          <a:bodyPr wrap="square" rtlCol="0">
            <a:spAutoFit/>
          </a:bodyPr>
          <a:lstStyle/>
          <a:p>
            <a:r>
              <a:rPr lang="en-US" sz="1600" dirty="0">
                <a:solidFill>
                  <a:srgbClr val="3366FF"/>
                </a:solidFill>
                <a:latin typeface="Courier"/>
                <a:cs typeface="Courier"/>
              </a:rPr>
              <a:t>-</a:t>
            </a:r>
            <a:r>
              <a:rPr lang="en-US" sz="1600" dirty="0" err="1">
                <a:solidFill>
                  <a:srgbClr val="3366FF"/>
                </a:solidFill>
                <a:latin typeface="Courier"/>
                <a:cs typeface="Courier"/>
              </a:rPr>
              <a:t>rwx</a:t>
            </a:r>
            <a:r>
              <a:rPr lang="en-US" sz="1600" dirty="0">
                <a:solidFill>
                  <a:srgbClr val="3366FF"/>
                </a:solidFill>
                <a:latin typeface="Courier"/>
                <a:cs typeface="Courier"/>
              </a:rPr>
              <a:t>------  1 rsmalley rsmalley        1201   Jul 10 15:03	 .</a:t>
            </a:r>
            <a:r>
              <a:rPr lang="en-US" sz="1600" dirty="0" err="1">
                <a:solidFill>
                  <a:srgbClr val="3366FF"/>
                </a:solidFill>
                <a:latin typeface="Courier"/>
                <a:cs typeface="Courier"/>
              </a:rPr>
              <a:t>cshrc</a:t>
            </a:r>
            <a:r>
              <a:rPr lang="en-US" sz="1600" dirty="0">
                <a:solidFill>
                  <a:srgbClr val="3366FF"/>
                </a:solidFill>
                <a:latin typeface="Courier"/>
                <a:cs typeface="Courier"/>
              </a:rPr>
              <a:t>*</a:t>
            </a:r>
          </a:p>
          <a:p>
            <a:r>
              <a:rPr lang="en-US" sz="1600" dirty="0" err="1">
                <a:solidFill>
                  <a:srgbClr val="3366FF"/>
                </a:solidFill>
                <a:latin typeface="Courier"/>
                <a:cs typeface="Courier"/>
              </a:rPr>
              <a:t>drwx</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16384   Aug  1 13:50   bin/</a:t>
            </a:r>
          </a:p>
          <a:p>
            <a:r>
              <a:rPr lang="en-US" sz="1600" dirty="0">
                <a:solidFill>
                  <a:srgbClr val="3366FF"/>
                </a:solidFill>
                <a:latin typeface="Courier"/>
                <a:cs typeface="Courier"/>
              </a:rPr>
              <a:t>-</a:t>
            </a:r>
            <a:r>
              <a:rPr lang="en-US" sz="1600" dirty="0" err="1">
                <a:solidFill>
                  <a:srgbClr val="3366FF"/>
                </a:solidFill>
                <a:latin typeface="Courier"/>
                <a:cs typeface="Courier"/>
              </a:rPr>
              <a:t>rw</a:t>
            </a:r>
            <a:r>
              <a:rPr lang="en-US" sz="1600" dirty="0">
                <a:solidFill>
                  <a:srgbClr val="3366FF"/>
                </a:solidFill>
                <a:latin typeface="Courier"/>
                <a:cs typeface="Courier"/>
              </a:rPr>
              <a:t>-------  1 </a:t>
            </a:r>
            <a:r>
              <a:rPr lang="en-US" sz="1600" dirty="0" err="1">
                <a:solidFill>
                  <a:srgbClr val="3366FF"/>
                </a:solidFill>
                <a:latin typeface="Courier"/>
                <a:cs typeface="Courier"/>
              </a:rPr>
              <a:t>rsmalley</a:t>
            </a:r>
            <a:r>
              <a:rPr lang="en-US" sz="1600" dirty="0">
                <a:solidFill>
                  <a:srgbClr val="3366FF"/>
                </a:solidFill>
                <a:latin typeface="Courier"/>
                <a:cs typeface="Courier"/>
              </a:rPr>
              <a:t> </a:t>
            </a:r>
            <a:r>
              <a:rPr lang="en-US" sz="1600" dirty="0" err="1">
                <a:solidFill>
                  <a:srgbClr val="3366FF"/>
                </a:solidFill>
                <a:latin typeface="Courier"/>
                <a:cs typeface="Courier"/>
              </a:rPr>
              <a:t>rsmalley</a:t>
            </a:r>
            <a:r>
              <a:rPr lang="en-US" sz="1600" dirty="0">
                <a:solidFill>
                  <a:srgbClr val="3366FF"/>
                </a:solidFill>
                <a:latin typeface="Courier"/>
                <a:cs typeface="Courier"/>
              </a:rPr>
              <a:t>   186668405   Jul 31  2007   world.dat</a:t>
            </a:r>
          </a:p>
          <a:p>
            <a:endParaRPr lang="en-US" sz="2000" dirty="0">
              <a:latin typeface="Papyrus"/>
              <a:cs typeface="Papyrus"/>
            </a:endParaRPr>
          </a:p>
          <a:p>
            <a:pPr algn="ctr"/>
            <a:endParaRPr lang="en-US" sz="3200" dirty="0">
              <a:latin typeface="Papyrus"/>
              <a:cs typeface="Papyrus"/>
            </a:endParaRPr>
          </a:p>
          <a:p>
            <a:pPr algn="ctr"/>
            <a:r>
              <a:rPr lang="en-US" sz="3200" dirty="0">
                <a:latin typeface="Papyrus"/>
                <a:cs typeface="Papyrus"/>
              </a:rPr>
              <a:t>Temporarily skipping the next 3 columns, we then have the file size in bytes, the date the file was last modified,  and the file name.</a:t>
            </a:r>
          </a:p>
        </p:txBody>
      </p:sp>
    </p:spTree>
    <p:extLst>
      <p:ext uri="{BB962C8B-B14F-4D97-AF65-F5344CB8AC3E}">
        <p14:creationId xmlns:p14="http://schemas.microsoft.com/office/powerpoint/2010/main" val="328742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768727"/>
            <a:ext cx="9144000" cy="4031873"/>
          </a:xfrm>
          <a:prstGeom prst="rect">
            <a:avLst/>
          </a:prstGeom>
          <a:noFill/>
        </p:spPr>
        <p:txBody>
          <a:bodyPr wrap="square" rtlCol="0">
            <a:spAutoFit/>
          </a:bodyPr>
          <a:lstStyle/>
          <a:p>
            <a:pPr algn="ctr"/>
            <a:r>
              <a:rPr lang="en-US" sz="3200" dirty="0">
                <a:latin typeface="Papyrus"/>
                <a:cs typeface="Papyrus"/>
              </a:rPr>
              <a:t>Switches/flags and manual pages:</a:t>
            </a:r>
          </a:p>
          <a:p>
            <a:pPr algn="ctr"/>
            <a:endParaRPr lang="en-US" sz="3200" dirty="0">
              <a:latin typeface="Papyrus"/>
              <a:cs typeface="Papyrus"/>
            </a:endParaRPr>
          </a:p>
          <a:p>
            <a:pPr algn="ctr"/>
            <a:r>
              <a:rPr lang="en-US" sz="3200" dirty="0">
                <a:latin typeface="Papyrus"/>
                <a:cs typeface="Papyrus"/>
              </a:rPr>
              <a:t>Most Unix commands have switches/flags that can be specified to modify the default behavior of the command.</a:t>
            </a:r>
          </a:p>
          <a:p>
            <a:pPr algn="ctr"/>
            <a:endParaRPr lang="en-US" sz="3200" dirty="0">
              <a:latin typeface="Papyrus"/>
              <a:cs typeface="Papyrus"/>
            </a:endParaRPr>
          </a:p>
          <a:p>
            <a:pPr algn="ctr"/>
            <a:r>
              <a:rPr lang="en-US" sz="3200" dirty="0">
                <a:latin typeface="Papyrus"/>
                <a:cs typeface="Papyrus"/>
              </a:rPr>
              <a:t>How do we find what switches are available and what they do?</a:t>
            </a:r>
          </a:p>
        </p:txBody>
      </p:sp>
    </p:spTree>
    <p:extLst>
      <p:ext uri="{BB962C8B-B14F-4D97-AF65-F5344CB8AC3E}">
        <p14:creationId xmlns:p14="http://schemas.microsoft.com/office/powerpoint/2010/main" val="681715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275572"/>
            <a:ext cx="9144000" cy="6247864"/>
          </a:xfrm>
          <a:prstGeom prst="rect">
            <a:avLst/>
          </a:prstGeom>
          <a:noFill/>
        </p:spPr>
        <p:txBody>
          <a:bodyPr wrap="square" rtlCol="0">
            <a:spAutoFit/>
          </a:bodyPr>
          <a:lstStyle/>
          <a:p>
            <a:pPr algn="ctr"/>
            <a:r>
              <a:rPr lang="en-US" sz="3200" dirty="0">
                <a:latin typeface="Papyrus"/>
                <a:cs typeface="Papyrus"/>
              </a:rPr>
              <a:t>The developers of Unix thought of this and provided documentation through the </a:t>
            </a:r>
            <a:r>
              <a:rPr lang="en-US" sz="3200" u="sng" dirty="0">
                <a:latin typeface="Papyrus"/>
                <a:cs typeface="Papyrus"/>
              </a:rPr>
              <a:t>manual</a:t>
            </a:r>
            <a:r>
              <a:rPr lang="en-US" sz="3200" dirty="0">
                <a:latin typeface="Papyrus"/>
                <a:cs typeface="Papyrus"/>
              </a:rPr>
              <a:t> command – “</a:t>
            </a:r>
            <a:r>
              <a:rPr lang="en-US" sz="3200" dirty="0">
                <a:latin typeface="Courier"/>
                <a:cs typeface="Courier"/>
              </a:rPr>
              <a:t>man</a:t>
            </a:r>
            <a:r>
              <a:rPr lang="en-US" sz="3200" dirty="0">
                <a:latin typeface="Papyrus"/>
                <a:cs typeface="Papyrus"/>
              </a:rPr>
              <a:t>”. To read the </a:t>
            </a:r>
            <a:r>
              <a:rPr lang="en-US" sz="3200" u="sng" dirty="0">
                <a:latin typeface="Papyrus"/>
                <a:cs typeface="Papyrus"/>
              </a:rPr>
              <a:t>man page</a:t>
            </a:r>
            <a:r>
              <a:rPr lang="en-US" sz="3200" dirty="0">
                <a:latin typeface="Papyrus"/>
                <a:cs typeface="Papyrus"/>
              </a:rPr>
              <a:t> for the list command.</a:t>
            </a:r>
            <a:endParaRPr lang="en-US" sz="3200" dirty="0">
              <a:solidFill>
                <a:srgbClr val="FF6600"/>
              </a:solidFill>
              <a:latin typeface="Papyrus"/>
              <a:cs typeface="Papyrus"/>
            </a:endParaRPr>
          </a:p>
          <a:p>
            <a:r>
              <a:rPr lang="en-US" sz="1600" dirty="0">
                <a:solidFill>
                  <a:srgbClr val="FF6600"/>
                </a:solidFill>
                <a:latin typeface="Courier"/>
                <a:cs typeface="Courier"/>
              </a:rPr>
              <a:t>rsmalley 160:&gt; </a:t>
            </a:r>
            <a:r>
              <a:rPr lang="en-US" sz="1600" dirty="0">
                <a:latin typeface="Courier"/>
                <a:cs typeface="Courier"/>
              </a:rPr>
              <a:t>man ls</a:t>
            </a:r>
          </a:p>
          <a:p>
            <a:r>
              <a:rPr lang="en-US" sz="1600" dirty="0">
                <a:solidFill>
                  <a:srgbClr val="3366FF"/>
                </a:solidFill>
                <a:latin typeface="Courier"/>
                <a:cs typeface="Courier"/>
              </a:rPr>
              <a:t>Reformatting page.  Please Wait... done</a:t>
            </a:r>
          </a:p>
          <a:p>
            <a:endParaRPr lang="en-US" sz="1600" dirty="0">
              <a:solidFill>
                <a:srgbClr val="3366FF"/>
              </a:solidFill>
              <a:latin typeface="Courier"/>
              <a:cs typeface="Courier"/>
            </a:endParaRPr>
          </a:p>
          <a:p>
            <a:r>
              <a:rPr lang="en-US" sz="1600" dirty="0">
                <a:solidFill>
                  <a:srgbClr val="3366FF"/>
                </a:solidFill>
                <a:latin typeface="Courier"/>
                <a:cs typeface="Courier"/>
              </a:rPr>
              <a:t>User Commands                                               ls(1)</a:t>
            </a:r>
          </a:p>
          <a:p>
            <a:endParaRPr lang="en-US" sz="1600" dirty="0">
              <a:solidFill>
                <a:srgbClr val="3366FF"/>
              </a:solidFill>
              <a:latin typeface="Courier"/>
              <a:cs typeface="Courier"/>
            </a:endParaRPr>
          </a:p>
          <a:p>
            <a:r>
              <a:rPr lang="en-US" sz="1600" dirty="0">
                <a:solidFill>
                  <a:srgbClr val="3366FF"/>
                </a:solidFill>
                <a:latin typeface="Courier"/>
                <a:cs typeface="Courier"/>
              </a:rPr>
              <a:t>NAME</a:t>
            </a:r>
          </a:p>
          <a:p>
            <a:r>
              <a:rPr lang="en-US" sz="1600" dirty="0" err="1">
                <a:solidFill>
                  <a:srgbClr val="3366FF"/>
                </a:solidFill>
                <a:latin typeface="Courier"/>
                <a:cs typeface="Courier"/>
              </a:rPr>
              <a:t>ls</a:t>
            </a:r>
            <a:r>
              <a:rPr lang="en-US" sz="1600" dirty="0">
                <a:solidFill>
                  <a:srgbClr val="3366FF"/>
                </a:solidFill>
                <a:latin typeface="Courier"/>
                <a:cs typeface="Courier"/>
              </a:rPr>
              <a:t> - list contents of directory</a:t>
            </a:r>
          </a:p>
          <a:p>
            <a:endParaRPr lang="en-US" sz="1600" dirty="0">
              <a:solidFill>
                <a:srgbClr val="3366FF"/>
              </a:solidFill>
              <a:latin typeface="Courier"/>
              <a:cs typeface="Courier"/>
            </a:endParaRPr>
          </a:p>
          <a:p>
            <a:r>
              <a:rPr lang="en-US" sz="1600" dirty="0">
                <a:solidFill>
                  <a:srgbClr val="3366FF"/>
                </a:solidFill>
                <a:latin typeface="Courier"/>
                <a:cs typeface="Courier"/>
              </a:rPr>
              <a:t>SYNOPSIS</a:t>
            </a:r>
          </a:p>
          <a:p>
            <a:r>
              <a:rPr lang="en-US" sz="1600" dirty="0">
                <a:solidFill>
                  <a:srgbClr val="3366FF"/>
                </a:solidFill>
                <a:latin typeface="Courier"/>
                <a:cs typeface="Courier"/>
              </a:rPr>
              <a:t>     /</a:t>
            </a:r>
            <a:r>
              <a:rPr lang="en-US" sz="1600" dirty="0" err="1">
                <a:solidFill>
                  <a:srgbClr val="3366FF"/>
                </a:solidFill>
                <a:latin typeface="Courier"/>
                <a:cs typeface="Courier"/>
              </a:rPr>
              <a:t>usr/bin/ls</a:t>
            </a:r>
            <a:r>
              <a:rPr lang="en-US" sz="1600" dirty="0">
                <a:solidFill>
                  <a:srgbClr val="3366FF"/>
                </a:solidFill>
                <a:latin typeface="Courier"/>
                <a:cs typeface="Courier"/>
              </a:rPr>
              <a:t> [-aAbcCdfFghilLmnopqrRstux1@] [file...]</a:t>
            </a:r>
          </a:p>
          <a:p>
            <a:endParaRPr lang="en-US" sz="1600" dirty="0">
              <a:solidFill>
                <a:srgbClr val="3366FF"/>
              </a:solidFill>
              <a:latin typeface="Courier"/>
              <a:cs typeface="Courier"/>
            </a:endParaRPr>
          </a:p>
          <a:p>
            <a:r>
              <a:rPr lang="en-US" sz="1600" dirty="0">
                <a:solidFill>
                  <a:srgbClr val="3366FF"/>
                </a:solidFill>
                <a:latin typeface="Courier"/>
                <a:cs typeface="Courier"/>
              </a:rPr>
              <a:t>     /usr/xpg4/bin/ls [-aAbcCdfFghilLmnopqrRstux1@] [file...]</a:t>
            </a:r>
          </a:p>
          <a:p>
            <a:endParaRPr lang="en-US" sz="1600" dirty="0">
              <a:solidFill>
                <a:srgbClr val="3366FF"/>
              </a:solidFill>
              <a:latin typeface="Courier"/>
              <a:cs typeface="Courier"/>
            </a:endParaRPr>
          </a:p>
          <a:p>
            <a:r>
              <a:rPr lang="en-US" sz="1600" dirty="0">
                <a:solidFill>
                  <a:srgbClr val="3366FF"/>
                </a:solidFill>
                <a:latin typeface="Courier"/>
                <a:cs typeface="Courier"/>
              </a:rPr>
              <a:t>DESCRIPTION</a:t>
            </a:r>
          </a:p>
          <a:p>
            <a:r>
              <a:rPr lang="en-US" sz="1600" dirty="0">
                <a:solidFill>
                  <a:srgbClr val="3366FF"/>
                </a:solidFill>
                <a:latin typeface="Courier"/>
                <a:cs typeface="Courier"/>
              </a:rPr>
              <a:t>     For each file that is a directory, </a:t>
            </a:r>
            <a:r>
              <a:rPr lang="en-US" sz="1600" dirty="0" err="1">
                <a:solidFill>
                  <a:srgbClr val="3366FF"/>
                </a:solidFill>
                <a:latin typeface="Courier"/>
                <a:cs typeface="Courier"/>
              </a:rPr>
              <a:t>ls</a:t>
            </a:r>
            <a:r>
              <a:rPr lang="en-US" sz="1600" dirty="0">
                <a:solidFill>
                  <a:srgbClr val="3366FF"/>
                </a:solidFill>
                <a:latin typeface="Courier"/>
                <a:cs typeface="Courier"/>
              </a:rPr>
              <a:t> lists the contents  of</a:t>
            </a:r>
          </a:p>
          <a:p>
            <a:r>
              <a:rPr lang="en-US" sz="1600" dirty="0">
                <a:solidFill>
                  <a:srgbClr val="3366FF"/>
                </a:solidFill>
                <a:latin typeface="Courier"/>
                <a:cs typeface="Courier"/>
              </a:rPr>
              <a:t>     the  directory.  For  each file that is an ordinary file, </a:t>
            </a:r>
            <a:r>
              <a:rPr lang="en-US" sz="1600" dirty="0" err="1">
                <a:solidFill>
                  <a:srgbClr val="3366FF"/>
                </a:solidFill>
                <a:latin typeface="Courier"/>
                <a:cs typeface="Courier"/>
              </a:rPr>
              <a:t>ls</a:t>
            </a:r>
            <a:endParaRPr lang="en-US" sz="1600" dirty="0">
              <a:solidFill>
                <a:srgbClr val="3366FF"/>
              </a:solidFill>
              <a:latin typeface="Courier"/>
              <a:cs typeface="Courier"/>
            </a:endParaRPr>
          </a:p>
          <a:p>
            <a:r>
              <a:rPr lang="en-US" sz="1600" dirty="0">
                <a:solidFill>
                  <a:srgbClr val="3366FF"/>
                </a:solidFill>
                <a:latin typeface="Courier"/>
                <a:cs typeface="Courier"/>
              </a:rPr>
              <a:t>     repeats its name and any other  information  requested.  The</a:t>
            </a:r>
          </a:p>
        </p:txBody>
      </p:sp>
    </p:spTree>
    <p:extLst>
      <p:ext uri="{BB962C8B-B14F-4D97-AF65-F5344CB8AC3E}">
        <p14:creationId xmlns:p14="http://schemas.microsoft.com/office/powerpoint/2010/main" val="233165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1581706"/>
            <a:ext cx="9144000" cy="3416320"/>
          </a:xfrm>
          <a:prstGeom prst="rect">
            <a:avLst/>
          </a:prstGeom>
        </p:spPr>
        <p:txBody>
          <a:bodyPr wrap="square">
            <a:spAutoFit/>
          </a:bodyPr>
          <a:lstStyle/>
          <a:p>
            <a:pPr algn="ctr">
              <a:defRPr/>
            </a:pPr>
            <a:r>
              <a:rPr lang="en-US" sz="3200" b="1" dirty="0">
                <a:latin typeface="Papyrus"/>
                <a:cs typeface="Papyrus"/>
              </a:rPr>
              <a:t>List of UNIX commands</a:t>
            </a:r>
            <a:endParaRPr lang="en-US" sz="3200" b="1" dirty="0">
              <a:latin typeface="Papyrus"/>
            </a:endParaRPr>
          </a:p>
          <a:p>
            <a:pPr algn="ctr">
              <a:defRPr/>
            </a:pPr>
            <a:endParaRPr lang="en-US" sz="3200" b="1" dirty="0">
              <a:latin typeface="Papyrus"/>
            </a:endParaRPr>
          </a:p>
          <a:p>
            <a:pPr algn="ctr">
              <a:defRPr/>
            </a:pPr>
            <a:r>
              <a:rPr lang="en-US" sz="2800" dirty="0">
                <a:latin typeface="Courier" pitchFamily="2" charset="0"/>
                <a:hlinkClick r:id="rId3"/>
              </a:rPr>
              <a:t>https://en.wikipedia.org/wiki/List_of_Unix_commands#External_links</a:t>
            </a:r>
            <a:endParaRPr lang="en-US" sz="2800" dirty="0">
              <a:latin typeface="Courier" pitchFamily="2" charset="0"/>
            </a:endParaRPr>
          </a:p>
          <a:p>
            <a:pPr algn="ctr">
              <a:defRPr/>
            </a:pPr>
            <a:endParaRPr lang="en-US" sz="3200" dirty="0">
              <a:latin typeface="Papyrus"/>
            </a:endParaRPr>
          </a:p>
          <a:p>
            <a:pPr algn="ctr">
              <a:defRPr/>
            </a:pPr>
            <a:r>
              <a:rPr lang="en-US" sz="3200" dirty="0">
                <a:latin typeface="Papyrus"/>
              </a:rPr>
              <a:t>There are 186 commands listed on this web page.</a:t>
            </a:r>
          </a:p>
          <a:p>
            <a:pPr algn="ctr">
              <a:defRPr/>
            </a:pPr>
            <a:r>
              <a:rPr lang="en-US" sz="3200" dirty="0">
                <a:latin typeface="Papyrus"/>
              </a:rPr>
              <a:t>I’ve used ~90 of them </a:t>
            </a:r>
          </a:p>
        </p:txBody>
      </p:sp>
    </p:spTree>
    <p:extLst>
      <p:ext uri="{BB962C8B-B14F-4D97-AF65-F5344CB8AC3E}">
        <p14:creationId xmlns:p14="http://schemas.microsoft.com/office/powerpoint/2010/main" val="284191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2630"/>
            <a:ext cx="9144000" cy="6986530"/>
          </a:xfrm>
          <a:prstGeom prst="rect">
            <a:avLst/>
          </a:prstGeom>
          <a:noFill/>
        </p:spPr>
        <p:txBody>
          <a:bodyPr wrap="square" rtlCol="0">
            <a:spAutoFit/>
          </a:bodyPr>
          <a:lstStyle/>
          <a:p>
            <a:pPr algn="ctr"/>
            <a:r>
              <a:rPr lang="en-US" sz="2800" dirty="0">
                <a:latin typeface="Papyrus"/>
                <a:cs typeface="Papyrus"/>
              </a:rPr>
              <a:t>This goes on for quite a while. Note the</a:t>
            </a:r>
          </a:p>
          <a:p>
            <a:pPr algn="ctr"/>
            <a:r>
              <a:rPr lang="en-US" sz="2800" u="sng" dirty="0">
                <a:latin typeface="Papyrus"/>
                <a:cs typeface="Papyrus"/>
              </a:rPr>
              <a:t>--More-- (9%)</a:t>
            </a:r>
            <a:r>
              <a:rPr lang="en-US" sz="2800" dirty="0">
                <a:latin typeface="Papyrus"/>
                <a:cs typeface="Papyrus"/>
              </a:rPr>
              <a:t> at the bottom – says we are 9% done</a:t>
            </a:r>
          </a:p>
          <a:p>
            <a:pPr algn="ctr"/>
            <a:r>
              <a:rPr lang="en-US" sz="2800" dirty="0">
                <a:latin typeface="Papyrus"/>
                <a:cs typeface="Papyrus"/>
              </a:rPr>
              <a:t>(oh joy on a teletype!)</a:t>
            </a:r>
          </a:p>
          <a:p>
            <a:r>
              <a:rPr lang="en-US" sz="1600" dirty="0">
                <a:latin typeface="Courier"/>
                <a:cs typeface="Courier"/>
              </a:rPr>
              <a:t>     </a:t>
            </a:r>
            <a:r>
              <a:rPr lang="en-US" sz="1600" dirty="0">
                <a:solidFill>
                  <a:srgbClr val="3366FF"/>
                </a:solidFill>
                <a:latin typeface="Courier"/>
                <a:cs typeface="Courier"/>
              </a:rPr>
              <a:t>output is sorted alphabetically by default. When no argument</a:t>
            </a:r>
          </a:p>
          <a:p>
            <a:r>
              <a:rPr lang="en-US" sz="1600" dirty="0">
                <a:solidFill>
                  <a:srgbClr val="3366FF"/>
                </a:solidFill>
                <a:latin typeface="Courier"/>
                <a:cs typeface="Courier"/>
              </a:rPr>
              <a:t>     is given, the current  directory  is  listed.  When  several</a:t>
            </a:r>
          </a:p>
          <a:p>
            <a:r>
              <a:rPr lang="en-US" sz="1600" dirty="0">
                <a:solidFill>
                  <a:srgbClr val="3366FF"/>
                </a:solidFill>
                <a:latin typeface="Courier"/>
                <a:cs typeface="Courier"/>
              </a:rPr>
              <a:t>     arguments   are   given,  the  arguments  are  first  sorted</a:t>
            </a:r>
          </a:p>
          <a:p>
            <a:r>
              <a:rPr lang="en-US" sz="1600" dirty="0">
                <a:solidFill>
                  <a:srgbClr val="3366FF"/>
                </a:solidFill>
                <a:latin typeface="Courier"/>
                <a:cs typeface="Courier"/>
              </a:rPr>
              <a:t>     appropriately, but file arguments appear before  directories</a:t>
            </a:r>
          </a:p>
          <a:p>
            <a:r>
              <a:rPr lang="en-US" sz="1600" dirty="0">
                <a:solidFill>
                  <a:srgbClr val="3366FF"/>
                </a:solidFill>
                <a:latin typeface="Courier"/>
                <a:cs typeface="Courier"/>
              </a:rPr>
              <a:t>     and their contents.</a:t>
            </a:r>
          </a:p>
          <a:p>
            <a:endParaRPr lang="en-US" sz="1600" dirty="0">
              <a:solidFill>
                <a:srgbClr val="3366FF"/>
              </a:solidFill>
              <a:latin typeface="Courier"/>
              <a:cs typeface="Courier"/>
            </a:endParaRPr>
          </a:p>
          <a:p>
            <a:r>
              <a:rPr lang="en-US" sz="1600" dirty="0">
                <a:solidFill>
                  <a:srgbClr val="3366FF"/>
                </a:solidFill>
                <a:latin typeface="Courier"/>
                <a:cs typeface="Courier"/>
              </a:rPr>
              <a:t>     There are three major listing formats.  The  default  format</a:t>
            </a:r>
          </a:p>
          <a:p>
            <a:r>
              <a:rPr lang="en-US" sz="1600" dirty="0">
                <a:solidFill>
                  <a:srgbClr val="3366FF"/>
                </a:solidFill>
                <a:latin typeface="Courier"/>
                <a:cs typeface="Courier"/>
              </a:rPr>
              <a:t>     for  output  directed  to  a  terminal  is multi-column with</a:t>
            </a:r>
          </a:p>
          <a:p>
            <a:r>
              <a:rPr lang="en-US" sz="1600" dirty="0">
                <a:solidFill>
                  <a:srgbClr val="3366FF"/>
                </a:solidFill>
                <a:latin typeface="Courier"/>
                <a:cs typeface="Courier"/>
              </a:rPr>
              <a:t>     entries sorted down the columns. The -1 option allows single</a:t>
            </a:r>
          </a:p>
          <a:p>
            <a:r>
              <a:rPr lang="en-US" sz="1600" dirty="0">
                <a:solidFill>
                  <a:srgbClr val="3366FF"/>
                </a:solidFill>
                <a:latin typeface="Courier"/>
                <a:cs typeface="Courier"/>
              </a:rPr>
              <a:t>     column  output and -</a:t>
            </a:r>
            <a:r>
              <a:rPr lang="en-US" sz="1600" dirty="0" err="1">
                <a:solidFill>
                  <a:srgbClr val="3366FF"/>
                </a:solidFill>
                <a:latin typeface="Courier"/>
                <a:cs typeface="Courier"/>
              </a:rPr>
              <a:t>m</a:t>
            </a:r>
            <a:r>
              <a:rPr lang="en-US" sz="1600" dirty="0">
                <a:solidFill>
                  <a:srgbClr val="3366FF"/>
                </a:solidFill>
                <a:latin typeface="Courier"/>
                <a:cs typeface="Courier"/>
              </a:rPr>
              <a:t> enables stream output format. In order</a:t>
            </a:r>
          </a:p>
          <a:p>
            <a:r>
              <a:rPr lang="en-US" sz="1600" dirty="0">
                <a:solidFill>
                  <a:srgbClr val="3366FF"/>
                </a:solidFill>
                <a:latin typeface="Courier"/>
                <a:cs typeface="Courier"/>
              </a:rPr>
              <a:t>     to determine output formats for the -C, -</a:t>
            </a:r>
            <a:r>
              <a:rPr lang="en-US" sz="1600" dirty="0" err="1">
                <a:solidFill>
                  <a:srgbClr val="3366FF"/>
                </a:solidFill>
                <a:latin typeface="Courier"/>
                <a:cs typeface="Courier"/>
              </a:rPr>
              <a:t>x</a:t>
            </a:r>
            <a:r>
              <a:rPr lang="en-US" sz="1600" dirty="0">
                <a:solidFill>
                  <a:srgbClr val="3366FF"/>
                </a:solidFill>
                <a:latin typeface="Courier"/>
                <a:cs typeface="Courier"/>
              </a:rPr>
              <a:t>, and -</a:t>
            </a:r>
            <a:r>
              <a:rPr lang="en-US" sz="1600" dirty="0" err="1">
                <a:solidFill>
                  <a:srgbClr val="3366FF"/>
                </a:solidFill>
                <a:latin typeface="Courier"/>
                <a:cs typeface="Courier"/>
              </a:rPr>
              <a:t>m</a:t>
            </a:r>
            <a:r>
              <a:rPr lang="en-US" sz="1600" dirty="0">
                <a:solidFill>
                  <a:srgbClr val="3366FF"/>
                </a:solidFill>
                <a:latin typeface="Courier"/>
                <a:cs typeface="Courier"/>
              </a:rPr>
              <a:t>  options,</a:t>
            </a:r>
          </a:p>
          <a:p>
            <a:r>
              <a:rPr lang="en-US" sz="1600" dirty="0">
                <a:solidFill>
                  <a:srgbClr val="3366FF"/>
                </a:solidFill>
                <a:latin typeface="Courier"/>
                <a:cs typeface="Courier"/>
              </a:rPr>
              <a:t>     </a:t>
            </a:r>
            <a:r>
              <a:rPr lang="en-US" sz="1600" dirty="0" err="1">
                <a:solidFill>
                  <a:srgbClr val="3366FF"/>
                </a:solidFill>
                <a:latin typeface="Courier"/>
                <a:cs typeface="Courier"/>
              </a:rPr>
              <a:t>ls</a:t>
            </a:r>
            <a:r>
              <a:rPr lang="en-US" sz="1600" dirty="0">
                <a:solidFill>
                  <a:srgbClr val="3366FF"/>
                </a:solidFill>
                <a:latin typeface="Courier"/>
                <a:cs typeface="Courier"/>
              </a:rPr>
              <a:t>  uses  an environment variable, COLUMNS, to determine the</a:t>
            </a:r>
          </a:p>
          <a:p>
            <a:r>
              <a:rPr lang="en-US" sz="1600" dirty="0">
                <a:solidFill>
                  <a:srgbClr val="3366FF"/>
                </a:solidFill>
                <a:latin typeface="Courier"/>
                <a:cs typeface="Courier"/>
              </a:rPr>
              <a:t>     number of character positions available on one output  line.</a:t>
            </a:r>
          </a:p>
          <a:p>
            <a:r>
              <a:rPr lang="en-US" sz="1600" dirty="0">
                <a:solidFill>
                  <a:srgbClr val="3366FF"/>
                </a:solidFill>
                <a:latin typeface="Courier"/>
                <a:cs typeface="Courier"/>
              </a:rPr>
              <a:t>     If  this  variable  is  not set, the terminfo(4) database is</a:t>
            </a:r>
          </a:p>
          <a:p>
            <a:r>
              <a:rPr lang="en-US" sz="1600" dirty="0">
                <a:solidFill>
                  <a:srgbClr val="3366FF"/>
                </a:solidFill>
                <a:latin typeface="Courier"/>
                <a:cs typeface="Courier"/>
              </a:rPr>
              <a:t>     used to determine  the  number  of  columns,  based  on  the</a:t>
            </a:r>
          </a:p>
          <a:p>
            <a:r>
              <a:rPr lang="en-US" sz="1600" dirty="0">
                <a:solidFill>
                  <a:srgbClr val="3366FF"/>
                </a:solidFill>
                <a:latin typeface="Courier"/>
                <a:cs typeface="Courier"/>
              </a:rPr>
              <a:t>     environment  variable,  TERM.  If this information cannot be</a:t>
            </a:r>
          </a:p>
          <a:p>
            <a:r>
              <a:rPr lang="en-US" sz="1600" dirty="0">
                <a:solidFill>
                  <a:srgbClr val="3366FF"/>
                </a:solidFill>
                <a:latin typeface="Courier"/>
                <a:cs typeface="Courier"/>
              </a:rPr>
              <a:t>     obtained, 80 columns are assumed.</a:t>
            </a:r>
          </a:p>
          <a:p>
            <a:endParaRPr lang="en-US" sz="1600" dirty="0">
              <a:solidFill>
                <a:srgbClr val="3366FF"/>
              </a:solidFill>
              <a:latin typeface="Courier"/>
              <a:cs typeface="Courier"/>
            </a:endParaRPr>
          </a:p>
          <a:p>
            <a:r>
              <a:rPr lang="en-US" sz="1600" dirty="0">
                <a:solidFill>
                  <a:srgbClr val="3366FF"/>
                </a:solidFill>
                <a:latin typeface="Courier"/>
                <a:cs typeface="Courier"/>
              </a:rPr>
              <a:t>     The mode printed under the -</a:t>
            </a:r>
            <a:r>
              <a:rPr lang="en-US" sz="1600" dirty="0" err="1">
                <a:solidFill>
                  <a:srgbClr val="3366FF"/>
                </a:solidFill>
                <a:latin typeface="Courier"/>
                <a:cs typeface="Courier"/>
              </a:rPr>
              <a:t>l</a:t>
            </a:r>
            <a:r>
              <a:rPr lang="en-US" sz="1600" dirty="0">
                <a:solidFill>
                  <a:srgbClr val="3366FF"/>
                </a:solidFill>
                <a:latin typeface="Courier"/>
                <a:cs typeface="Courier"/>
              </a:rPr>
              <a:t> option consists of ten </a:t>
            </a:r>
            <a:r>
              <a:rPr lang="en-US" sz="1600" dirty="0" err="1">
                <a:solidFill>
                  <a:srgbClr val="3366FF"/>
                </a:solidFill>
                <a:latin typeface="Courier"/>
                <a:cs typeface="Courier"/>
              </a:rPr>
              <a:t>charac</a:t>
            </a:r>
            <a:r>
              <a:rPr lang="en-US" sz="1600" dirty="0">
                <a:solidFill>
                  <a:srgbClr val="3366FF"/>
                </a:solidFill>
                <a:latin typeface="Courier"/>
                <a:cs typeface="Courier"/>
              </a:rPr>
              <a:t>-</a:t>
            </a:r>
          </a:p>
          <a:p>
            <a:r>
              <a:rPr lang="en-US" sz="1600" dirty="0">
                <a:solidFill>
                  <a:srgbClr val="3366FF"/>
                </a:solidFill>
                <a:latin typeface="Courier"/>
                <a:cs typeface="Courier"/>
              </a:rPr>
              <a:t>     </a:t>
            </a:r>
            <a:r>
              <a:rPr lang="en-US" sz="1600" dirty="0" err="1">
                <a:solidFill>
                  <a:srgbClr val="3366FF"/>
                </a:solidFill>
                <a:latin typeface="Courier"/>
                <a:cs typeface="Courier"/>
              </a:rPr>
              <a:t>ters</a:t>
            </a:r>
            <a:r>
              <a:rPr lang="en-US" sz="1600" dirty="0">
                <a:solidFill>
                  <a:srgbClr val="3366FF"/>
                </a:solidFill>
                <a:latin typeface="Courier"/>
                <a:cs typeface="Courier"/>
              </a:rPr>
              <a:t>. The first character may be one of the following:</a:t>
            </a:r>
          </a:p>
          <a:p>
            <a:endParaRPr lang="en-US" sz="1600" dirty="0">
              <a:solidFill>
                <a:srgbClr val="3366FF"/>
              </a:solidFill>
              <a:latin typeface="Courier"/>
              <a:cs typeface="Courier"/>
            </a:endParaRPr>
          </a:p>
          <a:p>
            <a:r>
              <a:rPr lang="en-US" sz="1600" dirty="0">
                <a:solidFill>
                  <a:srgbClr val="3366FF"/>
                </a:solidFill>
                <a:latin typeface="Courier"/>
                <a:cs typeface="Courier"/>
              </a:rPr>
              <a:t>--More--(9%)</a:t>
            </a:r>
          </a:p>
        </p:txBody>
      </p:sp>
    </p:spTree>
    <p:extLst>
      <p:ext uri="{BB962C8B-B14F-4D97-AF65-F5344CB8AC3E}">
        <p14:creationId xmlns:p14="http://schemas.microsoft.com/office/powerpoint/2010/main" val="372357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381000" y="0"/>
            <a:ext cx="8763000" cy="6848031"/>
          </a:xfrm>
          <a:prstGeom prst="rect">
            <a:avLst/>
          </a:prstGeom>
          <a:noFill/>
        </p:spPr>
        <p:txBody>
          <a:bodyPr wrap="square" rtlCol="0">
            <a:spAutoFit/>
          </a:bodyPr>
          <a:lstStyle/>
          <a:p>
            <a:pPr algn="ctr"/>
            <a:r>
              <a:rPr lang="en-US" sz="3200" dirty="0">
                <a:latin typeface="Papyrus"/>
                <a:cs typeface="Papyrus"/>
              </a:rPr>
              <a:t>continuing</a:t>
            </a:r>
          </a:p>
          <a:p>
            <a:r>
              <a:rPr lang="en-US" sz="1100" dirty="0">
                <a:latin typeface="Courier"/>
                <a:cs typeface="Courier"/>
              </a:rPr>
              <a:t>     </a:t>
            </a:r>
            <a:r>
              <a:rPr lang="en-US" sz="1100" dirty="0">
                <a:solidFill>
                  <a:srgbClr val="3366FF"/>
                </a:solidFill>
                <a:latin typeface="Courier"/>
                <a:cs typeface="Courier"/>
              </a:rPr>
              <a:t>d     The entry is a directory.</a:t>
            </a:r>
          </a:p>
          <a:p>
            <a:endParaRPr lang="en-US" sz="1100" dirty="0">
              <a:solidFill>
                <a:srgbClr val="3366FF"/>
              </a:solidFill>
              <a:latin typeface="Courier"/>
              <a:cs typeface="Courier"/>
            </a:endParaRPr>
          </a:p>
          <a:p>
            <a:r>
              <a:rPr lang="en-US" sz="1100" dirty="0">
                <a:solidFill>
                  <a:srgbClr val="3366FF"/>
                </a:solidFill>
                <a:latin typeface="Courier"/>
                <a:cs typeface="Courier"/>
              </a:rPr>
              <a:t>     D     The entry is a door.</a:t>
            </a:r>
          </a:p>
          <a:p>
            <a:endParaRPr lang="en-US" sz="1100" dirty="0">
              <a:solidFill>
                <a:srgbClr val="3366FF"/>
              </a:solidFill>
              <a:latin typeface="Courier"/>
              <a:cs typeface="Courier"/>
            </a:endParaRPr>
          </a:p>
          <a:p>
            <a:r>
              <a:rPr lang="en-US" sz="1100" dirty="0">
                <a:solidFill>
                  <a:srgbClr val="3366FF"/>
                </a:solidFill>
                <a:latin typeface="Courier"/>
                <a:cs typeface="Courier"/>
              </a:rPr>
              <a:t>     l     The entry is a symbolic link.</a:t>
            </a:r>
          </a:p>
          <a:p>
            <a:endParaRPr lang="en-US" sz="1100" dirty="0">
              <a:solidFill>
                <a:srgbClr val="3366FF"/>
              </a:solidFill>
              <a:latin typeface="Courier"/>
              <a:cs typeface="Courier"/>
            </a:endParaRPr>
          </a:p>
          <a:p>
            <a:r>
              <a:rPr lang="en-US" sz="1100" dirty="0">
                <a:solidFill>
                  <a:srgbClr val="3366FF"/>
                </a:solidFill>
                <a:latin typeface="Courier"/>
                <a:cs typeface="Courier"/>
              </a:rPr>
              <a:t>     b     The entry is a block special file.</a:t>
            </a:r>
          </a:p>
          <a:p>
            <a:endParaRPr lang="en-US" sz="1100" dirty="0">
              <a:solidFill>
                <a:srgbClr val="3366FF"/>
              </a:solidFill>
              <a:latin typeface="Courier"/>
              <a:cs typeface="Courier"/>
            </a:endParaRPr>
          </a:p>
          <a:p>
            <a:r>
              <a:rPr lang="en-US" sz="1100" dirty="0">
                <a:solidFill>
                  <a:srgbClr val="3366FF"/>
                </a:solidFill>
                <a:latin typeface="Courier"/>
                <a:cs typeface="Courier"/>
              </a:rPr>
              <a:t>     c     The entry is a character special file.</a:t>
            </a:r>
          </a:p>
          <a:p>
            <a:endParaRPr lang="en-US" sz="1100" dirty="0">
              <a:solidFill>
                <a:srgbClr val="3366FF"/>
              </a:solidFill>
              <a:latin typeface="Courier"/>
              <a:cs typeface="Courier"/>
            </a:endParaRPr>
          </a:p>
          <a:p>
            <a:r>
              <a:rPr lang="en-US" sz="1100" dirty="0">
                <a:solidFill>
                  <a:srgbClr val="3366FF"/>
                </a:solidFill>
                <a:latin typeface="Courier"/>
                <a:cs typeface="Courier"/>
              </a:rPr>
              <a:t>     p     The entry is a FIFO (or "named pipe") special file.</a:t>
            </a:r>
          </a:p>
          <a:p>
            <a:endParaRPr lang="en-US" sz="1100" dirty="0">
              <a:solidFill>
                <a:srgbClr val="3366FF"/>
              </a:solidFill>
              <a:latin typeface="Courier"/>
              <a:cs typeface="Courier"/>
            </a:endParaRPr>
          </a:p>
          <a:p>
            <a:r>
              <a:rPr lang="en-US" sz="1100" dirty="0">
                <a:solidFill>
                  <a:srgbClr val="3366FF"/>
                </a:solidFill>
                <a:latin typeface="Courier"/>
                <a:cs typeface="Courier"/>
              </a:rPr>
              <a:t>     s     The entry is an AF_UNIX address family socket.</a:t>
            </a:r>
          </a:p>
          <a:p>
            <a:endParaRPr lang="en-US" sz="1100" dirty="0">
              <a:solidFill>
                <a:srgbClr val="3366FF"/>
              </a:solidFill>
              <a:latin typeface="Courier"/>
              <a:cs typeface="Courier"/>
            </a:endParaRPr>
          </a:p>
          <a:p>
            <a:r>
              <a:rPr lang="en-US" sz="1100" dirty="0">
                <a:solidFill>
                  <a:srgbClr val="3366FF"/>
                </a:solidFill>
                <a:latin typeface="Courier"/>
                <a:cs typeface="Courier"/>
              </a:rPr>
              <a:t>     -     The entry is an ordinary file.</a:t>
            </a:r>
          </a:p>
          <a:p>
            <a:endParaRPr lang="en-US" sz="1100" dirty="0">
              <a:solidFill>
                <a:srgbClr val="3366FF"/>
              </a:solidFill>
              <a:latin typeface="Courier"/>
              <a:cs typeface="Courier"/>
            </a:endParaRPr>
          </a:p>
          <a:p>
            <a:r>
              <a:rPr lang="en-US" sz="1100" dirty="0">
                <a:solidFill>
                  <a:srgbClr val="3366FF"/>
                </a:solidFill>
                <a:latin typeface="Courier"/>
                <a:cs typeface="Courier"/>
              </a:rPr>
              <a:t>     The next 9 characters are interpreted as three sets of three</a:t>
            </a:r>
          </a:p>
          <a:p>
            <a:r>
              <a:rPr lang="en-US" sz="1100" dirty="0">
                <a:solidFill>
                  <a:srgbClr val="3366FF"/>
                </a:solidFill>
                <a:latin typeface="Courier"/>
                <a:cs typeface="Courier"/>
              </a:rPr>
              <a:t>     bits  each. The first set refers to the owner's permissions;</a:t>
            </a:r>
          </a:p>
          <a:p>
            <a:r>
              <a:rPr lang="en-US" sz="1100" dirty="0">
                <a:solidFill>
                  <a:srgbClr val="3366FF"/>
                </a:solidFill>
                <a:latin typeface="Courier"/>
                <a:cs typeface="Courier"/>
              </a:rPr>
              <a:t>     the next to permissions of others in the user-group  of  the</a:t>
            </a:r>
          </a:p>
          <a:p>
            <a:endParaRPr lang="en-US" sz="1100" dirty="0">
              <a:solidFill>
                <a:srgbClr val="3366FF"/>
              </a:solidFill>
              <a:latin typeface="Courier"/>
              <a:cs typeface="Courier"/>
            </a:endParaRPr>
          </a:p>
          <a:p>
            <a:r>
              <a:rPr lang="en-US" sz="1100" dirty="0">
                <a:solidFill>
                  <a:srgbClr val="3366FF"/>
                </a:solidFill>
                <a:latin typeface="Courier"/>
                <a:cs typeface="Courier"/>
              </a:rPr>
              <a:t>SunOS 5.9           Last change: 19 Nov 2001                    1</a:t>
            </a:r>
          </a:p>
          <a:p>
            <a:endParaRPr lang="en-US" sz="1100" dirty="0">
              <a:solidFill>
                <a:srgbClr val="3366FF"/>
              </a:solidFill>
              <a:latin typeface="Courier"/>
              <a:cs typeface="Courier"/>
            </a:endParaRPr>
          </a:p>
          <a:p>
            <a:r>
              <a:rPr lang="en-US" sz="1100" dirty="0">
                <a:solidFill>
                  <a:srgbClr val="3366FF"/>
                </a:solidFill>
                <a:latin typeface="Courier"/>
                <a:cs typeface="Courier"/>
              </a:rPr>
              <a:t>User Commands                                               ls(1)</a:t>
            </a:r>
          </a:p>
          <a:p>
            <a:endParaRPr lang="en-US" sz="1100" dirty="0">
              <a:solidFill>
                <a:srgbClr val="3366FF"/>
              </a:solidFill>
              <a:latin typeface="Courier"/>
              <a:cs typeface="Courier"/>
            </a:endParaRPr>
          </a:p>
          <a:p>
            <a:r>
              <a:rPr lang="en-US" sz="1100" dirty="0">
                <a:solidFill>
                  <a:srgbClr val="3366FF"/>
                </a:solidFill>
                <a:latin typeface="Courier"/>
                <a:cs typeface="Courier"/>
              </a:rPr>
              <a:t>     file; and the last to all others. Within each set, the three</a:t>
            </a:r>
          </a:p>
          <a:p>
            <a:r>
              <a:rPr lang="en-US" sz="1100" dirty="0">
                <a:solidFill>
                  <a:srgbClr val="3366FF"/>
                </a:solidFill>
                <a:latin typeface="Courier"/>
                <a:cs typeface="Courier"/>
              </a:rPr>
              <a:t>     characters indicate permission to read,  to  write,  and  to</a:t>
            </a:r>
          </a:p>
          <a:p>
            <a:r>
              <a:rPr lang="en-US" sz="1100" dirty="0">
                <a:solidFill>
                  <a:srgbClr val="3366FF"/>
                </a:solidFill>
                <a:latin typeface="Courier"/>
                <a:cs typeface="Courier"/>
              </a:rPr>
              <a:t>     execute  the  file  as a program, respectively. For a </a:t>
            </a:r>
            <a:r>
              <a:rPr lang="en-US" sz="1100" dirty="0" err="1">
                <a:solidFill>
                  <a:srgbClr val="3366FF"/>
                </a:solidFill>
                <a:latin typeface="Courier"/>
                <a:cs typeface="Courier"/>
              </a:rPr>
              <a:t>direc</a:t>
            </a:r>
            <a:r>
              <a:rPr lang="en-US" sz="1100" dirty="0">
                <a:solidFill>
                  <a:srgbClr val="3366FF"/>
                </a:solidFill>
                <a:latin typeface="Courier"/>
                <a:cs typeface="Courier"/>
              </a:rPr>
              <a:t>-</a:t>
            </a:r>
          </a:p>
          <a:p>
            <a:r>
              <a:rPr lang="en-US" sz="1100" dirty="0">
                <a:solidFill>
                  <a:srgbClr val="3366FF"/>
                </a:solidFill>
                <a:latin typeface="Courier"/>
                <a:cs typeface="Courier"/>
              </a:rPr>
              <a:t>     </a:t>
            </a:r>
            <a:r>
              <a:rPr lang="en-US" sz="1100" dirty="0" err="1">
                <a:solidFill>
                  <a:srgbClr val="3366FF"/>
                </a:solidFill>
                <a:latin typeface="Courier"/>
                <a:cs typeface="Courier"/>
              </a:rPr>
              <a:t>tory</a:t>
            </a:r>
            <a:r>
              <a:rPr lang="en-US" sz="1100" dirty="0">
                <a:solidFill>
                  <a:srgbClr val="3366FF"/>
                </a:solidFill>
                <a:latin typeface="Courier"/>
                <a:cs typeface="Courier"/>
              </a:rPr>
              <a:t>, ``execute'' permission is interpreted to mean  </a:t>
            </a:r>
            <a:r>
              <a:rPr lang="en-US" sz="1100" dirty="0" err="1">
                <a:solidFill>
                  <a:srgbClr val="3366FF"/>
                </a:solidFill>
                <a:latin typeface="Courier"/>
                <a:cs typeface="Courier"/>
              </a:rPr>
              <a:t>permis</a:t>
            </a:r>
            <a:r>
              <a:rPr lang="en-US" sz="1100" dirty="0">
                <a:solidFill>
                  <a:srgbClr val="3366FF"/>
                </a:solidFill>
                <a:latin typeface="Courier"/>
                <a:cs typeface="Courier"/>
              </a:rPr>
              <a:t>-</a:t>
            </a:r>
          </a:p>
          <a:p>
            <a:r>
              <a:rPr lang="en-US" sz="1100" dirty="0">
                <a:solidFill>
                  <a:srgbClr val="3366FF"/>
                </a:solidFill>
                <a:latin typeface="Courier"/>
                <a:cs typeface="Courier"/>
              </a:rPr>
              <a:t>     </a:t>
            </a:r>
            <a:r>
              <a:rPr lang="en-US" sz="1100" dirty="0" err="1">
                <a:solidFill>
                  <a:srgbClr val="3366FF"/>
                </a:solidFill>
                <a:latin typeface="Courier"/>
                <a:cs typeface="Courier"/>
              </a:rPr>
              <a:t>sion</a:t>
            </a:r>
            <a:r>
              <a:rPr lang="en-US" sz="1100" dirty="0">
                <a:solidFill>
                  <a:srgbClr val="3366FF"/>
                </a:solidFill>
                <a:latin typeface="Courier"/>
                <a:cs typeface="Courier"/>
              </a:rPr>
              <a:t> to search the directory for a specified file. The char-</a:t>
            </a:r>
          </a:p>
          <a:p>
            <a:r>
              <a:rPr lang="en-US" sz="1100" dirty="0">
                <a:solidFill>
                  <a:srgbClr val="3366FF"/>
                </a:solidFill>
                <a:latin typeface="Courier"/>
                <a:cs typeface="Courier"/>
              </a:rPr>
              <a:t>     </a:t>
            </a:r>
            <a:r>
              <a:rPr lang="en-US" sz="1100" dirty="0" err="1">
                <a:solidFill>
                  <a:srgbClr val="3366FF"/>
                </a:solidFill>
                <a:latin typeface="Courier"/>
                <a:cs typeface="Courier"/>
              </a:rPr>
              <a:t>acter</a:t>
            </a:r>
            <a:r>
              <a:rPr lang="en-US" sz="1100" dirty="0">
                <a:solidFill>
                  <a:srgbClr val="3366FF"/>
                </a:solidFill>
                <a:latin typeface="Courier"/>
                <a:cs typeface="Courier"/>
              </a:rPr>
              <a:t> after permissions is ACL indication. A  plus  sign  is</a:t>
            </a:r>
          </a:p>
          <a:p>
            <a:r>
              <a:rPr lang="en-US" sz="1100" dirty="0">
                <a:solidFill>
                  <a:srgbClr val="3366FF"/>
                </a:solidFill>
                <a:latin typeface="Courier"/>
                <a:cs typeface="Courier"/>
              </a:rPr>
              <a:t>     displayed if there is an ACL associated with the file. </a:t>
            </a:r>
            <a:r>
              <a:rPr lang="en-US" sz="1100" dirty="0" err="1">
                <a:solidFill>
                  <a:srgbClr val="3366FF"/>
                </a:solidFill>
                <a:latin typeface="Courier"/>
                <a:cs typeface="Courier"/>
              </a:rPr>
              <a:t>Noth</a:t>
            </a:r>
            <a:r>
              <a:rPr lang="en-US" sz="1100" dirty="0">
                <a:solidFill>
                  <a:srgbClr val="3366FF"/>
                </a:solidFill>
                <a:latin typeface="Courier"/>
                <a:cs typeface="Courier"/>
              </a:rPr>
              <a:t>-</a:t>
            </a:r>
          </a:p>
          <a:p>
            <a:r>
              <a:rPr lang="en-US" sz="1100" dirty="0">
                <a:solidFill>
                  <a:srgbClr val="3366FF"/>
                </a:solidFill>
                <a:latin typeface="Courier"/>
                <a:cs typeface="Courier"/>
              </a:rPr>
              <a:t>     </a:t>
            </a:r>
            <a:r>
              <a:rPr lang="en-US" sz="1100" dirty="0" err="1">
                <a:solidFill>
                  <a:srgbClr val="3366FF"/>
                </a:solidFill>
                <a:latin typeface="Courier"/>
                <a:cs typeface="Courier"/>
              </a:rPr>
              <a:t>ing</a:t>
            </a:r>
            <a:r>
              <a:rPr lang="en-US" sz="1100" dirty="0">
                <a:solidFill>
                  <a:srgbClr val="3366FF"/>
                </a:solidFill>
                <a:latin typeface="Courier"/>
                <a:cs typeface="Courier"/>
              </a:rPr>
              <a:t> is displayed if there are just permissions.</a:t>
            </a:r>
          </a:p>
          <a:p>
            <a:endParaRPr lang="en-US" sz="1100" dirty="0">
              <a:solidFill>
                <a:srgbClr val="3366FF"/>
              </a:solidFill>
              <a:latin typeface="Courier"/>
              <a:cs typeface="Courier"/>
            </a:endParaRPr>
          </a:p>
          <a:p>
            <a:r>
              <a:rPr lang="en-US" sz="1100" dirty="0">
                <a:solidFill>
                  <a:srgbClr val="3366FF"/>
                </a:solidFill>
                <a:latin typeface="Courier"/>
                <a:cs typeface="Courier"/>
              </a:rPr>
              <a:t>     </a:t>
            </a:r>
            <a:r>
              <a:rPr lang="en-US" sz="1100" dirty="0" err="1">
                <a:solidFill>
                  <a:srgbClr val="3366FF"/>
                </a:solidFill>
                <a:latin typeface="Courier"/>
                <a:cs typeface="Courier"/>
              </a:rPr>
              <a:t>ls</a:t>
            </a:r>
            <a:r>
              <a:rPr lang="en-US" sz="1100" dirty="0">
                <a:solidFill>
                  <a:srgbClr val="3366FF"/>
                </a:solidFill>
                <a:latin typeface="Courier"/>
                <a:cs typeface="Courier"/>
              </a:rPr>
              <a:t> -l (the long list) prints its output as follows  for  the</a:t>
            </a:r>
          </a:p>
          <a:p>
            <a:r>
              <a:rPr lang="en-US" sz="1100" dirty="0">
                <a:solidFill>
                  <a:srgbClr val="3366FF"/>
                </a:solidFill>
                <a:latin typeface="Courier"/>
                <a:cs typeface="Courier"/>
              </a:rPr>
              <a:t>     POSIX locale:</a:t>
            </a:r>
          </a:p>
          <a:p>
            <a:endParaRPr lang="en-US" sz="1100" dirty="0">
              <a:solidFill>
                <a:srgbClr val="3366FF"/>
              </a:solidFill>
              <a:latin typeface="Courier"/>
              <a:cs typeface="Courier"/>
            </a:endParaRPr>
          </a:p>
          <a:p>
            <a:r>
              <a:rPr lang="en-US" sz="1100" dirty="0">
                <a:solidFill>
                  <a:srgbClr val="3366FF"/>
                </a:solidFill>
                <a:latin typeface="Courier"/>
                <a:cs typeface="Courier"/>
              </a:rPr>
              <a:t>--More--(16%)</a:t>
            </a:r>
          </a:p>
        </p:txBody>
      </p:sp>
    </p:spTree>
    <p:extLst>
      <p:ext uri="{BB962C8B-B14F-4D97-AF65-F5344CB8AC3E}">
        <p14:creationId xmlns:p14="http://schemas.microsoft.com/office/powerpoint/2010/main" val="3000461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268105"/>
            <a:ext cx="9144000" cy="3708708"/>
          </a:xfrm>
          <a:prstGeom prst="rect">
            <a:avLst/>
          </a:prstGeom>
          <a:noFill/>
        </p:spPr>
        <p:txBody>
          <a:bodyPr wrap="square" rtlCol="0">
            <a:spAutoFit/>
          </a:bodyPr>
          <a:lstStyle/>
          <a:p>
            <a:pPr algn="ctr"/>
            <a:r>
              <a:rPr lang="en-US" sz="3200" dirty="0">
                <a:latin typeface="Papyrus"/>
                <a:cs typeface="Papyrus"/>
              </a:rPr>
              <a:t>This goes on for many pages.</a:t>
            </a:r>
          </a:p>
          <a:p>
            <a:pPr algn="ctr"/>
            <a:endParaRPr lang="en-US" sz="3200" dirty="0">
              <a:latin typeface="Papyrus"/>
              <a:cs typeface="Papyrus"/>
            </a:endParaRPr>
          </a:p>
          <a:p>
            <a:pPr algn="ctr"/>
            <a:endParaRPr lang="en-US" sz="3200" dirty="0">
              <a:latin typeface="Papyrus"/>
              <a:cs typeface="Papyrus"/>
            </a:endParaRPr>
          </a:p>
          <a:p>
            <a:pPr algn="ctr"/>
            <a:endParaRPr lang="en-US" sz="3200" dirty="0">
              <a:latin typeface="Papyrus"/>
              <a:cs typeface="Papyrus"/>
            </a:endParaRPr>
          </a:p>
          <a:p>
            <a:pPr algn="ctr"/>
            <a:r>
              <a:rPr lang="en-US" sz="3200" dirty="0">
                <a:latin typeface="Papyrus"/>
                <a:cs typeface="Papyrus"/>
              </a:rPr>
              <a:t>Try the manual command on a number of commands</a:t>
            </a:r>
          </a:p>
          <a:p>
            <a:pPr algn="ctr"/>
            <a:r>
              <a:rPr lang="en-US" sz="3200" dirty="0">
                <a:latin typeface="Papyrus"/>
                <a:cs typeface="Papyrus"/>
              </a:rPr>
              <a:t>(including the man command with “</a:t>
            </a:r>
            <a:r>
              <a:rPr lang="en-US" sz="3200" dirty="0">
                <a:latin typeface="Courier"/>
                <a:cs typeface="Courier"/>
              </a:rPr>
              <a:t>man man</a:t>
            </a:r>
            <a:r>
              <a:rPr lang="en-US" sz="3200" dirty="0">
                <a:latin typeface="Papyrus"/>
                <a:cs typeface="Papyrus"/>
              </a:rPr>
              <a:t>”).</a:t>
            </a:r>
          </a:p>
          <a:p>
            <a:endParaRPr lang="en-US" sz="1100" dirty="0">
              <a:latin typeface="Courier"/>
              <a:cs typeface="Courier"/>
            </a:endParaRPr>
          </a:p>
        </p:txBody>
      </p:sp>
    </p:spTree>
    <p:extLst>
      <p:ext uri="{BB962C8B-B14F-4D97-AF65-F5344CB8AC3E}">
        <p14:creationId xmlns:p14="http://schemas.microsoft.com/office/powerpoint/2010/main" val="2903927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25052" y="112734"/>
            <a:ext cx="9144000" cy="6617196"/>
          </a:xfrm>
          <a:prstGeom prst="rect">
            <a:avLst/>
          </a:prstGeom>
          <a:noFill/>
        </p:spPr>
        <p:txBody>
          <a:bodyPr wrap="square" rtlCol="0">
            <a:spAutoFit/>
          </a:bodyPr>
          <a:lstStyle/>
          <a:p>
            <a:pPr algn="ctr"/>
            <a:r>
              <a:rPr lang="en-US" sz="3200" dirty="0">
                <a:latin typeface="Papyrus"/>
                <a:cs typeface="Papyrus"/>
              </a:rPr>
              <a:t>Other useful </a:t>
            </a:r>
            <a:r>
              <a:rPr lang="en-US" sz="3200" dirty="0">
                <a:latin typeface="Courier" pitchFamily="2" charset="0"/>
                <a:cs typeface="Papyrus"/>
              </a:rPr>
              <a:t>ls</a:t>
            </a:r>
            <a:r>
              <a:rPr lang="en-US" sz="3200" dirty="0">
                <a:latin typeface="Papyrus"/>
                <a:cs typeface="Papyrus"/>
              </a:rPr>
              <a:t> command switches.</a:t>
            </a:r>
            <a:endParaRPr lang="en-US" sz="1600" dirty="0">
              <a:latin typeface="Courier" pitchFamily="2" charset="0"/>
              <a:cs typeface="Papyrus"/>
            </a:endParaRPr>
          </a:p>
          <a:p>
            <a:r>
              <a:rPr lang="en-US" sz="3200" dirty="0">
                <a:latin typeface="Papyrus" panose="020B0602040200020303" pitchFamily="34" charset="77"/>
                <a:cs typeface="Papyrus"/>
              </a:rPr>
              <a:t>Already did </a:t>
            </a:r>
            <a:r>
              <a:rPr lang="en-US" sz="3200" dirty="0">
                <a:latin typeface="Courier" pitchFamily="2" charset="0"/>
                <a:cs typeface="Papyrus"/>
              </a:rPr>
              <a:t>–a</a:t>
            </a:r>
            <a:r>
              <a:rPr lang="en-US" sz="3200" dirty="0">
                <a:latin typeface="Papyrus" panose="020B0602040200020303" pitchFamily="34" charset="77"/>
                <a:cs typeface="Papyrus"/>
              </a:rPr>
              <a:t>, </a:t>
            </a:r>
            <a:r>
              <a:rPr lang="en-US" sz="3200" dirty="0">
                <a:latin typeface="Courier" pitchFamily="2" charset="0"/>
                <a:cs typeface="Papyrus"/>
              </a:rPr>
              <a:t>-l</a:t>
            </a:r>
            <a:r>
              <a:rPr lang="en-US" sz="3200" dirty="0">
                <a:latin typeface="Papyrus" panose="020B0602040200020303" pitchFamily="34" charset="77"/>
                <a:cs typeface="Papyrus"/>
              </a:rPr>
              <a:t>, </a:t>
            </a:r>
            <a:r>
              <a:rPr lang="en-US" sz="3200" dirty="0">
                <a:latin typeface="Courier" pitchFamily="2" charset="0"/>
                <a:cs typeface="Papyrus"/>
              </a:rPr>
              <a:t>-F</a:t>
            </a:r>
            <a:endParaRPr lang="en-US" sz="3200" dirty="0">
              <a:latin typeface="Papyrus" panose="020B0602040200020303" pitchFamily="34" charset="77"/>
              <a:cs typeface="Papyrus"/>
            </a:endParaRPr>
          </a:p>
          <a:p>
            <a:r>
              <a:rPr lang="en-US" sz="3000" dirty="0">
                <a:latin typeface="Courier" pitchFamily="2" charset="0"/>
                <a:cs typeface="Papyrus"/>
              </a:rPr>
              <a:t>-1</a:t>
            </a:r>
            <a:r>
              <a:rPr lang="en-US" sz="3000" dirty="0">
                <a:latin typeface="Papyrus" panose="020B0602040200020303" pitchFamily="34" charset="77"/>
                <a:cs typeface="Papyrus"/>
              </a:rPr>
              <a:t>	single column output (default if not terminal)</a:t>
            </a:r>
          </a:p>
          <a:p>
            <a:r>
              <a:rPr lang="en-US" sz="3000" dirty="0">
                <a:latin typeface="Courier" pitchFamily="2" charset="0"/>
                <a:cs typeface="Papyrus"/>
              </a:rPr>
              <a:t>-d</a:t>
            </a:r>
            <a:r>
              <a:rPr lang="en-US" sz="3000" dirty="0">
                <a:latin typeface="Papyrus" panose="020B0602040200020303" pitchFamily="34" charset="77"/>
                <a:cs typeface="Papyrus"/>
              </a:rPr>
              <a:t>	</a:t>
            </a:r>
            <a:r>
              <a:rPr lang="en-US" sz="3000" dirty="0">
                <a:latin typeface="Papyrus" panose="020B0602040200020303" pitchFamily="34" charset="77"/>
              </a:rPr>
              <a:t>Directories listed as plain files (not searched recursively).</a:t>
            </a:r>
          </a:p>
          <a:p>
            <a:r>
              <a:rPr lang="en-US" sz="3000" dirty="0">
                <a:latin typeface="Courier" pitchFamily="2" charset="0"/>
              </a:rPr>
              <a:t>-R</a:t>
            </a:r>
            <a:r>
              <a:rPr lang="en-US" sz="3000" dirty="0">
                <a:latin typeface="Papyrus" panose="020B0602040200020303" pitchFamily="34" charset="77"/>
              </a:rPr>
              <a:t>	Recursively list subdirectories if encountered.</a:t>
            </a:r>
          </a:p>
          <a:p>
            <a:r>
              <a:rPr lang="en-US" sz="3000" dirty="0">
                <a:latin typeface="Courier" pitchFamily="2" charset="0"/>
                <a:cs typeface="Papyrus"/>
              </a:rPr>
              <a:t>-r	</a:t>
            </a:r>
            <a:r>
              <a:rPr lang="en-US" sz="3000" dirty="0">
                <a:latin typeface="Papyrus" panose="020B0602040200020303" pitchFamily="34" charset="77"/>
              </a:rPr>
              <a:t>Reverse the order of the sort to get reverse lexicographical order.</a:t>
            </a:r>
          </a:p>
          <a:p>
            <a:r>
              <a:rPr lang="en-US" sz="3000" dirty="0">
                <a:latin typeface="Courier" pitchFamily="2" charset="0"/>
              </a:rPr>
              <a:t>-S</a:t>
            </a:r>
            <a:r>
              <a:rPr lang="en-US" sz="3000" dirty="0">
                <a:latin typeface="Papyrus" panose="020B0602040200020303" pitchFamily="34" charset="77"/>
              </a:rPr>
              <a:t>	sort files by size</a:t>
            </a:r>
          </a:p>
          <a:p>
            <a:r>
              <a:rPr lang="en-US" sz="3000" dirty="0">
                <a:latin typeface="Courier" pitchFamily="2" charset="0"/>
                <a:cs typeface="Papyrus"/>
              </a:rPr>
              <a:t>-T</a:t>
            </a:r>
            <a:r>
              <a:rPr lang="en-US" sz="3000" dirty="0">
                <a:latin typeface="Papyrus" panose="020B0602040200020303" pitchFamily="34" charset="77"/>
                <a:cs typeface="Papyrus"/>
              </a:rPr>
              <a:t>	</a:t>
            </a:r>
            <a:r>
              <a:rPr lang="en-US" sz="3000" dirty="0">
                <a:latin typeface="Papyrus" panose="020B0602040200020303" pitchFamily="34" charset="77"/>
              </a:rPr>
              <a:t>When used with the </a:t>
            </a:r>
            <a:r>
              <a:rPr lang="en-US" sz="3000" b="1" dirty="0">
                <a:latin typeface="Courier" pitchFamily="2" charset="0"/>
              </a:rPr>
              <a:t>-l</a:t>
            </a:r>
            <a:r>
              <a:rPr lang="en-US" sz="3000" dirty="0">
                <a:latin typeface="Papyrus" panose="020B0602040200020303" pitchFamily="34" charset="77"/>
              </a:rPr>
              <a:t> option, display complete time information for file</a:t>
            </a:r>
          </a:p>
          <a:p>
            <a:r>
              <a:rPr lang="en-US" sz="3000" dirty="0">
                <a:latin typeface="Papyrus" panose="020B0602040200020303" pitchFamily="34" charset="77"/>
              </a:rPr>
              <a:t>-t		</a:t>
            </a:r>
            <a:r>
              <a:rPr lang="en-US" sz="3000" dirty="0"/>
              <a:t> </a:t>
            </a:r>
            <a:r>
              <a:rPr lang="en-US" sz="3000" dirty="0">
                <a:latin typeface="Papyrus" panose="020B0602040200020303" pitchFamily="34" charset="77"/>
              </a:rPr>
              <a:t>Sort by time modified (most recently modified first) before sorting the operands by lexicographical</a:t>
            </a:r>
          </a:p>
          <a:p>
            <a:r>
              <a:rPr lang="en-US" sz="3000" dirty="0">
                <a:latin typeface="Papyrus" panose="020B0602040200020303" pitchFamily="34" charset="77"/>
              </a:rPr>
              <a:t>             order.</a:t>
            </a:r>
          </a:p>
        </p:txBody>
      </p:sp>
    </p:spTree>
    <p:extLst>
      <p:ext uri="{BB962C8B-B14F-4D97-AF65-F5344CB8AC3E}">
        <p14:creationId xmlns:p14="http://schemas.microsoft.com/office/powerpoint/2010/main" val="3596482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268105"/>
            <a:ext cx="9144000" cy="4693593"/>
          </a:xfrm>
          <a:prstGeom prst="rect">
            <a:avLst/>
          </a:prstGeom>
          <a:noFill/>
        </p:spPr>
        <p:txBody>
          <a:bodyPr wrap="square" rtlCol="0">
            <a:spAutoFit/>
          </a:bodyPr>
          <a:lstStyle/>
          <a:p>
            <a:pPr algn="ctr"/>
            <a:r>
              <a:rPr lang="en-US" sz="3200" dirty="0">
                <a:latin typeface="Papyrus"/>
                <a:cs typeface="Papyrus"/>
              </a:rPr>
              <a:t>Man pages are pretty opaque.</a:t>
            </a:r>
          </a:p>
          <a:p>
            <a:pPr algn="ctr"/>
            <a:endParaRPr lang="en-US" sz="3200" dirty="0">
              <a:latin typeface="Papyrus"/>
              <a:cs typeface="Papyrus"/>
            </a:endParaRPr>
          </a:p>
          <a:p>
            <a:pPr algn="ctr"/>
            <a:r>
              <a:rPr lang="en-US" sz="3200" dirty="0">
                <a:latin typeface="Papyrus"/>
                <a:cs typeface="Papyrus"/>
              </a:rPr>
              <a:t>They follow a fixed format giving you the name of the command and the list of switches.</a:t>
            </a:r>
          </a:p>
          <a:p>
            <a:pPr algn="ctr"/>
            <a:endParaRPr lang="en-US" sz="3200" dirty="0">
              <a:latin typeface="Papyrus"/>
              <a:cs typeface="Papyrus"/>
            </a:endParaRPr>
          </a:p>
          <a:p>
            <a:pPr algn="ctr"/>
            <a:r>
              <a:rPr lang="en-US" sz="3200" dirty="0">
                <a:latin typeface="Papyrus"/>
                <a:cs typeface="Papyrus"/>
              </a:rPr>
              <a:t>Most do not have examples</a:t>
            </a:r>
          </a:p>
          <a:p>
            <a:pPr algn="ctr"/>
            <a:r>
              <a:rPr lang="en-US" sz="3200" dirty="0">
                <a:latin typeface="Papyrus"/>
                <a:cs typeface="Papyrus"/>
              </a:rPr>
              <a:t>(like math books that don’t use figures since figures can’t truly represent the math and can give you the wrong idea).</a:t>
            </a:r>
          </a:p>
          <a:p>
            <a:endParaRPr lang="en-US" sz="1100" dirty="0">
              <a:latin typeface="Courier"/>
              <a:cs typeface="Courier"/>
            </a:endParaRPr>
          </a:p>
        </p:txBody>
      </p:sp>
    </p:spTree>
    <p:extLst>
      <p:ext uri="{BB962C8B-B14F-4D97-AF65-F5344CB8AC3E}">
        <p14:creationId xmlns:p14="http://schemas.microsoft.com/office/powerpoint/2010/main" val="3408001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486400"/>
          </a:xfrm>
        </p:spPr>
        <p:txBody>
          <a:bodyPr>
            <a:noAutofit/>
          </a:bodyPr>
          <a:lstStyle/>
          <a:p>
            <a:pPr marL="411480" algn="ctr" fontAlgn="auto">
              <a:spcAft>
                <a:spcPts val="0"/>
              </a:spcAft>
              <a:buNone/>
              <a:defRPr/>
            </a:pPr>
            <a:r>
              <a:rPr lang="en-US" sz="3200" dirty="0">
                <a:solidFill>
                  <a:srgbClr val="000000"/>
                </a:solidFill>
                <a:latin typeface="Papyrus"/>
              </a:rPr>
              <a:t>Removing files and directories</a:t>
            </a:r>
          </a:p>
          <a:p>
            <a:pPr marL="411480" algn="ctr" fontAlgn="auto">
              <a:spcAft>
                <a:spcPts val="0"/>
              </a:spcAft>
              <a:buFont typeface="Wingdings"/>
              <a:buChar char=""/>
              <a:defRPr/>
            </a:pPr>
            <a:endParaRPr lang="en-US" sz="3200" u="sng" dirty="0">
              <a:solidFill>
                <a:srgbClr val="000000"/>
              </a:solidFill>
              <a:latin typeface="Papyrus"/>
            </a:endParaRPr>
          </a:p>
          <a:p>
            <a:pPr marL="411480" algn="ctr" fontAlgn="auto">
              <a:spcAft>
                <a:spcPts val="0"/>
              </a:spcAft>
              <a:buNone/>
              <a:defRPr/>
            </a:pPr>
            <a:r>
              <a:rPr lang="en-US" sz="3200" dirty="0">
                <a:solidFill>
                  <a:srgbClr val="000000"/>
                </a:solidFill>
                <a:latin typeface="Courier"/>
                <a:cs typeface="Courier"/>
              </a:rPr>
              <a:t>rm </a:t>
            </a:r>
            <a:r>
              <a:rPr lang="en-US" sz="3200" dirty="0">
                <a:solidFill>
                  <a:schemeClr val="bg1">
                    <a:lumMod val="50000"/>
                  </a:schemeClr>
                </a:solidFill>
                <a:latin typeface="Courier"/>
                <a:cs typeface="Courier"/>
              </a:rPr>
              <a:t>filename</a:t>
            </a:r>
            <a:r>
              <a:rPr lang="en-US" sz="3200" dirty="0">
                <a:solidFill>
                  <a:srgbClr val="000000"/>
                </a:solidFill>
                <a:latin typeface="Courier"/>
                <a:cs typeface="Courier"/>
              </a:rPr>
              <a:t>&lt;CR&gt; </a:t>
            </a:r>
            <a:r>
              <a:rPr lang="en-US" sz="3200" dirty="0">
                <a:solidFill>
                  <a:srgbClr val="000000"/>
                </a:solidFill>
                <a:latin typeface="Papyrus"/>
              </a:rPr>
              <a:t>: remove files or directories</a:t>
            </a:r>
          </a:p>
          <a:p>
            <a:pPr marL="996696" lvl="2" algn="ctr" fontAlgn="auto">
              <a:spcAft>
                <a:spcPts val="0"/>
              </a:spcAft>
              <a:buFont typeface="Wingdings 2"/>
              <a:buNone/>
              <a:defRPr/>
            </a:pPr>
            <a:endParaRPr lang="en-US" sz="3200" dirty="0">
              <a:solidFill>
                <a:srgbClr val="000000"/>
              </a:solidFill>
              <a:latin typeface="Papyrus"/>
            </a:endParaRPr>
          </a:p>
          <a:p>
            <a:pPr marL="411480" algn="ctr" fontAlgn="auto">
              <a:spcAft>
                <a:spcPts val="0"/>
              </a:spcAft>
              <a:buNone/>
              <a:defRPr/>
            </a:pPr>
            <a:r>
              <a:rPr lang="en-US" sz="3200" dirty="0">
                <a:solidFill>
                  <a:srgbClr val="000000"/>
                </a:solidFill>
                <a:latin typeface="Papyrus"/>
              </a:rPr>
              <a:t>A very straightforward and potentially dangerous command. </a:t>
            </a:r>
          </a:p>
          <a:p>
            <a:pPr marL="411480" algn="ctr" fontAlgn="auto">
              <a:spcAft>
                <a:spcPts val="0"/>
              </a:spcAft>
              <a:buNone/>
              <a:defRPr/>
            </a:pPr>
            <a:r>
              <a:rPr lang="en-US" sz="3200" dirty="0">
                <a:solidFill>
                  <a:srgbClr val="000000"/>
                </a:solidFill>
                <a:latin typeface="Papyrus"/>
              </a:rPr>
              <a:t>There is no trash can on a unix machine.</a:t>
            </a:r>
          </a:p>
          <a:p>
            <a:pPr marL="411480" algn="ctr" fontAlgn="auto">
              <a:spcAft>
                <a:spcPts val="0"/>
              </a:spcAft>
              <a:buNone/>
              <a:defRPr/>
            </a:pPr>
            <a:r>
              <a:rPr lang="en-US" sz="3200" dirty="0">
                <a:solidFill>
                  <a:srgbClr val="000000"/>
                </a:solidFill>
                <a:latin typeface="Papyrus"/>
              </a:rPr>
              <a:t>Once you hit the </a:t>
            </a:r>
            <a:r>
              <a:rPr lang="en-US" sz="3200" dirty="0">
                <a:solidFill>
                  <a:srgbClr val="000000"/>
                </a:solidFill>
                <a:latin typeface="Courier"/>
                <a:cs typeface="Courier"/>
              </a:rPr>
              <a:t>&lt;CR&gt; </a:t>
            </a:r>
            <a:r>
              <a:rPr lang="en-US" sz="3200" dirty="0">
                <a:solidFill>
                  <a:srgbClr val="000000"/>
                </a:solidFill>
                <a:latin typeface="Papyrus"/>
              </a:rPr>
              <a:t>it is </a:t>
            </a:r>
            <a:r>
              <a:rPr lang="en-US" sz="3200" b="1" dirty="0">
                <a:solidFill>
                  <a:srgbClr val="000000"/>
                </a:solidFill>
                <a:latin typeface="Papyrus"/>
              </a:rPr>
              <a:t>GONE</a:t>
            </a:r>
            <a:r>
              <a:rPr lang="en-US" sz="3200" dirty="0">
                <a:solidFill>
                  <a:srgbClr val="000000"/>
                </a:solidFill>
                <a:latin typeface="Papyrus"/>
              </a:rPr>
              <a:t>.</a:t>
            </a:r>
          </a:p>
          <a:p>
            <a:pPr marL="411480" algn="ctr" fontAlgn="auto">
              <a:spcAft>
                <a:spcPts val="0"/>
              </a:spcAft>
              <a:buFont typeface="Wingdings"/>
              <a:buChar char=""/>
              <a:defRPr/>
            </a:pPr>
            <a:endParaRPr lang="en-US" sz="3200" dirty="0">
              <a:solidFill>
                <a:srgbClr val="000000"/>
              </a:solidFill>
              <a:latin typeface="Papyrus"/>
            </a:endParaRPr>
          </a:p>
          <a:p>
            <a:pPr marL="411480" algn="ctr" fontAlgn="auto">
              <a:spcAft>
                <a:spcPts val="0"/>
              </a:spcAft>
              <a:buFont typeface="Wingdings"/>
              <a:buNone/>
              <a:defRPr/>
            </a:pPr>
            <a:endParaRPr lang="en-US" sz="3200" dirty="0">
              <a:solidFill>
                <a:srgbClr val="000000"/>
              </a:solidFill>
              <a:latin typeface="Papyrus"/>
            </a:endParaRPr>
          </a:p>
          <a:p>
            <a:pPr marL="411480" algn="ctr" fontAlgn="auto">
              <a:spcAft>
                <a:spcPts val="0"/>
              </a:spcAft>
              <a:buFont typeface="Wingdings"/>
              <a:buNone/>
              <a:defRPr/>
            </a:pPr>
            <a:endParaRPr lang="en-US" sz="3200" dirty="0">
              <a:solidFill>
                <a:srgbClr val="000000"/>
              </a:solidFill>
              <a:latin typeface="Papyrus"/>
            </a:endParaRPr>
          </a:p>
        </p:txBody>
      </p:sp>
    </p:spTree>
    <p:extLst>
      <p:ext uri="{BB962C8B-B14F-4D97-AF65-F5344CB8AC3E}">
        <p14:creationId xmlns:p14="http://schemas.microsoft.com/office/powerpoint/2010/main" val="4108410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219200"/>
            <a:ext cx="9144000" cy="2231380"/>
          </a:xfrm>
          <a:prstGeom prst="rect">
            <a:avLst/>
          </a:prstGeom>
          <a:noFill/>
        </p:spPr>
        <p:txBody>
          <a:bodyPr wrap="square" rtlCol="0">
            <a:spAutoFit/>
          </a:bodyPr>
          <a:lstStyle/>
          <a:p>
            <a:pPr algn="ctr"/>
            <a:r>
              <a:rPr lang="en-US" sz="3200" dirty="0">
                <a:solidFill>
                  <a:srgbClr val="000000"/>
                </a:solidFill>
                <a:latin typeface="Papyrus"/>
                <a:cs typeface="Papyrus"/>
              </a:rPr>
              <a:t>Now for some more commands.</a:t>
            </a:r>
          </a:p>
          <a:p>
            <a:pPr algn="ctr"/>
            <a:endParaRPr lang="en-US" sz="3200" dirty="0">
              <a:solidFill>
                <a:srgbClr val="000000"/>
              </a:solidFill>
              <a:latin typeface="Papyrus"/>
              <a:cs typeface="Papyrus"/>
            </a:endParaRPr>
          </a:p>
          <a:p>
            <a:pPr algn="ctr"/>
            <a:r>
              <a:rPr lang="en-US" sz="3200" dirty="0">
                <a:solidFill>
                  <a:srgbClr val="000000"/>
                </a:solidFill>
                <a:latin typeface="Papyrus"/>
                <a:cs typeface="Papyrus"/>
              </a:rPr>
              <a:t>(from here on, will drop the </a:t>
            </a:r>
            <a:r>
              <a:rPr lang="en-US" sz="3200" dirty="0">
                <a:solidFill>
                  <a:srgbClr val="000000"/>
                </a:solidFill>
                <a:latin typeface="Courier"/>
                <a:cs typeface="Courier"/>
              </a:rPr>
              <a:t>&lt;CR&gt; </a:t>
            </a:r>
            <a:r>
              <a:rPr lang="en-US" sz="3200" dirty="0">
                <a:solidFill>
                  <a:srgbClr val="000000"/>
                </a:solidFill>
                <a:latin typeface="Papyrus"/>
                <a:cs typeface="Papyrus"/>
              </a:rPr>
              <a:t>at end).</a:t>
            </a:r>
          </a:p>
          <a:p>
            <a:pPr algn="ctr"/>
            <a:endParaRPr lang="en-US" sz="3200" dirty="0">
              <a:solidFill>
                <a:srgbClr val="000000"/>
              </a:solidFill>
              <a:latin typeface="Papyrus"/>
              <a:cs typeface="Papyrus"/>
            </a:endParaRPr>
          </a:p>
          <a:p>
            <a:endParaRPr lang="en-US" sz="1100" dirty="0">
              <a:solidFill>
                <a:srgbClr val="000000"/>
              </a:solidFill>
              <a:latin typeface="Courier"/>
              <a:cs typeface="Courier"/>
            </a:endParaRPr>
          </a:p>
        </p:txBody>
      </p:sp>
    </p:spTree>
    <p:extLst>
      <p:ext uri="{BB962C8B-B14F-4D97-AF65-F5344CB8AC3E}">
        <p14:creationId xmlns:p14="http://schemas.microsoft.com/office/powerpoint/2010/main" val="3786757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799"/>
            <a:ext cx="9144000" cy="6446729"/>
          </a:xfrm>
        </p:spPr>
        <p:txBody>
          <a:bodyPr>
            <a:noAutofit/>
          </a:bodyPr>
          <a:lstStyle/>
          <a:p>
            <a:pPr marL="411480" algn="ctr" fontAlgn="auto">
              <a:spcAft>
                <a:spcPts val="0"/>
              </a:spcAft>
              <a:buNone/>
              <a:defRPr/>
            </a:pPr>
            <a:r>
              <a:rPr lang="en-US" sz="3200" dirty="0">
                <a:solidFill>
                  <a:schemeClr val="tx1"/>
                </a:solidFill>
                <a:latin typeface="Papyrus"/>
              </a:rPr>
              <a:t>Removing files</a:t>
            </a:r>
          </a:p>
          <a:p>
            <a:pPr marL="411480" algn="ctr" fontAlgn="auto">
              <a:spcAft>
                <a:spcPts val="0"/>
              </a:spcAft>
              <a:buNone/>
              <a:defRPr/>
            </a:pPr>
            <a:r>
              <a:rPr lang="en-US" sz="3200" dirty="0" err="1">
                <a:solidFill>
                  <a:schemeClr val="tx1"/>
                </a:solidFill>
                <a:latin typeface="Courier"/>
                <a:cs typeface="Courier"/>
              </a:rPr>
              <a:t>rm</a:t>
            </a:r>
            <a:r>
              <a:rPr lang="en-US" sz="3200" dirty="0">
                <a:solidFill>
                  <a:schemeClr val="tx1"/>
                </a:solidFill>
                <a:latin typeface="Papyrus"/>
              </a:rPr>
              <a:t>: remove files or directories</a:t>
            </a:r>
          </a:p>
          <a:p>
            <a:pPr marL="411480" algn="ctr" fontAlgn="auto">
              <a:spcAft>
                <a:spcPts val="0"/>
              </a:spcAft>
              <a:buNone/>
              <a:defRPr/>
            </a:pPr>
            <a:r>
              <a:rPr lang="en-US" sz="3200" dirty="0">
                <a:solidFill>
                  <a:schemeClr val="tx1"/>
                </a:solidFill>
                <a:latin typeface="Papyrus"/>
              </a:rPr>
              <a:t>CERI accounts are set up so that </a:t>
            </a:r>
            <a:r>
              <a:rPr lang="en-US" sz="3200" dirty="0">
                <a:solidFill>
                  <a:schemeClr val="tx1"/>
                </a:solidFill>
                <a:latin typeface="Courier"/>
                <a:cs typeface="Courier"/>
              </a:rPr>
              <a:t>rm</a:t>
            </a:r>
            <a:r>
              <a:rPr lang="en-US" sz="3200" dirty="0">
                <a:solidFill>
                  <a:schemeClr val="tx1"/>
                </a:solidFill>
                <a:latin typeface="Papyrus"/>
              </a:rPr>
              <a:t> is aliased to </a:t>
            </a:r>
            <a:r>
              <a:rPr lang="en-US" sz="3200" dirty="0">
                <a:solidFill>
                  <a:schemeClr val="tx1"/>
                </a:solidFill>
                <a:latin typeface="Courier"/>
                <a:cs typeface="Courier"/>
              </a:rPr>
              <a:t>rm –</a:t>
            </a:r>
            <a:r>
              <a:rPr lang="en-US" sz="3200" dirty="0" err="1">
                <a:solidFill>
                  <a:schemeClr val="tx1"/>
                </a:solidFill>
                <a:latin typeface="Courier"/>
                <a:cs typeface="Courier"/>
              </a:rPr>
              <a:t>i</a:t>
            </a:r>
            <a:r>
              <a:rPr lang="en-US" sz="3200" dirty="0">
                <a:solidFill>
                  <a:schemeClr val="tx1"/>
                </a:solidFill>
                <a:latin typeface="Papyrus"/>
              </a:rPr>
              <a:t> (more on aliases later), which means the computer will ask you if you really want to remove the file(s) one at a time</a:t>
            </a:r>
          </a:p>
          <a:p>
            <a:pPr marL="411480" algn="ctr" fontAlgn="auto">
              <a:spcAft>
                <a:spcPts val="0"/>
              </a:spcAft>
              <a:buFont typeface="Wingdings"/>
              <a:buNone/>
              <a:defRPr/>
            </a:pPr>
            <a:endParaRPr lang="en-US" sz="3200" dirty="0">
              <a:solidFill>
                <a:schemeClr val="tx1"/>
              </a:solidFill>
              <a:latin typeface="Papyrus"/>
            </a:endParaRPr>
          </a:p>
        </p:txBody>
      </p:sp>
    </p:spTree>
    <p:extLst>
      <p:ext uri="{BB962C8B-B14F-4D97-AF65-F5344CB8AC3E}">
        <p14:creationId xmlns:p14="http://schemas.microsoft.com/office/powerpoint/2010/main" val="1896737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5111"/>
            <a:ext cx="9144000" cy="4956133"/>
          </a:xfrm>
        </p:spPr>
        <p:txBody>
          <a:bodyPr>
            <a:noAutofit/>
          </a:bodyPr>
          <a:lstStyle/>
          <a:p>
            <a:pPr marL="0" indent="0">
              <a:buNone/>
            </a:pPr>
            <a:r>
              <a:rPr lang="en-US" sz="3200" dirty="0">
                <a:latin typeface="Courier" pitchFamily="2" charset="0"/>
              </a:rPr>
              <a:t>509 $ which rm</a:t>
            </a:r>
          </a:p>
          <a:p>
            <a:pPr marL="0" indent="0">
              <a:buNone/>
            </a:pPr>
            <a:r>
              <a:rPr lang="en-US" sz="3200" dirty="0">
                <a:latin typeface="Courier" pitchFamily="2" charset="0"/>
              </a:rPr>
              <a:t>/bin/rm</a:t>
            </a:r>
          </a:p>
          <a:p>
            <a:pPr marL="0" indent="0">
              <a:buNone/>
            </a:pPr>
            <a:r>
              <a:rPr lang="en-US" sz="3200" dirty="0">
                <a:solidFill>
                  <a:schemeClr val="tx1"/>
                </a:solidFill>
                <a:latin typeface="Courier" pitchFamily="2" charset="0"/>
                <a:cs typeface="Courier"/>
              </a:rPr>
              <a:t>which rm</a:t>
            </a:r>
          </a:p>
          <a:p>
            <a:pPr marL="411480" fontAlgn="auto">
              <a:spcBef>
                <a:spcPts val="0"/>
              </a:spcBef>
              <a:spcAft>
                <a:spcPts val="0"/>
              </a:spcAft>
              <a:buNone/>
              <a:defRPr/>
            </a:pPr>
            <a:r>
              <a:rPr lang="en-US" sz="3200" dirty="0">
                <a:solidFill>
                  <a:srgbClr val="3366FF"/>
                </a:solidFill>
                <a:latin typeface="Courier" pitchFamily="2" charset="0"/>
                <a:cs typeface="Courier"/>
              </a:rPr>
              <a:t>rm:   aliased to /bin/rm –</a:t>
            </a:r>
            <a:r>
              <a:rPr lang="en-US" sz="3200" dirty="0" err="1">
                <a:solidFill>
                  <a:srgbClr val="3366FF"/>
                </a:solidFill>
                <a:latin typeface="Courier" pitchFamily="2" charset="0"/>
                <a:cs typeface="Courier"/>
              </a:rPr>
              <a:t>i</a:t>
            </a:r>
            <a:endParaRPr lang="en-US" sz="3200" dirty="0">
              <a:solidFill>
                <a:srgbClr val="3366FF"/>
              </a:solidFill>
              <a:latin typeface="Courier" pitchFamily="2" charset="0"/>
              <a:cs typeface="Courier"/>
            </a:endParaRPr>
          </a:p>
          <a:p>
            <a:pPr marL="62230" indent="0" algn="ctr" fontAlgn="auto">
              <a:spcAft>
                <a:spcPts val="0"/>
              </a:spcAft>
              <a:buNone/>
              <a:defRPr/>
            </a:pPr>
            <a:endParaRPr lang="en-US" sz="3200" dirty="0">
              <a:solidFill>
                <a:schemeClr val="tx1"/>
              </a:solidFill>
              <a:latin typeface="Papyrus"/>
            </a:endParaRPr>
          </a:p>
          <a:p>
            <a:pPr marL="62230" indent="0" algn="ctr" fontAlgn="auto">
              <a:spcAft>
                <a:spcPts val="0"/>
              </a:spcAft>
              <a:buNone/>
              <a:defRPr/>
            </a:pPr>
            <a:r>
              <a:rPr lang="en-US" sz="3200" dirty="0">
                <a:solidFill>
                  <a:schemeClr val="tx1"/>
                </a:solidFill>
                <a:latin typeface="Papyrus"/>
              </a:rPr>
              <a:t>another new command “</a:t>
            </a:r>
            <a:r>
              <a:rPr lang="en-US" sz="3200" dirty="0">
                <a:solidFill>
                  <a:schemeClr val="tx1"/>
                </a:solidFill>
                <a:latin typeface="Courier"/>
                <a:cs typeface="Courier"/>
              </a:rPr>
              <a:t>which</a:t>
            </a:r>
            <a:r>
              <a:rPr lang="en-US" sz="3200" dirty="0">
                <a:solidFill>
                  <a:schemeClr val="tx1"/>
                </a:solidFill>
                <a:latin typeface="Papyrus"/>
              </a:rPr>
              <a:t>” that tells you if an executable exists and where it “lives”, or  if it is an alias.</a:t>
            </a:r>
          </a:p>
        </p:txBody>
      </p:sp>
    </p:spTree>
    <p:extLst>
      <p:ext uri="{BB962C8B-B14F-4D97-AF65-F5344CB8AC3E}">
        <p14:creationId xmlns:p14="http://schemas.microsoft.com/office/powerpoint/2010/main" val="1761889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5638800"/>
          </a:xfrm>
        </p:spPr>
        <p:txBody>
          <a:bodyPr>
            <a:noAutofit/>
          </a:bodyPr>
          <a:lstStyle/>
          <a:p>
            <a:pPr marL="411480" algn="ctr" fontAlgn="auto">
              <a:spcAft>
                <a:spcPts val="0"/>
              </a:spcAft>
              <a:buNone/>
              <a:defRPr/>
            </a:pPr>
            <a:r>
              <a:rPr lang="en-US" sz="3200" dirty="0">
                <a:solidFill>
                  <a:schemeClr val="tx1"/>
                </a:solidFill>
                <a:latin typeface="Papyrus"/>
              </a:rPr>
              <a:t>Removing files</a:t>
            </a:r>
          </a:p>
          <a:p>
            <a:pPr marL="996696" lvl="2" algn="ctr" fontAlgn="auto">
              <a:spcAft>
                <a:spcPts val="0"/>
              </a:spcAft>
              <a:buFont typeface="Wingdings 2"/>
              <a:buNone/>
              <a:defRPr/>
            </a:pPr>
            <a:endParaRPr lang="en-US" sz="3200" dirty="0">
              <a:latin typeface="Papyrus"/>
            </a:endParaRPr>
          </a:p>
          <a:p>
            <a:pPr marL="411480" fontAlgn="auto">
              <a:spcAft>
                <a:spcPts val="0"/>
              </a:spcAft>
              <a:buNone/>
              <a:defRPr/>
            </a:pPr>
            <a:r>
              <a:rPr lang="en-US" sz="3200" dirty="0">
                <a:solidFill>
                  <a:srgbClr val="FF6600"/>
                </a:solidFill>
                <a:latin typeface="Courier"/>
                <a:cs typeface="Courier"/>
              </a:rPr>
              <a:t>%</a:t>
            </a:r>
            <a:r>
              <a:rPr lang="en-US" sz="3200" dirty="0" err="1">
                <a:solidFill>
                  <a:srgbClr val="000000"/>
                </a:solidFill>
                <a:latin typeface="Courier"/>
                <a:cs typeface="Courier"/>
              </a:rPr>
              <a:t>rm</a:t>
            </a:r>
            <a:r>
              <a:rPr lang="en-US" sz="3200" dirty="0">
                <a:solidFill>
                  <a:srgbClr val="000000"/>
                </a:solidFill>
                <a:latin typeface="Courier"/>
                <a:cs typeface="Courier"/>
              </a:rPr>
              <a:t> f1</a:t>
            </a:r>
          </a:p>
          <a:p>
            <a:pPr marL="411480" fontAlgn="auto">
              <a:spcBef>
                <a:spcPts val="0"/>
              </a:spcBef>
              <a:spcAft>
                <a:spcPts val="0"/>
              </a:spcAft>
              <a:buNone/>
              <a:defRPr/>
            </a:pPr>
            <a:r>
              <a:rPr lang="en-US" sz="3200" dirty="0">
                <a:solidFill>
                  <a:srgbClr val="3366FF"/>
                </a:solidFill>
                <a:latin typeface="Courier"/>
                <a:cs typeface="Courier"/>
              </a:rPr>
              <a:t>remove f1? </a:t>
            </a:r>
          </a:p>
          <a:p>
            <a:pPr marL="411480" fontAlgn="auto">
              <a:spcAft>
                <a:spcPts val="0"/>
              </a:spcAft>
              <a:buNone/>
              <a:defRPr/>
            </a:pPr>
            <a:endParaRPr lang="en-US" sz="3200" dirty="0">
              <a:latin typeface="Papyrus"/>
            </a:endParaRPr>
          </a:p>
          <a:p>
            <a:pPr marL="411480" algn="ctr" fontAlgn="auto">
              <a:spcAft>
                <a:spcPts val="0"/>
              </a:spcAft>
              <a:buNone/>
              <a:defRPr/>
            </a:pPr>
            <a:r>
              <a:rPr lang="en-US" sz="3200" dirty="0">
                <a:solidFill>
                  <a:srgbClr val="000000"/>
                </a:solidFill>
                <a:latin typeface="Papyrus"/>
              </a:rPr>
              <a:t>Valid answers.</a:t>
            </a:r>
          </a:p>
          <a:p>
            <a:pPr marL="411480" algn="ctr" fontAlgn="auto">
              <a:spcAft>
                <a:spcPts val="0"/>
              </a:spcAft>
              <a:buNone/>
              <a:defRPr/>
            </a:pPr>
            <a:r>
              <a:rPr lang="en-US" sz="3200" dirty="0">
                <a:solidFill>
                  <a:srgbClr val="000000"/>
                </a:solidFill>
                <a:latin typeface="Courier"/>
                <a:cs typeface="Courier"/>
              </a:rPr>
              <a:t>Yes, yes, Y, y </a:t>
            </a:r>
            <a:r>
              <a:rPr lang="en-US" sz="3200" dirty="0">
                <a:solidFill>
                  <a:srgbClr val="000000"/>
                </a:solidFill>
                <a:latin typeface="Papyrus"/>
              </a:rPr>
              <a:t>– to accept and erase.</a:t>
            </a:r>
          </a:p>
          <a:p>
            <a:pPr marL="411480" algn="ctr" fontAlgn="auto">
              <a:spcAft>
                <a:spcPts val="0"/>
              </a:spcAft>
              <a:buNone/>
              <a:defRPr/>
            </a:pPr>
            <a:r>
              <a:rPr lang="en-US" sz="3200" dirty="0">
                <a:solidFill>
                  <a:srgbClr val="000000"/>
                </a:solidFill>
                <a:latin typeface="Courier"/>
                <a:cs typeface="Courier"/>
              </a:rPr>
              <a:t>No, no, N, n </a:t>
            </a:r>
            <a:r>
              <a:rPr lang="en-US" sz="3200" dirty="0">
                <a:solidFill>
                  <a:srgbClr val="000000"/>
                </a:solidFill>
                <a:latin typeface="Papyrus"/>
              </a:rPr>
              <a:t>– to not erase.</a:t>
            </a:r>
          </a:p>
          <a:p>
            <a:pPr marL="411480" algn="ctr" fontAlgn="auto">
              <a:spcAft>
                <a:spcPts val="0"/>
              </a:spcAft>
              <a:buNone/>
              <a:defRPr/>
            </a:pPr>
            <a:r>
              <a:rPr lang="en-US" sz="3200" dirty="0">
                <a:solidFill>
                  <a:srgbClr val="000000"/>
                </a:solidFill>
                <a:latin typeface="Courier"/>
                <a:cs typeface="Courier"/>
              </a:rPr>
              <a:t>&lt;CR&gt; </a:t>
            </a:r>
            <a:r>
              <a:rPr lang="en-US" sz="3200" dirty="0">
                <a:solidFill>
                  <a:srgbClr val="000000"/>
                </a:solidFill>
                <a:latin typeface="Papyrus"/>
              </a:rPr>
              <a:t>- does not erase, default. </a:t>
            </a:r>
          </a:p>
          <a:p>
            <a:pPr marL="411480" algn="ctr" fontAlgn="auto">
              <a:spcAft>
                <a:spcPts val="0"/>
              </a:spcAft>
              <a:buFont typeface="Wingdings"/>
              <a:buNone/>
              <a:defRPr/>
            </a:pPr>
            <a:endParaRPr lang="en-US" sz="3200" dirty="0">
              <a:latin typeface="Papyrus"/>
            </a:endParaRPr>
          </a:p>
        </p:txBody>
      </p:sp>
    </p:spTree>
    <p:extLst>
      <p:ext uri="{BB962C8B-B14F-4D97-AF65-F5344CB8AC3E}">
        <p14:creationId xmlns:p14="http://schemas.microsoft.com/office/powerpoint/2010/main" val="312979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225468"/>
            <a:ext cx="9144000" cy="6986528"/>
          </a:xfrm>
          <a:prstGeom prst="rect">
            <a:avLst/>
          </a:prstGeom>
          <a:noFill/>
        </p:spPr>
        <p:txBody>
          <a:bodyPr wrap="square" rtlCol="0">
            <a:spAutoFit/>
          </a:bodyPr>
          <a:lstStyle/>
          <a:p>
            <a:pPr algn="ctr"/>
            <a:r>
              <a:rPr lang="en-US" sz="3200" dirty="0">
                <a:latin typeface="Papyrus"/>
              </a:rPr>
              <a:t>Last time we saw two commands</a:t>
            </a:r>
          </a:p>
          <a:p>
            <a:pPr algn="ctr"/>
            <a:endParaRPr lang="en-US" sz="3200" dirty="0">
              <a:latin typeface="Papyrus"/>
            </a:endParaRPr>
          </a:p>
          <a:p>
            <a:pPr algn="ctr"/>
            <a:r>
              <a:rPr lang="en-US" sz="3200" dirty="0" err="1">
                <a:latin typeface="Courier" pitchFamily="2" charset="0"/>
              </a:rPr>
              <a:t>pwd</a:t>
            </a:r>
            <a:endParaRPr lang="en-US" sz="3200" dirty="0">
              <a:latin typeface="Courier" pitchFamily="2" charset="0"/>
            </a:endParaRPr>
          </a:p>
          <a:p>
            <a:pPr algn="ctr"/>
            <a:r>
              <a:rPr lang="en-US" sz="3200" dirty="0">
                <a:latin typeface="Courier" pitchFamily="2" charset="0"/>
              </a:rPr>
              <a:t>cd</a:t>
            </a:r>
          </a:p>
          <a:p>
            <a:pPr algn="ctr"/>
            <a:r>
              <a:rPr lang="en-US" sz="3200" dirty="0">
                <a:latin typeface="Papyrus"/>
              </a:rPr>
              <a:t>---------------------------------------</a:t>
            </a:r>
          </a:p>
          <a:p>
            <a:pPr algn="ctr"/>
            <a:r>
              <a:rPr lang="en-US" sz="3200" dirty="0">
                <a:latin typeface="Papyrus"/>
              </a:rPr>
              <a:t>Open a terminal window</a:t>
            </a:r>
          </a:p>
          <a:p>
            <a:pPr algn="ctr"/>
            <a:r>
              <a:rPr lang="en-US" sz="3200" dirty="0">
                <a:latin typeface="Papyrus"/>
              </a:rPr>
              <a:t>Find out where you are (</a:t>
            </a:r>
            <a:r>
              <a:rPr lang="en-US" sz="3200" dirty="0" err="1">
                <a:latin typeface="Courier" pitchFamily="2" charset="0"/>
              </a:rPr>
              <a:t>pwd</a:t>
            </a:r>
            <a:r>
              <a:rPr lang="en-US" sz="3200" dirty="0">
                <a:latin typeface="Papyrus"/>
              </a:rPr>
              <a:t>)</a:t>
            </a:r>
          </a:p>
          <a:p>
            <a:pPr algn="ctr"/>
            <a:endParaRPr lang="en-US" sz="3200" dirty="0">
              <a:latin typeface="Papyrus"/>
            </a:endParaRPr>
          </a:p>
          <a:p>
            <a:pPr algn="ctr"/>
            <a:r>
              <a:rPr lang="en-US" sz="3200" dirty="0">
                <a:latin typeface="Papyrus"/>
              </a:rPr>
              <a:t>Now use the “</a:t>
            </a:r>
            <a:r>
              <a:rPr lang="en-US" sz="3200" b="1" dirty="0">
                <a:latin typeface="Papyrus"/>
              </a:rPr>
              <a:t>list</a:t>
            </a:r>
            <a:r>
              <a:rPr lang="en-US" sz="3200" dirty="0">
                <a:latin typeface="Papyrus"/>
              </a:rPr>
              <a:t>” command, which is actually “</a:t>
            </a:r>
            <a:r>
              <a:rPr lang="en-US" sz="3200" dirty="0">
                <a:latin typeface="Courier"/>
                <a:cs typeface="Courier"/>
              </a:rPr>
              <a:t>ls</a:t>
            </a:r>
            <a:r>
              <a:rPr lang="en-US" sz="3200" dirty="0">
                <a:latin typeface="Papyrus"/>
              </a:rPr>
              <a:t>” to get a list of files in this directory.</a:t>
            </a:r>
          </a:p>
          <a:p>
            <a:pPr algn="ctr"/>
            <a:endParaRPr lang="en-US" sz="3200" dirty="0">
              <a:latin typeface="Papyrus"/>
            </a:endParaRPr>
          </a:p>
          <a:p>
            <a:pPr algn="ctr"/>
            <a:r>
              <a:rPr lang="en-US" sz="3200" dirty="0">
                <a:latin typeface="Papyrus"/>
              </a:rPr>
              <a:t>Compare this to the various GUI views of your home directory.</a:t>
            </a:r>
          </a:p>
          <a:p>
            <a:pPr algn="ctr"/>
            <a:endParaRPr lang="en-US" sz="3200" dirty="0">
              <a:latin typeface="Papyrus"/>
            </a:endParaRPr>
          </a:p>
        </p:txBody>
      </p:sp>
    </p:spTree>
    <p:extLst>
      <p:ext uri="{BB962C8B-B14F-4D97-AF65-F5344CB8AC3E}">
        <p14:creationId xmlns:p14="http://schemas.microsoft.com/office/powerpoint/2010/main" val="4201088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56388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Font typeface="Wingdings"/>
              <a:buChar char=""/>
              <a:defRPr/>
            </a:pPr>
            <a:endParaRPr lang="en-US" sz="3200" u="sng" dirty="0">
              <a:solidFill>
                <a:srgbClr val="000000"/>
              </a:solidFill>
              <a:latin typeface="Papyrus"/>
            </a:endParaRPr>
          </a:p>
          <a:p>
            <a:pPr marL="411480" algn="ctr" fontAlgn="auto">
              <a:spcAft>
                <a:spcPts val="0"/>
              </a:spcAft>
              <a:buNone/>
              <a:defRPr/>
            </a:pPr>
            <a:r>
              <a:rPr lang="en-US" sz="3200" dirty="0" err="1">
                <a:solidFill>
                  <a:srgbClr val="000000"/>
                </a:solidFill>
                <a:latin typeface="Courier"/>
                <a:cs typeface="Courier"/>
              </a:rPr>
              <a:t>rm</a:t>
            </a:r>
            <a:r>
              <a:rPr lang="en-US" sz="3200" dirty="0">
                <a:solidFill>
                  <a:srgbClr val="000000"/>
                </a:solidFill>
                <a:latin typeface="Papyrus"/>
              </a:rPr>
              <a:t>: remove files or directories</a:t>
            </a:r>
          </a:p>
          <a:p>
            <a:pPr marL="996696" lvl="2" algn="ctr" fontAlgn="auto">
              <a:spcAft>
                <a:spcPts val="0"/>
              </a:spcAft>
              <a:buFont typeface="Wingdings 2"/>
              <a:buNone/>
              <a:defRPr/>
            </a:pPr>
            <a:endParaRPr lang="en-US" sz="3200" dirty="0">
              <a:latin typeface="Papyrus"/>
            </a:endParaRPr>
          </a:p>
          <a:p>
            <a:pPr marL="411480" fontAlgn="auto">
              <a:spcAft>
                <a:spcPts val="0"/>
              </a:spcAft>
              <a:buNone/>
              <a:defRPr/>
            </a:pPr>
            <a:r>
              <a:rPr lang="en-US" sz="3200" dirty="0">
                <a:solidFill>
                  <a:srgbClr val="FF6600"/>
                </a:solidFill>
                <a:latin typeface="Courier"/>
                <a:cs typeface="Courier"/>
              </a:rPr>
              <a:t>%</a:t>
            </a:r>
            <a:r>
              <a:rPr lang="en-US" sz="3200" dirty="0" err="1">
                <a:solidFill>
                  <a:srgbClr val="000000"/>
                </a:solidFill>
                <a:latin typeface="Courier"/>
                <a:cs typeface="Courier"/>
              </a:rPr>
              <a:t>rm</a:t>
            </a:r>
            <a:r>
              <a:rPr lang="en-US" sz="3200" dirty="0">
                <a:solidFill>
                  <a:srgbClr val="000000"/>
                </a:solidFill>
                <a:latin typeface="Courier"/>
                <a:cs typeface="Courier"/>
              </a:rPr>
              <a:t> f1</a:t>
            </a:r>
          </a:p>
          <a:p>
            <a:pPr marL="411480" fontAlgn="auto">
              <a:spcBef>
                <a:spcPts val="0"/>
              </a:spcBef>
              <a:spcAft>
                <a:spcPts val="0"/>
              </a:spcAft>
              <a:buNone/>
              <a:defRPr/>
            </a:pPr>
            <a:r>
              <a:rPr lang="en-US" sz="3200" dirty="0">
                <a:solidFill>
                  <a:srgbClr val="3366FF"/>
                </a:solidFill>
                <a:latin typeface="Courier"/>
                <a:cs typeface="Courier"/>
              </a:rPr>
              <a:t>remove f1? </a:t>
            </a:r>
            <a:r>
              <a:rPr lang="en-US" sz="3200" dirty="0">
                <a:solidFill>
                  <a:srgbClr val="000000"/>
                </a:solidFill>
                <a:latin typeface="Courier"/>
                <a:cs typeface="Courier"/>
              </a:rPr>
              <a:t>yes&lt;CR&gt;</a:t>
            </a:r>
          </a:p>
          <a:p>
            <a:pPr marL="411480" fontAlgn="auto">
              <a:spcBef>
                <a:spcPts val="0"/>
              </a:spcBef>
              <a:spcAft>
                <a:spcPts val="0"/>
              </a:spcAft>
              <a:buNone/>
              <a:defRPr/>
            </a:pPr>
            <a:r>
              <a:rPr lang="en-US" sz="3200" dirty="0">
                <a:solidFill>
                  <a:srgbClr val="FF6600"/>
                </a:solidFill>
                <a:latin typeface="Courier"/>
                <a:cs typeface="Courier"/>
              </a:rPr>
              <a:t>%</a:t>
            </a:r>
          </a:p>
          <a:p>
            <a:pPr marL="411480" fontAlgn="auto">
              <a:spcAft>
                <a:spcPts val="0"/>
              </a:spcAft>
              <a:buNone/>
              <a:defRPr/>
            </a:pPr>
            <a:endParaRPr lang="en-US" sz="3200" dirty="0">
              <a:latin typeface="Papyrus"/>
            </a:endParaRPr>
          </a:p>
          <a:p>
            <a:pPr marL="411480" algn="ctr" fontAlgn="auto">
              <a:spcAft>
                <a:spcPts val="0"/>
              </a:spcAft>
              <a:buNone/>
              <a:defRPr/>
            </a:pPr>
            <a:r>
              <a:rPr lang="en-US" sz="3200" dirty="0">
                <a:latin typeface="Papyrus"/>
              </a:rPr>
              <a:t>and bye-bye file.</a:t>
            </a:r>
          </a:p>
          <a:p>
            <a:pPr marL="411480" algn="ctr" fontAlgn="auto">
              <a:spcAft>
                <a:spcPts val="0"/>
              </a:spcAft>
              <a:buFont typeface="Wingdings"/>
              <a:buNone/>
              <a:defRPr/>
            </a:pPr>
            <a:endParaRPr lang="en-US" sz="3200" dirty="0">
              <a:latin typeface="Papyrus"/>
            </a:endParaRPr>
          </a:p>
          <a:p>
            <a:pPr marL="411480" algn="ctr" fontAlgn="auto">
              <a:spcAft>
                <a:spcPts val="0"/>
              </a:spcAft>
              <a:buFont typeface="Wingdings"/>
              <a:buNone/>
              <a:defRPr/>
            </a:pPr>
            <a:endParaRPr lang="en-US" sz="3200" dirty="0">
              <a:latin typeface="Papyrus"/>
            </a:endParaRPr>
          </a:p>
        </p:txBody>
      </p:sp>
    </p:spTree>
    <p:extLst>
      <p:ext uri="{BB962C8B-B14F-4D97-AF65-F5344CB8AC3E}">
        <p14:creationId xmlns:p14="http://schemas.microsoft.com/office/powerpoint/2010/main" val="3999732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8674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None/>
              <a:defRPr/>
            </a:pPr>
            <a:r>
              <a:rPr lang="en-US" sz="3200" dirty="0">
                <a:solidFill>
                  <a:srgbClr val="000000"/>
                </a:solidFill>
                <a:latin typeface="Papyrus"/>
              </a:rPr>
              <a:t>Remember that Unix is lean and </a:t>
            </a:r>
            <a:r>
              <a:rPr lang="en-US" sz="3200" b="1" dirty="0">
                <a:solidFill>
                  <a:srgbClr val="000000"/>
                </a:solidFill>
                <a:latin typeface="Papyrus"/>
              </a:rPr>
              <a:t>mean</a:t>
            </a:r>
            <a:r>
              <a:rPr lang="en-US" sz="3200" dirty="0">
                <a:solidFill>
                  <a:srgbClr val="000000"/>
                </a:solidFill>
                <a:latin typeface="Papyrus"/>
              </a:rPr>
              <a:t>.</a:t>
            </a:r>
          </a:p>
          <a:p>
            <a:pPr marL="411480" algn="ctr" fontAlgn="auto">
              <a:spcAft>
                <a:spcPts val="0"/>
              </a:spcAft>
              <a:buNone/>
              <a:defRPr/>
            </a:pPr>
            <a:r>
              <a:rPr lang="en-US" sz="3200" dirty="0">
                <a:solidFill>
                  <a:srgbClr val="000000"/>
                </a:solidFill>
                <a:latin typeface="Papyrus"/>
              </a:rPr>
              <a:t>It is a multi-user system and once the disk space associated with your file is released, the system can write somebody else’s file into it immediately.</a:t>
            </a:r>
          </a:p>
          <a:p>
            <a:pPr marL="411480" algn="ctr" fontAlgn="auto">
              <a:spcAft>
                <a:spcPts val="0"/>
              </a:spcAft>
              <a:buNone/>
              <a:defRPr/>
            </a:pPr>
            <a:r>
              <a:rPr lang="en-US" sz="3200" dirty="0">
                <a:solidFill>
                  <a:srgbClr val="000000"/>
                </a:solidFill>
                <a:latin typeface="Papyrus"/>
              </a:rPr>
              <a:t>There is </a:t>
            </a:r>
            <a:r>
              <a:rPr lang="en-US" sz="3200" b="1" dirty="0">
                <a:solidFill>
                  <a:srgbClr val="000000"/>
                </a:solidFill>
                <a:latin typeface="Papyrus"/>
              </a:rPr>
              <a:t>NO RECOVERING </a:t>
            </a:r>
            <a:r>
              <a:rPr lang="en-US" sz="3200" dirty="0">
                <a:solidFill>
                  <a:srgbClr val="000000"/>
                </a:solidFill>
                <a:latin typeface="Papyrus"/>
              </a:rPr>
              <a:t>removed files.</a:t>
            </a:r>
          </a:p>
          <a:p>
            <a:pPr marL="411480" algn="ctr" fontAlgn="auto">
              <a:spcAft>
                <a:spcPts val="0"/>
              </a:spcAft>
              <a:buNone/>
              <a:defRPr/>
            </a:pPr>
            <a:r>
              <a:rPr lang="en-US" sz="3200" dirty="0">
                <a:solidFill>
                  <a:srgbClr val="000000"/>
                </a:solidFill>
                <a:latin typeface="Papyrus"/>
              </a:rPr>
              <a:t>(You have been told. Sufficient for Unix users.)</a:t>
            </a:r>
          </a:p>
          <a:p>
            <a:pPr marL="411480" algn="ctr" fontAlgn="auto">
              <a:spcAft>
                <a:spcPts val="0"/>
              </a:spcAft>
              <a:buFont typeface="Wingdings"/>
              <a:buNone/>
              <a:defRPr/>
            </a:pPr>
            <a:endParaRPr lang="en-US" sz="3200" dirty="0">
              <a:solidFill>
                <a:srgbClr val="000000"/>
              </a:solidFill>
              <a:latin typeface="Papyrus"/>
            </a:endParaRPr>
          </a:p>
        </p:txBody>
      </p:sp>
    </p:spTree>
    <p:extLst>
      <p:ext uri="{BB962C8B-B14F-4D97-AF65-F5344CB8AC3E}">
        <p14:creationId xmlns:p14="http://schemas.microsoft.com/office/powerpoint/2010/main" val="3243237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1722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None/>
              <a:defRPr/>
            </a:pPr>
            <a:endParaRPr lang="en-US" sz="3200" dirty="0">
              <a:solidFill>
                <a:srgbClr val="000000"/>
              </a:solidFill>
              <a:latin typeface="Papyrus"/>
            </a:endParaRPr>
          </a:p>
          <a:p>
            <a:pPr marL="411480" algn="ctr" fontAlgn="auto">
              <a:spcAft>
                <a:spcPts val="0"/>
              </a:spcAft>
              <a:buNone/>
              <a:defRPr/>
            </a:pPr>
            <a:r>
              <a:rPr lang="en-US" sz="3200" dirty="0">
                <a:solidFill>
                  <a:srgbClr val="000000"/>
                </a:solidFill>
                <a:latin typeface="Papyrus"/>
              </a:rPr>
              <a:t>Without the </a:t>
            </a:r>
            <a:r>
              <a:rPr lang="en-US" sz="3200" dirty="0">
                <a:solidFill>
                  <a:srgbClr val="000000"/>
                </a:solidFill>
                <a:latin typeface="Courier"/>
                <a:cs typeface="Courier"/>
              </a:rPr>
              <a:t>–</a:t>
            </a:r>
            <a:r>
              <a:rPr lang="en-US" sz="3200" dirty="0" err="1">
                <a:solidFill>
                  <a:srgbClr val="000000"/>
                </a:solidFill>
                <a:latin typeface="Courier"/>
                <a:cs typeface="Courier"/>
              </a:rPr>
              <a:t>i</a:t>
            </a:r>
            <a:r>
              <a:rPr lang="en-US" sz="3200" dirty="0">
                <a:solidFill>
                  <a:srgbClr val="000000"/>
                </a:solidFill>
                <a:latin typeface="Courier"/>
                <a:cs typeface="Courier"/>
              </a:rPr>
              <a:t> </a:t>
            </a:r>
            <a:r>
              <a:rPr lang="en-US" sz="3200" dirty="0">
                <a:solidFill>
                  <a:srgbClr val="000000"/>
                </a:solidFill>
                <a:latin typeface="Papyrus"/>
              </a:rPr>
              <a:t>option set – this is what we would get.</a:t>
            </a:r>
          </a:p>
          <a:p>
            <a:pPr marL="996696" lvl="2" algn="ctr" fontAlgn="auto">
              <a:spcAft>
                <a:spcPts val="0"/>
              </a:spcAft>
              <a:buFont typeface="Wingdings 2"/>
              <a:buNone/>
              <a:defRPr/>
            </a:pPr>
            <a:endParaRPr lang="en-US" sz="3200" dirty="0">
              <a:latin typeface="Papyrus"/>
            </a:endParaRPr>
          </a:p>
          <a:p>
            <a:pPr marL="411480" fontAlgn="auto">
              <a:spcAft>
                <a:spcPts val="0"/>
              </a:spcAft>
              <a:buNone/>
              <a:defRPr/>
            </a:pPr>
            <a:r>
              <a:rPr lang="en-US" sz="3200" dirty="0">
                <a:solidFill>
                  <a:srgbClr val="FF6600"/>
                </a:solidFill>
                <a:latin typeface="Courier"/>
                <a:cs typeface="Courier"/>
              </a:rPr>
              <a:t>%</a:t>
            </a:r>
            <a:r>
              <a:rPr lang="en-US" sz="3200" dirty="0" err="1">
                <a:solidFill>
                  <a:srgbClr val="000000"/>
                </a:solidFill>
                <a:latin typeface="Courier"/>
                <a:cs typeface="Courier"/>
              </a:rPr>
              <a:t>rm</a:t>
            </a:r>
            <a:r>
              <a:rPr lang="en-US" sz="3200" dirty="0">
                <a:solidFill>
                  <a:srgbClr val="000000"/>
                </a:solidFill>
                <a:latin typeface="Courier"/>
                <a:cs typeface="Courier"/>
              </a:rPr>
              <a:t> f1</a:t>
            </a:r>
          </a:p>
          <a:p>
            <a:pPr marL="411480" fontAlgn="auto">
              <a:spcBef>
                <a:spcPts val="0"/>
              </a:spcBef>
              <a:spcAft>
                <a:spcPts val="0"/>
              </a:spcAft>
              <a:buNone/>
              <a:defRPr/>
            </a:pPr>
            <a:r>
              <a:rPr lang="en-US" sz="3200" dirty="0">
                <a:solidFill>
                  <a:srgbClr val="FF6600"/>
                </a:solidFill>
                <a:latin typeface="Courier"/>
                <a:cs typeface="Courier"/>
              </a:rPr>
              <a:t>%</a:t>
            </a:r>
          </a:p>
          <a:p>
            <a:pPr marL="411480" algn="ctr" fontAlgn="auto">
              <a:spcAft>
                <a:spcPts val="0"/>
              </a:spcAft>
              <a:buNone/>
              <a:defRPr/>
            </a:pPr>
            <a:r>
              <a:rPr lang="en-US" sz="3200" dirty="0">
                <a:solidFill>
                  <a:srgbClr val="000000"/>
                </a:solidFill>
                <a:latin typeface="Papyrus"/>
              </a:rPr>
              <a:t>and bye-bye file.</a:t>
            </a:r>
          </a:p>
          <a:p>
            <a:pPr marL="411480" algn="ctr" fontAlgn="auto">
              <a:spcAft>
                <a:spcPts val="0"/>
              </a:spcAft>
              <a:buNone/>
              <a:defRPr/>
            </a:pPr>
            <a:r>
              <a:rPr lang="en-US" sz="3200" dirty="0">
                <a:solidFill>
                  <a:srgbClr val="000000"/>
                </a:solidFill>
                <a:latin typeface="Papyrus"/>
              </a:rPr>
              <a:t>So if you made a typo – tough.</a:t>
            </a:r>
          </a:p>
          <a:p>
            <a:pPr marL="411480" algn="ctr" fontAlgn="auto">
              <a:spcAft>
                <a:spcPts val="0"/>
              </a:spcAft>
              <a:buFont typeface="Wingdings"/>
              <a:buNone/>
              <a:defRPr/>
            </a:pPr>
            <a:endParaRPr lang="en-US" sz="3200" dirty="0">
              <a:latin typeface="Papyrus"/>
            </a:endParaRPr>
          </a:p>
        </p:txBody>
      </p:sp>
    </p:spTree>
    <p:extLst>
      <p:ext uri="{BB962C8B-B14F-4D97-AF65-F5344CB8AC3E}">
        <p14:creationId xmlns:p14="http://schemas.microsoft.com/office/powerpoint/2010/main" val="1516956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77"/>
            <a:ext cx="9144000" cy="66294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None/>
              <a:defRPr/>
            </a:pPr>
            <a:r>
              <a:rPr lang="en-US" sz="3200" dirty="0">
                <a:solidFill>
                  <a:srgbClr val="000000"/>
                </a:solidFill>
                <a:latin typeface="Papyrus"/>
              </a:rPr>
              <a:t>If the </a:t>
            </a:r>
            <a:r>
              <a:rPr lang="en-US" sz="3200" dirty="0">
                <a:solidFill>
                  <a:srgbClr val="000000"/>
                </a:solidFill>
                <a:latin typeface="Courier"/>
                <a:cs typeface="Courier"/>
              </a:rPr>
              <a:t>–</a:t>
            </a:r>
            <a:r>
              <a:rPr lang="en-US" sz="3200" dirty="0" err="1">
                <a:solidFill>
                  <a:srgbClr val="000000"/>
                </a:solidFill>
                <a:latin typeface="Courier"/>
                <a:cs typeface="Courier"/>
              </a:rPr>
              <a:t>i</a:t>
            </a:r>
            <a:r>
              <a:rPr lang="en-US" sz="3200" dirty="0">
                <a:solidFill>
                  <a:srgbClr val="000000"/>
                </a:solidFill>
                <a:latin typeface="Courier"/>
                <a:cs typeface="Courier"/>
              </a:rPr>
              <a:t> </a:t>
            </a:r>
            <a:r>
              <a:rPr lang="en-US" sz="3200" dirty="0">
                <a:solidFill>
                  <a:srgbClr val="000000"/>
                </a:solidFill>
                <a:latin typeface="Papyrus"/>
              </a:rPr>
              <a:t>option was not set – you can get it by typing </a:t>
            </a:r>
            <a:r>
              <a:rPr lang="en-US" sz="3200" dirty="0">
                <a:solidFill>
                  <a:srgbClr val="000000"/>
                </a:solidFill>
                <a:latin typeface="Courier"/>
                <a:cs typeface="Courier"/>
              </a:rPr>
              <a:t>–</a:t>
            </a:r>
            <a:r>
              <a:rPr lang="en-US" sz="3200" dirty="0" err="1">
                <a:solidFill>
                  <a:srgbClr val="000000"/>
                </a:solidFill>
                <a:latin typeface="Courier"/>
                <a:cs typeface="Courier"/>
              </a:rPr>
              <a:t>i</a:t>
            </a:r>
            <a:r>
              <a:rPr lang="en-US" sz="3200" dirty="0">
                <a:solidFill>
                  <a:srgbClr val="000000"/>
                </a:solidFill>
                <a:latin typeface="Courier"/>
                <a:cs typeface="Courier"/>
              </a:rPr>
              <a:t> </a:t>
            </a:r>
            <a:r>
              <a:rPr lang="en-US" sz="3200" dirty="0">
                <a:solidFill>
                  <a:srgbClr val="000000"/>
                </a:solidFill>
                <a:latin typeface="Papyrus"/>
              </a:rPr>
              <a:t>yourself (you can find this out on the man page)</a:t>
            </a:r>
          </a:p>
          <a:p>
            <a:pPr marL="411480" algn="ctr" fontAlgn="auto">
              <a:spcAft>
                <a:spcPts val="0"/>
              </a:spcAft>
              <a:buNone/>
              <a:defRPr/>
            </a:pPr>
            <a:r>
              <a:rPr lang="en-US" sz="3200" dirty="0">
                <a:solidFill>
                  <a:srgbClr val="000000"/>
                </a:solidFill>
                <a:latin typeface="Papyrus"/>
              </a:rPr>
              <a:t>(but sooner or later you will mess up on one if you reset it back to normal operation!).</a:t>
            </a:r>
          </a:p>
          <a:p>
            <a:pPr marL="411480" fontAlgn="auto">
              <a:spcAft>
                <a:spcPts val="0"/>
              </a:spcAft>
              <a:buNone/>
              <a:defRPr/>
            </a:pPr>
            <a:r>
              <a:rPr lang="en-US" sz="3200" dirty="0">
                <a:solidFill>
                  <a:srgbClr val="FF6600"/>
                </a:solidFill>
                <a:latin typeface="Courier"/>
                <a:cs typeface="Courier"/>
              </a:rPr>
              <a:t>%</a:t>
            </a:r>
            <a:r>
              <a:rPr lang="en-US" sz="3200" dirty="0" err="1">
                <a:solidFill>
                  <a:srgbClr val="000000"/>
                </a:solidFill>
                <a:latin typeface="Courier"/>
                <a:cs typeface="Courier"/>
              </a:rPr>
              <a:t>rm</a:t>
            </a:r>
            <a:r>
              <a:rPr lang="en-US" sz="3200" dirty="0">
                <a:solidFill>
                  <a:srgbClr val="000000"/>
                </a:solidFill>
                <a:latin typeface="Courier"/>
                <a:cs typeface="Courier"/>
              </a:rPr>
              <a:t> –</a:t>
            </a:r>
            <a:r>
              <a:rPr lang="en-US" sz="3200" dirty="0" err="1">
                <a:solidFill>
                  <a:srgbClr val="000000"/>
                </a:solidFill>
                <a:latin typeface="Courier"/>
                <a:cs typeface="Courier"/>
              </a:rPr>
              <a:t>i</a:t>
            </a:r>
            <a:r>
              <a:rPr lang="en-US" sz="3200" dirty="0">
                <a:solidFill>
                  <a:srgbClr val="000000"/>
                </a:solidFill>
                <a:latin typeface="Courier"/>
                <a:cs typeface="Courier"/>
              </a:rPr>
              <a:t> f1</a:t>
            </a:r>
          </a:p>
          <a:p>
            <a:pPr marL="411480">
              <a:spcBef>
                <a:spcPts val="0"/>
              </a:spcBef>
              <a:buNone/>
              <a:defRPr/>
            </a:pPr>
            <a:r>
              <a:rPr lang="en-US" sz="3200" dirty="0">
                <a:solidFill>
                  <a:srgbClr val="3366FF"/>
                </a:solidFill>
                <a:latin typeface="Courier"/>
                <a:cs typeface="Courier"/>
              </a:rPr>
              <a:t>remove f1? </a:t>
            </a:r>
            <a:r>
              <a:rPr lang="en-US" sz="3200" dirty="0">
                <a:solidFill>
                  <a:srgbClr val="000000"/>
                </a:solidFill>
                <a:latin typeface="Courier"/>
                <a:cs typeface="Courier"/>
              </a:rPr>
              <a:t>y</a:t>
            </a:r>
          </a:p>
          <a:p>
            <a:pPr marL="411480" fontAlgn="auto">
              <a:spcBef>
                <a:spcPts val="0"/>
              </a:spcBef>
              <a:spcAft>
                <a:spcPts val="0"/>
              </a:spcAft>
              <a:buNone/>
              <a:defRPr/>
            </a:pPr>
            <a:r>
              <a:rPr lang="en-US" sz="3200" dirty="0">
                <a:solidFill>
                  <a:srgbClr val="FF6600"/>
                </a:solidFill>
                <a:latin typeface="Courier"/>
                <a:cs typeface="Courier"/>
              </a:rPr>
              <a:t>%</a:t>
            </a:r>
          </a:p>
          <a:p>
            <a:pPr marL="411480" algn="ctr" fontAlgn="auto">
              <a:spcAft>
                <a:spcPts val="0"/>
              </a:spcAft>
              <a:buNone/>
              <a:defRPr/>
            </a:pPr>
            <a:r>
              <a:rPr lang="en-US" sz="3200" dirty="0">
                <a:solidFill>
                  <a:srgbClr val="000000"/>
                </a:solidFill>
                <a:latin typeface="Papyrus"/>
              </a:rPr>
              <a:t>and bye-bye file.</a:t>
            </a:r>
          </a:p>
          <a:p>
            <a:pPr marL="411480" algn="ctr" fontAlgn="auto">
              <a:spcAft>
                <a:spcPts val="0"/>
              </a:spcAft>
              <a:buNone/>
              <a:defRPr/>
            </a:pPr>
            <a:r>
              <a:rPr lang="en-US" sz="3200" dirty="0">
                <a:solidFill>
                  <a:srgbClr val="000000"/>
                </a:solidFill>
                <a:latin typeface="Papyrus"/>
              </a:rPr>
              <a:t>So if you made a typo – tough.</a:t>
            </a:r>
          </a:p>
          <a:p>
            <a:pPr marL="411480" algn="ctr" fontAlgn="auto">
              <a:spcAft>
                <a:spcPts val="0"/>
              </a:spcAft>
              <a:buFont typeface="Wingdings"/>
              <a:buNone/>
              <a:defRPr/>
            </a:pPr>
            <a:endParaRPr lang="en-US" sz="3200" dirty="0">
              <a:latin typeface="Papyrus"/>
            </a:endParaRPr>
          </a:p>
        </p:txBody>
      </p:sp>
    </p:spTree>
    <p:extLst>
      <p:ext uri="{BB962C8B-B14F-4D97-AF65-F5344CB8AC3E}">
        <p14:creationId xmlns:p14="http://schemas.microsoft.com/office/powerpoint/2010/main" val="446133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None/>
              <a:defRPr/>
            </a:pPr>
            <a:r>
              <a:rPr lang="en-US" sz="3200" dirty="0">
                <a:solidFill>
                  <a:srgbClr val="000000"/>
                </a:solidFill>
                <a:latin typeface="Papyrus"/>
              </a:rPr>
              <a:t>Say you are 100% sure your want to remove a lot of files and the pesky system manager has set an alias to protect you from yourself (very non Unix philosophy) but you don’t want to have to answer the question for each file. </a:t>
            </a:r>
          </a:p>
          <a:p>
            <a:pPr marL="411480" algn="ctr" fontAlgn="auto">
              <a:spcAft>
                <a:spcPts val="0"/>
              </a:spcAft>
              <a:buNone/>
              <a:defRPr/>
            </a:pPr>
            <a:r>
              <a:rPr lang="en-US" sz="3200" dirty="0">
                <a:solidFill>
                  <a:srgbClr val="000000"/>
                </a:solidFill>
                <a:latin typeface="Papyrus"/>
              </a:rPr>
              <a:t>You can return to the original definition of </a:t>
            </a:r>
            <a:r>
              <a:rPr lang="en-US" sz="3200" b="1" dirty="0">
                <a:solidFill>
                  <a:srgbClr val="000000"/>
                </a:solidFill>
                <a:latin typeface="Papyrus"/>
              </a:rPr>
              <a:t>rm</a:t>
            </a:r>
            <a:r>
              <a:rPr lang="en-US" sz="3200" dirty="0">
                <a:solidFill>
                  <a:srgbClr val="000000"/>
                </a:solidFill>
                <a:latin typeface="Papyrus"/>
              </a:rPr>
              <a:t> using the “</a:t>
            </a:r>
            <a:r>
              <a:rPr lang="en-US" sz="3200" dirty="0">
                <a:solidFill>
                  <a:srgbClr val="000000"/>
                </a:solidFill>
                <a:latin typeface="Courier"/>
                <a:cs typeface="Courier"/>
              </a:rPr>
              <a:t>\</a:t>
            </a:r>
            <a:r>
              <a:rPr lang="en-US" sz="3200" dirty="0">
                <a:solidFill>
                  <a:srgbClr val="000000"/>
                </a:solidFill>
                <a:latin typeface="Papyrus"/>
              </a:rPr>
              <a:t>” before the command.</a:t>
            </a:r>
            <a:endParaRPr lang="en-US" sz="3200" dirty="0">
              <a:latin typeface="Papyrus"/>
            </a:endParaRPr>
          </a:p>
          <a:p>
            <a:pPr marL="411480" fontAlgn="auto">
              <a:spcBef>
                <a:spcPts val="0"/>
              </a:spcBef>
              <a:spcAft>
                <a:spcPts val="0"/>
              </a:spcAft>
              <a:buNone/>
              <a:defRPr/>
            </a:pPr>
            <a:r>
              <a:rPr lang="en-US" sz="3200" dirty="0">
                <a:solidFill>
                  <a:srgbClr val="FF6600"/>
                </a:solidFill>
                <a:latin typeface="Courier"/>
                <a:cs typeface="Courier"/>
              </a:rPr>
              <a:t>%</a:t>
            </a:r>
            <a:r>
              <a:rPr lang="en-US" sz="3200" dirty="0">
                <a:solidFill>
                  <a:srgbClr val="000000"/>
                </a:solidFill>
                <a:latin typeface="Courier"/>
                <a:cs typeface="Courier"/>
              </a:rPr>
              <a:t>\rm f1*</a:t>
            </a:r>
            <a:endParaRPr lang="en-US" sz="3200" dirty="0">
              <a:solidFill>
                <a:srgbClr val="FF6600"/>
              </a:solidFill>
              <a:latin typeface="Courier"/>
              <a:cs typeface="Courier"/>
            </a:endParaRPr>
          </a:p>
          <a:p>
            <a:pPr marL="411480" algn="ctr" fontAlgn="auto">
              <a:spcAft>
                <a:spcPts val="0"/>
              </a:spcAft>
              <a:buNone/>
              <a:defRPr/>
            </a:pPr>
            <a:r>
              <a:rPr lang="en-US" sz="3200" dirty="0">
                <a:solidFill>
                  <a:srgbClr val="000000"/>
                </a:solidFill>
                <a:latin typeface="Papyrus"/>
              </a:rPr>
              <a:t>and bye-bye file without prompting.</a:t>
            </a:r>
          </a:p>
          <a:p>
            <a:pPr marL="411480" algn="ctr" fontAlgn="auto">
              <a:spcAft>
                <a:spcPts val="0"/>
              </a:spcAft>
              <a:buNone/>
              <a:defRPr/>
            </a:pPr>
            <a:r>
              <a:rPr lang="en-US" sz="3200" dirty="0">
                <a:solidFill>
                  <a:srgbClr val="000000"/>
                </a:solidFill>
                <a:latin typeface="Papyrus"/>
              </a:rPr>
              <a:t>So if you made a typo – tough.</a:t>
            </a:r>
          </a:p>
          <a:p>
            <a:pPr marL="411480" algn="ctr" fontAlgn="auto">
              <a:spcAft>
                <a:spcPts val="0"/>
              </a:spcAft>
              <a:buFont typeface="Wingdings"/>
              <a:buNone/>
              <a:defRPr/>
            </a:pPr>
            <a:endParaRPr lang="en-US" sz="3200" dirty="0">
              <a:latin typeface="Papyrus"/>
            </a:endParaRPr>
          </a:p>
        </p:txBody>
      </p:sp>
    </p:spTree>
    <p:extLst>
      <p:ext uri="{BB962C8B-B14F-4D97-AF65-F5344CB8AC3E}">
        <p14:creationId xmlns:p14="http://schemas.microsoft.com/office/powerpoint/2010/main" val="1859805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3200400"/>
          </a:xfrm>
        </p:spPr>
        <p:txBody>
          <a:bodyPr>
            <a:noAutofit/>
          </a:bodyPr>
          <a:lstStyle/>
          <a:p>
            <a:pPr marL="411480" algn="ctr" fontAlgn="auto">
              <a:spcAft>
                <a:spcPts val="0"/>
              </a:spcAft>
              <a:buNone/>
              <a:defRPr/>
            </a:pPr>
            <a:r>
              <a:rPr lang="en-US" sz="3200" dirty="0">
                <a:solidFill>
                  <a:srgbClr val="000000"/>
                </a:solidFill>
                <a:latin typeface="Papyrus"/>
              </a:rPr>
              <a:t>General Unix behavior.</a:t>
            </a:r>
          </a:p>
          <a:p>
            <a:pPr marL="411480" algn="ctr" fontAlgn="auto">
              <a:spcAft>
                <a:spcPts val="0"/>
              </a:spcAft>
              <a:buNone/>
              <a:defRPr/>
            </a:pPr>
            <a:endParaRPr lang="en-US" sz="3200" dirty="0">
              <a:solidFill>
                <a:srgbClr val="000000"/>
              </a:solidFill>
              <a:latin typeface="Papyrus"/>
            </a:endParaRPr>
          </a:p>
          <a:p>
            <a:pPr marL="411480" algn="ctr" fontAlgn="auto">
              <a:spcAft>
                <a:spcPts val="0"/>
              </a:spcAft>
              <a:buNone/>
              <a:defRPr/>
            </a:pPr>
            <a:r>
              <a:rPr lang="en-US" sz="3200" dirty="0">
                <a:solidFill>
                  <a:srgbClr val="000000"/>
                </a:solidFill>
                <a:latin typeface="Papyrus"/>
              </a:rPr>
              <a:t>The “</a:t>
            </a:r>
            <a:r>
              <a:rPr lang="en-US" sz="3200" dirty="0">
                <a:solidFill>
                  <a:srgbClr val="000000"/>
                </a:solidFill>
                <a:latin typeface="Courier"/>
                <a:cs typeface="Courier"/>
              </a:rPr>
              <a:t>\</a:t>
            </a:r>
            <a:r>
              <a:rPr lang="en-US" sz="3200" dirty="0">
                <a:solidFill>
                  <a:srgbClr val="000000"/>
                </a:solidFill>
                <a:latin typeface="Papyrus"/>
              </a:rPr>
              <a:t>” before a command </a:t>
            </a:r>
            <a:r>
              <a:rPr lang="en-US" sz="3200" u="sng" dirty="0">
                <a:solidFill>
                  <a:srgbClr val="000000"/>
                </a:solidFill>
                <a:latin typeface="Papyrus"/>
              </a:rPr>
              <a:t>undoes</a:t>
            </a:r>
            <a:r>
              <a:rPr lang="en-US" sz="3200" dirty="0">
                <a:solidFill>
                  <a:srgbClr val="000000"/>
                </a:solidFill>
                <a:latin typeface="Papyrus"/>
              </a:rPr>
              <a:t> an alias and gives you the default Unix version of the command.</a:t>
            </a:r>
          </a:p>
        </p:txBody>
      </p:sp>
    </p:spTree>
    <p:extLst>
      <p:ext uri="{BB962C8B-B14F-4D97-AF65-F5344CB8AC3E}">
        <p14:creationId xmlns:p14="http://schemas.microsoft.com/office/powerpoint/2010/main" val="2048622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4724400"/>
          </a:xfrm>
        </p:spPr>
        <p:txBody>
          <a:bodyPr>
            <a:noAutofit/>
          </a:bodyPr>
          <a:lstStyle/>
          <a:p>
            <a:pPr marL="411480" algn="ctr" fontAlgn="auto">
              <a:spcAft>
                <a:spcPts val="0"/>
              </a:spcAft>
              <a:buNone/>
              <a:defRPr/>
            </a:pPr>
            <a:r>
              <a:rPr lang="en-US" sz="3200" dirty="0">
                <a:solidFill>
                  <a:srgbClr val="000000"/>
                </a:solidFill>
                <a:latin typeface="Papyrus"/>
              </a:rPr>
              <a:t>Removing files</a:t>
            </a:r>
          </a:p>
          <a:p>
            <a:pPr marL="411480" algn="ctr" fontAlgn="auto">
              <a:spcAft>
                <a:spcPts val="0"/>
              </a:spcAft>
              <a:buNone/>
              <a:defRPr/>
            </a:pPr>
            <a:endParaRPr lang="en-US" sz="3200" dirty="0">
              <a:solidFill>
                <a:srgbClr val="000000"/>
              </a:solidFill>
              <a:latin typeface="Papyrus"/>
            </a:endParaRPr>
          </a:p>
          <a:p>
            <a:pPr marL="411480" algn="ctr" fontAlgn="auto">
              <a:spcAft>
                <a:spcPts val="0"/>
              </a:spcAft>
              <a:buNone/>
              <a:defRPr/>
            </a:pPr>
            <a:r>
              <a:rPr lang="en-US" sz="3200" dirty="0">
                <a:solidFill>
                  <a:srgbClr val="000000"/>
                </a:solidFill>
                <a:latin typeface="Papyrus"/>
              </a:rPr>
              <a:t>We will see more potential </a:t>
            </a:r>
            <a:r>
              <a:rPr lang="en-US" sz="3200" dirty="0" err="1">
                <a:solidFill>
                  <a:srgbClr val="000000"/>
                </a:solidFill>
                <a:latin typeface="Courier"/>
                <a:cs typeface="Courier"/>
              </a:rPr>
              <a:t>rm</a:t>
            </a:r>
            <a:r>
              <a:rPr lang="en-US" sz="3200" dirty="0">
                <a:solidFill>
                  <a:srgbClr val="000000"/>
                </a:solidFill>
                <a:latin typeface="Papyrus"/>
              </a:rPr>
              <a:t> disasters when we get to wildcards.</a:t>
            </a:r>
          </a:p>
          <a:p>
            <a:pPr marL="411480" algn="ctr" fontAlgn="auto">
              <a:spcAft>
                <a:spcPts val="0"/>
              </a:spcAft>
              <a:buNone/>
              <a:defRPr/>
            </a:pPr>
            <a:endParaRPr lang="en-US" sz="3200" dirty="0">
              <a:solidFill>
                <a:srgbClr val="000000"/>
              </a:solidFill>
              <a:latin typeface="Papyrus"/>
            </a:endParaRPr>
          </a:p>
          <a:p>
            <a:pPr marL="411480" algn="ctr" fontAlgn="auto">
              <a:spcAft>
                <a:spcPts val="0"/>
              </a:spcAft>
              <a:buNone/>
              <a:defRPr/>
            </a:pPr>
            <a:r>
              <a:rPr lang="en-US" sz="3200" dirty="0">
                <a:solidFill>
                  <a:srgbClr val="000000"/>
                </a:solidFill>
                <a:latin typeface="Papyrus"/>
              </a:rPr>
              <a:t>(If you have sufficient privileges, it is possible to accidently erase the whole operating system!!!)</a:t>
            </a:r>
          </a:p>
        </p:txBody>
      </p:sp>
    </p:spTree>
    <p:extLst>
      <p:ext uri="{BB962C8B-B14F-4D97-AF65-F5344CB8AC3E}">
        <p14:creationId xmlns:p14="http://schemas.microsoft.com/office/powerpoint/2010/main" val="3067648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685800"/>
            <a:ext cx="9144000" cy="4883388"/>
          </a:xfrm>
          <a:prstGeom prst="rect">
            <a:avLst/>
          </a:prstGeom>
          <a:noFill/>
        </p:spPr>
        <p:txBody>
          <a:bodyPr wrap="square" rtlCol="0">
            <a:spAutoFit/>
          </a:bodyPr>
          <a:lstStyle/>
          <a:p>
            <a:pPr algn="ctr"/>
            <a:r>
              <a:rPr lang="en-US" sz="3200" dirty="0">
                <a:latin typeface="Papyrus"/>
                <a:cs typeface="Papyrus"/>
              </a:rPr>
              <a:t>Making &amp; removing directories</a:t>
            </a:r>
          </a:p>
          <a:p>
            <a:pPr algn="ctr"/>
            <a:endParaRPr lang="en-US" sz="3200" dirty="0">
              <a:solidFill>
                <a:schemeClr val="tx2">
                  <a:satMod val="200000"/>
                </a:schemeClr>
              </a:solidFill>
              <a:latin typeface="Papyrus"/>
              <a:cs typeface="Papyrus"/>
            </a:endParaRPr>
          </a:p>
          <a:p>
            <a:pPr marL="411480" algn="ctr" fontAlgn="auto">
              <a:spcAft>
                <a:spcPts val="0"/>
              </a:spcAft>
              <a:defRPr/>
            </a:pPr>
            <a:r>
              <a:rPr lang="en-US" sz="3200" dirty="0" err="1">
                <a:latin typeface="Courier"/>
                <a:cs typeface="Courier"/>
              </a:rPr>
              <a:t>mkdir</a:t>
            </a:r>
            <a:r>
              <a:rPr lang="en-US" sz="3200" dirty="0">
                <a:latin typeface="Papyrus"/>
                <a:cs typeface="Papyrus"/>
              </a:rPr>
              <a:t>: make directory</a:t>
            </a:r>
          </a:p>
          <a:p>
            <a:pPr marL="411480" fontAlgn="auto">
              <a:spcAft>
                <a:spcPts val="0"/>
              </a:spcAft>
              <a:defRPr/>
            </a:pPr>
            <a:endParaRPr lang="en-US" sz="3200" dirty="0">
              <a:latin typeface="Papyrus"/>
              <a:cs typeface="Papyrus"/>
            </a:endParaRPr>
          </a:p>
          <a:p>
            <a:pPr marL="411480" lvl="2" indent="-342900" fontAlgn="auto">
              <a:spcBef>
                <a:spcPts val="700"/>
              </a:spcBef>
              <a:spcAft>
                <a:spcPts val="0"/>
              </a:spcAft>
              <a:buClr>
                <a:schemeClr val="tx2"/>
              </a:buClr>
              <a:buSzPct val="95000"/>
              <a:buFont typeface="Wingdings 2"/>
              <a:buNone/>
              <a:defRPr/>
            </a:pPr>
            <a:endParaRPr lang="en-US" sz="3200" dirty="0">
              <a:solidFill>
                <a:srgbClr val="FFFF00"/>
              </a:solidFill>
              <a:latin typeface="Papyrus"/>
              <a:cs typeface="Papyrus"/>
            </a:endParaRPr>
          </a:p>
          <a:p>
            <a:pPr marL="411480" lvl="2" indent="-342900" fontAlgn="auto">
              <a:spcBef>
                <a:spcPts val="700"/>
              </a:spcBef>
              <a:spcAft>
                <a:spcPts val="0"/>
              </a:spcAft>
              <a:buClr>
                <a:schemeClr val="tx2"/>
              </a:buClr>
              <a:buSzPct val="95000"/>
              <a:buFont typeface="Wingdings 2"/>
              <a:buNone/>
              <a:defRPr/>
            </a:pPr>
            <a:r>
              <a:rPr lang="en-US" sz="3200" dirty="0">
                <a:solidFill>
                  <a:srgbClr val="FF6600"/>
                </a:solidFill>
                <a:latin typeface="Courier"/>
                <a:cs typeface="Courier"/>
              </a:rPr>
              <a:t>%</a:t>
            </a:r>
            <a:r>
              <a:rPr lang="en-US" sz="3200" dirty="0">
                <a:solidFill>
                  <a:srgbClr val="FFFF00"/>
                </a:solidFill>
                <a:latin typeface="Courier"/>
                <a:cs typeface="Courier"/>
              </a:rPr>
              <a:t> </a:t>
            </a:r>
            <a:r>
              <a:rPr lang="en-US" sz="3200" dirty="0" err="1">
                <a:latin typeface="Courier"/>
                <a:cs typeface="Courier"/>
              </a:rPr>
              <a:t>mkdir</a:t>
            </a:r>
            <a:r>
              <a:rPr lang="en-US" sz="3200" dirty="0">
                <a:latin typeface="Courier"/>
                <a:cs typeface="Courier"/>
              </a:rPr>
              <a:t> bin </a:t>
            </a:r>
            <a:r>
              <a:rPr lang="en-US" sz="3200" dirty="0" err="1">
                <a:latin typeface="Courier"/>
                <a:cs typeface="Courier"/>
              </a:rPr>
              <a:t>src</a:t>
            </a:r>
            <a:r>
              <a:rPr lang="en-US" sz="3200" dirty="0">
                <a:latin typeface="Courier"/>
                <a:cs typeface="Courier"/>
              </a:rPr>
              <a:t> Projects Classes&lt;CR&gt;</a:t>
            </a:r>
          </a:p>
          <a:p>
            <a:pPr marL="411480" lvl="2" indent="-342900" fontAlgn="auto">
              <a:spcBef>
                <a:spcPts val="700"/>
              </a:spcBef>
              <a:spcAft>
                <a:spcPts val="0"/>
              </a:spcAft>
              <a:buClr>
                <a:schemeClr val="tx2"/>
              </a:buClr>
              <a:buSzPct val="95000"/>
              <a:buFont typeface="Wingdings 2"/>
              <a:buNone/>
              <a:defRPr/>
            </a:pPr>
            <a:endParaRPr lang="en-US" sz="3200" dirty="0">
              <a:latin typeface="Papyrus"/>
              <a:cs typeface="Papyrus"/>
            </a:endParaRPr>
          </a:p>
          <a:p>
            <a:pPr marL="411480" lvl="2" indent="-342900" fontAlgn="auto">
              <a:spcBef>
                <a:spcPts val="700"/>
              </a:spcBef>
              <a:spcAft>
                <a:spcPts val="0"/>
              </a:spcAft>
              <a:buClr>
                <a:schemeClr val="tx2"/>
              </a:buClr>
              <a:buSzPct val="95000"/>
              <a:buFont typeface="Wingdings 2"/>
              <a:buNone/>
              <a:defRPr/>
            </a:pPr>
            <a:r>
              <a:rPr lang="en-US" sz="3200" dirty="0">
                <a:latin typeface="Papyrus"/>
                <a:cs typeface="Papyrus"/>
              </a:rPr>
              <a:t>Makes 4 directories: </a:t>
            </a:r>
            <a:r>
              <a:rPr lang="en-US" sz="3200" u="sng" dirty="0">
                <a:latin typeface="Courier" pitchFamily="2" charset="0"/>
                <a:cs typeface="Papyrus"/>
              </a:rPr>
              <a:t>bin</a:t>
            </a:r>
            <a:r>
              <a:rPr lang="en-US" sz="3200" dirty="0">
                <a:latin typeface="Papyrus"/>
                <a:cs typeface="Papyrus"/>
              </a:rPr>
              <a:t>, </a:t>
            </a:r>
            <a:r>
              <a:rPr lang="en-US" sz="3200" u="sng" dirty="0" err="1">
                <a:latin typeface="Courier" pitchFamily="2" charset="0"/>
                <a:cs typeface="Papyrus"/>
              </a:rPr>
              <a:t>src</a:t>
            </a:r>
            <a:r>
              <a:rPr lang="en-US" sz="3200" dirty="0">
                <a:latin typeface="Papyrus"/>
                <a:cs typeface="Papyrus"/>
              </a:rPr>
              <a:t>, </a:t>
            </a:r>
            <a:r>
              <a:rPr lang="en-US" sz="3200" u="sng" dirty="0">
                <a:latin typeface="Courier" pitchFamily="2" charset="0"/>
                <a:cs typeface="Papyrus"/>
              </a:rPr>
              <a:t>Projects</a:t>
            </a:r>
            <a:r>
              <a:rPr lang="en-US" sz="3200" dirty="0">
                <a:latin typeface="Papyrus"/>
                <a:cs typeface="Papyrus"/>
              </a:rPr>
              <a:t>, and </a:t>
            </a:r>
            <a:r>
              <a:rPr lang="en-US" sz="3200" u="sng" dirty="0">
                <a:latin typeface="Courier" pitchFamily="2" charset="0"/>
                <a:cs typeface="Papyrus"/>
              </a:rPr>
              <a:t>Classes</a:t>
            </a:r>
            <a:r>
              <a:rPr lang="en-US" sz="3200" dirty="0">
                <a:latin typeface="Papyrus"/>
                <a:cs typeface="Papyrus"/>
              </a:rPr>
              <a:t>  in the working directory.</a:t>
            </a:r>
          </a:p>
        </p:txBody>
      </p:sp>
    </p:spTree>
    <p:extLst>
      <p:ext uri="{BB962C8B-B14F-4D97-AF65-F5344CB8AC3E}">
        <p14:creationId xmlns:p14="http://schemas.microsoft.com/office/powerpoint/2010/main" val="1736147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561666"/>
            <a:ext cx="9144000" cy="5509200"/>
          </a:xfrm>
          <a:prstGeom prst="rect">
            <a:avLst/>
          </a:prstGeom>
          <a:noFill/>
        </p:spPr>
        <p:txBody>
          <a:bodyPr wrap="square" rtlCol="0">
            <a:spAutoFit/>
          </a:bodyPr>
          <a:lstStyle/>
          <a:p>
            <a:pPr algn="ctr"/>
            <a:r>
              <a:rPr lang="en-US" sz="3200" dirty="0">
                <a:latin typeface="Papyrus"/>
                <a:cs typeface="Papyrus"/>
              </a:rPr>
              <a:t>Making &amp; removing directories</a:t>
            </a:r>
          </a:p>
          <a:p>
            <a:pPr algn="ctr"/>
            <a:endParaRPr lang="en-US" sz="3200" u="sng" dirty="0">
              <a:solidFill>
                <a:schemeClr val="tx2">
                  <a:satMod val="200000"/>
                </a:schemeClr>
              </a:solidFill>
              <a:latin typeface="Papyrus"/>
              <a:cs typeface="Papyrus"/>
            </a:endParaRPr>
          </a:p>
          <a:p>
            <a:pPr algn="ctr"/>
            <a:r>
              <a:rPr lang="en-US" sz="3200" dirty="0" err="1">
                <a:latin typeface="Courier"/>
                <a:cs typeface="Courier"/>
              </a:rPr>
              <a:t>rmdir</a:t>
            </a:r>
            <a:r>
              <a:rPr lang="en-US" sz="3200" dirty="0">
                <a:latin typeface="Papyrus"/>
                <a:cs typeface="Papyrus"/>
              </a:rPr>
              <a:t>: remove directory - only works with </a:t>
            </a:r>
            <a:r>
              <a:rPr lang="en-US" sz="3200" u="sng" dirty="0">
                <a:latin typeface="Papyrus"/>
                <a:cs typeface="Papyrus"/>
              </a:rPr>
              <a:t>empty</a:t>
            </a:r>
            <a:r>
              <a:rPr lang="en-US" sz="3200" dirty="0">
                <a:latin typeface="Papyrus"/>
                <a:cs typeface="Papyrus"/>
              </a:rPr>
              <a:t> directories so is safe</a:t>
            </a:r>
          </a:p>
          <a:p>
            <a:pPr algn="ctr"/>
            <a:r>
              <a:rPr lang="en-US" sz="3200" dirty="0">
                <a:latin typeface="Papyrus"/>
                <a:cs typeface="Papyrus"/>
              </a:rPr>
              <a:t>(very uncharacteristic of Unix).</a:t>
            </a:r>
          </a:p>
          <a:p>
            <a:endParaRPr lang="en-US" sz="3200" dirty="0">
              <a:latin typeface="Papyrus"/>
              <a:cs typeface="Papyrus"/>
            </a:endParaRPr>
          </a:p>
          <a:p>
            <a:r>
              <a:rPr lang="en-US" sz="3200" dirty="0">
                <a:solidFill>
                  <a:srgbClr val="FF6600"/>
                </a:solidFill>
                <a:latin typeface="Courier"/>
                <a:cs typeface="Courier"/>
              </a:rPr>
              <a:t>%</a:t>
            </a:r>
            <a:r>
              <a:rPr lang="en-US" sz="3200" dirty="0">
                <a:solidFill>
                  <a:srgbClr val="FFFF00"/>
                </a:solidFill>
                <a:latin typeface="Courier"/>
                <a:cs typeface="Courier"/>
              </a:rPr>
              <a:t> </a:t>
            </a:r>
            <a:r>
              <a:rPr lang="en-US" sz="3200" dirty="0" err="1">
                <a:latin typeface="Courier"/>
                <a:cs typeface="Courier"/>
              </a:rPr>
              <a:t>rmdir</a:t>
            </a:r>
            <a:r>
              <a:rPr lang="en-US" sz="3200" dirty="0">
                <a:latin typeface="Courier"/>
                <a:cs typeface="Courier"/>
              </a:rPr>
              <a:t> bin </a:t>
            </a:r>
            <a:r>
              <a:rPr lang="en-US" sz="3200" dirty="0" err="1">
                <a:latin typeface="Courier"/>
                <a:cs typeface="Courier"/>
              </a:rPr>
              <a:t>src</a:t>
            </a:r>
            <a:r>
              <a:rPr lang="en-US" sz="3200" dirty="0">
                <a:latin typeface="Courier"/>
                <a:cs typeface="Courier"/>
              </a:rPr>
              <a:t> Projects Classes</a:t>
            </a:r>
          </a:p>
          <a:p>
            <a:endParaRPr lang="en-US" sz="3200" i="1" dirty="0">
              <a:latin typeface="Papyrus"/>
              <a:cs typeface="Papyrus"/>
            </a:endParaRPr>
          </a:p>
          <a:p>
            <a:pPr marL="0" lvl="2" algn="ctr"/>
            <a:r>
              <a:rPr lang="en-US" sz="3200" dirty="0">
                <a:latin typeface="Papyrus"/>
                <a:cs typeface="Papyrus"/>
              </a:rPr>
              <a:t>Removes the 4 directories </a:t>
            </a:r>
            <a:r>
              <a:rPr lang="en-US" sz="3200" u="sng" dirty="0">
                <a:latin typeface="Papyrus"/>
                <a:cs typeface="Papyrus"/>
              </a:rPr>
              <a:t>bin</a:t>
            </a:r>
            <a:r>
              <a:rPr lang="en-US" sz="3200" dirty="0">
                <a:latin typeface="Papyrus"/>
                <a:cs typeface="Papyrus"/>
              </a:rPr>
              <a:t>, </a:t>
            </a:r>
            <a:r>
              <a:rPr lang="en-US" sz="3200" u="sng" dirty="0" err="1">
                <a:latin typeface="Papyrus"/>
                <a:cs typeface="Papyrus"/>
              </a:rPr>
              <a:t>src</a:t>
            </a:r>
            <a:r>
              <a:rPr lang="en-US" sz="3200" dirty="0">
                <a:latin typeface="Papyrus"/>
                <a:cs typeface="Papyrus"/>
              </a:rPr>
              <a:t>, </a:t>
            </a:r>
            <a:r>
              <a:rPr lang="en-US" sz="3200" u="sng" dirty="0">
                <a:latin typeface="Papyrus"/>
                <a:cs typeface="Papyrus"/>
              </a:rPr>
              <a:t>Projects</a:t>
            </a:r>
            <a:r>
              <a:rPr lang="en-US" sz="3200" dirty="0">
                <a:latin typeface="Papyrus"/>
                <a:cs typeface="Papyrus"/>
              </a:rPr>
              <a:t>, and </a:t>
            </a:r>
            <a:r>
              <a:rPr lang="en-US" sz="3200" u="sng" dirty="0">
                <a:latin typeface="Papyrus"/>
                <a:cs typeface="Papyrus"/>
              </a:rPr>
              <a:t>Classes</a:t>
            </a:r>
            <a:r>
              <a:rPr lang="en-US" sz="3200" dirty="0">
                <a:latin typeface="Papyrus"/>
                <a:cs typeface="Papyrus"/>
              </a:rPr>
              <a:t>  in the working directory –</a:t>
            </a:r>
          </a:p>
          <a:p>
            <a:pPr marL="0" lvl="2" algn="ctr"/>
            <a:r>
              <a:rPr lang="en-US" sz="3200" dirty="0">
                <a:latin typeface="Papyrus"/>
                <a:cs typeface="Papyrus"/>
              </a:rPr>
              <a:t>IF they are EMPTY.</a:t>
            </a:r>
          </a:p>
        </p:txBody>
      </p:sp>
    </p:spTree>
    <p:extLst>
      <p:ext uri="{BB962C8B-B14F-4D97-AF65-F5344CB8AC3E}">
        <p14:creationId xmlns:p14="http://schemas.microsoft.com/office/powerpoint/2010/main" val="2688861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176273"/>
            <a:ext cx="9144000" cy="6986527"/>
          </a:xfrm>
          <a:prstGeom prst="rect">
            <a:avLst/>
          </a:prstGeom>
          <a:noFill/>
        </p:spPr>
        <p:txBody>
          <a:bodyPr wrap="square" rtlCol="0">
            <a:spAutoFit/>
          </a:bodyPr>
          <a:lstStyle/>
          <a:p>
            <a:pPr algn="ctr"/>
            <a:r>
              <a:rPr lang="en-US" sz="3200" b="1" dirty="0">
                <a:latin typeface="Papyrus"/>
                <a:cs typeface="Papyrus"/>
              </a:rPr>
              <a:t>Making &amp; removing files and directories</a:t>
            </a:r>
          </a:p>
          <a:p>
            <a:pPr algn="ctr"/>
            <a:endParaRPr lang="en-US" sz="3200" b="1" u="sng" dirty="0">
              <a:solidFill>
                <a:schemeClr val="tx2">
                  <a:satMod val="200000"/>
                </a:schemeClr>
              </a:solidFill>
              <a:latin typeface="Papyrus"/>
              <a:cs typeface="Papyrus"/>
            </a:endParaRPr>
          </a:p>
          <a:p>
            <a:pPr algn="ctr"/>
            <a:r>
              <a:rPr lang="en-US" sz="3200" dirty="0" err="1">
                <a:latin typeface="Courier"/>
                <a:cs typeface="Courier"/>
              </a:rPr>
              <a:t>rm</a:t>
            </a:r>
            <a:r>
              <a:rPr lang="en-US" sz="3200" dirty="0">
                <a:latin typeface="Courier"/>
                <a:cs typeface="Courier"/>
              </a:rPr>
              <a:t> –d</a:t>
            </a:r>
            <a:r>
              <a:rPr lang="en-US" sz="3200" b="1" dirty="0">
                <a:latin typeface="Papyrus"/>
                <a:cs typeface="Papyrus"/>
              </a:rPr>
              <a:t>: to use </a:t>
            </a:r>
            <a:r>
              <a:rPr lang="en-US" sz="3200" b="1" dirty="0" err="1">
                <a:latin typeface="Papyrus"/>
                <a:cs typeface="Papyrus"/>
              </a:rPr>
              <a:t>rm</a:t>
            </a:r>
            <a:r>
              <a:rPr lang="en-US" sz="3200" b="1" dirty="0">
                <a:latin typeface="Papyrus"/>
                <a:cs typeface="Papyrus"/>
              </a:rPr>
              <a:t> to remove directories</a:t>
            </a:r>
          </a:p>
          <a:p>
            <a:pPr algn="ctr"/>
            <a:endParaRPr lang="en-US" sz="3200" b="1" u="sng" dirty="0">
              <a:latin typeface="Papyrus"/>
              <a:cs typeface="Papyrus"/>
            </a:endParaRPr>
          </a:p>
          <a:p>
            <a:pPr algn="ctr"/>
            <a:r>
              <a:rPr lang="en-US" sz="3200" dirty="0" err="1">
                <a:latin typeface="Courier"/>
                <a:cs typeface="Courier"/>
              </a:rPr>
              <a:t>rm</a:t>
            </a:r>
            <a:r>
              <a:rPr lang="en-US" sz="3200" dirty="0">
                <a:latin typeface="Courier"/>
                <a:cs typeface="Courier"/>
              </a:rPr>
              <a:t> –r</a:t>
            </a:r>
            <a:r>
              <a:rPr lang="en-US" sz="3200" b="1" dirty="0">
                <a:latin typeface="Papyrus"/>
                <a:cs typeface="Papyrus"/>
              </a:rPr>
              <a:t>: removes directories recursively (i.e. all subdirectories and files in them); implies </a:t>
            </a:r>
            <a:r>
              <a:rPr lang="en-US" sz="3200" dirty="0">
                <a:latin typeface="Courier"/>
                <a:cs typeface="Courier"/>
              </a:rPr>
              <a:t>–d</a:t>
            </a:r>
          </a:p>
          <a:p>
            <a:pPr algn="ctr"/>
            <a:endParaRPr lang="en-US" sz="3200" b="1" dirty="0">
              <a:latin typeface="Papyrus"/>
              <a:cs typeface="Papyrus"/>
            </a:endParaRPr>
          </a:p>
          <a:p>
            <a:pPr algn="ctr"/>
            <a:r>
              <a:rPr lang="en-US" sz="3200" b="1" u="sng" dirty="0">
                <a:latin typeface="Papyrus"/>
                <a:cs typeface="Papyrus"/>
              </a:rPr>
              <a:t>can be very dangerous</a:t>
            </a:r>
            <a:r>
              <a:rPr lang="en-US" sz="3200" b="1" dirty="0">
                <a:latin typeface="Papyrus"/>
                <a:cs typeface="Papyrus"/>
              </a:rPr>
              <a:t>… one typo could remove months of work</a:t>
            </a:r>
          </a:p>
          <a:p>
            <a:endParaRPr lang="en-US" sz="3200" b="1" dirty="0">
              <a:latin typeface="Papyrus"/>
              <a:cs typeface="Papyrus"/>
            </a:endParaRPr>
          </a:p>
          <a:p>
            <a:r>
              <a:rPr lang="en-US" sz="3200" dirty="0">
                <a:solidFill>
                  <a:srgbClr val="FF6600"/>
                </a:solidFill>
                <a:latin typeface="Courier"/>
                <a:cs typeface="Courier"/>
              </a:rPr>
              <a:t>%</a:t>
            </a:r>
            <a:r>
              <a:rPr lang="en-US" sz="3200" dirty="0">
                <a:solidFill>
                  <a:srgbClr val="FFFF00"/>
                </a:solidFill>
                <a:latin typeface="Courier"/>
                <a:cs typeface="Courier"/>
              </a:rPr>
              <a:t> </a:t>
            </a:r>
            <a:r>
              <a:rPr lang="en-US" sz="3200" dirty="0">
                <a:latin typeface="Courier"/>
                <a:cs typeface="Courier"/>
              </a:rPr>
              <a:t>rm -r  Classes</a:t>
            </a:r>
          </a:p>
          <a:p>
            <a:endParaRPr lang="en-US" sz="3200" dirty="0">
              <a:latin typeface="Courier"/>
              <a:cs typeface="Courier"/>
            </a:endParaRPr>
          </a:p>
          <a:p>
            <a:pPr algn="ctr"/>
            <a:r>
              <a:rPr lang="en-US" sz="3200" dirty="0">
                <a:latin typeface="Papyrus"/>
              </a:rPr>
              <a:t>So if you made a typo – tough.</a:t>
            </a:r>
          </a:p>
          <a:p>
            <a:endParaRPr lang="en-US" sz="3200" u="sng" dirty="0">
              <a:latin typeface="Courier"/>
              <a:cs typeface="Courier"/>
            </a:endParaRPr>
          </a:p>
        </p:txBody>
      </p:sp>
    </p:spTree>
    <p:extLst>
      <p:ext uri="{BB962C8B-B14F-4D97-AF65-F5344CB8AC3E}">
        <p14:creationId xmlns:p14="http://schemas.microsoft.com/office/powerpoint/2010/main" val="95006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703546"/>
            <a:ext cx="9144000" cy="4585871"/>
          </a:xfrm>
          <a:prstGeom prst="rect">
            <a:avLst/>
          </a:prstGeom>
          <a:noFill/>
        </p:spPr>
        <p:txBody>
          <a:bodyPr wrap="square" rtlCol="0">
            <a:spAutoFit/>
          </a:bodyPr>
          <a:lstStyle/>
          <a:p>
            <a:pPr algn="ctr"/>
            <a:r>
              <a:rPr lang="en-US" sz="3200" dirty="0">
                <a:latin typeface="Papyrus"/>
              </a:rPr>
              <a:t>Listing </a:t>
            </a:r>
            <a:r>
              <a:rPr lang="en-US" sz="3200" u="sng" dirty="0">
                <a:latin typeface="Papyrus"/>
              </a:rPr>
              <a:t>working directory</a:t>
            </a:r>
            <a:r>
              <a:rPr lang="en-US" sz="3200" dirty="0">
                <a:latin typeface="Papyrus"/>
              </a:rPr>
              <a:t> (where we are) contents with “</a:t>
            </a:r>
            <a:r>
              <a:rPr lang="en-US" sz="3200" dirty="0" err="1">
                <a:latin typeface="Courier"/>
                <a:cs typeface="Courier"/>
              </a:rPr>
              <a:t>ls</a:t>
            </a:r>
            <a:r>
              <a:rPr lang="en-US" sz="3200" dirty="0">
                <a:latin typeface="Papyrus"/>
              </a:rPr>
              <a:t>” command.</a:t>
            </a:r>
          </a:p>
          <a:p>
            <a:endParaRPr lang="en-US" sz="3200" dirty="0">
              <a:latin typeface="Papyrus"/>
            </a:endParaRPr>
          </a:p>
          <a:p>
            <a:r>
              <a:rPr lang="en-US" sz="2800" dirty="0" err="1">
                <a:solidFill>
                  <a:srgbClr val="FF6600"/>
                </a:solidFill>
                <a:latin typeface="Courier"/>
                <a:cs typeface="Courier"/>
              </a:rPr>
              <a:t>smalley</a:t>
            </a:r>
            <a:r>
              <a:rPr lang="en-US" sz="2800" dirty="0">
                <a:solidFill>
                  <a:srgbClr val="FF6600"/>
                </a:solidFill>
                <a:latin typeface="Courier"/>
                <a:cs typeface="Courier"/>
              </a:rPr>
              <a:t>$ </a:t>
            </a:r>
            <a:r>
              <a:rPr lang="en-US" sz="2800" b="1" i="1" dirty="0">
                <a:latin typeface="Courier"/>
                <a:cs typeface="Courier"/>
              </a:rPr>
              <a:t>ls&lt;CR&gt;</a:t>
            </a:r>
            <a:endParaRPr lang="en-US" sz="2800" b="1" dirty="0">
              <a:latin typeface="Courier"/>
              <a:cs typeface="Courier"/>
            </a:endParaRPr>
          </a:p>
          <a:p>
            <a:r>
              <a:rPr lang="en-US" sz="2800" dirty="0">
                <a:solidFill>
                  <a:srgbClr val="3366FF"/>
                </a:solidFill>
                <a:latin typeface="Courier"/>
                <a:cs typeface="Courier"/>
              </a:rPr>
              <a:t>Adobe SVG 3.0 Installer   vel.dat</a:t>
            </a:r>
          </a:p>
          <a:p>
            <a:r>
              <a:rPr lang="en-US" sz="2800" dirty="0">
                <a:solidFill>
                  <a:srgbClr val="3366FF"/>
                </a:solidFill>
                <a:latin typeface="Courier"/>
                <a:cs typeface="Courier"/>
              </a:rPr>
              <a:t>Desktop									</a:t>
            </a:r>
            <a:r>
              <a:rPr lang="en-US" sz="2800" dirty="0" err="1">
                <a:solidFill>
                  <a:srgbClr val="3366FF"/>
                </a:solidFill>
                <a:latin typeface="Courier"/>
                <a:cs typeface="Courier"/>
              </a:rPr>
              <a:t>heflen_web.dat</a:t>
            </a:r>
            <a:endParaRPr lang="en-US" sz="2800" dirty="0">
              <a:solidFill>
                <a:srgbClr val="3366FF"/>
              </a:solidFill>
              <a:latin typeface="Courier"/>
              <a:cs typeface="Courier"/>
            </a:endParaRPr>
          </a:p>
          <a:p>
            <a:r>
              <a:rPr lang="en-US" sz="2800" dirty="0">
                <a:solidFill>
                  <a:srgbClr val="3366FF"/>
                </a:solidFill>
                <a:latin typeface="Courier"/>
                <a:cs typeface="Courier"/>
              </a:rPr>
              <a:t>Documents								isc0463.dat</a:t>
            </a:r>
          </a:p>
          <a:p>
            <a:r>
              <a:rPr lang="en-US" sz="2800" dirty="0">
                <a:solidFill>
                  <a:srgbClr val="3366FF"/>
                </a:solidFill>
                <a:latin typeface="Courier"/>
                <a:cs typeface="Courier"/>
              </a:rPr>
              <a:t>Downloads								nuvel-1a.dat</a:t>
            </a:r>
          </a:p>
          <a:p>
            <a:r>
              <a:rPr lang="en-US" sz="2800" dirty="0" err="1">
                <a:solidFill>
                  <a:srgbClr val="3366FF"/>
                </a:solidFill>
                <a:latin typeface="Courier"/>
                <a:cs typeface="Courier"/>
              </a:rPr>
              <a:t>gpsplot.dat</a:t>
            </a:r>
            <a:endParaRPr lang="en-US" sz="2800" dirty="0">
              <a:solidFill>
                <a:srgbClr val="3366FF"/>
              </a:solidFill>
              <a:latin typeface="Courier"/>
              <a:cs typeface="Courier"/>
            </a:endParaRPr>
          </a:p>
          <a:p>
            <a:r>
              <a:rPr lang="en-US" sz="2800" dirty="0" err="1">
                <a:solidFill>
                  <a:srgbClr val="FF6600"/>
                </a:solidFill>
                <a:latin typeface="Courier"/>
                <a:cs typeface="Courier"/>
              </a:rPr>
              <a:t>smalley</a:t>
            </a:r>
            <a:r>
              <a:rPr lang="en-US" sz="2800" dirty="0">
                <a:solidFill>
                  <a:srgbClr val="FF6600"/>
                </a:solidFill>
                <a:latin typeface="Courier"/>
                <a:cs typeface="Courier"/>
              </a:rPr>
              <a:t>$ </a:t>
            </a:r>
          </a:p>
        </p:txBody>
      </p:sp>
    </p:spTree>
    <p:extLst>
      <p:ext uri="{BB962C8B-B14F-4D97-AF65-F5344CB8AC3E}">
        <p14:creationId xmlns:p14="http://schemas.microsoft.com/office/powerpoint/2010/main" val="3477868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170557"/>
            <a:ext cx="9144000" cy="6494085"/>
          </a:xfrm>
          <a:prstGeom prst="rect">
            <a:avLst/>
          </a:prstGeom>
          <a:noFill/>
        </p:spPr>
        <p:txBody>
          <a:bodyPr wrap="square" rtlCol="0">
            <a:spAutoFit/>
          </a:bodyPr>
          <a:lstStyle/>
          <a:p>
            <a:pPr algn="ctr"/>
            <a:r>
              <a:rPr lang="en-US" sz="3200" dirty="0">
                <a:solidFill>
                  <a:srgbClr val="000000"/>
                </a:solidFill>
                <a:latin typeface="Papyrus"/>
                <a:cs typeface="Papyrus"/>
              </a:rPr>
              <a:t>Making &amp; removing files and directories</a:t>
            </a:r>
          </a:p>
          <a:p>
            <a:endParaRPr lang="en-US" sz="3200" dirty="0">
              <a:solidFill>
                <a:srgbClr val="000000"/>
              </a:solidFill>
              <a:latin typeface="Papyrus"/>
              <a:cs typeface="Papyrus"/>
            </a:endParaRPr>
          </a:p>
          <a:p>
            <a:r>
              <a:rPr lang="en-US" sz="3200" dirty="0">
                <a:solidFill>
                  <a:srgbClr val="FF6600"/>
                </a:solidFill>
                <a:latin typeface="Courier"/>
                <a:cs typeface="Courier"/>
              </a:rPr>
              <a:t>%</a:t>
            </a:r>
            <a:r>
              <a:rPr lang="en-US" sz="3200" dirty="0">
                <a:solidFill>
                  <a:srgbClr val="000000"/>
                </a:solidFill>
                <a:latin typeface="Courier"/>
                <a:cs typeface="Courier"/>
              </a:rPr>
              <a:t> </a:t>
            </a:r>
            <a:r>
              <a:rPr lang="en-US" sz="3200" dirty="0" err="1">
                <a:solidFill>
                  <a:srgbClr val="000000"/>
                </a:solidFill>
                <a:latin typeface="Courier"/>
                <a:cs typeface="Courier"/>
              </a:rPr>
              <a:t>rm</a:t>
            </a:r>
            <a:r>
              <a:rPr lang="en-US" sz="3200" dirty="0">
                <a:solidFill>
                  <a:srgbClr val="000000"/>
                </a:solidFill>
                <a:latin typeface="Courier"/>
                <a:cs typeface="Courier"/>
              </a:rPr>
              <a:t> -r  Classes</a:t>
            </a:r>
          </a:p>
          <a:p>
            <a:endParaRPr lang="en-US" sz="3200" i="1" u="sng" dirty="0">
              <a:solidFill>
                <a:srgbClr val="000000"/>
              </a:solidFill>
              <a:latin typeface="Papyrus"/>
              <a:cs typeface="Papyrus"/>
            </a:endParaRPr>
          </a:p>
          <a:p>
            <a:pPr algn="ctr"/>
            <a:r>
              <a:rPr lang="en-US" sz="3200" dirty="0">
                <a:solidFill>
                  <a:srgbClr val="000000"/>
                </a:solidFill>
                <a:latin typeface="Papyrus"/>
                <a:cs typeface="Papyrus"/>
              </a:rPr>
              <a:t>With the CERI alias for </a:t>
            </a:r>
            <a:r>
              <a:rPr lang="en-US" sz="3200" dirty="0" err="1">
                <a:solidFill>
                  <a:srgbClr val="000000"/>
                </a:solidFill>
                <a:latin typeface="Courier"/>
                <a:cs typeface="Courier"/>
              </a:rPr>
              <a:t>rm</a:t>
            </a:r>
            <a:r>
              <a:rPr lang="en-US" sz="3200" dirty="0">
                <a:solidFill>
                  <a:srgbClr val="000000"/>
                </a:solidFill>
                <a:latin typeface="Papyrus"/>
                <a:cs typeface="Papyrus"/>
              </a:rPr>
              <a:t> to </a:t>
            </a:r>
            <a:r>
              <a:rPr lang="en-US" sz="3200" dirty="0" err="1">
                <a:solidFill>
                  <a:srgbClr val="000000"/>
                </a:solidFill>
                <a:latin typeface="Courier"/>
                <a:cs typeface="Courier"/>
              </a:rPr>
              <a:t>rm</a:t>
            </a:r>
            <a:r>
              <a:rPr lang="en-US" sz="3200" dirty="0">
                <a:solidFill>
                  <a:srgbClr val="000000"/>
                </a:solidFill>
                <a:latin typeface="Courier"/>
                <a:cs typeface="Courier"/>
              </a:rPr>
              <a:t> –</a:t>
            </a:r>
            <a:r>
              <a:rPr lang="en-US" sz="3200" dirty="0" err="1">
                <a:solidFill>
                  <a:srgbClr val="000000"/>
                </a:solidFill>
                <a:latin typeface="Courier"/>
                <a:cs typeface="Courier"/>
              </a:rPr>
              <a:t>i</a:t>
            </a:r>
            <a:r>
              <a:rPr lang="en-US" sz="3200" dirty="0">
                <a:solidFill>
                  <a:srgbClr val="000000"/>
                </a:solidFill>
                <a:latin typeface="Papyrus"/>
                <a:cs typeface="Papyrus"/>
              </a:rPr>
              <a:t>, this command will prompt you for each file!</a:t>
            </a:r>
          </a:p>
          <a:p>
            <a:pPr algn="ctr"/>
            <a:endParaRPr lang="en-US" sz="3200" dirty="0">
              <a:solidFill>
                <a:srgbClr val="000000"/>
              </a:solidFill>
              <a:latin typeface="Papyrus"/>
              <a:cs typeface="Papyrus"/>
            </a:endParaRPr>
          </a:p>
          <a:p>
            <a:pPr algn="ctr"/>
            <a:r>
              <a:rPr lang="en-US" sz="3200" dirty="0">
                <a:solidFill>
                  <a:srgbClr val="000000"/>
                </a:solidFill>
                <a:latin typeface="Papyrus"/>
                <a:cs typeface="Papyrus"/>
              </a:rPr>
              <a:t>Gets tedious – and makes you want to do</a:t>
            </a:r>
          </a:p>
          <a:p>
            <a:pPr algn="ctr"/>
            <a:endParaRPr lang="en-US" sz="3200" dirty="0">
              <a:solidFill>
                <a:srgbClr val="000000"/>
              </a:solidFill>
              <a:latin typeface="Papyrus"/>
              <a:cs typeface="Papyrus"/>
            </a:endParaRPr>
          </a:p>
          <a:p>
            <a:r>
              <a:rPr lang="en-US" sz="3200" dirty="0">
                <a:solidFill>
                  <a:srgbClr val="FF6600"/>
                </a:solidFill>
                <a:latin typeface="Courier"/>
                <a:cs typeface="Courier"/>
              </a:rPr>
              <a:t>% </a:t>
            </a:r>
            <a:r>
              <a:rPr lang="en-US" sz="3200" b="1" dirty="0">
                <a:solidFill>
                  <a:srgbClr val="000000"/>
                </a:solidFill>
                <a:latin typeface="Courier"/>
                <a:cs typeface="Courier"/>
              </a:rPr>
              <a:t>\</a:t>
            </a:r>
            <a:r>
              <a:rPr lang="en-US" sz="3200" dirty="0" err="1">
                <a:solidFill>
                  <a:srgbClr val="000000"/>
                </a:solidFill>
                <a:latin typeface="Courier"/>
                <a:cs typeface="Courier"/>
              </a:rPr>
              <a:t>rm</a:t>
            </a:r>
            <a:r>
              <a:rPr lang="en-US" sz="3200" dirty="0">
                <a:solidFill>
                  <a:srgbClr val="000000"/>
                </a:solidFill>
                <a:latin typeface="Courier"/>
                <a:cs typeface="Courier"/>
              </a:rPr>
              <a:t> -r  Classes</a:t>
            </a:r>
          </a:p>
          <a:p>
            <a:endParaRPr lang="en-US" sz="3200" dirty="0">
              <a:solidFill>
                <a:srgbClr val="000000"/>
              </a:solidFill>
              <a:latin typeface="Papyrus"/>
              <a:cs typeface="Papyrus"/>
            </a:endParaRPr>
          </a:p>
          <a:p>
            <a:pPr algn="ctr"/>
            <a:r>
              <a:rPr lang="en-US" sz="3200" dirty="0">
                <a:solidFill>
                  <a:srgbClr val="000000"/>
                </a:solidFill>
                <a:latin typeface="Papyrus"/>
                <a:cs typeface="Papyrus"/>
              </a:rPr>
              <a:t>Which is VERY DANGEROUS (but I’ve told you, so I’m off the hook).</a:t>
            </a:r>
          </a:p>
        </p:txBody>
      </p:sp>
    </p:spTree>
    <p:extLst>
      <p:ext uri="{BB962C8B-B14F-4D97-AF65-F5344CB8AC3E}">
        <p14:creationId xmlns:p14="http://schemas.microsoft.com/office/powerpoint/2010/main" val="3644802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762000"/>
            <a:ext cx="9144000" cy="4031873"/>
          </a:xfrm>
          <a:prstGeom prst="rect">
            <a:avLst/>
          </a:prstGeom>
          <a:noFill/>
        </p:spPr>
        <p:txBody>
          <a:bodyPr wrap="square" rtlCol="0">
            <a:spAutoFit/>
          </a:bodyPr>
          <a:lstStyle/>
          <a:p>
            <a:pPr algn="ctr"/>
            <a:r>
              <a:rPr lang="en-US" sz="3200" dirty="0">
                <a:latin typeface="Papyrus"/>
              </a:rPr>
              <a:t>Manipulating files</a:t>
            </a:r>
          </a:p>
          <a:p>
            <a:pPr algn="ctr"/>
            <a:endParaRPr lang="en-US" sz="3200" dirty="0">
              <a:latin typeface="Papyrus"/>
            </a:endParaRPr>
          </a:p>
          <a:p>
            <a:pPr algn="ctr"/>
            <a:r>
              <a:rPr lang="en-US" sz="3200" dirty="0">
                <a:latin typeface="Courier"/>
                <a:cs typeface="Courier"/>
              </a:rPr>
              <a:t>cat</a:t>
            </a:r>
            <a:r>
              <a:rPr lang="en-US" sz="3200" dirty="0">
                <a:latin typeface="Papyrus"/>
              </a:rPr>
              <a:t>: concatenate files, sends files or Standard IN to Standard OUT.</a:t>
            </a:r>
          </a:p>
          <a:p>
            <a:pPr algn="ctr"/>
            <a:endParaRPr lang="en-US" sz="3200" dirty="0">
              <a:latin typeface="Papyrus"/>
            </a:endParaRPr>
          </a:p>
          <a:p>
            <a:pPr algn="ctr"/>
            <a:r>
              <a:rPr lang="en-US" sz="3200" dirty="0">
                <a:latin typeface="Papyrus"/>
              </a:rPr>
              <a:t> If you want the concatenated files in another file – you have to redirect the output from Standard OUT to the file.</a:t>
            </a:r>
            <a:endParaRPr lang="en-US" dirty="0"/>
          </a:p>
        </p:txBody>
      </p:sp>
    </p:spTree>
    <p:extLst>
      <p:ext uri="{BB962C8B-B14F-4D97-AF65-F5344CB8AC3E}">
        <p14:creationId xmlns:p14="http://schemas.microsoft.com/office/powerpoint/2010/main" val="732364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143000"/>
            <a:ext cx="9144000" cy="3539430"/>
          </a:xfrm>
          <a:prstGeom prst="rect">
            <a:avLst/>
          </a:prstGeom>
          <a:noFill/>
        </p:spPr>
        <p:txBody>
          <a:bodyPr wrap="square" rtlCol="0">
            <a:spAutoFit/>
          </a:bodyPr>
          <a:lstStyle/>
          <a:p>
            <a:pPr algn="ctr"/>
            <a:r>
              <a:rPr lang="en-US" sz="3200" dirty="0">
                <a:solidFill>
                  <a:srgbClr val="000000"/>
                </a:solidFill>
                <a:latin typeface="Papyrus"/>
              </a:rPr>
              <a:t>Manipulating files</a:t>
            </a:r>
          </a:p>
          <a:p>
            <a:pPr algn="ctr"/>
            <a:endParaRPr lang="en-US" sz="3200" dirty="0">
              <a:solidFill>
                <a:srgbClr val="000000"/>
              </a:solidFill>
              <a:latin typeface="Papyrus"/>
            </a:endParaRPr>
          </a:p>
          <a:p>
            <a:pPr algn="ctr"/>
            <a:r>
              <a:rPr lang="en-US" sz="3200" dirty="0">
                <a:solidFill>
                  <a:srgbClr val="000000"/>
                </a:solidFill>
                <a:latin typeface="Courier"/>
                <a:cs typeface="Courier"/>
              </a:rPr>
              <a:t>cat</a:t>
            </a:r>
            <a:r>
              <a:rPr lang="en-US" sz="3200" dirty="0">
                <a:solidFill>
                  <a:srgbClr val="000000"/>
                </a:solidFill>
                <a:latin typeface="Papyrus"/>
              </a:rPr>
              <a:t>: Since it dumps the entire file contents to the screen</a:t>
            </a:r>
          </a:p>
          <a:p>
            <a:pPr algn="ctr"/>
            <a:endParaRPr lang="en-US" sz="3200" dirty="0">
              <a:solidFill>
                <a:srgbClr val="000000"/>
              </a:solidFill>
              <a:latin typeface="Papyrus"/>
            </a:endParaRPr>
          </a:p>
          <a:p>
            <a:pPr algn="ctr"/>
            <a:endParaRPr lang="en-US" sz="3200" dirty="0">
              <a:solidFill>
                <a:srgbClr val="000000"/>
              </a:solidFill>
              <a:latin typeface="Papyrus"/>
            </a:endParaRPr>
          </a:p>
          <a:p>
            <a:pPr algn="ctr"/>
            <a:r>
              <a:rPr lang="en-US" sz="3200" dirty="0">
                <a:solidFill>
                  <a:srgbClr val="000000"/>
                </a:solidFill>
                <a:latin typeface="Papyrus"/>
              </a:rPr>
              <a:t>– we can use it to “print out” or ”type out” a file.</a:t>
            </a:r>
          </a:p>
        </p:txBody>
      </p:sp>
    </p:spTree>
    <p:extLst>
      <p:ext uri="{BB962C8B-B14F-4D97-AF65-F5344CB8AC3E}">
        <p14:creationId xmlns:p14="http://schemas.microsoft.com/office/powerpoint/2010/main" val="30964037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7140415"/>
          </a:xfrm>
          <a:prstGeom prst="rect">
            <a:avLst/>
          </a:prstGeom>
          <a:noFill/>
        </p:spPr>
        <p:txBody>
          <a:bodyPr wrap="square" rtlCol="0">
            <a:spAutoFit/>
          </a:bodyPr>
          <a:lstStyle/>
          <a:p>
            <a:pPr algn="ctr"/>
            <a:r>
              <a:rPr lang="en-US" sz="3200" dirty="0">
                <a:solidFill>
                  <a:srgbClr val="000000"/>
                </a:solidFill>
                <a:latin typeface="Papyrus"/>
              </a:rPr>
              <a:t>Manipulating files</a:t>
            </a:r>
          </a:p>
          <a:p>
            <a:pPr algn="ctr"/>
            <a:endParaRPr lang="en-US" sz="3200" dirty="0">
              <a:solidFill>
                <a:srgbClr val="000000"/>
              </a:solidFill>
              <a:latin typeface="Papyrus"/>
            </a:endParaRPr>
          </a:p>
          <a:p>
            <a:pPr algn="ctr"/>
            <a:r>
              <a:rPr lang="en-US" sz="3200" dirty="0">
                <a:solidFill>
                  <a:srgbClr val="000000"/>
                </a:solidFill>
                <a:latin typeface="Papyrus"/>
              </a:rPr>
              <a:t>Another Unix philosophy issue –</a:t>
            </a:r>
          </a:p>
          <a:p>
            <a:pPr algn="ctr"/>
            <a:r>
              <a:rPr lang="en-US" sz="3200" dirty="0">
                <a:solidFill>
                  <a:srgbClr val="000000"/>
                </a:solidFill>
                <a:latin typeface="Papyrus"/>
              </a:rPr>
              <a:t>use of </a:t>
            </a:r>
            <a:r>
              <a:rPr lang="en-US" sz="3200" u="sng" dirty="0">
                <a:solidFill>
                  <a:srgbClr val="000000"/>
                </a:solidFill>
                <a:latin typeface="Papyrus"/>
              </a:rPr>
              <a:t>side effects</a:t>
            </a:r>
            <a:r>
              <a:rPr lang="en-US" sz="3200" dirty="0">
                <a:solidFill>
                  <a:srgbClr val="000000"/>
                </a:solidFill>
                <a:latin typeface="Papyrus"/>
              </a:rPr>
              <a:t>. </a:t>
            </a:r>
          </a:p>
          <a:p>
            <a:pPr algn="ctr"/>
            <a:endParaRPr lang="en-US" sz="3200" dirty="0">
              <a:solidFill>
                <a:srgbClr val="000000"/>
              </a:solidFill>
              <a:latin typeface="Papyrus"/>
            </a:endParaRPr>
          </a:p>
          <a:p>
            <a:pPr algn="ctr"/>
            <a:r>
              <a:rPr lang="en-US" sz="3200" dirty="0">
                <a:solidFill>
                  <a:srgbClr val="000000"/>
                </a:solidFill>
                <a:latin typeface="Papyrus"/>
              </a:rPr>
              <a:t>We don’t need another command to print or type the contents of a file to the screen as it is a </a:t>
            </a:r>
            <a:r>
              <a:rPr lang="en-US" sz="3200" u="sng" dirty="0">
                <a:solidFill>
                  <a:srgbClr val="000000"/>
                </a:solidFill>
                <a:latin typeface="Papyrus"/>
              </a:rPr>
              <a:t>side effect</a:t>
            </a:r>
            <a:r>
              <a:rPr lang="en-US" sz="3200" dirty="0">
                <a:solidFill>
                  <a:srgbClr val="000000"/>
                </a:solidFill>
                <a:latin typeface="Papyrus"/>
              </a:rPr>
              <a:t> of the </a:t>
            </a:r>
            <a:r>
              <a:rPr lang="en-US" sz="3200" dirty="0">
                <a:solidFill>
                  <a:srgbClr val="000000"/>
                </a:solidFill>
                <a:latin typeface="Courier"/>
                <a:cs typeface="Courier"/>
              </a:rPr>
              <a:t>cat</a:t>
            </a:r>
            <a:r>
              <a:rPr lang="en-US" sz="3200" dirty="0">
                <a:solidFill>
                  <a:srgbClr val="000000"/>
                </a:solidFill>
                <a:latin typeface="Papyrus"/>
              </a:rPr>
              <a:t> command and the Standard OUT operation of commands.</a:t>
            </a:r>
          </a:p>
          <a:p>
            <a:pPr algn="ctr"/>
            <a:endParaRPr lang="en-US" sz="3200" dirty="0">
              <a:solidFill>
                <a:srgbClr val="000000"/>
              </a:solidFill>
              <a:latin typeface="Papyrus"/>
            </a:endParaRPr>
          </a:p>
          <a:p>
            <a:pPr algn="ctr"/>
            <a:r>
              <a:rPr lang="en-US" sz="3200" dirty="0">
                <a:solidFill>
                  <a:srgbClr val="000000"/>
                </a:solidFill>
                <a:latin typeface="Papyrus"/>
              </a:rPr>
              <a:t>So feature it!</a:t>
            </a:r>
          </a:p>
          <a:p>
            <a:pPr algn="ctr"/>
            <a:r>
              <a:rPr lang="en-US" sz="3200" dirty="0">
                <a:solidFill>
                  <a:srgbClr val="000000"/>
                </a:solidFill>
                <a:latin typeface="Papyrus"/>
              </a:rPr>
              <a:t>There is no “print” command, it is not-needed </a:t>
            </a:r>
            <a:r>
              <a:rPr lang="en-US" sz="2400" dirty="0">
                <a:solidFill>
                  <a:srgbClr val="000000"/>
                </a:solidFill>
                <a:latin typeface="Papyrus"/>
              </a:rPr>
              <a:t>(lean and mean, emphasis on </a:t>
            </a:r>
            <a:r>
              <a:rPr lang="en-US" sz="2400" b="1" dirty="0">
                <a:solidFill>
                  <a:srgbClr val="000000"/>
                </a:solidFill>
                <a:latin typeface="Papyrus"/>
              </a:rPr>
              <a:t>mean</a:t>
            </a:r>
            <a:r>
              <a:rPr lang="en-US" sz="2400" dirty="0">
                <a:solidFill>
                  <a:srgbClr val="000000"/>
                </a:solidFill>
                <a:latin typeface="Papyrus"/>
              </a:rPr>
              <a:t>. The sooner you begin to think like this the sooner you will be able to use Unix.)</a:t>
            </a:r>
            <a:r>
              <a:rPr lang="en-US" sz="3200" dirty="0">
                <a:solidFill>
                  <a:srgbClr val="000000"/>
                </a:solidFill>
                <a:latin typeface="Papyrus"/>
              </a:rPr>
              <a:t>.</a:t>
            </a:r>
          </a:p>
          <a:p>
            <a:endParaRPr lang="en-US" dirty="0">
              <a:solidFill>
                <a:srgbClr val="000000"/>
              </a:solidFill>
            </a:endParaRPr>
          </a:p>
        </p:txBody>
      </p:sp>
    </p:spTree>
    <p:extLst>
      <p:ext uri="{BB962C8B-B14F-4D97-AF65-F5344CB8AC3E}">
        <p14:creationId xmlns:p14="http://schemas.microsoft.com/office/powerpoint/2010/main" val="31054600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228600"/>
            <a:ext cx="9144000" cy="6278641"/>
          </a:xfrm>
          <a:prstGeom prst="rect">
            <a:avLst/>
          </a:prstGeom>
          <a:noFill/>
        </p:spPr>
        <p:txBody>
          <a:bodyPr wrap="square" rtlCol="0">
            <a:spAutoFit/>
          </a:bodyPr>
          <a:lstStyle/>
          <a:p>
            <a:pPr algn="ctr"/>
            <a:r>
              <a:rPr lang="en-US" sz="3200" dirty="0">
                <a:latin typeface="Papyrus"/>
              </a:rPr>
              <a:t>Manipulating files</a:t>
            </a:r>
          </a:p>
          <a:p>
            <a:pPr algn="ctr"/>
            <a:endParaRPr lang="en-US" sz="3200" dirty="0">
              <a:latin typeface="Papyrus"/>
            </a:endParaRPr>
          </a:p>
          <a:p>
            <a:pPr algn="ctr"/>
            <a:r>
              <a:rPr lang="en-US" sz="3200" dirty="0">
                <a:latin typeface="Courier"/>
                <a:cs typeface="Courier"/>
              </a:rPr>
              <a:t>cat</a:t>
            </a:r>
            <a:r>
              <a:rPr lang="en-US" sz="3200" dirty="0">
                <a:latin typeface="Papyrus"/>
              </a:rPr>
              <a:t>: make one file out of </a:t>
            </a:r>
            <a:r>
              <a:rPr lang="en-US" sz="3200" u="sng" dirty="0">
                <a:latin typeface="Papyrus"/>
              </a:rPr>
              <a:t>file1</a:t>
            </a:r>
            <a:r>
              <a:rPr lang="en-US" sz="3200" dirty="0">
                <a:latin typeface="Papyrus"/>
              </a:rPr>
              <a:t>, </a:t>
            </a:r>
            <a:r>
              <a:rPr lang="en-US" sz="3200" u="sng" dirty="0">
                <a:latin typeface="Papyrus"/>
              </a:rPr>
              <a:t>file2</a:t>
            </a:r>
            <a:r>
              <a:rPr lang="en-US" sz="3200" dirty="0">
                <a:latin typeface="Papyrus"/>
              </a:rPr>
              <a:t> and </a:t>
            </a:r>
            <a:r>
              <a:rPr lang="en-US" sz="3200" u="sng" dirty="0">
                <a:latin typeface="Papyrus"/>
              </a:rPr>
              <a:t>file3</a:t>
            </a:r>
            <a:r>
              <a:rPr lang="en-US" sz="3200" dirty="0">
                <a:latin typeface="Papyrus"/>
              </a:rPr>
              <a:t> and call it </a:t>
            </a:r>
            <a:r>
              <a:rPr lang="en-US" sz="3200" u="sng" dirty="0" err="1">
                <a:latin typeface="Papyrus"/>
              </a:rPr>
              <a:t>alltogether</a:t>
            </a:r>
            <a:r>
              <a:rPr lang="en-US" sz="3200" dirty="0">
                <a:latin typeface="Papyrus"/>
              </a:rPr>
              <a:t>.</a:t>
            </a:r>
          </a:p>
          <a:p>
            <a:pPr algn="ctr"/>
            <a:endParaRPr lang="en-US" sz="3200" dirty="0">
              <a:latin typeface="Papyrus"/>
            </a:endParaRPr>
          </a:p>
          <a:p>
            <a:r>
              <a:rPr lang="en-US" sz="3200" dirty="0">
                <a:solidFill>
                  <a:srgbClr val="FF6600"/>
                </a:solidFill>
                <a:latin typeface="Courier"/>
                <a:cs typeface="Courier"/>
              </a:rPr>
              <a:t>%</a:t>
            </a:r>
            <a:r>
              <a:rPr lang="en-US" sz="3200" dirty="0">
                <a:latin typeface="Courier"/>
                <a:cs typeface="Courier"/>
              </a:rPr>
              <a:t>cat file1 file2 file3 &gt; </a:t>
            </a:r>
            <a:r>
              <a:rPr lang="en-US" sz="3200" dirty="0" err="1">
                <a:latin typeface="Courier"/>
                <a:cs typeface="Courier"/>
              </a:rPr>
              <a:t>alltogether</a:t>
            </a:r>
            <a:endParaRPr lang="en-US" sz="3200" dirty="0">
              <a:latin typeface="Courier"/>
              <a:cs typeface="Courier"/>
            </a:endParaRPr>
          </a:p>
          <a:p>
            <a:pPr algn="ctr"/>
            <a:endParaRPr lang="en-US" sz="3200" dirty="0">
              <a:latin typeface="Papyrus"/>
            </a:endParaRPr>
          </a:p>
          <a:p>
            <a:pPr algn="ctr"/>
            <a:r>
              <a:rPr lang="en-US" sz="3200" dirty="0">
                <a:latin typeface="Papyrus"/>
              </a:rPr>
              <a:t>This command (does not need input redirection, exception to regular rule that input only comes from Standard IN – but it will also take input from Standard IN) takes files </a:t>
            </a:r>
            <a:r>
              <a:rPr lang="en-US" sz="3200" u="sng" dirty="0">
                <a:latin typeface="Papyrus"/>
              </a:rPr>
              <a:t>file1</a:t>
            </a:r>
            <a:r>
              <a:rPr lang="en-US" sz="3200" dirty="0">
                <a:latin typeface="Papyrus"/>
              </a:rPr>
              <a:t>, </a:t>
            </a:r>
            <a:r>
              <a:rPr lang="en-US" sz="3200" u="sng" dirty="0">
                <a:latin typeface="Papyrus"/>
              </a:rPr>
              <a:t>file2</a:t>
            </a:r>
            <a:r>
              <a:rPr lang="en-US" sz="3200" dirty="0">
                <a:latin typeface="Papyrus"/>
              </a:rPr>
              <a:t>, and </a:t>
            </a:r>
            <a:r>
              <a:rPr lang="en-US" sz="3200" u="sng" dirty="0">
                <a:latin typeface="Papyrus"/>
              </a:rPr>
              <a:t>file3</a:t>
            </a:r>
            <a:r>
              <a:rPr lang="en-US" sz="3200" dirty="0">
                <a:latin typeface="Papyrus"/>
              </a:rPr>
              <a:t> and puts them into file </a:t>
            </a:r>
            <a:r>
              <a:rPr lang="en-US" sz="3200" u="sng" dirty="0" err="1">
                <a:latin typeface="Papyrus"/>
              </a:rPr>
              <a:t>alltogether</a:t>
            </a:r>
            <a:r>
              <a:rPr lang="en-US" sz="3200" dirty="0">
                <a:latin typeface="Papyrus"/>
              </a:rPr>
              <a:t>.</a:t>
            </a:r>
          </a:p>
          <a:p>
            <a:endParaRPr lang="en-US" dirty="0"/>
          </a:p>
        </p:txBody>
      </p:sp>
    </p:spTree>
    <p:extLst>
      <p:ext uri="{BB962C8B-B14F-4D97-AF65-F5344CB8AC3E}">
        <p14:creationId xmlns:p14="http://schemas.microsoft.com/office/powerpoint/2010/main" val="48489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228600"/>
            <a:ext cx="9144000" cy="2554545"/>
          </a:xfrm>
          <a:prstGeom prst="rect">
            <a:avLst/>
          </a:prstGeom>
          <a:noFill/>
        </p:spPr>
        <p:txBody>
          <a:bodyPr wrap="square" rtlCol="0">
            <a:spAutoFit/>
          </a:bodyPr>
          <a:lstStyle/>
          <a:p>
            <a:pPr algn="ctr"/>
            <a:r>
              <a:rPr lang="en-US" sz="3200" b="1" dirty="0">
                <a:latin typeface="Papyrus"/>
              </a:rPr>
              <a:t>Manipulating files</a:t>
            </a:r>
          </a:p>
          <a:p>
            <a:pPr algn="ctr"/>
            <a:endParaRPr lang="en-US" sz="3200" b="1" dirty="0">
              <a:latin typeface="Papyrus"/>
            </a:endParaRPr>
          </a:p>
          <a:p>
            <a:pPr algn="ctr"/>
            <a:r>
              <a:rPr lang="en-US" sz="3200" b="1" dirty="0">
                <a:latin typeface="Papyrus"/>
              </a:rPr>
              <a:t>OK, what does this do?</a:t>
            </a:r>
          </a:p>
          <a:p>
            <a:pPr algn="ctr"/>
            <a:endParaRPr lang="en-US" sz="3200" b="1" dirty="0">
              <a:latin typeface="Papyrus"/>
            </a:endParaRPr>
          </a:p>
          <a:p>
            <a:r>
              <a:rPr lang="en-US" sz="3200" dirty="0">
                <a:solidFill>
                  <a:srgbClr val="FF6600"/>
                </a:solidFill>
                <a:latin typeface="Courier"/>
                <a:cs typeface="Courier"/>
              </a:rPr>
              <a:t>%</a:t>
            </a:r>
            <a:r>
              <a:rPr lang="en-US" sz="3200" dirty="0">
                <a:latin typeface="Courier"/>
                <a:cs typeface="Courier"/>
              </a:rPr>
              <a:t>cat &gt; </a:t>
            </a:r>
            <a:r>
              <a:rPr lang="en-US" sz="3200" dirty="0" err="1">
                <a:latin typeface="Courier"/>
                <a:cs typeface="Courier"/>
              </a:rPr>
              <a:t>myfile</a:t>
            </a:r>
            <a:endParaRPr lang="en-US" sz="3200" dirty="0">
              <a:latin typeface="Courier"/>
              <a:cs typeface="Courier"/>
            </a:endParaRPr>
          </a:p>
        </p:txBody>
      </p:sp>
    </p:spTree>
    <p:extLst>
      <p:ext uri="{BB962C8B-B14F-4D97-AF65-F5344CB8AC3E}">
        <p14:creationId xmlns:p14="http://schemas.microsoft.com/office/powerpoint/2010/main" val="32592277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228600"/>
            <a:ext cx="9144000" cy="3539430"/>
          </a:xfrm>
          <a:prstGeom prst="rect">
            <a:avLst/>
          </a:prstGeom>
          <a:noFill/>
        </p:spPr>
        <p:txBody>
          <a:bodyPr wrap="square" rtlCol="0">
            <a:spAutoFit/>
          </a:bodyPr>
          <a:lstStyle/>
          <a:p>
            <a:pPr algn="ctr"/>
            <a:r>
              <a:rPr lang="en-US" sz="3200" dirty="0">
                <a:latin typeface="Papyrus"/>
              </a:rPr>
              <a:t>Manipulating files</a:t>
            </a:r>
          </a:p>
          <a:p>
            <a:pPr algn="ctr"/>
            <a:endParaRPr lang="en-US" sz="3200" dirty="0">
              <a:latin typeface="Papyrus"/>
            </a:endParaRPr>
          </a:p>
          <a:p>
            <a:pPr algn="ctr"/>
            <a:r>
              <a:rPr lang="en-US" sz="3200" dirty="0">
                <a:latin typeface="Papyrus"/>
              </a:rPr>
              <a:t>OK, what does this do?</a:t>
            </a:r>
          </a:p>
          <a:p>
            <a:pPr algn="ctr"/>
            <a:endParaRPr lang="en-US" sz="3200" dirty="0">
              <a:latin typeface="Papyrus"/>
            </a:endParaRPr>
          </a:p>
          <a:p>
            <a:r>
              <a:rPr lang="en-US" sz="3200" dirty="0">
                <a:solidFill>
                  <a:srgbClr val="FF6600"/>
                </a:solidFill>
                <a:latin typeface="Courier"/>
                <a:cs typeface="Courier"/>
              </a:rPr>
              <a:t>%</a:t>
            </a:r>
            <a:r>
              <a:rPr lang="en-US" sz="3200" dirty="0">
                <a:latin typeface="Courier"/>
                <a:cs typeface="Courier"/>
              </a:rPr>
              <a:t>cat &gt; </a:t>
            </a:r>
            <a:r>
              <a:rPr lang="en-US" sz="3200" dirty="0" err="1">
                <a:latin typeface="Courier"/>
                <a:cs typeface="Courier"/>
              </a:rPr>
              <a:t>myfile</a:t>
            </a:r>
            <a:endParaRPr lang="en-US" sz="3200" dirty="0">
              <a:latin typeface="Courier"/>
              <a:cs typeface="Courier"/>
            </a:endParaRPr>
          </a:p>
          <a:p>
            <a:pPr algn="ctr"/>
            <a:endParaRPr lang="en-US" sz="3200" dirty="0">
              <a:latin typeface="Papyrus"/>
            </a:endParaRPr>
          </a:p>
          <a:p>
            <a:pPr algn="ctr"/>
            <a:r>
              <a:rPr lang="en-US" sz="3200" dirty="0">
                <a:latin typeface="Papyrus"/>
              </a:rPr>
              <a:t>(Put on your Unix thinking cap)</a:t>
            </a:r>
          </a:p>
        </p:txBody>
      </p:sp>
    </p:spTree>
    <p:extLst>
      <p:ext uri="{BB962C8B-B14F-4D97-AF65-F5344CB8AC3E}">
        <p14:creationId xmlns:p14="http://schemas.microsoft.com/office/powerpoint/2010/main" val="1131710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228600"/>
            <a:ext cx="9144000" cy="6001643"/>
          </a:xfrm>
          <a:prstGeom prst="rect">
            <a:avLst/>
          </a:prstGeom>
          <a:noFill/>
        </p:spPr>
        <p:txBody>
          <a:bodyPr wrap="square" rtlCol="0">
            <a:spAutoFit/>
          </a:bodyPr>
          <a:lstStyle/>
          <a:p>
            <a:pPr algn="ctr"/>
            <a:r>
              <a:rPr lang="en-US" sz="3200" dirty="0">
                <a:latin typeface="Papyrus"/>
              </a:rPr>
              <a:t>Manipulating files</a:t>
            </a:r>
          </a:p>
          <a:p>
            <a:pPr algn="ctr"/>
            <a:endParaRPr lang="en-US" sz="3200" dirty="0">
              <a:latin typeface="Papyrus"/>
            </a:endParaRPr>
          </a:p>
          <a:p>
            <a:pPr algn="ctr"/>
            <a:r>
              <a:rPr lang="en-US" sz="3200" dirty="0">
                <a:latin typeface="Papyrus"/>
              </a:rPr>
              <a:t>OK, what does this do?</a:t>
            </a:r>
          </a:p>
          <a:p>
            <a:pPr algn="ctr"/>
            <a:endParaRPr lang="en-US" sz="3200" dirty="0">
              <a:latin typeface="Papyrus"/>
            </a:endParaRPr>
          </a:p>
          <a:p>
            <a:r>
              <a:rPr lang="en-US" sz="3200" dirty="0">
                <a:solidFill>
                  <a:srgbClr val="FF6600"/>
                </a:solidFill>
                <a:latin typeface="Courier"/>
                <a:cs typeface="Courier"/>
              </a:rPr>
              <a:t>%</a:t>
            </a:r>
            <a:r>
              <a:rPr lang="en-US" sz="3200" dirty="0">
                <a:latin typeface="Courier"/>
                <a:cs typeface="Courier"/>
              </a:rPr>
              <a:t>cat &gt; </a:t>
            </a:r>
            <a:r>
              <a:rPr lang="en-US" sz="3200" dirty="0" err="1">
                <a:latin typeface="Courier"/>
                <a:cs typeface="Courier"/>
              </a:rPr>
              <a:t>myfile</a:t>
            </a:r>
            <a:endParaRPr lang="en-US" sz="3200" dirty="0">
              <a:latin typeface="Courier"/>
              <a:cs typeface="Courier"/>
            </a:endParaRPr>
          </a:p>
          <a:p>
            <a:pPr algn="ctr"/>
            <a:endParaRPr lang="en-US" sz="3200" dirty="0">
              <a:latin typeface="Papyrus"/>
            </a:endParaRPr>
          </a:p>
          <a:p>
            <a:pPr algn="ctr"/>
            <a:r>
              <a:rPr lang="en-US" sz="3200" dirty="0">
                <a:latin typeface="Papyrus"/>
              </a:rPr>
              <a:t>(Put on your Unix thinking cap)</a:t>
            </a:r>
          </a:p>
          <a:p>
            <a:pPr algn="ctr"/>
            <a:endParaRPr lang="en-US" sz="3200" dirty="0">
              <a:latin typeface="Papyrus"/>
            </a:endParaRPr>
          </a:p>
          <a:p>
            <a:pPr algn="ctr"/>
            <a:r>
              <a:rPr lang="en-US" sz="3200" dirty="0">
                <a:latin typeface="Papyrus"/>
              </a:rPr>
              <a:t>It takes Standard IN (the keyboard) and puts it into the file </a:t>
            </a:r>
            <a:r>
              <a:rPr lang="en-US" sz="3200" u="sng" dirty="0" err="1">
                <a:latin typeface="Papyrus"/>
              </a:rPr>
              <a:t>myfile</a:t>
            </a:r>
            <a:r>
              <a:rPr lang="en-US" sz="3200" dirty="0">
                <a:latin typeface="Papyrus"/>
              </a:rPr>
              <a:t>.</a:t>
            </a:r>
          </a:p>
          <a:p>
            <a:pPr algn="ctr"/>
            <a:endParaRPr lang="en-US" sz="3200" dirty="0">
              <a:latin typeface="Papyrus"/>
            </a:endParaRPr>
          </a:p>
          <a:p>
            <a:pPr algn="ctr"/>
            <a:r>
              <a:rPr lang="en-US" sz="3200" dirty="0">
                <a:latin typeface="Papyrus"/>
              </a:rPr>
              <a:t>So whatever you do now is going into </a:t>
            </a:r>
            <a:r>
              <a:rPr lang="en-US" sz="3200" u="sng" dirty="0" err="1">
                <a:latin typeface="Papyrus"/>
              </a:rPr>
              <a:t>myfile</a:t>
            </a:r>
            <a:r>
              <a:rPr lang="en-US" sz="3200" dirty="0">
                <a:latin typeface="Papyrus"/>
              </a:rPr>
              <a:t>.</a:t>
            </a:r>
          </a:p>
        </p:txBody>
      </p:sp>
    </p:spTree>
    <p:extLst>
      <p:ext uri="{BB962C8B-B14F-4D97-AF65-F5344CB8AC3E}">
        <p14:creationId xmlns:p14="http://schemas.microsoft.com/office/powerpoint/2010/main" val="609681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76200"/>
            <a:ext cx="9144000" cy="6494085"/>
          </a:xfrm>
          <a:prstGeom prst="rect">
            <a:avLst/>
          </a:prstGeom>
          <a:noFill/>
        </p:spPr>
        <p:txBody>
          <a:bodyPr wrap="square" rtlCol="0">
            <a:spAutoFit/>
          </a:bodyPr>
          <a:lstStyle/>
          <a:p>
            <a:pPr algn="ctr"/>
            <a:r>
              <a:rPr lang="en-US" sz="3200" dirty="0">
                <a:latin typeface="Papyrus"/>
              </a:rPr>
              <a:t>Looking at files</a:t>
            </a:r>
          </a:p>
          <a:p>
            <a:pPr algn="ctr"/>
            <a:endParaRPr lang="en-US" sz="3200" dirty="0">
              <a:latin typeface="Papyrus"/>
            </a:endParaRPr>
          </a:p>
          <a:p>
            <a:pPr algn="ctr"/>
            <a:r>
              <a:rPr lang="en-US" sz="3200" dirty="0">
                <a:latin typeface="Papyrus"/>
              </a:rPr>
              <a:t>OK, what does this do?</a:t>
            </a:r>
          </a:p>
          <a:p>
            <a:pPr algn="ctr"/>
            <a:endParaRPr lang="en-US" sz="3200" dirty="0">
              <a:latin typeface="Papyrus"/>
            </a:endParaRPr>
          </a:p>
          <a:p>
            <a:r>
              <a:rPr lang="en-US" sz="3200" dirty="0">
                <a:solidFill>
                  <a:srgbClr val="FF6600"/>
                </a:solidFill>
                <a:latin typeface="Courier"/>
                <a:cs typeface="Courier"/>
              </a:rPr>
              <a:t>%</a:t>
            </a:r>
            <a:r>
              <a:rPr lang="en-US" sz="3200" dirty="0">
                <a:latin typeface="Courier"/>
                <a:cs typeface="Courier"/>
              </a:rPr>
              <a:t>cat &gt; </a:t>
            </a:r>
            <a:r>
              <a:rPr lang="en-US" sz="3200" dirty="0" err="1">
                <a:latin typeface="Courier"/>
                <a:cs typeface="Courier"/>
              </a:rPr>
              <a:t>myfile</a:t>
            </a:r>
            <a:endParaRPr lang="en-US" sz="3200" dirty="0">
              <a:latin typeface="Courier"/>
              <a:cs typeface="Courier"/>
            </a:endParaRPr>
          </a:p>
          <a:p>
            <a:pPr algn="ctr"/>
            <a:endParaRPr lang="en-US" sz="3200" dirty="0">
              <a:latin typeface="Papyrus"/>
            </a:endParaRPr>
          </a:p>
          <a:p>
            <a:pPr algn="ctr"/>
            <a:r>
              <a:rPr lang="en-US" sz="3200" dirty="0">
                <a:latin typeface="Papyrus"/>
              </a:rPr>
              <a:t>How does one get it to stop taking stuff from Standard IN?</a:t>
            </a:r>
          </a:p>
          <a:p>
            <a:pPr algn="ctr"/>
            <a:r>
              <a:rPr lang="en-US" sz="3200" dirty="0">
                <a:latin typeface="Papyrus"/>
              </a:rPr>
              <a:t>i.e. how do you let it know you are done entering stuff?</a:t>
            </a:r>
          </a:p>
          <a:p>
            <a:pPr algn="ctr"/>
            <a:endParaRPr lang="en-US" sz="3200" dirty="0">
              <a:latin typeface="Papyrus"/>
            </a:endParaRPr>
          </a:p>
          <a:p>
            <a:pPr algn="ctr"/>
            <a:r>
              <a:rPr lang="en-US" sz="3200" dirty="0">
                <a:latin typeface="Papyrus"/>
              </a:rPr>
              <a:t>Enter “</a:t>
            </a:r>
            <a:r>
              <a:rPr lang="en-US" sz="3200" b="1" dirty="0">
                <a:latin typeface="Courier"/>
                <a:cs typeface="Courier"/>
              </a:rPr>
              <a:t>^D</a:t>
            </a:r>
            <a:r>
              <a:rPr lang="en-US" sz="3200" dirty="0">
                <a:latin typeface="Papyrus"/>
              </a:rPr>
              <a:t>” or “</a:t>
            </a:r>
            <a:r>
              <a:rPr lang="en-US" sz="3200" b="1" dirty="0">
                <a:latin typeface="Courier"/>
                <a:cs typeface="Courier"/>
              </a:rPr>
              <a:t>^Z</a:t>
            </a:r>
            <a:r>
              <a:rPr lang="en-US" sz="3200" dirty="0">
                <a:latin typeface="Papyrus"/>
              </a:rPr>
              <a:t>”, where “</a:t>
            </a:r>
            <a:r>
              <a:rPr lang="en-US" sz="3200" b="1" dirty="0">
                <a:latin typeface="Courier"/>
                <a:cs typeface="Courier"/>
              </a:rPr>
              <a:t>^</a:t>
            </a:r>
            <a:r>
              <a:rPr lang="en-US" sz="3200" dirty="0">
                <a:latin typeface="Papyrus"/>
              </a:rPr>
              <a:t>” is the </a:t>
            </a:r>
            <a:r>
              <a:rPr lang="en-US" sz="3200" u="sng" dirty="0">
                <a:latin typeface="Papyrus"/>
              </a:rPr>
              <a:t>control</a:t>
            </a:r>
            <a:r>
              <a:rPr lang="en-US" sz="3200" dirty="0">
                <a:latin typeface="Papyrus"/>
              </a:rPr>
              <a:t> (ctrl) key and you hold it down and press the </a:t>
            </a:r>
            <a:r>
              <a:rPr lang="en-US" sz="3200" b="1" dirty="0">
                <a:latin typeface="Courier"/>
                <a:cs typeface="Courier"/>
              </a:rPr>
              <a:t>D</a:t>
            </a:r>
            <a:r>
              <a:rPr lang="en-US" sz="3200" dirty="0">
                <a:latin typeface="Papyrus"/>
              </a:rPr>
              <a:t> or </a:t>
            </a:r>
            <a:r>
              <a:rPr lang="en-US" sz="3200" b="1" dirty="0">
                <a:latin typeface="Courier"/>
                <a:cs typeface="Courier"/>
              </a:rPr>
              <a:t>Z</a:t>
            </a:r>
            <a:r>
              <a:rPr lang="en-US" sz="3200" dirty="0">
                <a:latin typeface="Papyrus"/>
              </a:rPr>
              <a:t>.  </a:t>
            </a:r>
          </a:p>
        </p:txBody>
      </p:sp>
    </p:spTree>
    <p:extLst>
      <p:ext uri="{BB962C8B-B14F-4D97-AF65-F5344CB8AC3E}">
        <p14:creationId xmlns:p14="http://schemas.microsoft.com/office/powerpoint/2010/main" val="247901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331655"/>
            <a:ext cx="9144000" cy="3539430"/>
          </a:xfrm>
          <a:prstGeom prst="rect">
            <a:avLst/>
          </a:prstGeom>
          <a:noFill/>
        </p:spPr>
        <p:txBody>
          <a:bodyPr wrap="square" rtlCol="0">
            <a:spAutoFit/>
          </a:bodyPr>
          <a:lstStyle/>
          <a:p>
            <a:pPr algn="ctr"/>
            <a:r>
              <a:rPr lang="en-US" sz="3200" dirty="0">
                <a:latin typeface="Papyrus"/>
              </a:rPr>
              <a:t>Notice the logic associated with the input, output, and use of the command.</a:t>
            </a:r>
          </a:p>
          <a:p>
            <a:pPr algn="ctr"/>
            <a:endParaRPr lang="en-US" sz="3200" dirty="0">
              <a:latin typeface="Papyrus"/>
            </a:endParaRPr>
          </a:p>
          <a:p>
            <a:pPr algn="ctr"/>
            <a:r>
              <a:rPr lang="en-US" sz="3200" dirty="0">
                <a:latin typeface="Papyrus"/>
              </a:rPr>
              <a:t>If you think in the UNIX philosophy it all makes sense.</a:t>
            </a:r>
          </a:p>
          <a:p>
            <a:pPr algn="ctr"/>
            <a:endParaRPr lang="en-US" sz="3200" dirty="0">
              <a:latin typeface="Papyrus"/>
            </a:endParaRPr>
          </a:p>
          <a:p>
            <a:pPr algn="ctr"/>
            <a:r>
              <a:rPr lang="en-US" sz="3200" dirty="0">
                <a:latin typeface="Papyrus"/>
              </a:rPr>
              <a:t>This type of thinking, or (</a:t>
            </a:r>
            <a:r>
              <a:rPr lang="en-US" sz="3200" dirty="0" err="1">
                <a:latin typeface="Papyrus"/>
              </a:rPr>
              <a:t>il</a:t>
            </a:r>
            <a:r>
              <a:rPr lang="en-US" sz="3200" dirty="0">
                <a:latin typeface="Papyrus"/>
              </a:rPr>
              <a:t>)logic, permeates Unix.</a:t>
            </a:r>
          </a:p>
        </p:txBody>
      </p:sp>
    </p:spTree>
    <p:extLst>
      <p:ext uri="{BB962C8B-B14F-4D97-AF65-F5344CB8AC3E}">
        <p14:creationId xmlns:p14="http://schemas.microsoft.com/office/powerpoint/2010/main" val="100845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144012"/>
            <a:ext cx="9144000" cy="3539430"/>
          </a:xfrm>
          <a:prstGeom prst="rect">
            <a:avLst/>
          </a:prstGeom>
          <a:noFill/>
        </p:spPr>
        <p:txBody>
          <a:bodyPr wrap="square" rtlCol="0">
            <a:spAutoFit/>
          </a:bodyPr>
          <a:lstStyle/>
          <a:p>
            <a:pPr algn="ctr"/>
            <a:r>
              <a:rPr lang="en-US" sz="3200" dirty="0">
                <a:latin typeface="Papyrus"/>
              </a:rPr>
              <a:t>Note the file</a:t>
            </a:r>
          </a:p>
          <a:p>
            <a:pPr algn="ctr"/>
            <a:endParaRPr lang="en-US" sz="3200" dirty="0">
              <a:latin typeface="Papyrus"/>
            </a:endParaRPr>
          </a:p>
          <a:p>
            <a:pPr algn="ctr"/>
            <a:r>
              <a:rPr lang="en-US" sz="3200" dirty="0">
                <a:solidFill>
                  <a:srgbClr val="3366FF"/>
                </a:solidFill>
                <a:latin typeface="Courier"/>
                <a:cs typeface="Courier"/>
              </a:rPr>
              <a:t>Adobe SVG 3.0 Installer</a:t>
            </a:r>
            <a:endParaRPr lang="en-US" sz="3200" dirty="0">
              <a:solidFill>
                <a:srgbClr val="3366FF"/>
              </a:solidFill>
              <a:latin typeface="Papyrus"/>
            </a:endParaRPr>
          </a:p>
          <a:p>
            <a:pPr algn="ctr"/>
            <a:endParaRPr lang="en-US" sz="3200" dirty="0">
              <a:latin typeface="Papyrus"/>
            </a:endParaRPr>
          </a:p>
          <a:p>
            <a:pPr algn="ctr"/>
            <a:r>
              <a:rPr lang="en-US" sz="3200" dirty="0">
                <a:latin typeface="Papyrus"/>
              </a:rPr>
              <a:t>has spaces in the name.</a:t>
            </a:r>
          </a:p>
          <a:p>
            <a:pPr algn="ctr"/>
            <a:endParaRPr lang="en-US" sz="3200" dirty="0">
              <a:latin typeface="Papyrus"/>
            </a:endParaRPr>
          </a:p>
          <a:p>
            <a:pPr algn="ctr"/>
            <a:r>
              <a:rPr lang="en-US" sz="3200" dirty="0">
                <a:latin typeface="Papyrus"/>
              </a:rPr>
              <a:t>On Unix this is somewhat of a problem.</a:t>
            </a:r>
          </a:p>
        </p:txBody>
      </p:sp>
    </p:spTree>
    <p:extLst>
      <p:ext uri="{BB962C8B-B14F-4D97-AF65-F5344CB8AC3E}">
        <p14:creationId xmlns:p14="http://schemas.microsoft.com/office/powerpoint/2010/main" val="13285405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85800"/>
            <a:ext cx="9144000" cy="5016758"/>
          </a:xfrm>
          <a:prstGeom prst="rect">
            <a:avLst/>
          </a:prstGeom>
          <a:noFill/>
        </p:spPr>
        <p:txBody>
          <a:bodyPr wrap="square" rtlCol="0">
            <a:spAutoFit/>
          </a:bodyPr>
          <a:lstStyle/>
          <a:p>
            <a:pPr algn="ctr"/>
            <a:r>
              <a:rPr lang="en-US" sz="3200" dirty="0">
                <a:solidFill>
                  <a:srgbClr val="000000"/>
                </a:solidFill>
                <a:latin typeface="Papyrus"/>
              </a:rPr>
              <a:t>When you cat a long file it flies by on the screen (and off the top).</a:t>
            </a:r>
          </a:p>
          <a:p>
            <a:pPr algn="ctr"/>
            <a:endParaRPr lang="en-US" sz="3200" dirty="0">
              <a:solidFill>
                <a:srgbClr val="000000"/>
              </a:solidFill>
              <a:latin typeface="Papyrus"/>
            </a:endParaRPr>
          </a:p>
          <a:p>
            <a:pPr algn="ctr"/>
            <a:r>
              <a:rPr lang="en-US" sz="3200" dirty="0">
                <a:solidFill>
                  <a:srgbClr val="000000"/>
                </a:solidFill>
                <a:latin typeface="Papyrus"/>
              </a:rPr>
              <a:t>On newer GUIs there are scroll bars and you can scroll up and down (but this is not UNIX).</a:t>
            </a:r>
          </a:p>
          <a:p>
            <a:pPr algn="ctr"/>
            <a:endParaRPr lang="en-US" sz="3200" dirty="0">
              <a:solidFill>
                <a:srgbClr val="000000"/>
              </a:solidFill>
              <a:latin typeface="Papyrus"/>
            </a:endParaRPr>
          </a:p>
          <a:p>
            <a:pPr algn="ctr"/>
            <a:r>
              <a:rPr lang="en-US" sz="3200" dirty="0">
                <a:solidFill>
                  <a:srgbClr val="000000"/>
                </a:solidFill>
                <a:latin typeface="Papyrus"/>
              </a:rPr>
              <a:t>On the older interactive terminals the text disappeared off the top.</a:t>
            </a:r>
          </a:p>
          <a:p>
            <a:pPr algn="ctr"/>
            <a:endParaRPr lang="en-US" sz="3200" dirty="0">
              <a:solidFill>
                <a:srgbClr val="000000"/>
              </a:solidFill>
              <a:latin typeface="Papyrus"/>
            </a:endParaRPr>
          </a:p>
          <a:p>
            <a:pPr algn="ctr"/>
            <a:r>
              <a:rPr lang="en-US" sz="3200" dirty="0">
                <a:solidFill>
                  <a:srgbClr val="000000"/>
                </a:solidFill>
                <a:latin typeface="Papyrus"/>
              </a:rPr>
              <a:t>Not good.</a:t>
            </a:r>
          </a:p>
        </p:txBody>
      </p:sp>
    </p:spTree>
    <p:extLst>
      <p:ext uri="{BB962C8B-B14F-4D97-AF65-F5344CB8AC3E}">
        <p14:creationId xmlns:p14="http://schemas.microsoft.com/office/powerpoint/2010/main" val="668745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47890"/>
            <a:ext cx="9144000" cy="5016758"/>
          </a:xfrm>
          <a:prstGeom prst="rect">
            <a:avLst/>
          </a:prstGeom>
          <a:noFill/>
        </p:spPr>
        <p:txBody>
          <a:bodyPr wrap="square" rtlCol="0">
            <a:spAutoFit/>
          </a:bodyPr>
          <a:lstStyle/>
          <a:p>
            <a:pPr algn="ctr"/>
            <a:r>
              <a:rPr lang="en-US" sz="3200" dirty="0">
                <a:solidFill>
                  <a:srgbClr val="000000"/>
                </a:solidFill>
                <a:latin typeface="Papyrus"/>
              </a:rPr>
              <a:t>This problem was fixed by another Unix program that takes Standard IN and puts it to Standard OUT a screenful at a time. (has to know about screens).</a:t>
            </a:r>
          </a:p>
          <a:p>
            <a:pPr algn="ctr"/>
            <a:endParaRPr lang="en-US" sz="3200" dirty="0">
              <a:solidFill>
                <a:srgbClr val="000000"/>
              </a:solidFill>
              <a:latin typeface="Papyrus"/>
            </a:endParaRPr>
          </a:p>
          <a:p>
            <a:pPr algn="ctr"/>
            <a:r>
              <a:rPr lang="en-US" sz="3200" dirty="0">
                <a:solidFill>
                  <a:srgbClr val="000000"/>
                </a:solidFill>
                <a:latin typeface="Papyrus"/>
              </a:rPr>
              <a:t>(This way, following the Unix philosophy, the </a:t>
            </a:r>
            <a:r>
              <a:rPr lang="en-US" sz="3200" dirty="0">
                <a:solidFill>
                  <a:srgbClr val="000000"/>
                </a:solidFill>
                <a:latin typeface="Courier"/>
                <a:cs typeface="Courier"/>
              </a:rPr>
              <a:t>cat</a:t>
            </a:r>
            <a:r>
              <a:rPr lang="en-US" sz="3200" dirty="0">
                <a:solidFill>
                  <a:srgbClr val="000000"/>
                </a:solidFill>
                <a:latin typeface="Papyrus"/>
              </a:rPr>
              <a:t> program could be lean and mean. It did not have to figure out where the output was going and how it had to be formatted, etc., it just sends stuff to Standard OUT.)</a:t>
            </a:r>
          </a:p>
        </p:txBody>
      </p:sp>
    </p:spTree>
    <p:extLst>
      <p:ext uri="{BB962C8B-B14F-4D97-AF65-F5344CB8AC3E}">
        <p14:creationId xmlns:p14="http://schemas.microsoft.com/office/powerpoint/2010/main" val="2983764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384543"/>
            <a:ext cx="9144000" cy="6001643"/>
          </a:xfrm>
          <a:prstGeom prst="rect">
            <a:avLst/>
          </a:prstGeom>
          <a:noFill/>
        </p:spPr>
        <p:txBody>
          <a:bodyPr wrap="square" rtlCol="0">
            <a:spAutoFit/>
          </a:bodyPr>
          <a:lstStyle/>
          <a:p>
            <a:pPr algn="ctr"/>
            <a:r>
              <a:rPr lang="en-US" sz="3200" dirty="0">
                <a:latin typeface="Papyrus"/>
              </a:rPr>
              <a:t>So we pipe the output into another program that handles the “screen” display.</a:t>
            </a:r>
          </a:p>
          <a:p>
            <a:pPr algn="ctr"/>
            <a:endParaRPr lang="en-US" sz="3200" dirty="0">
              <a:latin typeface="Papyrus"/>
            </a:endParaRPr>
          </a:p>
          <a:p>
            <a:pPr algn="ctr"/>
            <a:r>
              <a:rPr lang="en-US" sz="3200" dirty="0">
                <a:latin typeface="Papyrus"/>
              </a:rPr>
              <a:t>This program is called </a:t>
            </a:r>
            <a:r>
              <a:rPr lang="en-US" sz="3200" u="sng" dirty="0">
                <a:latin typeface="Papyrus"/>
              </a:rPr>
              <a:t>more</a:t>
            </a:r>
            <a:r>
              <a:rPr lang="en-US" sz="3200" dirty="0">
                <a:latin typeface="Papyrus"/>
              </a:rPr>
              <a:t>.</a:t>
            </a:r>
          </a:p>
          <a:p>
            <a:pPr algn="ctr"/>
            <a:endParaRPr lang="en-US" sz="3200" dirty="0">
              <a:latin typeface="Papyrus"/>
            </a:endParaRPr>
          </a:p>
          <a:p>
            <a:r>
              <a:rPr lang="en-US" sz="3200" dirty="0">
                <a:solidFill>
                  <a:srgbClr val="FF6600"/>
                </a:solidFill>
                <a:latin typeface="Courier"/>
                <a:cs typeface="Courier"/>
              </a:rPr>
              <a:t>%</a:t>
            </a:r>
            <a:r>
              <a:rPr lang="en-US" sz="3200" dirty="0">
                <a:latin typeface="Courier"/>
                <a:cs typeface="Courier"/>
              </a:rPr>
              <a:t>cat </a:t>
            </a:r>
            <a:r>
              <a:rPr lang="en-US" sz="3200" dirty="0" err="1">
                <a:latin typeface="Courier"/>
                <a:cs typeface="Courier"/>
              </a:rPr>
              <a:t>myfile</a:t>
            </a:r>
            <a:r>
              <a:rPr lang="en-US" sz="3200" dirty="0">
                <a:latin typeface="Courier"/>
                <a:cs typeface="Courier"/>
              </a:rPr>
              <a:t> | more</a:t>
            </a:r>
          </a:p>
          <a:p>
            <a:pPr algn="ctr"/>
            <a:endParaRPr lang="en-US" sz="3200" dirty="0">
              <a:latin typeface="Papyrus"/>
            </a:endParaRPr>
          </a:p>
          <a:p>
            <a:pPr algn="ctr"/>
            <a:r>
              <a:rPr lang="en-US" sz="3200" dirty="0">
                <a:latin typeface="Papyrus"/>
              </a:rPr>
              <a:t>The program </a:t>
            </a:r>
            <a:r>
              <a:rPr lang="en-US" sz="3200" dirty="0">
                <a:latin typeface="Courier"/>
                <a:cs typeface="Courier"/>
              </a:rPr>
              <a:t>more</a:t>
            </a:r>
            <a:r>
              <a:rPr lang="en-US" sz="3200" dirty="0">
                <a:latin typeface="Papyrus"/>
              </a:rPr>
              <a:t> puts up a screens worth of text and then waits for you to tell it to continue (using the </a:t>
            </a:r>
            <a:r>
              <a:rPr lang="en-US" sz="3200" dirty="0">
                <a:latin typeface="Courier"/>
                <a:cs typeface="Courier"/>
              </a:rPr>
              <a:t>space bar </a:t>
            </a:r>
            <a:r>
              <a:rPr lang="en-US" sz="3200" dirty="0">
                <a:latin typeface="Papyrus"/>
              </a:rPr>
              <a:t>for a new page worth and </a:t>
            </a:r>
            <a:r>
              <a:rPr lang="en-US" sz="3200" dirty="0">
                <a:latin typeface="Courier"/>
                <a:cs typeface="Courier"/>
              </a:rPr>
              <a:t>&lt;CR&gt;</a:t>
            </a:r>
            <a:r>
              <a:rPr lang="en-US" sz="3200" dirty="0">
                <a:latin typeface="Papyrus"/>
              </a:rPr>
              <a:t> for a new lines worth of the file and </a:t>
            </a:r>
            <a:r>
              <a:rPr lang="en-US" sz="3200" dirty="0">
                <a:latin typeface="Courier"/>
                <a:cs typeface="Courier"/>
              </a:rPr>
              <a:t>^Z</a:t>
            </a:r>
            <a:r>
              <a:rPr lang="en-US" sz="3200" dirty="0">
                <a:latin typeface="Papyrus"/>
              </a:rPr>
              <a:t> to quit </a:t>
            </a:r>
            <a:r>
              <a:rPr lang="en-US" sz="3200" dirty="0">
                <a:latin typeface="Courier"/>
                <a:cs typeface="Courier"/>
              </a:rPr>
              <a:t>more</a:t>
            </a:r>
            <a:r>
              <a:rPr lang="en-US" sz="3200" dirty="0">
                <a:latin typeface="Papyrus"/>
              </a:rPr>
              <a:t>.)</a:t>
            </a:r>
          </a:p>
        </p:txBody>
      </p:sp>
    </p:spTree>
    <p:extLst>
      <p:ext uri="{BB962C8B-B14F-4D97-AF65-F5344CB8AC3E}">
        <p14:creationId xmlns:p14="http://schemas.microsoft.com/office/powerpoint/2010/main" val="30531818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60119"/>
            <a:ext cx="9144000" cy="6494085"/>
          </a:xfrm>
          <a:prstGeom prst="rect">
            <a:avLst/>
          </a:prstGeom>
          <a:noFill/>
        </p:spPr>
        <p:txBody>
          <a:bodyPr wrap="square" rtlCol="0">
            <a:spAutoFit/>
          </a:bodyPr>
          <a:lstStyle/>
          <a:p>
            <a:pPr algn="ctr"/>
            <a:r>
              <a:rPr lang="en-US" sz="3200" dirty="0">
                <a:latin typeface="Papyrus"/>
              </a:rPr>
              <a:t>Looking at files</a:t>
            </a:r>
          </a:p>
          <a:p>
            <a:pPr algn="ctr"/>
            <a:r>
              <a:rPr lang="en-US" sz="3200" dirty="0">
                <a:latin typeface="Courier"/>
                <a:cs typeface="Courier"/>
              </a:rPr>
              <a:t>more </a:t>
            </a:r>
            <a:r>
              <a:rPr lang="en-US" sz="3200" dirty="0">
                <a:latin typeface="Papyrus"/>
              </a:rPr>
              <a:t>can also be used directly (does not follow the UNIX rules) </a:t>
            </a:r>
          </a:p>
          <a:p>
            <a:pPr algn="ctr"/>
            <a:endParaRPr lang="en-US" sz="3200" dirty="0">
              <a:latin typeface="Papyrus"/>
            </a:endParaRPr>
          </a:p>
          <a:p>
            <a:r>
              <a:rPr lang="en-US" sz="3200" dirty="0">
                <a:solidFill>
                  <a:srgbClr val="FF6600"/>
                </a:solidFill>
                <a:latin typeface="Courier"/>
                <a:cs typeface="Courier"/>
              </a:rPr>
              <a:t>% </a:t>
            </a:r>
            <a:r>
              <a:rPr lang="en-US" sz="3200" dirty="0">
                <a:latin typeface="Courier"/>
                <a:cs typeface="Courier"/>
              </a:rPr>
              <a:t>more </a:t>
            </a:r>
            <a:r>
              <a:rPr lang="en-US" sz="3200" dirty="0" err="1">
                <a:latin typeface="Courier"/>
                <a:cs typeface="Courier"/>
              </a:rPr>
              <a:t>myfile</a:t>
            </a:r>
            <a:endParaRPr lang="en-US" sz="3200" dirty="0">
              <a:latin typeface="Courier"/>
              <a:cs typeface="Courier"/>
            </a:endParaRPr>
          </a:p>
          <a:p>
            <a:pPr algn="ctr"/>
            <a:endParaRPr lang="en-US" sz="3200" dirty="0">
              <a:latin typeface="Papyrus"/>
            </a:endParaRPr>
          </a:p>
          <a:p>
            <a:pPr algn="ctr"/>
            <a:r>
              <a:rPr lang="en-US" sz="3200" dirty="0">
                <a:latin typeface="Papyrus"/>
              </a:rPr>
              <a:t>Or</a:t>
            </a:r>
          </a:p>
          <a:p>
            <a:pPr algn="ctr"/>
            <a:endParaRPr lang="en-US" sz="3200" dirty="0">
              <a:latin typeface="Papyrus"/>
            </a:endParaRPr>
          </a:p>
          <a:p>
            <a:r>
              <a:rPr lang="en-US" sz="3200" dirty="0">
                <a:solidFill>
                  <a:srgbClr val="FF6600"/>
                </a:solidFill>
                <a:latin typeface="Courier"/>
                <a:cs typeface="Courier"/>
              </a:rPr>
              <a:t>% </a:t>
            </a:r>
            <a:r>
              <a:rPr lang="en-US" sz="3200" dirty="0">
                <a:latin typeface="Courier"/>
                <a:cs typeface="Courier"/>
              </a:rPr>
              <a:t>more &lt; </a:t>
            </a:r>
            <a:r>
              <a:rPr lang="en-US" sz="3200" dirty="0" err="1">
                <a:latin typeface="Courier"/>
                <a:cs typeface="Courier"/>
              </a:rPr>
              <a:t>myfile</a:t>
            </a:r>
            <a:endParaRPr lang="en-US" sz="3200" dirty="0">
              <a:latin typeface="Courier"/>
              <a:cs typeface="Courier"/>
            </a:endParaRPr>
          </a:p>
          <a:p>
            <a:pPr algn="ctr"/>
            <a:endParaRPr lang="en-US" sz="3200" i="1" dirty="0">
              <a:latin typeface="Papyrus"/>
            </a:endParaRPr>
          </a:p>
          <a:p>
            <a:pPr algn="ctr"/>
            <a:r>
              <a:rPr lang="en-US" sz="3200" dirty="0">
                <a:latin typeface="Papyrus"/>
              </a:rPr>
              <a:t>(but </a:t>
            </a:r>
            <a:r>
              <a:rPr lang="en-US" sz="3200" b="1" dirty="0">
                <a:latin typeface="Papyrus"/>
              </a:rPr>
              <a:t>more</a:t>
            </a:r>
            <a:r>
              <a:rPr lang="en-US" sz="3200" dirty="0">
                <a:latin typeface="Papyrus"/>
              </a:rPr>
              <a:t> has an excuse, as it was written outside the Unix club and borrowed by Unix, so it does not follow the Unix philosophy.)</a:t>
            </a:r>
          </a:p>
        </p:txBody>
      </p:sp>
    </p:spTree>
    <p:extLst>
      <p:ext uri="{BB962C8B-B14F-4D97-AF65-F5344CB8AC3E}">
        <p14:creationId xmlns:p14="http://schemas.microsoft.com/office/powerpoint/2010/main" val="26379588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09600"/>
            <a:ext cx="9144000" cy="4524315"/>
          </a:xfrm>
          <a:prstGeom prst="rect">
            <a:avLst/>
          </a:prstGeom>
          <a:noFill/>
        </p:spPr>
        <p:txBody>
          <a:bodyPr wrap="square" rtlCol="0">
            <a:spAutoFit/>
          </a:bodyPr>
          <a:lstStyle/>
          <a:p>
            <a:pPr algn="ctr"/>
            <a:r>
              <a:rPr lang="en-US" sz="3200" dirty="0">
                <a:latin typeface="Papyrus"/>
              </a:rPr>
              <a:t>Looking at files</a:t>
            </a:r>
          </a:p>
          <a:p>
            <a:pPr algn="ctr"/>
            <a:endParaRPr lang="en-US" sz="3200" u="sng" dirty="0">
              <a:latin typeface="Papyrus"/>
            </a:endParaRPr>
          </a:p>
          <a:p>
            <a:pPr algn="ctr"/>
            <a:r>
              <a:rPr lang="en-US" sz="3200" dirty="0">
                <a:latin typeface="Courier"/>
                <a:cs typeface="Courier"/>
              </a:rPr>
              <a:t>less</a:t>
            </a:r>
            <a:r>
              <a:rPr lang="en-US" sz="3200" dirty="0">
                <a:latin typeface="Papyrus"/>
              </a:rPr>
              <a:t>: same as </a:t>
            </a:r>
            <a:r>
              <a:rPr lang="en-US" sz="3200" dirty="0">
                <a:latin typeface="Courier"/>
                <a:cs typeface="Courier"/>
              </a:rPr>
              <a:t>more</a:t>
            </a:r>
            <a:r>
              <a:rPr lang="en-US" sz="3200" dirty="0">
                <a:latin typeface="Papyrus"/>
              </a:rPr>
              <a:t> but allows forward and backward paging.</a:t>
            </a:r>
          </a:p>
          <a:p>
            <a:pPr algn="ctr"/>
            <a:endParaRPr lang="en-US" sz="3200" dirty="0">
              <a:latin typeface="Papyrus"/>
            </a:endParaRPr>
          </a:p>
          <a:p>
            <a:pPr algn="ctr"/>
            <a:r>
              <a:rPr lang="en-US" sz="3200" dirty="0">
                <a:latin typeface="Papyrus"/>
              </a:rPr>
              <a:t>(in OSX, </a:t>
            </a:r>
            <a:r>
              <a:rPr lang="en-US" sz="3200" dirty="0">
                <a:latin typeface="Courier"/>
                <a:cs typeface="Courier"/>
              </a:rPr>
              <a:t>more</a:t>
            </a:r>
            <a:r>
              <a:rPr lang="en-US" sz="3200" dirty="0">
                <a:latin typeface="Papyrus"/>
              </a:rPr>
              <a:t> is aliased to </a:t>
            </a:r>
            <a:r>
              <a:rPr lang="en-US" sz="3200" dirty="0">
                <a:latin typeface="Courier"/>
                <a:cs typeface="Courier"/>
              </a:rPr>
              <a:t>less,</a:t>
            </a:r>
            <a:r>
              <a:rPr lang="en-US" sz="3200" dirty="0">
                <a:latin typeface="Papyrus"/>
              </a:rPr>
              <a:t> because </a:t>
            </a:r>
            <a:r>
              <a:rPr lang="en-US" sz="3200" dirty="0">
                <a:latin typeface="Courier"/>
                <a:cs typeface="Courier"/>
              </a:rPr>
              <a:t>less</a:t>
            </a:r>
            <a:r>
              <a:rPr lang="en-US" sz="3200" dirty="0">
                <a:latin typeface="Papyrus"/>
              </a:rPr>
              <a:t> is </a:t>
            </a:r>
            <a:r>
              <a:rPr lang="en-US" sz="3200" dirty="0">
                <a:latin typeface="Courier"/>
                <a:cs typeface="Courier"/>
              </a:rPr>
              <a:t>more</a:t>
            </a:r>
            <a:r>
              <a:rPr lang="en-US" sz="3200" dirty="0">
                <a:latin typeface="Papyrus"/>
              </a:rPr>
              <a:t> with additional features.)</a:t>
            </a:r>
          </a:p>
          <a:p>
            <a:pPr algn="ctr"/>
            <a:endParaRPr lang="en-US" sz="3200" dirty="0">
              <a:latin typeface="Papyrus"/>
            </a:endParaRPr>
          </a:p>
          <a:p>
            <a:pPr algn="ctr"/>
            <a:r>
              <a:rPr lang="en-US" sz="3200" dirty="0">
                <a:latin typeface="Papyrus"/>
              </a:rPr>
              <a:t>(We will discuss aliases later.)</a:t>
            </a:r>
          </a:p>
        </p:txBody>
      </p:sp>
    </p:spTree>
    <p:extLst>
      <p:ext uri="{BB962C8B-B14F-4D97-AF65-F5344CB8AC3E}">
        <p14:creationId xmlns:p14="http://schemas.microsoft.com/office/powerpoint/2010/main" val="35208274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09600"/>
            <a:ext cx="9144000" cy="5016758"/>
          </a:xfrm>
          <a:prstGeom prst="rect">
            <a:avLst/>
          </a:prstGeom>
          <a:noFill/>
        </p:spPr>
        <p:txBody>
          <a:bodyPr wrap="square" rtlCol="0">
            <a:spAutoFit/>
          </a:bodyPr>
          <a:lstStyle/>
          <a:p>
            <a:pPr algn="ctr"/>
            <a:r>
              <a:rPr lang="en-US" sz="3200" dirty="0">
                <a:latin typeface="Papyrus"/>
              </a:rPr>
              <a:t>More looking at files</a:t>
            </a:r>
            <a:endParaRPr lang="en-US" sz="3200" u="sng" dirty="0">
              <a:latin typeface="Papyrus"/>
            </a:endParaRPr>
          </a:p>
          <a:p>
            <a:pPr algn="ctr"/>
            <a:endParaRPr lang="en-US" sz="3200" u="sng" dirty="0">
              <a:latin typeface="Papyrus"/>
            </a:endParaRPr>
          </a:p>
          <a:p>
            <a:pPr algn="ctr"/>
            <a:r>
              <a:rPr lang="en-US" sz="3200" dirty="0">
                <a:latin typeface="Papyrus"/>
              </a:rPr>
              <a:t>When you want to get idea of what’s in a file (headers or straight into data, etc.?), or see beginning or end of file.</a:t>
            </a:r>
          </a:p>
          <a:p>
            <a:pPr algn="ctr"/>
            <a:endParaRPr lang="en-US" sz="3200" dirty="0">
              <a:latin typeface="Papyrus"/>
            </a:endParaRPr>
          </a:p>
          <a:p>
            <a:r>
              <a:rPr lang="en-US" sz="3200" dirty="0">
                <a:latin typeface="Courier" pitchFamily="2" charset="0"/>
              </a:rPr>
              <a:t>head </a:t>
            </a:r>
            <a:r>
              <a:rPr lang="en-US" sz="3200" dirty="0">
                <a:solidFill>
                  <a:schemeClr val="bg1">
                    <a:lumMod val="50000"/>
                  </a:schemeClr>
                </a:solidFill>
                <a:latin typeface="Courier" pitchFamily="2" charset="0"/>
              </a:rPr>
              <a:t>–n N</a:t>
            </a:r>
            <a:r>
              <a:rPr lang="en-US" sz="3200" dirty="0">
                <a:solidFill>
                  <a:schemeClr val="bg1">
                    <a:lumMod val="50000"/>
                  </a:schemeClr>
                </a:solidFill>
                <a:latin typeface="Papyrus"/>
              </a:rPr>
              <a:t> </a:t>
            </a:r>
            <a:r>
              <a:rPr lang="en-US" sz="3200" dirty="0">
                <a:latin typeface="Papyrus"/>
              </a:rPr>
              <a:t>prints out first N lines (default 10)</a:t>
            </a:r>
          </a:p>
          <a:p>
            <a:pPr algn="ctr"/>
            <a:endParaRPr lang="en-US" sz="3200" dirty="0">
              <a:latin typeface="Papyrus"/>
            </a:endParaRPr>
          </a:p>
          <a:p>
            <a:r>
              <a:rPr lang="en-US" sz="3200" dirty="0">
                <a:latin typeface="Courier" pitchFamily="2" charset="0"/>
              </a:rPr>
              <a:t>tail </a:t>
            </a:r>
            <a:r>
              <a:rPr lang="en-US" sz="3200" dirty="0">
                <a:solidFill>
                  <a:schemeClr val="bg1">
                    <a:lumMod val="50000"/>
                  </a:schemeClr>
                </a:solidFill>
                <a:latin typeface="Courier" pitchFamily="2" charset="0"/>
              </a:rPr>
              <a:t>–n N</a:t>
            </a:r>
            <a:r>
              <a:rPr lang="en-US" sz="3200" dirty="0">
                <a:solidFill>
                  <a:schemeClr val="bg1">
                    <a:lumMod val="50000"/>
                  </a:schemeClr>
                </a:solidFill>
                <a:latin typeface="Papyrus"/>
              </a:rPr>
              <a:t> </a:t>
            </a:r>
            <a:r>
              <a:rPr lang="en-US" sz="3200" dirty="0">
                <a:latin typeface="Papyrus"/>
              </a:rPr>
              <a:t>prints out last N lines (default 10)</a:t>
            </a:r>
          </a:p>
          <a:p>
            <a:endParaRPr lang="en-US" sz="3200" dirty="0">
              <a:latin typeface="Papyrus"/>
            </a:endParaRPr>
          </a:p>
        </p:txBody>
      </p:sp>
    </p:spTree>
    <p:extLst>
      <p:ext uri="{BB962C8B-B14F-4D97-AF65-F5344CB8AC3E}">
        <p14:creationId xmlns:p14="http://schemas.microsoft.com/office/powerpoint/2010/main" val="17857819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609600"/>
            <a:ext cx="9144000" cy="2062103"/>
          </a:xfrm>
          <a:prstGeom prst="rect">
            <a:avLst/>
          </a:prstGeom>
          <a:noFill/>
        </p:spPr>
        <p:txBody>
          <a:bodyPr wrap="square" rtlCol="0">
            <a:spAutoFit/>
          </a:bodyPr>
          <a:lstStyle/>
          <a:p>
            <a:pPr algn="ctr"/>
            <a:r>
              <a:rPr lang="en-US" sz="3200" dirty="0">
                <a:latin typeface="Papyrus"/>
              </a:rPr>
              <a:t>Info about files</a:t>
            </a:r>
          </a:p>
          <a:p>
            <a:pPr algn="ctr"/>
            <a:endParaRPr lang="en-US" sz="3200" dirty="0">
              <a:latin typeface="Papyrus"/>
            </a:endParaRPr>
          </a:p>
          <a:p>
            <a:r>
              <a:rPr lang="en-US" sz="3200" dirty="0" err="1">
                <a:latin typeface="Courier" pitchFamily="2" charset="0"/>
              </a:rPr>
              <a:t>wc</a:t>
            </a:r>
            <a:r>
              <a:rPr lang="en-US" sz="3200" dirty="0">
                <a:latin typeface="Courier" pitchFamily="2" charset="0"/>
              </a:rPr>
              <a:t> </a:t>
            </a:r>
            <a:r>
              <a:rPr lang="en-US" sz="3200" dirty="0">
                <a:solidFill>
                  <a:schemeClr val="bg1">
                    <a:lumMod val="50000"/>
                  </a:schemeClr>
                </a:solidFill>
                <a:latin typeface="Courier" pitchFamily="2" charset="0"/>
              </a:rPr>
              <a:t>–l –w -c</a:t>
            </a:r>
            <a:r>
              <a:rPr lang="en-US" sz="3200" dirty="0">
                <a:latin typeface="Papyrus"/>
              </a:rPr>
              <a:t> prints out number lines, words and characters (default all 3)</a:t>
            </a:r>
          </a:p>
        </p:txBody>
      </p:sp>
    </p:spTree>
    <p:extLst>
      <p:ext uri="{BB962C8B-B14F-4D97-AF65-F5344CB8AC3E}">
        <p14:creationId xmlns:p14="http://schemas.microsoft.com/office/powerpoint/2010/main" val="34634571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58664"/>
            <a:ext cx="9144000" cy="6494085"/>
          </a:xfrm>
          <a:prstGeom prst="rect">
            <a:avLst/>
          </a:prstGeom>
          <a:noFill/>
        </p:spPr>
        <p:txBody>
          <a:bodyPr wrap="square" rtlCol="0">
            <a:spAutoFit/>
          </a:bodyPr>
          <a:lstStyle/>
          <a:p>
            <a:pPr algn="ctr"/>
            <a:r>
              <a:rPr lang="en-US" sz="3200" dirty="0">
                <a:latin typeface="Papyrus"/>
              </a:rPr>
              <a:t>Copying and moving files</a:t>
            </a:r>
          </a:p>
          <a:p>
            <a:pPr algn="ctr"/>
            <a:endParaRPr lang="en-US" sz="3200" dirty="0">
              <a:latin typeface="Papyrus"/>
            </a:endParaRPr>
          </a:p>
          <a:p>
            <a:r>
              <a:rPr lang="en-US" sz="3200" dirty="0">
                <a:latin typeface="Courier" pitchFamily="2" charset="0"/>
              </a:rPr>
              <a:t>cp f1 f2</a:t>
            </a:r>
            <a:endParaRPr lang="en-US" sz="3200" dirty="0">
              <a:latin typeface="Papyrus" panose="020B0602040200020303" pitchFamily="34" charset="77"/>
            </a:endParaRPr>
          </a:p>
          <a:p>
            <a:pPr algn="ctr"/>
            <a:r>
              <a:rPr lang="en-US" sz="3200" dirty="0">
                <a:latin typeface="Papyrus" panose="020B0602040200020303" pitchFamily="34" charset="77"/>
              </a:rPr>
              <a:t>Copies file f1 to file f2</a:t>
            </a:r>
          </a:p>
          <a:p>
            <a:pPr algn="ctr"/>
            <a:r>
              <a:rPr lang="en-US" sz="3200" dirty="0">
                <a:latin typeface="Papyrus" panose="020B0602040200020303" pitchFamily="34" charset="77"/>
              </a:rPr>
              <a:t>Can copy multiple files (all to same place and without changing names by specifying </a:t>
            </a:r>
            <a:r>
              <a:rPr lang="en-US" sz="3200" dirty="0">
                <a:latin typeface="Courier" pitchFamily="2" charset="0"/>
              </a:rPr>
              <a:t>{f1,f2,…} </a:t>
            </a:r>
            <a:r>
              <a:rPr lang="en-US" sz="3200" dirty="0">
                <a:latin typeface="Papyrus" panose="020B0602040200020303" pitchFamily="34" charset="77"/>
              </a:rPr>
              <a:t>with no spaces or wildcards and f2 being destination only), and recursively copy directories.</a:t>
            </a:r>
          </a:p>
          <a:p>
            <a:endParaRPr lang="en-US" sz="3200" dirty="0">
              <a:latin typeface="Papyrus" panose="020B0602040200020303" pitchFamily="34" charset="77"/>
            </a:endParaRPr>
          </a:p>
          <a:p>
            <a:r>
              <a:rPr lang="en-US" sz="3200" dirty="0">
                <a:latin typeface="Courier" pitchFamily="2" charset="0"/>
              </a:rPr>
              <a:t>mv f1 f2</a:t>
            </a:r>
            <a:endParaRPr lang="en-US" sz="3200" dirty="0">
              <a:latin typeface="Papyrus" panose="020B0602040200020303" pitchFamily="34" charset="77"/>
            </a:endParaRPr>
          </a:p>
          <a:p>
            <a:pPr algn="ctr"/>
            <a:r>
              <a:rPr lang="en-US" sz="3200" dirty="0">
                <a:latin typeface="Papyrus" panose="020B0602040200020303" pitchFamily="34" charset="77"/>
              </a:rPr>
              <a:t>Moves file </a:t>
            </a:r>
            <a:r>
              <a:rPr lang="en-US" sz="3200" dirty="0">
                <a:latin typeface="Courier" pitchFamily="2" charset="0"/>
              </a:rPr>
              <a:t>f1</a:t>
            </a:r>
            <a:r>
              <a:rPr lang="en-US" sz="3200" dirty="0">
                <a:latin typeface="Papyrus" panose="020B0602040200020303" pitchFamily="34" charset="77"/>
              </a:rPr>
              <a:t> to file </a:t>
            </a:r>
            <a:r>
              <a:rPr lang="en-US" sz="3200" dirty="0">
                <a:latin typeface="Courier" pitchFamily="2" charset="0"/>
              </a:rPr>
              <a:t>f2</a:t>
            </a:r>
            <a:r>
              <a:rPr lang="en-US" sz="3200" dirty="0">
                <a:latin typeface="Papyrus" panose="020B0602040200020303" pitchFamily="34" charset="77"/>
              </a:rPr>
              <a:t>. </a:t>
            </a:r>
          </a:p>
          <a:p>
            <a:pPr algn="ctr"/>
            <a:r>
              <a:rPr lang="en-US" sz="3200" dirty="0">
                <a:latin typeface="Papyrus" panose="020B0602040200020303" pitchFamily="34" charset="77"/>
              </a:rPr>
              <a:t>Removes </a:t>
            </a:r>
            <a:r>
              <a:rPr lang="en-US" sz="3200" dirty="0">
                <a:latin typeface="Courier" pitchFamily="2" charset="0"/>
              </a:rPr>
              <a:t>f1</a:t>
            </a:r>
            <a:r>
              <a:rPr lang="en-US" sz="3200" dirty="0">
                <a:latin typeface="Papyrus" panose="020B0602040200020303" pitchFamily="34" charset="77"/>
              </a:rPr>
              <a:t>! </a:t>
            </a:r>
            <a:r>
              <a:rPr lang="en-US" sz="3200" dirty="0">
                <a:latin typeface="Courier" pitchFamily="2" charset="0"/>
              </a:rPr>
              <a:t>f2</a:t>
            </a:r>
            <a:r>
              <a:rPr lang="en-US" sz="3200" dirty="0">
                <a:latin typeface="Papyrus" panose="020B0602040200020303" pitchFamily="34" charset="77"/>
              </a:rPr>
              <a:t> usually has same name as </a:t>
            </a:r>
            <a:r>
              <a:rPr lang="en-US" sz="3200" dirty="0">
                <a:latin typeface="Courier" pitchFamily="2" charset="0"/>
              </a:rPr>
              <a:t>f1</a:t>
            </a:r>
            <a:r>
              <a:rPr lang="en-US" sz="3200" dirty="0">
                <a:latin typeface="Papyrus" panose="020B0602040200020303" pitchFamily="34" charset="77"/>
              </a:rPr>
              <a:t>.</a:t>
            </a:r>
            <a:endParaRPr lang="en-US" sz="3200" dirty="0">
              <a:latin typeface="Papyrus"/>
            </a:endParaRPr>
          </a:p>
        </p:txBody>
      </p:sp>
    </p:spTree>
    <p:extLst>
      <p:ext uri="{BB962C8B-B14F-4D97-AF65-F5344CB8AC3E}">
        <p14:creationId xmlns:p14="http://schemas.microsoft.com/office/powerpoint/2010/main" val="779492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70982"/>
            <a:ext cx="9144000" cy="6986528"/>
          </a:xfrm>
          <a:prstGeom prst="rect">
            <a:avLst/>
          </a:prstGeom>
          <a:noFill/>
        </p:spPr>
        <p:txBody>
          <a:bodyPr wrap="square" rtlCol="0">
            <a:spAutoFit/>
          </a:bodyPr>
          <a:lstStyle/>
          <a:p>
            <a:pPr algn="ctr"/>
            <a:r>
              <a:rPr lang="en-US" sz="3200" dirty="0">
                <a:latin typeface="Papyrus"/>
              </a:rPr>
              <a:t>(Filename) Wildcards</a:t>
            </a:r>
          </a:p>
          <a:p>
            <a:pPr algn="ctr"/>
            <a:endParaRPr lang="en-US" sz="3200" dirty="0">
              <a:latin typeface="Papyrus"/>
            </a:endParaRPr>
          </a:p>
          <a:p>
            <a:pPr algn="ctr"/>
            <a:r>
              <a:rPr lang="en-US" sz="3200" dirty="0">
                <a:latin typeface="Papyrus"/>
              </a:rPr>
              <a:t>Can be used </a:t>
            </a:r>
            <a:r>
              <a:rPr lang="en-US" sz="3200" dirty="0">
                <a:latin typeface="Papyrus" panose="020B0602040200020303" pitchFamily="34" charset="77"/>
              </a:rPr>
              <a:t>in almost all commands -- it is a feature of the shell.</a:t>
            </a:r>
          </a:p>
          <a:p>
            <a:pPr algn="ctr"/>
            <a:endParaRPr lang="en-US" sz="3200" dirty="0">
              <a:latin typeface="Papyrus" panose="020B0602040200020303" pitchFamily="34" charset="77"/>
            </a:endParaRPr>
          </a:p>
          <a:p>
            <a:pPr algn="ctr"/>
            <a:r>
              <a:rPr lang="en-US" sz="3200" dirty="0">
                <a:latin typeface="Papyrus" panose="020B0602040200020303" pitchFamily="34" charset="77"/>
              </a:rPr>
              <a:t>Ex. </a:t>
            </a:r>
            <a:r>
              <a:rPr lang="en-US" sz="3200" dirty="0">
                <a:latin typeface="Papyrus"/>
              </a:rPr>
              <a:t>look for file names that meet certain conditions (start with </a:t>
            </a:r>
            <a:r>
              <a:rPr lang="en-US" sz="3200" dirty="0">
                <a:latin typeface="Courier" pitchFamily="2" charset="0"/>
              </a:rPr>
              <a:t>A</a:t>
            </a:r>
            <a:r>
              <a:rPr lang="en-US" sz="3200" dirty="0">
                <a:latin typeface="Papyrus"/>
              </a:rPr>
              <a:t> for example).</a:t>
            </a:r>
          </a:p>
          <a:p>
            <a:pPr algn="ctr"/>
            <a:endParaRPr lang="en-US" sz="3200" dirty="0">
              <a:latin typeface="Papyrus"/>
            </a:endParaRPr>
          </a:p>
          <a:p>
            <a:pPr marL="457200" indent="-457200">
              <a:buFont typeface="Arial" panose="020B0604020202020204" pitchFamily="34" charset="0"/>
              <a:buChar char="•"/>
            </a:pPr>
            <a:r>
              <a:rPr lang="en-US" sz="3200" dirty="0">
                <a:latin typeface="Papyrus" panose="020B0602040200020303" pitchFamily="34" charset="77"/>
              </a:rPr>
              <a:t>Matches zero or more characters, except a</a:t>
            </a:r>
          </a:p>
          <a:p>
            <a:pPr algn="ctr"/>
            <a:r>
              <a:rPr lang="en-US" sz="3200" dirty="0">
                <a:latin typeface="Papyrus" panose="020B0602040200020303" pitchFamily="34" charset="77"/>
              </a:rPr>
              <a:t>leading dot</a:t>
            </a:r>
          </a:p>
          <a:p>
            <a:r>
              <a:rPr lang="en-US" sz="3200" dirty="0">
                <a:latin typeface="Courier" pitchFamily="2" charset="0"/>
              </a:rPr>
              <a:t>?</a:t>
            </a:r>
            <a:r>
              <a:rPr lang="en-US" sz="3200" dirty="0">
                <a:latin typeface="Papyrus"/>
              </a:rPr>
              <a:t>	</a:t>
            </a:r>
            <a:r>
              <a:rPr lang="en-US" sz="3200" dirty="0">
                <a:latin typeface="Papyrus" panose="020B0602040200020303" pitchFamily="34" charset="77"/>
              </a:rPr>
              <a:t>Matches any single character, except a leading</a:t>
            </a:r>
          </a:p>
          <a:p>
            <a:pPr algn="ctr"/>
            <a:r>
              <a:rPr lang="en-US" sz="3200" dirty="0">
                <a:latin typeface="Papyrus" panose="020B0602040200020303" pitchFamily="34" charset="77"/>
              </a:rPr>
              <a:t>dot</a:t>
            </a:r>
          </a:p>
          <a:p>
            <a:r>
              <a:rPr lang="en-US" sz="3200" dirty="0">
                <a:latin typeface="Courier" pitchFamily="2" charset="0"/>
              </a:rPr>
              <a:t>[]</a:t>
            </a:r>
            <a:r>
              <a:rPr lang="en-US" sz="3200" dirty="0">
                <a:latin typeface="Papyrus" panose="020B0602040200020303" pitchFamily="34" charset="77"/>
              </a:rPr>
              <a:t>	Matches class of characters (list,  “</a:t>
            </a:r>
            <a:r>
              <a:rPr lang="en-US" sz="3200" b="1" dirty="0">
                <a:latin typeface="Courier" pitchFamily="2" charset="0"/>
              </a:rPr>
              <a:t>-</a:t>
            </a:r>
            <a:r>
              <a:rPr lang="en-US" sz="3200" dirty="0">
                <a:latin typeface="Papyrus" panose="020B0602040200020303" pitchFamily="34" charset="77"/>
              </a:rPr>
              <a:t>” for</a:t>
            </a:r>
          </a:p>
          <a:p>
            <a:pPr algn="ctr"/>
            <a:r>
              <a:rPr lang="en-US" sz="3200" dirty="0">
                <a:latin typeface="Papyrus" panose="020B0602040200020303" pitchFamily="34" charset="77"/>
              </a:rPr>
              <a:t>range, </a:t>
            </a:r>
            <a:r>
              <a:rPr lang="en-US" sz="3200" b="1" dirty="0">
                <a:latin typeface="Courier" pitchFamily="2" charset="0"/>
              </a:rPr>
              <a:t>!</a:t>
            </a:r>
            <a:r>
              <a:rPr lang="en-US" sz="3200" dirty="0">
                <a:latin typeface="Papyrus" panose="020B0602040200020303" pitchFamily="34" charset="77"/>
              </a:rPr>
              <a:t> to exclude)</a:t>
            </a:r>
          </a:p>
        </p:txBody>
      </p:sp>
    </p:spTree>
    <p:extLst>
      <p:ext uri="{BB962C8B-B14F-4D97-AF65-F5344CB8AC3E}">
        <p14:creationId xmlns:p14="http://schemas.microsoft.com/office/powerpoint/2010/main" val="34987849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972856"/>
            <a:ext cx="9144000" cy="4031873"/>
          </a:xfrm>
          <a:prstGeom prst="rect">
            <a:avLst/>
          </a:prstGeom>
          <a:noFill/>
        </p:spPr>
        <p:txBody>
          <a:bodyPr wrap="square" rtlCol="0">
            <a:spAutoFit/>
          </a:bodyPr>
          <a:lstStyle/>
          <a:p>
            <a:pPr algn="ctr"/>
            <a:r>
              <a:rPr lang="en-US" sz="3200" dirty="0">
                <a:latin typeface="Papyrus"/>
              </a:rPr>
              <a:t>Wildcards</a:t>
            </a:r>
          </a:p>
          <a:p>
            <a:pPr algn="ctr"/>
            <a:endParaRPr lang="en-US" sz="3200" dirty="0">
              <a:latin typeface="Papyrus"/>
            </a:endParaRPr>
          </a:p>
          <a:p>
            <a:pPr algn="ctr"/>
            <a:endParaRPr lang="en-US" sz="3200" dirty="0">
              <a:latin typeface="Papyrus"/>
            </a:endParaRPr>
          </a:p>
          <a:p>
            <a:r>
              <a:rPr lang="en-US" sz="3200" b="1" dirty="0">
                <a:latin typeface="Courier" pitchFamily="2" charset="0"/>
              </a:rPr>
              <a:t>^</a:t>
            </a:r>
            <a:r>
              <a:rPr lang="en-US" sz="3200" dirty="0">
                <a:latin typeface="Papyrus"/>
              </a:rPr>
              <a:t>	</a:t>
            </a:r>
            <a:r>
              <a:rPr lang="en-US" sz="3200" dirty="0">
                <a:latin typeface="Papyrus" panose="020B0602040200020303" pitchFamily="34" charset="77"/>
              </a:rPr>
              <a:t>Negates match (don’t return things with</a:t>
            </a:r>
          </a:p>
          <a:p>
            <a:pPr algn="ctr"/>
            <a:r>
              <a:rPr lang="en-US" sz="3200" dirty="0">
                <a:latin typeface="Papyrus" panose="020B0602040200020303" pitchFamily="34" charset="77"/>
              </a:rPr>
              <a:t>matching characters)</a:t>
            </a:r>
          </a:p>
          <a:p>
            <a:endParaRPr lang="en-US" sz="3200" dirty="0">
              <a:latin typeface="Papyrus" panose="020B0602040200020303" pitchFamily="34" charset="77"/>
            </a:endParaRPr>
          </a:p>
          <a:p>
            <a:r>
              <a:rPr lang="en-US" sz="3200" b="1" dirty="0">
                <a:latin typeface="Courier" pitchFamily="2" charset="0"/>
              </a:rPr>
              <a:t>\</a:t>
            </a:r>
            <a:r>
              <a:rPr lang="en-US" sz="3200" dirty="0">
                <a:latin typeface="Papyrus"/>
              </a:rPr>
              <a:t>	</a:t>
            </a:r>
            <a:r>
              <a:rPr lang="en-US" sz="3200" dirty="0">
                <a:latin typeface="Papyrus" panose="020B0602040200020303" pitchFamily="34" charset="77"/>
              </a:rPr>
              <a:t>turns off metacharacter interpretation – take</a:t>
            </a:r>
          </a:p>
          <a:p>
            <a:pPr algn="ctr"/>
            <a:r>
              <a:rPr lang="en-US" sz="3200" dirty="0">
                <a:latin typeface="Papyrus" panose="020B0602040200020303" pitchFamily="34" charset="77"/>
              </a:rPr>
              <a:t>following character literally.</a:t>
            </a:r>
          </a:p>
        </p:txBody>
      </p:sp>
    </p:spTree>
    <p:extLst>
      <p:ext uri="{BB962C8B-B14F-4D97-AF65-F5344CB8AC3E}">
        <p14:creationId xmlns:p14="http://schemas.microsoft.com/office/powerpoint/2010/main" val="218362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345510"/>
            <a:ext cx="9144000" cy="6001643"/>
          </a:xfrm>
          <a:prstGeom prst="rect">
            <a:avLst/>
          </a:prstGeom>
          <a:noFill/>
        </p:spPr>
        <p:txBody>
          <a:bodyPr wrap="square" rtlCol="0">
            <a:spAutoFit/>
          </a:bodyPr>
          <a:lstStyle/>
          <a:p>
            <a:pPr algn="ctr"/>
            <a:r>
              <a:rPr lang="en-US" sz="3200" dirty="0">
                <a:latin typeface="Papyrus"/>
              </a:rPr>
              <a:t>Spaces are allowed in filenames in Unix</a:t>
            </a:r>
          </a:p>
          <a:p>
            <a:pPr algn="ctr"/>
            <a:r>
              <a:rPr lang="en-US" sz="3200" dirty="0">
                <a:latin typeface="Papyrus"/>
              </a:rPr>
              <a:t>(all characters but the “</a:t>
            </a:r>
            <a:r>
              <a:rPr lang="en-US" sz="3200" dirty="0">
                <a:latin typeface="Courier"/>
                <a:cs typeface="Courier"/>
              </a:rPr>
              <a:t>/</a:t>
            </a:r>
            <a:r>
              <a:rPr lang="en-US" sz="3200" dirty="0">
                <a:latin typeface="Papyrus"/>
              </a:rPr>
              <a:t>”, which we have seen means something special in a filename, are allowed in filenames!),</a:t>
            </a:r>
          </a:p>
          <a:p>
            <a:pPr algn="ctr"/>
            <a:endParaRPr lang="en-US" sz="3200" dirty="0">
              <a:latin typeface="Papyrus"/>
            </a:endParaRPr>
          </a:p>
          <a:p>
            <a:pPr algn="ctr"/>
            <a:r>
              <a:rPr lang="en-US" sz="3200" b="1" dirty="0">
                <a:latin typeface="Papyrus"/>
              </a:rPr>
              <a:t>but</a:t>
            </a:r>
            <a:r>
              <a:rPr lang="en-US" sz="3200" dirty="0">
                <a:latin typeface="Papyrus"/>
              </a:rPr>
              <a:t> spaces, and special characters</a:t>
            </a:r>
          </a:p>
          <a:p>
            <a:pPr algn="ctr"/>
            <a:endParaRPr lang="en-US" sz="3200" dirty="0">
              <a:latin typeface="Papyrus"/>
            </a:endParaRPr>
          </a:p>
          <a:p>
            <a:pPr algn="ctr"/>
            <a:r>
              <a:rPr lang="en-US" sz="3200" dirty="0">
                <a:latin typeface="Courier"/>
                <a:cs typeface="Courier"/>
              </a:rPr>
              <a:t>-!@#$%^&amp;*()_+|?&gt;&lt;`[]{}\’”:;</a:t>
            </a:r>
          </a:p>
          <a:p>
            <a:pPr algn="ctr"/>
            <a:endParaRPr lang="en-US" sz="3200" dirty="0">
              <a:latin typeface="Papyrus"/>
            </a:endParaRPr>
          </a:p>
          <a:p>
            <a:pPr algn="ctr"/>
            <a:r>
              <a:rPr lang="en-US" sz="3200" dirty="0">
                <a:latin typeface="Papyrus"/>
              </a:rPr>
              <a:t> are not handled nicely as many of them are </a:t>
            </a:r>
            <a:r>
              <a:rPr lang="en-US" sz="3200" b="1" dirty="0">
                <a:latin typeface="Papyrus"/>
              </a:rPr>
              <a:t>metacharacters</a:t>
            </a:r>
            <a:r>
              <a:rPr lang="en-US" sz="3200" dirty="0">
                <a:latin typeface="Papyrus"/>
              </a:rPr>
              <a:t> and also mean something special (not related to the file’s name) to the shell.</a:t>
            </a:r>
          </a:p>
        </p:txBody>
      </p:sp>
    </p:spTree>
    <p:extLst>
      <p:ext uri="{BB962C8B-B14F-4D97-AF65-F5344CB8AC3E}">
        <p14:creationId xmlns:p14="http://schemas.microsoft.com/office/powerpoint/2010/main" val="3315902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073527"/>
            <a:ext cx="9144000" cy="5016758"/>
          </a:xfrm>
          <a:prstGeom prst="rect">
            <a:avLst/>
          </a:prstGeom>
          <a:noFill/>
        </p:spPr>
        <p:txBody>
          <a:bodyPr wrap="square" rtlCol="0">
            <a:spAutoFit/>
          </a:bodyPr>
          <a:lstStyle/>
          <a:p>
            <a:pPr algn="ctr"/>
            <a:r>
              <a:rPr lang="en-US" sz="3200" dirty="0">
                <a:latin typeface="Papyrus"/>
              </a:rPr>
              <a:t>The problem with spaces is that the command interpreter of the shell </a:t>
            </a:r>
            <a:r>
              <a:rPr lang="en-US" sz="3200" u="sng" dirty="0">
                <a:latin typeface="Papyrus"/>
              </a:rPr>
              <a:t>parses</a:t>
            </a:r>
            <a:r>
              <a:rPr lang="en-US" sz="3200" dirty="0">
                <a:latin typeface="Papyrus"/>
              </a:rPr>
              <a:t> (breaks) the command line up into </a:t>
            </a:r>
            <a:r>
              <a:rPr lang="en-US" sz="3200" u="sng" dirty="0">
                <a:latin typeface="Papyrus"/>
              </a:rPr>
              <a:t>tokens</a:t>
            </a:r>
            <a:r>
              <a:rPr lang="en-US" sz="3200" dirty="0">
                <a:latin typeface="Papyrus"/>
              </a:rPr>
              <a:t> (individual items) based on the spaces.</a:t>
            </a:r>
          </a:p>
          <a:p>
            <a:pPr algn="ctr"/>
            <a:endParaRPr lang="en-US" sz="3200" dirty="0">
              <a:latin typeface="Papyrus"/>
            </a:endParaRPr>
          </a:p>
          <a:p>
            <a:pPr algn="ctr"/>
            <a:r>
              <a:rPr lang="en-US" sz="3200" dirty="0">
                <a:latin typeface="Papyrus"/>
              </a:rPr>
              <a:t>So our file name gets broken into 4 small distinct character strings (“</a:t>
            </a:r>
            <a:r>
              <a:rPr lang="en-US" sz="3200" dirty="0">
                <a:latin typeface="Courier" pitchFamily="2" charset="0"/>
              </a:rPr>
              <a:t>Adobe</a:t>
            </a:r>
            <a:r>
              <a:rPr lang="en-US" sz="3200" dirty="0">
                <a:latin typeface="Papyrus"/>
              </a:rPr>
              <a:t>”, “</a:t>
            </a:r>
            <a:r>
              <a:rPr lang="en-US" sz="3200" dirty="0">
                <a:latin typeface="Courier" pitchFamily="2" charset="0"/>
              </a:rPr>
              <a:t>SVG</a:t>
            </a:r>
            <a:r>
              <a:rPr lang="en-US" sz="3200" dirty="0">
                <a:latin typeface="Papyrus"/>
              </a:rPr>
              <a:t>”, “</a:t>
            </a:r>
            <a:r>
              <a:rPr lang="en-US" sz="3200" dirty="0">
                <a:latin typeface="Courier" pitchFamily="2" charset="0"/>
              </a:rPr>
              <a:t>3.0</a:t>
            </a:r>
            <a:r>
              <a:rPr lang="en-US" sz="3200" dirty="0">
                <a:latin typeface="Papyrus"/>
              </a:rPr>
              <a:t>”, and “</a:t>
            </a:r>
            <a:r>
              <a:rPr lang="en-US" sz="3200" dirty="0">
                <a:latin typeface="Courier" pitchFamily="2" charset="0"/>
              </a:rPr>
              <a:t>Installer</a:t>
            </a:r>
            <a:r>
              <a:rPr lang="en-US" sz="3200" dirty="0">
                <a:latin typeface="Papyrus"/>
              </a:rPr>
              <a:t>”) which causes confusion since there may or may not be files by those names – but they are not what we want.</a:t>
            </a:r>
          </a:p>
        </p:txBody>
      </p:sp>
    </p:spTree>
    <p:extLst>
      <p:ext uri="{BB962C8B-B14F-4D97-AF65-F5344CB8AC3E}">
        <p14:creationId xmlns:p14="http://schemas.microsoft.com/office/powerpoint/2010/main" val="422437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801862"/>
          </a:xfrm>
          <a:prstGeom prst="rect">
            <a:avLst/>
          </a:prstGeom>
          <a:noFill/>
        </p:spPr>
        <p:txBody>
          <a:bodyPr wrap="square" rtlCol="0">
            <a:spAutoFit/>
          </a:bodyPr>
          <a:lstStyle/>
          <a:p>
            <a:pPr algn="ctr"/>
            <a:r>
              <a:rPr lang="en-US" sz="3200" dirty="0">
                <a:latin typeface="Papyrus"/>
              </a:rPr>
              <a:t>So we have to “protect” the spaces from the interpreter.</a:t>
            </a:r>
          </a:p>
          <a:p>
            <a:pPr algn="ctr"/>
            <a:endParaRPr lang="en-US" sz="3200" dirty="0">
              <a:latin typeface="Papyrus"/>
            </a:endParaRPr>
          </a:p>
          <a:p>
            <a:pPr algn="ctr"/>
            <a:r>
              <a:rPr lang="en-US" sz="3200" dirty="0">
                <a:latin typeface="Papyrus"/>
              </a:rPr>
              <a:t>This is done with quotes or backslashes.</a:t>
            </a:r>
          </a:p>
          <a:p>
            <a:pPr algn="ctr"/>
            <a:endParaRPr lang="en-US" sz="3200" dirty="0">
              <a:latin typeface="Papyrus"/>
            </a:endParaRPr>
          </a:p>
          <a:p>
            <a:pPr algn="ctr"/>
            <a:r>
              <a:rPr lang="en-US" sz="3200" dirty="0">
                <a:latin typeface="Papyrus"/>
              </a:rPr>
              <a:t>We refer to this file using</a:t>
            </a:r>
          </a:p>
          <a:p>
            <a:pPr algn="ctr"/>
            <a:endParaRPr lang="en-US" sz="3200" dirty="0">
              <a:latin typeface="Papyrus"/>
            </a:endParaRPr>
          </a:p>
          <a:p>
            <a:pPr algn="ctr"/>
            <a:r>
              <a:rPr lang="en-US" sz="3200" dirty="0">
                <a:latin typeface="Courier"/>
                <a:cs typeface="Courier"/>
              </a:rPr>
              <a:t>“ </a:t>
            </a:r>
            <a:r>
              <a:rPr lang="en-US" sz="3200" dirty="0">
                <a:solidFill>
                  <a:srgbClr val="3366FF"/>
                </a:solidFill>
                <a:latin typeface="Courier"/>
                <a:cs typeface="Courier"/>
              </a:rPr>
              <a:t>Adobe SVG 3.0 Installer </a:t>
            </a:r>
            <a:r>
              <a:rPr lang="en-US" sz="3200" dirty="0">
                <a:latin typeface="Courier"/>
                <a:cs typeface="Courier"/>
              </a:rPr>
              <a:t>”</a:t>
            </a:r>
          </a:p>
          <a:p>
            <a:pPr algn="ctr"/>
            <a:r>
              <a:rPr lang="en-US" sz="3200" dirty="0">
                <a:latin typeface="Papyrus"/>
              </a:rPr>
              <a:t>or</a:t>
            </a:r>
          </a:p>
          <a:p>
            <a:pPr algn="ctr"/>
            <a:r>
              <a:rPr lang="en-US" sz="3200" dirty="0">
                <a:latin typeface="Courier"/>
                <a:cs typeface="Courier"/>
              </a:rPr>
              <a:t>‘ </a:t>
            </a:r>
            <a:r>
              <a:rPr lang="en-US" sz="3200" dirty="0">
                <a:solidFill>
                  <a:srgbClr val="3366FF"/>
                </a:solidFill>
                <a:latin typeface="Courier"/>
                <a:cs typeface="Courier"/>
              </a:rPr>
              <a:t>Adobe SVG 3.0 Installer </a:t>
            </a:r>
            <a:r>
              <a:rPr lang="en-US" sz="3200" dirty="0">
                <a:latin typeface="Courier"/>
                <a:cs typeface="Courier"/>
              </a:rPr>
              <a:t>‘</a:t>
            </a:r>
          </a:p>
          <a:p>
            <a:pPr algn="ctr"/>
            <a:r>
              <a:rPr lang="en-US" sz="3200" dirty="0">
                <a:latin typeface="Papyrus"/>
              </a:rPr>
              <a:t>or</a:t>
            </a:r>
          </a:p>
          <a:p>
            <a:pPr algn="ctr"/>
            <a:r>
              <a:rPr lang="en-US" sz="3200" dirty="0">
                <a:solidFill>
                  <a:srgbClr val="3366FF"/>
                </a:solidFill>
                <a:latin typeface="Courier"/>
                <a:cs typeface="Courier"/>
              </a:rPr>
              <a:t>Adobe\ SVG\ 3.0\ Installer</a:t>
            </a:r>
            <a:endParaRPr lang="en-US" sz="3200" dirty="0">
              <a:latin typeface="Courier"/>
              <a:cs typeface="Courier"/>
            </a:endParaRPr>
          </a:p>
          <a:p>
            <a:pPr algn="ctr"/>
            <a:endParaRPr lang="en-US" sz="3200" dirty="0">
              <a:latin typeface="Papyrus"/>
            </a:endParaRPr>
          </a:p>
          <a:p>
            <a:pPr algn="ctr"/>
            <a:r>
              <a:rPr lang="en-US" sz="2000" dirty="0">
                <a:latin typeface="Papyrus"/>
              </a:rPr>
              <a:t>(We will see the difference between single, </a:t>
            </a:r>
            <a:r>
              <a:rPr lang="en-US" sz="2000" dirty="0">
                <a:latin typeface="Courier"/>
                <a:cs typeface="Courier"/>
              </a:rPr>
              <a:t>‘</a:t>
            </a:r>
            <a:r>
              <a:rPr lang="en-US" sz="2000" dirty="0">
                <a:latin typeface="Papyrus"/>
              </a:rPr>
              <a:t>,  and double, </a:t>
            </a:r>
            <a:r>
              <a:rPr lang="en-US" sz="2000" dirty="0">
                <a:latin typeface="Courier"/>
                <a:cs typeface="Courier"/>
              </a:rPr>
              <a:t>“</a:t>
            </a:r>
            <a:r>
              <a:rPr lang="en-US" sz="2000" dirty="0">
                <a:latin typeface="Papyrus"/>
              </a:rPr>
              <a:t>, quotes later.)</a:t>
            </a:r>
          </a:p>
        </p:txBody>
      </p:sp>
    </p:spTree>
    <p:extLst>
      <p:ext uri="{BB962C8B-B14F-4D97-AF65-F5344CB8AC3E}">
        <p14:creationId xmlns:p14="http://schemas.microsoft.com/office/powerpoint/2010/main" val="111179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402920"/>
            <a:ext cx="9144000" cy="5509200"/>
          </a:xfrm>
          <a:prstGeom prst="rect">
            <a:avLst/>
          </a:prstGeom>
          <a:noFill/>
        </p:spPr>
        <p:txBody>
          <a:bodyPr wrap="square" rtlCol="0">
            <a:spAutoFit/>
          </a:bodyPr>
          <a:lstStyle/>
          <a:p>
            <a:pPr algn="ctr"/>
            <a:r>
              <a:rPr lang="en-US" sz="3200" dirty="0">
                <a:latin typeface="Papyrus"/>
              </a:rPr>
              <a:t>Solutions to the spaces problem when you are making up filenames</a:t>
            </a:r>
          </a:p>
          <a:p>
            <a:pPr algn="ctr"/>
            <a:endParaRPr lang="en-US" sz="3200" dirty="0">
              <a:latin typeface="Papyrus"/>
            </a:endParaRPr>
          </a:p>
          <a:p>
            <a:pPr algn="ctr"/>
            <a:r>
              <a:rPr lang="en-US" sz="3200" dirty="0">
                <a:latin typeface="Papyrus"/>
              </a:rPr>
              <a:t>Use underscore “</a:t>
            </a:r>
            <a:r>
              <a:rPr lang="en-US" sz="3200" dirty="0" err="1">
                <a:latin typeface="Courier" pitchFamily="2" charset="0"/>
              </a:rPr>
              <a:t>my_file.dat</a:t>
            </a:r>
            <a:r>
              <a:rPr lang="en-US" sz="3200" dirty="0">
                <a:latin typeface="Papyrus"/>
              </a:rPr>
              <a:t>”</a:t>
            </a:r>
          </a:p>
          <a:p>
            <a:pPr algn="ctr"/>
            <a:endParaRPr lang="en-US" sz="3200" dirty="0">
              <a:latin typeface="Papyrus"/>
            </a:endParaRPr>
          </a:p>
          <a:p>
            <a:pPr algn="ctr"/>
            <a:r>
              <a:rPr lang="en-US" sz="3200" dirty="0">
                <a:latin typeface="Papyrus"/>
              </a:rPr>
              <a:t>Use hyphen “</a:t>
            </a:r>
            <a:r>
              <a:rPr lang="en-US" sz="3200" dirty="0">
                <a:latin typeface="Courier" pitchFamily="2" charset="0"/>
              </a:rPr>
              <a:t>my-</a:t>
            </a:r>
            <a:r>
              <a:rPr lang="en-US" sz="3200" dirty="0" err="1">
                <a:latin typeface="Courier" pitchFamily="2" charset="0"/>
              </a:rPr>
              <a:t>file.dat</a:t>
            </a:r>
            <a:r>
              <a:rPr lang="en-US" sz="3200" dirty="0">
                <a:latin typeface="Papyrus"/>
              </a:rPr>
              <a:t>” (Matlab will name the variable </a:t>
            </a:r>
            <a:r>
              <a:rPr lang="en-US" sz="3200" dirty="0" err="1">
                <a:latin typeface="Courier" pitchFamily="2" charset="0"/>
              </a:rPr>
              <a:t>my_file</a:t>
            </a:r>
            <a:r>
              <a:rPr lang="en-US" sz="3200" dirty="0">
                <a:latin typeface="Papyrus"/>
              </a:rPr>
              <a:t>, otherwise the name would be the variable </a:t>
            </a:r>
            <a:r>
              <a:rPr lang="en-US" sz="3200" dirty="0">
                <a:latin typeface="Courier" pitchFamily="2" charset="0"/>
              </a:rPr>
              <a:t>file</a:t>
            </a:r>
            <a:r>
              <a:rPr lang="en-US" sz="3200" dirty="0">
                <a:latin typeface="Papyrus"/>
              </a:rPr>
              <a:t> subtracted from the variable </a:t>
            </a:r>
            <a:r>
              <a:rPr lang="en-US" sz="3200" dirty="0">
                <a:latin typeface="Courier" pitchFamily="2" charset="0"/>
              </a:rPr>
              <a:t>my</a:t>
            </a:r>
            <a:r>
              <a:rPr lang="en-US" sz="3200" dirty="0">
                <a:latin typeface="Papyrus"/>
              </a:rPr>
              <a:t>).</a:t>
            </a:r>
          </a:p>
          <a:p>
            <a:pPr algn="ctr"/>
            <a:endParaRPr lang="en-US" sz="3200" dirty="0">
              <a:latin typeface="Papyrus"/>
            </a:endParaRPr>
          </a:p>
          <a:p>
            <a:pPr algn="ctr"/>
            <a:r>
              <a:rPr lang="en-US" sz="3200" dirty="0">
                <a:latin typeface="Papyrus"/>
              </a:rPr>
              <a:t>Use caps “</a:t>
            </a:r>
            <a:r>
              <a:rPr lang="en-US" sz="3200" dirty="0" err="1">
                <a:latin typeface="Papyrus"/>
              </a:rPr>
              <a:t>MyFIle.dat</a:t>
            </a:r>
            <a:r>
              <a:rPr lang="en-US" sz="3200" dirty="0">
                <a:latin typeface="Papyrus"/>
              </a:rPr>
              <a:t>”</a:t>
            </a:r>
          </a:p>
        </p:txBody>
      </p:sp>
    </p:spTree>
    <p:extLst>
      <p:ext uri="{BB962C8B-B14F-4D97-AF65-F5344CB8AC3E}">
        <p14:creationId xmlns:p14="http://schemas.microsoft.com/office/powerpoint/2010/main" val="16976448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29184</TotalTime>
  <Words>3872</Words>
  <Application>Microsoft Macintosh PowerPoint</Application>
  <PresentationFormat>On-screen Show (4:3)</PresentationFormat>
  <Paragraphs>603</Paragraphs>
  <Slides>59</Slides>
  <Notes>59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59</vt:i4>
      </vt:variant>
    </vt:vector>
  </HeadingPairs>
  <TitlesOfParts>
    <vt:vector size="67" baseType="lpstr">
      <vt:lpstr>Arial</vt:lpstr>
      <vt:lpstr>Calibri</vt:lpstr>
      <vt:lpstr>Courier</vt:lpstr>
      <vt:lpstr>News Gothic MT</vt:lpstr>
      <vt:lpstr>Papyrus</vt:lpstr>
      <vt:lpstr>Wingdings</vt:lpstr>
      <vt:lpstr>Wingdings 2</vt: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CERI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in geophysics</dc:title>
  <dc:subject/>
  <dc:creator>Robert Smalley</dc:creator>
  <cp:keywords/>
  <dc:description/>
  <cp:lastModifiedBy>Robert Smalley Jr (rsmalley)</cp:lastModifiedBy>
  <cp:revision>1002</cp:revision>
  <dcterms:created xsi:type="dcterms:W3CDTF">2009-11-03T17:16:18Z</dcterms:created>
  <dcterms:modified xsi:type="dcterms:W3CDTF">2019-10-03T16:15:32Z</dcterms:modified>
  <cp:category/>
</cp:coreProperties>
</file>