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3" r:id="rId1"/>
  </p:sldMasterIdLst>
  <p:notesMasterIdLst>
    <p:notesMasterId r:id="rId113"/>
  </p:notesMasterIdLst>
  <p:sldIdLst>
    <p:sldId id="1384" r:id="rId2"/>
    <p:sldId id="1171" r:id="rId3"/>
    <p:sldId id="1169" r:id="rId4"/>
    <p:sldId id="1424" r:id="rId5"/>
    <p:sldId id="1739" r:id="rId6"/>
    <p:sldId id="1740" r:id="rId7"/>
    <p:sldId id="1170" r:id="rId8"/>
    <p:sldId id="1425" r:id="rId9"/>
    <p:sldId id="1174" r:id="rId10"/>
    <p:sldId id="1175" r:id="rId11"/>
    <p:sldId id="1177" r:id="rId12"/>
    <p:sldId id="1444" r:id="rId13"/>
    <p:sldId id="1178" r:id="rId14"/>
    <p:sldId id="1179" r:id="rId15"/>
    <p:sldId id="1445" r:id="rId16"/>
    <p:sldId id="1411" r:id="rId17"/>
    <p:sldId id="1430" r:id="rId18"/>
    <p:sldId id="1400" r:id="rId19"/>
    <p:sldId id="1412" r:id="rId20"/>
    <p:sldId id="1413" r:id="rId21"/>
    <p:sldId id="1401" r:id="rId22"/>
    <p:sldId id="1402" r:id="rId23"/>
    <p:sldId id="1414" r:id="rId24"/>
    <p:sldId id="1405" r:id="rId25"/>
    <p:sldId id="1429" r:id="rId26"/>
    <p:sldId id="1443" r:id="rId27"/>
    <p:sldId id="1459" r:id="rId28"/>
    <p:sldId id="1460" r:id="rId29"/>
    <p:sldId id="1461" r:id="rId30"/>
    <p:sldId id="1446" r:id="rId31"/>
    <p:sldId id="1447" r:id="rId32"/>
    <p:sldId id="1448" r:id="rId33"/>
    <p:sldId id="1449" r:id="rId34"/>
    <p:sldId id="1450" r:id="rId35"/>
    <p:sldId id="1473" r:id="rId36"/>
    <p:sldId id="1451" r:id="rId37"/>
    <p:sldId id="1576" r:id="rId38"/>
    <p:sldId id="1577" r:id="rId39"/>
    <p:sldId id="1578" r:id="rId40"/>
    <p:sldId id="1452" r:id="rId41"/>
    <p:sldId id="1453" r:id="rId42"/>
    <p:sldId id="1469" r:id="rId43"/>
    <p:sldId id="1470" r:id="rId44"/>
    <p:sldId id="1454" r:id="rId45"/>
    <p:sldId id="1455" r:id="rId46"/>
    <p:sldId id="1456" r:id="rId47"/>
    <p:sldId id="1462" r:id="rId48"/>
    <p:sldId id="1463" r:id="rId49"/>
    <p:sldId id="1464" r:id="rId50"/>
    <p:sldId id="1465" r:id="rId51"/>
    <p:sldId id="1466" r:id="rId52"/>
    <p:sldId id="1415" r:id="rId53"/>
    <p:sldId id="1416" r:id="rId54"/>
    <p:sldId id="1579" r:id="rId55"/>
    <p:sldId id="1575" r:id="rId56"/>
    <p:sldId id="1581" r:id="rId57"/>
    <p:sldId id="1582" r:id="rId58"/>
    <p:sldId id="1583" r:id="rId59"/>
    <p:sldId id="1584" r:id="rId60"/>
    <p:sldId id="1585" r:id="rId61"/>
    <p:sldId id="1586" r:id="rId62"/>
    <p:sldId id="1587" r:id="rId63"/>
    <p:sldId id="1588" r:id="rId64"/>
    <p:sldId id="1589" r:id="rId65"/>
    <p:sldId id="1590" r:id="rId66"/>
    <p:sldId id="1591" r:id="rId67"/>
    <p:sldId id="1597" r:id="rId68"/>
    <p:sldId id="1598" r:id="rId69"/>
    <p:sldId id="1599" r:id="rId70"/>
    <p:sldId id="1600" r:id="rId71"/>
    <p:sldId id="1601" r:id="rId72"/>
    <p:sldId id="1602" r:id="rId73"/>
    <p:sldId id="1603" r:id="rId74"/>
    <p:sldId id="1604" r:id="rId75"/>
    <p:sldId id="1605" r:id="rId76"/>
    <p:sldId id="1606" r:id="rId77"/>
    <p:sldId id="1607" r:id="rId78"/>
    <p:sldId id="1608" r:id="rId79"/>
    <p:sldId id="1609" r:id="rId80"/>
    <p:sldId id="1610" r:id="rId81"/>
    <p:sldId id="1611" r:id="rId82"/>
    <p:sldId id="1612" r:id="rId83"/>
    <p:sldId id="1613" r:id="rId84"/>
    <p:sldId id="1614" r:id="rId85"/>
    <p:sldId id="1615" r:id="rId86"/>
    <p:sldId id="1616" r:id="rId87"/>
    <p:sldId id="1617" r:id="rId88"/>
    <p:sldId id="1618" r:id="rId89"/>
    <p:sldId id="1619" r:id="rId90"/>
    <p:sldId id="1620" r:id="rId91"/>
    <p:sldId id="1621" r:id="rId92"/>
    <p:sldId id="1622" r:id="rId93"/>
    <p:sldId id="1623" r:id="rId94"/>
    <p:sldId id="1627" r:id="rId95"/>
    <p:sldId id="1631" r:id="rId96"/>
    <p:sldId id="1632" r:id="rId97"/>
    <p:sldId id="1624" r:id="rId98"/>
    <p:sldId id="1625" r:id="rId99"/>
    <p:sldId id="1626" r:id="rId100"/>
    <p:sldId id="1628" r:id="rId101"/>
    <p:sldId id="1629" r:id="rId102"/>
    <p:sldId id="1630" r:id="rId103"/>
    <p:sldId id="1633" r:id="rId104"/>
    <p:sldId id="1634" r:id="rId105"/>
    <p:sldId id="1635" r:id="rId106"/>
    <p:sldId id="1735" r:id="rId107"/>
    <p:sldId id="1736" r:id="rId108"/>
    <p:sldId id="1636" r:id="rId109"/>
    <p:sldId id="1637" r:id="rId110"/>
    <p:sldId id="1737" r:id="rId111"/>
    <p:sldId id="1738" r:id="rId11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125" d="100"/>
          <a:sy n="125" d="100"/>
        </p:scale>
        <p:origin x="-82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535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01" Type="http://schemas.openxmlformats.org/officeDocument/2006/relationships/slide" Target="slides/slide100.xml"/><Relationship Id="rId102" Type="http://schemas.openxmlformats.org/officeDocument/2006/relationships/slide" Target="slides/slide101.xml"/><Relationship Id="rId103" Type="http://schemas.openxmlformats.org/officeDocument/2006/relationships/slide" Target="slides/slide102.xml"/><Relationship Id="rId104" Type="http://schemas.openxmlformats.org/officeDocument/2006/relationships/slide" Target="slides/slide103.xml"/><Relationship Id="rId105" Type="http://schemas.openxmlformats.org/officeDocument/2006/relationships/slide" Target="slides/slide104.xml"/><Relationship Id="rId106" Type="http://schemas.openxmlformats.org/officeDocument/2006/relationships/slide" Target="slides/slide105.xml"/><Relationship Id="rId107" Type="http://schemas.openxmlformats.org/officeDocument/2006/relationships/slide" Target="slides/slide106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8" Type="http://schemas.openxmlformats.org/officeDocument/2006/relationships/slide" Target="slides/slide107.xml"/><Relationship Id="rId109" Type="http://schemas.openxmlformats.org/officeDocument/2006/relationships/slide" Target="slides/slide10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110" Type="http://schemas.openxmlformats.org/officeDocument/2006/relationships/slide" Target="slides/slide109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slide" Target="slides/slide92.xml"/><Relationship Id="rId94" Type="http://schemas.openxmlformats.org/officeDocument/2006/relationships/slide" Target="slides/slide93.xml"/><Relationship Id="rId95" Type="http://schemas.openxmlformats.org/officeDocument/2006/relationships/slide" Target="slides/slide94.xml"/><Relationship Id="rId96" Type="http://schemas.openxmlformats.org/officeDocument/2006/relationships/slide" Target="slides/slide95.xml"/><Relationship Id="rId97" Type="http://schemas.openxmlformats.org/officeDocument/2006/relationships/slide" Target="slides/slide96.xml"/><Relationship Id="rId98" Type="http://schemas.openxmlformats.org/officeDocument/2006/relationships/slide" Target="slides/slide97.xml"/><Relationship Id="rId99" Type="http://schemas.openxmlformats.org/officeDocument/2006/relationships/slide" Target="slides/slide98.xml"/><Relationship Id="rId111" Type="http://schemas.openxmlformats.org/officeDocument/2006/relationships/slide" Target="slides/slide110.xml"/><Relationship Id="rId112" Type="http://schemas.openxmlformats.org/officeDocument/2006/relationships/slide" Target="slides/slide111.xml"/><Relationship Id="rId113" Type="http://schemas.openxmlformats.org/officeDocument/2006/relationships/notesMaster" Target="notesMasters/notesMaster1.xml"/><Relationship Id="rId114" Type="http://schemas.openxmlformats.org/officeDocument/2006/relationships/printerSettings" Target="printerSettings/printerSettings1.bin"/><Relationship Id="rId115" Type="http://schemas.openxmlformats.org/officeDocument/2006/relationships/presProps" Target="presProps.xml"/><Relationship Id="rId116" Type="http://schemas.openxmlformats.org/officeDocument/2006/relationships/viewProps" Target="viewProps.xml"/><Relationship Id="rId117" Type="http://schemas.openxmlformats.org/officeDocument/2006/relationships/theme" Target="theme/theme1.xml"/><Relationship Id="rId11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100" Type="http://schemas.openxmlformats.org/officeDocument/2006/relationships/slide" Target="slides/slide99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A376A6-D3E5-4E07-B3F0-626681344BD3}" type="datetimeFigureOut">
              <a:rPr lang="en-US"/>
              <a:pPr>
                <a:defRPr/>
              </a:pPr>
              <a:t>10/18/12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34F01EE-C443-44D3-9EAE-71CAC902D2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438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9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0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1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2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3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4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0.xml"/><Relationship Id="rId3" Type="http://schemas.openxmlformats.org/officeDocument/2006/relationships/hyperlink" Target="http://en.wikipedia.org/wiki/Backslash" TargetMode="Externa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2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4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5.xml"/></Relationships>
</file>

<file path=ppt/notesSlides/_rels/notesSlide7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tah.edu/docs/info/gawk_22.html%23GLOSS50" TargetMode="External"/><Relationship Id="rId4" Type="http://schemas.openxmlformats.org/officeDocument/2006/relationships/hyperlink" Target="http://www.math.utah.edu/docs/info/gawk_22.html%23GLOSS70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6.xml"/></Relationships>
</file>

<file path=ppt/notesSlides/_rels/notes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th.utah.edu/docs/info/gawk_22.html%23GLOSS50" TargetMode="External"/><Relationship Id="rId4" Type="http://schemas.openxmlformats.org/officeDocument/2006/relationships/hyperlink" Target="http://www.math.utah.edu/docs/info/gawk_22.html%23GLOSS70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www.funnysalescartoons.com</a:t>
            </a:r>
            <a:r>
              <a:rPr lang="en-US" dirty="0" smtClean="0"/>
              <a:t>/</a:t>
            </a:r>
            <a:r>
              <a:rPr lang="en-US" dirty="0" err="1" smtClean="0"/>
              <a:t>salescartoons.htm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get whitespace between</a:t>
            </a:r>
            <a:r>
              <a:rPr lang="en-US" baseline="0" dirty="0" smtClean="0"/>
              <a:t> output arguments, put it in with quotes (double, single already taken) or the “,” between arguments will put in one space.</a:t>
            </a:r>
          </a:p>
          <a:p>
            <a:r>
              <a:rPr lang="en-US" baseline="0" dirty="0" smtClean="0"/>
              <a:t>This is not a bug, it allows you to easily build “words” out of multiple fields in the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580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 without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excape</a:t>
            </a:r>
            <a:r>
              <a:rPr lang="en-US" baseline="0" dirty="0" smtClean="0"/>
              <a:t> taken as regex grouping operator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3406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Prints out strings in double</a:t>
            </a:r>
            <a:r>
              <a:rPr lang="en-US" baseline="0" dirty="0" smtClean="0"/>
              <a:t> quotes (we have now used two of the three quotes).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923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Prints out strings in double</a:t>
            </a:r>
            <a:r>
              <a:rPr lang="en-US" baseline="0" dirty="0" smtClean="0"/>
              <a:t> quotes (we have now used two of the three quotes).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5923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http://www.tek-tips.com/faqs.cfm?fid</a:t>
            </a:r>
            <a:r>
              <a:rPr lang="en-US" smtClean="0"/>
              <a:t>=1281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http://www.tek-tips.com/faqs.cfm?fid</a:t>
            </a:r>
            <a:r>
              <a:rPr lang="en-US" smtClean="0"/>
              <a:t>=1281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Don’t need the single quotes since the</a:t>
            </a:r>
            <a:r>
              <a:rPr lang="en-US" baseline="0" dirty="0" smtClean="0"/>
              <a:t> file is being read by </a:t>
            </a:r>
            <a:r>
              <a:rPr lang="en-US" baseline="0" dirty="0" err="1" smtClean="0"/>
              <a:t>awk</a:t>
            </a:r>
            <a:r>
              <a:rPr lang="en-US" baseline="0" dirty="0" smtClean="0"/>
              <a:t>, not first by the shell which is just passing stuff to </a:t>
            </a:r>
            <a:r>
              <a:rPr lang="en-US" baseline="0" dirty="0" err="1" smtClean="0"/>
              <a:t>awk</a:t>
            </a:r>
            <a:endParaRPr lang="en-US" baseline="0" dirty="0" smtClean="0"/>
          </a:p>
          <a:p>
            <a:r>
              <a:rPr lang="en-US" baseline="0" dirty="0" smtClean="0"/>
              <a:t>However the contents of the file as it is ready by </a:t>
            </a:r>
            <a:r>
              <a:rPr lang="en-US" baseline="0" dirty="0" err="1" smtClean="0"/>
              <a:t>awk</a:t>
            </a:r>
            <a:r>
              <a:rPr lang="en-US" baseline="0" dirty="0" smtClean="0"/>
              <a:t> do pass through the shell.</a:t>
            </a:r>
          </a:p>
          <a:p>
            <a:r>
              <a:rPr lang="en-US" baseline="0" dirty="0" smtClean="0"/>
              <a:t>Confusing.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www.grymoire.com</a:t>
            </a:r>
            <a:r>
              <a:rPr lang="en-US" dirty="0" smtClean="0"/>
              <a:t>/Unix/Awk.html#uh-3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Follows </a:t>
            </a:r>
            <a:r>
              <a:rPr lang="en-US" dirty="0" err="1" smtClean="0"/>
              <a:t>unix</a:t>
            </a:r>
            <a:r>
              <a:rPr lang="en-US" dirty="0" smtClean="0"/>
              <a:t> philosophy of naming things with "meaningful" abbreviations to minimize typing. </a:t>
            </a:r>
            <a:r>
              <a:rPr lang="en-US" dirty="0" err="1" smtClean="0"/>
              <a:t>Initiasl</a:t>
            </a:r>
            <a:r>
              <a:rPr lang="en-US" baseline="0" dirty="0" smtClean="0"/>
              <a:t> of the three authors last names.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5813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www.grymoire.com</a:t>
            </a:r>
            <a:r>
              <a:rPr lang="en-US" dirty="0" smtClean="0"/>
              <a:t>/Unix/Awk.html#uh-3</a:t>
            </a:r>
          </a:p>
          <a:p>
            <a:r>
              <a:rPr lang="en-US" dirty="0" smtClean="0"/>
              <a:t>Not</a:t>
            </a:r>
            <a:r>
              <a:rPr lang="en-US" baseline="0" dirty="0" smtClean="0"/>
              <a:t> hard-coded – the number 9 in not typed in anywhere.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Make example</a:t>
            </a:r>
            <a:r>
              <a:rPr lang="en-US" baseline="0" dirty="0" smtClean="0"/>
              <a:t> later where build search string for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on the fly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mentioned in the 2</a:t>
            </a:r>
            <a:r>
              <a:rPr lang="en-US" baseline="30000" dirty="0" smtClean="0"/>
              <a:t>nd</a:t>
            </a:r>
            <a:r>
              <a:rPr lang="en-US" dirty="0" smtClean="0"/>
              <a:t> page – here is first example – will see soon.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7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Was mentioned in the 2</a:t>
            </a:r>
            <a:r>
              <a:rPr lang="en-US" baseline="30000" dirty="0" smtClean="0"/>
              <a:t>nd</a:t>
            </a:r>
            <a:r>
              <a:rPr lang="en-US" dirty="0" smtClean="0"/>
              <a:t> page – here is first example – will see soon.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7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r>
              <a:rPr lang="en-US" baseline="0" dirty="0" smtClean="0"/>
              <a:t> can use multiple field separators simultaneously “</a:t>
            </a:r>
            <a:r>
              <a:rPr lang="en-US" dirty="0" smtClean="0"/>
              <a:t>[:, -]+”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08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there</a:t>
            </a:r>
            <a:r>
              <a:rPr lang="en-US" baseline="0" dirty="0" smtClean="0"/>
              <a:t> is no $ in front of the NR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027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http://www.tek-tips.com/faqs.cfm?fid</a:t>
            </a:r>
            <a:r>
              <a:rPr lang="en-US" dirty="0" smtClean="0"/>
              <a:t>=1281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– when passing the commands to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awk</a:t>
            </a:r>
            <a:r>
              <a:rPr lang="en-US" baseline="0" dirty="0" smtClean="0"/>
              <a:t> on the command line you need the single quotes to protect everything from the shell. When in a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script file, you still have the {…} to define blocks of code but don’t need any of the single quotes.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38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Slightly</a:t>
            </a:r>
            <a:r>
              <a:rPr lang="en-US" baseline="0" dirty="0" smtClean="0"/>
              <a:t> d</a:t>
            </a:r>
            <a:r>
              <a:rPr lang="en-US" dirty="0" smtClean="0"/>
              <a:t>ifferent when in </a:t>
            </a:r>
            <a:r>
              <a:rPr lang="en-US" dirty="0" err="1" smtClean="0"/>
              <a:t>nawk</a:t>
            </a:r>
            <a:r>
              <a:rPr lang="en-US" dirty="0" smtClean="0"/>
              <a:t> script</a:t>
            </a:r>
            <a:r>
              <a:rPr lang="en-US" baseline="0" dirty="0" smtClean="0"/>
              <a:t> – here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is reading the file, the shell is not interpreting it – so don’t need single quotes and $1 clearly refers to what is in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script.</a:t>
            </a:r>
          </a:p>
          <a:p>
            <a:r>
              <a:rPr lang="en-US" baseline="0" dirty="0" smtClean="0"/>
              <a:t>The quotes turn off and on whether or not the shell sees </a:t>
            </a:r>
            <a:r>
              <a:rPr lang="en-US" baseline="0" dirty="0" err="1" smtClean="0"/>
              <a:t>metacharacters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08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the double quotes to</a:t>
            </a:r>
            <a:r>
              <a:rPr lang="en-US" baseline="0" dirty="0" smtClean="0"/>
              <a:t> print </a:t>
            </a:r>
            <a:r>
              <a:rPr lang="en-US" dirty="0" smtClean="0"/>
              <a:t>character</a:t>
            </a:r>
            <a:r>
              <a:rPr lang="en-US" baseline="0" dirty="0" smtClean="0"/>
              <a:t> string – then single quotes to unprotect what follows, then expand the variable, then go back to protecting stuff from shell then close character string</a:t>
            </a:r>
          </a:p>
          <a:p>
            <a:r>
              <a:rPr lang="en-US" baseline="0" dirty="0" smtClean="0"/>
              <a:t>Will see lots of examples that have more quotes, not needed (don’t need double quotes inside the single quotes –double quotes inside the single quotes go to the shell).</a:t>
            </a:r>
          </a:p>
          <a:p>
            <a:r>
              <a:rPr lang="en-US" baseline="0" dirty="0" smtClean="0"/>
              <a:t>Note that a and b get redefined inside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as 1 and 2.</a:t>
            </a:r>
          </a:p>
          <a:p>
            <a:r>
              <a:rPr lang="en-US" baseline="0" dirty="0" smtClean="0"/>
              <a:t>$0 is program being executed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www.grymoire.com</a:t>
            </a:r>
            <a:r>
              <a:rPr lang="en-US" dirty="0" smtClean="0"/>
              <a:t>/UNIX/Awk.html#uh-1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the double quotes to</a:t>
            </a:r>
            <a:r>
              <a:rPr lang="en-US" baseline="0" dirty="0" smtClean="0"/>
              <a:t> print </a:t>
            </a:r>
            <a:r>
              <a:rPr lang="en-US" dirty="0" smtClean="0"/>
              <a:t>character</a:t>
            </a:r>
            <a:r>
              <a:rPr lang="en-US" baseline="0" dirty="0" smtClean="0"/>
              <a:t> string – then single quotes to unprotect what follows, then expand the variable, then go back to protecting stuff from shell then close character string</a:t>
            </a:r>
          </a:p>
          <a:p>
            <a:r>
              <a:rPr lang="en-US" baseline="0" dirty="0" smtClean="0"/>
              <a:t>Will see lots of examples that have more quotes, not needed (don’t need double quotes inside the single quotes –double quotes inside the single quotes go to the shell).</a:t>
            </a:r>
          </a:p>
          <a:p>
            <a:r>
              <a:rPr lang="en-US" baseline="0" dirty="0" smtClean="0"/>
              <a:t>Note that a and b get redefined inside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as 1 and 2.</a:t>
            </a:r>
          </a:p>
          <a:p>
            <a:r>
              <a:rPr lang="en-US" baseline="0" dirty="0" smtClean="0"/>
              <a:t>$0 is program being executed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13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the double quotes to</a:t>
            </a:r>
            <a:r>
              <a:rPr lang="en-US" baseline="0" dirty="0" smtClean="0"/>
              <a:t> print </a:t>
            </a:r>
            <a:r>
              <a:rPr lang="en-US" dirty="0" smtClean="0"/>
              <a:t>character</a:t>
            </a:r>
            <a:r>
              <a:rPr lang="en-US" baseline="0" dirty="0" smtClean="0"/>
              <a:t> string – then single quotes to unprotect what follows, then expand the variable, then go back to protecting stuff from shell then close character string</a:t>
            </a:r>
          </a:p>
          <a:p>
            <a:r>
              <a:rPr lang="en-US" baseline="0" dirty="0" smtClean="0"/>
              <a:t>Will see lots of examples that have more quotes, not needed (don’t need double quotes inside the single quotes –double quotes inside the single quotes go to the shell).</a:t>
            </a:r>
          </a:p>
          <a:p>
            <a:r>
              <a:rPr lang="en-US" baseline="0" dirty="0" smtClean="0"/>
              <a:t>Note that a and b get redefined inside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as 1 and 2.</a:t>
            </a:r>
          </a:p>
          <a:p>
            <a:r>
              <a:rPr lang="en-US" baseline="0" dirty="0" smtClean="0"/>
              <a:t>$0 is program being executed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1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the double quotes to</a:t>
            </a:r>
            <a:r>
              <a:rPr lang="en-US" baseline="0" dirty="0" smtClean="0"/>
              <a:t> print </a:t>
            </a:r>
            <a:r>
              <a:rPr lang="en-US" dirty="0" smtClean="0"/>
              <a:t>character</a:t>
            </a:r>
            <a:r>
              <a:rPr lang="en-US" baseline="0" dirty="0" smtClean="0"/>
              <a:t> string – then single quotes to unprotect what follows, then expand the variable, then go back to protecting stuff from shell then close character string</a:t>
            </a:r>
          </a:p>
          <a:p>
            <a:r>
              <a:rPr lang="en-US" baseline="0" dirty="0" smtClean="0"/>
              <a:t>Will see lots of examples that have more quotes, not needed (don’t need double quotes inside the single quotes –double quotes inside the single quotes go to the shell).</a:t>
            </a:r>
          </a:p>
          <a:p>
            <a:r>
              <a:rPr lang="en-US" baseline="0" dirty="0" smtClean="0"/>
              <a:t>Note that a and b get redefined inside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as 1 and 2.</a:t>
            </a:r>
          </a:p>
          <a:p>
            <a:r>
              <a:rPr lang="en-US" baseline="0" dirty="0" smtClean="0"/>
              <a:t>$0 is program being executed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13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13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the double quotes to</a:t>
            </a:r>
            <a:r>
              <a:rPr lang="en-US" baseline="0" dirty="0" smtClean="0"/>
              <a:t> print </a:t>
            </a:r>
            <a:r>
              <a:rPr lang="en-US" dirty="0" smtClean="0"/>
              <a:t>character</a:t>
            </a:r>
            <a:r>
              <a:rPr lang="en-US" baseline="0" dirty="0" smtClean="0"/>
              <a:t> string – then single quotes to unprotect what follows, then expand the variable, then go back to protecting stuff from shell then close character string</a:t>
            </a:r>
          </a:p>
          <a:p>
            <a:r>
              <a:rPr lang="en-US" baseline="0" dirty="0" smtClean="0"/>
              <a:t>Will see lots of examples that have more quotes, not needed (don’t need double quotes inside the single quotes –double quotes inside the single quotes go to the shell).</a:t>
            </a:r>
          </a:p>
          <a:p>
            <a:r>
              <a:rPr lang="en-US" baseline="0" dirty="0" smtClean="0"/>
              <a:t>Printing out quotes can be fun!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13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the double quotes to</a:t>
            </a:r>
            <a:r>
              <a:rPr lang="en-US" baseline="0" dirty="0" smtClean="0"/>
              <a:t> print </a:t>
            </a:r>
            <a:r>
              <a:rPr lang="en-US" dirty="0" smtClean="0"/>
              <a:t>character</a:t>
            </a:r>
            <a:r>
              <a:rPr lang="en-US" baseline="0" dirty="0" smtClean="0"/>
              <a:t> string – then single quotes to unprotect what follows, then expand the variable, then go back to protecting stuff from shell then close character string</a:t>
            </a:r>
          </a:p>
          <a:p>
            <a:r>
              <a:rPr lang="en-US" baseline="0" dirty="0" smtClean="0"/>
              <a:t>Will see lots of examples that have more quotes, not needed (don’t need double quotes inside the single quotes –double quotes inside the single quotes go to the shell).</a:t>
            </a:r>
          </a:p>
          <a:p>
            <a:r>
              <a:rPr lang="en-US" baseline="0" dirty="0" smtClean="0"/>
              <a:t>Printing out quotes can be fun!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13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the double quotes to</a:t>
            </a:r>
            <a:r>
              <a:rPr lang="en-US" baseline="0" dirty="0" smtClean="0"/>
              <a:t> print </a:t>
            </a:r>
            <a:r>
              <a:rPr lang="en-US" dirty="0" smtClean="0"/>
              <a:t>character</a:t>
            </a:r>
            <a:r>
              <a:rPr lang="en-US" baseline="0" dirty="0" smtClean="0"/>
              <a:t> string – then single quotes to unprotect what follows, then expand the variable, then go back to protecting stuff from shell then close character string</a:t>
            </a:r>
          </a:p>
          <a:p>
            <a:r>
              <a:rPr lang="en-US" baseline="0" dirty="0" smtClean="0"/>
              <a:t>Will see lots of examples that have more quotes, not needed (don’t need double quotes inside the single quotes –double quotes inside the single quotes go to the shell).</a:t>
            </a:r>
          </a:p>
          <a:p>
            <a:r>
              <a:rPr lang="en-US" baseline="0" dirty="0" smtClean="0"/>
              <a:t>Printing out quotes can be fun!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51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www.tek-tips.com</a:t>
            </a:r>
            <a:r>
              <a:rPr lang="en-US" dirty="0" smtClean="0"/>
              <a:t>/</a:t>
            </a:r>
            <a:r>
              <a:rPr lang="en-US" dirty="0" err="1" smtClean="0"/>
              <a:t>faqs.cfm?fid</a:t>
            </a:r>
            <a:r>
              <a:rPr lang="en-US" dirty="0" smtClean="0"/>
              <a:t>=1281</a:t>
            </a:r>
          </a:p>
          <a:p>
            <a:endParaRPr lang="en-US" dirty="0" smtClean="0"/>
          </a:p>
          <a:p>
            <a:r>
              <a:rPr lang="en-US" dirty="0" smtClean="0"/>
              <a:t>Note the </a:t>
            </a:r>
            <a:r>
              <a:rPr lang="en-US" dirty="0" err="1" smtClean="0"/>
              <a:t>awk</a:t>
            </a:r>
            <a:r>
              <a:rPr lang="en-US" dirty="0" smtClean="0"/>
              <a:t> variables</a:t>
            </a:r>
            <a:r>
              <a:rPr lang="en-US" baseline="0" dirty="0" smtClean="0"/>
              <a:t> don’t need the $ to print out their value.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http://www.tek-tips.com/faqs.cfm?fid</a:t>
            </a:r>
            <a:r>
              <a:rPr lang="en-US" dirty="0" smtClean="0"/>
              <a:t>=1281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http://www.tek-tips.com/faqs.cfm?fid</a:t>
            </a:r>
            <a:r>
              <a:rPr lang="en-US" smtClean="0"/>
              <a:t>=1281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Action</a:t>
            </a:r>
            <a:r>
              <a:rPr lang="en-US" baseline="0" dirty="0" smtClean="0"/>
              <a:t> in the braces {}, can have multiple braces</a:t>
            </a:r>
          </a:p>
          <a:p>
            <a:r>
              <a:rPr lang="en-US" baseline="0" dirty="0" smtClean="0"/>
              <a:t>Pattern for test (here "help", can be string or numeric and be compound with </a:t>
            </a:r>
            <a:r>
              <a:rPr lang="en-US" baseline="0" dirty="0" err="1" smtClean="0"/>
              <a:t>logicals</a:t>
            </a:r>
            <a:r>
              <a:rPr lang="en-US" baseline="0" dirty="0" smtClean="0"/>
              <a:t>).</a:t>
            </a:r>
          </a:p>
          <a:p>
            <a:r>
              <a:rPr lang="en-US" baseline="0" dirty="0" smtClean="0"/>
              <a:t>Now we will spend the rest of the class on more powerful uses of </a:t>
            </a:r>
            <a:r>
              <a:rPr lang="en-US" baseline="0" dirty="0" err="1" smtClean="0"/>
              <a:t>awk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\t is a tab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733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15875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We'v</a:t>
            </a:r>
            <a:r>
              <a:rPr lang="en-US" baseline="0" dirty="0" smtClean="0"/>
              <a:t>e not really seen it – go look at the web page from previous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5013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we managed to use all</a:t>
            </a:r>
            <a:r>
              <a:rPr lang="en-US" baseline="0" dirty="0" smtClean="0"/>
              <a:t> three types of quotes in one line! $2 and $3 in the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line are the shell </a:t>
            </a:r>
            <a:r>
              <a:rPr lang="en-US" baseline="0" dirty="0" err="1" smtClean="0"/>
              <a:t>vari</a:t>
            </a:r>
            <a:r>
              <a:rPr lang="en-US" baseline="0" dirty="0" smtClean="0"/>
              <a:t> $2 and $3 not the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second and third fields.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6433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Pretty weird! Counting starts at 1, not zero. Position of start of month is (month-1)*4+1.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447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returns start position of match</a:t>
            </a:r>
            <a:r>
              <a:rPr lang="en-US" baseline="0" dirty="0" smtClean="0"/>
              <a:t> 1,5,9,13,…and want 1, 2, 3,…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83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returns start position of match</a:t>
            </a:r>
            <a:r>
              <a:rPr lang="en-US" baseline="0" dirty="0" smtClean="0"/>
              <a:t> 1,5,9,13,…and want 1, 2, 3,…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83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8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Does not follow,</a:t>
            </a:r>
            <a:r>
              <a:rPr lang="en-US" baseline="0" dirty="0" smtClean="0"/>
              <a:t> but need to present it.</a:t>
            </a:r>
          </a:p>
          <a:p>
            <a:r>
              <a:rPr lang="en-US" dirty="0" smtClean="0"/>
              <a:t>The cat &lt;&lt; EOF &gt; </a:t>
            </a:r>
            <a:r>
              <a:rPr lang="en-US" dirty="0" err="1" smtClean="0"/>
              <a:t>test.awk</a:t>
            </a:r>
            <a:r>
              <a:rPr lang="en-US" dirty="0" smtClean="0"/>
              <a:t> is</a:t>
            </a:r>
            <a:r>
              <a:rPr lang="en-US" baseline="0" dirty="0" smtClean="0"/>
              <a:t> nothing more than a hard way to edit up a file (since you can’t make mistakes, change things, move things, etc.) unless you have the code perfect and type perfectly.</a:t>
            </a:r>
          </a:p>
          <a:p>
            <a:r>
              <a:rPr lang="en-US" baseline="0" dirty="0" smtClean="0"/>
              <a:t>Option 1 uses quotes and braces as part of the </a:t>
            </a:r>
            <a:r>
              <a:rPr lang="en-US" baseline="0" dirty="0" err="1" smtClean="0"/>
              <a:t>awk</a:t>
            </a:r>
            <a:r>
              <a:rPr lang="en-US" baseline="0" dirty="0" smtClean="0"/>
              <a:t> syntax</a:t>
            </a:r>
          </a:p>
          <a:p>
            <a:r>
              <a:rPr lang="en-US" baseline="0" dirty="0" smtClean="0"/>
              <a:t>Will concentrate on first form to start as single line </a:t>
            </a:r>
            <a:r>
              <a:rPr lang="en-US" baseline="0" dirty="0" err="1" smtClean="0"/>
              <a:t>awk</a:t>
            </a:r>
            <a:r>
              <a:rPr lang="en-US" baseline="0" dirty="0" smtClean="0"/>
              <a:t> programs are very useful</a:t>
            </a:r>
          </a:p>
          <a:p>
            <a:r>
              <a:rPr lang="en-US" baseline="0" dirty="0" smtClean="0"/>
              <a:t>The quotes in ‘{…]’ are just to protect it from the shell. Don’t need in </a:t>
            </a:r>
            <a:r>
              <a:rPr lang="en-US" baseline="0" dirty="0" err="1" smtClean="0"/>
              <a:t>scriptfile</a:t>
            </a:r>
            <a:r>
              <a:rPr lang="en-US" baseline="0" dirty="0" smtClean="0"/>
              <a:t>, Does not work correctly with “{…}” since double quotes are not as strong, specifically expand $</a:t>
            </a:r>
            <a:r>
              <a:rPr lang="en-US" baseline="0" dirty="0" err="1" smtClean="0"/>
              <a:t>vari</a:t>
            </a:r>
            <a:r>
              <a:rPr lang="en-US" baseline="0" dirty="0" smtClean="0"/>
              <a:t> which shell interprets differently.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9956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83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two character strings can be pretty much anything, but the last one is specific – it has to have three numbers representing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, long and elevation.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83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first</a:t>
            </a:r>
            <a:r>
              <a:rPr lang="en-US" baseline="0" dirty="0" smtClean="0"/>
              <a:t> two character strings can be pretty much anything, but the last one is specific – it has to have three numbers representing </a:t>
            </a:r>
            <a:r>
              <a:rPr lang="en-US" baseline="0" dirty="0" err="1" smtClean="0"/>
              <a:t>lat</a:t>
            </a:r>
            <a:r>
              <a:rPr lang="en-US" baseline="0" dirty="0" smtClean="0"/>
              <a:t>, long and elevation.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83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actually </a:t>
            </a:r>
            <a:r>
              <a:rPr lang="en-US" i="1" dirty="0" smtClean="0"/>
              <a:t>does</a:t>
            </a:r>
            <a:r>
              <a:rPr lang="en-US" dirty="0" smtClean="0"/>
              <a:t> terminate, as soon as the reader "gets it".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83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Index returns start position of match</a:t>
            </a:r>
            <a:r>
              <a:rPr lang="en-US" baseline="0" dirty="0" smtClean="0"/>
              <a:t> 1,5,9,13,…and want 1, 2, 3,…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1683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Funtion</a:t>
            </a:r>
            <a:r>
              <a:rPr lang="en-US" dirty="0" smtClean="0"/>
              <a:t> test - </a:t>
            </a:r>
            <a:r>
              <a:rPr lang="en-US" dirty="0" err="1" smtClean="0"/>
              <a:t>fntst.sh</a:t>
            </a:r>
            <a:r>
              <a:rPr lang="en-US" dirty="0" smtClean="0"/>
              <a:t> - example</a:t>
            </a:r>
          </a:p>
          <a:p>
            <a:endParaRPr lang="en-US" dirty="0" smtClean="0"/>
          </a:p>
          <a:p>
            <a:r>
              <a:rPr lang="en-US" dirty="0" smtClean="0"/>
              <a:t>Finds start position</a:t>
            </a:r>
            <a:r>
              <a:rPr lang="en-US" baseline="0" dirty="0" smtClean="0"/>
              <a:t> of string (or not – returns 0)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 this is a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program -- #!/opt/local/bin/</a:t>
            </a:r>
            <a:r>
              <a:rPr lang="en-US" baseline="0" dirty="0" err="1" smtClean="0"/>
              <a:t>nawk</a:t>
            </a:r>
            <a:endParaRPr lang="en-US" baseline="0" dirty="0" smtClean="0"/>
          </a:p>
          <a:p>
            <a:r>
              <a:rPr lang="en-US" baseline="0" dirty="0" smtClean="0"/>
              <a:t>The –f lets it take a file name on the command 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9999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example 608 takes input from command line</a:t>
            </a:r>
          </a:p>
          <a:p>
            <a:r>
              <a:rPr lang="en-US" baseline="0" dirty="0" smtClean="0"/>
              <a:t>Second example, script to call the previous example – now taking input from pipe.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8687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97629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Second one - Calculate stuff and use grave quotes to stick into shell</a:t>
            </a:r>
            <a:r>
              <a:rPr lang="en-US" baseline="0" dirty="0" smtClean="0"/>
              <a:t> variable</a:t>
            </a:r>
          </a:p>
          <a:p>
            <a:r>
              <a:rPr lang="en-US" baseline="0" dirty="0" err="1" smtClean="0"/>
              <a:t>Awk</a:t>
            </a:r>
            <a:r>
              <a:rPr lang="en-US" baseline="0" dirty="0" smtClean="0"/>
              <a:t> is working on file 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$SAMDATA/ARIA_coseismic_offsets.v0.3.table</a:t>
            </a:r>
          </a:p>
          <a:p>
            <a:r>
              <a:rPr lang="pl-PL" dirty="0" err="1" smtClean="0">
                <a:solidFill>
                  <a:schemeClr val="tx1"/>
                </a:solidFill>
                <a:latin typeface="Courier"/>
                <a:cs typeface="Courier"/>
              </a:rPr>
              <a:t>Doing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Courier"/>
                <a:cs typeface="Courier"/>
              </a:rPr>
              <a:t>reverse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 sort by </a:t>
            </a:r>
            <a:r>
              <a:rPr lang="pl-PL" dirty="0" err="1" smtClean="0">
                <a:solidFill>
                  <a:schemeClr val="tx1"/>
                </a:solidFill>
                <a:latin typeface="Courier"/>
                <a:cs typeface="Courier"/>
              </a:rPr>
              <a:t>number</a:t>
            </a:r>
            <a:endParaRPr lang="pl-PL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Then </a:t>
            </a:r>
            <a:r>
              <a:rPr lang="pl-PL" dirty="0" err="1" smtClean="0">
                <a:solidFill>
                  <a:schemeClr val="tx1"/>
                </a:solidFill>
                <a:latin typeface="Courier"/>
                <a:cs typeface="Courier"/>
              </a:rPr>
              <a:t>taking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dirty="0" err="1" smtClean="0">
                <a:solidFill>
                  <a:schemeClr val="tx1"/>
                </a:solidFill>
                <a:latin typeface="Courier"/>
                <a:cs typeface="Courier"/>
              </a:rPr>
              <a:t>just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 the</a:t>
            </a:r>
            <a:r>
              <a:rPr lang="pl-PL" baseline="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baseline="0" dirty="0" err="1" smtClean="0">
                <a:solidFill>
                  <a:schemeClr val="tx1"/>
                </a:solidFill>
                <a:latin typeface="Courier"/>
                <a:cs typeface="Courier"/>
              </a:rPr>
              <a:t>first</a:t>
            </a:r>
            <a:r>
              <a:rPr lang="pl-PL" baseline="0" dirty="0" smtClean="0">
                <a:solidFill>
                  <a:schemeClr val="tx1"/>
                </a:solidFill>
                <a:latin typeface="Courier"/>
                <a:cs typeface="Courier"/>
              </a:rPr>
              <a:t> one</a:t>
            </a:r>
          </a:p>
          <a:p>
            <a:r>
              <a:rPr lang="pl-PL" baseline="0" dirty="0" smtClean="0">
                <a:solidFill>
                  <a:schemeClr val="tx1"/>
                </a:solidFill>
                <a:latin typeface="Courier"/>
                <a:cs typeface="Courier"/>
              </a:rPr>
              <a:t>Not </a:t>
            </a:r>
            <a:r>
              <a:rPr lang="pl-PL" baseline="0" dirty="0" err="1" smtClean="0">
                <a:solidFill>
                  <a:schemeClr val="tx1"/>
                </a:solidFill>
                <a:latin typeface="Courier"/>
                <a:cs typeface="Courier"/>
              </a:rPr>
              <a:t>very</a:t>
            </a:r>
            <a:r>
              <a:rPr lang="pl-PL" baseline="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baseline="0" dirty="0" err="1" smtClean="0">
                <a:solidFill>
                  <a:schemeClr val="tx1"/>
                </a:solidFill>
                <a:latin typeface="Courier"/>
                <a:cs typeface="Courier"/>
              </a:rPr>
              <a:t>efficicient</a:t>
            </a:r>
            <a:r>
              <a:rPr lang="pl-PL" baseline="0" dirty="0" smtClean="0">
                <a:solidFill>
                  <a:schemeClr val="tx1"/>
                </a:solidFill>
                <a:latin typeface="Courier"/>
                <a:cs typeface="Courier"/>
              </a:rPr>
              <a:t>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71775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math 1=true, 0=false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34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– as far as I know </a:t>
            </a:r>
            <a:r>
              <a:rPr lang="en-US" dirty="0" err="1" smtClean="0"/>
              <a:t>kml</a:t>
            </a:r>
            <a:r>
              <a:rPr lang="en-US" dirty="0" smtClean="0"/>
              <a:t> does not have subroutines, you have to repeat EVERYTHING.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761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Like math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5000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w/ examples – regex,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, simple string match, escaping</a:t>
            </a:r>
          </a:p>
          <a:p>
            <a:r>
              <a:rPr lang="en-US" baseline="0" dirty="0" smtClean="0"/>
              <a:t>The $ARGONLY becomes part of the </a:t>
            </a:r>
            <a:r>
              <a:rPr lang="en-US" baseline="0" dirty="0" err="1" smtClean="0"/>
              <a:t>nawk</a:t>
            </a:r>
            <a:r>
              <a:rPr lang="en-US" baseline="0" dirty="0" smtClean="0"/>
              <a:t> command – it is a shell variable.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462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 far examples principally single line </a:t>
            </a:r>
            <a:r>
              <a:rPr lang="en-US" dirty="0" err="1" smtClean="0"/>
              <a:t>awk</a:t>
            </a:r>
            <a:r>
              <a:rPr lang="en-US" dirty="0" smtClean="0"/>
              <a:t>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1161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Start</a:t>
            </a:r>
            <a:r>
              <a:rPr lang="en-US" baseline="0" dirty="0" smtClean="0"/>
              <a:t> w/ examples – regex, </a:t>
            </a:r>
            <a:r>
              <a:rPr lang="en-US" baseline="0" dirty="0" err="1" smtClean="0"/>
              <a:t>boolean</a:t>
            </a:r>
            <a:r>
              <a:rPr lang="en-US" baseline="0" dirty="0" smtClean="0"/>
              <a:t>, simple string match, escaping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60462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578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do this sometimes in </a:t>
            </a:r>
            <a:r>
              <a:rPr lang="en-US" dirty="0" err="1" smtClean="0"/>
              <a:t>gmt</a:t>
            </a:r>
            <a:r>
              <a:rPr lang="en-US" dirty="0" smtClean="0"/>
              <a:t> – depending on how you</a:t>
            </a:r>
            <a:r>
              <a:rPr lang="en-US" baseline="0" dirty="0" smtClean="0"/>
              <a:t> </a:t>
            </a:r>
            <a:r>
              <a:rPr lang="en-US" dirty="0" smtClean="0"/>
              <a:t>define</a:t>
            </a:r>
            <a:r>
              <a:rPr lang="en-US" baseline="0" dirty="0" smtClean="0"/>
              <a:t> the longitude limits - need W long to be negative number or number &gt; 180.  In this case, longitude specified in 0-360 format and we need to convert to -180 to +180 format.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4218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Make sure test works – do T and 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3141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578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578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7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Initial examples will use the default</a:t>
            </a:r>
            <a:r>
              <a:rPr lang="en-US" baseline="0" dirty="0" smtClean="0"/>
              <a:t> pattern.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600957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</a:t>
            </a:r>
            <a:r>
              <a:rPr lang="en-US" baseline="0" dirty="0" smtClean="0"/>
              <a:t> for quotes and backslashes</a:t>
            </a:r>
          </a:p>
          <a:p>
            <a:r>
              <a:rPr lang="en-US" baseline="0" dirty="0" smtClean="0"/>
              <a:t>According to wiki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slash</a:t>
            </a:r>
            <a:r>
              <a:rPr lang="en-US" dirty="0" smtClean="0"/>
              <a:t> (</a:t>
            </a:r>
            <a:r>
              <a:rPr lang="en-US" b="1" dirty="0" smtClean="0"/>
              <a:t>/</a:t>
            </a:r>
            <a:r>
              <a:rPr lang="en-US" dirty="0" smtClean="0"/>
              <a:t>) is a sign used as a punctuation mark and for various other purposes. It is often called a </a:t>
            </a:r>
            <a:r>
              <a:rPr lang="en-US" b="1" dirty="0" smtClean="0"/>
              <a:t>forward slash</a:t>
            </a:r>
            <a:r>
              <a:rPr lang="en-US" dirty="0" smtClean="0"/>
              <a:t> (to distinguish it from the </a:t>
            </a:r>
            <a:r>
              <a:rPr lang="en-US" dirty="0" smtClean="0">
                <a:hlinkClick r:id="rId3" tooltip="Backslash"/>
              </a:rPr>
              <a:t>backslash</a:t>
            </a:r>
            <a:r>
              <a:rPr lang="en-US" dirty="0" smtClean="0"/>
              <a:t>, "\")</a:t>
            </a:r>
          </a:p>
          <a:p>
            <a:r>
              <a:rPr lang="en-US" dirty="0" smtClean="0"/>
              <a:t>This code will write a </a:t>
            </a:r>
            <a:r>
              <a:rPr lang="en-US" dirty="0" err="1" smtClean="0"/>
              <a:t>nawk</a:t>
            </a:r>
            <a:r>
              <a:rPr lang="en-US" baseline="0" dirty="0" smtClean="0"/>
              <a:t> file (builds the search string) that subsequently gets executed.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6665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is </a:t>
            </a:r>
            <a:r>
              <a:rPr lang="en-US" dirty="0" err="1" smtClean="0"/>
              <a:t>nawk</a:t>
            </a:r>
            <a:r>
              <a:rPr lang="en-US" dirty="0" smtClean="0"/>
              <a:t> command – built the list of 4 char station names from some analysis</a:t>
            </a:r>
            <a:r>
              <a:rPr lang="en-US" baseline="0" dirty="0" smtClean="0"/>
              <a:t> of meta-data base, then do something with it it. What you do is also programmed on the fly – so you can build different commands using the same meta-data search.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87379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One-trip loop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39870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the parenthesis  () for arithmetic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85054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 languages, where arrays are contiguous and indices are limited to positive integers, this is easy: you can find all the valid indices by counting from the lowest index up to the highest. This technique won't do the job in </a:t>
            </a:r>
            <a:r>
              <a:rPr lang="en-US" dirty="0" err="1" smtClean="0"/>
              <a:t>awk</a:t>
            </a:r>
            <a:r>
              <a:rPr lang="en-US" dirty="0" smtClean="0"/>
              <a:t>, since any </a:t>
            </a:r>
            <a:r>
              <a:rPr lang="en-US" dirty="0" smtClean="0">
                <a:hlinkClick r:id="rId3"/>
              </a:rPr>
              <a:t>number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string</a:t>
            </a:r>
            <a:r>
              <a:rPr lang="en-US" dirty="0" smtClean="0"/>
              <a:t> can be an array index.</a:t>
            </a:r>
          </a:p>
          <a:p>
            <a:endParaRPr lang="en-US" dirty="0" smtClean="0"/>
          </a:p>
          <a:p>
            <a:r>
              <a:rPr lang="en-US" dirty="0" smtClean="0"/>
              <a:t>Array index is "dummy" variable – notice used (numeric) c</a:t>
            </a:r>
            <a:r>
              <a:rPr lang="en-US" baseline="0" dirty="0" smtClean="0"/>
              <a:t> when writing into array (is "real" variable at this point), but use arbitrary name "q" for index in second place where we reference </a:t>
            </a:r>
            <a:r>
              <a:rPr lang="en-US" baseline="0" dirty="0" err="1" smtClean="0"/>
              <a:t>myarray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myarray</a:t>
            </a:r>
            <a:r>
              <a:rPr lang="en-US" baseline="0" dirty="0" smtClean="0"/>
              <a:t> all by itself here is the list of index values, </a:t>
            </a:r>
            <a:r>
              <a:rPr lang="en-US" baseline="0" dirty="0" err="1" smtClean="0"/>
              <a:t>myarray</a:t>
            </a:r>
            <a:r>
              <a:rPr lang="en-US" baseline="0" dirty="0" smtClean="0"/>
              <a:t>[q] is the value for that 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331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other languages, where arrays are contiguous and indices are limited to positive integers, this is easy: you can find all the valid indices by counting from the lowest index up to the highest. This technique won't do the job in </a:t>
            </a:r>
            <a:r>
              <a:rPr lang="en-US" dirty="0" err="1" smtClean="0"/>
              <a:t>awk</a:t>
            </a:r>
            <a:r>
              <a:rPr lang="en-US" dirty="0" smtClean="0"/>
              <a:t>, since any </a:t>
            </a:r>
            <a:r>
              <a:rPr lang="en-US" dirty="0" smtClean="0">
                <a:hlinkClick r:id="rId3"/>
              </a:rPr>
              <a:t>number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string</a:t>
            </a:r>
            <a:r>
              <a:rPr lang="en-US" dirty="0" smtClean="0"/>
              <a:t> can be an array index.</a:t>
            </a:r>
          </a:p>
          <a:p>
            <a:endParaRPr lang="en-US" dirty="0" smtClean="0"/>
          </a:p>
          <a:p>
            <a:r>
              <a:rPr lang="en-US" dirty="0" smtClean="0"/>
              <a:t>Array index is "dummy" variable – notice used (numeric) c</a:t>
            </a:r>
            <a:r>
              <a:rPr lang="en-US" baseline="0" dirty="0" smtClean="0"/>
              <a:t> when writing into array (is "real" variable at this point), but use arbitrary name "q" for index in second place where we reference </a:t>
            </a:r>
            <a:r>
              <a:rPr lang="en-US" baseline="0" dirty="0" err="1" smtClean="0"/>
              <a:t>myarray</a:t>
            </a:r>
            <a:r>
              <a:rPr lang="en-US" baseline="0" dirty="0" smtClean="0"/>
              <a:t> – </a:t>
            </a:r>
            <a:r>
              <a:rPr lang="en-US" baseline="0" dirty="0" err="1" smtClean="0"/>
              <a:t>myarray</a:t>
            </a:r>
            <a:r>
              <a:rPr lang="en-US" baseline="0" dirty="0" smtClean="0"/>
              <a:t> all by itself here is the list of index values, </a:t>
            </a:r>
            <a:r>
              <a:rPr lang="en-US" baseline="0" dirty="0" err="1" smtClean="0"/>
              <a:t>myarray</a:t>
            </a:r>
            <a:r>
              <a:rPr lang="en-US" baseline="0" dirty="0" smtClean="0"/>
              <a:t>[q] is the value for that index.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43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can force </a:t>
            </a:r>
            <a:r>
              <a:rPr lang="en-US" dirty="0" err="1" smtClean="0"/>
              <a:t>awk</a:t>
            </a:r>
            <a:r>
              <a:rPr lang="en-US" dirty="0" smtClean="0"/>
              <a:t> to do multiline processing, but it is</a:t>
            </a:r>
            <a:r>
              <a:rPr lang="en-US" baseline="0" dirty="0" smtClean="0"/>
              <a:t> not pretty.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get whitespace between</a:t>
            </a:r>
            <a:r>
              <a:rPr lang="en-US" baseline="0" dirty="0" smtClean="0"/>
              <a:t> output arguments, put it in with quotes (double, single already taken) or the “,” between arguments will put in one space.</a:t>
            </a:r>
          </a:p>
          <a:p>
            <a:r>
              <a:rPr lang="en-US" baseline="0" dirty="0" smtClean="0"/>
              <a:t>This is not a bug, it allows you to easily build “words” out of multiple fields in the input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4F01EE-C443-44D3-9EAE-71CAC902D26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5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 dirty="0">
              <a:solidFill>
                <a:schemeClr val="tx1">
                  <a:lumMod val="65000"/>
                  <a:lumOff val="35000"/>
                </a:schemeClr>
              </a:solidFill>
              <a:latin typeface="Papyrus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Papyrus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Papyrus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05EEC8-D7C8-4688-A073-2CC0B8BECFCF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EC82C-7BC1-4EA3-AC79-BDA77519A61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D7FED-780D-4452-B1F4-43107F077C23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06531A-BB3F-44D8-8C65-1B9BC6B999F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Papyrus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2E4E09-6FBE-4ACC-A950-DC5ACDDFF48B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818591-495D-4D96-94BF-9597B70F0C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0377E9-DC1B-45E8-9B55-F4515F5E050C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20A88F-6CBB-453D-A3C2-74CC66BEA9F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74821BE-52E4-4689-B474-CBD81C6C3D15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57F9A-FF8A-4100-9B42-8E71504B14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117D49-507B-4DF8-911D-E78FB403848F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150FC-908B-48FB-B452-A12F83B826D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8771E78-C563-43BD-BAE2-0D5525E0069E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3D7BAA-2CAA-4AE1-9716-2C2A9DC317E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F01B06-7AA7-4450-A9F6-632A439CDF3B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537174-D385-47DD-8DF2-9AD4B85C40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66EAEC-E3BF-466B-8FA6-588919D385BC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7E64E1-1AE7-4BAC-9A39-CA063E714CF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BB435-8F3A-4190-9B85-3BD587BC7789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91C1B-EF7A-42E6-ABAC-5D08E6C41F3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0BF324-6661-4879-8251-DDC0BF2C0F5F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463F21-4C82-4ED0-8508-218714D3C6B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apyrus"/>
              </a:defRPr>
            </a:lvl1pPr>
          </a:lstStyle>
          <a:p>
            <a:pPr>
              <a:defRPr/>
            </a:pPr>
            <a:fld id="{74CCE0DB-0213-4D74-866E-870F324ABC1B}" type="datetimeFigureOut">
              <a:rPr lang="en-US" smtClean="0"/>
              <a:pPr>
                <a:defRPr/>
              </a:pPr>
              <a:t>10/18/12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apyru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  <a:latin typeface="Papyrus"/>
              </a:defRPr>
            </a:lvl1pPr>
          </a:lstStyle>
          <a:p>
            <a:pPr>
              <a:defRPr/>
            </a:pPr>
            <a:fld id="{82FA1BB7-7B28-4817-A3C0-A42D4AD7EF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Papyrus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Papyrus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Papyrus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Papyrus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Papyrus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Papyrus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0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1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4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5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9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0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4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7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6043" y="0"/>
            <a:ext cx="9993443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52400" y="3289280"/>
            <a:ext cx="6477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pyrus"/>
              </a:rPr>
              <a:t>Data Analysis in Geophysics</a:t>
            </a:r>
            <a:b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pyrus"/>
              </a:rPr>
            </a:b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pyrus"/>
              </a:rPr>
              <a:t>ESCI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pyrus"/>
              </a:rPr>
              <a:t>7205</a:t>
            </a:r>
          </a:p>
          <a:p>
            <a:pPr algn="ctr"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pyrus"/>
              </a:rPr>
              <a:t>Class 8</a:t>
            </a:r>
          </a:p>
          <a:p>
            <a:pPr algn="ctr">
              <a:defRPr/>
            </a:pP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pyrus"/>
              </a:rPr>
              <a:t>Bob Smalley</a:t>
            </a:r>
          </a:p>
          <a:p>
            <a:pPr algn="ctr">
              <a:defRPr/>
            </a:pPr>
            <a:r>
              <a: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pyrus"/>
              </a:rPr>
              <a:t>Basics </a:t>
            </a:r>
            <a:r>
              <a:rPr lang="en-US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Papyrus"/>
              </a:rPr>
              <a:t>of UNIX commands + AWK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21941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7171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Field Separator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How does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break the line into fields?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It needs a field separator.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default </a:t>
            </a:r>
            <a:r>
              <a:rPr lang="en-US" sz="3200" u="sng" dirty="0" smtClean="0">
                <a:latin typeface="Papyrus"/>
                <a:cs typeface="Papyrus"/>
              </a:rPr>
              <a:t>field separator</a:t>
            </a:r>
            <a:r>
              <a:rPr lang="en-US" sz="3200" dirty="0" smtClean="0">
                <a:latin typeface="Papyrus"/>
                <a:cs typeface="Papyrus"/>
              </a:rPr>
              <a:t> is one or more white spaces</a:t>
            </a:r>
          </a:p>
          <a:p>
            <a:pPr algn="ctr"/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$1  $2    $3  $4   $5  $6   $7     $8       $9      $10   $11</a:t>
            </a:r>
          </a:p>
          <a:p>
            <a:pPr marL="342900" indent="-342900">
              <a:buAutoNum type="arabicPlain"/>
            </a:pPr>
            <a:r>
              <a:rPr lang="en-US" dirty="0" smtClean="0">
                <a:latin typeface="Courier"/>
                <a:cs typeface="Courier"/>
              </a:rPr>
              <a:t> 1918   9   22   9   54  49.29  -1.698   98.298   15.1  </a:t>
            </a:r>
            <a:r>
              <a:rPr lang="en-US" dirty="0" err="1" smtClean="0">
                <a:latin typeface="Courier"/>
                <a:cs typeface="Courier"/>
              </a:rPr>
              <a:t>ehb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  <a:p>
            <a:pPr marL="342900" indent="-342900" algn="ctr"/>
            <a:r>
              <a:rPr lang="en-US" sz="3200" dirty="0" smtClean="0">
                <a:latin typeface="Papyrus"/>
                <a:cs typeface="Papyrus"/>
              </a:rPr>
              <a:t>So </a:t>
            </a: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$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1</a:t>
            </a:r>
            <a:r>
              <a:rPr lang="en-US" sz="2800" dirty="0" smtClean="0">
                <a:latin typeface="Courier"/>
                <a:cs typeface="Courier"/>
              </a:rPr>
              <a:t>=1</a:t>
            </a:r>
            <a:r>
              <a:rPr lang="en-US" sz="2800" dirty="0">
                <a:latin typeface="Courier"/>
                <a:cs typeface="Courier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$2</a:t>
            </a:r>
            <a:r>
              <a:rPr lang="en-US" sz="2800" dirty="0">
                <a:latin typeface="Courier"/>
                <a:cs typeface="Courier"/>
              </a:rPr>
              <a:t>=1918, …, </a:t>
            </a:r>
            <a:r>
              <a:rPr lang="en-US" sz="2800" dirty="0" smtClean="0">
                <a:solidFill>
                  <a:srgbClr val="FF0000"/>
                </a:solidFill>
                <a:latin typeface="Courier"/>
                <a:cs typeface="Courier"/>
              </a:rPr>
              <a:t>$10</a:t>
            </a:r>
            <a:r>
              <a:rPr lang="en-US" sz="2800" dirty="0">
                <a:latin typeface="Courier"/>
                <a:cs typeface="Courier"/>
              </a:rPr>
              <a:t>=15.1, </a:t>
            </a:r>
            <a:r>
              <a:rPr lang="en-US" sz="2800" dirty="0">
                <a:solidFill>
                  <a:srgbClr val="FF0000"/>
                </a:solidFill>
                <a:latin typeface="Courier"/>
                <a:cs typeface="Courier"/>
              </a:rPr>
              <a:t>$11</a:t>
            </a:r>
            <a:r>
              <a:rPr lang="en-US" sz="2800" dirty="0">
                <a:latin typeface="Courier"/>
                <a:cs typeface="Courier"/>
              </a:rPr>
              <a:t>=</a:t>
            </a:r>
            <a:r>
              <a:rPr lang="en-US" sz="2800" dirty="0" err="1" smtClean="0">
                <a:latin typeface="Courier"/>
                <a:cs typeface="Courier"/>
              </a:rPr>
              <a:t>ehb</a:t>
            </a:r>
            <a:endParaRPr lang="en-US" sz="2800" dirty="0">
              <a:latin typeface="Courier"/>
              <a:cs typeface="Courier"/>
            </a:endParaRPr>
          </a:p>
          <a:p>
            <a:pPr marL="342900" indent="-342900" algn="ctr"/>
            <a:endParaRPr lang="en-US" dirty="0" smtClean="0">
              <a:latin typeface="Papyrus"/>
              <a:cs typeface="Papyrus"/>
            </a:endParaRPr>
          </a:p>
          <a:p>
            <a:pPr marL="342900" indent="-342900" algn="ctr"/>
            <a:r>
              <a:rPr lang="en-US" sz="3200" dirty="0" smtClean="0">
                <a:latin typeface="Papyrus"/>
                <a:cs typeface="Papyrus"/>
              </a:rPr>
              <a:t>Notice that the fields may be integer, floating point (have a decimal point) or strings.</a:t>
            </a:r>
          </a:p>
          <a:p>
            <a:pPr marL="342900" indent="-342900" algn="ctr"/>
            <a:endParaRPr lang="en-US" dirty="0">
              <a:latin typeface="Papyrus"/>
              <a:cs typeface="Papyrus"/>
            </a:endParaRPr>
          </a:p>
          <a:p>
            <a:pPr marL="342900" indent="-342900" algn="ctr"/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is generally "smart enough" to figure out how to use them.</a:t>
            </a:r>
          </a:p>
        </p:txBody>
      </p:sp>
    </p:spTree>
    <p:extLst>
      <p:ext uri="{BB962C8B-B14F-4D97-AF65-F5344CB8AC3E}">
        <p14:creationId xmlns:p14="http://schemas.microsoft.com/office/powerpoint/2010/main" val="2452570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6001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Write a file with </a:t>
            </a:r>
            <a:r>
              <a:rPr lang="en-US" sz="3200" dirty="0" err="1" smtClean="0">
                <a:latin typeface="Papyrus"/>
                <a:cs typeface="Papyrus"/>
              </a:rPr>
              <a:t>nawk</a:t>
            </a:r>
            <a:r>
              <a:rPr lang="en-US" sz="3200" dirty="0" smtClean="0">
                <a:latin typeface="Papyrus"/>
                <a:cs typeface="Papyrus"/>
              </a:rPr>
              <a:t> commands and execute it.</a:t>
            </a:r>
          </a:p>
          <a:p>
            <a:r>
              <a:rPr lang="en-US" sz="1600" dirty="0" smtClean="0">
                <a:latin typeface="Courier"/>
                <a:cs typeface="Courier"/>
              </a:rPr>
              <a:t>#!/bin/</a:t>
            </a:r>
            <a:r>
              <a:rPr lang="en-US" sz="1600" dirty="0" err="1" smtClean="0">
                <a:latin typeface="Courier"/>
                <a:cs typeface="Courier"/>
              </a:rPr>
              <a:t>sh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#general set up</a:t>
            </a:r>
          </a:p>
          <a:p>
            <a:r>
              <a:rPr lang="en-US" sz="1600" dirty="0" smtClean="0">
                <a:latin typeface="Courier"/>
                <a:cs typeface="Courier"/>
              </a:rPr>
              <a:t>ROOT=$HOME</a:t>
            </a:r>
          </a:p>
          <a:p>
            <a:r>
              <a:rPr lang="en-US" sz="1600" dirty="0" smtClean="0">
                <a:latin typeface="Courier"/>
                <a:cs typeface="Courier"/>
              </a:rPr>
              <a:t>SAMDATA=$ROOT/</a:t>
            </a:r>
            <a:r>
              <a:rPr lang="en-US" sz="1600" dirty="0" err="1" smtClean="0">
                <a:latin typeface="Courier"/>
                <a:cs typeface="Courier"/>
              </a:rPr>
              <a:t>geolfigs</a:t>
            </a:r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ROOTNAME=$0_ex</a:t>
            </a:r>
          </a:p>
          <a:p>
            <a:r>
              <a:rPr lang="en-US" sz="1600" dirty="0" smtClean="0">
                <a:latin typeface="Courier"/>
                <a:cs typeface="Courier"/>
              </a:rPr>
              <a:t>VELFILEROOT=`echo $</a:t>
            </a:r>
            <a:r>
              <a:rPr lang="en-US" sz="1600" dirty="0" err="1" smtClean="0">
                <a:latin typeface="Courier"/>
                <a:cs typeface="Courier"/>
              </a:rPr>
              <a:t>latestrtvel</a:t>
            </a:r>
            <a:r>
              <a:rPr lang="en-US" sz="1600" dirty="0" smtClean="0">
                <a:latin typeface="Courier"/>
                <a:cs typeface="Courier"/>
              </a:rPr>
              <a:t>`</a:t>
            </a:r>
          </a:p>
          <a:p>
            <a:r>
              <a:rPr lang="en-US" sz="1600" dirty="0" smtClean="0">
                <a:latin typeface="Courier"/>
                <a:cs typeface="Courier"/>
              </a:rPr>
              <a:t>VELFILEEXT=report</a:t>
            </a:r>
          </a:p>
          <a:p>
            <a:r>
              <a:rPr lang="en-US" sz="1600" dirty="0" smtClean="0">
                <a:latin typeface="Courier"/>
                <a:cs typeface="Courier"/>
              </a:rPr>
              <a:t>VELFILE=${SAMDATA}/${VELFILEROOT}.${VELFILEEXT}</a:t>
            </a:r>
          </a:p>
          <a:p>
            <a:r>
              <a:rPr lang="en-US" sz="1600" dirty="0" smtClean="0">
                <a:latin typeface="Courier"/>
                <a:cs typeface="Courier"/>
              </a:rPr>
              <a:t>#set up for making </a:t>
            </a:r>
            <a:r>
              <a:rPr lang="en-US" sz="1600" dirty="0" err="1" smtClean="0">
                <a:latin typeface="Courier"/>
                <a:cs typeface="Courier"/>
              </a:rPr>
              <a:t>gmt</a:t>
            </a:r>
            <a:r>
              <a:rPr lang="en-US" sz="1600" dirty="0" smtClean="0">
                <a:latin typeface="Courier"/>
                <a:cs typeface="Courier"/>
              </a:rPr>
              <a:t> input file</a:t>
            </a:r>
          </a:p>
          <a:p>
            <a:r>
              <a:rPr lang="en-US" sz="1600" dirty="0" smtClean="0">
                <a:latin typeface="Courier"/>
                <a:cs typeface="Courier"/>
              </a:rPr>
              <a:t>ERRORSCALE=1.0</a:t>
            </a:r>
          </a:p>
          <a:p>
            <a:r>
              <a:rPr lang="en-US" sz="1600" dirty="0" smtClean="0">
                <a:latin typeface="Courier"/>
                <a:cs typeface="Courier"/>
              </a:rPr>
              <a:t>SEVENFLOAT="%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"</a:t>
            </a:r>
          </a:p>
          <a:p>
            <a:r>
              <a:rPr lang="en-US" sz="1600" dirty="0" smtClean="0">
                <a:latin typeface="Courier"/>
                <a:cs typeface="Courier"/>
              </a:rPr>
              <a:t>FORMATSS=${</a:t>
            </a:r>
            <a:r>
              <a:rPr lang="en-US" sz="1600" dirty="0" err="1" smtClean="0">
                <a:latin typeface="Courier"/>
                <a:cs typeface="Courier"/>
              </a:rPr>
              <a:t>SEVENFLOAT}"%s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%</a:t>
            </a:r>
            <a:r>
              <a:rPr lang="en-US" sz="1600" dirty="0" err="1" smtClean="0">
                <a:latin typeface="Courier"/>
                <a:cs typeface="Courier"/>
              </a:rPr>
              <a:t>f\\\\n</a:t>
            </a:r>
            <a:r>
              <a:rPr lang="en-US" sz="1600" dirty="0" smtClean="0">
                <a:latin typeface="Courier"/>
                <a:cs typeface="Courier"/>
              </a:rPr>
              <a:t>"</a:t>
            </a:r>
          </a:p>
          <a:p>
            <a:r>
              <a:rPr lang="en-US" sz="1600" dirty="0" smtClean="0">
                <a:latin typeface="Courier"/>
                <a:cs typeface="Courier"/>
              </a:rPr>
              <a:t>GMTTIMEERRSCFMT="\$2, \$3, \$4, \$5, ${ERRORSCALE}*\$6, ${ERRORSCALE}*\$7, \$8”</a:t>
            </a:r>
          </a:p>
          <a:p>
            <a:r>
              <a:rPr lang="en-US" sz="1600" dirty="0" smtClean="0">
                <a:latin typeface="Courier"/>
                <a:cs typeface="Courier"/>
              </a:rPr>
              <a:t>#make the station list</a:t>
            </a:r>
          </a:p>
          <a:p>
            <a:r>
              <a:rPr lang="en-US" sz="1600" dirty="0" smtClean="0">
                <a:latin typeface="Courier"/>
                <a:cs typeface="Courier"/>
              </a:rPr>
              <a:t>STNLIST=`$SAMDATA/</a:t>
            </a:r>
            <a:r>
              <a:rPr lang="en-US" sz="1600" dirty="0" err="1" smtClean="0">
                <a:latin typeface="Courier"/>
                <a:cs typeface="Courier"/>
              </a:rPr>
              <a:t>selplot</a:t>
            </a:r>
            <a:r>
              <a:rPr lang="en-US" sz="1600" dirty="0" smtClean="0">
                <a:latin typeface="Courier"/>
                <a:cs typeface="Courier"/>
              </a:rPr>
              <a:t> $SAMDATA/</a:t>
            </a:r>
            <a:r>
              <a:rPr lang="en-US" sz="1600" dirty="0" err="1" smtClean="0">
                <a:latin typeface="Courier"/>
                <a:cs typeface="Courier"/>
              </a:rPr>
              <a:t>gpsplot.dat</a:t>
            </a:r>
            <a:r>
              <a:rPr lang="en-US" sz="1600" dirty="0" smtClean="0">
                <a:latin typeface="Courier"/>
                <a:cs typeface="Courier"/>
              </a:rPr>
              <a:t> </a:t>
            </a:r>
            <a:r>
              <a:rPr lang="en-US" sz="1600" dirty="0" err="1" smtClean="0">
                <a:latin typeface="Courier"/>
                <a:cs typeface="Courier"/>
              </a:rPr>
              <a:t>pcc</a:t>
            </a:r>
            <a:r>
              <a:rPr lang="en-US" sz="1600" dirty="0" smtClean="0">
                <a:latin typeface="Courier"/>
                <a:cs typeface="Courier"/>
              </a:rPr>
              <a:t>`</a:t>
            </a:r>
          </a:p>
          <a:p>
            <a:r>
              <a:rPr lang="en-US" sz="1600" dirty="0" smtClean="0">
                <a:latin typeface="Courier"/>
                <a:cs typeface="Courier"/>
              </a:rPr>
              <a:t>#now make </a:t>
            </a:r>
            <a:r>
              <a:rPr lang="en-US" sz="1600" dirty="0" err="1" smtClean="0">
                <a:latin typeface="Courier"/>
                <a:cs typeface="Courier"/>
              </a:rPr>
              <a:t>nawk</a:t>
            </a:r>
            <a:r>
              <a:rPr lang="en-US" sz="1600" dirty="0" smtClean="0">
                <a:latin typeface="Courier"/>
                <a:cs typeface="Courier"/>
              </a:rPr>
              <a:t> file</a:t>
            </a:r>
          </a:p>
          <a:p>
            <a:r>
              <a:rPr lang="en-US" sz="1600" dirty="0" smtClean="0">
                <a:latin typeface="Courier"/>
                <a:cs typeface="Courier"/>
              </a:rPr>
              <a:t>echo $STNLIST {</a:t>
            </a:r>
            <a:r>
              <a:rPr lang="en-US" sz="1600" dirty="0" err="1" smtClean="0">
                <a:latin typeface="Courier"/>
                <a:cs typeface="Courier"/>
              </a:rPr>
              <a:t>printf</a:t>
            </a:r>
            <a:r>
              <a:rPr lang="en-US" sz="1600" dirty="0" smtClean="0">
                <a:latin typeface="Courier"/>
                <a:cs typeface="Courier"/>
              </a:rPr>
              <a:t> \"$FORMATSS\", $GMTTIMEERRSCFMT, \$1, \$9, $ERRORSCALE, \$6, \$7 } &gt; ${</a:t>
            </a:r>
            <a:r>
              <a:rPr lang="en-US" sz="1600" dirty="0" err="1" smtClean="0">
                <a:latin typeface="Courier"/>
                <a:cs typeface="Courier"/>
              </a:rPr>
              <a:t>ROOTNAME}.nawk</a:t>
            </a:r>
            <a:endParaRPr lang="en-US" sz="1600" dirty="0" smtClean="0">
              <a:latin typeface="Courier"/>
              <a:cs typeface="Courier"/>
            </a:endParaRPr>
          </a:p>
          <a:p>
            <a:endParaRPr lang="en-US" sz="1600" dirty="0" smtClean="0">
              <a:latin typeface="Courier"/>
              <a:cs typeface="Courier"/>
            </a:endParaRPr>
          </a:p>
          <a:p>
            <a:r>
              <a:rPr lang="en-US" sz="1600" dirty="0" smtClean="0">
                <a:latin typeface="Courier"/>
                <a:cs typeface="Courier"/>
              </a:rPr>
              <a:t>#get data and process it</a:t>
            </a:r>
          </a:p>
          <a:p>
            <a:r>
              <a:rPr lang="en-US" sz="1600" dirty="0" err="1" smtClean="0">
                <a:latin typeface="Courier"/>
                <a:cs typeface="Courier"/>
              </a:rPr>
              <a:t>nawk</a:t>
            </a:r>
            <a:r>
              <a:rPr lang="en-US" sz="1600" dirty="0" smtClean="0">
                <a:latin typeface="Courier"/>
                <a:cs typeface="Courier"/>
              </a:rPr>
              <a:t> -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$SAMDATA/</a:t>
            </a:r>
            <a:r>
              <a:rPr lang="en-US" sz="1600" dirty="0" err="1" smtClean="0">
                <a:latin typeface="Courier"/>
                <a:cs typeface="Courier"/>
              </a:rPr>
              <a:t>rtvel.nawk</a:t>
            </a:r>
            <a:r>
              <a:rPr lang="en-US" sz="1600" dirty="0" smtClean="0">
                <a:latin typeface="Courier"/>
                <a:cs typeface="Courier"/>
              </a:rPr>
              <a:t> $VELFILE | </a:t>
            </a:r>
            <a:r>
              <a:rPr lang="en-US" sz="1600" dirty="0" err="1" smtClean="0">
                <a:latin typeface="Courier"/>
                <a:cs typeface="Courier"/>
              </a:rPr>
              <a:t>nawk</a:t>
            </a:r>
            <a:r>
              <a:rPr lang="en-US" sz="1600" dirty="0" smtClean="0">
                <a:latin typeface="Courier"/>
                <a:cs typeface="Courier"/>
              </a:rPr>
              <a:t> -</a:t>
            </a:r>
            <a:r>
              <a:rPr lang="en-US" sz="1600" dirty="0" err="1" smtClean="0">
                <a:latin typeface="Courier"/>
                <a:cs typeface="Courier"/>
              </a:rPr>
              <a:t>f</a:t>
            </a:r>
            <a:r>
              <a:rPr lang="en-US" sz="1600" dirty="0" smtClean="0">
                <a:latin typeface="Courier"/>
                <a:cs typeface="Courier"/>
              </a:rPr>
              <a:t> ${</a:t>
            </a:r>
            <a:r>
              <a:rPr lang="en-US" sz="1600" dirty="0" err="1" smtClean="0">
                <a:latin typeface="Courier"/>
                <a:cs typeface="Courier"/>
              </a:rPr>
              <a:t>ROOTNAME}.nawk</a:t>
            </a:r>
            <a:endParaRPr lang="en-US" sz="1600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5174018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763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Notice all the “escaping” (“\” character) in the shell variable definitions </a:t>
            </a:r>
            <a:r>
              <a:rPr lang="en-US" dirty="0" smtClean="0">
                <a:latin typeface="Courier"/>
                <a:cs typeface="Courier"/>
              </a:rPr>
              <a:t>(FORMATSS and GMTTIMEERRSCFMT)</a:t>
            </a:r>
            <a:r>
              <a:rPr lang="en-US" dirty="0" smtClean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and the echo.</a:t>
            </a:r>
            <a:endParaRPr lang="en-US" dirty="0" smtClean="0">
              <a:latin typeface="Courier"/>
              <a:cs typeface="Courier"/>
            </a:endParaRP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Look at the </a:t>
            </a:r>
            <a:r>
              <a:rPr lang="en-US" sz="3200" dirty="0" err="1" smtClean="0">
                <a:latin typeface="Papyrus"/>
                <a:cs typeface="Papyrus"/>
              </a:rPr>
              <a:t>nawk</a:t>
            </a:r>
            <a:r>
              <a:rPr lang="en-US" sz="3200" dirty="0" smtClean="0">
                <a:latin typeface="Papyrus"/>
                <a:cs typeface="Papyrus"/>
              </a:rPr>
              <a:t> file – it looses most of the escapes.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next slide shows the </a:t>
            </a:r>
            <a:r>
              <a:rPr lang="en-US" sz="3200" dirty="0" err="1" smtClean="0">
                <a:latin typeface="Papyrus"/>
                <a:cs typeface="Papyrus"/>
              </a:rPr>
              <a:t>nawk</a:t>
            </a:r>
            <a:r>
              <a:rPr lang="en-US" sz="3200" dirty="0" smtClean="0">
                <a:latin typeface="Papyrus"/>
                <a:cs typeface="Papyrus"/>
              </a:rPr>
              <a:t> file at the </a:t>
            </a:r>
            <a:r>
              <a:rPr lang="en-US" sz="3200" u="sng" dirty="0" smtClean="0">
                <a:latin typeface="Papyrus"/>
                <a:cs typeface="Papyrus"/>
              </a:rPr>
              <a:t>top</a:t>
            </a:r>
            <a:r>
              <a:rPr lang="en-US" sz="3200" dirty="0" smtClean="0">
                <a:latin typeface="Papyrus"/>
                <a:cs typeface="Papyrus"/>
              </a:rPr>
              <a:t> and the output of applying the </a:t>
            </a:r>
            <a:r>
              <a:rPr lang="en-US" sz="3200" dirty="0" err="1" smtClean="0">
                <a:latin typeface="Papyrus"/>
                <a:cs typeface="Papyrus"/>
              </a:rPr>
              <a:t>nawk</a:t>
            </a:r>
            <a:r>
              <a:rPr lang="en-US" sz="3200" dirty="0" smtClean="0">
                <a:latin typeface="Papyrus"/>
                <a:cs typeface="Papyrus"/>
              </a:rPr>
              <a:t> file to an input data file at the </a:t>
            </a:r>
            <a:r>
              <a:rPr lang="en-US" sz="3200" u="sng" dirty="0" smtClean="0">
                <a:latin typeface="Papyrus"/>
                <a:cs typeface="Papyrus"/>
              </a:rPr>
              <a:t>bottom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74861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152400"/>
            <a:ext cx="8763000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/</a:t>
            </a:r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ALGO</a:t>
            </a:r>
            <a:r>
              <a:rPr lang="en-US" dirty="0" smtClean="0">
                <a:latin typeface="Courier"/>
                <a:cs typeface="Courier"/>
              </a:rPr>
              <a:t>/||/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ANT2</a:t>
            </a:r>
            <a:r>
              <a:rPr lang="en-US" dirty="0" smtClean="0">
                <a:latin typeface="Courier"/>
                <a:cs typeface="Courier"/>
              </a:rPr>
              <a:t>/||/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ANTC</a:t>
            </a:r>
            <a:r>
              <a:rPr lang="en-US" dirty="0" smtClean="0">
                <a:latin typeface="Courier"/>
                <a:cs typeface="Courier"/>
              </a:rPr>
              <a:t>/||/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ARE5</a:t>
            </a:r>
            <a:r>
              <a:rPr lang="en-US" dirty="0" smtClean="0">
                <a:latin typeface="Courier"/>
                <a:cs typeface="Courier"/>
              </a:rPr>
              <a:t>/||/</a:t>
            </a:r>
            <a:r>
              <a:rPr lang="en-US" dirty="0" smtClean="0">
                <a:solidFill>
                  <a:schemeClr val="tx1">
                    <a:lumMod val="85000"/>
                  </a:schemeClr>
                </a:solidFill>
                <a:latin typeface="Courier"/>
                <a:cs typeface="Courier"/>
              </a:rPr>
              <a:t>AREQ</a:t>
            </a:r>
            <a:r>
              <a:rPr lang="en-US" dirty="0" smtClean="0">
                <a:latin typeface="Courier"/>
                <a:cs typeface="Courier"/>
              </a:rPr>
              <a:t>/||/ASC1/||/AUTF/||/BASM/||/BLSK/||/BOGT/||/BOR4/||/BORC/||/BRAZ/||/CAS1/||/CFAG/||/COCR/||/CONZ/||/COPO/||/CORD/||/COYQ/||/DAV1/||/DRAO/||/EISL/||/FORT/||/FREI/||/GALA/||/GAS0/||/GAS1/||/GAS2/||/GAS3/||/GLPS/||/GOUG/||/HARB/||/HARK/||/HART/||/HARX/||/HUET/||/IGM0/||/IGM1/||/IQQE/||/IQTS/||/KERG/||/KOUR/||/LAJA/||/LHCL/||/LKTH/||/LPGS/||/MAC1/||/MARG/||/MAW1/||/MCM1/||/MCM4/||/OHI2/||/OHIG/||/PALM/||/PARA/||/PARC/||/PMON/||/PTMO/||/PWMS/||/RIOG/||/RIOP/||/SALT/||/SANT/||/SYOG/||/TOW2/||/TPYO/||/TRTL/||/TUCU/||/UDEC/||/UEPP/||/UNSA/||/VALP/||/VESL/||/VICO/||/HOB2/||/HRA0/||/DAVR/ {</a:t>
            </a:r>
            <a:r>
              <a:rPr lang="en-US" dirty="0" err="1" smtClean="0">
                <a:latin typeface="Courier"/>
                <a:cs typeface="Courier"/>
              </a:rPr>
              <a:t>printf</a:t>
            </a:r>
            <a:r>
              <a:rPr lang="en-US" dirty="0" smtClean="0">
                <a:latin typeface="Courier"/>
                <a:cs typeface="Courier"/>
              </a:rPr>
              <a:t> "%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s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%</a:t>
            </a:r>
            <a:r>
              <a:rPr lang="en-US" dirty="0" err="1" smtClean="0">
                <a:latin typeface="Courier"/>
                <a:cs typeface="Courier"/>
              </a:rPr>
              <a:t>f\n</a:t>
            </a:r>
            <a:r>
              <a:rPr lang="en-US" dirty="0" smtClean="0">
                <a:latin typeface="Courier"/>
                <a:cs typeface="Courier"/>
              </a:rPr>
              <a:t>", $2, $3, $4, $5, 1.0*$6, 1.0*$7, $8, $1, $9, 1.0, $6, $7 }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-78.071370 45.955800 -6.800000 -8.600000 0.040000 0.040000 0.063400 </a:t>
            </a:r>
            <a:r>
              <a:rPr lang="en-US" dirty="0" smtClean="0">
                <a:solidFill>
                  <a:srgbClr val="FFFF00"/>
                </a:solidFill>
                <a:latin typeface="Courier"/>
                <a:cs typeface="Courier"/>
              </a:rPr>
              <a:t>ALGO</a:t>
            </a:r>
            <a:r>
              <a:rPr lang="en-US" dirty="0" smtClean="0">
                <a:latin typeface="Courier"/>
                <a:cs typeface="Courier"/>
              </a:rPr>
              <a:t> 12.296000 1.000000 0.040000 0.040000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⏎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-70.418680 -23.696350 26.500000 8.800000 1.010000 1.010000 -0.308300 </a:t>
            </a:r>
            <a:r>
              <a:rPr lang="en-US" dirty="0" smtClean="0">
                <a:solidFill>
                  <a:srgbClr val="008000"/>
                </a:solidFill>
                <a:latin typeface="Courier"/>
                <a:cs typeface="Courier"/>
              </a:rPr>
              <a:t>ANT2</a:t>
            </a:r>
            <a:r>
              <a:rPr lang="en-US" dirty="0" smtClean="0">
                <a:latin typeface="Courier"/>
                <a:cs typeface="Courier"/>
              </a:rPr>
              <a:t> 0.583000 1.000000 1.010000 1.010000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⏎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-71.532050 -37.338700 15.000000 -0.400000 0.020000 0.040000 -0.339900 </a:t>
            </a:r>
            <a:r>
              <a:rPr lang="en-US" dirty="0" smtClean="0">
                <a:solidFill>
                  <a:srgbClr val="3366FF"/>
                </a:solidFill>
                <a:latin typeface="Courier"/>
                <a:cs typeface="Courier"/>
              </a:rPr>
              <a:t>ANTC</a:t>
            </a:r>
            <a:r>
              <a:rPr lang="en-US" dirty="0" smtClean="0">
                <a:latin typeface="Courier"/>
                <a:cs typeface="Courier"/>
              </a:rPr>
              <a:t> 8.832000 1.000000 0.020000 0.040000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⏎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-71.492800 -16.465520 -9.800000 -13.000000 0.190000 0.120000 -0.061900 </a:t>
            </a: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ARE5</a:t>
            </a:r>
            <a:r>
              <a:rPr lang="en-US" dirty="0" smtClean="0">
                <a:latin typeface="Courier"/>
                <a:cs typeface="Courier"/>
              </a:rPr>
              <a:t> 3.348000 1.000000 0.190000 0.120000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⏎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-71.492790 -16.465510 14.100000 3.800000 0.030000 0.020000 -0.243900 </a:t>
            </a:r>
            <a:r>
              <a:rPr lang="en-US" dirty="0" smtClean="0">
                <a:solidFill>
                  <a:srgbClr val="D9D9D9"/>
                </a:solidFill>
                <a:latin typeface="Courier"/>
                <a:cs typeface="Courier"/>
              </a:rPr>
              <a:t>AREQ</a:t>
            </a:r>
            <a:r>
              <a:rPr lang="en-US" dirty="0" smtClean="0">
                <a:latin typeface="Courier"/>
                <a:cs typeface="Courier"/>
              </a:rPr>
              <a:t> 7.161000 1.000000 0.030000 0.020000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⏎ . . .</a:t>
            </a:r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6309143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2860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Looping Constructs in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endParaRPr lang="en-US" sz="3200" dirty="0" smtClean="0">
              <a:latin typeface="Papyrus"/>
              <a:cs typeface="Papyrus"/>
            </a:endParaRP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loop syntax are very similar to C and </a:t>
            </a:r>
            <a:r>
              <a:rPr lang="en-US" sz="3200" dirty="0" err="1" smtClean="0">
                <a:latin typeface="Papyrus"/>
                <a:cs typeface="Papyrus"/>
              </a:rPr>
              <a:t>perl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Courier"/>
                <a:cs typeface="Courier"/>
              </a:rPr>
              <a:t>while</a:t>
            </a:r>
            <a:r>
              <a:rPr lang="en-US" sz="3200" dirty="0" smtClean="0">
                <a:latin typeface="Papyrus"/>
                <a:cs typeface="Papyrus"/>
              </a:rPr>
              <a:t>: continues to execute the block of code as long as condition is true.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If not true on first test, which is done before going through the block, it will never go through block.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Do stuff in “block” between </a:t>
            </a:r>
            <a:r>
              <a:rPr lang="en-US" sz="2800" dirty="0" smtClean="0">
                <a:latin typeface="Courier"/>
                <a:cs typeface="Courier"/>
              </a:rPr>
              <a:t>{ … }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en-US" dirty="0" smtClean="0">
                <a:latin typeface="Courier"/>
                <a:cs typeface="Courier"/>
              </a:rPr>
              <a:t>while (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==</a:t>
            </a:r>
            <a:r>
              <a:rPr lang="en-US" dirty="0" err="1" smtClean="0">
                <a:latin typeface="Courier"/>
                <a:cs typeface="Courier"/>
              </a:rPr>
              <a:t>y</a:t>
            </a:r>
            <a:r>
              <a:rPr lang="en-US" dirty="0" smtClean="0">
                <a:latin typeface="Courier"/>
                <a:cs typeface="Courier"/>
              </a:rPr>
              <a:t> ) {</a:t>
            </a:r>
          </a:p>
          <a:p>
            <a:r>
              <a:rPr lang="en-US" dirty="0" smtClean="0">
                <a:latin typeface="Courier"/>
                <a:cs typeface="Courier"/>
              </a:rPr>
              <a:t>	. . . </a:t>
            </a:r>
          </a:p>
          <a:p>
            <a:r>
              <a:rPr lang="en-US" dirty="0" smtClean="0">
                <a:latin typeface="Courier"/>
                <a:cs typeface="Courier"/>
              </a:rPr>
              <a:t>	block of commands</a:t>
            </a:r>
          </a:p>
          <a:p>
            <a:r>
              <a:rPr lang="en-US" dirty="0" smtClean="0">
                <a:latin typeface="Courier"/>
                <a:cs typeface="Courier"/>
              </a:rPr>
              <a:t>	. . .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0765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6848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urier"/>
                <a:cs typeface="Courier"/>
              </a:rPr>
              <a:t>do/while</a:t>
            </a:r>
          </a:p>
          <a:p>
            <a:pPr algn="ctr"/>
            <a:r>
              <a:rPr lang="en-US" sz="2800" u="sng" dirty="0" smtClean="0">
                <a:latin typeface="Courier"/>
                <a:cs typeface="Courier"/>
              </a:rPr>
              <a:t>do</a:t>
            </a:r>
            <a:r>
              <a:rPr lang="en-US" sz="3200" dirty="0" smtClean="0">
                <a:latin typeface="Papyrus"/>
                <a:cs typeface="Papyrus"/>
              </a:rPr>
              <a:t> the block of commands between </a:t>
            </a:r>
            <a:r>
              <a:rPr lang="en-US" sz="2800" dirty="0" smtClean="0">
                <a:latin typeface="Courier"/>
                <a:cs typeface="Courier"/>
              </a:rPr>
              <a:t>{ … } </a:t>
            </a:r>
            <a:r>
              <a:rPr lang="en-US" sz="3200" dirty="0" smtClean="0">
                <a:latin typeface="Papyrus"/>
                <a:cs typeface="Papyrus"/>
              </a:rPr>
              <a:t>and  </a:t>
            </a:r>
            <a:r>
              <a:rPr lang="en-US" sz="2800" u="sng" dirty="0" smtClean="0">
                <a:latin typeface="Courier"/>
                <a:cs typeface="Courier"/>
              </a:rPr>
              <a:t>while</a:t>
            </a:r>
            <a:r>
              <a:rPr lang="en-US" sz="3200" dirty="0" smtClean="0">
                <a:latin typeface="Papyrus"/>
                <a:cs typeface="Papyrus"/>
              </a:rPr>
              <a:t>, while the test is true</a:t>
            </a:r>
          </a:p>
          <a:p>
            <a:r>
              <a:rPr lang="en-US" dirty="0" smtClean="0">
                <a:latin typeface="Courier"/>
                <a:cs typeface="Courier"/>
              </a:rPr>
              <a:t>do {</a:t>
            </a:r>
          </a:p>
          <a:p>
            <a:r>
              <a:rPr lang="en-US" dirty="0" smtClean="0">
                <a:latin typeface="Courier"/>
                <a:cs typeface="Courier"/>
              </a:rPr>
              <a:t>	. . .</a:t>
            </a:r>
          </a:p>
          <a:p>
            <a:r>
              <a:rPr lang="en-US" dirty="0" smtClean="0">
                <a:latin typeface="Courier"/>
                <a:cs typeface="Courier"/>
              </a:rPr>
              <a:t>	block of commands</a:t>
            </a:r>
          </a:p>
          <a:p>
            <a:r>
              <a:rPr lang="en-US" dirty="0" smtClean="0">
                <a:latin typeface="Courier"/>
                <a:cs typeface="Courier"/>
              </a:rPr>
              <a:t>	. . .</a:t>
            </a:r>
          </a:p>
          <a:p>
            <a:r>
              <a:rPr lang="en-US" dirty="0" smtClean="0">
                <a:latin typeface="Courier"/>
                <a:cs typeface="Courier"/>
              </a:rPr>
              <a:t>} while (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==</a:t>
            </a:r>
            <a:r>
              <a:rPr lang="en-US" dirty="0" err="1" smtClean="0">
                <a:latin typeface="Courier"/>
                <a:cs typeface="Courier"/>
              </a:rPr>
              <a:t>y</a:t>
            </a:r>
            <a:r>
              <a:rPr lang="en-US" dirty="0" smtClean="0">
                <a:latin typeface="Courier"/>
                <a:cs typeface="Courier"/>
              </a:rPr>
              <a:t> )</a:t>
            </a:r>
          </a:p>
          <a:p>
            <a:pPr lvl="2">
              <a:buNone/>
            </a:pPr>
            <a:endParaRPr lang="en-US" dirty="0" smtClean="0">
              <a:latin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difference between the </a:t>
            </a:r>
            <a:r>
              <a:rPr lang="en-US" sz="2800" u="sng" dirty="0" smtClean="0">
                <a:latin typeface="Courier"/>
                <a:cs typeface="Courier"/>
              </a:rPr>
              <a:t>while</a:t>
            </a:r>
            <a:r>
              <a:rPr lang="en-US" sz="3200" dirty="0" smtClean="0">
                <a:latin typeface="Papyrus"/>
                <a:cs typeface="Papyrus"/>
              </a:rPr>
              <a:t> loop on the last slide and the </a:t>
            </a:r>
            <a:r>
              <a:rPr lang="en-US" sz="2800" u="sng" dirty="0">
                <a:latin typeface="Courier"/>
                <a:cs typeface="Courier"/>
              </a:rPr>
              <a:t>do/while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here (notice the </a:t>
            </a:r>
            <a:r>
              <a:rPr lang="en-US" sz="2800" u="sng" dirty="0">
                <a:latin typeface="Courier"/>
                <a:cs typeface="Courier"/>
              </a:rPr>
              <a:t>while</a:t>
            </a:r>
            <a:r>
              <a:rPr lang="en-US" sz="3200" dirty="0" smtClean="0">
                <a:latin typeface="Papyrus"/>
                <a:cs typeface="Papyrus"/>
              </a:rPr>
              <a:t> at the end) is when the condition is tested.  It is tested </a:t>
            </a:r>
            <a:r>
              <a:rPr lang="en-US" sz="3200" u="sng" dirty="0" smtClean="0">
                <a:latin typeface="Papyrus"/>
                <a:cs typeface="Papyrus"/>
              </a:rPr>
              <a:t>prior</a:t>
            </a:r>
            <a:r>
              <a:rPr lang="en-US" sz="3200" dirty="0" smtClean="0">
                <a:latin typeface="Papyrus"/>
                <a:cs typeface="Papyrus"/>
              </a:rPr>
              <a:t> to running the block of commands in a </a:t>
            </a:r>
            <a:r>
              <a:rPr lang="en-US" sz="2800" u="sng" dirty="0">
                <a:latin typeface="Courier"/>
                <a:cs typeface="Courier"/>
              </a:rPr>
              <a:t>while</a:t>
            </a:r>
            <a:r>
              <a:rPr lang="en-US" sz="3200" dirty="0" smtClean="0">
                <a:latin typeface="Papyrus"/>
                <a:cs typeface="Papyrus"/>
              </a:rPr>
              <a:t> loop, but tested </a:t>
            </a:r>
            <a:r>
              <a:rPr lang="en-US" sz="3200" u="sng" dirty="0" smtClean="0">
                <a:latin typeface="Papyrus"/>
                <a:cs typeface="Papyrus"/>
              </a:rPr>
              <a:t>after</a:t>
            </a:r>
            <a:r>
              <a:rPr lang="en-US" sz="3200" dirty="0" smtClean="0">
                <a:latin typeface="Papyrus"/>
                <a:cs typeface="Papyrus"/>
              </a:rPr>
              <a:t> running the block of commands in a </a:t>
            </a:r>
            <a:r>
              <a:rPr lang="en-US" sz="2800" u="sng" dirty="0">
                <a:latin typeface="Courier"/>
                <a:cs typeface="Courier"/>
              </a:rPr>
              <a:t>do/</a:t>
            </a:r>
            <a:r>
              <a:rPr lang="en-US" sz="2800" u="sng" dirty="0" smtClean="0">
                <a:latin typeface="Courier"/>
                <a:cs typeface="Courier"/>
              </a:rPr>
              <a:t>while</a:t>
            </a:r>
            <a:r>
              <a:rPr lang="en-US" sz="28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loop (so at least one trip through the block of commands will occur)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0" y="1447800"/>
            <a:ext cx="533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66700" y="2590800"/>
            <a:ext cx="20955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7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86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urier"/>
                <a:cs typeface="Courier"/>
              </a:rPr>
              <a:t>for</a:t>
            </a:r>
            <a:r>
              <a:rPr lang="en-US" sz="3200" dirty="0" smtClean="0">
                <a:latin typeface="Papyrus"/>
                <a:cs typeface="Papyrus"/>
              </a:rPr>
              <a:t> loops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</a:t>
            </a:r>
            <a:r>
              <a:rPr lang="en-US" sz="2800" u="sng" dirty="0" smtClean="0">
                <a:latin typeface="Courier"/>
                <a:cs typeface="Courier"/>
              </a:rPr>
              <a:t>for</a:t>
            </a:r>
            <a:r>
              <a:rPr lang="en-US" sz="3200" dirty="0" smtClean="0">
                <a:latin typeface="Papyrus"/>
                <a:cs typeface="Papyrus"/>
              </a:rPr>
              <a:t> loop, allows iteration/counting as one executes the block of code in </a:t>
            </a:r>
            <a:r>
              <a:rPr lang="en-US" sz="2800" dirty="0" smtClean="0">
                <a:latin typeface="Courier"/>
                <a:cs typeface="Courier"/>
              </a:rPr>
              <a:t>{…}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It is one of the most common loop structures.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en-US" sz="2400" dirty="0" smtClean="0">
                <a:latin typeface="Courier"/>
                <a:cs typeface="Courier"/>
              </a:rPr>
              <a:t>for ( </a:t>
            </a:r>
            <a:r>
              <a:rPr lang="en-US" sz="2400" dirty="0" err="1" smtClean="0">
                <a:latin typeface="Courier"/>
                <a:cs typeface="Courier"/>
              </a:rPr>
              <a:t>x</a:t>
            </a:r>
            <a:r>
              <a:rPr lang="en-US" sz="2400" dirty="0" smtClean="0">
                <a:latin typeface="Courier"/>
                <a:cs typeface="Courier"/>
              </a:rPr>
              <a:t>=1; </a:t>
            </a:r>
            <a:r>
              <a:rPr lang="en-US" sz="2400" dirty="0" err="1" smtClean="0">
                <a:latin typeface="Courier"/>
                <a:cs typeface="Courier"/>
              </a:rPr>
              <a:t>x</a:t>
            </a:r>
            <a:r>
              <a:rPr lang="en-US" sz="2400" dirty="0" smtClean="0">
                <a:latin typeface="Courier"/>
                <a:cs typeface="Courier"/>
              </a:rPr>
              <a:t>&lt;=NF; </a:t>
            </a:r>
            <a:r>
              <a:rPr lang="en-US" sz="2400" dirty="0" err="1" smtClean="0">
                <a:latin typeface="Courier"/>
                <a:cs typeface="Courier"/>
              </a:rPr>
              <a:t>x</a:t>
            </a:r>
            <a:r>
              <a:rPr lang="en-US" sz="2400" dirty="0" smtClean="0">
                <a:latin typeface="Courier"/>
                <a:cs typeface="Courier"/>
              </a:rPr>
              <a:t>++) {</a:t>
            </a:r>
          </a:p>
          <a:p>
            <a:r>
              <a:rPr lang="en-US" sz="2400" dirty="0" smtClean="0">
                <a:latin typeface="Courier"/>
                <a:cs typeface="Courier"/>
              </a:rPr>
              <a:t>	. . .</a:t>
            </a:r>
          </a:p>
          <a:p>
            <a:r>
              <a:rPr lang="en-US" sz="2400" dirty="0" smtClean="0">
                <a:latin typeface="Courier"/>
                <a:cs typeface="Courier"/>
              </a:rPr>
              <a:t>	block of commands</a:t>
            </a:r>
          </a:p>
          <a:p>
            <a:r>
              <a:rPr lang="en-US" sz="2400" dirty="0" smtClean="0">
                <a:latin typeface="Courier"/>
                <a:cs typeface="Courier"/>
              </a:rPr>
              <a:t>	. . .</a:t>
            </a:r>
          </a:p>
          <a:p>
            <a:r>
              <a:rPr lang="en-US" sz="2400" dirty="0" smtClean="0">
                <a:latin typeface="Courier"/>
                <a:cs typeface="Courier"/>
              </a:rPr>
              <a:t>}</a:t>
            </a:r>
          </a:p>
          <a:p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This is an extremely useful/important construct as it allows applying the block of commands to the elements of an array</a:t>
            </a:r>
          </a:p>
          <a:p>
            <a:pPr algn="ctr"/>
            <a:r>
              <a:rPr lang="en-US" sz="2400" dirty="0" smtClean="0">
                <a:latin typeface="Papyrus"/>
                <a:cs typeface="Papyrus"/>
              </a:rPr>
              <a:t>(</a:t>
            </a:r>
            <a:r>
              <a:rPr lang="en-US" sz="2400" dirty="0">
                <a:latin typeface="Papyrus"/>
                <a:cs typeface="Papyrus"/>
              </a:rPr>
              <a:t>at least numerical arrays with all the elements “filled-in”)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21024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386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New structure</a:t>
            </a: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for ( q in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myarray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 ) …</a:t>
            </a: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In programs that use arrays, you often need a loop that executes once for each element of an array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8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has a special kind of for statement for scanning an array</a:t>
            </a:r>
            <a:r>
              <a:rPr lang="en-US" sz="3200" dirty="0" smtClean="0">
                <a:latin typeface="Papyrus"/>
                <a:cs typeface="Papyrus"/>
              </a:rPr>
              <a:t>: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r>
              <a:rPr lang="en-US" sz="2800" dirty="0">
                <a:latin typeface="Courier"/>
                <a:cs typeface="Courier"/>
              </a:rPr>
              <a:t>for (</a:t>
            </a:r>
            <a:r>
              <a:rPr lang="en-US" sz="2800" dirty="0" err="1">
                <a:latin typeface="Courier"/>
                <a:cs typeface="Courier"/>
              </a:rPr>
              <a:t>var</a:t>
            </a:r>
            <a:r>
              <a:rPr lang="en-US" sz="2800" dirty="0">
                <a:latin typeface="Courier"/>
                <a:cs typeface="Courier"/>
              </a:rPr>
              <a:t> in array) </a:t>
            </a:r>
            <a:r>
              <a:rPr lang="en-US" sz="2800" dirty="0" smtClean="0">
                <a:latin typeface="Courier"/>
                <a:cs typeface="Courier"/>
              </a:rPr>
              <a:t>body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This </a:t>
            </a:r>
            <a:r>
              <a:rPr lang="en-US" sz="3200" dirty="0">
                <a:latin typeface="Papyrus"/>
                <a:cs typeface="Papyrus"/>
              </a:rPr>
              <a:t>loop executes </a:t>
            </a:r>
            <a:r>
              <a:rPr lang="en-US" sz="2800" dirty="0">
                <a:latin typeface="Courier"/>
                <a:cs typeface="Courier"/>
              </a:rPr>
              <a:t>body</a:t>
            </a:r>
            <a:r>
              <a:rPr lang="en-US" sz="3200" dirty="0">
                <a:latin typeface="Papyrus"/>
                <a:cs typeface="Papyrus"/>
              </a:rPr>
              <a:t> once for each index in </a:t>
            </a:r>
            <a:r>
              <a:rPr lang="en-US" sz="2800" dirty="0">
                <a:latin typeface="Courier"/>
                <a:cs typeface="Courier"/>
              </a:rPr>
              <a:t>array</a:t>
            </a:r>
            <a:r>
              <a:rPr lang="en-US" sz="3200" dirty="0">
                <a:latin typeface="Papyrus"/>
                <a:cs typeface="Papyrus"/>
              </a:rPr>
              <a:t> that your program has previously used, with the variable </a:t>
            </a:r>
            <a:r>
              <a:rPr lang="en-US" sz="2800" dirty="0" err="1">
                <a:latin typeface="Courier"/>
                <a:cs typeface="Courier"/>
              </a:rPr>
              <a:t>var</a:t>
            </a:r>
            <a:r>
              <a:rPr lang="en-US" sz="3200" dirty="0">
                <a:latin typeface="Papyrus"/>
                <a:cs typeface="Papyrus"/>
              </a:rPr>
              <a:t> set to that index. 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072152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9529"/>
            <a:ext cx="9144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New structure</a:t>
            </a: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for ( q in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myarray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 ) …</a:t>
            </a: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q here is a dummy variable. It is made up and initialized on-the-fly.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Its value changes on each trip (loop) through the following block of code.</a:t>
            </a:r>
            <a:endParaRPr lang="en-US" dirty="0">
              <a:latin typeface="Papyrus"/>
              <a:cs typeface="Papyrus"/>
            </a:endParaRP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Its value may or may not retain the last value after the loop finishes (on Mac it seems to).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432381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24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latin typeface="Courier"/>
                <a:cs typeface="Courier"/>
              </a:rPr>
              <a:t>break</a:t>
            </a:r>
            <a:r>
              <a:rPr lang="en-US" sz="3200" dirty="0" smtClean="0">
                <a:latin typeface="Papyrus"/>
                <a:cs typeface="Papyrus"/>
              </a:rPr>
              <a:t> and </a:t>
            </a:r>
            <a:r>
              <a:rPr lang="en-US" sz="2800" dirty="0">
                <a:latin typeface="Courier"/>
                <a:cs typeface="Courier"/>
              </a:rPr>
              <a:t>continue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Courier"/>
                <a:cs typeface="Courier"/>
              </a:rPr>
              <a:t>break</a:t>
            </a:r>
            <a:r>
              <a:rPr lang="en-US" sz="3200" dirty="0" smtClean="0">
                <a:latin typeface="Papyrus"/>
                <a:cs typeface="Papyrus"/>
              </a:rPr>
              <a:t>: breaks out of a loop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Courier"/>
                <a:cs typeface="Courier"/>
              </a:rPr>
              <a:t>continue</a:t>
            </a:r>
            <a:r>
              <a:rPr lang="en-US" sz="3200" dirty="0" smtClean="0">
                <a:latin typeface="Papyrus"/>
                <a:cs typeface="Papyrus"/>
              </a:rPr>
              <a:t>: restarts at the beginning of the loop</a:t>
            </a:r>
          </a:p>
          <a:p>
            <a:pPr algn="ctr"/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 err="1" smtClean="0">
                <a:latin typeface="Courier"/>
                <a:cs typeface="Courier"/>
              </a:rPr>
              <a:t>x</a:t>
            </a:r>
            <a:r>
              <a:rPr lang="en-US" sz="2400" dirty="0" smtClean="0">
                <a:latin typeface="Courier"/>
                <a:cs typeface="Courier"/>
              </a:rPr>
              <a:t>=1</a:t>
            </a:r>
          </a:p>
          <a:p>
            <a:r>
              <a:rPr lang="en-US" sz="2400" dirty="0" smtClean="0">
                <a:latin typeface="Courier"/>
                <a:cs typeface="Courier"/>
              </a:rPr>
              <a:t>while (1) {</a:t>
            </a:r>
          </a:p>
          <a:p>
            <a:r>
              <a:rPr lang="en-US" sz="2400" dirty="0" smtClean="0">
                <a:latin typeface="Courier"/>
                <a:cs typeface="Courier"/>
              </a:rPr>
              <a:t>	if ( </a:t>
            </a:r>
            <a:r>
              <a:rPr lang="en-US" sz="2400" dirty="0" err="1" smtClean="0">
                <a:latin typeface="Courier"/>
                <a:cs typeface="Courier"/>
              </a:rPr>
              <a:t>x</a:t>
            </a:r>
            <a:r>
              <a:rPr lang="en-US" sz="2400" dirty="0" smtClean="0">
                <a:latin typeface="Courier"/>
                <a:cs typeface="Courier"/>
              </a:rPr>
              <a:t> == 4 ) {</a:t>
            </a:r>
          </a:p>
          <a:p>
            <a:r>
              <a:rPr lang="en-US" sz="2400" dirty="0" smtClean="0">
                <a:latin typeface="Courier"/>
                <a:cs typeface="Courier"/>
              </a:rPr>
              <a:t>		</a:t>
            </a:r>
            <a:r>
              <a:rPr lang="en-US" sz="2400" dirty="0" err="1" smtClean="0">
                <a:latin typeface="Courier"/>
                <a:cs typeface="Courier"/>
              </a:rPr>
              <a:t>x</a:t>
            </a:r>
            <a:r>
              <a:rPr lang="en-US" sz="2400" dirty="0" smtClean="0">
                <a:latin typeface="Courier"/>
                <a:cs typeface="Courier"/>
              </a:rPr>
              <a:t>++</a:t>
            </a:r>
          </a:p>
          <a:p>
            <a:r>
              <a:rPr lang="en-US" sz="2400" dirty="0" smtClean="0">
                <a:latin typeface="Courier"/>
                <a:cs typeface="Courier"/>
              </a:rPr>
              <a:t>		continue</a:t>
            </a:r>
          </a:p>
          <a:p>
            <a:r>
              <a:rPr lang="en-US" sz="2400" dirty="0" smtClean="0">
                <a:latin typeface="Courier"/>
                <a:cs typeface="Courier"/>
              </a:rPr>
              <a:t>	}</a:t>
            </a:r>
          </a:p>
          <a:p>
            <a:r>
              <a:rPr lang="en-US" sz="2400" dirty="0" smtClean="0">
                <a:latin typeface="Courier"/>
                <a:cs typeface="Courier"/>
              </a:rPr>
              <a:t>	print "</a:t>
            </a:r>
            <a:r>
              <a:rPr lang="en-US" sz="2400" dirty="0" err="1" smtClean="0">
                <a:latin typeface="Courier"/>
                <a:cs typeface="Courier"/>
              </a:rPr>
              <a:t>iteration",x</a:t>
            </a:r>
            <a:endParaRPr lang="en-US" sz="2400" dirty="0" smtClean="0">
              <a:latin typeface="Courier"/>
              <a:cs typeface="Courier"/>
            </a:endParaRPr>
          </a:p>
          <a:p>
            <a:r>
              <a:rPr lang="en-US" sz="2400" dirty="0" smtClean="0">
                <a:latin typeface="Courier"/>
                <a:cs typeface="Courier"/>
              </a:rPr>
              <a:t>	if ( </a:t>
            </a:r>
            <a:r>
              <a:rPr lang="en-US" sz="2400" dirty="0" err="1" smtClean="0">
                <a:latin typeface="Courier"/>
                <a:cs typeface="Courier"/>
              </a:rPr>
              <a:t>x</a:t>
            </a:r>
            <a:r>
              <a:rPr lang="en-US" sz="2400" dirty="0" smtClean="0">
                <a:latin typeface="Courier"/>
                <a:cs typeface="Courier"/>
              </a:rPr>
              <a:t> &gt; 20 ) {</a:t>
            </a:r>
          </a:p>
          <a:p>
            <a:r>
              <a:rPr lang="en-US" sz="2400" dirty="0" smtClean="0">
                <a:latin typeface="Courier"/>
                <a:cs typeface="Courier"/>
              </a:rPr>
              <a:t>		break</a:t>
            </a:r>
          </a:p>
          <a:p>
            <a:r>
              <a:rPr lang="en-US" sz="2400" dirty="0" smtClean="0">
                <a:latin typeface="Courier"/>
                <a:cs typeface="Courier"/>
              </a:rPr>
              <a:t>	}</a:t>
            </a:r>
          </a:p>
          <a:p>
            <a:r>
              <a:rPr lang="en-US" sz="2400" dirty="0" smtClean="0">
                <a:latin typeface="Courier"/>
                <a:cs typeface="Courier"/>
              </a:rPr>
              <a:t>	</a:t>
            </a:r>
            <a:r>
              <a:rPr lang="en-US" sz="2400" dirty="0" err="1" smtClean="0">
                <a:latin typeface="Courier"/>
                <a:cs typeface="Courier"/>
              </a:rPr>
              <a:t>x</a:t>
            </a:r>
            <a:r>
              <a:rPr lang="en-US" sz="2400" dirty="0" smtClean="0">
                <a:latin typeface="Courier"/>
                <a:cs typeface="Courier"/>
              </a:rPr>
              <a:t>++</a:t>
            </a:r>
          </a:p>
          <a:p>
            <a:r>
              <a:rPr lang="en-US" sz="2400" dirty="0" smtClean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9396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986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Courier"/>
                <a:cs typeface="Courier"/>
              </a:rPr>
              <a:t>If / else if / else </a:t>
            </a:r>
            <a:r>
              <a:rPr lang="en-US" sz="3200" dirty="0" smtClean="0">
                <a:latin typeface="Papyrus"/>
                <a:cs typeface="Papyrus"/>
              </a:rPr>
              <a:t>blocks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similar to bash but syntax is different (no </a:t>
            </a:r>
            <a:r>
              <a:rPr lang="en-US" sz="2800" dirty="0">
                <a:latin typeface="Courier"/>
                <a:cs typeface="Courier"/>
              </a:rPr>
              <a:t>then</a:t>
            </a:r>
            <a:r>
              <a:rPr lang="en-US" sz="3200" dirty="0" smtClean="0">
                <a:latin typeface="Papyrus"/>
                <a:cs typeface="Papyrus"/>
              </a:rPr>
              <a:t> or </a:t>
            </a:r>
            <a:r>
              <a:rPr lang="en-US" sz="2800" dirty="0">
                <a:latin typeface="Courier"/>
                <a:cs typeface="Courier"/>
              </a:rPr>
              <a:t>fi</a:t>
            </a:r>
            <a:r>
              <a:rPr lang="en-US" sz="3200" dirty="0" smtClean="0">
                <a:latin typeface="Papyrus"/>
                <a:cs typeface="Papyrus"/>
              </a:rPr>
              <a:t>, uses braces { . . . } to define block instead)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en-US" dirty="0" smtClean="0">
                <a:latin typeface="Courier"/>
                <a:cs typeface="Courier"/>
              </a:rPr>
              <a:t>if ( conditional1 ) {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. . .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block of commands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. . .</a:t>
            </a:r>
          </a:p>
          <a:p>
            <a:r>
              <a:rPr lang="en-US" dirty="0" smtClean="0">
                <a:latin typeface="Courier"/>
                <a:cs typeface="Courier"/>
              </a:rPr>
              <a:t>} else if ( conditional2 ) {</a:t>
            </a:r>
            <a:endParaRPr lang="en-US" dirty="0" smtClean="0">
              <a:solidFill>
                <a:schemeClr val="accent2"/>
              </a:solidFill>
              <a:latin typeface="Courier"/>
              <a:cs typeface="Courier"/>
            </a:endParaRPr>
          </a:p>
          <a:p>
            <a:pPr lvl="1"/>
            <a:r>
              <a:rPr lang="en-US" dirty="0" smtClean="0">
                <a:latin typeface="Courier"/>
                <a:cs typeface="Courier"/>
              </a:rPr>
              <a:t>. . .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block of commands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. . .</a:t>
            </a:r>
          </a:p>
          <a:p>
            <a:r>
              <a:rPr lang="en-US" dirty="0" smtClean="0">
                <a:latin typeface="Courier"/>
                <a:cs typeface="Courier"/>
              </a:rPr>
              <a:t>} else {</a:t>
            </a:r>
          </a:p>
          <a:p>
            <a:r>
              <a:rPr lang="en-US" dirty="0" smtClean="0">
                <a:solidFill>
                  <a:srgbClr val="EA157A"/>
                </a:solidFill>
                <a:latin typeface="Courier"/>
                <a:cs typeface="Courier"/>
              </a:rPr>
              <a:t>	</a:t>
            </a:r>
            <a:r>
              <a:rPr lang="en-US" dirty="0" smtClean="0">
                <a:solidFill>
                  <a:srgbClr val="FFFFFF"/>
                </a:solidFill>
                <a:latin typeface="Courier"/>
                <a:cs typeface="Courier"/>
              </a:rPr>
              <a:t>. . . 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block of commands</a:t>
            </a:r>
          </a:p>
          <a:p>
            <a:pPr lvl="1"/>
            <a:r>
              <a:rPr lang="en-US" dirty="0" smtClean="0">
                <a:latin typeface="Courier"/>
                <a:cs typeface="Courier"/>
              </a:rPr>
              <a:t>. . .</a:t>
            </a:r>
          </a:p>
          <a:p>
            <a:r>
              <a:rPr lang="en-US" dirty="0" smtClean="0">
                <a:latin typeface="Courier"/>
                <a:cs typeface="Courier"/>
              </a:rPr>
              <a:t>}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sz="3200" dirty="0">
                <a:latin typeface="Papyrus"/>
                <a:cs typeface="Papyrus"/>
              </a:rPr>
              <a:t>you can have an </a:t>
            </a:r>
            <a:r>
              <a:rPr lang="en-US" sz="2800" dirty="0">
                <a:latin typeface="Courier"/>
                <a:cs typeface="Courier"/>
              </a:rPr>
              <a:t>if</a:t>
            </a:r>
            <a:r>
              <a:rPr lang="en-US" sz="3200" dirty="0">
                <a:latin typeface="Papyrus"/>
                <a:cs typeface="Papyrus"/>
              </a:rPr>
              <a:t> loop </a:t>
            </a:r>
            <a:r>
              <a:rPr lang="en-US" sz="3200" dirty="0" smtClean="0">
                <a:latin typeface="Papyrus"/>
                <a:cs typeface="Papyrus"/>
              </a:rPr>
              <a:t>w/o </a:t>
            </a:r>
            <a:r>
              <a:rPr lang="en-US" sz="3200" dirty="0">
                <a:latin typeface="Papyrus"/>
                <a:cs typeface="Papyrus"/>
              </a:rPr>
              <a:t>an </a:t>
            </a:r>
            <a:r>
              <a:rPr lang="en-US" sz="2800" dirty="0">
                <a:latin typeface="Courier"/>
                <a:cs typeface="Courier"/>
              </a:rPr>
              <a:t>else if </a:t>
            </a:r>
            <a:r>
              <a:rPr lang="en-US" sz="3200" dirty="0">
                <a:latin typeface="Papyrus"/>
                <a:cs typeface="Papyrus"/>
              </a:rPr>
              <a:t>or </a:t>
            </a:r>
            <a:r>
              <a:rPr lang="en-US" sz="2800" dirty="0">
                <a:latin typeface="Courier"/>
                <a:cs typeface="Courier"/>
              </a:rPr>
              <a:t>else</a:t>
            </a:r>
            <a:r>
              <a:rPr lang="en-US" sz="3200" dirty="0">
                <a:latin typeface="Papyrus"/>
                <a:cs typeface="Papyrus"/>
              </a:rPr>
              <a:t>, but you can’t have an </a:t>
            </a:r>
            <a:r>
              <a:rPr lang="en-US" sz="2800" dirty="0">
                <a:latin typeface="Courier"/>
                <a:cs typeface="Courier"/>
              </a:rPr>
              <a:t>else if </a:t>
            </a:r>
            <a:r>
              <a:rPr lang="en-US" sz="3200" dirty="0">
                <a:latin typeface="Papyrus"/>
                <a:cs typeface="Papyrus"/>
              </a:rPr>
              <a:t>or </a:t>
            </a:r>
            <a:r>
              <a:rPr lang="en-US" sz="2800" dirty="0">
                <a:latin typeface="Courier"/>
                <a:cs typeface="Courier"/>
              </a:rPr>
              <a:t>else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w/o </a:t>
            </a:r>
            <a:r>
              <a:rPr lang="en-US" sz="3200" dirty="0">
                <a:latin typeface="Papyrus"/>
                <a:cs typeface="Papyrus"/>
              </a:rPr>
              <a:t>an </a:t>
            </a:r>
            <a:r>
              <a:rPr lang="en-US" sz="2800" dirty="0">
                <a:latin typeface="Courier"/>
                <a:cs typeface="Courier"/>
              </a:rPr>
              <a:t>if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3570982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urier"/>
                <a:cs typeface="Courier"/>
              </a:rPr>
              <a:t>else if </a:t>
            </a:r>
            <a:r>
              <a:rPr lang="en-US" sz="3200" dirty="0" smtClean="0">
                <a:latin typeface="Papyrus"/>
                <a:cs typeface="Papyrus"/>
              </a:rPr>
              <a:t>and </a:t>
            </a:r>
            <a:r>
              <a:rPr lang="en-US" sz="2800" dirty="0" smtClean="0">
                <a:latin typeface="Courier"/>
                <a:cs typeface="Courier"/>
              </a:rPr>
              <a:t>else</a:t>
            </a:r>
            <a:r>
              <a:rPr lang="en-US" sz="3200" dirty="0" smtClean="0">
                <a:latin typeface="Papyrus"/>
                <a:cs typeface="Papyrus"/>
              </a:rPr>
              <a:t> are optional</a:t>
            </a:r>
            <a:endParaRPr lang="en-US" sz="3200" dirty="0">
              <a:latin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956908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907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urier"/>
                <a:cs typeface="Courier"/>
              </a:rPr>
              <a:t>p</a:t>
            </a:r>
            <a:r>
              <a:rPr lang="en-US" sz="3200" dirty="0" smtClean="0">
                <a:latin typeface="Courier"/>
                <a:cs typeface="Courier"/>
              </a:rPr>
              <a:t>rint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Courier"/>
                <a:cs typeface="Courier"/>
              </a:rPr>
              <a:t>p</a:t>
            </a:r>
            <a:r>
              <a:rPr lang="en-US" sz="2800" dirty="0" smtClean="0">
                <a:latin typeface="Courier"/>
                <a:cs typeface="Courier"/>
              </a:rPr>
              <a:t>rint</a:t>
            </a:r>
            <a:r>
              <a:rPr lang="en-US" sz="3200" dirty="0" smtClean="0">
                <a:latin typeface="Papyrus"/>
                <a:cs typeface="Papyrus"/>
              </a:rPr>
              <a:t> is one of the most common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commands (</a:t>
            </a:r>
            <a:r>
              <a:rPr lang="en-US" sz="3200" dirty="0" err="1" smtClean="0">
                <a:latin typeface="Papyrus"/>
                <a:cs typeface="Papyrus"/>
              </a:rPr>
              <a:t>e.x</a:t>
            </a:r>
            <a:r>
              <a:rPr lang="en-US" sz="3200" dirty="0" smtClean="0">
                <a:latin typeface="Papyrus"/>
                <a:cs typeface="Papyrus"/>
              </a:rPr>
              <a:t>. for an input line)</a:t>
            </a:r>
          </a:p>
          <a:p>
            <a:endParaRPr lang="en-US" dirty="0" smtClean="0">
              <a:latin typeface="Papyrus"/>
              <a:cs typeface="Papyrus"/>
            </a:endParaRPr>
          </a:p>
          <a:p>
            <a:r>
              <a:rPr lang="en-US" dirty="0" smtClean="0">
                <a:latin typeface="Courier"/>
                <a:cs typeface="Courier"/>
              </a:rPr>
              <a:t>1 </a:t>
            </a:r>
            <a:r>
              <a:rPr lang="en-US" dirty="0">
                <a:latin typeface="Courier"/>
                <a:cs typeface="Courier"/>
              </a:rPr>
              <a:t>1918   9   22   9   54  49.29  -1.698   98.298   15.1  </a:t>
            </a:r>
            <a:r>
              <a:rPr lang="en-US" dirty="0" err="1" smtClean="0">
                <a:latin typeface="Courier"/>
                <a:cs typeface="Courier"/>
              </a:rPr>
              <a:t>ehb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following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command ‘{…}’ will produce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sz="2162" dirty="0" smtClean="0">
                <a:solidFill>
                  <a:srgbClr val="FF0000"/>
                </a:solidFill>
                <a:latin typeface="Courier"/>
                <a:cs typeface="Courier"/>
              </a:rPr>
              <a:t>%</a:t>
            </a:r>
            <a:r>
              <a:rPr lang="en-US" sz="2162" dirty="0" err="1" smtClean="0">
                <a:latin typeface="Courier"/>
                <a:cs typeface="Courier"/>
              </a:rPr>
              <a:t>awk</a:t>
            </a:r>
            <a:r>
              <a:rPr lang="en-US" sz="2162" dirty="0" smtClean="0">
                <a:latin typeface="Courier"/>
                <a:cs typeface="Courier"/>
              </a:rPr>
              <a:t> '{ print $2 $8}'  /somewhere/</a:t>
            </a:r>
            <a:r>
              <a:rPr lang="en-US" sz="2162" dirty="0" err="1" smtClean="0">
                <a:latin typeface="Courier"/>
                <a:cs typeface="Courier"/>
              </a:rPr>
              <a:t>inputfile</a:t>
            </a:r>
            <a:endParaRPr lang="en-US" sz="2162" dirty="0" smtClean="0">
              <a:latin typeface="Courier"/>
              <a:cs typeface="Courier"/>
            </a:endParaRPr>
          </a:p>
          <a:p>
            <a:r>
              <a:rPr lang="en-US" sz="2162" dirty="0" smtClean="0">
                <a:solidFill>
                  <a:srgbClr val="0000FF"/>
                </a:solidFill>
                <a:latin typeface="Courier"/>
                <a:cs typeface="Courier"/>
              </a:rPr>
              <a:t>1918</a:t>
            </a:r>
            <a:r>
              <a:rPr lang="en-US" sz="2162" dirty="0">
                <a:solidFill>
                  <a:srgbClr val="0000FF"/>
                </a:solidFill>
                <a:latin typeface="Courier"/>
                <a:cs typeface="Courier"/>
              </a:rPr>
              <a:t>-</a:t>
            </a:r>
            <a:r>
              <a:rPr lang="en-US" sz="2162" dirty="0" smtClean="0">
                <a:solidFill>
                  <a:srgbClr val="0000FF"/>
                </a:solidFill>
                <a:latin typeface="Courier"/>
                <a:cs typeface="Courier"/>
              </a:rPr>
              <a:t>1.698</a:t>
            </a:r>
          </a:p>
          <a:p>
            <a:endParaRPr lang="en-US" sz="2162" dirty="0">
              <a:solidFill>
                <a:srgbClr val="0000FF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two output fields (</a:t>
            </a:r>
            <a:r>
              <a:rPr lang="en-US" sz="2800" dirty="0" smtClean="0">
                <a:latin typeface="Courier"/>
                <a:cs typeface="Courier"/>
              </a:rPr>
              <a:t>1918</a:t>
            </a:r>
            <a:r>
              <a:rPr lang="en-US" sz="3200" dirty="0" smtClean="0">
                <a:latin typeface="Papyrus"/>
                <a:cs typeface="Papyrus"/>
              </a:rPr>
              <a:t> and </a:t>
            </a:r>
            <a:r>
              <a:rPr lang="en-US" sz="2800" dirty="0">
                <a:latin typeface="Courier"/>
                <a:cs typeface="Courier"/>
              </a:rPr>
              <a:t>-1.698</a:t>
            </a:r>
            <a:r>
              <a:rPr lang="en-US" sz="3200" dirty="0" smtClean="0">
                <a:latin typeface="Papyrus"/>
                <a:cs typeface="Papyrus"/>
              </a:rPr>
              <a:t>) are run together - this is probably not what you want.</a:t>
            </a:r>
          </a:p>
          <a:p>
            <a:pPr algn="ctr"/>
            <a:endParaRPr lang="en-US" sz="3200" dirty="0" smtClean="0"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This is because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  <a:r>
              <a:rPr lang="en-US" sz="3200" dirty="0">
                <a:latin typeface="Papyrus"/>
                <a:cs typeface="Papyrus"/>
              </a:rPr>
              <a:t>is insensitive to white space in the </a:t>
            </a:r>
            <a:r>
              <a:rPr lang="en-US" sz="3200" dirty="0" smtClean="0">
                <a:latin typeface="Papyrus"/>
                <a:cs typeface="Papyrus"/>
              </a:rPr>
              <a:t>inside the command </a:t>
            </a:r>
            <a:r>
              <a:rPr lang="en-US" sz="3200" dirty="0" smtClean="0">
                <a:latin typeface="Courier"/>
                <a:cs typeface="Courier"/>
              </a:rPr>
              <a:t>'{…}'</a:t>
            </a:r>
            <a:endParaRPr lang="en-US" sz="3200" dirty="0">
              <a:latin typeface="Courier"/>
              <a:cs typeface="Courier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762000" y="236220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048000" y="2286000"/>
            <a:ext cx="1676400" cy="1143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9943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334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More </a:t>
            </a:r>
            <a:r>
              <a:rPr lang="en-US" sz="3200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</a:rPr>
              <a:t> program syntax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BEGIN {…} </a:t>
            </a:r>
            <a:r>
              <a:rPr lang="en-US" sz="3200" dirty="0" smtClean="0">
                <a:solidFill>
                  <a:srgbClr val="000000"/>
                </a:solidFill>
              </a:rPr>
              <a:t>: the begin block contains everything you want done before </a:t>
            </a:r>
            <a:r>
              <a:rPr lang="en-US" sz="3200" dirty="0" err="1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>
                <a:solidFill>
                  <a:srgbClr val="000000"/>
                </a:solidFill>
                <a:cs typeface="Papyrus"/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procedures are implemented (before it starts processing the file)</a:t>
            </a:r>
            <a:endParaRPr lang="en-US" sz="1800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{…}[{…}…]</a:t>
            </a:r>
            <a:r>
              <a:rPr lang="en-US" sz="3200" dirty="0" smtClean="0">
                <a:solidFill>
                  <a:srgbClr val="000000"/>
                </a:solidFill>
              </a:rPr>
              <a:t> (list of procedures to be carried out on all lines)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solidFill>
                <a:srgbClr val="000000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END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{…} </a:t>
            </a:r>
            <a:r>
              <a:rPr lang="en-US" sz="3200" dirty="0" smtClean="0">
                <a:solidFill>
                  <a:srgbClr val="000000"/>
                </a:solidFill>
              </a:rPr>
              <a:t>: the end block contains </a:t>
            </a:r>
            <a:r>
              <a:rPr lang="en-US" sz="3200" dirty="0">
                <a:solidFill>
                  <a:srgbClr val="000000"/>
                </a:solidFill>
              </a:rPr>
              <a:t>everything you want done </a:t>
            </a:r>
            <a:r>
              <a:rPr lang="en-US" sz="3200" dirty="0" smtClean="0">
                <a:solidFill>
                  <a:srgbClr val="000000"/>
                </a:solidFill>
              </a:rPr>
              <a:t>after the whole file has been processed.</a:t>
            </a:r>
          </a:p>
        </p:txBody>
      </p:sp>
    </p:spTree>
    <p:extLst>
      <p:ext uri="{BB962C8B-B14F-4D97-AF65-F5344CB8AC3E}">
        <p14:creationId xmlns:p14="http://schemas.microsoft.com/office/powerpoint/2010/main" val="1346709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BEGIN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and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END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specify actions to be taken before any lines are read, and after the last line is read.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The </a:t>
            </a:r>
            <a:r>
              <a:rPr lang="en-US" sz="3200" dirty="0" err="1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program: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BEGIN { print "START" 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	{ print }</a:t>
            </a:r>
          </a:p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END { print "STOP" } 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adds one line with “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START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” before printing out the file and one line “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STOP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” at the end.</a:t>
            </a:r>
          </a:p>
        </p:txBody>
      </p:sp>
    </p:spTree>
    <p:extLst>
      <p:ext uri="{BB962C8B-B14F-4D97-AF65-F5344CB8AC3E}">
        <p14:creationId xmlns:p14="http://schemas.microsoft.com/office/powerpoint/2010/main" val="90103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6612"/>
            <a:ext cx="9144000" cy="6137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ourier"/>
                <a:cs typeface="Courier"/>
              </a:rPr>
              <a:t>p</a:t>
            </a:r>
            <a:r>
              <a:rPr lang="en-US" sz="3200" dirty="0" smtClean="0">
                <a:latin typeface="Courier"/>
                <a:cs typeface="Courier"/>
              </a:rPr>
              <a:t>rint</a:t>
            </a:r>
          </a:p>
          <a:p>
            <a:endParaRPr lang="en-US" dirty="0">
              <a:latin typeface="Courier"/>
              <a:cs typeface="Courier"/>
            </a:endParaRPr>
          </a:p>
          <a:p>
            <a:r>
              <a:rPr lang="en-US" sz="2162" dirty="0" smtClean="0">
                <a:latin typeface="Courier"/>
                <a:cs typeface="Courier"/>
              </a:rPr>
              <a:t>%</a:t>
            </a:r>
            <a:r>
              <a:rPr lang="en-US" sz="2162" dirty="0" err="1" smtClean="0">
                <a:latin typeface="Courier"/>
                <a:cs typeface="Courier"/>
              </a:rPr>
              <a:t>awk</a:t>
            </a:r>
            <a:r>
              <a:rPr lang="en-US" sz="2162" dirty="0" smtClean="0">
                <a:latin typeface="Courier"/>
                <a:cs typeface="Courier"/>
              </a:rPr>
              <a:t> '{ print $2 $8}'  /somewhere/</a:t>
            </a:r>
            <a:r>
              <a:rPr lang="en-US" sz="2162" dirty="0" err="1" smtClean="0">
                <a:latin typeface="Courier"/>
                <a:cs typeface="Courier"/>
              </a:rPr>
              <a:t>inputfile</a:t>
            </a:r>
            <a:endParaRPr lang="en-US" sz="2162" dirty="0" smtClean="0">
              <a:latin typeface="Courier"/>
              <a:cs typeface="Courier"/>
            </a:endParaRPr>
          </a:p>
          <a:p>
            <a:r>
              <a:rPr lang="en-US" sz="2162" dirty="0">
                <a:solidFill>
                  <a:srgbClr val="0000FF"/>
                </a:solidFill>
                <a:latin typeface="Courier"/>
                <a:cs typeface="Courier"/>
              </a:rPr>
              <a:t>1918-1.698</a:t>
            </a:r>
          </a:p>
          <a:p>
            <a:endParaRPr lang="en-US" sz="2162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two output fields (</a:t>
            </a:r>
            <a:r>
              <a:rPr lang="en-US" sz="2800" dirty="0" smtClean="0">
                <a:latin typeface="Courier"/>
                <a:cs typeface="Courier"/>
              </a:rPr>
              <a:t>1918</a:t>
            </a:r>
            <a:r>
              <a:rPr lang="en-US" sz="3200" dirty="0" smtClean="0">
                <a:latin typeface="Papyrus"/>
                <a:cs typeface="Papyrus"/>
              </a:rPr>
              <a:t> and </a:t>
            </a:r>
            <a:r>
              <a:rPr lang="en-US" sz="2800" dirty="0">
                <a:latin typeface="Courier"/>
                <a:cs typeface="Courier"/>
              </a:rPr>
              <a:t>-1.698</a:t>
            </a:r>
            <a:r>
              <a:rPr lang="en-US" sz="3200" dirty="0" smtClean="0">
                <a:latin typeface="Papyrus"/>
                <a:cs typeface="Papyrus"/>
              </a:rPr>
              <a:t>) are run together – two solutions if this is not what you want.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en-US" sz="2000" dirty="0" smtClean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sz="2000" dirty="0" err="1" smtClean="0">
                <a:latin typeface="Courier"/>
                <a:cs typeface="Courier"/>
              </a:rPr>
              <a:t>awk</a:t>
            </a:r>
            <a:r>
              <a:rPr lang="en-US" sz="2000" dirty="0" smtClean="0">
                <a:latin typeface="Courier"/>
                <a:cs typeface="Courier"/>
              </a:rPr>
              <a:t> '{ print $1 "</a:t>
            </a:r>
            <a:r>
              <a:rPr lang="en-US" sz="2000" dirty="0" smtClean="0">
                <a:solidFill>
                  <a:schemeClr val="tx2"/>
                </a:solidFill>
                <a:latin typeface="Courier"/>
                <a:cs typeface="Courier"/>
              </a:rPr>
              <a:t>  </a:t>
            </a:r>
            <a:r>
              <a:rPr lang="en-US" sz="2000" dirty="0">
                <a:latin typeface="Courier"/>
                <a:cs typeface="Courier"/>
              </a:rPr>
              <a:t>"</a:t>
            </a:r>
            <a:r>
              <a:rPr lang="en-US" sz="2000" dirty="0" smtClean="0">
                <a:latin typeface="Courier"/>
                <a:cs typeface="Courier"/>
              </a:rPr>
              <a:t> $8}'  </a:t>
            </a:r>
            <a:r>
              <a:rPr lang="en-US" sz="2000" dirty="0">
                <a:latin typeface="Courier"/>
                <a:cs typeface="Courier"/>
              </a:rPr>
              <a:t>/somewhere/</a:t>
            </a:r>
            <a:r>
              <a:rPr lang="en-US" sz="2000" dirty="0" err="1">
                <a:latin typeface="Courier"/>
                <a:cs typeface="Courier"/>
              </a:rPr>
              <a:t>inputfile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1918 -</a:t>
            </a:r>
            <a:r>
              <a:rPr lang="en-US" sz="2000" dirty="0">
                <a:solidFill>
                  <a:srgbClr val="0000FF"/>
                </a:solidFill>
                <a:latin typeface="Courier"/>
                <a:cs typeface="Courier"/>
              </a:rPr>
              <a:t>1.698</a:t>
            </a:r>
          </a:p>
          <a:p>
            <a:r>
              <a:rPr lang="en-US" sz="2000" dirty="0" smtClean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sz="2000" dirty="0" err="1" smtClean="0">
                <a:latin typeface="Courier"/>
                <a:cs typeface="Courier"/>
              </a:rPr>
              <a:t>awk</a:t>
            </a:r>
            <a:r>
              <a:rPr lang="en-US" sz="2000" dirty="0" smtClean="0">
                <a:latin typeface="Courier"/>
                <a:cs typeface="Courier"/>
              </a:rPr>
              <a:t> '{ print $1, $8}'  </a:t>
            </a:r>
            <a:r>
              <a:rPr lang="en-US" sz="2000" dirty="0">
                <a:latin typeface="Courier"/>
                <a:cs typeface="Courier"/>
              </a:rPr>
              <a:t>/somewhere/</a:t>
            </a:r>
            <a:r>
              <a:rPr lang="en-US" sz="2000" dirty="0" err="1">
                <a:latin typeface="Courier"/>
                <a:cs typeface="Courier"/>
              </a:rPr>
              <a:t>inputfile</a:t>
            </a:r>
            <a:endParaRPr lang="en-US" sz="2000" dirty="0" smtClean="0">
              <a:latin typeface="Courier"/>
              <a:cs typeface="Courier"/>
            </a:endParaRPr>
          </a:p>
          <a:p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1918 -1.698</a:t>
            </a:r>
          </a:p>
          <a:p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The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print command different from the UNIX </a:t>
            </a:r>
            <a:r>
              <a:rPr lang="en-US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printf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commad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(more similar to echo).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590800" y="3768012"/>
            <a:ext cx="762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4600" y="4372532"/>
            <a:ext cx="228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38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511778"/>
            <a:ext cx="9144000" cy="2671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any string </a:t>
            </a:r>
            <a:r>
              <a:rPr lang="en-US" dirty="0" smtClean="0">
                <a:latin typeface="Papyrus"/>
                <a:cs typeface="Papyrus"/>
              </a:rPr>
              <a:t>(almost – we will see the caveat in a minute) </a:t>
            </a:r>
            <a:r>
              <a:rPr lang="en-US" sz="3200" dirty="0" smtClean="0">
                <a:latin typeface="Papyrus"/>
                <a:cs typeface="Papyrus"/>
              </a:rPr>
              <a:t>or numeric text can be explicitly output using double quotes </a:t>
            </a:r>
            <a:r>
              <a:rPr lang="en-US" sz="3200" dirty="0" smtClean="0">
                <a:latin typeface="Courier"/>
                <a:cs typeface="Courier"/>
              </a:rPr>
              <a:t>"…</a:t>
            </a:r>
            <a:r>
              <a:rPr lang="en-US" sz="3200" dirty="0">
                <a:latin typeface="Courier"/>
                <a:cs typeface="Courier"/>
              </a:rPr>
              <a:t>"</a:t>
            </a:r>
            <a:endParaRPr lang="en-US" sz="3200" dirty="0" smtClean="0">
              <a:latin typeface="Courier"/>
              <a:cs typeface="Courier"/>
            </a:endParaRP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Assume our input file looks like this</a:t>
            </a:r>
          </a:p>
          <a:p>
            <a:pPr>
              <a:buNone/>
            </a:pPr>
            <a:r>
              <a:rPr lang="en-US" sz="2162" dirty="0" smtClean="0">
                <a:latin typeface="Papyrus"/>
              </a:rPr>
              <a:t>		 </a:t>
            </a: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1 1 1918 9 22 9 54 49.29  -1.698 98.298 15.0 0.0  0.0 </a:t>
            </a:r>
            <a:r>
              <a:rPr lang="en-US" dirty="0" err="1" smtClean="0">
                <a:latin typeface="Courier"/>
                <a:cs typeface="Courier"/>
              </a:rPr>
              <a:t>ehb</a:t>
            </a:r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911961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65403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Specify the character strings you want to put out with the </a:t>
            </a:r>
            <a:r>
              <a:rPr lang="en-US" sz="3200" dirty="0" smtClean="0">
                <a:latin typeface="Courier"/>
                <a:cs typeface="Courier"/>
              </a:rPr>
              <a:t>"…"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>
              <a:latin typeface="Papyrus"/>
              <a:cs typeface="Papyrus"/>
            </a:endParaRP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latin typeface="Courier"/>
                <a:cs typeface="Courier"/>
              </a:rPr>
              <a:t>1 1 1918 9 22 9 54 49.29  -1.698  98.298 15.0 0.0  0.0 </a:t>
            </a:r>
            <a:r>
              <a:rPr lang="en-US" dirty="0" err="1" smtClean="0">
                <a:latin typeface="Courier"/>
                <a:cs typeface="Courier"/>
              </a:rPr>
              <a:t>ehb</a:t>
            </a:r>
            <a:r>
              <a:rPr lang="en-US" dirty="0" smtClean="0">
                <a:latin typeface="Courier"/>
                <a:cs typeface="Courier"/>
              </a:rPr>
              <a:t> FEQ  x</a:t>
            </a:r>
          </a:p>
          <a:p>
            <a:r>
              <a:rPr lang="en-US" dirty="0">
                <a:solidFill>
                  <a:srgbClr val="A6A6A6"/>
                </a:solidFill>
                <a:latin typeface="Courier"/>
                <a:cs typeface="Courier"/>
              </a:rPr>
              <a:t>1 1 1918 9 22 9 54 49.29 </a:t>
            </a:r>
            <a:r>
              <a:rPr lang="en-US" dirty="0" smtClean="0">
                <a:solidFill>
                  <a:srgbClr val="A6A6A6"/>
                </a:solidFill>
                <a:latin typeface="Courier"/>
                <a:cs typeface="Courier"/>
              </a:rPr>
              <a:t>  9.599 -92.802 30.0 0.0  </a:t>
            </a:r>
            <a:r>
              <a:rPr lang="en-US" dirty="0">
                <a:solidFill>
                  <a:srgbClr val="A6A6A6"/>
                </a:solidFill>
                <a:latin typeface="Courier"/>
                <a:cs typeface="Courier"/>
              </a:rPr>
              <a:t>0.0 </a:t>
            </a:r>
            <a:r>
              <a:rPr lang="en-US" dirty="0" err="1">
                <a:solidFill>
                  <a:srgbClr val="A6A6A6"/>
                </a:solidFill>
                <a:latin typeface="Courier"/>
                <a:cs typeface="Courier"/>
              </a:rPr>
              <a:t>ehb</a:t>
            </a:r>
            <a:r>
              <a:rPr lang="en-US" dirty="0">
                <a:solidFill>
                  <a:srgbClr val="A6A6A6"/>
                </a:solidFill>
                <a:latin typeface="Courier"/>
                <a:cs typeface="Courier"/>
              </a:rPr>
              <a:t> FEQ  x</a:t>
            </a:r>
          </a:p>
          <a:p>
            <a:r>
              <a:rPr lang="en-US" dirty="0">
                <a:solidFill>
                  <a:srgbClr val="A6A6A6"/>
                </a:solidFill>
                <a:latin typeface="Courier"/>
                <a:cs typeface="Courier"/>
              </a:rPr>
              <a:t>1 1 1918 9 22 9 54 49.29  </a:t>
            </a:r>
            <a:r>
              <a:rPr lang="en-US" dirty="0" smtClean="0">
                <a:solidFill>
                  <a:srgbClr val="A6A6A6"/>
                </a:solidFill>
                <a:latin typeface="Courier"/>
                <a:cs typeface="Courier"/>
              </a:rPr>
              <a:t> 4.003  94.545 20.0 </a:t>
            </a:r>
            <a:r>
              <a:rPr lang="en-US" dirty="0">
                <a:solidFill>
                  <a:srgbClr val="A6A6A6"/>
                </a:solidFill>
                <a:latin typeface="Courier"/>
                <a:cs typeface="Courier"/>
              </a:rPr>
              <a:t>0.0  0.0 </a:t>
            </a:r>
            <a:r>
              <a:rPr lang="en-US" dirty="0" err="1">
                <a:solidFill>
                  <a:srgbClr val="A6A6A6"/>
                </a:solidFill>
                <a:latin typeface="Courier"/>
                <a:cs typeface="Courier"/>
              </a:rPr>
              <a:t>ehb</a:t>
            </a:r>
            <a:r>
              <a:rPr lang="en-US" dirty="0">
                <a:solidFill>
                  <a:srgbClr val="A6A6A6"/>
                </a:solidFill>
                <a:latin typeface="Courier"/>
                <a:cs typeface="Courier"/>
              </a:rPr>
              <a:t> FEQ  x</a:t>
            </a:r>
          </a:p>
          <a:p>
            <a:pPr>
              <a:buNone/>
            </a:pPr>
            <a:endParaRPr lang="en-US" dirty="0" smtClean="0">
              <a:latin typeface="Courier"/>
              <a:cs typeface="Courier"/>
            </a:endParaRPr>
          </a:p>
          <a:p>
            <a:pPr>
              <a:buNone/>
            </a:pPr>
            <a:endParaRPr lang="en-US" dirty="0">
              <a:latin typeface="Courier"/>
              <a:cs typeface="Courier"/>
            </a:endParaRPr>
          </a:p>
          <a:p>
            <a:r>
              <a:rPr lang="en-US" sz="1600" dirty="0" smtClean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sz="1600" dirty="0" err="1" smtClean="0">
                <a:latin typeface="Courier"/>
                <a:cs typeface="Courier"/>
              </a:rPr>
              <a:t>awk</a:t>
            </a:r>
            <a:r>
              <a:rPr lang="en-US" sz="1600" dirty="0" smtClean="0">
                <a:latin typeface="Courier"/>
                <a:cs typeface="Courier"/>
              </a:rPr>
              <a:t> '{print "latitude:",$9,"longitude:",$10,"depth:”,$11}</a:t>
            </a:r>
            <a:r>
              <a:rPr lang="en-US" sz="1600" dirty="0">
                <a:latin typeface="Courier"/>
                <a:cs typeface="Courier"/>
              </a:rPr>
              <a:t>’ </a:t>
            </a:r>
            <a:r>
              <a:rPr lang="en-US" sz="1600" dirty="0" err="1" smtClean="0">
                <a:latin typeface="Courier"/>
                <a:cs typeface="Courier"/>
              </a:rPr>
              <a:t>SUMA.Loc</a:t>
            </a:r>
            <a:endParaRPr lang="en-US" sz="1600" dirty="0" smtClean="0">
              <a:latin typeface="Courier"/>
              <a:cs typeface="Courier"/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latitude: -1.698 longitude: 98.298 depth: 15.0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latitude: 9.599 longitude: -92.802 depth: 30.0</a:t>
            </a: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latitude: 4.003 longitude: 94.545 depth: 20.0</a:t>
            </a:r>
            <a:endParaRPr lang="en-US" dirty="0">
              <a:latin typeface="Papyrus"/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  <a:latin typeface="Papyrus"/>
              <a:cs typeface="Courier"/>
            </a:endParaRPr>
          </a:p>
          <a:p>
            <a:pPr algn="ctr">
              <a:buNone/>
            </a:pPr>
            <a:r>
              <a:rPr lang="en-US" sz="3200" dirty="0" smtClean="0">
                <a:latin typeface="Papyrus"/>
                <a:cs typeface="Papyrus"/>
              </a:rPr>
              <a:t>Does it for each line.</a:t>
            </a:r>
          </a:p>
          <a:p>
            <a:pPr algn="ctr">
              <a:buNone/>
            </a:pPr>
            <a:endParaRPr lang="en-US" dirty="0">
              <a:latin typeface="Papyrus"/>
              <a:cs typeface="Papyrus"/>
            </a:endParaRPr>
          </a:p>
          <a:p>
            <a:pPr algn="ctr">
              <a:buNone/>
            </a:pPr>
            <a:r>
              <a:rPr lang="en-US" sz="3200" dirty="0" smtClean="0">
                <a:latin typeface="Papyrus"/>
                <a:cs typeface="Papyrus"/>
              </a:rPr>
              <a:t>Notice that the output does not come out in nice columnar output (similar to the input).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2743200" y="2302134"/>
            <a:ext cx="1295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1600200" y="3368934"/>
            <a:ext cx="1447800" cy="2844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0" y="3597534"/>
            <a:ext cx="1447800" cy="28446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87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4650"/>
            <a:ext cx="914400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If you wanted to put each piece of information on a different line, you can specify a newline several ways</a:t>
            </a:r>
          </a:p>
          <a:p>
            <a:pPr algn="ctr"/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dirty="0" err="1" smtClean="0">
                <a:latin typeface="Courier"/>
                <a:cs typeface="Courier"/>
              </a:rPr>
              <a:t>awk</a:t>
            </a:r>
            <a:r>
              <a:rPr lang="en-US" dirty="0" smtClean="0">
                <a:latin typeface="Courier"/>
                <a:cs typeface="Courier"/>
              </a:rPr>
              <a:t> '{print "latitude:",$9; print "longitude:",$10}' </a:t>
            </a:r>
            <a:r>
              <a:rPr lang="en-US" dirty="0" err="1" smtClean="0">
                <a:latin typeface="Courier"/>
                <a:cs typeface="Courier"/>
              </a:rPr>
              <a:t>SUMA.Loc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dirty="0" err="1">
                <a:latin typeface="Courier"/>
                <a:cs typeface="Courier"/>
              </a:rPr>
              <a:t>awk</a:t>
            </a:r>
            <a:r>
              <a:rPr lang="en-US" dirty="0">
                <a:latin typeface="Courier"/>
                <a:cs typeface="Courier"/>
              </a:rPr>
              <a:t> '{print "latitude:",$</a:t>
            </a:r>
            <a:r>
              <a:rPr lang="en-US" dirty="0" smtClean="0">
                <a:latin typeface="Courier"/>
                <a:cs typeface="Courier"/>
              </a:rPr>
              <a:t>9}{print </a:t>
            </a:r>
            <a:r>
              <a:rPr lang="en-US" dirty="0">
                <a:latin typeface="Courier"/>
                <a:cs typeface="Courier"/>
              </a:rPr>
              <a:t>"longitude:",$10</a:t>
            </a:r>
            <a:r>
              <a:rPr lang="en-US" dirty="0" smtClean="0">
                <a:latin typeface="Courier"/>
                <a:cs typeface="Courier"/>
              </a:rPr>
              <a:t>}' </a:t>
            </a:r>
            <a:r>
              <a:rPr lang="en-US" dirty="0" err="1" smtClean="0">
                <a:latin typeface="Courier"/>
                <a:cs typeface="Courier"/>
              </a:rPr>
              <a:t>SUMA.Loc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dirty="0" err="1" smtClean="0">
                <a:latin typeface="Courier"/>
                <a:cs typeface="Courier"/>
              </a:rPr>
              <a:t>awk</a:t>
            </a:r>
            <a:r>
              <a:rPr lang="en-US" dirty="0" smtClean="0">
                <a:latin typeface="Courier"/>
                <a:cs typeface="Courier"/>
              </a:rPr>
              <a:t> '{print "latitude:",$9”\</a:t>
            </a:r>
            <a:r>
              <a:rPr lang="en-US" dirty="0" err="1" smtClean="0">
                <a:latin typeface="Courier"/>
                <a:cs typeface="Courier"/>
              </a:rPr>
              <a:t>n””longitude</a:t>
            </a:r>
            <a:r>
              <a:rPr lang="en-US" dirty="0" smtClean="0">
                <a:latin typeface="Courier"/>
                <a:cs typeface="Courier"/>
              </a:rPr>
              <a:t>:",$10}’  SUMA. Loc</a:t>
            </a:r>
          </a:p>
          <a:p>
            <a:r>
              <a:rPr lang="en-US" dirty="0" smtClean="0">
                <a:latin typeface="Courier"/>
                <a:cs typeface="Courier"/>
              </a:rPr>
              <a:t>latitude: -1.698</a:t>
            </a:r>
          </a:p>
          <a:p>
            <a:r>
              <a:rPr lang="en-US" dirty="0" smtClean="0">
                <a:latin typeface="Courier"/>
                <a:cs typeface="Courier"/>
              </a:rPr>
              <a:t>longitude: 98.298</a:t>
            </a:r>
          </a:p>
          <a:p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Stop printing with “</a:t>
            </a:r>
            <a:r>
              <a:rPr lang="en-US" sz="2800" dirty="0" smtClean="0">
                <a:latin typeface="Courier"/>
                <a:cs typeface="Courier"/>
              </a:rPr>
              <a:t>;</a:t>
            </a:r>
            <a:r>
              <a:rPr lang="en-US" sz="3200" dirty="0" smtClean="0">
                <a:latin typeface="Papyrus"/>
                <a:cs typeface="Papyrus"/>
              </a:rPr>
              <a:t>” or </a:t>
            </a:r>
            <a:r>
              <a:rPr lang="en-US" sz="3200" dirty="0" smtClean="0">
                <a:latin typeface="Courier"/>
                <a:cs typeface="Courier"/>
              </a:rPr>
              <a:t>}</a:t>
            </a:r>
            <a:r>
              <a:rPr lang="en-US" sz="3200" dirty="0" smtClean="0">
                <a:latin typeface="Papyrus"/>
                <a:cs typeface="Papyrus"/>
              </a:rPr>
              <a:t> (the </a:t>
            </a:r>
            <a:r>
              <a:rPr lang="en-US" sz="3200" dirty="0" smtClean="0">
                <a:latin typeface="Courier"/>
                <a:cs typeface="Courier"/>
              </a:rPr>
              <a:t>}</a:t>
            </a:r>
            <a:r>
              <a:rPr lang="en-US" sz="3200" dirty="0" smtClean="0">
                <a:latin typeface="Papyrus"/>
                <a:cs typeface="Papyrus"/>
              </a:rPr>
              <a:t> marks the end of statement/block) and then do another print statement (you need to start a new block with another </a:t>
            </a:r>
            <a:r>
              <a:rPr lang="en-US" sz="3200" dirty="0" smtClean="0">
                <a:latin typeface="Courier"/>
                <a:cs typeface="Courier"/>
              </a:rPr>
              <a:t>{</a:t>
            </a:r>
            <a:r>
              <a:rPr lang="en-US" sz="3200" dirty="0" smtClean="0">
                <a:latin typeface="Papyrus"/>
                <a:cs typeface="Papyrus"/>
              </a:rPr>
              <a:t> if you closed the previous block),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or put out a new line character (</a:t>
            </a:r>
            <a:r>
              <a:rPr lang="en-US" sz="2800" dirty="0" smtClean="0">
                <a:latin typeface="Courier"/>
                <a:cs typeface="Courier"/>
              </a:rPr>
              <a:t>\n</a:t>
            </a:r>
            <a:r>
              <a:rPr lang="en-US" sz="3200" dirty="0" smtClean="0">
                <a:latin typeface="Papyrus"/>
                <a:cs typeface="Papyrus"/>
              </a:rPr>
              <a:t>)(it is a character so it has to be in double quotes </a:t>
            </a:r>
            <a:r>
              <a:rPr lang="en-US" sz="3200" dirty="0" smtClean="0">
                <a:latin typeface="Courier"/>
                <a:cs typeface="Courier"/>
              </a:rPr>
              <a:t>"…"</a:t>
            </a:r>
            <a:r>
              <a:rPr lang="en-US" sz="3200" dirty="0" smtClean="0">
                <a:latin typeface="Papyrus"/>
                <a:cs typeface="Papyrus"/>
              </a:rPr>
              <a:t>).</a:t>
            </a:r>
            <a:endParaRPr lang="en-US" sz="3200" dirty="0">
              <a:latin typeface="Courier"/>
              <a:cs typeface="Courier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733800" y="1828800"/>
            <a:ext cx="228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733800" y="2362200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733800" y="2133600"/>
            <a:ext cx="457200" cy="2286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86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19529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ourier"/>
                <a:cs typeface="Courier"/>
              </a:rPr>
              <a:t>a</a:t>
            </a:r>
            <a:r>
              <a:rPr lang="en-US" sz="3200" dirty="0" err="1" smtClean="0">
                <a:latin typeface="Courier"/>
                <a:cs typeface="Courier"/>
              </a:rPr>
              <a:t>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variables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Y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ou can create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variables inside your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blocks in a manner similar to </a:t>
            </a:r>
            <a:r>
              <a:rPr lang="en-US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sh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/bash. These variables can be character strings or numeric - integer, or floating point.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treats a number as a character string or various types of number based on context.</a:t>
            </a:r>
          </a:p>
        </p:txBody>
      </p:sp>
    </p:spTree>
    <p:extLst>
      <p:ext uri="{BB962C8B-B14F-4D97-AF65-F5344CB8AC3E}">
        <p14:creationId xmlns:p14="http://schemas.microsoft.com/office/powerpoint/2010/main" val="274661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34707"/>
            <a:ext cx="9144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ourier"/>
                <a:cs typeface="Courier"/>
              </a:rPr>
              <a:t>a</a:t>
            </a:r>
            <a:r>
              <a:rPr lang="en-US" sz="3200" dirty="0" err="1" smtClean="0">
                <a:latin typeface="Courier"/>
                <a:cs typeface="Courier"/>
              </a:rPr>
              <a:t>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variables</a:t>
            </a:r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In Shell we can do this</a:t>
            </a:r>
          </a:p>
          <a:p>
            <a:pPr algn="ctr"/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796 $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a=text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797 $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b=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'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test $TEXT'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798 $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c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="check $0"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799 $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d=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10.7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800 $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echo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$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a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$b, $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c, $d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text test $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TEXT,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check –bash, 10.7</a:t>
            </a:r>
          </a:p>
          <a:p>
            <a:pPr algn="ctr"/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No comma between $a and $b, so no comma in output </a:t>
            </a:r>
            <a:r>
              <a:rPr lang="en-US" dirty="0" smtClean="0">
                <a:latin typeface="Papyrus"/>
                <a:cs typeface="Papyrus"/>
              </a:rPr>
              <a:t>(spaces count and are output as spaces, comma produces comma in output)</a:t>
            </a:r>
            <a:endParaRPr lang="en-US" sz="3200" dirty="0" smtClean="0">
              <a:latin typeface="Papyrus"/>
              <a:cs typeface="Papyrus"/>
            </a:endParaRP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In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we would do the same thing like this </a:t>
            </a:r>
            <a:r>
              <a:rPr lang="en-US" dirty="0" smtClean="0">
                <a:latin typeface="Papyrus"/>
                <a:cs typeface="Papyrus"/>
              </a:rPr>
              <a:t>(spaces don</a:t>
            </a:r>
            <a:r>
              <a:rPr lang="fr-FR" dirty="0" smtClean="0">
                <a:latin typeface="Papyrus"/>
                <a:cs typeface="Papyrus"/>
              </a:rPr>
              <a:t>'</a:t>
            </a:r>
            <a:r>
              <a:rPr lang="en-US" dirty="0" smtClean="0">
                <a:latin typeface="Papyrus"/>
                <a:cs typeface="Papyrus"/>
              </a:rPr>
              <a:t>t count here, comma produces spaces in output)</a:t>
            </a:r>
            <a:endParaRPr lang="en-US" dirty="0">
              <a:latin typeface="Courier"/>
              <a:cs typeface="Courier"/>
            </a:endParaRPr>
          </a:p>
          <a:p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pl-PL" sz="1400" dirty="0">
                <a:solidFill>
                  <a:srgbClr val="FF6600"/>
                </a:solidFill>
                <a:latin typeface="Courier"/>
                <a:cs typeface="Courier"/>
              </a:rPr>
              <a:t>809 $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pl-PL" sz="1400" dirty="0" smtClean="0">
                <a:latin typeface="Courier"/>
                <a:cs typeface="Courier"/>
              </a:rPr>
              <a:t>echo </a:t>
            </a:r>
            <a:r>
              <a:rPr lang="pl-PL" sz="1400" dirty="0" err="1">
                <a:latin typeface="Courier"/>
                <a:cs typeface="Courier"/>
              </a:rPr>
              <a:t>text</a:t>
            </a:r>
            <a:r>
              <a:rPr lang="pl-PL" sz="1400" dirty="0">
                <a:latin typeface="Courier"/>
                <a:cs typeface="Courier"/>
              </a:rPr>
              <a:t> | </a:t>
            </a:r>
            <a:r>
              <a:rPr lang="pl-PL" sz="1400" dirty="0" err="1">
                <a:latin typeface="Courier"/>
                <a:cs typeface="Courier"/>
              </a:rPr>
              <a:t>nawk</a:t>
            </a:r>
            <a:r>
              <a:rPr lang="pl-PL" sz="1400" dirty="0">
                <a:latin typeface="Courier"/>
                <a:cs typeface="Courier"/>
              </a:rPr>
              <a:t> '{b="test $</a:t>
            </a:r>
            <a:r>
              <a:rPr lang="pl-PL" sz="1400" dirty="0" err="1">
                <a:latin typeface="Courier"/>
                <a:cs typeface="Courier"/>
              </a:rPr>
              <a:t>TEXT";a</a:t>
            </a:r>
            <a:r>
              <a:rPr lang="pl-PL" sz="1400" dirty="0">
                <a:latin typeface="Courier"/>
                <a:cs typeface="Courier"/>
              </a:rPr>
              <a:t>=</a:t>
            </a:r>
            <a:r>
              <a:rPr lang="pl-PL" sz="1400" dirty="0" err="1">
                <a:latin typeface="Courier"/>
                <a:cs typeface="Courier"/>
              </a:rPr>
              <a:t>b;c</a:t>
            </a:r>
            <a:r>
              <a:rPr lang="pl-PL" sz="1400" dirty="0">
                <a:latin typeface="Courier"/>
                <a:cs typeface="Courier"/>
              </a:rPr>
              <a:t>="'$0'";d=10.7;print $1, a, b, c, d}'</a:t>
            </a:r>
          </a:p>
          <a:p>
            <a:r>
              <a:rPr lang="pl-PL" sz="1400" dirty="0" err="1">
                <a:solidFill>
                  <a:srgbClr val="0000FF"/>
                </a:solidFill>
                <a:latin typeface="Courier"/>
                <a:cs typeface="Courier"/>
              </a:rPr>
              <a:t>text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test $TEXT test $TEXT -</a:t>
            </a:r>
            <a:r>
              <a:rPr lang="pl-PL" sz="1400" dirty="0" err="1">
                <a:solidFill>
                  <a:srgbClr val="0000FF"/>
                </a:solidFill>
                <a:latin typeface="Courier"/>
                <a:cs typeface="Courier"/>
              </a:rPr>
              <a:t>bash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pl-PL" sz="1400" dirty="0" smtClean="0">
                <a:solidFill>
                  <a:srgbClr val="0000FF"/>
                </a:solidFill>
                <a:latin typeface="Courier"/>
                <a:cs typeface="Courier"/>
              </a:rPr>
              <a:t>10.7</a:t>
            </a:r>
          </a:p>
          <a:p>
            <a:r>
              <a:rPr lang="pl-PL" sz="1400" dirty="0" smtClean="0">
                <a:solidFill>
                  <a:srgbClr val="FF6600"/>
                </a:solidFill>
                <a:latin typeface="Courier"/>
                <a:cs typeface="Courier"/>
              </a:rPr>
              <a:t>810 $</a:t>
            </a:r>
            <a:r>
              <a:rPr lang="pl-PL" sz="1400" dirty="0" smtClean="0">
                <a:latin typeface="Courier"/>
                <a:cs typeface="Courier"/>
              </a:rPr>
              <a:t> </a:t>
            </a:r>
            <a:r>
              <a:rPr lang="pl-PL" sz="1400" dirty="0">
                <a:latin typeface="Courier"/>
                <a:cs typeface="Courier"/>
              </a:rPr>
              <a:t>echo </a:t>
            </a:r>
            <a:r>
              <a:rPr lang="pl-PL" sz="1400" dirty="0" err="1">
                <a:latin typeface="Courier"/>
                <a:cs typeface="Courier"/>
              </a:rPr>
              <a:t>text</a:t>
            </a:r>
            <a:r>
              <a:rPr lang="pl-PL" sz="1400" dirty="0">
                <a:latin typeface="Courier"/>
                <a:cs typeface="Courier"/>
              </a:rPr>
              <a:t> | </a:t>
            </a:r>
            <a:r>
              <a:rPr lang="pl-PL" sz="1400" dirty="0" err="1">
                <a:latin typeface="Courier"/>
                <a:cs typeface="Courier"/>
              </a:rPr>
              <a:t>nawk</a:t>
            </a:r>
            <a:r>
              <a:rPr lang="pl-PL" sz="1400" dirty="0">
                <a:latin typeface="Courier"/>
                <a:cs typeface="Courier"/>
              </a:rPr>
              <a:t> '{b="test $</a:t>
            </a:r>
            <a:r>
              <a:rPr lang="pl-PL" sz="1400" dirty="0" err="1">
                <a:latin typeface="Courier"/>
                <a:cs typeface="Courier"/>
              </a:rPr>
              <a:t>TEXT";a</a:t>
            </a:r>
            <a:r>
              <a:rPr lang="pl-PL" sz="1400" dirty="0">
                <a:latin typeface="Courier"/>
                <a:cs typeface="Courier"/>
              </a:rPr>
              <a:t>=</a:t>
            </a:r>
            <a:r>
              <a:rPr lang="pl-PL" sz="1400" dirty="0" err="1">
                <a:latin typeface="Courier"/>
                <a:cs typeface="Courier"/>
              </a:rPr>
              <a:t>b;c</a:t>
            </a:r>
            <a:r>
              <a:rPr lang="pl-PL" sz="1400" dirty="0">
                <a:latin typeface="Courier"/>
                <a:cs typeface="Courier"/>
              </a:rPr>
              <a:t>="'$0'";d=10.7;print $1, a b, c, d}'</a:t>
            </a:r>
          </a:p>
          <a:p>
            <a:r>
              <a:rPr lang="pl-PL" sz="1400" dirty="0" err="1">
                <a:solidFill>
                  <a:srgbClr val="0000FF"/>
                </a:solidFill>
                <a:latin typeface="Courier"/>
                <a:cs typeface="Courier"/>
              </a:rPr>
              <a:t>text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test $</a:t>
            </a:r>
            <a:r>
              <a:rPr lang="pl-PL" sz="1400" dirty="0" err="1">
                <a:solidFill>
                  <a:srgbClr val="0000FF"/>
                </a:solidFill>
                <a:latin typeface="Courier"/>
                <a:cs typeface="Courier"/>
              </a:rPr>
              <a:t>TEXTtest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$TEXT -</a:t>
            </a:r>
            <a:r>
              <a:rPr lang="pl-PL" sz="1400" dirty="0" err="1">
                <a:solidFill>
                  <a:srgbClr val="0000FF"/>
                </a:solidFill>
                <a:latin typeface="Courier"/>
                <a:cs typeface="Courier"/>
              </a:rPr>
              <a:t>bash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pl-PL" sz="1400" dirty="0" smtClean="0">
                <a:solidFill>
                  <a:srgbClr val="0000FF"/>
                </a:solidFill>
                <a:latin typeface="Courier"/>
                <a:cs typeface="Courier"/>
              </a:rPr>
              <a:t>10.7</a:t>
            </a:r>
            <a:endParaRPr lang="pl-PL" sz="14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934200" y="5715000"/>
            <a:ext cx="4572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609600" y="5715000"/>
            <a:ext cx="2209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563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5909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Aside - Several ways to enter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command(s) (some more readable than others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separate commands on the command line by “</a:t>
            </a:r>
            <a:r>
              <a:rPr lang="en-US" sz="2800" dirty="0" smtClean="0">
                <a:latin typeface="Courier"/>
                <a:cs typeface="Courier"/>
              </a:rPr>
              <a:t>;</a:t>
            </a:r>
            <a:r>
              <a:rPr lang="en-US" sz="3200" dirty="0" smtClean="0">
                <a:latin typeface="Papyrus"/>
                <a:cs typeface="Papyrus"/>
              </a:rPr>
              <a:t>”</a:t>
            </a:r>
          </a:p>
          <a:p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pl-PL" sz="1400" dirty="0">
                <a:solidFill>
                  <a:srgbClr val="FF6600"/>
                </a:solidFill>
                <a:latin typeface="Courier"/>
                <a:cs typeface="Courier"/>
              </a:rPr>
              <a:t>809 </a:t>
            </a:r>
            <a:r>
              <a:rPr lang="pl-PL" sz="14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pl-PL" sz="1400" dirty="0" smtClean="0">
                <a:latin typeface="Courier"/>
                <a:cs typeface="Courier"/>
              </a:rPr>
              <a:t> </a:t>
            </a:r>
            <a:r>
              <a:rPr lang="pl-PL" sz="1400" dirty="0">
                <a:latin typeface="Courier"/>
                <a:cs typeface="Courier"/>
              </a:rPr>
              <a:t>echo </a:t>
            </a:r>
            <a:r>
              <a:rPr lang="pl-PL" sz="1400" dirty="0" err="1">
                <a:latin typeface="Courier"/>
                <a:cs typeface="Courier"/>
              </a:rPr>
              <a:t>text</a:t>
            </a:r>
            <a:r>
              <a:rPr lang="pl-PL" sz="1400" dirty="0">
                <a:latin typeface="Courier"/>
                <a:cs typeface="Courier"/>
              </a:rPr>
              <a:t> | </a:t>
            </a:r>
            <a:r>
              <a:rPr lang="pl-PL" sz="1400" dirty="0" err="1">
                <a:latin typeface="Courier"/>
                <a:cs typeface="Courier"/>
              </a:rPr>
              <a:t>nawk</a:t>
            </a:r>
            <a:r>
              <a:rPr lang="pl-PL" sz="1400" dirty="0">
                <a:latin typeface="Courier"/>
                <a:cs typeface="Courier"/>
              </a:rPr>
              <a:t> '{b="test $</a:t>
            </a:r>
            <a:r>
              <a:rPr lang="pl-PL" sz="1400" dirty="0" err="1">
                <a:latin typeface="Courier"/>
                <a:cs typeface="Courier"/>
              </a:rPr>
              <a:t>TEXT";a</a:t>
            </a:r>
            <a:r>
              <a:rPr lang="pl-PL" sz="1400" dirty="0">
                <a:latin typeface="Courier"/>
                <a:cs typeface="Courier"/>
              </a:rPr>
              <a:t>=</a:t>
            </a:r>
            <a:r>
              <a:rPr lang="pl-PL" sz="1400" dirty="0" err="1">
                <a:latin typeface="Courier"/>
                <a:cs typeface="Courier"/>
              </a:rPr>
              <a:t>b;c</a:t>
            </a:r>
            <a:r>
              <a:rPr lang="pl-PL" sz="1400" dirty="0">
                <a:latin typeface="Courier"/>
                <a:cs typeface="Courier"/>
              </a:rPr>
              <a:t>="'$0'";d=10.7;print $1, a, b, c, d}'</a:t>
            </a:r>
          </a:p>
          <a:p>
            <a:r>
              <a:rPr lang="pl-PL" sz="1400" dirty="0" err="1">
                <a:solidFill>
                  <a:srgbClr val="0000FF"/>
                </a:solidFill>
                <a:latin typeface="Courier"/>
                <a:cs typeface="Courier"/>
              </a:rPr>
              <a:t>text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test $TEXT test $TEXT -</a:t>
            </a:r>
            <a:r>
              <a:rPr lang="pl-PL" sz="1400" dirty="0" err="1">
                <a:solidFill>
                  <a:srgbClr val="0000FF"/>
                </a:solidFill>
                <a:latin typeface="Courier"/>
                <a:cs typeface="Courier"/>
              </a:rPr>
              <a:t>bash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pl-PL" sz="1400" dirty="0" smtClean="0">
                <a:solidFill>
                  <a:srgbClr val="0000FF"/>
                </a:solidFill>
                <a:latin typeface="Courier"/>
                <a:cs typeface="Courier"/>
              </a:rPr>
              <a:t>10.7</a:t>
            </a:r>
          </a:p>
          <a:p>
            <a:endParaRPr lang="pl-PL" sz="1400" dirty="0">
              <a:solidFill>
                <a:srgbClr val="0000FF"/>
              </a:solidFill>
              <a:latin typeface="Courier"/>
              <a:cs typeface="Courier"/>
            </a:endParaRPr>
          </a:p>
          <a:p>
            <a:pPr algn="ctr"/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Or 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you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can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put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each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 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command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on 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its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own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line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(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newlines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replace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 the </a:t>
            </a:r>
            <a:r>
              <a:rPr lang="en-US" sz="3200" dirty="0">
                <a:latin typeface="Papyrus"/>
                <a:cs typeface="Papyrus"/>
              </a:rPr>
              <a:t>“</a:t>
            </a:r>
            <a:r>
              <a:rPr lang="en-US" sz="2800" dirty="0">
                <a:latin typeface="Courier"/>
                <a:cs typeface="Courier"/>
              </a:rPr>
              <a:t>;</a:t>
            </a:r>
            <a:r>
              <a:rPr lang="en-US" sz="3200" dirty="0" smtClean="0">
                <a:latin typeface="Papyrus"/>
                <a:cs typeface="Papyrus"/>
              </a:rPr>
              <a:t>”s</a:t>
            </a:r>
            <a:r>
              <a:rPr lang="pl-PL" sz="3200" dirty="0" smtClean="0">
                <a:solidFill>
                  <a:srgbClr val="000000"/>
                </a:solidFill>
                <a:latin typeface="Papyrus"/>
                <a:cs typeface="Papyrus"/>
              </a:rPr>
              <a:t>)</a:t>
            </a:r>
          </a:p>
          <a:p>
            <a:endParaRPr lang="pl-PL" sz="14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pl-PL" sz="1400" dirty="0">
                <a:solidFill>
                  <a:srgbClr val="FF6600"/>
                </a:solidFill>
                <a:latin typeface="Courier"/>
                <a:cs typeface="Courier"/>
              </a:rPr>
              <a:t>506 $ </a:t>
            </a:r>
            <a:r>
              <a:rPr lang="pl-PL" sz="1400" dirty="0">
                <a:latin typeface="Courier"/>
                <a:cs typeface="Courier"/>
              </a:rPr>
              <a:t>echo </a:t>
            </a:r>
            <a:r>
              <a:rPr lang="pl-PL" sz="1400" dirty="0" err="1">
                <a:latin typeface="Courier"/>
                <a:cs typeface="Courier"/>
              </a:rPr>
              <a:t>text</a:t>
            </a:r>
            <a:r>
              <a:rPr lang="pl-PL" sz="1400" dirty="0">
                <a:latin typeface="Courier"/>
                <a:cs typeface="Courier"/>
              </a:rPr>
              <a:t> | </a:t>
            </a:r>
            <a:r>
              <a:rPr lang="pl-PL" sz="1400" dirty="0" err="1">
                <a:latin typeface="Courier"/>
                <a:cs typeface="Courier"/>
              </a:rPr>
              <a:t>nawk</a:t>
            </a:r>
            <a:r>
              <a:rPr lang="pl-PL" sz="1400" dirty="0">
                <a:latin typeface="Courier"/>
                <a:cs typeface="Courier"/>
              </a:rPr>
              <a:t> '{</a:t>
            </a:r>
          </a:p>
          <a:p>
            <a:r>
              <a:rPr lang="pl-PL" sz="1400" dirty="0">
                <a:latin typeface="Courier"/>
                <a:cs typeface="Courier"/>
              </a:rPr>
              <a:t>b="test $TEXT"</a:t>
            </a:r>
          </a:p>
          <a:p>
            <a:r>
              <a:rPr lang="pl-PL" sz="1400" dirty="0">
                <a:latin typeface="Courier"/>
                <a:cs typeface="Courier"/>
              </a:rPr>
              <a:t>a=b</a:t>
            </a:r>
          </a:p>
          <a:p>
            <a:r>
              <a:rPr lang="pl-PL" sz="1400" dirty="0">
                <a:latin typeface="Courier"/>
                <a:cs typeface="Courier"/>
              </a:rPr>
              <a:t>c="'$0'"</a:t>
            </a:r>
          </a:p>
          <a:p>
            <a:r>
              <a:rPr lang="pl-PL" sz="1400" dirty="0">
                <a:latin typeface="Courier"/>
                <a:cs typeface="Courier"/>
              </a:rPr>
              <a:t>d=10.7</a:t>
            </a:r>
          </a:p>
          <a:p>
            <a:r>
              <a:rPr lang="pl-PL" sz="1400" dirty="0" err="1">
                <a:latin typeface="Courier"/>
                <a:cs typeface="Courier"/>
              </a:rPr>
              <a:t>print</a:t>
            </a:r>
            <a:r>
              <a:rPr lang="pl-PL" sz="1400" dirty="0">
                <a:latin typeface="Courier"/>
                <a:cs typeface="Courier"/>
              </a:rPr>
              <a:t> $1, a, b, c, d</a:t>
            </a:r>
          </a:p>
          <a:p>
            <a:r>
              <a:rPr lang="pl-PL" sz="1400" dirty="0">
                <a:latin typeface="Courier"/>
                <a:cs typeface="Courier"/>
              </a:rPr>
              <a:t>}'</a:t>
            </a:r>
          </a:p>
          <a:p>
            <a:r>
              <a:rPr lang="pl-PL" sz="1400" dirty="0" err="1">
                <a:solidFill>
                  <a:srgbClr val="0000FF"/>
                </a:solidFill>
                <a:latin typeface="Courier"/>
                <a:cs typeface="Courier"/>
              </a:rPr>
              <a:t>text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test $TEXT test $TEXT -</a:t>
            </a:r>
            <a:r>
              <a:rPr lang="pl-PL" sz="1400" dirty="0" err="1">
                <a:solidFill>
                  <a:srgbClr val="0000FF"/>
                </a:solidFill>
                <a:latin typeface="Courier"/>
                <a:cs typeface="Courier"/>
              </a:rPr>
              <a:t>bash</a:t>
            </a:r>
            <a:r>
              <a:rPr lang="pl-PL" sz="1400" dirty="0">
                <a:solidFill>
                  <a:srgbClr val="0000FF"/>
                </a:solidFill>
                <a:latin typeface="Courier"/>
                <a:cs typeface="Courier"/>
              </a:rPr>
              <a:t> 10.7</a:t>
            </a:r>
          </a:p>
          <a:p>
            <a:r>
              <a:rPr lang="pl-PL" sz="1400" dirty="0" smtClean="0">
                <a:solidFill>
                  <a:srgbClr val="FF6600"/>
                </a:solidFill>
                <a:latin typeface="Courier"/>
                <a:cs typeface="Courier"/>
              </a:rPr>
              <a:t>507 </a:t>
            </a:r>
            <a:r>
              <a:rPr lang="pl-PL" sz="14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endParaRPr lang="en-US" sz="1400" dirty="0">
              <a:solidFill>
                <a:srgbClr val="FF66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6214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709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Aside - Several </a:t>
            </a:r>
            <a:r>
              <a:rPr lang="en-US" sz="3200" dirty="0" smtClean="0">
                <a:latin typeface="Papyrus"/>
                <a:cs typeface="Papyrus"/>
              </a:rPr>
              <a:t>ways to enter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command(s) (some more readable than others)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Or you can make an executable shell file – </a:t>
            </a:r>
            <a:r>
              <a:rPr lang="en-US" sz="2800" dirty="0" err="1" smtClean="0">
                <a:latin typeface="Courier"/>
                <a:cs typeface="Courier"/>
              </a:rPr>
              <a:t>tst.awk</a:t>
            </a:r>
            <a:r>
              <a:rPr lang="en-US" sz="3200" dirty="0" smtClean="0">
                <a:latin typeface="Papyrus"/>
                <a:cs typeface="Papyrus"/>
              </a:rPr>
              <a:t> – the file has what you would type on the terminal </a:t>
            </a:r>
            <a:r>
              <a:rPr lang="en-US" dirty="0" smtClean="0">
                <a:latin typeface="Papyrus"/>
                <a:cs typeface="Papyrus"/>
              </a:rPr>
              <a:t>(plus a #!/bin/</a:t>
            </a:r>
            <a:r>
              <a:rPr lang="en-US" dirty="0" err="1" smtClean="0">
                <a:latin typeface="Papyrus"/>
                <a:cs typeface="Papyrus"/>
              </a:rPr>
              <a:t>sh</a:t>
            </a:r>
            <a:r>
              <a:rPr lang="en-US" dirty="0" smtClean="0">
                <a:latin typeface="Papyrus"/>
                <a:cs typeface="Papyrus"/>
              </a:rPr>
              <a:t> at the beginning)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dirty="0" smtClean="0">
              <a:solidFill>
                <a:srgbClr val="FF6600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$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vi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tst.awk</a:t>
            </a:r>
            <a:endParaRPr lang="en-US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pl-PL" dirty="0" smtClean="0">
                <a:solidFill>
                  <a:srgbClr val="FF00FF"/>
                </a:solidFill>
                <a:latin typeface="Courier"/>
                <a:cs typeface="Courier"/>
              </a:rPr>
              <a:t>i</a:t>
            </a:r>
            <a:r>
              <a:rPr lang="pl-PL" dirty="0" smtClean="0">
                <a:solidFill>
                  <a:srgbClr val="000000"/>
                </a:solidFill>
                <a:latin typeface="Courier"/>
                <a:cs typeface="Courier"/>
              </a:rPr>
              <a:t>#</a:t>
            </a:r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!/bin/</a:t>
            </a:r>
            <a:r>
              <a:rPr lang="pl-PL" dirty="0" err="1">
                <a:solidFill>
                  <a:srgbClr val="000000"/>
                </a:solidFill>
                <a:latin typeface="Courier"/>
                <a:cs typeface="Courier"/>
              </a:rPr>
              <a:t>sh</a:t>
            </a:r>
            <a:endParaRPr lang="pl-PL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pl-PL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 '{</a:t>
            </a:r>
          </a:p>
          <a:p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b="test $TEXT"</a:t>
            </a:r>
          </a:p>
          <a:p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a=b</a:t>
            </a:r>
          </a:p>
          <a:p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c="'$0'"</a:t>
            </a:r>
          </a:p>
          <a:p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d=10.7</a:t>
            </a:r>
          </a:p>
          <a:p>
            <a:r>
              <a:rPr lang="pl-PL" dirty="0" err="1">
                <a:solidFill>
                  <a:srgbClr val="000000"/>
                </a:solidFill>
                <a:latin typeface="Courier"/>
                <a:cs typeface="Courier"/>
              </a:rPr>
              <a:t>print</a:t>
            </a:r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 $1, a, b, c, d</a:t>
            </a:r>
          </a:p>
          <a:p>
            <a:r>
              <a:rPr lang="pl-PL" dirty="0" smtClean="0">
                <a:solidFill>
                  <a:srgbClr val="000000"/>
                </a:solidFill>
                <a:latin typeface="Courier"/>
                <a:cs typeface="Courier"/>
              </a:rPr>
              <a:t>}’</a:t>
            </a:r>
            <a:r>
              <a:rPr lang="pl-PL" dirty="0" err="1" smtClean="0">
                <a:solidFill>
                  <a:srgbClr val="FF00FF"/>
                </a:solidFill>
                <a:latin typeface="Courier"/>
                <a:cs typeface="Courier"/>
              </a:rPr>
              <a:t>esc</a:t>
            </a:r>
            <a:endParaRPr lang="pl-PL" dirty="0" smtClean="0">
              <a:solidFill>
                <a:srgbClr val="FF00FF"/>
              </a:solidFill>
              <a:latin typeface="Courier"/>
              <a:cs typeface="Courier"/>
            </a:endParaRPr>
          </a:p>
          <a:p>
            <a:r>
              <a:rPr lang="pl-PL" dirty="0" smtClean="0">
                <a:latin typeface="Courier"/>
                <a:cs typeface="Courier"/>
              </a:rPr>
              <a:t>:</a:t>
            </a:r>
            <a:r>
              <a:rPr lang="pl-PL" dirty="0" err="1" smtClean="0">
                <a:latin typeface="Courier"/>
                <a:cs typeface="Courier"/>
              </a:rPr>
              <a:t>wq</a:t>
            </a:r>
            <a:endParaRPr lang="pl-PL" dirty="0" smtClean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$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x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tst.awk</a:t>
            </a:r>
            <a:endParaRPr lang="en-US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echo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text |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tst.awk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text test $TEXT test $TEXT ./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tst.awk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10.7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6493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35315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Versions/Implementations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: original </a:t>
            </a:r>
            <a:r>
              <a:rPr lang="en-US" sz="3200" dirty="0" err="1" smtClean="0">
                <a:latin typeface="Papyrus"/>
                <a:cs typeface="Papyrus"/>
              </a:rPr>
              <a:t>awk</a:t>
            </a:r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err="1" smtClean="0">
                <a:latin typeface="Courier"/>
                <a:cs typeface="Courier"/>
              </a:rPr>
              <a:t>nawk</a:t>
            </a:r>
            <a:r>
              <a:rPr lang="en-US" sz="3200" dirty="0" smtClean="0">
                <a:latin typeface="Papyrus"/>
                <a:cs typeface="Papyrus"/>
              </a:rPr>
              <a:t>: </a:t>
            </a:r>
            <a:r>
              <a:rPr lang="en-US" sz="3200" u="sng" dirty="0" smtClean="0">
                <a:latin typeface="Papyrus"/>
                <a:cs typeface="Papyrus"/>
              </a:rPr>
              <a:t>n</a:t>
            </a:r>
            <a:r>
              <a:rPr lang="en-US" sz="3200" dirty="0" smtClean="0">
                <a:latin typeface="Papyrus"/>
                <a:cs typeface="Papyrus"/>
              </a:rPr>
              <a:t>ew </a:t>
            </a:r>
            <a:r>
              <a:rPr lang="en-US" sz="3200" u="sng" dirty="0" err="1" smtClean="0">
                <a:latin typeface="Papyrus"/>
                <a:cs typeface="Papyrus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, dates to 1987</a:t>
            </a:r>
          </a:p>
          <a:p>
            <a:pPr algn="ctr"/>
            <a:r>
              <a:rPr lang="en-US" sz="3200" dirty="0" smtClean="0">
                <a:latin typeface="Courier"/>
                <a:cs typeface="Courier"/>
              </a:rPr>
              <a:t>gawk</a:t>
            </a:r>
            <a:r>
              <a:rPr lang="en-US" sz="3200" dirty="0" smtClean="0">
                <a:latin typeface="Papyrus"/>
                <a:cs typeface="Papyrus"/>
              </a:rPr>
              <a:t>: </a:t>
            </a:r>
            <a:r>
              <a:rPr lang="en-US" sz="3200" u="sng" dirty="0" smtClean="0">
                <a:latin typeface="Papyrus"/>
                <a:cs typeface="Papyrus"/>
              </a:rPr>
              <a:t>G</a:t>
            </a:r>
            <a:r>
              <a:rPr lang="en-US" sz="3200" dirty="0" smtClean="0">
                <a:latin typeface="Papyrus"/>
                <a:cs typeface="Papyrus"/>
              </a:rPr>
              <a:t>NU </a:t>
            </a:r>
            <a:r>
              <a:rPr lang="en-US" sz="3200" u="sng" dirty="0" err="1" smtClean="0">
                <a:latin typeface="Papyrus"/>
                <a:cs typeface="Papyrus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has more powerful string functionality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- NOTE –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We are going to use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as the generic program name (like Kleenex for facial tissue)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Wherever </a:t>
            </a:r>
            <a:r>
              <a:rPr lang="en-US" sz="3200" dirty="0">
                <a:latin typeface="Papyrus"/>
                <a:cs typeface="Papyrus"/>
              </a:rPr>
              <a:t>you see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, you can use </a:t>
            </a:r>
            <a:r>
              <a:rPr lang="en-US" sz="3200" dirty="0" err="1">
                <a:latin typeface="Courier"/>
                <a:cs typeface="Courier"/>
              </a:rPr>
              <a:t>nawk</a:t>
            </a:r>
            <a:r>
              <a:rPr lang="en-US" sz="3200" dirty="0">
                <a:latin typeface="Papyrus"/>
                <a:cs typeface="Papyrus"/>
              </a:rPr>
              <a:t> (or </a:t>
            </a:r>
            <a:r>
              <a:rPr lang="en-US" sz="3200" dirty="0">
                <a:latin typeface="Courier"/>
                <a:cs typeface="Courier"/>
              </a:rPr>
              <a:t>gawk</a:t>
            </a:r>
            <a:r>
              <a:rPr lang="en-US" sz="3200" dirty="0">
                <a:latin typeface="Papyrus"/>
                <a:cs typeface="Papyrus"/>
              </a:rPr>
              <a:t> if you are using </a:t>
            </a:r>
            <a:r>
              <a:rPr lang="en-US" sz="3200" dirty="0" smtClean="0">
                <a:latin typeface="Papyrus"/>
                <a:cs typeface="Papyrus"/>
              </a:rPr>
              <a:t>a </a:t>
            </a:r>
            <a:r>
              <a:rPr lang="en-US" sz="3200" dirty="0">
                <a:latin typeface="Papyrus"/>
                <a:cs typeface="Papyrus"/>
              </a:rPr>
              <a:t>LINUX box)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670238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27"/>
            <a:ext cx="9144000" cy="686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Aside - Several </a:t>
            </a:r>
            <a:r>
              <a:rPr lang="en-US" sz="3200" dirty="0" smtClean="0">
                <a:latin typeface="Papyrus"/>
                <a:cs typeface="Papyrus"/>
              </a:rPr>
              <a:t>ways to enter </a:t>
            </a:r>
            <a:r>
              <a:rPr lang="en-US" sz="28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command(s)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M</a:t>
            </a:r>
            <a:r>
              <a:rPr lang="en-US" sz="3200" dirty="0" smtClean="0">
                <a:latin typeface="Papyrus"/>
                <a:cs typeface="Papyrus"/>
              </a:rPr>
              <a:t>ake a file, </a:t>
            </a:r>
            <a:r>
              <a:rPr lang="en-US" sz="2800" dirty="0" err="1" smtClean="0">
                <a:latin typeface="Courier"/>
                <a:cs typeface="Courier"/>
              </a:rPr>
              <a:t>tst.awk.in</a:t>
            </a:r>
            <a:r>
              <a:rPr lang="en-US" sz="3200" dirty="0" smtClean="0">
                <a:latin typeface="Papyrus"/>
                <a:cs typeface="Papyrus"/>
              </a:rPr>
              <a:t>, containing an </a:t>
            </a:r>
            <a:r>
              <a:rPr lang="en-US" sz="28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“program” (the commands you would type in).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Notice that here we do not need the single quotes </a:t>
            </a:r>
            <a:r>
              <a:rPr lang="en-US" dirty="0" smtClean="0">
                <a:latin typeface="Papyrus"/>
                <a:cs typeface="Papyrus"/>
              </a:rPr>
              <a:t>(stuff not going through shell) </a:t>
            </a:r>
            <a:r>
              <a:rPr lang="en-US" sz="3200" dirty="0" smtClean="0">
                <a:latin typeface="Papyrus"/>
                <a:cs typeface="Papyrus"/>
              </a:rPr>
              <a:t>or the </a:t>
            </a:r>
            <a:r>
              <a:rPr lang="en-US" sz="3200" dirty="0">
                <a:latin typeface="Courier"/>
                <a:cs typeface="Courier"/>
              </a:rPr>
              <a:t>{</a:t>
            </a:r>
            <a:r>
              <a:rPr lang="en-US" sz="3200" dirty="0" smtClean="0">
                <a:latin typeface="Courier"/>
                <a:cs typeface="Courier"/>
              </a:rPr>
              <a:t>}</a:t>
            </a:r>
            <a:r>
              <a:rPr lang="en-US" sz="3200" dirty="0" smtClean="0">
                <a:latin typeface="Papyrus"/>
                <a:cs typeface="Papyrus"/>
              </a:rPr>
              <a:t> around the block of commands </a:t>
            </a:r>
            <a:r>
              <a:rPr lang="en-US" dirty="0" smtClean="0">
                <a:latin typeface="Papyrus"/>
                <a:cs typeface="Papyrus"/>
              </a:rPr>
              <a:t>(outside most set of braces optional as file is used to define the block)</a:t>
            </a:r>
            <a:r>
              <a:rPr lang="en-US" sz="3200" dirty="0" smtClean="0">
                <a:latin typeface="Papyrus"/>
                <a:cs typeface="Papyrus"/>
              </a:rPr>
              <a:t>. Use </a:t>
            </a:r>
            <a:r>
              <a:rPr lang="en-US" sz="3200" dirty="0" smtClean="0">
                <a:latin typeface="Courier"/>
                <a:cs typeface="Courier"/>
              </a:rPr>
              <a:t>–f</a:t>
            </a:r>
            <a:r>
              <a:rPr lang="en-US" sz="3200" dirty="0" smtClean="0">
                <a:latin typeface="Papyrus"/>
                <a:cs typeface="Papyrus"/>
              </a:rPr>
              <a:t> to id file with commands.</a:t>
            </a:r>
            <a:endParaRPr lang="en-US" dirty="0" smtClean="0">
              <a:solidFill>
                <a:srgbClr val="FF6600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$ 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vi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tst.awk.in</a:t>
            </a:r>
            <a:endParaRPr lang="en-US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pl-PL" dirty="0" smtClean="0">
                <a:solidFill>
                  <a:srgbClr val="FF00FF"/>
                </a:solidFill>
                <a:latin typeface="Courier"/>
                <a:cs typeface="Courier"/>
              </a:rPr>
              <a:t>i</a:t>
            </a:r>
            <a:r>
              <a:rPr lang="pl-PL" dirty="0" smtClean="0">
                <a:solidFill>
                  <a:srgbClr val="000000"/>
                </a:solidFill>
                <a:latin typeface="Courier"/>
                <a:cs typeface="Courier"/>
              </a:rPr>
              <a:t>#</a:t>
            </a:r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!/bin/</a:t>
            </a:r>
            <a:r>
              <a:rPr lang="pl-PL" dirty="0" err="1" smtClean="0">
                <a:solidFill>
                  <a:srgbClr val="000000"/>
                </a:solidFill>
                <a:latin typeface="Courier"/>
                <a:cs typeface="Courier"/>
              </a:rPr>
              <a:t>sh</a:t>
            </a:r>
            <a:endParaRPr lang="pl-PL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b="test $TEXT"</a:t>
            </a:r>
          </a:p>
          <a:p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a=b</a:t>
            </a:r>
          </a:p>
          <a:p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c="'$0'"</a:t>
            </a:r>
          </a:p>
          <a:p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d=10.7</a:t>
            </a:r>
          </a:p>
          <a:p>
            <a:r>
              <a:rPr lang="pl-PL" dirty="0" err="1">
                <a:solidFill>
                  <a:srgbClr val="000000"/>
                </a:solidFill>
                <a:latin typeface="Courier"/>
                <a:cs typeface="Courier"/>
              </a:rPr>
              <a:t>print</a:t>
            </a:r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 $1, a, b, c, d</a:t>
            </a:r>
          </a:p>
          <a:p>
            <a:r>
              <a:rPr lang="pl-PL" dirty="0" err="1" smtClean="0">
                <a:solidFill>
                  <a:srgbClr val="FF00FF"/>
                </a:solidFill>
                <a:latin typeface="Courier"/>
                <a:cs typeface="Courier"/>
              </a:rPr>
              <a:t>esc</a:t>
            </a:r>
            <a:endParaRPr lang="pl-PL" dirty="0" smtClean="0">
              <a:solidFill>
                <a:srgbClr val="FF00FF"/>
              </a:solidFill>
              <a:latin typeface="Courier"/>
              <a:cs typeface="Courier"/>
            </a:endParaRPr>
          </a:p>
          <a:p>
            <a:r>
              <a:rPr lang="pl-PL" dirty="0" smtClean="0">
                <a:solidFill>
                  <a:srgbClr val="000000"/>
                </a:solidFill>
                <a:latin typeface="Courier"/>
                <a:cs typeface="Courier"/>
              </a:rPr>
              <a:t>:</a:t>
            </a:r>
            <a:r>
              <a:rPr lang="pl-PL" dirty="0" err="1" smtClean="0">
                <a:solidFill>
                  <a:srgbClr val="000000"/>
                </a:solidFill>
                <a:latin typeface="Courier"/>
                <a:cs typeface="Courier"/>
              </a:rPr>
              <a:t>wq</a:t>
            </a:r>
            <a:endParaRPr lang="pl-PL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echo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text |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tst.awk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–f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tst.awk.in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text test $TEXT test $TEXT ./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tst.awk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10.7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1600" y="4113073"/>
            <a:ext cx="350520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>
                <a:latin typeface="Courier"/>
                <a:cs typeface="Courier"/>
              </a:rPr>
              <a:t>cat</a:t>
            </a:r>
            <a:r>
              <a:rPr lang="pl-PL" dirty="0">
                <a:latin typeface="Courier"/>
                <a:cs typeface="Courier"/>
              </a:rPr>
              <a:t> </a:t>
            </a:r>
            <a:r>
              <a:rPr lang="pl-PL" dirty="0" err="1" smtClean="0">
                <a:latin typeface="Courier"/>
                <a:cs typeface="Courier"/>
              </a:rPr>
              <a:t>tst.awk.in</a:t>
            </a:r>
            <a:endParaRPr lang="pl-PL" dirty="0">
              <a:latin typeface="Courier"/>
              <a:cs typeface="Courier"/>
            </a:endParaRPr>
          </a:p>
          <a:p>
            <a:r>
              <a:rPr lang="pl-PL" dirty="0">
                <a:solidFill>
                  <a:srgbClr val="0000FF"/>
                </a:solidFill>
                <a:latin typeface="Courier"/>
                <a:cs typeface="Courier"/>
              </a:rPr>
              <a:t>b="test $TEXT"</a:t>
            </a:r>
          </a:p>
          <a:p>
            <a:r>
              <a:rPr lang="pl-PL" dirty="0">
                <a:solidFill>
                  <a:srgbClr val="0000FF"/>
                </a:solidFill>
                <a:latin typeface="Courier"/>
                <a:cs typeface="Courier"/>
              </a:rPr>
              <a:t>a=b</a:t>
            </a:r>
          </a:p>
          <a:p>
            <a:r>
              <a:rPr lang="pl-PL" dirty="0">
                <a:solidFill>
                  <a:srgbClr val="0000FF"/>
                </a:solidFill>
                <a:latin typeface="Courier"/>
                <a:cs typeface="Courier"/>
              </a:rPr>
              <a:t>c="'$0'"</a:t>
            </a:r>
          </a:p>
          <a:p>
            <a:r>
              <a:rPr lang="pl-PL" dirty="0">
                <a:solidFill>
                  <a:srgbClr val="0000FF"/>
                </a:solidFill>
                <a:latin typeface="Courier"/>
                <a:cs typeface="Courier"/>
              </a:rPr>
              <a:t>d=10.7</a:t>
            </a:r>
          </a:p>
          <a:p>
            <a:r>
              <a:rPr lang="pl-PL" dirty="0" err="1">
                <a:solidFill>
                  <a:srgbClr val="0000FF"/>
                </a:solidFill>
                <a:latin typeface="Courier"/>
                <a:cs typeface="Courier"/>
              </a:rPr>
              <a:t>print</a:t>
            </a:r>
            <a:r>
              <a:rPr lang="pl-PL" dirty="0">
                <a:solidFill>
                  <a:srgbClr val="0000FF"/>
                </a:solidFill>
                <a:latin typeface="Courier"/>
                <a:cs typeface="Courier"/>
              </a:rPr>
              <a:t> $1, a, b, c, d</a:t>
            </a:r>
          </a:p>
        </p:txBody>
      </p:sp>
    </p:spTree>
    <p:extLst>
      <p:ext uri="{BB962C8B-B14F-4D97-AF65-F5344CB8AC3E}">
        <p14:creationId xmlns:p14="http://schemas.microsoft.com/office/powerpoint/2010/main" val="420271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Back to </a:t>
            </a:r>
            <a:r>
              <a:rPr lang="en-US" sz="28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variables</a:t>
            </a:r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#!/bin/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sh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column=$1</a:t>
            </a:r>
          </a:p>
          <a:p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'{print $'$column'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}'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822 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ls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-l 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tst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rwx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------@ 1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robertsmalley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staff  2250 Aug 16  2004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az_map_tst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-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rwx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------@ 1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robertsmalley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 staff   348 Aug 16  2004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tst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823 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ls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-l *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tst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| Column2.sh 9</a:t>
            </a:r>
          </a:p>
          <a:p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az_map_tst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t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st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824 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endParaRPr lang="en-US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Here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column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is a shell variable that is set to the first command line argument,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$1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.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'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$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column'</a:t>
            </a:r>
            <a:r>
              <a:rPr lang="en-US" sz="28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is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then expanded  to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9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, the value of the first command line argument above, creating the </a:t>
            </a:r>
            <a:r>
              <a:rPr lang="en-US" sz="3200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variable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$9</a:t>
            </a:r>
          </a:p>
          <a:p>
            <a:pPr algn="ctr"/>
            <a:endParaRPr lang="en-US" sz="16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400" dirty="0" err="1" smtClean="0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sz="24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Courier"/>
                <a:cs typeface="Courier"/>
              </a:rPr>
              <a:t>'{print </a:t>
            </a:r>
            <a:r>
              <a:rPr lang="en-US" sz="2400" dirty="0" smtClean="0">
                <a:solidFill>
                  <a:srgbClr val="000000"/>
                </a:solidFill>
                <a:latin typeface="Courier"/>
                <a:cs typeface="Courier"/>
              </a:rPr>
              <a:t>$9}'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38600" y="2438400"/>
            <a:ext cx="5334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653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3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And another tangent - this example also demonstrates a very powerful (</a:t>
            </a:r>
            <a:r>
              <a:rPr lang="en-US" sz="3200" b="1" i="1" u="sng" dirty="0" smtClean="0">
                <a:solidFill>
                  <a:srgbClr val="000000"/>
                </a:solidFill>
                <a:latin typeface="Papyrus"/>
                <a:cs typeface="Papyrus"/>
              </a:rPr>
              <a:t>and very dangerous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) idea and capability.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T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he field to be printed is determined in </a:t>
            </a:r>
            <a:r>
              <a:rPr lang="en-US" sz="3200" u="sng" dirty="0" smtClean="0">
                <a:solidFill>
                  <a:srgbClr val="000000"/>
                </a:solidFill>
                <a:latin typeface="Papyrus"/>
                <a:cs typeface="Papyrus"/>
              </a:rPr>
              <a:t>real-time while the program is being executed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.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It is not “hard coded”.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So the program is effectively writing itself.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This is a very, very simple form of self-modifying-code.</a:t>
            </a: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(self-modifying-code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is very hard to debug because you don’t know what is actually being executed!)</a:t>
            </a: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920002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60487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You will find that it is very convenient to write scripts to write scripts!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You can write shell scripts (or C or Fortran for that matter) to write new shell 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scripts (or C or Fortran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code for 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that matter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).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You can write shell scripts (or C or Fortran for that matter) to write SAC macros, etc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.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(Vocabulary/jargon - SAC macros are like shell scripts, but are in the SAC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command “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language”.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)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997862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1711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Papyrus"/>
                <a:cs typeface="Papyrus"/>
              </a:rPr>
              <a:t>Built-In </a:t>
            </a:r>
            <a:r>
              <a:rPr lang="en-US" sz="3200" dirty="0" smtClean="0">
                <a:latin typeface="Papyrus"/>
                <a:cs typeface="Papyrus"/>
              </a:rPr>
              <a:t>Variables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apyrus"/>
              <a:cs typeface="Papyrus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"/>
                <a:cs typeface="Courier"/>
              </a:rPr>
              <a:t>FS</a:t>
            </a:r>
            <a:r>
              <a:rPr lang="en-US" sz="3200" dirty="0">
                <a:latin typeface="Papyrus"/>
                <a:cs typeface="Papyrus"/>
              </a:rPr>
              <a:t>: Field Separator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apyrus"/>
              <a:cs typeface="Papyrus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Papyrus"/>
                <a:cs typeface="Papyrus"/>
              </a:rPr>
              <a:t>The default field separator is the space, what if we want to use some other character.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apyrus"/>
              <a:cs typeface="Papyrus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Papyrus"/>
                <a:cs typeface="Papyrus"/>
              </a:rPr>
              <a:t>The </a:t>
            </a:r>
            <a:r>
              <a:rPr lang="en-US" sz="3200" dirty="0">
                <a:latin typeface="Papyrus"/>
                <a:cs typeface="Papyrus"/>
              </a:rPr>
              <a:t>password </a:t>
            </a:r>
            <a:r>
              <a:rPr lang="en-US" sz="3200" dirty="0" smtClean="0">
                <a:latin typeface="Papyrus"/>
                <a:cs typeface="Papyrus"/>
              </a:rPr>
              <a:t>file looks like this</a:t>
            </a:r>
            <a:endParaRPr lang="en-US" sz="3200" dirty="0">
              <a:latin typeface="Papyrus"/>
              <a:cs typeface="Papyru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root:x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:0:1:Super-User:/:/</a:t>
            </a:r>
            <a:r>
              <a:rPr lang="en-US" sz="2000" dirty="0" err="1">
                <a:solidFill>
                  <a:srgbClr val="000000"/>
                </a:solidFill>
                <a:latin typeface="Courier"/>
                <a:cs typeface="Courier"/>
              </a:rPr>
              <a:t>sbin</a:t>
            </a:r>
            <a:r>
              <a:rPr lang="en-US" sz="2000" dirty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sh</a:t>
            </a:r>
            <a:endParaRPr lang="en-US" sz="20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Papyrus"/>
                <a:cs typeface="Papyrus"/>
              </a:rPr>
              <a:t>The field separator seems to be (is) “</a:t>
            </a:r>
            <a:r>
              <a:rPr lang="en-US" sz="3200" dirty="0" smtClean="0">
                <a:latin typeface="Courier"/>
                <a:cs typeface="Courier"/>
              </a:rPr>
              <a:t>:</a:t>
            </a:r>
            <a:r>
              <a:rPr lang="en-US" sz="3200" dirty="0" smtClean="0">
                <a:latin typeface="Papyrus"/>
                <a:cs typeface="Papyrus"/>
              </a:rPr>
              <a:t>”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latin typeface="Papyrus"/>
                <a:cs typeface="Papyrus"/>
              </a:rPr>
              <a:t>We can reset the field separator using the –F command line switch </a:t>
            </a:r>
            <a:r>
              <a:rPr lang="en-US" dirty="0" smtClean="0">
                <a:latin typeface="Papyrus"/>
                <a:cs typeface="Papyrus"/>
              </a:rPr>
              <a:t>(the lower case switch, -f, is for specifying </a:t>
            </a:r>
            <a:r>
              <a:rPr lang="en-US" dirty="0" err="1" smtClean="0">
                <a:latin typeface="Papyrus"/>
                <a:cs typeface="Papyrus"/>
              </a:rPr>
              <a:t>scriptfiles</a:t>
            </a:r>
            <a:r>
              <a:rPr lang="en-US" dirty="0" smtClean="0">
                <a:latin typeface="Papyrus"/>
                <a:cs typeface="Papyrus"/>
              </a:rPr>
              <a:t> as we saw before).</a:t>
            </a:r>
            <a:endParaRPr lang="en-US" sz="3200" dirty="0" smtClean="0">
              <a:latin typeface="Papyrus"/>
              <a:cs typeface="Papyrus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apyrus"/>
              <a:cs typeface="Papyrus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awk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–</a:t>
            </a:r>
            <a:r>
              <a:rPr lang="en-US" sz="2000" dirty="0" smtClean="0">
                <a:latin typeface="Courier"/>
                <a:cs typeface="Courier"/>
              </a:rPr>
              <a:t>F</a:t>
            </a:r>
            <a:r>
              <a:rPr lang="en-US" sz="2000" dirty="0">
                <a:latin typeface="Courier"/>
                <a:cs typeface="Courier"/>
              </a:rPr>
              <a:t>"</a:t>
            </a:r>
            <a:r>
              <a:rPr lang="en-US" sz="2000" dirty="0" smtClean="0">
                <a:latin typeface="Courier"/>
                <a:cs typeface="Courier"/>
              </a:rPr>
              <a:t>:</a:t>
            </a:r>
            <a:r>
              <a:rPr lang="en-US" sz="2000" dirty="0">
                <a:latin typeface="Courier"/>
                <a:cs typeface="Courier"/>
              </a:rPr>
              <a:t>"</a:t>
            </a:r>
            <a:r>
              <a:rPr lang="en-US" sz="2000" dirty="0" smtClean="0">
                <a:latin typeface="Courier"/>
                <a:cs typeface="Courier"/>
              </a:rPr>
              <a:t>  </a:t>
            </a:r>
            <a:r>
              <a:rPr lang="en-US" sz="2000" dirty="0">
                <a:latin typeface="Courier"/>
                <a:cs typeface="Courier"/>
              </a:rPr>
              <a:t>'</a:t>
            </a:r>
            <a:r>
              <a:rPr lang="en-US" sz="2000" dirty="0" smtClean="0">
                <a:latin typeface="Courier"/>
                <a:cs typeface="Courier"/>
              </a:rPr>
              <a:t>{print </a:t>
            </a:r>
            <a:r>
              <a:rPr lang="en-US" sz="2000" dirty="0">
                <a:latin typeface="Courier"/>
                <a:cs typeface="Courier"/>
              </a:rPr>
              <a:t>$1, $3</a:t>
            </a:r>
            <a:r>
              <a:rPr lang="en-US" sz="2000" dirty="0" smtClean="0">
                <a:latin typeface="Courier"/>
                <a:cs typeface="Courier"/>
              </a:rPr>
              <a:t>}'  </a:t>
            </a:r>
            <a:r>
              <a:rPr lang="en-US" sz="2000" dirty="0">
                <a:latin typeface="Courier"/>
                <a:cs typeface="Courier"/>
              </a:rPr>
              <a:t>/</a:t>
            </a:r>
            <a:r>
              <a:rPr lang="en-US" sz="2000" dirty="0" err="1">
                <a:latin typeface="Courier"/>
                <a:cs typeface="Courier"/>
              </a:rPr>
              <a:t>etc</a:t>
            </a:r>
            <a:r>
              <a:rPr lang="en-US" sz="2000" dirty="0">
                <a:latin typeface="Courier"/>
                <a:cs typeface="Courier"/>
              </a:rPr>
              <a:t>/</a:t>
            </a:r>
            <a:r>
              <a:rPr lang="en-US" sz="2000" dirty="0" err="1">
                <a:latin typeface="Courier"/>
                <a:cs typeface="Courier"/>
              </a:rPr>
              <a:t>passwd</a:t>
            </a:r>
            <a:r>
              <a:rPr lang="en-US" sz="2000" dirty="0">
                <a:latin typeface="Courier"/>
                <a:cs typeface="Courier"/>
              </a:rPr>
              <a:t> </a:t>
            </a:r>
          </a:p>
          <a:p>
            <a:pPr marL="0" lvl="8" indent="-342900">
              <a:buClr>
                <a:schemeClr val="tx2"/>
              </a:buClr>
              <a:buSzPct val="95000"/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root 0</a:t>
            </a:r>
            <a:endParaRPr lang="en-US" sz="20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4881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15064"/>
            <a:ext cx="914400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Papyrus"/>
                <a:cs typeface="Papyrus"/>
              </a:rPr>
              <a:t>Built-In </a:t>
            </a:r>
            <a:r>
              <a:rPr lang="en-US" sz="3200" dirty="0" smtClean="0">
                <a:latin typeface="Papyrus"/>
                <a:cs typeface="Papyrus"/>
              </a:rPr>
              <a:t>Variables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apyrus"/>
              <a:cs typeface="Papyrus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"/>
                <a:cs typeface="Courier"/>
              </a:rPr>
              <a:t>FS</a:t>
            </a:r>
            <a:r>
              <a:rPr lang="en-US" sz="3200" dirty="0">
                <a:latin typeface="Papyrus"/>
                <a:cs typeface="Papyrus"/>
              </a:rPr>
              <a:t>: Field Separator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apyrus"/>
              <a:cs typeface="Papyrus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Papyrus"/>
                <a:cs typeface="Papyrus"/>
              </a:rPr>
              <a:t>There is another way to reset the FS variable that is more general (in that it does not depend on having a command line switch to do it – so it works with other built-in variables).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Papyrus"/>
              <a:cs typeface="Papyru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root:x:0:1:Super-User:/:/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sbin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sh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urier"/>
              <a:cs typeface="Courier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chemeClr val="bg1">
                  <a:lumMod val="50000"/>
                </a:schemeClr>
              </a:solidFill>
              <a:latin typeface="Papyrus"/>
              <a:cs typeface="Papyrus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awk</a:t>
            </a:r>
            <a:r>
              <a:rPr lang="en-US" sz="2000" dirty="0">
                <a:latin typeface="Courier"/>
                <a:cs typeface="Courier"/>
              </a:rPr>
              <a:t> </a:t>
            </a:r>
            <a:r>
              <a:rPr lang="en-US" sz="2000" dirty="0" smtClean="0">
                <a:latin typeface="Courier"/>
                <a:cs typeface="Courier"/>
              </a:rPr>
              <a:t>'BEGIN </a:t>
            </a:r>
            <a:r>
              <a:rPr lang="en-US" sz="2000" dirty="0">
                <a:latin typeface="Courier"/>
                <a:cs typeface="Courier"/>
              </a:rPr>
              <a:t>{FS</a:t>
            </a:r>
            <a:r>
              <a:rPr lang="en-US" sz="2000" dirty="0" smtClean="0">
                <a:latin typeface="Courier"/>
                <a:cs typeface="Courier"/>
              </a:rPr>
              <a:t>=":"} </a:t>
            </a:r>
            <a:r>
              <a:rPr lang="en-US" sz="2000" dirty="0">
                <a:latin typeface="Courier"/>
                <a:cs typeface="Courier"/>
              </a:rPr>
              <a:t>{</a:t>
            </a:r>
            <a:r>
              <a:rPr lang="en-US" sz="2000" dirty="0" smtClean="0">
                <a:latin typeface="Courier"/>
                <a:cs typeface="Courier"/>
              </a:rPr>
              <a:t>print </a:t>
            </a:r>
            <a:r>
              <a:rPr lang="en-US" sz="2000" dirty="0">
                <a:latin typeface="Courier"/>
                <a:cs typeface="Courier"/>
              </a:rPr>
              <a:t>$1, $3</a:t>
            </a:r>
            <a:r>
              <a:rPr lang="en-US" sz="2000" dirty="0" smtClean="0">
                <a:latin typeface="Courier"/>
                <a:cs typeface="Courier"/>
              </a:rPr>
              <a:t>}'  </a:t>
            </a:r>
            <a:r>
              <a:rPr lang="en-US" sz="2000" dirty="0">
                <a:latin typeface="Courier"/>
                <a:cs typeface="Courier"/>
              </a:rPr>
              <a:t>/</a:t>
            </a:r>
            <a:r>
              <a:rPr lang="en-US" sz="2000" dirty="0" err="1">
                <a:latin typeface="Courier"/>
                <a:cs typeface="Courier"/>
              </a:rPr>
              <a:t>etc</a:t>
            </a:r>
            <a:r>
              <a:rPr lang="en-US" sz="2000" dirty="0">
                <a:latin typeface="Courier"/>
                <a:cs typeface="Courier"/>
              </a:rPr>
              <a:t>/</a:t>
            </a:r>
            <a:r>
              <a:rPr lang="en-US" sz="2000" dirty="0" err="1">
                <a:latin typeface="Courier"/>
                <a:cs typeface="Courier"/>
              </a:rPr>
              <a:t>passwd</a:t>
            </a:r>
            <a:r>
              <a:rPr lang="en-US" sz="2000" dirty="0">
                <a:latin typeface="Courier"/>
                <a:cs typeface="Courier"/>
              </a:rPr>
              <a:t> </a:t>
            </a:r>
          </a:p>
          <a:p>
            <a:pPr marL="0" lvl="8" indent="-342900">
              <a:buClr>
                <a:schemeClr val="tx2"/>
              </a:buClr>
              <a:buSzPct val="95000"/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root 0</a:t>
            </a:r>
            <a:endParaRPr lang="en-US" sz="20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26186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07622"/>
            <a:ext cx="9144000" cy="3108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Field Separator</a:t>
            </a:r>
          </a:p>
          <a:p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Can use multiple characters for Field Separators simultaneously</a:t>
            </a:r>
          </a:p>
          <a:p>
            <a:pPr algn="ctr"/>
            <a:endParaRPr lang="en-US" sz="3200" dirty="0" smtClean="0">
              <a:solidFill>
                <a:srgbClr val="0000FF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Courier"/>
                <a:cs typeface="Courier"/>
              </a:rPr>
              <a:t>FS = "[:, -]+"</a:t>
            </a:r>
            <a:endParaRPr lang="en-US" sz="3200" dirty="0">
              <a:solidFill>
                <a:srgbClr val="0000FF"/>
              </a:solidFill>
              <a:latin typeface="Courier"/>
              <a:cs typeface="Courier"/>
            </a:endParaRPr>
          </a:p>
          <a:p>
            <a:pPr algn="ctr"/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4106536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862548"/>
            <a:ext cx="9144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Papyrus"/>
                <a:cs typeface="Papyrus"/>
              </a:rPr>
              <a:t>Built-In </a:t>
            </a:r>
            <a:r>
              <a:rPr lang="en-US" sz="3200" dirty="0" smtClean="0">
                <a:latin typeface="Papyrus"/>
                <a:cs typeface="Papyrus"/>
              </a:rPr>
              <a:t>Variables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Papyrus"/>
              <a:cs typeface="Papyrus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latin typeface="Courier"/>
                <a:cs typeface="Courier"/>
              </a:rPr>
              <a:t>NR</a:t>
            </a:r>
            <a:r>
              <a:rPr lang="en-US" sz="3200" dirty="0">
                <a:latin typeface="Papyrus"/>
                <a:cs typeface="Papyrus"/>
              </a:rPr>
              <a:t>:  record number is another useful built-in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variable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latin typeface="Papyrus"/>
                <a:cs typeface="Papyrus"/>
              </a:rPr>
              <a:t>it </a:t>
            </a:r>
            <a:r>
              <a:rPr lang="en-US" sz="3200" dirty="0">
                <a:latin typeface="Papyrus"/>
                <a:cs typeface="Papyrus"/>
              </a:rPr>
              <a:t>takes on the current line number, starting from </a:t>
            </a:r>
            <a:r>
              <a:rPr lang="en-US" sz="3200" dirty="0" smtClean="0">
                <a:latin typeface="Papyrus"/>
                <a:cs typeface="Papyrus"/>
              </a:rPr>
              <a:t>1</a:t>
            </a: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>
              <a:latin typeface="Papyrus"/>
              <a:cs typeface="Papyrus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root:x:0:1:Super-User:/:/</a:t>
            </a:r>
            <a:r>
              <a:rPr lang="en-US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sbin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sh</a:t>
            </a:r>
            <a:endParaRPr lang="en-US" dirty="0" smtClean="0">
              <a:latin typeface="Papyrus"/>
              <a:cs typeface="Papyrus"/>
            </a:endParaRPr>
          </a:p>
          <a:p>
            <a:pPr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Papyrus"/>
              <a:cs typeface="Papyrus"/>
            </a:endParaRPr>
          </a:p>
          <a:p>
            <a:pPr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 err="1" smtClean="0">
                <a:latin typeface="Courier"/>
                <a:cs typeface="Courier"/>
              </a:rPr>
              <a:t>awk</a:t>
            </a:r>
            <a:r>
              <a:rPr lang="en-US" sz="2000" dirty="0" smtClean="0">
                <a:latin typeface="Courier"/>
                <a:cs typeface="Courier"/>
              </a:rPr>
              <a:t> </a:t>
            </a:r>
            <a:r>
              <a:rPr lang="en-US" sz="2000" dirty="0">
                <a:latin typeface="Courier"/>
                <a:cs typeface="Courier"/>
              </a:rPr>
              <a:t>–</a:t>
            </a:r>
            <a:r>
              <a:rPr lang="en-US" sz="2000" dirty="0" smtClean="0">
                <a:latin typeface="Courier"/>
                <a:cs typeface="Courier"/>
              </a:rPr>
              <a:t>F":"  '{print NR, $</a:t>
            </a:r>
            <a:r>
              <a:rPr lang="en-US" sz="2000" dirty="0">
                <a:latin typeface="Courier"/>
                <a:cs typeface="Courier"/>
              </a:rPr>
              <a:t>1, $3</a:t>
            </a:r>
            <a:r>
              <a:rPr lang="en-US" sz="2000" dirty="0" smtClean="0">
                <a:latin typeface="Courier"/>
                <a:cs typeface="Courier"/>
              </a:rPr>
              <a:t>}'  </a:t>
            </a:r>
            <a:r>
              <a:rPr lang="en-US" sz="2000" dirty="0">
                <a:latin typeface="Courier"/>
                <a:cs typeface="Courier"/>
              </a:rPr>
              <a:t>/</a:t>
            </a:r>
            <a:r>
              <a:rPr lang="en-US" sz="2000" dirty="0" err="1">
                <a:latin typeface="Courier"/>
                <a:cs typeface="Courier"/>
              </a:rPr>
              <a:t>etc</a:t>
            </a:r>
            <a:r>
              <a:rPr lang="en-US" sz="2000" dirty="0">
                <a:latin typeface="Courier"/>
                <a:cs typeface="Courier"/>
              </a:rPr>
              <a:t>/</a:t>
            </a:r>
            <a:r>
              <a:rPr lang="en-US" sz="2000" dirty="0" err="1">
                <a:latin typeface="Courier"/>
                <a:cs typeface="Courier"/>
              </a:rPr>
              <a:t>passwd</a:t>
            </a:r>
            <a:r>
              <a:rPr lang="en-US" sz="2000" dirty="0">
                <a:latin typeface="Courier"/>
                <a:cs typeface="Courier"/>
              </a:rPr>
              <a:t> </a:t>
            </a:r>
          </a:p>
          <a:p>
            <a:pPr marL="0" lvl="8" indent="-342900">
              <a:buClr>
                <a:schemeClr val="tx2"/>
              </a:buClr>
              <a:buSzPct val="95000"/>
              <a:buNone/>
            </a:pPr>
            <a:r>
              <a:rPr lang="en-US" sz="2000" dirty="0" smtClean="0">
                <a:solidFill>
                  <a:srgbClr val="0000FF"/>
                </a:solidFill>
                <a:latin typeface="Courier"/>
                <a:cs typeface="Courier"/>
              </a:rPr>
              <a:t>1 root 0</a:t>
            </a:r>
            <a:endParaRPr lang="en-US" sz="20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060561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74443"/>
            <a:ext cx="9144000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RS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    : record separator specifies when the current record ends and the next begins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default is 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“\n”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(newline)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useful option is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""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(blank line)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OFS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 :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output 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field separator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default is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" "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(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whitespace)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ORS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 : output record separator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default is a 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"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\n"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(newline)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50361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988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NF</a:t>
            </a:r>
            <a:r>
              <a:rPr lang="en-US" sz="3200" dirty="0" smtClean="0">
                <a:solidFill>
                  <a:schemeClr val="tx1"/>
                </a:solidFill>
              </a:rPr>
              <a:t> : number of fields in the current record</a:t>
            </a:r>
          </a:p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think of this as </a:t>
            </a: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chemeClr val="tx1"/>
                </a:solidFill>
              </a:rPr>
              <a:t> looking ahead to the next </a:t>
            </a: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RS</a:t>
            </a:r>
            <a:r>
              <a:rPr lang="en-US" sz="3200" dirty="0" smtClean="0">
                <a:solidFill>
                  <a:schemeClr val="tx1"/>
                </a:solidFill>
              </a:rPr>
              <a:t> to count the number of fields in advance</a:t>
            </a:r>
          </a:p>
          <a:p>
            <a:pPr marL="0" indent="0" algn="ctr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pl-PL" sz="18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sz="1800" dirty="0">
                <a:solidFill>
                  <a:schemeClr val="tx1"/>
                </a:solidFill>
                <a:latin typeface="Courier"/>
                <a:cs typeface="Courier"/>
              </a:rPr>
              <a:t>echo 1 1 1918 9 22 9 54 49.29  -1.698 98.298 15.0 0.0  0.0 </a:t>
            </a:r>
            <a:r>
              <a:rPr lang="pl-PL" sz="1800" dirty="0" err="1">
                <a:solidFill>
                  <a:schemeClr val="tx1"/>
                </a:solidFill>
                <a:latin typeface="Courier"/>
                <a:cs typeface="Courier"/>
              </a:rPr>
              <a:t>ehb</a:t>
            </a:r>
            <a:r>
              <a:rPr lang="pl-PL" sz="1800" dirty="0">
                <a:solidFill>
                  <a:schemeClr val="tx1"/>
                </a:solidFill>
                <a:latin typeface="Courier"/>
                <a:cs typeface="Courier"/>
              </a:rPr>
              <a:t> FEQ  x | </a:t>
            </a:r>
            <a:r>
              <a:rPr lang="pl-PL" sz="1800" dirty="0" err="1">
                <a:solidFill>
                  <a:schemeClr val="tx1"/>
                </a:solidFill>
                <a:latin typeface="Courier"/>
                <a:cs typeface="Courier"/>
              </a:rPr>
              <a:t>nawk</a:t>
            </a:r>
            <a:r>
              <a:rPr lang="pl-PL" sz="1800" dirty="0">
                <a:solidFill>
                  <a:schemeClr val="tx1"/>
                </a:solidFill>
                <a:latin typeface="Courier"/>
                <a:cs typeface="Courier"/>
              </a:rPr>
              <a:t> '{</a:t>
            </a:r>
            <a:r>
              <a:rPr lang="pl-PL" sz="1800" dirty="0" err="1">
                <a:solidFill>
                  <a:schemeClr val="tx1"/>
                </a:solidFill>
                <a:latin typeface="Courier"/>
                <a:cs typeface="Courier"/>
              </a:rPr>
              <a:t>print</a:t>
            </a:r>
            <a:r>
              <a:rPr lang="pl-PL" sz="1800" dirty="0">
                <a:solidFill>
                  <a:schemeClr val="tx1"/>
                </a:solidFill>
                <a:latin typeface="Courier"/>
                <a:cs typeface="Courier"/>
              </a:rPr>
              <a:t> NF</a:t>
            </a:r>
            <a:r>
              <a:rPr lang="pl-PL" sz="1800" dirty="0" smtClean="0">
                <a:solidFill>
                  <a:schemeClr val="tx1"/>
                </a:solidFill>
                <a:latin typeface="Courier"/>
                <a:cs typeface="Courier"/>
              </a:rPr>
              <a:t>}’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sz="1800" dirty="0" smtClean="0">
                <a:solidFill>
                  <a:srgbClr val="0000FF"/>
                </a:solidFill>
                <a:latin typeface="Courier"/>
                <a:cs typeface="Courier"/>
              </a:rPr>
              <a:t>16</a:t>
            </a:r>
            <a:endParaRPr lang="en-US" sz="3200" dirty="0" smtClean="0">
              <a:solidFill>
                <a:srgbClr val="0000FF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FILENAME</a:t>
            </a:r>
            <a:r>
              <a:rPr lang="en-US" sz="3200" dirty="0" smtClean="0">
                <a:solidFill>
                  <a:schemeClr val="tx1"/>
                </a:solidFill>
              </a:rPr>
              <a:t>  : stores the current filename</a:t>
            </a:r>
          </a:p>
          <a:p>
            <a:pPr algn="ctr">
              <a:spcBef>
                <a:spcPts val="0"/>
              </a:spcBef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OFMT</a:t>
            </a:r>
            <a:r>
              <a:rPr lang="en-US" sz="3200" dirty="0" smtClean="0">
                <a:solidFill>
                  <a:schemeClr val="tx1"/>
                </a:solidFill>
              </a:rPr>
              <a:t>  : output format for numbers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example </a:t>
            </a: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OFMT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="%</a:t>
            </a:r>
            <a:r>
              <a:rPr lang="en-US" sz="2800" dirty="0">
                <a:solidFill>
                  <a:schemeClr val="tx1"/>
                </a:solidFill>
                <a:latin typeface="Courier"/>
                <a:cs typeface="Courier"/>
              </a:rPr>
              <a:t>.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6f" </a:t>
            </a:r>
            <a:r>
              <a:rPr lang="en-US" sz="3200" dirty="0" smtClean="0">
                <a:solidFill>
                  <a:schemeClr val="tx1"/>
                </a:solidFill>
              </a:rPr>
              <a:t>would make all numbers output as floating points</a:t>
            </a:r>
          </a:p>
          <a:p>
            <a:pPr lvl="2" algn="ctr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ctr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34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1447"/>
            <a:ext cx="9144000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ourier"/>
                <a:cs typeface="Courier"/>
              </a:rPr>
              <a:t>a</a:t>
            </a:r>
            <a:r>
              <a:rPr lang="en-US" sz="3200" dirty="0" err="1" smtClean="0">
                <a:latin typeface="Courier"/>
                <a:cs typeface="Courier"/>
              </a:rPr>
              <a:t>wk</a:t>
            </a:r>
            <a:r>
              <a:rPr lang="en-US" sz="3200" dirty="0" smtClean="0">
                <a:latin typeface="Papyrus"/>
                <a:cs typeface="Papyrus"/>
              </a:rPr>
              <a:t> Programming Language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standard UNIX language that is geared for text processing and creating formatted reports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But is very valuable to seismologists because it uses floating point math, and is designed to work with columnar data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syntax </a:t>
            </a:r>
            <a:r>
              <a:rPr lang="en-US" dirty="0" smtClean="0">
                <a:latin typeface="Papyrus"/>
                <a:cs typeface="Papyrus"/>
              </a:rPr>
              <a:t>similar</a:t>
            </a:r>
            <a:r>
              <a:rPr lang="en-US" sz="3200" dirty="0" smtClean="0">
                <a:latin typeface="Papyrus"/>
                <a:cs typeface="Papyrus"/>
              </a:rPr>
              <a:t> to C and bash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one of the most useful UNIX tools at your command</a:t>
            </a:r>
          </a:p>
          <a:p>
            <a:pPr algn="ctr"/>
            <a:r>
              <a:rPr lang="en-US" dirty="0" smtClean="0">
                <a:latin typeface="Papyrus"/>
                <a:cs typeface="Papyrus"/>
              </a:rPr>
              <a:t>(</a:t>
            </a:r>
            <a:r>
              <a:rPr lang="en-US" dirty="0" err="1" smtClean="0">
                <a:latin typeface="Papyrus"/>
                <a:cs typeface="Papyrus"/>
              </a:rPr>
              <a:t>Softpanorama</a:t>
            </a:r>
            <a:r>
              <a:rPr lang="en-US" dirty="0" smtClean="0">
                <a:latin typeface="Papyrus"/>
                <a:cs typeface="Papyrus"/>
              </a:rPr>
              <a:t> says “AWK is a simple and elegant pattern scanning and processing language.”)</a:t>
            </a:r>
            <a:endParaRPr lang="en-US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9652951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4300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Accessing shell variables in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endParaRPr lang="en-US" sz="3200" dirty="0" smtClean="0">
              <a:latin typeface="Courier"/>
              <a:cs typeface="Courier"/>
            </a:endParaRP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3 methods to access shell variables inside a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script ...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0421603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227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Method 1 - Say I have a script with command arguments and I want to include them in the output of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processing of some input data file: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Now </a:t>
            </a:r>
            <a:r>
              <a:rPr lang="en-US" sz="3200" dirty="0">
                <a:latin typeface="Papyrus"/>
                <a:cs typeface="Papyrus"/>
              </a:rPr>
              <a:t>w</a:t>
            </a:r>
            <a:r>
              <a:rPr lang="en-US" sz="3200" dirty="0" smtClean="0">
                <a:latin typeface="Papyrus"/>
                <a:cs typeface="Papyrus"/>
              </a:rPr>
              <a:t>e have a little problem 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T</a:t>
            </a:r>
            <a:r>
              <a:rPr lang="en-US" sz="3200" dirty="0" smtClean="0">
                <a:latin typeface="Papyrus"/>
                <a:cs typeface="Papyrus"/>
              </a:rPr>
              <a:t>he Shell takes </a:t>
            </a:r>
            <a:r>
              <a:rPr lang="en-US" sz="2800" dirty="0" smtClean="0">
                <a:latin typeface="Courier"/>
                <a:cs typeface="Courier"/>
              </a:rPr>
              <a:t>$0, $1, etc. </a:t>
            </a:r>
            <a:r>
              <a:rPr lang="en-US" sz="3200" dirty="0" smtClean="0">
                <a:latin typeface="Papyrus"/>
                <a:cs typeface="Papyrus"/>
              </a:rPr>
              <a:t>as (the value of) variables for the command that is running, its first argument, etc.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While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takes </a:t>
            </a:r>
            <a:r>
              <a:rPr lang="en-US" sz="2800" dirty="0" smtClean="0">
                <a:latin typeface="Courier"/>
                <a:cs typeface="Courier"/>
              </a:rPr>
              <a:t>$0, $1, etc. </a:t>
            </a:r>
            <a:r>
              <a:rPr lang="en-US" sz="3200" dirty="0" smtClean="0">
                <a:latin typeface="Papyrus"/>
                <a:cs typeface="Papyrus"/>
              </a:rPr>
              <a:t>as (the value of ) variables that </a:t>
            </a:r>
            <a:r>
              <a:rPr lang="en-US" sz="3200" dirty="0">
                <a:latin typeface="Papyrus"/>
                <a:cs typeface="Papyrus"/>
              </a:rPr>
              <a:t>r</a:t>
            </a:r>
            <a:r>
              <a:rPr lang="en-US" sz="3200" dirty="0" smtClean="0">
                <a:latin typeface="Papyrus"/>
                <a:cs typeface="Papyrus"/>
              </a:rPr>
              <a:t>efer to the whole line, first field, second field, etc. of the input file.</a:t>
            </a:r>
            <a:endParaRPr lang="en-US" sz="3200" dirty="0">
              <a:latin typeface="Papyrus"/>
              <a:cs typeface="Papyrus"/>
            </a:endParaRP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So what does </a:t>
            </a:r>
            <a:r>
              <a:rPr lang="en-US" sz="2800" dirty="0">
                <a:latin typeface="Courier"/>
                <a:cs typeface="Courier"/>
              </a:rPr>
              <a:t>'</a:t>
            </a:r>
            <a:r>
              <a:rPr lang="en-US" sz="2800" dirty="0" smtClean="0">
                <a:latin typeface="Courier"/>
                <a:cs typeface="Courier"/>
              </a:rPr>
              <a:t>{print $1}' </a:t>
            </a:r>
            <a:r>
              <a:rPr lang="en-US" sz="3200" dirty="0" smtClean="0">
                <a:latin typeface="Papyrus"/>
                <a:cs typeface="Papyrus"/>
              </a:rPr>
              <a:t>refer to?</a:t>
            </a:r>
          </a:p>
        </p:txBody>
      </p:sp>
    </p:spTree>
    <p:extLst>
      <p:ext uri="{BB962C8B-B14F-4D97-AF65-F5344CB8AC3E}">
        <p14:creationId xmlns:p14="http://schemas.microsoft.com/office/powerpoint/2010/main" val="244943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6327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So what does </a:t>
            </a:r>
            <a:r>
              <a:rPr lang="en-US" sz="3200" dirty="0">
                <a:latin typeface="Courier"/>
                <a:cs typeface="Courier"/>
              </a:rPr>
              <a:t>'</a:t>
            </a:r>
            <a:r>
              <a:rPr lang="en-US" sz="3200" dirty="0" smtClean="0">
                <a:latin typeface="Courier"/>
                <a:cs typeface="Courier"/>
              </a:rPr>
              <a:t>{print $1}' </a:t>
            </a:r>
            <a:r>
              <a:rPr lang="en-US" sz="3200" dirty="0" smtClean="0">
                <a:latin typeface="Papyrus"/>
                <a:cs typeface="Papyrus"/>
              </a:rPr>
              <a:t>refer to?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It refers to the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definition (the single quotes protect it from the shell) – the first field on the line coming from the input file.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problem is getting stuff into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other than what is coming from the input stream (a file, a pipe, </a:t>
            </a:r>
            <a:r>
              <a:rPr lang="en-US" sz="3200" dirty="0" err="1" smtClean="0">
                <a:latin typeface="Papyrus"/>
                <a:cs typeface="Papyrus"/>
              </a:rPr>
              <a:t>stndin</a:t>
            </a:r>
            <a:r>
              <a:rPr lang="en-US" sz="3200" dirty="0" smtClean="0">
                <a:latin typeface="Papyrus"/>
                <a:cs typeface="Papyrus"/>
              </a:rPr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076796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85202"/>
            <a:ext cx="9144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In addition to the shell command line parameter/field position variable name problem, say I have some variable in my shell script that I want to include in the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processing </a:t>
            </a:r>
            <a:r>
              <a:rPr lang="en-US" dirty="0" smtClean="0">
                <a:latin typeface="Papyrus"/>
                <a:cs typeface="Papyrus"/>
              </a:rPr>
              <a:t>(using the shell variables </a:t>
            </a:r>
            <a:r>
              <a:rPr lang="en-US" dirty="0" smtClean="0">
                <a:latin typeface="Courier"/>
                <a:cs typeface="Courier"/>
              </a:rPr>
              <a:t>$0, $1</a:t>
            </a:r>
            <a:r>
              <a:rPr lang="en-US" dirty="0" smtClean="0">
                <a:latin typeface="Papyrus"/>
                <a:cs typeface="Papyrus"/>
              </a:rPr>
              <a:t>, is really the same as this problem with the addition of the variable name confusion)</a:t>
            </a:r>
            <a:r>
              <a:rPr lang="en-US" sz="24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What happens if I try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 a</a:t>
            </a:r>
            <a:r>
              <a:rPr lang="en-US" sz="2400" dirty="0">
                <a:latin typeface="Courier"/>
                <a:cs typeface="Courier"/>
              </a:rPr>
              <a:t>=1</a:t>
            </a:r>
          </a:p>
          <a:p>
            <a:r>
              <a:rPr lang="en-US" sz="24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err="1" smtClean="0">
                <a:latin typeface="Courier"/>
                <a:cs typeface="Courier"/>
              </a:rPr>
              <a:t>awk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'</a:t>
            </a:r>
            <a:r>
              <a:rPr lang="en-US" sz="2400" dirty="0" smtClean="0">
                <a:latin typeface="Courier"/>
                <a:cs typeface="Courier"/>
              </a:rPr>
              <a:t>{print </a:t>
            </a:r>
            <a:r>
              <a:rPr lang="en-US" sz="2400" dirty="0">
                <a:latin typeface="Courier"/>
                <a:cs typeface="Courier"/>
              </a:rPr>
              <a:t>$1, $2, $a</a:t>
            </a:r>
            <a:r>
              <a:rPr lang="en-US" sz="2400" dirty="0" smtClean="0">
                <a:latin typeface="Courier"/>
                <a:cs typeface="Courier"/>
              </a:rPr>
              <a:t>}'</a:t>
            </a:r>
            <a:endParaRPr lang="en-US" sz="2400" dirty="0">
              <a:latin typeface="Courier"/>
              <a:cs typeface="Courier"/>
            </a:endParaRP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will be very disappointed in you!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Unlike the shell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  <a:r>
              <a:rPr lang="en-US" sz="3200" dirty="0">
                <a:latin typeface="Papyrus"/>
                <a:cs typeface="Papyrus"/>
              </a:rPr>
              <a:t>does not evaluate variables within strings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99396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58426"/>
            <a:ext cx="9144000" cy="6370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If I try putting the shell variables into quotes to make them part of a character string to be output</a:t>
            </a:r>
          </a:p>
          <a:p>
            <a:pPr algn="ctr"/>
            <a:endParaRPr lang="en-US" dirty="0" smtClean="0">
              <a:latin typeface="Courier"/>
              <a:cs typeface="Courier"/>
            </a:endParaRPr>
          </a:p>
          <a:p>
            <a:r>
              <a:rPr lang="en-US" sz="2400" dirty="0" smtClean="0">
                <a:latin typeface="Courier"/>
                <a:cs typeface="Courier"/>
              </a:rPr>
              <a:t>'{print "$0\</a:t>
            </a:r>
            <a:r>
              <a:rPr lang="en-US" sz="2400" dirty="0" err="1" smtClean="0">
                <a:latin typeface="Courier"/>
                <a:cs typeface="Courier"/>
              </a:rPr>
              <a:t>t$a</a:t>
            </a:r>
            <a:r>
              <a:rPr lang="en-US" sz="2400" smtClean="0">
                <a:latin typeface="Courier"/>
                <a:cs typeface="Courier"/>
              </a:rPr>
              <a:t>" }'</a:t>
            </a:r>
            <a:endParaRPr lang="en-US" sz="2400" dirty="0" smtClean="0">
              <a:latin typeface="Courier"/>
              <a:cs typeface="Courier"/>
            </a:endParaRP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would print out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$0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ea typeface="Wingdings"/>
                <a:cs typeface="Courier"/>
              </a:rPr>
              <a:t>     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$a</a:t>
            </a:r>
            <a:endParaRPr lang="en-US" sz="2400" dirty="0" smtClean="0">
              <a:latin typeface="Courier"/>
              <a:cs typeface="Courier"/>
            </a:endParaRP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Inside quotes in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, the </a:t>
            </a:r>
            <a:r>
              <a:rPr lang="en-US" sz="2800" dirty="0" smtClean="0">
                <a:latin typeface="Courier"/>
                <a:cs typeface="Courier"/>
              </a:rPr>
              <a:t>$</a:t>
            </a:r>
            <a:r>
              <a:rPr lang="en-US" sz="3200" dirty="0" smtClean="0">
                <a:latin typeface="Papyrus"/>
                <a:cs typeface="Papyrus"/>
              </a:rPr>
              <a:t> is not a </a:t>
            </a:r>
            <a:r>
              <a:rPr lang="en-US" sz="3200" dirty="0" err="1" smtClean="0">
                <a:latin typeface="Papyrus"/>
                <a:cs typeface="Papyrus"/>
              </a:rPr>
              <a:t>metacharacter</a:t>
            </a:r>
            <a:r>
              <a:rPr lang="en-US" sz="3200" dirty="0" smtClean="0">
                <a:latin typeface="Papyrus"/>
                <a:cs typeface="Papyrus"/>
              </a:rPr>
              <a:t> (unlike inside double quotes in the shell where variables are expanded). Outside quotes in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, the </a:t>
            </a:r>
            <a:r>
              <a:rPr lang="en-US" sz="2800" dirty="0" smtClean="0">
                <a:latin typeface="Courier"/>
                <a:cs typeface="Courier"/>
              </a:rPr>
              <a:t>$</a:t>
            </a:r>
            <a:r>
              <a:rPr lang="en-US" sz="3200" dirty="0" smtClean="0">
                <a:latin typeface="Papyrus"/>
                <a:cs typeface="Papyrus"/>
              </a:rPr>
              <a:t> corresponds to a field (so far), not evaluate and return the value of a variable </a:t>
            </a:r>
            <a:r>
              <a:rPr lang="en-US" dirty="0" smtClean="0">
                <a:latin typeface="Papyrus"/>
                <a:cs typeface="Papyrus"/>
              </a:rPr>
              <a:t>(you could think of the field as a variable, but you are limited to variables with integer names).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51326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59797"/>
            <a:ext cx="9144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The </a:t>
            </a:r>
            <a:r>
              <a:rPr lang="en-US" sz="3200" dirty="0" smtClean="0">
                <a:latin typeface="Courier"/>
                <a:cs typeface="Courier"/>
              </a:rPr>
              <a:t>\t</a:t>
            </a:r>
            <a:r>
              <a:rPr lang="en-US" sz="3200" dirty="0" smtClean="0">
                <a:latin typeface="Papyrus"/>
                <a:cs typeface="Papyrus"/>
              </a:rPr>
              <a:t> is a tab</a:t>
            </a:r>
          </a:p>
          <a:p>
            <a:pPr algn="ctr"/>
            <a:endParaRPr lang="en-US" dirty="0" smtClean="0">
              <a:latin typeface="Courier"/>
              <a:cs typeface="Courier"/>
            </a:endParaRPr>
          </a:p>
          <a:p>
            <a:r>
              <a:rPr lang="en-US" sz="2400" dirty="0" smtClean="0">
                <a:latin typeface="Courier"/>
                <a:cs typeface="Courier"/>
              </a:rPr>
              <a:t>{print "$0\</a:t>
            </a:r>
            <a:r>
              <a:rPr lang="en-US" sz="2400" dirty="0" err="1" smtClean="0">
                <a:latin typeface="Courier"/>
                <a:cs typeface="Courier"/>
              </a:rPr>
              <a:t>t$a</a:t>
            </a:r>
            <a:r>
              <a:rPr lang="en-US" sz="2400" dirty="0" smtClean="0">
                <a:latin typeface="Courier"/>
                <a:cs typeface="Courier"/>
              </a:rPr>
              <a:t>" }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Another difference </a:t>
            </a:r>
            <a:r>
              <a:rPr lang="en-US" sz="3200" dirty="0">
                <a:latin typeface="Papyrus"/>
                <a:cs typeface="Papyrus"/>
              </a:rPr>
              <a:t>between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  <a:r>
              <a:rPr lang="en-US" sz="3200" dirty="0">
                <a:latin typeface="Papyrus"/>
                <a:cs typeface="Papyrus"/>
              </a:rPr>
              <a:t>and a shell processing the characters within double quotes.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AWK understands special characters follow the "</a:t>
            </a:r>
            <a:r>
              <a:rPr lang="en-US" sz="3200" dirty="0">
                <a:latin typeface="Courier"/>
                <a:cs typeface="Courier"/>
              </a:rPr>
              <a:t>\</a:t>
            </a:r>
            <a:r>
              <a:rPr lang="en-US" sz="3200" dirty="0">
                <a:latin typeface="Papyrus"/>
                <a:cs typeface="Papyrus"/>
              </a:rPr>
              <a:t>" character like "</a:t>
            </a:r>
            <a:r>
              <a:rPr lang="en-US" sz="3200" dirty="0">
                <a:latin typeface="Courier"/>
                <a:cs typeface="Courier"/>
              </a:rPr>
              <a:t>t</a:t>
            </a:r>
            <a:r>
              <a:rPr lang="en-US" sz="3200" dirty="0">
                <a:latin typeface="Papyrus"/>
                <a:cs typeface="Papyrus"/>
              </a:rPr>
              <a:t>”.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The Bourne and C UNIX shells do not.</a:t>
            </a:r>
          </a:p>
        </p:txBody>
      </p:sp>
    </p:spTree>
    <p:extLst>
      <p:ext uri="{BB962C8B-B14F-4D97-AF65-F5344CB8AC3E}">
        <p14:creationId xmlns:p14="http://schemas.microsoft.com/office/powerpoint/2010/main" val="260375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315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To make a long story short, what we have to do is stop protecting the </a:t>
            </a:r>
            <a:r>
              <a:rPr lang="en-US" sz="2800" dirty="0" smtClean="0">
                <a:latin typeface="Courier"/>
                <a:cs typeface="Courier"/>
              </a:rPr>
              <a:t>$</a:t>
            </a:r>
            <a:r>
              <a:rPr lang="en-US" sz="3200" dirty="0" smtClean="0">
                <a:latin typeface="Papyrus"/>
                <a:cs typeface="Papyrus"/>
              </a:rPr>
              <a:t> from the shell by judicious use of the single quotes.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For number valued variables, just use single quotes, for text valued variables you need to tell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it is a character string with double quotes.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a</a:t>
            </a:r>
            <a:r>
              <a:rPr lang="en-US" sz="2400" dirty="0" smtClean="0">
                <a:latin typeface="Courier"/>
                <a:cs typeface="Courier"/>
              </a:rPr>
              <a:t>=</a:t>
            </a:r>
            <a:r>
              <a:rPr lang="en-US" sz="2400" dirty="0" err="1" smtClean="0">
                <a:latin typeface="Courier"/>
                <a:cs typeface="Courier"/>
              </a:rPr>
              <a:t>A;b</a:t>
            </a:r>
            <a:r>
              <a:rPr lang="en-US" sz="2400" dirty="0" smtClean="0">
                <a:latin typeface="Courier"/>
                <a:cs typeface="Courier"/>
              </a:rPr>
              <a:t>=1;c=C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echo $a </a:t>
            </a:r>
            <a:r>
              <a:rPr lang="en-US" sz="2400" dirty="0" smtClean="0">
                <a:latin typeface="Courier"/>
                <a:cs typeface="Courier"/>
              </a:rPr>
              <a:t>$c </a:t>
            </a:r>
            <a:r>
              <a:rPr lang="en-US" sz="2400" dirty="0">
                <a:latin typeface="Courier"/>
                <a:cs typeface="Courier"/>
              </a:rPr>
              <a:t>| </a:t>
            </a:r>
            <a:r>
              <a:rPr lang="en-US" sz="2400" dirty="0" err="1">
                <a:latin typeface="Courier"/>
                <a:cs typeface="Courier"/>
              </a:rPr>
              <a:t>nawk</a:t>
            </a:r>
            <a:r>
              <a:rPr lang="en-US" sz="2400" dirty="0">
                <a:latin typeface="Courier"/>
                <a:cs typeface="Courier"/>
              </a:rPr>
              <a:t> '{print $1 '</a:t>
            </a:r>
            <a:r>
              <a:rPr lang="en-US" sz="2400" dirty="0" smtClean="0">
                <a:latin typeface="Courier"/>
                <a:cs typeface="Courier"/>
              </a:rPr>
              <a:t>$b' </a:t>
            </a:r>
            <a:r>
              <a:rPr lang="en-US" sz="2400" dirty="0"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2, </a:t>
            </a:r>
            <a:r>
              <a:rPr lang="en-US" sz="2400" dirty="0">
                <a:latin typeface="Courier"/>
                <a:cs typeface="Courier"/>
              </a:rPr>
              <a:t>"</a:t>
            </a:r>
            <a:r>
              <a:rPr lang="en-US" sz="2400" dirty="0" smtClean="0">
                <a:latin typeface="Courier"/>
                <a:cs typeface="Courier"/>
              </a:rPr>
              <a:t>'$0</a:t>
            </a:r>
            <a:r>
              <a:rPr lang="en-US" sz="2400" dirty="0">
                <a:latin typeface="Courier"/>
                <a:cs typeface="Courier"/>
              </a:rPr>
              <a:t>'</a:t>
            </a:r>
            <a:r>
              <a:rPr lang="en-US" sz="2400" dirty="0" smtClean="0">
                <a:latin typeface="Courier"/>
                <a:cs typeface="Courier"/>
              </a:rPr>
              <a:t>"}</a:t>
            </a:r>
            <a:r>
              <a:rPr lang="en-US" sz="2400" dirty="0">
                <a:latin typeface="Courier"/>
                <a:cs typeface="Courier"/>
              </a:rPr>
              <a:t>'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A1C –bash</a:t>
            </a:r>
          </a:p>
          <a:p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pPr algn="ctr"/>
            <a:r>
              <a:rPr lang="en-US" sz="2200" dirty="0" smtClean="0">
                <a:latin typeface="Papyrus"/>
                <a:cs typeface="Papyrus"/>
              </a:rPr>
              <a:t>If you don’t use double quotes for character variables, it may not work </a:t>
            </a:r>
            <a:endParaRPr lang="en-US" sz="2200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endParaRPr lang="en-US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24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>
                <a:latin typeface="Courier"/>
                <a:cs typeface="Courier"/>
              </a:rPr>
              <a:t> echo $a $b | </a:t>
            </a:r>
            <a:r>
              <a:rPr lang="en-US" sz="2400" dirty="0" err="1">
                <a:latin typeface="Courier"/>
                <a:cs typeface="Courier"/>
              </a:rPr>
              <a:t>nawk</a:t>
            </a:r>
            <a:r>
              <a:rPr lang="en-US" sz="2400" dirty="0">
                <a:latin typeface="Courier"/>
                <a:cs typeface="Courier"/>
              </a:rPr>
              <a:t> '{print $1 </a:t>
            </a:r>
            <a:r>
              <a:rPr lang="en-US" sz="2400" dirty="0" smtClean="0">
                <a:latin typeface="Courier"/>
                <a:cs typeface="Courier"/>
              </a:rPr>
              <a:t>'$b' </a:t>
            </a:r>
            <a:r>
              <a:rPr lang="en-US" sz="2400" dirty="0">
                <a:latin typeface="Courier"/>
                <a:cs typeface="Courier"/>
              </a:rPr>
              <a:t>$2, '</a:t>
            </a:r>
            <a:r>
              <a:rPr lang="en-US" sz="2400" dirty="0" smtClean="0">
                <a:latin typeface="Courier"/>
                <a:cs typeface="Courier"/>
              </a:rPr>
              <a:t>$0'}</a:t>
            </a:r>
            <a:r>
              <a:rPr lang="en-US" sz="2400" dirty="0">
                <a:latin typeface="Courier"/>
                <a:cs typeface="Courier"/>
              </a:rPr>
              <a:t>'</a:t>
            </a:r>
          </a:p>
          <a:p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A1C 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-0</a:t>
            </a:r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71600" y="1905000"/>
            <a:ext cx="44196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715000" y="4038600"/>
            <a:ext cx="7620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2438400"/>
            <a:ext cx="38100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91400" y="4038600"/>
            <a:ext cx="11430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391400" y="5638800"/>
            <a:ext cx="7620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40080" y="6019800"/>
            <a:ext cx="7620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53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5315"/>
            <a:ext cx="9144000" cy="640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The single quotes really group like this.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echo $a </a:t>
            </a:r>
            <a:r>
              <a:rPr lang="en-US" sz="2400" dirty="0" smtClean="0">
                <a:latin typeface="Courier"/>
                <a:cs typeface="Courier"/>
              </a:rPr>
              <a:t>$c </a:t>
            </a:r>
            <a:r>
              <a:rPr lang="en-US" sz="2400" dirty="0">
                <a:latin typeface="Courier"/>
                <a:cs typeface="Courier"/>
              </a:rPr>
              <a:t>| </a:t>
            </a:r>
            <a:r>
              <a:rPr lang="en-US" sz="2400" dirty="0" err="1" smtClean="0">
                <a:latin typeface="Courier"/>
                <a:cs typeface="Courier"/>
              </a:rPr>
              <a:t>awk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'{print $1 '</a:t>
            </a:r>
            <a:r>
              <a:rPr lang="en-US" sz="2400" dirty="0" smtClean="0">
                <a:latin typeface="Courier"/>
                <a:cs typeface="Courier"/>
              </a:rPr>
              <a:t>$b' </a:t>
            </a:r>
            <a:r>
              <a:rPr lang="en-US" sz="2400" dirty="0"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2, </a:t>
            </a:r>
            <a:r>
              <a:rPr lang="en-US" sz="2400" dirty="0">
                <a:latin typeface="Courier"/>
                <a:cs typeface="Courier"/>
              </a:rPr>
              <a:t>"</a:t>
            </a:r>
            <a:r>
              <a:rPr lang="en-US" sz="2400" dirty="0" smtClean="0">
                <a:latin typeface="Courier"/>
                <a:cs typeface="Courier"/>
              </a:rPr>
              <a:t>'$0</a:t>
            </a:r>
            <a:r>
              <a:rPr lang="en-US" sz="2400" dirty="0">
                <a:latin typeface="Courier"/>
                <a:cs typeface="Courier"/>
              </a:rPr>
              <a:t>'</a:t>
            </a:r>
            <a:r>
              <a:rPr lang="en-US" sz="2400" dirty="0" smtClean="0">
                <a:latin typeface="Courier"/>
                <a:cs typeface="Courier"/>
              </a:rPr>
              <a:t>"}</a:t>
            </a:r>
            <a:r>
              <a:rPr lang="en-US" sz="2400" dirty="0">
                <a:latin typeface="Courier"/>
                <a:cs typeface="Courier"/>
              </a:rPr>
              <a:t>'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A1C –bash</a:t>
            </a:r>
          </a:p>
          <a:p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first single quote turns off shell interpretation of everything after it until the next single quote. So the single quote before the </a:t>
            </a:r>
            <a:r>
              <a:rPr lang="en-US" sz="2800" dirty="0">
                <a:latin typeface="Courier"/>
                <a:cs typeface="Courier"/>
              </a:rPr>
              <a:t>$b</a:t>
            </a:r>
            <a:r>
              <a:rPr lang="en-US" sz="3200" dirty="0" smtClean="0">
                <a:latin typeface="Papyrus"/>
                <a:cs typeface="Papyrus"/>
              </a:rPr>
              <a:t> turns off the quote before the </a:t>
            </a:r>
            <a:r>
              <a:rPr lang="en-US" sz="3200" dirty="0" smtClean="0">
                <a:latin typeface="Courier"/>
                <a:cs typeface="Courier"/>
              </a:rPr>
              <a:t>{</a:t>
            </a:r>
            <a:r>
              <a:rPr lang="en-US" sz="3200" dirty="0" smtClean="0">
                <a:latin typeface="Papyrus"/>
                <a:cs typeface="Papyrus"/>
              </a:rPr>
              <a:t>. The </a:t>
            </a:r>
            <a:r>
              <a:rPr lang="en-US" sz="2800" dirty="0" smtClean="0">
                <a:latin typeface="Courier"/>
                <a:cs typeface="Courier"/>
              </a:rPr>
              <a:t>$b</a:t>
            </a:r>
            <a:r>
              <a:rPr lang="en-US" sz="3200" dirty="0" smtClean="0">
                <a:latin typeface="Papyrus"/>
                <a:cs typeface="Papyrus"/>
              </a:rPr>
              <a:t> gets passed to the shell for interpretation. It is a number so </a:t>
            </a:r>
            <a:r>
              <a:rPr lang="en-US" sz="28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can handle it without further ado. The single quote after the </a:t>
            </a:r>
            <a:r>
              <a:rPr lang="en-US" sz="2800" dirty="0">
                <a:latin typeface="Courier"/>
                <a:cs typeface="Courier"/>
              </a:rPr>
              <a:t>$b</a:t>
            </a:r>
            <a:r>
              <a:rPr lang="en-US" sz="3200" dirty="0" smtClean="0">
                <a:latin typeface="Papyrus"/>
                <a:cs typeface="Papyrus"/>
              </a:rPr>
              <a:t> turns off shell interpretation again, until the single quote before the </a:t>
            </a:r>
            <a:r>
              <a:rPr lang="en-US" sz="2800" dirty="0">
                <a:latin typeface="Courier"/>
                <a:cs typeface="Courier"/>
              </a:rPr>
              <a:t>$0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81400" y="914400"/>
            <a:ext cx="22098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914400"/>
            <a:ext cx="14478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934720"/>
            <a:ext cx="7620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62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40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The single quotes really group like this.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echo $a </a:t>
            </a:r>
            <a:r>
              <a:rPr lang="en-US" sz="2400" dirty="0" smtClean="0">
                <a:latin typeface="Courier"/>
                <a:cs typeface="Courier"/>
              </a:rPr>
              <a:t>$c </a:t>
            </a:r>
            <a:r>
              <a:rPr lang="en-US" sz="2400" dirty="0">
                <a:latin typeface="Courier"/>
                <a:cs typeface="Courier"/>
              </a:rPr>
              <a:t>| </a:t>
            </a:r>
            <a:r>
              <a:rPr lang="en-US" sz="2400" dirty="0" err="1" smtClean="0">
                <a:latin typeface="Courier"/>
                <a:cs typeface="Courier"/>
              </a:rPr>
              <a:t>awk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'{print $1 '</a:t>
            </a:r>
            <a:r>
              <a:rPr lang="en-US" sz="2400" dirty="0" smtClean="0">
                <a:latin typeface="Courier"/>
                <a:cs typeface="Courier"/>
              </a:rPr>
              <a:t>$b' </a:t>
            </a:r>
            <a:r>
              <a:rPr lang="en-US" sz="2400" dirty="0"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2, </a:t>
            </a:r>
            <a:r>
              <a:rPr lang="en-US" sz="2400" dirty="0">
                <a:latin typeface="Courier"/>
                <a:cs typeface="Courier"/>
              </a:rPr>
              <a:t>"</a:t>
            </a:r>
            <a:r>
              <a:rPr lang="en-US" sz="2400" dirty="0" smtClean="0">
                <a:latin typeface="Courier"/>
                <a:cs typeface="Courier"/>
              </a:rPr>
              <a:t>'$0</a:t>
            </a:r>
            <a:r>
              <a:rPr lang="en-US" sz="2400" dirty="0">
                <a:latin typeface="Courier"/>
                <a:cs typeface="Courier"/>
              </a:rPr>
              <a:t>'</a:t>
            </a:r>
            <a:r>
              <a:rPr lang="en-US" sz="2400" dirty="0" smtClean="0">
                <a:latin typeface="Courier"/>
                <a:cs typeface="Courier"/>
              </a:rPr>
              <a:t>"}</a:t>
            </a:r>
            <a:r>
              <a:rPr lang="en-US" sz="2400" dirty="0">
                <a:latin typeface="Courier"/>
                <a:cs typeface="Courier"/>
              </a:rPr>
              <a:t>'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A1C –bash</a:t>
            </a:r>
          </a:p>
          <a:p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T</a:t>
            </a:r>
            <a:r>
              <a:rPr lang="en-US" sz="3200" dirty="0" smtClean="0">
                <a:latin typeface="Papyrus"/>
                <a:cs typeface="Papyrus"/>
              </a:rPr>
              <a:t>he </a:t>
            </a:r>
            <a:r>
              <a:rPr lang="en-US" sz="2800" dirty="0">
                <a:latin typeface="Courier"/>
                <a:cs typeface="Courier"/>
              </a:rPr>
              <a:t>$</a:t>
            </a:r>
            <a:r>
              <a:rPr lang="en-US" sz="2800" dirty="0" smtClean="0">
                <a:latin typeface="Courier"/>
                <a:cs typeface="Courier"/>
              </a:rPr>
              <a:t>0</a:t>
            </a:r>
            <a:r>
              <a:rPr lang="en-US" sz="3200" dirty="0" smtClean="0">
                <a:latin typeface="Papyrus"/>
                <a:cs typeface="Papyrus"/>
              </a:rPr>
              <a:t> returns the name of the program you are running, in this case the shell </a:t>
            </a:r>
            <a:r>
              <a:rPr lang="en-US" sz="2800" dirty="0">
                <a:latin typeface="Courier"/>
                <a:cs typeface="Courier"/>
              </a:rPr>
              <a:t>–bash</a:t>
            </a:r>
            <a:r>
              <a:rPr lang="en-US" sz="3200" dirty="0" smtClean="0">
                <a:latin typeface="Papyrus"/>
                <a:cs typeface="Papyrus"/>
              </a:rPr>
              <a:t>. This is a character string so it needs to be in double quotes, thus the </a:t>
            </a:r>
            <a:r>
              <a:rPr lang="en-US" sz="2800" dirty="0" smtClean="0">
                <a:latin typeface="Courier"/>
                <a:cs typeface="Courier"/>
              </a:rPr>
              <a:t>"</a:t>
            </a:r>
            <a:r>
              <a:rPr lang="en-US" sz="2800" dirty="0">
                <a:latin typeface="Courier"/>
                <a:cs typeface="Courier"/>
              </a:rPr>
              <a:t>'$0'</a:t>
            </a:r>
            <a:r>
              <a:rPr lang="en-US" sz="2800" dirty="0" smtClean="0">
                <a:latin typeface="Courier"/>
                <a:cs typeface="Courier"/>
              </a:rPr>
              <a:t>"</a:t>
            </a:r>
            <a:r>
              <a:rPr lang="en-US" sz="3200" dirty="0" smtClean="0">
                <a:latin typeface="Papyrus"/>
                <a:cs typeface="Papyrus"/>
              </a:rPr>
              <a:t>. The single quote after the </a:t>
            </a:r>
            <a:r>
              <a:rPr lang="en-US" sz="2800" dirty="0">
                <a:latin typeface="Courier"/>
                <a:cs typeface="Courier"/>
              </a:rPr>
              <a:t>$0</a:t>
            </a:r>
            <a:r>
              <a:rPr lang="en-US" sz="3200" dirty="0" smtClean="0">
                <a:latin typeface="Papyrus"/>
                <a:cs typeface="Papyrus"/>
              </a:rPr>
              <a:t> turns "quoting" back on and it continues to the end of the </a:t>
            </a:r>
            <a:r>
              <a:rPr lang="en-US" sz="3200" dirty="0" err="1" smtClean="0">
                <a:latin typeface="Papyrus"/>
                <a:cs typeface="Papyrus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block of code , signified by the </a:t>
            </a:r>
            <a:r>
              <a:rPr lang="en-US" sz="2800" dirty="0" smtClean="0">
                <a:latin typeface="Courier"/>
                <a:cs typeface="Courier"/>
              </a:rPr>
              <a:t>}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quotes are </a:t>
            </a:r>
            <a:r>
              <a:rPr lang="en-US" sz="3200" u="sng" dirty="0" smtClean="0">
                <a:latin typeface="Papyrus"/>
                <a:cs typeface="Papyrus"/>
              </a:rPr>
              <a:t>switches</a:t>
            </a:r>
            <a:r>
              <a:rPr lang="en-US" sz="3200" dirty="0" smtClean="0">
                <a:latin typeface="Papyrus"/>
                <a:cs typeface="Papyrus"/>
              </a:rPr>
              <a:t> that turn </a:t>
            </a:r>
            <a:r>
              <a:rPr lang="en-US" sz="3200" dirty="0">
                <a:latin typeface="Papyrus"/>
                <a:cs typeface="Papyrus"/>
              </a:rPr>
              <a:t>shell </a:t>
            </a:r>
            <a:r>
              <a:rPr lang="en-US" sz="3200" dirty="0" smtClean="0">
                <a:latin typeface="Papyrus"/>
                <a:cs typeface="Papyrus"/>
              </a:rPr>
              <a:t>interpretation off </a:t>
            </a:r>
            <a:r>
              <a:rPr lang="en-US" dirty="0" smtClean="0">
                <a:latin typeface="Papyrus"/>
                <a:cs typeface="Papyrus"/>
              </a:rPr>
              <a:t>(first one) </a:t>
            </a:r>
            <a:r>
              <a:rPr lang="en-US" sz="3200" dirty="0" smtClean="0">
                <a:latin typeface="Papyrus"/>
                <a:cs typeface="Papyrus"/>
              </a:rPr>
              <a:t>and back on </a:t>
            </a:r>
            <a:r>
              <a:rPr lang="en-US" dirty="0" smtClean="0">
                <a:latin typeface="Papyrus"/>
                <a:cs typeface="Papyrus"/>
              </a:rPr>
              <a:t>(second one)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0" y="838200"/>
            <a:ext cx="22098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172200" y="838200"/>
            <a:ext cx="13716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001000" y="858520"/>
            <a:ext cx="7620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053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84860"/>
            <a:ext cx="9144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The single quotes really group like this.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en-US" sz="24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echo $a </a:t>
            </a:r>
            <a:r>
              <a:rPr lang="en-US" sz="2400" dirty="0" smtClean="0">
                <a:latin typeface="Courier"/>
                <a:cs typeface="Courier"/>
              </a:rPr>
              <a:t>$c </a:t>
            </a:r>
            <a:r>
              <a:rPr lang="en-US" sz="2400" dirty="0">
                <a:latin typeface="Courier"/>
                <a:cs typeface="Courier"/>
              </a:rPr>
              <a:t>| </a:t>
            </a:r>
            <a:r>
              <a:rPr lang="en-US" sz="2400" dirty="0" err="1" smtClean="0">
                <a:latin typeface="Courier"/>
                <a:cs typeface="Courier"/>
              </a:rPr>
              <a:t>awk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'{print $1 '</a:t>
            </a:r>
            <a:r>
              <a:rPr lang="en-US" sz="2400" dirty="0" smtClean="0">
                <a:latin typeface="Courier"/>
                <a:cs typeface="Courier"/>
              </a:rPr>
              <a:t>$b' </a:t>
            </a:r>
            <a:r>
              <a:rPr lang="en-US" sz="2400" dirty="0"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2, </a:t>
            </a:r>
            <a:r>
              <a:rPr lang="en-US" sz="2400" dirty="0">
                <a:latin typeface="Courier"/>
                <a:cs typeface="Courier"/>
              </a:rPr>
              <a:t>"</a:t>
            </a:r>
            <a:r>
              <a:rPr lang="en-US" sz="2400" dirty="0" smtClean="0">
                <a:latin typeface="Courier"/>
                <a:cs typeface="Courier"/>
              </a:rPr>
              <a:t>'$0</a:t>
            </a:r>
            <a:r>
              <a:rPr lang="en-US" sz="2400" dirty="0">
                <a:latin typeface="Courier"/>
                <a:cs typeface="Courier"/>
              </a:rPr>
              <a:t>'</a:t>
            </a:r>
            <a:r>
              <a:rPr lang="en-US" sz="2400" dirty="0" smtClean="0">
                <a:latin typeface="Courier"/>
                <a:cs typeface="Courier"/>
              </a:rPr>
              <a:t>"}</a:t>
            </a:r>
            <a:r>
              <a:rPr lang="en-US" sz="2400" dirty="0">
                <a:latin typeface="Courier"/>
                <a:cs typeface="Courier"/>
              </a:rPr>
              <a:t>'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A1C –bash</a:t>
            </a:r>
            <a:endParaRPr lang="en-US" sz="24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sz="2400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Practically, since you always have the first and last, you can think about the ones about the </a:t>
            </a:r>
            <a:r>
              <a:rPr lang="en-US" sz="2800" dirty="0">
                <a:latin typeface="Courier"/>
                <a:cs typeface="Courier"/>
              </a:rPr>
              <a:t>'$b'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and </a:t>
            </a:r>
            <a:r>
              <a:rPr lang="en-US" sz="2800" dirty="0">
                <a:latin typeface="Courier"/>
                <a:cs typeface="Courier"/>
              </a:rPr>
              <a:t>'$0'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as pairs – but they really match up operationally as discussed.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1400" y="1503680"/>
            <a:ext cx="22098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72200" y="1503680"/>
            <a:ext cx="13716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924800" y="1524000"/>
            <a:ext cx="762000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28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98243"/>
            <a:ext cx="9144000" cy="5016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Basic structure of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use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The essential organization of an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program follows the form: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pattern { action }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</a:b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The pattern specifies when the action is performed.</a:t>
            </a:r>
          </a:p>
        </p:txBody>
      </p:sp>
    </p:spTree>
    <p:extLst>
      <p:ext uri="{BB962C8B-B14F-4D97-AF65-F5344CB8AC3E}">
        <p14:creationId xmlns:p14="http://schemas.microsoft.com/office/powerpoint/2010/main" val="4275862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21469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Same for variables you define - if it is a text string you have to say it is a </a:t>
            </a:r>
            <a:r>
              <a:rPr lang="en-US" sz="3200" dirty="0">
                <a:latin typeface="Papyrus"/>
                <a:cs typeface="Papyrus"/>
              </a:rPr>
              <a:t>text string with the double </a:t>
            </a:r>
            <a:r>
              <a:rPr lang="en-US" sz="3200" dirty="0" smtClean="0">
                <a:latin typeface="Papyrus"/>
                <a:cs typeface="Papyrus"/>
              </a:rPr>
              <a:t>quotes.</a:t>
            </a:r>
            <a:endParaRPr lang="en-US" sz="3200" dirty="0">
              <a:latin typeface="Papyrus"/>
              <a:cs typeface="Papyrus"/>
            </a:endParaRPr>
          </a:p>
          <a:p>
            <a:endParaRPr lang="en-US" sz="1400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sz="24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>
                <a:latin typeface="Courier"/>
                <a:cs typeface="Courier"/>
              </a:rPr>
              <a:t> b</a:t>
            </a:r>
            <a:r>
              <a:rPr lang="en-US" sz="2400" dirty="0" smtClean="0">
                <a:latin typeface="Courier"/>
                <a:cs typeface="Courier"/>
              </a:rPr>
              <a:t>=B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>
                <a:latin typeface="Courier"/>
                <a:cs typeface="Courier"/>
              </a:rPr>
              <a:t> echo $a $b | </a:t>
            </a:r>
            <a:r>
              <a:rPr lang="en-US" sz="2400" dirty="0" err="1">
                <a:latin typeface="Courier"/>
                <a:cs typeface="Courier"/>
              </a:rPr>
              <a:t>nawk</a:t>
            </a:r>
            <a:r>
              <a:rPr lang="en-US" sz="2400" dirty="0">
                <a:latin typeface="Courier"/>
                <a:cs typeface="Courier"/>
              </a:rPr>
              <a:t> '{print $1 "</a:t>
            </a:r>
            <a:r>
              <a:rPr lang="en-US" sz="2400" dirty="0" smtClean="0">
                <a:latin typeface="Courier"/>
                <a:cs typeface="Courier"/>
              </a:rPr>
              <a:t>'$b</a:t>
            </a:r>
            <a:r>
              <a:rPr lang="en-US" sz="2400" dirty="0">
                <a:latin typeface="Courier"/>
                <a:cs typeface="Courier"/>
              </a:rPr>
              <a:t>'</a:t>
            </a:r>
            <a:r>
              <a:rPr lang="en-US" sz="2400" dirty="0" smtClean="0">
                <a:latin typeface="Courier"/>
                <a:cs typeface="Courier"/>
              </a:rPr>
              <a:t>" </a:t>
            </a:r>
            <a:r>
              <a:rPr lang="en-US" sz="2400" dirty="0">
                <a:latin typeface="Courier"/>
                <a:cs typeface="Courier"/>
              </a:rPr>
              <a:t>$2</a:t>
            </a:r>
            <a:r>
              <a:rPr lang="en-US" sz="2400" dirty="0" smtClean="0">
                <a:latin typeface="Courier"/>
                <a:cs typeface="Courier"/>
              </a:rPr>
              <a:t>}'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ABC</a:t>
            </a:r>
          </a:p>
          <a:p>
            <a:endParaRPr lang="en-US" dirty="0" smtClean="0">
              <a:solidFill>
                <a:srgbClr val="FF6600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If the variable was a number, you can still print it out as a text string (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treats numbers as text strings or numbers as necessary in context, while text strings are stuck as text strings.)</a:t>
            </a:r>
            <a:endParaRPr lang="en-US" sz="3200" dirty="0">
              <a:solidFill>
                <a:srgbClr val="FF6600"/>
              </a:solidFill>
              <a:latin typeface="Courier"/>
              <a:cs typeface="Courier"/>
            </a:endParaRPr>
          </a:p>
          <a:p>
            <a:endParaRPr lang="en-US" dirty="0" smtClean="0">
              <a:solidFill>
                <a:srgbClr val="FF6600"/>
              </a:solidFill>
              <a:latin typeface="Courier"/>
              <a:cs typeface="Courier"/>
            </a:endParaRPr>
          </a:p>
          <a:p>
            <a:r>
              <a:rPr lang="en-US" sz="24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>
                <a:latin typeface="Courier"/>
                <a:cs typeface="Courier"/>
              </a:rPr>
              <a:t> </a:t>
            </a:r>
            <a:r>
              <a:rPr lang="en-US" sz="2400" dirty="0" smtClean="0">
                <a:latin typeface="Courier"/>
                <a:cs typeface="Courier"/>
              </a:rPr>
              <a:t>b = 1</a:t>
            </a:r>
          </a:p>
          <a:p>
            <a:r>
              <a:rPr lang="en-US" sz="24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2400" dirty="0" smtClean="0">
                <a:latin typeface="Courier"/>
                <a:cs typeface="Courier"/>
              </a:rPr>
              <a:t> </a:t>
            </a:r>
            <a:r>
              <a:rPr lang="en-US" sz="2400" dirty="0">
                <a:latin typeface="Courier"/>
                <a:cs typeface="Courier"/>
              </a:rPr>
              <a:t>echo $a $b | </a:t>
            </a:r>
            <a:r>
              <a:rPr lang="en-US" sz="2400" dirty="0" err="1">
                <a:latin typeface="Courier"/>
                <a:cs typeface="Courier"/>
              </a:rPr>
              <a:t>nawk</a:t>
            </a:r>
            <a:r>
              <a:rPr lang="en-US" sz="2400" dirty="0">
                <a:latin typeface="Courier"/>
                <a:cs typeface="Courier"/>
              </a:rPr>
              <a:t> '{print $1 "</a:t>
            </a:r>
            <a:r>
              <a:rPr lang="en-US" sz="2400" dirty="0" smtClean="0">
                <a:latin typeface="Courier"/>
                <a:cs typeface="Courier"/>
              </a:rPr>
              <a:t>'$b</a:t>
            </a:r>
            <a:r>
              <a:rPr lang="en-US" sz="2400" dirty="0">
                <a:latin typeface="Courier"/>
                <a:cs typeface="Courier"/>
              </a:rPr>
              <a:t>'</a:t>
            </a:r>
            <a:r>
              <a:rPr lang="en-US" sz="2400" dirty="0" smtClean="0">
                <a:latin typeface="Courier"/>
                <a:cs typeface="Courier"/>
              </a:rPr>
              <a:t>" '$b' $</a:t>
            </a:r>
            <a:r>
              <a:rPr lang="en-US" sz="2400" dirty="0">
                <a:latin typeface="Courier"/>
                <a:cs typeface="Courier"/>
              </a:rPr>
              <a:t>2</a:t>
            </a:r>
            <a:r>
              <a:rPr lang="en-US" sz="2400" dirty="0" smtClean="0">
                <a:latin typeface="Courier"/>
                <a:cs typeface="Courier"/>
              </a:rPr>
              <a:t>}'</a:t>
            </a:r>
            <a:endParaRPr lang="en-US" sz="2400" dirty="0">
              <a:latin typeface="Courier"/>
              <a:cs typeface="Courier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A11C</a:t>
            </a:r>
            <a:endParaRPr lang="en-US" sz="24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408998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33400"/>
            <a:ext cx="9144000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Aside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How to print out quotes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(this is a very long line, no </a:t>
            </a:r>
            <a:r>
              <a:rPr lang="en-US" sz="3200" dirty="0" smtClean="0">
                <a:latin typeface="Courier"/>
                <a:cs typeface="Courier"/>
              </a:rPr>
              <a:t>\</a:t>
            </a:r>
            <a:r>
              <a:rPr lang="en-US" sz="3200" dirty="0" smtClean="0">
                <a:latin typeface="Papyrus"/>
                <a:cs typeface="Papyrus"/>
              </a:rPr>
              <a:t> for continuation – wraps on its own).</a:t>
            </a:r>
          </a:p>
          <a:p>
            <a:pPr algn="ctr"/>
            <a:endParaRPr lang="en-US" sz="3200" dirty="0" smtClean="0">
              <a:solidFill>
                <a:srgbClr val="FF6600"/>
              </a:solidFill>
              <a:latin typeface="Papyrus"/>
              <a:cs typeface="Papyrus"/>
            </a:endParaRPr>
          </a:p>
          <a:p>
            <a:r>
              <a:rPr lang="pl-PL" dirty="0" smtClean="0">
                <a:solidFill>
                  <a:srgbClr val="FF6600"/>
                </a:solidFill>
                <a:latin typeface="Courier"/>
                <a:cs typeface="Courier"/>
              </a:rPr>
              <a:t>620 $ </a:t>
            </a:r>
            <a:r>
              <a:rPr lang="pl-PL" dirty="0" smtClean="0">
                <a:latin typeface="Courier"/>
                <a:cs typeface="Courier"/>
              </a:rPr>
              <a:t>echo $a $c | </a:t>
            </a:r>
            <a:r>
              <a:rPr lang="pl-PL" dirty="0" err="1" smtClean="0">
                <a:latin typeface="Courier"/>
                <a:cs typeface="Courier"/>
              </a:rPr>
              <a:t>nawk</a:t>
            </a:r>
            <a:r>
              <a:rPr lang="pl-PL" dirty="0" smtClean="0">
                <a:latin typeface="Courier"/>
                <a:cs typeface="Courier"/>
              </a:rPr>
              <a:t> '{</a:t>
            </a:r>
            <a:r>
              <a:rPr lang="pl-PL" dirty="0" err="1" smtClean="0">
                <a:latin typeface="Courier"/>
                <a:cs typeface="Courier"/>
              </a:rPr>
              <a:t>print</a:t>
            </a:r>
            <a:r>
              <a:rPr lang="pl-PL" dirty="0" smtClean="0">
                <a:latin typeface="Courier"/>
                <a:cs typeface="Courier"/>
              </a:rPr>
              <a:t> $1, '$b', $2, "'$0'", "\"", "\"ab\"", "*", "'"'''"'", "</a:t>
            </a:r>
            <a:r>
              <a:rPr lang="pl-PL" dirty="0" err="1" smtClean="0">
                <a:latin typeface="Courier"/>
                <a:cs typeface="Courier"/>
              </a:rPr>
              <a:t>a'"'"'b</a:t>
            </a:r>
            <a:r>
              <a:rPr lang="pl-PL" dirty="0" smtClean="0">
                <a:latin typeface="Courier"/>
                <a:cs typeface="Courier"/>
              </a:rPr>
              <a:t>", "/" }'</a:t>
            </a:r>
          </a:p>
          <a:p>
            <a:r>
              <a:rPr lang="pl-PL" dirty="0" smtClean="0">
                <a:solidFill>
                  <a:srgbClr val="0000FF"/>
                </a:solidFill>
                <a:latin typeface="Courier"/>
                <a:cs typeface="Courier"/>
              </a:rPr>
              <a:t>A 1 C -</a:t>
            </a:r>
            <a:r>
              <a:rPr lang="pl-PL" dirty="0" err="1" smtClean="0">
                <a:solidFill>
                  <a:srgbClr val="0000FF"/>
                </a:solidFill>
                <a:latin typeface="Courier"/>
                <a:cs typeface="Courier"/>
              </a:rPr>
              <a:t>bash</a:t>
            </a:r>
            <a:r>
              <a:rPr lang="pl-PL" dirty="0" smtClean="0">
                <a:solidFill>
                  <a:srgbClr val="0000FF"/>
                </a:solidFill>
                <a:latin typeface="Courier"/>
                <a:cs typeface="Courier"/>
              </a:rPr>
              <a:t> " "ab" * ''' </a:t>
            </a:r>
            <a:r>
              <a:rPr lang="pl-PL" dirty="0" err="1" smtClean="0">
                <a:solidFill>
                  <a:srgbClr val="0000FF"/>
                </a:solidFill>
                <a:latin typeface="Courier"/>
                <a:cs typeface="Courier"/>
              </a:rPr>
              <a:t>a'b</a:t>
            </a:r>
            <a:r>
              <a:rPr lang="pl-PL" dirty="0" smtClean="0">
                <a:solidFill>
                  <a:srgbClr val="0000FF"/>
                </a:solidFill>
                <a:latin typeface="Courier"/>
                <a:cs typeface="Courier"/>
              </a:rPr>
              <a:t> /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467600" y="3505200"/>
            <a:ext cx="6096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76400" y="4038600"/>
            <a:ext cx="304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05800" y="3505200"/>
            <a:ext cx="1066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-304800" y="3810000"/>
            <a:ext cx="8382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1981200" y="4038600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-6629400" y="4343400"/>
            <a:ext cx="538843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447800" y="3733800"/>
            <a:ext cx="12954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2895600" y="4038600"/>
            <a:ext cx="5334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895600" y="3733800"/>
            <a:ext cx="12954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505200" y="4038600"/>
            <a:ext cx="5334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CCFF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276600" y="3733800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3581400" y="4038600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98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76200"/>
            <a:ext cx="9144000" cy="8309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Aside</a:t>
            </a:r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How to print out quotes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581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:&gt;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'BEGIN { print "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Dont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Panic!" }'</a:t>
            </a:r>
          </a:p>
          <a:p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Dont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Panic!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582:&gt;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'BEGIN { print "Don'\''t Panic!" }'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Don't Panic!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583:&gt;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'BEGIN { print "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Don'"'"'t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Panic!" }'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Don't Panic!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586:&gt;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echo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Don”’”t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Panic! |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"{print}"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Don't Panic!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584:&gt;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echo Don\'t Panic! |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'{print}'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Don't Panic!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585:&gt;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echo Don\'t Panic! |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"{print}"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Don't Panic!</a:t>
            </a:r>
          </a:p>
          <a:p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Look carefully at the 2 lines above – you can (sometimes) use either quote (‘ or “) to protect the </a:t>
            </a:r>
            <a:r>
              <a:rPr lang="en-US" sz="3200" dirty="0" err="1">
                <a:solidFill>
                  <a:srgbClr val="000000"/>
                </a:solidFill>
                <a:latin typeface="Papyrus"/>
                <a:cs typeface="Papyrus"/>
              </a:rPr>
              <a:t>nawk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 program (depends on what you are trying to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also protect 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from the shell).</a:t>
            </a:r>
          </a:p>
          <a:p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alpaca.586:&gt; echo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Don”’”t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Panic! |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"{print}"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Don't Panic!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alpaca.587:&gt;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'BEGIN { print "\"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Dont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Panic!\"" }'</a:t>
            </a:r>
          </a:p>
          <a:p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"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Dont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Panic!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”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629400" y="4267200"/>
            <a:ext cx="538843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191000" y="1752600"/>
            <a:ext cx="609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191000" y="2286000"/>
            <a:ext cx="7620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981200" y="2895600"/>
            <a:ext cx="5334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404360" y="3352800"/>
            <a:ext cx="320040" cy="838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64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0"/>
            <a:ext cx="91440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Aside</a:t>
            </a:r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How to print out quotes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alpaca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.587:&gt;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'BEGIN { print "\"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Don’\’’t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Panic!\"" }'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"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Don’t 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Panic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!"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-6629400" y="5867400"/>
            <a:ext cx="538843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6200" y="3352800"/>
            <a:ext cx="22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0" y="3352800"/>
            <a:ext cx="228600" cy="3048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92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57200"/>
            <a:ext cx="9144000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Method 2. Assign the shell variables to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variables after the body of the script, but before you specify the input file</a:t>
            </a:r>
          </a:p>
          <a:p>
            <a:pPr algn="ctr"/>
            <a:endParaRPr lang="en-US" sz="2400" dirty="0" smtClean="0">
              <a:latin typeface="Papyrus"/>
              <a:cs typeface="Papyrus"/>
            </a:endParaRPr>
          </a:p>
          <a:p>
            <a:r>
              <a:rPr lang="en-US" sz="2400" dirty="0" smtClean="0">
                <a:latin typeface="Courier"/>
                <a:cs typeface="Courier"/>
              </a:rPr>
              <a:t>VAR1=3</a:t>
            </a:r>
          </a:p>
          <a:p>
            <a:r>
              <a:rPr lang="en-US" sz="2400" dirty="0" smtClean="0">
                <a:latin typeface="Courier"/>
                <a:cs typeface="Courier"/>
              </a:rPr>
              <a:t>VAR2=“Hi”</a:t>
            </a:r>
          </a:p>
          <a:p>
            <a:endParaRPr lang="en-US" sz="2400" dirty="0" smtClean="0">
              <a:latin typeface="Courier"/>
              <a:cs typeface="Courier"/>
            </a:endParaRPr>
          </a:p>
          <a:p>
            <a:r>
              <a:rPr lang="en-US" sz="2400" dirty="0" err="1" smtClean="0">
                <a:latin typeface="Courier"/>
                <a:cs typeface="Courier"/>
              </a:rPr>
              <a:t>awk</a:t>
            </a:r>
            <a:r>
              <a:rPr lang="en-US" sz="2400" dirty="0" smtClean="0">
                <a:latin typeface="Courier"/>
                <a:cs typeface="Courier"/>
              </a:rPr>
              <a:t> '{print v1, v2}' v1=$VAR1 v2=$VAR2 </a:t>
            </a:r>
            <a:r>
              <a:rPr lang="en-US" sz="2400" dirty="0" err="1" smtClean="0">
                <a:latin typeface="Courier"/>
                <a:cs typeface="Courier"/>
              </a:rPr>
              <a:t>input_file</a:t>
            </a:r>
            <a:endParaRPr lang="en-US" sz="2400" dirty="0" smtClean="0">
              <a:latin typeface="Courier"/>
              <a:cs typeface="Courier"/>
            </a:endParaRPr>
          </a:p>
          <a:p>
            <a:endParaRPr lang="en-US" sz="2400" dirty="0" smtClean="0">
              <a:latin typeface="Courier"/>
              <a:cs typeface="Courier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3 Hi</a:t>
            </a:r>
          </a:p>
          <a:p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Also note: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variables are referred to </a:t>
            </a:r>
            <a:r>
              <a:rPr lang="en-US" sz="3200" dirty="0" smtClean="0">
                <a:latin typeface="Papyrus"/>
                <a:cs typeface="Papyrus"/>
              </a:rPr>
              <a:t>using just </a:t>
            </a:r>
            <a:r>
              <a:rPr lang="en-US" sz="3200" dirty="0">
                <a:latin typeface="Papyrus"/>
                <a:cs typeface="Papyrus"/>
              </a:rPr>
              <a:t>their name (no </a:t>
            </a:r>
            <a:r>
              <a:rPr lang="en-US" sz="3200" dirty="0">
                <a:latin typeface="Courier"/>
                <a:cs typeface="Courier"/>
              </a:rPr>
              <a:t>$</a:t>
            </a:r>
            <a:r>
              <a:rPr lang="en-US" sz="3200" dirty="0">
                <a:latin typeface="Papyrus"/>
                <a:cs typeface="Papyrus"/>
              </a:rPr>
              <a:t> in front</a:t>
            </a:r>
            <a:r>
              <a:rPr lang="en-US" sz="3200" dirty="0" smtClean="0">
                <a:latin typeface="Papyrus"/>
                <a:cs typeface="Papyrus"/>
              </a:rPr>
              <a:t>)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73934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5224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There are a couple of constraints with this method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Shell variables assigned using this method are not available in the </a:t>
            </a:r>
            <a:r>
              <a:rPr lang="en-US" sz="3200" dirty="0">
                <a:latin typeface="Courier"/>
                <a:cs typeface="Courier"/>
              </a:rPr>
              <a:t>BEGIN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section (will see this, and </a:t>
            </a:r>
            <a:r>
              <a:rPr lang="en-US" sz="3200" dirty="0">
                <a:latin typeface="Courier"/>
                <a:cs typeface="Courier"/>
              </a:rPr>
              <a:t>END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section, soon).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If variables are assigned after a filename, they will not be available when processing that filename</a:t>
            </a:r>
          </a:p>
          <a:p>
            <a:pPr lvl="1" algn="ctr"/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'{print v1, v2}' v1=$VAR1 file1 v2=$VAR2 file2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In this case, </a:t>
            </a:r>
            <a:r>
              <a:rPr lang="en-US" sz="3200" dirty="0">
                <a:latin typeface="Courier"/>
                <a:cs typeface="Courier"/>
              </a:rPr>
              <a:t>v2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is not available to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when processing file1.</a:t>
            </a:r>
          </a:p>
        </p:txBody>
      </p:sp>
    </p:spTree>
    <p:extLst>
      <p:ext uri="{BB962C8B-B14F-4D97-AF65-F5344CB8AC3E}">
        <p14:creationId xmlns:p14="http://schemas.microsoft.com/office/powerpoint/2010/main" val="2833888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171813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Method 3. Use the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-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v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switch to assign the shell variables to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variables. 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This works with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, but not all flavors.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2000" dirty="0" smtClean="0">
                <a:solidFill>
                  <a:srgbClr val="000000"/>
                </a:solidFill>
                <a:latin typeface="Courier"/>
                <a:cs typeface="Courier"/>
              </a:rPr>
              <a:t> -v v1=$VAR1 -v v2=$VAR2 '{print v1, v2}' </a:t>
            </a:r>
            <a:r>
              <a:rPr lang="en-US" sz="2000" dirty="0" err="1" smtClean="0">
                <a:solidFill>
                  <a:srgbClr val="000000"/>
                </a:solidFill>
                <a:latin typeface="Courier"/>
                <a:cs typeface="Courier"/>
              </a:rPr>
              <a:t>input_file</a:t>
            </a:r>
            <a:endParaRPr lang="en-US" sz="2000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1651139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2860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Aside - </a:t>
            </a:r>
            <a:r>
              <a:rPr lang="en-US" sz="3200" dirty="0" smtClean="0">
                <a:latin typeface="Papyrus"/>
                <a:cs typeface="Papyrus"/>
              </a:rPr>
              <a:t>why use variables?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Say I’m doing some calculation that uses the number </a:t>
            </a:r>
            <a:r>
              <a:rPr lang="en-US" sz="3200" dirty="0" smtClean="0">
                <a:solidFill>
                  <a:srgbClr val="000000"/>
                </a:solidFill>
                <a:latin typeface="Symbol" charset="2"/>
                <a:cs typeface="Symbol" charset="2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.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 can put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3.1416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in whenever I need to use it.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But say later I decide that I need more precision and want to change the value of </a:t>
            </a:r>
            <a:r>
              <a:rPr lang="en-US" sz="3200" dirty="0">
                <a:solidFill>
                  <a:srgbClr val="000000"/>
                </a:solidFill>
                <a:latin typeface="Symbol"/>
                <a:cs typeface="Papyrus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to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3.1415926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.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It is a pain to have to change this and as we have seen global edits sometimes have unexpected (mostly because we were not really paying attention) side effects.</a:t>
            </a:r>
          </a:p>
        </p:txBody>
      </p:sp>
    </p:spTree>
    <p:extLst>
      <p:ext uri="{BB962C8B-B14F-4D97-AF65-F5344CB8AC3E}">
        <p14:creationId xmlns:p14="http://schemas.microsoft.com/office/powerpoint/2010/main" val="2360072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77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Aside - Why </a:t>
            </a:r>
            <a:r>
              <a:rPr lang="en-US" sz="3200" dirty="0" smtClean="0">
                <a:latin typeface="Papyrus"/>
                <a:cs typeface="Papyrus"/>
              </a:rPr>
              <a:t>use variables?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Using </a:t>
            </a:r>
            <a:r>
              <a:rPr lang="en-US" sz="3200" dirty="0">
                <a:latin typeface="Papyrus"/>
                <a:cs typeface="Papyrus"/>
              </a:rPr>
              <a:t>variables </a:t>
            </a:r>
            <a:r>
              <a:rPr lang="en-US" dirty="0" smtClean="0">
                <a:latin typeface="Papyrus"/>
                <a:cs typeface="Papyrus"/>
              </a:rPr>
              <a:t>(the </a:t>
            </a:r>
            <a:r>
              <a:rPr lang="en-US" dirty="0">
                <a:latin typeface="Papyrus"/>
                <a:cs typeface="Papyrus"/>
              </a:rPr>
              <a:t>first step to avoid hard-</a:t>
            </a:r>
            <a:r>
              <a:rPr lang="en-US" dirty="0" smtClean="0">
                <a:latin typeface="Papyrus"/>
                <a:cs typeface="Papyrus"/>
              </a:rPr>
              <a:t>coding)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  <a:r>
              <a:rPr lang="en-US" sz="3200" dirty="0">
                <a:latin typeface="Papyrus"/>
                <a:cs typeface="Papyrus"/>
              </a:rPr>
              <a:t>– </a:t>
            </a:r>
            <a:r>
              <a:rPr lang="en-US" sz="3200" dirty="0" smtClean="0">
                <a:latin typeface="Papyrus"/>
                <a:cs typeface="Papyrus"/>
              </a:rPr>
              <a:t>if you use variables you don’t </a:t>
            </a:r>
            <a:r>
              <a:rPr lang="en-US" sz="3200" dirty="0">
                <a:latin typeface="Papyrus"/>
                <a:cs typeface="Papyrus"/>
              </a:rPr>
              <a:t>have to modify </a:t>
            </a:r>
            <a:r>
              <a:rPr lang="en-US" sz="3200" dirty="0" smtClean="0">
                <a:latin typeface="Papyrus"/>
                <a:cs typeface="Papyrus"/>
              </a:rPr>
              <a:t>the code in a </a:t>
            </a:r>
            <a:r>
              <a:rPr lang="en-US" sz="3200" dirty="0">
                <a:latin typeface="Papyrus"/>
                <a:cs typeface="Papyrus"/>
              </a:rPr>
              <a:t>thousand places </a:t>
            </a:r>
            <a:r>
              <a:rPr lang="en-US" sz="3200" dirty="0" smtClean="0">
                <a:latin typeface="Papyrus"/>
                <a:cs typeface="Papyrus"/>
              </a:rPr>
              <a:t>where you used </a:t>
            </a:r>
            <a:r>
              <a:rPr lang="en-US" sz="3200" dirty="0" smtClean="0">
                <a:latin typeface="Courier"/>
                <a:cs typeface="Courier"/>
              </a:rPr>
              <a:t>3.1416</a:t>
            </a:r>
            <a:r>
              <a:rPr lang="en-US" sz="3200" dirty="0" smtClean="0">
                <a:latin typeface="Papyrus"/>
                <a:cs typeface="Papyrus"/>
              </a:rPr>
              <a:t> for </a:t>
            </a:r>
            <a:r>
              <a:rPr lang="en-US" sz="3200" dirty="0">
                <a:solidFill>
                  <a:srgbClr val="000000"/>
                </a:solidFill>
                <a:latin typeface="Symbol"/>
                <a:cs typeface="Papyrus"/>
              </a:rPr>
              <a:t>p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If you had set a variable</a:t>
            </a:r>
          </a:p>
          <a:p>
            <a:r>
              <a:rPr lang="en-US" sz="2800" dirty="0">
                <a:latin typeface="Courier"/>
                <a:cs typeface="Courier"/>
              </a:rPr>
              <a:t>p</a:t>
            </a:r>
            <a:r>
              <a:rPr lang="en-US" sz="2800" dirty="0" smtClean="0">
                <a:latin typeface="Courier"/>
                <a:cs typeface="Courier"/>
              </a:rPr>
              <a:t>i=3.1416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And use </a:t>
            </a:r>
            <a:r>
              <a:rPr lang="en-US" sz="2800" dirty="0">
                <a:latin typeface="Courier"/>
                <a:cs typeface="Courier"/>
              </a:rPr>
              <a:t>$</a:t>
            </a:r>
            <a:r>
              <a:rPr lang="en-US" sz="2800" dirty="0" smtClean="0">
                <a:latin typeface="Courier"/>
                <a:cs typeface="Courier"/>
              </a:rPr>
              <a:t>pi</a:t>
            </a:r>
            <a:r>
              <a:rPr lang="en-US" sz="3200" dirty="0" smtClean="0">
                <a:latin typeface="Papyrus"/>
                <a:cs typeface="Papyrus"/>
              </a:rPr>
              <a:t>, it becomes trivial to change its value everywhere </a:t>
            </a:r>
            <a:r>
              <a:rPr lang="en-US" dirty="0" smtClean="0">
                <a:latin typeface="Papyrus"/>
                <a:cs typeface="Papyrus"/>
              </a:rPr>
              <a:t>in the script </a:t>
            </a:r>
            <a:r>
              <a:rPr lang="en-US" sz="3200" dirty="0" smtClean="0">
                <a:latin typeface="Papyrus"/>
                <a:cs typeface="Papyrus"/>
              </a:rPr>
              <a:t>by just editing the single line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sz="2800" dirty="0" smtClean="0">
                <a:latin typeface="Courier"/>
                <a:cs typeface="Courier"/>
              </a:rPr>
              <a:t>pi</a:t>
            </a:r>
            <a:r>
              <a:rPr lang="en-US" sz="2800" dirty="0">
                <a:latin typeface="Courier"/>
                <a:cs typeface="Courier"/>
              </a:rPr>
              <a:t>=</a:t>
            </a:r>
            <a:r>
              <a:rPr lang="en-US" sz="2800" dirty="0" smtClean="0">
                <a:latin typeface="Courier"/>
                <a:cs typeface="Courier"/>
              </a:rPr>
              <a:t>3.1415926</a:t>
            </a:r>
            <a:endParaRPr lang="en-US" sz="2800" dirty="0">
              <a:latin typeface="Courier"/>
              <a:cs typeface="Courier"/>
            </a:endParaRP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 you don’t </a:t>
            </a:r>
            <a:r>
              <a:rPr lang="en-US" sz="3200" dirty="0">
                <a:latin typeface="Papyrus"/>
                <a:cs typeface="Papyrus"/>
              </a:rPr>
              <a:t>have to look for </a:t>
            </a:r>
            <a:r>
              <a:rPr lang="en-US" sz="3200" dirty="0" smtClean="0">
                <a:latin typeface="Papyrus"/>
                <a:cs typeface="Papyrus"/>
              </a:rPr>
              <a:t>it &amp; change it everywhere</a:t>
            </a:r>
            <a:endParaRPr lang="pl-PL" sz="3200" dirty="0" smtClean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619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21244"/>
            <a:ext cx="9144000" cy="5293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Examples: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Say we want to print out the owner of every file</a:t>
            </a:r>
          </a:p>
          <a:p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Record/Field/column separator (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RS=" "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)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The output of </a:t>
            </a:r>
            <a:r>
              <a:rPr lang="en-US" sz="3200" dirty="0" err="1" smtClean="0">
                <a:solidFill>
                  <a:srgbClr val="000000"/>
                </a:solidFill>
                <a:latin typeface="Courier"/>
                <a:cs typeface="Courier"/>
              </a:rPr>
              <a:t>ls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 –l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is</a:t>
            </a:r>
          </a:p>
          <a:p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-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rwxrwxrwx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 1 </a:t>
            </a:r>
            <a:r>
              <a:rPr lang="en-US" dirty="0" err="1" smtClean="0">
                <a:solidFill>
                  <a:srgbClr val="000000"/>
                </a:solidFill>
                <a:latin typeface="Courier"/>
                <a:cs typeface="Courier"/>
              </a:rPr>
              <a:t>rsmalley</a:t>
            </a: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 user    7237 Jun 12  2006 setup_exp1.sh</a:t>
            </a:r>
          </a:p>
          <a:p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So we need fields 3 and 9.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921445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76200"/>
            <a:ext cx="9144000" cy="6986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Most of your </a:t>
            </a:r>
            <a:r>
              <a:rPr lang="en-US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programs will look something like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'{print $3, $5}' </a:t>
            </a:r>
            <a:r>
              <a:rPr lang="en-US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input.file</a:t>
            </a:r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p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rints out third and fifth fields of each line of file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or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err="1">
                <a:solidFill>
                  <a:srgbClr val="000000"/>
                </a:solidFill>
                <a:latin typeface="Papyrus"/>
                <a:cs typeface="Papyrus"/>
              </a:rPr>
              <a:t>awk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'/help/ {</a:t>
            </a:r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print $3, $5}' </a:t>
            </a:r>
            <a:r>
              <a:rPr lang="en-US" sz="3200" dirty="0" err="1" smtClean="0">
                <a:solidFill>
                  <a:srgbClr val="000000"/>
                </a:solidFill>
                <a:latin typeface="Papyrus"/>
                <a:cs typeface="Papyrus"/>
              </a:rPr>
              <a:t>input.file</a:t>
            </a:r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Papyrus"/>
                <a:cs typeface="Papyrus"/>
              </a:rPr>
              <a:t>prints out third and fifth fields of each line of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file that contains the string - help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132625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29019"/>
            <a:ext cx="9144000" cy="4985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Do using an executable shell script</a:t>
            </a:r>
            <a:endParaRPr lang="en-US" sz="3200" dirty="0">
              <a:latin typeface="Papyrus"/>
              <a:cs typeface="Papyrus"/>
            </a:endParaRP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C</a:t>
            </a:r>
            <a:r>
              <a:rPr lang="en-US" sz="3200" dirty="0" smtClean="0">
                <a:latin typeface="Papyrus"/>
                <a:cs typeface="Papyrus"/>
              </a:rPr>
              <a:t>reate the file </a:t>
            </a:r>
            <a:r>
              <a:rPr lang="en-US" sz="3200" dirty="0" err="1" smtClean="0">
                <a:latin typeface="Courier"/>
                <a:cs typeface="Courier"/>
              </a:rPr>
              <a:t>owner.nawk</a:t>
            </a:r>
            <a:r>
              <a:rPr lang="en-US" sz="3200" dirty="0" smtClean="0">
                <a:latin typeface="Papyrus"/>
                <a:cs typeface="Papyrus"/>
              </a:rPr>
              <a:t> and make it executable.</a:t>
            </a:r>
          </a:p>
          <a:p>
            <a:endParaRPr lang="en-US" sz="3200" dirty="0" smtClean="0">
              <a:latin typeface="Papyrus"/>
              <a:cs typeface="Papyrus"/>
            </a:endParaRPr>
          </a:p>
          <a:p>
            <a:endParaRPr lang="en-US" sz="32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dirty="0" smtClean="0">
                <a:latin typeface="Courier"/>
                <a:cs typeface="Courier"/>
              </a:rPr>
              <a:t> vi </a:t>
            </a:r>
            <a:r>
              <a:rPr lang="en-US" dirty="0" err="1" smtClean="0">
                <a:latin typeface="Courier"/>
                <a:cs typeface="Courier"/>
              </a:rPr>
              <a:t>owner.nawk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>
                <a:solidFill>
                  <a:srgbClr val="FF00FF"/>
                </a:solidFill>
                <a:latin typeface="Courier"/>
                <a:cs typeface="Courier"/>
              </a:rPr>
              <a:t>i</a:t>
            </a:r>
            <a:r>
              <a:rPr lang="en-US" dirty="0" smtClean="0">
                <a:latin typeface="Courier"/>
                <a:cs typeface="Courier"/>
              </a:rPr>
              <a:t>#!/bin/</a:t>
            </a:r>
            <a:r>
              <a:rPr lang="en-US" dirty="0" err="1" smtClean="0">
                <a:latin typeface="Courier"/>
                <a:cs typeface="Courier"/>
              </a:rPr>
              <a:t>awk</a:t>
            </a:r>
            <a:r>
              <a:rPr lang="en-US" dirty="0" smtClean="0">
                <a:latin typeface="Courier"/>
                <a:cs typeface="Courier"/>
              </a:rPr>
              <a:t> -f</a:t>
            </a:r>
          </a:p>
          <a:p>
            <a:r>
              <a:rPr lang="en-US" dirty="0" smtClean="0">
                <a:latin typeface="Courier"/>
                <a:cs typeface="Courier"/>
              </a:rPr>
              <a:t>BEGIN { print "File\</a:t>
            </a:r>
            <a:r>
              <a:rPr lang="en-US" dirty="0" err="1" smtClean="0">
                <a:latin typeface="Courier"/>
                <a:cs typeface="Courier"/>
              </a:rPr>
              <a:t>tOwner</a:t>
            </a:r>
            <a:r>
              <a:rPr lang="en-US" dirty="0" smtClean="0">
                <a:latin typeface="Courier"/>
                <a:cs typeface="Courier"/>
              </a:rPr>
              <a:t>" }</a:t>
            </a:r>
          </a:p>
          <a:p>
            <a:r>
              <a:rPr lang="en-US" dirty="0" smtClean="0">
                <a:latin typeface="Courier"/>
                <a:cs typeface="Courier"/>
              </a:rPr>
              <a:t>{ print $9, "\</a:t>
            </a:r>
            <a:r>
              <a:rPr lang="en-US" dirty="0" err="1" smtClean="0">
                <a:latin typeface="Courier"/>
                <a:cs typeface="Courier"/>
              </a:rPr>
              <a:t>t</a:t>
            </a:r>
            <a:r>
              <a:rPr lang="en-US" dirty="0" smtClean="0">
                <a:latin typeface="Courier"/>
                <a:cs typeface="Courier"/>
              </a:rPr>
              <a:t>", $3}</a:t>
            </a:r>
          </a:p>
          <a:p>
            <a:r>
              <a:rPr lang="en-US" dirty="0" smtClean="0">
                <a:latin typeface="Courier"/>
                <a:cs typeface="Courier"/>
              </a:rPr>
              <a:t>END { print " - DONE -" }</a:t>
            </a:r>
            <a:r>
              <a:rPr lang="en-US" dirty="0" smtClean="0">
                <a:solidFill>
                  <a:srgbClr val="FF00FF"/>
                </a:solidFill>
                <a:latin typeface="Courier"/>
                <a:cs typeface="Courier"/>
              </a:rPr>
              <a:t>esc</a:t>
            </a:r>
          </a:p>
          <a:p>
            <a:r>
              <a:rPr lang="en-US" dirty="0" smtClean="0">
                <a:latin typeface="Courier"/>
                <a:cs typeface="Courier"/>
              </a:rPr>
              <a:t>:</a:t>
            </a:r>
            <a:r>
              <a:rPr lang="en-US" dirty="0" err="1" smtClean="0">
                <a:latin typeface="Courier"/>
                <a:cs typeface="Courier"/>
              </a:rPr>
              <a:t>wq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dirty="0" smtClean="0">
                <a:latin typeface="Courier"/>
                <a:cs typeface="Courier"/>
              </a:rPr>
              <a:t> x </a:t>
            </a:r>
            <a:r>
              <a:rPr lang="en-US" dirty="0" err="1" smtClean="0">
                <a:latin typeface="Courier"/>
                <a:cs typeface="Courier"/>
              </a:rPr>
              <a:t>owner.nawk</a:t>
            </a:r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1771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21352"/>
            <a:ext cx="9144000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Now we have to get the input into the program.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 Pipe the long directory listing into our shell script.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507:&gt; </a:t>
            </a:r>
            <a:r>
              <a:rPr lang="en-US" dirty="0" err="1" smtClean="0">
                <a:latin typeface="Courier"/>
                <a:cs typeface="Courier"/>
              </a:rPr>
              <a:t>ls</a:t>
            </a:r>
            <a:r>
              <a:rPr lang="en-US" dirty="0" smtClean="0">
                <a:latin typeface="Courier"/>
                <a:cs typeface="Courier"/>
              </a:rPr>
              <a:t> -l | </a:t>
            </a:r>
            <a:r>
              <a:rPr lang="en-US" dirty="0" err="1" smtClean="0">
                <a:latin typeface="Courier"/>
                <a:cs typeface="Courier"/>
              </a:rPr>
              <a:t>owner.nawk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File    Owner</a:t>
            </a: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*CHARGE-2002-107*       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rsmalley</a:t>
            </a:r>
            <a:endParaRPr lang="en-US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022285A.cmt     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rsmalley</a:t>
            </a:r>
            <a:endParaRPr lang="en-US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190-00384-07.pdf        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rsmalley</a:t>
            </a:r>
            <a:endParaRPr lang="en-US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. . .</a:t>
            </a: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zreal2.f        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rsmalley</a:t>
            </a:r>
            <a:endParaRPr lang="en-US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zreal2.o         </a:t>
            </a:r>
            <a:r>
              <a:rPr lang="en-US" dirty="0" err="1" smtClean="0">
                <a:solidFill>
                  <a:srgbClr val="0000FF"/>
                </a:solidFill>
                <a:latin typeface="Courier"/>
                <a:cs typeface="Courier"/>
              </a:rPr>
              <a:t>rsmalley</a:t>
            </a:r>
            <a:endParaRPr lang="en-US" dirty="0" smtClean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 - DONE –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508:&gt;</a:t>
            </a:r>
          </a:p>
        </p:txBody>
      </p:sp>
    </p:spTree>
    <p:extLst>
      <p:ext uri="{BB962C8B-B14F-4D97-AF65-F5344CB8AC3E}">
        <p14:creationId xmlns:p14="http://schemas.microsoft.com/office/powerpoint/2010/main" val="305284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066800"/>
            <a:ext cx="9144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So far we have just been selecting and rearranging fields. The output is a simple copy of the input field.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What </a:t>
            </a:r>
            <a:r>
              <a:rPr lang="en-US" sz="3200" dirty="0">
                <a:latin typeface="Papyrus"/>
                <a:cs typeface="Papyrus"/>
              </a:rPr>
              <a:t>if you wanted to change the format of the output with respect to the input </a:t>
            </a:r>
            <a:endParaRPr lang="en-US" sz="3200" dirty="0" smtClean="0">
              <a:latin typeface="Papyrus"/>
              <a:cs typeface="Papyrus"/>
            </a:endParaRP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Considering that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was written by some of UINX’s developers, it might seem reasonable to guess that they “reused” some useful UNIX tools.</a:t>
            </a:r>
          </a:p>
        </p:txBody>
      </p:sp>
    </p:spTree>
    <p:extLst>
      <p:ext uri="{BB962C8B-B14F-4D97-AF65-F5344CB8AC3E}">
        <p14:creationId xmlns:p14="http://schemas.microsoft.com/office/powerpoint/2010/main" val="23616807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32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If you guessed that  you would be correct.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So if you wanted to change the format of the output with respect to the input – you just use  the UNIX </a:t>
            </a:r>
            <a:r>
              <a:rPr lang="en-US" sz="3200" dirty="0" err="1" smtClean="0">
                <a:latin typeface="Courier"/>
                <a:cs typeface="Courier"/>
              </a:rPr>
              <a:t>printf</a:t>
            </a:r>
            <a:r>
              <a:rPr lang="en-US" sz="3200" dirty="0" smtClean="0">
                <a:latin typeface="Papyrus"/>
                <a:cs typeface="Papyrus"/>
              </a:rPr>
              <a:t> command.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We already saw this command, so we don’t need to discuss it any further (another UNIX philosophy based attitude).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pl-PL" sz="20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pl-PL" sz="2000" dirty="0" smtClean="0">
                <a:latin typeface="Courier"/>
                <a:cs typeface="Courier"/>
              </a:rPr>
              <a:t> echo </a:t>
            </a:r>
            <a:r>
              <a:rPr lang="pl-PL" sz="2000" dirty="0" err="1">
                <a:latin typeface="Courier"/>
                <a:cs typeface="Courier"/>
              </a:rPr>
              <a:t>text</a:t>
            </a:r>
            <a:r>
              <a:rPr lang="pl-PL" sz="2000" dirty="0">
                <a:latin typeface="Courier"/>
                <a:cs typeface="Courier"/>
              </a:rPr>
              <a:t> | </a:t>
            </a:r>
            <a:r>
              <a:rPr lang="pl-PL" sz="2000" dirty="0" err="1" smtClean="0">
                <a:latin typeface="Courier"/>
                <a:cs typeface="Courier"/>
              </a:rPr>
              <a:t>awk</a:t>
            </a:r>
            <a:r>
              <a:rPr lang="pl-PL" sz="2000" dirty="0" smtClean="0">
                <a:latin typeface="Courier"/>
                <a:cs typeface="Courier"/>
              </a:rPr>
              <a:t> </a:t>
            </a:r>
            <a:r>
              <a:rPr lang="pl-PL" sz="2000" dirty="0">
                <a:latin typeface="Courier"/>
                <a:cs typeface="Courier"/>
              </a:rPr>
              <a:t>'{</a:t>
            </a:r>
          </a:p>
          <a:p>
            <a:r>
              <a:rPr lang="pl-PL" sz="2000" dirty="0">
                <a:latin typeface="Courier"/>
                <a:cs typeface="Courier"/>
              </a:rPr>
              <a:t>b="test $TEXT"</a:t>
            </a:r>
          </a:p>
          <a:p>
            <a:r>
              <a:rPr lang="pl-PL" sz="2000" dirty="0">
                <a:latin typeface="Courier"/>
                <a:cs typeface="Courier"/>
              </a:rPr>
              <a:t>a=b</a:t>
            </a:r>
          </a:p>
          <a:p>
            <a:r>
              <a:rPr lang="pl-PL" sz="2000" dirty="0">
                <a:latin typeface="Courier"/>
                <a:cs typeface="Courier"/>
              </a:rPr>
              <a:t>c="'$0'"</a:t>
            </a:r>
          </a:p>
          <a:p>
            <a:r>
              <a:rPr lang="pl-PL" sz="2000" dirty="0">
                <a:latin typeface="Courier"/>
                <a:cs typeface="Courier"/>
              </a:rPr>
              <a:t>d=10.7</a:t>
            </a:r>
          </a:p>
          <a:p>
            <a:r>
              <a:rPr lang="pl-PL" sz="2000" dirty="0" err="1">
                <a:latin typeface="Courier"/>
                <a:cs typeface="Courier"/>
              </a:rPr>
              <a:t>printf</a:t>
            </a:r>
            <a:r>
              <a:rPr lang="pl-PL" sz="2000" dirty="0">
                <a:latin typeface="Courier"/>
                <a:cs typeface="Courier"/>
              </a:rPr>
              <a:t>("%s, %s, %s, %s, %6.3f\n", $1, a, b, c, d)</a:t>
            </a:r>
          </a:p>
          <a:p>
            <a:r>
              <a:rPr lang="pl-PL" sz="2000" dirty="0">
                <a:latin typeface="Courier"/>
                <a:cs typeface="Courier"/>
              </a:rPr>
              <a:t>}'</a:t>
            </a:r>
          </a:p>
          <a:p>
            <a:r>
              <a:rPr lang="pl-PL" sz="2000" dirty="0" err="1">
                <a:solidFill>
                  <a:srgbClr val="0000FF"/>
                </a:solidFill>
                <a:latin typeface="Courier"/>
                <a:cs typeface="Courier"/>
              </a:rPr>
              <a:t>text</a:t>
            </a:r>
            <a:r>
              <a:rPr lang="pl-PL" sz="2000" dirty="0">
                <a:solidFill>
                  <a:srgbClr val="0000FF"/>
                </a:solidFill>
                <a:latin typeface="Courier"/>
                <a:cs typeface="Courier"/>
              </a:rPr>
              <a:t>, test $TEXT, test $TEXT, -</a:t>
            </a:r>
            <a:r>
              <a:rPr lang="pl-PL" sz="2000" dirty="0" err="1">
                <a:solidFill>
                  <a:srgbClr val="0000FF"/>
                </a:solidFill>
                <a:latin typeface="Courier"/>
                <a:cs typeface="Courier"/>
              </a:rPr>
              <a:t>bash</a:t>
            </a:r>
            <a:r>
              <a:rPr lang="pl-PL" sz="2000" dirty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pl-PL" sz="2000" dirty="0" smtClean="0">
                <a:solidFill>
                  <a:srgbClr val="0000FF"/>
                </a:solidFill>
                <a:latin typeface="Courier"/>
                <a:cs typeface="Courier"/>
              </a:rPr>
              <a:t>10.700</a:t>
            </a:r>
            <a:endParaRPr lang="pl-PL" sz="20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07967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Notice a few differences with the UNIX </a:t>
            </a:r>
            <a:r>
              <a:rPr lang="en-US" sz="2800" dirty="0" err="1" smtClean="0">
                <a:latin typeface="Courier"/>
                <a:cs typeface="Courier"/>
              </a:rPr>
              <a:t>printf</a:t>
            </a:r>
            <a:r>
              <a:rPr lang="en-US" sz="2800" dirty="0" smtClean="0">
                <a:latin typeface="Courier"/>
                <a:cs typeface="Courier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command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You need </a:t>
            </a:r>
            <a:r>
              <a:rPr lang="en-US" sz="3200" dirty="0" err="1" smtClean="0">
                <a:latin typeface="Papyrus"/>
                <a:cs typeface="Papyrus"/>
              </a:rPr>
              <a:t>parens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  <a:r>
              <a:rPr lang="en-US" sz="2800" dirty="0" smtClean="0">
                <a:latin typeface="Courier"/>
                <a:cs typeface="Courier"/>
              </a:rPr>
              <a:t>(…)</a:t>
            </a:r>
            <a:r>
              <a:rPr lang="en-US" sz="3200" dirty="0" smtClean="0">
                <a:latin typeface="Papyrus"/>
                <a:cs typeface="Papyrus"/>
              </a:rPr>
              <a:t> around the arguments to the </a:t>
            </a:r>
            <a:r>
              <a:rPr lang="en-US" sz="2800" dirty="0" err="1" smtClean="0">
                <a:latin typeface="Courier"/>
                <a:cs typeface="Courier"/>
              </a:rPr>
              <a:t>printf</a:t>
            </a:r>
            <a:r>
              <a:rPr lang="en-US" sz="3200" dirty="0" smtClean="0">
                <a:latin typeface="Papyrus"/>
                <a:cs typeface="Papyrus"/>
              </a:rPr>
              <a:t> command.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You need commas between the items in the variable list.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pl-PL" sz="20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pl-PL" sz="2000" dirty="0" smtClean="0">
                <a:latin typeface="Courier"/>
                <a:cs typeface="Courier"/>
              </a:rPr>
              <a:t> echo </a:t>
            </a:r>
            <a:r>
              <a:rPr lang="pl-PL" sz="2000" dirty="0" err="1">
                <a:latin typeface="Courier"/>
                <a:cs typeface="Courier"/>
              </a:rPr>
              <a:t>text</a:t>
            </a:r>
            <a:r>
              <a:rPr lang="pl-PL" sz="2000" dirty="0">
                <a:latin typeface="Courier"/>
                <a:cs typeface="Courier"/>
              </a:rPr>
              <a:t> | </a:t>
            </a:r>
            <a:r>
              <a:rPr lang="pl-PL" sz="2000" dirty="0" err="1" smtClean="0">
                <a:latin typeface="Courier"/>
                <a:cs typeface="Courier"/>
              </a:rPr>
              <a:t>awk</a:t>
            </a:r>
            <a:r>
              <a:rPr lang="pl-PL" sz="2000" dirty="0" smtClean="0">
                <a:latin typeface="Courier"/>
                <a:cs typeface="Courier"/>
              </a:rPr>
              <a:t> </a:t>
            </a:r>
            <a:r>
              <a:rPr lang="pl-PL" sz="2000" dirty="0">
                <a:latin typeface="Courier"/>
                <a:cs typeface="Courier"/>
              </a:rPr>
              <a:t>'{</a:t>
            </a:r>
          </a:p>
          <a:p>
            <a:r>
              <a:rPr lang="pl-PL" sz="2000" dirty="0">
                <a:latin typeface="Courier"/>
                <a:cs typeface="Courier"/>
              </a:rPr>
              <a:t>b="test $TEXT"</a:t>
            </a:r>
          </a:p>
          <a:p>
            <a:r>
              <a:rPr lang="pl-PL" sz="2000" dirty="0">
                <a:latin typeface="Courier"/>
                <a:cs typeface="Courier"/>
              </a:rPr>
              <a:t>a=b</a:t>
            </a:r>
          </a:p>
          <a:p>
            <a:r>
              <a:rPr lang="pl-PL" sz="2000" dirty="0">
                <a:latin typeface="Courier"/>
                <a:cs typeface="Courier"/>
              </a:rPr>
              <a:t>c="'$0'"</a:t>
            </a:r>
          </a:p>
          <a:p>
            <a:r>
              <a:rPr lang="pl-PL" sz="2000" dirty="0">
                <a:latin typeface="Courier"/>
                <a:cs typeface="Courier"/>
              </a:rPr>
              <a:t>d=10.7</a:t>
            </a:r>
          </a:p>
          <a:p>
            <a:r>
              <a:rPr lang="pl-PL" sz="2000" dirty="0" err="1">
                <a:latin typeface="Courier"/>
                <a:cs typeface="Courier"/>
              </a:rPr>
              <a:t>printf</a:t>
            </a:r>
            <a:r>
              <a:rPr lang="pl-PL" sz="2000" dirty="0">
                <a:latin typeface="Courier"/>
                <a:cs typeface="Courier"/>
              </a:rPr>
              <a:t>("%s, %s, %s, %s, %6.3f\n", $1, a, b, c, d)</a:t>
            </a:r>
          </a:p>
          <a:p>
            <a:r>
              <a:rPr lang="pl-PL" sz="2000" dirty="0">
                <a:latin typeface="Courier"/>
                <a:cs typeface="Courier"/>
              </a:rPr>
              <a:t>}'</a:t>
            </a:r>
          </a:p>
          <a:p>
            <a:r>
              <a:rPr lang="pl-PL" sz="2000" dirty="0" err="1">
                <a:solidFill>
                  <a:srgbClr val="0000FF"/>
                </a:solidFill>
                <a:latin typeface="Courier"/>
                <a:cs typeface="Courier"/>
              </a:rPr>
              <a:t>text</a:t>
            </a:r>
            <a:r>
              <a:rPr lang="pl-PL" sz="2000" dirty="0">
                <a:solidFill>
                  <a:srgbClr val="0000FF"/>
                </a:solidFill>
                <a:latin typeface="Courier"/>
                <a:cs typeface="Courier"/>
              </a:rPr>
              <a:t>, test $TEXT, test $TEXT, -</a:t>
            </a:r>
            <a:r>
              <a:rPr lang="pl-PL" sz="2000" dirty="0" err="1">
                <a:solidFill>
                  <a:srgbClr val="0000FF"/>
                </a:solidFill>
                <a:latin typeface="Courier"/>
                <a:cs typeface="Courier"/>
              </a:rPr>
              <a:t>bash</a:t>
            </a:r>
            <a:r>
              <a:rPr lang="pl-PL" sz="2000" dirty="0">
                <a:solidFill>
                  <a:srgbClr val="0000FF"/>
                </a:solidFill>
                <a:latin typeface="Courier"/>
                <a:cs typeface="Courier"/>
              </a:rPr>
              <a:t>, </a:t>
            </a:r>
            <a:r>
              <a:rPr lang="pl-PL" sz="2000" dirty="0" smtClean="0">
                <a:solidFill>
                  <a:srgbClr val="0000FF"/>
                </a:solidFill>
                <a:latin typeface="Courier"/>
                <a:cs typeface="Courier"/>
              </a:rPr>
              <a:t>10.700</a:t>
            </a:r>
            <a:endParaRPr lang="pl-PL" sz="20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62416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114799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cs typeface="Papyrus"/>
              </a:rPr>
              <a:t>The output of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 goes to </a:t>
            </a:r>
            <a:r>
              <a:rPr lang="en-US" sz="3200" dirty="0" err="1" smtClean="0">
                <a:solidFill>
                  <a:srgbClr val="000000"/>
                </a:solidFill>
                <a:cs typeface="Papyrus"/>
              </a:rPr>
              <a:t>stndout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solidFill>
                <a:srgbClr val="000000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u="sng" dirty="0" err="1" smtClean="0">
                <a:solidFill>
                  <a:srgbClr val="000000"/>
                </a:solidFill>
                <a:latin typeface="Courier"/>
                <a:cs typeface="Courier"/>
              </a:rPr>
              <a:t>sprintf</a:t>
            </a:r>
            <a:endParaRPr lang="en-US" sz="32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solidFill>
                <a:srgbClr val="000000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cs typeface="Papyrus"/>
              </a:rPr>
              <a:t>Same as </a:t>
            </a:r>
            <a:r>
              <a:rPr lang="en-US" sz="3200" dirty="0" err="1" smtClean="0">
                <a:solidFill>
                  <a:srgbClr val="000000"/>
                </a:solidFill>
                <a:latin typeface="Courier"/>
                <a:cs typeface="Courier"/>
              </a:rPr>
              <a:t>printf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 but sends formatted print output to a string variable rather to </a:t>
            </a:r>
            <a:r>
              <a:rPr lang="en-US" sz="3200" dirty="0" err="1" smtClean="0">
                <a:solidFill>
                  <a:srgbClr val="000000"/>
                </a:solidFill>
                <a:cs typeface="Papyrus"/>
              </a:rPr>
              <a:t>stndout</a:t>
            </a:r>
            <a:endParaRPr lang="en-US" sz="3200" dirty="0" smtClean="0">
              <a:solidFill>
                <a:srgbClr val="000000"/>
              </a:solidFill>
              <a:cs typeface="Papyrus"/>
            </a:endParaRPr>
          </a:p>
          <a:p>
            <a:pPr marL="0" algn="ctr">
              <a:spcBef>
                <a:spcPts val="0"/>
              </a:spcBef>
            </a:pPr>
            <a:endParaRPr lang="en-US" sz="3200" dirty="0" smtClean="0">
              <a:solidFill>
                <a:srgbClr val="000000"/>
              </a:solidFill>
              <a:cs typeface="Papyrus"/>
            </a:endParaRPr>
          </a:p>
          <a:p>
            <a:pPr marL="0" lvl="2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n=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sprintf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 ("%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 plus %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 is %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d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", a,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b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a+b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);</a:t>
            </a:r>
          </a:p>
          <a:p>
            <a:pPr marL="0" lvl="2" algn="ctr">
              <a:spcBef>
                <a:spcPts val="0"/>
              </a:spcBef>
              <a:buNone/>
            </a:pPr>
            <a:endParaRPr lang="en-US" sz="2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822914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7444"/>
            <a:ext cx="9144000" cy="5293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"Simple" </a:t>
            </a:r>
            <a:r>
              <a:rPr lang="en-US" sz="28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example: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Say I have some sac files with the horrid IRIS DMC format file names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r>
              <a:rPr lang="en-US" dirty="0" smtClean="0">
                <a:latin typeface="Courier"/>
                <a:cs typeface="Courier"/>
              </a:rPr>
              <a:t>1999.289.10.05.26.0000.IU.KMBO.00.LHZ.SAC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and it would rename it to something more “user friendly” like </a:t>
            </a:r>
            <a:r>
              <a:rPr lang="en-US" sz="3200" dirty="0" smtClean="0">
                <a:latin typeface="Courier"/>
                <a:cs typeface="Courier"/>
              </a:rPr>
              <a:t>KMBO.LHZ</a:t>
            </a:r>
            <a:r>
              <a:rPr lang="en-US" sz="3200" dirty="0" smtClean="0">
                <a:latin typeface="Papyrus"/>
                <a:cs typeface="Papyrus"/>
              </a:rPr>
              <a:t> to save on typing while doing one of Chuck’s </a:t>
            </a:r>
            <a:r>
              <a:rPr lang="en-US" sz="3200" dirty="0" err="1" smtClean="0">
                <a:latin typeface="Papyrus"/>
                <a:cs typeface="Papyrus"/>
              </a:rPr>
              <a:t>homeworks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26003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1492"/>
            <a:ext cx="9144000" cy="6740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alpaca.540:&gt; more </a:t>
            </a:r>
            <a:r>
              <a:rPr lang="en-US" dirty="0" err="1" smtClean="0">
                <a:latin typeface="Courier"/>
                <a:cs typeface="Courier"/>
              </a:rPr>
              <a:t>rename.sh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#!/bin/</a:t>
            </a:r>
            <a:r>
              <a:rPr lang="en-US" dirty="0" err="1" smtClean="0">
                <a:latin typeface="Courier"/>
                <a:cs typeface="Courier"/>
              </a:rPr>
              <a:t>sh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#to rename horrid iris </a:t>
            </a:r>
            <a:r>
              <a:rPr lang="en-US" dirty="0" err="1" smtClean="0">
                <a:latin typeface="Courier"/>
                <a:cs typeface="Courier"/>
              </a:rPr>
              <a:t>dmc</a:t>
            </a:r>
            <a:r>
              <a:rPr lang="en-US" dirty="0" smtClean="0">
                <a:latin typeface="Courier"/>
                <a:cs typeface="Courier"/>
              </a:rPr>
              <a:t> file names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#call with </a:t>
            </a:r>
            <a:r>
              <a:rPr lang="en-US" dirty="0" err="1" smtClean="0">
                <a:latin typeface="Courier"/>
                <a:cs typeface="Courier"/>
              </a:rPr>
              <a:t>rename.sh</a:t>
            </a:r>
            <a:r>
              <a:rPr lang="en-US" dirty="0" smtClean="0">
                <a:latin typeface="Courier"/>
                <a:cs typeface="Courier"/>
              </a:rPr>
              <a:t> A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y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#where A is the char string to match, </a:t>
            </a:r>
            <a:r>
              <a:rPr lang="en-US" dirty="0" err="1" smtClean="0">
                <a:latin typeface="Courier"/>
                <a:cs typeface="Courier"/>
              </a:rPr>
              <a:t>x</a:t>
            </a:r>
            <a:r>
              <a:rPr lang="en-US" dirty="0" smtClean="0">
                <a:latin typeface="Courier"/>
                <a:cs typeface="Courier"/>
              </a:rPr>
              <a:t> and </a:t>
            </a:r>
            <a:r>
              <a:rPr lang="en-US" dirty="0" err="1" smtClean="0">
                <a:latin typeface="Courier"/>
                <a:cs typeface="Courier"/>
              </a:rPr>
              <a:t>y</a:t>
            </a:r>
            <a:r>
              <a:rPr lang="en-US" dirty="0" smtClean="0">
                <a:latin typeface="Courier"/>
                <a:cs typeface="Courier"/>
              </a:rPr>
              <a:t> are the field</a:t>
            </a:r>
          </a:p>
          <a:p>
            <a:r>
              <a:rPr lang="en-US" dirty="0" smtClean="0">
                <a:latin typeface="Courier"/>
                <a:cs typeface="Courier"/>
              </a:rPr>
              <a:t>#numbers in the original file name you want to use in the</a:t>
            </a:r>
          </a:p>
          <a:p>
            <a:r>
              <a:rPr lang="en-US" dirty="0" smtClean="0">
                <a:latin typeface="Courier"/>
                <a:cs typeface="Courier"/>
              </a:rPr>
              <a:t>#final name, and using the period/dot for the field </a:t>
            </a:r>
            <a:r>
              <a:rPr lang="en-US" dirty="0" err="1" smtClean="0">
                <a:latin typeface="Courier"/>
                <a:cs typeface="Courier"/>
              </a:rPr>
              <a:t>seperator</a:t>
            </a:r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#</a:t>
            </a:r>
            <a:r>
              <a:rPr lang="en-US" dirty="0" err="1" smtClean="0">
                <a:latin typeface="Courier"/>
                <a:cs typeface="Courier"/>
              </a:rPr>
              <a:t>eg</a:t>
            </a:r>
            <a:r>
              <a:rPr lang="en-US" dirty="0" smtClean="0">
                <a:latin typeface="Courier"/>
                <a:cs typeface="Courier"/>
              </a:rPr>
              <a:t> if the file names look like</a:t>
            </a:r>
          </a:p>
          <a:p>
            <a:r>
              <a:rPr lang="en-US" dirty="0" smtClean="0">
                <a:latin typeface="Courier"/>
                <a:cs typeface="Courier"/>
              </a:rPr>
              <a:t>#1999.289.10.05.26.0000.IU.KMBO.00.LHZ.SAC</a:t>
            </a:r>
          </a:p>
          <a:p>
            <a:r>
              <a:rPr lang="en-US" dirty="0" smtClean="0">
                <a:latin typeface="Courier"/>
                <a:cs typeface="Courier"/>
              </a:rPr>
              <a:t>#and you would ;</a:t>
            </a:r>
            <a:r>
              <a:rPr lang="en-US" dirty="0" err="1" smtClean="0">
                <a:latin typeface="Courier"/>
                <a:cs typeface="Courier"/>
              </a:rPr>
              <a:t>ike</a:t>
            </a:r>
            <a:r>
              <a:rPr lang="en-US" dirty="0" smtClean="0">
                <a:latin typeface="Courier"/>
                <a:cs typeface="Courier"/>
              </a:rPr>
              <a:t> to rename it KMBO.LHZ</a:t>
            </a:r>
          </a:p>
          <a:p>
            <a:r>
              <a:rPr lang="en-US" dirty="0" smtClean="0">
                <a:latin typeface="Courier"/>
                <a:cs typeface="Courier"/>
              </a:rPr>
              <a:t>#the 8th field is the station name, KMBO</a:t>
            </a:r>
          </a:p>
          <a:p>
            <a:r>
              <a:rPr lang="en-US" dirty="0" smtClean="0">
                <a:latin typeface="Courier"/>
                <a:cs typeface="Courier"/>
              </a:rPr>
              <a:t>#and the 10th field is the component name, LHZ</a:t>
            </a:r>
          </a:p>
          <a:p>
            <a:r>
              <a:rPr lang="en-US" dirty="0" smtClean="0">
                <a:latin typeface="Courier"/>
                <a:cs typeface="Courier"/>
              </a:rPr>
              <a:t>#so you would call </a:t>
            </a:r>
            <a:r>
              <a:rPr lang="en-US" dirty="0" err="1" smtClean="0">
                <a:latin typeface="Courier"/>
                <a:cs typeface="Courier"/>
              </a:rPr>
              <a:t>rename.sh</a:t>
            </a:r>
            <a:r>
              <a:rPr lang="en-US" dirty="0" smtClean="0">
                <a:latin typeface="Courier"/>
                <a:cs typeface="Courier"/>
              </a:rPr>
              <a:t> SAC 8 10</a:t>
            </a:r>
          </a:p>
          <a:p>
            <a:r>
              <a:rPr lang="en-US" dirty="0" smtClean="0">
                <a:latin typeface="Courier"/>
                <a:cs typeface="Courier"/>
              </a:rPr>
              <a:t>#(it will do it for all file names in your directory</a:t>
            </a:r>
          </a:p>
          <a:p>
            <a:r>
              <a:rPr lang="en-US" dirty="0" smtClean="0">
                <a:latin typeface="Courier"/>
                <a:cs typeface="Courier"/>
              </a:rPr>
              <a:t>#containing the string "SAC”)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for file in `</a:t>
            </a:r>
            <a:r>
              <a:rPr lang="en-US" dirty="0" err="1" smtClean="0">
                <a:latin typeface="Courier"/>
                <a:cs typeface="Courier"/>
              </a:rPr>
              <a:t>ls</a:t>
            </a:r>
            <a:r>
              <a:rPr lang="en-US" dirty="0" smtClean="0">
                <a:latin typeface="Courier"/>
                <a:cs typeface="Courier"/>
              </a:rPr>
              <a:t> -1 *$1*`</a:t>
            </a:r>
          </a:p>
          <a:p>
            <a:r>
              <a:rPr lang="en-US" dirty="0" smtClean="0">
                <a:latin typeface="Courier"/>
                <a:cs typeface="Courier"/>
              </a:rPr>
              <a:t>do</a:t>
            </a:r>
          </a:p>
          <a:p>
            <a:r>
              <a:rPr lang="en-US" dirty="0" err="1" smtClean="0">
                <a:latin typeface="Courier"/>
                <a:cs typeface="Courier"/>
              </a:rPr>
              <a:t>mv</a:t>
            </a:r>
            <a:r>
              <a:rPr lang="en-US" dirty="0" smtClean="0">
                <a:latin typeface="Courier"/>
                <a:cs typeface="Courier"/>
              </a:rPr>
              <a:t> $file `echo $file | </a:t>
            </a:r>
            <a:r>
              <a:rPr lang="en-US" dirty="0" err="1" smtClean="0">
                <a:latin typeface="Courier"/>
                <a:cs typeface="Courier"/>
              </a:rPr>
              <a:t>nawk</a:t>
            </a:r>
            <a:r>
              <a:rPr lang="en-US" dirty="0" smtClean="0">
                <a:latin typeface="Courier"/>
                <a:cs typeface="Courier"/>
              </a:rPr>
              <a:t> -F. '{print $'$2'"."$'$3'}'`</a:t>
            </a:r>
          </a:p>
          <a:p>
            <a:r>
              <a:rPr lang="en-US" dirty="0" smtClean="0">
                <a:latin typeface="Courier"/>
                <a:cs typeface="Courier"/>
              </a:rPr>
              <a:t>done</a:t>
            </a:r>
          </a:p>
          <a:p>
            <a:r>
              <a:rPr lang="en-US" dirty="0" smtClean="0">
                <a:latin typeface="Courier"/>
                <a:cs typeface="Courier"/>
              </a:rPr>
              <a:t>alpaca.541:</a:t>
            </a:r>
            <a:r>
              <a:rPr lang="en-US" dirty="0" smtClean="0">
                <a:latin typeface="Papyrus"/>
              </a:rPr>
              <a:t>&gt;</a:t>
            </a:r>
            <a:endParaRPr lang="en-US" dirty="0">
              <a:latin typeface="Papyru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0" y="5181600"/>
            <a:ext cx="47244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Loop is in </a:t>
            </a:r>
            <a:r>
              <a:rPr lang="en-US" sz="3200" dirty="0" smtClean="0">
                <a:latin typeface="Papyrus"/>
                <a:cs typeface="Papyrus"/>
              </a:rPr>
              <a:t>Shell, not </a:t>
            </a:r>
            <a:r>
              <a:rPr lang="en-US" sz="28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533376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284982"/>
            <a:ext cx="9144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string functions</a:t>
            </a:r>
          </a:p>
        </p:txBody>
      </p:sp>
    </p:spTree>
    <p:extLst>
      <p:ext uri="{BB962C8B-B14F-4D97-AF65-F5344CB8AC3E}">
        <p14:creationId xmlns:p14="http://schemas.microsoft.com/office/powerpoint/2010/main" val="3254304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38200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urier"/>
                <a:cs typeface="Courier"/>
              </a:rPr>
              <a:t>index(</a:t>
            </a:r>
            <a:r>
              <a:rPr lang="en-US" sz="2800" dirty="0" err="1" smtClean="0">
                <a:latin typeface="Courier"/>
                <a:cs typeface="Courier"/>
              </a:rPr>
              <a:t>months,mymonth</a:t>
            </a:r>
            <a:r>
              <a:rPr lang="en-US" sz="2800" dirty="0" smtClean="0">
                <a:latin typeface="Courier"/>
                <a:cs typeface="Courier"/>
              </a:rPr>
              <a:t>)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Built-in string function </a:t>
            </a:r>
            <a:r>
              <a:rPr lang="en-US" sz="2800" dirty="0" smtClean="0">
                <a:latin typeface="Courier"/>
                <a:cs typeface="Courier"/>
              </a:rPr>
              <a:t>index</a:t>
            </a:r>
            <a:r>
              <a:rPr lang="en-US" sz="3200" dirty="0" smtClean="0">
                <a:latin typeface="Papyrus"/>
                <a:cs typeface="Papyrus"/>
              </a:rPr>
              <a:t>, returns the starting position of the occurrence of a substring (the second parameter) in another string (the first parameter), or it will return </a:t>
            </a:r>
            <a:r>
              <a:rPr lang="en-US" sz="3200" dirty="0" smtClean="0">
                <a:latin typeface="Courier"/>
                <a:cs typeface="Courier"/>
              </a:rPr>
              <a:t>0</a:t>
            </a:r>
            <a:r>
              <a:rPr lang="en-US" sz="3200" dirty="0" smtClean="0">
                <a:latin typeface="Papyrus"/>
                <a:cs typeface="Papyrus"/>
              </a:rPr>
              <a:t> if the string isn't found.</a:t>
            </a:r>
          </a:p>
        </p:txBody>
      </p:sp>
    </p:spTree>
    <p:extLst>
      <p:ext uri="{BB962C8B-B14F-4D97-AF65-F5344CB8AC3E}">
        <p14:creationId xmlns:p14="http://schemas.microsoft.com/office/powerpoint/2010/main" val="89234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63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Command line functionality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you can call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from the command line two ways, we have seen/used the first – put the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commands on the command line in the construct </a:t>
            </a:r>
            <a:r>
              <a:rPr lang="en-US" sz="3000" dirty="0">
                <a:latin typeface="Courier"/>
                <a:cs typeface="Courier"/>
              </a:rPr>
              <a:t>'</a:t>
            </a:r>
            <a:r>
              <a:rPr lang="en-US" sz="3000" dirty="0" smtClean="0">
                <a:latin typeface="Courier"/>
                <a:cs typeface="Courier"/>
              </a:rPr>
              <a:t>{…}'</a:t>
            </a:r>
            <a:r>
              <a:rPr lang="en-US" sz="3200" dirty="0" smtClean="0">
                <a:latin typeface="Papyrus"/>
                <a:cs typeface="Papyrus"/>
              </a:rPr>
              <a:t> or read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commands from a script file.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awk</a:t>
            </a:r>
            <a:r>
              <a:rPr lang="en-US" dirty="0" smtClean="0">
                <a:latin typeface="Courier"/>
                <a:cs typeface="Courier"/>
              </a:rPr>
              <a:t> [options] 'pattern { commands }' variables </a:t>
            </a:r>
            <a:r>
              <a:rPr lang="en-US" dirty="0" err="1" smtClean="0">
                <a:latin typeface="Courier"/>
                <a:cs typeface="Courier"/>
              </a:rPr>
              <a:t>infile</a:t>
            </a:r>
            <a:r>
              <a:rPr lang="en-US" dirty="0" smtClean="0">
                <a:latin typeface="Courier"/>
                <a:cs typeface="Courier"/>
              </a:rPr>
              <a:t>(s)</a:t>
            </a:r>
          </a:p>
          <a:p>
            <a:r>
              <a:rPr lang="en-US" dirty="0" err="1" smtClean="0">
                <a:latin typeface="Courier"/>
                <a:cs typeface="Courier"/>
              </a:rPr>
              <a:t>awk</a:t>
            </a:r>
            <a:r>
              <a:rPr lang="en-US" dirty="0" smtClean="0">
                <a:latin typeface="Courier"/>
                <a:cs typeface="Courier"/>
              </a:rPr>
              <a:t> –</a:t>
            </a:r>
            <a:r>
              <a:rPr lang="en-US" dirty="0" err="1" smtClean="0">
                <a:latin typeface="Courier"/>
                <a:cs typeface="Courier"/>
              </a:rPr>
              <a:t>f</a:t>
            </a:r>
            <a:r>
              <a:rPr lang="en-US" dirty="0" smtClean="0">
                <a:latin typeface="Courier"/>
                <a:cs typeface="Courier"/>
              </a:rPr>
              <a:t> </a:t>
            </a:r>
            <a:r>
              <a:rPr lang="en-US" dirty="0" err="1" smtClean="0">
                <a:latin typeface="Courier"/>
                <a:cs typeface="Courier"/>
              </a:rPr>
              <a:t>scriptfile</a:t>
            </a:r>
            <a:r>
              <a:rPr lang="en-US" dirty="0" smtClean="0">
                <a:latin typeface="Courier"/>
                <a:cs typeface="Courier"/>
              </a:rPr>
              <a:t> variables </a:t>
            </a:r>
            <a:r>
              <a:rPr lang="en-US" dirty="0" err="1" smtClean="0">
                <a:latin typeface="Courier"/>
                <a:cs typeface="Courier"/>
              </a:rPr>
              <a:t>infile(s</a:t>
            </a:r>
            <a:r>
              <a:rPr lang="en-US" dirty="0" smtClean="0">
                <a:latin typeface="Courier"/>
                <a:cs typeface="Courier"/>
              </a:rPr>
              <a:t>)</a:t>
            </a:r>
          </a:p>
          <a:p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or you can create an executable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script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dirty="0" smtClean="0">
                <a:latin typeface="Courier"/>
                <a:cs typeface="Courier"/>
              </a:rPr>
              <a:t>cat &lt;&lt; EOF &gt; </a:t>
            </a:r>
            <a:r>
              <a:rPr lang="en-US" dirty="0" err="1" smtClean="0">
                <a:latin typeface="Courier"/>
                <a:cs typeface="Courier"/>
              </a:rPr>
              <a:t>test.awk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#!/</a:t>
            </a:r>
            <a:r>
              <a:rPr lang="en-US" dirty="0" err="1" smtClean="0">
                <a:latin typeface="Courier"/>
                <a:cs typeface="Courier"/>
              </a:rPr>
              <a:t>usr</a:t>
            </a:r>
            <a:r>
              <a:rPr lang="en-US" dirty="0" smtClean="0">
                <a:latin typeface="Courier"/>
                <a:cs typeface="Courier"/>
              </a:rPr>
              <a:t>/bin/</a:t>
            </a:r>
            <a:r>
              <a:rPr lang="en-US" dirty="0" err="1" smtClean="0">
                <a:latin typeface="Courier"/>
                <a:cs typeface="Courier"/>
              </a:rPr>
              <a:t>awk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some set of commands</a:t>
            </a:r>
          </a:p>
          <a:p>
            <a:r>
              <a:rPr lang="en-US" dirty="0" smtClean="0">
                <a:latin typeface="Courier"/>
                <a:cs typeface="Courier"/>
              </a:rPr>
              <a:t>EOF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dirty="0" err="1" smtClean="0">
                <a:latin typeface="Courier"/>
                <a:cs typeface="Courier"/>
              </a:rPr>
              <a:t>chmod</a:t>
            </a:r>
            <a:r>
              <a:rPr lang="en-US" dirty="0" smtClean="0">
                <a:latin typeface="Courier"/>
                <a:cs typeface="Courier"/>
              </a:rPr>
              <a:t> 755 </a:t>
            </a:r>
            <a:r>
              <a:rPr lang="en-US" dirty="0" err="1" smtClean="0">
                <a:latin typeface="Courier"/>
                <a:cs typeface="Courier"/>
              </a:rPr>
              <a:t>test.awk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dirty="0" smtClean="0">
                <a:latin typeface="Courier"/>
                <a:cs typeface="Courier"/>
              </a:rPr>
              <a:t>./</a:t>
            </a:r>
            <a:r>
              <a:rPr lang="en-US" dirty="0" err="1" smtClean="0">
                <a:latin typeface="Courier"/>
                <a:cs typeface="Courier"/>
              </a:rPr>
              <a:t>test.awk</a:t>
            </a:r>
            <a:endParaRPr lang="en-US" dirty="0" smtClean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838457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6200"/>
            <a:ext cx="9144000" cy="6740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Courier"/>
                <a:cs typeface="Courier"/>
              </a:rPr>
              <a:t>months="Jan Feb Mar Apr May Jun Jul Aug Sep Oct Nov Dec”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latin typeface="Courier"/>
                <a:cs typeface="Courier"/>
              </a:rPr>
              <a:t>        000000000111111111122222222223333333333444444444</a:t>
            </a:r>
          </a:p>
          <a:p>
            <a:r>
              <a:rPr lang="en-US" dirty="0" smtClean="0">
                <a:latin typeface="Courier"/>
                <a:cs typeface="Courier"/>
              </a:rPr>
              <a:t>        123456789012345678901234567890123456789012345678</a:t>
            </a:r>
          </a:p>
          <a:p>
            <a:r>
              <a:rPr lang="en-US" dirty="0" smtClean="0">
                <a:latin typeface="Courier"/>
                <a:ea typeface="Wingdings"/>
                <a:cs typeface="Courier"/>
              </a:rPr>
              <a:t>    </a:t>
            </a:r>
            <a:r>
              <a:rPr lang="en-US" sz="3200" dirty="0" smtClean="0">
                <a:latin typeface="Courier"/>
                <a:ea typeface="Wingdings"/>
                <a:cs typeface="Courier"/>
              </a:rPr>
              <a:t> </a:t>
            </a:r>
            <a:r>
              <a:rPr lang="en-US" dirty="0" smtClean="0">
                <a:latin typeface="Courier"/>
                <a:ea typeface="Wingdings"/>
                <a:cs typeface="Courier"/>
              </a:rPr>
              <a:t>                             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</a:t>
            </a:r>
            <a:endParaRPr lang="en-US" dirty="0" smtClean="0">
              <a:latin typeface="Papyrus"/>
              <a:ea typeface="Wingdings"/>
              <a:cs typeface="Papyrus"/>
            </a:endParaRPr>
          </a:p>
          <a:p>
            <a:endParaRPr lang="en-US" dirty="0" smtClean="0">
              <a:latin typeface="Papyrus"/>
              <a:ea typeface="Wingdings"/>
              <a:cs typeface="Papyrus"/>
            </a:endParaRPr>
          </a:p>
          <a:p>
            <a:r>
              <a:rPr lang="en-US" dirty="0" smtClean="0">
                <a:latin typeface="Courier"/>
                <a:cs typeface="Courier"/>
              </a:rPr>
              <a:t>print </a:t>
            </a:r>
            <a:r>
              <a:rPr lang="en-US" dirty="0" err="1" smtClean="0">
                <a:latin typeface="Courier"/>
                <a:cs typeface="Courier"/>
              </a:rPr>
              <a:t>index(months,”Aug</a:t>
            </a:r>
            <a:r>
              <a:rPr lang="en-US" dirty="0" smtClean="0">
                <a:latin typeface="Courier"/>
                <a:cs typeface="Courier"/>
              </a:rPr>
              <a:t>”)</a:t>
            </a:r>
          </a:p>
          <a:p>
            <a:r>
              <a:rPr lang="en-US" dirty="0" smtClean="0">
                <a:solidFill>
                  <a:schemeClr val="tx2"/>
                </a:solidFill>
                <a:latin typeface="Courier"/>
                <a:cs typeface="Courier"/>
              </a:rPr>
              <a:t>29</a:t>
            </a:r>
          </a:p>
          <a:p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To get the number associated with the month (based on the string with the 12 months) add 3 to the index (29+3=32) and divide by 4 (32/4=8, Aug is 8</a:t>
            </a:r>
            <a:r>
              <a:rPr lang="en-US" sz="3200" baseline="30000" dirty="0" smtClean="0">
                <a:latin typeface="Papyrus"/>
                <a:cs typeface="Papyrus"/>
              </a:rPr>
              <a:t>th</a:t>
            </a:r>
            <a:r>
              <a:rPr lang="en-US" sz="3200" dirty="0" smtClean="0">
                <a:latin typeface="Papyrus"/>
                <a:cs typeface="Papyrus"/>
              </a:rPr>
              <a:t> month).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string months was designed so the calculation gave the month number.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029200" y="76200"/>
            <a:ext cx="152400" cy="1981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>
            <a:off x="1219200" y="76200"/>
            <a:ext cx="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606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Good place for tangent –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Functions (aka Subroutines)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We have used the word functions quite a bit, but what are they (definition with respect to programming?)</a:t>
            </a:r>
          </a:p>
          <a:p>
            <a:pPr algn="ctr"/>
            <a:endParaRPr lang="en-US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Blocks of code that are semi-independent from the rest of the program and can be used multiple times and from multiple places in a program (sometimes including themselves – recursive).</a:t>
            </a:r>
          </a:p>
          <a:p>
            <a:pPr algn="ctr"/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They can also be used for program organization.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84797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624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&lt;name&gt;</a:t>
            </a:r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PELD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&lt;/name&gt;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&gt;#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CAPStyleMap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        &lt;description&gt;&lt;![CDATA[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&lt;table width="580"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&lt;font color="00000000"&gt;</a:t>
            </a:r>
          </a:p>
          <a:p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PELD -33.14318 -70.67493 US|CAP [5] 1993 1997 1998 1999 2003 CHILE OKRT </a:t>
            </a:r>
            <a:r>
              <a:rPr lang="en-US" sz="800" dirty="0" err="1">
                <a:solidFill>
                  <a:srgbClr val="FF0000"/>
                </a:solidFill>
                <a:latin typeface="Courier"/>
                <a:cs typeface="Courier"/>
              </a:rPr>
              <a:t>Peldehue</a:t>
            </a:r>
            <a:endParaRPr lang="en-US" sz="8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&lt;/font&gt;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&lt;td width="10"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="top"&gt;&amp;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nbsp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;&lt;/td&gt;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align="right"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&lt;table border="0"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bgcolor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="white"&gt;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&lt;/table&gt;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&lt;/table&gt;]]&gt;&lt;/description&gt;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&lt;coordinates&gt;  </a:t>
            </a:r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-70.67493000, -33.14318000,    0.0000&lt;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/coordinates&gt;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&lt;name&gt;</a:t>
            </a:r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COGO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&lt;/name&gt;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&gt;#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CAPStyleMap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        &lt;description&gt;&lt;![CDATA[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&lt;table width="580"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&lt;font color="00000000"&gt;</a:t>
            </a:r>
          </a:p>
          <a:p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COGO -31.15343 -70.97526 US|CAP [4] 1993 1996 2003 2008 CHILE OKRT </a:t>
            </a:r>
            <a:r>
              <a:rPr lang="en-US" sz="800" dirty="0" err="1">
                <a:solidFill>
                  <a:srgbClr val="FF0000"/>
                </a:solidFill>
                <a:latin typeface="Courier"/>
                <a:cs typeface="Courier"/>
              </a:rPr>
              <a:t>Cogoti</a:t>
            </a:r>
            <a:endParaRPr lang="en-US" sz="8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&lt;/font&gt;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&lt;td width="10"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="top"&gt;&amp;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nbsp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;&lt;/td&gt;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align="right"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&lt;table border="0"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bgcolor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="white"&gt;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&lt;/table&gt;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&lt;/table&gt;]]&gt;&lt;/description&gt;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&lt;coordinates&gt;  </a:t>
            </a:r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-70.97526000, -31.15343000,    0.0000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&lt;/coordinates&gt;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228600"/>
            <a:ext cx="518160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352800"/>
            <a:ext cx="518160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1066800"/>
            <a:ext cx="3657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This is a piece of </a:t>
            </a:r>
            <a:r>
              <a:rPr lang="en-US" sz="3200" dirty="0" err="1" smtClean="0">
                <a:latin typeface="Papyrus"/>
                <a:cs typeface="Papyrus"/>
              </a:rPr>
              <a:t>kml</a:t>
            </a:r>
            <a:r>
              <a:rPr lang="en-US" sz="3200" dirty="0" smtClean="0">
                <a:latin typeface="Papyrus"/>
                <a:cs typeface="Papyrus"/>
              </a:rPr>
              <a:t>  code (the language of Google Earth). Notice that the only difference between what is in the two boxes is the stuff in red.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252641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6247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&lt;name&gt;</a:t>
            </a:r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PELD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&lt;/name&gt;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&gt;#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CAPStyleMap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        &lt;description&gt;&lt;![CDATA[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&lt;table width="580"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&lt;font color="00000000"&gt;</a:t>
            </a:r>
          </a:p>
          <a:p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PELD -33.14318 -70.67493 US|CAP [5] 1993 1997 1998 1999 2003 CHILE OKRT </a:t>
            </a:r>
            <a:r>
              <a:rPr lang="en-US" sz="800" dirty="0" err="1">
                <a:solidFill>
                  <a:srgbClr val="FF0000"/>
                </a:solidFill>
                <a:latin typeface="Courier"/>
                <a:cs typeface="Courier"/>
              </a:rPr>
              <a:t>Peldehue</a:t>
            </a:r>
            <a:endParaRPr lang="en-US" sz="8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&lt;/font&gt;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&lt;td width="10"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="top"&gt;&amp;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nbsp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;&lt;/td&gt;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align="right"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&lt;table border="0"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bgcolor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="white"&gt;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&lt;/table&gt;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&lt;/table&gt;]]&gt;&lt;/description&gt;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&lt;coordinates&gt;  </a:t>
            </a:r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-70.67493000, -33.14318000,    0.0000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&lt;/coordinates&gt;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&lt;name&gt;</a:t>
            </a:r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COGO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&lt;/name&gt;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&gt;#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CAPStyleMap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        &lt;description&gt;&lt;![CDATA[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&lt;table width="580"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&lt;font color="00000000"&gt;</a:t>
            </a:r>
          </a:p>
          <a:p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COGO -31.15343 -70.97526 US|CAP [4] 1993 1996 2003 2008 CHILE OKRT </a:t>
            </a:r>
            <a:r>
              <a:rPr lang="en-US" sz="800" dirty="0" err="1">
                <a:solidFill>
                  <a:srgbClr val="FF0000"/>
                </a:solidFill>
                <a:latin typeface="Courier"/>
                <a:cs typeface="Courier"/>
              </a:rPr>
              <a:t>Cogoti</a:t>
            </a:r>
            <a:endParaRPr lang="en-US" sz="800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&lt;/font&gt;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&lt;td width="10"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="top"&gt;&amp;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nbsp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;&lt;/td&gt;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align="right"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&lt;table border="0"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bgcolor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="white"&gt;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&lt;/table&gt;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&lt;/table&gt;]]&gt;&lt;/description&gt;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&lt;coordinates&gt;  </a:t>
            </a:r>
            <a:r>
              <a:rPr lang="en-US" sz="800" dirty="0">
                <a:solidFill>
                  <a:srgbClr val="FF0000"/>
                </a:solidFill>
                <a:latin typeface="Courier"/>
                <a:cs typeface="Courier"/>
              </a:rPr>
              <a:t>-70.97526000, -31.15343000,    0.0000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&lt;/coordinates&gt;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" y="228600"/>
            <a:ext cx="518160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6200" y="3352800"/>
            <a:ext cx="5181600" cy="312420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228600"/>
            <a:ext cx="36576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This is a prime example of when one would want to use a subroutine (unfortunately </a:t>
            </a:r>
            <a:r>
              <a:rPr lang="en-US" sz="3200" dirty="0" err="1" smtClean="0">
                <a:latin typeface="Papyrus"/>
                <a:cs typeface="Papyrus"/>
              </a:rPr>
              <a:t>kml</a:t>
            </a:r>
            <a:r>
              <a:rPr lang="en-US" sz="3200" dirty="0" smtClean="0">
                <a:latin typeface="Papyrus"/>
                <a:cs typeface="Papyrus"/>
              </a:rPr>
              <a:t> does not have subroutines– but we will pretend it does).</a:t>
            </a:r>
          </a:p>
          <a:p>
            <a:endParaRPr lang="en-US" dirty="0" smtClean="0">
              <a:latin typeface="Papyrus"/>
              <a:cs typeface="Papyrus"/>
            </a:endParaRPr>
          </a:p>
          <a:p>
            <a:r>
              <a:rPr lang="en-US" dirty="0" smtClean="0">
                <a:latin typeface="Papyrus"/>
                <a:cs typeface="Papyrus"/>
              </a:rPr>
              <a:t>(so in </a:t>
            </a:r>
            <a:r>
              <a:rPr lang="en-US" dirty="0" err="1" smtClean="0">
                <a:latin typeface="Papyrus"/>
                <a:cs typeface="Papyrus"/>
              </a:rPr>
              <a:t>kml</a:t>
            </a:r>
            <a:r>
              <a:rPr lang="en-US" dirty="0" smtClean="0">
                <a:latin typeface="Papyrus"/>
                <a:cs typeface="Papyrus"/>
              </a:rPr>
              <a:t>, if </a:t>
            </a:r>
            <a:r>
              <a:rPr lang="en-US" dirty="0">
                <a:latin typeface="Papyrus"/>
                <a:cs typeface="Papyrus"/>
              </a:rPr>
              <a:t>you have 500 points this code is repeated 500 times with minor variations </a:t>
            </a:r>
            <a:r>
              <a:rPr lang="en-US" dirty="0" smtClean="0">
                <a:latin typeface="Papyrus"/>
                <a:cs typeface="Papyrus"/>
              </a:rPr>
              <a:t>)</a:t>
            </a:r>
          </a:p>
          <a:p>
            <a:r>
              <a:rPr lang="en-US" dirty="0" smtClean="0">
                <a:latin typeface="Papyrus"/>
                <a:cs typeface="Papyrus"/>
              </a:rPr>
              <a:t>(see why </a:t>
            </a:r>
            <a:r>
              <a:rPr lang="en-US" dirty="0" err="1" smtClean="0">
                <a:latin typeface="Papyrus"/>
                <a:cs typeface="Papyrus"/>
              </a:rPr>
              <a:t>kml</a:t>
            </a:r>
            <a:r>
              <a:rPr lang="en-US" dirty="0" smtClean="0">
                <a:latin typeface="Papyrus"/>
                <a:cs typeface="Papyrus"/>
              </a:rPr>
              <a:t> desperately needs subroutines?)</a:t>
            </a:r>
            <a:endParaRPr lang="en-US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67223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390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Define it (define inputs)</a:t>
            </a: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&lt;name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  <a:r>
              <a:rPr lang="en-US" sz="800" b="1" i="1" dirty="0" smtClean="0">
                <a:solidFill>
                  <a:srgbClr val="FF0000"/>
                </a:solidFill>
                <a:latin typeface="Courier"/>
                <a:cs typeface="Courier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&lt;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/name&gt;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&gt;#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CAPStyleMap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        &lt;description&gt;&lt;![CDATA[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&lt;table width="580"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&lt;font color="00000000"&gt;</a:t>
            </a:r>
          </a:p>
          <a:p>
            <a:r>
              <a:rPr lang="en-US" sz="800" b="1" i="1" dirty="0" smtClean="0">
                <a:solidFill>
                  <a:srgbClr val="FF0000"/>
                </a:solidFill>
                <a:latin typeface="Courier"/>
                <a:cs typeface="Courier"/>
              </a:rPr>
              <a:t>description</a:t>
            </a:r>
            <a:endParaRPr lang="en-US" sz="800" b="1" i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&lt;/font&gt;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&lt;td width="10"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="top"&gt;&amp;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nbsp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;&lt;/td&gt;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align="right"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&lt;table border="0"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bgcolor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="white"&gt;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&lt;/table&gt;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&lt;/table&gt;]]&gt;&lt;/description&gt;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&lt;coordinates&gt;  </a:t>
            </a:r>
            <a:r>
              <a:rPr lang="en-US" sz="800" dirty="0" smtClean="0">
                <a:solidFill>
                  <a:srgbClr val="FF0000"/>
                </a:solidFill>
                <a:latin typeface="Courier"/>
                <a:cs typeface="Courier"/>
              </a:rPr>
              <a:t>location</a:t>
            </a:r>
            <a:r>
              <a:rPr lang="en-US" sz="800" dirty="0" smtClean="0">
                <a:latin typeface="Courier"/>
                <a:cs typeface="Courier"/>
              </a:rPr>
              <a:t>&lt;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/coordinates&gt;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Go back to calling routine</a:t>
            </a:r>
          </a:p>
          <a:p>
            <a:endParaRPr lang="en-US" sz="800" dirty="0">
              <a:solidFill>
                <a:srgbClr val="FF00FF"/>
              </a:solidFill>
              <a:latin typeface="Courier"/>
              <a:cs typeface="Courier"/>
            </a:endParaRPr>
          </a:p>
          <a:p>
            <a:endParaRPr lang="en-US" sz="8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54940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We will also need to put some wrapping around it (a name, ability to get and return data from calling routine, etc.) and have a way to "call" it.</a:t>
            </a:r>
            <a:endParaRPr lang="en-US" sz="3200" dirty="0">
              <a:latin typeface="Papyrus"/>
              <a:cs typeface="Papyru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686812"/>
            <a:ext cx="411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The idea of functions and subroutines is to write the code once with some sort of placeholder in the red parts.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60655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28600"/>
            <a:ext cx="9144000" cy="39087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Function </a:t>
            </a:r>
            <a:r>
              <a:rPr lang="en-US" sz="800" dirty="0" err="1" smtClean="0">
                <a:solidFill>
                  <a:srgbClr val="FF00FF"/>
                </a:solidFill>
                <a:latin typeface="Courier"/>
                <a:cs typeface="Courier"/>
              </a:rPr>
              <a:t>KML_Point</a:t>
            </a:r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 (</a:t>
            </a:r>
            <a:r>
              <a:rPr lang="en-US" sz="800" dirty="0" smtClean="0">
                <a:solidFill>
                  <a:srgbClr val="FF0000"/>
                </a:solidFill>
                <a:latin typeface="Courier"/>
                <a:cs typeface="Courier"/>
              </a:rPr>
              <a:t>name, description ,location </a:t>
            </a:r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)</a:t>
            </a: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&lt;name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  <a:r>
              <a:rPr lang="en-US" sz="800" b="1" i="1" dirty="0" smtClean="0">
                <a:solidFill>
                  <a:srgbClr val="FF0000"/>
                </a:solidFill>
                <a:latin typeface="Courier"/>
                <a:cs typeface="Courier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&lt;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/name&gt;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&gt;#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CAPStyleMap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        &lt;description&gt;&lt;![CDATA[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&lt;table width="580"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&lt;font color="00000000"&gt;</a:t>
            </a:r>
          </a:p>
          <a:p>
            <a:r>
              <a:rPr lang="en-US" sz="800" b="1" i="1" dirty="0" smtClean="0">
                <a:solidFill>
                  <a:srgbClr val="FF0000"/>
                </a:solidFill>
                <a:latin typeface="Courier"/>
                <a:cs typeface="Courier"/>
              </a:rPr>
              <a:t>description</a:t>
            </a:r>
            <a:endParaRPr lang="en-US" sz="800" b="1" i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&lt;/font&gt;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&lt;td width="10"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="top"&gt;&amp;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nbsp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;&lt;/td&gt;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align="right"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&lt;table border="0"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bgcolor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="white"&gt;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&lt;/table&gt;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&lt;/table&gt;]]&gt;&lt;/description&gt;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&lt;coordinates&gt;  </a:t>
            </a:r>
            <a:r>
              <a:rPr lang="en-US" sz="800" dirty="0" smtClean="0">
                <a:solidFill>
                  <a:srgbClr val="FF0000"/>
                </a:solidFill>
                <a:latin typeface="Courier"/>
                <a:cs typeface="Courier"/>
              </a:rPr>
              <a:t>location</a:t>
            </a:r>
            <a:r>
              <a:rPr lang="en-US" sz="800" dirty="0" smtClean="0">
                <a:latin typeface="Courier"/>
                <a:cs typeface="Courier"/>
              </a:rPr>
              <a:t>&lt;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/coordinates&gt;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Go back to calling routine</a:t>
            </a:r>
          </a:p>
          <a:p>
            <a:endParaRPr lang="en-US" sz="800" dirty="0">
              <a:solidFill>
                <a:srgbClr val="FF00FF"/>
              </a:solidFill>
              <a:latin typeface="Courier"/>
              <a:cs typeface="Courier"/>
            </a:endParaRPr>
          </a:p>
          <a:p>
            <a:endParaRPr lang="en-US" sz="800" dirty="0"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28600"/>
            <a:ext cx="4038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Let's say the subroutine name is </a:t>
            </a:r>
            <a:r>
              <a:rPr lang="en-US" sz="3200" dirty="0" err="1" smtClean="0">
                <a:latin typeface="Papyrus"/>
                <a:cs typeface="Papyrus"/>
              </a:rPr>
              <a:t>KML_Point</a:t>
            </a:r>
            <a:r>
              <a:rPr lang="en-US" sz="3200" dirty="0" smtClean="0">
                <a:latin typeface="Papyrus"/>
                <a:cs typeface="Papyrus"/>
              </a:rPr>
              <a:t> and it takes 3 arguments, a character string for the name, a character string with the description and a character string with the location (</a:t>
            </a:r>
            <a:r>
              <a:rPr lang="en-US" sz="3200" dirty="0" err="1" smtClean="0">
                <a:latin typeface="Papyrus"/>
                <a:cs typeface="Papyrus"/>
              </a:rPr>
              <a:t>lat</a:t>
            </a:r>
            <a:r>
              <a:rPr lang="en-US" sz="3200" dirty="0" smtClean="0">
                <a:latin typeface="Papyrus"/>
                <a:cs typeface="Papyrus"/>
              </a:rPr>
              <a:t>, long, elevation).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347527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5386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Function </a:t>
            </a:r>
            <a:r>
              <a:rPr lang="en-US" sz="800" dirty="0" err="1" smtClean="0">
                <a:solidFill>
                  <a:srgbClr val="FF00FF"/>
                </a:solidFill>
                <a:latin typeface="Courier"/>
                <a:cs typeface="Courier"/>
              </a:rPr>
              <a:t>KML_Point</a:t>
            </a:r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 (</a:t>
            </a:r>
            <a:r>
              <a:rPr lang="en-US" sz="800" dirty="0" smtClean="0">
                <a:solidFill>
                  <a:srgbClr val="FF0000"/>
                </a:solidFill>
                <a:latin typeface="Courier"/>
                <a:cs typeface="Courier"/>
              </a:rPr>
              <a:t>name, description ,location </a:t>
            </a:r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)</a:t>
            </a: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&lt;name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  <a:r>
              <a:rPr lang="en-US" sz="800" b="1" i="1" dirty="0" smtClean="0">
                <a:solidFill>
                  <a:srgbClr val="FF0000"/>
                </a:solidFill>
                <a:latin typeface="Courier"/>
                <a:cs typeface="Courier"/>
              </a:rPr>
              <a:t>name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&lt;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/name&gt;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&gt;#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CAPStyleMap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styleUrl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        &lt;description&gt;&lt;![CDATA[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&lt;table width="580"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&lt;font color="00000000"&gt;</a:t>
            </a:r>
          </a:p>
          <a:p>
            <a:r>
              <a:rPr lang="en-US" sz="800" b="1" i="1" dirty="0" smtClean="0">
                <a:solidFill>
                  <a:srgbClr val="FF0000"/>
                </a:solidFill>
                <a:latin typeface="Courier"/>
                <a:cs typeface="Courier"/>
              </a:rPr>
              <a:t>description</a:t>
            </a:r>
            <a:endParaRPr lang="en-US" sz="800" b="1" i="1" dirty="0">
              <a:solidFill>
                <a:srgbClr val="FF0000"/>
              </a:solidFill>
              <a:latin typeface="Courier"/>
              <a:cs typeface="Courier"/>
            </a:endParaRP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&lt;/font&gt;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&lt;/p&gt;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&lt;td width="10" align="left"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="top"&gt;&amp;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nbsp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;&lt;/td&gt;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&lt;td align="right"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valign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="top"&gt;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&lt;table border="0"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cellspacing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cellpadding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="0" 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bgcolor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="white"&gt;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  &lt;/table&gt;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  &lt;/td&gt;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tr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&lt;/table&gt;]]&gt;&lt;/description&gt;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&lt;coordinates&gt;  </a:t>
            </a:r>
            <a:r>
              <a:rPr lang="en-US" sz="800" dirty="0" smtClean="0">
                <a:solidFill>
                  <a:srgbClr val="FF0000"/>
                </a:solidFill>
                <a:latin typeface="Courier"/>
                <a:cs typeface="Courier"/>
              </a:rPr>
              <a:t>location</a:t>
            </a:r>
            <a:r>
              <a:rPr lang="en-US" sz="800" dirty="0" smtClean="0">
                <a:latin typeface="Courier"/>
                <a:cs typeface="Courier"/>
              </a:rPr>
              <a:t>&lt;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/coordinates&gt;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&lt;/Point&gt;</a:t>
            </a:r>
          </a:p>
          <a:p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 &lt;/</a:t>
            </a:r>
            <a:r>
              <a:rPr lang="en-US" sz="800" dirty="0" err="1">
                <a:solidFill>
                  <a:srgbClr val="000000"/>
                </a:solidFill>
                <a:latin typeface="Courier"/>
                <a:cs typeface="Courier"/>
              </a:rPr>
              <a:t>Placemark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&gt;</a:t>
            </a: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FF00FF"/>
                </a:solidFill>
                <a:latin typeface="Courier"/>
                <a:cs typeface="Courier"/>
              </a:rPr>
              <a:t>Go back to calling routine</a:t>
            </a:r>
            <a:endParaRPr lang="en-US" sz="8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sz="8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sz="8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. . . . . </a:t>
            </a: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Somewhere in my program</a:t>
            </a: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Call </a:t>
            </a:r>
            <a:r>
              <a:rPr lang="en-US" sz="800" dirty="0" err="1" smtClean="0">
                <a:solidFill>
                  <a:srgbClr val="000000"/>
                </a:solidFill>
                <a:latin typeface="Courier"/>
                <a:cs typeface="Courier"/>
              </a:rPr>
              <a:t>KML_Point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("PELD","</a:t>
            </a:r>
            <a:r>
              <a:rPr lang="da-DK" sz="800" dirty="0">
                <a:solidFill>
                  <a:srgbClr val="000000"/>
                </a:solidFill>
                <a:latin typeface="Courier"/>
                <a:cs typeface="Courier"/>
              </a:rPr>
              <a:t>PELD -33.14318 -70.67493 US|CAP [5] 1993 1997 1998 1999 2003 CHILE OKRT </a:t>
            </a:r>
            <a:r>
              <a:rPr lang="da-DK" sz="800" dirty="0" err="1">
                <a:solidFill>
                  <a:srgbClr val="000000"/>
                </a:solidFill>
                <a:latin typeface="Courier"/>
                <a:cs typeface="Courier"/>
              </a:rPr>
              <a:t>Peldehue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","-70.67493000, -33.14318000,    0.0000")</a:t>
            </a:r>
            <a:endParaRPr lang="en-US" sz="8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sz="8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err="1" smtClean="0">
                <a:solidFill>
                  <a:srgbClr val="000000"/>
                </a:solidFill>
                <a:latin typeface="Courier"/>
                <a:cs typeface="Courier"/>
              </a:rPr>
              <a:t>COGO_Name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="COGO"</a:t>
            </a:r>
          </a:p>
          <a:p>
            <a:r>
              <a:rPr lang="en-US" sz="800" dirty="0" err="1" smtClean="0">
                <a:solidFill>
                  <a:srgbClr val="000000"/>
                </a:solidFill>
                <a:latin typeface="Courier"/>
                <a:cs typeface="Courier"/>
              </a:rPr>
              <a:t>COGO_Desc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="</a:t>
            </a:r>
            <a:r>
              <a:rPr lang="pt-BR" sz="800" dirty="0">
                <a:solidFill>
                  <a:srgbClr val="000000"/>
                </a:solidFill>
                <a:latin typeface="Courier"/>
                <a:cs typeface="Courier"/>
              </a:rPr>
              <a:t>COGO -31.15343 -70.97526 US|CAP [4] 1993 1996 2003 2008 CHILE OKRT </a:t>
            </a:r>
            <a:r>
              <a:rPr lang="pt-BR" sz="800" dirty="0" err="1">
                <a:solidFill>
                  <a:srgbClr val="000000"/>
                </a:solidFill>
                <a:latin typeface="Courier"/>
                <a:cs typeface="Courier"/>
              </a:rPr>
              <a:t>Cogoti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"</a:t>
            </a:r>
          </a:p>
          <a:p>
            <a:r>
              <a:rPr lang="en-US" sz="800" dirty="0" err="1" smtClean="0">
                <a:solidFill>
                  <a:srgbClr val="000000"/>
                </a:solidFill>
                <a:latin typeface="Courier"/>
                <a:cs typeface="Courier"/>
              </a:rPr>
              <a:t>COGO_Loc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=</a:t>
            </a:r>
            <a:r>
              <a:rPr lang="en-US" sz="800" dirty="0">
                <a:solidFill>
                  <a:srgbClr val="000000"/>
                </a:solidFill>
                <a:latin typeface="Courier"/>
                <a:cs typeface="Courier"/>
              </a:rPr>
              <a:t>"-70.97526000, -31.15343000,    0.0000"</a:t>
            </a:r>
            <a:endParaRPr lang="en-US" sz="8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Call </a:t>
            </a:r>
            <a:r>
              <a:rPr lang="en-US" sz="800" dirty="0" err="1" smtClean="0">
                <a:solidFill>
                  <a:srgbClr val="000000"/>
                </a:solidFill>
                <a:latin typeface="Courier"/>
                <a:cs typeface="Courier"/>
              </a:rPr>
              <a:t>KML_Point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($COGO_NAME,$COGO_</a:t>
            </a:r>
            <a:r>
              <a:rPr lang="en-US" sz="800" dirty="0" err="1" smtClean="0">
                <a:solidFill>
                  <a:srgbClr val="000000"/>
                </a:solidFill>
                <a:latin typeface="Courier"/>
                <a:cs typeface="Courier"/>
              </a:rPr>
              <a:t>Desc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,$</a:t>
            </a:r>
            <a:r>
              <a:rPr lang="en-US" sz="800" dirty="0" err="1" smtClean="0">
                <a:solidFill>
                  <a:srgbClr val="000000"/>
                </a:solidFill>
                <a:latin typeface="Courier"/>
                <a:cs typeface="Courier"/>
              </a:rPr>
              <a:t>COGO_Loc</a:t>
            </a:r>
            <a:r>
              <a:rPr lang="en-US" sz="800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  <a:p>
            <a:endParaRPr lang="en-US" sz="800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5800" y="0"/>
            <a:ext cx="4648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Papyrus"/>
                <a:cs typeface="Papyrus"/>
              </a:rPr>
              <a:t>Now in my program I can call this "subroutine" and don't have to repeat all the common information.</a:t>
            </a:r>
          </a:p>
          <a:p>
            <a:r>
              <a:rPr lang="en-US" sz="3200" dirty="0" smtClean="0">
                <a:latin typeface="Papyrus"/>
                <a:cs typeface="Papyrus"/>
              </a:rPr>
              <a:t>An even better way to do below is to have the data in an array (soon)</a:t>
            </a:r>
          </a:p>
          <a:p>
            <a:r>
              <a:rPr lang="en-US" sz="3200" dirty="0" smtClean="0">
                <a:latin typeface="Papyrus"/>
                <a:cs typeface="Papyrus"/>
              </a:rPr>
              <a:t>and do a loop over the elements in the array.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236" y="4953000"/>
            <a:ext cx="3899364" cy="182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3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991612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Can also use subroutines to organize your program, rather than just for things you have to do lots of times.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This also allows you to easily change the calculation in the subroutine by just replacing it (works for single use or multiple use subroutines – e.g. </a:t>
            </a:r>
            <a:r>
              <a:rPr lang="en-US" sz="3200" dirty="0" err="1" smtClean="0">
                <a:latin typeface="Papyrus"/>
                <a:cs typeface="Papyrus"/>
              </a:rPr>
              <a:t>raytracer</a:t>
            </a:r>
            <a:r>
              <a:rPr lang="en-US" sz="3200" dirty="0" smtClean="0">
                <a:latin typeface="Papyrus"/>
                <a:cs typeface="Papyrus"/>
              </a:rPr>
              <a:t> in inversion program.)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243175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381000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Functions (aka Subroutines)</a:t>
            </a: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(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nawk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and </a:t>
            </a:r>
            <a:r>
              <a:rPr lang="en-US" sz="2800" dirty="0">
                <a:solidFill>
                  <a:srgbClr val="000000"/>
                </a:solidFill>
                <a:latin typeface="Courier"/>
                <a:cs typeface="Courier"/>
              </a:rPr>
              <a:t>gawk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, not </a:t>
            </a:r>
            <a:r>
              <a:rPr lang="en-US" sz="2800" dirty="0" err="1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)</a:t>
            </a: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>
              <a:buClr>
                <a:schemeClr val="accent1"/>
              </a:buClr>
            </a:pP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Format -- "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function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", then the name, and then the parameters separated by commas, inside parentheses.</a:t>
            </a:r>
          </a:p>
          <a:p>
            <a:pPr algn="ctr">
              <a:buClr>
                <a:schemeClr val="accent1"/>
              </a:buClr>
            </a:pPr>
            <a:endParaRPr lang="en-US" sz="3200" dirty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>
              <a:buClr>
                <a:schemeClr val="accent1"/>
              </a:buClr>
            </a:pP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Followed by "{ }", the code block that contains the actions that you'd like this function to execute.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function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monthdigit(mymonth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) {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	return (index(months,mymonth)+3)/4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91780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181"/>
            <a:ext cx="9144000" cy="6586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provides a "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return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" statement that allows the function to return a value.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function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monthdigit(mymonth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) {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	return (index(months,mymonth)+3)/4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}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This function converts a month name in a 3-letter string format into its numeric equivalent. For example, this: </a:t>
            </a:r>
          </a:p>
          <a:p>
            <a:pPr algn="ctr"/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print 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monthdigit("Mar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")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/>
            </a:r>
            <a:b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</a:br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....will print this: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Papyrus"/>
                <a:cs typeface="Papyrus"/>
              </a:rPr>
              <a:t> </a:t>
            </a:r>
          </a:p>
          <a:p>
            <a:pPr algn="ctr"/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3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38200" y="1905000"/>
            <a:ext cx="76962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088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28600"/>
            <a:ext cx="9146835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latin typeface="Papyrus"/>
                <a:cs typeface="Papyrus"/>
              </a:rPr>
              <a:t> considers text files as having records (lines), which have fields (columns)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Performs floating &amp; integer arithmetic and string operations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Has loops and conditionals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Can define your own functions ("subroutines" in </a:t>
            </a:r>
            <a:r>
              <a:rPr lang="en-US" sz="3200" dirty="0" err="1" smtClean="0">
                <a:latin typeface="Papyrus"/>
                <a:cs typeface="Papyrus"/>
              </a:rPr>
              <a:t>nawk</a:t>
            </a:r>
            <a:r>
              <a:rPr lang="en-US" sz="3200" dirty="0" smtClean="0">
                <a:latin typeface="Papyrus"/>
                <a:cs typeface="Papyrus"/>
              </a:rPr>
              <a:t> and gawk)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Can execute UNIX commands within the scripts and process the results</a:t>
            </a:r>
          </a:p>
        </p:txBody>
      </p:sp>
    </p:spTree>
    <p:extLst>
      <p:ext uri="{BB962C8B-B14F-4D97-AF65-F5344CB8AC3E}">
        <p14:creationId xmlns:p14="http://schemas.microsoft.com/office/powerpoint/2010/main" val="1192148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19181"/>
            <a:ext cx="9144000" cy="6617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Example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607 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cat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fntst.sh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#!/opt/local/bin/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nawk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-f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#return integer value of month, return 0 for "illegal" input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#legal input is 3 letter abbrev, first letter capitalized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{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   if (NF = 1) {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   print 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monthdigit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($1)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   } else {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       print;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    }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}</a:t>
            </a:r>
          </a:p>
          <a:p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function 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monthdigit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mymonth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) {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months="Jan Feb Mar Apr May Jun Jul Aug Sep Oct Nov Dec";;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if ( index(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months,mymonth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) == 0 ) {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return 0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} else {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return (index(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months,mymonth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)+3)/4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}</a:t>
            </a: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}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4372863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94240"/>
            <a:ext cx="9144000" cy="473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Example</a:t>
            </a:r>
          </a:p>
          <a:p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607 </a:t>
            </a:r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$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cat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fntst.dat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Mar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Jun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JUN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608 $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fntst.sh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fntst.dat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3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6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0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609 $ 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cat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callfntst.sh</a:t>
            </a:r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#!/bin/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sh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echo $1 is month number `echo $1 | </a:t>
            </a:r>
            <a:r>
              <a:rPr lang="en-US" dirty="0" err="1">
                <a:solidFill>
                  <a:srgbClr val="0000FF"/>
                </a:solidFill>
                <a:latin typeface="Courier"/>
                <a:cs typeface="Courier"/>
              </a:rPr>
              <a:t>fntst.sh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`</a:t>
            </a:r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610 $ </a:t>
            </a:r>
            <a:r>
              <a:rPr lang="en-US" dirty="0" err="1">
                <a:solidFill>
                  <a:srgbClr val="000000"/>
                </a:solidFill>
                <a:latin typeface="Courier"/>
                <a:cs typeface="Courier"/>
              </a:rPr>
              <a:t>callfntst.sh</a:t>
            </a:r>
            <a:r>
              <a:rPr lang="en-US" dirty="0">
                <a:solidFill>
                  <a:srgbClr val="000000"/>
                </a:solidFill>
                <a:latin typeface="Courier"/>
                <a:cs typeface="Courier"/>
              </a:rPr>
              <a:t> May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May is month number 5</a:t>
            </a:r>
          </a:p>
          <a:p>
            <a:r>
              <a:rPr lang="en-US" dirty="0">
                <a:solidFill>
                  <a:srgbClr val="FF6600"/>
                </a:solidFill>
                <a:latin typeface="Courier"/>
                <a:cs typeface="Courier"/>
              </a:rPr>
              <a:t>611 $</a:t>
            </a:r>
          </a:p>
          <a:p>
            <a:endParaRPr lang="en-US" dirty="0">
              <a:solidFill>
                <a:srgbClr val="00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7366316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49044"/>
            <a:ext cx="91440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2400" dirty="0" err="1">
                <a:latin typeface="Courier"/>
                <a:cs typeface="Courier"/>
              </a:rPr>
              <a:t>substr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string</a:t>
            </a:r>
            <a:r>
              <a:rPr lang="en-US" sz="2400" dirty="0" err="1" smtClean="0">
                <a:latin typeface="Courier"/>
                <a:cs typeface="Courier"/>
              </a:rPr>
              <a:t>,StartCharacter</a:t>
            </a:r>
            <a:r>
              <a:rPr lang="en-US" sz="2400" dirty="0" err="1">
                <a:latin typeface="Courier"/>
                <a:cs typeface="Courier"/>
              </a:rPr>
              <a:t>,NumberOfCharacters</a:t>
            </a:r>
            <a:r>
              <a:rPr lang="en-US" sz="2400" dirty="0">
                <a:latin typeface="Courier"/>
                <a:cs typeface="Courier"/>
              </a:rPr>
              <a:t>)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cut specific </a:t>
            </a:r>
            <a:r>
              <a:rPr lang="en-US" sz="3200" dirty="0" smtClean="0">
                <a:latin typeface="Papyrus"/>
                <a:cs typeface="Papyrus"/>
              </a:rPr>
              <a:t>subset of characters </a:t>
            </a:r>
            <a:r>
              <a:rPr lang="en-US" sz="3200" dirty="0">
                <a:latin typeface="Papyrus"/>
                <a:cs typeface="Papyrus"/>
              </a:rPr>
              <a:t>from </a:t>
            </a:r>
            <a:r>
              <a:rPr lang="en-US" sz="3200" dirty="0" smtClean="0">
                <a:latin typeface="Papyrus"/>
                <a:cs typeface="Papyrus"/>
              </a:rPr>
              <a:t>string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Courier"/>
                <a:cs typeface="Courier"/>
              </a:rPr>
              <a:t>string</a:t>
            </a:r>
            <a:r>
              <a:rPr lang="en-US" sz="3200" dirty="0" smtClean="0">
                <a:latin typeface="Papyrus"/>
                <a:cs typeface="Papyrus"/>
              </a:rPr>
              <a:t>: a string variable or a literal string from which a substring will be extracted.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 err="1" smtClean="0">
                <a:latin typeface="Courier"/>
                <a:cs typeface="Courier"/>
              </a:rPr>
              <a:t>StartCharacter</a:t>
            </a:r>
            <a:r>
              <a:rPr lang="en-US" sz="3200" dirty="0" smtClean="0">
                <a:latin typeface="Papyrus"/>
                <a:cs typeface="Papyrus"/>
              </a:rPr>
              <a:t>: starting character position.</a:t>
            </a:r>
          </a:p>
          <a:p>
            <a:pPr algn="ctr"/>
            <a:r>
              <a:rPr lang="en-US" sz="2800" dirty="0" err="1">
                <a:latin typeface="Courier"/>
                <a:cs typeface="Courier"/>
              </a:rPr>
              <a:t>NumberOfCharacters</a:t>
            </a:r>
            <a:r>
              <a:rPr lang="en-US" sz="3200" dirty="0" smtClean="0">
                <a:latin typeface="Papyrus"/>
                <a:cs typeface="Papyrus"/>
              </a:rPr>
              <a:t>: maximum number characters or length to extract.</a:t>
            </a:r>
          </a:p>
          <a:p>
            <a:pPr algn="ctr"/>
            <a:r>
              <a:rPr lang="en-US" dirty="0" smtClean="0">
                <a:latin typeface="Papyrus"/>
                <a:cs typeface="Papyrus"/>
              </a:rPr>
              <a:t>(if </a:t>
            </a:r>
            <a:r>
              <a:rPr lang="en-US" dirty="0" smtClean="0">
                <a:latin typeface="Courier"/>
                <a:cs typeface="Courier"/>
              </a:rPr>
              <a:t>length(string) </a:t>
            </a:r>
            <a:r>
              <a:rPr lang="en-US" dirty="0" smtClean="0">
                <a:latin typeface="Papyrus"/>
                <a:cs typeface="Papyrus"/>
              </a:rPr>
              <a:t>is shorter than </a:t>
            </a:r>
            <a:r>
              <a:rPr lang="en-US" dirty="0" err="1">
                <a:latin typeface="Courier"/>
                <a:cs typeface="Courier"/>
              </a:rPr>
              <a:t>StartCharacter</a:t>
            </a:r>
            <a:r>
              <a:rPr lang="en-US" dirty="0" err="1" smtClean="0">
                <a:latin typeface="Courier"/>
                <a:cs typeface="Courier"/>
              </a:rPr>
              <a:t>+</a:t>
            </a:r>
            <a:r>
              <a:rPr lang="en-US" dirty="0" err="1">
                <a:latin typeface="Courier"/>
                <a:cs typeface="Courier"/>
              </a:rPr>
              <a:t>NumberOfCharacters</a:t>
            </a:r>
            <a:r>
              <a:rPr lang="en-US" dirty="0" smtClean="0">
                <a:latin typeface="Papyrus"/>
                <a:cs typeface="Papyrus"/>
              </a:rPr>
              <a:t>, your result will be truncated.)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 err="1">
                <a:latin typeface="Courier"/>
                <a:cs typeface="Courier"/>
              </a:rPr>
              <a:t>substr</a:t>
            </a:r>
            <a:r>
              <a:rPr lang="en-US" sz="2800" dirty="0">
                <a:latin typeface="Courier"/>
                <a:cs typeface="Courier"/>
              </a:rPr>
              <a:t>()</a:t>
            </a:r>
            <a:r>
              <a:rPr lang="en-US" sz="3200" dirty="0" smtClean="0">
                <a:latin typeface="Papyrus"/>
                <a:cs typeface="Papyrus"/>
              </a:rPr>
              <a:t> won't modify the original string, but returns the substring instead.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692065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410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Back to strings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Sub</a:t>
            </a:r>
            <a:r>
              <a:rPr lang="en-US" sz="3200" dirty="0">
                <a:solidFill>
                  <a:schemeClr val="tx1"/>
                </a:solidFill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strings</a:t>
            </a:r>
          </a:p>
          <a:p>
            <a:pPr marL="0" indent="0" algn="ctr">
              <a:spcBef>
                <a:spcPts val="1800"/>
              </a:spcBef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substr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string,StartCharacter,NumberOfCharacters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)</a:t>
            </a:r>
          </a:p>
          <a:p>
            <a:pPr marL="0" lvl="2">
              <a:spcBef>
                <a:spcPts val="1800"/>
              </a:spcBef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oldstring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=“How are you?”</a:t>
            </a:r>
          </a:p>
          <a:p>
            <a:pPr marL="0" lvl="2">
              <a:spcBef>
                <a:spcPts val="1800"/>
              </a:spcBef>
              <a:buNone/>
            </a:pPr>
            <a:r>
              <a:rPr lang="en-US" sz="2400" dirty="0" err="1" smtClean="0">
                <a:solidFill>
                  <a:schemeClr val="tx1"/>
                </a:solidFill>
                <a:latin typeface="Courier"/>
                <a:cs typeface="Courier"/>
              </a:rPr>
              <a:t>newstr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=substr(oldstring,9,3)</a:t>
            </a:r>
          </a:p>
          <a:p>
            <a:pPr marL="0" lvl="2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What is </a:t>
            </a:r>
            <a:r>
              <a:rPr lang="en-US" sz="3200" dirty="0" err="1" smtClean="0">
                <a:solidFill>
                  <a:schemeClr val="tx1"/>
                </a:solidFill>
              </a:rPr>
              <a:t>newstr</a:t>
            </a:r>
            <a:r>
              <a:rPr lang="en-US" sz="3200" dirty="0" smtClean="0">
                <a:solidFill>
                  <a:schemeClr val="tx1"/>
                </a:solidFill>
              </a:rPr>
              <a:t> in this example?</a:t>
            </a:r>
          </a:p>
        </p:txBody>
      </p:sp>
    </p:spTree>
    <p:extLst>
      <p:ext uri="{BB962C8B-B14F-4D97-AF65-F5344CB8AC3E}">
        <p14:creationId xmlns:p14="http://schemas.microsoft.com/office/powerpoint/2010/main" val="3218208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733485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2800" dirty="0">
                <a:latin typeface="Courier"/>
                <a:cs typeface="Courier"/>
              </a:rPr>
              <a:t>match()</a:t>
            </a:r>
            <a:r>
              <a:rPr lang="en-US" sz="3200" dirty="0">
                <a:latin typeface="Papyrus"/>
                <a:cs typeface="Papyrus"/>
              </a:rPr>
              <a:t> searches for a regular expression.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match returns the starting position of the match, or zero if no match is found, and sets two variables called </a:t>
            </a:r>
            <a:r>
              <a:rPr lang="en-US" sz="2800" dirty="0">
                <a:latin typeface="Courier"/>
                <a:cs typeface="Courier"/>
              </a:rPr>
              <a:t>RSTART</a:t>
            </a:r>
            <a:r>
              <a:rPr lang="en-US" sz="3200" dirty="0">
                <a:latin typeface="Papyrus"/>
                <a:cs typeface="Papyrus"/>
              </a:rPr>
              <a:t> and </a:t>
            </a:r>
            <a:r>
              <a:rPr lang="en-US" sz="2800" dirty="0">
                <a:latin typeface="Courier"/>
                <a:cs typeface="Courier"/>
              </a:rPr>
              <a:t>RLENGTH</a:t>
            </a:r>
            <a:r>
              <a:rPr lang="en-US" sz="3200" dirty="0">
                <a:latin typeface="Papyrus"/>
                <a:cs typeface="Papyrus"/>
              </a:rPr>
              <a:t>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Courier"/>
                <a:cs typeface="Courier"/>
              </a:rPr>
              <a:t>RSTART</a:t>
            </a:r>
            <a:r>
              <a:rPr lang="en-US" sz="3200" dirty="0">
                <a:latin typeface="Papyrus"/>
                <a:cs typeface="Papyrus"/>
              </a:rPr>
              <a:t> contains the return value (the location of the first match), </a:t>
            </a:r>
            <a:r>
              <a:rPr lang="en-US" sz="3200" dirty="0" smtClean="0">
                <a:latin typeface="Papyrus"/>
                <a:cs typeface="Papyrus"/>
              </a:rPr>
              <a:t>and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Courier"/>
                <a:cs typeface="Courier"/>
              </a:rPr>
              <a:t>RLENGTH</a:t>
            </a:r>
            <a:r>
              <a:rPr lang="en-US" sz="3200" dirty="0" smtClean="0">
                <a:latin typeface="Papyrus"/>
                <a:cs typeface="Papyrus"/>
              </a:rPr>
              <a:t> </a:t>
            </a:r>
            <a:r>
              <a:rPr lang="en-US" sz="3200" dirty="0">
                <a:latin typeface="Papyrus"/>
                <a:cs typeface="Papyrus"/>
              </a:rPr>
              <a:t>specifies its span in characters (or -1 if no match was found).</a:t>
            </a:r>
          </a:p>
        </p:txBody>
      </p:sp>
    </p:spTree>
    <p:extLst>
      <p:ext uri="{BB962C8B-B14F-4D97-AF65-F5344CB8AC3E}">
        <p14:creationId xmlns:p14="http://schemas.microsoft.com/office/powerpoint/2010/main" val="1614611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2045"/>
            <a:ext cx="914400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string substitution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2800" dirty="0" smtClean="0">
                <a:latin typeface="Courier"/>
                <a:cs typeface="Courier"/>
              </a:rPr>
              <a:t>sub</a:t>
            </a:r>
            <a:r>
              <a:rPr lang="en-US" sz="2800" dirty="0">
                <a:latin typeface="Courier"/>
                <a:cs typeface="Courier"/>
              </a:rPr>
              <a:t>()</a:t>
            </a:r>
            <a:r>
              <a:rPr lang="en-US" sz="3200" dirty="0" smtClean="0">
                <a:latin typeface="Papyrus"/>
                <a:cs typeface="Papyrus"/>
              </a:rPr>
              <a:t> and </a:t>
            </a:r>
            <a:r>
              <a:rPr lang="en-US" sz="2800" dirty="0" err="1">
                <a:latin typeface="Courier"/>
                <a:cs typeface="Courier"/>
              </a:rPr>
              <a:t>gsub</a:t>
            </a:r>
            <a:r>
              <a:rPr lang="en-US" sz="2800" dirty="0">
                <a:latin typeface="Courier"/>
                <a:cs typeface="Courier"/>
              </a:rPr>
              <a:t>()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Modify the original string.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 err="1">
                <a:latin typeface="Courier"/>
                <a:cs typeface="Courier"/>
              </a:rPr>
              <a:t>sub(regexp,replstring,mystring</a:t>
            </a:r>
            <a:r>
              <a:rPr lang="en-US" sz="2800" dirty="0">
                <a:latin typeface="Courier"/>
                <a:cs typeface="Courier"/>
              </a:rPr>
              <a:t>)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>
                <a:latin typeface="Courier"/>
                <a:cs typeface="Courier"/>
              </a:rPr>
              <a:t>sub()</a:t>
            </a:r>
            <a:r>
              <a:rPr lang="en-US" sz="3200" dirty="0" smtClean="0">
                <a:latin typeface="Papyrus"/>
                <a:cs typeface="Papyrus"/>
              </a:rPr>
              <a:t> finds the </a:t>
            </a:r>
            <a:r>
              <a:rPr lang="en-US" sz="3200" u="sng" dirty="0" smtClean="0">
                <a:latin typeface="Papyrus"/>
                <a:cs typeface="Papyrus"/>
              </a:rPr>
              <a:t>first</a:t>
            </a:r>
            <a:r>
              <a:rPr lang="en-US" sz="3200" dirty="0" smtClean="0">
                <a:latin typeface="Papyrus"/>
                <a:cs typeface="Papyrus"/>
              </a:rPr>
              <a:t> sequence of characters in </a:t>
            </a:r>
            <a:r>
              <a:rPr lang="en-US" sz="2800" dirty="0" err="1">
                <a:latin typeface="Courier"/>
                <a:cs typeface="Courier"/>
              </a:rPr>
              <a:t>mystring</a:t>
            </a:r>
            <a:r>
              <a:rPr lang="en-US" sz="3200" dirty="0" smtClean="0">
                <a:latin typeface="Papyrus"/>
                <a:cs typeface="Papyrus"/>
              </a:rPr>
              <a:t> matching </a:t>
            </a:r>
            <a:r>
              <a:rPr lang="en-US" sz="2800" dirty="0" err="1">
                <a:latin typeface="Courier"/>
                <a:cs typeface="Courier"/>
              </a:rPr>
              <a:t>regexp</a:t>
            </a:r>
            <a:r>
              <a:rPr lang="en-US" sz="3200" dirty="0" smtClean="0">
                <a:latin typeface="Papyrus"/>
                <a:cs typeface="Papyrus"/>
              </a:rPr>
              <a:t>, and replaces that sequence with </a:t>
            </a:r>
            <a:r>
              <a:rPr lang="en-US" sz="2800" dirty="0" err="1">
                <a:latin typeface="Courier"/>
                <a:cs typeface="Courier"/>
              </a:rPr>
              <a:t>replstring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dirty="0" err="1">
                <a:latin typeface="Courier"/>
                <a:cs typeface="Courier"/>
              </a:rPr>
              <a:t>gsub</a:t>
            </a:r>
            <a:r>
              <a:rPr lang="en-US" sz="2800" dirty="0">
                <a:latin typeface="Courier"/>
                <a:cs typeface="Courier"/>
              </a:rPr>
              <a:t>()</a:t>
            </a:r>
            <a:r>
              <a:rPr lang="en-US" sz="3200" dirty="0" smtClean="0">
                <a:latin typeface="Papyrus"/>
                <a:cs typeface="Papyrus"/>
              </a:rPr>
              <a:t> performs a global replace, swapping out all matches in the string.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1635505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838200"/>
            <a:ext cx="9144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string substitution </a:t>
            </a:r>
            <a:r>
              <a:rPr lang="en-US" sz="2800" dirty="0">
                <a:latin typeface="Courier"/>
                <a:cs typeface="Courier"/>
              </a:rPr>
              <a:t>sub()</a:t>
            </a:r>
            <a:r>
              <a:rPr lang="en-US" sz="3200" dirty="0" smtClean="0">
                <a:latin typeface="Papyrus"/>
                <a:cs typeface="Papyrus"/>
              </a:rPr>
              <a:t> and </a:t>
            </a:r>
            <a:r>
              <a:rPr lang="en-US" sz="2800" dirty="0" err="1">
                <a:latin typeface="Courier"/>
                <a:cs typeface="Courier"/>
              </a:rPr>
              <a:t>gsub</a:t>
            </a:r>
            <a:r>
              <a:rPr lang="en-US" sz="2800" dirty="0">
                <a:latin typeface="Courier"/>
                <a:cs typeface="Courier"/>
              </a:rPr>
              <a:t>()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marL="0" lvl="2">
              <a:buNone/>
            </a:pPr>
            <a:endParaRPr lang="en-US" dirty="0" smtClean="0"/>
          </a:p>
          <a:p>
            <a:pPr marL="0" lvl="2">
              <a:buNone/>
            </a:pPr>
            <a:endParaRPr lang="en-US" dirty="0"/>
          </a:p>
          <a:p>
            <a:pPr marL="0" lvl="2">
              <a:buNone/>
            </a:pPr>
            <a:r>
              <a:rPr lang="en-US" sz="2400" dirty="0" err="1">
                <a:latin typeface="Courier"/>
                <a:cs typeface="Courier"/>
              </a:rPr>
              <a:t>oldstring</a:t>
            </a:r>
            <a:r>
              <a:rPr lang="en-US" sz="2400" dirty="0">
                <a:latin typeface="Courier"/>
                <a:cs typeface="Courier"/>
              </a:rPr>
              <a:t>="How are you doing today?</a:t>
            </a:r>
            <a:r>
              <a:rPr lang="en-US" sz="2400" dirty="0" smtClean="0">
                <a:latin typeface="Courier"/>
                <a:cs typeface="Courier"/>
              </a:rPr>
              <a:t>"</a:t>
            </a:r>
          </a:p>
          <a:p>
            <a:pPr marL="0" lvl="2">
              <a:buNone/>
            </a:pPr>
            <a:r>
              <a:rPr lang="en-US" sz="2400" dirty="0" smtClean="0">
                <a:latin typeface="Courier"/>
                <a:cs typeface="Courier"/>
              </a:rPr>
              <a:t>sub</a:t>
            </a:r>
            <a:r>
              <a:rPr lang="en-US" sz="2400" dirty="0">
                <a:latin typeface="Courier"/>
                <a:cs typeface="Courier"/>
              </a:rPr>
              <a:t>(/o/,"O",</a:t>
            </a:r>
            <a:r>
              <a:rPr lang="en-US" sz="2400" dirty="0" err="1">
                <a:latin typeface="Courier"/>
                <a:cs typeface="Courier"/>
              </a:rPr>
              <a:t>oldstring</a:t>
            </a:r>
            <a:r>
              <a:rPr lang="en-US" sz="2400" dirty="0" smtClean="0">
                <a:latin typeface="Courier"/>
                <a:cs typeface="Courier"/>
              </a:rPr>
              <a:t>)</a:t>
            </a:r>
            <a:endParaRPr lang="en-US" sz="2400" dirty="0">
              <a:solidFill>
                <a:srgbClr val="EA157A"/>
              </a:solidFill>
              <a:latin typeface="Courier"/>
              <a:cs typeface="Courier"/>
            </a:endParaRPr>
          </a:p>
          <a:p>
            <a:pPr marL="0" lvl="2">
              <a:buNone/>
            </a:pPr>
            <a:r>
              <a:rPr lang="en-US" sz="2400" dirty="0">
                <a:latin typeface="Courier"/>
                <a:cs typeface="Courier"/>
              </a:rPr>
              <a:t>print </a:t>
            </a:r>
            <a:r>
              <a:rPr lang="en-US" sz="2400" dirty="0" err="1">
                <a:latin typeface="Courier"/>
                <a:cs typeface="Courier"/>
              </a:rPr>
              <a:t>oldstring</a:t>
            </a:r>
            <a:r>
              <a:rPr lang="en-US" sz="2400" dirty="0">
                <a:latin typeface="Courier"/>
                <a:cs typeface="Courier"/>
              </a:rPr>
              <a:t>		</a:t>
            </a:r>
          </a:p>
          <a:p>
            <a:pPr marL="0" lvl="2"/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HOw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are you doing today?</a:t>
            </a:r>
          </a:p>
          <a:p>
            <a:pPr marL="0" lvl="2">
              <a:buNone/>
            </a:pPr>
            <a:endParaRPr lang="en-US" sz="2400" dirty="0" smtClean="0">
              <a:latin typeface="Courier"/>
              <a:cs typeface="Courier"/>
            </a:endParaRPr>
          </a:p>
          <a:p>
            <a:pPr marL="0" lvl="2">
              <a:buNone/>
            </a:pPr>
            <a:r>
              <a:rPr lang="en-US" sz="2400" dirty="0" err="1" smtClean="0">
                <a:latin typeface="Courier"/>
                <a:cs typeface="Courier"/>
              </a:rPr>
              <a:t>oldstring</a:t>
            </a:r>
            <a:r>
              <a:rPr lang="en-US" sz="2400" dirty="0">
                <a:latin typeface="Courier"/>
                <a:cs typeface="Courier"/>
              </a:rPr>
              <a:t>="How are you doing today?"</a:t>
            </a:r>
          </a:p>
          <a:p>
            <a:pPr marL="0" lvl="2">
              <a:buNone/>
            </a:pPr>
            <a:r>
              <a:rPr lang="en-US" sz="2400" dirty="0" err="1">
                <a:latin typeface="Courier"/>
                <a:cs typeface="Courier"/>
              </a:rPr>
              <a:t>gsub</a:t>
            </a:r>
            <a:r>
              <a:rPr lang="en-US" sz="2400" dirty="0">
                <a:latin typeface="Courier"/>
                <a:cs typeface="Courier"/>
              </a:rPr>
              <a:t>(/o/,"O”,</a:t>
            </a:r>
            <a:r>
              <a:rPr lang="en-US" sz="2400" dirty="0" err="1">
                <a:latin typeface="Courier"/>
                <a:cs typeface="Courier"/>
              </a:rPr>
              <a:t>oldstring</a:t>
            </a:r>
            <a:r>
              <a:rPr lang="en-US" sz="2400" dirty="0">
                <a:latin typeface="Courier"/>
                <a:cs typeface="Courier"/>
              </a:rPr>
              <a:t>)</a:t>
            </a:r>
          </a:p>
          <a:p>
            <a:pPr marL="0" lvl="2">
              <a:buNone/>
            </a:pPr>
            <a:r>
              <a:rPr lang="en-US" sz="2400" dirty="0">
                <a:latin typeface="Courier"/>
                <a:cs typeface="Courier"/>
              </a:rPr>
              <a:t>print </a:t>
            </a:r>
            <a:r>
              <a:rPr lang="en-US" sz="2400" dirty="0" err="1" smtClean="0">
                <a:latin typeface="Courier"/>
                <a:cs typeface="Courier"/>
              </a:rPr>
              <a:t>oldstring</a:t>
            </a:r>
            <a:endParaRPr lang="en-US" sz="2400" dirty="0">
              <a:latin typeface="Courier"/>
              <a:cs typeface="Courier"/>
            </a:endParaRPr>
          </a:p>
          <a:p>
            <a:pPr marL="0" lvl="2">
              <a:buNone/>
            </a:pPr>
            <a:r>
              <a:rPr lang="en-US" sz="2400" dirty="0" err="1" smtClean="0">
                <a:solidFill>
                  <a:srgbClr val="0000FF"/>
                </a:solidFill>
                <a:latin typeface="Courier"/>
                <a:cs typeface="Courier"/>
              </a:rPr>
              <a:t>HOw</a:t>
            </a:r>
            <a:r>
              <a:rPr lang="en-US" sz="24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are 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yOu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dOing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ourier"/>
                <a:cs typeface="Courier"/>
              </a:rPr>
              <a:t>tOday</a:t>
            </a:r>
            <a:r>
              <a:rPr lang="en-US" sz="2400" dirty="0">
                <a:solidFill>
                  <a:srgbClr val="0000FF"/>
                </a:solidFill>
                <a:latin typeface="Courier"/>
                <a:cs typeface="Courier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5355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5867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rgbClr val="000000"/>
                </a:solidFill>
              </a:rPr>
              <a:t>Other string </a:t>
            </a:r>
            <a:r>
              <a:rPr lang="en-US" sz="3200" dirty="0" smtClean="0">
                <a:solidFill>
                  <a:srgbClr val="000000"/>
                </a:solidFill>
              </a:rPr>
              <a:t>functions</a:t>
            </a:r>
          </a:p>
          <a:p>
            <a:pPr marL="0" indent="0" algn="ctr">
              <a:buNone/>
            </a:pP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length</a:t>
            </a:r>
            <a:r>
              <a:rPr lang="en-US" sz="3200" dirty="0" smtClean="0">
                <a:solidFill>
                  <a:srgbClr val="000000"/>
                </a:solidFill>
              </a:rPr>
              <a:t> : returns the number of characters in a string</a:t>
            </a:r>
          </a:p>
          <a:p>
            <a:pPr marL="0" lvl="2" indent="0">
              <a:spcBef>
                <a:spcPts val="2000"/>
              </a:spcBef>
              <a:buNone/>
            </a:pPr>
            <a:r>
              <a:rPr lang="en-US" sz="2400" dirty="0" err="1">
                <a:solidFill>
                  <a:schemeClr val="tx1"/>
                </a:solidFill>
                <a:latin typeface="Courier"/>
                <a:cs typeface="Courier"/>
              </a:rPr>
              <a:t>oldstring</a:t>
            </a:r>
            <a:r>
              <a:rPr lang="en-US" sz="2400" dirty="0">
                <a:solidFill>
                  <a:schemeClr val="tx1"/>
                </a:solidFill>
                <a:latin typeface="Courier"/>
                <a:cs typeface="Courier"/>
              </a:rPr>
              <a:t>=“How are you?</a:t>
            </a:r>
            <a:r>
              <a:rPr lang="en-US" sz="2400" dirty="0" smtClean="0">
                <a:solidFill>
                  <a:schemeClr val="tx1"/>
                </a:solidFill>
                <a:latin typeface="Courier"/>
                <a:cs typeface="Courier"/>
              </a:rPr>
              <a:t>”</a:t>
            </a:r>
            <a:endParaRPr lang="en-US" sz="3200" dirty="0" smtClean="0">
              <a:solidFill>
                <a:srgbClr val="000000"/>
              </a:solidFill>
            </a:endParaRPr>
          </a:p>
          <a:p>
            <a:pPr marL="0" lvl="3">
              <a:buNone/>
            </a:pPr>
            <a:r>
              <a:rPr lang="en-US" sz="2400" dirty="0" smtClean="0">
                <a:solidFill>
                  <a:srgbClr val="000000"/>
                </a:solidFill>
                <a:latin typeface="Courier"/>
                <a:cs typeface="Courier"/>
              </a:rPr>
              <a:t>length(</a:t>
            </a:r>
            <a:r>
              <a:rPr lang="en-US" sz="2400" dirty="0" err="1" smtClean="0">
                <a:solidFill>
                  <a:srgbClr val="000000"/>
                </a:solidFill>
                <a:latin typeface="Courier"/>
                <a:cs typeface="Courier"/>
              </a:rPr>
              <a:t>oldstring</a:t>
            </a:r>
            <a:r>
              <a:rPr lang="en-US" sz="2400" dirty="0" smtClean="0">
                <a:solidFill>
                  <a:srgbClr val="000000"/>
                </a:solidFill>
                <a:latin typeface="Courier"/>
                <a:cs typeface="Courier"/>
              </a:rPr>
              <a:t>)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ourier"/>
                <a:cs typeface="Courier"/>
              </a:rPr>
              <a:t># returns  12</a:t>
            </a:r>
          </a:p>
          <a:p>
            <a:pPr marL="0" lvl="3">
              <a:buNone/>
            </a:pPr>
            <a:endParaRPr lang="en-US" sz="2400" u="sng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lvl="3">
              <a:buNone/>
            </a:pPr>
            <a:endParaRPr lang="en-US" sz="2400" u="sng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 algn="ctr">
              <a:buNone/>
            </a:pP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tolower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2800" dirty="0" err="1" smtClean="0">
                <a:solidFill>
                  <a:srgbClr val="000000"/>
                </a:solidFill>
                <a:latin typeface="Courier"/>
                <a:cs typeface="Courier"/>
              </a:rPr>
              <a:t>toupper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: converts string to all lower or to all upper case</a:t>
            </a:r>
          </a:p>
          <a:p>
            <a:pPr marL="0" indent="0" algn="ctr"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(could use this to fix out previous example to take May or MAY.)</a:t>
            </a:r>
            <a:endParaRPr lang="en-US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826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962085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Continuing with the features mentioned in the introduction.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28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does arithmetic (integer, floating point, and some functions – sin, </a:t>
            </a:r>
            <a:r>
              <a:rPr lang="en-US" sz="3200" dirty="0" err="1" smtClean="0">
                <a:latin typeface="Papyrus"/>
                <a:cs typeface="Papyrus"/>
              </a:rPr>
              <a:t>cos</a:t>
            </a:r>
            <a:r>
              <a:rPr lang="en-US" sz="3200" dirty="0" smtClean="0">
                <a:latin typeface="Papyrus"/>
                <a:cs typeface="Papyrus"/>
              </a:rPr>
              <a:t>, </a:t>
            </a:r>
            <a:r>
              <a:rPr lang="en-US" sz="3200" dirty="0" err="1" smtClean="0">
                <a:latin typeface="Papyrus"/>
                <a:cs typeface="Papyrus"/>
              </a:rPr>
              <a:t>sqrt</a:t>
            </a:r>
            <a:r>
              <a:rPr lang="en-US" sz="3200" dirty="0" smtClean="0">
                <a:latin typeface="Papyrus"/>
                <a:cs typeface="Papyrus"/>
              </a:rPr>
              <a:t>, etc.) and logical operations.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Some of this looks like math in the shell, but ...</a:t>
            </a:r>
          </a:p>
        </p:txBody>
      </p:sp>
    </p:spTree>
    <p:extLst>
      <p:ext uri="{BB962C8B-B14F-4D97-AF65-F5344CB8AC3E}">
        <p14:creationId xmlns:p14="http://schemas.microsoft.com/office/powerpoint/2010/main" val="5486735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562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chemeClr val="tx1"/>
                </a:solidFill>
              </a:rPr>
              <a:t> does floating point math!!!!!</a:t>
            </a: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stores </a:t>
            </a:r>
            <a:r>
              <a:rPr lang="en-US" sz="3200" dirty="0" smtClean="0">
                <a:solidFill>
                  <a:schemeClr val="tx1"/>
                </a:solidFill>
              </a:rPr>
              <a:t>all variables as strings, but when math operators are applied, it converts the strings to floating point numbers if the string consists of numeric characters (can be interpreted as a number)</a:t>
            </a:r>
          </a:p>
          <a:p>
            <a:pPr marL="0" indent="0" algn="ctr">
              <a:buNone/>
            </a:pPr>
            <a:r>
              <a:rPr lang="en-US" sz="3200" dirty="0" err="1">
                <a:solidFill>
                  <a:schemeClr val="tx1"/>
                </a:solidFill>
                <a:latin typeface="Courier"/>
                <a:cs typeface="Courier"/>
              </a:rPr>
              <a:t>a</a:t>
            </a:r>
            <a:r>
              <a:rPr lang="en-US" sz="3200" dirty="0" err="1" smtClean="0">
                <a:solidFill>
                  <a:schemeClr val="tx1"/>
                </a:solidFill>
                <a:latin typeface="Courier"/>
                <a:cs typeface="Courier"/>
              </a:rPr>
              <a:t>wk</a:t>
            </a:r>
            <a:r>
              <a:rPr lang="en-US" sz="3200" dirty="0" err="1" smtClean="0">
                <a:solidFill>
                  <a:schemeClr val="tx1"/>
                </a:solidFill>
              </a:rPr>
              <a:t>‘s</a:t>
            </a:r>
            <a:r>
              <a:rPr lang="en-US" sz="3200" dirty="0" smtClean="0">
                <a:solidFill>
                  <a:schemeClr val="tx1"/>
                </a:solidFill>
              </a:rPr>
              <a:t> numbers are sometimes called stringy variables</a:t>
            </a:r>
          </a:p>
        </p:txBody>
      </p:sp>
    </p:spTree>
    <p:extLst>
      <p:ext uri="{BB962C8B-B14F-4D97-AF65-F5344CB8AC3E}">
        <p14:creationId xmlns:p14="http://schemas.microsoft.com/office/powerpoint/2010/main" val="250476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98359"/>
            <a:ext cx="9144000" cy="627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Like most UNIX utilities, </a:t>
            </a:r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>
                <a:latin typeface="Papyrus"/>
                <a:cs typeface="Papyrus"/>
              </a:rPr>
              <a:t> 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is line oriented. 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It may include an explicit test pattern that is performed with each line read as input. 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If there is no explicit test pattern, or the condition in the test pattern is true, then the action specified is taken. </a:t>
            </a:r>
          </a:p>
          <a:p>
            <a:pPr algn="ctr"/>
            <a:endParaRPr lang="en-US" sz="3200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The default test pattern (no explicit test) is something that matches every line, i.e. is always true. </a:t>
            </a:r>
          </a:p>
          <a:p>
            <a:pPr algn="ctr"/>
            <a:r>
              <a:rPr lang="en-US" dirty="0" smtClean="0">
                <a:solidFill>
                  <a:srgbClr val="000000"/>
                </a:solidFill>
                <a:latin typeface="Papyrus"/>
                <a:cs typeface="Papyrus"/>
              </a:rPr>
              <a:t>(This is the blank or null pattern.)</a:t>
            </a:r>
          </a:p>
        </p:txBody>
      </p:sp>
    </p:spTree>
    <p:extLst>
      <p:ext uri="{BB962C8B-B14F-4D97-AF65-F5344CB8AC3E}">
        <p14:creationId xmlns:p14="http://schemas.microsoft.com/office/powerpoint/2010/main" val="865846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Arithmetic </a:t>
            </a:r>
            <a:r>
              <a:rPr lang="en-US" sz="3200" dirty="0" smtClean="0">
                <a:solidFill>
                  <a:schemeClr val="tx1"/>
                </a:solidFill>
              </a:rPr>
              <a:t>Operators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All basic arithmetic is left to right associative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+</a:t>
            </a:r>
            <a:r>
              <a:rPr lang="en-US" sz="3200" dirty="0" smtClean="0">
                <a:solidFill>
                  <a:schemeClr val="tx1"/>
                </a:solidFill>
              </a:rPr>
              <a:t> : addition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-</a:t>
            </a:r>
            <a:r>
              <a:rPr lang="en-US" sz="3200" dirty="0" smtClean="0">
                <a:solidFill>
                  <a:schemeClr val="tx1"/>
                </a:solidFill>
              </a:rPr>
              <a:t> : subtraction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*</a:t>
            </a:r>
            <a:r>
              <a:rPr lang="en-US" sz="3200" dirty="0" smtClean="0">
                <a:solidFill>
                  <a:schemeClr val="tx1"/>
                </a:solidFill>
              </a:rPr>
              <a:t> : multiplication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sz="3200" dirty="0" smtClean="0">
                <a:solidFill>
                  <a:schemeClr val="tx1"/>
                </a:solidFill>
              </a:rPr>
              <a:t> : division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%</a:t>
            </a:r>
            <a:r>
              <a:rPr lang="en-US" sz="3200" dirty="0" smtClean="0">
                <a:solidFill>
                  <a:schemeClr val="tx1"/>
                </a:solidFill>
              </a:rPr>
              <a:t> : remainder or modulus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^</a:t>
            </a:r>
            <a:r>
              <a:rPr lang="en-US" sz="3200" dirty="0" smtClean="0">
                <a:solidFill>
                  <a:schemeClr val="tx1"/>
                </a:solidFill>
              </a:rPr>
              <a:t>  : exponent</a:t>
            </a:r>
          </a:p>
          <a:p>
            <a:pPr algn="ctr">
              <a:spcBef>
                <a:spcPts val="1800"/>
              </a:spcBef>
              <a:buFontTx/>
              <a:buChar char="-"/>
            </a:pPr>
            <a:r>
              <a:rPr lang="en-US" sz="3200" dirty="0" smtClean="0">
                <a:solidFill>
                  <a:schemeClr val="tx1"/>
                </a:solidFill>
              </a:rPr>
              <a:t>other standard C programming operators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++, --, =+,…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</a:p>
          <a:p>
            <a:pPr lvl="2" algn="ctr">
              <a:spcBef>
                <a:spcPts val="1800"/>
              </a:spcBef>
              <a:buNone/>
            </a:pPr>
            <a:endParaRPr lang="en-US" sz="32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936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3200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Arithmetic </a:t>
            </a:r>
            <a:r>
              <a:rPr lang="en-US" sz="3200" dirty="0" smtClean="0">
                <a:solidFill>
                  <a:schemeClr val="tx1"/>
                </a:solidFill>
              </a:rPr>
              <a:t>Operators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…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| </a:t>
            </a:r>
            <a:r>
              <a:rPr lang="pl-PL" dirty="0" err="1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'{</a:t>
            </a:r>
            <a:r>
              <a:rPr lang="pl-PL" dirty="0" err="1">
                <a:solidFill>
                  <a:schemeClr val="tx1"/>
                </a:solidFill>
                <a:latin typeface="Courier"/>
                <a:cs typeface="Courier"/>
              </a:rPr>
              <a:t>print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$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6, $4/10., $3/10., 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"0.0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"}' |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pl-PL" sz="16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Above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easy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,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fields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4 and 3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divided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by 10</a:t>
            </a:r>
          </a:p>
          <a:p>
            <a:pPr marL="0" indent="0" algn="ctr">
              <a:spcBef>
                <a:spcPts val="0"/>
              </a:spcBef>
              <a:buNone/>
            </a:pPr>
            <a:endParaRPr lang="pl-PL" sz="18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3200" dirty="0" smtClean="0">
                <a:solidFill>
                  <a:schemeClr val="tx1"/>
                </a:solidFill>
                <a:cs typeface="Papyrus"/>
              </a:rPr>
              <a:t>How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about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this</a:t>
            </a:r>
            <a:endParaRPr lang="pl-PL" sz="3200" dirty="0" smtClean="0">
              <a:solidFill>
                <a:schemeClr val="tx1"/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6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`</a:t>
            </a:r>
            <a:r>
              <a:rPr lang="pl-PL" dirty="0" err="1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'{</a:t>
            </a:r>
            <a:r>
              <a:rPr lang="pl-PL" dirty="0" err="1">
                <a:solidFill>
                  <a:schemeClr val="tx1"/>
                </a:solidFill>
                <a:latin typeface="Courier"/>
                <a:cs typeface="Courier"/>
              </a:rPr>
              <a:t>print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 $3, $2, 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(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2009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-$(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NF-2)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)/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'$CIRCSC' 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}'</a:t>
            </a:r>
          </a:p>
          <a:p>
            <a:pPr marL="0" indent="0">
              <a:spcBef>
                <a:spcPts val="0"/>
              </a:spcBef>
              <a:buNone/>
            </a:pP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$0.tmp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`</a:t>
            </a:r>
          </a:p>
          <a:p>
            <a:pPr marL="0" indent="0">
              <a:spcBef>
                <a:spcPts val="0"/>
              </a:spcBef>
              <a:buNone/>
            </a:pPr>
            <a:endParaRPr lang="pl-PL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2800" dirty="0" smtClean="0">
                <a:solidFill>
                  <a:schemeClr val="tx1"/>
                </a:solidFill>
                <a:latin typeface="Courier"/>
                <a:cs typeface="Courier"/>
              </a:rPr>
              <a:t>(NF-2)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the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number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of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fields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on the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line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minus </a:t>
            </a:r>
            <a:r>
              <a:rPr lang="pl-PL" sz="2800" dirty="0">
                <a:solidFill>
                  <a:schemeClr val="tx1"/>
                </a:solidFill>
                <a:latin typeface="Courier"/>
                <a:cs typeface="Courier"/>
              </a:rPr>
              <a:t>2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, </a:t>
            </a:r>
            <a:r>
              <a:rPr lang="pl-PL" sz="2800" dirty="0" smtClean="0">
                <a:solidFill>
                  <a:schemeClr val="tx1"/>
                </a:solidFill>
                <a:latin typeface="Courier"/>
                <a:cs typeface="Courier"/>
              </a:rPr>
              <a:t>$</a:t>
            </a:r>
            <a:r>
              <a:rPr lang="pl-PL" sz="2800" dirty="0">
                <a:solidFill>
                  <a:schemeClr val="tx1"/>
                </a:solidFill>
                <a:latin typeface="Courier"/>
                <a:cs typeface="Courier"/>
              </a:rPr>
              <a:t>(NF-2)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the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value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of the field in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position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(</a:t>
            </a:r>
            <a:r>
              <a:rPr lang="pl-PL" sz="2800" dirty="0" smtClean="0">
                <a:solidFill>
                  <a:schemeClr val="tx1"/>
                </a:solidFill>
                <a:latin typeface="Courier"/>
                <a:cs typeface="Courier"/>
              </a:rPr>
              <a:t>NF</a:t>
            </a:r>
            <a:r>
              <a:rPr lang="pl-PL" sz="2800" dirty="0">
                <a:solidFill>
                  <a:schemeClr val="tx1"/>
                </a:solidFill>
                <a:latin typeface="Courier"/>
                <a:cs typeface="Courier"/>
              </a:rPr>
              <a:t>-</a:t>
            </a:r>
            <a:r>
              <a:rPr lang="pl-PL" sz="2800" dirty="0" smtClean="0">
                <a:solidFill>
                  <a:schemeClr val="tx1"/>
                </a:solidFill>
                <a:latin typeface="Courier"/>
                <a:cs typeface="Courier"/>
              </a:rPr>
              <a:t>2)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which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subtracted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from </a:t>
            </a:r>
            <a:r>
              <a:rPr lang="pl-PL" sz="2800" dirty="0">
                <a:solidFill>
                  <a:schemeClr val="tx1"/>
                </a:solidFill>
                <a:latin typeface="Courier"/>
                <a:cs typeface="Courier"/>
              </a:rPr>
              <a:t>2009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,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then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everything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divided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by </a:t>
            </a:r>
            <a:r>
              <a:rPr lang="pl-PL" sz="2800" dirty="0">
                <a:solidFill>
                  <a:schemeClr val="tx1"/>
                </a:solidFill>
                <a:latin typeface="Courier"/>
                <a:cs typeface="Courier"/>
              </a:rPr>
              <a:t>$</a:t>
            </a:r>
            <a:r>
              <a:rPr lang="pl-PL" sz="2800" dirty="0" smtClean="0">
                <a:solidFill>
                  <a:schemeClr val="tx1"/>
                </a:solidFill>
                <a:latin typeface="Courier"/>
                <a:cs typeface="Courier"/>
              </a:rPr>
              <a:t>CIRCSC</a:t>
            </a:r>
            <a:r>
              <a:rPr lang="pl-PL" sz="28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2800" dirty="0" err="1" smtClean="0">
                <a:solidFill>
                  <a:schemeClr val="tx1"/>
                </a:solidFill>
                <a:cs typeface="Papyrus"/>
              </a:rPr>
              <a:t>passed</a:t>
            </a:r>
            <a:r>
              <a:rPr lang="pl-PL" sz="28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in from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script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.</a:t>
            </a:r>
            <a:endParaRPr lang="pl-PL" sz="32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endParaRPr lang="pl-PL" dirty="0" smtClean="0">
              <a:solidFill>
                <a:schemeClr val="tx1"/>
              </a:solidFill>
              <a:latin typeface="Courier"/>
              <a:cs typeface="Courier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838200"/>
            <a:ext cx="2971800" cy="381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410200" y="2971800"/>
            <a:ext cx="762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886200" y="2743200"/>
            <a:ext cx="4546600" cy="838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029200" y="2895600"/>
            <a:ext cx="1295400" cy="533400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81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343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Arithmetic </a:t>
            </a:r>
            <a:r>
              <a:rPr lang="en-US" sz="3200" dirty="0" smtClean="0">
                <a:solidFill>
                  <a:schemeClr val="tx1"/>
                </a:solidFill>
              </a:rPr>
              <a:t>Operators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Math functions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…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| </a:t>
            </a:r>
            <a:r>
              <a:rPr lang="pl-PL" dirty="0" err="1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'{</a:t>
            </a:r>
            <a:r>
              <a:rPr lang="pl-PL" dirty="0" err="1">
                <a:solidFill>
                  <a:schemeClr val="tx1"/>
                </a:solidFill>
                <a:latin typeface="Courier"/>
                <a:cs typeface="Courier"/>
              </a:rPr>
              <a:t>print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 $1*cos($2*0.01745)}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'</a:t>
            </a:r>
            <a:endParaRPr lang="pl-PL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Arguments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to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trig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functions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have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to be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specified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in RADIANS,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so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if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have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degrees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,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divide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by </a:t>
            </a:r>
            <a:r>
              <a:rPr lang="pl-PL" sz="3200" dirty="0" smtClean="0">
                <a:solidFill>
                  <a:schemeClr val="tx1"/>
                </a:solidFill>
                <a:latin typeface="Symbol" charset="2"/>
                <a:cs typeface="Symbol" charset="2"/>
              </a:rPr>
              <a:t>p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/180.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MAXDISP=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`</a:t>
            </a:r>
            <a:r>
              <a:rPr lang="pl-PL" dirty="0" err="1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'{</a:t>
            </a:r>
            <a:r>
              <a:rPr lang="pl-PL" dirty="0" err="1">
                <a:solidFill>
                  <a:schemeClr val="tx1"/>
                </a:solidFill>
                <a:latin typeface="Courier"/>
                <a:cs typeface="Courier"/>
              </a:rPr>
              <a:t>print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dirty="0" err="1">
                <a:solidFill>
                  <a:schemeClr val="tx1"/>
                </a:solidFill>
                <a:latin typeface="Courier"/>
                <a:cs typeface="Courier"/>
              </a:rPr>
              <a:t>sqrt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($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3^2+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$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4^2)}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' $SAMDATA/ARIA_coseismic_offsets.v0.3.table | sort -n -r | </a:t>
            </a:r>
            <a:r>
              <a:rPr lang="pl-PL" dirty="0" err="1">
                <a:solidFill>
                  <a:schemeClr val="tx1"/>
                </a:solidFill>
                <a:latin typeface="Courier"/>
                <a:cs typeface="Courier"/>
              </a:rPr>
              <a:t>head</a:t>
            </a:r>
            <a:r>
              <a:rPr lang="pl-PL" dirty="0">
                <a:solidFill>
                  <a:schemeClr val="tx1"/>
                </a:solidFill>
                <a:latin typeface="Courier"/>
                <a:cs typeface="Courier"/>
              </a:rPr>
              <a:t> -</a:t>
            </a:r>
            <a:r>
              <a:rPr lang="pl-PL" dirty="0" smtClean="0">
                <a:solidFill>
                  <a:schemeClr val="tx1"/>
                </a:solidFill>
                <a:latin typeface="Courier"/>
                <a:cs typeface="Courier"/>
              </a:rPr>
              <a:t>1`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52800" y="2362200"/>
            <a:ext cx="6858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810000" y="4191000"/>
            <a:ext cx="28575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5867400" y="2667000"/>
            <a:ext cx="1905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057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074440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  <a:cs typeface="Papyrus"/>
              </a:rPr>
              <a:t>a 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trick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cs typeface="Papyrus"/>
              </a:rPr>
              <a:t>If a field is composed of both strings and numbers, you can multiply the field by 1 to remove the string.</a:t>
            </a:r>
          </a:p>
          <a:p>
            <a:pPr marL="0">
              <a:spcBef>
                <a:spcPts val="0"/>
              </a:spcBef>
            </a:pPr>
            <a:endParaRPr lang="en-US" dirty="0" smtClean="0">
              <a:solidFill>
                <a:schemeClr val="tx1"/>
              </a:solidFill>
            </a:endParaRPr>
          </a:p>
          <a:p>
            <a:pPr marL="0" lvl="2">
              <a:spcBef>
                <a:spcPts val="0"/>
              </a:spcBef>
              <a:buNone/>
            </a:pP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%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head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test.tmp</a:t>
            </a:r>
            <a:endParaRPr lang="en-US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0" lvl="2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1.5  2008/09/09 03:32:10 36.440N 89.560W  9.4</a:t>
            </a:r>
          </a:p>
          <a:p>
            <a:pPr marL="0" lvl="2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1.8  2008/09/08 23:11:39 36.420N 89.510W  7.1</a:t>
            </a:r>
          </a:p>
          <a:p>
            <a:pPr marL="0" lvl="2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1.7  2008/09/08 19:44:29 36.360N 89.520W  8.2</a:t>
            </a:r>
          </a:p>
          <a:p>
            <a:pPr marL="0" lvl="2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0" lvl="2">
              <a:spcBef>
                <a:spcPts val="0"/>
              </a:spcBef>
              <a:buNone/>
            </a:pPr>
            <a:r>
              <a:rPr lang="en-US" dirty="0" smtClean="0">
                <a:solidFill>
                  <a:srgbClr val="FF6600"/>
                </a:solidFill>
                <a:latin typeface="Courier"/>
                <a:cs typeface="Courier"/>
              </a:rPr>
              <a:t>%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 '{print $4,$4*1}' </a:t>
            </a:r>
            <a:r>
              <a:rPr lang="en-US" dirty="0" err="1" smtClean="0">
                <a:solidFill>
                  <a:schemeClr val="tx1"/>
                </a:solidFill>
                <a:latin typeface="Courier"/>
                <a:cs typeface="Courier"/>
              </a:rPr>
              <a:t>test.tmp</a:t>
            </a:r>
            <a:endParaRPr lang="en-US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0" lvl="2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36.440N 36.44</a:t>
            </a:r>
          </a:p>
          <a:p>
            <a:pPr marL="0" lvl="2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36.420N 36.42</a:t>
            </a:r>
          </a:p>
          <a:p>
            <a:pPr marL="0" lvl="2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36.360N 36.36</a:t>
            </a:r>
          </a:p>
          <a:p>
            <a:pPr marL="0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marL="0">
              <a:spcBef>
                <a:spcPts val="0"/>
              </a:spcBef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876800" y="3124200"/>
            <a:ext cx="381000" cy="11430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104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4191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cs typeface="Papyrus"/>
              </a:rPr>
              <a:t>Selective 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execution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cs typeface="Papyrus"/>
              </a:rPr>
              <a:t>So far we have been processing every line (using the default test pattern which always tests true).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00"/>
                </a:solidFill>
                <a:cs typeface="Papyrus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 recognizes regular expressions and conditionals at test patterns,  which can be used to selectively execute </a:t>
            </a:r>
            <a:r>
              <a:rPr lang="en-US" sz="3200" dirty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 procedures on the selected records</a:t>
            </a:r>
          </a:p>
        </p:txBody>
      </p:sp>
    </p:spTree>
    <p:extLst>
      <p:ext uri="{BB962C8B-B14F-4D97-AF65-F5344CB8AC3E}">
        <p14:creationId xmlns:p14="http://schemas.microsoft.com/office/powerpoint/2010/main" val="3133131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04800"/>
            <a:ext cx="9144000" cy="6477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cs typeface="Papyrus"/>
              </a:rPr>
              <a:t>Selective 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execution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cs typeface="Papyrus"/>
              </a:rPr>
              <a:t>Simple test for character string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/test pattern/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, if found, does stuff in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{…}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, from command line</a:t>
            </a:r>
            <a:endParaRPr lang="en-US" sz="3200" dirty="0" smtClean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root:x:0:1:Super-User:/:/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sbin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sh</a:t>
            </a:r>
            <a:endParaRPr lang="en-US" sz="1800" dirty="0" smtClean="0">
              <a:solidFill>
                <a:schemeClr val="bg1">
                  <a:lumMod val="50000"/>
                </a:schemeClr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6600"/>
                </a:solidFill>
                <a:latin typeface="Courier"/>
                <a:cs typeface="Courier"/>
              </a:rPr>
              <a:t>%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–F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"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:"  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'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/root/ { print $1, $3}'  /etc/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passwd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 #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reg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expr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root 0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cs typeface="Papyrus"/>
              </a:rPr>
              <a:t>or within a script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cat 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esciawk1.sh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#!/bin/</a:t>
            </a:r>
            <a:r>
              <a:rPr lang="en-US" sz="1800" dirty="0" err="1">
                <a:solidFill>
                  <a:srgbClr val="0000FF"/>
                </a:solidFill>
                <a:latin typeface="Courier"/>
                <a:cs typeface="Courier"/>
              </a:rPr>
              <a:t>sh</a:t>
            </a:r>
            <a:endParaRPr lang="en-US" sz="18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srgbClr val="0000FF"/>
                </a:solidFill>
                <a:latin typeface="Courier"/>
                <a:cs typeface="Courier"/>
              </a:rPr>
              <a:t>awk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-F":" '/root/ {print $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1, $3}'</a:t>
            </a:r>
            <a:endParaRPr lang="en-US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cat /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etc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rgbClr val="000000"/>
                </a:solidFill>
                <a:latin typeface="Courier"/>
                <a:cs typeface="Courier"/>
              </a:rPr>
              <a:t>passwd</a:t>
            </a:r>
            <a:r>
              <a:rPr lang="en-US" sz="1800" dirty="0" smtClean="0">
                <a:solidFill>
                  <a:srgbClr val="000000"/>
                </a:solidFill>
                <a:latin typeface="Courier"/>
                <a:cs typeface="Courier"/>
              </a:rPr>
              <a:t> | </a:t>
            </a:r>
            <a:r>
              <a:rPr lang="en-US" sz="1800" dirty="0">
                <a:solidFill>
                  <a:srgbClr val="000000"/>
                </a:solidFill>
                <a:latin typeface="Courier"/>
                <a:cs typeface="Courier"/>
              </a:rPr>
              <a:t>esciawk1.sh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oot 0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cs typeface="Papyrus"/>
              </a:rPr>
              <a:t>Use/reuse other 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UNIX features/tools </a:t>
            </a:r>
            <a:r>
              <a:rPr lang="en-US" sz="3200" dirty="0">
                <a:solidFill>
                  <a:srgbClr val="000000"/>
                </a:solidFill>
                <a:cs typeface="Papyrus"/>
              </a:rPr>
              <a:t>to make much more powerful selections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.</a:t>
            </a:r>
            <a:endParaRPr lang="en-US" sz="3200" dirty="0">
              <a:solidFill>
                <a:srgbClr val="0000FF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981200" y="2895600"/>
            <a:ext cx="8382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00200" y="4495800"/>
            <a:ext cx="8382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583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5814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cs typeface="Papyrus"/>
              </a:rPr>
              <a:t>Selective 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execution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cs typeface="Papyrus"/>
              </a:rPr>
              <a:t>Or using a </a:t>
            </a:r>
            <a:r>
              <a:rPr lang="en-US" sz="3200" dirty="0" err="1" smtClean="0">
                <a:solidFill>
                  <a:srgbClr val="000000"/>
                </a:solidFill>
                <a:cs typeface="Papyrus"/>
              </a:rPr>
              <a:t>scriptfile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 and input file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dirty="0">
              <a:solidFill>
                <a:srgbClr val="000000"/>
              </a:solidFill>
              <a:latin typeface="Courier"/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root:x:0:1:Super-User:/:/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sbin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/</a:t>
            </a:r>
            <a:r>
              <a:rPr lang="en-US" sz="1800" dirty="0" err="1">
                <a:solidFill>
                  <a:schemeClr val="bg1">
                    <a:lumMod val="50000"/>
                  </a:schemeClr>
                </a:solidFill>
                <a:latin typeface="Courier"/>
                <a:cs typeface="Courier"/>
              </a:rPr>
              <a:t>sh</a:t>
            </a:r>
            <a:endParaRPr lang="en-US" sz="1800" dirty="0">
              <a:solidFill>
                <a:schemeClr val="bg1">
                  <a:lumMod val="50000"/>
                </a:schemeClr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FF6600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cat esciawk1.nawk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/root/ {print $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1, $3}</a:t>
            </a:r>
            <a:endParaRPr lang="en-US" sz="18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 </a:t>
            </a:r>
            <a:r>
              <a:rPr lang="en-US" sz="1800" dirty="0" smtClean="0">
                <a:solidFill>
                  <a:schemeClr val="tx1"/>
                </a:solidFill>
                <a:latin typeface="Courier"/>
                <a:cs typeface="Courier"/>
              </a:rPr>
              <a:t>esciawk1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.sh -f esciawk1.nawk &lt; </a:t>
            </a:r>
            <a:r>
              <a:rPr lang="en-US" sz="1800" dirty="0" smtClean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Courier"/>
                <a:cs typeface="Courier"/>
              </a:rPr>
              <a:t>etc</a:t>
            </a:r>
            <a:r>
              <a:rPr lang="en-US" sz="1800" dirty="0" smtClean="0">
                <a:solidFill>
                  <a:schemeClr val="tx1"/>
                </a:solidFill>
                <a:latin typeface="Courier"/>
                <a:cs typeface="Courier"/>
              </a:rPr>
              <a:t>/</a:t>
            </a:r>
            <a:r>
              <a:rPr lang="en-US" sz="1800" dirty="0" err="1" smtClean="0">
                <a:solidFill>
                  <a:schemeClr val="tx1"/>
                </a:solidFill>
                <a:latin typeface="Courier"/>
                <a:cs typeface="Courier"/>
              </a:rPr>
              <a:t>passwd</a:t>
            </a:r>
            <a:endParaRPr lang="en-US" sz="18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r</a:t>
            </a:r>
            <a:r>
              <a:rPr lang="en-US" sz="1800" dirty="0" smtClean="0">
                <a:solidFill>
                  <a:srgbClr val="0000FF"/>
                </a:solidFill>
                <a:latin typeface="Courier"/>
                <a:cs typeface="Courier"/>
              </a:rPr>
              <a:t>oot 0</a:t>
            </a:r>
            <a:endParaRPr lang="en-US" sz="18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  <a:latin typeface="Courier"/>
              <a:cs typeface="Courier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320" y="3657600"/>
            <a:ext cx="97028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94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7467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cs typeface="Papyrus"/>
              </a:rPr>
              <a:t>Relational 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Operators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cs typeface="Papyrus"/>
              </a:rPr>
              <a:t>Relational o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perators return 1 if true and 0 if false</a:t>
            </a: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FF0000"/>
                </a:solidFill>
                <a:cs typeface="Papyrus"/>
              </a:rPr>
              <a:t>!!!   opposite of bash/shell test command</a:t>
            </a:r>
            <a:endParaRPr lang="en-US" sz="32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cs typeface="Papyrus"/>
              </a:rPr>
              <a:t>All relational operators left to right associative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&lt;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   : test for less than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&lt;=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 : test for less than or equal to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&gt; 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:  test for greater than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&gt;=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 : test for greater than or equal to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==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 : test for equal to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!=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  : test for not equal</a:t>
            </a:r>
          </a:p>
          <a:p>
            <a:pPr marL="0" lvl="2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cs typeface="Papyrus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849788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1"/>
            <a:ext cx="9144000" cy="4343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Unlike bash, the comparison and relational operators in </a:t>
            </a:r>
            <a:r>
              <a:rPr lang="en-US" sz="3200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en-US" sz="3200" dirty="0" smtClean="0">
                <a:solidFill>
                  <a:srgbClr val="000000"/>
                </a:solidFill>
              </a:rPr>
              <a:t> don’t have different syntax for strings and numbers.</a:t>
            </a:r>
          </a:p>
          <a:p>
            <a:pPr marL="0" indent="0" algn="ctr">
              <a:buNone/>
            </a:pPr>
            <a:r>
              <a:rPr lang="en-US" sz="3200" dirty="0" err="1" smtClean="0">
                <a:solidFill>
                  <a:srgbClr val="000000"/>
                </a:solidFill>
              </a:rPr>
              <a:t>ie</a:t>
            </a:r>
            <a:r>
              <a:rPr lang="en-US" sz="3200" dirty="0" smtClean="0">
                <a:solidFill>
                  <a:srgbClr val="000000"/>
                </a:solidFill>
              </a:rPr>
              <a:t>: 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==</a:t>
            </a:r>
            <a:r>
              <a:rPr lang="en-US" sz="3200" dirty="0" smtClean="0">
                <a:solidFill>
                  <a:srgbClr val="000000"/>
                </a:solidFill>
              </a:rPr>
              <a:t>   only in </a:t>
            </a:r>
            <a:r>
              <a:rPr lang="en-US" sz="3200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endParaRPr lang="en-US" sz="3200" dirty="0">
              <a:solidFill>
                <a:srgbClr val="000000"/>
              </a:solidFill>
            </a:endParaRPr>
          </a:p>
          <a:p>
            <a:pPr marL="0" indent="0" algn="ctr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rather than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==</a:t>
            </a:r>
            <a:r>
              <a:rPr lang="en-US" sz="3200" dirty="0" smtClean="0">
                <a:solidFill>
                  <a:srgbClr val="000000"/>
                </a:solidFill>
              </a:rPr>
              <a:t> or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-</a:t>
            </a:r>
            <a:r>
              <a:rPr lang="en-US" sz="3200" dirty="0" err="1" smtClean="0">
                <a:solidFill>
                  <a:srgbClr val="000000"/>
                </a:solidFill>
                <a:latin typeface="Courier"/>
                <a:cs typeface="Courier"/>
              </a:rPr>
              <a:t>eq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en-US" sz="3200" dirty="0" smtClean="0">
                <a:solidFill>
                  <a:srgbClr val="000000"/>
                </a:solidFill>
              </a:rPr>
              <a:t>using test.</a:t>
            </a:r>
            <a:endParaRPr lang="en-U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0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477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Boolean (Logical) </a:t>
            </a:r>
            <a:r>
              <a:rPr lang="en-US" sz="3200" dirty="0" smtClean="0">
                <a:solidFill>
                  <a:schemeClr val="tx1"/>
                </a:solidFill>
              </a:rPr>
              <a:t>Operators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Boolean operators return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1</a:t>
            </a:r>
            <a:r>
              <a:rPr lang="en-US" sz="3200" dirty="0" smtClean="0">
                <a:solidFill>
                  <a:schemeClr val="tx1"/>
                </a:solidFill>
              </a:rPr>
              <a:t> for true &amp; </a:t>
            </a:r>
            <a:r>
              <a:rPr lang="en-US" sz="3200" dirty="0" smtClean="0">
                <a:solidFill>
                  <a:schemeClr val="tx1"/>
                </a:solidFill>
                <a:latin typeface="+mj-lt"/>
              </a:rPr>
              <a:t>0</a:t>
            </a:r>
            <a:r>
              <a:rPr lang="en-US" sz="3200" dirty="0" smtClean="0">
                <a:solidFill>
                  <a:schemeClr val="tx1"/>
                </a:solidFill>
              </a:rPr>
              <a:t> for false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FF0000"/>
                </a:solidFill>
                <a:cs typeface="Papyrus"/>
              </a:rPr>
              <a:t>!!!   opposite of bash/shell test </a:t>
            </a:r>
            <a:r>
              <a:rPr lang="en-US" sz="3200" dirty="0" smtClean="0">
                <a:solidFill>
                  <a:srgbClr val="FF0000"/>
                </a:solidFill>
                <a:cs typeface="Papyrus"/>
              </a:rPr>
              <a:t>command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&amp;&amp; </a:t>
            </a:r>
            <a:r>
              <a:rPr lang="en-US" sz="3200" dirty="0" smtClean="0">
                <a:solidFill>
                  <a:schemeClr val="tx1"/>
                </a:solidFill>
              </a:rPr>
              <a:t> : logical AND; tests that both expressions are true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left to right associative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||</a:t>
            </a:r>
            <a:r>
              <a:rPr lang="en-US" sz="3200" dirty="0" smtClean="0">
                <a:solidFill>
                  <a:schemeClr val="tx1"/>
                </a:solidFill>
              </a:rPr>
              <a:t>   :  logical OR ; tests that one or both of the expressions are true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left to right associative</a:t>
            </a:r>
          </a:p>
          <a:p>
            <a:pPr marL="0" indent="0" algn="ctr">
              <a:spcBef>
                <a:spcPts val="180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latin typeface="Courier"/>
                <a:cs typeface="Courier"/>
              </a:rPr>
              <a:t>! </a:t>
            </a:r>
            <a:r>
              <a:rPr lang="en-US" sz="3200" dirty="0" smtClean="0">
                <a:solidFill>
                  <a:schemeClr val="tx1"/>
                </a:solidFill>
              </a:rPr>
              <a:t> : logical negation; tests that expression is true</a:t>
            </a:r>
          </a:p>
          <a:p>
            <a:pPr lvl="4" algn="ctr">
              <a:spcBef>
                <a:spcPts val="1800"/>
              </a:spcBef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algn="ctr">
              <a:spcBef>
                <a:spcPts val="1800"/>
              </a:spcBef>
            </a:pP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36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304800"/>
            <a:ext cx="9144000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Papyrus"/>
                <a:cs typeface="Papyrus"/>
              </a:rPr>
              <a:t>How </a:t>
            </a:r>
            <a:r>
              <a:rPr lang="en-US" sz="3200" dirty="0" err="1" smtClean="0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treats text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err="1">
                <a:latin typeface="Courier"/>
                <a:cs typeface="Courier"/>
              </a:rPr>
              <a:t>awk</a:t>
            </a:r>
            <a:r>
              <a:rPr lang="en-US" sz="3200" dirty="0" smtClean="0">
                <a:latin typeface="Papyrus"/>
                <a:cs typeface="Papyrus"/>
              </a:rPr>
              <a:t> commands are applied to </a:t>
            </a:r>
            <a:r>
              <a:rPr lang="en-US" sz="3200" u="sng" dirty="0" smtClean="0">
                <a:latin typeface="Papyrus"/>
                <a:cs typeface="Papyrus"/>
              </a:rPr>
              <a:t>every record or line</a:t>
            </a:r>
            <a:r>
              <a:rPr lang="en-US" sz="3200" dirty="0" smtClean="0">
                <a:latin typeface="Papyrus"/>
                <a:cs typeface="Papyrus"/>
              </a:rPr>
              <a:t> of a file that passes the test.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it is designed to separate the data in each line into a number of </a:t>
            </a:r>
            <a:r>
              <a:rPr lang="en-US" sz="3200" u="sng" dirty="0" smtClean="0">
                <a:latin typeface="Papyrus"/>
                <a:cs typeface="Papyrus"/>
              </a:rPr>
              <a:t>fields</a:t>
            </a:r>
            <a:r>
              <a:rPr lang="en-US" sz="3200" dirty="0" smtClean="0">
                <a:latin typeface="Papyrus"/>
                <a:cs typeface="Papyrus"/>
              </a:rPr>
              <a:t> and can processes what is in each of these fields.</a:t>
            </a:r>
          </a:p>
          <a:p>
            <a:pPr algn="ctr"/>
            <a:endParaRPr lang="en-US" dirty="0">
              <a:solidFill>
                <a:srgbClr val="FF6600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essentially, each field becomes a member of an array with the first field identified as </a:t>
            </a:r>
            <a:r>
              <a:rPr lang="en-US" sz="2800" u="sng" dirty="0" smtClean="0">
                <a:latin typeface="Courier"/>
                <a:cs typeface="Courier"/>
              </a:rPr>
              <a:t>$1</a:t>
            </a:r>
            <a:r>
              <a:rPr lang="en-US" sz="3200" dirty="0" smtClean="0">
                <a:latin typeface="Papyrus"/>
                <a:cs typeface="Papyrus"/>
              </a:rPr>
              <a:t>, second field </a:t>
            </a:r>
            <a:r>
              <a:rPr lang="en-US" sz="2800" u="sng" dirty="0">
                <a:latin typeface="Courier"/>
                <a:cs typeface="Courier"/>
              </a:rPr>
              <a:t>$2</a:t>
            </a:r>
            <a:r>
              <a:rPr lang="en-US" sz="3200" dirty="0" smtClean="0">
                <a:latin typeface="Papyrus"/>
                <a:cs typeface="Papyrus"/>
              </a:rPr>
              <a:t> and so on.   </a:t>
            </a:r>
          </a:p>
          <a:p>
            <a:pPr algn="ctr"/>
            <a:endParaRPr lang="en-US" dirty="0" smtClean="0">
              <a:latin typeface="Papyrus"/>
              <a:cs typeface="Papyrus"/>
            </a:endParaRPr>
          </a:p>
          <a:p>
            <a:pPr algn="ctr"/>
            <a:r>
              <a:rPr lang="en-US" sz="2800" u="sng" dirty="0">
                <a:latin typeface="Courier"/>
                <a:cs typeface="Courier"/>
              </a:rPr>
              <a:t>$0</a:t>
            </a:r>
            <a:r>
              <a:rPr lang="en-US" sz="3200" dirty="0" smtClean="0">
                <a:latin typeface="Papyrus"/>
                <a:cs typeface="Papyrus"/>
              </a:rPr>
              <a:t> refers to the entire record (all fields).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943993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"/>
            <a:ext cx="9144000" cy="67056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cs typeface="Papyrus"/>
              </a:rPr>
              <a:t>Selective execution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cs typeface="Papyrus"/>
              </a:rPr>
              <a:t>Boolean Expressions in test pattern.</a:t>
            </a:r>
            <a:endParaRPr lang="en-US" sz="3200" dirty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cs typeface="Papyrus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en-US" sz="1800" dirty="0" smtClean="0">
                <a:solidFill>
                  <a:schemeClr val="tx1"/>
                </a:solidFill>
                <a:latin typeface="Courier"/>
                <a:cs typeface="Courier"/>
              </a:rPr>
              <a:t> '((/\|US/||/US\|/)&amp;&amp;!/continuous/)&amp;&amp;(/BOLIVIA/||/BODEGA/||/^SP/)'$ARGONLY' {print $3,$2, " 12 0 4 1 ", $1$5}' $GPSDATA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\| </a:t>
            </a:r>
            <a:r>
              <a:rPr lang="en-US" dirty="0" smtClean="0">
                <a:solidFill>
                  <a:schemeClr val="tx1"/>
                </a:solidFill>
                <a:cs typeface="Papyrus"/>
              </a:rPr>
              <a:t>- have to escape the pipe symbol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(/\|US/||/US\|/) </a:t>
            </a:r>
            <a:r>
              <a:rPr lang="en-US" dirty="0" smtClean="0">
                <a:solidFill>
                  <a:schemeClr val="tx1"/>
                </a:solidFill>
                <a:cs typeface="Papyrus"/>
              </a:rPr>
              <a:t>– </a:t>
            </a:r>
            <a:r>
              <a:rPr lang="en-US" dirty="0" err="1" smtClean="0">
                <a:solidFill>
                  <a:schemeClr val="tx1"/>
                </a:solidFill>
                <a:cs typeface="Papyrus"/>
              </a:rPr>
              <a:t>parens</a:t>
            </a:r>
            <a:r>
              <a:rPr lang="en-US" dirty="0" smtClean="0">
                <a:solidFill>
                  <a:schemeClr val="tx1"/>
                </a:solidFill>
                <a:cs typeface="Papyrus"/>
              </a:rPr>
              <a:t> group terms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/continuous/ </a:t>
            </a:r>
            <a:r>
              <a:rPr lang="en-US" dirty="0" smtClean="0">
                <a:solidFill>
                  <a:schemeClr val="tx1"/>
                </a:solidFill>
                <a:cs typeface="Papyrus"/>
              </a:rPr>
              <a:t>- simple pattern match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cs typeface="Papyrus"/>
              </a:rPr>
              <a:t>Plus more self-modification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'$ARGONLY' </a:t>
            </a:r>
            <a:r>
              <a:rPr lang="en-US" dirty="0" smtClean="0">
                <a:solidFill>
                  <a:schemeClr val="tx1"/>
                </a:solidFill>
                <a:cs typeface="Papyrus"/>
              </a:rPr>
              <a:t>– is equal to one of  the two choices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ARGONLY=&lt;CR&gt; </a:t>
            </a:r>
            <a:r>
              <a:rPr lang="en-US" dirty="0" smtClean="0">
                <a:solidFill>
                  <a:schemeClr val="tx1"/>
                </a:solidFill>
                <a:cs typeface="Papyrus"/>
              </a:rPr>
              <a:t>or  </a:t>
            </a: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ARGONLY='&amp;&amp;/ARGENTINA/' </a:t>
            </a:r>
            <a:r>
              <a:rPr lang="en-US" dirty="0" smtClean="0">
                <a:solidFill>
                  <a:schemeClr val="tx1"/>
                </a:solidFill>
                <a:cs typeface="Papyrus"/>
              </a:rPr>
              <a:t>make it up as you go along (first one is nothing, second adds a test and logical to combine with everything in parentheses).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solidFill>
                <a:schemeClr val="tx1"/>
              </a:solidFill>
              <a:cs typeface="Papyru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43000" y="1600200"/>
            <a:ext cx="3048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057400" y="2514600"/>
            <a:ext cx="3810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35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9144000" cy="54102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rgbClr val="000000"/>
                </a:solidFill>
                <a:cs typeface="Papyrus"/>
              </a:rPr>
              <a:t>Selective </a:t>
            </a:r>
            <a:r>
              <a:rPr lang="en-US" sz="3200" dirty="0" smtClean="0">
                <a:solidFill>
                  <a:srgbClr val="000000"/>
                </a:solidFill>
                <a:cs typeface="Papyrus"/>
              </a:rPr>
              <a:t>execution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rgbClr val="000000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rgbClr val="000000"/>
                </a:solidFill>
                <a:cs typeface="Papyrus"/>
              </a:rPr>
              <a:t>Relational, Boolean expressions in test pattern</a:t>
            </a:r>
            <a:endParaRPr lang="en-US" sz="1800" dirty="0" smtClean="0">
              <a:solidFill>
                <a:srgbClr val="000000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rgbClr val="000000"/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Courier"/>
                <a:cs typeface="Courier"/>
              </a:rPr>
              <a:t>… </a:t>
            </a:r>
            <a:r>
              <a:rPr lang="pl-PL" dirty="0" smtClean="0">
                <a:solidFill>
                  <a:srgbClr val="000000"/>
                </a:solidFill>
                <a:latin typeface="Courier"/>
                <a:cs typeface="Courier"/>
              </a:rPr>
              <a:t>| </a:t>
            </a:r>
            <a:r>
              <a:rPr lang="pl-PL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pl-PL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'('$LATMIN'&lt;=$2&amp;&amp;$2&lt;='$LATMAX') {</a:t>
            </a:r>
            <a:r>
              <a:rPr lang="pl-PL" dirty="0" err="1">
                <a:solidFill>
                  <a:srgbClr val="000000"/>
                </a:solidFill>
                <a:latin typeface="Courier"/>
                <a:cs typeface="Courier"/>
              </a:rPr>
              <a:t>print</a:t>
            </a:r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 $0}' </a:t>
            </a:r>
            <a:r>
              <a:rPr lang="pl-PL" dirty="0" smtClean="0">
                <a:solidFill>
                  <a:srgbClr val="000000"/>
                </a:solidFill>
                <a:latin typeface="Courier"/>
                <a:cs typeface="Courier"/>
              </a:rPr>
              <a:t>| …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pl-PL" dirty="0" err="1" smtClean="0">
                <a:solidFill>
                  <a:srgbClr val="000000"/>
                </a:solidFill>
                <a:latin typeface="Courier"/>
                <a:cs typeface="Courier"/>
              </a:rPr>
              <a:t>awk</a:t>
            </a:r>
            <a:r>
              <a:rPr lang="pl-PL" dirty="0" smtClean="0">
                <a:solidFill>
                  <a:srgbClr val="000000"/>
                </a:solidFill>
                <a:latin typeface="Courier"/>
                <a:cs typeface="Courier"/>
              </a:rPr>
              <a:t> </a:t>
            </a:r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'('$LONMIN'&lt;=$1)&amp;&amp;($1&lt;='$LONMAX')&amp;&amp;('$LATMIN'&lt;=$2)&amp;&amp;($2&lt;='$LATMAX')&amp;&amp;($10&gt;='$MINMTEXP')&amp;&amp;$3&gt;50 {</a:t>
            </a:r>
            <a:r>
              <a:rPr lang="pl-PL" dirty="0" err="1">
                <a:solidFill>
                  <a:srgbClr val="000000"/>
                </a:solidFill>
                <a:latin typeface="Courier"/>
                <a:cs typeface="Courier"/>
              </a:rPr>
              <a:t>print</a:t>
            </a:r>
            <a:r>
              <a:rPr lang="pl-PL" dirty="0">
                <a:solidFill>
                  <a:srgbClr val="000000"/>
                </a:solidFill>
                <a:latin typeface="Courier"/>
                <a:cs typeface="Courier"/>
              </a:rPr>
              <a:t> $1, $2, $3, $4, $5, $6, $7, $8, $9, $10, '$MECAPRINT' }' $HCMTDATA/$</a:t>
            </a:r>
            <a:r>
              <a:rPr lang="pl-PL" dirty="0" smtClean="0">
                <a:solidFill>
                  <a:srgbClr val="000000"/>
                </a:solidFill>
                <a:latin typeface="Courier"/>
                <a:cs typeface="Courier"/>
              </a:rPr>
              <a:t>FMFILE</a:t>
            </a:r>
          </a:p>
          <a:p>
            <a:pPr marL="0" indent="0">
              <a:spcBef>
                <a:spcPts val="0"/>
              </a:spcBef>
              <a:buNone/>
            </a:pPr>
            <a:endParaRPr lang="pl-PL" sz="1800" dirty="0">
              <a:solidFill>
                <a:srgbClr val="000000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3200" dirty="0" err="1" smtClean="0">
                <a:solidFill>
                  <a:srgbClr val="000000"/>
                </a:solidFill>
                <a:cs typeface="Papyrus"/>
              </a:rPr>
              <a:t>Also</a:t>
            </a:r>
            <a:r>
              <a:rPr lang="pl-PL" sz="3200" dirty="0" smtClean="0">
                <a:solidFill>
                  <a:srgbClr val="000000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cs typeface="Papyrus"/>
              </a:rPr>
              <a:t>passing</a:t>
            </a:r>
            <a:r>
              <a:rPr lang="pl-PL" sz="3200" dirty="0" smtClean="0">
                <a:solidFill>
                  <a:srgbClr val="000000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cs typeface="Papyrus"/>
              </a:rPr>
              <a:t>shell</a:t>
            </a:r>
            <a:r>
              <a:rPr lang="pl-PL" sz="3200" dirty="0" smtClean="0">
                <a:solidFill>
                  <a:srgbClr val="000000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cs typeface="Papyrus"/>
              </a:rPr>
              <a:t>variables</a:t>
            </a:r>
            <a:r>
              <a:rPr lang="pl-PL" sz="3200" dirty="0" smtClean="0">
                <a:solidFill>
                  <a:srgbClr val="000000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rgbClr val="000000"/>
                </a:solidFill>
                <a:cs typeface="Papyrus"/>
              </a:rPr>
              <a:t>into</a:t>
            </a:r>
            <a:r>
              <a:rPr lang="pl-PL" sz="3200" dirty="0" smtClean="0">
                <a:solidFill>
                  <a:srgbClr val="000000"/>
                </a:solidFill>
                <a:cs typeface="Papyrus"/>
              </a:rPr>
              <a:t> </a:t>
            </a:r>
            <a:r>
              <a:rPr lang="pl-PL" sz="2800" dirty="0" err="1" smtClean="0">
                <a:solidFill>
                  <a:srgbClr val="000000"/>
                </a:solidFill>
                <a:cs typeface="Papyrus"/>
              </a:rPr>
              <a:t>awk</a:t>
            </a:r>
            <a:endParaRPr lang="en-US" sz="2800" dirty="0" smtClean="0">
              <a:solidFill>
                <a:srgbClr val="000000"/>
              </a:solidFill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771137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3429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cs typeface="Papyrus"/>
              </a:rPr>
              <a:t>Selective execution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dirty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cs typeface="Papyrus"/>
              </a:rPr>
              <a:t>Regular Expressions in test pattern.</a:t>
            </a:r>
            <a:endParaRPr lang="en-US" sz="3200" dirty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800" dirty="0" smtClean="0">
                <a:solidFill>
                  <a:schemeClr val="tx1"/>
                </a:solidFill>
                <a:cs typeface="Papyrus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err="1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en-US" sz="1800" dirty="0" smtClean="0">
                <a:solidFill>
                  <a:schemeClr val="tx1"/>
                </a:solidFill>
                <a:latin typeface="Courier"/>
                <a:cs typeface="Courier"/>
              </a:rPr>
              <a:t> '((/\|US/||/US\|/)&amp;&amp;!/continuous/)&amp;&amp;(/BOLIVIA/||/BODEGA/||/^SP/||/^AT[0-9]/||/^RL[0-9]/)'$ARGONLY' {print $3,$2, " 12 0 4 1 ", $1$5}' $GPSDATA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 smtClean="0">
                <a:solidFill>
                  <a:schemeClr val="tx1"/>
                </a:solidFill>
                <a:latin typeface="Courier"/>
                <a:cs typeface="Courier"/>
              </a:rPr>
              <a:t>/^AT[0-9]/ </a:t>
            </a:r>
            <a:r>
              <a:rPr lang="en-US" dirty="0" smtClean="0">
                <a:solidFill>
                  <a:schemeClr val="tx1"/>
                </a:solidFill>
                <a:cs typeface="Papyrus"/>
              </a:rPr>
              <a:t>- 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regular expressions (beginning of line -</a:t>
            </a:r>
            <a:r>
              <a:rPr lang="en-US" sz="2800" dirty="0" smtClean="0">
                <a:solidFill>
                  <a:srgbClr val="000000"/>
                </a:solidFill>
                <a:cs typeface="Papyrus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Courier"/>
                <a:cs typeface="Courier"/>
              </a:rPr>
              <a:t>^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, range of characters - </a:t>
            </a: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[0-9]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solidFill>
                <a:schemeClr val="tx1"/>
              </a:solidFill>
              <a:cs typeface="Papyru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38200" y="3200400"/>
            <a:ext cx="15240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514600" y="3200400"/>
            <a:ext cx="1447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81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5943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latin typeface="Papyrus"/>
                <a:cs typeface="Papyrus"/>
              </a:rPr>
              <a:t>Selective execution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dirty="0">
              <a:latin typeface="Papyrus"/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latin typeface="Papyrus"/>
                <a:cs typeface="Papyrus"/>
              </a:rPr>
              <a:t>shell variable in </a:t>
            </a:r>
            <a:r>
              <a:rPr lang="en-US" sz="3200" dirty="0">
                <a:latin typeface="Papyrus"/>
                <a:cs typeface="Papyrus"/>
              </a:rPr>
              <a:t>test pattern.</a:t>
            </a:r>
          </a:p>
          <a:p>
            <a:endParaRPr lang="en-US" dirty="0" smtClean="0">
              <a:latin typeface="Courier"/>
              <a:cs typeface="Courier"/>
            </a:endParaRPr>
          </a:p>
          <a:p>
            <a:r>
              <a:rPr lang="en-US" dirty="0" err="1" smtClean="0">
                <a:latin typeface="Courier"/>
                <a:cs typeface="Courier"/>
              </a:rPr>
              <a:t>awktst_shal</a:t>
            </a:r>
            <a:r>
              <a:rPr lang="en-US" dirty="0" smtClean="0">
                <a:latin typeface="Courier"/>
                <a:cs typeface="Courier"/>
              </a:rPr>
              <a:t>=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\(\$3\&lt;60\&amp;\&amp;\$4\&gt;10\)</a:t>
            </a:r>
          </a:p>
          <a:p>
            <a:r>
              <a:rPr lang="en-US" dirty="0" err="1" smtClean="0">
                <a:latin typeface="Courier"/>
                <a:cs typeface="Courier"/>
              </a:rPr>
              <a:t>awk</a:t>
            </a:r>
            <a:r>
              <a:rPr lang="en-US" dirty="0" smtClean="0">
                <a:latin typeface="Courier"/>
                <a:cs typeface="Courier"/>
              </a:rPr>
              <a:t> '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'$</a:t>
            </a:r>
            <a:r>
              <a:rPr lang="en-US" dirty="0" err="1" smtClean="0">
                <a:solidFill>
                  <a:schemeClr val="accent1"/>
                </a:solidFill>
                <a:latin typeface="Courier"/>
                <a:cs typeface="Courier"/>
              </a:rPr>
              <a:t>nawktst_shal</a:t>
            </a:r>
            <a:r>
              <a:rPr lang="en-US" dirty="0" smtClean="0">
                <a:solidFill>
                  <a:schemeClr val="accent1"/>
                </a:solidFill>
                <a:latin typeface="Courier"/>
                <a:cs typeface="Courier"/>
              </a:rPr>
              <a:t>' </a:t>
            </a:r>
            <a:r>
              <a:rPr lang="en-US" dirty="0" smtClean="0">
                <a:latin typeface="Courier"/>
                <a:cs typeface="Courier"/>
              </a:rPr>
              <a:t>{print $0}'</a:t>
            </a:r>
          </a:p>
          <a:p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Notice the escapes in the definition of the variable </a:t>
            </a:r>
            <a:r>
              <a:rPr lang="en-US" sz="3200" dirty="0" err="1" smtClean="0">
                <a:latin typeface="Courier"/>
                <a:cs typeface="Courier"/>
              </a:rPr>
              <a:t>awktst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These </a:t>
            </a:r>
            <a:r>
              <a:rPr lang="en-US" sz="3200" dirty="0" smtClean="0">
                <a:latin typeface="Courier"/>
                <a:cs typeface="Courier"/>
              </a:rPr>
              <a:t>\</a:t>
            </a:r>
            <a:r>
              <a:rPr lang="en-US" sz="3200" dirty="0" smtClean="0">
                <a:latin typeface="Papyrus"/>
                <a:cs typeface="Papyrus"/>
              </a:rPr>
              <a:t> escapes the </a:t>
            </a:r>
            <a:r>
              <a:rPr lang="en-US" sz="3200" dirty="0" smtClean="0">
                <a:latin typeface="Courier"/>
                <a:cs typeface="Courier"/>
              </a:rPr>
              <a:t>(</a:t>
            </a:r>
            <a:r>
              <a:rPr lang="en-US" sz="3200" dirty="0" smtClean="0">
                <a:latin typeface="Papyrus"/>
                <a:cs typeface="Papyrus"/>
              </a:rPr>
              <a:t> and </a:t>
            </a:r>
            <a:r>
              <a:rPr lang="en-US" sz="3200" dirty="0" smtClean="0">
                <a:latin typeface="Courier"/>
                <a:cs typeface="Courier"/>
              </a:rPr>
              <a:t>$</a:t>
            </a:r>
            <a:r>
              <a:rPr lang="en-US" sz="3200" dirty="0" smtClean="0">
                <a:latin typeface="Papyrus"/>
                <a:cs typeface="Papyrus"/>
              </a:rPr>
              <a:t> and </a:t>
            </a:r>
            <a:r>
              <a:rPr lang="en-US" sz="3200" dirty="0" smtClean="0">
                <a:latin typeface="Courier"/>
                <a:cs typeface="Courier"/>
              </a:rPr>
              <a:t>&amp;</a:t>
            </a:r>
            <a:r>
              <a:rPr lang="en-US" sz="3200" dirty="0" smtClean="0">
                <a:latin typeface="Papyrus"/>
                <a:cs typeface="Papyrus"/>
              </a:rPr>
              <a:t> and get stripped out by the shell inside the </a:t>
            </a:r>
            <a:r>
              <a:rPr lang="en-US" sz="3200" dirty="0" smtClean="0">
                <a:latin typeface="Courier"/>
                <a:cs typeface="Courier"/>
              </a:rPr>
              <a:t>' ' </a:t>
            </a:r>
            <a:r>
              <a:rPr lang="en-US" sz="3200" dirty="0" smtClean="0">
                <a:latin typeface="Papyrus"/>
                <a:cs typeface="Papyrus"/>
              </a:rPr>
              <a:t>before going to </a:t>
            </a:r>
            <a:r>
              <a:rPr lang="en-US" sz="3200" dirty="0" err="1" smtClean="0">
                <a:latin typeface="Papyrus"/>
                <a:cs typeface="Papyrus"/>
              </a:rPr>
              <a:t>nawk</a:t>
            </a:r>
            <a:r>
              <a:rPr lang="en-US" sz="3200" dirty="0" smtClean="0">
                <a:latin typeface="Papyrus"/>
                <a:cs typeface="Papyrus"/>
              </a:rPr>
              <a:t>.</a:t>
            </a:r>
          </a:p>
          <a:p>
            <a:pPr algn="ctr"/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Also notice the quotes </a:t>
            </a:r>
            <a:r>
              <a:rPr lang="en-US" sz="2800" dirty="0">
                <a:latin typeface="Courier"/>
                <a:cs typeface="Courier"/>
              </a:rPr>
              <a:t>''$</a:t>
            </a:r>
            <a:r>
              <a:rPr lang="en-US" sz="2800" dirty="0" err="1">
                <a:latin typeface="Courier"/>
                <a:cs typeface="Courier"/>
              </a:rPr>
              <a:t>nawktst_shal</a:t>
            </a:r>
            <a:r>
              <a:rPr lang="en-US" sz="2800" dirty="0">
                <a:latin typeface="Courier"/>
                <a:cs typeface="Courier"/>
              </a:rPr>
              <a:t>' …</a:t>
            </a:r>
            <a:r>
              <a:rPr lang="en-US" sz="2800" dirty="0" smtClean="0">
                <a:latin typeface="Courier"/>
                <a:cs typeface="Courier"/>
              </a:rPr>
              <a:t>'</a:t>
            </a: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(more self modifying code)</a:t>
            </a:r>
            <a:endParaRPr lang="en-US" sz="2800" dirty="0"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174085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5257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  <a:cs typeface="Papyrus"/>
              </a:rPr>
              <a:t>Selective 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execution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smtClean="0">
                <a:solidFill>
                  <a:schemeClr val="tx1"/>
                </a:solidFill>
                <a:cs typeface="Papyrus"/>
              </a:rPr>
              <a:t>New structure</a:t>
            </a:r>
            <a:endParaRPr lang="en-US" sz="3200" dirty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  <a:cs typeface="Papyrus"/>
              </a:rPr>
              <a:t>conditional-assignment 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expression - </a:t>
            </a:r>
            <a:r>
              <a:rPr lang="en-US" sz="3200" dirty="0">
                <a:solidFill>
                  <a:schemeClr val="tx1"/>
                </a:solidFill>
                <a:cs typeface="Papyrus"/>
              </a:rPr>
              <a:t>"</a:t>
            </a:r>
            <a:r>
              <a:rPr lang="en-US" sz="3200" dirty="0">
                <a:solidFill>
                  <a:schemeClr val="tx1"/>
                </a:solidFill>
                <a:latin typeface="Courier"/>
                <a:cs typeface="Courier"/>
              </a:rPr>
              <a:t>?: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"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3200" dirty="0" err="1" smtClean="0">
                <a:solidFill>
                  <a:schemeClr val="tx1"/>
                </a:solidFill>
                <a:cs typeface="Papyrus"/>
              </a:rPr>
              <a:t>Test?true:false</a:t>
            </a:r>
            <a:endParaRPr lang="en-US" sz="3200" dirty="0" smtClean="0">
              <a:solidFill>
                <a:schemeClr val="tx1"/>
              </a:solidFill>
              <a:cs typeface="Papyrus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solidFill>
                  <a:schemeClr val="tx1"/>
                </a:solidFill>
                <a:latin typeface="Courier"/>
                <a:cs typeface="Courier"/>
              </a:rPr>
              <a:t>…</a:t>
            </a:r>
            <a:r>
              <a:rPr lang="pl-PL" sz="2800" dirty="0">
                <a:solidFill>
                  <a:schemeClr val="tx1"/>
                </a:solidFill>
                <a:latin typeface="Courier"/>
                <a:cs typeface="Courier"/>
              </a:rPr>
              <a:t>| </a:t>
            </a:r>
            <a:r>
              <a:rPr lang="pl-PL" sz="2800" dirty="0" err="1" smtClean="0">
                <a:solidFill>
                  <a:schemeClr val="tx1"/>
                </a:solidFill>
                <a:latin typeface="Courier"/>
                <a:cs typeface="Courier"/>
              </a:rPr>
              <a:t>awk</a:t>
            </a:r>
            <a:r>
              <a:rPr lang="pl-PL" sz="28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pl-PL" sz="2800" dirty="0">
                <a:solidFill>
                  <a:schemeClr val="tx1"/>
                </a:solidFill>
                <a:latin typeface="Courier"/>
                <a:cs typeface="Courier"/>
              </a:rPr>
              <a:t>'{</a:t>
            </a:r>
            <a:r>
              <a:rPr lang="pl-PL" sz="2800" dirty="0" err="1">
                <a:solidFill>
                  <a:schemeClr val="tx1"/>
                </a:solidFill>
                <a:latin typeface="Courier"/>
                <a:cs typeface="Courier"/>
              </a:rPr>
              <a:t>print</a:t>
            </a:r>
            <a:r>
              <a:rPr lang="pl-PL" sz="2800" dirty="0">
                <a:solidFill>
                  <a:schemeClr val="tx1"/>
                </a:solidFill>
                <a:latin typeface="Courier"/>
                <a:cs typeface="Courier"/>
              </a:rPr>
              <a:t> ($7&gt;180?$7-360:$7), $6, $4/10., $3/10., "0.0 0.0 0.0"}' |</a:t>
            </a:r>
            <a:r>
              <a:rPr lang="pl-PL" sz="2800" dirty="0" smtClean="0">
                <a:solidFill>
                  <a:schemeClr val="tx1"/>
                </a:solidFill>
                <a:latin typeface="Courier"/>
                <a:cs typeface="Courier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endParaRPr lang="pl-PL" sz="28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Does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the test </a:t>
            </a:r>
            <a:r>
              <a:rPr lang="pl-PL" sz="3200" dirty="0">
                <a:solidFill>
                  <a:schemeClr val="tx1"/>
                </a:solidFill>
                <a:latin typeface="Courier"/>
                <a:cs typeface="Courier"/>
              </a:rPr>
              <a:t>$7&gt;180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,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then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prints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out </a:t>
            </a:r>
            <a:r>
              <a:rPr lang="pl-PL" sz="3200" dirty="0">
                <a:solidFill>
                  <a:schemeClr val="tx1"/>
                </a:solidFill>
                <a:latin typeface="Courier"/>
                <a:cs typeface="Courier"/>
              </a:rPr>
              <a:t>$7-360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if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true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, (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else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)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or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>
                <a:solidFill>
                  <a:schemeClr val="tx1"/>
                </a:solidFill>
                <a:latin typeface="Courier"/>
                <a:cs typeface="Courier"/>
              </a:rPr>
              <a:t>$7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if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false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Is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inside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 the "</a:t>
            </a:r>
            <a:r>
              <a:rPr lang="pl-PL" sz="3200" dirty="0" err="1" smtClean="0">
                <a:solidFill>
                  <a:schemeClr val="tx1"/>
                </a:solidFill>
                <a:cs typeface="Papyrus"/>
              </a:rPr>
              <a:t>print</a:t>
            </a:r>
            <a:r>
              <a:rPr lang="pl-PL" sz="3200" dirty="0" smtClean="0">
                <a:solidFill>
                  <a:schemeClr val="tx1"/>
                </a:solidFill>
                <a:cs typeface="Papyrus"/>
              </a:rPr>
              <a:t>".</a:t>
            </a:r>
            <a:endParaRPr lang="pl-PL" sz="3200" dirty="0">
              <a:solidFill>
                <a:schemeClr val="tx1"/>
              </a:solidFill>
              <a:cs typeface="Papyrus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3576320"/>
            <a:ext cx="13716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53000" y="3596640"/>
            <a:ext cx="13716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6400800" y="3586480"/>
            <a:ext cx="533400" cy="4572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100000"/>
                  <a:satMod val="120000"/>
                  <a:alpha val="0"/>
                </a:schemeClr>
              </a:gs>
              <a:gs pos="69000">
                <a:schemeClr val="accent1">
                  <a:tint val="80000"/>
                  <a:shade val="100000"/>
                  <a:satMod val="15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150000"/>
                  <a:alpha val="0"/>
                </a:schemeClr>
              </a:gs>
            </a:gsLst>
            <a:path path="circle">
              <a:fillToRect l="100000" t="100000" r="100000" b="10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429000" y="4053840"/>
            <a:ext cx="304800" cy="894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5638800" y="4053840"/>
            <a:ext cx="1981200" cy="822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5344160" y="4064000"/>
            <a:ext cx="3454400" cy="1879600"/>
          </a:xfrm>
          <a:custGeom>
            <a:avLst/>
            <a:gdLst>
              <a:gd name="connsiteX0" fmla="*/ 1889760 w 3454400"/>
              <a:gd name="connsiteY0" fmla="*/ 0 h 1879600"/>
              <a:gd name="connsiteX1" fmla="*/ 3444240 w 3454400"/>
              <a:gd name="connsiteY1" fmla="*/ 589280 h 1879600"/>
              <a:gd name="connsiteX2" fmla="*/ 3454400 w 3454400"/>
              <a:gd name="connsiteY2" fmla="*/ 1849120 h 1879600"/>
              <a:gd name="connsiteX3" fmla="*/ 345440 w 3454400"/>
              <a:gd name="connsiteY3" fmla="*/ 1879600 h 1879600"/>
              <a:gd name="connsiteX4" fmla="*/ 0 w 3454400"/>
              <a:gd name="connsiteY4" fmla="*/ 1696720 h 187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400" h="1879600">
                <a:moveTo>
                  <a:pt x="1889760" y="0"/>
                </a:moveTo>
                <a:lnTo>
                  <a:pt x="3444240" y="589280"/>
                </a:lnTo>
                <a:cubicBezTo>
                  <a:pt x="3447627" y="1009227"/>
                  <a:pt x="3451013" y="1429173"/>
                  <a:pt x="3454400" y="1849120"/>
                </a:cubicBezTo>
                <a:lnTo>
                  <a:pt x="345440" y="1879600"/>
                </a:lnTo>
                <a:lnTo>
                  <a:pt x="0" y="1696720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668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66092"/>
            <a:ext cx="8763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"/>
                <a:cs typeface="Courier"/>
              </a:rPr>
              <a:t>nawk</a:t>
            </a:r>
            <a:r>
              <a:rPr lang="en-US" dirty="0" smtClean="0">
                <a:latin typeface="Courier"/>
                <a:cs typeface="Courier"/>
              </a:rPr>
              <a:t> '{print ($1&gt;=0?$1:360+$1)}’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Syntax: (test?stmt1:stmt2)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This will do a test</a:t>
            </a:r>
          </a:p>
          <a:p>
            <a:pPr algn="ctr"/>
            <a:r>
              <a:rPr lang="en-US" dirty="0" smtClean="0">
                <a:latin typeface="Papyrus"/>
                <a:cs typeface="Papyrus"/>
              </a:rPr>
              <a:t>(in this case: $1&gt;=0)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If true it will output stmt1 </a:t>
            </a:r>
            <a:r>
              <a:rPr lang="en-US" dirty="0" smtClean="0">
                <a:latin typeface="Papyrus"/>
                <a:cs typeface="Papyrus"/>
              </a:rPr>
              <a:t>($1)</a:t>
            </a:r>
          </a:p>
          <a:p>
            <a:pPr algn="ctr"/>
            <a:r>
              <a:rPr lang="en-US" dirty="0" smtClean="0">
                <a:latin typeface="Courier"/>
                <a:cs typeface="Courier"/>
              </a:rPr>
              <a:t>(does this: </a:t>
            </a:r>
            <a:r>
              <a:rPr lang="en-US" dirty="0" err="1" smtClean="0">
                <a:latin typeface="Courier"/>
                <a:cs typeface="Courier"/>
              </a:rPr>
              <a:t>nawk</a:t>
            </a:r>
            <a:r>
              <a:rPr lang="en-US" dirty="0" smtClean="0">
                <a:latin typeface="Courier"/>
                <a:cs typeface="Courier"/>
              </a:rPr>
              <a:t> '{print $1}’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If false it will output stmt2 </a:t>
            </a:r>
            <a:r>
              <a:rPr lang="en-US" dirty="0" smtClean="0">
                <a:latin typeface="Papyrus"/>
                <a:cs typeface="Papyrus"/>
              </a:rPr>
              <a:t>(360+$1)</a:t>
            </a:r>
          </a:p>
          <a:p>
            <a:pPr algn="ctr"/>
            <a:r>
              <a:rPr lang="en-US" dirty="0" smtClean="0">
                <a:latin typeface="Courier"/>
                <a:cs typeface="Courier"/>
              </a:rPr>
              <a:t>(does this: </a:t>
            </a:r>
            <a:r>
              <a:rPr lang="en-US" dirty="0" err="1" smtClean="0">
                <a:latin typeface="Courier"/>
                <a:cs typeface="Courier"/>
              </a:rPr>
              <a:t>nawk</a:t>
            </a:r>
            <a:r>
              <a:rPr lang="en-US" dirty="0" smtClean="0">
                <a:latin typeface="Courier"/>
                <a:cs typeface="Courier"/>
              </a:rPr>
              <a:t> '{print 360+$1}’</a:t>
            </a:r>
          </a:p>
          <a:p>
            <a:pPr algn="ctr"/>
            <a:endParaRPr lang="en-US" dirty="0" smtClean="0">
              <a:latin typeface="Courier"/>
              <a:cs typeface="Courier"/>
            </a:endParaRPr>
          </a:p>
          <a:p>
            <a:pPr algn="ctr"/>
            <a:r>
              <a:rPr lang="en-US" dirty="0" smtClean="0">
                <a:latin typeface="Courier"/>
                <a:cs typeface="Courier"/>
              </a:rPr>
              <a:t>(in this case we are changing longitudes from the range/format -180&lt;=</a:t>
            </a:r>
            <a:r>
              <a:rPr lang="en-US" dirty="0" err="1" smtClean="0">
                <a:latin typeface="Courier"/>
                <a:cs typeface="Courier"/>
              </a:rPr>
              <a:t>lon</a:t>
            </a:r>
            <a:r>
              <a:rPr lang="en-US" dirty="0" smtClean="0">
                <a:latin typeface="Courier"/>
                <a:cs typeface="Courier"/>
              </a:rPr>
              <a:t>&lt;=180 to the range/format 0&lt;=</a:t>
            </a:r>
            <a:r>
              <a:rPr lang="en-US" dirty="0" err="1" smtClean="0">
                <a:latin typeface="Courier"/>
                <a:cs typeface="Courier"/>
              </a:rPr>
              <a:t>lon</a:t>
            </a:r>
            <a:r>
              <a:rPr lang="en-US" dirty="0" smtClean="0">
                <a:latin typeface="Courier"/>
                <a:cs typeface="Courier"/>
              </a:rPr>
              <a:t>&lt;=360)</a:t>
            </a:r>
          </a:p>
        </p:txBody>
      </p:sp>
    </p:spTree>
    <p:extLst>
      <p:ext uri="{BB962C8B-B14F-4D97-AF65-F5344CB8AC3E}">
        <p14:creationId xmlns:p14="http://schemas.microsoft.com/office/powerpoint/2010/main" val="260755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41910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  <a:cs typeface="Papyrus"/>
              </a:rPr>
              <a:t>Selective </a:t>
            </a:r>
            <a:r>
              <a:rPr lang="en-US" sz="3200" dirty="0" smtClean="0">
                <a:solidFill>
                  <a:schemeClr val="tx1"/>
                </a:solidFill>
                <a:cs typeface="Papyrus"/>
              </a:rPr>
              <a:t>execution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dirty="0">
              <a:solidFill>
                <a:srgbClr val="FF6600"/>
              </a:solidFill>
              <a:cs typeface="Papyrus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Courier"/>
                <a:cs typeface="Courier"/>
              </a:rPr>
              <a:t> cat </a:t>
            </a:r>
            <a:r>
              <a:rPr lang="en-US" sz="1800" dirty="0" err="1">
                <a:solidFill>
                  <a:schemeClr val="tx1"/>
                </a:solidFill>
                <a:latin typeface="Courier"/>
                <a:cs typeface="Courier"/>
              </a:rPr>
              <a:t>tmp</a:t>
            </a:r>
            <a:endParaRPr lang="en-US" sz="18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isn't that special!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 smtClean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1800" dirty="0" smtClean="0">
                <a:solidFill>
                  <a:schemeClr val="tx1"/>
                </a:solidFill>
                <a:latin typeface="Courier"/>
                <a:cs typeface="Courier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cat </a:t>
            </a:r>
            <a:r>
              <a:rPr lang="en-US" sz="1800" dirty="0" err="1">
                <a:solidFill>
                  <a:schemeClr val="tx1"/>
                </a:solidFill>
                <a:latin typeface="Courier"/>
                <a:cs typeface="Courier"/>
              </a:rPr>
              <a:t>tmp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 | </a:t>
            </a:r>
            <a:r>
              <a:rPr lang="en-US" sz="1800" dirty="0" err="1">
                <a:solidFill>
                  <a:schemeClr val="tx1"/>
                </a:solidFill>
                <a:latin typeface="Courier"/>
                <a:cs typeface="Courier"/>
              </a:rPr>
              <a:t>nawk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 '$2=="that" {print $0}'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isn't that special!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rgbClr val="0000FF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 smtClean="0">
                <a:solidFill>
                  <a:srgbClr val="FF6600"/>
                </a:solidFill>
                <a:latin typeface="Courier"/>
                <a:cs typeface="Courier"/>
              </a:rPr>
              <a:t>$ </a:t>
            </a:r>
            <a:r>
              <a:rPr lang="en-US" sz="1800" dirty="0" smtClean="0">
                <a:solidFill>
                  <a:schemeClr val="tx1"/>
                </a:solidFill>
                <a:latin typeface="Courier"/>
                <a:cs typeface="Courier"/>
              </a:rPr>
              <a:t>cat </a:t>
            </a:r>
            <a:r>
              <a:rPr lang="en-US" sz="1800" dirty="0" err="1">
                <a:solidFill>
                  <a:schemeClr val="tx1"/>
                </a:solidFill>
                <a:latin typeface="Courier"/>
                <a:cs typeface="Courier"/>
              </a:rPr>
              <a:t>tmp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 | </a:t>
            </a:r>
            <a:r>
              <a:rPr lang="en-US" sz="1800" dirty="0" err="1">
                <a:solidFill>
                  <a:schemeClr val="tx1"/>
                </a:solidFill>
                <a:latin typeface="Courier"/>
                <a:cs typeface="Courier"/>
              </a:rPr>
              <a:t>nawk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 '{ if ($2=="that") print $0}'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0000FF"/>
                </a:solidFill>
                <a:latin typeface="Courier"/>
                <a:cs typeface="Courier"/>
              </a:rPr>
              <a:t>isn't that special!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solidFill>
                <a:schemeClr val="tx1"/>
              </a:solidFill>
              <a:latin typeface="Courier"/>
              <a:cs typeface="Courier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 cat </a:t>
            </a:r>
            <a:r>
              <a:rPr lang="en-US" sz="1800" dirty="0" err="1">
                <a:solidFill>
                  <a:schemeClr val="tx1"/>
                </a:solidFill>
                <a:latin typeface="Courier"/>
                <a:cs typeface="Courier"/>
              </a:rPr>
              <a:t>tmp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 | </a:t>
            </a:r>
            <a:r>
              <a:rPr lang="en-US" sz="1800" dirty="0" err="1">
                <a:solidFill>
                  <a:schemeClr val="tx1"/>
                </a:solidFill>
                <a:latin typeface="Courier"/>
                <a:cs typeface="Courier"/>
              </a:rPr>
              <a:t>nawk</a:t>
            </a:r>
            <a:r>
              <a:rPr lang="en-US" sz="1800" dirty="0">
                <a:solidFill>
                  <a:schemeClr val="tx1"/>
                </a:solidFill>
                <a:latin typeface="Courier"/>
                <a:cs typeface="Courier"/>
              </a:rPr>
              <a:t> '{ if ($2=="I") print $0}'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solidFill>
                  <a:srgbClr val="FF6600"/>
                </a:solidFill>
                <a:latin typeface="Courier"/>
                <a:cs typeface="Courier"/>
              </a:rPr>
              <a:t>$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3200" dirty="0" smtClean="0">
              <a:solidFill>
                <a:schemeClr val="tx1"/>
              </a:solidFill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2701120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5943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12661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Effect of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\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and quotes.</a:t>
            </a:r>
          </a:p>
          <a:p>
            <a:endParaRPr lang="en-US" dirty="0" smtClean="0">
              <a:solidFill>
                <a:srgbClr val="000000"/>
              </a:solidFill>
              <a:latin typeface="Papyrus"/>
              <a:cs typeface="Papyrus"/>
            </a:endParaRPr>
          </a:p>
          <a:p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513 </a:t>
            </a:r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$ </a:t>
            </a:r>
            <a:r>
              <a:rPr lang="en-US" dirty="0" err="1">
                <a:latin typeface="Courier"/>
                <a:cs typeface="Courier"/>
              </a:rPr>
              <a:t>awktst_shal</a:t>
            </a:r>
            <a:r>
              <a:rPr lang="en-US" dirty="0">
                <a:latin typeface="Courier"/>
                <a:cs typeface="Courier"/>
              </a:rPr>
              <a:t>=\(\$3\&lt;60\&amp;\&amp;\$4\&gt;10\)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514 $ </a:t>
            </a:r>
            <a:r>
              <a:rPr lang="en-US" dirty="0">
                <a:latin typeface="Courier"/>
                <a:cs typeface="Courier"/>
              </a:rPr>
              <a:t>echo $</a:t>
            </a:r>
            <a:r>
              <a:rPr lang="en-US" dirty="0" err="1" smtClean="0">
                <a:latin typeface="Courier"/>
                <a:cs typeface="Courier"/>
              </a:rPr>
              <a:t>awktst_shal</a:t>
            </a:r>
            <a:endParaRPr lang="en-US" dirty="0" smtClean="0">
              <a:latin typeface="Courier"/>
              <a:cs typeface="Courier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(</a:t>
            </a:r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$3&lt;60&amp;&amp;$4&gt;10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)</a:t>
            </a:r>
          </a:p>
          <a:p>
            <a:endParaRPr lang="en-US" dirty="0">
              <a:latin typeface="Courier"/>
              <a:cs typeface="Courier"/>
            </a:endParaRPr>
          </a:p>
          <a:p>
            <a:pPr algn="ctr"/>
            <a:r>
              <a:rPr lang="en-US" sz="3200" dirty="0">
                <a:latin typeface="Papyrus"/>
                <a:cs typeface="Papyrus"/>
              </a:rPr>
              <a:t>All the backslashes </a:t>
            </a:r>
            <a:r>
              <a:rPr lang="en-US" sz="3200" dirty="0" smtClean="0">
                <a:latin typeface="Papyrus"/>
                <a:cs typeface="Papyrus"/>
              </a:rPr>
              <a:t>"go away" when there are no quotes.</a:t>
            </a:r>
          </a:p>
          <a:p>
            <a:pPr algn="ctr"/>
            <a:endParaRPr lang="en-US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backslashes get "consumed" by the shell protecting the following </a:t>
            </a:r>
            <a:r>
              <a:rPr lang="en-US" sz="3200" dirty="0" err="1" smtClean="0">
                <a:latin typeface="Papyrus"/>
                <a:cs typeface="Papyrus"/>
              </a:rPr>
              <a:t>metacharacter</a:t>
            </a:r>
            <a:r>
              <a:rPr lang="en-US" sz="3200" dirty="0" smtClean="0">
                <a:latin typeface="Papyrus"/>
                <a:cs typeface="Papyrus"/>
              </a:rPr>
              <a:t> so it "comes out".</a:t>
            </a:r>
            <a:endParaRPr lang="en-US" sz="3200" dirty="0">
              <a:latin typeface="Papyrus"/>
              <a:cs typeface="Papyrus"/>
            </a:endParaRPr>
          </a:p>
        </p:txBody>
      </p:sp>
    </p:spTree>
    <p:extLst>
      <p:ext uri="{BB962C8B-B14F-4D97-AF65-F5344CB8AC3E}">
        <p14:creationId xmlns:p14="http://schemas.microsoft.com/office/powerpoint/2010/main" val="3792683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5943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5720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Effect of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\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and quotes.</a:t>
            </a:r>
          </a:p>
          <a:p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515 $ </a:t>
            </a:r>
            <a:r>
              <a:rPr lang="en-US" dirty="0" err="1">
                <a:latin typeface="Courier"/>
                <a:cs typeface="Courier"/>
              </a:rPr>
              <a:t>awktst_shal</a:t>
            </a:r>
            <a:r>
              <a:rPr lang="en-US" dirty="0">
                <a:latin typeface="Courier"/>
                <a:cs typeface="Courier"/>
              </a:rPr>
              <a:t>="\(\$3\&lt;60\&amp;\&amp;\$4\&gt;10\)"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516 $ </a:t>
            </a:r>
            <a:r>
              <a:rPr lang="en-US" dirty="0">
                <a:latin typeface="Courier"/>
                <a:cs typeface="Courier"/>
              </a:rPr>
              <a:t>echo $</a:t>
            </a:r>
            <a:r>
              <a:rPr lang="en-US" dirty="0" err="1">
                <a:latin typeface="Courier"/>
                <a:cs typeface="Courier"/>
              </a:rPr>
              <a:t>awktst_shal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\($3\&lt;60\&amp;\&amp;$4\&gt;10\</a:t>
            </a:r>
            <a:r>
              <a:rPr lang="en-US" dirty="0" smtClean="0">
                <a:solidFill>
                  <a:srgbClr val="0000FF"/>
                </a:solidFill>
                <a:latin typeface="Courier"/>
                <a:cs typeface="Courier"/>
              </a:rPr>
              <a:t>)</a:t>
            </a:r>
          </a:p>
          <a:p>
            <a:endParaRPr lang="en-US" sz="3200" dirty="0"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</a:t>
            </a:r>
            <a:r>
              <a:rPr lang="en-US" sz="2800" dirty="0" smtClean="0">
                <a:latin typeface="Courier"/>
                <a:cs typeface="Courier"/>
              </a:rPr>
              <a:t>"…"</a:t>
            </a:r>
            <a:r>
              <a:rPr lang="en-US" sz="3200" dirty="0" smtClean="0">
                <a:latin typeface="Papyrus"/>
                <a:cs typeface="Papyrus"/>
              </a:rPr>
              <a:t> protect most </a:t>
            </a:r>
            <a:r>
              <a:rPr lang="en-US" sz="3200" dirty="0" err="1" smtClean="0">
                <a:latin typeface="Papyrus"/>
                <a:cs typeface="Papyrus"/>
              </a:rPr>
              <a:t>metacharacters</a:t>
            </a:r>
            <a:r>
              <a:rPr lang="en-US" sz="3200" dirty="0" smtClean="0">
                <a:latin typeface="Papyrus"/>
                <a:cs typeface="Papyrus"/>
              </a:rPr>
              <a:t> from the shell.</a:t>
            </a:r>
          </a:p>
          <a:p>
            <a:pPr algn="ctr"/>
            <a:endParaRPr lang="en-US" sz="3200" dirty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This keeps most the backslashes, but </a:t>
            </a:r>
            <a:r>
              <a:rPr lang="en-US" sz="3200" dirty="0" smtClean="0">
                <a:latin typeface="Courier"/>
                <a:cs typeface="Courier"/>
              </a:rPr>
              <a:t>"…"</a:t>
            </a:r>
            <a:r>
              <a:rPr lang="en-US" sz="3200" dirty="0" smtClean="0">
                <a:latin typeface="Papyrus"/>
                <a:cs typeface="Papyrus"/>
              </a:rPr>
              <a:t> evaluates </a:t>
            </a:r>
            <a:r>
              <a:rPr lang="en-US" sz="2800" dirty="0" smtClean="0">
                <a:latin typeface="Courier"/>
                <a:cs typeface="Courier"/>
              </a:rPr>
              <a:t>$</a:t>
            </a:r>
            <a:r>
              <a:rPr lang="en-US" sz="3200" dirty="0" smtClean="0">
                <a:latin typeface="Papyrus"/>
                <a:cs typeface="Papyrus"/>
              </a:rPr>
              <a:t> and `…`, so the backslashes in front of the </a:t>
            </a:r>
            <a:r>
              <a:rPr lang="en-US" sz="2800" dirty="0">
                <a:latin typeface="Courier"/>
                <a:cs typeface="Courier"/>
              </a:rPr>
              <a:t>$</a:t>
            </a:r>
            <a:r>
              <a:rPr lang="en-US" sz="3200" dirty="0" smtClean="0">
                <a:latin typeface="Papyrus"/>
                <a:cs typeface="Papyrus"/>
              </a:rPr>
              <a:t> go away, they get "consumed" by the shell, as they protect the </a:t>
            </a:r>
            <a:r>
              <a:rPr lang="en-US" sz="2800" dirty="0">
                <a:latin typeface="Courier"/>
                <a:cs typeface="Courier"/>
              </a:rPr>
              <a:t>$</a:t>
            </a:r>
            <a:r>
              <a:rPr lang="en-US" sz="3200" dirty="0" smtClean="0">
                <a:latin typeface="Papyrus"/>
                <a:cs typeface="Papyrus"/>
              </a:rPr>
              <a:t> from the shell.</a:t>
            </a:r>
            <a:endParaRPr lang="en-US" sz="3200" dirty="0">
              <a:solidFill>
                <a:srgbClr val="0000FF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31729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04800"/>
            <a:ext cx="9144000" cy="594360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en-US" sz="2800" dirty="0">
              <a:latin typeface="Courier"/>
              <a:cs typeface="Courier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85800"/>
            <a:ext cx="9144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Effect of </a:t>
            </a:r>
            <a:r>
              <a:rPr lang="en-US" sz="3200" dirty="0" smtClean="0">
                <a:solidFill>
                  <a:srgbClr val="000000"/>
                </a:solidFill>
                <a:latin typeface="Courier"/>
                <a:cs typeface="Courier"/>
              </a:rPr>
              <a:t>\</a:t>
            </a:r>
            <a:r>
              <a:rPr lang="en-US" sz="3200" dirty="0" smtClean="0">
                <a:solidFill>
                  <a:srgbClr val="000000"/>
                </a:solidFill>
                <a:latin typeface="Papyrus"/>
                <a:cs typeface="Papyrus"/>
              </a:rPr>
              <a:t> and quotes.</a:t>
            </a:r>
          </a:p>
          <a:p>
            <a:endParaRPr lang="en-US" dirty="0">
              <a:solidFill>
                <a:srgbClr val="0000FF"/>
              </a:solidFill>
              <a:latin typeface="Courier"/>
              <a:cs typeface="Courier"/>
            </a:endParaRP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517 $ </a:t>
            </a:r>
            <a:r>
              <a:rPr lang="en-US" dirty="0" err="1">
                <a:latin typeface="Courier"/>
                <a:cs typeface="Courier"/>
              </a:rPr>
              <a:t>awktst_shal</a:t>
            </a:r>
            <a:r>
              <a:rPr lang="en-US" dirty="0">
                <a:latin typeface="Courier"/>
                <a:cs typeface="Courier"/>
              </a:rPr>
              <a:t>='\(\$3\&lt;60\&amp;\&amp;\$4\&gt;10\)'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518 $ </a:t>
            </a:r>
            <a:r>
              <a:rPr lang="en-US" dirty="0">
                <a:latin typeface="Courier"/>
                <a:cs typeface="Courier"/>
              </a:rPr>
              <a:t>echo $</a:t>
            </a:r>
            <a:r>
              <a:rPr lang="en-US" dirty="0" err="1">
                <a:latin typeface="Courier"/>
                <a:cs typeface="Courier"/>
              </a:rPr>
              <a:t>awktst_shal</a:t>
            </a:r>
            <a:endParaRPr lang="en-US" dirty="0">
              <a:latin typeface="Courier"/>
              <a:cs typeface="Courier"/>
            </a:endParaRP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\(\$3\&lt;60\&amp;\&amp;\$4\&gt;10\)</a:t>
            </a:r>
          </a:p>
          <a:p>
            <a:r>
              <a:rPr lang="en-US" dirty="0">
                <a:solidFill>
                  <a:srgbClr val="FF0000"/>
                </a:solidFill>
                <a:latin typeface="Courier"/>
                <a:cs typeface="Courier"/>
              </a:rPr>
              <a:t>519 $ </a:t>
            </a:r>
            <a:endParaRPr lang="en-US" dirty="0" smtClean="0">
              <a:solidFill>
                <a:srgbClr val="FF0000"/>
              </a:solidFill>
              <a:latin typeface="Courier"/>
              <a:cs typeface="Courier"/>
            </a:endParaRPr>
          </a:p>
          <a:p>
            <a:endParaRPr lang="en-US" dirty="0">
              <a:solidFill>
                <a:srgbClr val="FF0000"/>
              </a:solidFill>
              <a:latin typeface="Courier"/>
              <a:cs typeface="Courier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The </a:t>
            </a:r>
            <a:r>
              <a:rPr lang="en-US" sz="2800" dirty="0" smtClean="0">
                <a:latin typeface="Courier"/>
                <a:cs typeface="Courier"/>
              </a:rPr>
              <a:t>'…'</a:t>
            </a:r>
            <a:r>
              <a:rPr lang="en-US" sz="3200" dirty="0" smtClean="0">
                <a:latin typeface="Papyrus"/>
                <a:cs typeface="Papyrus"/>
              </a:rPr>
              <a:t> protects all </a:t>
            </a:r>
            <a:r>
              <a:rPr lang="en-US" sz="3200" dirty="0" err="1" smtClean="0">
                <a:latin typeface="Papyrus"/>
                <a:cs typeface="Papyrus"/>
              </a:rPr>
              <a:t>metacharacters</a:t>
            </a:r>
            <a:r>
              <a:rPr lang="en-US" sz="3200" dirty="0" smtClean="0">
                <a:latin typeface="Papyrus"/>
                <a:cs typeface="Papyrus"/>
              </a:rPr>
              <a:t> from the shell.</a:t>
            </a:r>
          </a:p>
          <a:p>
            <a:pPr algn="ctr"/>
            <a:endParaRPr lang="en-US" sz="3200" dirty="0" smtClean="0">
              <a:latin typeface="Papyrus"/>
              <a:cs typeface="Papyrus"/>
            </a:endParaRPr>
          </a:p>
          <a:p>
            <a:pPr algn="ctr"/>
            <a:r>
              <a:rPr lang="en-US" sz="3200" dirty="0" smtClean="0">
                <a:latin typeface="Papyrus"/>
                <a:cs typeface="Papyrus"/>
              </a:rPr>
              <a:t>This keeps all </a:t>
            </a:r>
            <a:r>
              <a:rPr lang="en-US" sz="3200" dirty="0">
                <a:latin typeface="Papyrus"/>
                <a:cs typeface="Papyrus"/>
              </a:rPr>
              <a:t>the </a:t>
            </a:r>
            <a:r>
              <a:rPr lang="en-US" sz="3200" dirty="0" smtClean="0">
                <a:latin typeface="Papyrus"/>
                <a:cs typeface="Papyrus"/>
              </a:rPr>
              <a:t>backslashes.</a:t>
            </a:r>
            <a:endParaRPr lang="en-US" sz="3200" dirty="0">
              <a:solidFill>
                <a:srgbClr val="FF0000"/>
              </a:solidFill>
              <a:latin typeface="Courier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2783955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26714</TotalTime>
  <Words>13768</Words>
  <Application>Microsoft Macintosh PowerPoint</Application>
  <PresentationFormat>On-screen Show (4:3)</PresentationFormat>
  <Paragraphs>1511</Paragraphs>
  <Slides>111</Slides>
  <Notes>75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111</vt:i4>
      </vt:variant>
    </vt:vector>
  </HeadingPairs>
  <TitlesOfParts>
    <vt:vector size="112" baseType="lpstr">
      <vt:lpstr>Breeze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analysis in geophysics</dc:title>
  <dc:creator>Heather DeShon</dc:creator>
  <cp:lastModifiedBy>Robert Smalley</cp:lastModifiedBy>
  <cp:revision>1027</cp:revision>
  <dcterms:created xsi:type="dcterms:W3CDTF">2009-09-10T12:32:44Z</dcterms:created>
  <dcterms:modified xsi:type="dcterms:W3CDTF">2012-10-18T19:31:43Z</dcterms:modified>
</cp:coreProperties>
</file>