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Default Extension="wmf" ContentType="image/x-wmf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Default Extension="xlsx" ContentType="application/vnd.openxmlformats-officedocument.spreadsheetml.shee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Default Extension="doc" ContentType="application/msword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Default Extension="pict" ContentType="image/pict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123" r:id="rId1"/>
  </p:sldMasterIdLst>
  <p:notesMasterIdLst>
    <p:notesMasterId r:id="rId85"/>
  </p:notesMasterIdLst>
  <p:handoutMasterIdLst>
    <p:handoutMasterId r:id="rId86"/>
  </p:handoutMasterIdLst>
  <p:sldIdLst>
    <p:sldId id="862" r:id="rId2"/>
    <p:sldId id="1803" r:id="rId3"/>
    <p:sldId id="1804" r:id="rId4"/>
    <p:sldId id="1805" r:id="rId5"/>
    <p:sldId id="1806" r:id="rId6"/>
    <p:sldId id="1807" r:id="rId7"/>
    <p:sldId id="1802" r:id="rId8"/>
    <p:sldId id="1728" r:id="rId9"/>
    <p:sldId id="1729" r:id="rId10"/>
    <p:sldId id="1716" r:id="rId11"/>
    <p:sldId id="1730" r:id="rId12"/>
    <p:sldId id="1757" r:id="rId13"/>
    <p:sldId id="1731" r:id="rId14"/>
    <p:sldId id="1732" r:id="rId15"/>
    <p:sldId id="1733" r:id="rId16"/>
    <p:sldId id="1760" r:id="rId17"/>
    <p:sldId id="1761" r:id="rId18"/>
    <p:sldId id="1762" r:id="rId19"/>
    <p:sldId id="1763" r:id="rId20"/>
    <p:sldId id="1764" r:id="rId21"/>
    <p:sldId id="1765" r:id="rId22"/>
    <p:sldId id="1766" r:id="rId23"/>
    <p:sldId id="1767" r:id="rId24"/>
    <p:sldId id="1768" r:id="rId25"/>
    <p:sldId id="1769" r:id="rId26"/>
    <p:sldId id="1770" r:id="rId27"/>
    <p:sldId id="1771" r:id="rId28"/>
    <p:sldId id="1772" r:id="rId29"/>
    <p:sldId id="1773" r:id="rId30"/>
    <p:sldId id="1778" r:id="rId31"/>
    <p:sldId id="1776" r:id="rId32"/>
    <p:sldId id="1777" r:id="rId33"/>
    <p:sldId id="1774" r:id="rId34"/>
    <p:sldId id="1775" r:id="rId35"/>
    <p:sldId id="1780" r:id="rId36"/>
    <p:sldId id="1779" r:id="rId37"/>
    <p:sldId id="1790" r:id="rId38"/>
    <p:sldId id="1788" r:id="rId39"/>
    <p:sldId id="1789" r:id="rId40"/>
    <p:sldId id="1791" r:id="rId41"/>
    <p:sldId id="1734" r:id="rId42"/>
    <p:sldId id="1735" r:id="rId43"/>
    <p:sldId id="1736" r:id="rId44"/>
    <p:sldId id="1737" r:id="rId45"/>
    <p:sldId id="1739" r:id="rId46"/>
    <p:sldId id="1740" r:id="rId47"/>
    <p:sldId id="1741" r:id="rId48"/>
    <p:sldId id="1758" r:id="rId49"/>
    <p:sldId id="1744" r:id="rId50"/>
    <p:sldId id="1759" r:id="rId51"/>
    <p:sldId id="1756" r:id="rId52"/>
    <p:sldId id="1723" r:id="rId53"/>
    <p:sldId id="1724" r:id="rId54"/>
    <p:sldId id="1725" r:id="rId55"/>
    <p:sldId id="1726" r:id="rId56"/>
    <p:sldId id="1727" r:id="rId57"/>
    <p:sldId id="1637" r:id="rId58"/>
    <p:sldId id="1638" r:id="rId59"/>
    <p:sldId id="1719" r:id="rId60"/>
    <p:sldId id="1639" r:id="rId61"/>
    <p:sldId id="1718" r:id="rId62"/>
    <p:sldId id="1630" r:id="rId63"/>
    <p:sldId id="1631" r:id="rId64"/>
    <p:sldId id="1632" r:id="rId65"/>
    <p:sldId id="1633" r:id="rId66"/>
    <p:sldId id="1634" r:id="rId67"/>
    <p:sldId id="1635" r:id="rId68"/>
    <p:sldId id="1636" r:id="rId69"/>
    <p:sldId id="1644" r:id="rId70"/>
    <p:sldId id="1645" r:id="rId71"/>
    <p:sldId id="1646" r:id="rId72"/>
    <p:sldId id="1641" r:id="rId73"/>
    <p:sldId id="1720" r:id="rId74"/>
    <p:sldId id="1642" r:id="rId75"/>
    <p:sldId id="1643" r:id="rId76"/>
    <p:sldId id="1721" r:id="rId77"/>
    <p:sldId id="1722" r:id="rId78"/>
    <p:sldId id="1745" r:id="rId79"/>
    <p:sldId id="1746" r:id="rId80"/>
    <p:sldId id="1747" r:id="rId81"/>
    <p:sldId id="1748" r:id="rId82"/>
    <p:sldId id="1749" r:id="rId83"/>
    <p:sldId id="1750" r:id="rId8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empus Sans ITC" pitchFamily="82" charset="0"/>
        <a:ea typeface="Arial" charset="0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empus Sans ITC" pitchFamily="82" charset="0"/>
        <a:ea typeface="Arial" charset="0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empus Sans ITC" pitchFamily="82" charset="0"/>
        <a:ea typeface="Arial" charset="0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empus Sans ITC" pitchFamily="82" charset="0"/>
        <a:ea typeface="Arial" charset="0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empus Sans ITC" pitchFamily="82" charset="0"/>
        <a:ea typeface="Arial" charset="0"/>
        <a:cs typeface="Arial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Tempus Sans ITC" pitchFamily="82" charset="0"/>
        <a:ea typeface="Arial" charset="0"/>
        <a:cs typeface="Arial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Tempus Sans ITC" pitchFamily="82" charset="0"/>
        <a:ea typeface="Arial" charset="0"/>
        <a:cs typeface="Arial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Tempus Sans ITC" pitchFamily="82" charset="0"/>
        <a:ea typeface="Arial" charset="0"/>
        <a:cs typeface="Arial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Tempus Sans ITC" pitchFamily="82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FFFF"/>
    <a:srgbClr val="66FF33"/>
    <a:srgbClr val="008000"/>
    <a:srgbClr val="00FF00"/>
    <a:srgbClr val="FF0000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6347" autoAdjust="0"/>
    <p:restoredTop sz="94660"/>
  </p:normalViewPr>
  <p:slideViewPr>
    <p:cSldViewPr showGuides="1">
      <p:cViewPr>
        <p:scale>
          <a:sx n="150" d="100"/>
          <a:sy n="150" d="100"/>
        </p:scale>
        <p:origin x="-880" y="-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208"/>
    </p:cViewPr>
  </p:sorterViewPr>
  <p:notesViewPr>
    <p:cSldViewPr showGuides="1">
      <p:cViewPr>
        <p:scale>
          <a:sx n="200" d="100"/>
          <a:sy n="200" d="100"/>
        </p:scale>
        <p:origin x="-72" y="42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fld id="{D5AF8F2E-8C3B-CE40-AA1E-6A1DCE69D853}" type="datetime1">
              <a:rPr lang="en-US"/>
              <a:pPr>
                <a:defRPr/>
              </a:pPr>
              <a:t>10/21/10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fld id="{5AAFEFC7-8058-3141-9F60-EC6D215137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fld id="{57CADD9E-A6D0-3A48-8394-DBD37C7FBB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pyrus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pyrus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pyrus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pyrus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pyrus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B6DA2-0377-D547-B2CE-EC194E914D5A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3555A0-7B3C-F049-8E4A-32F171F3BBF3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62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We model interseismic strain associated with the Nazca-SAM plate boundary by assuming that a portion of the plate boundary is locked.</a:t>
            </a:r>
          </a:p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We model this locking using the backslip formalism.</a:t>
            </a:r>
          </a:p>
          <a:p>
            <a:pPr marL="228600" indent="-228600"/>
            <a:r>
              <a:rPr lang="en-US">
                <a:latin typeface="Papyrus" charset="0"/>
              </a:rPr>
              <a:t>- all modeling is carried out in an ELASTIC HOMOEGENOUS HALF SPACE</a:t>
            </a:r>
          </a:p>
          <a:p>
            <a:pPr marL="228600" indent="-228600"/>
            <a:r>
              <a:rPr lang="en-US">
                <a:latin typeface="Papyrus" charset="0"/>
              </a:rPr>
              <a:t>1)  STEADY SLIP</a:t>
            </a:r>
          </a:p>
          <a:p>
            <a:pPr marL="228600" indent="-228600"/>
            <a:r>
              <a:rPr lang="en-US">
                <a:latin typeface="Papyrus" charset="0"/>
              </a:rPr>
              <a:t>2) perturb this with NORMAL SLIP OF AN ELASTIC DISLOCATION over some finite distance – LINEAR SUPERPOSITION</a:t>
            </a:r>
          </a:p>
          <a:p>
            <a:pPr marL="228600" indent="-228600"/>
            <a:r>
              <a:rPr lang="en-US">
                <a:latin typeface="Papyrus" charset="0"/>
              </a:rPr>
              <a:t>3) the result is the interseismic surface deformation field due to a locked Nazca-SAM boundary described by the parameter, L</a:t>
            </a:r>
          </a:p>
          <a:p>
            <a:pPr marL="228600" indent="-228600"/>
            <a:r>
              <a:rPr lang="en-US">
                <a:latin typeface="Papyrus" charset="0"/>
              </a:rPr>
              <a:t> (in the SAM reference frame, the velocity field is just that due to the backslip)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415296-3980-3946-BD15-7FBFE8B82F86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64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In the craton-fixed reference frame velocities are generally directed eastward – SHOW 30 mm’yr SCALE BAR</a:t>
            </a:r>
          </a:p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largest velocities (~35mm/yr) are nearest the plate boundary and they decrease eastwards towards the craton</a:t>
            </a:r>
          </a:p>
          <a:p>
            <a:pPr marL="228600" indent="-228600"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Papyrus" charset="0"/>
                <a:ea typeface="Times New Roman" charset="0"/>
                <a:cs typeface="Times New Roman" charset="0"/>
              </a:rPr>
              <a:t>Backarc velocity vectors tend to be rotated clockwise with respect to forearc vectors</a:t>
            </a:r>
          </a:p>
          <a:p>
            <a:pPr marL="228600" indent="-228600"/>
            <a:endParaRPr lang="en-US">
              <a:solidFill>
                <a:srgbClr val="000000"/>
              </a:solidFill>
              <a:latin typeface="Papyrus" charset="0"/>
              <a:ea typeface="Times New Roman" charset="0"/>
              <a:cs typeface="Times New Roman" charset="0"/>
            </a:endParaRPr>
          </a:p>
          <a:p>
            <a:pPr marL="228600" indent="-228600">
              <a:buFontTx/>
              <a:buChar char="-"/>
            </a:pPr>
            <a:r>
              <a:rPr lang="en-US">
                <a:solidFill>
                  <a:srgbClr val="000000"/>
                </a:solidFill>
                <a:latin typeface="Papyrus" charset="0"/>
                <a:ea typeface="Times New Roman" charset="0"/>
                <a:cs typeface="Times New Roman" charset="0"/>
              </a:rPr>
              <a:t>Notably, the velocity field shows NO CHANGE IN CHARACTER ASSOCIATED with the changing dip of the subducted Nazca plate (Fig.1). </a:t>
            </a:r>
          </a:p>
          <a:p>
            <a:pPr marL="228600" indent="-228600">
              <a:buFontTx/>
              <a:buChar char="-"/>
            </a:pPr>
            <a:r>
              <a:rPr lang="en-US">
                <a:solidFill>
                  <a:srgbClr val="000000"/>
                </a:solidFill>
                <a:latin typeface="Papyrus" charset="0"/>
                <a:ea typeface="Times New Roman" charset="0"/>
                <a:cs typeface="Times New Roman" charset="0"/>
              </a:rPr>
              <a:t> OK, now we want to analyze the data FIRST we’ll talk about modeling the earthquake cycle…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D4D12F-453B-444C-9589-FC6C84CE9B03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69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So we introuduce an ‘Andean’ plate to traditional Nazca-South America kinematics:</a:t>
            </a:r>
          </a:p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Nazca-South America motion is DECOMPOSED into Nazca-Andes and Andes-South America components (we know NS from Eric’s paper on the Euler vector) so we can invert for AS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06923E-B68D-C945-BE41-A451CC044496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70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GEOMTERY of the locked portion of the subduction zone in the white triangles and known from earthquake seismology</a:t>
            </a:r>
          </a:p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In PINK are the boudnaries of the postulated Andes plate</a:t>
            </a:r>
          </a:p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Now in RED is the BEST MODEL which has an rms misfit of only 1.7mm/yr – that’s pretty close to the limit of our observational powers with GPS over such a large network</a:t>
            </a:r>
          </a:p>
          <a:p>
            <a:pPr marL="228600" indent="-228600"/>
            <a:r>
              <a:rPr lang="en-US">
                <a:latin typeface="Papyrus" charset="0"/>
              </a:rPr>
              <a:t>ALSO:</a:t>
            </a:r>
          </a:p>
          <a:p>
            <a:pPr marL="228600" indent="-228600"/>
            <a:r>
              <a:rPr lang="en-US">
                <a:latin typeface="Papyrus" charset="0"/>
              </a:rPr>
              <a:t>1) The model nicely captures the clockwise ROATION in the field which is due to obliqe slip at the plate boundary</a:t>
            </a:r>
          </a:p>
          <a:p>
            <a:pPr marL="228600" indent="-228600"/>
            <a:r>
              <a:rPr lang="en-US">
                <a:latin typeface="Papyrus" charset="0"/>
              </a:rPr>
              <a:t>2) MISFIT IN NORTH AND SOUTH DUE TO Eqs or presence of active arc?</a:t>
            </a:r>
          </a:p>
          <a:p>
            <a:pPr marL="228600" indent="-228600">
              <a:buFontTx/>
              <a:buChar char="•"/>
            </a:pPr>
            <a:endParaRPr lang="en-US">
              <a:latin typeface="Papyrus" charset="0"/>
            </a:endParaRPr>
          </a:p>
          <a:p>
            <a:pPr marL="228600" indent="-228600"/>
            <a:r>
              <a:rPr lang="en-US">
                <a:latin typeface="Papyrus" charset="0"/>
              </a:rPr>
              <a:t>OTHER THAN THAT, AT THIS SCALE IT’S DIFFICULT TO TALK ABOUT MISFIT</a:t>
            </a:r>
          </a:p>
          <a:p>
            <a:pPr marL="228600" indent="-228600"/>
            <a:r>
              <a:rPr lang="en-US">
                <a:latin typeface="Papyrus" charset="0"/>
              </a:rPr>
              <a:t>- WHAT WE’ve done is pose a 3-plate test and the Andes seem to pass that test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7B59F8-B1C9-5F4C-AA3C-AD1E4931C9DE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71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HERE’S ANOTHER VIEW OF THIS WITH the velocity profile and you can see that the 3 plate model break down at the boundary – not a surprise</a:t>
            </a:r>
          </a:p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The correction does pretty well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D52019-CB6E-5F44-B23D-934376753099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72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>
              <a:buFontTx/>
              <a:buChar char="•"/>
            </a:pPr>
            <a:r>
              <a:rPr lang="en-US">
                <a:latin typeface="Papyrus" charset="0"/>
              </a:rPr>
              <a:t>Something fundamentally different between these regions: perhaps 3 different evolutionary stages of an orogen?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A40600-7F85-9948-BA34-F8EB9D415879}" type="slidenum">
              <a:rPr lang="en-US"/>
              <a:pPr/>
              <a:t>73</a:t>
            </a:fld>
            <a:endParaRPr lang="en-US" dirty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ヒラギノ角ゴ Pro W3" charset="-128"/>
                <a:cs typeface="ヒラギノ角ゴ Pro W3" charset="-128"/>
              </a:rPr>
              <a:t>spring block damper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26F84-2B65-5347-BF0C-1DE5D930E2E2}" type="slidenum">
              <a:rPr lang="en-US"/>
              <a:pPr/>
              <a:t>77</a:t>
            </a:fld>
            <a:endParaRPr lang="en-US" dirty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ea typeface="ヒラギノ角ゴ Pro W3" charset="-128"/>
                <a:cs typeface="ヒラギノ角ゴ Pro W3" charset="-128"/>
              </a:rPr>
              <a:t>Spring block damper </a:t>
            </a:r>
            <a:r>
              <a:rPr lang="en-US" dirty="0" err="1" smtClean="0">
                <a:ea typeface="ヒラギノ角ゴ Pro W3" charset="-128"/>
                <a:cs typeface="ヒラギノ角ゴ Pro W3" charset="-128"/>
              </a:rPr>
              <a:t>backacr.wmf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 to get transparent background but messed up text. jpg, </a:t>
            </a:r>
            <a:r>
              <a:rPr lang="en-US" dirty="0" err="1" smtClean="0">
                <a:ea typeface="ヒラギノ角ゴ Pro W3" charset="-128"/>
                <a:cs typeface="ヒラギノ角ゴ Pro W3" charset="-128"/>
              </a:rPr>
              <a:t>tif</a:t>
            </a:r>
            <a:r>
              <a:rPr lang="en-US" dirty="0" smtClean="0">
                <a:ea typeface="ヒラギノ角ゴ Pro W3" charset="-128"/>
                <a:cs typeface="ヒラギノ角ゴ Pro W3" charset="-128"/>
              </a:rPr>
              <a:t> or pdf for solid white local background</a:t>
            </a:r>
          </a:p>
          <a:p>
            <a:pPr eaLnBrk="1" hangingPunct="1"/>
            <a:endParaRPr lang="en-US" dirty="0" smtClean="0"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D7319-676C-2546-9925-F2255073AB7D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093BFD-950C-6D4D-8DA7-AEBED970622C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ヒラギノ角ゴ Pro W3" charset="-128"/>
                <a:cs typeface="ヒラギノ角ゴ Pro W3" charset="-128"/>
              </a:rPr>
              <a:t>spring block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Papyrus" charset="0"/>
              </a:rPr>
              <a:t>Rupture zone ~600 x ~130 km.</a:t>
            </a: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FA020-266F-C34C-9CEA-A2CE2D3052A3}" type="slidenum">
              <a:rPr lang="en-US" smtClean="0">
                <a:latin typeface="Papyrus" charset="0"/>
                <a:ea typeface="Papyrus" charset="0"/>
                <a:cs typeface="Papyrus" charset="0"/>
              </a:rPr>
              <a:pPr/>
              <a:t>41</a:t>
            </a:fld>
            <a:endParaRPr lang="en-US" smtClean="0">
              <a:latin typeface="Papyrus" charset="0"/>
              <a:ea typeface="Papyrus" charset="0"/>
              <a:cs typeface="Papyru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C1BC-940A-DF46-91F3-40F1424125D1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52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Papyru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C33EA-3146-AA4E-996F-7C1961C95382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53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Papyru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16891-7097-D749-AA60-1371B6A80D3C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54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Papyru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6DF66D-863C-4C48-A1E1-058B0A9BA252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55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Papyru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EED31-4B59-BF4F-B538-401FD6AEED94}" type="slidenum">
              <a:rPr lang="en-US">
                <a:latin typeface="Papyrus" charset="0"/>
                <a:ea typeface="Papyrus" charset="0"/>
                <a:cs typeface="Papyrus" charset="0"/>
              </a:rPr>
              <a:pPr/>
              <a:t>56</a:t>
            </a:fld>
            <a:endParaRPr lang="en-US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Papyru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67785-D22A-F441-995E-896CBD9E0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5212B-BDD7-FC4E-99A7-B01B755800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A6DF1-89BE-2746-81F1-6609C7851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D6D72-BBF6-2948-913A-01ED03FFF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11CE6-EABE-D54A-A696-49786AB37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2C51A-D195-6B42-A9DB-AFB5D4FD5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0A195-1C29-EC4F-8F2B-7A72072668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E9AC2-3FF7-0844-B471-6F41A0AEE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5CB3E-0513-A544-A280-BA3349CC3E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1F37A-C01E-CB4F-886E-5B05B9F2F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AD8BE-E78E-AF42-8560-609F2AEEC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FE40C-F423-7149-A6A6-F4C17F6E7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Papyrus"/>
                <a:ea typeface="Papyrus"/>
                <a:cs typeface="Papyrus"/>
              </a:defRPr>
            </a:lvl1pPr>
          </a:lstStyle>
          <a:p>
            <a:pPr>
              <a:defRPr/>
            </a:pPr>
            <a:fld id="{32E35B81-2718-FA4E-BA76-55937C40F9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Papyrus"/>
              <a:ea typeface="Papyrus"/>
              <a:cs typeface="Papyru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7" r:id="rId1"/>
    <p:sldLayoutId id="2147484758" r:id="rId2"/>
    <p:sldLayoutId id="2147484759" r:id="rId3"/>
    <p:sldLayoutId id="2147484754" r:id="rId4"/>
    <p:sldLayoutId id="2147484760" r:id="rId5"/>
    <p:sldLayoutId id="2147484755" r:id="rId6"/>
    <p:sldLayoutId id="2147484761" r:id="rId7"/>
    <p:sldLayoutId id="2147484762" r:id="rId8"/>
    <p:sldLayoutId id="2147484763" r:id="rId9"/>
    <p:sldLayoutId id="2147484756" r:id="rId10"/>
    <p:sldLayoutId id="2147484764" r:id="rId11"/>
    <p:sldLayoutId id="214748476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charset="2"/>
        <a:buChar char=""/>
        <a:defRPr sz="3200" kern="12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charset="2"/>
        <a:buChar char=""/>
        <a:defRPr sz="2800" kern="1200">
          <a:solidFill>
            <a:schemeClr val="tx2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charset="2"/>
        <a:buChar char=""/>
        <a:defRPr sz="2400" kern="1200">
          <a:solidFill>
            <a:schemeClr val="tx2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charset="2"/>
        <a:buChar char=""/>
        <a:defRPr sz="2000" kern="1200">
          <a:solidFill>
            <a:schemeClr val="tx2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charset="2"/>
        <a:buChar char=""/>
        <a:defRPr kern="1200">
          <a:solidFill>
            <a:schemeClr val="tx2"/>
          </a:solidFill>
          <a:latin typeface="+mn-lt"/>
          <a:ea typeface="ＭＳ Ｐゴシック" charset="-128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Word_97_-_2004_Document1.doc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hyperlink" Target="http://earthquake.usgs.gov/earthquakes/states/events/1957_03_09.php" TargetMode="External"/><Relationship Id="rId12" Type="http://schemas.openxmlformats.org/officeDocument/2006/relationships/hyperlink" Target="http://earthquake.usgs.gov/earthquakes/eqinthenews/2007/us2007hear/" TargetMode="External"/><Relationship Id="rId13" Type="http://schemas.openxmlformats.org/officeDocument/2006/relationships/hyperlink" Target="http://earthquake.usgs.gov/earthquakes/world/events/1938_02_01.php" TargetMode="External"/><Relationship Id="rId14" Type="http://schemas.openxmlformats.org/officeDocument/2006/relationships/hyperlink" Target="http://earthquake.usgs.gov/earthquakes/world/events/1922_11_11.php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earthquake.usgs.gov/earthquakes/world/events/1960_05_22.php" TargetMode="External"/><Relationship Id="rId3" Type="http://schemas.openxmlformats.org/officeDocument/2006/relationships/hyperlink" Target="http://earthquake.usgs.gov/earthquakes/states/events/1964_03_28.php" TargetMode="External"/><Relationship Id="rId4" Type="http://schemas.openxmlformats.org/officeDocument/2006/relationships/hyperlink" Target="http://earthquake.usgs.gov/earthquakes/eqinthenews/2004/us2004slav/" TargetMode="External"/><Relationship Id="rId5" Type="http://schemas.openxmlformats.org/officeDocument/2006/relationships/hyperlink" Target="http://earthquake.usgs.gov/earthquakes/world/events/1952_11_04.php" TargetMode="External"/><Relationship Id="rId6" Type="http://schemas.openxmlformats.org/officeDocument/2006/relationships/hyperlink" Target="http://earthquake.usgs.gov/earthquakes/eqinthenews/2010/us2010tfan/" TargetMode="External"/><Relationship Id="rId7" Type="http://schemas.openxmlformats.org/officeDocument/2006/relationships/hyperlink" Target="http://earthquake.usgs.gov/earthquakes/world/events/1906_01_31.php" TargetMode="External"/><Relationship Id="rId8" Type="http://schemas.openxmlformats.org/officeDocument/2006/relationships/hyperlink" Target="http://earthquake.usgs.gov/earthquakes/states/events/1965_02_04.php" TargetMode="External"/><Relationship Id="rId9" Type="http://schemas.openxmlformats.org/officeDocument/2006/relationships/hyperlink" Target="http://earthquake.usgs.gov/earthquakes/eqinthenews/2005/usweax/" TargetMode="External"/><Relationship Id="rId10" Type="http://schemas.openxmlformats.org/officeDocument/2006/relationships/hyperlink" Target="http://earthquake.usgs.gov/earthquakes/world/events/1950_08_15.php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package" Target="../embeddings/Microsoft_Excel_Sheet1.xlsx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pyrus" charset="0"/>
                <a:ea typeface="Papyrus" charset="0"/>
                <a:cs typeface="Papyrus" charset="0"/>
              </a:rPr>
              <a:t>Earth Science Applications of Space Based Geodesy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Papyrus" charset="0"/>
                <a:ea typeface="Papyrus" charset="0"/>
                <a:cs typeface="Papyrus" charset="0"/>
              </a:rPr>
              <a:t>DES-7355</a:t>
            </a:r>
          </a:p>
          <a:p>
            <a:pPr>
              <a:spcBef>
                <a:spcPct val="50000"/>
              </a:spcBef>
            </a:pPr>
            <a:r>
              <a:rPr lang="en-US" dirty="0" err="1">
                <a:latin typeface="Papyrus" charset="0"/>
                <a:ea typeface="Papyrus" charset="0"/>
                <a:cs typeface="Papyrus" charset="0"/>
              </a:rPr>
              <a:t>Tu-Th</a:t>
            </a:r>
            <a:r>
              <a:rPr lang="en-US" dirty="0">
                <a:latin typeface="Papyrus" charset="0"/>
                <a:ea typeface="Papyrus" charset="0"/>
                <a:cs typeface="Papyrus" charset="0"/>
              </a:rPr>
              <a:t>                 9:40-11:05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Papyrus" charset="0"/>
                <a:ea typeface="Papyrus" charset="0"/>
                <a:cs typeface="Papyrus" charset="0"/>
              </a:rPr>
              <a:t>Seminar Room in 3892 Central Ave. (Long building)</a:t>
            </a:r>
          </a:p>
          <a:p>
            <a:pPr>
              <a:spcBef>
                <a:spcPct val="50000"/>
              </a:spcBef>
            </a:pPr>
            <a:endParaRPr lang="en-US" dirty="0">
              <a:latin typeface="Papyrus" charset="0"/>
              <a:ea typeface="Papyrus" charset="0"/>
              <a:cs typeface="Papyrus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Papyrus" charset="0"/>
                <a:ea typeface="Papyrus" charset="0"/>
                <a:cs typeface="Papyrus" charset="0"/>
              </a:rPr>
              <a:t>Bob Smalley</a:t>
            </a:r>
          </a:p>
          <a:p>
            <a:r>
              <a:rPr lang="en-US" dirty="0">
                <a:latin typeface="Papyrus" charset="0"/>
                <a:ea typeface="Papyrus" charset="0"/>
                <a:cs typeface="Papyrus" charset="0"/>
              </a:rPr>
              <a:t>Office: 3892 Central Ave, Room 103</a:t>
            </a:r>
          </a:p>
          <a:p>
            <a:r>
              <a:rPr lang="en-US" dirty="0">
                <a:latin typeface="Papyrus" charset="0"/>
                <a:ea typeface="Papyrus" charset="0"/>
                <a:cs typeface="Papyrus" charset="0"/>
              </a:rPr>
              <a:t>678-4929</a:t>
            </a:r>
          </a:p>
          <a:p>
            <a:r>
              <a:rPr lang="en-US" dirty="0">
                <a:latin typeface="Papyrus" charset="0"/>
                <a:ea typeface="Papyrus" charset="0"/>
                <a:cs typeface="Papyrus" charset="0"/>
              </a:rPr>
              <a:t>Office Hours – Wed 14:00-16:00 or if I’m in my office.</a:t>
            </a:r>
          </a:p>
          <a:p>
            <a:pPr>
              <a:spcBef>
                <a:spcPct val="50000"/>
              </a:spcBef>
            </a:pPr>
            <a:endParaRPr lang="en-US" sz="1200" dirty="0">
              <a:latin typeface="Papyrus" charset="0"/>
              <a:ea typeface="Papyrus" charset="0"/>
              <a:cs typeface="Papyrus" charset="0"/>
            </a:endParaRPr>
          </a:p>
          <a:p>
            <a:pPr>
              <a:spcBef>
                <a:spcPct val="50000"/>
              </a:spcBef>
            </a:pPr>
            <a:r>
              <a:rPr lang="en-US" sz="1200" dirty="0">
                <a:latin typeface="Papyrus" charset="0"/>
                <a:ea typeface="Papyrus" charset="0"/>
                <a:cs typeface="Papyrus" charset="0"/>
              </a:rPr>
              <a:t>http://www.ceri.memphis.edu/people/smalley/ESCI7355/ESCI_7355_Applications_of_Space_Based_Geodesy.html</a:t>
            </a:r>
          </a:p>
          <a:p>
            <a:pPr>
              <a:spcBef>
                <a:spcPct val="50000"/>
              </a:spcBef>
            </a:pPr>
            <a:endParaRPr lang="en-US" sz="1200" dirty="0">
              <a:latin typeface="Papyrus" charset="0"/>
              <a:ea typeface="Papyrus" charset="0"/>
              <a:cs typeface="Papyrus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latin typeface="Papyrus" charset="0"/>
                <a:ea typeface="Papyrus" charset="0"/>
                <a:cs typeface="Papyrus" charset="0"/>
              </a:rPr>
              <a:t>Class </a:t>
            </a:r>
            <a:r>
              <a:rPr lang="en-US" dirty="0" smtClean="0">
                <a:latin typeface="Papyrus" charset="0"/>
                <a:ea typeface="Papyrus" charset="0"/>
                <a:cs typeface="Papyrus" charset="0"/>
              </a:rPr>
              <a:t>13</a:t>
            </a:r>
          </a:p>
          <a:p>
            <a:pPr>
              <a:spcBef>
                <a:spcPct val="50000"/>
              </a:spcBef>
            </a:pPr>
            <a:endParaRPr lang="en-US" dirty="0">
              <a:latin typeface="Papyrus" charset="0"/>
              <a:ea typeface="Papyrus" charset="0"/>
              <a:cs typeface="Papyrus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255C1-C2F6-9D4E-A949-2A6CF0D78E2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u="sng" dirty="0">
                <a:latin typeface="Papyrus" charset="0"/>
                <a:ea typeface="Papyrus"/>
                <a:cs typeface="Papyrus"/>
              </a:rPr>
              <a:t>Elastic</a:t>
            </a:r>
            <a:r>
              <a:rPr lang="en-US" dirty="0">
                <a:latin typeface="Papyrus" charset="0"/>
                <a:ea typeface="Papyrus"/>
                <a:cs typeface="Papyrus"/>
              </a:rPr>
              <a:t> modeling of subduction process</a:t>
            </a:r>
          </a:p>
        </p:txBody>
      </p:sp>
      <p:sp>
        <p:nvSpPr>
          <p:cNvPr id="130051" name="Text Box 7"/>
          <p:cNvSpPr txBox="1">
            <a:spLocks noChangeArrowheads="1"/>
          </p:cNvSpPr>
          <p:nvPr/>
        </p:nvSpPr>
        <p:spPr bwMode="auto">
          <a:xfrm>
            <a:off x="0" y="62626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pyrus" charset="0"/>
                <a:ea typeface="Papyrus"/>
                <a:cs typeface="Papyrus"/>
              </a:rPr>
              <a:t>No permanent deformation (no</a:t>
            </a:r>
            <a:r>
              <a:rPr lang="en-US" dirty="0" smtClean="0">
                <a:latin typeface="Papyrus" charset="0"/>
                <a:ea typeface="Papyrus"/>
                <a:cs typeface="Papyrus"/>
              </a:rPr>
              <a:t> mountains)</a:t>
            </a:r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16388" name="Rectangle 14"/>
          <p:cNvSpPr>
            <a:spLocks noChangeArrowheads="1"/>
          </p:cNvSpPr>
          <p:nvPr/>
        </p:nvSpPr>
        <p:spPr bwMode="auto">
          <a:xfrm>
            <a:off x="152400" y="1600200"/>
            <a:ext cx="4038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Papyrus"/>
              <a:cs typeface="Papyrus"/>
            </a:endParaRPr>
          </a:p>
        </p:txBody>
      </p:sp>
      <p:pic>
        <p:nvPicPr>
          <p:cNvPr id="130053" name="Picture 16" descr="spring bloc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5613" y="1905000"/>
            <a:ext cx="3279775" cy="2584450"/>
          </a:xfrm>
        </p:spPr>
      </p:pic>
      <p:pic>
        <p:nvPicPr>
          <p:cNvPr id="130054" name="Picture 17" descr="savage20_bo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1600200"/>
            <a:ext cx="4800600" cy="3252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4938" y="6350"/>
            <a:ext cx="6110288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38138" y="6096000"/>
            <a:ext cx="3116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>
                <a:latin typeface="Papyrus" charset="0"/>
                <a:ea typeface="Papyrus"/>
                <a:cs typeface="Papyrus"/>
              </a:rPr>
              <a:t>After Hyndman</a:t>
            </a: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6046788" y="50800"/>
            <a:ext cx="3200400" cy="677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latin typeface="Papyrus" charset="0"/>
                <a:ea typeface="Papyrus"/>
                <a:cs typeface="Papyrus"/>
              </a:rPr>
              <a:t>Subduction zone version of Elastic Rebound:</a:t>
            </a:r>
          </a:p>
          <a:p>
            <a:pPr eaLnBrk="0" hangingPunct="0">
              <a:spcBef>
                <a:spcPct val="50000"/>
              </a:spcBef>
            </a:pPr>
            <a:r>
              <a:rPr lang="en-US" u="sng" dirty="0">
                <a:latin typeface="Papyrus" charset="0"/>
                <a:ea typeface="Papyrus"/>
                <a:cs typeface="Papyrus"/>
              </a:rPr>
              <a:t>Cartoons</a:t>
            </a:r>
            <a:r>
              <a:rPr lang="en-US" dirty="0">
                <a:latin typeface="Papyrus" charset="0"/>
                <a:ea typeface="Papyrus"/>
                <a:cs typeface="Papyrus"/>
              </a:rPr>
              <a:t> for upper plate deformation during the interseismic (between earthquakes)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latin typeface="Papyrus" charset="0"/>
                <a:ea typeface="Papyrus"/>
                <a:cs typeface="Papyrus"/>
              </a:rPr>
              <a:t>and seismic (earthquake)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latin typeface="Papyrus" charset="0"/>
                <a:ea typeface="Papyrus"/>
                <a:cs typeface="Papyrus"/>
              </a:rPr>
              <a:t>stages of the earthquake cycle.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228600" y="1944975"/>
            <a:ext cx="31242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Papyrus" charset="0"/>
                <a:ea typeface="Papyrus"/>
                <a:cs typeface="Papyrus"/>
              </a:rPr>
              <a:t>This occurs over hundreds-thousands of years</a:t>
            </a:r>
          </a:p>
          <a:p>
            <a:pPr eaLnBrk="0" hangingPunct="0">
              <a:spcBef>
                <a:spcPct val="50000"/>
              </a:spcBef>
            </a:pPr>
            <a:endParaRPr lang="en-US" sz="1800" dirty="0" smtClean="0">
              <a:solidFill>
                <a:srgbClr val="FF0000"/>
              </a:solidFill>
              <a:latin typeface="Papyrus" charset="0"/>
              <a:ea typeface="Papyrus"/>
              <a:cs typeface="Papyrus"/>
            </a:endParaRPr>
          </a:p>
          <a:p>
            <a:pPr eaLnBrk="0" hangingPunct="0">
              <a:spcBef>
                <a:spcPct val="50000"/>
              </a:spcBef>
            </a:pPr>
            <a:endParaRPr lang="en-US" sz="1800" dirty="0" smtClean="0">
              <a:solidFill>
                <a:srgbClr val="FF0000"/>
              </a:solidFill>
              <a:latin typeface="Papyrus" charset="0"/>
              <a:ea typeface="Papyrus"/>
              <a:cs typeface="Papyrus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rgbClr val="FF0000"/>
                </a:solidFill>
                <a:latin typeface="Papyrus" charset="0"/>
                <a:ea typeface="Papyrus"/>
                <a:cs typeface="Papyrus"/>
              </a:rPr>
              <a:t>This occurs in seconds-minutes</a:t>
            </a:r>
            <a:endParaRPr lang="en-US" sz="1800" dirty="0">
              <a:solidFill>
                <a:srgbClr val="FF0000"/>
              </a:solidFill>
              <a:latin typeface="Papyrus" charset="0"/>
              <a:ea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4938" y="6350"/>
            <a:ext cx="6110288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338138" y="6096000"/>
            <a:ext cx="3116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>
                <a:latin typeface="Papyrus" charset="0"/>
                <a:ea typeface="Papyrus"/>
                <a:cs typeface="Papyrus"/>
              </a:rPr>
              <a:t>After Hyndman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5943600" y="1463675"/>
            <a:ext cx="32004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latin typeface="Papyrus" charset="0"/>
                <a:ea typeface="Papyrus"/>
                <a:cs typeface="Papyrus"/>
              </a:rPr>
              <a:t>We will not look at each of the two parts individually.</a:t>
            </a:r>
          </a:p>
          <a:p>
            <a:pPr eaLnBrk="0" hangingPunct="0">
              <a:spcBef>
                <a:spcPct val="50000"/>
              </a:spcBef>
            </a:pPr>
            <a:endParaRPr lang="en-US" dirty="0">
              <a:latin typeface="Papyrus" charset="0"/>
              <a:ea typeface="Papyrus"/>
              <a:cs typeface="Papyrus"/>
            </a:endParaRPr>
          </a:p>
          <a:p>
            <a:pPr eaLnBrk="0" hangingPunct="0">
              <a:spcBef>
                <a:spcPct val="50000"/>
              </a:spcBef>
            </a:pPr>
            <a:r>
              <a:rPr lang="en-US" dirty="0">
                <a:latin typeface="Papyrus" charset="0"/>
                <a:ea typeface="Papyrus"/>
                <a:cs typeface="Papyrus"/>
              </a:rPr>
              <a:t>The earthquake first.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ap_chile2010 intsei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7150" y="184150"/>
            <a:ext cx="55245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3" descr="subduction cartoon hyndman intsei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62325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1" descr="thrust_eq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00" y="44450"/>
            <a:ext cx="7545388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Box 2"/>
          <p:cNvSpPr txBox="1">
            <a:spLocks noChangeArrowheads="1"/>
          </p:cNvSpPr>
          <p:nvPr/>
        </p:nvSpPr>
        <p:spPr bwMode="auto">
          <a:xfrm>
            <a:off x="2201863" y="5756275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Papyrus" charset="0"/>
                <a:ea typeface="Papyrus" charset="0"/>
                <a:cs typeface="Papyrus" charset="0"/>
              </a:rPr>
              <a:t>E-W</a:t>
            </a:r>
          </a:p>
        </p:txBody>
      </p:sp>
      <p:sp>
        <p:nvSpPr>
          <p:cNvPr id="135172" name="TextBox 3"/>
          <p:cNvSpPr txBox="1">
            <a:spLocks noChangeArrowheads="1"/>
          </p:cNvSpPr>
          <p:nvPr/>
        </p:nvSpPr>
        <p:spPr bwMode="auto">
          <a:xfrm>
            <a:off x="2466975" y="5260975"/>
            <a:ext cx="479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Papyrus" charset="0"/>
                <a:ea typeface="Papyrus" charset="0"/>
                <a:cs typeface="Papyrus" charset="0"/>
              </a:rPr>
              <a:t>Vert</a:t>
            </a:r>
          </a:p>
        </p:txBody>
      </p:sp>
      <p:sp>
        <p:nvSpPr>
          <p:cNvPr id="135173" name="TextBox 4"/>
          <p:cNvSpPr txBox="1">
            <a:spLocks noChangeArrowheads="1"/>
          </p:cNvSpPr>
          <p:nvPr/>
        </p:nvSpPr>
        <p:spPr bwMode="auto">
          <a:xfrm>
            <a:off x="1579563" y="6396038"/>
            <a:ext cx="60277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Elastic modeling of co-seismic deformation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" descr="Chile_context_cr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438" y="0"/>
            <a:ext cx="76073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2"/>
          <p:cNvSpPr>
            <a:spLocks noChangeArrowheads="1"/>
          </p:cNvSpPr>
          <p:nvPr/>
        </p:nvSpPr>
        <p:spPr bwMode="auto">
          <a:xfrm>
            <a:off x="50800" y="6581775"/>
            <a:ext cx="9015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Papyrus" charset="0"/>
                <a:ea typeface="Papyrus" charset="0"/>
                <a:cs typeface="Papyrus" charset="0"/>
              </a:rPr>
              <a:t>Montessus de Ballore and Lacassin</a:t>
            </a:r>
          </a:p>
        </p:txBody>
      </p:sp>
      <p:sp>
        <p:nvSpPr>
          <p:cNvPr id="136196" name="Rectangle 3"/>
          <p:cNvSpPr>
            <a:spLocks noChangeArrowheads="1"/>
          </p:cNvSpPr>
          <p:nvPr/>
        </p:nvSpPr>
        <p:spPr bwMode="auto">
          <a:xfrm>
            <a:off x="50800" y="4443413"/>
            <a:ext cx="9015413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Historical seismicity</a:t>
            </a:r>
          </a:p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Ruegg (2009) – no earthquake since 1835 =&gt; “mature seismic gap”.</a:t>
            </a:r>
          </a:p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Estimated slip (rate x time) and max 8-8.5 from slip, but not rupture length.</a:t>
            </a:r>
            <a:r>
              <a:rPr lang="en-US" sz="2400">
                <a:latin typeface="Papyrus" charset="0"/>
                <a:ea typeface="Papyrus" charset="0"/>
                <a:cs typeface="Papyrus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914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Papyrus"/>
                <a:ea typeface="Papyrus"/>
                <a:cs typeface="Papyrus"/>
              </a:rPr>
              <a:t>Tangent / aside</a:t>
            </a:r>
            <a:endParaRPr lang="en-US" b="0" dirty="0">
              <a:latin typeface="Papyrus"/>
              <a:ea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914400"/>
            <a:ext cx="91440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Papyrus"/>
                <a:ea typeface="Papyrus"/>
                <a:cs typeface="Papyrus"/>
              </a:rPr>
              <a:t>How “big” is a magnitude 5 earthquake?</a:t>
            </a:r>
          </a:p>
          <a:p>
            <a:endParaRPr lang="en-US" b="0" dirty="0" smtClean="0">
              <a:latin typeface="Papyrus"/>
              <a:ea typeface="Papyrus"/>
              <a:cs typeface="Papyrus"/>
            </a:endParaRPr>
          </a:p>
          <a:p>
            <a:endParaRPr lang="en-US" b="0" dirty="0" smtClean="0">
              <a:latin typeface="Papyrus"/>
              <a:ea typeface="Papyrus"/>
              <a:cs typeface="Papyrus"/>
            </a:endParaRPr>
          </a:p>
          <a:p>
            <a:r>
              <a:rPr lang="en-US" b="0" dirty="0" smtClean="0">
                <a:latin typeface="Papyrus"/>
                <a:ea typeface="Papyrus"/>
                <a:cs typeface="Papyrus"/>
              </a:rPr>
              <a:t>(assume a square fault.</a:t>
            </a:r>
          </a:p>
          <a:p>
            <a:r>
              <a:rPr lang="en-US" b="0" dirty="0" smtClean="0">
                <a:latin typeface="Papyrus"/>
                <a:ea typeface="Papyrus"/>
                <a:cs typeface="Papyrus"/>
              </a:rPr>
              <a:t>The answer will specify</a:t>
            </a:r>
          </a:p>
          <a:p>
            <a:pPr marL="514350" indent="-514350">
              <a:buAutoNum type="arabicParenR"/>
            </a:pPr>
            <a:r>
              <a:rPr lang="en-US" b="0" dirty="0" smtClean="0">
                <a:latin typeface="Papyrus"/>
                <a:ea typeface="Papyrus"/>
                <a:cs typeface="Papyrus"/>
              </a:rPr>
              <a:t>the dimensions of the square and </a:t>
            </a:r>
          </a:p>
          <a:p>
            <a:pPr marL="514350" indent="-514350">
              <a:buAutoNum type="arabicParenR"/>
            </a:pPr>
            <a:r>
              <a:rPr lang="en-US" b="0" dirty="0" smtClean="0">
                <a:latin typeface="Papyrus"/>
                <a:ea typeface="Papyrus"/>
                <a:cs typeface="Papyrus"/>
              </a:rPr>
              <a:t>the amount of slip.)</a:t>
            </a:r>
            <a:endParaRPr lang="en-US" b="0" dirty="0">
              <a:latin typeface="Papyrus"/>
              <a:ea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026"/>
          <p:cNvSpPr txBox="1">
            <a:spLocks noChangeArrowheads="1"/>
          </p:cNvSpPr>
          <p:nvPr/>
        </p:nvSpPr>
        <p:spPr bwMode="auto">
          <a:xfrm>
            <a:off x="0" y="76200"/>
            <a:ext cx="9144000" cy="729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Earthquakes are caused by internal torques, from interactions of different blocks of the earth on opposite sides of faults. 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After some rather complicated mathematics, it can be shown that the moment of an earthquake is simply expressed by:  </a:t>
            </a:r>
            <a:endParaRPr lang="en-US" b="0" dirty="0" smtClean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endParaRPr lang="en-US" b="0" dirty="0" smtClean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endParaRPr lang="en-US" b="0" dirty="0" smtClean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 </a:t>
            </a:r>
            <a:r>
              <a:rPr lang="en-US" sz="3200" b="0" dirty="0">
                <a:latin typeface="Papyrus"/>
                <a:ea typeface="Papyrus"/>
                <a:cs typeface="Papyrus"/>
              </a:rPr>
              <a:t>M</a:t>
            </a:r>
            <a:r>
              <a:rPr lang="en-US" sz="3200" b="0" baseline="-25000" dirty="0">
                <a:latin typeface="Papyrus"/>
                <a:ea typeface="Papyrus"/>
                <a:cs typeface="Papyrus"/>
              </a:rPr>
              <a:t>0</a:t>
            </a:r>
            <a:r>
              <a:rPr lang="en-US" sz="3200" b="0" dirty="0">
                <a:latin typeface="Papyrus"/>
                <a:ea typeface="Papyrus"/>
                <a:cs typeface="Papyrus"/>
              </a:rPr>
              <a:t>=</a:t>
            </a:r>
            <a:r>
              <a:rPr lang="en-US" sz="3200" b="0" dirty="0" err="1" smtClean="0">
                <a:latin typeface="Symbol" charset="2"/>
                <a:ea typeface="Papyrus"/>
                <a:cs typeface="Papyrus"/>
              </a:rPr>
              <a:t>m</a:t>
            </a:r>
            <a:r>
              <a:rPr lang="en-US" sz="3200" b="0" dirty="0" err="1" smtClean="0">
                <a:latin typeface="Papyrus"/>
                <a:ea typeface="Papyrus"/>
                <a:cs typeface="Papyrus"/>
              </a:rPr>
              <a:t>AD</a:t>
            </a:r>
            <a:endParaRPr lang="en-US" b="0" dirty="0" smtClean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where </a:t>
            </a:r>
            <a:r>
              <a:rPr lang="en-US" b="0" dirty="0" err="1">
                <a:latin typeface="Symbol" charset="2"/>
                <a:ea typeface="Papyrus"/>
                <a:cs typeface="Papyrus"/>
              </a:rPr>
              <a:t>m</a:t>
            </a:r>
            <a:r>
              <a:rPr lang="en-US" b="0" dirty="0">
                <a:latin typeface="Papyrus"/>
                <a:ea typeface="Papyrus"/>
                <a:cs typeface="Papyrus"/>
              </a:rPr>
              <a:t> is rigidity (units of stress = force/Area), A is fault area and D is average slip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Times New Roman" charset="0"/>
              <a:ea typeface="Papyrus"/>
              <a:cs typeface="Papyrus"/>
            </a:endParaRPr>
          </a:p>
        </p:txBody>
      </p:sp>
      <p:pic>
        <p:nvPicPr>
          <p:cNvPr id="143363" name="Picture 1027" descr="C:\Documents and Settings\Bob\My Documents\bob\intro seis\seismogenic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044825"/>
            <a:ext cx="5829300" cy="190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1588" y="206375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pic>
        <p:nvPicPr>
          <p:cNvPr id="91140" name="Picture 4" descr="Earthquake Rupture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1913" y="862013"/>
            <a:ext cx="3265487" cy="1804987"/>
          </a:xfrm>
          <a:prstGeom prst="rect">
            <a:avLst/>
          </a:prstGeom>
          <a:noFill/>
        </p:spPr>
      </p:pic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0" y="3048000"/>
            <a:ext cx="9144000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Papyrus"/>
                <a:ea typeface="Papyrus"/>
                <a:cs typeface="Papyrus"/>
              </a:rPr>
              <a:t>The size of the area that slips, and the amount of slip that occurs during an earthquake both increase with earthquake 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size.</a:t>
            </a:r>
          </a:p>
          <a:p>
            <a:endParaRPr lang="en-US" b="0" dirty="0">
              <a:latin typeface="Papyrus"/>
              <a:ea typeface="Papyrus"/>
              <a:cs typeface="Papyrus"/>
            </a:endParaRPr>
          </a:p>
          <a:p>
            <a:r>
              <a:rPr lang="en-US" b="0" dirty="0" smtClean="0">
                <a:latin typeface="Papyrus"/>
                <a:ea typeface="Papyrus"/>
                <a:cs typeface="Papyrus"/>
              </a:rPr>
              <a:t>The </a:t>
            </a:r>
            <a:r>
              <a:rPr lang="en-US" b="0" dirty="0">
                <a:latin typeface="Papyrus"/>
                <a:ea typeface="Papyrus"/>
                <a:cs typeface="Papyrus"/>
              </a:rPr>
              <a:t>shaded regions on the fault surface are the areas that rupture during different size events. The largest earthquakes generally rupture the entire depth of the fault</a:t>
            </a:r>
            <a:endParaRPr lang="en-US" b="0" dirty="0">
              <a:latin typeface="Times New Roman" charset="0"/>
              <a:ea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1A601-5E15-4742-A55C-AB6E6728EC5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38325" y="-130176"/>
            <a:ext cx="5467350" cy="82042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u="sng" dirty="0" err="1" smtClean="0">
                <a:latin typeface="Papyrus" charset="0"/>
              </a:rPr>
              <a:t>RE</a:t>
            </a:r>
            <a:r>
              <a:rPr lang="en-US" b="0" dirty="0" err="1" smtClean="0">
                <a:latin typeface="Papyrus" charset="0"/>
              </a:rPr>
              <a:t>cent</a:t>
            </a:r>
            <a:r>
              <a:rPr lang="en-US" b="0" dirty="0" smtClean="0">
                <a:latin typeface="Papyrus" charset="0"/>
              </a:rPr>
              <a:t> </a:t>
            </a:r>
            <a:r>
              <a:rPr lang="en-US" b="0" u="sng" dirty="0" err="1">
                <a:latin typeface="Papyrus" charset="0"/>
              </a:rPr>
              <a:t>VEL</a:t>
            </a:r>
            <a:r>
              <a:rPr lang="en-US" b="0" dirty="0" err="1" smtClean="0">
                <a:latin typeface="Papyrus" charset="0"/>
              </a:rPr>
              <a:t>ocities</a:t>
            </a:r>
            <a:r>
              <a:rPr lang="en-US" b="0" dirty="0" smtClean="0">
                <a:latin typeface="Papyrus" charset="0"/>
              </a:rPr>
              <a:t> – from GPS</a:t>
            </a:r>
          </a:p>
          <a:p>
            <a:pPr>
              <a:spcBef>
                <a:spcPct val="50000"/>
              </a:spcBef>
            </a:pPr>
            <a:r>
              <a:rPr lang="en-US" b="0" dirty="0" smtClean="0">
                <a:latin typeface="Papyrus" charset="0"/>
              </a:rPr>
              <a:t>(note holes – Scotia Plate for example)</a:t>
            </a:r>
            <a:endParaRPr lang="en-US" b="0" dirty="0">
              <a:latin typeface="Papyrus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581001"/>
            <a:ext cx="152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 err="1" smtClean="0">
                <a:latin typeface="Papyrus" charset="0"/>
              </a:rPr>
              <a:t>Sella</a:t>
            </a:r>
            <a:r>
              <a:rPr lang="en-US" sz="1200" b="0" dirty="0" smtClean="0">
                <a:latin typeface="Papyrus" charset="0"/>
              </a:rPr>
              <a:t> et al, 2002</a:t>
            </a:r>
            <a:endParaRPr lang="en-US" sz="1200" b="0" dirty="0">
              <a:latin typeface="Papyru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Notice that seismic moment does not saturate.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Also notice that it has the same units (dyne-cm = force times distance) as work and energy BUT it is </a:t>
            </a:r>
            <a:r>
              <a:rPr lang="en-US" b="0" u="sng" dirty="0">
                <a:latin typeface="Papyrus"/>
                <a:ea typeface="Papyrus"/>
                <a:cs typeface="Papyrus"/>
              </a:rPr>
              <a:t>NOT</a:t>
            </a:r>
            <a:r>
              <a:rPr lang="en-US" b="0" dirty="0">
                <a:latin typeface="Papyrus"/>
                <a:ea typeface="Papyrus"/>
                <a:cs typeface="Papyrus"/>
              </a:rPr>
              <a:t> the same as work and energy (that’s why we use dyne-cm or </a:t>
            </a:r>
            <a:r>
              <a:rPr lang="en-US" b="0" dirty="0" err="1">
                <a:latin typeface="Papyrus"/>
                <a:ea typeface="Papyrus"/>
                <a:cs typeface="Papyrus"/>
              </a:rPr>
              <a:t>newton-m</a:t>
            </a:r>
            <a:r>
              <a:rPr lang="en-US" b="0" dirty="0">
                <a:latin typeface="Papyrus"/>
                <a:ea typeface="Papyrus"/>
                <a:cs typeface="Papyrus"/>
              </a:rPr>
              <a:t> and not joules or ergs for seismic moment!)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Now we can (empirically) relate seismic moment, M</a:t>
            </a:r>
            <a:r>
              <a:rPr lang="en-US" b="0" baseline="-25000" dirty="0">
                <a:latin typeface="Papyrus"/>
                <a:ea typeface="Papyrus"/>
                <a:cs typeface="Papyrus"/>
              </a:rPr>
              <a:t>0</a:t>
            </a:r>
            <a:r>
              <a:rPr lang="en-US" b="0" dirty="0">
                <a:latin typeface="Papyrus"/>
                <a:ea typeface="Papyrus"/>
                <a:cs typeface="Papyrus"/>
              </a:rPr>
              <a:t>, to the magnitude scales. We will do this by creating </a:t>
            </a:r>
            <a:r>
              <a:rPr lang="en-US" b="0" u="sng" dirty="0">
                <a:latin typeface="Papyrus"/>
                <a:ea typeface="Papyrus"/>
                <a:cs typeface="Papyrus"/>
              </a:rPr>
              <a:t>Moment Magnitude</a:t>
            </a:r>
            <a:r>
              <a:rPr lang="en-US" b="0" dirty="0">
                <a:latin typeface="Papyrus"/>
                <a:ea typeface="Papyrus"/>
                <a:cs typeface="Papyrus"/>
              </a:rPr>
              <a:t>, M</a:t>
            </a:r>
            <a:r>
              <a:rPr lang="en-US" b="0" baseline="-25000" dirty="0">
                <a:latin typeface="Papyrus"/>
                <a:ea typeface="Papyrus"/>
                <a:cs typeface="Papyrus"/>
              </a:rPr>
              <a:t>W</a:t>
            </a:r>
            <a:r>
              <a:rPr lang="en-US" b="0" dirty="0">
                <a:latin typeface="Papyrus"/>
                <a:ea typeface="Papyrus"/>
                <a:cs typeface="Papyrus"/>
              </a:rPr>
              <a:t>.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M</a:t>
            </a:r>
            <a:r>
              <a:rPr lang="en-US" b="0" baseline="-25000" dirty="0">
                <a:latin typeface="Papyrus"/>
                <a:ea typeface="Papyrus"/>
                <a:cs typeface="Papyrus"/>
              </a:rPr>
              <a:t>W</a:t>
            </a:r>
            <a:r>
              <a:rPr lang="en-US" b="0" dirty="0">
                <a:latin typeface="Papyrus"/>
                <a:ea typeface="Papyrus"/>
                <a:cs typeface="Papyrus"/>
              </a:rPr>
              <a:t> = 2/3 log M</a:t>
            </a:r>
            <a:r>
              <a:rPr lang="en-US" b="0" baseline="-25000" dirty="0">
                <a:latin typeface="Papyrus"/>
                <a:ea typeface="Papyrus"/>
                <a:cs typeface="Papyrus"/>
              </a:rPr>
              <a:t>0</a:t>
            </a:r>
            <a:r>
              <a:rPr lang="en-US" b="0" dirty="0">
                <a:latin typeface="Papyrus"/>
                <a:ea typeface="Papyrus"/>
                <a:cs typeface="Papyrus"/>
              </a:rPr>
              <a:t> – 10.73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log M</a:t>
            </a:r>
            <a:r>
              <a:rPr lang="en-US" b="0" baseline="-25000" dirty="0">
                <a:latin typeface="Papyrus"/>
                <a:ea typeface="Papyrus"/>
                <a:cs typeface="Papyrus"/>
              </a:rPr>
              <a:t>0</a:t>
            </a:r>
            <a:r>
              <a:rPr lang="en-US" b="0" dirty="0">
                <a:latin typeface="Papyrus"/>
                <a:ea typeface="Papyrus"/>
                <a:cs typeface="Papyrus"/>
              </a:rPr>
              <a:t> = 3/2 M</a:t>
            </a:r>
            <a:r>
              <a:rPr lang="en-US" b="0" baseline="-25000" dirty="0">
                <a:latin typeface="Papyrus"/>
                <a:ea typeface="Papyrus"/>
                <a:cs typeface="Papyrus"/>
              </a:rPr>
              <a:t>W</a:t>
            </a:r>
            <a:r>
              <a:rPr lang="en-US" b="0" dirty="0">
                <a:latin typeface="Papyrus"/>
                <a:ea typeface="Papyrus"/>
                <a:cs typeface="Papyrus"/>
              </a:rPr>
              <a:t> + 16.1</a:t>
            </a:r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0" y="5688449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And doing the same for the energy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E = M</a:t>
            </a:r>
            <a:r>
              <a:rPr lang="en-US" b="0" baseline="-25000" dirty="0">
                <a:latin typeface="Papyrus"/>
                <a:ea typeface="Papyrus"/>
                <a:cs typeface="Papyrus"/>
              </a:rPr>
              <a:t>0</a:t>
            </a:r>
            <a:r>
              <a:rPr lang="en-US" b="0" dirty="0">
                <a:latin typeface="Papyrus"/>
                <a:ea typeface="Papyrus"/>
                <a:cs typeface="Papyrus"/>
              </a:rPr>
              <a:t>/(2 </a:t>
            </a:r>
            <a:r>
              <a:rPr lang="en-US" b="0" dirty="0" err="1">
                <a:latin typeface="Papyrus"/>
                <a:ea typeface="Papyrus"/>
                <a:cs typeface="Papyrus"/>
              </a:rPr>
              <a:t>x</a:t>
            </a:r>
            <a:r>
              <a:rPr lang="en-US" b="0" dirty="0">
                <a:latin typeface="Papyrus"/>
                <a:ea typeface="Papyrus"/>
                <a:cs typeface="Papyrus"/>
              </a:rPr>
              <a:t> 10</a:t>
            </a:r>
            <a:r>
              <a:rPr lang="en-US" b="0" baseline="30000" dirty="0">
                <a:latin typeface="Papyrus"/>
                <a:ea typeface="Papyrus"/>
                <a:cs typeface="Papyrus"/>
              </a:rPr>
              <a:t>4</a:t>
            </a:r>
            <a:r>
              <a:rPr lang="en-US" b="0" dirty="0">
                <a:latin typeface="Papyrus"/>
                <a:ea typeface="Papyrus"/>
                <a:cs typeface="Papyrus"/>
              </a:rPr>
              <a:t>) erg in terms of M</a:t>
            </a:r>
            <a:r>
              <a:rPr lang="en-US" b="0" baseline="-25000" dirty="0">
                <a:latin typeface="Papyrus"/>
                <a:ea typeface="Papyrus"/>
                <a:cs typeface="Papyrus"/>
              </a:rPr>
              <a:t>0</a:t>
            </a:r>
            <a:r>
              <a:rPr lang="en-US" b="0" dirty="0">
                <a:latin typeface="Papyrus"/>
                <a:ea typeface="Papyrus"/>
                <a:cs typeface="Papyrus"/>
              </a:rPr>
              <a:t>, the seismic moment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Seismic moment is proportional to the product of the geologically reasonable and observable parameters – fault area that slipped and how much it slipped.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Seismic moment is proportional to the product of the geologically reasonable and observable parameters – fault area that slipped and how much it slipped.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So, how big are the fault areas and amounts of slip?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440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Seismic moment is proportional to the product of the geologically reasonable and observable parameters – fault area that slipped and how much it slipped.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So, how big are the fault areas and amounts of slip?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Are the fault area (or dimensions) and the amount of slip related?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76200" y="762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u="sng" dirty="0" smtClean="0">
                <a:latin typeface="Papyrus"/>
                <a:ea typeface="Papyrus"/>
                <a:cs typeface="Papyrus"/>
              </a:rPr>
              <a:t>Enter - Earthquake </a:t>
            </a:r>
            <a:r>
              <a:rPr lang="en-US" b="0" u="sng" dirty="0">
                <a:latin typeface="Papyrus"/>
                <a:ea typeface="Papyrus"/>
                <a:cs typeface="Papyrus"/>
              </a:rPr>
              <a:t>scaling relationships</a:t>
            </a:r>
            <a:r>
              <a:rPr lang="en-US" b="0" dirty="0">
                <a:latin typeface="Papyrus"/>
                <a:ea typeface="Papyrus"/>
                <a:cs typeface="Papyru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76200" y="76200"/>
            <a:ext cx="8915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u="sng" dirty="0">
                <a:latin typeface="Papyrus"/>
                <a:ea typeface="Papyrus"/>
                <a:cs typeface="Papyrus"/>
              </a:rPr>
              <a:t>Earthquake scaling relationships</a:t>
            </a:r>
            <a:r>
              <a:rPr lang="en-US" b="0" dirty="0">
                <a:latin typeface="Papyrus"/>
                <a:ea typeface="Papyrus"/>
                <a:cs typeface="Papyrus"/>
              </a:rPr>
              <a:t>.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Can we have 10 </a:t>
            </a:r>
            <a:r>
              <a:rPr lang="en-US" b="0" dirty="0" err="1">
                <a:latin typeface="Papyrus"/>
                <a:ea typeface="Papyrus"/>
                <a:cs typeface="Papyrus"/>
              </a:rPr>
              <a:t>m</a:t>
            </a:r>
            <a:r>
              <a:rPr lang="en-US" b="0" dirty="0">
                <a:latin typeface="Papyrus"/>
                <a:ea typeface="Papyrus"/>
                <a:cs typeface="Papyrus"/>
              </a:rPr>
              <a:t> of slip on a 1 m</a:t>
            </a:r>
            <a:r>
              <a:rPr lang="en-US" b="0" baseline="30000" dirty="0">
                <a:latin typeface="Papyrus"/>
                <a:ea typeface="Papyrus"/>
                <a:cs typeface="Papyrus"/>
              </a:rPr>
              <a:t>2</a:t>
            </a:r>
            <a:r>
              <a:rPr lang="en-US" b="0" dirty="0">
                <a:latin typeface="Papyrus"/>
                <a:ea typeface="Papyrus"/>
                <a:cs typeface="Papyrus"/>
              </a:rPr>
              <a:t> fault?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1026"/>
          <p:cNvSpPr txBox="1">
            <a:spLocks noChangeArrowheads="1"/>
          </p:cNvSpPr>
          <p:nvPr/>
        </p:nvSpPr>
        <p:spPr bwMode="auto">
          <a:xfrm>
            <a:off x="76200" y="76200"/>
            <a:ext cx="89154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u="sng" dirty="0">
                <a:latin typeface="Papyrus"/>
                <a:ea typeface="Papyrus"/>
                <a:cs typeface="Papyrus"/>
              </a:rPr>
              <a:t>Earthquake scaling relationships</a:t>
            </a:r>
            <a:r>
              <a:rPr lang="en-US" b="0" dirty="0">
                <a:latin typeface="Papyrus"/>
                <a:ea typeface="Papyrus"/>
                <a:cs typeface="Papyrus"/>
              </a:rPr>
              <a:t>.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Can we have 10 </a:t>
            </a:r>
            <a:r>
              <a:rPr lang="en-US" b="0" dirty="0" err="1">
                <a:latin typeface="Papyrus"/>
                <a:ea typeface="Papyrus"/>
                <a:cs typeface="Papyrus"/>
              </a:rPr>
              <a:t>m</a:t>
            </a:r>
            <a:r>
              <a:rPr lang="en-US" b="0" dirty="0">
                <a:latin typeface="Papyrus"/>
                <a:ea typeface="Papyrus"/>
                <a:cs typeface="Papyrus"/>
              </a:rPr>
              <a:t> of slip on a 1 m</a:t>
            </a:r>
            <a:r>
              <a:rPr lang="en-US" b="0" baseline="30000" dirty="0">
                <a:latin typeface="Papyrus"/>
                <a:ea typeface="Papyrus"/>
                <a:cs typeface="Papyrus"/>
              </a:rPr>
              <a:t>2</a:t>
            </a:r>
            <a:r>
              <a:rPr lang="en-US" b="0" dirty="0">
                <a:latin typeface="Papyrus"/>
                <a:ea typeface="Papyrus"/>
                <a:cs typeface="Papyrus"/>
              </a:rPr>
              <a:t> fault?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Obviously not (ridiculous example to make point).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1026"/>
          <p:cNvSpPr txBox="1">
            <a:spLocks noChangeArrowheads="1"/>
          </p:cNvSpPr>
          <p:nvPr/>
        </p:nvSpPr>
        <p:spPr bwMode="auto">
          <a:xfrm>
            <a:off x="0" y="0"/>
            <a:ext cx="9144000" cy="67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u="sng" dirty="0">
                <a:latin typeface="Papyrus"/>
                <a:ea typeface="Papyrus"/>
                <a:cs typeface="Papyrus"/>
              </a:rPr>
              <a:t>Earthquake scaling relationships</a:t>
            </a:r>
            <a:r>
              <a:rPr lang="en-US" b="0" dirty="0">
                <a:latin typeface="Papyrus"/>
                <a:ea typeface="Papyrus"/>
                <a:cs typeface="Papyrus"/>
              </a:rPr>
              <a:t>.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Can we have 10 </a:t>
            </a:r>
            <a:r>
              <a:rPr lang="en-US" b="0" dirty="0" err="1">
                <a:latin typeface="Papyrus"/>
                <a:ea typeface="Papyrus"/>
                <a:cs typeface="Papyrus"/>
              </a:rPr>
              <a:t>m</a:t>
            </a:r>
            <a:r>
              <a:rPr lang="en-US" b="0" dirty="0">
                <a:latin typeface="Papyrus"/>
                <a:ea typeface="Papyrus"/>
                <a:cs typeface="Papyrus"/>
              </a:rPr>
              <a:t> of slip on a 1 m</a:t>
            </a:r>
            <a:r>
              <a:rPr lang="en-US" b="0" baseline="30000" dirty="0">
                <a:latin typeface="Papyrus"/>
                <a:ea typeface="Papyrus"/>
                <a:cs typeface="Papyrus"/>
              </a:rPr>
              <a:t>2</a:t>
            </a:r>
            <a:r>
              <a:rPr lang="en-US" b="0" dirty="0">
                <a:latin typeface="Papyrus"/>
                <a:ea typeface="Papyrus"/>
                <a:cs typeface="Papyrus"/>
              </a:rPr>
              <a:t> fault?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Obviously not (ridiculous example to make point).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We know rocks break when subjected to strains of between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 (small strain, weak rock) 10</a:t>
            </a:r>
            <a:r>
              <a:rPr lang="en-US" b="0" baseline="30000" dirty="0">
                <a:latin typeface="Papyrus"/>
                <a:ea typeface="Papyrus"/>
                <a:cs typeface="Papyrus"/>
              </a:rPr>
              <a:t>-5</a:t>
            </a:r>
            <a:r>
              <a:rPr lang="en-US" b="0" dirty="0">
                <a:latin typeface="Papyrus"/>
                <a:ea typeface="Papyrus"/>
                <a:cs typeface="Papyrus"/>
              </a:rPr>
              <a:t> and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 (larger strain, strong rock) 10</a:t>
            </a:r>
            <a:r>
              <a:rPr lang="en-US" b="0" baseline="30000" dirty="0">
                <a:latin typeface="Papyrus"/>
                <a:ea typeface="Papyrus"/>
                <a:cs typeface="Papyrus"/>
              </a:rPr>
              <a:t>-4</a:t>
            </a:r>
            <a:r>
              <a:rPr lang="en-US" b="0" dirty="0">
                <a:latin typeface="Papyrus"/>
                <a:ea typeface="Papyrus"/>
                <a:cs typeface="Papyrus"/>
              </a:rPr>
              <a:t>.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This means you can only store up so much strain energy in a given volume of rock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So let’s say a rock will break when it has been strained by 1 part in 20,000, and all the strain is released (by slip).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1026"/>
          <p:cNvSpPr txBox="1">
            <a:spLocks noChangeArrowheads="1"/>
          </p:cNvSpPr>
          <p:nvPr/>
        </p:nvSpPr>
        <p:spPr bwMode="auto">
          <a:xfrm>
            <a:off x="0" y="3048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latin typeface="Times New Roman" charset="0"/>
              <a:ea typeface="Papyrus"/>
              <a:cs typeface="Papyrus"/>
            </a:endParaRPr>
          </a:p>
        </p:txBody>
      </p:sp>
      <p:sp>
        <p:nvSpPr>
          <p:cNvPr id="163843" name="Text Box 1027"/>
          <p:cNvSpPr txBox="1">
            <a:spLocks noChangeArrowheads="1"/>
          </p:cNvSpPr>
          <p:nvPr/>
        </p:nvSpPr>
        <p:spPr bwMode="auto">
          <a:xfrm>
            <a:off x="0" y="609600"/>
            <a:ext cx="8915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This means the rupture displacement in an earthquake will typically be about 1/20,000 of the rupture length. 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For example, a 1 km long rupture would give a displacement of about 1km/20,000, or 0.05 meters. 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A 100 km long rupture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 (more on this for non-symmetric  faults a bit later) produces </a:t>
            </a:r>
            <a:r>
              <a:rPr lang="en-US" b="0" dirty="0">
                <a:latin typeface="Papyrus"/>
                <a:ea typeface="Papyrus"/>
                <a:cs typeface="Papyrus"/>
              </a:rPr>
              <a:t>a displacement of a few meters.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66" name="Object 1058"/>
          <p:cNvGraphicFramePr>
            <a:graphicFrameLocks noChangeAspect="1"/>
          </p:cNvGraphicFramePr>
          <p:nvPr/>
        </p:nvGraphicFramePr>
        <p:xfrm>
          <a:off x="0" y="1752600"/>
          <a:ext cx="9144000" cy="3211513"/>
        </p:xfrm>
        <a:graphic>
          <a:graphicData uri="http://schemas.openxmlformats.org/presentationml/2006/ole">
            <p:oleObj spid="_x0000_s290818" name="Document" r:id="rId3" imgW="5572080" imgH="1958040" progId="Word.Document.8">
              <p:embed/>
            </p:oleObj>
          </a:graphicData>
        </a:graphic>
      </p:graphicFrame>
      <p:sp>
        <p:nvSpPr>
          <p:cNvPr id="69668" name="Text Box 1060"/>
          <p:cNvSpPr txBox="1">
            <a:spLocks noChangeArrowheads="1"/>
          </p:cNvSpPr>
          <p:nvPr/>
        </p:nvSpPr>
        <p:spPr bwMode="auto">
          <a:xfrm>
            <a:off x="76200" y="304800"/>
            <a:ext cx="8991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Using this idea, scaling between fault size and slip, we can calculate typical rupture dimensions and slips for different moments and moment magnitudes.</a:t>
            </a:r>
          </a:p>
        </p:txBody>
      </p:sp>
      <p:sp>
        <p:nvSpPr>
          <p:cNvPr id="69670" name="Text Box 1062"/>
          <p:cNvSpPr txBox="1">
            <a:spLocks noChangeArrowheads="1"/>
          </p:cNvSpPr>
          <p:nvPr/>
        </p:nvSpPr>
        <p:spPr bwMode="auto">
          <a:xfrm>
            <a:off x="6553200" y="2365375"/>
            <a:ext cx="2209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0" dirty="0">
                <a:latin typeface="Papyrus"/>
                <a:ea typeface="Papyrus"/>
                <a:cs typeface="Papyrus"/>
              </a:rPr>
              <a:t>Slip</a:t>
            </a:r>
          </a:p>
          <a:p>
            <a:r>
              <a:rPr lang="en-US" sz="2400" b="0" dirty="0">
                <a:latin typeface="Papyrus"/>
                <a:ea typeface="Papyrus"/>
                <a:cs typeface="Papyrus"/>
              </a:rPr>
              <a:t>5 cm</a:t>
            </a:r>
          </a:p>
          <a:p>
            <a:r>
              <a:rPr lang="en-US" sz="2400" b="0" dirty="0">
                <a:latin typeface="Papyrus"/>
                <a:ea typeface="Papyrus"/>
                <a:cs typeface="Papyrus"/>
              </a:rPr>
              <a:t>15 cm</a:t>
            </a:r>
          </a:p>
          <a:p>
            <a:r>
              <a:rPr lang="en-US" sz="2400" b="0" dirty="0">
                <a:latin typeface="Papyrus"/>
                <a:ea typeface="Papyrus"/>
                <a:cs typeface="Papyrus"/>
              </a:rPr>
              <a:t>.5 </a:t>
            </a:r>
            <a:r>
              <a:rPr lang="en-US" sz="2400" b="0" dirty="0" err="1">
                <a:latin typeface="Papyrus"/>
                <a:ea typeface="Papyrus"/>
                <a:cs typeface="Papyrus"/>
              </a:rPr>
              <a:t>m</a:t>
            </a:r>
            <a:endParaRPr lang="en-US" sz="2400" b="0" dirty="0">
              <a:latin typeface="Papyrus"/>
              <a:ea typeface="Papyrus"/>
              <a:cs typeface="Papyrus"/>
            </a:endParaRPr>
          </a:p>
          <a:p>
            <a:r>
              <a:rPr lang="en-US" sz="2400" b="0" dirty="0">
                <a:latin typeface="Papyrus"/>
                <a:ea typeface="Papyrus"/>
                <a:cs typeface="Papyrus"/>
              </a:rPr>
              <a:t>1.5 </a:t>
            </a:r>
            <a:r>
              <a:rPr lang="en-US" sz="2400" b="0" dirty="0" err="1">
                <a:latin typeface="Papyrus"/>
                <a:ea typeface="Papyrus"/>
                <a:cs typeface="Papyrus"/>
              </a:rPr>
              <a:t>m</a:t>
            </a:r>
            <a:endParaRPr lang="en-US" sz="2400" b="0" dirty="0">
              <a:latin typeface="Papyrus"/>
              <a:ea typeface="Papyrus"/>
              <a:cs typeface="Papyrus"/>
            </a:endParaRPr>
          </a:p>
          <a:p>
            <a:r>
              <a:rPr lang="en-US" sz="2400" b="0" dirty="0">
                <a:latin typeface="Papyrus"/>
                <a:ea typeface="Papyrus"/>
                <a:cs typeface="Papyrus"/>
              </a:rPr>
              <a:t>2.5m,10m?</a:t>
            </a:r>
          </a:p>
        </p:txBody>
      </p:sp>
      <p:sp>
        <p:nvSpPr>
          <p:cNvPr id="69671" name="Text Box 1063"/>
          <p:cNvSpPr txBox="1">
            <a:spLocks noChangeArrowheads="1"/>
          </p:cNvSpPr>
          <p:nvPr/>
        </p:nvSpPr>
        <p:spPr bwMode="auto">
          <a:xfrm>
            <a:off x="76200" y="5257800"/>
            <a:ext cx="8991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  <a:ea typeface="Papyrus"/>
                <a:cs typeface="Papyrus"/>
              </a:rPr>
              <a:t>What happens with the last example? Which “size” do we use? Answer (probably) depends on direction of the slip.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1A601-5E15-4742-A55C-AB6E6728EC5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96244"/>
            <a:ext cx="8712200" cy="4628356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latin typeface="Papyrus" charset="0"/>
              </a:rPr>
              <a:t>ITRF-2008</a:t>
            </a:r>
            <a:endParaRPr lang="en-US" b="0" dirty="0">
              <a:latin typeface="Papyru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799" y="1600199"/>
          <a:ext cx="8458200" cy="3352800"/>
        </p:xfrm>
        <a:graphic>
          <a:graphicData uri="http://schemas.openxmlformats.org/drawingml/2006/table">
            <a:tbl>
              <a:tblPr/>
              <a:tblGrid>
                <a:gridCol w="990601"/>
                <a:gridCol w="1066800"/>
                <a:gridCol w="990600"/>
                <a:gridCol w="990600"/>
                <a:gridCol w="1143000"/>
                <a:gridCol w="990600"/>
                <a:gridCol w="2285999"/>
              </a:tblGrid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km2cm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slipratio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rigidigy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 mag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1.00E+05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3.00E+11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-1.07E+01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perp dirn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 dirn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moment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 mag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 cm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1.00E+02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1.20E+27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7.35E+00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3.00E+25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6.28E+00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1.00E+02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2.00E+00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2.40E+23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4.89E+00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2.50E+00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2.50E+00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2.50E-04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4.69E+23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5.08E+00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2.50E+01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mag 5 size is 2.5 km x 2.5 km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3.00E-04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8.10E+23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5.24E+00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3.50E+00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3.50E+00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3.50E-04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1.29E+24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5.37E+00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3.50E+01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8.00E+02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1.50E+01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1.50E-03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5.40E+27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7.79E+00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1.50E+02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1906 San Francisco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1.20E+03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1.44E+30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9.41E+00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Papyrus"/>
                        </a:rPr>
                        <a:t>1960 Chile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533393"/>
          <a:ext cx="8686799" cy="4267206"/>
        </p:xfrm>
        <a:graphic>
          <a:graphicData uri="http://schemas.openxmlformats.org/drawingml/2006/table">
            <a:tbl>
              <a:tblPr/>
              <a:tblGrid>
                <a:gridCol w="1219200"/>
                <a:gridCol w="1295400"/>
                <a:gridCol w="1143000"/>
                <a:gridCol w="1066800"/>
                <a:gridCol w="1143000"/>
                <a:gridCol w="990600"/>
                <a:gridCol w="1828799"/>
              </a:tblGrid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km2cm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slipratio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rigidigy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 mag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1.00E+05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3.00E+11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-1.07E+01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perp dirn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 dirn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 mag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 cm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3.00E+13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-1.72E+00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2.40E+14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-1.11E+00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3.65E+14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-9.92E-01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2.30E-02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mag -1 is 2.3 m x 2.3 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8.10E+14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-7.61E-01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4.00E-03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4.00E-03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4.00E-07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1.92E+15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-5.11E-01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4.00E-02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5.00E-07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3.75E+15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-3.17E-01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6.00E-03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6.00E-03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6.00E-07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6.48E+15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-1.59E-01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6.00E-02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1.03E+16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-2.51E-02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1.54E+16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9.09E-02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mag 0 is 8 m x 8 m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9.00E-03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9.00E-07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2.19E+16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1.93E-01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1.00E-06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3.00E+16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2.85E-01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2.00E-06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2.40E+17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8.87E-01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0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2.30E-02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2.30E-06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3.65E+17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1.01E+00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2.30E-01</a:t>
                      </a: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latin typeface="Papyrus"/>
                        </a:rPr>
                        <a:t>mag</a:t>
                      </a:r>
                      <a:r>
                        <a:rPr lang="en-US" sz="1400" b="0" i="0" u="none" strike="noStrike" dirty="0">
                          <a:latin typeface="Papyrus"/>
                        </a:rPr>
                        <a:t> 1 is 23 </a:t>
                      </a:r>
                      <a:r>
                        <a:rPr lang="en-US" sz="1400" b="0" i="0" u="none" strike="noStrike" dirty="0" err="1">
                          <a:latin typeface="Papyrus"/>
                        </a:rPr>
                        <a:t>m</a:t>
                      </a:r>
                      <a:r>
                        <a:rPr lang="en-US" sz="1400" b="0" i="0" u="none" strike="noStrike" dirty="0">
                          <a:latin typeface="Papyrus"/>
                        </a:rPr>
                        <a:t> </a:t>
                      </a:r>
                      <a:r>
                        <a:rPr lang="en-US" sz="1400" b="0" i="0" u="none" strike="noStrike" dirty="0" err="1">
                          <a:latin typeface="Papyrus"/>
                        </a:rPr>
                        <a:t>x</a:t>
                      </a:r>
                      <a:r>
                        <a:rPr lang="en-US" sz="1400" b="0" i="0" u="none" strike="noStrike" dirty="0">
                          <a:latin typeface="Papyrus"/>
                        </a:rPr>
                        <a:t> 23 </a:t>
                      </a:r>
                      <a:r>
                        <a:rPr lang="en-US" sz="1400" b="0" i="0" u="none" strike="noStrike" dirty="0" err="1">
                          <a:latin typeface="Papyrus"/>
                        </a:rPr>
                        <a:t>m</a:t>
                      </a:r>
                      <a:endParaRPr lang="en-US" sz="1400" b="0" i="0" u="none" strike="noStrike" dirty="0">
                        <a:latin typeface="Papyrus"/>
                      </a:endParaRPr>
                    </a:p>
                  </a:txBody>
                  <a:tcPr marL="11906" marR="11906" marT="119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762003"/>
          <a:ext cx="8686799" cy="4952996"/>
        </p:xfrm>
        <a:graphic>
          <a:graphicData uri="http://schemas.openxmlformats.org/drawingml/2006/table">
            <a:tbl>
              <a:tblPr/>
              <a:tblGrid>
                <a:gridCol w="1019733"/>
                <a:gridCol w="1113867"/>
                <a:gridCol w="1143000"/>
                <a:gridCol w="1066800"/>
                <a:gridCol w="1219200"/>
                <a:gridCol w="1143000"/>
                <a:gridCol w="1981199"/>
              </a:tblGrid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km2cm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slipratio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rigidigy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 mag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1.00E+05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1.00E-04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3.00E+11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-1.07E+01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perp dirn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 dirn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moment mag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slip cm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km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2.30E-02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2.30E-06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3.65E+17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1.01E+00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latin typeface="Papyrus"/>
                        </a:rPr>
                        <a:t>mag</a:t>
                      </a:r>
                      <a:r>
                        <a:rPr lang="en-US" sz="1400" b="0" i="0" u="none" strike="noStrike" dirty="0">
                          <a:latin typeface="Papyrus"/>
                        </a:rPr>
                        <a:t> 1 is 23 </a:t>
                      </a:r>
                      <a:r>
                        <a:rPr lang="en-US" sz="1400" b="0" i="0" u="none" strike="noStrike" dirty="0" err="1">
                          <a:latin typeface="Papyrus"/>
                        </a:rPr>
                        <a:t>m</a:t>
                      </a:r>
                      <a:r>
                        <a:rPr lang="en-US" sz="1400" b="0" i="0" u="none" strike="noStrike" dirty="0">
                          <a:latin typeface="Papyrus"/>
                        </a:rPr>
                        <a:t> </a:t>
                      </a:r>
                      <a:r>
                        <a:rPr lang="en-US" sz="1400" b="0" i="0" u="none" strike="noStrike" dirty="0" err="1">
                          <a:latin typeface="Papyrus"/>
                        </a:rPr>
                        <a:t>x</a:t>
                      </a:r>
                      <a:r>
                        <a:rPr lang="en-US" sz="1400" b="0" i="0" u="none" strike="noStrike" dirty="0">
                          <a:latin typeface="Papyrus"/>
                        </a:rPr>
                        <a:t> 23 </a:t>
                      </a:r>
                      <a:r>
                        <a:rPr lang="en-US" sz="1400" b="0" i="0" u="none" strike="noStrike" dirty="0" err="1">
                          <a:latin typeface="Papyrus"/>
                        </a:rPr>
                        <a:t>m</a:t>
                      </a:r>
                      <a:endParaRPr lang="en-US" sz="1400" b="0" i="0" u="none" strike="noStrike" dirty="0">
                        <a:latin typeface="Papyrus"/>
                      </a:endParaRP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8.00E-02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8.00E-02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8.00E-06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1.54E+19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2.09E+00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8.00E-01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mag 2 is 80 m x 80 m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2.30E-01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2.30E-05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3.65E+20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3.01E+00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2.30E+00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latin typeface="Papyrus"/>
                        </a:rPr>
                        <a:t>mag</a:t>
                      </a:r>
                      <a:r>
                        <a:rPr lang="en-US" sz="1400" b="0" i="0" u="none" strike="noStrike" dirty="0">
                          <a:latin typeface="Papyrus"/>
                        </a:rPr>
                        <a:t> 3 is 230 </a:t>
                      </a:r>
                      <a:r>
                        <a:rPr lang="en-US" sz="1400" b="0" i="0" u="none" strike="noStrike" dirty="0" err="1">
                          <a:latin typeface="Papyrus"/>
                        </a:rPr>
                        <a:t>m</a:t>
                      </a:r>
                      <a:r>
                        <a:rPr lang="en-US" sz="1400" b="0" i="0" u="none" strike="noStrike" dirty="0">
                          <a:latin typeface="Papyrus"/>
                        </a:rPr>
                        <a:t> </a:t>
                      </a:r>
                      <a:r>
                        <a:rPr lang="en-US" sz="1400" b="0" i="0" u="none" strike="noStrike" dirty="0" err="1">
                          <a:latin typeface="Papyrus"/>
                        </a:rPr>
                        <a:t>x</a:t>
                      </a:r>
                      <a:r>
                        <a:rPr lang="en-US" sz="1400" b="0" i="0" u="none" strike="noStrike" dirty="0">
                          <a:latin typeface="Papyrus"/>
                        </a:rPr>
                        <a:t> 230 </a:t>
                      </a:r>
                      <a:r>
                        <a:rPr lang="en-US" sz="1400" b="0" i="0" u="none" strike="noStrike" dirty="0" err="1">
                          <a:latin typeface="Papyrus"/>
                        </a:rPr>
                        <a:t>m</a:t>
                      </a:r>
                      <a:endParaRPr lang="en-US" sz="1400" b="0" i="0" u="none" strike="noStrike" dirty="0">
                        <a:latin typeface="Papyrus"/>
                      </a:endParaRP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7.00E-01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7.00E-01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7.00E-05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1.03E+22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3.97E+00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mag 4 is 700 m x 700 m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2.00E-04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2.40E+23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4.89E+00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3.00E-04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8.10E+23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5.24E+00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7.00E+00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7.00E-04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1.03E+25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5.97E+00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7.00E+01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8.00E-04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1.54E+25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6.09E+00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9.00E-04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2.19E+25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6.19E+00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2.00E-03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2.40E+26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6.89E+00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2.00E+02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3.00E-03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8.10E+26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7.24E+00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3.00E+02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7.00E+01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7.00E-03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1.03E+28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7.97E+00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7.00E+02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8.00E+01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8.00E-03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1.54E+28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8.09E+00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8.00E+02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3.00E+02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3.60E+29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9.00E+00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2.00E+03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6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latin typeface="Papyrus"/>
                        </a:rPr>
                        <a:t>1.50E+03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2.00E-02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1.80E+30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9.47E+00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latin typeface="Papyrus"/>
                        </a:rPr>
                        <a:t>2.00E+03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latin typeface="Papyrus"/>
                        </a:rPr>
                        <a:t> </a:t>
                      </a:r>
                    </a:p>
                  </a:txBody>
                  <a:tcPr marL="4532" marR="4532" marT="4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26" descr="C:\Documents and Settings\Bob\My Documents\bob\intro seis\ShallowQuakesPi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3475" y="2735263"/>
            <a:ext cx="4378325" cy="2903537"/>
          </a:xfrm>
          <a:prstGeom prst="rect">
            <a:avLst/>
          </a:prstGeom>
          <a:noFill/>
        </p:spPr>
      </p:pic>
      <p:sp>
        <p:nvSpPr>
          <p:cNvPr id="93187" name="Text Box 1027"/>
          <p:cNvSpPr txBox="1">
            <a:spLocks noChangeArrowheads="1"/>
          </p:cNvSpPr>
          <p:nvPr/>
        </p:nvSpPr>
        <p:spPr bwMode="auto">
          <a:xfrm>
            <a:off x="0" y="60603"/>
            <a:ext cx="9144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</a:rPr>
              <a:t>The seismic moment and moment magnitude give us the tool we need to compare the size of the largest quakes. 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</a:rPr>
              <a:t>We find that the "moment release" in shallow earthquakes throughout the entire 20</a:t>
            </a:r>
            <a:r>
              <a:rPr lang="en-US" b="0" baseline="30000" dirty="0">
                <a:latin typeface="Papyrus"/>
              </a:rPr>
              <a:t>th</a:t>
            </a:r>
            <a:r>
              <a:rPr lang="en-US" b="0" dirty="0">
                <a:latin typeface="Papyrus"/>
              </a:rPr>
              <a:t> century is dominated by several large subduction zone earthquake sequences. </a:t>
            </a:r>
          </a:p>
          <a:p>
            <a:pPr>
              <a:spcBef>
                <a:spcPct val="50000"/>
              </a:spcBef>
            </a:pPr>
            <a:endParaRPr lang="en-US" b="0" dirty="0" smtClean="0">
              <a:latin typeface="Papyrus"/>
            </a:endParaRPr>
          </a:p>
          <a:p>
            <a:pPr>
              <a:spcBef>
                <a:spcPct val="50000"/>
              </a:spcBef>
            </a:pPr>
            <a:endParaRPr lang="en-US" b="0" dirty="0" smtClean="0">
              <a:latin typeface="Papyrus"/>
            </a:endParaRPr>
          </a:p>
          <a:p>
            <a:pPr>
              <a:spcBef>
                <a:spcPct val="50000"/>
              </a:spcBef>
            </a:pPr>
            <a:endParaRPr lang="en-US" b="0" dirty="0" smtClean="0">
              <a:latin typeface="Papyrus"/>
            </a:endParaRPr>
          </a:p>
          <a:p>
            <a:pPr>
              <a:spcBef>
                <a:spcPct val="50000"/>
              </a:spcBef>
            </a:pPr>
            <a:endParaRPr lang="en-US" b="0" dirty="0" smtClean="0">
              <a:latin typeface="Papyrus"/>
            </a:endParaRPr>
          </a:p>
          <a:p>
            <a:pPr>
              <a:spcBef>
                <a:spcPct val="50000"/>
              </a:spcBef>
            </a:pPr>
            <a:endParaRPr lang="en-US" b="0" dirty="0" smtClean="0">
              <a:latin typeface="Papyrus"/>
            </a:endParaRP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/>
              </a:rPr>
              <a:t>energy released in the different plate settings: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/>
              </a:rPr>
              <a:t>Energy released by largest four earthquakes (those with magnitudes greater than 9) and all the other shallow </a:t>
            </a:r>
            <a:r>
              <a:rPr lang="en-US" b="0" dirty="0" smtClean="0">
                <a:latin typeface="Papyrus"/>
              </a:rPr>
              <a:t>earthquakes</a:t>
            </a:r>
          </a:p>
          <a:p>
            <a:pPr>
              <a:spcBef>
                <a:spcPct val="50000"/>
              </a:spcBef>
            </a:pPr>
            <a:r>
              <a:rPr lang="en-US" b="0" dirty="0" smtClean="0">
                <a:latin typeface="Papyrus"/>
              </a:rPr>
              <a:t>(needs updating for Sumatra 2004 and Maule 2010.)</a:t>
            </a:r>
          </a:p>
          <a:p>
            <a:pPr>
              <a:spcBef>
                <a:spcPct val="50000"/>
              </a:spcBef>
            </a:pPr>
            <a:endParaRPr lang="en-US" b="0" dirty="0">
              <a:latin typeface="Papyrus"/>
            </a:endParaRPr>
          </a:p>
        </p:txBody>
      </p:sp>
      <p:pic>
        <p:nvPicPr>
          <p:cNvPr id="94211" name="Picture 3" descr="C:\Documents and Settings\Bob\My Documents\bob\intro seis\GiantQuakesPi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048000"/>
            <a:ext cx="4606925" cy="2960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1" y="685800"/>
          <a:ext cx="7619999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999"/>
                <a:gridCol w="2514600"/>
                <a:gridCol w="838200"/>
                <a:gridCol w="533400"/>
                <a:gridCol w="838200"/>
                <a:gridCol w="838200"/>
                <a:gridCol w="167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900" b="0" i="0" dirty="0">
                          <a:latin typeface="Papyrus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2"/>
                        </a:rPr>
                        <a:t>Chile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1960 05 22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-38.29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-73.05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Kanamori, 1977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3"/>
                        </a:rPr>
                        <a:t>Prince William Sound, Alaska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1964 03 28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61.02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-147.65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Kanamori, 1977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4"/>
                        </a:rPr>
                        <a:t>Off the West Coast of Northern Sumatra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2004 12 26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3.30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95.78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Park et al., 2005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5"/>
                        </a:rPr>
                        <a:t>Kamchatka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1952 11 04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52.76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160.06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Kanamori, 1977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6"/>
                        </a:rPr>
                        <a:t>Offshore Maule, Chile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2010 02 27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-35.846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-72.719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PDE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7"/>
                        </a:rPr>
                        <a:t>Off the Coast of Ecuador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1906 01 31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-81.5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Kanamori, 1977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8"/>
                        </a:rPr>
                        <a:t>Rat Islands, Alaska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1965 02 04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51.21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178.50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Kanamori, 1977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9"/>
                        </a:rPr>
                        <a:t>Northern Sumatra, Indonesia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2005 03 28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97.01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PDE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10"/>
                        </a:rPr>
                        <a:t>Assam - Tibet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1950 08 15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28.5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96.5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Kanamori, 1977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11"/>
                        </a:rPr>
                        <a:t>Andreanof Islands, Alaska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1957 03 09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51.56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-175.39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Johnson et al., 1994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12"/>
                        </a:rPr>
                        <a:t>Southern Sumatra, Indonesia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2007 09 12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-4.438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101.367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PDE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13"/>
                        </a:rPr>
                        <a:t>Banda Sea, Indonesia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1938 02 01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-5.05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131.62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Okal and Reymond, 2003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Kamchatka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1923 02 03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54.0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161.0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Kanamori, 1988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  <a:hlinkClick r:id="rId14"/>
                        </a:rPr>
                        <a:t>Chile-Argentina Border</a:t>
                      </a:r>
                      <a:endParaRPr lang="en-US" sz="900" b="0" i="0">
                        <a:latin typeface="Papyru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1922 11 11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-28.55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-70.50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Kanamori, 1977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Kuril Islands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1963 10 13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44.9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>
                          <a:latin typeface="Papyrus"/>
                        </a:rPr>
                        <a:t>149.6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>
                          <a:latin typeface="Papyrus"/>
                        </a:rPr>
                        <a:t>Kanamori</a:t>
                      </a:r>
                      <a:r>
                        <a:rPr lang="en-US" sz="900" b="0" i="0" dirty="0">
                          <a:latin typeface="Papyrus"/>
                        </a:rPr>
                        <a:t>, 1977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aphicFrame>
        <p:nvGraphicFramePr>
          <p:cNvPr id="296962" name="Object 2"/>
          <p:cNvGraphicFramePr>
            <a:graphicFrameLocks noChangeAspect="1"/>
          </p:cNvGraphicFramePr>
          <p:nvPr/>
        </p:nvGraphicFramePr>
        <p:xfrm>
          <a:off x="76200" y="69850"/>
          <a:ext cx="6350000" cy="6718300"/>
        </p:xfrm>
        <a:graphic>
          <a:graphicData uri="http://schemas.openxmlformats.org/presentationml/2006/ole">
            <p:oleObj spid="_x0000_s296962" name="Worksheet" r:id="rId3" imgW="6350000" imgH="6718300" progId="Excel.Sheet.12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00800" y="47446"/>
            <a:ext cx="2743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Papyrus"/>
              </a:rPr>
              <a:t>In last 100 years</a:t>
            </a:r>
          </a:p>
          <a:p>
            <a:endParaRPr lang="en-US" dirty="0">
              <a:latin typeface="Papyrus"/>
            </a:endParaRPr>
          </a:p>
          <a:p>
            <a:r>
              <a:rPr lang="en-US" dirty="0" smtClean="0">
                <a:latin typeface="Papyrus"/>
              </a:rPr>
              <a:t>1960 earthquake – 25% energy,</a:t>
            </a:r>
          </a:p>
          <a:p>
            <a:endParaRPr lang="en-US" dirty="0" smtClean="0">
              <a:latin typeface="Papyrus"/>
            </a:endParaRPr>
          </a:p>
          <a:p>
            <a:r>
              <a:rPr lang="en-US" dirty="0" smtClean="0">
                <a:latin typeface="Papyrus"/>
              </a:rPr>
              <a:t>Six largest – 50% energy,</a:t>
            </a:r>
          </a:p>
          <a:p>
            <a:endParaRPr lang="en-US" dirty="0" smtClean="0">
              <a:latin typeface="Papyrus"/>
            </a:endParaRPr>
          </a:p>
          <a:p>
            <a:r>
              <a:rPr lang="en-US" dirty="0" smtClean="0">
                <a:latin typeface="Papyrus"/>
              </a:rPr>
              <a:t>15 largest – 61% energy, </a:t>
            </a:r>
          </a:p>
          <a:p>
            <a:r>
              <a:rPr lang="en-US" dirty="0" smtClean="0">
                <a:latin typeface="Papyrus"/>
              </a:rPr>
              <a:t> </a:t>
            </a:r>
          </a:p>
          <a:p>
            <a:r>
              <a:rPr lang="en-US" dirty="0" smtClean="0">
                <a:latin typeface="Papyrus"/>
              </a:rPr>
              <a:t>M&gt;8  – &gt;80% energy.</a:t>
            </a:r>
            <a:endParaRPr lang="en-US" dirty="0">
              <a:latin typeface="Papyru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4213" y="4676001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Papyrus"/>
              </a:rPr>
              <a:t>1960 Chile</a:t>
            </a:r>
            <a:endParaRPr lang="en-US" sz="1200" dirty="0">
              <a:latin typeface="Papyru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5285601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Papyrus"/>
              </a:rPr>
              <a:t>1964 Alaska</a:t>
            </a:r>
            <a:endParaRPr lang="en-US" sz="1200" dirty="0">
              <a:latin typeface="Papyru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7516" y="5895201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Papyrus"/>
              </a:rPr>
              <a:t>2004 Sumatra-</a:t>
            </a:r>
          </a:p>
          <a:p>
            <a:r>
              <a:rPr lang="en-US" sz="1200" dirty="0" smtClean="0">
                <a:latin typeface="Papyrus"/>
              </a:rPr>
              <a:t>Andaman</a:t>
            </a:r>
            <a:endParaRPr lang="en-US" sz="1200" dirty="0">
              <a:latin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4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Papyrus"/>
              </a:rPr>
              <a:t>Magnitude often has little to do with number deaths. </a:t>
            </a:r>
            <a:endParaRPr lang="en-US" b="0" dirty="0">
              <a:latin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85800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latin typeface="Papyrus"/>
              </a:rPr>
              <a:t>Ratio sizes 2010 Maule, Chile, earthquake and </a:t>
            </a:r>
            <a:r>
              <a:rPr lang="en-US" sz="3200" b="0" dirty="0" err="1" smtClean="0">
                <a:latin typeface="Papyrus"/>
              </a:rPr>
              <a:t>Hatian</a:t>
            </a:r>
            <a:r>
              <a:rPr lang="en-US" sz="3200" b="0" dirty="0" smtClean="0">
                <a:latin typeface="Papyrus"/>
              </a:rPr>
              <a:t> earthquake.</a:t>
            </a:r>
          </a:p>
          <a:p>
            <a:endParaRPr lang="en-US" sz="3200" b="0" dirty="0" smtClean="0">
              <a:latin typeface="Papyrus"/>
            </a:endParaRPr>
          </a:p>
          <a:p>
            <a:r>
              <a:rPr lang="en-US" sz="3200" b="0" dirty="0" smtClean="0">
                <a:latin typeface="Papyrus"/>
              </a:rPr>
              <a:t>Chile 550 times bigger in energy (big hazard).</a:t>
            </a:r>
          </a:p>
          <a:p>
            <a:endParaRPr lang="en-US" sz="3200" b="0" dirty="0" smtClean="0">
              <a:latin typeface="Papyrus"/>
            </a:endParaRPr>
          </a:p>
          <a:p>
            <a:r>
              <a:rPr lang="en-US" sz="3200" b="0" dirty="0" smtClean="0">
                <a:latin typeface="Papyrus"/>
              </a:rPr>
              <a:t>Haiti earthquake killed 550 times more people (big risk).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A07A08-1316-AE4B-94D9-9181F4022B93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73731" name="Picture 2" descr="glob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1275"/>
            <a:ext cx="7696200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0" y="586740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</a:rPr>
              <a:t>GPS picture – Scotia Plate </a:t>
            </a:r>
            <a:r>
              <a:rPr lang="en-US" b="0" u="sng" dirty="0">
                <a:latin typeface="Papyrus" charset="0"/>
              </a:rPr>
              <a:t>missing</a:t>
            </a:r>
            <a:r>
              <a:rPr lang="en-US" b="0" dirty="0">
                <a:latin typeface="Papyrus" charset="0"/>
              </a:rPr>
              <a:t> (also missing from NUVEL-1, “included, but not constrained in NUVEL-1A)</a:t>
            </a:r>
            <a:endParaRPr lang="en-US" b="0" u="sng" dirty="0">
              <a:latin typeface="Papyru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hile2010sca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8" y="149225"/>
            <a:ext cx="46863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3" descr="haiti2010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" y="3513138"/>
            <a:ext cx="46863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5205413" y="2687638"/>
            <a:ext cx="38369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Comparison rupture areas from Maule and Haiti earthquakes</a:t>
            </a:r>
          </a:p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(figures at same scale)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" descr="chile10_ma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9525"/>
            <a:ext cx="4779963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2" descr="chile10_sli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663" y="736600"/>
            <a:ext cx="4351337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Rectangle 3"/>
          <p:cNvSpPr>
            <a:spLocks noChangeArrowheads="1"/>
          </p:cNvSpPr>
          <p:nvPr/>
        </p:nvSpPr>
        <p:spPr bwMode="auto">
          <a:xfrm>
            <a:off x="0" y="5780088"/>
            <a:ext cx="4800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Papyrus" charset="0"/>
                <a:ea typeface="Papyrus" charset="0"/>
                <a:cs typeface="Papyrus" charset="0"/>
              </a:rPr>
              <a:t>Finite Fault Model from seismic data</a:t>
            </a:r>
          </a:p>
          <a:p>
            <a:r>
              <a:rPr lang="en-US" sz="1600">
                <a:latin typeface="Papyrus" charset="0"/>
                <a:ea typeface="Papyrus" charset="0"/>
                <a:cs typeface="Papyrus" charset="0"/>
              </a:rPr>
              <a:t>Preliminary Result of the Feb 27, 2010 Mw 8.8 Maule, Chile Earthquake</a:t>
            </a:r>
          </a:p>
          <a:p>
            <a:r>
              <a:rPr lang="en-US" sz="1600">
                <a:latin typeface="Papyrus" charset="0"/>
                <a:ea typeface="Papyrus" charset="0"/>
                <a:cs typeface="Papyrus" charset="0"/>
              </a:rPr>
              <a:t>Anthony Sladen, CALTECH</a:t>
            </a:r>
          </a:p>
        </p:txBody>
      </p:sp>
      <p:pic>
        <p:nvPicPr>
          <p:cNvPr id="137221" name="Picture 4" descr="chile10_fit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2663" y="4046538"/>
            <a:ext cx="43513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 descr="chile10_ma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613" y="66675"/>
            <a:ext cx="73977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Rectangle 2"/>
          <p:cNvSpPr>
            <a:spLocks noChangeArrowheads="1"/>
          </p:cNvSpPr>
          <p:nvPr/>
        </p:nvSpPr>
        <p:spPr bwMode="auto">
          <a:xfrm>
            <a:off x="0" y="585787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Papyrus" charset="0"/>
                <a:ea typeface="Papyrus" charset="0"/>
                <a:cs typeface="Papyrus" charset="0"/>
              </a:rPr>
              <a:t>Finite Fault Model from seismic and GPS (static) data</a:t>
            </a:r>
          </a:p>
          <a:p>
            <a:r>
              <a:rPr lang="en-US" sz="1800">
                <a:latin typeface="Papyrus" charset="0"/>
                <a:ea typeface="Papyrus" charset="0"/>
                <a:cs typeface="Papyrus" charset="0"/>
              </a:rPr>
              <a:t>Preliminary Result of the Feb 27, 2010 Mw 8.8 Maule, Chile Earthquake</a:t>
            </a:r>
          </a:p>
          <a:p>
            <a:r>
              <a:rPr lang="en-US" sz="1800">
                <a:latin typeface="Papyrus" charset="0"/>
                <a:ea typeface="Papyrus" charset="0"/>
                <a:cs typeface="Papyrus" charset="0"/>
              </a:rPr>
              <a:t>Anthony Sladen and Susan Owen, CALTECH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" descr="chile10_staticfiel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36513"/>
            <a:ext cx="3463925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2" descr="chile10_staticfiel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2038" y="36513"/>
            <a:ext cx="3462337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2" name="Rectangle 3"/>
          <p:cNvSpPr>
            <a:spLocks noChangeArrowheads="1"/>
          </p:cNvSpPr>
          <p:nvPr/>
        </p:nvSpPr>
        <p:spPr bwMode="auto">
          <a:xfrm>
            <a:off x="0" y="577532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Papyrus" charset="0"/>
                <a:ea typeface="Papyrus" charset="0"/>
                <a:cs typeface="Papyrus" charset="0"/>
              </a:rPr>
              <a:t>Static displacements from seismic only (left) and combined seismic and GPS (right)</a:t>
            </a:r>
          </a:p>
          <a:p>
            <a:r>
              <a:rPr lang="en-US" sz="1800">
                <a:latin typeface="Papyrus" charset="0"/>
                <a:ea typeface="Papyrus" charset="0"/>
                <a:cs typeface="Papyrus" charset="0"/>
              </a:rPr>
              <a:t>Preliminary Result of the Feb 27, 2010 Mw 8.8 Maule, Chile Earthquake</a:t>
            </a:r>
          </a:p>
          <a:p>
            <a:r>
              <a:rPr lang="en-US" sz="1800">
                <a:latin typeface="Papyrus" charset="0"/>
                <a:ea typeface="Papyrus" charset="0"/>
                <a:cs typeface="Papyrus" charset="0"/>
              </a:rPr>
              <a:t>Anthony Sladen and Susan Owen, CALTECH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hile_coseismi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013" y="49213"/>
            <a:ext cx="6637337" cy="644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0" y="6581001"/>
            <a:ext cx="1600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Papyrus" charset="0"/>
                <a:ea typeface="Papyrus" charset="0"/>
                <a:cs typeface="Papyrus" charset="0"/>
              </a:rPr>
              <a:t>Fred </a:t>
            </a:r>
            <a:r>
              <a:rPr lang="en-US" sz="1200" dirty="0" err="1">
                <a:latin typeface="Papyrus" charset="0"/>
                <a:ea typeface="Papyrus" charset="0"/>
                <a:cs typeface="Papyrus" charset="0"/>
              </a:rPr>
              <a:t>Pollitz</a:t>
            </a:r>
            <a:r>
              <a:rPr lang="en-US" sz="1200" dirty="0">
                <a:latin typeface="Papyrus" charset="0"/>
                <a:ea typeface="Papyrus" charset="0"/>
                <a:cs typeface="Papyrus" charset="0"/>
              </a:rPr>
              <a:t>: USGS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hile_zoom_EQ_Slip_reduced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4538" y="-7786688"/>
            <a:ext cx="11658601" cy="1508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0" y="2778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Co-seismic static deformation (all at same scale).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Chile_only_EQ_Slip_half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5938" y="-2182813"/>
            <a:ext cx="8550276" cy="1106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6629400" y="1531938"/>
            <a:ext cx="25146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Co-seismic static deformation</a:t>
            </a:r>
          </a:p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(Concepción not to scale).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1" descr="Chile_zoom_EQ_Slip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6475" y="-414338"/>
            <a:ext cx="11064875" cy="855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tangle 2"/>
          <p:cNvSpPr>
            <a:spLocks noChangeArrowheads="1"/>
          </p:cNvSpPr>
          <p:nvPr/>
        </p:nvSpPr>
        <p:spPr bwMode="auto">
          <a:xfrm>
            <a:off x="0" y="75882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Co-seismic static deformation – zoom on far field (Concepción not to scale).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32EDD-DAF0-3248-908A-3CA7FDE7301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46435" name="Picture 2" descr="plot_maule.sh_sismoignzoom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9000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Box 2"/>
          <p:cNvSpPr txBox="1">
            <a:spLocks noChangeArrowheads="1"/>
          </p:cNvSpPr>
          <p:nvPr/>
        </p:nvSpPr>
        <p:spPr bwMode="auto">
          <a:xfrm>
            <a:off x="5011738" y="1976438"/>
            <a:ext cx="346233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Aftershocks</a:t>
            </a:r>
          </a:p>
          <a:p>
            <a:endParaRPr lang="en-US" sz="2400">
              <a:latin typeface="Papyrus" charset="0"/>
              <a:ea typeface="Papyrus" charset="0"/>
              <a:cs typeface="Papyrus" charset="0"/>
            </a:endParaRPr>
          </a:p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“Triggered” seismicity in trench and back-arc in Argentina.</a:t>
            </a:r>
          </a:p>
          <a:p>
            <a:endParaRPr lang="en-US" sz="2400">
              <a:latin typeface="Papyrus" charset="0"/>
              <a:ea typeface="Papyrus" charset="0"/>
              <a:cs typeface="Papyrus" charset="0"/>
            </a:endParaRPr>
          </a:p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(grey – ANSS,</a:t>
            </a:r>
          </a:p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cyan – INPRES)</a:t>
            </a:r>
          </a:p>
        </p:txBody>
      </p:sp>
      <p:pic>
        <p:nvPicPr>
          <p:cNvPr id="147459" name="Picture 3" descr="cap_chile2010_.5v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1A601-5E15-4742-A55C-AB6E6728EC5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52400" y="152400"/>
            <a:ext cx="9144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latin typeface="Papyrus"/>
              </a:rPr>
              <a:t>Combine GPS and Geology to define motion Scotia plate.</a:t>
            </a:r>
          </a:p>
          <a:p>
            <a:endParaRPr lang="en-US" sz="3200" b="0" dirty="0" smtClean="0">
              <a:latin typeface="Papyrus"/>
            </a:endParaRPr>
          </a:p>
          <a:p>
            <a:r>
              <a:rPr lang="en-US" sz="3200" b="0" dirty="0" smtClean="0">
                <a:latin typeface="Papyrus"/>
              </a:rPr>
              <a:t>Scotia plate “missing” from NUVEL-1</a:t>
            </a:r>
          </a:p>
          <a:p>
            <a:endParaRPr lang="en-US" sz="3200" b="0" dirty="0">
              <a:latin typeface="Papyrus"/>
            </a:endParaRPr>
          </a:p>
          <a:p>
            <a:r>
              <a:rPr lang="en-US" sz="3200" b="0" dirty="0" smtClean="0">
                <a:latin typeface="Papyrus"/>
              </a:rPr>
              <a:t>(in NUVEL-1A but estimated from closure)</a:t>
            </a:r>
          </a:p>
          <a:p>
            <a:endParaRPr lang="en-US" sz="3200" b="0" dirty="0" smtClean="0">
              <a:latin typeface="Papyrus"/>
            </a:endParaRPr>
          </a:p>
          <a:p>
            <a:r>
              <a:rPr lang="en-US" sz="3200" b="0" dirty="0" smtClean="0">
                <a:latin typeface="Papyrus"/>
              </a:rPr>
              <a:t>Get small circles from transform plate boundaries (so theoretically can get location of pole) but no tie into spreading system for velocity.</a:t>
            </a:r>
          </a:p>
          <a:p>
            <a:endParaRPr lang="en-US" sz="3200" b="0" dirty="0" smtClean="0">
              <a:latin typeface="Papyrus"/>
            </a:endParaRPr>
          </a:p>
          <a:p>
            <a:r>
              <a:rPr lang="en-US" sz="3200" b="0" dirty="0" smtClean="0">
                <a:latin typeface="Papyrus"/>
              </a:rPr>
              <a:t>Use GPS to get velocity.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F65D4-962C-FF45-8134-B7DA3BE3579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48483" name="TextBox 2"/>
          <p:cNvSpPr txBox="1">
            <a:spLocks noChangeArrowheads="1"/>
          </p:cNvSpPr>
          <p:nvPr/>
        </p:nvSpPr>
        <p:spPr bwMode="auto">
          <a:xfrm>
            <a:off x="6553200" y="1208088"/>
            <a:ext cx="2590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Plate bending events – normal faulting focal mechanisms - in subducting plate on west side of trench.</a:t>
            </a:r>
          </a:p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(not “regular” aftershocks).</a:t>
            </a:r>
          </a:p>
        </p:txBody>
      </p:sp>
      <p:pic>
        <p:nvPicPr>
          <p:cNvPr id="148484" name="Picture 4" descr="cap_chile2010z_.5v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2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6144"/>
            <a:ext cx="91440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 smtClean="0">
              <a:latin typeface="Papyrus"/>
              <a:ea typeface="Papyrus"/>
              <a:cs typeface="Papyru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>
                <a:latin typeface="Papyrus"/>
                <a:ea typeface="Papyrus"/>
                <a:cs typeface="Papyrus"/>
              </a:rPr>
              <a:t>Large </a:t>
            </a:r>
            <a:r>
              <a:rPr lang="en-US" b="0" dirty="0">
                <a:latin typeface="Papyrus"/>
                <a:ea typeface="Papyrus"/>
                <a:cs typeface="Papyrus"/>
              </a:rPr>
              <a:t>deformation field associated with Maule earthquake – 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in </a:t>
            </a:r>
            <a:r>
              <a:rPr lang="en-US" b="0" dirty="0">
                <a:latin typeface="Papyrus"/>
                <a:ea typeface="Papyrus"/>
                <a:cs typeface="Papyrus"/>
              </a:rPr>
              <a:t>accord with elastic rebound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 smtClean="0">
              <a:latin typeface="Papyrus"/>
              <a:ea typeface="Papyrus"/>
              <a:cs typeface="Papyru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latin typeface="Papyrus"/>
                <a:ea typeface="Papyrus"/>
                <a:cs typeface="Papyrus"/>
              </a:rPr>
              <a:t>Start of measurements of post-seismic deformation.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latin typeface="Papyrus"/>
                <a:ea typeface="Papyrus"/>
                <a:cs typeface="Papyrus"/>
              </a:rPr>
              <a:t>GPS displacement </a:t>
            </a:r>
            <a:r>
              <a:rPr lang="en-US" b="0" dirty="0" smtClean="0">
                <a:latin typeface="Papyrus"/>
                <a:ea typeface="Papyrus"/>
                <a:cs typeface="Papyrus"/>
              </a:rPr>
              <a:t>seismograms (later).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0325" y="261938"/>
            <a:ext cx="3698875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1288" y="304800"/>
            <a:ext cx="3770312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4775" y="3649663"/>
            <a:ext cx="3806825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1" name="TextBox 6"/>
          <p:cNvSpPr txBox="1">
            <a:spLocks noChangeArrowheads="1"/>
          </p:cNvSpPr>
          <p:nvPr/>
        </p:nvSpPr>
        <p:spPr bwMode="auto">
          <a:xfrm>
            <a:off x="7721600" y="6583363"/>
            <a:ext cx="1196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0">
                <a:solidFill>
                  <a:srgbClr val="FFFF00"/>
                </a:solidFill>
                <a:latin typeface="Papyrus" charset="0"/>
                <a:ea typeface="Papyrus" charset="0"/>
                <a:cs typeface="Papyrus" charset="0"/>
              </a:rPr>
              <a:t>Thacher, 2003</a:t>
            </a: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-304800" y="4033897"/>
            <a:ext cx="5791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 dirty="0" smtClean="0">
                <a:latin typeface="Papyrus" charset="0"/>
                <a:ea typeface="Papyrus"/>
                <a:cs typeface="Papyrus"/>
              </a:rPr>
              <a:t>How </a:t>
            </a:r>
            <a:r>
              <a:rPr lang="en-US" sz="3200" b="0" dirty="0">
                <a:latin typeface="Papyrus" charset="0"/>
                <a:ea typeface="Papyrus"/>
                <a:cs typeface="Papyrus"/>
              </a:rPr>
              <a:t>might plates deform?</a:t>
            </a:r>
          </a:p>
          <a:p>
            <a:pPr>
              <a:spcBef>
                <a:spcPct val="50000"/>
              </a:spcBef>
            </a:pPr>
            <a:endParaRPr lang="en-US" sz="3200" b="0" dirty="0">
              <a:latin typeface="Papyrus" charset="0"/>
              <a:ea typeface="Papyrus"/>
              <a:cs typeface="Papyrus"/>
            </a:endParaRPr>
          </a:p>
          <a:p>
            <a:pPr>
              <a:spcBef>
                <a:spcPct val="50000"/>
              </a:spcBef>
            </a:pPr>
            <a:r>
              <a:rPr lang="en-US" sz="3200" b="0" dirty="0">
                <a:latin typeface="Papyrus" charset="0"/>
                <a:ea typeface="Papyrus"/>
                <a:cs typeface="Papyrus"/>
              </a:rPr>
              <a:t>Continuum, block, etc.</a:t>
            </a:r>
            <a:r>
              <a:rPr lang="en-US" sz="3200" b="0" dirty="0" smtClean="0">
                <a:latin typeface="Papyrus" charset="0"/>
                <a:ea typeface="Papyrus"/>
                <a:cs typeface="Papyrus"/>
              </a:rPr>
              <a:t>?</a:t>
            </a:r>
            <a:endParaRPr lang="en-US" sz="3200" b="0" dirty="0">
              <a:latin typeface="Papyrus" charset="0"/>
              <a:ea typeface="Papyrus"/>
              <a:cs typeface="Papyru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2767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TextBox 6"/>
          <p:cNvSpPr txBox="1">
            <a:spLocks noChangeArrowheads="1"/>
          </p:cNvSpPr>
          <p:nvPr/>
        </p:nvSpPr>
        <p:spPr bwMode="auto">
          <a:xfrm>
            <a:off x="304800" y="4114800"/>
            <a:ext cx="1068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dirty="0">
                <a:latin typeface="Calibri" charset="0"/>
                <a:ea typeface="Papyrus"/>
                <a:cs typeface="Papyrus"/>
              </a:rPr>
              <a:t>Thacher, 2003</a:t>
            </a:r>
          </a:p>
        </p:txBody>
      </p:sp>
      <p:sp>
        <p:nvSpPr>
          <p:cNvPr id="171012" name="Text Box 6"/>
          <p:cNvSpPr txBox="1">
            <a:spLocks noChangeArrowheads="1"/>
          </p:cNvSpPr>
          <p:nvPr/>
        </p:nvSpPr>
        <p:spPr bwMode="auto">
          <a:xfrm>
            <a:off x="381000" y="4795838"/>
            <a:ext cx="54864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Rigid blocks.</a:t>
            </a: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Sort of mini-version of plate tectonics.</a:t>
            </a: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“Easy” to see with GPS.</a:t>
            </a:r>
          </a:p>
        </p:txBody>
      </p:sp>
      <p:grpSp>
        <p:nvGrpSpPr>
          <p:cNvPr id="171013" name="Group 9"/>
          <p:cNvGrpSpPr>
            <a:grpSpLocks/>
          </p:cNvGrpSpPr>
          <p:nvPr/>
        </p:nvGrpSpPr>
        <p:grpSpPr bwMode="auto">
          <a:xfrm>
            <a:off x="5562600" y="33338"/>
            <a:ext cx="3581400" cy="6519862"/>
            <a:chOff x="216" y="288"/>
            <a:chExt cx="1872" cy="3483"/>
          </a:xfrm>
        </p:grpSpPr>
        <p:pic>
          <p:nvPicPr>
            <p:cNvPr id="171015" name="Picture 10" descr="eq_fig"/>
            <p:cNvPicPr>
              <a:picLocks noChangeAspect="1" noChangeArrowheads="1"/>
            </p:cNvPicPr>
            <p:nvPr/>
          </p:nvPicPr>
          <p:blipFill>
            <a:blip r:embed="rId4"/>
            <a:srcRect l="7301" r="61925" b="46899"/>
            <a:stretch>
              <a:fillRect/>
            </a:stretch>
          </p:blipFill>
          <p:spPr bwMode="auto">
            <a:xfrm>
              <a:off x="216" y="360"/>
              <a:ext cx="1872" cy="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6" name="Text Box 11"/>
            <p:cNvSpPr txBox="1">
              <a:spLocks noChangeArrowheads="1"/>
            </p:cNvSpPr>
            <p:nvPr/>
          </p:nvSpPr>
          <p:spPr bwMode="auto">
            <a:xfrm>
              <a:off x="1024" y="288"/>
              <a:ext cx="42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  <a:latin typeface="Papyrus"/>
                  <a:ea typeface="Papyrus"/>
                  <a:cs typeface="Papyrus"/>
                </a:rPr>
                <a:t>Andes</a:t>
              </a:r>
            </a:p>
          </p:txBody>
        </p:sp>
      </p:grpSp>
      <p:sp>
        <p:nvSpPr>
          <p:cNvPr id="171014" name="TextBox 6"/>
          <p:cNvSpPr txBox="1">
            <a:spLocks noChangeArrowheads="1"/>
          </p:cNvSpPr>
          <p:nvPr/>
        </p:nvSpPr>
        <p:spPr bwMode="auto">
          <a:xfrm>
            <a:off x="25400" y="4495800"/>
            <a:ext cx="1196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0">
                <a:latin typeface="Papyrus" charset="0"/>
                <a:ea typeface="Papyrus" charset="0"/>
                <a:cs typeface="Papyrus" charset="0"/>
              </a:rPr>
              <a:t>Thacher,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Box 6"/>
          <p:cNvSpPr txBox="1">
            <a:spLocks noChangeArrowheads="1"/>
          </p:cNvSpPr>
          <p:nvPr/>
        </p:nvSpPr>
        <p:spPr bwMode="auto">
          <a:xfrm>
            <a:off x="7554913" y="6581775"/>
            <a:ext cx="1198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0">
                <a:latin typeface="Papyrus" charset="0"/>
                <a:ea typeface="Papyrus" charset="0"/>
                <a:cs typeface="Papyrus" charset="0"/>
              </a:rPr>
              <a:t>Thacher, 2003</a:t>
            </a:r>
          </a:p>
        </p:txBody>
      </p:sp>
      <p:pic>
        <p:nvPicPr>
          <p:cNvPr id="17305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88"/>
            <a:ext cx="56388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0" name="Text Box 10"/>
          <p:cNvSpPr txBox="1">
            <a:spLocks noChangeArrowheads="1"/>
          </p:cNvSpPr>
          <p:nvPr/>
        </p:nvSpPr>
        <p:spPr bwMode="auto">
          <a:xfrm>
            <a:off x="0" y="4572000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Quasi-continuous deformation. Pervasive internal deformation </a:t>
            </a:r>
            <a:r>
              <a:rPr lang="en-US" sz="1200" b="0" dirty="0">
                <a:latin typeface="Papyrus" charset="0"/>
                <a:ea typeface="Papyrus"/>
                <a:cs typeface="Papyrus"/>
              </a:rPr>
              <a:t>(but not fast enough to invalidate plate tectonics)</a:t>
            </a:r>
            <a:r>
              <a:rPr lang="en-US" sz="3200" b="0" dirty="0">
                <a:latin typeface="Papyrus" charset="0"/>
                <a:ea typeface="Papyrus"/>
                <a:cs typeface="Papyrus"/>
              </a:rPr>
              <a:t>.</a:t>
            </a: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Continuum sea.</a:t>
            </a: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“Hard” to see with GPS.</a:t>
            </a:r>
          </a:p>
        </p:txBody>
      </p:sp>
      <p:grpSp>
        <p:nvGrpSpPr>
          <p:cNvPr id="173061" name="Group 11"/>
          <p:cNvGrpSpPr>
            <a:grpSpLocks/>
          </p:cNvGrpSpPr>
          <p:nvPr/>
        </p:nvGrpSpPr>
        <p:grpSpPr bwMode="auto">
          <a:xfrm>
            <a:off x="5638800" y="381000"/>
            <a:ext cx="3505200" cy="3733800"/>
            <a:chOff x="1968" y="356"/>
            <a:chExt cx="3863" cy="3411"/>
          </a:xfrm>
        </p:grpSpPr>
        <p:pic>
          <p:nvPicPr>
            <p:cNvPr id="173062" name="Picture 12" descr="eq_fig"/>
            <p:cNvPicPr>
              <a:picLocks noChangeAspect="1" noChangeArrowheads="1"/>
            </p:cNvPicPr>
            <p:nvPr/>
          </p:nvPicPr>
          <p:blipFill>
            <a:blip r:embed="rId4"/>
            <a:srcRect l="36496" b="46899"/>
            <a:stretch>
              <a:fillRect/>
            </a:stretch>
          </p:blipFill>
          <p:spPr bwMode="auto">
            <a:xfrm>
              <a:off x="1968" y="356"/>
              <a:ext cx="3863" cy="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063" name="Text Box 13"/>
            <p:cNvSpPr txBox="1">
              <a:spLocks noChangeArrowheads="1"/>
            </p:cNvSpPr>
            <p:nvPr/>
          </p:nvSpPr>
          <p:spPr bwMode="auto">
            <a:xfrm>
              <a:off x="3529" y="674"/>
              <a:ext cx="755" cy="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  <a:latin typeface="Papyrus"/>
                  <a:ea typeface="Papyrus"/>
                  <a:cs typeface="Papyrus"/>
                </a:rPr>
                <a:t>Tibet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Box 6"/>
          <p:cNvSpPr txBox="1">
            <a:spLocks noChangeArrowheads="1"/>
          </p:cNvSpPr>
          <p:nvPr/>
        </p:nvSpPr>
        <p:spPr bwMode="auto">
          <a:xfrm>
            <a:off x="7631113" y="6400800"/>
            <a:ext cx="1198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0">
                <a:latin typeface="Papyrus" charset="0"/>
                <a:ea typeface="Papyrus" charset="0"/>
                <a:cs typeface="Papyrus" charset="0"/>
              </a:rPr>
              <a:t>Thacher, 2003</a:t>
            </a:r>
          </a:p>
        </p:txBody>
      </p:sp>
      <p:pic>
        <p:nvPicPr>
          <p:cNvPr id="17613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150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2" name="Text Box 9"/>
          <p:cNvSpPr txBox="1">
            <a:spLocks noChangeArrowheads="1"/>
          </p:cNvSpPr>
          <p:nvPr/>
        </p:nvSpPr>
        <p:spPr bwMode="auto">
          <a:xfrm>
            <a:off x="0" y="4511675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Narrow deformation zones.</a:t>
            </a: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Concentrated zones of deformation within inactive regions.</a:t>
            </a: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“Challenging” to see with GPS.</a:t>
            </a:r>
          </a:p>
        </p:txBody>
      </p:sp>
      <p:pic>
        <p:nvPicPr>
          <p:cNvPr id="17613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666750"/>
            <a:ext cx="34290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Box 6"/>
          <p:cNvSpPr txBox="1">
            <a:spLocks noChangeArrowheads="1"/>
          </p:cNvSpPr>
          <p:nvPr/>
        </p:nvSpPr>
        <p:spPr bwMode="auto">
          <a:xfrm>
            <a:off x="7631113" y="6553200"/>
            <a:ext cx="1198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200" b="0">
                <a:latin typeface="Papyrus" charset="0"/>
                <a:ea typeface="Papyrus" charset="0"/>
                <a:cs typeface="Papyrus" charset="0"/>
              </a:rPr>
              <a:t>Thacher, 2003</a:t>
            </a: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150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Text Box 5"/>
          <p:cNvSpPr txBox="1">
            <a:spLocks noChangeArrowheads="1"/>
          </p:cNvSpPr>
          <p:nvPr/>
        </p:nvSpPr>
        <p:spPr bwMode="auto">
          <a:xfrm>
            <a:off x="0" y="4511675"/>
            <a:ext cx="91440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More faults with evidence of active deformation than actively deforming zones.</a:t>
            </a: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May jump around </a:t>
            </a:r>
            <a:r>
              <a:rPr lang="en-US" sz="1200" b="0" dirty="0">
                <a:latin typeface="Papyrus" charset="0"/>
                <a:ea typeface="Papyrus"/>
                <a:cs typeface="Papyrus"/>
              </a:rPr>
              <a:t>(on human or geologic scale)</a:t>
            </a:r>
            <a:r>
              <a:rPr lang="en-US" sz="3200" b="0" dirty="0">
                <a:latin typeface="Papyrus" charset="0"/>
                <a:ea typeface="Papyrus"/>
                <a:cs typeface="Papyrus"/>
              </a:rPr>
              <a:t>.</a:t>
            </a: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“Challenging” to see with GPS.</a:t>
            </a:r>
          </a:p>
        </p:txBody>
      </p:sp>
      <p:pic>
        <p:nvPicPr>
          <p:cNvPr id="17818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666750"/>
            <a:ext cx="34290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60EAEA-6D1F-C64B-BB3A-1CBDA0843325}" type="slidenum">
              <a:rPr lang="en-US"/>
              <a:pPr>
                <a:defRPr/>
              </a:pPr>
              <a:t>57</a:t>
            </a:fld>
            <a:endParaRPr lang="en-US"/>
          </a:p>
        </p:txBody>
      </p:sp>
      <p:pic>
        <p:nvPicPr>
          <p:cNvPr id="198659" name="Picture 2" descr="Pages from thatcher_95_jgr"/>
          <p:cNvPicPr>
            <a:picLocks noChangeAspect="1" noChangeArrowheads="1"/>
          </p:cNvPicPr>
          <p:nvPr/>
        </p:nvPicPr>
        <p:blipFill>
          <a:blip r:embed="rId2"/>
          <a:srcRect l="4216" t="2138" r="13965" b="81834"/>
          <a:stretch>
            <a:fillRect/>
          </a:stretch>
        </p:blipFill>
        <p:spPr bwMode="auto">
          <a:xfrm>
            <a:off x="1592263" y="454025"/>
            <a:ext cx="49434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0" name="Picture 3" descr="Pages from thatcher_95_jgr_2"/>
          <p:cNvPicPr>
            <a:picLocks noChangeAspect="1" noChangeArrowheads="1"/>
          </p:cNvPicPr>
          <p:nvPr/>
        </p:nvPicPr>
        <p:blipFill>
          <a:blip r:embed="rId3"/>
          <a:srcRect l="6117" t="5753" r="51697" b="65482"/>
          <a:stretch>
            <a:fillRect/>
          </a:stretch>
        </p:blipFill>
        <p:spPr bwMode="auto">
          <a:xfrm>
            <a:off x="1963738" y="2155825"/>
            <a:ext cx="4200525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1" name="Rectangle 4"/>
          <p:cNvSpPr>
            <a:spLocks noChangeArrowheads="1"/>
          </p:cNvSpPr>
          <p:nvPr/>
        </p:nvSpPr>
        <p:spPr bwMode="auto">
          <a:xfrm>
            <a:off x="1676400" y="1019175"/>
            <a:ext cx="2743200" cy="4762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2CC5F-12CF-1040-A52E-1F0735F72875}" type="slidenum">
              <a:rPr lang="en-US"/>
              <a:pPr>
                <a:defRPr/>
              </a:pPr>
              <a:t>58</a:t>
            </a:fld>
            <a:endParaRPr lang="en-US"/>
          </a:p>
        </p:txBody>
      </p:sp>
      <p:pic>
        <p:nvPicPr>
          <p:cNvPr id="199683" name="Picture 2" descr="tvs_title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t="70607"/>
          <a:stretch>
            <a:fillRect/>
          </a:stretch>
        </p:blipFill>
        <p:spPr bwMode="auto">
          <a:xfrm>
            <a:off x="5334000" y="457200"/>
            <a:ext cx="3581400" cy="625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grpSp>
        <p:nvGrpSpPr>
          <p:cNvPr id="199684" name="Group 3"/>
          <p:cNvGrpSpPr>
            <a:grpSpLocks/>
          </p:cNvGrpSpPr>
          <p:nvPr/>
        </p:nvGrpSpPr>
        <p:grpSpPr bwMode="auto">
          <a:xfrm>
            <a:off x="304800" y="152400"/>
            <a:ext cx="4838700" cy="1222375"/>
            <a:chOff x="1165" y="144"/>
            <a:chExt cx="3430" cy="770"/>
          </a:xfrm>
        </p:grpSpPr>
        <p:pic>
          <p:nvPicPr>
            <p:cNvPr id="199692" name="Picture 4" descr="tvs_title"/>
            <p:cNvPicPr>
              <a:picLocks noChangeAspect="1" noChangeArrowheads="1"/>
            </p:cNvPicPr>
            <p:nvPr/>
          </p:nvPicPr>
          <p:blipFill>
            <a:blip r:embed="rId2"/>
            <a:srcRect b="57526"/>
            <a:stretch>
              <a:fillRect/>
            </a:stretch>
          </p:blipFill>
          <p:spPr bwMode="auto">
            <a:xfrm>
              <a:off x="1165" y="144"/>
              <a:ext cx="3430" cy="7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99693" name="Rectangle 5"/>
            <p:cNvSpPr>
              <a:spLocks noChangeArrowheads="1"/>
            </p:cNvSpPr>
            <p:nvPr/>
          </p:nvSpPr>
          <p:spPr bwMode="auto">
            <a:xfrm>
              <a:off x="3600" y="144"/>
              <a:ext cx="990" cy="55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884863" y="1828800"/>
            <a:ext cx="3182937" cy="3810000"/>
            <a:chOff x="1776" y="1632"/>
            <a:chExt cx="2256" cy="2400"/>
          </a:xfrm>
        </p:grpSpPr>
        <p:sp>
          <p:nvSpPr>
            <p:cNvPr id="199687" name="Rectangle 7"/>
            <p:cNvSpPr>
              <a:spLocks noChangeArrowheads="1"/>
            </p:cNvSpPr>
            <p:nvPr/>
          </p:nvSpPr>
          <p:spPr bwMode="auto">
            <a:xfrm>
              <a:off x="1776" y="1632"/>
              <a:ext cx="2256" cy="2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  <p:grpSp>
          <p:nvGrpSpPr>
            <p:cNvPr id="199688" name="Group 8"/>
            <p:cNvGrpSpPr>
              <a:grpSpLocks/>
            </p:cNvGrpSpPr>
            <p:nvPr/>
          </p:nvGrpSpPr>
          <p:grpSpPr bwMode="auto">
            <a:xfrm>
              <a:off x="1914" y="1728"/>
              <a:ext cx="2022" cy="2256"/>
              <a:chOff x="1914" y="1728"/>
              <a:chExt cx="2022" cy="2256"/>
            </a:xfrm>
          </p:grpSpPr>
          <p:pic>
            <p:nvPicPr>
              <p:cNvPr id="199689" name="Picture 9" descr="tvs_vel"/>
              <p:cNvPicPr>
                <a:picLocks noChangeAspect="1" noChangeArrowheads="1"/>
              </p:cNvPicPr>
              <p:nvPr/>
            </p:nvPicPr>
            <p:blipFill>
              <a:blip r:embed="rId3"/>
              <a:srcRect l="2931" t="4550" r="5675" b="9004"/>
              <a:stretch>
                <a:fillRect/>
              </a:stretch>
            </p:blipFill>
            <p:spPr bwMode="auto">
              <a:xfrm>
                <a:off x="1914" y="1728"/>
                <a:ext cx="2022" cy="2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9690" name="Text Box 10"/>
              <p:cNvSpPr txBox="1">
                <a:spLocks noChangeArrowheads="1"/>
              </p:cNvSpPr>
              <p:nvPr/>
            </p:nvSpPr>
            <p:spPr bwMode="auto">
              <a:xfrm>
                <a:off x="2640" y="3792"/>
                <a:ext cx="527" cy="19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400" b="0" i="1" dirty="0">
                  <a:solidFill>
                    <a:schemeClr val="hlink"/>
                  </a:solidFill>
                  <a:latin typeface="CG Omega" pitchFamily="34" charset="0"/>
                  <a:ea typeface="Papyrus"/>
                  <a:cs typeface="Papyrus"/>
                </a:endParaRPr>
              </a:p>
            </p:txBody>
          </p:sp>
          <p:sp>
            <p:nvSpPr>
              <p:cNvPr id="199691" name="Line 11"/>
              <p:cNvSpPr>
                <a:spLocks noChangeShapeType="1"/>
              </p:cNvSpPr>
              <p:nvPr/>
            </p:nvSpPr>
            <p:spPr bwMode="auto">
              <a:xfrm>
                <a:off x="2784" y="3792"/>
                <a:ext cx="240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</p:grpSp>
      </p:grpSp>
      <p:sp>
        <p:nvSpPr>
          <p:cNvPr id="199686" name="Text Box 15"/>
          <p:cNvSpPr txBox="1">
            <a:spLocks noChangeArrowheads="1"/>
          </p:cNvSpPr>
          <p:nvPr/>
        </p:nvSpPr>
        <p:spPr bwMode="auto">
          <a:xfrm>
            <a:off x="228600" y="1524000"/>
            <a:ext cx="53340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Papyrus" charset="0"/>
                <a:ea typeface="Papyrus"/>
                <a:cs typeface="Papyrus"/>
              </a:rPr>
              <a:t>The TVS ‘test’:</a:t>
            </a:r>
          </a:p>
          <a:p>
            <a:r>
              <a:rPr lang="en-US" b="0" dirty="0">
                <a:latin typeface="Papyrus" charset="0"/>
                <a:ea typeface="Papyrus"/>
                <a:cs typeface="Papyrus"/>
              </a:rPr>
              <a:t>‘If the orientation of </a:t>
            </a:r>
            <a:r>
              <a:rPr lang="en-US" b="0" u="sng" dirty="0">
                <a:latin typeface="Papyrus" charset="0"/>
                <a:ea typeface="Papyrus"/>
                <a:cs typeface="Papyrus"/>
              </a:rPr>
              <a:t>buoyancy stresses</a:t>
            </a:r>
          </a:p>
          <a:p>
            <a:r>
              <a:rPr lang="en-US" b="0" dirty="0">
                <a:latin typeface="Papyrus" charset="0"/>
                <a:ea typeface="Papyrus"/>
                <a:cs typeface="Papyrus"/>
              </a:rPr>
              <a:t>(calculated from maps of crustal thickness)</a:t>
            </a:r>
          </a:p>
          <a:p>
            <a:r>
              <a:rPr lang="en-US" b="0" dirty="0">
                <a:latin typeface="Papyrus" charset="0"/>
                <a:ea typeface="Papyrus"/>
                <a:cs typeface="Papyrus"/>
              </a:rPr>
              <a:t>and </a:t>
            </a:r>
            <a:r>
              <a:rPr lang="en-US" b="0" u="sng" dirty="0">
                <a:latin typeface="Papyrus" charset="0"/>
                <a:ea typeface="Papyrus"/>
                <a:cs typeface="Papyrus"/>
              </a:rPr>
              <a:t>tectonic stresses</a:t>
            </a:r>
            <a:r>
              <a:rPr lang="en-US" b="0" dirty="0">
                <a:latin typeface="Papyrus" charset="0"/>
                <a:ea typeface="Papyrus"/>
                <a:cs typeface="Papyrus"/>
              </a:rPr>
              <a:t> (from velocity field</a:t>
            </a:r>
          </a:p>
          <a:p>
            <a:r>
              <a:rPr lang="en-US" b="0" dirty="0">
                <a:latin typeface="Papyrus" charset="0"/>
                <a:ea typeface="Papyrus"/>
                <a:cs typeface="Papyrus"/>
              </a:rPr>
              <a:t>and TVS formulation) are the same, </a:t>
            </a:r>
          </a:p>
          <a:p>
            <a:r>
              <a:rPr lang="en-US" b="0" dirty="0">
                <a:latin typeface="Papyrus" charset="0"/>
                <a:ea typeface="Papyrus"/>
                <a:cs typeface="Papyrus"/>
              </a:rPr>
              <a:t>then the region is essentially</a:t>
            </a:r>
          </a:p>
          <a:p>
            <a:r>
              <a:rPr lang="en-US" b="0" dirty="0">
                <a:latin typeface="Papyrus" charset="0"/>
                <a:ea typeface="Papyrus"/>
                <a:cs typeface="Papyrus"/>
              </a:rPr>
              <a:t>behaving as a fluid’ (England and Molnar, ‘97)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ap_sameqs_.5v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69093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7" name="Picture 3" descr="cap_hymaleqs_.5v2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0938" y="3330575"/>
            <a:ext cx="5453062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Text Box 8"/>
          <p:cNvSpPr txBox="1">
            <a:spLocks noChangeArrowheads="1"/>
          </p:cNvSpPr>
          <p:nvPr/>
        </p:nvSpPr>
        <p:spPr bwMode="auto">
          <a:xfrm>
            <a:off x="3733800" y="14287"/>
            <a:ext cx="5410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Compare seismicity of Himalaya and Andes</a:t>
            </a:r>
          </a:p>
        </p:txBody>
      </p:sp>
      <p:sp>
        <p:nvSpPr>
          <p:cNvPr id="169989" name="Text Box 9"/>
          <p:cNvSpPr txBox="1">
            <a:spLocks noChangeArrowheads="1"/>
          </p:cNvSpPr>
          <p:nvPr/>
        </p:nvSpPr>
        <p:spPr bwMode="auto">
          <a:xfrm>
            <a:off x="6477000" y="2681287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Distributed</a:t>
            </a:r>
          </a:p>
        </p:txBody>
      </p:sp>
      <p:sp>
        <p:nvSpPr>
          <p:cNvPr id="169990" name="Text Box 10"/>
          <p:cNvSpPr txBox="1">
            <a:spLocks noChangeArrowheads="1"/>
          </p:cNvSpPr>
          <p:nvPr/>
        </p:nvSpPr>
        <p:spPr bwMode="auto">
          <a:xfrm>
            <a:off x="3505200" y="1462087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Around edges</a:t>
            </a:r>
          </a:p>
        </p:txBody>
      </p:sp>
      <p:sp>
        <p:nvSpPr>
          <p:cNvPr id="169991" name="Text Box 11"/>
          <p:cNvSpPr txBox="1">
            <a:spLocks noChangeArrowheads="1"/>
          </p:cNvSpPr>
          <p:nvPr/>
        </p:nvSpPr>
        <p:spPr bwMode="auto">
          <a:xfrm>
            <a:off x="3962400" y="30480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latin typeface="Papyrus" charset="0"/>
                <a:ea typeface="Papyrus"/>
                <a:cs typeface="Papyrus"/>
              </a:rPr>
              <a:t>After Brooks et al, 2003</a:t>
            </a:r>
          </a:p>
        </p:txBody>
      </p:sp>
      <p:sp>
        <p:nvSpPr>
          <p:cNvPr id="10" name="Freeform 9"/>
          <p:cNvSpPr/>
          <p:nvPr/>
        </p:nvSpPr>
        <p:spPr>
          <a:xfrm>
            <a:off x="2887663" y="1947863"/>
            <a:ext cx="1473200" cy="1328737"/>
          </a:xfrm>
          <a:custGeom>
            <a:avLst/>
            <a:gdLst>
              <a:gd name="connsiteX0" fmla="*/ 1473200 w 1473200"/>
              <a:gd name="connsiteY0" fmla="*/ 0 h 1329267"/>
              <a:gd name="connsiteX1" fmla="*/ 0 w 1473200"/>
              <a:gd name="connsiteY1" fmla="*/ 1329267 h 13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3200" h="1329267">
                <a:moveTo>
                  <a:pt x="1473200" y="0"/>
                </a:moveTo>
                <a:lnTo>
                  <a:pt x="0" y="1329267"/>
                </a:lnTo>
              </a:path>
            </a:pathLst>
          </a:cu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239000" y="3200400"/>
            <a:ext cx="76200" cy="2286000"/>
          </a:xfrm>
          <a:custGeom>
            <a:avLst/>
            <a:gdLst>
              <a:gd name="connsiteX0" fmla="*/ 1473200 w 1473200"/>
              <a:gd name="connsiteY0" fmla="*/ 0 h 1329267"/>
              <a:gd name="connsiteX1" fmla="*/ 0 w 1473200"/>
              <a:gd name="connsiteY1" fmla="*/ 1329267 h 13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3200" h="1329267">
                <a:moveTo>
                  <a:pt x="1473200" y="0"/>
                </a:moveTo>
                <a:lnTo>
                  <a:pt x="0" y="1329267"/>
                </a:lnTo>
              </a:path>
            </a:pathLst>
          </a:cu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F1A601-5E15-4742-A55C-AB6E6728EC5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 descr="new fig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4728211" cy="5562600"/>
          </a:xfrm>
          <a:prstGeom prst="rect">
            <a:avLst/>
          </a:prstGeom>
        </p:spPr>
      </p:pic>
      <p:pic>
        <p:nvPicPr>
          <p:cNvPr id="4" name="Picture 3" descr="newest_F2_revised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583" y="3471862"/>
            <a:ext cx="4211217" cy="4681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240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latin typeface="Papyrus"/>
              </a:rPr>
              <a:t>Results for GPS-Geologic combination for Scotia Arc.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1185208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Papyrus"/>
              </a:rPr>
              <a:t>Use Combination of GPS (velocity and azimuth, focal mechanisms (azimuth), Scotia-South Sandwich spreading.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553200"/>
            <a:ext cx="1447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smtClean="0">
                <a:latin typeface="Papyrus" charset="0"/>
                <a:ea typeface="Papyrus"/>
                <a:cs typeface="Papyrus"/>
              </a:rPr>
              <a:t>Smalley et al., 2007</a:t>
            </a:r>
            <a:endParaRPr lang="en-US" sz="1000" dirty="0">
              <a:latin typeface="Papyrus" charset="0"/>
              <a:ea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8E42-A192-1A42-92DA-2556C6F52583}" type="slidenum">
              <a:rPr lang="en-US"/>
              <a:pPr>
                <a:defRPr/>
              </a:pPr>
              <a:t>60</a:t>
            </a:fld>
            <a:endParaRPr lang="en-US"/>
          </a:p>
        </p:txBody>
      </p:sp>
      <p:pic>
        <p:nvPicPr>
          <p:cNvPr id="180227" name="Picture 2" descr="topo_300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785813"/>
            <a:ext cx="7772400" cy="5132387"/>
          </a:xfrm>
          <a:noFill/>
        </p:spPr>
      </p:pic>
      <p:sp>
        <p:nvSpPr>
          <p:cNvPr id="18022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Map of topography higher than 3 km.</a:t>
            </a:r>
          </a:p>
        </p:txBody>
      </p:sp>
      <p:sp>
        <p:nvSpPr>
          <p:cNvPr id="180229" name="Text Box 4"/>
          <p:cNvSpPr txBox="1">
            <a:spLocks noChangeArrowheads="1"/>
          </p:cNvSpPr>
          <p:nvPr/>
        </p:nvSpPr>
        <p:spPr bwMode="auto">
          <a:xfrm>
            <a:off x="0" y="60960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Himalaya and Andes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ap_sameqs_.5v2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69093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Rectangle 5"/>
          <p:cNvSpPr>
            <a:spLocks noChangeArrowheads="1"/>
          </p:cNvSpPr>
          <p:nvPr/>
        </p:nvSpPr>
        <p:spPr bwMode="auto">
          <a:xfrm>
            <a:off x="3708400" y="182563"/>
            <a:ext cx="54356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Andean </a:t>
            </a:r>
            <a:r>
              <a:rPr lang="en-US" sz="3200" b="0" dirty="0" smtClean="0">
                <a:latin typeface="Papyrus" charset="0"/>
                <a:ea typeface="Papyrus"/>
                <a:cs typeface="Papyrus"/>
              </a:rPr>
              <a:t>seismicity</a:t>
            </a:r>
            <a:r>
              <a:rPr lang="en-US" sz="3200" b="0" dirty="0">
                <a:latin typeface="Papyrus" charset="0"/>
                <a:ea typeface="Papyrus"/>
                <a:cs typeface="Papyrus"/>
              </a:rPr>
              <a:t>:</a:t>
            </a:r>
          </a:p>
          <a:p>
            <a:endParaRPr lang="en-US" sz="3200" b="0" dirty="0">
              <a:latin typeface="Papyrus" charset="0"/>
              <a:ea typeface="Papyrus"/>
              <a:cs typeface="Papyrus"/>
            </a:endParaRP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- Plate boundary</a:t>
            </a:r>
          </a:p>
          <a:p>
            <a:endParaRPr lang="en-US" sz="3200" b="0" dirty="0">
              <a:latin typeface="Papyrus" charset="0"/>
              <a:ea typeface="Papyrus"/>
              <a:cs typeface="Papyrus"/>
            </a:endParaRP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- Crust is “aseismic” in high elevations</a:t>
            </a:r>
          </a:p>
          <a:p>
            <a:endParaRPr lang="en-US" sz="3200" b="0" dirty="0">
              <a:latin typeface="Papyrus" charset="0"/>
              <a:ea typeface="Papyrus"/>
              <a:cs typeface="Papyrus"/>
            </a:endParaRPr>
          </a:p>
          <a:p>
            <a:r>
              <a:rPr lang="en-US" sz="3200" b="0" dirty="0">
                <a:latin typeface="Papyrus" charset="0"/>
                <a:ea typeface="Papyrus"/>
                <a:cs typeface="Papyrus"/>
              </a:rPr>
              <a:t>- Active crustal </a:t>
            </a:r>
            <a:r>
              <a:rPr lang="en-US" sz="3200" b="0" dirty="0" smtClean="0">
                <a:latin typeface="Papyrus" charset="0"/>
                <a:ea typeface="Papyrus"/>
                <a:cs typeface="Papyrus"/>
              </a:rPr>
              <a:t>seismicity </a:t>
            </a:r>
            <a:r>
              <a:rPr lang="en-US" sz="3200" b="0" dirty="0">
                <a:latin typeface="Papyrus" charset="0"/>
                <a:ea typeface="Papyrus"/>
                <a:cs typeface="Papyrus"/>
              </a:rPr>
              <a:t>between eastern 3 Km elevation contour and epicenters (surface projection) of Wadati-Benioff seismicity.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34190-574D-344D-8605-1DE0728D9BDB}" type="slidenum">
              <a:rPr lang="en-US"/>
              <a:pPr>
                <a:defRPr/>
              </a:pPr>
              <a:t>62</a:t>
            </a:fld>
            <a:endParaRPr lang="en-US"/>
          </a:p>
        </p:txBody>
      </p:sp>
      <p:pic>
        <p:nvPicPr>
          <p:cNvPr id="181251" name="Picture 2" descr="B_M_fig2"/>
          <p:cNvPicPr>
            <a:picLocks noChangeAspect="1" noChangeArrowheads="1"/>
          </p:cNvPicPr>
          <p:nvPr/>
        </p:nvPicPr>
        <p:blipFill>
          <a:blip r:embed="rId3"/>
          <a:srcRect r="1454"/>
          <a:stretch>
            <a:fillRect/>
          </a:stretch>
        </p:blipFill>
        <p:spPr bwMode="auto">
          <a:xfrm>
            <a:off x="1104900" y="1646238"/>
            <a:ext cx="4735513" cy="2151062"/>
          </a:xfrm>
          <a:prstGeom prst="rect">
            <a:avLst/>
          </a:prstGeom>
          <a:solidFill>
            <a:srgbClr val="B8B688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7800" y="2357438"/>
            <a:ext cx="5994400" cy="3738562"/>
            <a:chOff x="892" y="1485"/>
            <a:chExt cx="3776" cy="2355"/>
          </a:xfrm>
        </p:grpSpPr>
        <p:grpSp>
          <p:nvGrpSpPr>
            <p:cNvPr id="181278" name="Group 4"/>
            <p:cNvGrpSpPr>
              <a:grpSpLocks/>
            </p:cNvGrpSpPr>
            <p:nvPr/>
          </p:nvGrpSpPr>
          <p:grpSpPr bwMode="auto">
            <a:xfrm>
              <a:off x="892" y="2577"/>
              <a:ext cx="3776" cy="1263"/>
              <a:chOff x="892" y="2577"/>
              <a:chExt cx="3776" cy="1263"/>
            </a:xfrm>
          </p:grpSpPr>
          <p:grpSp>
            <p:nvGrpSpPr>
              <p:cNvPr id="181281" name="Group 5"/>
              <p:cNvGrpSpPr>
                <a:grpSpLocks/>
              </p:cNvGrpSpPr>
              <p:nvPr/>
            </p:nvGrpSpPr>
            <p:grpSpPr bwMode="auto">
              <a:xfrm>
                <a:off x="892" y="2577"/>
                <a:ext cx="3776" cy="1263"/>
                <a:chOff x="900" y="2577"/>
                <a:chExt cx="3776" cy="1263"/>
              </a:xfrm>
            </p:grpSpPr>
            <p:sp>
              <p:nvSpPr>
                <p:cNvPr id="181284" name="Rectangle 6"/>
                <p:cNvSpPr>
                  <a:spLocks noChangeArrowheads="1"/>
                </p:cNvSpPr>
                <p:nvPr/>
              </p:nvSpPr>
              <p:spPr bwMode="auto">
                <a:xfrm rot="1164012">
                  <a:off x="1068" y="2691"/>
                  <a:ext cx="3608" cy="520"/>
                </a:xfrm>
                <a:prstGeom prst="rect">
                  <a:avLst/>
                </a:prstGeom>
                <a:solidFill>
                  <a:srgbClr val="CEF4C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sz="2400" b="0" dirty="0">
                    <a:latin typeface="Times New Roman" charset="0"/>
                    <a:ea typeface="Papyrus"/>
                    <a:cs typeface="Papyrus"/>
                  </a:endParaRPr>
                </a:p>
              </p:txBody>
            </p:sp>
            <p:sp>
              <p:nvSpPr>
                <p:cNvPr id="181285" name="Rectangle 7"/>
                <p:cNvSpPr>
                  <a:spLocks noChangeArrowheads="1"/>
                </p:cNvSpPr>
                <p:nvPr/>
              </p:nvSpPr>
              <p:spPr bwMode="auto">
                <a:xfrm rot="1164012">
                  <a:off x="900" y="3171"/>
                  <a:ext cx="3608" cy="520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 charset="0"/>
                    <a:ea typeface="Papyrus"/>
                    <a:cs typeface="Papyrus"/>
                  </a:endParaRPr>
                </a:p>
              </p:txBody>
            </p:sp>
            <p:sp>
              <p:nvSpPr>
                <p:cNvPr id="181286" name="Line 8"/>
                <p:cNvSpPr>
                  <a:spLocks noChangeShapeType="1"/>
                </p:cNvSpPr>
                <p:nvPr/>
              </p:nvSpPr>
              <p:spPr bwMode="auto">
                <a:xfrm>
                  <a:off x="1420" y="2577"/>
                  <a:ext cx="283" cy="101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 type="triangle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/>
                    <a:ea typeface="Papyrus"/>
                    <a:cs typeface="Papyrus"/>
                  </a:endParaRPr>
                </a:p>
              </p:txBody>
            </p:sp>
            <p:sp>
              <p:nvSpPr>
                <p:cNvPr id="181287" name="Line 9"/>
                <p:cNvSpPr>
                  <a:spLocks noChangeShapeType="1"/>
                </p:cNvSpPr>
                <p:nvPr/>
              </p:nvSpPr>
              <p:spPr bwMode="auto">
                <a:xfrm rot="-10798976">
                  <a:off x="1335" y="2808"/>
                  <a:ext cx="283" cy="101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 type="triangle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/>
                    <a:ea typeface="Papyrus"/>
                    <a:cs typeface="Papyrus"/>
                  </a:endParaRPr>
                </a:p>
              </p:txBody>
            </p:sp>
            <p:sp>
              <p:nvSpPr>
                <p:cNvPr id="181288" name="Line 10"/>
                <p:cNvSpPr>
                  <a:spLocks noChangeShapeType="1"/>
                </p:cNvSpPr>
                <p:nvPr/>
              </p:nvSpPr>
              <p:spPr bwMode="auto">
                <a:xfrm>
                  <a:off x="4010" y="3450"/>
                  <a:ext cx="283" cy="101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 type="triangle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/>
                    <a:ea typeface="Papyrus"/>
                    <a:cs typeface="Papyrus"/>
                  </a:endParaRPr>
                </a:p>
              </p:txBody>
            </p:sp>
            <p:sp>
              <p:nvSpPr>
                <p:cNvPr id="181289" name="Line 11"/>
                <p:cNvSpPr>
                  <a:spLocks noChangeShapeType="1"/>
                </p:cNvSpPr>
                <p:nvPr/>
              </p:nvSpPr>
              <p:spPr bwMode="auto">
                <a:xfrm rot="-10798976">
                  <a:off x="3943" y="3739"/>
                  <a:ext cx="284" cy="101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 type="triangle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/>
                    <a:ea typeface="Papyrus"/>
                    <a:cs typeface="Papyrus"/>
                  </a:endParaRPr>
                </a:p>
              </p:txBody>
            </p:sp>
          </p:grpSp>
          <p:sp>
            <p:nvSpPr>
              <p:cNvPr id="181282" name="Line 12"/>
              <p:cNvSpPr>
                <a:spLocks noChangeShapeType="1"/>
              </p:cNvSpPr>
              <p:nvPr/>
            </p:nvSpPr>
            <p:spPr bwMode="auto">
              <a:xfrm>
                <a:off x="2620" y="2990"/>
                <a:ext cx="284" cy="10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  <p:sp>
            <p:nvSpPr>
              <p:cNvPr id="181283" name="Line 13"/>
              <p:cNvSpPr>
                <a:spLocks noChangeShapeType="1"/>
              </p:cNvSpPr>
              <p:nvPr/>
            </p:nvSpPr>
            <p:spPr bwMode="auto">
              <a:xfrm rot="-10798976">
                <a:off x="2532" y="3273"/>
                <a:ext cx="283" cy="10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</p:grpSp>
        <p:sp>
          <p:nvSpPr>
            <p:cNvPr id="181279" name="Line 14"/>
            <p:cNvSpPr>
              <a:spLocks noChangeShapeType="1"/>
            </p:cNvSpPr>
            <p:nvPr/>
          </p:nvSpPr>
          <p:spPr bwMode="auto">
            <a:xfrm flipH="1">
              <a:off x="1264" y="1485"/>
              <a:ext cx="1184" cy="6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  <p:sp>
          <p:nvSpPr>
            <p:cNvPr id="181280" name="Line 15"/>
            <p:cNvSpPr>
              <a:spLocks noChangeShapeType="1"/>
            </p:cNvSpPr>
            <p:nvPr/>
          </p:nvSpPr>
          <p:spPr bwMode="auto">
            <a:xfrm>
              <a:off x="3888" y="2005"/>
              <a:ext cx="752" cy="129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77800" y="4090988"/>
            <a:ext cx="5994400" cy="2005012"/>
            <a:chOff x="892" y="2577"/>
            <a:chExt cx="3776" cy="1263"/>
          </a:xfrm>
        </p:grpSpPr>
        <p:grpSp>
          <p:nvGrpSpPr>
            <p:cNvPr id="181270" name="Group 17"/>
            <p:cNvGrpSpPr>
              <a:grpSpLocks/>
            </p:cNvGrpSpPr>
            <p:nvPr/>
          </p:nvGrpSpPr>
          <p:grpSpPr bwMode="auto">
            <a:xfrm>
              <a:off x="892" y="2577"/>
              <a:ext cx="3776" cy="1263"/>
              <a:chOff x="900" y="2577"/>
              <a:chExt cx="3776" cy="1263"/>
            </a:xfrm>
          </p:grpSpPr>
          <p:sp>
            <p:nvSpPr>
              <p:cNvPr id="181272" name="Rectangle 18"/>
              <p:cNvSpPr>
                <a:spLocks noChangeArrowheads="1"/>
              </p:cNvSpPr>
              <p:nvPr/>
            </p:nvSpPr>
            <p:spPr bwMode="auto">
              <a:xfrm rot="1164012">
                <a:off x="1068" y="2691"/>
                <a:ext cx="3608" cy="520"/>
              </a:xfrm>
              <a:prstGeom prst="rect">
                <a:avLst/>
              </a:prstGeom>
              <a:solidFill>
                <a:srgbClr val="CEF4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b="0" dirty="0">
                  <a:latin typeface="Times New Roman" charset="0"/>
                  <a:ea typeface="Papyrus"/>
                  <a:cs typeface="Papyrus"/>
                </a:endParaRPr>
              </a:p>
            </p:txBody>
          </p:sp>
          <p:sp>
            <p:nvSpPr>
              <p:cNvPr id="181273" name="Rectangle 19"/>
              <p:cNvSpPr>
                <a:spLocks noChangeArrowheads="1"/>
              </p:cNvSpPr>
              <p:nvPr/>
            </p:nvSpPr>
            <p:spPr bwMode="auto">
              <a:xfrm rot="1164012">
                <a:off x="900" y="3171"/>
                <a:ext cx="3608" cy="52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 charset="0"/>
                  <a:ea typeface="Papyrus"/>
                  <a:cs typeface="Papyrus"/>
                </a:endParaRPr>
              </a:p>
            </p:txBody>
          </p:sp>
          <p:sp>
            <p:nvSpPr>
              <p:cNvPr id="181274" name="Line 20"/>
              <p:cNvSpPr>
                <a:spLocks noChangeShapeType="1"/>
              </p:cNvSpPr>
              <p:nvPr/>
            </p:nvSpPr>
            <p:spPr bwMode="auto">
              <a:xfrm>
                <a:off x="1420" y="2577"/>
                <a:ext cx="283" cy="10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  <p:sp>
            <p:nvSpPr>
              <p:cNvPr id="181275" name="Line 21"/>
              <p:cNvSpPr>
                <a:spLocks noChangeShapeType="1"/>
              </p:cNvSpPr>
              <p:nvPr/>
            </p:nvSpPr>
            <p:spPr bwMode="auto">
              <a:xfrm rot="-10798976">
                <a:off x="1335" y="2808"/>
                <a:ext cx="283" cy="10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  <p:sp>
            <p:nvSpPr>
              <p:cNvPr id="181276" name="Line 22"/>
              <p:cNvSpPr>
                <a:spLocks noChangeShapeType="1"/>
              </p:cNvSpPr>
              <p:nvPr/>
            </p:nvSpPr>
            <p:spPr bwMode="auto">
              <a:xfrm>
                <a:off x="4010" y="3450"/>
                <a:ext cx="283" cy="10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  <p:sp>
            <p:nvSpPr>
              <p:cNvPr id="181277" name="Line 23"/>
              <p:cNvSpPr>
                <a:spLocks noChangeShapeType="1"/>
              </p:cNvSpPr>
              <p:nvPr/>
            </p:nvSpPr>
            <p:spPr bwMode="auto">
              <a:xfrm rot="-10798976">
                <a:off x="3943" y="3739"/>
                <a:ext cx="284" cy="10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</p:grpSp>
        <p:sp>
          <p:nvSpPr>
            <p:cNvPr id="181271" name="Rectangle 24" descr="Wide upward diagonal"/>
            <p:cNvSpPr>
              <a:spLocks noChangeArrowheads="1"/>
            </p:cNvSpPr>
            <p:nvPr/>
          </p:nvSpPr>
          <p:spPr bwMode="auto">
            <a:xfrm rot="1146096">
              <a:off x="1840" y="3171"/>
              <a:ext cx="2048" cy="84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chemeClr val="hlink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</p:grpSp>
      <p:sp>
        <p:nvSpPr>
          <p:cNvPr id="181254" name="Rectangle 25" descr="Wide upward diagonal"/>
          <p:cNvSpPr>
            <a:spLocks noChangeArrowheads="1"/>
          </p:cNvSpPr>
          <p:nvPr/>
        </p:nvSpPr>
        <p:spPr bwMode="auto">
          <a:xfrm rot="1206570">
            <a:off x="2878138" y="2671763"/>
            <a:ext cx="1681162" cy="82550"/>
          </a:xfrm>
          <a:prstGeom prst="rect">
            <a:avLst/>
          </a:prstGeom>
          <a:pattFill prst="wdUpDiag">
            <a:fgClr>
              <a:srgbClr val="000000"/>
            </a:fgClr>
            <a:bgClr>
              <a:schemeClr val="hlink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181255" name="Line 26"/>
          <p:cNvSpPr>
            <a:spLocks noChangeShapeType="1"/>
          </p:cNvSpPr>
          <p:nvPr/>
        </p:nvSpPr>
        <p:spPr bwMode="auto">
          <a:xfrm>
            <a:off x="1504950" y="2590800"/>
            <a:ext cx="42068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181256" name="Line 27"/>
          <p:cNvSpPr>
            <a:spLocks noChangeShapeType="1"/>
          </p:cNvSpPr>
          <p:nvPr/>
        </p:nvSpPr>
        <p:spPr bwMode="auto">
          <a:xfrm rot="1147514">
            <a:off x="3170238" y="2919413"/>
            <a:ext cx="422275" cy="1587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181257" name="Line 28"/>
          <p:cNvSpPr>
            <a:spLocks noChangeShapeType="1"/>
          </p:cNvSpPr>
          <p:nvPr/>
        </p:nvSpPr>
        <p:spPr bwMode="auto">
          <a:xfrm>
            <a:off x="5059363" y="2382838"/>
            <a:ext cx="420687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1731963" y="4424363"/>
            <a:ext cx="3155950" cy="1339850"/>
            <a:chOff x="1868" y="2653"/>
            <a:chExt cx="1988" cy="844"/>
          </a:xfrm>
        </p:grpSpPr>
        <p:grpSp>
          <p:nvGrpSpPr>
            <p:cNvPr id="181264" name="Group 30"/>
            <p:cNvGrpSpPr>
              <a:grpSpLocks/>
            </p:cNvGrpSpPr>
            <p:nvPr/>
          </p:nvGrpSpPr>
          <p:grpSpPr bwMode="auto">
            <a:xfrm>
              <a:off x="1868" y="2653"/>
              <a:ext cx="1988" cy="844"/>
              <a:chOff x="1868" y="2653"/>
              <a:chExt cx="1988" cy="844"/>
            </a:xfrm>
          </p:grpSpPr>
          <p:sp>
            <p:nvSpPr>
              <p:cNvPr id="181268" name="Line 31"/>
              <p:cNvSpPr>
                <a:spLocks noChangeShapeType="1"/>
              </p:cNvSpPr>
              <p:nvPr/>
            </p:nvSpPr>
            <p:spPr bwMode="auto">
              <a:xfrm flipV="1">
                <a:off x="1868" y="2653"/>
                <a:ext cx="56" cy="179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  <p:sp>
            <p:nvSpPr>
              <p:cNvPr id="181269" name="Line 32"/>
              <p:cNvSpPr>
                <a:spLocks noChangeShapeType="1"/>
              </p:cNvSpPr>
              <p:nvPr/>
            </p:nvSpPr>
            <p:spPr bwMode="auto">
              <a:xfrm flipV="1">
                <a:off x="3800" y="3318"/>
                <a:ext cx="56" cy="179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</p:grpSp>
        <p:grpSp>
          <p:nvGrpSpPr>
            <p:cNvPr id="181265" name="Group 33"/>
            <p:cNvGrpSpPr>
              <a:grpSpLocks/>
            </p:cNvGrpSpPr>
            <p:nvPr/>
          </p:nvGrpSpPr>
          <p:grpSpPr bwMode="auto">
            <a:xfrm>
              <a:off x="2448" y="2708"/>
              <a:ext cx="537" cy="694"/>
              <a:chOff x="2444" y="2712"/>
              <a:chExt cx="537" cy="694"/>
            </a:xfrm>
          </p:grpSpPr>
          <p:sp>
            <p:nvSpPr>
              <p:cNvPr id="181266" name="Line 34"/>
              <p:cNvSpPr>
                <a:spLocks noChangeShapeType="1"/>
              </p:cNvSpPr>
              <p:nvPr/>
            </p:nvSpPr>
            <p:spPr bwMode="auto">
              <a:xfrm rot="-10798976">
                <a:off x="2698" y="2712"/>
                <a:ext cx="283" cy="10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  <p:sp>
            <p:nvSpPr>
              <p:cNvPr id="181267" name="Line 35"/>
              <p:cNvSpPr>
                <a:spLocks noChangeShapeType="1"/>
              </p:cNvSpPr>
              <p:nvPr/>
            </p:nvSpPr>
            <p:spPr bwMode="auto">
              <a:xfrm>
                <a:off x="2444" y="3304"/>
                <a:ext cx="284" cy="10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triangle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/>
                  <a:ea typeface="Papyrus"/>
                  <a:cs typeface="Papyrus"/>
                </a:endParaRPr>
              </a:p>
            </p:txBody>
          </p:sp>
        </p:grpSp>
      </p:grpSp>
      <p:sp>
        <p:nvSpPr>
          <p:cNvPr id="181259" name="Text Box 36"/>
          <p:cNvSpPr txBox="1">
            <a:spLocks noChangeArrowheads="1"/>
          </p:cNvSpPr>
          <p:nvPr/>
        </p:nvSpPr>
        <p:spPr bwMode="auto">
          <a:xfrm>
            <a:off x="4862867" y="1946275"/>
            <a:ext cx="8168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 i="1" dirty="0" err="1">
                <a:solidFill>
                  <a:srgbClr val="0000FF"/>
                </a:solidFill>
                <a:latin typeface="CG Omega" pitchFamily="34" charset="0"/>
                <a:ea typeface="Papyrus"/>
                <a:cs typeface="Papyrus"/>
              </a:rPr>
              <a:t>So.Am</a:t>
            </a:r>
            <a:r>
              <a:rPr lang="en-US" sz="1400" b="0" i="1" dirty="0">
                <a:solidFill>
                  <a:srgbClr val="0000FF"/>
                </a:solidFill>
                <a:latin typeface="CG Omega" pitchFamily="34" charset="0"/>
                <a:ea typeface="Papyrus"/>
                <a:cs typeface="Papyrus"/>
              </a:rPr>
              <a:t>.</a:t>
            </a:r>
          </a:p>
        </p:txBody>
      </p:sp>
      <p:sp>
        <p:nvSpPr>
          <p:cNvPr id="181260" name="Text Box 37"/>
          <p:cNvSpPr txBox="1">
            <a:spLocks noChangeArrowheads="1"/>
          </p:cNvSpPr>
          <p:nvPr/>
        </p:nvSpPr>
        <p:spPr bwMode="auto">
          <a:xfrm>
            <a:off x="1292779" y="2209800"/>
            <a:ext cx="7370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 i="1" dirty="0">
                <a:solidFill>
                  <a:srgbClr val="0000FF"/>
                </a:solidFill>
                <a:latin typeface="CG Omega" pitchFamily="34" charset="0"/>
                <a:ea typeface="Papyrus"/>
                <a:cs typeface="Papyrus"/>
              </a:rPr>
              <a:t>Nazca</a:t>
            </a:r>
          </a:p>
        </p:txBody>
      </p:sp>
      <p:sp>
        <p:nvSpPr>
          <p:cNvPr id="181261" name="Text Box 38"/>
          <p:cNvSpPr txBox="1">
            <a:spLocks noChangeArrowheads="1"/>
          </p:cNvSpPr>
          <p:nvPr/>
        </p:nvSpPr>
        <p:spPr bwMode="auto">
          <a:xfrm>
            <a:off x="3723803" y="2357438"/>
            <a:ext cx="3247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0" i="1" dirty="0">
                <a:solidFill>
                  <a:srgbClr val="0000FF"/>
                </a:solidFill>
                <a:latin typeface="CG Omega" pitchFamily="34" charset="0"/>
                <a:ea typeface="Papyrus"/>
                <a:cs typeface="Papyrus"/>
              </a:rPr>
              <a:t>L</a:t>
            </a:r>
          </a:p>
        </p:txBody>
      </p:sp>
      <p:sp>
        <p:nvSpPr>
          <p:cNvPr id="181262" name="Rectangle 39"/>
          <p:cNvSpPr>
            <a:spLocks noChangeArrowheads="1"/>
          </p:cNvSpPr>
          <p:nvPr/>
        </p:nvSpPr>
        <p:spPr bwMode="auto">
          <a:xfrm>
            <a:off x="0" y="76200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latin typeface="Papyrus" charset="0"/>
                <a:ea typeface="Papyrus"/>
                <a:cs typeface="Papyrus"/>
              </a:rPr>
              <a:t>MODELING INTERSEISMIC STRAIN: </a:t>
            </a:r>
            <a:br>
              <a:rPr lang="en-US" b="0" dirty="0">
                <a:latin typeface="Papyrus" charset="0"/>
                <a:ea typeface="Papyrus"/>
                <a:cs typeface="Papyrus"/>
              </a:rPr>
            </a:br>
            <a:r>
              <a:rPr lang="en-US" b="0" dirty="0">
                <a:latin typeface="Papyrus" charset="0"/>
                <a:ea typeface="Papyrus"/>
                <a:cs typeface="Papyrus"/>
              </a:rPr>
              <a:t> ‘BACKSLIP’ </a:t>
            </a:r>
            <a:br>
              <a:rPr lang="en-US" b="0" dirty="0">
                <a:latin typeface="Papyrus" charset="0"/>
                <a:ea typeface="Papyrus"/>
                <a:cs typeface="Papyrus"/>
              </a:rPr>
            </a:br>
            <a:r>
              <a:rPr lang="en-US" sz="1200" b="0" dirty="0">
                <a:latin typeface="Papyrus" charset="0"/>
                <a:ea typeface="Papyrus"/>
                <a:cs typeface="Papyrus"/>
              </a:rPr>
              <a:t>(after Savage, ’83; Bevis &amp; Martel, ’01)</a:t>
            </a:r>
          </a:p>
        </p:txBody>
      </p:sp>
      <p:sp>
        <p:nvSpPr>
          <p:cNvPr id="181263" name="Text Box 40"/>
          <p:cNvSpPr txBox="1">
            <a:spLocks noChangeArrowheads="1"/>
          </p:cNvSpPr>
          <p:nvPr/>
        </p:nvSpPr>
        <p:spPr bwMode="auto">
          <a:xfrm>
            <a:off x="5943600" y="2206625"/>
            <a:ext cx="31242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pyrus" charset="0"/>
                <a:ea typeface="Papyrus"/>
                <a:cs typeface="Papyrus"/>
              </a:rPr>
              <a:t>Savage </a:t>
            </a:r>
            <a:r>
              <a:rPr lang="en-US" dirty="0" err="1">
                <a:latin typeface="Papyrus" charset="0"/>
                <a:ea typeface="Papyrus"/>
                <a:cs typeface="Papyrus"/>
              </a:rPr>
              <a:t>backslip</a:t>
            </a:r>
            <a:r>
              <a:rPr lang="en-US" dirty="0">
                <a:latin typeface="Papyrus" charset="0"/>
                <a:ea typeface="Papyrus"/>
                <a:cs typeface="Papyrus"/>
              </a:rPr>
              <a:t> approach.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Papyrus" charset="0"/>
                <a:ea typeface="Papyrus"/>
                <a:cs typeface="Papyrus"/>
              </a:rPr>
              <a:t>Run an earthquake “backwards” on the fault.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16E10-13D1-4149-97B6-91358B0BFB54}" type="slidenum">
              <a:rPr lang="en-US"/>
              <a:pPr>
                <a:defRPr/>
              </a:pPr>
              <a:t>63</a:t>
            </a:fld>
            <a:endParaRPr lang="en-US"/>
          </a:p>
        </p:txBody>
      </p:sp>
      <p:pic>
        <p:nvPicPr>
          <p:cNvPr id="1832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3778250"/>
            <a:ext cx="7361238" cy="1071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1066800" y="152400"/>
            <a:ext cx="701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Papyrus" charset="0"/>
                <a:ea typeface="Papyrus"/>
                <a:cs typeface="Papyrus"/>
              </a:rPr>
              <a:t>Elastic modeling – interseismic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08AE6-7058-0F42-AD99-DF1492B47119}" type="slidenum">
              <a:rPr lang="en-US"/>
              <a:pPr>
                <a:defRPr/>
              </a:pPr>
              <a:t>64</a:t>
            </a:fld>
            <a:endParaRPr lang="en-US"/>
          </a:p>
        </p:txBody>
      </p:sp>
      <p:pic>
        <p:nvPicPr>
          <p:cNvPr id="184323" name="Picture 2" descr="mate_data"/>
          <p:cNvPicPr>
            <a:picLocks noChangeAspect="1" noChangeArrowheads="1"/>
          </p:cNvPicPr>
          <p:nvPr/>
        </p:nvPicPr>
        <p:blipFill>
          <a:blip r:embed="rId3"/>
          <a:srcRect l="27684" t="10135" r="25194" b="9204"/>
          <a:stretch>
            <a:fillRect/>
          </a:stretch>
        </p:blipFill>
        <p:spPr bwMode="auto">
          <a:xfrm>
            <a:off x="2616200" y="838200"/>
            <a:ext cx="40894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24" name="Group 3"/>
          <p:cNvGrpSpPr>
            <a:grpSpLocks/>
          </p:cNvGrpSpPr>
          <p:nvPr/>
        </p:nvGrpSpPr>
        <p:grpSpPr bwMode="auto">
          <a:xfrm>
            <a:off x="1708152" y="3586163"/>
            <a:ext cx="801688" cy="2643187"/>
            <a:chOff x="1031" y="2541"/>
            <a:chExt cx="505" cy="1665"/>
          </a:xfrm>
        </p:grpSpPr>
        <p:pic>
          <p:nvPicPr>
            <p:cNvPr id="184331" name="Picture 4" descr="topo_colorbar"/>
            <p:cNvPicPr>
              <a:picLocks noChangeAspect="1" noChangeArrowheads="1"/>
            </p:cNvPicPr>
            <p:nvPr/>
          </p:nvPicPr>
          <p:blipFill>
            <a:blip r:embed="rId4"/>
            <a:srcRect r="32054"/>
            <a:stretch>
              <a:fillRect/>
            </a:stretch>
          </p:blipFill>
          <p:spPr bwMode="auto">
            <a:xfrm>
              <a:off x="1129" y="2541"/>
              <a:ext cx="407" cy="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32" name="Text Box 5"/>
            <p:cNvSpPr txBox="1">
              <a:spLocks noChangeArrowheads="1"/>
            </p:cNvSpPr>
            <p:nvPr/>
          </p:nvSpPr>
          <p:spPr bwMode="auto">
            <a:xfrm>
              <a:off x="1059" y="2860"/>
              <a:ext cx="351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0" dirty="0">
                  <a:solidFill>
                    <a:srgbClr val="FFFFFF"/>
                  </a:solidFill>
                  <a:latin typeface="Papyrus"/>
                  <a:ea typeface="Papyrus"/>
                  <a:cs typeface="Papyrus"/>
                </a:rPr>
                <a:t>4000 </a:t>
              </a:r>
              <a:r>
                <a:rPr lang="en-US" sz="800" b="0" dirty="0" err="1">
                  <a:solidFill>
                    <a:srgbClr val="FFFFFF"/>
                  </a:solidFill>
                  <a:latin typeface="Papyrus"/>
                  <a:ea typeface="Papyrus"/>
                  <a:cs typeface="Papyrus"/>
                </a:rPr>
                <a:t>m</a:t>
              </a:r>
              <a:endParaRPr lang="en-US" sz="800" b="0" dirty="0">
                <a:solidFill>
                  <a:srgbClr val="FFFFFF"/>
                </a:solidFill>
                <a:latin typeface="Papyrus"/>
                <a:ea typeface="Papyrus"/>
                <a:cs typeface="Papyrus"/>
              </a:endParaRPr>
            </a:p>
          </p:txBody>
        </p:sp>
        <p:sp>
          <p:nvSpPr>
            <p:cNvPr id="184333" name="Text Box 6"/>
            <p:cNvSpPr txBox="1">
              <a:spLocks noChangeArrowheads="1"/>
            </p:cNvSpPr>
            <p:nvPr/>
          </p:nvSpPr>
          <p:spPr bwMode="auto">
            <a:xfrm>
              <a:off x="1031" y="3685"/>
              <a:ext cx="38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800" b="0" dirty="0">
                  <a:solidFill>
                    <a:srgbClr val="FFFFFF"/>
                  </a:solidFill>
                  <a:latin typeface="Papyrus"/>
                  <a:ea typeface="Papyrus"/>
                  <a:cs typeface="Papyrus"/>
                </a:rPr>
                <a:t>-4000 </a:t>
              </a:r>
              <a:r>
                <a:rPr lang="en-US" sz="800" b="0" dirty="0" err="1">
                  <a:solidFill>
                    <a:srgbClr val="FFFFFF"/>
                  </a:solidFill>
                  <a:latin typeface="Papyrus"/>
                  <a:ea typeface="Papyrus"/>
                  <a:cs typeface="Papyrus"/>
                </a:rPr>
                <a:t>m</a:t>
              </a:r>
              <a:endParaRPr lang="en-US" sz="800" b="0" dirty="0">
                <a:solidFill>
                  <a:srgbClr val="FFFFFF"/>
                </a:solidFill>
                <a:latin typeface="Papyrus"/>
                <a:ea typeface="Papyrus"/>
                <a:cs typeface="Papyrus"/>
              </a:endParaRPr>
            </a:p>
          </p:txBody>
        </p:sp>
      </p:grpSp>
      <p:sp>
        <p:nvSpPr>
          <p:cNvPr id="184325" name="Oval 7"/>
          <p:cNvSpPr>
            <a:spLocks noChangeArrowheads="1"/>
          </p:cNvSpPr>
          <p:nvPr/>
        </p:nvSpPr>
        <p:spPr bwMode="auto">
          <a:xfrm>
            <a:off x="4724400" y="2057400"/>
            <a:ext cx="76200" cy="76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400" b="0" dirty="0">
                <a:latin typeface="Times New Roman" charset="0"/>
                <a:ea typeface="Papyrus"/>
                <a:cs typeface="Papyrus"/>
              </a:rPr>
              <a:t>                    </a:t>
            </a:r>
          </a:p>
        </p:txBody>
      </p:sp>
      <p:sp>
        <p:nvSpPr>
          <p:cNvPr id="184326" name="Line 8"/>
          <p:cNvSpPr>
            <a:spLocks noChangeShapeType="1"/>
          </p:cNvSpPr>
          <p:nvPr/>
        </p:nvSpPr>
        <p:spPr bwMode="auto">
          <a:xfrm>
            <a:off x="6019800" y="2209800"/>
            <a:ext cx="304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184327" name="Text Box 9"/>
          <p:cNvSpPr txBox="1">
            <a:spLocks noChangeArrowheads="1"/>
          </p:cNvSpPr>
          <p:nvPr/>
        </p:nvSpPr>
        <p:spPr bwMode="auto">
          <a:xfrm>
            <a:off x="5772150" y="2203450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0" i="1" dirty="0">
                <a:solidFill>
                  <a:schemeClr val="bg1"/>
                </a:solidFill>
                <a:latin typeface="Papyrus"/>
                <a:ea typeface="Papyrus"/>
                <a:cs typeface="Papyrus"/>
              </a:rPr>
              <a:t>30 mm/yr</a:t>
            </a:r>
          </a:p>
        </p:txBody>
      </p:sp>
      <p:sp>
        <p:nvSpPr>
          <p:cNvPr id="184328" name="Line 10"/>
          <p:cNvSpPr>
            <a:spLocks noChangeShapeType="1"/>
          </p:cNvSpPr>
          <p:nvPr/>
        </p:nvSpPr>
        <p:spPr bwMode="auto">
          <a:xfrm flipV="1">
            <a:off x="2863850" y="3848100"/>
            <a:ext cx="234950" cy="80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184329" name="Text Box 1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GPS velocity field, south central Andes</a:t>
            </a:r>
          </a:p>
        </p:txBody>
      </p:sp>
      <p:sp>
        <p:nvSpPr>
          <p:cNvPr id="184330" name="Text Box 13"/>
          <p:cNvSpPr txBox="1">
            <a:spLocks noChangeArrowheads="1"/>
          </p:cNvSpPr>
          <p:nvPr/>
        </p:nvSpPr>
        <p:spPr bwMode="auto">
          <a:xfrm>
            <a:off x="0" y="66294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latin typeface="Papyrus" charset="0"/>
                <a:ea typeface="Papyrus"/>
                <a:cs typeface="Papyrus"/>
              </a:rPr>
              <a:t>From Brooks et al,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F4A050-0525-4547-87FA-A07149975092}" type="slidenum">
              <a:rPr lang="en-US"/>
              <a:pPr>
                <a:defRPr/>
              </a:pPr>
              <a:t>65</a:t>
            </a:fld>
            <a:endParaRPr lang="en-US"/>
          </a:p>
        </p:txBody>
      </p:sp>
      <p:grpSp>
        <p:nvGrpSpPr>
          <p:cNvPr id="186371" name="Group 2"/>
          <p:cNvGrpSpPr>
            <a:grpSpLocks/>
          </p:cNvGrpSpPr>
          <p:nvPr/>
        </p:nvGrpSpPr>
        <p:grpSpPr bwMode="auto">
          <a:xfrm>
            <a:off x="1084263" y="1066800"/>
            <a:ext cx="5521325" cy="4833938"/>
            <a:chOff x="768" y="672"/>
            <a:chExt cx="3913" cy="3045"/>
          </a:xfrm>
        </p:grpSpPr>
        <p:pic>
          <p:nvPicPr>
            <p:cNvPr id="186383" name="Picture 3" descr="velprof_Black"/>
            <p:cNvPicPr>
              <a:picLocks noChangeAspect="1" noChangeArrowheads="1"/>
            </p:cNvPicPr>
            <p:nvPr/>
          </p:nvPicPr>
          <p:blipFill>
            <a:blip r:embed="rId2"/>
            <a:srcRect l="7919" t="10051" r="9193" b="9126"/>
            <a:stretch>
              <a:fillRect/>
            </a:stretch>
          </p:blipFill>
          <p:spPr bwMode="auto">
            <a:xfrm>
              <a:off x="768" y="672"/>
              <a:ext cx="3913" cy="3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6384" name="Rectangle 4"/>
            <p:cNvSpPr>
              <a:spLocks noChangeArrowheads="1"/>
            </p:cNvSpPr>
            <p:nvPr/>
          </p:nvSpPr>
          <p:spPr bwMode="auto">
            <a:xfrm>
              <a:off x="3408" y="816"/>
              <a:ext cx="1045" cy="67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</p:grpSp>
      <p:sp>
        <p:nvSpPr>
          <p:cNvPr id="186372" name="Text Box 5"/>
          <p:cNvSpPr txBox="1">
            <a:spLocks noChangeArrowheads="1"/>
          </p:cNvSpPr>
          <p:nvPr/>
        </p:nvSpPr>
        <p:spPr bwMode="auto">
          <a:xfrm rot="-5400000">
            <a:off x="3969" y="2921794"/>
            <a:ext cx="1781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latin typeface="Papyrus" charset="0"/>
                <a:ea typeface="Papyrus"/>
                <a:cs typeface="Papyrus"/>
              </a:rPr>
              <a:t>Vperp</a:t>
            </a:r>
            <a:r>
              <a:rPr lang="en-US" sz="1800" dirty="0">
                <a:latin typeface="Papyrus" charset="0"/>
                <a:ea typeface="Papyrus"/>
                <a:cs typeface="Papyrus"/>
              </a:rPr>
              <a:t>  (mm/yr)</a:t>
            </a:r>
          </a:p>
        </p:txBody>
      </p:sp>
      <p:sp>
        <p:nvSpPr>
          <p:cNvPr id="186373" name="Text Box 6"/>
          <p:cNvSpPr txBox="1">
            <a:spLocks noChangeArrowheads="1"/>
          </p:cNvSpPr>
          <p:nvPr/>
        </p:nvSpPr>
        <p:spPr bwMode="auto">
          <a:xfrm>
            <a:off x="2538413" y="5976938"/>
            <a:ext cx="2919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Papyrus" charset="0"/>
                <a:ea typeface="Papyrus"/>
                <a:cs typeface="Papyrus"/>
              </a:rPr>
              <a:t>Distance from Trench (km)</a:t>
            </a:r>
          </a:p>
        </p:txBody>
      </p:sp>
      <p:sp>
        <p:nvSpPr>
          <p:cNvPr id="186374" name="Line 7"/>
          <p:cNvSpPr>
            <a:spLocks noChangeShapeType="1"/>
          </p:cNvSpPr>
          <p:nvPr/>
        </p:nvSpPr>
        <p:spPr bwMode="auto">
          <a:xfrm>
            <a:off x="6958013" y="1843088"/>
            <a:ext cx="744537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186375" name="Text Box 8"/>
          <p:cNvSpPr txBox="1">
            <a:spLocks noChangeArrowheads="1"/>
          </p:cNvSpPr>
          <p:nvPr/>
        </p:nvSpPr>
        <p:spPr bwMode="auto">
          <a:xfrm>
            <a:off x="6633160" y="1447800"/>
            <a:ext cx="14085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1" dirty="0">
                <a:latin typeface="CG Omega" pitchFamily="34" charset="0"/>
                <a:ea typeface="Papyrus"/>
                <a:cs typeface="Papyrus"/>
              </a:rPr>
              <a:t>100% locked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149210" y="2286000"/>
            <a:ext cx="3148404" cy="3200400"/>
            <a:chOff x="2232" y="1440"/>
            <a:chExt cx="2230" cy="2016"/>
          </a:xfrm>
        </p:grpSpPr>
        <p:sp>
          <p:nvSpPr>
            <p:cNvPr id="186379" name="Rectangle 10"/>
            <p:cNvSpPr>
              <a:spLocks noChangeArrowheads="1"/>
            </p:cNvSpPr>
            <p:nvPr/>
          </p:nvSpPr>
          <p:spPr bwMode="auto">
            <a:xfrm>
              <a:off x="2533" y="1993"/>
              <a:ext cx="395" cy="1463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  <p:sp>
          <p:nvSpPr>
            <p:cNvPr id="186380" name="Text Box 11"/>
            <p:cNvSpPr txBox="1">
              <a:spLocks noChangeArrowheads="1"/>
            </p:cNvSpPr>
            <p:nvPr/>
          </p:nvSpPr>
          <p:spPr bwMode="auto">
            <a:xfrm>
              <a:off x="2232" y="1536"/>
              <a:ext cx="1004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>
                  <a:latin typeface="Papyrus"/>
                  <a:ea typeface="Papyrus"/>
                  <a:cs typeface="Papyrus"/>
                </a:rPr>
                <a:t>Precordillera</a:t>
              </a:r>
            </a:p>
          </p:txBody>
        </p:sp>
        <p:sp>
          <p:nvSpPr>
            <p:cNvPr id="186381" name="Text Box 12"/>
            <p:cNvSpPr txBox="1">
              <a:spLocks noChangeArrowheads="1"/>
            </p:cNvSpPr>
            <p:nvPr/>
          </p:nvSpPr>
          <p:spPr bwMode="auto">
            <a:xfrm>
              <a:off x="3240" y="1440"/>
              <a:ext cx="919" cy="36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>
                  <a:latin typeface="Papyrus"/>
                  <a:ea typeface="Papyrus"/>
                  <a:cs typeface="Papyrus"/>
                </a:rPr>
                <a:t>Sierras</a:t>
              </a:r>
            </a:p>
            <a:p>
              <a:r>
                <a:rPr lang="en-US" sz="1600" i="1" dirty="0">
                  <a:latin typeface="Papyrus"/>
                  <a:ea typeface="Papyrus"/>
                  <a:cs typeface="Papyrus"/>
                </a:rPr>
                <a:t>Pampeanas</a:t>
              </a:r>
            </a:p>
          </p:txBody>
        </p:sp>
        <p:sp>
          <p:nvSpPr>
            <p:cNvPr id="186382" name="Rectangle 13"/>
            <p:cNvSpPr>
              <a:spLocks noChangeArrowheads="1"/>
            </p:cNvSpPr>
            <p:nvPr/>
          </p:nvSpPr>
          <p:spPr bwMode="auto">
            <a:xfrm>
              <a:off x="2921" y="2006"/>
              <a:ext cx="1541" cy="1432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</p:grpSp>
      <p:sp>
        <p:nvSpPr>
          <p:cNvPr id="186377" name="Text Box 15"/>
          <p:cNvSpPr txBox="1">
            <a:spLocks noChangeArrowheads="1"/>
          </p:cNvSpPr>
          <p:nvPr/>
        </p:nvSpPr>
        <p:spPr bwMode="auto">
          <a:xfrm>
            <a:off x="0" y="304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latin typeface="Papyrus" charset="0"/>
                <a:ea typeface="Papyrus"/>
                <a:cs typeface="Papyrus"/>
              </a:rPr>
              <a:t>Horizontal velocity profile: back slip model (blue) </a:t>
            </a:r>
            <a:r>
              <a:rPr lang="en-US" b="0" dirty="0" err="1">
                <a:latin typeface="Papyrus" charset="0"/>
                <a:ea typeface="Papyrus"/>
                <a:cs typeface="Papyrus"/>
              </a:rPr>
              <a:t>vs</a:t>
            </a:r>
            <a:r>
              <a:rPr lang="en-US" b="0" dirty="0">
                <a:latin typeface="Papyrus" charset="0"/>
                <a:ea typeface="Papyrus"/>
                <a:cs typeface="Papyrus"/>
              </a:rPr>
              <a:t> data</a:t>
            </a:r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186378" name="Text Box 16"/>
          <p:cNvSpPr txBox="1">
            <a:spLocks noChangeArrowheads="1"/>
          </p:cNvSpPr>
          <p:nvPr/>
        </p:nvSpPr>
        <p:spPr bwMode="auto">
          <a:xfrm>
            <a:off x="0" y="66294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latin typeface="Papyrus" charset="0"/>
                <a:ea typeface="Papyrus"/>
                <a:cs typeface="Papyrus"/>
              </a:rPr>
              <a:t>From Brooks et al,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42FAE-A02A-FE40-828F-4430E4F7E05A}" type="slidenum">
              <a:rPr lang="en-US"/>
              <a:pPr>
                <a:defRPr/>
              </a:pPr>
              <a:t>66</a:t>
            </a:fld>
            <a:endParaRPr lang="en-US"/>
          </a:p>
        </p:txBody>
      </p:sp>
      <p:pic>
        <p:nvPicPr>
          <p:cNvPr id="1873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2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6" name="Text Box 3"/>
          <p:cNvSpPr txBox="1">
            <a:spLocks noChangeArrowheads="1"/>
          </p:cNvSpPr>
          <p:nvPr/>
        </p:nvSpPr>
        <p:spPr bwMode="auto">
          <a:xfrm>
            <a:off x="5562600" y="1600200"/>
            <a:ext cx="3352800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latin typeface="Papyrus" charset="0"/>
                <a:ea typeface="Papyrus"/>
                <a:cs typeface="Papyrus"/>
              </a:rPr>
              <a:t>Cross section of horizontal velocity across south central Andes</a:t>
            </a:r>
            <a:r>
              <a:rPr lang="en-US" b="0" dirty="0" smtClean="0">
                <a:latin typeface="Papyrus" charset="0"/>
                <a:ea typeface="Papyrus"/>
                <a:cs typeface="Papyrus"/>
              </a:rPr>
              <a:t>.</a:t>
            </a:r>
          </a:p>
          <a:p>
            <a:pPr eaLnBrk="0" hangingPunct="0"/>
            <a:endParaRPr lang="en-US" b="0" dirty="0" smtClean="0">
              <a:latin typeface="Papyrus" charset="0"/>
              <a:ea typeface="Papyrus"/>
              <a:cs typeface="Papyrus"/>
            </a:endParaRPr>
          </a:p>
          <a:p>
            <a:pPr eaLnBrk="0" hangingPunct="0"/>
            <a:r>
              <a:rPr lang="en-US" b="0" dirty="0">
                <a:latin typeface="Papyrus" charset="0"/>
                <a:ea typeface="Papyrus"/>
                <a:cs typeface="Papyrus"/>
              </a:rPr>
              <a:t>Strike is perpendicular to plate boundary. </a:t>
            </a:r>
          </a:p>
        </p:txBody>
      </p:sp>
      <p:sp>
        <p:nvSpPr>
          <p:cNvPr id="187397" name="Text Box 4"/>
          <p:cNvSpPr txBox="1">
            <a:spLocks noChangeArrowheads="1"/>
          </p:cNvSpPr>
          <p:nvPr/>
        </p:nvSpPr>
        <p:spPr bwMode="auto">
          <a:xfrm>
            <a:off x="5638800" y="65532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latin typeface="Papyrus" charset="0"/>
                <a:ea typeface="Papyrus"/>
                <a:cs typeface="Papyrus"/>
              </a:rPr>
              <a:t>From Brooks et al,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5D48F8-991C-EE4B-B93C-D205DFD711CF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188419" name="Text Box 2"/>
          <p:cNvSpPr txBox="1">
            <a:spLocks noChangeArrowheads="1"/>
          </p:cNvSpPr>
          <p:nvPr/>
        </p:nvSpPr>
        <p:spPr bwMode="auto">
          <a:xfrm rot="-5400000">
            <a:off x="-717550" y="2947988"/>
            <a:ext cx="3198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Papyrus"/>
                <a:ea typeface="Papyrus"/>
                <a:cs typeface="Papyrus"/>
              </a:rPr>
              <a:t>V </a:t>
            </a:r>
            <a:r>
              <a:rPr lang="en-US" sz="1800" dirty="0">
                <a:latin typeface="Papyrus" charset="0"/>
                <a:ea typeface="Papyrus"/>
                <a:cs typeface="Papyrus"/>
              </a:rPr>
              <a:t>data-100%locked</a:t>
            </a:r>
            <a:r>
              <a:rPr lang="en-US" sz="1800" dirty="0">
                <a:latin typeface="Papyrus"/>
                <a:ea typeface="Papyrus"/>
                <a:cs typeface="Papyrus"/>
              </a:rPr>
              <a:t>  (mm/yr)</a:t>
            </a:r>
          </a:p>
        </p:txBody>
      </p:sp>
      <p:sp>
        <p:nvSpPr>
          <p:cNvPr id="188420" name="Text Box 3"/>
          <p:cNvSpPr txBox="1">
            <a:spLocks noChangeArrowheads="1"/>
          </p:cNvSpPr>
          <p:nvPr/>
        </p:nvSpPr>
        <p:spPr bwMode="auto">
          <a:xfrm>
            <a:off x="2633663" y="6281738"/>
            <a:ext cx="2919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Papyrus" charset="0"/>
                <a:ea typeface="Papyrus"/>
                <a:cs typeface="Papyrus"/>
              </a:rPr>
              <a:t>Distance from Trench (km)</a:t>
            </a:r>
          </a:p>
        </p:txBody>
      </p:sp>
      <p:pic>
        <p:nvPicPr>
          <p:cNvPr id="188421" name="Picture 4" descr="mate_resi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1425" y="1003300"/>
            <a:ext cx="5643563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93863" y="4114800"/>
            <a:ext cx="4403725" cy="1524000"/>
            <a:chOff x="1200" y="2592"/>
            <a:chExt cx="3121" cy="960"/>
          </a:xfrm>
        </p:grpSpPr>
        <p:sp>
          <p:nvSpPr>
            <p:cNvPr id="188432" name="Line 6"/>
            <p:cNvSpPr>
              <a:spLocks noChangeShapeType="1"/>
            </p:cNvSpPr>
            <p:nvPr/>
          </p:nvSpPr>
          <p:spPr bwMode="auto">
            <a:xfrm>
              <a:off x="3299" y="3552"/>
              <a:ext cx="102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  <p:sp>
          <p:nvSpPr>
            <p:cNvPr id="188433" name="Line 7"/>
            <p:cNvSpPr>
              <a:spLocks noChangeShapeType="1"/>
            </p:cNvSpPr>
            <p:nvPr/>
          </p:nvSpPr>
          <p:spPr bwMode="auto">
            <a:xfrm>
              <a:off x="1200" y="3168"/>
              <a:ext cx="1154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  <p:sp>
          <p:nvSpPr>
            <p:cNvPr id="188434" name="Line 8"/>
            <p:cNvSpPr>
              <a:spLocks noChangeShapeType="1"/>
            </p:cNvSpPr>
            <p:nvPr/>
          </p:nvSpPr>
          <p:spPr bwMode="auto">
            <a:xfrm>
              <a:off x="2518" y="3216"/>
              <a:ext cx="434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  <p:sp>
          <p:nvSpPr>
            <p:cNvPr id="188435" name="Text Box 9"/>
            <p:cNvSpPr txBox="1">
              <a:spLocks noChangeArrowheads="1"/>
            </p:cNvSpPr>
            <p:nvPr/>
          </p:nvSpPr>
          <p:spPr bwMode="auto">
            <a:xfrm>
              <a:off x="2814" y="2592"/>
              <a:ext cx="11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i="1" dirty="0">
                  <a:solidFill>
                    <a:srgbClr val="FF0000"/>
                  </a:solidFill>
                  <a:latin typeface="Papyrus"/>
                  <a:ea typeface="Papyrus"/>
                  <a:cs typeface="Papyrus"/>
                </a:rPr>
                <a:t>MICRO-PLATE</a:t>
              </a:r>
            </a:p>
          </p:txBody>
        </p:sp>
        <p:sp>
          <p:nvSpPr>
            <p:cNvPr id="188436" name="Line 10"/>
            <p:cNvSpPr>
              <a:spLocks noChangeShapeType="1"/>
            </p:cNvSpPr>
            <p:nvPr/>
          </p:nvSpPr>
          <p:spPr bwMode="auto">
            <a:xfrm flipH="1">
              <a:off x="2814" y="2784"/>
              <a:ext cx="370" cy="30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</p:grpSp>
      <p:sp>
        <p:nvSpPr>
          <p:cNvPr id="188423" name="Rectangle 11"/>
          <p:cNvSpPr>
            <a:spLocks noChangeArrowheads="1"/>
          </p:cNvSpPr>
          <p:nvPr/>
        </p:nvSpPr>
        <p:spPr bwMode="auto">
          <a:xfrm>
            <a:off x="2132013" y="3925888"/>
            <a:ext cx="441325" cy="4175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188424" name="Rectangle 12"/>
          <p:cNvSpPr>
            <a:spLocks noChangeArrowheads="1"/>
          </p:cNvSpPr>
          <p:nvPr/>
        </p:nvSpPr>
        <p:spPr bwMode="auto">
          <a:xfrm>
            <a:off x="2166938" y="4495800"/>
            <a:ext cx="444500" cy="2286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35200" y="3962400"/>
            <a:ext cx="3883025" cy="1690688"/>
            <a:chOff x="1584" y="2496"/>
            <a:chExt cx="2752" cy="1065"/>
          </a:xfrm>
        </p:grpSpPr>
        <p:sp>
          <p:nvSpPr>
            <p:cNvPr id="188428" name="Line 14"/>
            <p:cNvSpPr>
              <a:spLocks noChangeShapeType="1"/>
            </p:cNvSpPr>
            <p:nvPr/>
          </p:nvSpPr>
          <p:spPr bwMode="auto">
            <a:xfrm flipH="1" flipV="1">
              <a:off x="1584" y="2544"/>
              <a:ext cx="1370" cy="1017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  <p:sp>
          <p:nvSpPr>
            <p:cNvPr id="188429" name="Line 15"/>
            <p:cNvSpPr>
              <a:spLocks noChangeShapeType="1"/>
            </p:cNvSpPr>
            <p:nvPr/>
          </p:nvSpPr>
          <p:spPr bwMode="auto">
            <a:xfrm>
              <a:off x="3184" y="3552"/>
              <a:ext cx="1152" cy="0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  <p:sp>
          <p:nvSpPr>
            <p:cNvPr id="188430" name="Text Box 16"/>
            <p:cNvSpPr txBox="1">
              <a:spLocks noChangeArrowheads="1"/>
            </p:cNvSpPr>
            <p:nvPr/>
          </p:nvSpPr>
          <p:spPr bwMode="auto">
            <a:xfrm>
              <a:off x="2718" y="2496"/>
              <a:ext cx="11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i="1" dirty="0">
                  <a:solidFill>
                    <a:srgbClr val="00FFFF"/>
                  </a:solidFill>
                  <a:latin typeface="Papyrus"/>
                  <a:ea typeface="Papyrus"/>
                  <a:cs typeface="Papyrus"/>
                </a:rPr>
                <a:t>CONTINUUM</a:t>
              </a:r>
            </a:p>
          </p:txBody>
        </p:sp>
        <p:sp>
          <p:nvSpPr>
            <p:cNvPr id="188431" name="Line 17"/>
            <p:cNvSpPr>
              <a:spLocks noChangeShapeType="1"/>
            </p:cNvSpPr>
            <p:nvPr/>
          </p:nvSpPr>
          <p:spPr bwMode="auto">
            <a:xfrm flipH="1">
              <a:off x="2718" y="2688"/>
              <a:ext cx="370" cy="306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</p:grpSp>
      <p:sp>
        <p:nvSpPr>
          <p:cNvPr id="188426" name="Text Box 19"/>
          <p:cNvSpPr txBox="1">
            <a:spLocks noChangeArrowheads="1"/>
          </p:cNvSpPr>
          <p:nvPr/>
        </p:nvSpPr>
        <p:spPr bwMode="auto">
          <a:xfrm>
            <a:off x="0" y="24288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Residual </a:t>
            </a:r>
            <a:r>
              <a:rPr lang="en-US" b="0" i="1" dirty="0">
                <a:latin typeface="Papyrus" charset="0"/>
                <a:ea typeface="Papyrus"/>
                <a:cs typeface="Papyrus"/>
              </a:rPr>
              <a:t>(data-100% locked model)</a:t>
            </a:r>
            <a:r>
              <a:rPr lang="en-US" b="0" dirty="0">
                <a:latin typeface="Papyrus" charset="0"/>
                <a:ea typeface="Papyrus"/>
                <a:cs typeface="Papyrus"/>
              </a:rPr>
              <a:t> velocity profile</a:t>
            </a:r>
          </a:p>
        </p:txBody>
      </p:sp>
      <p:sp>
        <p:nvSpPr>
          <p:cNvPr id="188427" name="Text Box 20"/>
          <p:cNvSpPr txBox="1">
            <a:spLocks noChangeArrowheads="1"/>
          </p:cNvSpPr>
          <p:nvPr/>
        </p:nvSpPr>
        <p:spPr bwMode="auto">
          <a:xfrm>
            <a:off x="0" y="66294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latin typeface="Papyrus" charset="0"/>
                <a:ea typeface="Papyrus"/>
                <a:cs typeface="Papyrus"/>
              </a:rPr>
              <a:t>From Brooks et al,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387C6-81C3-0143-B621-D6A593365A65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189443" name="Text Box 2"/>
          <p:cNvSpPr txBox="1">
            <a:spLocks noChangeArrowheads="1"/>
          </p:cNvSpPr>
          <p:nvPr/>
        </p:nvSpPr>
        <p:spPr bwMode="auto">
          <a:xfrm>
            <a:off x="76200" y="5410200"/>
            <a:ext cx="9144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latin typeface="Papyrus" charset="0"/>
                <a:ea typeface="Papyrus"/>
                <a:cs typeface="Papyrus"/>
              </a:rPr>
              <a:t>Cross section of horizontal velocity across south central Andes.</a:t>
            </a:r>
          </a:p>
          <a:p>
            <a:pPr eaLnBrk="0" hangingPunct="0"/>
            <a:r>
              <a:rPr lang="en-US" b="0" dirty="0">
                <a:latin typeface="Papyrus" charset="0"/>
                <a:ea typeface="Papyrus"/>
                <a:cs typeface="Papyrus"/>
              </a:rPr>
              <a:t>Strike is perpendicular to plate boundary. </a:t>
            </a:r>
          </a:p>
        </p:txBody>
      </p:sp>
      <p:pic>
        <p:nvPicPr>
          <p:cNvPr id="18944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8" y="0"/>
            <a:ext cx="8378825" cy="532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5" name="Text Box 4"/>
          <p:cNvSpPr txBox="1">
            <a:spLocks noChangeArrowheads="1"/>
          </p:cNvSpPr>
          <p:nvPr/>
        </p:nvSpPr>
        <p:spPr bwMode="auto">
          <a:xfrm>
            <a:off x="2971800" y="561975"/>
            <a:ext cx="5181600" cy="1800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Red line - pure Savage model, green line - model with Savage plus free slipping</a:t>
            </a:r>
            <a:r>
              <a:rPr lang="en-US" b="0" dirty="0" smtClean="0">
                <a:latin typeface="Papyrus" charset="0"/>
                <a:ea typeface="Papyrus"/>
                <a:cs typeface="Papyrus"/>
              </a:rPr>
              <a:t> décollement </a:t>
            </a:r>
            <a:r>
              <a:rPr lang="en-US" b="0" dirty="0">
                <a:latin typeface="Papyrus" charset="0"/>
                <a:ea typeface="Papyrus"/>
                <a:cs typeface="Papyrus"/>
              </a:rPr>
              <a:t>in back arc.</a:t>
            </a:r>
          </a:p>
        </p:txBody>
      </p:sp>
      <p:sp>
        <p:nvSpPr>
          <p:cNvPr id="189446" name="Text Box 5"/>
          <p:cNvSpPr txBox="1">
            <a:spLocks noChangeArrowheads="1"/>
          </p:cNvSpPr>
          <p:nvPr/>
        </p:nvSpPr>
        <p:spPr bwMode="auto">
          <a:xfrm>
            <a:off x="0" y="66294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latin typeface="Papyrus" charset="0"/>
                <a:ea typeface="Papyrus"/>
                <a:cs typeface="Papyrus"/>
              </a:rPr>
              <a:t>From Brooks et al,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B8FD2-76E7-4648-A006-F78CF755A6FC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3424259" name="Text Box 3"/>
          <p:cNvSpPr txBox="1">
            <a:spLocks noChangeArrowheads="1"/>
          </p:cNvSpPr>
          <p:nvPr/>
        </p:nvSpPr>
        <p:spPr bwMode="auto">
          <a:xfrm>
            <a:off x="0" y="3200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0" dirty="0">
                <a:latin typeface="Papyrus" charset="0"/>
                <a:ea typeface="Papyrus"/>
                <a:cs typeface="Papyrus"/>
              </a:rPr>
              <a:t>  </a:t>
            </a:r>
            <a:r>
              <a:rPr lang="en-US" b="0" dirty="0" err="1">
                <a:latin typeface="Papyrus" charset="0"/>
                <a:ea typeface="Papyrus"/>
                <a:cs typeface="Papyrus"/>
              </a:rPr>
              <a:t>U</a:t>
            </a:r>
            <a:r>
              <a:rPr lang="en-US" b="0" baseline="-25000" dirty="0" err="1">
                <a:latin typeface="Papyrus" charset="0"/>
                <a:ea typeface="Papyrus"/>
                <a:cs typeface="Papyrus"/>
              </a:rPr>
              <a:t>total</a:t>
            </a:r>
            <a:r>
              <a:rPr lang="en-US" b="0" baseline="-25000" dirty="0">
                <a:latin typeface="Papyrus" charset="0"/>
                <a:ea typeface="Papyrus"/>
                <a:cs typeface="Papyrus"/>
              </a:rPr>
              <a:t> </a:t>
            </a:r>
            <a:r>
              <a:rPr lang="en-US" b="0" dirty="0">
                <a:latin typeface="Papyrus" charset="0"/>
                <a:ea typeface="Papyrus"/>
                <a:cs typeface="Papyrus"/>
              </a:rPr>
              <a:t>= </a:t>
            </a:r>
            <a:r>
              <a:rPr lang="en-US" b="0" dirty="0" err="1">
                <a:latin typeface="Papyrus" charset="0"/>
                <a:ea typeface="Papyrus"/>
                <a:cs typeface="Papyrus"/>
              </a:rPr>
              <a:t>U</a:t>
            </a:r>
            <a:r>
              <a:rPr lang="en-US" b="0" baseline="-25000" dirty="0" err="1">
                <a:latin typeface="Papyrus" charset="0"/>
                <a:ea typeface="Papyrus"/>
                <a:cs typeface="Papyrus"/>
              </a:rPr>
              <a:t>elastic</a:t>
            </a:r>
            <a:r>
              <a:rPr lang="en-US" b="0" dirty="0">
                <a:latin typeface="Papyrus" charset="0"/>
                <a:ea typeface="Papyrus"/>
                <a:cs typeface="Papyrus"/>
              </a:rPr>
              <a:t> + </a:t>
            </a:r>
            <a:r>
              <a:rPr lang="en-US" b="0" dirty="0" err="1">
                <a:latin typeface="Papyrus" charset="0"/>
                <a:ea typeface="Papyrus"/>
                <a:cs typeface="Papyrus"/>
              </a:rPr>
              <a:t>U</a:t>
            </a:r>
            <a:r>
              <a:rPr lang="en-US" b="0" baseline="-25000" dirty="0" err="1">
                <a:latin typeface="Papyrus" charset="0"/>
                <a:ea typeface="Papyrus"/>
                <a:cs typeface="Papyrus"/>
              </a:rPr>
              <a:t>plate</a:t>
            </a:r>
            <a:endParaRPr lang="en-US" b="0" baseline="-25000" dirty="0">
              <a:latin typeface="Papyrus" charset="0"/>
              <a:ea typeface="Papyrus"/>
              <a:cs typeface="Papyrus"/>
            </a:endParaRPr>
          </a:p>
        </p:txBody>
      </p:sp>
      <p:grpSp>
        <p:nvGrpSpPr>
          <p:cNvPr id="190468" name="Group 4"/>
          <p:cNvGrpSpPr>
            <a:grpSpLocks/>
          </p:cNvGrpSpPr>
          <p:nvPr/>
        </p:nvGrpSpPr>
        <p:grpSpPr bwMode="auto">
          <a:xfrm>
            <a:off x="1066800" y="609600"/>
            <a:ext cx="6953250" cy="2338388"/>
            <a:chOff x="1044" y="1104"/>
            <a:chExt cx="3648" cy="1227"/>
          </a:xfrm>
        </p:grpSpPr>
        <p:pic>
          <p:nvPicPr>
            <p:cNvPr id="190472" name="Picture 5" descr="3plate_fig"/>
            <p:cNvPicPr>
              <a:picLocks noChangeAspect="1" noChangeArrowheads="1"/>
            </p:cNvPicPr>
            <p:nvPr/>
          </p:nvPicPr>
          <p:blipFill>
            <a:blip r:embed="rId3"/>
            <a:srcRect l="10826" t="25224" r="5272" b="32022"/>
            <a:stretch>
              <a:fillRect/>
            </a:stretch>
          </p:blipFill>
          <p:spPr bwMode="auto">
            <a:xfrm>
              <a:off x="1044" y="1104"/>
              <a:ext cx="3648" cy="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Rectangle 6"/>
            <p:cNvSpPr>
              <a:spLocks noChangeArrowheads="1"/>
            </p:cNvSpPr>
            <p:nvPr/>
          </p:nvSpPr>
          <p:spPr bwMode="auto">
            <a:xfrm>
              <a:off x="3870" y="1314"/>
              <a:ext cx="227" cy="1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</p:grpSp>
      <p:sp>
        <p:nvSpPr>
          <p:cNvPr id="3424263" name="Rectangle 7"/>
          <p:cNvSpPr>
            <a:spLocks noChangeArrowheads="1"/>
          </p:cNvSpPr>
          <p:nvPr/>
        </p:nvSpPr>
        <p:spPr bwMode="auto">
          <a:xfrm>
            <a:off x="0" y="3886200"/>
            <a:ext cx="91440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b="0" dirty="0">
                <a:latin typeface="Papyrus"/>
                <a:ea typeface="Papyrus"/>
                <a:cs typeface="Papyrus"/>
              </a:rPr>
              <a:t>  Inversion for 4 parameters:</a:t>
            </a:r>
          </a:p>
          <a:p>
            <a:pPr>
              <a:buFontTx/>
              <a:buChar char="•"/>
            </a:pPr>
            <a:r>
              <a:rPr lang="en-US" b="0" dirty="0">
                <a:latin typeface="Papyrus"/>
                <a:ea typeface="Papyrus"/>
                <a:cs typeface="Papyrus"/>
              </a:rPr>
              <a:t>L</a:t>
            </a:r>
          </a:p>
          <a:p>
            <a:pPr>
              <a:buFontTx/>
              <a:buChar char="•"/>
            </a:pPr>
            <a:r>
              <a:rPr lang="en-US" b="0" dirty="0" err="1">
                <a:latin typeface="Papyrus"/>
                <a:ea typeface="Papyrus"/>
                <a:cs typeface="Papyrus"/>
              </a:rPr>
              <a:t>AS</a:t>
            </a:r>
            <a:r>
              <a:rPr lang="en-US" b="0" baseline="-25000" dirty="0" err="1">
                <a:latin typeface="Papyrus"/>
                <a:ea typeface="Papyrus"/>
                <a:cs typeface="Papyrus"/>
              </a:rPr>
              <a:t>lat</a:t>
            </a: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buFontTx/>
              <a:buChar char="•"/>
            </a:pPr>
            <a:r>
              <a:rPr lang="en-US" b="0" dirty="0" err="1">
                <a:latin typeface="Papyrus"/>
                <a:ea typeface="Papyrus"/>
                <a:cs typeface="Papyrus"/>
              </a:rPr>
              <a:t>AS</a:t>
            </a:r>
            <a:r>
              <a:rPr lang="en-US" b="0" baseline="-25000" dirty="0" err="1">
                <a:latin typeface="Papyrus"/>
                <a:ea typeface="Papyrus"/>
                <a:cs typeface="Papyrus"/>
              </a:rPr>
              <a:t>lon</a:t>
            </a:r>
            <a:endParaRPr lang="en-US" b="0" dirty="0">
              <a:latin typeface="Papyrus"/>
              <a:ea typeface="Papyrus"/>
              <a:cs typeface="Papyrus"/>
            </a:endParaRPr>
          </a:p>
          <a:p>
            <a:pPr>
              <a:buFontTx/>
              <a:buChar char="•"/>
            </a:pPr>
            <a:r>
              <a:rPr lang="en-US" b="0" dirty="0" err="1">
                <a:latin typeface="Papyrus"/>
                <a:ea typeface="Papyrus"/>
                <a:cs typeface="Papyrus"/>
              </a:rPr>
              <a:t>AS</a:t>
            </a:r>
            <a:r>
              <a:rPr lang="en-US" b="0" baseline="-25000" dirty="0" err="1">
                <a:latin typeface="Papyrus"/>
                <a:ea typeface="Papyrus"/>
                <a:cs typeface="Papyrus"/>
              </a:rPr>
              <a:t>w</a:t>
            </a:r>
            <a:r>
              <a:rPr lang="en-US" b="0" dirty="0">
                <a:latin typeface="Papyrus"/>
                <a:ea typeface="Papyrus"/>
                <a:cs typeface="Papyrus"/>
              </a:rPr>
              <a:t> </a:t>
            </a:r>
          </a:p>
          <a:p>
            <a:pPr>
              <a:buFontTx/>
              <a:buChar char="•"/>
            </a:pPr>
            <a:r>
              <a:rPr lang="en-US" b="0" dirty="0">
                <a:latin typeface="Papyrus"/>
                <a:ea typeface="Papyrus"/>
                <a:cs typeface="Papyrus"/>
              </a:rPr>
              <a:t>(</a:t>
            </a:r>
            <a:r>
              <a:rPr lang="en-US" b="0" dirty="0" err="1">
                <a:latin typeface="Papyrus"/>
                <a:ea typeface="Papyrus"/>
                <a:cs typeface="Papyrus"/>
              </a:rPr>
              <a:t>n.b</a:t>
            </a:r>
            <a:r>
              <a:rPr lang="en-US" b="0" dirty="0">
                <a:latin typeface="Papyrus"/>
                <a:ea typeface="Papyrus"/>
                <a:cs typeface="Papyrus"/>
              </a:rPr>
              <a:t>.  L is a free parameter doesn’t have to be 100%)</a:t>
            </a:r>
          </a:p>
        </p:txBody>
      </p:sp>
      <p:sp>
        <p:nvSpPr>
          <p:cNvPr id="190470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3-D, 3 “plate” model</a:t>
            </a:r>
          </a:p>
        </p:txBody>
      </p:sp>
      <p:sp>
        <p:nvSpPr>
          <p:cNvPr id="190471" name="Text Box 10"/>
          <p:cNvSpPr txBox="1">
            <a:spLocks noChangeArrowheads="1"/>
          </p:cNvSpPr>
          <p:nvPr/>
        </p:nvSpPr>
        <p:spPr bwMode="auto">
          <a:xfrm>
            <a:off x="0" y="66294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latin typeface="Papyrus" charset="0"/>
                <a:ea typeface="Papyrus"/>
                <a:cs typeface="Papyrus"/>
              </a:rPr>
              <a:t>From Brooks et al, 2003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4259" grpId="0" autoUpdateAnimBg="0"/>
      <p:bldP spid="342426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1F37A-C01E-CB4F-886E-5B05B9F2F8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411163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latin typeface="Papyrus" charset="0"/>
                <a:ea typeface="Papyrus"/>
                <a:cs typeface="Papyrus"/>
              </a:rPr>
              <a:t>Applications Space Based Geodesy</a:t>
            </a:r>
          </a:p>
          <a:p>
            <a:pPr>
              <a:spcBef>
                <a:spcPct val="50000"/>
              </a:spcBef>
            </a:pPr>
            <a:r>
              <a:rPr lang="en-US" b="0" dirty="0" smtClean="0">
                <a:latin typeface="Papyrus" charset="0"/>
                <a:ea typeface="Papyrus"/>
                <a:cs typeface="Papyrus"/>
              </a:rPr>
              <a:t>(GPS, VLBI, SLR/InSAR)</a:t>
            </a:r>
            <a:endParaRPr lang="en-US" b="0" dirty="0">
              <a:latin typeface="Papyrus" charset="0"/>
              <a:ea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91D7F-0E3F-104A-A1A2-4088522CB62D}" type="slidenum">
              <a:rPr lang="en-US"/>
              <a:pPr>
                <a:defRPr/>
              </a:pPr>
              <a:t>70</a:t>
            </a:fld>
            <a:endParaRPr lang="en-US"/>
          </a:p>
        </p:txBody>
      </p:sp>
      <p:pic>
        <p:nvPicPr>
          <p:cNvPr id="3438595" name="Picture 3" descr="mate_velfield"/>
          <p:cNvPicPr>
            <a:picLocks noChangeAspect="1" noChangeArrowheads="1"/>
          </p:cNvPicPr>
          <p:nvPr/>
        </p:nvPicPr>
        <p:blipFill>
          <a:blip r:embed="rId3"/>
          <a:srcRect l="28621" t="9955" r="25217" b="8662"/>
          <a:stretch>
            <a:fillRect/>
          </a:stretch>
        </p:blipFill>
        <p:spPr bwMode="auto">
          <a:xfrm>
            <a:off x="152400" y="762000"/>
            <a:ext cx="4475163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6" name="Picture 4" descr="topo_colorbar"/>
          <p:cNvPicPr>
            <a:picLocks noChangeAspect="1" noChangeArrowheads="1"/>
          </p:cNvPicPr>
          <p:nvPr/>
        </p:nvPicPr>
        <p:blipFill>
          <a:blip r:embed="rId4"/>
          <a:srcRect r="32054"/>
          <a:stretch>
            <a:fillRect/>
          </a:stretch>
        </p:blipFill>
        <p:spPr bwMode="auto">
          <a:xfrm>
            <a:off x="4648200" y="4038600"/>
            <a:ext cx="646113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1680694" y="4721225"/>
            <a:ext cx="5565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0" dirty="0">
                <a:solidFill>
                  <a:srgbClr val="FFFFFF"/>
                </a:solidFill>
                <a:latin typeface="Papyrus"/>
                <a:ea typeface="Papyrus"/>
                <a:cs typeface="Papyrus"/>
              </a:rPr>
              <a:t>4000 </a:t>
            </a:r>
            <a:r>
              <a:rPr lang="en-US" sz="800" b="0" dirty="0" err="1">
                <a:solidFill>
                  <a:srgbClr val="FFFFFF"/>
                </a:solidFill>
                <a:latin typeface="Papyrus"/>
                <a:ea typeface="Papyrus"/>
                <a:cs typeface="Papyrus"/>
              </a:rPr>
              <a:t>m</a:t>
            </a:r>
            <a:endParaRPr lang="en-US" sz="800" b="0" dirty="0">
              <a:solidFill>
                <a:srgbClr val="FFFFFF"/>
              </a:solidFill>
              <a:latin typeface="Papyrus"/>
              <a:ea typeface="Papyrus"/>
              <a:cs typeface="Papyrus"/>
            </a:endParaRPr>
          </a:p>
        </p:txBody>
      </p:sp>
      <p:sp>
        <p:nvSpPr>
          <p:cNvPr id="192518" name="Text Box 6"/>
          <p:cNvSpPr txBox="1">
            <a:spLocks noChangeArrowheads="1"/>
          </p:cNvSpPr>
          <p:nvPr/>
        </p:nvSpPr>
        <p:spPr bwMode="auto">
          <a:xfrm>
            <a:off x="1635202" y="6030913"/>
            <a:ext cx="6078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0" dirty="0">
                <a:solidFill>
                  <a:srgbClr val="FFFFFF"/>
                </a:solidFill>
                <a:latin typeface="Papyrus"/>
                <a:ea typeface="Papyrus"/>
                <a:cs typeface="Papyrus"/>
              </a:rPr>
              <a:t>-4000 </a:t>
            </a:r>
            <a:r>
              <a:rPr lang="en-US" sz="800" b="0" dirty="0" err="1">
                <a:solidFill>
                  <a:srgbClr val="FFFFFF"/>
                </a:solidFill>
                <a:latin typeface="Papyrus"/>
                <a:ea typeface="Papyrus"/>
                <a:cs typeface="Papyrus"/>
              </a:rPr>
              <a:t>m</a:t>
            </a:r>
            <a:endParaRPr lang="en-US" sz="800" b="0" dirty="0">
              <a:solidFill>
                <a:srgbClr val="FFFFFF"/>
              </a:solidFill>
              <a:latin typeface="Papyrus"/>
              <a:ea typeface="Papyrus"/>
              <a:cs typeface="Papyrus"/>
            </a:endParaRPr>
          </a:p>
        </p:txBody>
      </p:sp>
      <p:sp>
        <p:nvSpPr>
          <p:cNvPr id="3438600" name="Text Box 8"/>
          <p:cNvSpPr txBox="1">
            <a:spLocks noChangeArrowheads="1"/>
          </p:cNvSpPr>
          <p:nvPr/>
        </p:nvSpPr>
        <p:spPr bwMode="auto">
          <a:xfrm>
            <a:off x="4648200" y="1828800"/>
            <a:ext cx="4495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FontTx/>
              <a:buChar char="•"/>
            </a:pPr>
            <a:r>
              <a:rPr lang="en-US" dirty="0">
                <a:latin typeface="Papyrus" charset="0"/>
                <a:ea typeface="Papyrus"/>
                <a:cs typeface="Papyrus"/>
              </a:rPr>
              <a:t> L = 1</a:t>
            </a:r>
          </a:p>
          <a:p>
            <a:pPr algn="l">
              <a:buFontTx/>
              <a:buChar char="•"/>
            </a:pPr>
            <a:r>
              <a:rPr lang="en-US" dirty="0">
                <a:latin typeface="Papyrus" charset="0"/>
                <a:ea typeface="Papyrus"/>
                <a:cs typeface="Papyrus"/>
              </a:rPr>
              <a:t> AS velocity ~ 4.5 mm/yr</a:t>
            </a:r>
          </a:p>
          <a:p>
            <a:pPr algn="l">
              <a:buFontTx/>
              <a:buChar char="•"/>
            </a:pPr>
            <a:r>
              <a:rPr lang="en-US" dirty="0">
                <a:latin typeface="Papyrus" charset="0"/>
                <a:ea typeface="Papyrus"/>
                <a:cs typeface="Papyrus"/>
              </a:rPr>
              <a:t> </a:t>
            </a:r>
            <a:r>
              <a:rPr lang="en-US" dirty="0" err="1">
                <a:latin typeface="Symbol" charset="2"/>
                <a:ea typeface="Papyrus"/>
                <a:cs typeface="Papyrus"/>
              </a:rPr>
              <a:t>w</a:t>
            </a:r>
            <a:r>
              <a:rPr lang="en-US" baseline="-25000" dirty="0" err="1">
                <a:latin typeface="Papyrus" charset="0"/>
                <a:ea typeface="Papyrus"/>
                <a:cs typeface="Papyrus"/>
              </a:rPr>
              <a:t>AS</a:t>
            </a:r>
            <a:r>
              <a:rPr lang="en-US" dirty="0">
                <a:latin typeface="Papyrus" charset="0"/>
                <a:ea typeface="Papyrus"/>
                <a:cs typeface="Papyrus"/>
              </a:rPr>
              <a:t> in Canada</a:t>
            </a:r>
          </a:p>
        </p:txBody>
      </p:sp>
      <p:sp>
        <p:nvSpPr>
          <p:cNvPr id="192520" name="Text Box 10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Modeled </a:t>
            </a:r>
            <a:r>
              <a:rPr lang="en-US" b="0" dirty="0" err="1">
                <a:latin typeface="Papyrus" charset="0"/>
                <a:ea typeface="Papyrus"/>
                <a:cs typeface="Papyrus"/>
              </a:rPr>
              <a:t>vs</a:t>
            </a:r>
            <a:r>
              <a:rPr lang="en-US" b="0" dirty="0">
                <a:latin typeface="Papyrus" charset="0"/>
                <a:ea typeface="Papyrus"/>
                <a:cs typeface="Papyrus"/>
              </a:rPr>
              <a:t> measured velocity field</a:t>
            </a:r>
          </a:p>
        </p:txBody>
      </p:sp>
      <p:sp>
        <p:nvSpPr>
          <p:cNvPr id="192521" name="Text Box 11"/>
          <p:cNvSpPr txBox="1">
            <a:spLocks noChangeArrowheads="1"/>
          </p:cNvSpPr>
          <p:nvPr/>
        </p:nvSpPr>
        <p:spPr bwMode="auto">
          <a:xfrm>
            <a:off x="5562600" y="66294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latin typeface="Papyrus" charset="0"/>
                <a:ea typeface="Papyrus"/>
                <a:cs typeface="Papyrus"/>
              </a:rPr>
              <a:t>From Brooks et al,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860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5AABE-894D-FA4C-8BF0-F26214F13298}" type="slidenum">
              <a:rPr lang="en-US"/>
              <a:pPr>
                <a:defRPr/>
              </a:pPr>
              <a:t>71</a:t>
            </a:fld>
            <a:endParaRPr lang="en-US"/>
          </a:p>
        </p:txBody>
      </p:sp>
      <p:pic>
        <p:nvPicPr>
          <p:cNvPr id="194563" name="Picture 3" descr="vel_prof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2713" y="1116013"/>
            <a:ext cx="5703887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4" name="Text Box 4"/>
          <p:cNvSpPr txBox="1">
            <a:spLocks noChangeArrowheads="1"/>
          </p:cNvSpPr>
          <p:nvPr/>
        </p:nvSpPr>
        <p:spPr bwMode="auto">
          <a:xfrm rot="-5400000">
            <a:off x="-845343" y="2978943"/>
            <a:ext cx="373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 err="1">
                <a:latin typeface="Papyrus" charset="0"/>
                <a:ea typeface="Papyrus"/>
                <a:cs typeface="Papyrus"/>
              </a:rPr>
              <a:t>Vperp</a:t>
            </a:r>
            <a:r>
              <a:rPr lang="en-US" b="0" dirty="0">
                <a:latin typeface="Papyrus" charset="0"/>
                <a:ea typeface="Papyrus"/>
                <a:cs typeface="Papyrus"/>
              </a:rPr>
              <a:t>  (mm/yr)</a:t>
            </a:r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2351088" y="5867400"/>
            <a:ext cx="4437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Papyrus" charset="0"/>
                <a:ea typeface="Papyrus"/>
                <a:cs typeface="Papyrus"/>
              </a:rPr>
              <a:t>Distance from Trench (km)</a:t>
            </a:r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5383213" y="1943100"/>
            <a:ext cx="2609850" cy="800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grpSp>
        <p:nvGrpSpPr>
          <p:cNvPr id="194567" name="Group 7"/>
          <p:cNvGrpSpPr>
            <a:grpSpLocks/>
          </p:cNvGrpSpPr>
          <p:nvPr/>
        </p:nvGrpSpPr>
        <p:grpSpPr bwMode="auto">
          <a:xfrm>
            <a:off x="5516563" y="1905000"/>
            <a:ext cx="2544762" cy="830263"/>
            <a:chOff x="3474" y="1200"/>
            <a:chExt cx="1604" cy="523"/>
          </a:xfrm>
        </p:grpSpPr>
        <p:sp>
          <p:nvSpPr>
            <p:cNvPr id="194570" name="Text Box 8"/>
            <p:cNvSpPr txBox="1">
              <a:spLocks noChangeArrowheads="1"/>
            </p:cNvSpPr>
            <p:nvPr/>
          </p:nvSpPr>
          <p:spPr bwMode="auto">
            <a:xfrm>
              <a:off x="3888" y="1200"/>
              <a:ext cx="119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i="1" dirty="0">
                  <a:latin typeface="CG Omega" pitchFamily="34" charset="0"/>
                  <a:ea typeface="Papyrus"/>
                  <a:cs typeface="Papyrus"/>
                </a:rPr>
                <a:t>3-plate</a:t>
              </a:r>
            </a:p>
            <a:p>
              <a:pPr algn="l"/>
              <a:r>
                <a:rPr lang="en-US" sz="1600" i="1" dirty="0">
                  <a:latin typeface="CG Omega" pitchFamily="34" charset="0"/>
                  <a:ea typeface="Papyrus"/>
                  <a:cs typeface="Papyrus"/>
                </a:rPr>
                <a:t>3-plate corrected</a:t>
              </a:r>
            </a:p>
            <a:p>
              <a:pPr algn="l"/>
              <a:r>
                <a:rPr lang="en-US" sz="1600" i="1" dirty="0">
                  <a:latin typeface="CG Omega" pitchFamily="34" charset="0"/>
                  <a:ea typeface="Papyrus"/>
                  <a:cs typeface="Papyrus"/>
                </a:rPr>
                <a:t>100% elastic</a:t>
              </a:r>
            </a:p>
          </p:txBody>
        </p:sp>
        <p:sp>
          <p:nvSpPr>
            <p:cNvPr id="194571" name="Line 9"/>
            <p:cNvSpPr>
              <a:spLocks noChangeShapeType="1"/>
            </p:cNvSpPr>
            <p:nvPr/>
          </p:nvSpPr>
          <p:spPr bwMode="auto">
            <a:xfrm>
              <a:off x="3474" y="1612"/>
              <a:ext cx="28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  <p:sp>
          <p:nvSpPr>
            <p:cNvPr id="194572" name="Line 10"/>
            <p:cNvSpPr>
              <a:spLocks noChangeShapeType="1"/>
            </p:cNvSpPr>
            <p:nvPr/>
          </p:nvSpPr>
          <p:spPr bwMode="auto">
            <a:xfrm>
              <a:off x="3474" y="1470"/>
              <a:ext cx="288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  <p:sp>
          <p:nvSpPr>
            <p:cNvPr id="194573" name="Line 11"/>
            <p:cNvSpPr>
              <a:spLocks noChangeShapeType="1"/>
            </p:cNvSpPr>
            <p:nvPr/>
          </p:nvSpPr>
          <p:spPr bwMode="auto">
            <a:xfrm>
              <a:off x="3474" y="1314"/>
              <a:ext cx="288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/>
                <a:ea typeface="Papyrus"/>
                <a:cs typeface="Papyrus"/>
              </a:endParaRPr>
            </a:p>
          </p:txBody>
        </p:sp>
      </p:grpSp>
      <p:sp>
        <p:nvSpPr>
          <p:cNvPr id="194568" name="Text Box 13"/>
          <p:cNvSpPr txBox="1">
            <a:spLocks noChangeArrowheads="1"/>
          </p:cNvSpPr>
          <p:nvPr/>
        </p:nvSpPr>
        <p:spPr bwMode="auto">
          <a:xfrm>
            <a:off x="0" y="304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Horizontal, plate normal, velocity profile</a:t>
            </a:r>
          </a:p>
        </p:txBody>
      </p:sp>
      <p:sp>
        <p:nvSpPr>
          <p:cNvPr id="194569" name="Text Box 14"/>
          <p:cNvSpPr txBox="1">
            <a:spLocks noChangeArrowheads="1"/>
          </p:cNvSpPr>
          <p:nvPr/>
        </p:nvSpPr>
        <p:spPr bwMode="auto">
          <a:xfrm>
            <a:off x="0" y="66294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dirty="0">
                <a:latin typeface="Papyrus" charset="0"/>
                <a:ea typeface="Papyrus"/>
                <a:cs typeface="Papyrus"/>
              </a:rPr>
              <a:t>From Brooks et al,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AD6C6-19AE-C04F-912F-7D77C4ED68A0}" type="slidenum">
              <a:rPr lang="en-US"/>
              <a:pPr>
                <a:defRPr/>
              </a:pPr>
              <a:t>72</a:t>
            </a:fld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78288" y="2927350"/>
            <a:ext cx="1076325" cy="2036763"/>
            <a:chOff x="2569" y="1844"/>
            <a:chExt cx="677" cy="1283"/>
          </a:xfrm>
        </p:grpSpPr>
        <p:sp>
          <p:nvSpPr>
            <p:cNvPr id="196629" name="Rectangle 4"/>
            <p:cNvSpPr>
              <a:spLocks noChangeArrowheads="1"/>
            </p:cNvSpPr>
            <p:nvPr/>
          </p:nvSpPr>
          <p:spPr bwMode="auto">
            <a:xfrm>
              <a:off x="2569" y="1844"/>
              <a:ext cx="677" cy="725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  <p:sp>
          <p:nvSpPr>
            <p:cNvPr id="196630" name="Rectangle 5"/>
            <p:cNvSpPr>
              <a:spLocks noChangeArrowheads="1"/>
            </p:cNvSpPr>
            <p:nvPr/>
          </p:nvSpPr>
          <p:spPr bwMode="auto">
            <a:xfrm>
              <a:off x="2688" y="2929"/>
              <a:ext cx="478" cy="198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</p:grpSp>
      <p:pic>
        <p:nvPicPr>
          <p:cNvPr id="196612" name="Picture 6" descr="comp_profs"/>
          <p:cNvPicPr>
            <a:picLocks noChangeAspect="1" noChangeArrowheads="1"/>
          </p:cNvPicPr>
          <p:nvPr/>
        </p:nvPicPr>
        <p:blipFill>
          <a:blip r:embed="rId3"/>
          <a:srcRect t="6871" r="11832" b="16229"/>
          <a:stretch>
            <a:fillRect/>
          </a:stretch>
        </p:blipFill>
        <p:spPr bwMode="auto">
          <a:xfrm>
            <a:off x="1370013" y="914400"/>
            <a:ext cx="6707187" cy="520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Rectangle 7"/>
          <p:cNvSpPr>
            <a:spLocks noChangeArrowheads="1"/>
          </p:cNvSpPr>
          <p:nvPr/>
        </p:nvSpPr>
        <p:spPr bwMode="auto">
          <a:xfrm>
            <a:off x="2197100" y="1190625"/>
            <a:ext cx="5616575" cy="4448175"/>
          </a:xfrm>
          <a:prstGeom prst="rect">
            <a:avLst/>
          </a:prstGeom>
          <a:noFill/>
          <a:ln w="1651">
            <a:solidFill>
              <a:srgbClr val="E6E6E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grpSp>
        <p:nvGrpSpPr>
          <p:cNvPr id="196614" name="Group 8"/>
          <p:cNvGrpSpPr>
            <a:grpSpLocks/>
          </p:cNvGrpSpPr>
          <p:nvPr/>
        </p:nvGrpSpPr>
        <p:grpSpPr bwMode="auto">
          <a:xfrm>
            <a:off x="6096000" y="1752600"/>
            <a:ext cx="1265238" cy="274638"/>
            <a:chOff x="3840" y="1104"/>
            <a:chExt cx="797" cy="173"/>
          </a:xfrm>
        </p:grpSpPr>
        <p:sp>
          <p:nvSpPr>
            <p:cNvPr id="196627" name="Oval 9"/>
            <p:cNvSpPr>
              <a:spLocks noChangeArrowheads="1"/>
            </p:cNvSpPr>
            <p:nvPr/>
          </p:nvSpPr>
          <p:spPr bwMode="auto">
            <a:xfrm>
              <a:off x="3840" y="1152"/>
              <a:ext cx="64" cy="80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  <p:sp>
          <p:nvSpPr>
            <p:cNvPr id="196628" name="Text Box 10"/>
            <p:cNvSpPr txBox="1">
              <a:spLocks noChangeArrowheads="1"/>
            </p:cNvSpPr>
            <p:nvPr/>
          </p:nvSpPr>
          <p:spPr bwMode="auto">
            <a:xfrm>
              <a:off x="3904" y="1104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>
                  <a:solidFill>
                    <a:srgbClr val="FFFFFF"/>
                  </a:solidFill>
                  <a:latin typeface="Papyrus"/>
                  <a:ea typeface="Papyrus"/>
                  <a:cs typeface="Papyrus"/>
                </a:rPr>
                <a:t>ANDES</a:t>
              </a:r>
            </a:p>
          </p:txBody>
        </p:sp>
      </p:grpSp>
      <p:grpSp>
        <p:nvGrpSpPr>
          <p:cNvPr id="196615" name="Group 11"/>
          <p:cNvGrpSpPr>
            <a:grpSpLocks/>
          </p:cNvGrpSpPr>
          <p:nvPr/>
        </p:nvGrpSpPr>
        <p:grpSpPr bwMode="auto">
          <a:xfrm>
            <a:off x="6096000" y="2011363"/>
            <a:ext cx="1265238" cy="274637"/>
            <a:chOff x="3936" y="1200"/>
            <a:chExt cx="797" cy="173"/>
          </a:xfrm>
        </p:grpSpPr>
        <p:sp>
          <p:nvSpPr>
            <p:cNvPr id="196625" name="Oval 12"/>
            <p:cNvSpPr>
              <a:spLocks noChangeArrowheads="1"/>
            </p:cNvSpPr>
            <p:nvPr/>
          </p:nvSpPr>
          <p:spPr bwMode="auto">
            <a:xfrm>
              <a:off x="3936" y="1248"/>
              <a:ext cx="64" cy="80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  <p:sp>
          <p:nvSpPr>
            <p:cNvPr id="196626" name="Text Box 13"/>
            <p:cNvSpPr txBox="1">
              <a:spLocks noChangeArrowheads="1"/>
            </p:cNvSpPr>
            <p:nvPr/>
          </p:nvSpPr>
          <p:spPr bwMode="auto">
            <a:xfrm>
              <a:off x="4000" y="1200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>
                  <a:solidFill>
                    <a:srgbClr val="FFFFFF"/>
                  </a:solidFill>
                  <a:latin typeface="Papyrus"/>
                  <a:ea typeface="Papyrus"/>
                  <a:cs typeface="Papyrus"/>
                </a:rPr>
                <a:t>TIBET*</a:t>
              </a:r>
            </a:p>
          </p:txBody>
        </p:sp>
      </p:grpSp>
      <p:grpSp>
        <p:nvGrpSpPr>
          <p:cNvPr id="196616" name="Group 14"/>
          <p:cNvGrpSpPr>
            <a:grpSpLocks/>
          </p:cNvGrpSpPr>
          <p:nvPr/>
        </p:nvGrpSpPr>
        <p:grpSpPr bwMode="auto">
          <a:xfrm>
            <a:off x="6096000" y="2316163"/>
            <a:ext cx="1265238" cy="274637"/>
            <a:chOff x="4032" y="1296"/>
            <a:chExt cx="797" cy="173"/>
          </a:xfrm>
        </p:grpSpPr>
        <p:sp>
          <p:nvSpPr>
            <p:cNvPr id="196623" name="Oval 15"/>
            <p:cNvSpPr>
              <a:spLocks noChangeArrowheads="1"/>
            </p:cNvSpPr>
            <p:nvPr/>
          </p:nvSpPr>
          <p:spPr bwMode="auto">
            <a:xfrm>
              <a:off x="4032" y="1344"/>
              <a:ext cx="64" cy="80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  <p:sp>
          <p:nvSpPr>
            <p:cNvPr id="196624" name="Text Box 16"/>
            <p:cNvSpPr txBox="1">
              <a:spLocks noChangeArrowheads="1"/>
            </p:cNvSpPr>
            <p:nvPr/>
          </p:nvSpPr>
          <p:spPr bwMode="auto">
            <a:xfrm>
              <a:off x="4096" y="1296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>
                  <a:solidFill>
                    <a:srgbClr val="FFFFFF"/>
                  </a:solidFill>
                  <a:latin typeface="Papyrus"/>
                  <a:ea typeface="Papyrus"/>
                  <a:cs typeface="Papyrus"/>
                </a:rPr>
                <a:t>S.A. (par.) **</a:t>
              </a:r>
            </a:p>
          </p:txBody>
        </p:sp>
      </p:grpSp>
      <p:grpSp>
        <p:nvGrpSpPr>
          <p:cNvPr id="196617" name="Group 17"/>
          <p:cNvGrpSpPr>
            <a:grpSpLocks/>
          </p:cNvGrpSpPr>
          <p:nvPr/>
        </p:nvGrpSpPr>
        <p:grpSpPr bwMode="auto">
          <a:xfrm>
            <a:off x="6096000" y="2620963"/>
            <a:ext cx="1265238" cy="274637"/>
            <a:chOff x="4128" y="1392"/>
            <a:chExt cx="797" cy="173"/>
          </a:xfrm>
        </p:grpSpPr>
        <p:sp>
          <p:nvSpPr>
            <p:cNvPr id="196621" name="Oval 18"/>
            <p:cNvSpPr>
              <a:spLocks noChangeArrowheads="1"/>
            </p:cNvSpPr>
            <p:nvPr/>
          </p:nvSpPr>
          <p:spPr bwMode="auto">
            <a:xfrm>
              <a:off x="4128" y="1440"/>
              <a:ext cx="64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  <p:sp>
          <p:nvSpPr>
            <p:cNvPr id="196622" name="Text Box 19"/>
            <p:cNvSpPr txBox="1">
              <a:spLocks noChangeArrowheads="1"/>
            </p:cNvSpPr>
            <p:nvPr/>
          </p:nvSpPr>
          <p:spPr bwMode="auto">
            <a:xfrm>
              <a:off x="4192" y="1392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>
                  <a:solidFill>
                    <a:srgbClr val="FFFFFF"/>
                  </a:solidFill>
                  <a:latin typeface="Papyrus"/>
                  <a:ea typeface="Papyrus"/>
                  <a:cs typeface="Papyrus"/>
                </a:rPr>
                <a:t>S.A. (perp.)**</a:t>
              </a:r>
            </a:p>
          </p:txBody>
        </p:sp>
      </p:grpSp>
      <p:sp>
        <p:nvSpPr>
          <p:cNvPr id="196618" name="Rectangle 20"/>
          <p:cNvSpPr>
            <a:spLocks noChangeArrowheads="1"/>
          </p:cNvSpPr>
          <p:nvPr/>
        </p:nvSpPr>
        <p:spPr bwMode="auto">
          <a:xfrm>
            <a:off x="5867400" y="1752600"/>
            <a:ext cx="1333500" cy="1155700"/>
          </a:xfrm>
          <a:prstGeom prst="rect">
            <a:avLst/>
          </a:prstGeom>
          <a:noFill/>
          <a:ln w="9525">
            <a:solidFill>
              <a:srgbClr val="E6E6E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196619" name="Text Box 21"/>
          <p:cNvSpPr txBox="1">
            <a:spLocks noChangeArrowheads="1"/>
          </p:cNvSpPr>
          <p:nvPr/>
        </p:nvSpPr>
        <p:spPr bwMode="auto">
          <a:xfrm>
            <a:off x="0" y="6445250"/>
            <a:ext cx="3276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>
                <a:latin typeface="Papyrus"/>
                <a:ea typeface="Papyrus"/>
                <a:cs typeface="Papyrus"/>
              </a:rPr>
              <a:t>(* Wang et. al, 2001; ** Bennett et. Al, 1999)</a:t>
            </a:r>
          </a:p>
        </p:txBody>
      </p:sp>
      <p:sp>
        <p:nvSpPr>
          <p:cNvPr id="196620" name="Text Box 23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Comparative velocity profiles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3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latin typeface="Papyrus" charset="0"/>
                <a:ea typeface="Papyrus" charset="0"/>
                <a:cs typeface="Papyrus" charset="0"/>
              </a:rPr>
              <a:t>Simple visco-elastic modeling of subduction process</a:t>
            </a:r>
          </a:p>
        </p:txBody>
      </p:sp>
      <p:sp>
        <p:nvSpPr>
          <p:cNvPr id="200707" name="Text Box 4"/>
          <p:cNvSpPr txBox="1">
            <a:spLocks noChangeArrowheads="1"/>
          </p:cNvSpPr>
          <p:nvPr/>
        </p:nvSpPr>
        <p:spPr bwMode="auto">
          <a:xfrm>
            <a:off x="0" y="5943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pyrus" charset="0"/>
                <a:ea typeface="Papyrus"/>
                <a:cs typeface="Papyrus"/>
              </a:rPr>
              <a:t>Permanent deformation </a:t>
            </a:r>
            <a:r>
              <a:rPr lang="en-US" dirty="0" smtClean="0">
                <a:latin typeface="Papyrus" charset="0"/>
                <a:ea typeface="Papyrus"/>
                <a:cs typeface="Papyrus"/>
              </a:rPr>
              <a:t>(Mountains/Andes</a:t>
            </a:r>
            <a:r>
              <a:rPr lang="en-US" dirty="0">
                <a:latin typeface="Papyrus" charset="0"/>
                <a:ea typeface="Papyrus"/>
                <a:cs typeface="Papyrus"/>
              </a:rPr>
              <a:t>)</a:t>
            </a:r>
          </a:p>
        </p:txBody>
      </p:sp>
      <p:sp>
        <p:nvSpPr>
          <p:cNvPr id="200708" name="Text Box 8"/>
          <p:cNvSpPr txBox="1">
            <a:spLocks noChangeArrowheads="1"/>
          </p:cNvSpPr>
          <p:nvPr/>
        </p:nvSpPr>
        <p:spPr bwMode="auto">
          <a:xfrm>
            <a:off x="228600" y="6507163"/>
            <a:ext cx="1828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0" dirty="0">
                <a:latin typeface="Papyrus" charset="0"/>
                <a:ea typeface="Papyrus"/>
                <a:cs typeface="Papyrus"/>
              </a:rPr>
              <a:t>Mod from Hindle et al</a:t>
            </a:r>
          </a:p>
        </p:txBody>
      </p:sp>
      <p:pic>
        <p:nvPicPr>
          <p:cNvPr id="200709" name="Picture 14" descr="spring block damper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2595563" y="1822450"/>
            <a:ext cx="3952875" cy="2755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3733B-CE75-4B44-9A7E-F4B9D1D13977}" type="slidenum">
              <a:rPr lang="en-US"/>
              <a:pPr>
                <a:defRPr/>
              </a:pPr>
              <a:t>74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87463" y="2133600"/>
            <a:ext cx="6027737" cy="2724150"/>
            <a:chOff x="912" y="1344"/>
            <a:chExt cx="4272" cy="1716"/>
          </a:xfrm>
        </p:grpSpPr>
        <p:grpSp>
          <p:nvGrpSpPr>
            <p:cNvPr id="202778" name="Group 3"/>
            <p:cNvGrpSpPr>
              <a:grpSpLocks/>
            </p:cNvGrpSpPr>
            <p:nvPr/>
          </p:nvGrpSpPr>
          <p:grpSpPr bwMode="auto">
            <a:xfrm>
              <a:off x="912" y="1344"/>
              <a:ext cx="4272" cy="1716"/>
              <a:chOff x="912" y="1344"/>
              <a:chExt cx="4272" cy="1716"/>
            </a:xfrm>
          </p:grpSpPr>
          <p:pic>
            <p:nvPicPr>
              <p:cNvPr id="202780" name="Picture 4" descr="lock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84" y="1344"/>
                <a:ext cx="2833" cy="17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2781" name="Group 5"/>
              <p:cNvGrpSpPr>
                <a:grpSpLocks/>
              </p:cNvGrpSpPr>
              <p:nvPr/>
            </p:nvGrpSpPr>
            <p:grpSpPr bwMode="auto">
              <a:xfrm>
                <a:off x="912" y="2016"/>
                <a:ext cx="4272" cy="192"/>
                <a:chOff x="912" y="2016"/>
                <a:chExt cx="4272" cy="192"/>
              </a:xfrm>
            </p:grpSpPr>
            <p:sp>
              <p:nvSpPr>
                <p:cNvPr id="202782" name="AutoShape 6"/>
                <p:cNvSpPr>
                  <a:spLocks noChangeArrowheads="1"/>
                </p:cNvSpPr>
                <p:nvPr/>
              </p:nvSpPr>
              <p:spPr bwMode="auto">
                <a:xfrm flipH="1">
                  <a:off x="4752" y="2016"/>
                  <a:ext cx="432" cy="192"/>
                </a:xfrm>
                <a:prstGeom prst="rightArrow">
                  <a:avLst>
                    <a:gd name="adj1" fmla="val 50000"/>
                    <a:gd name="adj2" fmla="val 5625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 charset="0"/>
                    <a:ea typeface="Papyrus"/>
                    <a:cs typeface="Papyrus"/>
                  </a:endParaRPr>
                </a:p>
              </p:txBody>
            </p:sp>
            <p:sp>
              <p:nvSpPr>
                <p:cNvPr id="202783" name="AutoShape 7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912" y="2016"/>
                  <a:ext cx="432" cy="192"/>
                </a:xfrm>
                <a:prstGeom prst="rightArrow">
                  <a:avLst>
                    <a:gd name="adj1" fmla="val 50000"/>
                    <a:gd name="adj2" fmla="val 5625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 charset="0"/>
                    <a:ea typeface="Papyrus"/>
                    <a:cs typeface="Papyrus"/>
                  </a:endParaRPr>
                </a:p>
              </p:txBody>
            </p:sp>
          </p:grpSp>
        </p:grpSp>
        <p:sp>
          <p:nvSpPr>
            <p:cNvPr id="202779" name="Freeform 8"/>
            <p:cNvSpPr>
              <a:spLocks/>
            </p:cNvSpPr>
            <p:nvPr/>
          </p:nvSpPr>
          <p:spPr bwMode="auto">
            <a:xfrm>
              <a:off x="2868" y="2240"/>
              <a:ext cx="536" cy="160"/>
            </a:xfrm>
            <a:custGeom>
              <a:avLst/>
              <a:gdLst>
                <a:gd name="T0" fmla="*/ 0 w 536"/>
                <a:gd name="T1" fmla="*/ 0 h 160"/>
                <a:gd name="T2" fmla="*/ 100 w 536"/>
                <a:gd name="T3" fmla="*/ 20 h 160"/>
                <a:gd name="T4" fmla="*/ 196 w 536"/>
                <a:gd name="T5" fmla="*/ 48 h 160"/>
                <a:gd name="T6" fmla="*/ 300 w 536"/>
                <a:gd name="T7" fmla="*/ 80 h 160"/>
                <a:gd name="T8" fmla="*/ 368 w 536"/>
                <a:gd name="T9" fmla="*/ 108 h 160"/>
                <a:gd name="T10" fmla="*/ 448 w 536"/>
                <a:gd name="T11" fmla="*/ 128 h 160"/>
                <a:gd name="T12" fmla="*/ 536 w 536"/>
                <a:gd name="T13" fmla="*/ 160 h 1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6"/>
                <a:gd name="T22" fmla="*/ 0 h 160"/>
                <a:gd name="T23" fmla="*/ 536 w 536"/>
                <a:gd name="T24" fmla="*/ 160 h 1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6" h="160">
                  <a:moveTo>
                    <a:pt x="0" y="0"/>
                  </a:moveTo>
                  <a:lnTo>
                    <a:pt x="100" y="20"/>
                  </a:lnTo>
                  <a:lnTo>
                    <a:pt x="196" y="48"/>
                  </a:lnTo>
                  <a:lnTo>
                    <a:pt x="300" y="80"/>
                  </a:lnTo>
                  <a:lnTo>
                    <a:pt x="368" y="108"/>
                  </a:lnTo>
                  <a:lnTo>
                    <a:pt x="448" y="128"/>
                  </a:lnTo>
                  <a:lnTo>
                    <a:pt x="536" y="160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133600" y="2232025"/>
            <a:ext cx="4335463" cy="2641600"/>
            <a:chOff x="1512" y="1406"/>
            <a:chExt cx="3072" cy="1664"/>
          </a:xfrm>
        </p:grpSpPr>
        <p:grpSp>
          <p:nvGrpSpPr>
            <p:cNvPr id="202773" name="Group 10"/>
            <p:cNvGrpSpPr>
              <a:grpSpLocks/>
            </p:cNvGrpSpPr>
            <p:nvPr/>
          </p:nvGrpSpPr>
          <p:grpSpPr bwMode="auto">
            <a:xfrm>
              <a:off x="1512" y="1406"/>
              <a:ext cx="3072" cy="1664"/>
              <a:chOff x="1512" y="1406"/>
              <a:chExt cx="3072" cy="1664"/>
            </a:xfrm>
          </p:grpSpPr>
          <p:pic>
            <p:nvPicPr>
              <p:cNvPr id="202775" name="Picture 11" descr="lock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28" y="1406"/>
                <a:ext cx="2683" cy="1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2776" name="AutoShape 12"/>
              <p:cNvSpPr>
                <a:spLocks noChangeArrowheads="1"/>
              </p:cNvSpPr>
              <p:nvPr/>
            </p:nvSpPr>
            <p:spPr bwMode="auto">
              <a:xfrm rot="10800000" flipH="1">
                <a:off x="1512" y="2016"/>
                <a:ext cx="216" cy="192"/>
              </a:xfrm>
              <a:prstGeom prst="rightArrow">
                <a:avLst>
                  <a:gd name="adj1" fmla="val 50000"/>
                  <a:gd name="adj2" fmla="val 28125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 charset="0"/>
                  <a:ea typeface="Papyrus"/>
                  <a:cs typeface="Papyrus"/>
                </a:endParaRPr>
              </a:p>
            </p:txBody>
          </p:sp>
          <p:sp>
            <p:nvSpPr>
              <p:cNvPr id="202777" name="AutoShape 13"/>
              <p:cNvSpPr>
                <a:spLocks noChangeArrowheads="1"/>
              </p:cNvSpPr>
              <p:nvPr/>
            </p:nvSpPr>
            <p:spPr bwMode="auto">
              <a:xfrm rot="33204" flipH="1">
                <a:off x="4368" y="2018"/>
                <a:ext cx="216" cy="192"/>
              </a:xfrm>
              <a:prstGeom prst="rightArrow">
                <a:avLst>
                  <a:gd name="adj1" fmla="val 50000"/>
                  <a:gd name="adj2" fmla="val 28125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Papyrus" charset="0"/>
                  <a:ea typeface="Papyrus"/>
                  <a:cs typeface="Papyrus"/>
                </a:endParaRPr>
              </a:p>
            </p:txBody>
          </p:sp>
        </p:grpSp>
        <p:sp>
          <p:nvSpPr>
            <p:cNvPr id="202774" name="Freeform 14"/>
            <p:cNvSpPr>
              <a:spLocks/>
            </p:cNvSpPr>
            <p:nvPr/>
          </p:nvSpPr>
          <p:spPr bwMode="auto">
            <a:xfrm>
              <a:off x="3224" y="2312"/>
              <a:ext cx="536" cy="160"/>
            </a:xfrm>
            <a:custGeom>
              <a:avLst/>
              <a:gdLst>
                <a:gd name="T0" fmla="*/ 0 w 536"/>
                <a:gd name="T1" fmla="*/ 0 h 160"/>
                <a:gd name="T2" fmla="*/ 100 w 536"/>
                <a:gd name="T3" fmla="*/ 20 h 160"/>
                <a:gd name="T4" fmla="*/ 196 w 536"/>
                <a:gd name="T5" fmla="*/ 48 h 160"/>
                <a:gd name="T6" fmla="*/ 300 w 536"/>
                <a:gd name="T7" fmla="*/ 80 h 160"/>
                <a:gd name="T8" fmla="*/ 368 w 536"/>
                <a:gd name="T9" fmla="*/ 108 h 160"/>
                <a:gd name="T10" fmla="*/ 448 w 536"/>
                <a:gd name="T11" fmla="*/ 128 h 160"/>
                <a:gd name="T12" fmla="*/ 536 w 536"/>
                <a:gd name="T13" fmla="*/ 160 h 1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6"/>
                <a:gd name="T22" fmla="*/ 0 h 160"/>
                <a:gd name="T23" fmla="*/ 536 w 536"/>
                <a:gd name="T24" fmla="*/ 160 h 1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6" h="160">
                  <a:moveTo>
                    <a:pt x="0" y="0"/>
                  </a:moveTo>
                  <a:lnTo>
                    <a:pt x="100" y="20"/>
                  </a:lnTo>
                  <a:lnTo>
                    <a:pt x="196" y="48"/>
                  </a:lnTo>
                  <a:lnTo>
                    <a:pt x="300" y="80"/>
                  </a:lnTo>
                  <a:lnTo>
                    <a:pt x="368" y="108"/>
                  </a:lnTo>
                  <a:lnTo>
                    <a:pt x="448" y="128"/>
                  </a:lnTo>
                  <a:lnTo>
                    <a:pt x="536" y="160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>
                <a:latin typeface="Papyrus" charset="0"/>
                <a:ea typeface="Papyrus"/>
                <a:cs typeface="Papyrus"/>
              </a:endParaRPr>
            </a:p>
          </p:txBody>
        </p:sp>
      </p:grpSp>
      <p:pic>
        <p:nvPicPr>
          <p:cNvPr id="3436559" name="Picture 15" descr="lock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6638" y="2247900"/>
            <a:ext cx="39179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8" name="Line 16"/>
          <p:cNvSpPr>
            <a:spLocks noChangeShapeType="1"/>
          </p:cNvSpPr>
          <p:nvPr/>
        </p:nvSpPr>
        <p:spPr bwMode="auto">
          <a:xfrm>
            <a:off x="3082925" y="4954588"/>
            <a:ext cx="3175" cy="1587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1490663" y="966788"/>
            <a:ext cx="6365875" cy="5299075"/>
            <a:chOff x="1056" y="609"/>
            <a:chExt cx="4512" cy="3338"/>
          </a:xfrm>
        </p:grpSpPr>
        <p:grpSp>
          <p:nvGrpSpPr>
            <p:cNvPr id="202762" name="Group 18"/>
            <p:cNvGrpSpPr>
              <a:grpSpLocks/>
            </p:cNvGrpSpPr>
            <p:nvPr/>
          </p:nvGrpSpPr>
          <p:grpSpPr bwMode="auto">
            <a:xfrm>
              <a:off x="3725" y="609"/>
              <a:ext cx="1843" cy="1302"/>
              <a:chOff x="3725" y="609"/>
              <a:chExt cx="1843" cy="1302"/>
            </a:xfrm>
          </p:grpSpPr>
          <p:grpSp>
            <p:nvGrpSpPr>
              <p:cNvPr id="202764" name="Group 19"/>
              <p:cNvGrpSpPr>
                <a:grpSpLocks/>
              </p:cNvGrpSpPr>
              <p:nvPr/>
            </p:nvGrpSpPr>
            <p:grpSpPr bwMode="auto">
              <a:xfrm>
                <a:off x="3725" y="609"/>
                <a:ext cx="1464" cy="1194"/>
                <a:chOff x="3725" y="609"/>
                <a:chExt cx="1464" cy="1194"/>
              </a:xfrm>
            </p:grpSpPr>
            <p:grpSp>
              <p:nvGrpSpPr>
                <p:cNvPr id="202766" name="Group 20"/>
                <p:cNvGrpSpPr>
                  <a:grpSpLocks/>
                </p:cNvGrpSpPr>
                <p:nvPr/>
              </p:nvGrpSpPr>
              <p:grpSpPr bwMode="auto">
                <a:xfrm>
                  <a:off x="3725" y="609"/>
                  <a:ext cx="1464" cy="1194"/>
                  <a:chOff x="144" y="2832"/>
                  <a:chExt cx="1728" cy="1409"/>
                </a:xfrm>
              </p:grpSpPr>
              <p:pic>
                <p:nvPicPr>
                  <p:cNvPr id="202770" name="Picture 21" descr="moment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144" y="2832"/>
                    <a:ext cx="1728" cy="13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02771" name="Freeform 22"/>
                  <p:cNvSpPr>
                    <a:spLocks/>
                  </p:cNvSpPr>
                  <p:nvPr/>
                </p:nvSpPr>
                <p:spPr bwMode="auto">
                  <a:xfrm>
                    <a:off x="144" y="3312"/>
                    <a:ext cx="192" cy="912"/>
                  </a:xfrm>
                  <a:custGeom>
                    <a:avLst/>
                    <a:gdLst>
                      <a:gd name="T0" fmla="*/ 0 w 192"/>
                      <a:gd name="T1" fmla="*/ 0 h 912"/>
                      <a:gd name="T2" fmla="*/ 0 w 192"/>
                      <a:gd name="T3" fmla="*/ 912 h 912"/>
                      <a:gd name="T4" fmla="*/ 192 w 192"/>
                      <a:gd name="T5" fmla="*/ 912 h 912"/>
                      <a:gd name="T6" fmla="*/ 76 w 192"/>
                      <a:gd name="T7" fmla="*/ 480 h 912"/>
                      <a:gd name="T8" fmla="*/ 30 w 192"/>
                      <a:gd name="T9" fmla="*/ 156 h 912"/>
                      <a:gd name="T10" fmla="*/ 0 w 192"/>
                      <a:gd name="T11" fmla="*/ 0 h 91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92"/>
                      <a:gd name="T19" fmla="*/ 0 h 912"/>
                      <a:gd name="T20" fmla="*/ 192 w 192"/>
                      <a:gd name="T21" fmla="*/ 912 h 912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92" h="912">
                        <a:moveTo>
                          <a:pt x="0" y="0"/>
                        </a:moveTo>
                        <a:lnTo>
                          <a:pt x="0" y="912"/>
                        </a:lnTo>
                        <a:lnTo>
                          <a:pt x="192" y="912"/>
                        </a:lnTo>
                        <a:lnTo>
                          <a:pt x="76" y="480"/>
                        </a:lnTo>
                        <a:lnTo>
                          <a:pt x="30" y="15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Papyrus" charset="0"/>
                      <a:ea typeface="Papyrus"/>
                      <a:cs typeface="Papyrus"/>
                    </a:endParaRPr>
                  </a:p>
                </p:txBody>
              </p:sp>
              <p:sp>
                <p:nvSpPr>
                  <p:cNvPr id="202772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150" y="4194"/>
                    <a:ext cx="1722" cy="4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Papyrus" charset="0"/>
                      <a:ea typeface="Papyrus"/>
                      <a:cs typeface="Papyrus"/>
                    </a:endParaRPr>
                  </a:p>
                </p:txBody>
              </p:sp>
            </p:grpSp>
            <p:sp>
              <p:nvSpPr>
                <p:cNvPr id="202767" name="Freeform 24"/>
                <p:cNvSpPr>
                  <a:spLocks/>
                </p:cNvSpPr>
                <p:nvPr/>
              </p:nvSpPr>
              <p:spPr bwMode="auto">
                <a:xfrm>
                  <a:off x="3976" y="668"/>
                  <a:ext cx="800" cy="520"/>
                </a:xfrm>
                <a:custGeom>
                  <a:avLst/>
                  <a:gdLst>
                    <a:gd name="T0" fmla="*/ 452 w 800"/>
                    <a:gd name="T1" fmla="*/ 520 h 520"/>
                    <a:gd name="T2" fmla="*/ 0 w 800"/>
                    <a:gd name="T3" fmla="*/ 276 h 520"/>
                    <a:gd name="T4" fmla="*/ 28 w 800"/>
                    <a:gd name="T5" fmla="*/ 220 h 520"/>
                    <a:gd name="T6" fmla="*/ 52 w 800"/>
                    <a:gd name="T7" fmla="*/ 192 h 520"/>
                    <a:gd name="T8" fmla="*/ 92 w 800"/>
                    <a:gd name="T9" fmla="*/ 144 h 520"/>
                    <a:gd name="T10" fmla="*/ 148 w 800"/>
                    <a:gd name="T11" fmla="*/ 100 h 520"/>
                    <a:gd name="T12" fmla="*/ 188 w 800"/>
                    <a:gd name="T13" fmla="*/ 80 h 520"/>
                    <a:gd name="T14" fmla="*/ 232 w 800"/>
                    <a:gd name="T15" fmla="*/ 48 h 520"/>
                    <a:gd name="T16" fmla="*/ 280 w 800"/>
                    <a:gd name="T17" fmla="*/ 32 h 520"/>
                    <a:gd name="T18" fmla="*/ 324 w 800"/>
                    <a:gd name="T19" fmla="*/ 16 h 520"/>
                    <a:gd name="T20" fmla="*/ 360 w 800"/>
                    <a:gd name="T21" fmla="*/ 8 h 520"/>
                    <a:gd name="T22" fmla="*/ 412 w 800"/>
                    <a:gd name="T23" fmla="*/ 4 h 520"/>
                    <a:gd name="T24" fmla="*/ 456 w 800"/>
                    <a:gd name="T25" fmla="*/ 0 h 520"/>
                    <a:gd name="T26" fmla="*/ 512 w 800"/>
                    <a:gd name="T27" fmla="*/ 4 h 520"/>
                    <a:gd name="T28" fmla="*/ 580 w 800"/>
                    <a:gd name="T29" fmla="*/ 12 h 520"/>
                    <a:gd name="T30" fmla="*/ 624 w 800"/>
                    <a:gd name="T31" fmla="*/ 20 h 520"/>
                    <a:gd name="T32" fmla="*/ 668 w 800"/>
                    <a:gd name="T33" fmla="*/ 40 h 520"/>
                    <a:gd name="T34" fmla="*/ 716 w 800"/>
                    <a:gd name="T35" fmla="*/ 60 h 520"/>
                    <a:gd name="T36" fmla="*/ 740 w 800"/>
                    <a:gd name="T37" fmla="*/ 80 h 520"/>
                    <a:gd name="T38" fmla="*/ 800 w 800"/>
                    <a:gd name="T39" fmla="*/ 124 h 520"/>
                    <a:gd name="T40" fmla="*/ 452 w 800"/>
                    <a:gd name="T41" fmla="*/ 520 h 52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0"/>
                    <a:gd name="T64" fmla="*/ 0 h 520"/>
                    <a:gd name="T65" fmla="*/ 800 w 800"/>
                    <a:gd name="T66" fmla="*/ 520 h 52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0" h="520">
                      <a:moveTo>
                        <a:pt x="452" y="520"/>
                      </a:moveTo>
                      <a:lnTo>
                        <a:pt x="0" y="276"/>
                      </a:lnTo>
                      <a:lnTo>
                        <a:pt x="28" y="220"/>
                      </a:lnTo>
                      <a:lnTo>
                        <a:pt x="52" y="192"/>
                      </a:lnTo>
                      <a:lnTo>
                        <a:pt x="92" y="144"/>
                      </a:lnTo>
                      <a:lnTo>
                        <a:pt x="148" y="100"/>
                      </a:lnTo>
                      <a:lnTo>
                        <a:pt x="188" y="80"/>
                      </a:lnTo>
                      <a:lnTo>
                        <a:pt x="232" y="48"/>
                      </a:lnTo>
                      <a:lnTo>
                        <a:pt x="280" y="32"/>
                      </a:lnTo>
                      <a:lnTo>
                        <a:pt x="324" y="16"/>
                      </a:lnTo>
                      <a:lnTo>
                        <a:pt x="360" y="8"/>
                      </a:lnTo>
                      <a:lnTo>
                        <a:pt x="412" y="4"/>
                      </a:lnTo>
                      <a:lnTo>
                        <a:pt x="456" y="0"/>
                      </a:lnTo>
                      <a:lnTo>
                        <a:pt x="512" y="4"/>
                      </a:lnTo>
                      <a:lnTo>
                        <a:pt x="580" y="12"/>
                      </a:lnTo>
                      <a:lnTo>
                        <a:pt x="624" y="20"/>
                      </a:lnTo>
                      <a:lnTo>
                        <a:pt x="668" y="40"/>
                      </a:lnTo>
                      <a:lnTo>
                        <a:pt x="716" y="60"/>
                      </a:lnTo>
                      <a:lnTo>
                        <a:pt x="740" y="80"/>
                      </a:lnTo>
                      <a:lnTo>
                        <a:pt x="800" y="124"/>
                      </a:lnTo>
                      <a:lnTo>
                        <a:pt x="452" y="52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 charset="0"/>
                    <a:ea typeface="Papyrus"/>
                    <a:cs typeface="Papyrus"/>
                  </a:endParaRPr>
                </a:p>
              </p:txBody>
            </p:sp>
            <p:sp>
              <p:nvSpPr>
                <p:cNvPr id="202768" name="Freeform 25"/>
                <p:cNvSpPr>
                  <a:spLocks/>
                </p:cNvSpPr>
                <p:nvPr/>
              </p:nvSpPr>
              <p:spPr bwMode="auto">
                <a:xfrm>
                  <a:off x="4432" y="1204"/>
                  <a:ext cx="152" cy="508"/>
                </a:xfrm>
                <a:custGeom>
                  <a:avLst/>
                  <a:gdLst>
                    <a:gd name="T0" fmla="*/ 0 w 152"/>
                    <a:gd name="T1" fmla="*/ 0 h 508"/>
                    <a:gd name="T2" fmla="*/ 32 w 152"/>
                    <a:gd name="T3" fmla="*/ 508 h 508"/>
                    <a:gd name="T4" fmla="*/ 76 w 152"/>
                    <a:gd name="T5" fmla="*/ 504 h 508"/>
                    <a:gd name="T6" fmla="*/ 100 w 152"/>
                    <a:gd name="T7" fmla="*/ 500 h 508"/>
                    <a:gd name="T8" fmla="*/ 128 w 152"/>
                    <a:gd name="T9" fmla="*/ 500 h 508"/>
                    <a:gd name="T10" fmla="*/ 152 w 152"/>
                    <a:gd name="T11" fmla="*/ 492 h 508"/>
                    <a:gd name="T12" fmla="*/ 24 w 152"/>
                    <a:gd name="T13" fmla="*/ 40 h 508"/>
                    <a:gd name="T14" fmla="*/ 0 w 152"/>
                    <a:gd name="T15" fmla="*/ 0 h 5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2"/>
                    <a:gd name="T25" fmla="*/ 0 h 508"/>
                    <a:gd name="T26" fmla="*/ 152 w 152"/>
                    <a:gd name="T27" fmla="*/ 508 h 5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2" h="508">
                      <a:moveTo>
                        <a:pt x="0" y="0"/>
                      </a:moveTo>
                      <a:lnTo>
                        <a:pt x="32" y="508"/>
                      </a:lnTo>
                      <a:lnTo>
                        <a:pt x="76" y="504"/>
                      </a:lnTo>
                      <a:lnTo>
                        <a:pt x="100" y="500"/>
                      </a:lnTo>
                      <a:lnTo>
                        <a:pt x="128" y="500"/>
                      </a:lnTo>
                      <a:lnTo>
                        <a:pt x="152" y="492"/>
                      </a:lnTo>
                      <a:lnTo>
                        <a:pt x="24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 charset="0"/>
                    <a:ea typeface="Papyrus"/>
                    <a:cs typeface="Papyrus"/>
                  </a:endParaRPr>
                </a:p>
              </p:txBody>
            </p:sp>
            <p:sp>
              <p:nvSpPr>
                <p:cNvPr id="202769" name="Freeform 26"/>
                <p:cNvSpPr>
                  <a:spLocks/>
                </p:cNvSpPr>
                <p:nvPr/>
              </p:nvSpPr>
              <p:spPr bwMode="auto">
                <a:xfrm>
                  <a:off x="4444" y="1204"/>
                  <a:ext cx="300" cy="460"/>
                </a:xfrm>
                <a:custGeom>
                  <a:avLst/>
                  <a:gdLst>
                    <a:gd name="T0" fmla="*/ 228 w 300"/>
                    <a:gd name="T1" fmla="*/ 460 h 460"/>
                    <a:gd name="T2" fmla="*/ 0 w 300"/>
                    <a:gd name="T3" fmla="*/ 0 h 460"/>
                    <a:gd name="T4" fmla="*/ 300 w 300"/>
                    <a:gd name="T5" fmla="*/ 420 h 460"/>
                    <a:gd name="T6" fmla="*/ 268 w 300"/>
                    <a:gd name="T7" fmla="*/ 444 h 460"/>
                    <a:gd name="T8" fmla="*/ 228 w 300"/>
                    <a:gd name="T9" fmla="*/ 460 h 4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0"/>
                    <a:gd name="T16" fmla="*/ 0 h 460"/>
                    <a:gd name="T17" fmla="*/ 300 w 300"/>
                    <a:gd name="T18" fmla="*/ 460 h 4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0" h="460">
                      <a:moveTo>
                        <a:pt x="228" y="460"/>
                      </a:moveTo>
                      <a:lnTo>
                        <a:pt x="0" y="0"/>
                      </a:lnTo>
                      <a:lnTo>
                        <a:pt x="300" y="420"/>
                      </a:lnTo>
                      <a:lnTo>
                        <a:pt x="268" y="444"/>
                      </a:lnTo>
                      <a:lnTo>
                        <a:pt x="228" y="46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Papyrus" charset="0"/>
                    <a:ea typeface="Papyrus"/>
                    <a:cs typeface="Papyrus"/>
                  </a:endParaRPr>
                </a:p>
              </p:txBody>
            </p:sp>
          </p:grpSp>
          <p:sp>
            <p:nvSpPr>
              <p:cNvPr id="202765" name="Text Box 27"/>
              <p:cNvSpPr txBox="1">
                <a:spLocks noChangeArrowheads="1"/>
              </p:cNvSpPr>
              <p:nvPr/>
            </p:nvSpPr>
            <p:spPr bwMode="auto">
              <a:xfrm>
                <a:off x="4272" y="1776"/>
                <a:ext cx="1296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800" b="0" i="1" dirty="0">
                    <a:solidFill>
                      <a:srgbClr val="FFFFFF"/>
                    </a:solidFill>
                    <a:latin typeface="CG Omega" pitchFamily="34" charset="0"/>
                    <a:ea typeface="Papyrus"/>
                    <a:cs typeface="Papyrus"/>
                  </a:rPr>
                  <a:t>(after Scholz, 1990)</a:t>
                </a:r>
              </a:p>
            </p:txBody>
          </p:sp>
        </p:grpSp>
        <p:sp>
          <p:nvSpPr>
            <p:cNvPr id="202763" name="Text Box 28"/>
            <p:cNvSpPr txBox="1">
              <a:spLocks noChangeArrowheads="1"/>
            </p:cNvSpPr>
            <p:nvPr/>
          </p:nvSpPr>
          <p:spPr bwMode="auto">
            <a:xfrm>
              <a:off x="1056" y="3504"/>
              <a:ext cx="3912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600" b="0" i="1" dirty="0">
                <a:solidFill>
                  <a:srgbClr val="00FFFF"/>
                </a:solidFill>
                <a:latin typeface="Papyrus"/>
                <a:ea typeface="Times New Roman" charset="0"/>
                <a:cs typeface="Times New Roman" charset="0"/>
              </a:endParaRPr>
            </a:p>
            <a:p>
              <a:pPr>
                <a:spcBef>
                  <a:spcPct val="50000"/>
                </a:spcBef>
              </a:pPr>
              <a:endParaRPr lang="en-US" sz="1600" b="0" i="1" dirty="0">
                <a:solidFill>
                  <a:srgbClr val="00FFFF"/>
                </a:solidFill>
                <a:latin typeface="Papyrus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02760" name="Text Box 30"/>
          <p:cNvSpPr txBox="1"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Andean Crustal Deformation – Short Term</a:t>
            </a:r>
          </a:p>
        </p:txBody>
      </p:sp>
      <p:sp>
        <p:nvSpPr>
          <p:cNvPr id="202761" name="Text Box 31"/>
          <p:cNvSpPr txBox="1">
            <a:spLocks noChangeArrowheads="1"/>
          </p:cNvSpPr>
          <p:nvPr/>
        </p:nvSpPr>
        <p:spPr bwMode="auto">
          <a:xfrm>
            <a:off x="0" y="5410200"/>
            <a:ext cx="9144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Papyrus" charset="0"/>
                <a:ea typeface="Papyrus"/>
                <a:cs typeface="Papyrus"/>
              </a:rPr>
              <a:t>entire boundary: M ≥ 8  earthquake somewhere every ~10 years </a:t>
            </a:r>
          </a:p>
          <a:p>
            <a:r>
              <a:rPr lang="en-US" b="0" dirty="0">
                <a:latin typeface="Papyrus" charset="0"/>
                <a:ea typeface="Papyrus"/>
                <a:cs typeface="Papyrus"/>
              </a:rPr>
              <a:t>each segment: M ≥ 8  earthquake every ~100 years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1209F-85A7-404C-A492-08259D960C30}" type="slidenum">
              <a:rPr lang="en-US"/>
              <a:pPr>
                <a:defRPr/>
              </a:pPr>
              <a:t>75</a:t>
            </a:fld>
            <a:endParaRPr lang="en-US"/>
          </a:p>
        </p:txBody>
      </p:sp>
      <p:pic>
        <p:nvPicPr>
          <p:cNvPr id="203779" name="Picture 2" descr="DECOLL_CARTO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1143000"/>
            <a:ext cx="7497763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80" name="Line 3"/>
          <p:cNvSpPr>
            <a:spLocks noChangeShapeType="1"/>
          </p:cNvSpPr>
          <p:nvPr/>
        </p:nvSpPr>
        <p:spPr bwMode="auto">
          <a:xfrm flipV="1">
            <a:off x="3929063" y="3457575"/>
            <a:ext cx="347662" cy="698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203781" name="Line 4"/>
          <p:cNvSpPr>
            <a:spLocks noChangeShapeType="1"/>
          </p:cNvSpPr>
          <p:nvPr/>
        </p:nvSpPr>
        <p:spPr bwMode="auto">
          <a:xfrm flipH="1">
            <a:off x="3213100" y="3695700"/>
            <a:ext cx="261938" cy="19050"/>
          </a:xfrm>
          <a:prstGeom prst="line">
            <a:avLst/>
          </a:prstGeom>
          <a:noFill/>
          <a:ln w="9525">
            <a:solidFill>
              <a:srgbClr val="FFFE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203782" name="Line 5"/>
          <p:cNvSpPr>
            <a:spLocks noChangeShapeType="1"/>
          </p:cNvSpPr>
          <p:nvPr/>
        </p:nvSpPr>
        <p:spPr bwMode="auto">
          <a:xfrm flipH="1">
            <a:off x="2668588" y="3724275"/>
            <a:ext cx="277812" cy="0"/>
          </a:xfrm>
          <a:prstGeom prst="line">
            <a:avLst/>
          </a:prstGeom>
          <a:noFill/>
          <a:ln w="9525">
            <a:solidFill>
              <a:srgbClr val="FFFE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/>
              <a:ea typeface="Papyrus"/>
              <a:cs typeface="Papyrus"/>
            </a:endParaRPr>
          </a:p>
        </p:txBody>
      </p:sp>
      <p:sp>
        <p:nvSpPr>
          <p:cNvPr id="203783" name="Text Box 6"/>
          <p:cNvSpPr txBox="1">
            <a:spLocks noChangeArrowheads="1"/>
          </p:cNvSpPr>
          <p:nvPr/>
        </p:nvSpPr>
        <p:spPr bwMode="auto">
          <a:xfrm>
            <a:off x="2925722" y="3527425"/>
            <a:ext cx="3477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1" dirty="0">
                <a:solidFill>
                  <a:srgbClr val="FFFF00"/>
                </a:solidFill>
                <a:latin typeface="CG Omega" pitchFamily="34" charset="0"/>
                <a:ea typeface="Papyrus"/>
                <a:cs typeface="Papyrus"/>
              </a:rPr>
              <a:t>?</a:t>
            </a:r>
          </a:p>
        </p:txBody>
      </p:sp>
      <p:sp>
        <p:nvSpPr>
          <p:cNvPr id="203784" name="Text Box 7"/>
          <p:cNvSpPr txBox="1">
            <a:spLocks noChangeArrowheads="1"/>
          </p:cNvSpPr>
          <p:nvPr/>
        </p:nvSpPr>
        <p:spPr bwMode="auto">
          <a:xfrm>
            <a:off x="3433722" y="3498850"/>
            <a:ext cx="3477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1" dirty="0">
                <a:solidFill>
                  <a:srgbClr val="FFFF00"/>
                </a:solidFill>
                <a:latin typeface="CG Omega" pitchFamily="34" charset="0"/>
                <a:ea typeface="Papyrus"/>
                <a:cs typeface="Papyrus"/>
              </a:rPr>
              <a:t>?</a:t>
            </a:r>
          </a:p>
        </p:txBody>
      </p:sp>
      <p:sp>
        <p:nvSpPr>
          <p:cNvPr id="203785" name="Text Box 8"/>
          <p:cNvSpPr txBox="1">
            <a:spLocks noChangeArrowheads="1"/>
          </p:cNvSpPr>
          <p:nvPr/>
        </p:nvSpPr>
        <p:spPr bwMode="auto">
          <a:xfrm>
            <a:off x="4969097" y="1981200"/>
            <a:ext cx="144259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1" dirty="0" err="1">
                <a:solidFill>
                  <a:srgbClr val="00FFFF"/>
                </a:solidFill>
                <a:latin typeface="CG Omega" pitchFamily="34" charset="0"/>
                <a:ea typeface="Papyrus"/>
                <a:cs typeface="Papyrus"/>
              </a:rPr>
              <a:t>Contractional</a:t>
            </a:r>
            <a:endParaRPr lang="en-US" sz="1600" b="0" i="1" dirty="0">
              <a:solidFill>
                <a:srgbClr val="00FFFF"/>
              </a:solidFill>
              <a:latin typeface="CG Omega" pitchFamily="34" charset="0"/>
              <a:ea typeface="Papyrus"/>
              <a:cs typeface="Papyrus"/>
            </a:endParaRPr>
          </a:p>
          <a:p>
            <a:r>
              <a:rPr lang="en-US" sz="1600" b="0" i="1" dirty="0">
                <a:solidFill>
                  <a:srgbClr val="00FFFF"/>
                </a:solidFill>
                <a:latin typeface="CG Omega" pitchFamily="34" charset="0"/>
                <a:ea typeface="Papyrus"/>
                <a:cs typeface="Papyrus"/>
              </a:rPr>
              <a:t> wedge</a:t>
            </a:r>
          </a:p>
        </p:txBody>
      </p:sp>
      <p:sp>
        <p:nvSpPr>
          <p:cNvPr id="203786" name="Freeform 9"/>
          <p:cNvSpPr>
            <a:spLocks/>
          </p:cNvSpPr>
          <p:nvPr/>
        </p:nvSpPr>
        <p:spPr bwMode="auto">
          <a:xfrm>
            <a:off x="3386138" y="2163763"/>
            <a:ext cx="187325" cy="257175"/>
          </a:xfrm>
          <a:custGeom>
            <a:avLst/>
            <a:gdLst>
              <a:gd name="T0" fmla="*/ 0 w 384"/>
              <a:gd name="T1" fmla="*/ 2147483647 h 240"/>
              <a:gd name="T2" fmla="*/ 2147483647 w 384"/>
              <a:gd name="T3" fmla="*/ 0 h 240"/>
              <a:gd name="T4" fmla="*/ 2147483647 w 384"/>
              <a:gd name="T5" fmla="*/ 2147483647 h 240"/>
              <a:gd name="T6" fmla="*/ 0 w 384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"/>
              <a:gd name="T14" fmla="*/ 384 w 384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">
                <a:moveTo>
                  <a:pt x="0" y="240"/>
                </a:moveTo>
                <a:lnTo>
                  <a:pt x="192" y="0"/>
                </a:lnTo>
                <a:lnTo>
                  <a:pt x="384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203787" name="Freeform 10"/>
          <p:cNvSpPr>
            <a:spLocks/>
          </p:cNvSpPr>
          <p:nvPr/>
        </p:nvSpPr>
        <p:spPr bwMode="auto">
          <a:xfrm>
            <a:off x="3721100" y="2165350"/>
            <a:ext cx="185738" cy="257175"/>
          </a:xfrm>
          <a:custGeom>
            <a:avLst/>
            <a:gdLst>
              <a:gd name="T0" fmla="*/ 0 w 384"/>
              <a:gd name="T1" fmla="*/ 2147483647 h 240"/>
              <a:gd name="T2" fmla="*/ 2147483647 w 384"/>
              <a:gd name="T3" fmla="*/ 0 h 240"/>
              <a:gd name="T4" fmla="*/ 2147483647 w 384"/>
              <a:gd name="T5" fmla="*/ 2147483647 h 240"/>
              <a:gd name="T6" fmla="*/ 0 w 384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"/>
              <a:gd name="T14" fmla="*/ 384 w 384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">
                <a:moveTo>
                  <a:pt x="0" y="240"/>
                </a:moveTo>
                <a:lnTo>
                  <a:pt x="192" y="0"/>
                </a:lnTo>
                <a:lnTo>
                  <a:pt x="384" y="240"/>
                </a:lnTo>
                <a:lnTo>
                  <a:pt x="0" y="24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203788" name="Freeform 11"/>
          <p:cNvSpPr>
            <a:spLocks/>
          </p:cNvSpPr>
          <p:nvPr/>
        </p:nvSpPr>
        <p:spPr bwMode="auto">
          <a:xfrm>
            <a:off x="3182938" y="1752600"/>
            <a:ext cx="282575" cy="304800"/>
          </a:xfrm>
          <a:custGeom>
            <a:avLst/>
            <a:gdLst>
              <a:gd name="T0" fmla="*/ 2147483647 w 200"/>
              <a:gd name="T1" fmla="*/ 2147483647 h 336"/>
              <a:gd name="T2" fmla="*/ 2147483647 w 200"/>
              <a:gd name="T3" fmla="*/ 2147483647 h 336"/>
              <a:gd name="T4" fmla="*/ 2147483647 w 200"/>
              <a:gd name="T5" fmla="*/ 2147483647 h 336"/>
              <a:gd name="T6" fmla="*/ 2147483647 w 200"/>
              <a:gd name="T7" fmla="*/ 2147483647 h 336"/>
              <a:gd name="T8" fmla="*/ 2147483647 w 200"/>
              <a:gd name="T9" fmla="*/ 2147483647 h 336"/>
              <a:gd name="T10" fmla="*/ 2147483647 w 200"/>
              <a:gd name="T11" fmla="*/ 2147483647 h 336"/>
              <a:gd name="T12" fmla="*/ 0 w 200"/>
              <a:gd name="T13" fmla="*/ 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"/>
              <a:gd name="T22" fmla="*/ 0 h 336"/>
              <a:gd name="T23" fmla="*/ 200 w 200"/>
              <a:gd name="T24" fmla="*/ 336 h 3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" h="336">
                <a:moveTo>
                  <a:pt x="192" y="336"/>
                </a:moveTo>
                <a:cubicBezTo>
                  <a:pt x="196" y="300"/>
                  <a:pt x="200" y="264"/>
                  <a:pt x="192" y="240"/>
                </a:cubicBezTo>
                <a:cubicBezTo>
                  <a:pt x="184" y="216"/>
                  <a:pt x="168" y="208"/>
                  <a:pt x="144" y="192"/>
                </a:cubicBezTo>
                <a:cubicBezTo>
                  <a:pt x="120" y="176"/>
                  <a:pt x="64" y="160"/>
                  <a:pt x="48" y="144"/>
                </a:cubicBezTo>
                <a:cubicBezTo>
                  <a:pt x="32" y="128"/>
                  <a:pt x="48" y="112"/>
                  <a:pt x="48" y="96"/>
                </a:cubicBezTo>
                <a:cubicBezTo>
                  <a:pt x="48" y="80"/>
                  <a:pt x="56" y="64"/>
                  <a:pt x="48" y="48"/>
                </a:cubicBezTo>
                <a:cubicBezTo>
                  <a:pt x="40" y="32"/>
                  <a:pt x="20" y="16"/>
                  <a:pt x="0" y="0"/>
                </a:cubicBezTo>
              </a:path>
            </a:pathLst>
          </a:custGeom>
          <a:noFill/>
          <a:ln w="19050">
            <a:solidFill>
              <a:srgbClr val="96969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203789" name="Freeform 12"/>
          <p:cNvSpPr>
            <a:spLocks/>
          </p:cNvSpPr>
          <p:nvPr/>
        </p:nvSpPr>
        <p:spPr bwMode="auto">
          <a:xfrm>
            <a:off x="3522663" y="1752600"/>
            <a:ext cx="280987" cy="304800"/>
          </a:xfrm>
          <a:custGeom>
            <a:avLst/>
            <a:gdLst>
              <a:gd name="T0" fmla="*/ 2147483647 w 200"/>
              <a:gd name="T1" fmla="*/ 2147483647 h 336"/>
              <a:gd name="T2" fmla="*/ 2147483647 w 200"/>
              <a:gd name="T3" fmla="*/ 2147483647 h 336"/>
              <a:gd name="T4" fmla="*/ 2147483647 w 200"/>
              <a:gd name="T5" fmla="*/ 2147483647 h 336"/>
              <a:gd name="T6" fmla="*/ 2147483647 w 200"/>
              <a:gd name="T7" fmla="*/ 2147483647 h 336"/>
              <a:gd name="T8" fmla="*/ 2147483647 w 200"/>
              <a:gd name="T9" fmla="*/ 2147483647 h 336"/>
              <a:gd name="T10" fmla="*/ 2147483647 w 200"/>
              <a:gd name="T11" fmla="*/ 2147483647 h 336"/>
              <a:gd name="T12" fmla="*/ 0 w 200"/>
              <a:gd name="T13" fmla="*/ 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0"/>
              <a:gd name="T22" fmla="*/ 0 h 336"/>
              <a:gd name="T23" fmla="*/ 200 w 200"/>
              <a:gd name="T24" fmla="*/ 336 h 3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0" h="336">
                <a:moveTo>
                  <a:pt x="192" y="336"/>
                </a:moveTo>
                <a:cubicBezTo>
                  <a:pt x="196" y="300"/>
                  <a:pt x="200" y="264"/>
                  <a:pt x="192" y="240"/>
                </a:cubicBezTo>
                <a:cubicBezTo>
                  <a:pt x="184" y="216"/>
                  <a:pt x="168" y="208"/>
                  <a:pt x="144" y="192"/>
                </a:cubicBezTo>
                <a:cubicBezTo>
                  <a:pt x="120" y="176"/>
                  <a:pt x="64" y="160"/>
                  <a:pt x="48" y="144"/>
                </a:cubicBezTo>
                <a:cubicBezTo>
                  <a:pt x="32" y="128"/>
                  <a:pt x="48" y="112"/>
                  <a:pt x="48" y="96"/>
                </a:cubicBezTo>
                <a:cubicBezTo>
                  <a:pt x="48" y="80"/>
                  <a:pt x="56" y="64"/>
                  <a:pt x="48" y="48"/>
                </a:cubicBezTo>
                <a:cubicBezTo>
                  <a:pt x="40" y="32"/>
                  <a:pt x="20" y="16"/>
                  <a:pt x="0" y="0"/>
                </a:cubicBezTo>
              </a:path>
            </a:pathLst>
          </a:custGeom>
          <a:noFill/>
          <a:ln w="19050">
            <a:solidFill>
              <a:srgbClr val="96969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203790" name="Rectangle 13"/>
          <p:cNvSpPr>
            <a:spLocks noChangeArrowheads="1"/>
          </p:cNvSpPr>
          <p:nvPr/>
        </p:nvSpPr>
        <p:spPr bwMode="auto">
          <a:xfrm>
            <a:off x="6656388" y="2765425"/>
            <a:ext cx="709612" cy="104457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Papyrus" charset="0"/>
              <a:ea typeface="Papyrus"/>
              <a:cs typeface="Papyrus"/>
            </a:endParaRPr>
          </a:p>
        </p:txBody>
      </p:sp>
      <p:sp>
        <p:nvSpPr>
          <p:cNvPr id="203791" name="Text Box 14"/>
          <p:cNvSpPr txBox="1">
            <a:spLocks noChangeArrowheads="1"/>
          </p:cNvSpPr>
          <p:nvPr/>
        </p:nvSpPr>
        <p:spPr bwMode="auto">
          <a:xfrm>
            <a:off x="6467503" y="1905000"/>
            <a:ext cx="132868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1" dirty="0">
                <a:solidFill>
                  <a:srgbClr val="E07000"/>
                </a:solidFill>
                <a:latin typeface="CG Omega" pitchFamily="34" charset="0"/>
                <a:ea typeface="Papyrus"/>
                <a:cs typeface="Papyrus"/>
              </a:rPr>
              <a:t>Sierras </a:t>
            </a:r>
          </a:p>
          <a:p>
            <a:r>
              <a:rPr lang="en-US" sz="1600" b="0" i="1" dirty="0">
                <a:solidFill>
                  <a:srgbClr val="E07000"/>
                </a:solidFill>
                <a:latin typeface="CG Omega" pitchFamily="34" charset="0"/>
                <a:ea typeface="Papyrus"/>
                <a:cs typeface="Papyrus"/>
              </a:rPr>
              <a:t>Pampeanas</a:t>
            </a:r>
          </a:p>
        </p:txBody>
      </p:sp>
      <p:sp>
        <p:nvSpPr>
          <p:cNvPr id="203792" name="Text Box 16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Boundary conditions for Andean orogeny.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free slip model.jpg                                            00002811Cymru      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763" y="658813"/>
            <a:ext cx="8118475" cy="55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066800" y="990600"/>
            <a:ext cx="7239000" cy="525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/>
                <a:ea typeface="Papyrus"/>
                <a:cs typeface="Papyrus"/>
              </a:rPr>
              <a:t>spring block damper backarc</a:t>
            </a:r>
          </a:p>
        </p:txBody>
      </p:sp>
      <p:sp>
        <p:nvSpPr>
          <p:cNvPr id="205827" name="Text Box 17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 charset="0"/>
                <a:cs typeface="Papyrus" charset="0"/>
              </a:rPr>
              <a:t>Simple </a:t>
            </a:r>
            <a:r>
              <a:rPr lang="en-US" b="0" dirty="0" err="1">
                <a:latin typeface="Papyrus" charset="0"/>
                <a:ea typeface="Papyrus" charset="0"/>
                <a:cs typeface="Papyrus" charset="0"/>
              </a:rPr>
              <a:t>visco</a:t>
            </a:r>
            <a:r>
              <a:rPr lang="en-US" b="0" dirty="0">
                <a:latin typeface="Papyrus" charset="0"/>
                <a:ea typeface="Papyrus" charset="0"/>
                <a:cs typeface="Papyrus" charset="0"/>
              </a:rPr>
              <a:t>-elastic modeling of subduction plus Andes block</a:t>
            </a:r>
          </a:p>
        </p:txBody>
      </p:sp>
      <p:sp>
        <p:nvSpPr>
          <p:cNvPr id="205828" name="Text Box 18"/>
          <p:cNvSpPr txBox="1">
            <a:spLocks noChangeArrowheads="1"/>
          </p:cNvSpPr>
          <p:nvPr/>
        </p:nvSpPr>
        <p:spPr bwMode="auto">
          <a:xfrm>
            <a:off x="0" y="63388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latin typeface="Papyrus" charset="0"/>
                <a:ea typeface="Papyrus" charset="0"/>
                <a:cs typeface="Papyrus" charset="0"/>
              </a:rPr>
              <a:t>Permanent deformation (Andes + foreland deformation)</a:t>
            </a:r>
          </a:p>
        </p:txBody>
      </p:sp>
      <p:pic>
        <p:nvPicPr>
          <p:cNvPr id="205829" name="Picture 12" descr="spring block damper backarc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330325"/>
            <a:ext cx="64516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30" name="Picture 16" descr="vel_profi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521075"/>
            <a:ext cx="3048000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06400" y="311150"/>
            <a:ext cx="9550400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0800000">
            <a:off x="955675" y="4521200"/>
            <a:ext cx="1785938" cy="57626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 flipV="1">
            <a:off x="3352007" y="2150269"/>
            <a:ext cx="546100" cy="5286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3282950" y="3011488"/>
            <a:ext cx="492125" cy="4127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847850" y="798513"/>
            <a:ext cx="731838" cy="3111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309938" y="1101725"/>
            <a:ext cx="492125" cy="4857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512" name="TextBox 13"/>
          <p:cNvSpPr txBox="1">
            <a:spLocks noChangeArrowheads="1"/>
          </p:cNvSpPr>
          <p:nvPr/>
        </p:nvSpPr>
        <p:spPr bwMode="auto">
          <a:xfrm>
            <a:off x="3532188" y="3357563"/>
            <a:ext cx="12493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Papyrus" charset="0"/>
                <a:ea typeface="Papyrus" charset="0"/>
                <a:cs typeface="Papyrus" charset="0"/>
              </a:rPr>
              <a:t>MZAS</a:t>
            </a:r>
          </a:p>
        </p:txBody>
      </p:sp>
      <p:sp>
        <p:nvSpPr>
          <p:cNvPr id="149513" name="TextBox 14"/>
          <p:cNvSpPr txBox="1">
            <a:spLocks noChangeArrowheads="1"/>
          </p:cNvSpPr>
          <p:nvPr/>
        </p:nvSpPr>
        <p:spPr bwMode="auto">
          <a:xfrm>
            <a:off x="2476500" y="5013325"/>
            <a:ext cx="1274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Papyrus" charset="0"/>
                <a:ea typeface="Papyrus" charset="0"/>
                <a:cs typeface="Papyrus" charset="0"/>
              </a:rPr>
              <a:t>CONZ</a:t>
            </a:r>
          </a:p>
        </p:txBody>
      </p:sp>
      <p:sp>
        <p:nvSpPr>
          <p:cNvPr id="149514" name="TextBox 15"/>
          <p:cNvSpPr txBox="1">
            <a:spLocks noChangeArrowheads="1"/>
          </p:cNvSpPr>
          <p:nvPr/>
        </p:nvSpPr>
        <p:spPr bwMode="auto">
          <a:xfrm>
            <a:off x="881063" y="495300"/>
            <a:ext cx="1223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Papyrus" charset="0"/>
                <a:ea typeface="Papyrus" charset="0"/>
                <a:cs typeface="Papyrus" charset="0"/>
              </a:rPr>
              <a:t>CSLO</a:t>
            </a:r>
          </a:p>
        </p:txBody>
      </p:sp>
      <p:sp>
        <p:nvSpPr>
          <p:cNvPr id="149515" name="TextBox 16"/>
          <p:cNvSpPr txBox="1">
            <a:spLocks noChangeArrowheads="1"/>
          </p:cNvSpPr>
          <p:nvPr/>
        </p:nvSpPr>
        <p:spPr bwMode="auto">
          <a:xfrm>
            <a:off x="3571875" y="1444625"/>
            <a:ext cx="1147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Papyrus" charset="0"/>
                <a:ea typeface="Papyrus" charset="0"/>
                <a:cs typeface="Papyrus" charset="0"/>
              </a:rPr>
              <a:t>CFAG</a:t>
            </a:r>
          </a:p>
        </p:txBody>
      </p:sp>
      <p:sp>
        <p:nvSpPr>
          <p:cNvPr id="149516" name="TextBox 18"/>
          <p:cNvSpPr txBox="1">
            <a:spLocks noChangeArrowheads="1"/>
          </p:cNvSpPr>
          <p:nvPr/>
        </p:nvSpPr>
        <p:spPr bwMode="auto">
          <a:xfrm>
            <a:off x="3592513" y="2625725"/>
            <a:ext cx="127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Papyrus" charset="0"/>
                <a:ea typeface="Papyrus" charset="0"/>
                <a:cs typeface="Papyrus" charset="0"/>
              </a:rPr>
              <a:t>MZAE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1" descr="conz058g_zoom10mi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Rectangle 2"/>
          <p:cNvSpPr>
            <a:spLocks noChangeArrowheads="1"/>
          </p:cNvSpPr>
          <p:nvPr/>
        </p:nvSpPr>
        <p:spPr bwMode="auto">
          <a:xfrm>
            <a:off x="1" y="6581775"/>
            <a:ext cx="4190999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Papyrus" charset="0"/>
                <a:ea typeface="Papyrus" charset="0"/>
                <a:cs typeface="Papyrus" charset="0"/>
              </a:rPr>
              <a:t>Simon </a:t>
            </a:r>
            <a:r>
              <a:rPr lang="en-US" sz="1200" dirty="0" err="1">
                <a:latin typeface="Papyrus" charset="0"/>
                <a:ea typeface="Papyrus" charset="0"/>
                <a:cs typeface="Papyrus" charset="0"/>
              </a:rPr>
              <a:t>Banville</a:t>
            </a:r>
            <a:r>
              <a:rPr lang="en-US" sz="1200" dirty="0">
                <a:latin typeface="Papyrus" charset="0"/>
                <a:ea typeface="Papyrus" charset="0"/>
                <a:cs typeface="Papyrus" charset="0"/>
              </a:rPr>
              <a:t> and Richard Langley, U. New Brunswick</a:t>
            </a:r>
          </a:p>
        </p:txBody>
      </p:sp>
      <p:sp>
        <p:nvSpPr>
          <p:cNvPr id="150532" name="Rectangle 3"/>
          <p:cNvSpPr>
            <a:spLocks noChangeArrowheads="1"/>
          </p:cNvSpPr>
          <p:nvPr/>
        </p:nvSpPr>
        <p:spPr bwMode="auto">
          <a:xfrm>
            <a:off x="0" y="6019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Papyrus" charset="0"/>
                <a:ea typeface="Papyrus" charset="0"/>
                <a:cs typeface="Papyrus" charset="0"/>
              </a:rPr>
              <a:t>One second GPS displacement seismogram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52400" y="6477000"/>
            <a:ext cx="5943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err="1">
                <a:latin typeface="Papyrus" charset="0"/>
                <a:ea typeface="Papyrus"/>
                <a:cs typeface="Papyrus"/>
              </a:rPr>
              <a:t>http://www.washington.edu/burkemuseum/earthquakes/bigone/waves.html</a:t>
            </a:r>
            <a:endParaRPr lang="en-US" sz="1000" dirty="0">
              <a:latin typeface="Papyrus" charset="0"/>
              <a:ea typeface="Papyrus"/>
              <a:cs typeface="Papyrus"/>
            </a:endParaRPr>
          </a:p>
        </p:txBody>
      </p:sp>
      <p:pic>
        <p:nvPicPr>
          <p:cNvPr id="125955" name="Picture 4" descr="han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884488"/>
            <a:ext cx="87630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5"/>
          <p:cNvSpPr txBox="1">
            <a:spLocks noChangeArrowheads="1"/>
          </p:cNvSpPr>
          <p:nvPr/>
        </p:nvSpPr>
        <p:spPr bwMode="auto">
          <a:xfrm>
            <a:off x="0" y="411163"/>
            <a:ext cx="9144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Dynamics:</a:t>
            </a:r>
          </a:p>
          <a:p>
            <a:pPr>
              <a:spcBef>
                <a:spcPct val="50000"/>
              </a:spcBef>
            </a:pPr>
            <a:r>
              <a:rPr lang="en-US" b="0" dirty="0">
                <a:latin typeface="Papyrus" charset="0"/>
                <a:ea typeface="Papyrus"/>
                <a:cs typeface="Papyrus"/>
              </a:rPr>
              <a:t>“Physics” of earthquakes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FA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8863"/>
            <a:ext cx="9144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One second GPS displacement seismogram</a:t>
            </a:r>
          </a:p>
        </p:txBody>
      </p:sp>
      <p:sp>
        <p:nvSpPr>
          <p:cNvPr id="151556" name="TextBox 4"/>
          <p:cNvSpPr txBox="1">
            <a:spLocks noChangeArrowheads="1"/>
          </p:cNvSpPr>
          <p:nvPr/>
        </p:nvSpPr>
        <p:spPr bwMode="auto">
          <a:xfrm>
            <a:off x="214313" y="6481763"/>
            <a:ext cx="1462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Papyrus" charset="0"/>
                <a:ea typeface="Papyrus" charset="0"/>
                <a:cs typeface="Papyrus" charset="0"/>
              </a:rPr>
              <a:t>Davis and Smalley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 descr="CSL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7425"/>
            <a:ext cx="9144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One second GPS displacement seismogram</a:t>
            </a:r>
          </a:p>
        </p:txBody>
      </p:sp>
      <p:sp>
        <p:nvSpPr>
          <p:cNvPr id="152580" name="TextBox 5"/>
          <p:cNvSpPr txBox="1">
            <a:spLocks noChangeArrowheads="1"/>
          </p:cNvSpPr>
          <p:nvPr/>
        </p:nvSpPr>
        <p:spPr bwMode="auto">
          <a:xfrm>
            <a:off x="214313" y="6481763"/>
            <a:ext cx="1462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Papyrus" charset="0"/>
                <a:ea typeface="Papyrus" charset="0"/>
                <a:cs typeface="Papyrus" charset="0"/>
              </a:rPr>
              <a:t>Davis and Smalley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MZA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6163"/>
            <a:ext cx="9144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One second GPS displacement seismogram</a:t>
            </a:r>
          </a:p>
        </p:txBody>
      </p:sp>
      <p:sp>
        <p:nvSpPr>
          <p:cNvPr id="153604" name="TextBox 4"/>
          <p:cNvSpPr txBox="1">
            <a:spLocks noChangeArrowheads="1"/>
          </p:cNvSpPr>
          <p:nvPr/>
        </p:nvSpPr>
        <p:spPr bwMode="auto">
          <a:xfrm>
            <a:off x="214313" y="6481763"/>
            <a:ext cx="1462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Papyrus" charset="0"/>
                <a:ea typeface="Papyrus" charset="0"/>
                <a:cs typeface="Papyrus" charset="0"/>
              </a:rPr>
              <a:t>Davis and Smalley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1" descr="MZA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66788"/>
            <a:ext cx="91440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Papyrus" charset="0"/>
                <a:ea typeface="Papyrus" charset="0"/>
                <a:cs typeface="Papyrus" charset="0"/>
              </a:rPr>
              <a:t>One second GPS displacement seismogram</a:t>
            </a:r>
          </a:p>
        </p:txBody>
      </p:sp>
      <p:sp>
        <p:nvSpPr>
          <p:cNvPr id="154628" name="TextBox 3"/>
          <p:cNvSpPr txBox="1">
            <a:spLocks noChangeArrowheads="1"/>
          </p:cNvSpPr>
          <p:nvPr/>
        </p:nvSpPr>
        <p:spPr bwMode="auto">
          <a:xfrm>
            <a:off x="214313" y="6481763"/>
            <a:ext cx="1462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Papyrus" charset="0"/>
                <a:ea typeface="Papyrus" charset="0"/>
                <a:cs typeface="Papyrus" charset="0"/>
              </a:rPr>
              <a:t>Davis and Smalley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eq mod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33400"/>
            <a:ext cx="78486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latin typeface="Papyrus" charset="0"/>
                <a:ea typeface="Papyrus" charset="0"/>
                <a:cs typeface="Papyrus" charset="0"/>
              </a:rPr>
              <a:t>Earthquake “cycle”</a:t>
            </a:r>
          </a:p>
        </p:txBody>
      </p:sp>
      <p:sp>
        <p:nvSpPr>
          <p:cNvPr id="128004" name="TextBox 3"/>
          <p:cNvSpPr txBox="1">
            <a:spLocks noChangeArrowheads="1"/>
          </p:cNvSpPr>
          <p:nvPr/>
        </p:nvSpPr>
        <p:spPr bwMode="auto">
          <a:xfrm>
            <a:off x="0" y="5334000"/>
            <a:ext cx="3657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Gives time and size of next earthquake. Seismic gap theory is application of this model.</a:t>
            </a:r>
          </a:p>
        </p:txBody>
      </p:sp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962400" y="5346700"/>
            <a:ext cx="2279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Gives time, but not size of next earthquake.</a:t>
            </a:r>
          </a:p>
        </p:txBody>
      </p:sp>
      <p:sp>
        <p:nvSpPr>
          <p:cNvPr id="128006" name="TextBox 5"/>
          <p:cNvSpPr txBox="1">
            <a:spLocks noChangeArrowheads="1"/>
          </p:cNvSpPr>
          <p:nvPr/>
        </p:nvSpPr>
        <p:spPr bwMode="auto">
          <a:xfrm>
            <a:off x="6426200" y="5334000"/>
            <a:ext cx="253206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Papyrus" charset="0"/>
                <a:ea typeface="Papyrus" charset="0"/>
                <a:cs typeface="Papyrus" charset="0"/>
              </a:rPr>
              <a:t>Gives size of next earthquake for any selected time in future.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494507" y="3620294"/>
            <a:ext cx="6172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3237707" y="3618706"/>
            <a:ext cx="61722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Trek.thmx</Template>
  <TotalTime>16053</TotalTime>
  <Words>3935</Words>
  <Application>Microsoft Macintosh PowerPoint</Application>
  <PresentationFormat>On-screen Show (4:3)</PresentationFormat>
  <Paragraphs>852</Paragraphs>
  <Slides>83</Slides>
  <Notes>17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6" baseType="lpstr">
      <vt:lpstr>Trek</vt:lpstr>
      <vt:lpstr>Document</vt:lpstr>
      <vt:lpstr>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</vt:vector>
  </TitlesOfParts>
  <Company> ceri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Preferred Customer</dc:creator>
  <cp:lastModifiedBy>Robert Smalley</cp:lastModifiedBy>
  <cp:revision>520</cp:revision>
  <dcterms:created xsi:type="dcterms:W3CDTF">2010-10-21T14:40:46Z</dcterms:created>
  <dcterms:modified xsi:type="dcterms:W3CDTF">2010-10-21T17:45:54Z</dcterms:modified>
</cp:coreProperties>
</file>