
<file path=[Content_Types].xml><?xml version="1.0" encoding="utf-8"?>
<Types xmlns="http://schemas.openxmlformats.org/package/2006/content-types">
  <Override PartName="/ppt/slideLayouts/slideLayout10.xml" ContentType="application/vnd.openxmlformats-officedocument.presentationml.slideLayout+xml"/>
  <Default Extension="rels" ContentType="application/vnd.openxmlformats-package.relationships+xml"/>
  <Override PartName="/ppt/slides/slide69.xml" ContentType="application/vnd.openxmlformats-officedocument.presentationml.slide+xml"/>
  <Override PartName="/ppt/slides/slide14.xml" ContentType="application/vnd.openxmlformats-officedocument.presentationml.slide+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68.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slides/slide44.xml" ContentType="application/vnd.openxmlformats-officedocument.presentationml.slide+xml"/>
  <Override PartName="/ppt/slides/slide27.xml" ContentType="application/vnd.openxmlformats-officedocument.presentationml.slide+xml"/>
  <Override PartName="/ppt/slides/slide53.xml" ContentType="application/vnd.openxmlformats-officedocument.presentationml.slide+xml"/>
  <Default Extension="vml" ContentType="application/vnd.openxmlformats-officedocument.vmlDrawing"/>
  <Override PartName="/ppt/slides/slide20.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Override PartName="/ppt/slides/slide67.xml" ContentType="application/vnd.openxmlformats-officedocument.presentationml.slide+xml"/>
  <Override PartName="/ppt/slides/slide12.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embeddings/Microsoft_Equation3.bin" ContentType="application/vnd.openxmlformats-officedocument.oleObject"/>
  <Default Extension="pict" ContentType="image/pict"/>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66.xml" ContentType="application/vnd.openxmlformats-officedocument.presentationml.slide+xml"/>
  <Override PartName="/ppt/slides/slide11.xml" ContentType="application/vnd.openxmlformats-officedocument.presentationml.slide+xml"/>
  <Override PartName="/ppt/slides/slide49.xml" ContentType="application/vnd.openxmlformats-officedocument.presentationml.slide+xml"/>
  <Override PartName="/ppt/embeddings/Microsoft_Equation2.bin" ContentType="application/vnd.openxmlformats-officedocument.oleObject"/>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65.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embeddings/Microsoft_Equation1.bin" ContentType="application/vnd.openxmlformats-officedocument.oleObject"/>
  <Override PartName="/ppt/slides/slide41.xml" ContentType="application/vnd.openxmlformats-officedocument.presentationml.slide+xml"/>
  <Override PartName="/ppt/slides/slide57.xml" ContentType="application/vnd.openxmlformats-officedocument.presentationml.slide+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viewProps.xml" ContentType="application/vnd.openxmlformats-officedocument.presentationml.viewProps+xml"/>
  <Override PartName="/ppt/slides/slide64.xml" ContentType="application/vnd.openxmlformats-officedocument.presentationml.slide+xml"/>
  <Default Extension="jpeg" ContentType="image/jpeg"/>
  <Override PartName="/ppt/slides/slide47.xml" ContentType="application/vnd.openxmlformats-officedocument.presentationml.slide+xml"/>
  <Override PartName="/ppt/slides/slide40.xml" ContentType="application/vnd.openxmlformats-officedocument.presentationml.slid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Layouts/slideLayout11.xml" ContentType="application/vnd.openxmlformats-officedocument.presentationml.slideLayout+xml"/>
  <Override PartName="/ppt/slides/slide7.xml" ContentType="application/vnd.openxmlformats-officedocument.presentationml.slide+xml"/>
  <Override PartName="/ppt/slides/slide71.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slides/slide72.xml" ContentType="application/vnd.openxmlformats-officedocument.presentationml.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s/slide70.xml" ContentType="application/vnd.openxmlformats-officedocument.presentationml.slide+xml"/>
  <Override PartName="/ppt/slides/slide31.xml" ContentType="application/vnd.openxmlformats-officedocument.presentationml.slide+xml"/>
  <Override PartName="/ppt/slideLayouts/slideLayout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66" r:id="rId5"/>
    <p:sldId id="259" r:id="rId6"/>
    <p:sldId id="285" r:id="rId7"/>
    <p:sldId id="260" r:id="rId8"/>
    <p:sldId id="261" r:id="rId9"/>
    <p:sldId id="286" r:id="rId10"/>
    <p:sldId id="287" r:id="rId11"/>
    <p:sldId id="284" r:id="rId12"/>
    <p:sldId id="262" r:id="rId13"/>
    <p:sldId id="263" r:id="rId14"/>
    <p:sldId id="288" r:id="rId15"/>
    <p:sldId id="283" r:id="rId16"/>
    <p:sldId id="264" r:id="rId17"/>
    <p:sldId id="267" r:id="rId18"/>
    <p:sldId id="268" r:id="rId19"/>
    <p:sldId id="269" r:id="rId20"/>
    <p:sldId id="270" r:id="rId21"/>
    <p:sldId id="289" r:id="rId22"/>
    <p:sldId id="282" r:id="rId23"/>
    <p:sldId id="271" r:id="rId24"/>
    <p:sldId id="281" r:id="rId25"/>
    <p:sldId id="290" r:id="rId26"/>
    <p:sldId id="280" r:id="rId27"/>
    <p:sldId id="272" r:id="rId28"/>
    <p:sldId id="291" r:id="rId29"/>
    <p:sldId id="273" r:id="rId30"/>
    <p:sldId id="274" r:id="rId31"/>
    <p:sldId id="304" r:id="rId32"/>
    <p:sldId id="275" r:id="rId33"/>
    <p:sldId id="292" r:id="rId34"/>
    <p:sldId id="305" r:id="rId35"/>
    <p:sldId id="276" r:id="rId36"/>
    <p:sldId id="277" r:id="rId37"/>
    <p:sldId id="278" r:id="rId38"/>
    <p:sldId id="293" r:id="rId39"/>
    <p:sldId id="279" r:id="rId40"/>
    <p:sldId id="265" r:id="rId41"/>
    <p:sldId id="311" r:id="rId42"/>
    <p:sldId id="294" r:id="rId43"/>
    <p:sldId id="306" r:id="rId44"/>
    <p:sldId id="323" r:id="rId45"/>
    <p:sldId id="324" r:id="rId46"/>
    <p:sldId id="331" r:id="rId47"/>
    <p:sldId id="325" r:id="rId48"/>
    <p:sldId id="326" r:id="rId49"/>
    <p:sldId id="327" r:id="rId50"/>
    <p:sldId id="332" r:id="rId51"/>
    <p:sldId id="330" r:id="rId52"/>
    <p:sldId id="333" r:id="rId53"/>
    <p:sldId id="328" r:id="rId54"/>
    <p:sldId id="307" r:id="rId55"/>
    <p:sldId id="308" r:id="rId56"/>
    <p:sldId id="295" r:id="rId57"/>
    <p:sldId id="314" r:id="rId58"/>
    <p:sldId id="296" r:id="rId59"/>
    <p:sldId id="315" r:id="rId60"/>
    <p:sldId id="297" r:id="rId61"/>
    <p:sldId id="298" r:id="rId62"/>
    <p:sldId id="299" r:id="rId63"/>
    <p:sldId id="300" r:id="rId64"/>
    <p:sldId id="316" r:id="rId65"/>
    <p:sldId id="301" r:id="rId66"/>
    <p:sldId id="302" r:id="rId67"/>
    <p:sldId id="317" r:id="rId68"/>
    <p:sldId id="318" r:id="rId69"/>
    <p:sldId id="319" r:id="rId70"/>
    <p:sldId id="303" r:id="rId71"/>
    <p:sldId id="320" r:id="rId72"/>
    <p:sldId id="321"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showGuide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D9CF9-C4BA-3540-A54D-2A7163E85361}" type="datetimeFigureOut">
              <a:rPr lang="en-US" smtClean="0"/>
              <a:pPr/>
              <a:t>9/23/10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D9CF9-C4BA-3540-A54D-2A7163E85361}" type="datetimeFigureOut">
              <a:rPr lang="en-US" smtClean="0"/>
              <a:pPr/>
              <a:t>9/23/10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D9CF9-C4BA-3540-A54D-2A7163E85361}" type="datetimeFigureOut">
              <a:rPr lang="en-US" smtClean="0"/>
              <a:pPr/>
              <a:t>9/23/10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D9CF9-C4BA-3540-A54D-2A7163E85361}" type="datetimeFigureOut">
              <a:rPr lang="en-US" smtClean="0"/>
              <a:pPr/>
              <a:t>9/23/10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D9CF9-C4BA-3540-A54D-2A7163E85361}" type="datetimeFigureOut">
              <a:rPr lang="en-US" smtClean="0"/>
              <a:pPr/>
              <a:t>9/23/10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D9CF9-C4BA-3540-A54D-2A7163E85361}" type="datetimeFigureOut">
              <a:rPr lang="en-US" smtClean="0"/>
              <a:pPr/>
              <a:t>9/23/10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D9CF9-C4BA-3540-A54D-2A7163E85361}" type="datetimeFigureOut">
              <a:rPr lang="en-US" smtClean="0"/>
              <a:pPr/>
              <a:t>9/23/10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D9CF9-C4BA-3540-A54D-2A7163E85361}" type="datetimeFigureOut">
              <a:rPr lang="en-US" smtClean="0"/>
              <a:pPr/>
              <a:t>9/23/10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D9CF9-C4BA-3540-A54D-2A7163E85361}" type="datetimeFigureOut">
              <a:rPr lang="en-US" smtClean="0"/>
              <a:pPr/>
              <a:t>9/23/10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D9CF9-C4BA-3540-A54D-2A7163E85361}" type="datetimeFigureOut">
              <a:rPr lang="en-US" smtClean="0"/>
              <a:pPr/>
              <a:t>9/23/10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D9CF9-C4BA-3540-A54D-2A7163E85361}" type="datetimeFigureOut">
              <a:rPr lang="en-US" smtClean="0"/>
              <a:pPr/>
              <a:t>9/23/10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A32F9A-EF37-384A-A27C-41EBCE317C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D9CF9-C4BA-3540-A54D-2A7163E85361}" type="datetimeFigureOut">
              <a:rPr lang="en-US" smtClean="0"/>
              <a:pPr/>
              <a:t>9/23/10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32F9A-EF37-384A-A27C-41EBCE317C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2.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oleObject" Target="../embeddings/Microsoft_Equation2.bin"/><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mathworks.com/company/newsletters/digest/sept01/matrix.html" TargetMode="External"/><Relationship Id="rId3" Type="http://schemas.openxmlformats.org/officeDocument/2006/relationships/hyperlink" Target="http://www.mathworks.com/help/techdoc/math/f1-85462.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 Id="rId3" Type="http://schemas.openxmlformats.org/officeDocument/2006/relationships/image" Target="../media/image16.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 Id="rId3" Type="http://schemas.openxmlformats.org/officeDocument/2006/relationships/image" Target="../media/image19.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jpeg"/><Relationship Id="rId3" Type="http://schemas.openxmlformats.org/officeDocument/2006/relationships/image" Target="../media/image2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71.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xml"/><Relationship Id="rId3" Type="http://schemas.openxmlformats.org/officeDocument/2006/relationships/oleObject" Target="../embeddings/Microsoft_Equation3.bin"/></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 Id="rId3" Type="http://schemas.openxmlformats.org/officeDocument/2006/relationships/image" Target="../media/image2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189667"/>
            <a:ext cx="9144000" cy="2246769"/>
          </a:xfrm>
          <a:prstGeom prst="rect">
            <a:avLst/>
          </a:prstGeom>
          <a:noFill/>
        </p:spPr>
        <p:txBody>
          <a:bodyPr wrap="square" rtlCol="0">
            <a:spAutoFit/>
          </a:bodyPr>
          <a:lstStyle/>
          <a:p>
            <a:pPr marL="342900" indent="-342900" algn="ctr">
              <a:buAutoNum type="arabicParenR"/>
            </a:pPr>
            <a:r>
              <a:rPr lang="en-US" sz="2800" dirty="0" smtClean="0">
                <a:latin typeface="Handwriting - Dakota"/>
              </a:rPr>
              <a:t>Get physics under control</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smtClean="0">
                <a:latin typeface="Handwriting - Dakota"/>
              </a:rPr>
              <a:t>Magnitude of force of gravity.</a:t>
            </a:r>
          </a:p>
          <a:p>
            <a:pPr marL="342900" indent="-342900" algn="ctr"/>
            <a:r>
              <a:rPr lang="en-US" sz="2800" dirty="0" smtClean="0">
                <a:latin typeface="Handwriting - Dakota"/>
              </a:rPr>
              <a:t>Notice from symmetry is 1-D problem.</a:t>
            </a:r>
          </a:p>
        </p:txBody>
      </p:sp>
      <p:graphicFrame>
        <p:nvGraphicFramePr>
          <p:cNvPr id="3074" name="Object 2"/>
          <p:cNvGraphicFramePr>
            <a:graphicFrameLocks noChangeAspect="1"/>
          </p:cNvGraphicFramePr>
          <p:nvPr/>
        </p:nvGraphicFramePr>
        <p:xfrm>
          <a:off x="436915" y="3689755"/>
          <a:ext cx="2876550" cy="1790700"/>
        </p:xfrm>
        <a:graphic>
          <a:graphicData uri="http://schemas.openxmlformats.org/presentationml/2006/ole">
            <p:oleObj spid="_x0000_s3074" name="Equation" r:id="rId3" imgW="1346200" imgH="838200" progId="Equation.3">
              <p:embed/>
            </p:oleObj>
          </a:graphicData>
        </a:graphic>
      </p:graphicFrame>
      <p:pic>
        <p:nvPicPr>
          <p:cNvPr id="6" name="Picture 5" descr="grav unif shp.jpg"/>
          <p:cNvPicPr>
            <a:picLocks noChangeAspect="1"/>
          </p:cNvPicPr>
          <p:nvPr/>
        </p:nvPicPr>
        <p:blipFill>
          <a:blip r:embed="rId4"/>
          <a:stretch>
            <a:fillRect/>
          </a:stretch>
        </p:blipFill>
        <p:spPr>
          <a:xfrm>
            <a:off x="3771884" y="3231072"/>
            <a:ext cx="5041900" cy="2603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667993"/>
            <a:ext cx="9144000" cy="4401205"/>
          </a:xfrm>
          <a:prstGeom prst="rect">
            <a:avLst/>
          </a:prstGeom>
          <a:noFill/>
        </p:spPr>
        <p:txBody>
          <a:bodyPr wrap="square" rtlCol="0">
            <a:spAutoFit/>
          </a:bodyPr>
          <a:lstStyle/>
          <a:p>
            <a:pPr marL="342900" indent="-342900" algn="ctr"/>
            <a:r>
              <a:rPr lang="en-US" sz="2800" dirty="0" smtClean="0">
                <a:latin typeface="Handwriting - Dakota"/>
              </a:rPr>
              <a:t>Applying our definitions to the results of the line of code</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algn="ctr"/>
            <a:r>
              <a:rPr lang="en-US" sz="2800" dirty="0" err="1" smtClean="0">
                <a:latin typeface="Handwriting - Dakota"/>
              </a:rPr>
              <a:t>c</a:t>
            </a:r>
            <a:r>
              <a:rPr lang="en-US" sz="2800" dirty="0" smtClean="0">
                <a:latin typeface="Handwriting - Dakota"/>
              </a:rPr>
              <a:t> </a:t>
            </a:r>
            <a:r>
              <a:rPr lang="en-US" sz="2800" dirty="0">
                <a:latin typeface="Handwriting - Dakota"/>
              </a:rPr>
              <a:t>= exp((0</a:t>
            </a:r>
            <a:r>
              <a:rPr lang="en-US" sz="2800" dirty="0" smtClean="0">
                <a:latin typeface="Handwriting - Dakota"/>
              </a:rPr>
              <a:t>:N)</a:t>
            </a:r>
            <a:r>
              <a:rPr lang="en-US" sz="2800" dirty="0">
                <a:latin typeface="Handwriting - Dakota"/>
              </a:rPr>
              <a:t>*pi*2i/(N-1));</a:t>
            </a:r>
            <a:endParaRPr lang="en-US" sz="2800" dirty="0" smtClean="0">
              <a:latin typeface="Handwriting - Dakota"/>
            </a:endParaRP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smtClean="0">
                <a:latin typeface="Handwriting - Dakota"/>
              </a:rPr>
              <a:t>We get a MATLAB vector </a:t>
            </a:r>
            <a:r>
              <a:rPr lang="en-US" sz="2800" dirty="0" err="1" smtClean="0">
                <a:latin typeface="Handwriting - Dakota"/>
              </a:rPr>
              <a:t>c</a:t>
            </a:r>
            <a:r>
              <a:rPr lang="en-US" sz="2800" dirty="0" smtClean="0">
                <a:latin typeface="Handwriting - Dakota"/>
              </a:rPr>
              <a:t> that is a collection of Physical vectors (the vectors from the origin to the points of a circle about the origin).</a:t>
            </a:r>
            <a:endParaRPr lang="en-US" sz="2800" baseline="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91698"/>
            <a:ext cx="9144000" cy="3970318"/>
          </a:xfrm>
          <a:prstGeom prst="rect">
            <a:avLst/>
          </a:prstGeom>
          <a:noFill/>
        </p:spPr>
        <p:txBody>
          <a:bodyPr wrap="square" rtlCol="0">
            <a:spAutoFit/>
          </a:bodyPr>
          <a:lstStyle/>
          <a:p>
            <a:pPr marL="342900" indent="-342900" algn="ctr"/>
            <a:r>
              <a:rPr lang="en-US" sz="2800" dirty="0" smtClean="0">
                <a:latin typeface="Handwriting - Dakota"/>
              </a:rPr>
              <a:t>We have to calculate gravity (a Physics vector - magnitude and direction) at each of these points.</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baseline="0" dirty="0" smtClean="0">
                <a:latin typeface="Handwriting - Dakota"/>
              </a:rPr>
              <a:t>How</a:t>
            </a:r>
            <a:r>
              <a:rPr lang="en-US" sz="2800" dirty="0" smtClean="0">
                <a:latin typeface="Handwriting - Dakota"/>
              </a:rPr>
              <a:t> do we get the direction of gravity?</a:t>
            </a:r>
          </a:p>
          <a:p>
            <a:pPr marL="342900" indent="-342900" algn="ctr"/>
            <a:endParaRPr lang="en-US" sz="2800" baseline="0" dirty="0" smtClean="0">
              <a:latin typeface="Handwriting - Dakota"/>
            </a:endParaRPr>
          </a:p>
          <a:p>
            <a:pPr marL="342900" indent="-342900" algn="ctr"/>
            <a:endParaRPr lang="en-US" sz="2800" baseline="0" dirty="0" smtClean="0">
              <a:latin typeface="Handwriting - Dakota"/>
            </a:endParaRPr>
          </a:p>
          <a:p>
            <a:pPr marL="342900" indent="-342900" algn="ctr"/>
            <a:r>
              <a:rPr lang="en-US" sz="2800" dirty="0" smtClean="0">
                <a:latin typeface="Handwriting - Dakota"/>
              </a:rPr>
              <a:t>For the homogeneous earth, the force of gravity is directed </a:t>
            </a:r>
            <a:r>
              <a:rPr lang="en-US" sz="2800" dirty="0" err="1" smtClean="0">
                <a:latin typeface="Handwriting - Dakota"/>
              </a:rPr>
              <a:t>radially</a:t>
            </a:r>
            <a:r>
              <a:rPr lang="en-US" sz="2800" dirty="0" smtClean="0">
                <a:latin typeface="Handwriting - Dakota"/>
              </a:rPr>
              <a:t> inward.</a:t>
            </a:r>
            <a:endParaRPr lang="en-US" sz="2800" baseline="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omplex2vector.jpg"/>
          <p:cNvPicPr>
            <a:picLocks noChangeAspect="1"/>
          </p:cNvPicPr>
          <p:nvPr/>
        </p:nvPicPr>
        <p:blipFill>
          <a:blip r:embed="rId2"/>
          <a:stretch>
            <a:fillRect/>
          </a:stretch>
        </p:blipFill>
        <p:spPr>
          <a:xfrm>
            <a:off x="1863195" y="1426645"/>
            <a:ext cx="5618589" cy="4883668"/>
          </a:xfrm>
          <a:prstGeom prst="rect">
            <a:avLst/>
          </a:prstGeom>
        </p:spPr>
      </p:pic>
      <p:sp>
        <p:nvSpPr>
          <p:cNvPr id="3" name="TextBox 2"/>
          <p:cNvSpPr txBox="1"/>
          <p:nvPr/>
        </p:nvSpPr>
        <p:spPr>
          <a:xfrm>
            <a:off x="0" y="313372"/>
            <a:ext cx="9144000" cy="954107"/>
          </a:xfrm>
          <a:prstGeom prst="rect">
            <a:avLst/>
          </a:prstGeom>
          <a:noFill/>
        </p:spPr>
        <p:txBody>
          <a:bodyPr wrap="square" rtlCol="0">
            <a:spAutoFit/>
          </a:bodyPr>
          <a:lstStyle/>
          <a:p>
            <a:pPr marL="342900" indent="-342900" algn="ctr"/>
            <a:r>
              <a:rPr lang="en-US" sz="2800" dirty="0" smtClean="0">
                <a:latin typeface="Handwriting - Dakota"/>
              </a:rPr>
              <a:t>We can calculate the angle </a:t>
            </a:r>
            <a:r>
              <a:rPr lang="en-US" sz="2800" dirty="0" err="1" smtClean="0">
                <a:latin typeface="Symbol"/>
              </a:rPr>
              <a:t>q</a:t>
            </a:r>
            <a:r>
              <a:rPr lang="en-US" sz="2800" dirty="0" smtClean="0">
                <a:latin typeface="Handwriting - Dakota"/>
              </a:rPr>
              <a:t>, which is the normal to the circle, from tan</a:t>
            </a:r>
            <a:r>
              <a:rPr lang="en-US" sz="2800" baseline="30000" dirty="0" smtClean="0">
                <a:latin typeface="Handwriting - Dakota"/>
              </a:rPr>
              <a:t>-1</a:t>
            </a:r>
            <a:r>
              <a:rPr lang="en-US" sz="2800" dirty="0" smtClean="0">
                <a:latin typeface="Handwriting - Dakota"/>
              </a:rPr>
              <a:t>(y/x).</a:t>
            </a:r>
            <a:endParaRPr lang="en-US" sz="2800" baseline="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mplex2vector.jpg"/>
          <p:cNvPicPr>
            <a:picLocks noChangeAspect="1"/>
          </p:cNvPicPr>
          <p:nvPr/>
        </p:nvPicPr>
        <p:blipFill>
          <a:blip r:embed="rId2">
            <a:alphaModFix amt="28000"/>
          </a:blip>
          <a:stretch>
            <a:fillRect/>
          </a:stretch>
        </p:blipFill>
        <p:spPr>
          <a:xfrm>
            <a:off x="1863195" y="1426645"/>
            <a:ext cx="5618589" cy="4883668"/>
          </a:xfrm>
          <a:prstGeom prst="rect">
            <a:avLst/>
          </a:prstGeom>
        </p:spPr>
      </p:pic>
      <p:sp>
        <p:nvSpPr>
          <p:cNvPr id="5" name="TextBox 4"/>
          <p:cNvSpPr txBox="1"/>
          <p:nvPr/>
        </p:nvSpPr>
        <p:spPr>
          <a:xfrm>
            <a:off x="0" y="676240"/>
            <a:ext cx="9144000" cy="4401205"/>
          </a:xfrm>
          <a:prstGeom prst="rect">
            <a:avLst/>
          </a:prstGeom>
          <a:noFill/>
        </p:spPr>
        <p:txBody>
          <a:bodyPr wrap="square" rtlCol="0">
            <a:spAutoFit/>
          </a:bodyPr>
          <a:lstStyle/>
          <a:p>
            <a:pPr marL="342900" indent="-342900" algn="ctr"/>
            <a:r>
              <a:rPr lang="en-US" sz="2800" dirty="0" smtClean="0">
                <a:latin typeface="Handwriting - Dakota"/>
              </a:rPr>
              <a:t>But we really want a Physics vector [</a:t>
            </a:r>
            <a:r>
              <a:rPr lang="en-US" sz="2800" dirty="0" err="1" smtClean="0">
                <a:latin typeface="Handwriting - Dakota"/>
              </a:rPr>
              <a:t>g</a:t>
            </a:r>
            <a:r>
              <a:rPr lang="en-US" sz="2800" baseline="-25000" dirty="0" err="1" smtClean="0">
                <a:latin typeface="Handwriting - Dakota"/>
              </a:rPr>
              <a:t>x</a:t>
            </a:r>
            <a:r>
              <a:rPr lang="en-US" sz="2800" dirty="0" smtClean="0">
                <a:latin typeface="Handwriting - Dakota"/>
              </a:rPr>
              <a:t>, </a:t>
            </a:r>
            <a:r>
              <a:rPr lang="en-US" sz="2800" dirty="0" err="1" smtClean="0">
                <a:latin typeface="Handwriting - Dakota"/>
              </a:rPr>
              <a:t>g</a:t>
            </a:r>
            <a:r>
              <a:rPr lang="en-US" sz="2800" baseline="-25000" dirty="0" err="1" smtClean="0">
                <a:latin typeface="Handwriting - Dakota"/>
              </a:rPr>
              <a:t>y</a:t>
            </a:r>
            <a:r>
              <a:rPr lang="en-US" sz="2800" dirty="0" smtClean="0">
                <a:latin typeface="Handwriting - Dakota"/>
              </a:rPr>
              <a:t>] at the point [</a:t>
            </a:r>
            <a:r>
              <a:rPr lang="en-US" sz="2800" dirty="0" err="1" smtClean="0">
                <a:latin typeface="Handwriting - Dakota"/>
              </a:rPr>
              <a:t>x,y</a:t>
            </a:r>
            <a:r>
              <a:rPr lang="en-US" sz="2800" dirty="0" smtClean="0">
                <a:latin typeface="Handwriting - Dakota"/>
              </a:rPr>
              <a:t>] (another Physics vector), not the angle </a:t>
            </a:r>
            <a:r>
              <a:rPr lang="en-US" sz="2800" dirty="0" err="1" smtClean="0">
                <a:latin typeface="Symbol"/>
              </a:rPr>
              <a:t>q</a:t>
            </a:r>
            <a:r>
              <a:rPr lang="en-US" sz="2800" dirty="0" smtClean="0">
                <a:latin typeface="Handwriting - Dakota"/>
              </a:rPr>
              <a:t>.</a:t>
            </a:r>
          </a:p>
          <a:p>
            <a:pPr marL="342900" indent="-342900" algn="ctr"/>
            <a:endParaRPr lang="en-US" sz="2800" dirty="0" smtClean="0">
              <a:latin typeface="Handwriting - Dakota"/>
            </a:endParaRPr>
          </a:p>
          <a:p>
            <a:pPr marL="342900" indent="-342900" algn="ctr"/>
            <a:endParaRPr lang="en-US" sz="2800" baseline="0" dirty="0" smtClean="0">
              <a:latin typeface="Handwriting - Dakota"/>
            </a:endParaRPr>
          </a:p>
          <a:p>
            <a:pPr marL="342900" indent="-342900" algn="ctr"/>
            <a:r>
              <a:rPr lang="en-US" sz="2800" dirty="0">
                <a:latin typeface="Handwriting - Dakota"/>
              </a:rPr>
              <a:t>Consider the line of code</a:t>
            </a:r>
          </a:p>
          <a:p>
            <a:pPr marL="342900" indent="-342900" algn="ctr"/>
            <a:endParaRPr lang="en-US" sz="2800" dirty="0">
              <a:latin typeface="Handwriting - Dakota"/>
            </a:endParaRPr>
          </a:p>
          <a:p>
            <a:pPr marL="342900" indent="-342900" algn="ctr"/>
            <a:r>
              <a:rPr lang="en-US" sz="2800" dirty="0" err="1">
                <a:latin typeface="Handwriting - Dakota"/>
              </a:rPr>
              <a:t>vc</a:t>
            </a:r>
            <a:r>
              <a:rPr lang="en-US" sz="2800" dirty="0">
                <a:latin typeface="Handwriting - Dakota"/>
              </a:rPr>
              <a:t>=</a:t>
            </a:r>
            <a:r>
              <a:rPr lang="en-US" sz="2800" dirty="0" err="1">
                <a:latin typeface="Handwriting - Dakota"/>
              </a:rPr>
              <a:t>c./abs(c</a:t>
            </a:r>
            <a:r>
              <a:rPr lang="en-US" sz="2800" dirty="0">
                <a:latin typeface="Handwriting - Dakota"/>
              </a:rPr>
              <a:t>)</a:t>
            </a:r>
            <a:r>
              <a:rPr lang="en-US" sz="2800" dirty="0" smtClean="0">
                <a:latin typeface="Handwriting - Dakota"/>
              </a:rPr>
              <a:t>;</a:t>
            </a:r>
          </a:p>
          <a:p>
            <a:pPr marL="342900" indent="-342900" algn="ctr"/>
            <a:endParaRPr lang="en-US" sz="2800" dirty="0" smtClean="0">
              <a:latin typeface="Handwriting - Dakota"/>
            </a:endParaRPr>
          </a:p>
          <a:p>
            <a:pPr marL="342900" indent="-342900" algn="ctr"/>
            <a:r>
              <a:rPr lang="en-US" sz="2800" dirty="0" smtClean="0">
                <a:latin typeface="Handwriting - Dakota"/>
              </a:rPr>
              <a:t>What does this do?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complex2vector.jpg"/>
          <p:cNvPicPr>
            <a:picLocks noChangeAspect="1"/>
          </p:cNvPicPr>
          <p:nvPr/>
        </p:nvPicPr>
        <p:blipFill>
          <a:blip r:embed="rId3">
            <a:alphaModFix amt="28000"/>
          </a:blip>
          <a:stretch>
            <a:fillRect/>
          </a:stretch>
        </p:blipFill>
        <p:spPr>
          <a:xfrm>
            <a:off x="1863195" y="1426645"/>
            <a:ext cx="5618589" cy="4883668"/>
          </a:xfrm>
          <a:prstGeom prst="rect">
            <a:avLst/>
          </a:prstGeom>
        </p:spPr>
      </p:pic>
      <p:sp>
        <p:nvSpPr>
          <p:cNvPr id="5" name="TextBox 4"/>
          <p:cNvSpPr txBox="1"/>
          <p:nvPr/>
        </p:nvSpPr>
        <p:spPr>
          <a:xfrm>
            <a:off x="0" y="1393729"/>
            <a:ext cx="9144000" cy="2246769"/>
          </a:xfrm>
          <a:prstGeom prst="rect">
            <a:avLst/>
          </a:prstGeom>
          <a:noFill/>
        </p:spPr>
        <p:txBody>
          <a:bodyPr wrap="square" rtlCol="0">
            <a:spAutoFit/>
          </a:bodyPr>
          <a:lstStyle/>
          <a:p>
            <a:pPr marL="342900" indent="-342900" algn="ctr"/>
            <a:r>
              <a:rPr lang="en-US" sz="2800" dirty="0" smtClean="0">
                <a:latin typeface="Handwriting - Dakota"/>
              </a:rPr>
              <a:t>The MATLAB vector </a:t>
            </a:r>
            <a:r>
              <a:rPr lang="en-US" sz="2800" dirty="0" err="1" smtClean="0">
                <a:latin typeface="Handwriting - Dakota"/>
              </a:rPr>
              <a:t>vc</a:t>
            </a:r>
            <a:r>
              <a:rPr lang="en-US" sz="2800" dirty="0" smtClean="0">
                <a:latin typeface="Handwriting - Dakota"/>
              </a:rPr>
              <a:t> contains the unit (Physics) vectors (for a vector from the origin to a point on the circle) at each of the points in </a:t>
            </a:r>
            <a:r>
              <a:rPr lang="en-US" sz="2800" dirty="0" err="1" smtClean="0">
                <a:latin typeface="Handwriting - Dakota"/>
              </a:rPr>
              <a:t>c</a:t>
            </a:r>
            <a:r>
              <a:rPr lang="en-US" sz="2800" dirty="0" smtClean="0">
                <a:latin typeface="Handwriting - Dakota"/>
              </a:rPr>
              <a:t>.</a:t>
            </a:r>
          </a:p>
          <a:p>
            <a:pPr marL="342900" indent="-342900" algn="ctr"/>
            <a:endParaRPr lang="en-US" sz="2800" dirty="0">
              <a:latin typeface="Handwriting - Dakota"/>
            </a:endParaRPr>
          </a:p>
        </p:txBody>
      </p:sp>
      <p:graphicFrame>
        <p:nvGraphicFramePr>
          <p:cNvPr id="10243" name="Object 3"/>
          <p:cNvGraphicFramePr>
            <a:graphicFrameLocks noChangeAspect="1"/>
          </p:cNvGraphicFramePr>
          <p:nvPr/>
        </p:nvGraphicFramePr>
        <p:xfrm>
          <a:off x="2441575" y="3966569"/>
          <a:ext cx="4260850" cy="922337"/>
        </p:xfrm>
        <a:graphic>
          <a:graphicData uri="http://schemas.openxmlformats.org/presentationml/2006/ole">
            <p:oleObj spid="_x0000_s46082" name="Equation" r:id="rId4" imgW="1993900" imgH="431800" progId="Equation.3">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329865"/>
            <a:ext cx="9144000" cy="5693867"/>
          </a:xfrm>
          <a:prstGeom prst="rect">
            <a:avLst/>
          </a:prstGeom>
          <a:noFill/>
        </p:spPr>
        <p:txBody>
          <a:bodyPr wrap="square" rtlCol="0">
            <a:spAutoFit/>
          </a:bodyPr>
          <a:lstStyle/>
          <a:p>
            <a:pPr algn="ctr"/>
            <a:r>
              <a:rPr lang="en-US" sz="2800" dirty="0" smtClean="0">
                <a:latin typeface="Handwriting - Dakota"/>
              </a:rPr>
              <a:t>Lets plot it up to see what we have</a:t>
            </a:r>
          </a:p>
          <a:p>
            <a:pPr algn="ctr"/>
            <a:endParaRPr lang="en-US" sz="2800" dirty="0" smtClean="0">
              <a:latin typeface="Handwriting - Dakota"/>
            </a:endParaRPr>
          </a:p>
          <a:p>
            <a:pPr algn="ctr"/>
            <a:r>
              <a:rPr lang="en-US" sz="2800" dirty="0" smtClean="0">
                <a:latin typeface="Handwriting - Dakota"/>
              </a:rPr>
              <a:t>Use quiver to plot vector field.</a:t>
            </a:r>
          </a:p>
          <a:p>
            <a:pPr algn="ctr"/>
            <a:r>
              <a:rPr lang="en-US" sz="2800" dirty="0" smtClean="0">
                <a:latin typeface="Handwriting - Dakota"/>
              </a:rPr>
              <a:t>Quiver needs the positions (which we have in the vector </a:t>
            </a:r>
            <a:r>
              <a:rPr lang="en-US" sz="2800" dirty="0" err="1" smtClean="0">
                <a:latin typeface="Handwriting - Dakota"/>
              </a:rPr>
              <a:t>c</a:t>
            </a:r>
            <a:r>
              <a:rPr lang="en-US" sz="2800" dirty="0" smtClean="0">
                <a:latin typeface="Handwriting - Dakota"/>
              </a:rPr>
              <a:t>) of Physics vectors and the components of the Physics vectors (which we have in the vector </a:t>
            </a:r>
            <a:r>
              <a:rPr lang="en-US" sz="2800" dirty="0" err="1" smtClean="0">
                <a:latin typeface="Handwriting - Dakota"/>
              </a:rPr>
              <a:t>vc</a:t>
            </a:r>
            <a:r>
              <a:rPr lang="en-US" sz="2800" dirty="0" smtClean="0">
                <a:latin typeface="Handwriting - Dakota"/>
              </a:rPr>
              <a:t> of unit vectors)</a:t>
            </a:r>
          </a:p>
          <a:p>
            <a:pPr algn="ctr"/>
            <a:r>
              <a:rPr lang="en-US" sz="2800" dirty="0" err="1">
                <a:latin typeface="Handwriting - Dakota"/>
              </a:rPr>
              <a:t>q</a:t>
            </a:r>
            <a:r>
              <a:rPr lang="en-US" sz="2800" dirty="0" err="1" smtClean="0">
                <a:latin typeface="Handwriting - Dakota"/>
              </a:rPr>
              <a:t>uiver(x,y,u,v</a:t>
            </a:r>
            <a:r>
              <a:rPr lang="en-US" sz="2800" dirty="0" smtClean="0">
                <a:latin typeface="Handwriting - Dakota"/>
              </a:rPr>
              <a:t>).</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Unfortunately quiver does not work with the complex number to [</a:t>
            </a:r>
            <a:r>
              <a:rPr lang="en-US" sz="2800" dirty="0" err="1" smtClean="0">
                <a:latin typeface="Handwriting - Dakota"/>
              </a:rPr>
              <a:t>x,y</a:t>
            </a:r>
            <a:r>
              <a:rPr lang="en-US" sz="2800" dirty="0" smtClean="0">
                <a:latin typeface="Handwriting - Dakota"/>
              </a:rPr>
              <a:t>] vector trick, so you need to pass it MATLAB vectors of </a:t>
            </a:r>
            <a:r>
              <a:rPr lang="en-US" sz="2800" dirty="0" err="1" smtClean="0">
                <a:latin typeface="Handwriting - Dakota"/>
              </a:rPr>
              <a:t>x</a:t>
            </a:r>
            <a:r>
              <a:rPr lang="en-US" sz="2800" dirty="0" smtClean="0">
                <a:latin typeface="Handwriting - Dakota"/>
              </a:rPr>
              <a:t>, </a:t>
            </a:r>
            <a:r>
              <a:rPr lang="en-US" sz="2800" dirty="0" err="1" smtClean="0">
                <a:latin typeface="Handwriting - Dakota"/>
              </a:rPr>
              <a:t>y</a:t>
            </a:r>
            <a:r>
              <a:rPr lang="en-US" sz="2800" dirty="0" smtClean="0">
                <a:latin typeface="Handwriting - Dakota"/>
              </a:rPr>
              <a:t>, </a:t>
            </a:r>
            <a:r>
              <a:rPr lang="en-US" sz="2800" dirty="0" err="1" smtClean="0">
                <a:latin typeface="Handwriting - Dakota"/>
              </a:rPr>
              <a:t>u</a:t>
            </a:r>
            <a:r>
              <a:rPr lang="en-US" sz="2800" dirty="0" smtClean="0">
                <a:latin typeface="Handwriting - Dakota"/>
              </a:rPr>
              <a:t> and </a:t>
            </a:r>
            <a:r>
              <a:rPr lang="en-US" sz="2800" dirty="0" err="1" smtClean="0">
                <a:latin typeface="Handwriting - Dakota"/>
              </a:rPr>
              <a:t>v</a:t>
            </a:r>
            <a:r>
              <a:rPr lang="en-US" sz="2800" dirty="0" smtClean="0">
                <a:latin typeface="Handwriting - Dakota"/>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173173"/>
            <a:ext cx="9144000" cy="6473516"/>
          </a:xfrm>
          <a:prstGeom prst="rect">
            <a:avLst/>
          </a:prstGeom>
          <a:noFill/>
        </p:spPr>
        <p:txBody>
          <a:bodyPr wrap="square" rtlCol="0">
            <a:spAutoFit/>
          </a:bodyPr>
          <a:lstStyle/>
          <a:p>
            <a:pPr algn="ctr"/>
            <a:r>
              <a:rPr lang="en-US" sz="2800" dirty="0" smtClean="0">
                <a:latin typeface="Handwriting - Dakota"/>
              </a:rPr>
              <a:t>Lets plot it up to see what we have</a:t>
            </a:r>
          </a:p>
          <a:p>
            <a:pPr algn="ctr"/>
            <a:endParaRPr lang="en-US" sz="2800" dirty="0" smtClean="0">
              <a:latin typeface="Handwriting - Dakota"/>
            </a:endParaRPr>
          </a:p>
          <a:p>
            <a:pPr algn="ctr"/>
            <a:r>
              <a:rPr lang="en-US" sz="2800" dirty="0" smtClean="0">
                <a:latin typeface="Handwriting - Dakota"/>
              </a:rPr>
              <a:t>(don’t plot all of them – use </a:t>
            </a:r>
            <a:r>
              <a:rPr lang="en-US" sz="2800" dirty="0" err="1" smtClean="0">
                <a:latin typeface="Handwriting - Dakota"/>
              </a:rPr>
              <a:t>estep</a:t>
            </a:r>
            <a:r>
              <a:rPr lang="en-US" sz="2800" dirty="0" smtClean="0">
                <a:latin typeface="Handwriting - Dakota"/>
              </a:rPr>
              <a:t> to decimate,</a:t>
            </a:r>
          </a:p>
          <a:p>
            <a:pPr algn="ctr"/>
            <a:r>
              <a:rPr lang="en-US" sz="2800" dirty="0" smtClean="0">
                <a:latin typeface="Handwriting - Dakota"/>
              </a:rPr>
              <a:t>do vectors twice, once times -1 to get both outward and inward </a:t>
            </a:r>
            <a:r>
              <a:rPr lang="en-US" sz="2800" dirty="0" err="1" smtClean="0">
                <a:latin typeface="Handwriting - Dakota"/>
              </a:rPr>
              <a:t>normals</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Have to pull out real and </a:t>
            </a:r>
            <a:r>
              <a:rPr lang="en-US" sz="2800" dirty="0" err="1" smtClean="0">
                <a:latin typeface="Handwriting - Dakota"/>
              </a:rPr>
              <a:t>imag</a:t>
            </a:r>
            <a:r>
              <a:rPr lang="en-US" sz="2800" dirty="0" smtClean="0">
                <a:latin typeface="Handwriting - Dakota"/>
              </a:rPr>
              <a:t> parts for quiver.</a:t>
            </a:r>
          </a:p>
          <a:p>
            <a:pPr algn="ctr"/>
            <a:endParaRPr lang="en-US" sz="2800" dirty="0" smtClean="0">
              <a:latin typeface="Handwriting - Dakota"/>
            </a:endParaRPr>
          </a:p>
          <a:p>
            <a:pPr algn="ctr"/>
            <a:r>
              <a:rPr lang="en-US" sz="2800" dirty="0" smtClean="0">
                <a:latin typeface="Handwriting - Dakota"/>
              </a:rPr>
              <a:t> </a:t>
            </a:r>
            <a:endParaRPr lang="en-US" sz="1600" dirty="0" smtClean="0">
              <a:latin typeface="Handwriting - Dakota"/>
            </a:endParaRPr>
          </a:p>
          <a:p>
            <a:endParaRPr lang="en-US" sz="1600" dirty="0" smtClean="0">
              <a:latin typeface="Handwriting - Dakota"/>
            </a:endParaRPr>
          </a:p>
          <a:p>
            <a:r>
              <a:rPr lang="en-US" sz="1600" dirty="0" smtClean="0">
                <a:latin typeface="Handwriting - Dakota"/>
              </a:rPr>
              <a:t>%</a:t>
            </a:r>
            <a:r>
              <a:rPr lang="en-US" sz="1600" dirty="0" err="1">
                <a:latin typeface="Handwriting - Dakota"/>
              </a:rPr>
              <a:t>linespec</a:t>
            </a:r>
            <a:r>
              <a:rPr lang="en-US" sz="1600" dirty="0">
                <a:latin typeface="Handwriting - Dakota"/>
              </a:rPr>
              <a:t> of "." gets rid of arrow head on quiver!</a:t>
            </a:r>
            <a:r>
              <a:rPr lang="en-US" sz="1600" dirty="0" smtClean="0">
                <a:latin typeface="Handwriting - Dakota"/>
              </a:rPr>
              <a:t>!</a:t>
            </a:r>
          </a:p>
          <a:p>
            <a:endParaRPr lang="en-US" sz="1600" dirty="0" smtClean="0">
              <a:latin typeface="Handwriting - Dakota"/>
            </a:endParaRPr>
          </a:p>
          <a:p>
            <a:r>
              <a:rPr lang="en-US" sz="1600" dirty="0">
                <a:latin typeface="Handwriting - Dakota"/>
              </a:rPr>
              <a:t>quiver(real(c(1:estep:end)),imag(c(1:estep:end)),real(vc(1:estep:end)),imag(vc(1:estep:end)),'.r')</a:t>
            </a:r>
          </a:p>
          <a:p>
            <a:r>
              <a:rPr lang="en-US" sz="1600" dirty="0">
                <a:latin typeface="Handwriting - Dakota"/>
              </a:rPr>
              <a:t>axis equal</a:t>
            </a:r>
          </a:p>
          <a:p>
            <a:r>
              <a:rPr lang="en-US" sz="1600" dirty="0">
                <a:latin typeface="Handwriting - Dakota"/>
              </a:rPr>
              <a:t>hold</a:t>
            </a:r>
          </a:p>
          <a:p>
            <a:r>
              <a:rPr lang="en-US" sz="1600" dirty="0">
                <a:latin typeface="Handwriting - Dakota"/>
              </a:rPr>
              <a:t>quiver(real(c(1:estep:end)),imag(c(1:estep:end)),-real(vc(1:estep:end)),-imag(vc(1:estep:end)),'.r')</a:t>
            </a:r>
          </a:p>
          <a:p>
            <a:r>
              <a:rPr lang="en-US" sz="1600" dirty="0" err="1">
                <a:latin typeface="Handwriting - Dakota"/>
              </a:rPr>
              <a:t>plot(c</a:t>
            </a:r>
            <a:r>
              <a:rPr lang="en-US" sz="1600" dirty="0">
                <a:latin typeface="Handwriting - Dakota"/>
              </a:rPr>
              <a:t>)</a:t>
            </a:r>
          </a:p>
          <a:p>
            <a:r>
              <a:rPr lang="en-US" sz="1600" dirty="0">
                <a:latin typeface="Handwriting - Dakota"/>
              </a:rPr>
              <a:t>plot(0+i*0,'+r')</a:t>
            </a:r>
          </a:p>
          <a:p>
            <a:r>
              <a:rPr lang="en-US" sz="1600" dirty="0" smtClean="0">
                <a:latin typeface="Handwriting - Dakota"/>
              </a:rPr>
              <a:t>grid</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circle_normals.jpg"/>
          <p:cNvPicPr>
            <a:picLocks noChangeAspect="1"/>
          </p:cNvPicPr>
          <p:nvPr/>
        </p:nvPicPr>
        <p:blipFill>
          <a:blip r:embed="rId2"/>
          <a:stretch>
            <a:fillRect/>
          </a:stretch>
        </p:blipFill>
        <p:spPr>
          <a:xfrm>
            <a:off x="1557787" y="1118569"/>
            <a:ext cx="5905500" cy="5168900"/>
          </a:xfrm>
          <a:prstGeom prst="rect">
            <a:avLst/>
          </a:prstGeom>
        </p:spPr>
      </p:pic>
      <p:sp>
        <p:nvSpPr>
          <p:cNvPr id="3" name="TextBox 2"/>
          <p:cNvSpPr txBox="1"/>
          <p:nvPr/>
        </p:nvSpPr>
        <p:spPr>
          <a:xfrm>
            <a:off x="0" y="140184"/>
            <a:ext cx="9144000" cy="523220"/>
          </a:xfrm>
          <a:prstGeom prst="rect">
            <a:avLst/>
          </a:prstGeom>
          <a:noFill/>
        </p:spPr>
        <p:txBody>
          <a:bodyPr wrap="square" rtlCol="0">
            <a:spAutoFit/>
          </a:bodyPr>
          <a:lstStyle/>
          <a:p>
            <a:pPr algn="ctr"/>
            <a:r>
              <a:rPr lang="en-US" sz="2800" dirty="0" smtClean="0">
                <a:latin typeface="Handwriting - Dakota"/>
              </a:rPr>
              <a:t>This gives us the following plot</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082676"/>
            <a:ext cx="9144000" cy="2677656"/>
          </a:xfrm>
          <a:prstGeom prst="rect">
            <a:avLst/>
          </a:prstGeom>
          <a:noFill/>
        </p:spPr>
        <p:txBody>
          <a:bodyPr wrap="square" rtlCol="0">
            <a:spAutoFit/>
          </a:bodyPr>
          <a:lstStyle/>
          <a:p>
            <a:pPr algn="ctr"/>
            <a:r>
              <a:rPr lang="en-US" sz="2800" dirty="0" smtClean="0">
                <a:latin typeface="Handwriting - Dakota"/>
              </a:rPr>
              <a:t>That was amazingly easy.</a:t>
            </a:r>
          </a:p>
          <a:p>
            <a:pPr algn="ctr"/>
            <a:endParaRPr lang="en-US" sz="2800" dirty="0" smtClean="0">
              <a:latin typeface="Handwriting - Dakota"/>
            </a:endParaRPr>
          </a:p>
          <a:p>
            <a:pPr algn="ctr"/>
            <a:r>
              <a:rPr lang="en-US" sz="2800" dirty="0" smtClean="0">
                <a:latin typeface="Handwriting - Dakota"/>
              </a:rPr>
              <a:t>The calculations took all of 2 lines of code!</a:t>
            </a:r>
          </a:p>
          <a:p>
            <a:pPr algn="ctr"/>
            <a:endParaRPr lang="en-US" sz="2800" dirty="0" smtClean="0">
              <a:latin typeface="Handwriting - Dakota"/>
            </a:endParaRPr>
          </a:p>
          <a:p>
            <a:pPr algn="ctr"/>
            <a:r>
              <a:rPr lang="en-US" sz="2800" dirty="0" smtClean="0">
                <a:latin typeface="Handwriting - Dakota"/>
              </a:rPr>
              <a:t>There was much more code to plot it than calculate it!! </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1486839"/>
            <a:ext cx="9144000" cy="3970318"/>
          </a:xfrm>
          <a:prstGeom prst="rect">
            <a:avLst/>
          </a:prstGeom>
          <a:noFill/>
        </p:spPr>
        <p:txBody>
          <a:bodyPr wrap="square" rtlCol="0">
            <a:spAutoFit/>
          </a:bodyPr>
          <a:lstStyle/>
          <a:p>
            <a:pPr algn="ctr"/>
            <a:r>
              <a:rPr lang="en-US" sz="2800" dirty="0" smtClean="0">
                <a:latin typeface="Handwriting - Dakota"/>
              </a:rPr>
              <a:t>So we have basically plotted </a:t>
            </a:r>
            <a:r>
              <a:rPr lang="en-US" sz="2800" u="sng" dirty="0" err="1" smtClean="0">
                <a:latin typeface="Handwriting - Dakota"/>
              </a:rPr>
              <a:t>g</a:t>
            </a:r>
            <a:r>
              <a:rPr lang="en-US" sz="2800" dirty="0" smtClean="0">
                <a:latin typeface="Handwriting - Dakota"/>
              </a:rPr>
              <a:t> on the surface of the earth.</a:t>
            </a:r>
          </a:p>
          <a:p>
            <a:pPr algn="ctr"/>
            <a:endParaRPr lang="en-US" sz="2800" dirty="0" smtClean="0">
              <a:latin typeface="Handwriting - Dakota"/>
            </a:endParaRPr>
          </a:p>
          <a:p>
            <a:pPr algn="ctr"/>
            <a:r>
              <a:rPr lang="en-US" sz="2800" dirty="0" smtClean="0">
                <a:latin typeface="Handwriting - Dakota"/>
              </a:rPr>
              <a:t>Since </a:t>
            </a:r>
            <a:r>
              <a:rPr lang="en-US" sz="2800" u="sng" dirty="0" err="1" smtClean="0">
                <a:latin typeface="Handwriting - Dakota"/>
              </a:rPr>
              <a:t>g</a:t>
            </a:r>
            <a:r>
              <a:rPr lang="en-US" sz="2800" dirty="0" smtClean="0">
                <a:latin typeface="Handwriting - Dakota"/>
              </a:rPr>
              <a:t> is radial and has uniform magnitude on the surface of a homogeneous sphere – all we have to do is state the scale and we are done</a:t>
            </a:r>
          </a:p>
          <a:p>
            <a:pPr algn="ctr"/>
            <a:endParaRPr lang="en-US" sz="2800" dirty="0" smtClean="0">
              <a:latin typeface="Handwriting - Dakota"/>
            </a:endParaRPr>
          </a:p>
          <a:p>
            <a:pPr algn="ctr"/>
            <a:r>
              <a:rPr lang="en-US" sz="2800" dirty="0" smtClean="0">
                <a:latin typeface="Handwriting - Dakota"/>
              </a:rPr>
              <a:t>[if we drew only the inward pointing vectors and left the arrow head on them].</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92273"/>
            <a:ext cx="9144000" cy="6555642"/>
          </a:xfrm>
          <a:prstGeom prst="rect">
            <a:avLst/>
          </a:prstGeom>
          <a:noFill/>
        </p:spPr>
        <p:txBody>
          <a:bodyPr wrap="square" rtlCol="0">
            <a:spAutoFit/>
          </a:bodyPr>
          <a:lstStyle/>
          <a:p>
            <a:pPr marL="342900" indent="-342900" algn="ctr"/>
            <a:r>
              <a:rPr lang="en-US" sz="2800" dirty="0" smtClean="0">
                <a:latin typeface="Handwriting - Dakota"/>
              </a:rPr>
              <a:t>2) Get MATLAB under control</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err="1" smtClean="0">
                <a:latin typeface="Handwriting - Dakota"/>
              </a:rPr>
              <a:t>g</a:t>
            </a:r>
            <a:r>
              <a:rPr lang="en-US" sz="2800" dirty="0" smtClean="0">
                <a:latin typeface="Handwriting - Dakota"/>
              </a:rPr>
              <a:t> is a vector</a:t>
            </a:r>
          </a:p>
          <a:p>
            <a:pPr marL="342900" indent="-342900" algn="ctr"/>
            <a:r>
              <a:rPr lang="en-US" sz="2800" dirty="0" smtClean="0">
                <a:latin typeface="Handwriting - Dakota"/>
              </a:rPr>
              <a:t> in this case we will only need 2-d vectors</a:t>
            </a:r>
          </a:p>
          <a:p>
            <a:pPr marL="342900" indent="-342900" algn="ctr"/>
            <a:r>
              <a:rPr lang="en-US" sz="2800" dirty="0" smtClean="0">
                <a:latin typeface="Handwriting - Dakota"/>
              </a:rPr>
              <a:t>(from symmetry)</a:t>
            </a:r>
          </a:p>
          <a:p>
            <a:pPr marL="342900" indent="-342900" algn="ctr"/>
            <a:r>
              <a:rPr lang="en-US" sz="2800" dirty="0" smtClean="0">
                <a:latin typeface="Handwriting - Dakota"/>
              </a:rPr>
              <a:t> so we need a way to represent vectors</a:t>
            </a:r>
          </a:p>
          <a:p>
            <a:pPr marL="342900" indent="-342900" algn="ctr"/>
            <a:endParaRPr lang="en-US" sz="2800" dirty="0" smtClean="0">
              <a:latin typeface="Handwriting - Dakota"/>
            </a:endParaRPr>
          </a:p>
          <a:p>
            <a:pPr marL="342900" indent="-342900" algn="ctr"/>
            <a:r>
              <a:rPr lang="en-US" sz="2800" dirty="0" smtClean="0">
                <a:latin typeface="Handwriting - Dakota"/>
              </a:rPr>
              <a:t>For the case of 2-d vectors MATLAB has two ways to represent vectors</a:t>
            </a:r>
          </a:p>
          <a:p>
            <a:pPr marL="342900" indent="-342900" algn="ctr"/>
            <a:endParaRPr lang="en-US" sz="2800" dirty="0" smtClean="0">
              <a:latin typeface="Handwriting - Dakota"/>
            </a:endParaRPr>
          </a:p>
          <a:p>
            <a:pPr marL="514350" indent="-514350" algn="ctr">
              <a:buAutoNum type="arabicParenR"/>
            </a:pPr>
            <a:r>
              <a:rPr lang="en-US" sz="2800" dirty="0" smtClean="0">
                <a:latin typeface="Handwriting - Dakota"/>
              </a:rPr>
              <a:t>Use regular MATLAB vectors [a], [</a:t>
            </a:r>
            <a:r>
              <a:rPr lang="en-US" sz="2800" dirty="0" err="1" smtClean="0">
                <a:latin typeface="Handwriting - Dakota"/>
              </a:rPr>
              <a:t>b</a:t>
            </a:r>
            <a:r>
              <a:rPr lang="en-US" sz="2800" dirty="0" smtClean="0">
                <a:latin typeface="Handwriting - Dakota"/>
              </a:rPr>
              <a:t>], or [</a:t>
            </a:r>
            <a:r>
              <a:rPr lang="en-US" sz="2800" dirty="0" err="1" smtClean="0">
                <a:latin typeface="Handwriting - Dakota"/>
              </a:rPr>
              <a:t>a,b</a:t>
            </a:r>
            <a:r>
              <a:rPr lang="en-US" sz="2800" dirty="0" smtClean="0">
                <a:latin typeface="Handwriting - Dakota"/>
              </a:rPr>
              <a:t>]</a:t>
            </a:r>
          </a:p>
          <a:p>
            <a:pPr marL="514350" indent="-514350" algn="ctr"/>
            <a:endParaRPr lang="en-US" sz="2800" dirty="0" smtClean="0">
              <a:latin typeface="Handwriting - Dakota"/>
            </a:endParaRPr>
          </a:p>
          <a:p>
            <a:pPr marL="514350" indent="-514350" algn="ctr">
              <a:buAutoNum type="arabicParenR"/>
            </a:pPr>
            <a:r>
              <a:rPr lang="en-US" sz="2800" dirty="0" smtClean="0">
                <a:latin typeface="Handwriting - Dakota"/>
              </a:rPr>
              <a:t>Use complex numbers </a:t>
            </a:r>
            <a:r>
              <a:rPr lang="en-US" sz="2800" dirty="0" err="1" smtClean="0">
                <a:latin typeface="Handwriting - Dakota"/>
              </a:rPr>
              <a:t>a+ib</a:t>
            </a:r>
            <a:r>
              <a:rPr lang="en-US" sz="2800" dirty="0" smtClean="0">
                <a:latin typeface="Handwriting - Dakota"/>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33968"/>
            <a:ext cx="9144000" cy="3970318"/>
          </a:xfrm>
          <a:prstGeom prst="rect">
            <a:avLst/>
          </a:prstGeom>
          <a:noFill/>
        </p:spPr>
        <p:txBody>
          <a:bodyPr wrap="square" rtlCol="0">
            <a:spAutoFit/>
          </a:bodyPr>
          <a:lstStyle/>
          <a:p>
            <a:pPr algn="ctr"/>
            <a:r>
              <a:rPr lang="en-US" sz="2800" dirty="0" smtClean="0">
                <a:latin typeface="Handwriting - Dakota"/>
              </a:rPr>
              <a:t>What about for the anomaly?</a:t>
            </a:r>
          </a:p>
          <a:p>
            <a:pPr algn="ctr"/>
            <a:endParaRPr lang="en-US" sz="2800" dirty="0" smtClean="0">
              <a:latin typeface="Handwriting - Dakota"/>
            </a:endParaRPr>
          </a:p>
          <a:p>
            <a:pPr algn="ctr"/>
            <a:r>
              <a:rPr lang="en-US" sz="2800" dirty="0" smtClean="0">
                <a:latin typeface="Handwriting - Dakota"/>
              </a:rPr>
              <a:t>We now need Physics vectors that go from the center of the anomaly to the surface of the earth.</a:t>
            </a:r>
          </a:p>
          <a:p>
            <a:pPr algn="ctr"/>
            <a:endParaRPr lang="en-US" sz="2800" dirty="0" smtClean="0">
              <a:latin typeface="Handwriting - Dakota"/>
            </a:endParaRPr>
          </a:p>
          <a:p>
            <a:pPr algn="ctr"/>
            <a:r>
              <a:rPr lang="en-US" sz="2800" dirty="0" smtClean="0">
                <a:latin typeface="Handwriting - Dakota"/>
              </a:rPr>
              <a:t>We have a MATLAB vector with the physics vectors from the center of the earth to each point on the surface.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511299"/>
            <a:ext cx="9144000" cy="5262980"/>
          </a:xfrm>
          <a:prstGeom prst="rect">
            <a:avLst/>
          </a:prstGeom>
          <a:noFill/>
        </p:spPr>
        <p:txBody>
          <a:bodyPr wrap="square" rtlCol="0">
            <a:spAutoFit/>
          </a:bodyPr>
          <a:lstStyle/>
          <a:p>
            <a:pPr algn="ctr"/>
            <a:r>
              <a:rPr lang="en-US" sz="2800" dirty="0" smtClean="0">
                <a:latin typeface="Handwriting - Dakota"/>
              </a:rPr>
              <a:t>What about for the anomaly?</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The center of the anomaly is at [0,ca] or </a:t>
            </a:r>
            <a:r>
              <a:rPr lang="en-US" sz="2800" dirty="0" err="1" smtClean="0">
                <a:latin typeface="Handwriting - Dakota"/>
              </a:rPr>
              <a:t>i</a:t>
            </a:r>
            <a:r>
              <a:rPr lang="en-US" sz="2800" dirty="0" smtClean="0">
                <a:latin typeface="Handwriting - Dakota"/>
              </a:rPr>
              <a:t>*ca so we can make a new MATLAB vector of the Physics vectors from the center of the anomaly to the surface of the earth</a:t>
            </a:r>
          </a:p>
          <a:p>
            <a:pPr algn="ctr"/>
            <a:endParaRPr lang="en-US" sz="2800" dirty="0" smtClean="0">
              <a:latin typeface="Handwriting - Dakota"/>
            </a:endParaRPr>
          </a:p>
          <a:p>
            <a:pPr algn="ctr"/>
            <a:r>
              <a:rPr lang="en-US" sz="2800" dirty="0" smtClean="0">
                <a:latin typeface="Handwriting - Dakota"/>
              </a:rPr>
              <a:t>ac=</a:t>
            </a:r>
            <a:r>
              <a:rPr lang="en-US" sz="2800" dirty="0" err="1" smtClean="0">
                <a:latin typeface="Handwriting - Dakota"/>
              </a:rPr>
              <a:t>c-i</a:t>
            </a:r>
            <a:r>
              <a:rPr lang="en-US" sz="2800" dirty="0" smtClean="0">
                <a:latin typeface="Handwriting - Dakota"/>
              </a:rPr>
              <a:t>*ca</a:t>
            </a:r>
          </a:p>
          <a:p>
            <a:pPr algn="ctr"/>
            <a:endParaRPr lang="en-US" sz="2800" dirty="0" smtClean="0">
              <a:latin typeface="Handwriting - Dakota"/>
            </a:endParaRPr>
          </a:p>
          <a:p>
            <a:pPr algn="ctr"/>
            <a:r>
              <a:rPr lang="en-US" sz="2800" dirty="0" smtClean="0">
                <a:latin typeface="Handwriting - Dakota"/>
              </a:rPr>
              <a:t>using vector addition (both MATLAB and Physics simultaneously)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872449"/>
            <a:ext cx="9144000" cy="5078314"/>
          </a:xfrm>
          <a:prstGeom prst="rect">
            <a:avLst/>
          </a:prstGeom>
          <a:noFill/>
        </p:spPr>
        <p:txBody>
          <a:bodyPr wrap="square" rtlCol="0">
            <a:spAutoFit/>
          </a:bodyPr>
          <a:lstStyle/>
          <a:p>
            <a:pPr algn="ctr"/>
            <a:r>
              <a:rPr lang="en-US" sz="2800" dirty="0" smtClean="0">
                <a:latin typeface="Handwriting - Dakota"/>
              </a:rPr>
              <a:t>What about for the anomaly?</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And we find the unit vectors on the circles representing both the anomaly and the surface of the earth from</a:t>
            </a:r>
          </a:p>
          <a:p>
            <a:pPr algn="ctr"/>
            <a:endParaRPr lang="en-US" sz="2800" dirty="0" smtClean="0">
              <a:latin typeface="Handwriting - Dakota"/>
            </a:endParaRPr>
          </a:p>
          <a:p>
            <a:pPr algn="ctr"/>
            <a:r>
              <a:rPr lang="en-US" sz="2800" dirty="0" err="1">
                <a:latin typeface="Handwriting - Dakota"/>
              </a:rPr>
              <a:t>v</a:t>
            </a:r>
            <a:r>
              <a:rPr lang="en-US" sz="2800" dirty="0" err="1" smtClean="0">
                <a:latin typeface="Handwriting - Dakota"/>
              </a:rPr>
              <a:t>ca</a:t>
            </a:r>
            <a:r>
              <a:rPr lang="en-US" sz="2800" dirty="0" smtClean="0">
                <a:latin typeface="Handwriting - Dakota"/>
              </a:rPr>
              <a:t>=ac./</a:t>
            </a:r>
            <a:r>
              <a:rPr lang="en-US" sz="2800" dirty="0" err="1" smtClean="0">
                <a:latin typeface="Handwriting - Dakota"/>
              </a:rPr>
              <a:t>abs(ac</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using vector addition and multiplication (both MATLAB and Physics simultaneously)</a:t>
            </a:r>
          </a:p>
          <a:p>
            <a:pPr algn="ctr"/>
            <a:endParaRPr lang="en-US" sz="1600" dirty="0">
              <a:latin typeface="Handwriting - Dakot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omaly_normals_on_earth.jpg"/>
          <p:cNvPicPr>
            <a:picLocks noChangeAspect="1"/>
          </p:cNvPicPr>
          <p:nvPr/>
        </p:nvPicPr>
        <p:blipFill>
          <a:blip r:embed="rId2"/>
          <a:stretch>
            <a:fillRect/>
          </a:stretch>
        </p:blipFill>
        <p:spPr>
          <a:xfrm>
            <a:off x="1624455" y="1541673"/>
            <a:ext cx="5905500" cy="5168900"/>
          </a:xfrm>
          <a:prstGeom prst="rect">
            <a:avLst/>
          </a:prstGeom>
        </p:spPr>
      </p:pic>
      <p:sp>
        <p:nvSpPr>
          <p:cNvPr id="3" name="TextBox 2"/>
          <p:cNvSpPr txBox="1"/>
          <p:nvPr/>
        </p:nvSpPr>
        <p:spPr>
          <a:xfrm>
            <a:off x="0" y="107196"/>
            <a:ext cx="9144000" cy="1384995"/>
          </a:xfrm>
          <a:prstGeom prst="rect">
            <a:avLst/>
          </a:prstGeom>
          <a:noFill/>
        </p:spPr>
        <p:txBody>
          <a:bodyPr wrap="square" rtlCol="0">
            <a:spAutoFit/>
          </a:bodyPr>
          <a:lstStyle/>
          <a:p>
            <a:pPr algn="ctr"/>
            <a:r>
              <a:rPr lang="en-US" sz="2800" dirty="0" smtClean="0">
                <a:latin typeface="Handwriting - Dakota"/>
              </a:rPr>
              <a:t>So, in another 2 lines of code we have the Physics vectors on the surface of the earth that are the radials of the anomaly</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omaly_normals_on_earth.jpg"/>
          <p:cNvPicPr>
            <a:picLocks noChangeAspect="1"/>
          </p:cNvPicPr>
          <p:nvPr/>
        </p:nvPicPr>
        <p:blipFill>
          <a:blip r:embed="rId2">
            <a:alphaModFix/>
          </a:blip>
          <a:stretch>
            <a:fillRect/>
          </a:stretch>
        </p:blipFill>
        <p:spPr>
          <a:xfrm>
            <a:off x="1624455" y="1541673"/>
            <a:ext cx="5905500" cy="5168900"/>
          </a:xfrm>
          <a:prstGeom prst="rect">
            <a:avLst/>
          </a:prstGeom>
        </p:spPr>
      </p:pic>
      <p:sp>
        <p:nvSpPr>
          <p:cNvPr id="5" name="TextBox 4"/>
          <p:cNvSpPr txBox="1"/>
          <p:nvPr/>
        </p:nvSpPr>
        <p:spPr>
          <a:xfrm>
            <a:off x="0" y="428829"/>
            <a:ext cx="9144000" cy="4401205"/>
          </a:xfrm>
          <a:prstGeom prst="rect">
            <a:avLst/>
          </a:prstGeom>
          <a:noFill/>
        </p:spPr>
        <p:txBody>
          <a:bodyPr wrap="square" rtlCol="0">
            <a:spAutoFit/>
          </a:bodyPr>
          <a:lstStyle/>
          <a:p>
            <a:pPr algn="ctr"/>
            <a:r>
              <a:rPr lang="en-US" sz="2800" dirty="0" smtClean="0">
                <a:latin typeface="Handwriting - Dakota"/>
              </a:rPr>
              <a:t>To make this plot I took my circle, </a:t>
            </a:r>
            <a:r>
              <a:rPr lang="en-US" sz="2800" dirty="0" err="1" smtClean="0">
                <a:latin typeface="Handwriting - Dakota"/>
              </a:rPr>
              <a:t>c</a:t>
            </a:r>
            <a:r>
              <a:rPr lang="en-US" sz="2800" dirty="0" smtClean="0">
                <a:latin typeface="Handwriting - Dakota"/>
              </a:rPr>
              <a:t>, of unit radius and multiplied/scaled it by the radius of the earth to make the big circle (one line a code – a multiply).</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I then took my unit circle, </a:t>
            </a:r>
            <a:r>
              <a:rPr lang="en-US" sz="2800" dirty="0" err="1" smtClean="0">
                <a:latin typeface="Handwriting - Dakota"/>
              </a:rPr>
              <a:t>c</a:t>
            </a:r>
            <a:r>
              <a:rPr lang="en-US" sz="2800" dirty="0" smtClean="0">
                <a:latin typeface="Handwriting - Dakota"/>
              </a:rPr>
              <a:t>, again and scaled it by the radius of the anomaly (one line of code, a multiply) and then offset it to the position of the anomaly (one line of code, an add).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omaly_normals_on_earth.jpg"/>
          <p:cNvPicPr>
            <a:picLocks noChangeAspect="1"/>
          </p:cNvPicPr>
          <p:nvPr/>
        </p:nvPicPr>
        <p:blipFill>
          <a:blip r:embed="rId2">
            <a:alphaModFix/>
          </a:blip>
          <a:stretch>
            <a:fillRect/>
          </a:stretch>
        </p:blipFill>
        <p:spPr>
          <a:xfrm>
            <a:off x="1624455" y="1541673"/>
            <a:ext cx="5905500" cy="5168900"/>
          </a:xfrm>
          <a:prstGeom prst="rect">
            <a:avLst/>
          </a:prstGeom>
        </p:spPr>
      </p:pic>
      <p:sp>
        <p:nvSpPr>
          <p:cNvPr id="5" name="TextBox 4"/>
          <p:cNvSpPr txBox="1"/>
          <p:nvPr/>
        </p:nvSpPr>
        <p:spPr>
          <a:xfrm>
            <a:off x="0" y="857673"/>
            <a:ext cx="9144000" cy="2677656"/>
          </a:xfrm>
          <a:prstGeom prst="rect">
            <a:avLst/>
          </a:prstGeom>
          <a:noFill/>
        </p:spPr>
        <p:txBody>
          <a:bodyPr wrap="square" rtlCol="0">
            <a:spAutoFit/>
          </a:bodyPr>
          <a:lstStyle/>
          <a:p>
            <a:pPr algn="ctr"/>
            <a:r>
              <a:rPr lang="en-US" sz="2800" dirty="0" smtClean="0">
                <a:latin typeface="Handwriting - Dakota"/>
              </a:rPr>
              <a:t>I then plotted both circles.</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I next used quiver to draw the vectors from the center of the anomaly to the surface of the earth (twice to get the outward in inward vectors) </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anomaly_normals_on_earth.jpg"/>
          <p:cNvPicPr>
            <a:picLocks noChangeAspect="1"/>
          </p:cNvPicPr>
          <p:nvPr/>
        </p:nvPicPr>
        <p:blipFill>
          <a:blip r:embed="rId2">
            <a:alphaModFix/>
          </a:blip>
          <a:stretch>
            <a:fillRect/>
          </a:stretch>
        </p:blipFill>
        <p:spPr>
          <a:xfrm>
            <a:off x="1624455" y="1426215"/>
            <a:ext cx="5905500" cy="5168900"/>
          </a:xfrm>
          <a:prstGeom prst="rect">
            <a:avLst/>
          </a:prstGeom>
        </p:spPr>
      </p:pic>
      <p:sp>
        <p:nvSpPr>
          <p:cNvPr id="5" name="TextBox 4"/>
          <p:cNvSpPr txBox="1"/>
          <p:nvPr/>
        </p:nvSpPr>
        <p:spPr>
          <a:xfrm>
            <a:off x="0" y="998216"/>
            <a:ext cx="9144000" cy="3108544"/>
          </a:xfrm>
          <a:prstGeom prst="rect">
            <a:avLst/>
          </a:prstGeom>
          <a:noFill/>
        </p:spPr>
        <p:txBody>
          <a:bodyPr wrap="square" rtlCol="0">
            <a:spAutoFit/>
          </a:bodyPr>
          <a:lstStyle/>
          <a:p>
            <a:pPr algn="ctr"/>
            <a:r>
              <a:rPr lang="en-US" sz="2800" dirty="0" smtClean="0">
                <a:latin typeface="Handwriting - Dakota"/>
              </a:rPr>
              <a:t>You can easily see that the vectors are normal to the surface of the anomaly (as expected)</a:t>
            </a:r>
          </a:p>
          <a:p>
            <a:pPr algn="ctr"/>
            <a:endParaRPr lang="en-US" sz="2800" dirty="0" smtClean="0">
              <a:latin typeface="Handwriting - Dakota"/>
            </a:endParaRPr>
          </a:p>
          <a:p>
            <a:pPr algn="ctr"/>
            <a:r>
              <a:rPr lang="en-US" sz="2800" dirty="0" smtClean="0">
                <a:latin typeface="Handwriting - Dakota"/>
              </a:rPr>
              <a:t>So far we have not calculated the magnitude, which in this case, as opposed to the previous case for the earth, vary as a function of position on the surface of the earth.</a:t>
            </a:r>
            <a:endParaRPr lang="en-US" sz="1600" dirty="0">
              <a:latin typeface="Handwriting - Dakot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128091"/>
            <a:ext cx="9144000" cy="3539431"/>
          </a:xfrm>
          <a:prstGeom prst="rect">
            <a:avLst/>
          </a:prstGeom>
          <a:noFill/>
        </p:spPr>
        <p:txBody>
          <a:bodyPr wrap="square" rtlCol="0">
            <a:spAutoFit/>
          </a:bodyPr>
          <a:lstStyle/>
          <a:p>
            <a:pPr algn="ctr"/>
            <a:r>
              <a:rPr lang="en-US" sz="2800" dirty="0" smtClean="0">
                <a:latin typeface="Handwriting - Dakota"/>
              </a:rPr>
              <a:t>So how do we calculate the magnitude of the gravity due to the anomaly on the surface of the earth.</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We have a MATLAB vector with the Physics vectors from the center of the anomaly to the surface of the earth (vector ac).</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362853"/>
            <a:ext cx="9144000" cy="6124754"/>
          </a:xfrm>
          <a:prstGeom prst="rect">
            <a:avLst/>
          </a:prstGeom>
          <a:noFill/>
        </p:spPr>
        <p:txBody>
          <a:bodyPr wrap="square" rtlCol="0">
            <a:spAutoFit/>
          </a:bodyPr>
          <a:lstStyle/>
          <a:p>
            <a:pPr algn="ctr"/>
            <a:r>
              <a:rPr lang="en-US" sz="2800" dirty="0" smtClean="0">
                <a:latin typeface="Handwriting - Dakota"/>
              </a:rPr>
              <a:t>We are outside the anomaly so the magnitude of </a:t>
            </a:r>
            <a:r>
              <a:rPr lang="en-US" sz="2800" dirty="0" err="1" smtClean="0">
                <a:latin typeface="Handwriting - Dakota"/>
              </a:rPr>
              <a:t>g</a:t>
            </a:r>
            <a:r>
              <a:rPr lang="en-US" sz="2800" dirty="0" smtClean="0">
                <a:latin typeface="Handwriting - Dakota"/>
              </a:rPr>
              <a:t> is </a:t>
            </a:r>
            <a:r>
              <a:rPr lang="en-US" sz="2800" dirty="0" err="1" smtClean="0">
                <a:latin typeface="Handwriting - Dakota"/>
              </a:rPr>
              <a:t>g</a:t>
            </a:r>
            <a:r>
              <a:rPr lang="en-US" sz="2800" dirty="0" smtClean="0">
                <a:latin typeface="Handwriting - Dakota"/>
              </a:rPr>
              <a:t>=-</a:t>
            </a:r>
            <a:r>
              <a:rPr lang="en-US" sz="2800" dirty="0" err="1" smtClean="0">
                <a:latin typeface="Handwriting - Dakota"/>
              </a:rPr>
              <a:t>GM</a:t>
            </a:r>
            <a:r>
              <a:rPr lang="en-US" sz="2800" baseline="-25000" dirty="0" err="1" smtClean="0">
                <a:latin typeface="Handwriting - Dakota"/>
              </a:rPr>
              <a:t>a</a:t>
            </a:r>
            <a:r>
              <a:rPr lang="en-US" sz="2800" baseline="-25000" dirty="0" smtClean="0">
                <a:latin typeface="Handwriting - Dakota"/>
              </a:rPr>
              <a:t> </a:t>
            </a:r>
            <a:r>
              <a:rPr lang="en-US" sz="2800" dirty="0" smtClean="0">
                <a:latin typeface="Handwriting - Dakota"/>
              </a:rPr>
              <a:t>/r</a:t>
            </a:r>
            <a:r>
              <a:rPr lang="en-US" sz="2800" baseline="30000" dirty="0" smtClean="0">
                <a:latin typeface="Handwriting - Dakota"/>
              </a:rPr>
              <a:t>2</a:t>
            </a: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r>
              <a:rPr lang="en-US" sz="2800" dirty="0">
                <a:latin typeface="Handwriting - Dakota"/>
              </a:rPr>
              <a:t>So the magnitude of </a:t>
            </a:r>
            <a:r>
              <a:rPr lang="en-US" sz="2800" dirty="0" err="1">
                <a:latin typeface="Handwriting - Dakota"/>
              </a:rPr>
              <a:t>g</a:t>
            </a:r>
            <a:r>
              <a:rPr lang="en-US" sz="2800" dirty="0">
                <a:latin typeface="Handwriting - Dakota"/>
              </a:rPr>
              <a:t> is</a:t>
            </a: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r>
              <a:rPr lang="en-US" sz="2800" dirty="0" err="1">
                <a:latin typeface="Handwriting - Dakota"/>
              </a:rPr>
              <a:t>gsea</a:t>
            </a:r>
            <a:r>
              <a:rPr lang="en-US" sz="2800" dirty="0">
                <a:latin typeface="Handwriting - Dakota"/>
              </a:rPr>
              <a:t>=-G*ma./abs(ac).^2</a:t>
            </a:r>
            <a:r>
              <a:rPr lang="en-US" sz="2800" dirty="0" smtClean="0">
                <a:latin typeface="Handwriting - Dakota"/>
              </a:rPr>
              <a:t>;</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(we could have also done ac*ac’ in the denom.)</a:t>
            </a:r>
          </a:p>
          <a:p>
            <a:pPr algn="ctr"/>
            <a:endParaRPr lang="en-US" sz="2800" dirty="0" smtClean="0">
              <a:latin typeface="Handwriting - Dakota"/>
            </a:endParaRPr>
          </a:p>
          <a:p>
            <a:pPr algn="ctr"/>
            <a:r>
              <a:rPr lang="en-US" sz="2800" dirty="0" smtClean="0">
                <a:latin typeface="Handwriting - Dakota"/>
              </a:rPr>
              <a:t>Where we are using MATLAB and Physics vectors simultaneously.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4" y="874117"/>
            <a:ext cx="9144000" cy="4401205"/>
          </a:xfrm>
          <a:prstGeom prst="rect">
            <a:avLst/>
          </a:prstGeom>
          <a:noFill/>
        </p:spPr>
        <p:txBody>
          <a:bodyPr wrap="square" rtlCol="0">
            <a:spAutoFit/>
          </a:bodyPr>
          <a:lstStyle/>
          <a:p>
            <a:pPr algn="ctr"/>
            <a:r>
              <a:rPr lang="en-US" sz="2800" dirty="0" smtClean="0">
                <a:latin typeface="Handwriting - Dakota"/>
              </a:rPr>
              <a:t>To get the Physical vector </a:t>
            </a:r>
            <a:r>
              <a:rPr lang="en-US" sz="2800" u="sng" dirty="0" err="1" smtClean="0">
                <a:latin typeface="Handwriting - Dakota"/>
              </a:rPr>
              <a:t>g</a:t>
            </a:r>
            <a:r>
              <a:rPr lang="en-US" sz="2800" dirty="0" smtClean="0">
                <a:latin typeface="Handwriting - Dakota"/>
              </a:rPr>
              <a:t> we just multiply the MATLAB vector of magnitudes by the MATLAB vector of (Physics) unit vectors element by element.</a:t>
            </a:r>
          </a:p>
          <a:p>
            <a:pPr algn="ctr"/>
            <a:endParaRPr lang="en-US" sz="2800" dirty="0" smtClean="0">
              <a:latin typeface="Handwriting - Dakota"/>
            </a:endParaRPr>
          </a:p>
          <a:p>
            <a:pPr algn="ctr"/>
            <a:endParaRPr lang="en-US" sz="2800" dirty="0" smtClean="0">
              <a:latin typeface="Handwriting - Dakota"/>
            </a:endParaRPr>
          </a:p>
          <a:p>
            <a:pPr algn="ctr"/>
            <a:r>
              <a:rPr lang="en-US" sz="2800" dirty="0" err="1">
                <a:latin typeface="Handwriting - Dakota"/>
              </a:rPr>
              <a:t>gseav</a:t>
            </a:r>
            <a:r>
              <a:rPr lang="en-US" sz="2800" dirty="0">
                <a:latin typeface="Handwriting - Dakota"/>
              </a:rPr>
              <a:t>=</a:t>
            </a:r>
            <a:r>
              <a:rPr lang="en-US" sz="2800" dirty="0" err="1">
                <a:latin typeface="Handwriting - Dakota"/>
              </a:rPr>
              <a:t>gsea</a:t>
            </a:r>
            <a:r>
              <a:rPr lang="en-US" sz="2800" dirty="0">
                <a:latin typeface="Handwriting - Dakota"/>
              </a:rPr>
              <a:t>.*</a:t>
            </a:r>
            <a:r>
              <a:rPr lang="en-US" sz="2800" dirty="0" err="1">
                <a:latin typeface="Handwriting - Dakota"/>
              </a:rPr>
              <a:t>vca</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So </a:t>
            </a:r>
            <a:r>
              <a:rPr lang="en-US" sz="2800" dirty="0" err="1" smtClean="0">
                <a:latin typeface="Handwriting - Dakota"/>
              </a:rPr>
              <a:t>gseav</a:t>
            </a:r>
            <a:r>
              <a:rPr lang="en-US" sz="2800" dirty="0" smtClean="0">
                <a:latin typeface="Handwriting - Dakota"/>
              </a:rPr>
              <a:t> is a MATLAB vector, where each element is a Physics vector.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58710"/>
            <a:ext cx="9144000" cy="1384995"/>
          </a:xfrm>
          <a:prstGeom prst="rect">
            <a:avLst/>
          </a:prstGeom>
          <a:noFill/>
        </p:spPr>
        <p:txBody>
          <a:bodyPr wrap="square" rtlCol="0">
            <a:spAutoFit/>
          </a:bodyPr>
          <a:lstStyle/>
          <a:p>
            <a:pPr marL="342900" indent="-342900" algn="ctr"/>
            <a:r>
              <a:rPr lang="en-US" sz="2800" dirty="0" smtClean="0">
                <a:latin typeface="Handwriting - Dakota"/>
              </a:rPr>
              <a:t>It turns out that MATLAB does some interesting things with complex numbers and it is easier to use the complex number method when you can. </a:t>
            </a:r>
          </a:p>
        </p:txBody>
      </p:sp>
      <p:pic>
        <p:nvPicPr>
          <p:cNvPr id="3" name="Picture 2" descr="complex numbers as vectors.jpg"/>
          <p:cNvPicPr>
            <a:picLocks noChangeAspect="1"/>
          </p:cNvPicPr>
          <p:nvPr/>
        </p:nvPicPr>
        <p:blipFill>
          <a:blip r:embed="rId2"/>
          <a:stretch>
            <a:fillRect/>
          </a:stretch>
        </p:blipFill>
        <p:spPr>
          <a:xfrm>
            <a:off x="2432050" y="3146514"/>
            <a:ext cx="4279900" cy="25527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tot_on_earth.jpg"/>
          <p:cNvPicPr>
            <a:picLocks noChangeAspect="1"/>
          </p:cNvPicPr>
          <p:nvPr/>
        </p:nvPicPr>
        <p:blipFill>
          <a:blip r:embed="rId2"/>
          <a:stretch>
            <a:fillRect/>
          </a:stretch>
        </p:blipFill>
        <p:spPr>
          <a:xfrm>
            <a:off x="1624240" y="2677033"/>
            <a:ext cx="5905500" cy="5168900"/>
          </a:xfrm>
          <a:prstGeom prst="rect">
            <a:avLst/>
          </a:prstGeom>
        </p:spPr>
      </p:pic>
      <p:sp>
        <p:nvSpPr>
          <p:cNvPr id="4" name="TextBox 3"/>
          <p:cNvSpPr txBox="1"/>
          <p:nvPr/>
        </p:nvSpPr>
        <p:spPr>
          <a:xfrm>
            <a:off x="7828" y="181369"/>
            <a:ext cx="9144000" cy="2964914"/>
          </a:xfrm>
          <a:prstGeom prst="rect">
            <a:avLst/>
          </a:prstGeom>
          <a:noFill/>
        </p:spPr>
        <p:txBody>
          <a:bodyPr wrap="square" rtlCol="0">
            <a:spAutoFit/>
          </a:bodyPr>
          <a:lstStyle/>
          <a:p>
            <a:pPr algn="ctr"/>
            <a:r>
              <a:rPr lang="en-US" sz="2800" dirty="0" smtClean="0">
                <a:latin typeface="Handwriting - Dakota"/>
              </a:rPr>
              <a:t>Plotting this up we get </a:t>
            </a:r>
            <a:r>
              <a:rPr lang="en-US" sz="2800" u="sng" dirty="0" err="1" smtClean="0">
                <a:latin typeface="Handwriting - Dakota"/>
              </a:rPr>
              <a:t>g</a:t>
            </a:r>
            <a:r>
              <a:rPr lang="en-US" sz="2800" dirty="0" smtClean="0">
                <a:latin typeface="Handwriting - Dakota"/>
              </a:rPr>
              <a:t> on the surface of the earth from the anomaly.</a:t>
            </a:r>
          </a:p>
          <a:p>
            <a:endParaRPr lang="en-US" sz="2800" baseline="0" dirty="0" smtClean="0"/>
          </a:p>
          <a:p>
            <a:pPr algn="ctr"/>
            <a:endParaRPr lang="en-US" sz="2800" b="1" dirty="0" smtClean="0">
              <a:latin typeface="Handwriting - Dakota"/>
            </a:endParaRPr>
          </a:p>
          <a:p>
            <a:pPr algn="ctr"/>
            <a:endParaRPr lang="en-US" sz="2800" dirty="0">
              <a:latin typeface="Handwriting - Dakota"/>
            </a:endParaRPr>
          </a:p>
          <a:p>
            <a:pPr algn="ctr"/>
            <a:endParaRPr lang="en-US" sz="2800" dirty="0">
              <a:latin typeface="Handwriting - Dakota"/>
            </a:endParaRPr>
          </a:p>
          <a:p>
            <a:pPr algn="ctr"/>
            <a:endParaRPr lang="en-US" sz="2800" baseline="30000" dirty="0" smtClean="0">
              <a:latin typeface="Handwriting - Dakota"/>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gtot_anom_on_earth.jpg"/>
          <p:cNvPicPr>
            <a:picLocks noChangeAspect="1"/>
          </p:cNvPicPr>
          <p:nvPr/>
        </p:nvPicPr>
        <p:blipFill>
          <a:blip r:embed="rId2"/>
          <a:stretch>
            <a:fillRect/>
          </a:stretch>
        </p:blipFill>
        <p:spPr>
          <a:xfrm>
            <a:off x="1561521" y="3227366"/>
            <a:ext cx="5905500" cy="5207000"/>
          </a:xfrm>
          <a:prstGeom prst="rect">
            <a:avLst/>
          </a:prstGeom>
        </p:spPr>
      </p:pic>
      <p:sp>
        <p:nvSpPr>
          <p:cNvPr id="6" name="TextBox 5"/>
          <p:cNvSpPr txBox="1"/>
          <p:nvPr/>
        </p:nvSpPr>
        <p:spPr>
          <a:xfrm>
            <a:off x="7828" y="181369"/>
            <a:ext cx="9144000" cy="7273786"/>
          </a:xfrm>
          <a:prstGeom prst="rect">
            <a:avLst/>
          </a:prstGeom>
          <a:noFill/>
        </p:spPr>
        <p:txBody>
          <a:bodyPr wrap="square" rtlCol="0">
            <a:spAutoFit/>
          </a:bodyPr>
          <a:lstStyle/>
          <a:p>
            <a:pPr algn="ctr"/>
            <a:r>
              <a:rPr lang="en-US" sz="2800" dirty="0" smtClean="0">
                <a:latin typeface="Handwriting - Dakota"/>
              </a:rPr>
              <a:t>Using superposition, to get the total force of gravity on the surface of the earth (from the earth and the anomaly) one adds the Physics vectors (and you do this for the  whole set of points on the surface of the earth at once by adding the two MATLAB vectors)</a:t>
            </a:r>
          </a:p>
          <a:p>
            <a:pPr algn="ct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Note that it is very important to add them as vectors – not just the magnitudes</a:t>
            </a:r>
          </a:p>
          <a:p>
            <a:endParaRPr lang="en-US" sz="2800" baseline="0" dirty="0" smtClean="0"/>
          </a:p>
          <a:p>
            <a:pPr algn="ctr"/>
            <a:endParaRPr lang="en-US" sz="2800" b="1" dirty="0" smtClean="0">
              <a:latin typeface="Handwriting - Dakota"/>
            </a:endParaRPr>
          </a:p>
          <a:p>
            <a:pPr algn="ctr"/>
            <a:endParaRPr lang="en-US" sz="2800" dirty="0">
              <a:latin typeface="Handwriting - Dakota"/>
            </a:endParaRPr>
          </a:p>
          <a:p>
            <a:pPr algn="ctr"/>
            <a:endParaRPr lang="en-US" sz="2800" dirty="0">
              <a:latin typeface="Handwriting - Dakota"/>
            </a:endParaRPr>
          </a:p>
          <a:p>
            <a:pPr algn="ctr"/>
            <a:endParaRPr lang="en-US" sz="2800" baseline="30000" dirty="0" smtClean="0">
              <a:latin typeface="Handwriting - Dakot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99482"/>
            <a:ext cx="9144000" cy="4524315"/>
          </a:xfrm>
          <a:prstGeom prst="rect">
            <a:avLst/>
          </a:prstGeom>
          <a:noFill/>
        </p:spPr>
        <p:txBody>
          <a:bodyPr wrap="square" rtlCol="0">
            <a:spAutoFit/>
          </a:bodyPr>
          <a:lstStyle/>
          <a:p>
            <a:pPr algn="ctr"/>
            <a:r>
              <a:rPr lang="en-US" sz="9600" dirty="0" smtClean="0">
                <a:latin typeface="Handwriting - Dakota"/>
              </a:rPr>
              <a:t>Notice that we never had to use a loop!</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828" y="354556"/>
            <a:ext cx="9144000" cy="6124754"/>
          </a:xfrm>
          <a:prstGeom prst="rect">
            <a:avLst/>
          </a:prstGeom>
          <a:noFill/>
        </p:spPr>
        <p:txBody>
          <a:bodyPr wrap="square" rtlCol="0">
            <a:spAutoFit/>
          </a:bodyPr>
          <a:lstStyle/>
          <a:p>
            <a:pPr algn="ctr"/>
            <a:r>
              <a:rPr lang="en-US" sz="2800" dirty="0" smtClean="0">
                <a:latin typeface="Handwriting - Dakota"/>
              </a:rPr>
              <a:t>By representing the physical vectors (the ones from the centers of the earth and anomaly to the surface, </a:t>
            </a:r>
            <a:r>
              <a:rPr lang="en-US" sz="2800" dirty="0" err="1" smtClean="0">
                <a:latin typeface="Handwriting - Dakota"/>
              </a:rPr>
              <a:t>g</a:t>
            </a:r>
            <a:r>
              <a:rPr lang="en-US" sz="2800" dirty="0" smtClean="0">
                <a:latin typeface="Handwriting - Dakota"/>
              </a:rPr>
              <a:t>, etc.) as complex numbers we were able to use MATLAB vectors to hold our sets of physical vectors</a:t>
            </a:r>
          </a:p>
          <a:p>
            <a:pPr algn="ctr"/>
            <a:endParaRPr lang="en-US" sz="2800" dirty="0" smtClean="0">
              <a:latin typeface="Handwriting - Dakota"/>
            </a:endParaRPr>
          </a:p>
          <a:p>
            <a:pPr algn="ctr"/>
            <a:r>
              <a:rPr lang="en-US" sz="2800" dirty="0" smtClean="0">
                <a:latin typeface="Handwriting - Dakota"/>
              </a:rPr>
              <a:t>(</a:t>
            </a:r>
            <a:r>
              <a:rPr lang="en-US" sz="2800" dirty="0" err="1" smtClean="0">
                <a:latin typeface="Handwriting - Dakota"/>
              </a:rPr>
              <a:t>x,y</a:t>
            </a:r>
            <a:r>
              <a:rPr lang="en-US" sz="2800" dirty="0" smtClean="0">
                <a:latin typeface="Handwriting - Dakota"/>
              </a:rPr>
              <a:t>)=</a:t>
            </a:r>
            <a:r>
              <a:rPr lang="en-US" sz="2800" dirty="0" err="1" smtClean="0">
                <a:latin typeface="Handwriting - Dakota"/>
              </a:rPr>
              <a:t>x+iy</a:t>
            </a:r>
            <a:r>
              <a:rPr lang="en-US" sz="2800" dirty="0" smtClean="0">
                <a:latin typeface="Handwriting - Dakota"/>
              </a:rPr>
              <a:t>, magnitudes, and unit vectors.</a:t>
            </a:r>
          </a:p>
          <a:p>
            <a:pPr algn="ctr"/>
            <a:endParaRPr lang="en-US" sz="2800" dirty="0" smtClean="0">
              <a:latin typeface="Handwriting - Dakota"/>
            </a:endParaRPr>
          </a:p>
          <a:p>
            <a:pPr algn="ctr"/>
            <a:r>
              <a:rPr lang="en-US" sz="2800" dirty="0" smtClean="0">
                <a:latin typeface="Handwriting - Dakota"/>
              </a:rPr>
              <a:t>We used simple scaling and shifting to make the earth and anomaly from a single unit circle.</a:t>
            </a:r>
          </a:p>
          <a:p>
            <a:pPr algn="ctr"/>
            <a:endParaRPr lang="en-US" sz="2800" dirty="0" smtClean="0">
              <a:latin typeface="Handwriting - Dakota"/>
            </a:endParaRPr>
          </a:p>
          <a:p>
            <a:pPr algn="ctr"/>
            <a:r>
              <a:rPr lang="en-US" sz="2800" dirty="0" smtClean="0">
                <a:latin typeface="Handwriting - Dakota"/>
              </a:rPr>
              <a:t>We used regular vector arithmetic (combined use of MATLAB and Physics vectors into one step) to do this.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7828" y="65911"/>
            <a:ext cx="9144000" cy="6555642"/>
          </a:xfrm>
          <a:prstGeom prst="rect">
            <a:avLst/>
          </a:prstGeom>
          <a:noFill/>
        </p:spPr>
        <p:txBody>
          <a:bodyPr wrap="square" rtlCol="0">
            <a:spAutoFit/>
          </a:bodyPr>
          <a:lstStyle/>
          <a:p>
            <a:pPr algn="ctr"/>
            <a:r>
              <a:rPr lang="en-US" sz="2800" dirty="0" smtClean="0">
                <a:latin typeface="Handwriting - Dakota"/>
              </a:rPr>
              <a:t>By representing the physical vectors (the ones from the centers of the earth and anomaly to the surface, </a:t>
            </a:r>
            <a:r>
              <a:rPr lang="en-US" sz="2800" dirty="0" err="1" smtClean="0">
                <a:latin typeface="Handwriting - Dakota"/>
              </a:rPr>
              <a:t>g</a:t>
            </a:r>
            <a:r>
              <a:rPr lang="en-US" sz="2800" dirty="0" smtClean="0">
                <a:latin typeface="Handwriting - Dakota"/>
              </a:rPr>
              <a:t>, etc.) as complex numbers we were able to use MATLAB vectors to hold our sets of physical vectors</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We were able to organize our code based on the Physics (two simple gravity fields and add them together), rather than the details of index </a:t>
            </a:r>
            <a:r>
              <a:rPr lang="en-US" sz="2800" dirty="0" err="1" smtClean="0">
                <a:latin typeface="Handwriting - Dakota"/>
              </a:rPr>
              <a:t>bookeeping</a:t>
            </a:r>
            <a:r>
              <a:rPr lang="en-US" sz="2800" dirty="0" smtClean="0">
                <a:latin typeface="Handwriting - Dakota"/>
              </a:rPr>
              <a:t> (as would be necessary in </a:t>
            </a:r>
            <a:r>
              <a:rPr lang="en-US" sz="2800" dirty="0" err="1" smtClean="0">
                <a:latin typeface="Handwriting - Dakota"/>
              </a:rPr>
              <a:t>fortran</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The code is easier to understand and follow (especially if you need to maintain it/look at it in 6 months).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1888868"/>
            <a:ext cx="9144000" cy="1384995"/>
          </a:xfrm>
          <a:prstGeom prst="rect">
            <a:avLst/>
          </a:prstGeom>
          <a:noFill/>
        </p:spPr>
        <p:txBody>
          <a:bodyPr wrap="square" rtlCol="0">
            <a:spAutoFit/>
          </a:bodyPr>
          <a:lstStyle/>
          <a:p>
            <a:pPr algn="ctr"/>
            <a:r>
              <a:rPr lang="en-US" sz="2800" dirty="0" smtClean="0">
                <a:latin typeface="Handwriting - Dakota"/>
              </a:rPr>
              <a:t>Now we are ready to attack the problem of calculating </a:t>
            </a:r>
            <a:r>
              <a:rPr lang="en-US" sz="2800" dirty="0" err="1" smtClean="0">
                <a:latin typeface="Handwriting - Dakota"/>
              </a:rPr>
              <a:t>g</a:t>
            </a:r>
            <a:r>
              <a:rPr lang="en-US" sz="2800" dirty="0" smtClean="0">
                <a:latin typeface="Handwriting - Dakota"/>
              </a:rPr>
              <a:t> everywhere in a plane that goes through the symmetry axis.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634962"/>
            <a:ext cx="9144000" cy="4832093"/>
          </a:xfrm>
          <a:prstGeom prst="rect">
            <a:avLst/>
          </a:prstGeom>
          <a:noFill/>
        </p:spPr>
        <p:txBody>
          <a:bodyPr wrap="square" rtlCol="0">
            <a:spAutoFit/>
          </a:bodyPr>
          <a:lstStyle/>
          <a:p>
            <a:pPr algn="ctr"/>
            <a:r>
              <a:rPr lang="en-US" sz="2800" dirty="0" smtClean="0">
                <a:latin typeface="Handwriting - Dakota"/>
              </a:rPr>
              <a:t>First we have to make our sampling grid.</a:t>
            </a:r>
          </a:p>
          <a:p>
            <a:pPr algn="ctr"/>
            <a:endParaRPr lang="en-US" sz="2800" dirty="0" smtClean="0">
              <a:latin typeface="Handwriting - Dakota"/>
            </a:endParaRPr>
          </a:p>
          <a:p>
            <a:pPr algn="ctr"/>
            <a:r>
              <a:rPr lang="en-US" sz="2800" dirty="0" smtClean="0">
                <a:latin typeface="Handwriting - Dakota"/>
              </a:rPr>
              <a:t>Use the MATLAB routine </a:t>
            </a:r>
            <a:r>
              <a:rPr lang="en-US" sz="2800" dirty="0" err="1" smtClean="0">
                <a:latin typeface="Handwriting - Dakota"/>
              </a:rPr>
              <a:t>meshgrid</a:t>
            </a: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a:t>
            </a:r>
            <a:r>
              <a:rPr lang="en-US" sz="2800" dirty="0" err="1" smtClean="0">
                <a:latin typeface="Handwriting - Dakota"/>
              </a:rPr>
              <a:t>xeg,yeg</a:t>
            </a:r>
            <a:r>
              <a:rPr lang="en-US" sz="2800" dirty="0" smtClean="0">
                <a:latin typeface="Handwriting - Dakota"/>
              </a:rPr>
              <a:t>]=</a:t>
            </a:r>
            <a:r>
              <a:rPr lang="en-US" sz="2800" dirty="0" err="1" smtClean="0">
                <a:latin typeface="Handwriting - Dakota"/>
              </a:rPr>
              <a:t>meshgrid([-maxp:step:maxp</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Which produces two MATLAB </a:t>
            </a:r>
            <a:r>
              <a:rPr lang="en-US" sz="2800" dirty="0" err="1" smtClean="0">
                <a:latin typeface="Handwriting - Dakota"/>
              </a:rPr>
              <a:t>matricies</a:t>
            </a:r>
            <a:r>
              <a:rPr lang="en-US" sz="2800" dirty="0" smtClean="0">
                <a:latin typeface="Handwriting - Dakota"/>
              </a:rPr>
              <a:t> – one with the </a:t>
            </a:r>
            <a:r>
              <a:rPr lang="en-US" sz="2800" dirty="0" err="1" smtClean="0">
                <a:latin typeface="Handwriting - Dakota"/>
              </a:rPr>
              <a:t>x</a:t>
            </a:r>
            <a:r>
              <a:rPr lang="en-US" sz="2800" dirty="0" smtClean="0">
                <a:latin typeface="Handwriting - Dakota"/>
              </a:rPr>
              <a:t> values and one with the </a:t>
            </a:r>
            <a:r>
              <a:rPr lang="en-US" sz="2800" dirty="0" err="1" smtClean="0">
                <a:latin typeface="Handwriting - Dakota"/>
              </a:rPr>
              <a:t>y</a:t>
            </a:r>
            <a:r>
              <a:rPr lang="en-US" sz="2800" dirty="0" smtClean="0">
                <a:latin typeface="Handwriting - Dakota"/>
              </a:rPr>
              <a:t> values for our grid.</a:t>
            </a:r>
          </a:p>
          <a:p>
            <a:pPr algn="ctr"/>
            <a:endParaRPr lang="en-US" sz="2800" dirty="0" smtClean="0">
              <a:latin typeface="Handwriting - Dakota"/>
            </a:endParaRPr>
          </a:p>
          <a:p>
            <a:pPr algn="ctr"/>
            <a:r>
              <a:rPr lang="en-US" sz="2800" dirty="0" smtClean="0">
                <a:latin typeface="Handwriting - Dakota"/>
              </a:rPr>
              <a:t>So any point on the grid is </a:t>
            </a:r>
            <a:r>
              <a:rPr lang="en-US" sz="2800" dirty="0" err="1" smtClean="0">
                <a:latin typeface="Handwriting - Dakota"/>
              </a:rPr>
              <a:t>x(m,n</a:t>
            </a:r>
            <a:r>
              <a:rPr lang="en-US" sz="2800" dirty="0" smtClean="0">
                <a:latin typeface="Handwriting - Dakota"/>
              </a:rPr>
              <a:t>), </a:t>
            </a:r>
            <a:r>
              <a:rPr lang="en-US" sz="2800" dirty="0" err="1" smtClean="0">
                <a:latin typeface="Handwriting - Dakota"/>
              </a:rPr>
              <a:t>y(m,n</a:t>
            </a:r>
            <a:r>
              <a:rPr lang="en-US" sz="2800" dirty="0" smtClean="0">
                <a:latin typeface="Handwriting - Dakota"/>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589069"/>
            <a:ext cx="9144000" cy="954107"/>
          </a:xfrm>
          <a:prstGeom prst="rect">
            <a:avLst/>
          </a:prstGeom>
          <a:noFill/>
        </p:spPr>
        <p:txBody>
          <a:bodyPr wrap="square" rtlCol="0">
            <a:spAutoFit/>
          </a:bodyPr>
          <a:lstStyle/>
          <a:p>
            <a:pPr algn="ctr"/>
            <a:r>
              <a:rPr lang="en-US" sz="2800" dirty="0" smtClean="0">
                <a:latin typeface="Handwriting - Dakota"/>
              </a:rPr>
              <a:t>How are we going to “fix” this to get our Physics vectors to each point?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033271"/>
            <a:ext cx="9144000" cy="3539431"/>
          </a:xfrm>
          <a:prstGeom prst="rect">
            <a:avLst/>
          </a:prstGeom>
          <a:noFill/>
        </p:spPr>
        <p:txBody>
          <a:bodyPr wrap="square" rtlCol="0">
            <a:spAutoFit/>
          </a:bodyPr>
          <a:lstStyle/>
          <a:p>
            <a:pPr algn="ctr"/>
            <a:r>
              <a:rPr lang="en-US" sz="2800" dirty="0" smtClean="0">
                <a:latin typeface="Handwriting - Dakota"/>
              </a:rPr>
              <a:t>How about</a:t>
            </a:r>
          </a:p>
          <a:p>
            <a:pPr algn="ctr"/>
            <a:endParaRPr lang="en-US" sz="2800" dirty="0" smtClean="0">
              <a:latin typeface="Handwriting - Dakota"/>
            </a:endParaRPr>
          </a:p>
          <a:p>
            <a:pPr algn="ctr"/>
            <a:endParaRPr lang="en-US" sz="2800" dirty="0" smtClean="0">
              <a:latin typeface="Handwriting - Dakota"/>
            </a:endParaRPr>
          </a:p>
          <a:p>
            <a:pPr algn="ctr"/>
            <a:r>
              <a:rPr lang="en-US" sz="2800" dirty="0" err="1" smtClean="0">
                <a:latin typeface="Handwriting - Dakota"/>
              </a:rPr>
              <a:t>xyegrd</a:t>
            </a:r>
            <a:r>
              <a:rPr lang="en-US" sz="2800" dirty="0" smtClean="0">
                <a:latin typeface="Handwriting - Dakota"/>
              </a:rPr>
              <a:t>=</a:t>
            </a:r>
            <a:r>
              <a:rPr lang="en-US" sz="2800" dirty="0" err="1" smtClean="0">
                <a:latin typeface="Handwriting - Dakota"/>
              </a:rPr>
              <a:t>xeg+i</a:t>
            </a:r>
            <a:r>
              <a:rPr lang="en-US" sz="2800" dirty="0" smtClean="0">
                <a:latin typeface="Handwriting - Dakota"/>
              </a:rPr>
              <a:t>*</a:t>
            </a:r>
            <a:r>
              <a:rPr lang="en-US" sz="2800" dirty="0" err="1" smtClean="0">
                <a:latin typeface="Handwriting - Dakota"/>
              </a:rPr>
              <a:t>yeg</a:t>
            </a:r>
            <a:r>
              <a:rPr lang="en-US" sz="2800" dirty="0" smtClean="0">
                <a:latin typeface="Handwriting - Dakota"/>
              </a:rPr>
              <a:t>;</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To make a MATLAB matrix of Physics vectors to each point.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420573"/>
            <a:ext cx="9144000" cy="5262980"/>
          </a:xfrm>
          <a:prstGeom prst="rect">
            <a:avLst/>
          </a:prstGeom>
          <a:noFill/>
        </p:spPr>
        <p:txBody>
          <a:bodyPr wrap="square" rtlCol="0">
            <a:spAutoFit/>
          </a:bodyPr>
          <a:lstStyle/>
          <a:p>
            <a:pPr algn="ctr"/>
            <a:r>
              <a:rPr lang="en-US" sz="2800" dirty="0" smtClean="0">
                <a:latin typeface="Handwriting - Dakota"/>
              </a:rPr>
              <a:t>And then</a:t>
            </a:r>
          </a:p>
          <a:p>
            <a:pPr algn="ctr"/>
            <a:endParaRPr lang="en-US" sz="2800" dirty="0" smtClean="0">
              <a:latin typeface="Handwriting - Dakota"/>
            </a:endParaRPr>
          </a:p>
          <a:p>
            <a:pPr algn="ctr"/>
            <a:r>
              <a:rPr lang="en-US" sz="2800" dirty="0" err="1" smtClean="0">
                <a:latin typeface="Handwriting - Dakota"/>
              </a:rPr>
              <a:t>dce</a:t>
            </a:r>
            <a:r>
              <a:rPr lang="en-US" sz="2800" dirty="0" smtClean="0">
                <a:latin typeface="Handwriting - Dakota"/>
              </a:rPr>
              <a:t>=</a:t>
            </a:r>
            <a:r>
              <a:rPr lang="en-US" sz="2800" dirty="0" err="1" smtClean="0">
                <a:latin typeface="Handwriting - Dakota"/>
              </a:rPr>
              <a:t>abs(xyegrd</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To get the distance from the origin (center of earth) to each point.</a:t>
            </a:r>
          </a:p>
          <a:p>
            <a:pPr algn="ctr"/>
            <a:endParaRPr lang="en-US" sz="2800" dirty="0" smtClean="0">
              <a:latin typeface="Handwriting - Dakota"/>
            </a:endParaRPr>
          </a:p>
          <a:p>
            <a:pPr algn="ctr"/>
            <a:r>
              <a:rPr lang="en-US" sz="2800" dirty="0" smtClean="0">
                <a:latin typeface="Handwriting - Dakota"/>
              </a:rPr>
              <a:t>and</a:t>
            </a:r>
          </a:p>
          <a:p>
            <a:pPr algn="ctr"/>
            <a:endParaRPr lang="en-US" sz="2800" dirty="0" smtClean="0">
              <a:latin typeface="Handwriting - Dakota"/>
            </a:endParaRPr>
          </a:p>
          <a:p>
            <a:pPr algn="ctr"/>
            <a:r>
              <a:rPr lang="en-US" sz="2800" dirty="0" err="1" smtClean="0">
                <a:latin typeface="Handwriting - Dakota"/>
              </a:rPr>
              <a:t>vxyegrd</a:t>
            </a:r>
            <a:r>
              <a:rPr lang="en-US" sz="2800" dirty="0" smtClean="0">
                <a:latin typeface="Handwriting - Dakota"/>
              </a:rPr>
              <a:t>=</a:t>
            </a:r>
            <a:r>
              <a:rPr lang="en-US" sz="2800" dirty="0" err="1" smtClean="0">
                <a:latin typeface="Handwriting - Dakota"/>
              </a:rPr>
              <a:t>xyegrd./dce</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To get the unit vector direction at each point.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xsqrd.jpg"/>
          <p:cNvPicPr>
            <a:picLocks noChangeAspect="1"/>
          </p:cNvPicPr>
          <p:nvPr/>
        </p:nvPicPr>
        <p:blipFill>
          <a:blip r:embed="rId2"/>
          <a:stretch>
            <a:fillRect/>
          </a:stretch>
        </p:blipFill>
        <p:spPr>
          <a:xfrm>
            <a:off x="2988842" y="1966504"/>
            <a:ext cx="5981700" cy="4826000"/>
          </a:xfrm>
          <a:prstGeom prst="rect">
            <a:avLst/>
          </a:prstGeom>
        </p:spPr>
      </p:pic>
      <p:sp>
        <p:nvSpPr>
          <p:cNvPr id="5" name="TextBox 4"/>
          <p:cNvSpPr txBox="1"/>
          <p:nvPr/>
        </p:nvSpPr>
        <p:spPr>
          <a:xfrm>
            <a:off x="0" y="115444"/>
            <a:ext cx="9144000" cy="4955202"/>
          </a:xfrm>
          <a:prstGeom prst="rect">
            <a:avLst/>
          </a:prstGeom>
          <a:noFill/>
        </p:spPr>
        <p:txBody>
          <a:bodyPr wrap="square" rtlCol="0">
            <a:spAutoFit/>
          </a:bodyPr>
          <a:lstStyle/>
          <a:p>
            <a:pPr marL="342900" indent="-342900" algn="ctr"/>
            <a:r>
              <a:rPr lang="en-US" sz="2800" dirty="0" smtClean="0">
                <a:latin typeface="Handwriting - Dakota"/>
              </a:rPr>
              <a:t>MATLAB (usually, sometimes?) treats a vector of complex numbers as a vector of [</a:t>
            </a:r>
            <a:r>
              <a:rPr lang="en-US" sz="2800" dirty="0" err="1" smtClean="0">
                <a:latin typeface="Handwriting - Dakota"/>
              </a:rPr>
              <a:t>x,y</a:t>
            </a:r>
            <a:r>
              <a:rPr lang="en-US" sz="2800" dirty="0" smtClean="0">
                <a:latin typeface="Handwriting - Dakota"/>
              </a:rPr>
              <a:t>] pairs.</a:t>
            </a:r>
          </a:p>
          <a:p>
            <a:pPr marL="342900" indent="-342900" algn="ctr"/>
            <a:endParaRPr lang="en-US" sz="2800" dirty="0" smtClean="0">
              <a:latin typeface="Handwriting - Dakota"/>
            </a:endParaRPr>
          </a:p>
          <a:p>
            <a:pPr marL="342900" indent="-342900" algn="ctr"/>
            <a:r>
              <a:rPr lang="en-US" sz="2800" dirty="0" smtClean="0">
                <a:latin typeface="Handwriting - Dakota"/>
              </a:rPr>
              <a:t>For instance</a:t>
            </a:r>
          </a:p>
          <a:p>
            <a:pPr marL="342900" indent="-342900" algn="ctr"/>
            <a:endParaRPr lang="en-US" sz="2800" dirty="0">
              <a:latin typeface="Handwriting - Dakota"/>
            </a:endParaRP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r>
              <a:rPr lang="en-US" sz="1200" dirty="0" smtClean="0">
                <a:latin typeface="Handwriting - Dakota"/>
              </a:rPr>
              <a:t>&gt;&gt; </a:t>
            </a:r>
            <a:r>
              <a:rPr lang="en-US" sz="1200" dirty="0" err="1" smtClean="0">
                <a:latin typeface="Handwriting - Dakota"/>
              </a:rPr>
              <a:t>x</a:t>
            </a:r>
            <a:r>
              <a:rPr lang="en-US" sz="1200" dirty="0" smtClean="0">
                <a:latin typeface="Handwriting - Dakota"/>
              </a:rPr>
              <a:t>=[0:5]</a:t>
            </a:r>
          </a:p>
          <a:p>
            <a:pPr marL="342900" indent="-342900"/>
            <a:r>
              <a:rPr lang="en-US" sz="1200" dirty="0" err="1" smtClean="0">
                <a:latin typeface="Handwriting - Dakota"/>
              </a:rPr>
              <a:t>x</a:t>
            </a:r>
            <a:r>
              <a:rPr lang="en-US" sz="1200" dirty="0" smtClean="0">
                <a:latin typeface="Handwriting - Dakota"/>
              </a:rPr>
              <a:t> =</a:t>
            </a:r>
          </a:p>
          <a:p>
            <a:pPr marL="342900" indent="-342900"/>
            <a:r>
              <a:rPr lang="en-US" sz="1200" dirty="0" smtClean="0">
                <a:latin typeface="Handwriting - Dakota"/>
              </a:rPr>
              <a:t>     0     1     2     3     4     5</a:t>
            </a:r>
          </a:p>
          <a:p>
            <a:pPr marL="342900" indent="-342900"/>
            <a:r>
              <a:rPr lang="en-US" sz="1200" dirty="0" smtClean="0">
                <a:latin typeface="Handwriting - Dakota"/>
              </a:rPr>
              <a:t>&gt;&gt; </a:t>
            </a:r>
            <a:r>
              <a:rPr lang="en-US" sz="1200" dirty="0" err="1" smtClean="0">
                <a:latin typeface="Handwriting - Dakota"/>
              </a:rPr>
              <a:t>z</a:t>
            </a:r>
            <a:r>
              <a:rPr lang="en-US" sz="1200" dirty="0" smtClean="0">
                <a:latin typeface="Handwriting - Dakota"/>
              </a:rPr>
              <a:t>=</a:t>
            </a:r>
            <a:r>
              <a:rPr lang="en-US" sz="1200" dirty="0" err="1" smtClean="0">
                <a:latin typeface="Handwriting - Dakota"/>
              </a:rPr>
              <a:t>x+i</a:t>
            </a:r>
            <a:r>
              <a:rPr lang="en-US" sz="1200" dirty="0" smtClean="0">
                <a:latin typeface="Handwriting - Dakota"/>
              </a:rPr>
              <a:t>*x.^2</a:t>
            </a:r>
          </a:p>
          <a:p>
            <a:pPr marL="342900" indent="-342900"/>
            <a:r>
              <a:rPr lang="en-US" sz="1200" dirty="0" err="1" smtClean="0">
                <a:latin typeface="Handwriting - Dakota"/>
              </a:rPr>
              <a:t>z</a:t>
            </a:r>
            <a:r>
              <a:rPr lang="en-US" sz="1200" dirty="0" smtClean="0">
                <a:latin typeface="Handwriting - Dakota"/>
              </a:rPr>
              <a:t> =</a:t>
            </a:r>
          </a:p>
          <a:p>
            <a:pPr marL="342900" indent="-342900"/>
            <a:r>
              <a:rPr lang="en-US" sz="1200" dirty="0" smtClean="0">
                <a:latin typeface="Handwriting - Dakota"/>
              </a:rPr>
              <a:t>  Columns 1 through 5</a:t>
            </a:r>
          </a:p>
          <a:p>
            <a:pPr marL="342900" indent="-342900"/>
            <a:r>
              <a:rPr lang="en-US" sz="1200" dirty="0" smtClean="0">
                <a:latin typeface="Handwriting - Dakota"/>
              </a:rPr>
              <a:t>        0             1.0000 + 1.0000i   2.0000 + 4.0000i   3.0000 + 9.0000i   4.0000 +16.0000i</a:t>
            </a:r>
          </a:p>
          <a:p>
            <a:pPr marL="342900" indent="-342900"/>
            <a:r>
              <a:rPr lang="en-US" sz="1200" dirty="0" smtClean="0">
                <a:latin typeface="Handwriting - Dakota"/>
              </a:rPr>
              <a:t>  Column 6</a:t>
            </a:r>
          </a:p>
          <a:p>
            <a:pPr marL="342900" indent="-342900"/>
            <a:r>
              <a:rPr lang="en-US" sz="1200" dirty="0" smtClean="0">
                <a:latin typeface="Handwriting - Dakota"/>
              </a:rPr>
              <a:t>   5.0000 +25.0000i</a:t>
            </a:r>
          </a:p>
          <a:p>
            <a:pPr marL="342900" indent="-342900"/>
            <a:r>
              <a:rPr lang="en-US" sz="1200" dirty="0" smtClean="0">
                <a:latin typeface="Handwriting - Dakota"/>
              </a:rPr>
              <a:t>&gt;&gt; </a:t>
            </a:r>
            <a:r>
              <a:rPr lang="en-US" sz="1200" dirty="0" err="1" smtClean="0">
                <a:latin typeface="Handwriting - Dakota"/>
              </a:rPr>
              <a:t>plot(z</a:t>
            </a:r>
            <a:r>
              <a:rPr lang="en-US" sz="1200" dirty="0" smtClean="0">
                <a:latin typeface="Handwriting - Dakota"/>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047345"/>
            <a:ext cx="9144000" cy="3539431"/>
          </a:xfrm>
          <a:prstGeom prst="rect">
            <a:avLst/>
          </a:prstGeom>
          <a:noFill/>
        </p:spPr>
        <p:txBody>
          <a:bodyPr wrap="square" rtlCol="0">
            <a:spAutoFit/>
          </a:bodyPr>
          <a:lstStyle/>
          <a:p>
            <a:pPr algn="ctr"/>
            <a:r>
              <a:rPr lang="en-US" sz="2800" dirty="0" smtClean="0">
                <a:latin typeface="Handwriting - Dakota"/>
              </a:rPr>
              <a:t>Now we just repeat what we did before.</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With one difference.</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We now have to take into account whether or not we are inside or outside the earth or anomaly.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4717"/>
            <a:ext cx="9144000" cy="6555642"/>
          </a:xfrm>
          <a:prstGeom prst="rect">
            <a:avLst/>
          </a:prstGeom>
          <a:noFill/>
        </p:spPr>
        <p:txBody>
          <a:bodyPr wrap="square" rtlCol="0">
            <a:spAutoFit/>
          </a:bodyPr>
          <a:lstStyle/>
          <a:p>
            <a:pPr algn="ctr"/>
            <a:r>
              <a:rPr lang="en-US" sz="2800" dirty="0" smtClean="0">
                <a:latin typeface="Handwriting - Dakota"/>
              </a:rPr>
              <a:t>What do we want to do?</a:t>
            </a:r>
          </a:p>
          <a:p>
            <a:pPr algn="ctr"/>
            <a:endParaRPr lang="en-US" sz="2800" dirty="0" smtClean="0">
              <a:latin typeface="Handwriting - Dakota"/>
            </a:endParaRPr>
          </a:p>
          <a:p>
            <a:pPr algn="ctr"/>
            <a:r>
              <a:rPr lang="en-US" sz="2800" dirty="0" smtClean="0">
                <a:latin typeface="Handwriting - Dakota"/>
              </a:rPr>
              <a:t>We have a matrix that has the position of each point where we would like to calculate gravity.</a:t>
            </a:r>
          </a:p>
          <a:p>
            <a:pPr algn="ctr"/>
            <a:endParaRPr lang="en-US" sz="2800" dirty="0" smtClean="0">
              <a:latin typeface="Handwriting - Dakota"/>
            </a:endParaRPr>
          </a:p>
          <a:p>
            <a:pPr algn="ctr"/>
            <a:r>
              <a:rPr lang="en-US" sz="2800" dirty="0" smtClean="0">
                <a:latin typeface="Handwriting - Dakota"/>
              </a:rPr>
              <a:t>We have a matrix that has the distance from the center of the earth to each point.</a:t>
            </a:r>
          </a:p>
          <a:p>
            <a:pPr algn="ctr"/>
            <a:endParaRPr lang="en-US" sz="2800" dirty="0" smtClean="0">
              <a:latin typeface="Handwriting - Dakota"/>
            </a:endParaRPr>
          </a:p>
          <a:p>
            <a:pPr algn="ctr"/>
            <a:r>
              <a:rPr lang="en-US" sz="2800" dirty="0" smtClean="0">
                <a:latin typeface="Handwriting - Dakota"/>
              </a:rPr>
              <a:t>Each (</a:t>
            </a:r>
            <a:r>
              <a:rPr lang="en-US" sz="2800" dirty="0" err="1" smtClean="0">
                <a:latin typeface="Handwriting - Dakota"/>
              </a:rPr>
              <a:t>p,q</a:t>
            </a:r>
            <a:r>
              <a:rPr lang="en-US" sz="2800" dirty="0" smtClean="0">
                <a:latin typeface="Handwriting - Dakota"/>
              </a:rPr>
              <a:t>) element of first matrix is paired to the (</a:t>
            </a:r>
            <a:r>
              <a:rPr lang="en-US" sz="2800" dirty="0" err="1" smtClean="0">
                <a:latin typeface="Handwriting - Dakota"/>
              </a:rPr>
              <a:t>p,q</a:t>
            </a:r>
            <a:r>
              <a:rPr lang="en-US" sz="2800" dirty="0" smtClean="0">
                <a:latin typeface="Handwriting - Dakota"/>
              </a:rPr>
              <a:t>) element of the second matrix, they “go” together.</a:t>
            </a:r>
          </a:p>
          <a:p>
            <a:pPr algn="ctr"/>
            <a:endParaRPr lang="en-US" sz="2800" dirty="0" smtClean="0">
              <a:latin typeface="Handwriting - Dakota"/>
            </a:endParaRPr>
          </a:p>
          <a:p>
            <a:pPr algn="ctr"/>
            <a:r>
              <a:rPr lang="en-US" sz="2800" dirty="0" smtClean="0">
                <a:latin typeface="Handwriting - Dakota"/>
              </a:rPr>
              <a:t>We would like to create 2 new matrices that have 1) the magnitude and 2) the direction of gravity at each point, with the same pairing of elements.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047345"/>
            <a:ext cx="9144000" cy="4401205"/>
          </a:xfrm>
          <a:prstGeom prst="rect">
            <a:avLst/>
          </a:prstGeom>
          <a:noFill/>
        </p:spPr>
        <p:txBody>
          <a:bodyPr wrap="square" rtlCol="0">
            <a:spAutoFit/>
          </a:bodyPr>
          <a:lstStyle/>
          <a:p>
            <a:pPr algn="ctr"/>
            <a:r>
              <a:rPr lang="en-US" sz="2800" dirty="0" smtClean="0">
                <a:latin typeface="Handwriting - Dakota"/>
              </a:rPr>
              <a:t>MATLAB again comes to the rescue.</a:t>
            </a:r>
          </a:p>
          <a:p>
            <a:pPr algn="ctr"/>
            <a:endParaRPr lang="en-US" sz="2800" dirty="0" smtClean="0">
              <a:latin typeface="Handwriting - Dakota"/>
            </a:endParaRPr>
          </a:p>
          <a:p>
            <a:pPr algn="ctr"/>
            <a:r>
              <a:rPr lang="en-US" sz="2800" dirty="0" smtClean="0">
                <a:latin typeface="Handwriting - Dakota"/>
              </a:rPr>
              <a:t>Consider the lines of code</a:t>
            </a:r>
          </a:p>
          <a:p>
            <a:pPr algn="ctr"/>
            <a:endParaRPr lang="en-US" sz="2800" dirty="0" smtClean="0">
              <a:latin typeface="Handwriting - Dakota"/>
            </a:endParaRPr>
          </a:p>
          <a:p>
            <a:pPr algn="ctr"/>
            <a:endParaRPr lang="en-US" sz="2800" dirty="0" smtClean="0">
              <a:latin typeface="Handwriting - Dakota"/>
            </a:endParaRPr>
          </a:p>
          <a:p>
            <a:pPr algn="ctr"/>
            <a:r>
              <a:rPr lang="en-US" sz="2800" dirty="0" err="1" smtClean="0">
                <a:latin typeface="Handwriting - Dakota"/>
              </a:rPr>
              <a:t>ge</a:t>
            </a:r>
            <a:r>
              <a:rPr lang="en-US" sz="2800" dirty="0" smtClean="0">
                <a:latin typeface="Handwriting - Dakota"/>
              </a:rPr>
              <a:t>=</a:t>
            </a:r>
            <a:r>
              <a:rPr lang="en-US" sz="2800" dirty="0" err="1" smtClean="0">
                <a:latin typeface="Handwriting - Dakota"/>
              </a:rPr>
              <a:t>dce</a:t>
            </a:r>
            <a:r>
              <a:rPr lang="en-US" sz="2800" dirty="0" smtClean="0">
                <a:latin typeface="Handwriting - Dakota"/>
              </a:rPr>
              <a:t>;</a:t>
            </a:r>
          </a:p>
          <a:p>
            <a:pPr algn="ctr"/>
            <a:r>
              <a:rPr lang="en-US" sz="2800" dirty="0" err="1" smtClean="0">
                <a:latin typeface="Handwriting - Dakota"/>
              </a:rPr>
              <a:t>ge(dce</a:t>
            </a:r>
            <a:r>
              <a:rPr lang="en-US" sz="2800" dirty="0" smtClean="0">
                <a:latin typeface="Handwriting - Dakota"/>
              </a:rPr>
              <a:t>&gt;re)=-G*me./</a:t>
            </a:r>
            <a:r>
              <a:rPr lang="en-US" sz="2800" dirty="0" err="1" smtClean="0">
                <a:latin typeface="Handwriting - Dakota"/>
              </a:rPr>
              <a:t>dce(dce</a:t>
            </a:r>
            <a:r>
              <a:rPr lang="en-US" sz="2800" dirty="0" smtClean="0">
                <a:latin typeface="Handwriting - Dakota"/>
              </a:rPr>
              <a:t>&gt;re).^2;</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What does this do?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344242"/>
            <a:ext cx="9144000" cy="3108544"/>
          </a:xfrm>
          <a:prstGeom prst="rect">
            <a:avLst/>
          </a:prstGeom>
          <a:noFill/>
        </p:spPr>
        <p:txBody>
          <a:bodyPr wrap="square" rtlCol="0">
            <a:spAutoFit/>
          </a:bodyPr>
          <a:lstStyle/>
          <a:p>
            <a:pPr algn="ctr"/>
            <a:r>
              <a:rPr lang="en-US" sz="2800" dirty="0" err="1" smtClean="0">
                <a:latin typeface="Handwriting - Dakota"/>
              </a:rPr>
              <a:t>ge</a:t>
            </a:r>
            <a:r>
              <a:rPr lang="en-US" sz="2800" dirty="0" smtClean="0">
                <a:latin typeface="Handwriting - Dakota"/>
              </a:rPr>
              <a:t>=</a:t>
            </a:r>
            <a:r>
              <a:rPr lang="en-US" sz="2800" dirty="0" err="1" smtClean="0">
                <a:latin typeface="Handwriting - Dakota"/>
              </a:rPr>
              <a:t>dce</a:t>
            </a:r>
            <a:r>
              <a:rPr lang="en-US" sz="2800" dirty="0" smtClean="0">
                <a:latin typeface="Handwriting - Dakota"/>
              </a:rPr>
              <a:t>;</a:t>
            </a:r>
          </a:p>
          <a:p>
            <a:pPr algn="ctr"/>
            <a:r>
              <a:rPr lang="en-US" sz="2800" dirty="0" err="1" smtClean="0">
                <a:latin typeface="Handwriting - Dakota"/>
              </a:rPr>
              <a:t>ge(dce</a:t>
            </a:r>
            <a:r>
              <a:rPr lang="en-US" sz="2800" dirty="0" smtClean="0">
                <a:latin typeface="Handwriting - Dakota"/>
              </a:rPr>
              <a:t>&gt;re)=-G*me./</a:t>
            </a:r>
            <a:r>
              <a:rPr lang="en-US" sz="2800" dirty="0" err="1" smtClean="0">
                <a:latin typeface="Handwriting - Dakota"/>
              </a:rPr>
              <a:t>dce(dce</a:t>
            </a:r>
            <a:r>
              <a:rPr lang="en-US" sz="2800" dirty="0" smtClean="0">
                <a:latin typeface="Handwriting - Dakota"/>
              </a:rPr>
              <a:t>&gt;re).^2;</a:t>
            </a:r>
          </a:p>
          <a:p>
            <a:pPr algn="ct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How it works is not intuitively obvious.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5162700" y="387590"/>
            <a:ext cx="3981300" cy="6124754"/>
          </a:xfrm>
          <a:prstGeom prst="rect">
            <a:avLst/>
          </a:prstGeom>
          <a:noFill/>
        </p:spPr>
        <p:txBody>
          <a:bodyPr wrap="square" rtlCol="0">
            <a:spAutoFit/>
          </a:bodyPr>
          <a:lstStyle/>
          <a:p>
            <a:pPr algn="ctr"/>
            <a:r>
              <a:rPr lang="en-US" sz="2800" dirty="0" smtClean="0">
                <a:latin typeface="Handwriting - Dakota"/>
              </a:rPr>
              <a:t>Start with small example</a:t>
            </a:r>
          </a:p>
          <a:p>
            <a:pPr algn="ctr"/>
            <a:endParaRPr lang="en-US" sz="2800" dirty="0" smtClean="0">
              <a:latin typeface="Handwriting - Dakota"/>
            </a:endParaRPr>
          </a:p>
          <a:p>
            <a:pPr algn="ctr"/>
            <a:r>
              <a:rPr lang="en-US" sz="2800" dirty="0" smtClean="0">
                <a:latin typeface="Handwriting - Dakota"/>
              </a:rPr>
              <a:t>The line “test a&gt;=4” returns a logical matrix whose elements are </a:t>
            </a:r>
            <a:r>
              <a:rPr lang="en-US" sz="2800" dirty="0" err="1" smtClean="0">
                <a:latin typeface="Handwriting - Dakota"/>
              </a:rPr>
              <a:t>logicals</a:t>
            </a:r>
            <a:r>
              <a:rPr lang="en-US" sz="2800" dirty="0" smtClean="0">
                <a:latin typeface="Handwriting - Dakota"/>
              </a:rPr>
              <a:t> that contain the results of the test on each element of the matrix</a:t>
            </a:r>
          </a:p>
          <a:p>
            <a:pPr algn="ctr"/>
            <a:endParaRPr lang="en-US" sz="2800" dirty="0" smtClean="0">
              <a:latin typeface="Handwriting - Dakota"/>
            </a:endParaRPr>
          </a:p>
          <a:p>
            <a:pPr algn="ctr"/>
            <a:r>
              <a:rPr lang="en-US" sz="2800" dirty="0" smtClean="0">
                <a:latin typeface="Handwriting - Dakota"/>
              </a:rPr>
              <a:t>(1 for true, 0 for false).              </a:t>
            </a:r>
            <a:endParaRPr lang="en-US" sz="2800" dirty="0" smtClean="0">
              <a:latin typeface="Handwriting - Dakota"/>
            </a:endParaRPr>
          </a:p>
        </p:txBody>
      </p:sp>
      <p:sp>
        <p:nvSpPr>
          <p:cNvPr id="3" name="TextBox 2"/>
          <p:cNvSpPr txBox="1"/>
          <p:nvPr/>
        </p:nvSpPr>
        <p:spPr>
          <a:xfrm>
            <a:off x="0" y="1162779"/>
            <a:ext cx="4572000" cy="4524316"/>
          </a:xfrm>
          <a:prstGeom prst="rect">
            <a:avLst/>
          </a:prstGeom>
          <a:noFill/>
        </p:spPr>
        <p:txBody>
          <a:bodyPr wrap="square" rtlCol="0">
            <a:spAutoFit/>
          </a:bodyPr>
          <a:lstStyle/>
          <a:p>
            <a:r>
              <a:rPr lang="en-US" dirty="0" smtClean="0">
                <a:latin typeface="Handwriting - Dakota"/>
              </a:rPr>
              <a:t>&gt;&gt; a=magic(3)</a:t>
            </a:r>
          </a:p>
          <a:p>
            <a:r>
              <a:rPr lang="en-US" dirty="0" smtClean="0">
                <a:latin typeface="Handwriting - Dakota"/>
              </a:rPr>
              <a:t>a =</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4     9     2</a:t>
            </a:r>
          </a:p>
          <a:p>
            <a:r>
              <a:rPr lang="en-US" dirty="0" smtClean="0">
                <a:latin typeface="Handwriting - Dakota"/>
              </a:rPr>
              <a:t>&gt;&gt; a&gt;=4</a:t>
            </a:r>
          </a:p>
          <a:p>
            <a:r>
              <a:rPr lang="en-US" dirty="0" err="1" smtClean="0">
                <a:latin typeface="Handwriting - Dakota"/>
              </a:rPr>
              <a:t>ans</a:t>
            </a:r>
            <a:r>
              <a:rPr lang="en-US" dirty="0" smtClean="0">
                <a:latin typeface="Handwriting - Dakota"/>
              </a:rPr>
              <a:t> =</a:t>
            </a:r>
          </a:p>
          <a:p>
            <a:r>
              <a:rPr lang="en-US" dirty="0" smtClean="0">
                <a:latin typeface="Handwriting - Dakota"/>
              </a:rPr>
              <a:t>     1     0     1</a:t>
            </a:r>
          </a:p>
          <a:p>
            <a:r>
              <a:rPr lang="en-US" dirty="0" smtClean="0">
                <a:latin typeface="Handwriting - Dakota"/>
              </a:rPr>
              <a:t>     0     1     1</a:t>
            </a:r>
          </a:p>
          <a:p>
            <a:r>
              <a:rPr lang="en-US" dirty="0" smtClean="0">
                <a:latin typeface="Handwriting - Dakota"/>
              </a:rPr>
              <a:t>     1     1     0</a:t>
            </a:r>
          </a:p>
          <a:p>
            <a:r>
              <a:rPr lang="en-US" dirty="0" smtClean="0">
                <a:latin typeface="Handwriting - Dakota"/>
              </a:rPr>
              <a:t>&gt;&gt; </a:t>
            </a:r>
            <a:r>
              <a:rPr lang="en-US" dirty="0" err="1" smtClean="0">
                <a:latin typeface="Handwriting - Dakota"/>
              </a:rPr>
              <a:t>whos</a:t>
            </a:r>
            <a:endParaRPr lang="en-US" dirty="0" smtClean="0">
              <a:latin typeface="Handwriting - Dakota"/>
            </a:endParaRPr>
          </a:p>
          <a:p>
            <a:r>
              <a:rPr lang="en-US" dirty="0" smtClean="0">
                <a:latin typeface="Handwriting - Dakota"/>
              </a:rPr>
              <a:t>  Name      Size            Bytes  Class      Attributes</a:t>
            </a:r>
          </a:p>
          <a:p>
            <a:r>
              <a:rPr lang="en-US" dirty="0" smtClean="0">
                <a:latin typeface="Handwriting - Dakota"/>
              </a:rPr>
              <a:t>   a         3x3                72  double               </a:t>
            </a:r>
          </a:p>
          <a:p>
            <a:r>
              <a:rPr lang="en-US" dirty="0" smtClean="0">
                <a:latin typeface="Handwriting - Dakota"/>
              </a:rPr>
              <a:t>  </a:t>
            </a:r>
            <a:r>
              <a:rPr lang="en-US" dirty="0" err="1" smtClean="0">
                <a:latin typeface="Handwriting - Dakota"/>
              </a:rPr>
              <a:t>ans</a:t>
            </a:r>
            <a:r>
              <a:rPr lang="en-US" dirty="0" smtClean="0">
                <a:latin typeface="Handwriting - Dakota"/>
              </a:rPr>
              <a:t>       3x3                 9  logical</a:t>
            </a:r>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713304" y="1006115"/>
            <a:ext cx="6430696" cy="4832093"/>
          </a:xfrm>
          <a:prstGeom prst="rect">
            <a:avLst/>
          </a:prstGeom>
          <a:noFill/>
        </p:spPr>
        <p:txBody>
          <a:bodyPr wrap="square" rtlCol="0">
            <a:spAutoFit/>
          </a:bodyPr>
          <a:lstStyle/>
          <a:p>
            <a:pPr algn="ctr"/>
            <a:r>
              <a:rPr lang="en-US" sz="2800" dirty="0" smtClean="0">
                <a:latin typeface="Handwriting - Dakota"/>
              </a:rPr>
              <a:t>How can we use this?</a:t>
            </a:r>
          </a:p>
          <a:p>
            <a:pPr algn="ctr"/>
            <a:endParaRPr lang="en-US" sz="2800" dirty="0" smtClean="0">
              <a:latin typeface="Handwriting - Dakota"/>
            </a:endParaRPr>
          </a:p>
          <a:p>
            <a:pPr algn="ctr"/>
            <a:r>
              <a:rPr lang="en-US" sz="2800" dirty="0" smtClean="0">
                <a:latin typeface="Handwriting - Dakota"/>
              </a:rPr>
              <a:t>MATLAB has a feature called “logical indexing” in which it uses a logical array for the matrix subscript and returns the elements for which the logical array value is true.</a:t>
            </a:r>
          </a:p>
          <a:p>
            <a:pPr algn="ctr"/>
            <a:endParaRPr lang="en-US" sz="2800" dirty="0" smtClean="0">
              <a:latin typeface="Handwriting - Dakota"/>
            </a:endParaRPr>
          </a:p>
          <a:p>
            <a:pPr algn="ctr"/>
            <a:r>
              <a:rPr lang="en-US" sz="2800" dirty="0" smtClean="0">
                <a:latin typeface="Handwriting - Dakota"/>
              </a:rPr>
              <a:t>It returns these elements in a column vector (1-D, linear index).</a:t>
            </a:r>
          </a:p>
        </p:txBody>
      </p:sp>
      <p:sp>
        <p:nvSpPr>
          <p:cNvPr id="4" name="TextBox 3"/>
          <p:cNvSpPr txBox="1"/>
          <p:nvPr/>
        </p:nvSpPr>
        <p:spPr>
          <a:xfrm>
            <a:off x="0" y="750296"/>
            <a:ext cx="4214281" cy="5355313"/>
          </a:xfrm>
          <a:prstGeom prst="rect">
            <a:avLst/>
          </a:prstGeom>
          <a:noFill/>
        </p:spPr>
        <p:txBody>
          <a:bodyPr wrap="square" rtlCol="0">
            <a:spAutoFit/>
          </a:bodyPr>
          <a:lstStyle/>
          <a:p>
            <a:r>
              <a:rPr lang="en-US" dirty="0" smtClean="0">
                <a:latin typeface="Handwriting - Dakota"/>
              </a:rPr>
              <a:t>&gt;&gt; a=magic(3)</a:t>
            </a:r>
          </a:p>
          <a:p>
            <a:r>
              <a:rPr lang="en-US" dirty="0" smtClean="0">
                <a:latin typeface="Handwriting - Dakota"/>
              </a:rPr>
              <a:t>a =</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a&gt;=4</a:t>
            </a:r>
          </a:p>
          <a:p>
            <a:r>
              <a:rPr lang="en-US" dirty="0" err="1" smtClean="0">
                <a:latin typeface="Handwriting - Dakota"/>
              </a:rPr>
              <a:t>ans</a:t>
            </a:r>
            <a:r>
              <a:rPr lang="en-US" dirty="0" smtClean="0">
                <a:latin typeface="Handwriting - Dakota"/>
              </a:rPr>
              <a:t> =</a:t>
            </a:r>
          </a:p>
          <a:p>
            <a:r>
              <a:rPr lang="en-US" dirty="0" smtClean="0">
                <a:latin typeface="Handwriting - Dakota"/>
              </a:rPr>
              <a:t>     1     0     1</a:t>
            </a:r>
          </a:p>
          <a:p>
            <a:r>
              <a:rPr lang="en-US" dirty="0" smtClean="0">
                <a:latin typeface="Handwriting - Dakota"/>
              </a:rPr>
              <a:t>     0     1     1</a:t>
            </a:r>
          </a:p>
          <a:p>
            <a:r>
              <a:rPr lang="en-US" dirty="0" smtClean="0">
                <a:latin typeface="Handwriting - Dakota"/>
              </a:rPr>
              <a:t>     1     1     </a:t>
            </a:r>
            <a:r>
              <a:rPr lang="en-US" dirty="0" smtClean="0">
                <a:latin typeface="Handwriting - Dakota"/>
              </a:rPr>
              <a:t>0</a:t>
            </a:r>
          </a:p>
          <a:p>
            <a:r>
              <a:rPr lang="en-US" dirty="0" smtClean="0">
                <a:latin typeface="Handwriting - Dakota"/>
              </a:rPr>
              <a:t>&gt;&gt; </a:t>
            </a:r>
            <a:r>
              <a:rPr lang="en-US" dirty="0" err="1" smtClean="0">
                <a:latin typeface="Handwriting - Dakota"/>
              </a:rPr>
              <a:t>a(</a:t>
            </a:r>
            <a:r>
              <a:rPr lang="en-US" dirty="0" err="1" smtClean="0">
                <a:latin typeface="Handwriting - Dakota"/>
              </a:rPr>
              <a:t>a</a:t>
            </a:r>
            <a:r>
              <a:rPr lang="en-US" dirty="0" smtClean="0">
                <a:latin typeface="Handwriting - Dakota"/>
              </a:rPr>
              <a:t>&gt;=4)</a:t>
            </a:r>
          </a:p>
          <a:p>
            <a:r>
              <a:rPr lang="en-US" dirty="0" err="1" smtClean="0">
                <a:latin typeface="Handwriting - Dakota"/>
              </a:rPr>
              <a:t>ans</a:t>
            </a:r>
            <a:r>
              <a:rPr lang="en-US" dirty="0" smtClean="0">
                <a:latin typeface="Handwriting - Dakota"/>
              </a:rPr>
              <a:t> =</a:t>
            </a:r>
          </a:p>
          <a:p>
            <a:r>
              <a:rPr lang="en-US" dirty="0" smtClean="0">
                <a:latin typeface="Handwriting - Dakota"/>
              </a:rPr>
              <a:t>     8</a:t>
            </a:r>
          </a:p>
          <a:p>
            <a:r>
              <a:rPr lang="en-US" dirty="0" smtClean="0">
                <a:latin typeface="Handwriting - Dakota"/>
              </a:rPr>
              <a:t>     4</a:t>
            </a:r>
          </a:p>
          <a:p>
            <a:r>
              <a:rPr lang="en-US" dirty="0" smtClean="0">
                <a:latin typeface="Handwriting - Dakota"/>
              </a:rPr>
              <a:t>     5</a:t>
            </a:r>
          </a:p>
          <a:p>
            <a:r>
              <a:rPr lang="en-US" dirty="0" smtClean="0">
                <a:latin typeface="Handwriting - Dakota"/>
              </a:rPr>
              <a:t>     9</a:t>
            </a:r>
          </a:p>
          <a:p>
            <a:r>
              <a:rPr lang="en-US" dirty="0" smtClean="0">
                <a:latin typeface="Handwriting - Dakota"/>
              </a:rPr>
              <a:t>     6</a:t>
            </a:r>
          </a:p>
          <a:p>
            <a:r>
              <a:rPr lang="en-US" dirty="0" smtClean="0">
                <a:latin typeface="Handwriting - Dakota"/>
              </a:rPr>
              <a:t>     7</a:t>
            </a:r>
          </a:p>
          <a:p>
            <a:r>
              <a:rPr lang="en-US" dirty="0" smtClean="0">
                <a:latin typeface="Handwriting - Dakota"/>
              </a:rPr>
              <a:t>&gt;&gt;</a:t>
            </a:r>
            <a:r>
              <a:rPr lang="en-US" dirty="0" smtClean="0">
                <a:latin typeface="Handwriting - Dakota"/>
              </a:rPr>
              <a:t> </a:t>
            </a:r>
            <a:endParaRPr lang="en-US" dirty="0" smtClean="0">
              <a:latin typeface="Handwriting - Dakot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02958" y="1022609"/>
            <a:ext cx="5441041" cy="4832093"/>
          </a:xfrm>
          <a:prstGeom prst="rect">
            <a:avLst/>
          </a:prstGeom>
          <a:noFill/>
        </p:spPr>
        <p:txBody>
          <a:bodyPr wrap="square" rtlCol="0">
            <a:spAutoFit/>
          </a:bodyPr>
          <a:lstStyle/>
          <a:p>
            <a:pPr algn="ctr"/>
            <a:r>
              <a:rPr lang="en-US" sz="2800" dirty="0" smtClean="0">
                <a:latin typeface="Handwriting - Dakota"/>
              </a:rPr>
              <a:t>If you want to explicitly identify the elements in “a” that meet the test, use the MATLAB find command.</a:t>
            </a:r>
          </a:p>
          <a:p>
            <a:pPr algn="ctr"/>
            <a:endParaRPr lang="en-US" sz="2800" dirty="0" smtClean="0">
              <a:latin typeface="Handwriting - Dakota"/>
            </a:endParaRPr>
          </a:p>
          <a:p>
            <a:pPr algn="ctr"/>
            <a:r>
              <a:rPr lang="en-US" sz="2800" dirty="0" smtClean="0">
                <a:latin typeface="Handwriting - Dakota"/>
              </a:rPr>
              <a:t>Note that it returns a vector with a </a:t>
            </a:r>
            <a:r>
              <a:rPr lang="en-US" sz="2800" u="sng" dirty="0" smtClean="0">
                <a:latin typeface="Handwriting - Dakota"/>
              </a:rPr>
              <a:t>linear index </a:t>
            </a:r>
            <a:r>
              <a:rPr lang="en-US" sz="2800" dirty="0" smtClean="0">
                <a:latin typeface="Handwriting - Dakota"/>
              </a:rPr>
              <a:t>into the matrix (the line a(:) shows how the elements of a are stored in memory as a 1-d vector).</a:t>
            </a:r>
          </a:p>
        </p:txBody>
      </p:sp>
      <p:sp>
        <p:nvSpPr>
          <p:cNvPr id="4" name="TextBox 3"/>
          <p:cNvSpPr txBox="1"/>
          <p:nvPr/>
        </p:nvSpPr>
        <p:spPr>
          <a:xfrm>
            <a:off x="0" y="90536"/>
            <a:ext cx="4214281" cy="6740308"/>
          </a:xfrm>
          <a:prstGeom prst="rect">
            <a:avLst/>
          </a:prstGeom>
          <a:noFill/>
        </p:spPr>
        <p:txBody>
          <a:bodyPr wrap="square" rtlCol="0">
            <a:spAutoFit/>
          </a:bodyPr>
          <a:lstStyle/>
          <a:p>
            <a:r>
              <a:rPr lang="en-US" dirty="0" smtClean="0">
                <a:latin typeface="Handwriting - Dakota"/>
              </a:rPr>
              <a:t>&gt;&gt; </a:t>
            </a:r>
            <a:r>
              <a:rPr lang="en-US" dirty="0" smtClean="0">
                <a:latin typeface="Handwriting - Dakota"/>
              </a:rPr>
              <a:t>a</a:t>
            </a:r>
          </a:p>
          <a:p>
            <a:r>
              <a:rPr lang="en-US" dirty="0" smtClean="0">
                <a:latin typeface="Handwriting - Dakota"/>
              </a:rPr>
              <a:t>a </a:t>
            </a:r>
            <a:r>
              <a:rPr lang="en-US" dirty="0" smtClean="0">
                <a:latin typeface="Handwriting - Dakota"/>
              </a:rPr>
              <a:t>=</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t>
            </a:r>
            <a:r>
              <a:rPr lang="en-US" dirty="0" err="1" smtClean="0">
                <a:latin typeface="Handwriting - Dakota"/>
              </a:rPr>
              <a:t>find(a</a:t>
            </a:r>
            <a:r>
              <a:rPr lang="en-US" dirty="0" smtClean="0">
                <a:latin typeface="Handwriting - Dakota"/>
              </a:rPr>
              <a:t>&gt;4</a:t>
            </a:r>
            <a:r>
              <a:rPr lang="en-US" dirty="0" smtClean="0">
                <a:latin typeface="Handwriting - Dakota"/>
              </a:rPr>
              <a:t>)</a:t>
            </a:r>
          </a:p>
          <a:p>
            <a:r>
              <a:rPr lang="en-US" dirty="0" err="1" smtClean="0">
                <a:latin typeface="Handwriting - Dakota"/>
              </a:rPr>
              <a:t>ans</a:t>
            </a:r>
            <a:r>
              <a:rPr lang="en-US" dirty="0" smtClean="0">
                <a:latin typeface="Handwriting - Dakota"/>
              </a:rPr>
              <a:t> </a:t>
            </a:r>
            <a:r>
              <a:rPr lang="en-US" dirty="0" smtClean="0">
                <a:latin typeface="Handwriting - Dakota"/>
              </a:rPr>
              <a:t>=</a:t>
            </a:r>
          </a:p>
          <a:p>
            <a:r>
              <a:rPr lang="en-US" dirty="0" smtClean="0">
                <a:latin typeface="Handwriting - Dakota"/>
              </a:rPr>
              <a:t>     1</a:t>
            </a:r>
          </a:p>
          <a:p>
            <a:r>
              <a:rPr lang="en-US" dirty="0" smtClean="0">
                <a:latin typeface="Handwriting - Dakota"/>
              </a:rPr>
              <a:t>     5</a:t>
            </a:r>
          </a:p>
          <a:p>
            <a:r>
              <a:rPr lang="en-US" dirty="0" smtClean="0">
                <a:latin typeface="Handwriting - Dakota"/>
              </a:rPr>
              <a:t>     6</a:t>
            </a:r>
          </a:p>
          <a:p>
            <a:r>
              <a:rPr lang="en-US" dirty="0" smtClean="0">
                <a:latin typeface="Handwriting - Dakota"/>
              </a:rPr>
              <a:t>     7</a:t>
            </a:r>
          </a:p>
          <a:p>
            <a:r>
              <a:rPr lang="en-US" dirty="0" smtClean="0">
                <a:latin typeface="Handwriting - Dakota"/>
              </a:rPr>
              <a:t>     </a:t>
            </a:r>
            <a:r>
              <a:rPr lang="en-US" dirty="0" smtClean="0">
                <a:latin typeface="Handwriting - Dakota"/>
              </a:rPr>
              <a:t>8</a:t>
            </a:r>
          </a:p>
          <a:p>
            <a:r>
              <a:rPr lang="en-US" dirty="0" smtClean="0">
                <a:latin typeface="Handwriting - Dakota"/>
              </a:rPr>
              <a:t>&gt;&gt; a</a:t>
            </a:r>
            <a:r>
              <a:rPr lang="en-US" dirty="0" smtClean="0">
                <a:latin typeface="Handwriting - Dakota"/>
              </a:rPr>
              <a:t>(</a:t>
            </a:r>
            <a:r>
              <a:rPr lang="en-US" dirty="0" smtClean="0">
                <a:latin typeface="Handwriting - Dakota"/>
                <a:sym typeface="Wingdings"/>
              </a:rPr>
              <a:t>:)</a:t>
            </a:r>
            <a:endParaRPr lang="en-US" dirty="0" smtClean="0">
              <a:latin typeface="Handwriting - Dakota"/>
            </a:endParaRPr>
          </a:p>
          <a:p>
            <a:r>
              <a:rPr lang="en-US" dirty="0" err="1" smtClean="0">
                <a:latin typeface="Handwriting - Dakota"/>
              </a:rPr>
              <a:t>ans</a:t>
            </a:r>
            <a:r>
              <a:rPr lang="en-US" dirty="0" smtClean="0">
                <a:latin typeface="Handwriting - Dakota"/>
              </a:rPr>
              <a:t> </a:t>
            </a:r>
            <a:r>
              <a:rPr lang="en-US" dirty="0" smtClean="0">
                <a:latin typeface="Handwriting - Dakota"/>
              </a:rPr>
              <a:t>=</a:t>
            </a:r>
          </a:p>
          <a:p>
            <a:r>
              <a:rPr lang="en-US" dirty="0" smtClean="0">
                <a:latin typeface="Handwriting - Dakota"/>
              </a:rPr>
              <a:t>     8</a:t>
            </a:r>
          </a:p>
          <a:p>
            <a:r>
              <a:rPr lang="en-US" dirty="0" smtClean="0">
                <a:latin typeface="Handwriting - Dakota"/>
              </a:rPr>
              <a:t>     3</a:t>
            </a:r>
          </a:p>
          <a:p>
            <a:r>
              <a:rPr lang="en-US" dirty="0" smtClean="0">
                <a:latin typeface="Handwriting - Dakota"/>
              </a:rPr>
              <a:t>     4</a:t>
            </a:r>
          </a:p>
          <a:p>
            <a:r>
              <a:rPr lang="en-US" dirty="0" smtClean="0">
                <a:latin typeface="Handwriting - Dakota"/>
              </a:rPr>
              <a:t>     1</a:t>
            </a:r>
          </a:p>
          <a:p>
            <a:r>
              <a:rPr lang="en-US" dirty="0" smtClean="0">
                <a:latin typeface="Handwriting - Dakota"/>
              </a:rPr>
              <a:t>     5</a:t>
            </a:r>
          </a:p>
          <a:p>
            <a:r>
              <a:rPr lang="en-US" dirty="0" smtClean="0">
                <a:latin typeface="Handwriting - Dakota"/>
              </a:rPr>
              <a:t>     9</a:t>
            </a:r>
          </a:p>
          <a:p>
            <a:r>
              <a:rPr lang="en-US" dirty="0" smtClean="0">
                <a:latin typeface="Handwriting - Dakota"/>
              </a:rPr>
              <a:t>     6</a:t>
            </a:r>
          </a:p>
          <a:p>
            <a:r>
              <a:rPr lang="en-US" dirty="0" smtClean="0">
                <a:latin typeface="Handwriting - Dakota"/>
              </a:rPr>
              <a:t>     7</a:t>
            </a:r>
          </a:p>
          <a:p>
            <a:r>
              <a:rPr lang="en-US" dirty="0" smtClean="0">
                <a:latin typeface="Handwriting - Dakota"/>
              </a:rPr>
              <a:t>     </a:t>
            </a:r>
            <a:r>
              <a:rPr lang="en-US" dirty="0" smtClean="0">
                <a:latin typeface="Handwriting - Dakota"/>
              </a:rPr>
              <a:t>2</a:t>
            </a:r>
          </a:p>
          <a:p>
            <a:r>
              <a:rPr lang="en-US" dirty="0" smtClean="0">
                <a:latin typeface="Handwriting - Dakota"/>
              </a:rPr>
              <a:t>&gt;&gt;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573103" y="140524"/>
            <a:ext cx="6570897" cy="6555642"/>
          </a:xfrm>
          <a:prstGeom prst="rect">
            <a:avLst/>
          </a:prstGeom>
          <a:noFill/>
        </p:spPr>
        <p:txBody>
          <a:bodyPr wrap="square" rtlCol="0">
            <a:spAutoFit/>
          </a:bodyPr>
          <a:lstStyle/>
          <a:p>
            <a:pPr algn="ctr"/>
            <a:r>
              <a:rPr lang="en-US" sz="2800" dirty="0" smtClean="0">
                <a:latin typeface="Handwriting - Dakota"/>
              </a:rPr>
              <a:t>Note that the logical array has to be the same size or smaller than  the array being tested (it goes through both using </a:t>
            </a:r>
            <a:r>
              <a:rPr lang="en-US" sz="2800" u="sng" dirty="0" smtClean="0">
                <a:latin typeface="Handwriting - Dakota"/>
              </a:rPr>
              <a:t>linear</a:t>
            </a:r>
            <a:r>
              <a:rPr lang="en-US" sz="2800" dirty="0" smtClean="0">
                <a:latin typeface="Handwriting - Dakota"/>
              </a:rPr>
              <a:t> indexing till the logical array runs out of elements).</a:t>
            </a:r>
          </a:p>
          <a:p>
            <a:pPr algn="ctr"/>
            <a:endParaRPr lang="en-US" sz="2800" dirty="0" smtClean="0">
              <a:latin typeface="Handwriting - Dakota"/>
            </a:endParaRPr>
          </a:p>
          <a:p>
            <a:pPr algn="ctr"/>
            <a:r>
              <a:rPr lang="en-US" sz="2800" dirty="0" smtClean="0">
                <a:latin typeface="Handwriting - Dakota"/>
              </a:rPr>
              <a:t>(This is true in this case since the same matrix, a, is being tested and was used to generate the logical array.</a:t>
            </a:r>
          </a:p>
          <a:p>
            <a:pPr algn="ctr"/>
            <a:endParaRPr lang="en-US" sz="2800" dirty="0" smtClean="0">
              <a:latin typeface="Handwriting - Dakota"/>
            </a:endParaRPr>
          </a:p>
          <a:p>
            <a:pPr algn="ctr"/>
            <a:r>
              <a:rPr lang="en-US" sz="2800" dirty="0" smtClean="0">
                <a:latin typeface="Handwriting - Dakota"/>
              </a:rPr>
              <a:t>In our gravity example, however, we are using two different arrays on the LHS.)</a:t>
            </a:r>
          </a:p>
        </p:txBody>
      </p:sp>
      <p:sp>
        <p:nvSpPr>
          <p:cNvPr id="4" name="TextBox 3"/>
          <p:cNvSpPr txBox="1"/>
          <p:nvPr/>
        </p:nvSpPr>
        <p:spPr>
          <a:xfrm>
            <a:off x="0" y="750296"/>
            <a:ext cx="4214281" cy="5355313"/>
          </a:xfrm>
          <a:prstGeom prst="rect">
            <a:avLst/>
          </a:prstGeom>
          <a:noFill/>
        </p:spPr>
        <p:txBody>
          <a:bodyPr wrap="square" rtlCol="0">
            <a:spAutoFit/>
          </a:bodyPr>
          <a:lstStyle/>
          <a:p>
            <a:r>
              <a:rPr lang="en-US" dirty="0" smtClean="0">
                <a:latin typeface="Handwriting - Dakota"/>
              </a:rPr>
              <a:t>&gt;&gt; a=magic(3)</a:t>
            </a:r>
          </a:p>
          <a:p>
            <a:r>
              <a:rPr lang="en-US" dirty="0" smtClean="0">
                <a:latin typeface="Handwriting - Dakota"/>
              </a:rPr>
              <a:t>a =</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a&gt;=4</a:t>
            </a:r>
          </a:p>
          <a:p>
            <a:r>
              <a:rPr lang="en-US" dirty="0" err="1" smtClean="0">
                <a:latin typeface="Handwriting - Dakota"/>
              </a:rPr>
              <a:t>ans</a:t>
            </a:r>
            <a:r>
              <a:rPr lang="en-US" dirty="0" smtClean="0">
                <a:latin typeface="Handwriting - Dakota"/>
              </a:rPr>
              <a:t> =</a:t>
            </a:r>
          </a:p>
          <a:p>
            <a:r>
              <a:rPr lang="en-US" dirty="0" smtClean="0">
                <a:latin typeface="Handwriting - Dakota"/>
              </a:rPr>
              <a:t>     1     0     1</a:t>
            </a:r>
          </a:p>
          <a:p>
            <a:r>
              <a:rPr lang="en-US" dirty="0" smtClean="0">
                <a:latin typeface="Handwriting - Dakota"/>
              </a:rPr>
              <a:t>     0     1     1</a:t>
            </a:r>
          </a:p>
          <a:p>
            <a:r>
              <a:rPr lang="en-US" dirty="0" smtClean="0">
                <a:latin typeface="Handwriting - Dakota"/>
              </a:rPr>
              <a:t>     1     1     </a:t>
            </a:r>
            <a:r>
              <a:rPr lang="en-US" dirty="0" smtClean="0">
                <a:latin typeface="Handwriting - Dakota"/>
              </a:rPr>
              <a:t>0</a:t>
            </a:r>
          </a:p>
          <a:p>
            <a:r>
              <a:rPr lang="en-US" dirty="0" smtClean="0">
                <a:latin typeface="Handwriting - Dakota"/>
              </a:rPr>
              <a:t>&gt;&gt; </a:t>
            </a:r>
            <a:r>
              <a:rPr lang="en-US" dirty="0" err="1" smtClean="0">
                <a:latin typeface="Handwriting - Dakota"/>
              </a:rPr>
              <a:t>a(a</a:t>
            </a:r>
            <a:r>
              <a:rPr lang="en-US" dirty="0" smtClean="0">
                <a:latin typeface="Handwriting - Dakota"/>
              </a:rPr>
              <a:t>&gt;=4)</a:t>
            </a:r>
          </a:p>
          <a:p>
            <a:r>
              <a:rPr lang="en-US" dirty="0" err="1" smtClean="0">
                <a:latin typeface="Handwriting - Dakota"/>
              </a:rPr>
              <a:t>ans</a:t>
            </a:r>
            <a:r>
              <a:rPr lang="en-US" dirty="0" smtClean="0">
                <a:latin typeface="Handwriting - Dakota"/>
              </a:rPr>
              <a:t> =</a:t>
            </a:r>
          </a:p>
          <a:p>
            <a:r>
              <a:rPr lang="en-US" dirty="0" smtClean="0">
                <a:latin typeface="Handwriting - Dakota"/>
              </a:rPr>
              <a:t>     8</a:t>
            </a:r>
          </a:p>
          <a:p>
            <a:r>
              <a:rPr lang="en-US" dirty="0" smtClean="0">
                <a:latin typeface="Handwriting - Dakota"/>
              </a:rPr>
              <a:t>     4</a:t>
            </a:r>
          </a:p>
          <a:p>
            <a:r>
              <a:rPr lang="en-US" dirty="0" smtClean="0">
                <a:latin typeface="Handwriting - Dakota"/>
              </a:rPr>
              <a:t>     5</a:t>
            </a:r>
          </a:p>
          <a:p>
            <a:r>
              <a:rPr lang="en-US" dirty="0" smtClean="0">
                <a:latin typeface="Handwriting - Dakota"/>
              </a:rPr>
              <a:t>     9</a:t>
            </a:r>
          </a:p>
          <a:p>
            <a:r>
              <a:rPr lang="en-US" dirty="0" smtClean="0">
                <a:latin typeface="Handwriting - Dakota"/>
              </a:rPr>
              <a:t>     6</a:t>
            </a:r>
          </a:p>
          <a:p>
            <a:r>
              <a:rPr lang="en-US" dirty="0" smtClean="0">
                <a:latin typeface="Handwriting - Dakota"/>
              </a:rPr>
              <a:t>     7</a:t>
            </a:r>
          </a:p>
          <a:p>
            <a:r>
              <a:rPr lang="en-US" dirty="0" smtClean="0">
                <a:latin typeface="Handwriting - Dakota"/>
              </a:rPr>
              <a:t>&gt;&gt;</a:t>
            </a:r>
            <a:r>
              <a:rPr lang="en-US" dirty="0" smtClean="0">
                <a:latin typeface="Handwriting - Dakota"/>
              </a:rPr>
              <a:t> </a:t>
            </a:r>
            <a:endParaRPr lang="en-US" dirty="0" smtClean="0">
              <a:latin typeface="Handwriting - Dakota"/>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680316" y="371096"/>
            <a:ext cx="6463684" cy="6124754"/>
          </a:xfrm>
          <a:prstGeom prst="rect">
            <a:avLst/>
          </a:prstGeom>
          <a:noFill/>
        </p:spPr>
        <p:txBody>
          <a:bodyPr wrap="square" rtlCol="0">
            <a:spAutoFit/>
          </a:bodyPr>
          <a:lstStyle/>
          <a:p>
            <a:pPr algn="ctr"/>
            <a:r>
              <a:rPr lang="en-US" sz="2800" dirty="0" smtClean="0">
                <a:latin typeface="Handwriting - Dakota"/>
              </a:rPr>
              <a:t>This is not quite what we need, since the result is a column vector and we don’t know where these elements came from in the original array.</a:t>
            </a:r>
          </a:p>
          <a:p>
            <a:pPr algn="ctr"/>
            <a:endParaRPr lang="en-US" sz="2800" dirty="0" smtClean="0">
              <a:latin typeface="Handwriting - Dakota"/>
            </a:endParaRPr>
          </a:p>
          <a:p>
            <a:pPr algn="ctr"/>
            <a:r>
              <a:rPr lang="en-US" sz="2800" dirty="0" smtClean="0">
                <a:latin typeface="Handwriting - Dakota"/>
              </a:rPr>
              <a:t>Remember that the element position (</a:t>
            </a:r>
            <a:r>
              <a:rPr lang="en-US" sz="2800" dirty="0" err="1" smtClean="0">
                <a:latin typeface="Handwriting - Dakota"/>
              </a:rPr>
              <a:t>m,n</a:t>
            </a:r>
            <a:r>
              <a:rPr lang="en-US" sz="2800" dirty="0" smtClean="0">
                <a:latin typeface="Handwriting - Dakota"/>
              </a:rPr>
              <a:t>) in the original arrays map into the geometry and physics of the problem (the position and value of the variable).</a:t>
            </a:r>
          </a:p>
          <a:p>
            <a:pPr algn="ctr"/>
            <a:endParaRPr lang="en-US" sz="2800" dirty="0" smtClean="0">
              <a:latin typeface="Handwriting - Dakota"/>
            </a:endParaRPr>
          </a:p>
          <a:p>
            <a:pPr algn="ctr"/>
            <a:r>
              <a:rPr lang="en-US" sz="2800" dirty="0" smtClean="0">
                <a:latin typeface="Handwriting - Dakota"/>
              </a:rPr>
              <a:t>So we need a way to maintain the original indexing in a.</a:t>
            </a:r>
          </a:p>
        </p:txBody>
      </p:sp>
      <p:sp>
        <p:nvSpPr>
          <p:cNvPr id="4" name="TextBox 3"/>
          <p:cNvSpPr txBox="1"/>
          <p:nvPr/>
        </p:nvSpPr>
        <p:spPr>
          <a:xfrm>
            <a:off x="0" y="750296"/>
            <a:ext cx="4214281" cy="5355313"/>
          </a:xfrm>
          <a:prstGeom prst="rect">
            <a:avLst/>
          </a:prstGeom>
          <a:noFill/>
        </p:spPr>
        <p:txBody>
          <a:bodyPr wrap="square" rtlCol="0">
            <a:spAutoFit/>
          </a:bodyPr>
          <a:lstStyle/>
          <a:p>
            <a:r>
              <a:rPr lang="en-US" dirty="0" smtClean="0">
                <a:latin typeface="Handwriting - Dakota"/>
              </a:rPr>
              <a:t>&gt;&gt; a=magic(3)</a:t>
            </a:r>
          </a:p>
          <a:p>
            <a:r>
              <a:rPr lang="en-US" dirty="0" smtClean="0">
                <a:latin typeface="Handwriting - Dakota"/>
              </a:rPr>
              <a:t>a =</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a&gt;=4</a:t>
            </a:r>
          </a:p>
          <a:p>
            <a:r>
              <a:rPr lang="en-US" dirty="0" err="1" smtClean="0">
                <a:latin typeface="Handwriting - Dakota"/>
              </a:rPr>
              <a:t>ans</a:t>
            </a:r>
            <a:r>
              <a:rPr lang="en-US" dirty="0" smtClean="0">
                <a:latin typeface="Handwriting - Dakota"/>
              </a:rPr>
              <a:t> =</a:t>
            </a:r>
          </a:p>
          <a:p>
            <a:r>
              <a:rPr lang="en-US" dirty="0" smtClean="0">
                <a:latin typeface="Handwriting - Dakota"/>
              </a:rPr>
              <a:t>     1     0     1</a:t>
            </a:r>
          </a:p>
          <a:p>
            <a:r>
              <a:rPr lang="en-US" dirty="0" smtClean="0">
                <a:latin typeface="Handwriting - Dakota"/>
              </a:rPr>
              <a:t>     0     1     1</a:t>
            </a:r>
          </a:p>
          <a:p>
            <a:r>
              <a:rPr lang="en-US" dirty="0" smtClean="0">
                <a:latin typeface="Handwriting - Dakota"/>
              </a:rPr>
              <a:t>     1     1     </a:t>
            </a:r>
            <a:r>
              <a:rPr lang="en-US" dirty="0" smtClean="0">
                <a:latin typeface="Handwriting - Dakota"/>
              </a:rPr>
              <a:t>0</a:t>
            </a:r>
          </a:p>
          <a:p>
            <a:r>
              <a:rPr lang="en-US" dirty="0" smtClean="0">
                <a:latin typeface="Handwriting - Dakota"/>
              </a:rPr>
              <a:t>&gt;&gt; </a:t>
            </a:r>
            <a:r>
              <a:rPr lang="en-US" dirty="0" err="1" smtClean="0">
                <a:latin typeface="Handwriting - Dakota"/>
              </a:rPr>
              <a:t>a(a</a:t>
            </a:r>
            <a:r>
              <a:rPr lang="en-US" dirty="0" smtClean="0">
                <a:latin typeface="Handwriting - Dakota"/>
              </a:rPr>
              <a:t>&gt;=4)</a:t>
            </a:r>
          </a:p>
          <a:p>
            <a:r>
              <a:rPr lang="en-US" dirty="0" err="1" smtClean="0">
                <a:latin typeface="Handwriting - Dakota"/>
              </a:rPr>
              <a:t>ans</a:t>
            </a:r>
            <a:r>
              <a:rPr lang="en-US" dirty="0" smtClean="0">
                <a:latin typeface="Handwriting - Dakota"/>
              </a:rPr>
              <a:t> =</a:t>
            </a:r>
          </a:p>
          <a:p>
            <a:r>
              <a:rPr lang="en-US" dirty="0" smtClean="0">
                <a:latin typeface="Handwriting - Dakota"/>
              </a:rPr>
              <a:t>     8</a:t>
            </a:r>
          </a:p>
          <a:p>
            <a:r>
              <a:rPr lang="en-US" dirty="0" smtClean="0">
                <a:latin typeface="Handwriting - Dakota"/>
              </a:rPr>
              <a:t>     4</a:t>
            </a:r>
          </a:p>
          <a:p>
            <a:r>
              <a:rPr lang="en-US" dirty="0" smtClean="0">
                <a:latin typeface="Handwriting - Dakota"/>
              </a:rPr>
              <a:t>     5</a:t>
            </a:r>
          </a:p>
          <a:p>
            <a:r>
              <a:rPr lang="en-US" dirty="0" smtClean="0">
                <a:latin typeface="Handwriting - Dakota"/>
              </a:rPr>
              <a:t>     9</a:t>
            </a:r>
          </a:p>
          <a:p>
            <a:r>
              <a:rPr lang="en-US" dirty="0" smtClean="0">
                <a:latin typeface="Handwriting - Dakota"/>
              </a:rPr>
              <a:t>     6</a:t>
            </a:r>
          </a:p>
          <a:p>
            <a:r>
              <a:rPr lang="en-US" dirty="0" smtClean="0">
                <a:latin typeface="Handwriting - Dakota"/>
              </a:rPr>
              <a:t>     7</a:t>
            </a:r>
          </a:p>
          <a:p>
            <a:r>
              <a:rPr lang="en-US" dirty="0" smtClean="0">
                <a:latin typeface="Handwriting - Dakota"/>
              </a:rPr>
              <a:t>&gt;&gt;</a:t>
            </a:r>
            <a:r>
              <a:rPr lang="en-US" dirty="0" smtClean="0">
                <a:latin typeface="Handwriting - Dakota"/>
              </a:rPr>
              <a:t> </a:t>
            </a:r>
            <a:endParaRPr lang="en-US" dirty="0" smtClean="0">
              <a:latin typeface="Handwriting - Dakota"/>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702958" y="2523563"/>
            <a:ext cx="5441041" cy="2246769"/>
          </a:xfrm>
          <a:prstGeom prst="rect">
            <a:avLst/>
          </a:prstGeom>
          <a:noFill/>
        </p:spPr>
        <p:txBody>
          <a:bodyPr wrap="square" rtlCol="0">
            <a:spAutoFit/>
          </a:bodyPr>
          <a:lstStyle/>
          <a:p>
            <a:pPr algn="ctr"/>
            <a:r>
              <a:rPr lang="en-US" sz="2800" dirty="0" smtClean="0">
                <a:latin typeface="Handwriting - Dakota"/>
              </a:rPr>
              <a:t>Use the same scheme on the LHS. Put the elements selected on the RHS into the elements selected on the LHS.</a:t>
            </a:r>
          </a:p>
        </p:txBody>
      </p:sp>
      <p:sp>
        <p:nvSpPr>
          <p:cNvPr id="4" name="TextBox 3"/>
          <p:cNvSpPr txBox="1"/>
          <p:nvPr/>
        </p:nvSpPr>
        <p:spPr>
          <a:xfrm>
            <a:off x="0" y="1030694"/>
            <a:ext cx="4214281" cy="4801315"/>
          </a:xfrm>
          <a:prstGeom prst="rect">
            <a:avLst/>
          </a:prstGeom>
          <a:noFill/>
        </p:spPr>
        <p:txBody>
          <a:bodyPr wrap="square" rtlCol="0">
            <a:spAutoFit/>
          </a:bodyPr>
          <a:lstStyle/>
          <a:p>
            <a:r>
              <a:rPr lang="en-US" dirty="0" smtClean="0">
                <a:latin typeface="Handwriting - Dakota"/>
              </a:rPr>
              <a:t>&gt;&gt; a=magic(3)</a:t>
            </a:r>
          </a:p>
          <a:p>
            <a:r>
              <a:rPr lang="en-US" dirty="0" smtClean="0">
                <a:latin typeface="Handwriting - Dakota"/>
              </a:rPr>
              <a:t>a =</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a&gt;=4</a:t>
            </a:r>
          </a:p>
          <a:p>
            <a:r>
              <a:rPr lang="en-US" dirty="0" err="1" smtClean="0">
                <a:latin typeface="Handwriting - Dakota"/>
              </a:rPr>
              <a:t>ans</a:t>
            </a:r>
            <a:r>
              <a:rPr lang="en-US" dirty="0" smtClean="0">
                <a:latin typeface="Handwriting - Dakota"/>
              </a:rPr>
              <a:t> =</a:t>
            </a:r>
          </a:p>
          <a:p>
            <a:r>
              <a:rPr lang="en-US" dirty="0" smtClean="0">
                <a:latin typeface="Handwriting - Dakota"/>
              </a:rPr>
              <a:t>     1     0     1</a:t>
            </a:r>
          </a:p>
          <a:p>
            <a:r>
              <a:rPr lang="en-US" dirty="0" smtClean="0">
                <a:latin typeface="Handwriting - Dakota"/>
              </a:rPr>
              <a:t>     0     1     1</a:t>
            </a:r>
          </a:p>
          <a:p>
            <a:r>
              <a:rPr lang="en-US" dirty="0" smtClean="0">
                <a:latin typeface="Handwriting - Dakota"/>
              </a:rPr>
              <a:t>     1     1     </a:t>
            </a:r>
            <a:r>
              <a:rPr lang="en-US" dirty="0" smtClean="0">
                <a:latin typeface="Handwriting - Dakota"/>
              </a:rPr>
              <a:t>0</a:t>
            </a:r>
          </a:p>
          <a:p>
            <a:r>
              <a:rPr lang="en-US" dirty="0" smtClean="0">
                <a:latin typeface="Handwriting - Dakota"/>
              </a:rPr>
              <a:t>&gt;</a:t>
            </a:r>
            <a:r>
              <a:rPr lang="en-US" dirty="0" smtClean="0">
                <a:latin typeface="Handwriting - Dakota"/>
              </a:rPr>
              <a:t>&gt; </a:t>
            </a:r>
            <a:r>
              <a:rPr lang="en-US" dirty="0" err="1" smtClean="0">
                <a:latin typeface="Handwriting - Dakota"/>
              </a:rPr>
              <a:t>b</a:t>
            </a:r>
            <a:r>
              <a:rPr lang="en-US" dirty="0" smtClean="0">
                <a:latin typeface="Handwriting - Dakota"/>
              </a:rPr>
              <a:t>=zeros(3</a:t>
            </a:r>
            <a:r>
              <a:rPr lang="en-US" dirty="0" smtClean="0">
                <a:latin typeface="Handwriting - Dakota"/>
              </a:rPr>
              <a:t>);</a:t>
            </a:r>
          </a:p>
          <a:p>
            <a:r>
              <a:rPr lang="en-US" dirty="0" smtClean="0">
                <a:latin typeface="Handwriting - Dakota"/>
              </a:rPr>
              <a:t>&gt;&gt; </a:t>
            </a:r>
            <a:r>
              <a:rPr lang="en-US" dirty="0" err="1" smtClean="0">
                <a:latin typeface="Handwriting - Dakota"/>
              </a:rPr>
              <a:t>b(a</a:t>
            </a:r>
            <a:r>
              <a:rPr lang="en-US" dirty="0" smtClean="0">
                <a:latin typeface="Handwriting - Dakota"/>
              </a:rPr>
              <a:t>&gt;=4)=</a:t>
            </a:r>
            <a:r>
              <a:rPr lang="en-US" dirty="0" err="1" smtClean="0">
                <a:latin typeface="Handwriting - Dakota"/>
              </a:rPr>
              <a:t>a(a</a:t>
            </a:r>
            <a:r>
              <a:rPr lang="en-US" dirty="0" smtClean="0">
                <a:latin typeface="Handwriting - Dakota"/>
              </a:rPr>
              <a:t>&gt;=4</a:t>
            </a:r>
            <a:r>
              <a:rPr lang="en-US" dirty="0" smtClean="0">
                <a:latin typeface="Handwriting - Dakota"/>
              </a:rPr>
              <a:t>)</a:t>
            </a:r>
          </a:p>
          <a:p>
            <a:r>
              <a:rPr lang="en-US" dirty="0" err="1" smtClean="0">
                <a:latin typeface="Handwriting - Dakota"/>
              </a:rPr>
              <a:t>b</a:t>
            </a:r>
            <a:r>
              <a:rPr lang="en-US" dirty="0" smtClean="0">
                <a:latin typeface="Handwriting - Dakota"/>
              </a:rPr>
              <a:t> </a:t>
            </a:r>
            <a:r>
              <a:rPr lang="en-US" dirty="0" smtClean="0">
                <a:latin typeface="Handwriting - Dakota"/>
              </a:rPr>
              <a:t>=</a:t>
            </a:r>
          </a:p>
          <a:p>
            <a:r>
              <a:rPr lang="en-US" dirty="0" smtClean="0">
                <a:latin typeface="Handwriting - Dakota"/>
              </a:rPr>
              <a:t>     8     0     6</a:t>
            </a:r>
          </a:p>
          <a:p>
            <a:r>
              <a:rPr lang="en-US" dirty="0" smtClean="0">
                <a:latin typeface="Handwriting - Dakota"/>
              </a:rPr>
              <a:t>     0     5     7</a:t>
            </a:r>
          </a:p>
          <a:p>
            <a:r>
              <a:rPr lang="en-US" dirty="0" smtClean="0">
                <a:latin typeface="Handwriting - Dakota"/>
              </a:rPr>
              <a:t>     4     9     </a:t>
            </a:r>
            <a:r>
              <a:rPr lang="en-US" dirty="0" smtClean="0">
                <a:latin typeface="Handwriting - Dakota"/>
              </a:rPr>
              <a:t>0</a:t>
            </a:r>
          </a:p>
          <a:p>
            <a:r>
              <a:rPr lang="en-US" dirty="0" smtClean="0">
                <a:latin typeface="Handwriting - Dakota"/>
              </a:rPr>
              <a:t>&gt;&gt;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1613118"/>
            <a:ext cx="9144000" cy="1815882"/>
          </a:xfrm>
          <a:prstGeom prst="rect">
            <a:avLst/>
          </a:prstGeom>
          <a:noFill/>
        </p:spPr>
        <p:txBody>
          <a:bodyPr wrap="square" rtlCol="0">
            <a:spAutoFit/>
          </a:bodyPr>
          <a:lstStyle/>
          <a:p>
            <a:pPr marL="342900" indent="-342900" algn="ctr"/>
            <a:r>
              <a:rPr lang="en-US" sz="2800" dirty="0" smtClean="0">
                <a:latin typeface="Handwriting - Dakota"/>
              </a:rPr>
              <a:t>To calculate the force of gravity on the surface of a homogeneous earth we will need to calculate gravity on a set of points on a circle with the radius of the earth.</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373074" y="0"/>
            <a:ext cx="5770925" cy="2677656"/>
          </a:xfrm>
          <a:prstGeom prst="rect">
            <a:avLst/>
          </a:prstGeom>
          <a:noFill/>
        </p:spPr>
        <p:txBody>
          <a:bodyPr wrap="square" rtlCol="0">
            <a:spAutoFit/>
          </a:bodyPr>
          <a:lstStyle/>
          <a:p>
            <a:pPr algn="ctr"/>
            <a:r>
              <a:rPr lang="en-US" sz="2800" dirty="0" smtClean="0">
                <a:latin typeface="Handwriting - Dakota"/>
              </a:rPr>
              <a:t>Note that “</a:t>
            </a:r>
            <a:r>
              <a:rPr lang="en-US" sz="2800" dirty="0" err="1" smtClean="0">
                <a:latin typeface="Handwriting - Dakota"/>
              </a:rPr>
              <a:t>b</a:t>
            </a:r>
            <a:r>
              <a:rPr lang="en-US" sz="2800" dirty="0" smtClean="0">
                <a:latin typeface="Handwriting - Dakota"/>
              </a:rPr>
              <a:t>” has to be big enough to hold all the elements that come from the RHS (which is not the number of elements in “a” on the RHS [9] but the number needed to go</a:t>
            </a:r>
          </a:p>
        </p:txBody>
      </p:sp>
      <p:sp>
        <p:nvSpPr>
          <p:cNvPr id="4" name="TextBox 3"/>
          <p:cNvSpPr txBox="1"/>
          <p:nvPr/>
        </p:nvSpPr>
        <p:spPr>
          <a:xfrm>
            <a:off x="-1" y="-8428"/>
            <a:ext cx="7908994" cy="6555639"/>
          </a:xfrm>
          <a:prstGeom prst="rect">
            <a:avLst/>
          </a:prstGeom>
          <a:noFill/>
        </p:spPr>
        <p:txBody>
          <a:bodyPr wrap="square" rtlCol="0">
            <a:spAutoFit/>
          </a:bodyPr>
          <a:lstStyle/>
          <a:p>
            <a:r>
              <a:rPr lang="en-US" sz="1400" dirty="0" smtClean="0">
                <a:latin typeface="Handwriting - Dakota"/>
              </a:rPr>
              <a:t>&gt;&gt; a=magic(3)</a:t>
            </a:r>
          </a:p>
          <a:p>
            <a:r>
              <a:rPr lang="en-US" sz="1400" dirty="0" smtClean="0">
                <a:latin typeface="Handwriting - Dakota"/>
              </a:rPr>
              <a:t>a =</a:t>
            </a:r>
          </a:p>
          <a:p>
            <a:r>
              <a:rPr lang="en-US" sz="1400" dirty="0" smtClean="0">
                <a:latin typeface="Handwriting - Dakota"/>
              </a:rPr>
              <a:t>     8     1     6</a:t>
            </a:r>
          </a:p>
          <a:p>
            <a:r>
              <a:rPr lang="en-US" sz="1400" dirty="0" smtClean="0">
                <a:latin typeface="Handwriting - Dakota"/>
              </a:rPr>
              <a:t>     3     5     7</a:t>
            </a:r>
          </a:p>
          <a:p>
            <a:r>
              <a:rPr lang="en-US" sz="1400" dirty="0" smtClean="0">
                <a:latin typeface="Handwriting - Dakota"/>
              </a:rPr>
              <a:t>     4     9     </a:t>
            </a:r>
            <a:r>
              <a:rPr lang="en-US" sz="1400" dirty="0" smtClean="0">
                <a:latin typeface="Handwriting - Dakota"/>
              </a:rPr>
              <a:t>2</a:t>
            </a:r>
          </a:p>
          <a:p>
            <a:r>
              <a:rPr lang="en-US" sz="1400" dirty="0" smtClean="0">
                <a:latin typeface="Handwriting - Dakota"/>
              </a:rPr>
              <a:t>&gt;</a:t>
            </a:r>
            <a:r>
              <a:rPr lang="en-US" sz="1400" dirty="0" smtClean="0">
                <a:latin typeface="Handwriting - Dakota"/>
              </a:rPr>
              <a:t>&gt; </a:t>
            </a:r>
            <a:r>
              <a:rPr lang="en-US" sz="1400" dirty="0" err="1" smtClean="0">
                <a:latin typeface="Handwriting - Dakota"/>
              </a:rPr>
              <a:t>b</a:t>
            </a:r>
            <a:r>
              <a:rPr lang="en-US" sz="1400" dirty="0" smtClean="0">
                <a:latin typeface="Handwriting - Dakota"/>
              </a:rPr>
              <a:t>=zeros(3</a:t>
            </a:r>
            <a:r>
              <a:rPr lang="en-US" sz="1400" dirty="0" smtClean="0">
                <a:latin typeface="Handwriting - Dakota"/>
              </a:rPr>
              <a:t>);</a:t>
            </a:r>
          </a:p>
          <a:p>
            <a:r>
              <a:rPr lang="en-US" sz="1400" dirty="0" smtClean="0">
                <a:latin typeface="Handwriting - Dakota"/>
              </a:rPr>
              <a:t>&gt;&gt; </a:t>
            </a:r>
            <a:r>
              <a:rPr lang="en-US" sz="1400" dirty="0" err="1" smtClean="0">
                <a:latin typeface="Handwriting - Dakota"/>
              </a:rPr>
              <a:t>b(a</a:t>
            </a:r>
            <a:r>
              <a:rPr lang="en-US" sz="1400" dirty="0" smtClean="0">
                <a:latin typeface="Handwriting - Dakota"/>
              </a:rPr>
              <a:t>&gt;=4)=</a:t>
            </a:r>
            <a:r>
              <a:rPr lang="en-US" sz="1400" dirty="0" err="1" smtClean="0">
                <a:latin typeface="Handwriting - Dakota"/>
              </a:rPr>
              <a:t>a(a</a:t>
            </a:r>
            <a:r>
              <a:rPr lang="en-US" sz="1400" dirty="0" smtClean="0">
                <a:latin typeface="Handwriting - Dakota"/>
              </a:rPr>
              <a:t>&gt;=4</a:t>
            </a:r>
            <a:r>
              <a:rPr lang="en-US" sz="1400" dirty="0" smtClean="0">
                <a:latin typeface="Handwriting - Dakota"/>
              </a:rPr>
              <a:t>)</a:t>
            </a:r>
          </a:p>
          <a:p>
            <a:r>
              <a:rPr lang="en-US" sz="1400" dirty="0" err="1" smtClean="0">
                <a:latin typeface="Handwriting - Dakota"/>
              </a:rPr>
              <a:t>b</a:t>
            </a:r>
            <a:r>
              <a:rPr lang="en-US" sz="1400" dirty="0" smtClean="0">
                <a:latin typeface="Handwriting - Dakota"/>
              </a:rPr>
              <a:t> </a:t>
            </a:r>
            <a:r>
              <a:rPr lang="en-US" sz="1400" dirty="0" smtClean="0">
                <a:latin typeface="Handwriting - Dakota"/>
              </a:rPr>
              <a:t>=</a:t>
            </a:r>
          </a:p>
          <a:p>
            <a:r>
              <a:rPr lang="en-US" sz="1400" dirty="0" smtClean="0">
                <a:latin typeface="Handwriting - Dakota"/>
              </a:rPr>
              <a:t>     8     0     6</a:t>
            </a:r>
          </a:p>
          <a:p>
            <a:r>
              <a:rPr lang="en-US" sz="1400" dirty="0" smtClean="0">
                <a:latin typeface="Handwriting - Dakota"/>
              </a:rPr>
              <a:t>     0     5     7</a:t>
            </a:r>
          </a:p>
          <a:p>
            <a:r>
              <a:rPr lang="en-US" sz="1400" dirty="0" smtClean="0">
                <a:latin typeface="Handwriting - Dakota"/>
              </a:rPr>
              <a:t>     4     9     </a:t>
            </a:r>
            <a:r>
              <a:rPr lang="en-US" sz="1400" dirty="0" smtClean="0">
                <a:latin typeface="Handwriting - Dakota"/>
              </a:rPr>
              <a:t>0</a:t>
            </a:r>
          </a:p>
          <a:p>
            <a:r>
              <a:rPr lang="en-US" sz="1400" dirty="0" smtClean="0">
                <a:latin typeface="Handwriting - Dakota"/>
              </a:rPr>
              <a:t>&gt;&gt;  &gt;&gt; </a:t>
            </a:r>
            <a:r>
              <a:rPr lang="en-US" sz="1400" dirty="0" err="1" smtClean="0">
                <a:latin typeface="Handwriting - Dakota"/>
              </a:rPr>
              <a:t>b</a:t>
            </a:r>
            <a:r>
              <a:rPr lang="en-US" sz="1400" dirty="0" smtClean="0">
                <a:latin typeface="Handwriting - Dakota"/>
              </a:rPr>
              <a:t>=zeros(2);</a:t>
            </a:r>
          </a:p>
          <a:p>
            <a:r>
              <a:rPr lang="en-US" sz="1400" dirty="0" smtClean="0">
                <a:latin typeface="Handwriting - Dakota"/>
              </a:rPr>
              <a:t>&gt;&gt; </a:t>
            </a:r>
            <a:r>
              <a:rPr lang="en-US" sz="1400" dirty="0" err="1" smtClean="0">
                <a:latin typeface="Handwriting - Dakota"/>
              </a:rPr>
              <a:t>b(ind</a:t>
            </a:r>
            <a:r>
              <a:rPr lang="en-US" sz="1400" dirty="0" smtClean="0">
                <a:latin typeface="Handwriting - Dakota"/>
              </a:rPr>
              <a:t>)=</a:t>
            </a:r>
            <a:r>
              <a:rPr lang="en-US" sz="1400" dirty="0" err="1" smtClean="0">
                <a:latin typeface="Handwriting - Dakota"/>
              </a:rPr>
              <a:t>a(ind</a:t>
            </a:r>
            <a:r>
              <a:rPr lang="en-US" sz="1400" dirty="0" smtClean="0">
                <a:latin typeface="Handwriting - Dakota"/>
              </a:rPr>
              <a:t>)</a:t>
            </a:r>
          </a:p>
          <a:p>
            <a:r>
              <a:rPr lang="en-US" sz="1400" dirty="0" smtClean="0">
                <a:solidFill>
                  <a:srgbClr val="FF0000"/>
                </a:solidFill>
                <a:latin typeface="Handwriting - Dakota"/>
              </a:rPr>
              <a:t>???  In an assignment  A(I) = B, a matrix A cannot be resized</a:t>
            </a:r>
            <a:r>
              <a:rPr lang="en-US" sz="1400" dirty="0" smtClean="0">
                <a:solidFill>
                  <a:srgbClr val="FF0000"/>
                </a:solidFill>
                <a:latin typeface="Handwriting - Dakota"/>
              </a:rPr>
              <a:t>.</a:t>
            </a:r>
          </a:p>
          <a:p>
            <a:r>
              <a:rPr lang="en-US" sz="1400" dirty="0" smtClean="0">
                <a:latin typeface="Handwriting - Dakota"/>
              </a:rPr>
              <a:t>&gt;&gt; </a:t>
            </a:r>
            <a:r>
              <a:rPr lang="en-US" sz="1400" dirty="0" err="1" smtClean="0">
                <a:latin typeface="Handwriting - Dakota"/>
              </a:rPr>
              <a:t>b</a:t>
            </a:r>
            <a:r>
              <a:rPr lang="en-US" sz="1400" dirty="0" smtClean="0">
                <a:latin typeface="Handwriting - Dakota"/>
              </a:rPr>
              <a:t>=zeros(1,8);</a:t>
            </a:r>
          </a:p>
          <a:p>
            <a:r>
              <a:rPr lang="en-US" sz="1400" dirty="0" smtClean="0">
                <a:latin typeface="Handwriting - Dakota"/>
              </a:rPr>
              <a:t>&gt;&gt; </a:t>
            </a:r>
            <a:r>
              <a:rPr lang="en-US" sz="1400" dirty="0" err="1" smtClean="0">
                <a:latin typeface="Handwriting - Dakota"/>
              </a:rPr>
              <a:t>b(ind</a:t>
            </a:r>
            <a:r>
              <a:rPr lang="en-US" sz="1400" dirty="0" smtClean="0">
                <a:latin typeface="Handwriting - Dakota"/>
              </a:rPr>
              <a:t>)=</a:t>
            </a:r>
            <a:r>
              <a:rPr lang="en-US" sz="1400" dirty="0" err="1" smtClean="0">
                <a:latin typeface="Handwriting - Dakota"/>
              </a:rPr>
              <a:t>a(ind</a:t>
            </a:r>
            <a:r>
              <a:rPr lang="en-US" sz="1400" dirty="0" smtClean="0">
                <a:latin typeface="Handwriting - Dakota"/>
              </a:rPr>
              <a:t>)</a:t>
            </a:r>
          </a:p>
          <a:p>
            <a:r>
              <a:rPr lang="en-US" sz="1400" dirty="0" err="1" smtClean="0">
                <a:latin typeface="Handwriting - Dakota"/>
              </a:rPr>
              <a:t>b</a:t>
            </a:r>
            <a:r>
              <a:rPr lang="en-US" sz="1400" dirty="0" smtClean="0">
                <a:latin typeface="Handwriting - Dakota"/>
              </a:rPr>
              <a:t> </a:t>
            </a:r>
            <a:r>
              <a:rPr lang="en-US" sz="1400" dirty="0" smtClean="0">
                <a:latin typeface="Handwriting - Dakota"/>
              </a:rPr>
              <a:t>=</a:t>
            </a:r>
          </a:p>
          <a:p>
            <a:r>
              <a:rPr lang="en-US" sz="1400" dirty="0" smtClean="0">
                <a:latin typeface="Handwriting - Dakota"/>
              </a:rPr>
              <a:t>     8     0     0     0     5     9     6     </a:t>
            </a:r>
            <a:r>
              <a:rPr lang="en-US" sz="1400" dirty="0" smtClean="0">
                <a:latin typeface="Handwriting - Dakota"/>
              </a:rPr>
              <a:t>7</a:t>
            </a:r>
          </a:p>
          <a:p>
            <a:r>
              <a:rPr lang="en-US" sz="1400" dirty="0" smtClean="0">
                <a:latin typeface="Handwriting - Dakota"/>
              </a:rPr>
              <a:t>&gt;&gt; </a:t>
            </a:r>
            <a:r>
              <a:rPr lang="en-US" sz="1400" dirty="0" err="1" smtClean="0">
                <a:latin typeface="Handwriting - Dakota"/>
              </a:rPr>
              <a:t>b</a:t>
            </a:r>
            <a:r>
              <a:rPr lang="en-US" sz="1400" dirty="0" smtClean="0">
                <a:latin typeface="Handwriting - Dakota"/>
              </a:rPr>
              <a:t>=zeros(8,1);</a:t>
            </a:r>
          </a:p>
          <a:p>
            <a:r>
              <a:rPr lang="en-US" sz="1400" dirty="0" smtClean="0">
                <a:latin typeface="Handwriting - Dakota"/>
              </a:rPr>
              <a:t>&gt;&gt; </a:t>
            </a:r>
            <a:r>
              <a:rPr lang="en-US" sz="1400" dirty="0" err="1" smtClean="0">
                <a:latin typeface="Handwriting - Dakota"/>
              </a:rPr>
              <a:t>b(ind</a:t>
            </a:r>
            <a:r>
              <a:rPr lang="en-US" sz="1400" dirty="0" smtClean="0">
                <a:latin typeface="Handwriting - Dakota"/>
              </a:rPr>
              <a:t>)=</a:t>
            </a:r>
            <a:r>
              <a:rPr lang="en-US" sz="1400" dirty="0" err="1" smtClean="0">
                <a:latin typeface="Handwriting - Dakota"/>
              </a:rPr>
              <a:t>a(ind</a:t>
            </a:r>
            <a:r>
              <a:rPr lang="en-US" sz="1400" dirty="0" smtClean="0">
                <a:latin typeface="Handwriting - Dakota"/>
              </a:rPr>
              <a:t>)</a:t>
            </a:r>
          </a:p>
          <a:p>
            <a:r>
              <a:rPr lang="en-US" sz="1400" dirty="0" err="1" smtClean="0">
                <a:latin typeface="Handwriting - Dakota"/>
              </a:rPr>
              <a:t>b</a:t>
            </a:r>
            <a:r>
              <a:rPr lang="en-US" sz="1400" dirty="0" smtClean="0">
                <a:latin typeface="Handwriting - Dakota"/>
              </a:rPr>
              <a:t> </a:t>
            </a:r>
            <a:r>
              <a:rPr lang="en-US" sz="1400" dirty="0" smtClean="0">
                <a:latin typeface="Handwriting - Dakota"/>
              </a:rPr>
              <a:t>=</a:t>
            </a:r>
          </a:p>
          <a:p>
            <a:r>
              <a:rPr lang="en-US" sz="1400" dirty="0" smtClean="0">
                <a:latin typeface="Handwriting - Dakota"/>
              </a:rPr>
              <a:t>     8</a:t>
            </a:r>
          </a:p>
          <a:p>
            <a:r>
              <a:rPr lang="en-US" sz="1400" dirty="0" smtClean="0">
                <a:latin typeface="Handwriting - Dakota"/>
              </a:rPr>
              <a:t>     0</a:t>
            </a:r>
          </a:p>
          <a:p>
            <a:r>
              <a:rPr lang="en-US" sz="1400" dirty="0" smtClean="0">
                <a:latin typeface="Handwriting - Dakota"/>
              </a:rPr>
              <a:t>     0</a:t>
            </a:r>
          </a:p>
          <a:p>
            <a:r>
              <a:rPr lang="en-US" sz="1400" dirty="0" smtClean="0">
                <a:latin typeface="Handwriting - Dakota"/>
              </a:rPr>
              <a:t>     0</a:t>
            </a:r>
          </a:p>
          <a:p>
            <a:r>
              <a:rPr lang="en-US" sz="1400" dirty="0" smtClean="0">
                <a:latin typeface="Handwriting - Dakota"/>
              </a:rPr>
              <a:t>     5</a:t>
            </a:r>
          </a:p>
          <a:p>
            <a:r>
              <a:rPr lang="en-US" sz="1400" dirty="0" smtClean="0">
                <a:latin typeface="Handwriting - Dakota"/>
              </a:rPr>
              <a:t>     9</a:t>
            </a:r>
          </a:p>
          <a:p>
            <a:r>
              <a:rPr lang="en-US" sz="1400" dirty="0" smtClean="0">
                <a:latin typeface="Handwriting - Dakota"/>
              </a:rPr>
              <a:t>     6</a:t>
            </a:r>
          </a:p>
          <a:p>
            <a:r>
              <a:rPr lang="en-US" sz="1400" dirty="0" smtClean="0">
                <a:latin typeface="Handwriting - Dakota"/>
              </a:rPr>
              <a:t>     </a:t>
            </a:r>
            <a:r>
              <a:rPr lang="en-US" sz="1400" dirty="0" smtClean="0">
                <a:latin typeface="Handwriting - Dakota"/>
              </a:rPr>
              <a:t>7</a:t>
            </a:r>
          </a:p>
          <a:p>
            <a:r>
              <a:rPr lang="en-US" sz="1400" dirty="0" smtClean="0">
                <a:latin typeface="Handwriting - Dakota"/>
              </a:rPr>
              <a:t>&gt;&gt; </a:t>
            </a:r>
          </a:p>
        </p:txBody>
      </p:sp>
      <p:sp>
        <p:nvSpPr>
          <p:cNvPr id="5" name="TextBox 4"/>
          <p:cNvSpPr txBox="1"/>
          <p:nvPr/>
        </p:nvSpPr>
        <p:spPr>
          <a:xfrm>
            <a:off x="3373074" y="4180344"/>
            <a:ext cx="5770925" cy="2677656"/>
          </a:xfrm>
          <a:prstGeom prst="rect">
            <a:avLst/>
          </a:prstGeom>
          <a:noFill/>
        </p:spPr>
        <p:txBody>
          <a:bodyPr wrap="square" rtlCol="0">
            <a:spAutoFit/>
          </a:bodyPr>
          <a:lstStyle/>
          <a:p>
            <a:pPr algn="ctr"/>
            <a:r>
              <a:rPr lang="en-US" sz="2800" dirty="0" smtClean="0">
                <a:latin typeface="Handwriting - Dakota"/>
              </a:rPr>
              <a:t>f</a:t>
            </a:r>
            <a:r>
              <a:rPr lang="en-US" sz="2800" dirty="0" smtClean="0">
                <a:latin typeface="Handwriting - Dakota"/>
              </a:rPr>
              <a:t>rom the start of “a” to the last value that meets the condition [8]. (If we used a&lt;4 it would have put out 9 elements since the last element in “a” meets the condition).</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2680316" y="214403"/>
            <a:ext cx="6463684" cy="5262980"/>
          </a:xfrm>
          <a:prstGeom prst="rect">
            <a:avLst/>
          </a:prstGeom>
          <a:noFill/>
        </p:spPr>
        <p:txBody>
          <a:bodyPr wrap="square" rtlCol="0">
            <a:spAutoFit/>
          </a:bodyPr>
          <a:lstStyle/>
          <a:p>
            <a:pPr algn="ctr"/>
            <a:r>
              <a:rPr lang="en-US" sz="2800" dirty="0" smtClean="0">
                <a:latin typeface="Handwriting - Dakota"/>
              </a:rPr>
              <a:t>If you have the list of indices, you can use that to fill the elements on the LHS.</a:t>
            </a:r>
          </a:p>
          <a:p>
            <a:pPr algn="ctr"/>
            <a:endParaRPr lang="en-US" sz="2800" dirty="0" smtClean="0">
              <a:latin typeface="Handwriting - Dakota"/>
            </a:endParaRPr>
          </a:p>
          <a:p>
            <a:pPr algn="ctr"/>
            <a:r>
              <a:rPr lang="en-US" sz="2800" dirty="0" smtClean="0">
                <a:latin typeface="Handwriting - Dakota"/>
              </a:rPr>
              <a:t>Again, you have to be careful that the LHS has the dimensions you want.</a:t>
            </a:r>
          </a:p>
          <a:p>
            <a:pPr algn="ctr"/>
            <a:endParaRPr lang="en-US" sz="2800" dirty="0" smtClean="0">
              <a:latin typeface="Handwriting - Dakota"/>
            </a:endParaRPr>
          </a:p>
          <a:p>
            <a:pPr algn="ctr"/>
            <a:r>
              <a:rPr lang="en-US" sz="2800" dirty="0" smtClean="0">
                <a:latin typeface="Handwriting - Dakota"/>
              </a:rPr>
              <a:t>If you dynamically create the LHS it will only have 8 elements in this case and it is a linear 1-d matrix, while we need a 2-d matrix.</a:t>
            </a:r>
          </a:p>
        </p:txBody>
      </p:sp>
      <p:sp>
        <p:nvSpPr>
          <p:cNvPr id="4" name="TextBox 3"/>
          <p:cNvSpPr txBox="1"/>
          <p:nvPr/>
        </p:nvSpPr>
        <p:spPr>
          <a:xfrm>
            <a:off x="0" y="90536"/>
            <a:ext cx="6201838" cy="6186310"/>
          </a:xfrm>
          <a:prstGeom prst="rect">
            <a:avLst/>
          </a:prstGeom>
          <a:noFill/>
        </p:spPr>
        <p:txBody>
          <a:bodyPr wrap="square" rtlCol="0">
            <a:spAutoFit/>
          </a:bodyPr>
          <a:lstStyle/>
          <a:p>
            <a:r>
              <a:rPr lang="en-US" dirty="0" smtClean="0">
                <a:latin typeface="Handwriting - Dakota"/>
              </a:rPr>
              <a:t>&gt;&gt; a=magic(3</a:t>
            </a:r>
            <a:r>
              <a:rPr lang="en-US" dirty="0" smtClean="0">
                <a:latin typeface="Handwriting - Dakota"/>
              </a:rPr>
              <a:t>)</a:t>
            </a:r>
          </a:p>
          <a:p>
            <a:r>
              <a:rPr lang="en-US" dirty="0" smtClean="0">
                <a:latin typeface="Handwriting - Dakota"/>
              </a:rPr>
              <a:t>a </a:t>
            </a:r>
            <a:r>
              <a:rPr lang="en-US" dirty="0" smtClean="0">
                <a:latin typeface="Handwriting - Dakota"/>
              </a:rPr>
              <a:t>=</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t>
            </a:r>
            <a:r>
              <a:rPr lang="en-US" dirty="0" err="1" smtClean="0">
                <a:latin typeface="Handwriting - Dakota"/>
              </a:rPr>
              <a:t>b</a:t>
            </a:r>
            <a:r>
              <a:rPr lang="en-US" dirty="0" smtClean="0">
                <a:latin typeface="Handwriting - Dakota"/>
              </a:rPr>
              <a:t>=zeros(3);</a:t>
            </a:r>
            <a:endParaRPr lang="en-US" dirty="0" smtClean="0">
              <a:latin typeface="Handwriting - Dakota"/>
            </a:endParaRPr>
          </a:p>
          <a:p>
            <a:r>
              <a:rPr lang="en-US" dirty="0" smtClean="0">
                <a:latin typeface="Handwriting - Dakota"/>
              </a:rPr>
              <a:t>&gt;</a:t>
            </a:r>
            <a:r>
              <a:rPr lang="en-US" dirty="0" smtClean="0">
                <a:latin typeface="Handwriting - Dakota"/>
              </a:rPr>
              <a:t>&gt; </a:t>
            </a:r>
            <a:r>
              <a:rPr lang="en-US" dirty="0" err="1" smtClean="0">
                <a:latin typeface="Handwriting - Dakota"/>
              </a:rPr>
              <a:t>ind</a:t>
            </a:r>
            <a:r>
              <a:rPr lang="en-US" dirty="0" smtClean="0">
                <a:latin typeface="Handwriting - Dakota"/>
              </a:rPr>
              <a:t>=</a:t>
            </a:r>
            <a:r>
              <a:rPr lang="en-US" dirty="0" err="1" smtClean="0">
                <a:latin typeface="Handwriting - Dakota"/>
              </a:rPr>
              <a:t>find(a</a:t>
            </a:r>
            <a:r>
              <a:rPr lang="en-US" dirty="0" smtClean="0">
                <a:latin typeface="Handwriting - Dakota"/>
              </a:rPr>
              <a:t>&gt;4</a:t>
            </a:r>
            <a:r>
              <a:rPr lang="en-US" dirty="0" smtClean="0">
                <a:latin typeface="Handwriting - Dakota"/>
              </a:rPr>
              <a:t>)</a:t>
            </a:r>
          </a:p>
          <a:p>
            <a:r>
              <a:rPr lang="en-US" dirty="0" err="1" smtClean="0">
                <a:latin typeface="Handwriting - Dakota"/>
              </a:rPr>
              <a:t>ind</a:t>
            </a:r>
            <a:r>
              <a:rPr lang="en-US" dirty="0" smtClean="0">
                <a:latin typeface="Handwriting - Dakota"/>
              </a:rPr>
              <a:t> </a:t>
            </a:r>
            <a:r>
              <a:rPr lang="en-US" dirty="0" smtClean="0">
                <a:latin typeface="Handwriting - Dakota"/>
              </a:rPr>
              <a:t>=</a:t>
            </a:r>
          </a:p>
          <a:p>
            <a:r>
              <a:rPr lang="en-US" dirty="0" smtClean="0">
                <a:latin typeface="Handwriting - Dakota"/>
              </a:rPr>
              <a:t>     1</a:t>
            </a:r>
          </a:p>
          <a:p>
            <a:r>
              <a:rPr lang="en-US" dirty="0" smtClean="0">
                <a:latin typeface="Handwriting - Dakota"/>
              </a:rPr>
              <a:t>     5</a:t>
            </a:r>
          </a:p>
          <a:p>
            <a:r>
              <a:rPr lang="en-US" dirty="0" smtClean="0">
                <a:latin typeface="Handwriting - Dakota"/>
              </a:rPr>
              <a:t>     6</a:t>
            </a:r>
          </a:p>
          <a:p>
            <a:r>
              <a:rPr lang="en-US" dirty="0" smtClean="0">
                <a:latin typeface="Handwriting - Dakota"/>
              </a:rPr>
              <a:t>     7</a:t>
            </a:r>
          </a:p>
          <a:p>
            <a:r>
              <a:rPr lang="en-US" dirty="0" smtClean="0">
                <a:latin typeface="Handwriting - Dakota"/>
              </a:rPr>
              <a:t>     </a:t>
            </a:r>
            <a:r>
              <a:rPr lang="en-US" dirty="0" smtClean="0">
                <a:latin typeface="Handwriting - Dakota"/>
              </a:rPr>
              <a:t>8</a:t>
            </a:r>
          </a:p>
          <a:p>
            <a:r>
              <a:rPr lang="en-US" dirty="0" smtClean="0">
                <a:latin typeface="Handwriting - Dakota"/>
              </a:rPr>
              <a:t>&gt;&gt; </a:t>
            </a:r>
            <a:r>
              <a:rPr lang="en-US" dirty="0" err="1" smtClean="0">
                <a:latin typeface="Handwriting - Dakota"/>
              </a:rPr>
              <a:t>b(ind</a:t>
            </a:r>
            <a:r>
              <a:rPr lang="en-US" dirty="0" smtClean="0">
                <a:latin typeface="Handwriting - Dakota"/>
              </a:rPr>
              <a:t>)=</a:t>
            </a:r>
            <a:r>
              <a:rPr lang="en-US" dirty="0" err="1" smtClean="0">
                <a:latin typeface="Handwriting - Dakota"/>
              </a:rPr>
              <a:t>a(ind</a:t>
            </a:r>
            <a:r>
              <a:rPr lang="en-US" dirty="0" smtClean="0">
                <a:latin typeface="Handwriting - Dakota"/>
              </a:rPr>
              <a:t>)</a:t>
            </a:r>
          </a:p>
          <a:p>
            <a:r>
              <a:rPr lang="en-US" dirty="0" err="1" smtClean="0">
                <a:latin typeface="Handwriting - Dakota"/>
              </a:rPr>
              <a:t>b</a:t>
            </a:r>
            <a:r>
              <a:rPr lang="en-US" dirty="0" smtClean="0">
                <a:latin typeface="Handwriting - Dakota"/>
              </a:rPr>
              <a:t> </a:t>
            </a:r>
            <a:r>
              <a:rPr lang="en-US" dirty="0" smtClean="0">
                <a:latin typeface="Handwriting - Dakota"/>
              </a:rPr>
              <a:t>=</a:t>
            </a:r>
          </a:p>
          <a:p>
            <a:r>
              <a:rPr lang="en-US" dirty="0" smtClean="0">
                <a:latin typeface="Handwriting - Dakota"/>
              </a:rPr>
              <a:t>     8     0     6</a:t>
            </a:r>
          </a:p>
          <a:p>
            <a:r>
              <a:rPr lang="en-US" dirty="0" smtClean="0">
                <a:latin typeface="Handwriting - Dakota"/>
              </a:rPr>
              <a:t>     0     5     </a:t>
            </a:r>
            <a:r>
              <a:rPr lang="en-US" dirty="0" smtClean="0">
                <a:latin typeface="Handwriting - Dakota"/>
              </a:rPr>
              <a:t>7</a:t>
            </a:r>
          </a:p>
          <a:p>
            <a:r>
              <a:rPr lang="en-US" dirty="0" smtClean="0">
                <a:latin typeface="Handwriting - Dakota"/>
              </a:rPr>
              <a:t>     0     9     </a:t>
            </a:r>
            <a:r>
              <a:rPr lang="en-US" dirty="0" smtClean="0">
                <a:latin typeface="Handwriting - Dakota"/>
              </a:rPr>
              <a:t>0</a:t>
            </a:r>
          </a:p>
          <a:p>
            <a:r>
              <a:rPr lang="en-US" dirty="0" smtClean="0">
                <a:latin typeface="Handwriting - Dakota"/>
              </a:rPr>
              <a:t>&gt;&gt; </a:t>
            </a:r>
            <a:r>
              <a:rPr lang="en-US" dirty="0" err="1" smtClean="0">
                <a:latin typeface="Handwriting - Dakota"/>
              </a:rPr>
              <a:t>c(ind</a:t>
            </a:r>
            <a:r>
              <a:rPr lang="en-US" dirty="0" smtClean="0">
                <a:latin typeface="Handwriting - Dakota"/>
              </a:rPr>
              <a:t>)=</a:t>
            </a:r>
            <a:r>
              <a:rPr lang="en-US" dirty="0" err="1" smtClean="0">
                <a:latin typeface="Handwriting - Dakota"/>
              </a:rPr>
              <a:t>a(ind</a:t>
            </a:r>
            <a:r>
              <a:rPr lang="en-US" dirty="0" smtClean="0">
                <a:latin typeface="Handwriting - Dakota"/>
              </a:rPr>
              <a:t>)</a:t>
            </a:r>
          </a:p>
          <a:p>
            <a:r>
              <a:rPr lang="en-US" dirty="0" err="1" smtClean="0">
                <a:latin typeface="Handwriting - Dakota"/>
              </a:rPr>
              <a:t>c</a:t>
            </a:r>
            <a:r>
              <a:rPr lang="en-US" dirty="0" smtClean="0">
                <a:latin typeface="Handwriting - Dakota"/>
              </a:rPr>
              <a:t> </a:t>
            </a:r>
            <a:r>
              <a:rPr lang="en-US" dirty="0" smtClean="0">
                <a:latin typeface="Handwriting - Dakota"/>
              </a:rPr>
              <a:t>=</a:t>
            </a:r>
          </a:p>
          <a:p>
            <a:r>
              <a:rPr lang="en-US" dirty="0" smtClean="0">
                <a:latin typeface="Handwriting - Dakota"/>
              </a:rPr>
              <a:t>     8     3     0     1     5     9     6     7     </a:t>
            </a:r>
            <a:r>
              <a:rPr lang="en-US" dirty="0" smtClean="0">
                <a:latin typeface="Handwriting - Dakota"/>
              </a:rPr>
              <a:t>2</a:t>
            </a:r>
          </a:p>
          <a:p>
            <a:r>
              <a:rPr lang="en-US" dirty="0" smtClean="0">
                <a:latin typeface="Handwriting - Dakota"/>
              </a:rPr>
              <a:t>&gt;&gt;</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3232874" y="1880297"/>
            <a:ext cx="5911126" cy="3108544"/>
          </a:xfrm>
          <a:prstGeom prst="rect">
            <a:avLst/>
          </a:prstGeom>
          <a:noFill/>
        </p:spPr>
        <p:txBody>
          <a:bodyPr wrap="square" rtlCol="0">
            <a:spAutoFit/>
          </a:bodyPr>
          <a:lstStyle/>
          <a:p>
            <a:pPr algn="ctr"/>
            <a:r>
              <a:rPr lang="en-US" sz="2800" dirty="0" smtClean="0">
                <a:latin typeface="Handwriting - Dakota"/>
              </a:rPr>
              <a:t>Finally, the most compact way to do it.</a:t>
            </a:r>
          </a:p>
          <a:p>
            <a:pPr algn="ctr"/>
            <a:endParaRPr lang="en-US" sz="2800" dirty="0" smtClean="0">
              <a:latin typeface="Handwriting - Dakota"/>
            </a:endParaRPr>
          </a:p>
          <a:p>
            <a:pPr algn="ctr"/>
            <a:r>
              <a:rPr lang="en-US" sz="2800" dirty="0" smtClean="0">
                <a:latin typeface="Handwriting - Dakota"/>
              </a:rPr>
              <a:t>Uses logical indexing on both sides to match up elements on LHS with appropriate ones on RHS.</a:t>
            </a:r>
          </a:p>
        </p:txBody>
      </p:sp>
      <p:sp>
        <p:nvSpPr>
          <p:cNvPr id="4" name="TextBox 3"/>
          <p:cNvSpPr txBox="1"/>
          <p:nvPr/>
        </p:nvSpPr>
        <p:spPr>
          <a:xfrm>
            <a:off x="0" y="1855394"/>
            <a:ext cx="2944224" cy="3139321"/>
          </a:xfrm>
          <a:prstGeom prst="rect">
            <a:avLst/>
          </a:prstGeom>
          <a:noFill/>
        </p:spPr>
        <p:txBody>
          <a:bodyPr wrap="square" rtlCol="0">
            <a:spAutoFit/>
          </a:bodyPr>
          <a:lstStyle/>
          <a:p>
            <a:r>
              <a:rPr lang="en-US" dirty="0" smtClean="0">
                <a:latin typeface="Handwriting - Dakota"/>
              </a:rPr>
              <a:t>&gt;&gt; a=magic(3</a:t>
            </a:r>
            <a:r>
              <a:rPr lang="en-US" dirty="0" smtClean="0">
                <a:latin typeface="Handwriting - Dakota"/>
              </a:rPr>
              <a:t>)</a:t>
            </a:r>
          </a:p>
          <a:p>
            <a:r>
              <a:rPr lang="en-US" dirty="0" smtClean="0">
                <a:latin typeface="Handwriting - Dakota"/>
              </a:rPr>
              <a:t>a </a:t>
            </a:r>
            <a:r>
              <a:rPr lang="en-US" dirty="0" smtClean="0">
                <a:latin typeface="Handwriting - Dakota"/>
              </a:rPr>
              <a:t>=</a:t>
            </a:r>
          </a:p>
          <a:p>
            <a:r>
              <a:rPr lang="en-US" dirty="0" smtClean="0">
                <a:latin typeface="Handwriting - Dakota"/>
              </a:rPr>
              <a:t>     8     1     6</a:t>
            </a:r>
          </a:p>
          <a:p>
            <a:r>
              <a:rPr lang="en-US" dirty="0" smtClean="0">
                <a:latin typeface="Handwriting - Dakota"/>
              </a:rPr>
              <a:t>     3     5     7</a:t>
            </a:r>
          </a:p>
          <a:p>
            <a:r>
              <a:rPr lang="en-US" dirty="0" smtClean="0">
                <a:latin typeface="Handwriting - Dakota"/>
              </a:rPr>
              <a:t>     4     9     </a:t>
            </a:r>
            <a:r>
              <a:rPr lang="en-US" dirty="0" smtClean="0">
                <a:latin typeface="Handwriting - Dakota"/>
              </a:rPr>
              <a:t>2</a:t>
            </a:r>
          </a:p>
          <a:p>
            <a:r>
              <a:rPr lang="en-US" dirty="0" smtClean="0">
                <a:latin typeface="Handwriting - Dakota"/>
              </a:rPr>
              <a:t>&gt;&gt; </a:t>
            </a:r>
            <a:r>
              <a:rPr lang="en-US" dirty="0" err="1" smtClean="0">
                <a:latin typeface="Handwriting - Dakota"/>
              </a:rPr>
              <a:t>b</a:t>
            </a:r>
            <a:r>
              <a:rPr lang="en-US" dirty="0" smtClean="0">
                <a:latin typeface="Handwriting - Dakota"/>
              </a:rPr>
              <a:t>=zeros(3)</a:t>
            </a:r>
            <a:r>
              <a:rPr lang="en-US" dirty="0" smtClean="0">
                <a:latin typeface="Handwriting - Dakota"/>
              </a:rPr>
              <a:t>;</a:t>
            </a:r>
          </a:p>
          <a:p>
            <a:r>
              <a:rPr lang="en-US" dirty="0" smtClean="0">
                <a:latin typeface="Handwriting - Dakota"/>
              </a:rPr>
              <a:t>&gt;&gt; </a:t>
            </a:r>
            <a:r>
              <a:rPr lang="en-US" dirty="0" err="1" smtClean="0">
                <a:latin typeface="Handwriting - Dakota"/>
              </a:rPr>
              <a:t>b(a</a:t>
            </a:r>
            <a:r>
              <a:rPr lang="en-US" dirty="0" smtClean="0">
                <a:latin typeface="Handwriting - Dakota"/>
              </a:rPr>
              <a:t>&gt;4)=</a:t>
            </a:r>
            <a:r>
              <a:rPr lang="en-US" dirty="0" err="1" smtClean="0">
                <a:latin typeface="Handwriting - Dakota"/>
              </a:rPr>
              <a:t>a(a</a:t>
            </a:r>
            <a:r>
              <a:rPr lang="en-US" dirty="0" smtClean="0">
                <a:latin typeface="Handwriting - Dakota"/>
              </a:rPr>
              <a:t>&gt;4</a:t>
            </a:r>
            <a:r>
              <a:rPr lang="en-US" dirty="0" smtClean="0">
                <a:latin typeface="Handwriting - Dakota"/>
              </a:rPr>
              <a:t>)</a:t>
            </a:r>
          </a:p>
          <a:p>
            <a:r>
              <a:rPr lang="en-US" dirty="0" err="1" smtClean="0">
                <a:latin typeface="Handwriting - Dakota"/>
              </a:rPr>
              <a:t>b</a:t>
            </a:r>
            <a:r>
              <a:rPr lang="en-US" dirty="0" smtClean="0">
                <a:latin typeface="Handwriting - Dakota"/>
              </a:rPr>
              <a:t> </a:t>
            </a:r>
            <a:r>
              <a:rPr lang="en-US" dirty="0" smtClean="0">
                <a:latin typeface="Handwriting - Dakota"/>
              </a:rPr>
              <a:t>=</a:t>
            </a:r>
          </a:p>
          <a:p>
            <a:r>
              <a:rPr lang="en-US" dirty="0" smtClean="0">
                <a:latin typeface="Handwriting - Dakota"/>
              </a:rPr>
              <a:t>     8     0     6</a:t>
            </a:r>
          </a:p>
          <a:p>
            <a:r>
              <a:rPr lang="en-US" dirty="0" smtClean="0">
                <a:latin typeface="Handwriting - Dakota"/>
              </a:rPr>
              <a:t>     0     5     7</a:t>
            </a:r>
          </a:p>
          <a:p>
            <a:r>
              <a:rPr lang="en-US" dirty="0" smtClean="0">
                <a:latin typeface="Handwriting - Dakota"/>
              </a:rPr>
              <a:t>     0     9     </a:t>
            </a:r>
            <a:r>
              <a:rPr lang="en-US" dirty="0" smtClean="0">
                <a:latin typeface="Handwriting - Dakota"/>
              </a:rPr>
              <a:t>0</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577271"/>
            <a:ext cx="9144000" cy="2554545"/>
          </a:xfrm>
          <a:prstGeom prst="rect">
            <a:avLst/>
          </a:prstGeom>
          <a:noFill/>
        </p:spPr>
        <p:txBody>
          <a:bodyPr wrap="square" rtlCol="0">
            <a:spAutoFit/>
          </a:bodyPr>
          <a:lstStyle/>
          <a:p>
            <a:pPr algn="ctr"/>
            <a:r>
              <a:rPr lang="en-US" sz="2800" dirty="0" smtClean="0">
                <a:latin typeface="Handwriting - Dakota"/>
              </a:rPr>
              <a:t>Places to look for more information on indexing</a:t>
            </a:r>
          </a:p>
          <a:p>
            <a:pPr algn="ctr"/>
            <a:endParaRPr lang="en-US" sz="2800" dirty="0" smtClean="0">
              <a:latin typeface="Handwriting - Dakota"/>
            </a:endParaRPr>
          </a:p>
          <a:p>
            <a:pPr algn="ctr"/>
            <a:r>
              <a:rPr lang="en-US" sz="1600" dirty="0" smtClean="0">
                <a:latin typeface="Handwriting - Dakota"/>
                <a:hlinkClick r:id="rId2"/>
              </a:rPr>
              <a:t>http://www.mathworks.com/company/newsletters/digest/sept01/</a:t>
            </a:r>
            <a:r>
              <a:rPr lang="en-US" sz="1600" dirty="0" smtClean="0">
                <a:latin typeface="Handwriting - Dakota"/>
                <a:hlinkClick r:id="rId2"/>
              </a:rPr>
              <a:t>matrix.html</a:t>
            </a:r>
            <a:endParaRPr lang="en-US" sz="1600" dirty="0" smtClean="0">
              <a:latin typeface="Handwriting - Dakota"/>
            </a:endParaRPr>
          </a:p>
          <a:p>
            <a:pPr algn="ctr"/>
            <a:endParaRPr lang="en-US" sz="1600" dirty="0" smtClean="0">
              <a:latin typeface="Handwriting - Dakota"/>
            </a:endParaRPr>
          </a:p>
          <a:p>
            <a:pPr algn="ctr"/>
            <a:r>
              <a:rPr lang="en-US" sz="1600" dirty="0" smtClean="0">
                <a:latin typeface="Handwriting - Dakota"/>
                <a:hlinkClick r:id="rId3"/>
              </a:rPr>
              <a:t>http://www.mathworks.com/help/techdoc/math/f1-85462.</a:t>
            </a:r>
            <a:r>
              <a:rPr lang="en-US" sz="1600" dirty="0" smtClean="0">
                <a:latin typeface="Handwriting - Dakota"/>
                <a:hlinkClick r:id="rId3"/>
              </a:rPr>
              <a:t>html</a:t>
            </a:r>
            <a:endParaRPr lang="en-US" sz="1600" dirty="0" smtClean="0">
              <a:latin typeface="Handwriting - Dakota"/>
            </a:endParaRPr>
          </a:p>
          <a:p>
            <a:pPr algn="ctr"/>
            <a:endParaRPr lang="en-US" sz="2800" dirty="0" smtClean="0">
              <a:latin typeface="Handwriting - Dakota"/>
            </a:endParaRPr>
          </a:p>
          <a:p>
            <a:pPr algn="ctr"/>
            <a:endParaRPr lang="en-US" sz="2800" dirty="0" smtClean="0">
              <a:latin typeface="Handwriting - Dakota"/>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503864"/>
            <a:ext cx="9144000" cy="2677656"/>
          </a:xfrm>
          <a:prstGeom prst="rect">
            <a:avLst/>
          </a:prstGeom>
          <a:noFill/>
        </p:spPr>
        <p:txBody>
          <a:bodyPr wrap="square" rtlCol="0">
            <a:spAutoFit/>
          </a:bodyPr>
          <a:lstStyle/>
          <a:p>
            <a:pPr algn="ctr"/>
            <a:r>
              <a:rPr lang="en-US" sz="2800" dirty="0" err="1" smtClean="0">
                <a:solidFill>
                  <a:schemeClr val="bg1">
                    <a:lumMod val="85000"/>
                  </a:schemeClr>
                </a:solidFill>
                <a:latin typeface="Handwriting - Dakota"/>
              </a:rPr>
              <a:t>ge</a:t>
            </a:r>
            <a:r>
              <a:rPr lang="en-US" sz="2800" dirty="0" smtClean="0">
                <a:solidFill>
                  <a:schemeClr val="bg1">
                    <a:lumMod val="85000"/>
                  </a:schemeClr>
                </a:solidFill>
                <a:latin typeface="Handwriting - Dakota"/>
              </a:rPr>
              <a:t>=</a:t>
            </a:r>
            <a:r>
              <a:rPr lang="en-US" sz="2800" dirty="0" err="1" smtClean="0">
                <a:solidFill>
                  <a:schemeClr val="bg1">
                    <a:lumMod val="85000"/>
                  </a:schemeClr>
                </a:solidFill>
                <a:latin typeface="Handwriting - Dakota"/>
              </a:rPr>
              <a:t>dce</a:t>
            </a:r>
            <a:r>
              <a:rPr lang="en-US" sz="2800" dirty="0" smtClean="0">
                <a:solidFill>
                  <a:schemeClr val="bg1">
                    <a:lumMod val="85000"/>
                  </a:schemeClr>
                </a:solidFill>
                <a:latin typeface="Handwriting - Dakota"/>
              </a:rPr>
              <a:t>;</a:t>
            </a:r>
          </a:p>
          <a:p>
            <a:pPr algn="ctr"/>
            <a:r>
              <a:rPr lang="en-US" sz="2800" dirty="0" err="1" smtClean="0">
                <a:solidFill>
                  <a:schemeClr val="bg1">
                    <a:lumMod val="85000"/>
                  </a:schemeClr>
                </a:solidFill>
                <a:latin typeface="Handwriting - Dakota"/>
              </a:rPr>
              <a:t>ge(dce</a:t>
            </a:r>
            <a:r>
              <a:rPr lang="en-US" sz="2800" dirty="0" smtClean="0">
                <a:solidFill>
                  <a:schemeClr val="bg1">
                    <a:lumMod val="85000"/>
                  </a:schemeClr>
                </a:solidFill>
                <a:latin typeface="Handwriting - Dakota"/>
              </a:rPr>
              <a:t>&gt;re)</a:t>
            </a:r>
            <a:r>
              <a:rPr lang="en-US" sz="2800" dirty="0" smtClean="0">
                <a:latin typeface="Handwriting - Dakota"/>
              </a:rPr>
              <a:t>=</a:t>
            </a:r>
            <a:r>
              <a:rPr lang="en-US" sz="2800" dirty="0" smtClean="0">
                <a:solidFill>
                  <a:srgbClr val="FF0000"/>
                </a:solidFill>
                <a:latin typeface="Handwriting - Dakota"/>
              </a:rPr>
              <a:t>-G*me./</a:t>
            </a:r>
            <a:r>
              <a:rPr lang="en-US" sz="2800" dirty="0" err="1" smtClean="0">
                <a:latin typeface="Handwriting - Dakota"/>
              </a:rPr>
              <a:t>dce(dce</a:t>
            </a:r>
            <a:r>
              <a:rPr lang="en-US" sz="2800" dirty="0" smtClean="0">
                <a:latin typeface="Handwriting - Dakota"/>
              </a:rPr>
              <a:t>&gt;re)</a:t>
            </a:r>
            <a:r>
              <a:rPr lang="en-US" sz="2800" dirty="0" smtClean="0">
                <a:solidFill>
                  <a:srgbClr val="FF0000"/>
                </a:solidFill>
                <a:latin typeface="Handwriting - Dakota"/>
              </a:rPr>
              <a:t>.^2</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The rest of the stuff</a:t>
            </a:r>
            <a:r>
              <a:rPr lang="en-US" sz="2800" dirty="0" smtClean="0">
                <a:latin typeface="Handwriting - Dakota"/>
              </a:rPr>
              <a:t> (in red) on </a:t>
            </a:r>
            <a:r>
              <a:rPr lang="en-US" sz="2800" dirty="0" smtClean="0">
                <a:latin typeface="Handwriting - Dakota"/>
              </a:rPr>
              <a:t>the RSH just calculates the value of gravity at each of those M </a:t>
            </a:r>
            <a:r>
              <a:rPr lang="en-US" sz="2800" dirty="0" smtClean="0">
                <a:latin typeface="Handwriting - Dakota"/>
              </a:rPr>
              <a:t>points.</a:t>
            </a:r>
            <a:endParaRPr lang="en-US" sz="2800" dirty="0" smtClean="0">
              <a:latin typeface="Handwriting - Dakot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16494" y="1410541"/>
            <a:ext cx="9144000" cy="3108544"/>
          </a:xfrm>
          <a:prstGeom prst="rect">
            <a:avLst/>
          </a:prstGeom>
          <a:noFill/>
        </p:spPr>
        <p:txBody>
          <a:bodyPr wrap="square" rtlCol="0">
            <a:spAutoFit/>
          </a:bodyPr>
          <a:lstStyle/>
          <a:p>
            <a:pPr algn="ctr"/>
            <a:r>
              <a:rPr lang="en-US" sz="2800" dirty="0" err="1" smtClean="0">
                <a:solidFill>
                  <a:schemeClr val="bg1">
                    <a:lumMod val="75000"/>
                  </a:schemeClr>
                </a:solidFill>
                <a:latin typeface="Handwriting - Dakota"/>
              </a:rPr>
              <a:t>ge</a:t>
            </a:r>
            <a:r>
              <a:rPr lang="en-US" sz="2800" dirty="0" smtClean="0">
                <a:solidFill>
                  <a:schemeClr val="bg1">
                    <a:lumMod val="75000"/>
                  </a:schemeClr>
                </a:solidFill>
                <a:latin typeface="Handwriting - Dakota"/>
              </a:rPr>
              <a:t>=</a:t>
            </a:r>
            <a:r>
              <a:rPr lang="en-US" sz="2800" dirty="0" err="1" smtClean="0">
                <a:solidFill>
                  <a:schemeClr val="bg1">
                    <a:lumMod val="75000"/>
                  </a:schemeClr>
                </a:solidFill>
                <a:latin typeface="Handwriting - Dakota"/>
              </a:rPr>
              <a:t>dce</a:t>
            </a:r>
            <a:r>
              <a:rPr lang="en-US" sz="2800" dirty="0" smtClean="0">
                <a:solidFill>
                  <a:schemeClr val="bg1">
                    <a:lumMod val="75000"/>
                  </a:schemeClr>
                </a:solidFill>
                <a:latin typeface="Handwriting - Dakota"/>
              </a:rPr>
              <a:t>;</a:t>
            </a:r>
          </a:p>
          <a:p>
            <a:pPr algn="ctr"/>
            <a:r>
              <a:rPr lang="en-US" sz="2800" dirty="0" err="1" smtClean="0">
                <a:solidFill>
                  <a:schemeClr val="bg1">
                    <a:lumMod val="75000"/>
                  </a:schemeClr>
                </a:solidFill>
                <a:latin typeface="Handwriting - Dakota"/>
              </a:rPr>
              <a:t>ge(dce</a:t>
            </a:r>
            <a:r>
              <a:rPr lang="en-US" sz="2800" dirty="0" smtClean="0">
                <a:solidFill>
                  <a:schemeClr val="bg1">
                    <a:lumMod val="75000"/>
                  </a:schemeClr>
                </a:solidFill>
                <a:latin typeface="Handwriting - Dakota"/>
              </a:rPr>
              <a:t>&gt;re)</a:t>
            </a:r>
            <a:r>
              <a:rPr lang="en-US" sz="2800" dirty="0" smtClean="0">
                <a:latin typeface="Handwriting - Dakota"/>
              </a:rPr>
              <a:t>=-G*me./</a:t>
            </a:r>
            <a:r>
              <a:rPr lang="en-US" sz="2800" dirty="0" err="1" smtClean="0">
                <a:latin typeface="Handwriting - Dakota"/>
              </a:rPr>
              <a:t>dce(dce</a:t>
            </a:r>
            <a:r>
              <a:rPr lang="en-US" sz="2800" dirty="0" smtClean="0">
                <a:latin typeface="Handwriting - Dakota"/>
              </a:rPr>
              <a:t>&gt;re).^2;</a:t>
            </a:r>
          </a:p>
          <a:p>
            <a:pPr algn="ctr"/>
            <a:endParaRPr lang="en-US" sz="2800" dirty="0" smtClean="0">
              <a:latin typeface="Handwriting - Dakota"/>
            </a:endParaRPr>
          </a:p>
          <a:p>
            <a:pPr algn="ctr"/>
            <a:r>
              <a:rPr lang="en-US" sz="2800" dirty="0" smtClean="0">
                <a:latin typeface="Handwriting - Dakota"/>
              </a:rPr>
              <a:t>So now we have </a:t>
            </a:r>
            <a:r>
              <a:rPr lang="en-US" sz="2800" dirty="0" smtClean="0">
                <a:latin typeface="Handwriting - Dakota"/>
              </a:rPr>
              <a:t>M (possibly less </a:t>
            </a:r>
            <a:r>
              <a:rPr lang="en-US" sz="2800" dirty="0" smtClean="0">
                <a:latin typeface="Handwriting - Dakota"/>
              </a:rPr>
              <a:t>than the size of </a:t>
            </a:r>
            <a:r>
              <a:rPr lang="en-US" sz="2800" dirty="0" err="1" smtClean="0">
                <a:latin typeface="Handwriting - Dakota"/>
              </a:rPr>
              <a:t>dce</a:t>
            </a:r>
            <a:r>
              <a:rPr lang="en-US" sz="2800" dirty="0" smtClean="0">
                <a:latin typeface="Handwriting - Dakota"/>
              </a:rPr>
              <a:t>)</a:t>
            </a:r>
            <a:r>
              <a:rPr lang="en-US" sz="2800" dirty="0" smtClean="0">
                <a:latin typeface="Handwriting - Dakota"/>
              </a:rPr>
              <a:t> </a:t>
            </a:r>
            <a:r>
              <a:rPr lang="en-US" sz="2800" dirty="0" smtClean="0">
                <a:latin typeface="Handwriting - Dakota"/>
              </a:rPr>
              <a:t>values that have to be stored somewhere.</a:t>
            </a:r>
          </a:p>
          <a:p>
            <a:pPr algn="ctr"/>
            <a:endParaRPr lang="en-US" sz="2800" dirty="0" smtClean="0">
              <a:latin typeface="Handwriting - Dakota"/>
            </a:endParaRPr>
          </a:p>
          <a:p>
            <a:pPr algn="ctr"/>
            <a:r>
              <a:rPr lang="en-US" sz="2800" dirty="0" smtClean="0">
                <a:latin typeface="Handwriting - Dakota"/>
              </a:rPr>
              <a:t>How this storage gets done is defined on the LHS.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305120"/>
            <a:ext cx="9144000" cy="6124754"/>
          </a:xfrm>
          <a:prstGeom prst="rect">
            <a:avLst/>
          </a:prstGeom>
          <a:noFill/>
        </p:spPr>
        <p:txBody>
          <a:bodyPr wrap="square" rtlCol="0">
            <a:spAutoFit/>
          </a:bodyPr>
          <a:lstStyle/>
          <a:p>
            <a:pPr algn="ctr"/>
            <a:r>
              <a:rPr lang="en-US" sz="2800" dirty="0" smtClean="0">
                <a:latin typeface="Handwriting - Dakota"/>
              </a:rPr>
              <a:t>Finally</a:t>
            </a:r>
          </a:p>
          <a:p>
            <a:pPr algn="ctr"/>
            <a:endParaRPr lang="en-US" sz="2800" dirty="0" smtClean="0">
              <a:latin typeface="Handwriting - Dakota"/>
            </a:endParaRPr>
          </a:p>
          <a:p>
            <a:pPr algn="ctr"/>
            <a:r>
              <a:rPr lang="en-US" sz="2800" dirty="0" err="1" smtClean="0">
                <a:latin typeface="Handwriting - Dakota"/>
              </a:rPr>
              <a:t>ge</a:t>
            </a:r>
            <a:r>
              <a:rPr lang="en-US" sz="2800" dirty="0" smtClean="0">
                <a:latin typeface="Handwriting - Dakota"/>
              </a:rPr>
              <a:t>=</a:t>
            </a:r>
            <a:r>
              <a:rPr lang="en-US" sz="2800" dirty="0" err="1" smtClean="0">
                <a:latin typeface="Handwriting - Dakota"/>
              </a:rPr>
              <a:t>dce</a:t>
            </a:r>
            <a:r>
              <a:rPr lang="en-US" sz="2800" dirty="0" smtClean="0">
                <a:latin typeface="Handwriting - Dakota"/>
              </a:rPr>
              <a:t>;</a:t>
            </a:r>
          </a:p>
          <a:p>
            <a:pPr algn="ctr"/>
            <a:r>
              <a:rPr lang="en-US" sz="2800" dirty="0" err="1" smtClean="0">
                <a:latin typeface="Handwriting - Dakota"/>
              </a:rPr>
              <a:t>ge(dce</a:t>
            </a:r>
            <a:r>
              <a:rPr lang="en-US" sz="2800" dirty="0" smtClean="0">
                <a:latin typeface="Handwriting - Dakota"/>
              </a:rPr>
              <a:t>&gt;re)=-G*me./</a:t>
            </a:r>
            <a:r>
              <a:rPr lang="en-US" sz="2800" dirty="0" err="1" smtClean="0">
                <a:latin typeface="Handwriting - Dakota"/>
              </a:rPr>
              <a:t>dce(dce</a:t>
            </a:r>
            <a:r>
              <a:rPr lang="en-US" sz="2800" dirty="0" smtClean="0">
                <a:latin typeface="Handwriting - Dakota"/>
              </a:rPr>
              <a:t>&gt;re).^2;</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The </a:t>
            </a:r>
            <a:r>
              <a:rPr lang="en-US" sz="2800" dirty="0" err="1" smtClean="0">
                <a:latin typeface="Handwriting - Dakota"/>
              </a:rPr>
              <a:t>dce</a:t>
            </a:r>
            <a:r>
              <a:rPr lang="en-US" sz="2800" dirty="0" smtClean="0">
                <a:latin typeface="Handwriting - Dakota"/>
              </a:rPr>
              <a:t>&gt;re on the LHS</a:t>
            </a:r>
            <a:r>
              <a:rPr lang="en-US" sz="2800" dirty="0" smtClean="0">
                <a:latin typeface="Handwriting - Dakota"/>
              </a:rPr>
              <a:t> picks </a:t>
            </a:r>
            <a:r>
              <a:rPr lang="en-US" sz="2800" dirty="0" smtClean="0">
                <a:latin typeface="Handwriting - Dakota"/>
              </a:rPr>
              <a:t>the same M elements from the matrix </a:t>
            </a:r>
            <a:r>
              <a:rPr lang="en-US" sz="2800" dirty="0" err="1" smtClean="0">
                <a:latin typeface="Handwriting - Dakota"/>
              </a:rPr>
              <a:t>ge</a:t>
            </a:r>
            <a:r>
              <a:rPr lang="en-US" sz="2800" dirty="0" smtClean="0">
                <a:latin typeface="Handwriting - Dakota"/>
              </a:rPr>
              <a:t> (it uses the same test on matrix </a:t>
            </a:r>
            <a:r>
              <a:rPr lang="en-US" sz="2800" dirty="0" err="1" smtClean="0">
                <a:latin typeface="Handwriting - Dakota"/>
              </a:rPr>
              <a:t>dce</a:t>
            </a:r>
            <a:r>
              <a:rPr lang="en-US" sz="2800" dirty="0" smtClean="0">
                <a:latin typeface="Handwriting - Dakota"/>
              </a:rPr>
              <a:t> to select elements) and the M elements from the calculation on the RHS are placed in the same locations (</a:t>
            </a:r>
            <a:r>
              <a:rPr lang="en-US" sz="2800" dirty="0" err="1" smtClean="0">
                <a:latin typeface="Handwriting - Dakota"/>
              </a:rPr>
              <a:t>p,q</a:t>
            </a:r>
            <a:r>
              <a:rPr lang="en-US" sz="2800" dirty="0" smtClean="0">
                <a:latin typeface="Handwriting - Dakota"/>
              </a:rPr>
              <a:t>) in the matrix </a:t>
            </a:r>
            <a:r>
              <a:rPr lang="en-US" sz="2800" dirty="0" err="1" smtClean="0">
                <a:latin typeface="Handwriting - Dakota"/>
              </a:rPr>
              <a:t>ge</a:t>
            </a:r>
            <a:r>
              <a:rPr lang="en-US" sz="2800" dirty="0" smtClean="0">
                <a:latin typeface="Handwriting - Dakota"/>
              </a:rPr>
              <a:t> on the LHS.</a:t>
            </a:r>
          </a:p>
          <a:p>
            <a:pPr algn="ctr"/>
            <a:endParaRPr lang="en-US" sz="2800" dirty="0" smtClean="0">
              <a:latin typeface="Handwriting - Dakota"/>
            </a:endParaRPr>
          </a:p>
          <a:p>
            <a:pPr algn="ctr"/>
            <a:r>
              <a:rPr lang="en-US" sz="2800" dirty="0" smtClean="0">
                <a:latin typeface="Handwriting - Dakota"/>
              </a:rPr>
              <a:t>This is exactly what we want.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25701"/>
            <a:ext cx="9144000" cy="4832093"/>
          </a:xfrm>
          <a:prstGeom prst="rect">
            <a:avLst/>
          </a:prstGeom>
          <a:noFill/>
        </p:spPr>
        <p:txBody>
          <a:bodyPr wrap="square" rtlCol="0">
            <a:spAutoFit/>
          </a:bodyPr>
          <a:lstStyle/>
          <a:p>
            <a:pPr algn="ctr"/>
            <a:r>
              <a:rPr lang="en-US" sz="2800" dirty="0" smtClean="0">
                <a:latin typeface="Handwriting - Dakota"/>
              </a:rPr>
              <a:t>Populating the LHS</a:t>
            </a:r>
          </a:p>
          <a:p>
            <a:pPr algn="ctr"/>
            <a:r>
              <a:rPr lang="en-US" sz="2800" dirty="0" smtClean="0">
                <a:latin typeface="Handwriting - Dakota"/>
              </a:rPr>
              <a:t>One </a:t>
            </a:r>
            <a:r>
              <a:rPr lang="en-US" sz="2800" dirty="0" smtClean="0">
                <a:latin typeface="Handwriting - Dakota"/>
              </a:rPr>
              <a:t>could just as easily have </a:t>
            </a:r>
            <a:r>
              <a:rPr lang="en-US" sz="2800" dirty="0" err="1" smtClean="0">
                <a:latin typeface="Handwriting - Dakota"/>
              </a:rPr>
              <a:t>intialized</a:t>
            </a:r>
            <a:r>
              <a:rPr lang="en-US" sz="2800" dirty="0" smtClean="0">
                <a:latin typeface="Handwriting - Dakota"/>
              </a:rPr>
              <a:t> </a:t>
            </a:r>
            <a:r>
              <a:rPr lang="en-US" sz="2800" dirty="0" err="1" smtClean="0">
                <a:latin typeface="Handwriting - Dakota"/>
              </a:rPr>
              <a:t>ge</a:t>
            </a:r>
            <a:r>
              <a:rPr lang="en-US" sz="2800" dirty="0" smtClean="0">
                <a:latin typeface="Handwriting - Dakota"/>
              </a:rPr>
              <a:t> as</a:t>
            </a:r>
          </a:p>
          <a:p>
            <a:pPr algn="ctr"/>
            <a:endParaRPr lang="en-US" sz="2800" dirty="0" smtClean="0">
              <a:latin typeface="Handwriting - Dakota"/>
            </a:endParaRPr>
          </a:p>
          <a:p>
            <a:pPr algn="ctr"/>
            <a:r>
              <a:rPr lang="en-US" sz="2800" dirty="0" err="1" smtClean="0">
                <a:latin typeface="Handwriting - Dakota"/>
              </a:rPr>
              <a:t>ge</a:t>
            </a:r>
            <a:r>
              <a:rPr lang="en-US" sz="2800" dirty="0" smtClean="0">
                <a:latin typeface="Handwriting - Dakota"/>
              </a:rPr>
              <a:t>=</a:t>
            </a:r>
            <a:r>
              <a:rPr lang="en-US" sz="2800" dirty="0" err="1" smtClean="0">
                <a:latin typeface="Handwriting - Dakota"/>
              </a:rPr>
              <a:t>zeros(N,N</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where N is the size of </a:t>
            </a:r>
            <a:r>
              <a:rPr lang="en-US" sz="2800" dirty="0" err="1" smtClean="0">
                <a:latin typeface="Handwriting - Dakota"/>
              </a:rPr>
              <a:t>dce</a:t>
            </a:r>
            <a:r>
              <a:rPr lang="en-US" sz="2800" dirty="0" smtClean="0">
                <a:latin typeface="Handwriting - Dakota"/>
              </a:rPr>
              <a:t>.</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It </a:t>
            </a:r>
            <a:r>
              <a:rPr lang="en-US" sz="2800" dirty="0" smtClean="0">
                <a:latin typeface="Handwriting - Dakota"/>
              </a:rPr>
              <a:t>is also safer to do it this way, since none of the elements of </a:t>
            </a:r>
            <a:r>
              <a:rPr lang="en-US" sz="2800" dirty="0" err="1" smtClean="0">
                <a:latin typeface="Handwriting - Dakota"/>
              </a:rPr>
              <a:t>ge</a:t>
            </a:r>
            <a:r>
              <a:rPr lang="en-US" sz="2800" dirty="0" smtClean="0">
                <a:latin typeface="Handwriting - Dakota"/>
              </a:rPr>
              <a:t> would have “garbage”, the distances, in them</a:t>
            </a:r>
            <a:r>
              <a:rPr lang="en-US" sz="2800" dirty="0" smtClean="0">
                <a:latin typeface="Handwriting - Dakota"/>
              </a:rPr>
              <a:t>.</a:t>
            </a:r>
            <a:endParaRPr lang="en-US" sz="2800" dirty="0" smtClean="0">
              <a:latin typeface="Handwriting - Dakota"/>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278236"/>
            <a:ext cx="9144000" cy="3108544"/>
          </a:xfrm>
          <a:prstGeom prst="rect">
            <a:avLst/>
          </a:prstGeom>
          <a:noFill/>
        </p:spPr>
        <p:txBody>
          <a:bodyPr wrap="square" rtlCol="0">
            <a:spAutoFit/>
          </a:bodyPr>
          <a:lstStyle/>
          <a:p>
            <a:pPr algn="ctr"/>
            <a:r>
              <a:rPr lang="en-US" sz="2800" dirty="0" smtClean="0">
                <a:latin typeface="Handwriting - Dakota"/>
              </a:rPr>
              <a:t>So now we have a matrix, </a:t>
            </a:r>
            <a:r>
              <a:rPr lang="en-US" sz="2800" dirty="0" err="1" smtClean="0">
                <a:latin typeface="Handwriting - Dakota"/>
              </a:rPr>
              <a:t>ge</a:t>
            </a:r>
            <a:r>
              <a:rPr lang="en-US" sz="2800" dirty="0" smtClean="0">
                <a:latin typeface="Handwriting - Dakota"/>
              </a:rPr>
              <a:t>, with M elements containing the magnitude of gravity for the points at (</a:t>
            </a:r>
            <a:r>
              <a:rPr lang="en-US" sz="2800" dirty="0" err="1" smtClean="0">
                <a:latin typeface="Handwriting - Dakota"/>
              </a:rPr>
              <a:t>p,q</a:t>
            </a:r>
            <a:r>
              <a:rPr lang="en-US" sz="2800" dirty="0" smtClean="0">
                <a:latin typeface="Handwriting - Dakota"/>
              </a:rPr>
              <a:t>) that are outside the earth.</a:t>
            </a:r>
          </a:p>
          <a:p>
            <a:pPr algn="ctr"/>
            <a:endParaRPr lang="en-US" sz="2800" dirty="0" smtClean="0">
              <a:latin typeface="Handwriting - Dakota"/>
            </a:endParaRPr>
          </a:p>
          <a:p>
            <a:pPr algn="ctr"/>
            <a:endParaRPr lang="en-US" sz="2800" dirty="0" smtClean="0">
              <a:latin typeface="Handwriting - Dakota"/>
            </a:endParaRPr>
          </a:p>
          <a:p>
            <a:pPr algn="ctr"/>
            <a:r>
              <a:rPr lang="en-US" sz="2800" dirty="0" smtClean="0">
                <a:latin typeface="Handwriting - Dakota"/>
              </a:rPr>
              <a:t>The other N*N-M points still have the distance in them. (they were not modified)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461783"/>
            <a:ext cx="9144000" cy="5262980"/>
          </a:xfrm>
          <a:prstGeom prst="rect">
            <a:avLst/>
          </a:prstGeom>
          <a:noFill/>
        </p:spPr>
        <p:txBody>
          <a:bodyPr wrap="square" rtlCol="0">
            <a:spAutoFit/>
          </a:bodyPr>
          <a:lstStyle/>
          <a:p>
            <a:pPr algn="ctr"/>
            <a:r>
              <a:rPr lang="en-US" sz="2800" dirty="0" smtClean="0">
                <a:latin typeface="Handwriting - Dakota"/>
              </a:rPr>
              <a:t>Similarly</a:t>
            </a:r>
          </a:p>
          <a:p>
            <a:pPr algn="ctr"/>
            <a:endParaRPr lang="en-US" sz="2800" dirty="0" smtClean="0">
              <a:latin typeface="Handwriting - Dakota"/>
            </a:endParaRPr>
          </a:p>
          <a:p>
            <a:pPr algn="ctr"/>
            <a:endParaRPr lang="en-US" sz="2800" dirty="0" smtClean="0">
              <a:latin typeface="Handwriting - Dakota"/>
            </a:endParaRPr>
          </a:p>
          <a:p>
            <a:pPr algn="ctr"/>
            <a:r>
              <a:rPr lang="en-US" sz="2800" dirty="0" err="1" smtClean="0">
                <a:latin typeface="Handwriting - Dakota"/>
              </a:rPr>
              <a:t>ge(dce</a:t>
            </a:r>
            <a:r>
              <a:rPr lang="en-US" sz="2800" dirty="0" smtClean="0">
                <a:latin typeface="Handwriting - Dakota"/>
              </a:rPr>
              <a:t>&lt;=re)=-4/3*pi*</a:t>
            </a:r>
            <a:r>
              <a:rPr lang="en-US" sz="2800" dirty="0" err="1" smtClean="0">
                <a:latin typeface="Handwriting - Dakota"/>
              </a:rPr>
              <a:t>dce(dce</a:t>
            </a:r>
            <a:r>
              <a:rPr lang="en-US" sz="2800" dirty="0" smtClean="0">
                <a:latin typeface="Handwriting - Dakota"/>
              </a:rPr>
              <a:t>&lt;=re)*G*</a:t>
            </a:r>
            <a:r>
              <a:rPr lang="en-US" sz="2800" dirty="0" err="1" smtClean="0">
                <a:latin typeface="Handwriting - Dakota"/>
              </a:rPr>
              <a:t>rhoe</a:t>
            </a:r>
            <a:r>
              <a:rPr lang="en-US" sz="2800" dirty="0" smtClean="0">
                <a:latin typeface="Handwriting - Dakota"/>
              </a:rPr>
              <a:t>;</a:t>
            </a:r>
          </a:p>
          <a:p>
            <a:endParaRPr lang="en-US" sz="2800" dirty="0" smtClean="0"/>
          </a:p>
          <a:p>
            <a:pPr algn="ctr"/>
            <a:endParaRPr lang="en-US" sz="2800" dirty="0" smtClean="0">
              <a:latin typeface="Handwriting - Dakota"/>
            </a:endParaRPr>
          </a:p>
          <a:p>
            <a:pPr algn="ctr"/>
            <a:r>
              <a:rPr lang="en-US" sz="2800" dirty="0" smtClean="0">
                <a:latin typeface="Handwriting - Dakota"/>
              </a:rPr>
              <a:t>Does the same thing for points inside the earth.</a:t>
            </a:r>
          </a:p>
          <a:p>
            <a:pPr algn="ctr"/>
            <a:endParaRPr lang="en-US" sz="2800" dirty="0" smtClean="0">
              <a:latin typeface="Handwriting - Dakota"/>
            </a:endParaRPr>
          </a:p>
          <a:p>
            <a:pPr algn="ctr"/>
            <a:r>
              <a:rPr lang="en-US" sz="2800" dirty="0" smtClean="0">
                <a:latin typeface="Handwriting - Dakota"/>
              </a:rPr>
              <a:t>Since every point will pass one of the tests (</a:t>
            </a:r>
            <a:r>
              <a:rPr lang="en-US" sz="2800" dirty="0" err="1" smtClean="0">
                <a:latin typeface="Handwriting - Dakota"/>
              </a:rPr>
              <a:t>dce</a:t>
            </a:r>
            <a:r>
              <a:rPr lang="en-US" sz="2800" dirty="0" smtClean="0">
                <a:latin typeface="Handwriting - Dakota"/>
              </a:rPr>
              <a:t>&gt;re or </a:t>
            </a:r>
            <a:r>
              <a:rPr lang="en-US" sz="2800" dirty="0" err="1" smtClean="0">
                <a:latin typeface="Handwriting - Dakota"/>
              </a:rPr>
              <a:t>dce</a:t>
            </a:r>
            <a:r>
              <a:rPr lang="en-US" sz="2800" dirty="0" smtClean="0">
                <a:latin typeface="Handwriting - Dakota"/>
              </a:rPr>
              <a:t>&lt;=re) all elements in </a:t>
            </a:r>
            <a:r>
              <a:rPr lang="en-US" sz="2800" dirty="0" err="1" smtClean="0">
                <a:latin typeface="Handwriting - Dakota"/>
              </a:rPr>
              <a:t>ge</a:t>
            </a:r>
            <a:r>
              <a:rPr lang="en-US" sz="2800" dirty="0" smtClean="0">
                <a:latin typeface="Handwriting - Dakota"/>
              </a:rPr>
              <a:t> will be properly filled (i.e. they will not be left with the distance in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569029"/>
            <a:ext cx="9144000" cy="4832093"/>
          </a:xfrm>
          <a:prstGeom prst="rect">
            <a:avLst/>
          </a:prstGeom>
          <a:noFill/>
        </p:spPr>
        <p:txBody>
          <a:bodyPr wrap="square" rtlCol="0">
            <a:spAutoFit/>
          </a:bodyPr>
          <a:lstStyle/>
          <a:p>
            <a:pPr marL="342900" indent="-342900" algn="ctr"/>
            <a:r>
              <a:rPr lang="en-US" sz="2800" dirty="0" smtClean="0">
                <a:latin typeface="Handwriting - Dakota"/>
              </a:rPr>
              <a:t>Consider </a:t>
            </a:r>
            <a:r>
              <a:rPr lang="en-US" sz="2800" dirty="0">
                <a:latin typeface="Handwriting - Dakota"/>
              </a:rPr>
              <a:t>the</a:t>
            </a:r>
            <a:r>
              <a:rPr lang="en-US" sz="2800" dirty="0" smtClean="0">
                <a:latin typeface="Handwriting - Dakota"/>
              </a:rPr>
              <a:t> following line of code</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algn="ctr"/>
            <a:r>
              <a:rPr lang="en-US" sz="2800" dirty="0" err="1" smtClean="0">
                <a:latin typeface="Handwriting - Dakota"/>
              </a:rPr>
              <a:t>c</a:t>
            </a:r>
            <a:r>
              <a:rPr lang="en-US" sz="2800" dirty="0" smtClean="0">
                <a:latin typeface="Handwriting - Dakota"/>
              </a:rPr>
              <a:t> </a:t>
            </a:r>
            <a:r>
              <a:rPr lang="en-US" sz="2800" dirty="0">
                <a:latin typeface="Handwriting - Dakota"/>
              </a:rPr>
              <a:t>= exp((0</a:t>
            </a:r>
            <a:r>
              <a:rPr lang="en-US" sz="2800" dirty="0" smtClean="0">
                <a:latin typeface="Handwriting - Dakota"/>
              </a:rPr>
              <a:t>:N)</a:t>
            </a:r>
            <a:r>
              <a:rPr lang="en-US" sz="2800" dirty="0">
                <a:latin typeface="Handwriting - Dakota"/>
              </a:rPr>
              <a:t>*pi*2i/(N-1));</a:t>
            </a:r>
            <a:endParaRPr lang="en-US" sz="2800" dirty="0" smtClean="0">
              <a:latin typeface="Handwriting - Dakota"/>
            </a:endParaRP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a:latin typeface="Handwriting - Dakota"/>
              </a:rPr>
              <a:t>What does this do</a:t>
            </a:r>
            <a:r>
              <a:rPr lang="en-US" sz="2800" dirty="0" smtClean="0">
                <a:latin typeface="Handwriting - Dakota"/>
              </a:rPr>
              <a:t>?</a:t>
            </a:r>
          </a:p>
          <a:p>
            <a:pPr marL="342900" indent="-342900" algn="ctr"/>
            <a:endParaRPr lang="en-US" sz="2800" dirty="0" smtClean="0">
              <a:latin typeface="Handwriting - Dakota"/>
            </a:endParaRPr>
          </a:p>
          <a:p>
            <a:pPr marL="342900" indent="-342900" algn="ctr"/>
            <a:r>
              <a:rPr lang="en-US" sz="2800" baseline="0" dirty="0" smtClean="0">
                <a:latin typeface="Handwriting - Dakota"/>
              </a:rPr>
              <a:t>(notice </a:t>
            </a:r>
            <a:r>
              <a:rPr lang="en-US" sz="2800" dirty="0" smtClean="0">
                <a:latin typeface="Handwriting - Dakota"/>
              </a:rPr>
              <a:t>that I don’t need 2*</a:t>
            </a:r>
            <a:r>
              <a:rPr lang="en-US" sz="2800" dirty="0" err="1" smtClean="0">
                <a:latin typeface="Handwriting - Dakota"/>
              </a:rPr>
              <a:t>i</a:t>
            </a:r>
            <a:endParaRPr lang="en-US" sz="2800" dirty="0" smtClean="0">
              <a:latin typeface="Handwriting - Dakota"/>
            </a:endParaRPr>
          </a:p>
          <a:p>
            <a:pPr marL="342900" indent="-342900" algn="ctr"/>
            <a:r>
              <a:rPr lang="en-US" sz="2800" baseline="0" dirty="0" smtClean="0">
                <a:latin typeface="Handwriting - Dakota"/>
              </a:rPr>
              <a:t>MATLAB</a:t>
            </a:r>
            <a:r>
              <a:rPr lang="en-US" sz="2800" dirty="0" smtClean="0">
                <a:latin typeface="Handwriting - Dakota"/>
              </a:rPr>
              <a:t> does not allow variables that start with numbers so it can figure this out.</a:t>
            </a:r>
            <a:endParaRPr lang="en-US" sz="2800" baseline="0"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987393"/>
            <a:ext cx="9144000" cy="4401205"/>
          </a:xfrm>
          <a:prstGeom prst="rect">
            <a:avLst/>
          </a:prstGeom>
          <a:noFill/>
        </p:spPr>
        <p:txBody>
          <a:bodyPr wrap="square" rtlCol="0">
            <a:spAutoFit/>
          </a:bodyPr>
          <a:lstStyle/>
          <a:p>
            <a:pPr algn="ctr"/>
            <a:r>
              <a:rPr lang="en-US" sz="2800" dirty="0" smtClean="0">
                <a:latin typeface="Handwriting - Dakota"/>
              </a:rPr>
              <a:t>So now we have a matrix whose elements are populated with the magnitude of gravity at the location associated with the (</a:t>
            </a:r>
            <a:r>
              <a:rPr lang="en-US" sz="2800" dirty="0" err="1" smtClean="0">
                <a:latin typeface="Handwriting - Dakota"/>
              </a:rPr>
              <a:t>p,q</a:t>
            </a:r>
            <a:r>
              <a:rPr lang="en-US" sz="2800" dirty="0" smtClean="0">
                <a:latin typeface="Handwriting - Dakota"/>
              </a:rPr>
              <a:t>) element.</a:t>
            </a:r>
          </a:p>
          <a:p>
            <a:pPr algn="ctr"/>
            <a:endParaRPr lang="en-US" sz="2800" dirty="0" smtClean="0">
              <a:latin typeface="Handwriting - Dakota"/>
            </a:endParaRPr>
          </a:p>
          <a:p>
            <a:pPr algn="ctr"/>
            <a:r>
              <a:rPr lang="en-US" sz="2800" dirty="0" smtClean="0">
                <a:latin typeface="Handwriting - Dakota"/>
              </a:rPr>
              <a:t>What about the </a:t>
            </a:r>
            <a:r>
              <a:rPr lang="en-US" sz="2800" u="sng" dirty="0" err="1" smtClean="0">
                <a:latin typeface="Handwriting - Dakota"/>
              </a:rPr>
              <a:t>g</a:t>
            </a:r>
            <a:r>
              <a:rPr lang="en-US" sz="2800" dirty="0" smtClean="0">
                <a:latin typeface="Handwriting - Dakota"/>
              </a:rPr>
              <a:t> vector?</a:t>
            </a:r>
          </a:p>
          <a:p>
            <a:pPr algn="ctr"/>
            <a:endParaRPr lang="en-US" sz="2800" dirty="0" smtClean="0">
              <a:latin typeface="Handwriting - Dakota"/>
            </a:endParaRPr>
          </a:p>
          <a:p>
            <a:pPr algn="ctr"/>
            <a:r>
              <a:rPr lang="en-US" sz="2800" dirty="0" smtClean="0">
                <a:latin typeface="Handwriting - Dakota"/>
              </a:rPr>
              <a:t>Multiply the magnitudes by the unit vectors at each point.</a:t>
            </a:r>
          </a:p>
          <a:p>
            <a:pPr algn="ctr"/>
            <a:endParaRPr lang="en-US" sz="2800" dirty="0" smtClean="0">
              <a:latin typeface="Handwriting - Dakota"/>
            </a:endParaRPr>
          </a:p>
          <a:p>
            <a:pPr algn="ctr"/>
            <a:r>
              <a:rPr lang="en-US" sz="2800" dirty="0" err="1" smtClean="0">
                <a:latin typeface="Handwriting - Dakota"/>
              </a:rPr>
              <a:t>gev</a:t>
            </a:r>
            <a:r>
              <a:rPr lang="en-US" sz="2800" dirty="0" smtClean="0">
                <a:latin typeface="Handwriting - Dakota"/>
              </a:rPr>
              <a:t>=</a:t>
            </a:r>
            <a:r>
              <a:rPr lang="en-US" sz="2800" dirty="0" err="1" smtClean="0">
                <a:latin typeface="Handwriting - Dakota"/>
              </a:rPr>
              <a:t>ge</a:t>
            </a:r>
            <a:r>
              <a:rPr lang="en-US" sz="2800" dirty="0" smtClean="0">
                <a:latin typeface="Handwriting - Dakota"/>
              </a:rPr>
              <a:t>.*</a:t>
            </a:r>
            <a:r>
              <a:rPr lang="en-US" sz="2800" dirty="0" err="1" smtClean="0">
                <a:latin typeface="Handwriting - Dakota"/>
              </a:rPr>
              <a:t>vxyegrd</a:t>
            </a:r>
            <a:r>
              <a:rPr lang="en-US" sz="2800" dirty="0" smtClean="0">
                <a:latin typeface="Handwriting - Dakota"/>
              </a:rPr>
              <a: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99233"/>
            <a:ext cx="9144000" cy="523220"/>
          </a:xfrm>
          <a:prstGeom prst="rect">
            <a:avLst/>
          </a:prstGeom>
          <a:noFill/>
        </p:spPr>
        <p:txBody>
          <a:bodyPr wrap="square" rtlCol="0">
            <a:spAutoFit/>
          </a:bodyPr>
          <a:lstStyle/>
          <a:p>
            <a:pPr algn="ctr"/>
            <a:r>
              <a:rPr lang="en-US" sz="2800" dirty="0" smtClean="0">
                <a:latin typeface="Handwriting - Dakota"/>
              </a:rPr>
              <a:t>Plotting this (decimated) with quiver we get</a:t>
            </a:r>
          </a:p>
        </p:txBody>
      </p:sp>
      <p:pic>
        <p:nvPicPr>
          <p:cNvPr id="3" name="Picture 2" descr="g_e_xsec.jpg"/>
          <p:cNvPicPr>
            <a:picLocks noChangeAspect="1"/>
          </p:cNvPicPr>
          <p:nvPr/>
        </p:nvPicPr>
        <p:blipFill>
          <a:blip r:embed="rId2"/>
          <a:stretch>
            <a:fillRect/>
          </a:stretch>
        </p:blipFill>
        <p:spPr>
          <a:xfrm>
            <a:off x="1681538" y="1300815"/>
            <a:ext cx="5791200" cy="5118101"/>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g_a_xsec.jpg"/>
          <p:cNvPicPr>
            <a:picLocks noChangeAspect="1"/>
          </p:cNvPicPr>
          <p:nvPr/>
        </p:nvPicPr>
        <p:blipFill>
          <a:blip r:embed="rId2"/>
          <a:stretch>
            <a:fillRect/>
          </a:stretch>
        </p:blipFill>
        <p:spPr>
          <a:xfrm>
            <a:off x="1619249" y="1896574"/>
            <a:ext cx="5905501" cy="5168900"/>
          </a:xfrm>
          <a:prstGeom prst="rect">
            <a:avLst/>
          </a:prstGeom>
        </p:spPr>
      </p:pic>
      <p:sp>
        <p:nvSpPr>
          <p:cNvPr id="4" name="TextBox 3"/>
          <p:cNvSpPr txBox="1"/>
          <p:nvPr/>
        </p:nvSpPr>
        <p:spPr>
          <a:xfrm>
            <a:off x="0" y="-16494"/>
            <a:ext cx="9144000" cy="3108544"/>
          </a:xfrm>
          <a:prstGeom prst="rect">
            <a:avLst/>
          </a:prstGeom>
          <a:noFill/>
        </p:spPr>
        <p:txBody>
          <a:bodyPr wrap="square" rtlCol="0">
            <a:spAutoFit/>
          </a:bodyPr>
          <a:lstStyle/>
          <a:p>
            <a:pPr algn="ctr"/>
            <a:r>
              <a:rPr lang="en-US" sz="2800" dirty="0" smtClean="0">
                <a:latin typeface="Handwriting - Dakota"/>
              </a:rPr>
              <a:t>Now we do the same for the anomaly.</a:t>
            </a:r>
          </a:p>
          <a:p>
            <a:pPr algn="ctr"/>
            <a:endParaRPr lang="en-US" sz="2800" dirty="0" smtClean="0">
              <a:latin typeface="Handwriting - Dakota"/>
            </a:endParaRPr>
          </a:p>
          <a:p>
            <a:pPr algn="ctr"/>
            <a:r>
              <a:rPr lang="en-US" sz="2800" dirty="0" smtClean="0">
                <a:latin typeface="Handwriting - Dakota"/>
              </a:rPr>
              <a:t>We have to use the matrices for the anomaly with the shifted origin – but all the steps (all 2 of them!) are the same.</a:t>
            </a:r>
          </a:p>
          <a:p>
            <a:pPr algn="ctr"/>
            <a:endParaRPr lang="en-US" sz="2800" dirty="0" smtClean="0">
              <a:latin typeface="Handwriting - Dakota"/>
            </a:endParaRPr>
          </a:p>
          <a:p>
            <a:pPr algn="ctr"/>
            <a:r>
              <a:rPr lang="en-US" sz="2800" dirty="0" smtClean="0">
                <a:latin typeface="Handwriting - Dakota"/>
              </a:rPr>
              <a:t>We get.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g_t_xsec.jpg"/>
          <p:cNvPicPr>
            <a:picLocks noChangeAspect="1"/>
          </p:cNvPicPr>
          <p:nvPr/>
        </p:nvPicPr>
        <p:blipFill>
          <a:blip r:embed="rId2"/>
          <a:stretch>
            <a:fillRect/>
          </a:stretch>
        </p:blipFill>
        <p:spPr>
          <a:xfrm>
            <a:off x="2216149" y="1689100"/>
            <a:ext cx="4711701" cy="5168900"/>
          </a:xfrm>
          <a:prstGeom prst="rect">
            <a:avLst/>
          </a:prstGeom>
        </p:spPr>
      </p:pic>
      <p:sp>
        <p:nvSpPr>
          <p:cNvPr id="3" name="TextBox 2"/>
          <p:cNvSpPr txBox="1"/>
          <p:nvPr/>
        </p:nvSpPr>
        <p:spPr>
          <a:xfrm>
            <a:off x="0" y="-16494"/>
            <a:ext cx="9144000" cy="1815882"/>
          </a:xfrm>
          <a:prstGeom prst="rect">
            <a:avLst/>
          </a:prstGeom>
          <a:noFill/>
        </p:spPr>
        <p:txBody>
          <a:bodyPr wrap="square" rtlCol="0">
            <a:spAutoFit/>
          </a:bodyPr>
          <a:lstStyle/>
          <a:p>
            <a:pPr algn="ctr"/>
            <a:r>
              <a:rPr lang="en-US" sz="2800" dirty="0" smtClean="0">
                <a:latin typeface="Handwriting - Dakota"/>
              </a:rPr>
              <a:t>Now we do the vector sum to find the total gravity field from both the earth and the anomaly (just add the two matrices – one for the earth and the other for the anomaly).</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340442"/>
            <a:ext cx="9144000" cy="3046988"/>
          </a:xfrm>
          <a:prstGeom prst="rect">
            <a:avLst/>
          </a:prstGeom>
          <a:noFill/>
        </p:spPr>
        <p:txBody>
          <a:bodyPr wrap="square" rtlCol="0">
            <a:spAutoFit/>
          </a:bodyPr>
          <a:lstStyle/>
          <a:p>
            <a:pPr algn="ctr"/>
            <a:r>
              <a:rPr lang="en-US" sz="9600" dirty="0" smtClean="0">
                <a:latin typeface="Handwriting - Dakota"/>
              </a:rPr>
              <a:t>Still no loops!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277891"/>
            <a:ext cx="9144000" cy="954107"/>
          </a:xfrm>
          <a:prstGeom prst="rect">
            <a:avLst/>
          </a:prstGeom>
          <a:noFill/>
        </p:spPr>
        <p:txBody>
          <a:bodyPr wrap="square" rtlCol="0">
            <a:spAutoFit/>
          </a:bodyPr>
          <a:lstStyle/>
          <a:p>
            <a:pPr algn="ctr"/>
            <a:r>
              <a:rPr lang="en-US" sz="2800" dirty="0" smtClean="0">
                <a:latin typeface="Handwriting - Dakota"/>
              </a:rPr>
              <a:t>One can also plot the magnitude of the gravity field with a surface plot.</a:t>
            </a:r>
          </a:p>
        </p:txBody>
      </p:sp>
      <p:pic>
        <p:nvPicPr>
          <p:cNvPr id="3" name="Picture 2" descr="g_t_surfz.jpg"/>
          <p:cNvPicPr>
            <a:picLocks noChangeAspect="1"/>
          </p:cNvPicPr>
          <p:nvPr/>
        </p:nvPicPr>
        <p:blipFill>
          <a:blip r:embed="rId2"/>
          <a:stretch>
            <a:fillRect/>
          </a:stretch>
        </p:blipFill>
        <p:spPr>
          <a:xfrm>
            <a:off x="11640" y="1620974"/>
            <a:ext cx="4560359" cy="3453860"/>
          </a:xfrm>
          <a:prstGeom prst="rect">
            <a:avLst/>
          </a:prstGeom>
        </p:spPr>
      </p:pic>
      <p:pic>
        <p:nvPicPr>
          <p:cNvPr id="4" name="Picture 3" descr="g_t_surf_obliq.jpg"/>
          <p:cNvPicPr>
            <a:picLocks noChangeAspect="1"/>
          </p:cNvPicPr>
          <p:nvPr/>
        </p:nvPicPr>
        <p:blipFill>
          <a:blip r:embed="rId3"/>
          <a:stretch>
            <a:fillRect/>
          </a:stretch>
        </p:blipFill>
        <p:spPr>
          <a:xfrm>
            <a:off x="4571999" y="1702491"/>
            <a:ext cx="4572000" cy="3415229"/>
          </a:xfrm>
          <a:prstGeom prst="rect">
            <a:avLst/>
          </a:prstGeom>
        </p:spPr>
      </p:pic>
      <p:sp>
        <p:nvSpPr>
          <p:cNvPr id="5" name="TextBox 4"/>
          <p:cNvSpPr txBox="1"/>
          <p:nvPr/>
        </p:nvSpPr>
        <p:spPr>
          <a:xfrm>
            <a:off x="11640" y="5513842"/>
            <a:ext cx="9144000" cy="954107"/>
          </a:xfrm>
          <a:prstGeom prst="rect">
            <a:avLst/>
          </a:prstGeom>
          <a:noFill/>
        </p:spPr>
        <p:txBody>
          <a:bodyPr wrap="square" rtlCol="0">
            <a:spAutoFit/>
          </a:bodyPr>
          <a:lstStyle/>
          <a:p>
            <a:pPr algn="ctr"/>
            <a:r>
              <a:rPr lang="en-US" sz="2800" dirty="0" smtClean="0">
                <a:latin typeface="Handwriting - Dakota"/>
              </a:rPr>
              <a:t>You could also use quiver3 to plot the quiver arrows on it.</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23705"/>
            <a:ext cx="9144000" cy="1384995"/>
          </a:xfrm>
          <a:prstGeom prst="rect">
            <a:avLst/>
          </a:prstGeom>
          <a:noFill/>
        </p:spPr>
        <p:txBody>
          <a:bodyPr wrap="square" rtlCol="0">
            <a:spAutoFit/>
          </a:bodyPr>
          <a:lstStyle/>
          <a:p>
            <a:pPr algn="ctr"/>
            <a:r>
              <a:rPr lang="en-US" sz="2800" dirty="0" smtClean="0">
                <a:latin typeface="Handwriting - Dakota"/>
              </a:rPr>
              <a:t>Or pull out </a:t>
            </a:r>
            <a:r>
              <a:rPr lang="en-US" sz="2800" dirty="0" err="1" smtClean="0">
                <a:latin typeface="Handwriting - Dakota"/>
              </a:rPr>
              <a:t>g(r</a:t>
            </a:r>
            <a:r>
              <a:rPr lang="en-US" sz="2800" dirty="0" smtClean="0">
                <a:latin typeface="Handwriting - Dakota"/>
              </a:rPr>
              <a:t>) along the </a:t>
            </a:r>
            <a:r>
              <a:rPr lang="en-US" sz="2800" dirty="0" err="1" smtClean="0">
                <a:latin typeface="Handwriting - Dakota"/>
              </a:rPr>
              <a:t>z</a:t>
            </a:r>
            <a:r>
              <a:rPr lang="en-US" sz="2800" dirty="0" smtClean="0">
                <a:latin typeface="Handwriting - Dakota"/>
              </a:rPr>
              <a:t> axis (the axis of symmetry) (the combo is done with the vector values).</a:t>
            </a:r>
          </a:p>
        </p:txBody>
      </p:sp>
      <p:pic>
        <p:nvPicPr>
          <p:cNvPr id="3" name="Picture 2" descr="g_r_z_axis.jpg"/>
          <p:cNvPicPr>
            <a:picLocks noChangeAspect="1"/>
          </p:cNvPicPr>
          <p:nvPr/>
        </p:nvPicPr>
        <p:blipFill>
          <a:blip r:embed="rId2"/>
          <a:stretch>
            <a:fillRect/>
          </a:stretch>
        </p:blipFill>
        <p:spPr>
          <a:xfrm>
            <a:off x="1533895" y="1605620"/>
            <a:ext cx="6070600" cy="5207001"/>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6494"/>
            <a:ext cx="9144000" cy="954107"/>
          </a:xfrm>
          <a:prstGeom prst="rect">
            <a:avLst/>
          </a:prstGeom>
          <a:noFill/>
        </p:spPr>
        <p:txBody>
          <a:bodyPr wrap="square" rtlCol="0">
            <a:spAutoFit/>
          </a:bodyPr>
          <a:lstStyle/>
          <a:p>
            <a:pPr algn="ctr"/>
            <a:r>
              <a:rPr lang="en-US" sz="2800" dirty="0" smtClean="0">
                <a:latin typeface="Handwriting - Dakota"/>
              </a:rPr>
              <a:t>Plots of Potential.</a:t>
            </a:r>
          </a:p>
          <a:p>
            <a:pPr algn="ctr"/>
            <a:r>
              <a:rPr lang="en-US" sz="2800" dirty="0" smtClean="0">
                <a:latin typeface="Handwriting - Dakota"/>
              </a:rPr>
              <a:t>(zero ref at infinity)</a:t>
            </a:r>
          </a:p>
        </p:txBody>
      </p:sp>
      <p:pic>
        <p:nvPicPr>
          <p:cNvPr id="4" name="Picture 3" descr="p_e_obliq.jpg"/>
          <p:cNvPicPr>
            <a:picLocks noChangeAspect="1"/>
          </p:cNvPicPr>
          <p:nvPr/>
        </p:nvPicPr>
        <p:blipFill>
          <a:blip r:embed="rId2"/>
          <a:stretch>
            <a:fillRect/>
          </a:stretch>
        </p:blipFill>
        <p:spPr>
          <a:xfrm>
            <a:off x="4551978" y="2309581"/>
            <a:ext cx="4588572" cy="3459322"/>
          </a:xfrm>
          <a:prstGeom prst="rect">
            <a:avLst/>
          </a:prstGeom>
        </p:spPr>
      </p:pic>
      <p:pic>
        <p:nvPicPr>
          <p:cNvPr id="5" name="Picture 4" descr="p_e.jpg"/>
          <p:cNvPicPr>
            <a:picLocks noChangeAspect="1"/>
          </p:cNvPicPr>
          <p:nvPr/>
        </p:nvPicPr>
        <p:blipFill>
          <a:blip r:embed="rId3"/>
          <a:stretch>
            <a:fillRect/>
          </a:stretch>
        </p:blipFill>
        <p:spPr>
          <a:xfrm>
            <a:off x="0" y="2309581"/>
            <a:ext cx="4568550" cy="343631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6494"/>
            <a:ext cx="9144000" cy="523220"/>
          </a:xfrm>
          <a:prstGeom prst="rect">
            <a:avLst/>
          </a:prstGeom>
          <a:noFill/>
        </p:spPr>
        <p:txBody>
          <a:bodyPr wrap="square" rtlCol="0">
            <a:spAutoFit/>
          </a:bodyPr>
          <a:lstStyle/>
          <a:p>
            <a:pPr algn="ctr"/>
            <a:r>
              <a:rPr lang="en-US" sz="2800" dirty="0" smtClean="0">
                <a:latin typeface="Handwriting - Dakota"/>
              </a:rPr>
              <a:t>Plots of Potential.</a:t>
            </a:r>
          </a:p>
        </p:txBody>
      </p:sp>
      <p:pic>
        <p:nvPicPr>
          <p:cNvPr id="3" name="Picture 2" descr="p_a_obliq.jpg"/>
          <p:cNvPicPr>
            <a:picLocks noChangeAspect="1"/>
          </p:cNvPicPr>
          <p:nvPr/>
        </p:nvPicPr>
        <p:blipFill>
          <a:blip r:embed="rId2"/>
          <a:stretch>
            <a:fillRect/>
          </a:stretch>
        </p:blipFill>
        <p:spPr>
          <a:xfrm>
            <a:off x="4562693" y="2345914"/>
            <a:ext cx="4581305" cy="3437964"/>
          </a:xfrm>
          <a:prstGeom prst="rect">
            <a:avLst/>
          </a:prstGeom>
        </p:spPr>
      </p:pic>
      <p:pic>
        <p:nvPicPr>
          <p:cNvPr id="4" name="Picture 3" descr="p_a.jpg"/>
          <p:cNvPicPr>
            <a:picLocks noChangeAspect="1"/>
          </p:cNvPicPr>
          <p:nvPr/>
        </p:nvPicPr>
        <p:blipFill>
          <a:blip r:embed="rId3"/>
          <a:stretch>
            <a:fillRect/>
          </a:stretch>
        </p:blipFill>
        <p:spPr>
          <a:xfrm>
            <a:off x="0" y="2318834"/>
            <a:ext cx="4573202" cy="3439808"/>
          </a:xfrm>
          <a:prstGeom prst="rect">
            <a:avLst/>
          </a:prstGeom>
        </p:spPr>
      </p:pic>
      <p:sp>
        <p:nvSpPr>
          <p:cNvPr id="5" name="TextBox 4"/>
          <p:cNvSpPr txBox="1"/>
          <p:nvPr/>
        </p:nvSpPr>
        <p:spPr>
          <a:xfrm>
            <a:off x="0" y="-16494"/>
            <a:ext cx="9144000" cy="954107"/>
          </a:xfrm>
          <a:prstGeom prst="rect">
            <a:avLst/>
          </a:prstGeom>
          <a:noFill/>
        </p:spPr>
        <p:txBody>
          <a:bodyPr wrap="square" rtlCol="0">
            <a:spAutoFit/>
          </a:bodyPr>
          <a:lstStyle/>
          <a:p>
            <a:pPr algn="ctr"/>
            <a:r>
              <a:rPr lang="en-US" sz="2800" dirty="0" smtClean="0">
                <a:latin typeface="Handwriting - Dakota"/>
              </a:rPr>
              <a:t>Plots of Potential.</a:t>
            </a:r>
          </a:p>
          <a:p>
            <a:pPr algn="ctr"/>
            <a:r>
              <a:rPr lang="en-US" sz="2800" dirty="0" smtClean="0">
                <a:latin typeface="Handwriting - Dakota"/>
              </a:rPr>
              <a:t>(zero ref at infinity)</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6494"/>
            <a:ext cx="9144000" cy="523220"/>
          </a:xfrm>
          <a:prstGeom prst="rect">
            <a:avLst/>
          </a:prstGeom>
          <a:noFill/>
        </p:spPr>
        <p:txBody>
          <a:bodyPr wrap="square" rtlCol="0">
            <a:spAutoFit/>
          </a:bodyPr>
          <a:lstStyle/>
          <a:p>
            <a:pPr algn="ctr"/>
            <a:r>
              <a:rPr lang="en-US" sz="2800" dirty="0" smtClean="0">
                <a:latin typeface="Handwriting - Dakota"/>
              </a:rPr>
              <a:t>Plots of Potential.</a:t>
            </a:r>
          </a:p>
        </p:txBody>
      </p:sp>
      <p:pic>
        <p:nvPicPr>
          <p:cNvPr id="3" name="Picture 2" descr="p_t_obliq.jpg"/>
          <p:cNvPicPr>
            <a:picLocks noChangeAspect="1"/>
          </p:cNvPicPr>
          <p:nvPr/>
        </p:nvPicPr>
        <p:blipFill>
          <a:blip r:embed="rId2"/>
          <a:stretch>
            <a:fillRect/>
          </a:stretch>
        </p:blipFill>
        <p:spPr>
          <a:xfrm>
            <a:off x="4572000" y="2186508"/>
            <a:ext cx="4550589" cy="3391403"/>
          </a:xfrm>
          <a:prstGeom prst="rect">
            <a:avLst/>
          </a:prstGeom>
        </p:spPr>
      </p:pic>
      <p:pic>
        <p:nvPicPr>
          <p:cNvPr id="4" name="Picture 3" descr="p_t.jpg"/>
          <p:cNvPicPr>
            <a:picLocks noChangeAspect="1"/>
          </p:cNvPicPr>
          <p:nvPr/>
        </p:nvPicPr>
        <p:blipFill>
          <a:blip r:embed="rId3"/>
          <a:stretch>
            <a:fillRect/>
          </a:stretch>
        </p:blipFill>
        <p:spPr>
          <a:xfrm>
            <a:off x="-15901" y="2090184"/>
            <a:ext cx="4592173" cy="3454078"/>
          </a:xfrm>
          <a:prstGeom prst="rect">
            <a:avLst/>
          </a:prstGeom>
        </p:spPr>
      </p:pic>
      <p:sp>
        <p:nvSpPr>
          <p:cNvPr id="5" name="TextBox 4"/>
          <p:cNvSpPr txBox="1"/>
          <p:nvPr/>
        </p:nvSpPr>
        <p:spPr>
          <a:xfrm>
            <a:off x="0" y="-16494"/>
            <a:ext cx="9144000" cy="954107"/>
          </a:xfrm>
          <a:prstGeom prst="rect">
            <a:avLst/>
          </a:prstGeom>
          <a:noFill/>
        </p:spPr>
        <p:txBody>
          <a:bodyPr wrap="square" rtlCol="0">
            <a:spAutoFit/>
          </a:bodyPr>
          <a:lstStyle/>
          <a:p>
            <a:pPr algn="ctr"/>
            <a:r>
              <a:rPr lang="en-US" sz="2800" dirty="0" smtClean="0">
                <a:latin typeface="Handwriting - Dakota"/>
              </a:rPr>
              <a:t>Plots of Potential.</a:t>
            </a:r>
          </a:p>
          <a:p>
            <a:pPr algn="ctr"/>
            <a:r>
              <a:rPr lang="en-US" sz="2800" dirty="0" smtClean="0">
                <a:latin typeface="Handwriting - Dakota"/>
              </a:rPr>
              <a:t>(zero ref at infinity)</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49468"/>
            <a:ext cx="9144000" cy="1815882"/>
          </a:xfrm>
          <a:prstGeom prst="rect">
            <a:avLst/>
          </a:prstGeom>
          <a:noFill/>
        </p:spPr>
        <p:txBody>
          <a:bodyPr wrap="square" rtlCol="0">
            <a:spAutoFit/>
          </a:bodyPr>
          <a:lstStyle/>
          <a:p>
            <a:pPr marL="342900" indent="-342900" algn="ctr"/>
            <a:r>
              <a:rPr lang="en-US" sz="2800" dirty="0" smtClean="0">
                <a:latin typeface="Handwriting - Dakota"/>
              </a:rPr>
              <a:t>To see what it does, plot the result </a:t>
            </a:r>
            <a:r>
              <a:rPr lang="en-US" sz="2800" dirty="0" err="1" smtClean="0">
                <a:latin typeface="Handwriting - Dakota"/>
              </a:rPr>
              <a:t>c</a:t>
            </a:r>
            <a:r>
              <a:rPr lang="en-US" sz="2800" dirty="0" smtClean="0">
                <a:latin typeface="Handwriting - Dakota"/>
              </a:rPr>
              <a:t>.</a:t>
            </a:r>
          </a:p>
          <a:p>
            <a:pPr marL="342900" indent="-342900" algn="ctr"/>
            <a:endParaRPr lang="en-US" sz="2800" baseline="0" dirty="0" smtClean="0">
              <a:latin typeface="Handwriting - Dakota"/>
            </a:endParaRPr>
          </a:p>
          <a:p>
            <a:pPr marL="342900" indent="-342900" algn="ctr"/>
            <a:r>
              <a:rPr lang="en-US" sz="2800" dirty="0" err="1">
                <a:latin typeface="Handwriting - Dakota"/>
              </a:rPr>
              <a:t>p</a:t>
            </a:r>
            <a:r>
              <a:rPr lang="en-US" sz="2800" dirty="0" err="1" smtClean="0">
                <a:latin typeface="Handwriting - Dakota"/>
              </a:rPr>
              <a:t>lot(c</a:t>
            </a:r>
            <a:r>
              <a:rPr lang="en-US" sz="2800" dirty="0" smtClean="0">
                <a:latin typeface="Handwriting - Dakota"/>
              </a:rPr>
              <a:t>)</a:t>
            </a:r>
            <a:endParaRPr lang="en-US" sz="2800" baseline="0" dirty="0" smtClean="0"/>
          </a:p>
          <a:p>
            <a:pPr marL="342900" indent="-342900" algn="ctr"/>
            <a:endParaRPr lang="en-US" sz="2800" dirty="0" smtClean="0">
              <a:latin typeface="Handwriting - Dakota"/>
            </a:endParaRPr>
          </a:p>
        </p:txBody>
      </p:sp>
      <p:pic>
        <p:nvPicPr>
          <p:cNvPr id="3" name="Picture 2" descr="circle.jpg"/>
          <p:cNvPicPr>
            <a:picLocks noChangeAspect="1"/>
          </p:cNvPicPr>
          <p:nvPr/>
        </p:nvPicPr>
        <p:blipFill>
          <a:blip r:embed="rId2"/>
          <a:stretch>
            <a:fillRect/>
          </a:stretch>
        </p:blipFill>
        <p:spPr>
          <a:xfrm>
            <a:off x="1575339" y="1785209"/>
            <a:ext cx="6019800" cy="47752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6494"/>
            <a:ext cx="9144000" cy="523220"/>
          </a:xfrm>
          <a:prstGeom prst="rect">
            <a:avLst/>
          </a:prstGeom>
          <a:noFill/>
        </p:spPr>
        <p:txBody>
          <a:bodyPr wrap="square" rtlCol="0">
            <a:spAutoFit/>
          </a:bodyPr>
          <a:lstStyle/>
          <a:p>
            <a:pPr algn="ctr"/>
            <a:r>
              <a:rPr lang="en-US" sz="2800" dirty="0" smtClean="0">
                <a:latin typeface="Handwriting - Dakota"/>
              </a:rPr>
              <a:t>Plots of Potential.</a:t>
            </a:r>
          </a:p>
        </p:txBody>
      </p:sp>
      <p:pic>
        <p:nvPicPr>
          <p:cNvPr id="4" name="Picture 3" descr="p_surf_e_longitude.jpg"/>
          <p:cNvPicPr>
            <a:picLocks noChangeAspect="1"/>
          </p:cNvPicPr>
          <p:nvPr/>
        </p:nvPicPr>
        <p:blipFill>
          <a:blip r:embed="rId2"/>
          <a:stretch>
            <a:fillRect/>
          </a:stretch>
        </p:blipFill>
        <p:spPr>
          <a:xfrm>
            <a:off x="1568450" y="1584924"/>
            <a:ext cx="6007100" cy="4991100"/>
          </a:xfrm>
          <a:prstGeom prst="rect">
            <a:avLst/>
          </a:prstGeom>
        </p:spPr>
      </p:pic>
      <p:sp>
        <p:nvSpPr>
          <p:cNvPr id="5" name="TextBox 4"/>
          <p:cNvSpPr txBox="1"/>
          <p:nvPr/>
        </p:nvSpPr>
        <p:spPr>
          <a:xfrm>
            <a:off x="0" y="-16494"/>
            <a:ext cx="9144000" cy="954107"/>
          </a:xfrm>
          <a:prstGeom prst="rect">
            <a:avLst/>
          </a:prstGeom>
          <a:noFill/>
        </p:spPr>
        <p:txBody>
          <a:bodyPr wrap="square" rtlCol="0">
            <a:spAutoFit/>
          </a:bodyPr>
          <a:lstStyle/>
          <a:p>
            <a:pPr algn="ctr"/>
            <a:r>
              <a:rPr lang="en-US" sz="2800" dirty="0" smtClean="0">
                <a:latin typeface="Handwriting - Dakota"/>
              </a:rPr>
              <a:t>Plots of Potential.</a:t>
            </a:r>
          </a:p>
          <a:p>
            <a:pPr algn="ctr"/>
            <a:r>
              <a:rPr lang="en-US" sz="2800" dirty="0" smtClean="0">
                <a:latin typeface="Handwriting - Dakota"/>
              </a:rPr>
              <a:t>(zero ref at infinity)</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6494"/>
            <a:ext cx="9144000" cy="1384995"/>
          </a:xfrm>
          <a:prstGeom prst="rect">
            <a:avLst/>
          </a:prstGeom>
          <a:noFill/>
        </p:spPr>
        <p:txBody>
          <a:bodyPr wrap="square" rtlCol="0">
            <a:spAutoFit/>
          </a:bodyPr>
          <a:lstStyle/>
          <a:p>
            <a:pPr algn="ctr"/>
            <a:r>
              <a:rPr lang="en-US" sz="2800" dirty="0" smtClean="0">
                <a:latin typeface="Handwriting - Dakota"/>
              </a:rPr>
              <a:t>Potential</a:t>
            </a:r>
          </a:p>
          <a:p>
            <a:pPr algn="ctr"/>
            <a:r>
              <a:rPr lang="en-US" sz="2800" dirty="0" smtClean="0">
                <a:latin typeface="Handwriting - Dakota"/>
              </a:rPr>
              <a:t>Review the definition of potential, </a:t>
            </a:r>
            <a:r>
              <a:rPr lang="en-US" sz="2800" dirty="0" err="1" smtClean="0">
                <a:latin typeface="Handwriting - Dakota"/>
              </a:rPr>
              <a:t>U(x</a:t>
            </a:r>
            <a:r>
              <a:rPr lang="en-US" sz="2800" dirty="0" smtClean="0">
                <a:latin typeface="Handwriting - Dakota"/>
              </a:rPr>
              <a:t>), the negative of the work done to get to that point. </a:t>
            </a:r>
          </a:p>
        </p:txBody>
      </p:sp>
      <p:graphicFrame>
        <p:nvGraphicFramePr>
          <p:cNvPr id="3" name="Object 2"/>
          <p:cNvGraphicFramePr>
            <a:graphicFrameLocks noChangeAspect="1"/>
          </p:cNvGraphicFramePr>
          <p:nvPr/>
        </p:nvGraphicFramePr>
        <p:xfrm>
          <a:off x="2941627" y="1468029"/>
          <a:ext cx="3235465" cy="1801685"/>
        </p:xfrm>
        <a:graphic>
          <a:graphicData uri="http://schemas.openxmlformats.org/presentationml/2006/ole">
            <p:oleObj spid="_x0000_s98306" name="Equation" r:id="rId3" imgW="2032000" imgH="1130300" progId="Equation.3">
              <p:embed/>
            </p:oleObj>
          </a:graphicData>
        </a:graphic>
      </p:graphicFrame>
      <p:sp>
        <p:nvSpPr>
          <p:cNvPr id="5" name="TextBox 4"/>
          <p:cNvSpPr txBox="1"/>
          <p:nvPr/>
        </p:nvSpPr>
        <p:spPr>
          <a:xfrm>
            <a:off x="0" y="3296885"/>
            <a:ext cx="9144000" cy="3539431"/>
          </a:xfrm>
          <a:prstGeom prst="rect">
            <a:avLst/>
          </a:prstGeom>
          <a:noFill/>
        </p:spPr>
        <p:txBody>
          <a:bodyPr wrap="square" rtlCol="0">
            <a:spAutoFit/>
          </a:bodyPr>
          <a:lstStyle/>
          <a:p>
            <a:pPr algn="ctr"/>
            <a:r>
              <a:rPr lang="en-US" sz="2800" dirty="0" smtClean="0">
                <a:latin typeface="Handwriting - Dakota"/>
              </a:rPr>
              <a:t>U(x</a:t>
            </a:r>
            <a:r>
              <a:rPr lang="en-US" sz="2800" baseline="-25000" dirty="0" smtClean="0">
                <a:latin typeface="Handwriting - Dakota"/>
              </a:rPr>
              <a:t>0, </a:t>
            </a:r>
            <a:r>
              <a:rPr lang="en-US" sz="2800" dirty="0" err="1" smtClean="0">
                <a:latin typeface="Handwriting - Dakota"/>
              </a:rPr>
              <a:t>r≥R</a:t>
            </a:r>
            <a:r>
              <a:rPr lang="en-US" sz="2800" baseline="-25000" dirty="0" err="1" smtClean="0">
                <a:latin typeface="Handwriting - Dakota"/>
              </a:rPr>
              <a:t>e</a:t>
            </a:r>
            <a:r>
              <a:rPr lang="en-US" sz="2800" dirty="0" smtClean="0">
                <a:latin typeface="Handwriting - Dakota"/>
              </a:rPr>
              <a:t>)=0 if define U(∞)=0.</a:t>
            </a:r>
          </a:p>
          <a:p>
            <a:pPr algn="ctr"/>
            <a:endParaRPr lang="en-US" sz="2800" dirty="0" smtClean="0">
              <a:latin typeface="Handwriting - Dakota"/>
            </a:endParaRPr>
          </a:p>
          <a:p>
            <a:pPr algn="ctr"/>
            <a:r>
              <a:rPr lang="en-US" sz="2800" dirty="0" smtClean="0">
                <a:latin typeface="Handwriting - Dakota"/>
              </a:rPr>
              <a:t>U(x0, </a:t>
            </a:r>
            <a:r>
              <a:rPr lang="en-US" sz="2800" dirty="0" err="1" smtClean="0">
                <a:latin typeface="Handwriting - Dakota"/>
              </a:rPr>
              <a:t>r</a:t>
            </a:r>
            <a:r>
              <a:rPr lang="en-US" sz="2800" dirty="0" smtClean="0">
                <a:latin typeface="Handwriting - Dakota"/>
              </a:rPr>
              <a:t>&lt;R</a:t>
            </a:r>
            <a:r>
              <a:rPr lang="en-US" sz="2800" baseline="-25000" dirty="0" smtClean="0">
                <a:latin typeface="Handwriting - Dakota"/>
              </a:rPr>
              <a:t>e</a:t>
            </a:r>
            <a:r>
              <a:rPr lang="en-US" sz="2800" dirty="0" smtClean="0">
                <a:latin typeface="Handwriting - Dakota"/>
              </a:rPr>
              <a:t>)=</a:t>
            </a:r>
            <a:r>
              <a:rPr lang="en-US" sz="2800" dirty="0" err="1" smtClean="0">
                <a:latin typeface="Handwriting - Dakota"/>
              </a:rPr>
              <a:t>U(R</a:t>
            </a:r>
            <a:r>
              <a:rPr lang="en-US" sz="2800" baseline="-25000" dirty="0" err="1" smtClean="0">
                <a:latin typeface="Handwriting - Dakota"/>
              </a:rPr>
              <a:t>e</a:t>
            </a:r>
            <a:r>
              <a:rPr lang="en-US" sz="2800" baseline="-25000" dirty="0" smtClean="0">
                <a:latin typeface="Handwriting - Dakota"/>
              </a:rPr>
              <a:t>, </a:t>
            </a:r>
            <a:r>
              <a:rPr lang="en-US" sz="2800" dirty="0" err="1" smtClean="0">
                <a:latin typeface="Handwriting - Dakota"/>
              </a:rPr>
              <a:t>r≥R</a:t>
            </a:r>
            <a:r>
              <a:rPr lang="en-US" sz="2800" baseline="-25000" dirty="0" err="1" smtClean="0">
                <a:latin typeface="Handwriting - Dakota"/>
              </a:rPr>
              <a:t>e</a:t>
            </a:r>
            <a:r>
              <a:rPr lang="en-US" sz="2800" dirty="0" smtClean="0">
                <a:latin typeface="Handwriting - Dakota"/>
              </a:rPr>
              <a:t>) to match up at R</a:t>
            </a:r>
            <a:r>
              <a:rPr lang="en-US" sz="2800" baseline="-25000" dirty="0" smtClean="0">
                <a:latin typeface="Handwriting - Dakota"/>
              </a:rPr>
              <a:t>e</a:t>
            </a:r>
            <a:r>
              <a:rPr lang="en-US" sz="2800" dirty="0" smtClean="0">
                <a:latin typeface="Handwriting - Dakota"/>
              </a:rPr>
              <a:t>.</a:t>
            </a:r>
          </a:p>
          <a:p>
            <a:pPr algn="ctr"/>
            <a:endParaRPr lang="en-US" sz="2800" dirty="0" smtClean="0">
              <a:latin typeface="Handwriting - Dakota"/>
            </a:endParaRPr>
          </a:p>
          <a:p>
            <a:pPr algn="ctr"/>
            <a:r>
              <a:rPr lang="en-US" sz="2800" dirty="0" smtClean="0">
                <a:latin typeface="Handwriting - Dakota"/>
              </a:rPr>
              <a:t>(note the factor of ½ for </a:t>
            </a:r>
            <a:r>
              <a:rPr lang="en-US" sz="2800" dirty="0" err="1" smtClean="0">
                <a:latin typeface="Handwriting - Dakota"/>
              </a:rPr>
              <a:t>r</a:t>
            </a:r>
            <a:r>
              <a:rPr lang="en-US" sz="2800" dirty="0" smtClean="0">
                <a:latin typeface="Handwriting - Dakota"/>
              </a:rPr>
              <a:t>&lt;R</a:t>
            </a:r>
            <a:r>
              <a:rPr lang="en-US" sz="2800" baseline="-25000" dirty="0" smtClean="0">
                <a:latin typeface="Handwriting - Dakota"/>
              </a:rPr>
              <a:t>e</a:t>
            </a:r>
            <a:r>
              <a:rPr lang="en-US" sz="2800" dirty="0" smtClean="0">
                <a:latin typeface="Handwriting - Dakota"/>
              </a:rPr>
              <a:t>. It does not change the functional form which goes as r</a:t>
            </a:r>
            <a:r>
              <a:rPr lang="en-US" sz="2800" baseline="30000" dirty="0" smtClean="0">
                <a:latin typeface="Handwriting - Dakota"/>
              </a:rPr>
              <a:t>2</a:t>
            </a:r>
            <a:r>
              <a:rPr lang="en-US" sz="2800" dirty="0" smtClean="0">
                <a:latin typeface="Handwriting - Dakota"/>
              </a:rPr>
              <a:t>, but comes out of the evaluation of the integral and makes </a:t>
            </a:r>
            <a:r>
              <a:rPr lang="en-US" sz="2800" dirty="0" err="1" smtClean="0">
                <a:latin typeface="Handwriting - Dakota"/>
              </a:rPr>
              <a:t>g</a:t>
            </a:r>
            <a:r>
              <a:rPr lang="en-US" sz="2800" dirty="0" smtClean="0">
                <a:latin typeface="Handwriting - Dakota"/>
              </a:rPr>
              <a:t>=-</a:t>
            </a:r>
            <a:r>
              <a:rPr lang="en-US" sz="2800" dirty="0" err="1" smtClean="0">
                <a:latin typeface="Handwriting - Dakota"/>
              </a:rPr>
              <a:t>grad(U</a:t>
            </a:r>
            <a:r>
              <a:rPr lang="en-US" sz="2800" dirty="0" smtClean="0">
                <a:latin typeface="Handwriting - Dakota"/>
              </a:rPr>
              <a:t>) work correctly.)</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400300"/>
            <a:ext cx="9144000" cy="1815882"/>
          </a:xfrm>
          <a:prstGeom prst="rect">
            <a:avLst/>
          </a:prstGeom>
          <a:noFill/>
        </p:spPr>
        <p:txBody>
          <a:bodyPr wrap="square" rtlCol="0">
            <a:spAutoFit/>
          </a:bodyPr>
          <a:lstStyle/>
          <a:p>
            <a:pPr algn="ctr"/>
            <a:r>
              <a:rPr lang="en-US" sz="2800" dirty="0" smtClean="0">
                <a:latin typeface="Handwriting - Dakota"/>
              </a:rPr>
              <a:t>Compare calculation </a:t>
            </a:r>
            <a:r>
              <a:rPr lang="en-US" sz="2800" u="sng" dirty="0" err="1" smtClean="0">
                <a:latin typeface="Handwriting - Dakota"/>
              </a:rPr>
              <a:t>g</a:t>
            </a:r>
            <a:r>
              <a:rPr lang="en-US" sz="2800" dirty="0" smtClean="0">
                <a:latin typeface="Handwriting - Dakota"/>
              </a:rPr>
              <a:t> from –GM/r</a:t>
            </a:r>
            <a:r>
              <a:rPr lang="en-US" sz="2800" baseline="30000" dirty="0" smtClean="0">
                <a:latin typeface="Handwriting - Dakota"/>
              </a:rPr>
              <a:t>2</a:t>
            </a:r>
            <a:r>
              <a:rPr lang="en-US" sz="2800" dirty="0" smtClean="0">
                <a:latin typeface="Handwriting - Dakota"/>
              </a:rPr>
              <a:t> (left) and gradient of potential (right).</a:t>
            </a:r>
          </a:p>
          <a:p>
            <a:pPr algn="ctr"/>
            <a:endParaRPr lang="en-US" sz="2800" dirty="0" smtClean="0">
              <a:latin typeface="Handwriting - Dakota"/>
            </a:endParaRPr>
          </a:p>
          <a:p>
            <a:pPr algn="ctr"/>
            <a:r>
              <a:rPr lang="en-US" sz="2800" dirty="0" smtClean="0">
                <a:latin typeface="Handwriting - Dakota"/>
              </a:rPr>
              <a:t>Can’t tell difference.</a:t>
            </a:r>
          </a:p>
        </p:txBody>
      </p:sp>
      <p:pic>
        <p:nvPicPr>
          <p:cNvPr id="3" name="Picture 2" descr="g_from_direct_calc.jpg"/>
          <p:cNvPicPr>
            <a:picLocks noChangeAspect="1"/>
          </p:cNvPicPr>
          <p:nvPr/>
        </p:nvPicPr>
        <p:blipFill>
          <a:blip r:embed="rId2"/>
          <a:stretch>
            <a:fillRect/>
          </a:stretch>
        </p:blipFill>
        <p:spPr>
          <a:xfrm>
            <a:off x="1" y="2902422"/>
            <a:ext cx="4572000" cy="3438904"/>
          </a:xfrm>
          <a:prstGeom prst="rect">
            <a:avLst/>
          </a:prstGeom>
        </p:spPr>
      </p:pic>
      <p:pic>
        <p:nvPicPr>
          <p:cNvPr id="4" name="Picture 3" descr="g_from_grad.jpg"/>
          <p:cNvPicPr>
            <a:picLocks noChangeAspect="1"/>
          </p:cNvPicPr>
          <p:nvPr/>
        </p:nvPicPr>
        <p:blipFill>
          <a:blip r:embed="rId3"/>
          <a:stretch>
            <a:fillRect/>
          </a:stretch>
        </p:blipFill>
        <p:spPr>
          <a:xfrm>
            <a:off x="4574679" y="2886232"/>
            <a:ext cx="4572394" cy="34629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047355"/>
            <a:ext cx="9144000" cy="3539431"/>
          </a:xfrm>
          <a:prstGeom prst="rect">
            <a:avLst/>
          </a:prstGeom>
          <a:noFill/>
        </p:spPr>
        <p:txBody>
          <a:bodyPr wrap="square" rtlCol="0">
            <a:spAutoFit/>
          </a:bodyPr>
          <a:lstStyle/>
          <a:p>
            <a:pPr marL="342900" indent="-342900" algn="ctr"/>
            <a:r>
              <a:rPr lang="en-US" sz="2800" dirty="0" smtClean="0">
                <a:latin typeface="Handwriting - Dakota"/>
              </a:rPr>
              <a:t>So now we have a MATLAB vector of complex numbers that defines a circle centered on the origin.</a:t>
            </a:r>
          </a:p>
          <a:p>
            <a:pPr marL="342900" indent="-342900" algn="ctr"/>
            <a:endParaRPr lang="en-US" sz="2800" dirty="0" smtClean="0">
              <a:latin typeface="Handwriting - Dakota"/>
            </a:endParaRPr>
          </a:p>
          <a:p>
            <a:pPr marL="342900" indent="-342900" algn="ctr"/>
            <a:r>
              <a:rPr lang="en-US" sz="2800" dirty="0" smtClean="0">
                <a:latin typeface="Handwriting - Dakota"/>
              </a:rPr>
              <a:t>and</a:t>
            </a:r>
          </a:p>
          <a:p>
            <a:pPr marL="342900" indent="-342900" algn="ctr"/>
            <a:endParaRPr lang="en-US" sz="2800" dirty="0" smtClean="0">
              <a:latin typeface="Handwriting - Dakota"/>
            </a:endParaRPr>
          </a:p>
          <a:p>
            <a:pPr marL="342900" indent="-342900" algn="ctr"/>
            <a:r>
              <a:rPr lang="en-US" sz="2800" dirty="0" smtClean="0">
                <a:latin typeface="Handwriting - Dakota"/>
              </a:rPr>
              <a:t>Let’s call each of the [</a:t>
            </a:r>
            <a:r>
              <a:rPr lang="en-US" sz="2800" dirty="0" err="1" smtClean="0">
                <a:latin typeface="Handwriting - Dakota"/>
              </a:rPr>
              <a:t>x,y</a:t>
            </a:r>
            <a:r>
              <a:rPr lang="en-US" sz="2800" dirty="0" smtClean="0">
                <a:latin typeface="Handwriting - Dakota"/>
              </a:rPr>
              <a:t>] pairs represented by the complex number </a:t>
            </a:r>
            <a:r>
              <a:rPr lang="en-US" sz="2800" dirty="0" err="1" smtClean="0">
                <a:latin typeface="Handwriting - Dakota"/>
              </a:rPr>
              <a:t>x+iy</a:t>
            </a:r>
            <a:r>
              <a:rPr lang="en-US" sz="2800" dirty="0" smtClean="0">
                <a:latin typeface="Handwriting - Dakota"/>
              </a:rPr>
              <a:t> a Physics vector.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354607"/>
            <a:ext cx="9144000" cy="5693867"/>
          </a:xfrm>
          <a:prstGeom prst="rect">
            <a:avLst/>
          </a:prstGeom>
          <a:noFill/>
        </p:spPr>
        <p:txBody>
          <a:bodyPr wrap="square" rtlCol="0">
            <a:spAutoFit/>
          </a:bodyPr>
          <a:lstStyle/>
          <a:p>
            <a:pPr marL="342900" indent="-342900" algn="ctr"/>
            <a:r>
              <a:rPr lang="en-US" sz="2800" dirty="0" smtClean="0">
                <a:latin typeface="Handwriting - Dakota"/>
              </a:rPr>
              <a:t>I’ll use the term MATLAB vectors (“matrices”) for collections of things into “vectors” (“matrices”) that do not represent things in the physics but make the organization and calculations of the program easier</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smtClean="0">
                <a:latin typeface="Handwriting - Dakota"/>
              </a:rPr>
              <a:t>and</a:t>
            </a:r>
          </a:p>
          <a:p>
            <a:pPr marL="342900" indent="-342900" algn="ctr"/>
            <a:endParaRPr lang="en-US" sz="2800" dirty="0" smtClean="0">
              <a:latin typeface="Handwriting - Dakota"/>
            </a:endParaRPr>
          </a:p>
          <a:p>
            <a:pPr marL="342900" indent="-342900" algn="ctr"/>
            <a:endParaRPr lang="en-US" sz="2800" dirty="0" smtClean="0">
              <a:latin typeface="Handwriting - Dakota"/>
            </a:endParaRPr>
          </a:p>
          <a:p>
            <a:pPr marL="342900" indent="-342900" algn="ctr"/>
            <a:r>
              <a:rPr lang="en-US" sz="2800" dirty="0" smtClean="0">
                <a:latin typeface="Handwriting - Dakota"/>
              </a:rPr>
              <a:t>I’ll use t</a:t>
            </a:r>
            <a:r>
              <a:rPr lang="en-US" sz="2800" baseline="0" dirty="0" smtClean="0">
                <a:latin typeface="Handwriting - Dakota"/>
              </a:rPr>
              <a:t>he term Physics</a:t>
            </a:r>
            <a:r>
              <a:rPr lang="en-US" sz="2800" dirty="0" smtClean="0">
                <a:latin typeface="Handwriting - Dakota"/>
              </a:rPr>
              <a:t> vectors for things that represent components of the physics and geometry.</a:t>
            </a:r>
            <a:endParaRPr lang="en-US" sz="2800" baseline="0" dirty="0" smtClean="0">
              <a:latin typeface="Handwriting - Dakot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1173</TotalTime>
  <Words>4320</Words>
  <Application>Microsoft Macintosh PowerPoint</Application>
  <PresentationFormat>On-screen Show (4:3)</PresentationFormat>
  <Paragraphs>560</Paragraphs>
  <Slides>72</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vector>
  </TitlesOfParts>
  <Company>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Smalley</dc:creator>
  <cp:lastModifiedBy>Robert Smalley</cp:lastModifiedBy>
  <cp:revision>17</cp:revision>
  <dcterms:created xsi:type="dcterms:W3CDTF">2010-09-24T03:33:34Z</dcterms:created>
  <dcterms:modified xsi:type="dcterms:W3CDTF">2010-09-24T14:07:34Z</dcterms:modified>
</cp:coreProperties>
</file>