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4" r:id="rId2"/>
    <p:sldId id="257" r:id="rId3"/>
    <p:sldId id="266" r:id="rId4"/>
    <p:sldId id="260" r:id="rId5"/>
    <p:sldId id="270" r:id="rId6"/>
    <p:sldId id="269" r:id="rId7"/>
    <p:sldId id="256" r:id="rId8"/>
    <p:sldId id="261" r:id="rId9"/>
    <p:sldId id="262" r:id="rId10"/>
    <p:sldId id="267" r:id="rId11"/>
    <p:sldId id="268" r:id="rId12"/>
    <p:sldId id="265" r:id="rId13"/>
    <p:sldId id="263"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96"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70C3E-2400-254A-849B-6170C989812E}" type="datetimeFigureOut">
              <a:rPr lang="en-US" smtClean="0"/>
              <a:t>10/6/16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89D5F-D002-B942-9CC8-929B6CD22ACE}" type="slidenum">
              <a:rPr lang="en-US" smtClean="0"/>
              <a:t>‹#›</a:t>
            </a:fld>
            <a:endParaRPr lang="en-US"/>
          </a:p>
        </p:txBody>
      </p:sp>
    </p:spTree>
    <p:extLst>
      <p:ext uri="{BB962C8B-B14F-4D97-AF65-F5344CB8AC3E}">
        <p14:creationId xmlns:p14="http://schemas.microsoft.com/office/powerpoint/2010/main" val="3379983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3. Location map of the Philippine Sea region. The </a:t>
            </a:r>
            <a:r>
              <a:rPr lang="en-US" sz="1200" kern="1200" dirty="0" err="1" smtClean="0">
                <a:solidFill>
                  <a:schemeClr val="tx1"/>
                </a:solidFill>
                <a:effectLst/>
                <a:latin typeface="+mn-lt"/>
                <a:ea typeface="+mn-ea"/>
                <a:cs typeface="+mn-cs"/>
              </a:rPr>
              <a:t>Izu</a:t>
            </a:r>
            <a:r>
              <a:rPr lang="en-US" sz="1200" kern="1200" dirty="0" smtClean="0">
                <a:solidFill>
                  <a:schemeClr val="tx1"/>
                </a:solidFill>
                <a:effectLst/>
                <a:latin typeface="+mn-lt"/>
                <a:ea typeface="+mn-ea"/>
                <a:cs typeface="+mn-cs"/>
              </a:rPr>
              <a:t>-Bonin-Mariana (IBM) arc-trench system forms the convergent margin between Pacific and Philippine Sea plates. </a:t>
            </a:r>
            <a:r>
              <a:rPr lang="en-US" sz="1200" kern="1200" dirty="0" err="1" smtClean="0">
                <a:solidFill>
                  <a:schemeClr val="tx1"/>
                </a:solidFill>
                <a:effectLst/>
                <a:latin typeface="+mn-lt"/>
                <a:ea typeface="+mn-ea"/>
                <a:cs typeface="+mn-cs"/>
              </a:rPr>
              <a:t>Backarc</a:t>
            </a:r>
            <a:r>
              <a:rPr lang="en-US" sz="1200" kern="1200" dirty="0" smtClean="0">
                <a:solidFill>
                  <a:schemeClr val="tx1"/>
                </a:solidFill>
                <a:effectLst/>
                <a:latin typeface="+mn-lt"/>
                <a:ea typeface="+mn-ea"/>
                <a:cs typeface="+mn-cs"/>
              </a:rPr>
              <a:t> basins such as Shikoku Basin, </a:t>
            </a:r>
            <a:r>
              <a:rPr lang="en-US" sz="1200" kern="1200" dirty="0" err="1" smtClean="0">
                <a:solidFill>
                  <a:schemeClr val="tx1"/>
                </a:solidFill>
                <a:effectLst/>
                <a:latin typeface="+mn-lt"/>
                <a:ea typeface="+mn-ea"/>
                <a:cs typeface="+mn-cs"/>
              </a:rPr>
              <a:t>Parece</a:t>
            </a:r>
            <a:r>
              <a:rPr lang="en-US" sz="1200" kern="1200" dirty="0" smtClean="0">
                <a:solidFill>
                  <a:schemeClr val="tx1"/>
                </a:solidFill>
                <a:effectLst/>
                <a:latin typeface="+mn-lt"/>
                <a:ea typeface="+mn-ea"/>
                <a:cs typeface="+mn-cs"/>
              </a:rPr>
              <a:t> Vela Basin, and Mariana Trough were created by seafloor spreading between the formerly contiguous </a:t>
            </a:r>
          </a:p>
          <a:p>
            <a:r>
              <a:rPr lang="en-US" sz="1200" kern="1200" dirty="0" smtClean="0">
                <a:solidFill>
                  <a:schemeClr val="tx1"/>
                </a:solidFill>
                <a:effectLst/>
                <a:latin typeface="+mn-lt"/>
                <a:ea typeface="+mn-ea"/>
                <a:cs typeface="+mn-cs"/>
              </a:rPr>
              <a:t>remnant arc (Kyushu-Palau and West Mariana ridges) and the active IBM arc. At its northern tip, the IBM arc has collided with Honshu Island since 15 Ma. The X-X’ red line locates the structural model cross section </a:t>
            </a:r>
          </a:p>
          <a:p>
            <a:endParaRPr lang="en-US" dirty="0"/>
          </a:p>
        </p:txBody>
      </p:sp>
      <p:sp>
        <p:nvSpPr>
          <p:cNvPr id="4" name="Slide Number Placeholder 3"/>
          <p:cNvSpPr>
            <a:spLocks noGrp="1"/>
          </p:cNvSpPr>
          <p:nvPr>
            <p:ph type="sldNum" sz="quarter" idx="10"/>
          </p:nvPr>
        </p:nvSpPr>
        <p:spPr/>
        <p:txBody>
          <a:bodyPr/>
          <a:lstStyle/>
          <a:p>
            <a:fld id="{69B89D5F-D002-B942-9CC8-929B6CD22ACE}" type="slidenum">
              <a:rPr lang="en-US" smtClean="0"/>
              <a:t>8</a:t>
            </a:fld>
            <a:endParaRPr lang="en-US"/>
          </a:p>
        </p:txBody>
      </p:sp>
    </p:spTree>
    <p:extLst>
      <p:ext uri="{BB962C8B-B14F-4D97-AF65-F5344CB8AC3E}">
        <p14:creationId xmlns:p14="http://schemas.microsoft.com/office/powerpoint/2010/main" val="30872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4. (a) Seismic structure of the crust and upper mantle based on seismic refraction and wide-angle reflection data along a X-X’ cross-arc section within the IBM system (Figure 3). The arc crust seismic structure is explained by the distribution of upper, middle, and lower crustal layers as schematically shown in (b). IBM is the only juvenile intra-oceanic arc known to have a well-developed, low-velocity middle crust with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=6.0-6.3 km/s, possibly of similar composition to the average continental crust and provides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key constraints on the process of continental crust formation. Numbers in (b) show schematic representation of proposed drill sites. </a:t>
            </a:r>
          </a:p>
          <a:p>
            <a:endParaRPr lang="en-US" dirty="0"/>
          </a:p>
        </p:txBody>
      </p:sp>
      <p:sp>
        <p:nvSpPr>
          <p:cNvPr id="4" name="Slide Number Placeholder 3"/>
          <p:cNvSpPr>
            <a:spLocks noGrp="1"/>
          </p:cNvSpPr>
          <p:nvPr>
            <p:ph type="sldNum" sz="quarter" idx="10"/>
          </p:nvPr>
        </p:nvSpPr>
        <p:spPr/>
        <p:txBody>
          <a:bodyPr/>
          <a:lstStyle/>
          <a:p>
            <a:fld id="{69B89D5F-D002-B942-9CC8-929B6CD22ACE}" type="slidenum">
              <a:rPr lang="en-US" smtClean="0"/>
              <a:t>9</a:t>
            </a:fld>
            <a:endParaRPr lang="en-US"/>
          </a:p>
        </p:txBody>
      </p:sp>
    </p:spTree>
    <p:extLst>
      <p:ext uri="{BB962C8B-B14F-4D97-AF65-F5344CB8AC3E}">
        <p14:creationId xmlns:p14="http://schemas.microsoft.com/office/powerpoint/2010/main" val="193024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2C06E5-B140-9F46-B13E-330D37EDFFE5}"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303175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C06E5-B140-9F46-B13E-330D37EDFFE5}"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414179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C06E5-B140-9F46-B13E-330D37EDFFE5}"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276485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C06E5-B140-9F46-B13E-330D37EDFFE5}"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23801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C06E5-B140-9F46-B13E-330D37EDFFE5}" type="datetimeFigureOut">
              <a:rPr lang="en-US" smtClean="0"/>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172869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C06E5-B140-9F46-B13E-330D37EDFFE5}"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309748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C06E5-B140-9F46-B13E-330D37EDFFE5}" type="datetimeFigureOut">
              <a:rPr lang="en-US" smtClean="0"/>
              <a:t>10/6/16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65280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C06E5-B140-9F46-B13E-330D37EDFFE5}" type="datetimeFigureOut">
              <a:rPr lang="en-US" smtClean="0"/>
              <a:t>10/6/16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251671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C06E5-B140-9F46-B13E-330D37EDFFE5}" type="datetimeFigureOut">
              <a:rPr lang="en-US" smtClean="0"/>
              <a:t>10/6/16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28950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C06E5-B140-9F46-B13E-330D37EDFFE5}"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402078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C06E5-B140-9F46-B13E-330D37EDFFE5}" type="datetimeFigureOut">
              <a:rPr lang="en-US" smtClean="0"/>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49090-0E9A-CD47-94DB-912BC26D6E24}" type="slidenum">
              <a:rPr lang="en-US" smtClean="0"/>
              <a:t>‹#›</a:t>
            </a:fld>
            <a:endParaRPr lang="en-US"/>
          </a:p>
        </p:txBody>
      </p:sp>
    </p:spTree>
    <p:extLst>
      <p:ext uri="{BB962C8B-B14F-4D97-AF65-F5344CB8AC3E}">
        <p14:creationId xmlns:p14="http://schemas.microsoft.com/office/powerpoint/2010/main" val="2327751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C06E5-B140-9F46-B13E-330D37EDFFE5}" type="datetimeFigureOut">
              <a:rPr lang="en-US" smtClean="0"/>
              <a:t>10/6/16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49090-0E9A-CD47-94DB-912BC26D6E24}" type="slidenum">
              <a:rPr lang="en-US" smtClean="0"/>
              <a:t>‹#›</a:t>
            </a:fld>
            <a:endParaRPr lang="en-US"/>
          </a:p>
        </p:txBody>
      </p:sp>
    </p:spTree>
    <p:extLst>
      <p:ext uri="{BB962C8B-B14F-4D97-AF65-F5344CB8AC3E}">
        <p14:creationId xmlns:p14="http://schemas.microsoft.com/office/powerpoint/2010/main" val="3746775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 Id="rId3"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2044700"/>
            <a:ext cx="4102100" cy="2755900"/>
          </a:xfrm>
          <a:prstGeom prst="rect">
            <a:avLst/>
          </a:prstGeom>
        </p:spPr>
      </p:pic>
    </p:spTree>
    <p:extLst>
      <p:ext uri="{BB962C8B-B14F-4D97-AF65-F5344CB8AC3E}">
        <p14:creationId xmlns:p14="http://schemas.microsoft.com/office/powerpoint/2010/main" val="73783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ab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8" y="0"/>
            <a:ext cx="4557180" cy="6858000"/>
          </a:xfrm>
          <a:prstGeom prst="rect">
            <a:avLst/>
          </a:prstGeom>
        </p:spPr>
      </p:pic>
      <p:pic>
        <p:nvPicPr>
          <p:cNvPr id="4" name="Picture 3" descr="slab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803" y="1087267"/>
            <a:ext cx="4529197" cy="3352236"/>
          </a:xfrm>
          <a:prstGeom prst="rect">
            <a:avLst/>
          </a:prstGeom>
        </p:spPr>
      </p:pic>
    </p:spTree>
    <p:extLst>
      <p:ext uri="{BB962C8B-B14F-4D97-AF65-F5344CB8AC3E}">
        <p14:creationId xmlns:p14="http://schemas.microsoft.com/office/powerpoint/2010/main" val="338974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b6.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0"/>
            <a:ext cx="4357893" cy="6858000"/>
          </a:xfrm>
          <a:prstGeom prst="rect">
            <a:avLst/>
          </a:prstGeom>
        </p:spPr>
      </p:pic>
      <p:sp>
        <p:nvSpPr>
          <p:cNvPr id="3" name="TextBox 2"/>
          <p:cNvSpPr txBox="1"/>
          <p:nvPr/>
        </p:nvSpPr>
        <p:spPr>
          <a:xfrm>
            <a:off x="402672" y="536870"/>
            <a:ext cx="1905991" cy="646331"/>
          </a:xfrm>
          <a:prstGeom prst="rect">
            <a:avLst/>
          </a:prstGeom>
          <a:noFill/>
        </p:spPr>
        <p:txBody>
          <a:bodyPr wrap="none" rtlCol="0">
            <a:spAutoFit/>
          </a:bodyPr>
          <a:lstStyle/>
          <a:p>
            <a:r>
              <a:rPr lang="en-US" dirty="0" smtClean="0"/>
              <a:t>Section P15</a:t>
            </a:r>
          </a:p>
          <a:p>
            <a:r>
              <a:rPr lang="en-US" dirty="0" smtClean="0"/>
              <a:t>Through Hokkaido</a:t>
            </a:r>
            <a:endParaRPr lang="en-US" dirty="0"/>
          </a:p>
        </p:txBody>
      </p:sp>
    </p:spTree>
    <p:extLst>
      <p:ext uri="{BB962C8B-B14F-4D97-AF65-F5344CB8AC3E}">
        <p14:creationId xmlns:p14="http://schemas.microsoft.com/office/powerpoint/2010/main" val="64338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6500" y="0"/>
            <a:ext cx="6722119" cy="6858000"/>
          </a:xfrm>
          <a:prstGeom prst="rect">
            <a:avLst/>
          </a:prstGeom>
        </p:spPr>
      </p:pic>
    </p:spTree>
    <p:extLst>
      <p:ext uri="{BB962C8B-B14F-4D97-AF65-F5344CB8AC3E}">
        <p14:creationId xmlns:p14="http://schemas.microsoft.com/office/powerpoint/2010/main" val="270695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8800" y="0"/>
            <a:ext cx="8009019" cy="6858000"/>
          </a:xfrm>
          <a:prstGeom prst="rect">
            <a:avLst/>
          </a:prstGeom>
        </p:spPr>
      </p:pic>
    </p:spTree>
    <p:extLst>
      <p:ext uri="{BB962C8B-B14F-4D97-AF65-F5344CB8AC3E}">
        <p14:creationId xmlns:p14="http://schemas.microsoft.com/office/powerpoint/2010/main" val="213234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0" y="1333500"/>
            <a:ext cx="5588000" cy="4191000"/>
          </a:xfrm>
          <a:prstGeom prst="rect">
            <a:avLst/>
          </a:prstGeom>
        </p:spPr>
      </p:pic>
      <p:sp>
        <p:nvSpPr>
          <p:cNvPr id="3" name="TextBox 2"/>
          <p:cNvSpPr txBox="1"/>
          <p:nvPr/>
        </p:nvSpPr>
        <p:spPr>
          <a:xfrm>
            <a:off x="629820" y="5926221"/>
            <a:ext cx="7947308" cy="923330"/>
          </a:xfrm>
          <a:prstGeom prst="rect">
            <a:avLst/>
          </a:prstGeom>
          <a:noFill/>
        </p:spPr>
        <p:txBody>
          <a:bodyPr wrap="none" rtlCol="0">
            <a:spAutoFit/>
          </a:bodyPr>
          <a:lstStyle/>
          <a:p>
            <a:r>
              <a:rPr lang="en-US" dirty="0" smtClean="0"/>
              <a:t>Large earthquakes more likely to occur at the intersections of fracture zones (black</a:t>
            </a:r>
          </a:p>
          <a:p>
            <a:r>
              <a:rPr lang="en-US" dirty="0"/>
              <a:t>l</a:t>
            </a:r>
            <a:r>
              <a:rPr lang="en-US" dirty="0" smtClean="0"/>
              <a:t>ines) and </a:t>
            </a:r>
            <a:r>
              <a:rPr lang="en-US" dirty="0" err="1" smtClean="0"/>
              <a:t>subduction</a:t>
            </a:r>
            <a:r>
              <a:rPr lang="en-US" dirty="0" smtClean="0"/>
              <a:t> zones. These are the red areas on the map. Muller and </a:t>
            </a:r>
          </a:p>
          <a:p>
            <a:r>
              <a:rPr lang="en-US" dirty="0" err="1" smtClean="0"/>
              <a:t>Landgrebe</a:t>
            </a:r>
            <a:r>
              <a:rPr lang="en-US" dirty="0" smtClean="0"/>
              <a:t>, 2012.</a:t>
            </a:r>
            <a:endParaRPr lang="en-US" dirty="0"/>
          </a:p>
        </p:txBody>
      </p:sp>
    </p:spTree>
    <p:extLst>
      <p:ext uri="{BB962C8B-B14F-4D97-AF65-F5344CB8AC3E}">
        <p14:creationId xmlns:p14="http://schemas.microsoft.com/office/powerpoint/2010/main" val="190559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5300" y="0"/>
            <a:ext cx="5613339" cy="6858000"/>
          </a:xfrm>
          <a:prstGeom prst="rect">
            <a:avLst/>
          </a:prstGeom>
        </p:spPr>
      </p:pic>
    </p:spTree>
    <p:extLst>
      <p:ext uri="{BB962C8B-B14F-4D97-AF65-F5344CB8AC3E}">
        <p14:creationId xmlns:p14="http://schemas.microsoft.com/office/powerpoint/2010/main" val="272028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73200"/>
            <a:ext cx="9144000" cy="3897630"/>
          </a:xfrm>
          <a:prstGeom prst="rect">
            <a:avLst/>
          </a:prstGeom>
        </p:spPr>
      </p:pic>
    </p:spTree>
    <p:extLst>
      <p:ext uri="{BB962C8B-B14F-4D97-AF65-F5344CB8AC3E}">
        <p14:creationId xmlns:p14="http://schemas.microsoft.com/office/powerpoint/2010/main" val="25996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ab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0"/>
            <a:ext cx="6658929" cy="6858000"/>
          </a:xfrm>
          <a:prstGeom prst="rect">
            <a:avLst/>
          </a:prstGeom>
        </p:spPr>
      </p:pic>
    </p:spTree>
    <p:extLst>
      <p:ext uri="{BB962C8B-B14F-4D97-AF65-F5344CB8AC3E}">
        <p14:creationId xmlns:p14="http://schemas.microsoft.com/office/powerpoint/2010/main" val="365155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200" y="0"/>
            <a:ext cx="8475668" cy="6858000"/>
          </a:xfrm>
          <a:prstGeom prst="rect">
            <a:avLst/>
          </a:prstGeom>
        </p:spPr>
      </p:pic>
    </p:spTree>
    <p:extLst>
      <p:ext uri="{BB962C8B-B14F-4D97-AF65-F5344CB8AC3E}">
        <p14:creationId xmlns:p14="http://schemas.microsoft.com/office/powerpoint/2010/main" val="210574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11200"/>
            <a:ext cx="8978900" cy="5422900"/>
          </a:xfrm>
          <a:prstGeom prst="rect">
            <a:avLst/>
          </a:prstGeom>
        </p:spPr>
      </p:pic>
    </p:spTree>
    <p:extLst>
      <p:ext uri="{BB962C8B-B14F-4D97-AF65-F5344CB8AC3E}">
        <p14:creationId xmlns:p14="http://schemas.microsoft.com/office/powerpoint/2010/main" val="358607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400" y="1079500"/>
            <a:ext cx="7061200" cy="4686300"/>
          </a:xfrm>
          <a:prstGeom prst="rect">
            <a:avLst/>
          </a:prstGeom>
        </p:spPr>
      </p:pic>
    </p:spTree>
    <p:extLst>
      <p:ext uri="{BB962C8B-B14F-4D97-AF65-F5344CB8AC3E}">
        <p14:creationId xmlns:p14="http://schemas.microsoft.com/office/powerpoint/2010/main" val="25923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b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0"/>
            <a:ext cx="5680141" cy="6858000"/>
          </a:xfrm>
          <a:prstGeom prst="rect">
            <a:avLst/>
          </a:prstGeom>
        </p:spPr>
      </p:pic>
    </p:spTree>
    <p:extLst>
      <p:ext uri="{BB962C8B-B14F-4D97-AF65-F5344CB8AC3E}">
        <p14:creationId xmlns:p14="http://schemas.microsoft.com/office/powerpoint/2010/main" val="236512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b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546392"/>
          </a:xfrm>
          <a:prstGeom prst="rect">
            <a:avLst/>
          </a:prstGeom>
        </p:spPr>
      </p:pic>
    </p:spTree>
    <p:extLst>
      <p:ext uri="{BB962C8B-B14F-4D97-AF65-F5344CB8AC3E}">
        <p14:creationId xmlns:p14="http://schemas.microsoft.com/office/powerpoint/2010/main" val="109662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TotalTime>
  <Words>282</Words>
  <Application>Microsoft Macintosh PowerPoint</Application>
  <PresentationFormat>On-screen Show (4:3)</PresentationFormat>
  <Paragraphs>10</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Memphis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Powell</dc:creator>
  <cp:lastModifiedBy>Chris Powell</cp:lastModifiedBy>
  <cp:revision>9</cp:revision>
  <dcterms:created xsi:type="dcterms:W3CDTF">2016-10-06T14:40:25Z</dcterms:created>
  <dcterms:modified xsi:type="dcterms:W3CDTF">2016-10-06T18:00:59Z</dcterms:modified>
</cp:coreProperties>
</file>